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14" r:id="rId2"/>
    <p:sldId id="657" r:id="rId3"/>
    <p:sldId id="680" r:id="rId4"/>
    <p:sldId id="705" r:id="rId5"/>
    <p:sldId id="706" r:id="rId6"/>
    <p:sldId id="693" r:id="rId7"/>
    <p:sldId id="709" r:id="rId8"/>
    <p:sldId id="708" r:id="rId9"/>
    <p:sldId id="707" r:id="rId10"/>
    <p:sldId id="710" r:id="rId11"/>
    <p:sldId id="711" r:id="rId12"/>
    <p:sldId id="712" r:id="rId13"/>
    <p:sldId id="713" r:id="rId14"/>
    <p:sldId id="714" r:id="rId15"/>
    <p:sldId id="715" r:id="rId16"/>
    <p:sldId id="718" r:id="rId17"/>
    <p:sldId id="716" r:id="rId18"/>
    <p:sldId id="719" r:id="rId19"/>
    <p:sldId id="720" r:id="rId20"/>
    <p:sldId id="721" r:id="rId21"/>
    <p:sldId id="717" r:id="rId22"/>
    <p:sldId id="722" r:id="rId23"/>
    <p:sldId id="723" r:id="rId24"/>
    <p:sldId id="724" r:id="rId25"/>
    <p:sldId id="726" r:id="rId26"/>
    <p:sldId id="728" r:id="rId27"/>
    <p:sldId id="725" r:id="rId28"/>
    <p:sldId id="727" r:id="rId29"/>
    <p:sldId id="729" r:id="rId30"/>
    <p:sldId id="692" r:id="rId31"/>
    <p:sldId id="730" r:id="rId32"/>
    <p:sldId id="731" r:id="rId33"/>
    <p:sldId id="675" r:id="rId3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61565C-1067-45BF-951D-CA3CEB25B79A}">
          <p14:sldIdLst>
            <p14:sldId id="414"/>
            <p14:sldId id="657"/>
            <p14:sldId id="680"/>
            <p14:sldId id="705"/>
            <p14:sldId id="706"/>
            <p14:sldId id="693"/>
            <p14:sldId id="709"/>
            <p14:sldId id="708"/>
            <p14:sldId id="707"/>
            <p14:sldId id="710"/>
            <p14:sldId id="711"/>
            <p14:sldId id="712"/>
            <p14:sldId id="713"/>
            <p14:sldId id="714"/>
            <p14:sldId id="715"/>
            <p14:sldId id="718"/>
            <p14:sldId id="716"/>
            <p14:sldId id="719"/>
            <p14:sldId id="720"/>
            <p14:sldId id="721"/>
            <p14:sldId id="717"/>
            <p14:sldId id="722"/>
            <p14:sldId id="723"/>
            <p14:sldId id="724"/>
            <p14:sldId id="726"/>
            <p14:sldId id="728"/>
            <p14:sldId id="725"/>
            <p14:sldId id="727"/>
            <p14:sldId id="729"/>
            <p14:sldId id="692"/>
            <p14:sldId id="730"/>
            <p14:sldId id="731"/>
            <p14:sldId id="6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010"/>
    <a:srgbClr val="EC2010"/>
    <a:srgbClr val="23858E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91633" autoAdjust="0"/>
  </p:normalViewPr>
  <p:slideViewPr>
    <p:cSldViewPr snapToObjects="1">
      <p:cViewPr varScale="1">
        <p:scale>
          <a:sx n="61" d="100"/>
          <a:sy n="61" d="100"/>
        </p:scale>
        <p:origin x="5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2020-11-14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25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24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504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74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107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319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326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480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49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791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84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Markov decision processes are intended to include just these three aspects—sensation, action, and goal—in their simplest possible forms without trivializing any of them.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5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Markov decision processes are intended to include just these three aspects—sensation, action, and goal—in their simplest possible forms without trivializing any of them.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68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Markov decision processes are intended to include just these three aspects—sensation, action, and goal—in their simplest possible forms without trivializing any of them.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15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74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16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94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588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problem, action is decided every </a:t>
            </a:r>
            <a:r>
              <a:rPr lang="en-US" altLang="zh-CN" dirty="0" err="1"/>
              <a:t>unpredefined</a:t>
            </a:r>
            <a:r>
              <a:rPr lang="en-US" altLang="zh-CN" dirty="0"/>
              <a:t> time step, and implement at a step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0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64" y="2636912"/>
            <a:ext cx="8584187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864" y="3161052"/>
            <a:ext cx="8584187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840416" y="6564022"/>
            <a:ext cx="22384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3352" y="6561876"/>
            <a:ext cx="6846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2" y="1196752"/>
            <a:ext cx="11137237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206339" y="38678"/>
            <a:ext cx="87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3352" y="36532"/>
            <a:ext cx="7614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556793"/>
            <a:ext cx="10075084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7718" y="1340768"/>
            <a:ext cx="11500929" cy="1158828"/>
          </a:xfrm>
        </p:spPr>
        <p:txBody>
          <a:bodyPr>
            <a:noAutofit/>
          </a:bodyPr>
          <a:lstStyle/>
          <a:p>
            <a:r>
              <a:rPr lang="en-US" sz="3600" b="1" dirty="0"/>
              <a:t>Reinforcement Learning for Control with Multiple Frequencies</a:t>
            </a: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7368" y="3789040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5815476"/>
            <a:ext cx="2103120" cy="4946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4">
            <a:extLst>
              <a:ext uri="{FF2B5EF4-FFF2-40B4-BE49-F238E27FC236}">
                <a16:creationId xmlns:a16="http://schemas.microsoft.com/office/drawing/2014/main" id="{7A9FE690-A69A-499F-A780-73A387CACDD0}"/>
              </a:ext>
            </a:extLst>
          </p:cNvPr>
          <p:cNvSpPr txBox="1">
            <a:spLocks/>
          </p:cNvSpPr>
          <p:nvPr/>
        </p:nvSpPr>
        <p:spPr>
          <a:xfrm>
            <a:off x="1762283" y="4797152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Action in vector representation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State transition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Policy over action mapped from history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B85AD8-DA1B-42DB-8D3F-39617BC10F03}"/>
                  </a:ext>
                </a:extLst>
              </p:cNvPr>
              <p:cNvSpPr txBox="1"/>
              <p:nvPr/>
            </p:nvSpPr>
            <p:spPr>
              <a:xfrm>
                <a:off x="1919536" y="2181535"/>
                <a:ext cx="17963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B85AD8-DA1B-42DB-8D3F-39617BC1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181535"/>
                <a:ext cx="1796325" cy="307777"/>
              </a:xfrm>
              <a:prstGeom prst="rect">
                <a:avLst/>
              </a:prstGeom>
              <a:blipFill>
                <a:blip r:embed="rId2"/>
                <a:stretch>
                  <a:fillRect l="-1356" r="-4407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32755C-1603-4BCC-AFA7-41525B1B6D48}"/>
                  </a:ext>
                </a:extLst>
              </p:cNvPr>
              <p:cNvSpPr txBox="1"/>
              <p:nvPr/>
            </p:nvSpPr>
            <p:spPr>
              <a:xfrm>
                <a:off x="1199456" y="3104763"/>
                <a:ext cx="64429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32755C-1603-4BCC-AFA7-41525B1B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104763"/>
                <a:ext cx="6442976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26934-D1CD-4A38-A8F8-24054D4FB7FD}"/>
                  </a:ext>
                </a:extLst>
              </p:cNvPr>
              <p:cNvSpPr txBox="1"/>
              <p:nvPr/>
            </p:nvSpPr>
            <p:spPr>
              <a:xfrm>
                <a:off x="1775520" y="4184023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26934-D1CD-4A38-A8F8-24054D4FB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4184023"/>
                <a:ext cx="3024336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1D9EB-E9B2-4EF5-9667-7895A470399C}"/>
                  </a:ext>
                </a:extLst>
              </p:cNvPr>
              <p:cNvSpPr txBox="1"/>
              <p:nvPr/>
            </p:nvSpPr>
            <p:spPr>
              <a:xfrm>
                <a:off x="1487488" y="5522352"/>
                <a:ext cx="5112568" cy="725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1D9EB-E9B2-4EF5-9667-7895A470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5522352"/>
                <a:ext cx="5112568" cy="725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BB349FB9-430D-48AA-BA02-CB8CC7E0C9CB}"/>
              </a:ext>
            </a:extLst>
          </p:cNvPr>
          <p:cNvSpPr/>
          <p:nvPr/>
        </p:nvSpPr>
        <p:spPr>
          <a:xfrm>
            <a:off x="2753180" y="4731993"/>
            <a:ext cx="504056" cy="739626"/>
          </a:xfrm>
          <a:prstGeom prst="down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5E5904-8663-455F-98E7-6E6A5791E39F}"/>
                  </a:ext>
                </a:extLst>
              </p:cNvPr>
              <p:cNvSpPr txBox="1"/>
              <p:nvPr/>
            </p:nvSpPr>
            <p:spPr>
              <a:xfrm>
                <a:off x="4655840" y="4149272"/>
                <a:ext cx="47661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5E5904-8663-455F-98E7-6E6A5791E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149272"/>
                <a:ext cx="4766198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A54446-9108-420E-885C-04DC970E1336}"/>
              </a:ext>
            </a:extLst>
          </p:cNvPr>
          <p:cNvSpPr txBox="1"/>
          <p:nvPr/>
        </p:nvSpPr>
        <p:spPr>
          <a:xfrm>
            <a:off x="3236413" y="473247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Fully factorized policy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74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Action in vector representation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State transition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Policy over action mapped from history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B85AD8-DA1B-42DB-8D3F-39617BC10F03}"/>
                  </a:ext>
                </a:extLst>
              </p:cNvPr>
              <p:cNvSpPr txBox="1"/>
              <p:nvPr/>
            </p:nvSpPr>
            <p:spPr>
              <a:xfrm>
                <a:off x="1919536" y="2181535"/>
                <a:ext cx="17963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B85AD8-DA1B-42DB-8D3F-39617BC1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181535"/>
                <a:ext cx="1796325" cy="307777"/>
              </a:xfrm>
              <a:prstGeom prst="rect">
                <a:avLst/>
              </a:prstGeom>
              <a:blipFill>
                <a:blip r:embed="rId2"/>
                <a:stretch>
                  <a:fillRect l="-1356" r="-4407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32755C-1603-4BCC-AFA7-41525B1B6D48}"/>
                  </a:ext>
                </a:extLst>
              </p:cNvPr>
              <p:cNvSpPr txBox="1"/>
              <p:nvPr/>
            </p:nvSpPr>
            <p:spPr>
              <a:xfrm>
                <a:off x="1199456" y="3104763"/>
                <a:ext cx="64429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32755C-1603-4BCC-AFA7-41525B1B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104763"/>
                <a:ext cx="6442976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26934-D1CD-4A38-A8F8-24054D4FB7FD}"/>
                  </a:ext>
                </a:extLst>
              </p:cNvPr>
              <p:cNvSpPr txBox="1"/>
              <p:nvPr/>
            </p:nvSpPr>
            <p:spPr>
              <a:xfrm>
                <a:off x="1775520" y="4184023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26934-D1CD-4A38-A8F8-24054D4FB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4184023"/>
                <a:ext cx="3024336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1D9EB-E9B2-4EF5-9667-7895A470399C}"/>
                  </a:ext>
                </a:extLst>
              </p:cNvPr>
              <p:cNvSpPr txBox="1"/>
              <p:nvPr/>
            </p:nvSpPr>
            <p:spPr>
              <a:xfrm>
                <a:off x="1487488" y="5522352"/>
                <a:ext cx="5112568" cy="725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1D9EB-E9B2-4EF5-9667-7895A470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5522352"/>
                <a:ext cx="5112568" cy="725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BB349FB9-430D-48AA-BA02-CB8CC7E0C9CB}"/>
              </a:ext>
            </a:extLst>
          </p:cNvPr>
          <p:cNvSpPr/>
          <p:nvPr/>
        </p:nvSpPr>
        <p:spPr>
          <a:xfrm>
            <a:off x="2753180" y="4731993"/>
            <a:ext cx="504056" cy="739626"/>
          </a:xfrm>
          <a:prstGeom prst="down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5E5904-8663-455F-98E7-6E6A5791E39F}"/>
                  </a:ext>
                </a:extLst>
              </p:cNvPr>
              <p:cNvSpPr txBox="1"/>
              <p:nvPr/>
            </p:nvSpPr>
            <p:spPr>
              <a:xfrm>
                <a:off x="4655840" y="4149272"/>
                <a:ext cx="47661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5E5904-8663-455F-98E7-6E6A5791E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149272"/>
                <a:ext cx="4766198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A54446-9108-420E-885C-04DC970E1336}"/>
              </a:ext>
            </a:extLst>
          </p:cNvPr>
          <p:cNvSpPr txBox="1"/>
          <p:nvPr/>
        </p:nvSpPr>
        <p:spPr>
          <a:xfrm>
            <a:off x="3236413" y="473247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Fully factorized policy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9BD79-70DC-4791-8B40-47971FDD00AA}"/>
              </a:ext>
            </a:extLst>
          </p:cNvPr>
          <p:cNvSpPr txBox="1"/>
          <p:nvPr/>
        </p:nvSpPr>
        <p:spPr>
          <a:xfrm>
            <a:off x="7560162" y="4961846"/>
            <a:ext cx="4248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this assumption and the problem can be regarded as a more flexible multi-agent case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3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Action in vector representation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State transition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Policy over action mapped from history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B85AD8-DA1B-42DB-8D3F-39617BC10F03}"/>
                  </a:ext>
                </a:extLst>
              </p:cNvPr>
              <p:cNvSpPr txBox="1"/>
              <p:nvPr/>
            </p:nvSpPr>
            <p:spPr>
              <a:xfrm>
                <a:off x="1919536" y="2181535"/>
                <a:ext cx="17963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B85AD8-DA1B-42DB-8D3F-39617BC1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181535"/>
                <a:ext cx="1796325" cy="307777"/>
              </a:xfrm>
              <a:prstGeom prst="rect">
                <a:avLst/>
              </a:prstGeom>
              <a:blipFill>
                <a:blip r:embed="rId2"/>
                <a:stretch>
                  <a:fillRect l="-1356" r="-4407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32755C-1603-4BCC-AFA7-41525B1B6D48}"/>
                  </a:ext>
                </a:extLst>
              </p:cNvPr>
              <p:cNvSpPr txBox="1"/>
              <p:nvPr/>
            </p:nvSpPr>
            <p:spPr>
              <a:xfrm>
                <a:off x="1199456" y="3104763"/>
                <a:ext cx="64429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32755C-1603-4BCC-AFA7-41525B1B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104763"/>
                <a:ext cx="6442976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6B1F2A6-4DD0-43EB-BF1B-5C3912F0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4338259"/>
            <a:ext cx="5114987" cy="72548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006E41A-DC8F-485E-80CE-B9338D977A39}"/>
              </a:ext>
            </a:extLst>
          </p:cNvPr>
          <p:cNvSpPr/>
          <p:nvPr/>
        </p:nvSpPr>
        <p:spPr>
          <a:xfrm>
            <a:off x="2817698" y="4437112"/>
            <a:ext cx="54199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AD0BD1-44DB-459D-874E-A0C7B6B17987}"/>
                  </a:ext>
                </a:extLst>
              </p:cNvPr>
              <p:cNvSpPr txBox="1"/>
              <p:nvPr/>
            </p:nvSpPr>
            <p:spPr>
              <a:xfrm>
                <a:off x="2817698" y="5144764"/>
                <a:ext cx="45365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Decided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time steps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AD0BD1-44DB-459D-874E-A0C7B6B17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698" y="5144764"/>
                <a:ext cx="4536504" cy="400110"/>
              </a:xfrm>
              <a:prstGeom prst="rect">
                <a:avLst/>
              </a:prstGeom>
              <a:blipFill>
                <a:blip r:embed="rId5"/>
                <a:stretch>
                  <a:fillRect l="-1344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Action in vector representation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State transition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Policy over action mapped from history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B85AD8-DA1B-42DB-8D3F-39617BC10F03}"/>
                  </a:ext>
                </a:extLst>
              </p:cNvPr>
              <p:cNvSpPr txBox="1"/>
              <p:nvPr/>
            </p:nvSpPr>
            <p:spPr>
              <a:xfrm>
                <a:off x="1919536" y="2181535"/>
                <a:ext cx="17963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B85AD8-DA1B-42DB-8D3F-39617BC1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181535"/>
                <a:ext cx="1796325" cy="307777"/>
              </a:xfrm>
              <a:prstGeom prst="rect">
                <a:avLst/>
              </a:prstGeom>
              <a:blipFill>
                <a:blip r:embed="rId2"/>
                <a:stretch>
                  <a:fillRect l="-1356" r="-4407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32755C-1603-4BCC-AFA7-41525B1B6D48}"/>
                  </a:ext>
                </a:extLst>
              </p:cNvPr>
              <p:cNvSpPr txBox="1"/>
              <p:nvPr/>
            </p:nvSpPr>
            <p:spPr>
              <a:xfrm>
                <a:off x="1199456" y="3104763"/>
                <a:ext cx="64429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32755C-1603-4BCC-AFA7-41525B1B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104763"/>
                <a:ext cx="6442976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6B1F2A6-4DD0-43EB-BF1B-5C3912F0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4338259"/>
            <a:ext cx="5114987" cy="72548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006E41A-DC8F-485E-80CE-B9338D977A39}"/>
              </a:ext>
            </a:extLst>
          </p:cNvPr>
          <p:cNvSpPr/>
          <p:nvPr/>
        </p:nvSpPr>
        <p:spPr>
          <a:xfrm>
            <a:off x="2817698" y="4437112"/>
            <a:ext cx="54199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AD0BD1-44DB-459D-874E-A0C7B6B17987}"/>
                  </a:ext>
                </a:extLst>
              </p:cNvPr>
              <p:cNvSpPr txBox="1"/>
              <p:nvPr/>
            </p:nvSpPr>
            <p:spPr>
              <a:xfrm>
                <a:off x="2817698" y="5144764"/>
                <a:ext cx="45365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Decided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time steps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AD0BD1-44DB-459D-874E-A0C7B6B17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698" y="5144764"/>
                <a:ext cx="4536504" cy="400110"/>
              </a:xfrm>
              <a:prstGeom prst="rect">
                <a:avLst/>
              </a:prstGeom>
              <a:blipFill>
                <a:blip r:embed="rId5"/>
                <a:stretch>
                  <a:fillRect l="-1344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7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Policy over action mapped from history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1F2A6-4DD0-43EB-BF1B-5C3912F0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38" y="2118439"/>
            <a:ext cx="5114987" cy="72548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006E41A-DC8F-485E-80CE-B9338D977A39}"/>
              </a:ext>
            </a:extLst>
          </p:cNvPr>
          <p:cNvSpPr/>
          <p:nvPr/>
        </p:nvSpPr>
        <p:spPr>
          <a:xfrm>
            <a:off x="2927648" y="2217292"/>
            <a:ext cx="54199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AD0BD1-44DB-459D-874E-A0C7B6B17987}"/>
                  </a:ext>
                </a:extLst>
              </p:cNvPr>
              <p:cNvSpPr txBox="1"/>
              <p:nvPr/>
            </p:nvSpPr>
            <p:spPr>
              <a:xfrm>
                <a:off x="2927648" y="2924944"/>
                <a:ext cx="45365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Decided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time steps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AD0BD1-44DB-459D-874E-A0C7B6B17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2924944"/>
                <a:ext cx="4536504" cy="400110"/>
              </a:xfrm>
              <a:prstGeom prst="rect">
                <a:avLst/>
              </a:prstGeom>
              <a:blipFill>
                <a:blip r:embed="rId3"/>
                <a:stretch>
                  <a:fillRect l="-1344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2CC1238-5683-496C-976F-10D51DF8F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3532947"/>
            <a:ext cx="10903471" cy="175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E39F40-4E3F-4E6E-A5E9-6FB9828C0ACB}"/>
              </a:ext>
            </a:extLst>
          </p:cNvPr>
          <p:cNvSpPr txBox="1"/>
          <p:nvPr/>
        </p:nvSpPr>
        <p:spPr>
          <a:xfrm>
            <a:off x="6131343" y="5705539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Impose each action to be kept persistent by introducing constraint on fixed time steps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6B28D-0061-4A8A-ACEA-E49F3C225497}"/>
              </a:ext>
            </a:extLst>
          </p:cNvPr>
          <p:cNvSpPr/>
          <p:nvPr/>
        </p:nvSpPr>
        <p:spPr>
          <a:xfrm>
            <a:off x="9192345" y="3429000"/>
            <a:ext cx="2160240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8242ED-ACA5-44E0-B009-E0FB94EDED77}"/>
              </a:ext>
            </a:extLst>
          </p:cNvPr>
          <p:cNvCxnSpPr>
            <a:stCxn id="11" idx="2"/>
          </p:cNvCxnSpPr>
          <p:nvPr/>
        </p:nvCxnSpPr>
        <p:spPr>
          <a:xfrm flipH="1">
            <a:off x="9984432" y="4437112"/>
            <a:ext cx="288033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4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Policy over action mapped from history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1F2A6-4DD0-43EB-BF1B-5C3912F0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38" y="2118439"/>
            <a:ext cx="5114987" cy="72548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006E41A-DC8F-485E-80CE-B9338D977A39}"/>
              </a:ext>
            </a:extLst>
          </p:cNvPr>
          <p:cNvSpPr/>
          <p:nvPr/>
        </p:nvSpPr>
        <p:spPr>
          <a:xfrm>
            <a:off x="2927648" y="2217292"/>
            <a:ext cx="54199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AD0BD1-44DB-459D-874E-A0C7B6B17987}"/>
                  </a:ext>
                </a:extLst>
              </p:cNvPr>
              <p:cNvSpPr txBox="1"/>
              <p:nvPr/>
            </p:nvSpPr>
            <p:spPr>
              <a:xfrm>
                <a:off x="2927648" y="2924944"/>
                <a:ext cx="45365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Decided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time steps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AD0BD1-44DB-459D-874E-A0C7B6B17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2924944"/>
                <a:ext cx="4536504" cy="400110"/>
              </a:xfrm>
              <a:prstGeom prst="rect">
                <a:avLst/>
              </a:prstGeom>
              <a:blipFill>
                <a:blip r:embed="rId4"/>
                <a:stretch>
                  <a:fillRect l="-1344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2CC1238-5683-496C-976F-10D51DF8F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3532947"/>
            <a:ext cx="10903471" cy="175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46B28D-0061-4A8A-ACEA-E49F3C225497}"/>
              </a:ext>
            </a:extLst>
          </p:cNvPr>
          <p:cNvSpPr/>
          <p:nvPr/>
        </p:nvSpPr>
        <p:spPr>
          <a:xfrm>
            <a:off x="9192345" y="3429000"/>
            <a:ext cx="2160240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534097-E974-49B2-9693-5713BC798D49}"/>
                  </a:ext>
                </a:extLst>
              </p:cNvPr>
              <p:cNvSpPr txBox="1"/>
              <p:nvPr/>
            </p:nvSpPr>
            <p:spPr>
              <a:xfrm>
                <a:off x="1597438" y="5661248"/>
                <a:ext cx="9971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Through this definition, 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decided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time step, but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 at every step </a:t>
                </a:r>
                <a:endParaRPr lang="zh-CN" alt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534097-E974-49B2-9693-5713BC798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38" y="5661248"/>
                <a:ext cx="9971170" cy="369332"/>
              </a:xfrm>
              <a:prstGeom prst="rect">
                <a:avLst/>
              </a:prstGeom>
              <a:blipFill>
                <a:blip r:embed="rId6"/>
                <a:stretch>
                  <a:fillRect l="-48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50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Policy over action mapped from history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1F2A6-4DD0-43EB-BF1B-5C3912F0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38" y="2118439"/>
            <a:ext cx="5114987" cy="725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3045AF-F444-4B25-B7BC-5030531CC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49" y="3756849"/>
            <a:ext cx="118872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9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FBB73-F418-4DA1-8A73-53B92436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1331"/>
            <a:ext cx="12192000" cy="24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FBB73-F418-4DA1-8A73-53B92436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1331"/>
            <a:ext cx="12192000" cy="2498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80B60-202E-46E3-8F6A-101C1A8CDEDD}"/>
              </a:ext>
            </a:extLst>
          </p:cNvPr>
          <p:cNvSpPr txBox="1"/>
          <p:nvPr/>
        </p:nvSpPr>
        <p:spPr>
          <a:xfrm>
            <a:off x="523326" y="5298993"/>
            <a:ext cx="1010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not ignore the action persistence to find optimal policy in FA-MDP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8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FBB73-F418-4DA1-8A73-53B92436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1331"/>
            <a:ext cx="12192000" cy="2498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80B60-202E-46E3-8F6A-101C1A8CDEDD}"/>
              </a:ext>
            </a:extLst>
          </p:cNvPr>
          <p:cNvSpPr txBox="1"/>
          <p:nvPr/>
        </p:nvSpPr>
        <p:spPr>
          <a:xfrm>
            <a:off x="523326" y="5298993"/>
            <a:ext cx="1010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We can not ignore the action persistence to find optimal policy in FA-MDP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93B2D5-DFD4-43EB-B23D-8CA1B953158B}"/>
                  </a:ext>
                </a:extLst>
              </p:cNvPr>
              <p:cNvSpPr txBox="1"/>
              <p:nvPr/>
            </p:nvSpPr>
            <p:spPr>
              <a:xfrm>
                <a:off x="695400" y="5875481"/>
                <a:ext cx="1125725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follow action persistence scheme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≜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𝐿𝐶𝑀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steps, then we have to explore policy in an action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p>
                    </m:sSup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93B2D5-DFD4-43EB-B23D-8CA1B9531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875481"/>
                <a:ext cx="11257250" cy="734240"/>
              </a:xfrm>
              <a:prstGeom prst="rect">
                <a:avLst/>
              </a:prstGeom>
              <a:blipFill>
                <a:blip r:embed="rId4"/>
                <a:stretch>
                  <a:fillRect l="-541" t="-4167" r="-162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35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4534705" y="1995387"/>
            <a:ext cx="3965645" cy="3180699"/>
            <a:chOff x="5450973" y="1321672"/>
            <a:chExt cx="5287524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4128458" cy="723028"/>
              <a:chOff x="1343472" y="2350372"/>
              <a:chExt cx="4128458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3084272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4800531" cy="770757"/>
              <a:chOff x="1343473" y="2420888"/>
              <a:chExt cx="4800531" cy="770757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480460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411738" y="2494019"/>
                <a:ext cx="3732266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EB08F6F-B1B0-4433-ACBD-915DA69EC5FA}"/>
                </a:ext>
              </a:extLst>
            </p:cNvPr>
            <p:cNvGrpSpPr/>
            <p:nvPr/>
          </p:nvGrpSpPr>
          <p:grpSpPr>
            <a:xfrm>
              <a:off x="5450973" y="3182889"/>
              <a:ext cx="5287524" cy="800211"/>
              <a:chOff x="1336533" y="2420889"/>
              <a:chExt cx="5287524" cy="800211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48672E-8A98-4623-87C9-BCCB2A14E965}"/>
                  </a:ext>
                </a:extLst>
              </p:cNvPr>
              <p:cNvSpPr txBox="1"/>
              <p:nvPr/>
            </p:nvSpPr>
            <p:spPr>
              <a:xfrm>
                <a:off x="1336533" y="2523474"/>
                <a:ext cx="684337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4F01AF-A6F5-4533-9FC9-7B7C9237F7DC}"/>
                  </a:ext>
                </a:extLst>
              </p:cNvPr>
              <p:cNvSpPr/>
              <p:nvPr/>
            </p:nvSpPr>
            <p:spPr>
              <a:xfrm>
                <a:off x="2552490" y="2420889"/>
                <a:ext cx="2031341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7543A4C-EF97-4B8E-BAE0-41F186E7B5F3}"/>
                  </a:ext>
                </a:extLst>
              </p:cNvPr>
              <p:cNvSpPr txBox="1"/>
              <p:nvPr/>
            </p:nvSpPr>
            <p:spPr>
              <a:xfrm>
                <a:off x="2409782" y="2523474"/>
                <a:ext cx="421427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Empirical study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FBB73-F418-4DA1-8A73-53B92436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1331"/>
            <a:ext cx="12192000" cy="2498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80B60-202E-46E3-8F6A-101C1A8CDEDD}"/>
              </a:ext>
            </a:extLst>
          </p:cNvPr>
          <p:cNvSpPr txBox="1"/>
          <p:nvPr/>
        </p:nvSpPr>
        <p:spPr>
          <a:xfrm>
            <a:off x="523326" y="5298993"/>
            <a:ext cx="1010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We can not ignore the action persistence to find optimal policy in FA-MDP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3B2D5-DFD4-43EB-B23D-8CA1B953158B}"/>
              </a:ext>
            </a:extLst>
          </p:cNvPr>
          <p:cNvSpPr txBox="1"/>
          <p:nvPr/>
        </p:nvSpPr>
        <p:spPr>
          <a:xfrm>
            <a:off x="527382" y="5912168"/>
            <a:ext cx="112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consider time step for each action, then there will be exponential time complexity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4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Policy evaluation for c-persistent policy</a:t>
            </a:r>
          </a:p>
          <a:p>
            <a:r>
              <a:rPr lang="en-US" altLang="zh-CN" b="1" dirty="0"/>
              <a:t>Policy improvement for c-persistent policy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803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Policy evaluation for c-persistent policy</a:t>
            </a:r>
            <a:endParaRPr lang="en-US" altLang="zh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768F8-3D82-400C-B7AF-E95DC8C8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2" y="1834213"/>
            <a:ext cx="6391226" cy="799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93F8F0-9FF3-4C08-8637-3271671E563C}"/>
              </a:ext>
            </a:extLst>
          </p:cNvPr>
          <p:cNvSpPr txBox="1"/>
          <p:nvPr/>
        </p:nvSpPr>
        <p:spPr>
          <a:xfrm>
            <a:off x="7104451" y="1572449"/>
            <a:ext cx="5087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“Action projection” :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choose decision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every time step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use this function to retain the actual changed action with respect to the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c-persistence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86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Policy evaluation for c-persistent policy</a:t>
            </a:r>
            <a:endParaRPr lang="en-US" altLang="zh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768F8-3D82-400C-B7AF-E95DC8C8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2" y="1834213"/>
            <a:ext cx="6391226" cy="799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93F8F0-9FF3-4C08-8637-3271671E563C}"/>
              </a:ext>
            </a:extLst>
          </p:cNvPr>
          <p:cNvSpPr txBox="1"/>
          <p:nvPr/>
        </p:nvSpPr>
        <p:spPr>
          <a:xfrm>
            <a:off x="7104451" y="1572449"/>
            <a:ext cx="5087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“Action projection” :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choose decision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every time step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use this function to retain the actual changed action with respect to the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c-persistence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D82E8-093B-44ED-88EF-C668FEDE0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35" y="3735599"/>
            <a:ext cx="6356453" cy="69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04785-E605-4DBD-AA11-4CD2821149ED}"/>
              </a:ext>
            </a:extLst>
          </p:cNvPr>
          <p:cNvSpPr txBox="1"/>
          <p:nvPr/>
        </p:nvSpPr>
        <p:spPr>
          <a:xfrm>
            <a:off x="7111635" y="3704356"/>
            <a:ext cx="5087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One-step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Bellman operator” 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Map value function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value function based on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next-step value function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current c-persistent policy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F37DDF9-9324-42E7-BC9F-989D184A51C3}"/>
              </a:ext>
            </a:extLst>
          </p:cNvPr>
          <p:cNvSpPr/>
          <p:nvPr/>
        </p:nvSpPr>
        <p:spPr>
          <a:xfrm>
            <a:off x="1055440" y="4149080"/>
            <a:ext cx="432048" cy="216024"/>
          </a:xfrm>
          <a:prstGeom prst="triangl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8A73F4A-9095-4C3D-9321-6E05BB85595C}"/>
              </a:ext>
            </a:extLst>
          </p:cNvPr>
          <p:cNvSpPr/>
          <p:nvPr/>
        </p:nvSpPr>
        <p:spPr>
          <a:xfrm>
            <a:off x="4799856" y="4149080"/>
            <a:ext cx="432048" cy="2160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0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Policy evaluation for c-persistent policy</a:t>
            </a:r>
            <a:endParaRPr lang="en-US" altLang="zh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768F8-3D82-400C-B7AF-E95DC8C8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2" y="1834213"/>
            <a:ext cx="6391226" cy="799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93F8F0-9FF3-4C08-8637-3271671E563C}"/>
              </a:ext>
            </a:extLst>
          </p:cNvPr>
          <p:cNvSpPr txBox="1"/>
          <p:nvPr/>
        </p:nvSpPr>
        <p:spPr>
          <a:xfrm>
            <a:off x="7104451" y="1572449"/>
            <a:ext cx="5087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“Action projection” :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choose decision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every time step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use this function to retain the actual changed action with respect to the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c-persistence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D82E8-093B-44ED-88EF-C668FEDE0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35" y="3735599"/>
            <a:ext cx="6356453" cy="69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04785-E605-4DBD-AA11-4CD2821149ED}"/>
              </a:ext>
            </a:extLst>
          </p:cNvPr>
          <p:cNvSpPr txBox="1"/>
          <p:nvPr/>
        </p:nvSpPr>
        <p:spPr>
          <a:xfrm>
            <a:off x="7111635" y="3704356"/>
            <a:ext cx="5087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One-step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Bellman operator” 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Map value function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value function based on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next-step value function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current c-persistent policy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F37DDF9-9324-42E7-BC9F-989D184A51C3}"/>
              </a:ext>
            </a:extLst>
          </p:cNvPr>
          <p:cNvSpPr/>
          <p:nvPr/>
        </p:nvSpPr>
        <p:spPr>
          <a:xfrm>
            <a:off x="1055440" y="4149080"/>
            <a:ext cx="432048" cy="216024"/>
          </a:xfrm>
          <a:prstGeom prst="triangl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8A73F4A-9095-4C3D-9321-6E05BB85595C}"/>
              </a:ext>
            </a:extLst>
          </p:cNvPr>
          <p:cNvSpPr/>
          <p:nvPr/>
        </p:nvSpPr>
        <p:spPr>
          <a:xfrm>
            <a:off x="4799856" y="4149080"/>
            <a:ext cx="432048" cy="2160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B7C3F-2662-4472-B598-E2E33CF52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5068080"/>
            <a:ext cx="4983882" cy="1724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D22C26-D507-49F2-8138-E90802943906}"/>
              </a:ext>
            </a:extLst>
          </p:cNvPr>
          <p:cNvSpPr txBox="1"/>
          <p:nvPr/>
        </p:nvSpPr>
        <p:spPr>
          <a:xfrm>
            <a:off x="7123512" y="5381066"/>
            <a:ext cx="5087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L-step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Bellman operator” :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Bellman operator for c-persistent policy in L step horizon(manner)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4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Policy evaluation for c-persistent policy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B7C3F-2662-4472-B598-E2E33CF52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605625"/>
            <a:ext cx="4983882" cy="172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C789E7-06C1-407B-9B21-B2F1AD3E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" y="3462760"/>
            <a:ext cx="12163425" cy="1504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21264-F201-43F5-8280-211D05B07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9" y="5338340"/>
            <a:ext cx="7820025" cy="1381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CA0C83-E04E-4072-9720-208D9CC2512A}"/>
                  </a:ext>
                </a:extLst>
              </p:cNvPr>
              <p:cNvSpPr txBox="1"/>
              <p:nvPr/>
            </p:nvSpPr>
            <p:spPr>
              <a:xfrm>
                <a:off x="7812457" y="4922374"/>
                <a:ext cx="4116191" cy="163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L-step Bellman operator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𝜸</m:t>
                        </m:r>
                      </m:e>
                      <m:sup>
                        <m:r>
                          <a:rPr lang="en-CA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𝑳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-contraction, which means the error of estimated value function for each state-action pair is limited</a:t>
                </a:r>
                <a:endParaRPr lang="zh-CN" altLang="en-US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CA0C83-E04E-4072-9720-208D9CC2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457" y="4922374"/>
                <a:ext cx="4116191" cy="1636730"/>
              </a:xfrm>
              <a:prstGeom prst="rect">
                <a:avLst/>
              </a:prstGeom>
              <a:blipFill>
                <a:blip r:embed="rId6"/>
                <a:stretch>
                  <a:fillRect l="-1630" t="-1487" b="-5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414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Policy evaluation for c-persistent policy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D82E8-093B-44ED-88EF-C668FEDE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0" y="2065565"/>
            <a:ext cx="6356453" cy="69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04785-E605-4DBD-AA11-4CD2821149ED}"/>
              </a:ext>
            </a:extLst>
          </p:cNvPr>
          <p:cNvSpPr txBox="1"/>
          <p:nvPr/>
        </p:nvSpPr>
        <p:spPr>
          <a:xfrm>
            <a:off x="7213430" y="2034322"/>
            <a:ext cx="5087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One-step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Bellman operator” 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Map value function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value function based on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next-step value function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current c-persistent policy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F37DDF9-9324-42E7-BC9F-989D184A51C3}"/>
              </a:ext>
            </a:extLst>
          </p:cNvPr>
          <p:cNvSpPr/>
          <p:nvPr/>
        </p:nvSpPr>
        <p:spPr>
          <a:xfrm>
            <a:off x="1157235" y="2479046"/>
            <a:ext cx="432048" cy="216024"/>
          </a:xfrm>
          <a:prstGeom prst="triangl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8A73F4A-9095-4C3D-9321-6E05BB85595C}"/>
              </a:ext>
            </a:extLst>
          </p:cNvPr>
          <p:cNvSpPr/>
          <p:nvPr/>
        </p:nvSpPr>
        <p:spPr>
          <a:xfrm>
            <a:off x="4901651" y="2479046"/>
            <a:ext cx="432048" cy="2160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BB511-9E37-478B-A628-0733BF4AE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573016"/>
            <a:ext cx="119348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43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Policy improvement for c-persistent policy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783BA-704C-475A-A8BB-7551A35B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916832"/>
            <a:ext cx="10522396" cy="19770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09B911-12FF-4435-A211-88B60B278E8D}"/>
              </a:ext>
            </a:extLst>
          </p:cNvPr>
          <p:cNvSpPr/>
          <p:nvPr/>
        </p:nvSpPr>
        <p:spPr>
          <a:xfrm>
            <a:off x="3071664" y="2708920"/>
            <a:ext cx="5544616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9E5C1-0AAF-4837-85E0-E3190C09AF32}"/>
              </a:ext>
            </a:extLst>
          </p:cNvPr>
          <p:cNvSpPr txBox="1"/>
          <p:nvPr/>
        </p:nvSpPr>
        <p:spPr>
          <a:xfrm>
            <a:off x="4839221" y="4213887"/>
            <a:ext cx="6306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policy based on the greedy policy 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7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Action-persistent actor-critic</a:t>
            </a:r>
          </a:p>
          <a:p>
            <a:pPr lvl="1"/>
            <a:r>
              <a:rPr lang="en-US" altLang="zh-CN" b="1" dirty="0"/>
              <a:t>Critic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Actor 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5895C-FDA1-45F7-9B80-F5519639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086505"/>
            <a:ext cx="10284283" cy="1774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B21DD-AE76-471C-8581-63BFC7E90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944" y="4937974"/>
            <a:ext cx="10446196" cy="14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45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Action-persistent actor-critic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31F31-26A6-4DBC-BEEB-794FA497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46" y="1654778"/>
            <a:ext cx="10431908" cy="44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3894A-831F-41B7-A9BE-813D7BE0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/>
              <a:t>Traditional </a:t>
            </a:r>
            <a:r>
              <a:rPr lang="en-CA" altLang="zh-CN" b="1" i="1" dirty="0"/>
              <a:t>discrete-time</a:t>
            </a:r>
            <a:r>
              <a:rPr lang="en-CA" altLang="zh-CN" b="1" dirty="0"/>
              <a:t> Markov decision processes</a:t>
            </a:r>
          </a:p>
          <a:p>
            <a:pPr lvl="1"/>
            <a:r>
              <a:rPr lang="en-US" altLang="zh-CN" b="1" dirty="0"/>
              <a:t>Assume all decision variables are simultaneously determined at every time step</a:t>
            </a:r>
            <a:endParaRPr lang="zh-CN" alt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B534C-7970-4273-A990-A3DB5E22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5" y="2104057"/>
            <a:ext cx="3535915" cy="1817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5203BB-1F99-42B7-BD19-08530232C35C}"/>
              </a:ext>
            </a:extLst>
          </p:cNvPr>
          <p:cNvSpPr txBox="1"/>
          <p:nvPr/>
        </p:nvSpPr>
        <p:spPr>
          <a:xfrm>
            <a:off x="4340507" y="29283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Pole fall to left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9A98F-17A3-4C2D-84A5-D396C6B28314}"/>
              </a:ext>
            </a:extLst>
          </p:cNvPr>
          <p:cNvSpPr txBox="1"/>
          <p:nvPr/>
        </p:nvSpPr>
        <p:spPr>
          <a:xfrm>
            <a:off x="7100765" y="29287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Pole stay still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048B2-B1AF-4824-A78D-6C1953D2ED62}"/>
              </a:ext>
            </a:extLst>
          </p:cNvPr>
          <p:cNvSpPr txBox="1"/>
          <p:nvPr/>
        </p:nvSpPr>
        <p:spPr>
          <a:xfrm>
            <a:off x="9483422" y="29283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Pole fall to right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37109B-AC06-41F2-AB85-695A5DCA6B5A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6284723" y="3113060"/>
            <a:ext cx="816042" cy="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B631E-9DF2-4DB2-972B-174861535558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9044981" y="3113060"/>
            <a:ext cx="438441" cy="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76ED5D-F331-4F54-9CEF-6EA0602661A5}"/>
              </a:ext>
            </a:extLst>
          </p:cNvPr>
          <p:cNvSpPr txBox="1"/>
          <p:nvPr/>
        </p:nvSpPr>
        <p:spPr>
          <a:xfrm>
            <a:off x="5720636" y="26547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Car to left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B7E9B9-7D0F-4D67-BADF-7D6E9AB8E8DE}"/>
              </a:ext>
            </a:extLst>
          </p:cNvPr>
          <p:cNvSpPr txBox="1"/>
          <p:nvPr/>
        </p:nvSpPr>
        <p:spPr>
          <a:xfrm>
            <a:off x="8292093" y="26298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Car to right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4E5BC5F-6533-47D5-814C-C0EE483D6E6E}"/>
              </a:ext>
            </a:extLst>
          </p:cNvPr>
          <p:cNvSpPr/>
          <p:nvPr/>
        </p:nvSpPr>
        <p:spPr>
          <a:xfrm rot="5400000">
            <a:off x="7831674" y="1300215"/>
            <a:ext cx="293596" cy="2456263"/>
          </a:xfrm>
          <a:prstGeom prst="leftBrace">
            <a:avLst/>
          </a:prstGeom>
          <a:ln>
            <a:solidFill>
              <a:srgbClr val="DE20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CEA323-1B42-40EE-B050-352DE156D35B}"/>
              </a:ext>
            </a:extLst>
          </p:cNvPr>
          <p:cNvSpPr txBox="1"/>
          <p:nvPr/>
        </p:nvSpPr>
        <p:spPr>
          <a:xfrm>
            <a:off x="6916100" y="2005307"/>
            <a:ext cx="364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 action every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4648C1-6800-47A0-B0F8-A8923ED39074}"/>
              </a:ext>
            </a:extLst>
          </p:cNvPr>
          <p:cNvCxnSpPr/>
          <p:nvPr/>
        </p:nvCxnSpPr>
        <p:spPr>
          <a:xfrm>
            <a:off x="5312615" y="3429000"/>
            <a:ext cx="2079529" cy="49299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ADE9C4-8D86-4F9F-A29C-E97561EE80E1}"/>
              </a:ext>
            </a:extLst>
          </p:cNvPr>
          <p:cNvCxnSpPr>
            <a:stCxn id="17" idx="2"/>
          </p:cNvCxnSpPr>
          <p:nvPr/>
        </p:nvCxnSpPr>
        <p:spPr>
          <a:xfrm>
            <a:off x="8072873" y="3298052"/>
            <a:ext cx="0" cy="6239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57E708-895C-4CF3-BDFB-E72400E2AE37}"/>
              </a:ext>
            </a:extLst>
          </p:cNvPr>
          <p:cNvCxnSpPr>
            <a:stCxn id="19" idx="2"/>
          </p:cNvCxnSpPr>
          <p:nvPr/>
        </p:nvCxnSpPr>
        <p:spPr>
          <a:xfrm flipH="1">
            <a:off x="9044981" y="3297726"/>
            <a:ext cx="1410549" cy="62426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24C2A0-15B5-4FF5-8703-4161B0F43EC0}"/>
              </a:ext>
            </a:extLst>
          </p:cNvPr>
          <p:cNvSpPr txBox="1"/>
          <p:nvPr/>
        </p:nvSpPr>
        <p:spPr>
          <a:xfrm>
            <a:off x="6082165" y="4106658"/>
            <a:ext cx="41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Observe the environment every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9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EBB1DF-2462-4AB4-A52F-A0062398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1" y="1310826"/>
            <a:ext cx="10923542" cy="42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6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006B1-E1E7-480F-9C44-640B820B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393784"/>
            <a:ext cx="10099873" cy="50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34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A273CF-4BAB-43FF-BAC8-442E67F1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473274" cy="5328592"/>
          </a:xfrm>
        </p:spPr>
        <p:txBody>
          <a:bodyPr/>
          <a:lstStyle/>
          <a:p>
            <a:r>
              <a:rPr lang="en-CA" altLang="zh-CN" b="1" dirty="0"/>
              <a:t>SAC</a:t>
            </a:r>
            <a:r>
              <a:rPr lang="en-CA" altLang="zh-CN" dirty="0"/>
              <a:t>: train in no- action persistence environment</a:t>
            </a:r>
          </a:p>
          <a:p>
            <a:r>
              <a:rPr lang="en-CA" altLang="zh-CN" b="1" dirty="0"/>
              <a:t>SAC in AP-Env</a:t>
            </a:r>
            <a:r>
              <a:rPr lang="en-CA" altLang="zh-CN" dirty="0"/>
              <a:t>: train in action persistence environment</a:t>
            </a:r>
          </a:p>
          <a:p>
            <a:r>
              <a:rPr lang="en-CA" altLang="zh-CN" b="1" dirty="0"/>
              <a:t>SAC-L</a:t>
            </a:r>
            <a:r>
              <a:rPr lang="en-CA" altLang="zh-CN" dirty="0"/>
              <a:t>: train in action persistence environment. Observation consists of time step and last L action</a:t>
            </a:r>
          </a:p>
          <a:p>
            <a:r>
              <a:rPr lang="en-CA" altLang="zh-CN" b="1" dirty="0"/>
              <a:t>SAC-L-Compact</a:t>
            </a:r>
            <a:r>
              <a:rPr lang="en-CA" altLang="zh-CN" dirty="0"/>
              <a:t>: train in action persistence environment. Observation consists of time step and last action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61196-393E-49C0-ACD5-3C2D1112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18" y="2939449"/>
            <a:ext cx="6818163" cy="35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11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67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! </a:t>
            </a:r>
            <a:endParaRPr lang="en-CA" sz="3600" b="1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762283" y="4797152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08" y="5815476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3894A-831F-41B7-A9BE-813D7BE0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/>
              <a:t>Traditional </a:t>
            </a:r>
            <a:r>
              <a:rPr lang="en-CA" altLang="zh-CN" b="1" i="1" dirty="0"/>
              <a:t>discrete-time</a:t>
            </a:r>
            <a:r>
              <a:rPr lang="en-CA" altLang="zh-CN" b="1" dirty="0"/>
              <a:t> Markov decision processes</a:t>
            </a:r>
          </a:p>
          <a:p>
            <a:pPr lvl="1"/>
            <a:r>
              <a:rPr lang="en-US" altLang="zh-CN" b="1" dirty="0"/>
              <a:t>Assume all decision variables are simultaneously determined at every time step</a:t>
            </a:r>
            <a:endParaRPr lang="zh-CN" alt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B534C-7970-4273-A990-A3DB5E22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5" y="2104057"/>
            <a:ext cx="3535915" cy="1817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5203BB-1F99-42B7-BD19-08530232C35C}"/>
              </a:ext>
            </a:extLst>
          </p:cNvPr>
          <p:cNvSpPr txBox="1"/>
          <p:nvPr/>
        </p:nvSpPr>
        <p:spPr>
          <a:xfrm>
            <a:off x="4340507" y="29283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Pole fall to left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9A98F-17A3-4C2D-84A5-D396C6B28314}"/>
              </a:ext>
            </a:extLst>
          </p:cNvPr>
          <p:cNvSpPr txBox="1"/>
          <p:nvPr/>
        </p:nvSpPr>
        <p:spPr>
          <a:xfrm>
            <a:off x="7100765" y="29287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Pole stay still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048B2-B1AF-4824-A78D-6C1953D2ED62}"/>
              </a:ext>
            </a:extLst>
          </p:cNvPr>
          <p:cNvSpPr txBox="1"/>
          <p:nvPr/>
        </p:nvSpPr>
        <p:spPr>
          <a:xfrm>
            <a:off x="9483422" y="29283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Pole fall to right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37109B-AC06-41F2-AB85-695A5DCA6B5A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6284723" y="3113060"/>
            <a:ext cx="816042" cy="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B631E-9DF2-4DB2-972B-174861535558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9044981" y="3113060"/>
            <a:ext cx="438441" cy="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76ED5D-F331-4F54-9CEF-6EA0602661A5}"/>
              </a:ext>
            </a:extLst>
          </p:cNvPr>
          <p:cNvSpPr txBox="1"/>
          <p:nvPr/>
        </p:nvSpPr>
        <p:spPr>
          <a:xfrm>
            <a:off x="5720636" y="26547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Car to left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B7E9B9-7D0F-4D67-BADF-7D6E9AB8E8DE}"/>
              </a:ext>
            </a:extLst>
          </p:cNvPr>
          <p:cNvSpPr txBox="1"/>
          <p:nvPr/>
        </p:nvSpPr>
        <p:spPr>
          <a:xfrm>
            <a:off x="8292093" y="26298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Car to right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4E5BC5F-6533-47D5-814C-C0EE483D6E6E}"/>
              </a:ext>
            </a:extLst>
          </p:cNvPr>
          <p:cNvSpPr/>
          <p:nvPr/>
        </p:nvSpPr>
        <p:spPr>
          <a:xfrm rot="5400000">
            <a:off x="7831674" y="1300215"/>
            <a:ext cx="293596" cy="2456263"/>
          </a:xfrm>
          <a:prstGeom prst="leftBrace">
            <a:avLst/>
          </a:prstGeom>
          <a:ln>
            <a:solidFill>
              <a:srgbClr val="DE20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CEA323-1B42-40EE-B050-352DE156D35B}"/>
              </a:ext>
            </a:extLst>
          </p:cNvPr>
          <p:cNvSpPr txBox="1"/>
          <p:nvPr/>
        </p:nvSpPr>
        <p:spPr>
          <a:xfrm>
            <a:off x="6916100" y="2005307"/>
            <a:ext cx="364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 action every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4648C1-6800-47A0-B0F8-A8923ED39074}"/>
              </a:ext>
            </a:extLst>
          </p:cNvPr>
          <p:cNvCxnSpPr/>
          <p:nvPr/>
        </p:nvCxnSpPr>
        <p:spPr>
          <a:xfrm>
            <a:off x="5312615" y="3429000"/>
            <a:ext cx="2079529" cy="49299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ADE9C4-8D86-4F9F-A29C-E97561EE80E1}"/>
              </a:ext>
            </a:extLst>
          </p:cNvPr>
          <p:cNvCxnSpPr>
            <a:stCxn id="17" idx="2"/>
          </p:cNvCxnSpPr>
          <p:nvPr/>
        </p:nvCxnSpPr>
        <p:spPr>
          <a:xfrm>
            <a:off x="8072873" y="3298052"/>
            <a:ext cx="0" cy="6239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57E708-895C-4CF3-BDFB-E72400E2AE37}"/>
              </a:ext>
            </a:extLst>
          </p:cNvPr>
          <p:cNvCxnSpPr>
            <a:stCxn id="19" idx="2"/>
          </p:cNvCxnSpPr>
          <p:nvPr/>
        </p:nvCxnSpPr>
        <p:spPr>
          <a:xfrm flipH="1">
            <a:off x="9044981" y="3297726"/>
            <a:ext cx="1410549" cy="62426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24C2A0-15B5-4FF5-8703-4161B0F43EC0}"/>
              </a:ext>
            </a:extLst>
          </p:cNvPr>
          <p:cNvSpPr txBox="1"/>
          <p:nvPr/>
        </p:nvSpPr>
        <p:spPr>
          <a:xfrm>
            <a:off x="6082165" y="4106658"/>
            <a:ext cx="41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Observe the environment every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AB430B-B03F-407A-BBE8-4F7CEEF3B56A}"/>
              </a:ext>
            </a:extLst>
          </p:cNvPr>
          <p:cNvSpPr/>
          <p:nvPr/>
        </p:nvSpPr>
        <p:spPr>
          <a:xfrm>
            <a:off x="824998" y="6417277"/>
            <a:ext cx="2448272" cy="288032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323F09-90D0-4CF4-ADD6-EA6EFCDBBB59}"/>
              </a:ext>
            </a:extLst>
          </p:cNvPr>
          <p:cNvSpPr/>
          <p:nvPr/>
        </p:nvSpPr>
        <p:spPr>
          <a:xfrm>
            <a:off x="1295701" y="5922482"/>
            <a:ext cx="1492727" cy="288032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5A617C-C207-468F-A7AC-374E122C2E29}"/>
              </a:ext>
            </a:extLst>
          </p:cNvPr>
          <p:cNvSpPr/>
          <p:nvPr/>
        </p:nvSpPr>
        <p:spPr>
          <a:xfrm>
            <a:off x="2289160" y="6161884"/>
            <a:ext cx="288032" cy="28803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E77641-305C-4BE3-AEBB-B47181063088}"/>
              </a:ext>
            </a:extLst>
          </p:cNvPr>
          <p:cNvSpPr/>
          <p:nvPr/>
        </p:nvSpPr>
        <p:spPr>
          <a:xfrm>
            <a:off x="1451096" y="6129245"/>
            <a:ext cx="288032" cy="28803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80488B-3459-416B-833C-A037A5A8D133}"/>
              </a:ext>
            </a:extLst>
          </p:cNvPr>
          <p:cNvSpPr/>
          <p:nvPr/>
        </p:nvSpPr>
        <p:spPr>
          <a:xfrm>
            <a:off x="2585576" y="6561293"/>
            <a:ext cx="288032" cy="288032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3A5BE6-60F2-491D-AFA3-7BDD40735786}"/>
              </a:ext>
            </a:extLst>
          </p:cNvPr>
          <p:cNvSpPr/>
          <p:nvPr/>
        </p:nvSpPr>
        <p:spPr>
          <a:xfrm>
            <a:off x="1191260" y="6593140"/>
            <a:ext cx="288032" cy="288032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3ABBD1-D1FC-4336-8D80-7E27E7A44C2A}"/>
              </a:ext>
            </a:extLst>
          </p:cNvPr>
          <p:cNvCxnSpPr/>
          <p:nvPr/>
        </p:nvCxnSpPr>
        <p:spPr>
          <a:xfrm flipV="1">
            <a:off x="2042064" y="4877961"/>
            <a:ext cx="247096" cy="118853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01FC9F-B47C-4A7C-BBA2-4ED72D5D9EA0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2788428" y="5434960"/>
            <a:ext cx="1901172" cy="63153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EF5788-3482-4A30-9DA3-B863162CF04E}"/>
                  </a:ext>
                </a:extLst>
              </p:cNvPr>
              <p:cNvSpPr txBox="1"/>
              <p:nvPr/>
            </p:nvSpPr>
            <p:spPr>
              <a:xfrm>
                <a:off x="4689600" y="5205057"/>
                <a:ext cx="2975252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Move every 2 time step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EF5788-3482-4A30-9DA3-B863162CF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600" y="5205057"/>
                <a:ext cx="2975252" cy="459806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B08FA5-8B7D-4DCE-9600-16DCAD3A182D}"/>
              </a:ext>
            </a:extLst>
          </p:cNvPr>
          <p:cNvCxnSpPr>
            <a:cxnSpLocks/>
          </p:cNvCxnSpPr>
          <p:nvPr/>
        </p:nvCxnSpPr>
        <p:spPr>
          <a:xfrm flipV="1">
            <a:off x="3327373" y="5957817"/>
            <a:ext cx="1320146" cy="54714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DEE10F-9308-4C56-B1F5-D9496D25EEA9}"/>
                  </a:ext>
                </a:extLst>
              </p:cNvPr>
              <p:cNvSpPr txBox="1"/>
              <p:nvPr/>
            </p:nvSpPr>
            <p:spPr>
              <a:xfrm>
                <a:off x="4699542" y="5759913"/>
                <a:ext cx="319665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Move every 3 time step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DEE10F-9308-4C56-B1F5-D9496D25E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542" y="5759913"/>
                <a:ext cx="3196658" cy="46057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98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E3894A-831F-41B7-A9BE-813D7BE0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/>
              <a:t>Traditional </a:t>
            </a:r>
            <a:r>
              <a:rPr lang="en-CA" altLang="zh-CN" b="1" i="1" dirty="0"/>
              <a:t>discrete-time</a:t>
            </a:r>
            <a:r>
              <a:rPr lang="en-CA" altLang="zh-CN" b="1" dirty="0"/>
              <a:t> Markov decision processes</a:t>
            </a:r>
          </a:p>
          <a:p>
            <a:pPr lvl="1"/>
            <a:r>
              <a:rPr lang="en-US" altLang="zh-CN" b="1" dirty="0"/>
              <a:t>Assume all decision variables are simultaneously determined at every time step</a:t>
            </a:r>
            <a:endParaRPr lang="zh-CN" alt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B534C-7970-4273-A990-A3DB5E22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5" y="2104057"/>
            <a:ext cx="3535915" cy="1817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5203BB-1F99-42B7-BD19-08530232C35C}"/>
              </a:ext>
            </a:extLst>
          </p:cNvPr>
          <p:cNvSpPr txBox="1"/>
          <p:nvPr/>
        </p:nvSpPr>
        <p:spPr>
          <a:xfrm>
            <a:off x="4340507" y="29283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Pole fall to left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9A98F-17A3-4C2D-84A5-D396C6B28314}"/>
              </a:ext>
            </a:extLst>
          </p:cNvPr>
          <p:cNvSpPr txBox="1"/>
          <p:nvPr/>
        </p:nvSpPr>
        <p:spPr>
          <a:xfrm>
            <a:off x="7100765" y="29287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Pole stay still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048B2-B1AF-4824-A78D-6C1953D2ED62}"/>
              </a:ext>
            </a:extLst>
          </p:cNvPr>
          <p:cNvSpPr txBox="1"/>
          <p:nvPr/>
        </p:nvSpPr>
        <p:spPr>
          <a:xfrm>
            <a:off x="9483422" y="29283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Pole fall to right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37109B-AC06-41F2-AB85-695A5DCA6B5A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6284723" y="3113060"/>
            <a:ext cx="816042" cy="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B631E-9DF2-4DB2-972B-174861535558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9044981" y="3113060"/>
            <a:ext cx="438441" cy="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76ED5D-F331-4F54-9CEF-6EA0602661A5}"/>
              </a:ext>
            </a:extLst>
          </p:cNvPr>
          <p:cNvSpPr txBox="1"/>
          <p:nvPr/>
        </p:nvSpPr>
        <p:spPr>
          <a:xfrm>
            <a:off x="5720636" y="26547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Car to left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B7E9B9-7D0F-4D67-BADF-7D6E9AB8E8DE}"/>
              </a:ext>
            </a:extLst>
          </p:cNvPr>
          <p:cNvSpPr txBox="1"/>
          <p:nvPr/>
        </p:nvSpPr>
        <p:spPr>
          <a:xfrm>
            <a:off x="8292093" y="26298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Car to right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4E5BC5F-6533-47D5-814C-C0EE483D6E6E}"/>
              </a:ext>
            </a:extLst>
          </p:cNvPr>
          <p:cNvSpPr/>
          <p:nvPr/>
        </p:nvSpPr>
        <p:spPr>
          <a:xfrm rot="5400000">
            <a:off x="7831674" y="1300215"/>
            <a:ext cx="293596" cy="2456263"/>
          </a:xfrm>
          <a:prstGeom prst="leftBrace">
            <a:avLst/>
          </a:prstGeom>
          <a:ln>
            <a:solidFill>
              <a:srgbClr val="DE20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CEA323-1B42-40EE-B050-352DE156D35B}"/>
              </a:ext>
            </a:extLst>
          </p:cNvPr>
          <p:cNvSpPr txBox="1"/>
          <p:nvPr/>
        </p:nvSpPr>
        <p:spPr>
          <a:xfrm>
            <a:off x="6916100" y="2005307"/>
            <a:ext cx="364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 action every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4648C1-6800-47A0-B0F8-A8923ED39074}"/>
              </a:ext>
            </a:extLst>
          </p:cNvPr>
          <p:cNvCxnSpPr/>
          <p:nvPr/>
        </p:nvCxnSpPr>
        <p:spPr>
          <a:xfrm>
            <a:off x="5312615" y="3429000"/>
            <a:ext cx="2079529" cy="49299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ADE9C4-8D86-4F9F-A29C-E97561EE80E1}"/>
              </a:ext>
            </a:extLst>
          </p:cNvPr>
          <p:cNvCxnSpPr>
            <a:stCxn id="17" idx="2"/>
          </p:cNvCxnSpPr>
          <p:nvPr/>
        </p:nvCxnSpPr>
        <p:spPr>
          <a:xfrm>
            <a:off x="8072873" y="3298052"/>
            <a:ext cx="0" cy="6239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57E708-895C-4CF3-BDFB-E72400E2AE37}"/>
              </a:ext>
            </a:extLst>
          </p:cNvPr>
          <p:cNvCxnSpPr>
            <a:stCxn id="19" idx="2"/>
          </p:cNvCxnSpPr>
          <p:nvPr/>
        </p:nvCxnSpPr>
        <p:spPr>
          <a:xfrm flipH="1">
            <a:off x="9044981" y="3297726"/>
            <a:ext cx="1410549" cy="62426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24C2A0-15B5-4FF5-8703-4161B0F43EC0}"/>
              </a:ext>
            </a:extLst>
          </p:cNvPr>
          <p:cNvSpPr txBox="1"/>
          <p:nvPr/>
        </p:nvSpPr>
        <p:spPr>
          <a:xfrm>
            <a:off x="6082165" y="4106658"/>
            <a:ext cx="41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Observe the environment every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D9E131-E32D-4A04-885E-9135A78042B2}"/>
              </a:ext>
            </a:extLst>
          </p:cNvPr>
          <p:cNvSpPr txBox="1"/>
          <p:nvPr/>
        </p:nvSpPr>
        <p:spPr>
          <a:xfrm>
            <a:off x="7997773" y="4961430"/>
            <a:ext cx="269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Non-stationary nature of optimal policy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84A447-DB04-425E-AE23-116785874464}"/>
              </a:ext>
            </a:extLst>
          </p:cNvPr>
          <p:cNvSpPr/>
          <p:nvPr/>
        </p:nvSpPr>
        <p:spPr>
          <a:xfrm>
            <a:off x="824998" y="6417277"/>
            <a:ext cx="2448272" cy="288032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73A542-BBF7-4E33-BFBF-E722853F022A}"/>
              </a:ext>
            </a:extLst>
          </p:cNvPr>
          <p:cNvSpPr/>
          <p:nvPr/>
        </p:nvSpPr>
        <p:spPr>
          <a:xfrm>
            <a:off x="1295701" y="5922482"/>
            <a:ext cx="1492727" cy="288032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85717A-AA72-41C8-8911-CC9BF037D5A8}"/>
              </a:ext>
            </a:extLst>
          </p:cNvPr>
          <p:cNvSpPr/>
          <p:nvPr/>
        </p:nvSpPr>
        <p:spPr>
          <a:xfrm>
            <a:off x="2289160" y="6161884"/>
            <a:ext cx="288032" cy="28803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0C4AA3-2E0C-4A47-A667-DC0F265B5527}"/>
              </a:ext>
            </a:extLst>
          </p:cNvPr>
          <p:cNvSpPr/>
          <p:nvPr/>
        </p:nvSpPr>
        <p:spPr>
          <a:xfrm>
            <a:off x="1451096" y="6129245"/>
            <a:ext cx="288032" cy="28803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839CAAE-6BD9-41D4-87D2-8B30D5113EB4}"/>
              </a:ext>
            </a:extLst>
          </p:cNvPr>
          <p:cNvSpPr/>
          <p:nvPr/>
        </p:nvSpPr>
        <p:spPr>
          <a:xfrm>
            <a:off x="2585576" y="6561293"/>
            <a:ext cx="288032" cy="288032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B29444-B5BC-47D1-A734-57BCE0E50328}"/>
              </a:ext>
            </a:extLst>
          </p:cNvPr>
          <p:cNvSpPr/>
          <p:nvPr/>
        </p:nvSpPr>
        <p:spPr>
          <a:xfrm>
            <a:off x="1191260" y="6593140"/>
            <a:ext cx="288032" cy="288032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EE7255-FF27-4E51-A4E9-12A655F539F7}"/>
              </a:ext>
            </a:extLst>
          </p:cNvPr>
          <p:cNvCxnSpPr/>
          <p:nvPr/>
        </p:nvCxnSpPr>
        <p:spPr>
          <a:xfrm flipV="1">
            <a:off x="2042064" y="4877961"/>
            <a:ext cx="247096" cy="118853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1C1AFD-24BE-4F70-B6C8-49BAF1AB82FE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 flipV="1">
            <a:off x="2788428" y="5434960"/>
            <a:ext cx="1901172" cy="63153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A9BA1D-F4AA-494C-9403-12A54EE86805}"/>
                  </a:ext>
                </a:extLst>
              </p:cNvPr>
              <p:cNvSpPr txBox="1"/>
              <p:nvPr/>
            </p:nvSpPr>
            <p:spPr>
              <a:xfrm>
                <a:off x="4689600" y="5205057"/>
                <a:ext cx="2975252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Move every 2 time step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A9BA1D-F4AA-494C-9403-12A54EE86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600" y="5205057"/>
                <a:ext cx="2975252" cy="459806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AD6426-354E-4405-996C-B008508E467C}"/>
              </a:ext>
            </a:extLst>
          </p:cNvPr>
          <p:cNvCxnSpPr>
            <a:cxnSpLocks/>
          </p:cNvCxnSpPr>
          <p:nvPr/>
        </p:nvCxnSpPr>
        <p:spPr>
          <a:xfrm flipV="1">
            <a:off x="3327373" y="5957817"/>
            <a:ext cx="1320146" cy="54714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332FF-4DB2-456E-9F8E-B28B02110CDB}"/>
                  </a:ext>
                </a:extLst>
              </p:cNvPr>
              <p:cNvSpPr txBox="1"/>
              <p:nvPr/>
            </p:nvSpPr>
            <p:spPr>
              <a:xfrm>
                <a:off x="4699542" y="5759913"/>
                <a:ext cx="319665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Move every 3 time step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332FF-4DB2-456E-9F8E-B28B0211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542" y="5759913"/>
                <a:ext cx="3196658" cy="46057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4A538-BE68-4EB6-A8A4-52F459EDD5DF}"/>
              </a:ext>
            </a:extLst>
          </p:cNvPr>
          <p:cNvSpPr txBox="1"/>
          <p:nvPr/>
        </p:nvSpPr>
        <p:spPr>
          <a:xfrm>
            <a:off x="7964245" y="2254698"/>
            <a:ext cx="433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Multiple action persistence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标题 4">
            <a:extLst>
              <a:ext uri="{FF2B5EF4-FFF2-40B4-BE49-F238E27FC236}">
                <a16:creationId xmlns:a16="http://schemas.microsoft.com/office/drawing/2014/main" id="{A6C41FE8-8E15-43E8-8706-79DF3478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A11B1F-973E-4382-B37C-939FFDE49824}"/>
              </a:ext>
            </a:extLst>
          </p:cNvPr>
          <p:cNvSpPr/>
          <p:nvPr/>
        </p:nvSpPr>
        <p:spPr>
          <a:xfrm>
            <a:off x="381571" y="3293504"/>
            <a:ext cx="2448272" cy="288032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D9E5EE-8EED-44EB-A146-B1078AF080B7}"/>
              </a:ext>
            </a:extLst>
          </p:cNvPr>
          <p:cNvSpPr/>
          <p:nvPr/>
        </p:nvSpPr>
        <p:spPr>
          <a:xfrm>
            <a:off x="852274" y="2798709"/>
            <a:ext cx="1492727" cy="288032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983FE3-1CA6-44E6-B53B-E1A74FF0A73F}"/>
              </a:ext>
            </a:extLst>
          </p:cNvPr>
          <p:cNvSpPr/>
          <p:nvPr/>
        </p:nvSpPr>
        <p:spPr>
          <a:xfrm>
            <a:off x="1845733" y="3038111"/>
            <a:ext cx="288032" cy="28803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4E7ACC-A4EB-4716-A0B1-0909212B04C0}"/>
              </a:ext>
            </a:extLst>
          </p:cNvPr>
          <p:cNvSpPr/>
          <p:nvPr/>
        </p:nvSpPr>
        <p:spPr>
          <a:xfrm>
            <a:off x="1007669" y="3005472"/>
            <a:ext cx="288032" cy="28803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CD4DEF-B12D-4F25-AEC9-80BA09245F19}"/>
              </a:ext>
            </a:extLst>
          </p:cNvPr>
          <p:cNvSpPr/>
          <p:nvPr/>
        </p:nvSpPr>
        <p:spPr>
          <a:xfrm>
            <a:off x="2142149" y="3437520"/>
            <a:ext cx="288032" cy="288032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86A465-2B32-4789-810C-62206F310AC7}"/>
              </a:ext>
            </a:extLst>
          </p:cNvPr>
          <p:cNvSpPr/>
          <p:nvPr/>
        </p:nvSpPr>
        <p:spPr>
          <a:xfrm>
            <a:off x="747833" y="3469367"/>
            <a:ext cx="288032" cy="288032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F9F9EA-99B1-4339-A085-B603DF21249D}"/>
              </a:ext>
            </a:extLst>
          </p:cNvPr>
          <p:cNvCxnSpPr/>
          <p:nvPr/>
        </p:nvCxnSpPr>
        <p:spPr>
          <a:xfrm flipV="1">
            <a:off x="1598637" y="1754188"/>
            <a:ext cx="247096" cy="118853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11E6DE-7FCD-4BB5-B41E-E26285C29E81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2345001" y="2311187"/>
            <a:ext cx="1901172" cy="63153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1C8D4F-72C1-4C3C-A380-BA501D9BBBC2}"/>
                  </a:ext>
                </a:extLst>
              </p:cNvPr>
              <p:cNvSpPr txBox="1"/>
              <p:nvPr/>
            </p:nvSpPr>
            <p:spPr>
              <a:xfrm>
                <a:off x="4246173" y="2081284"/>
                <a:ext cx="2975252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Move every 2 time step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1C8D4F-72C1-4C3C-A380-BA501D9B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173" y="2081284"/>
                <a:ext cx="2975252" cy="459806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BCF6D3-9C69-4B63-A556-CD6D53D68825}"/>
              </a:ext>
            </a:extLst>
          </p:cNvPr>
          <p:cNvCxnSpPr>
            <a:cxnSpLocks/>
          </p:cNvCxnSpPr>
          <p:nvPr/>
        </p:nvCxnSpPr>
        <p:spPr>
          <a:xfrm flipV="1">
            <a:off x="2883946" y="2834044"/>
            <a:ext cx="1320146" cy="54714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1125E4-FE28-4560-BDA8-5331252E167F}"/>
                  </a:ext>
                </a:extLst>
              </p:cNvPr>
              <p:cNvSpPr txBox="1"/>
              <p:nvPr/>
            </p:nvSpPr>
            <p:spPr>
              <a:xfrm>
                <a:off x="4256115" y="2636140"/>
                <a:ext cx="319665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Move every 3 time step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1125E4-FE28-4560-BDA8-5331252E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115" y="2636140"/>
                <a:ext cx="3196658" cy="46057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B9A3E726-E4DF-43C0-B959-66F3770F7F6C}"/>
              </a:ext>
            </a:extLst>
          </p:cNvPr>
          <p:cNvSpPr/>
          <p:nvPr/>
        </p:nvSpPr>
        <p:spPr>
          <a:xfrm>
            <a:off x="3719736" y="1916832"/>
            <a:ext cx="3960440" cy="13766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4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4A538-BE68-4EB6-A8A4-52F459EDD5DF}"/>
              </a:ext>
            </a:extLst>
          </p:cNvPr>
          <p:cNvSpPr txBox="1"/>
          <p:nvPr/>
        </p:nvSpPr>
        <p:spPr>
          <a:xfrm>
            <a:off x="7964245" y="2254698"/>
            <a:ext cx="433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Multiple action persistence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7EAE6-C354-4838-9F46-38E7D1091DB5}"/>
              </a:ext>
            </a:extLst>
          </p:cNvPr>
          <p:cNvSpPr txBox="1"/>
          <p:nvPr/>
        </p:nvSpPr>
        <p:spPr>
          <a:xfrm>
            <a:off x="2337942" y="4823162"/>
            <a:ext cx="814372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 to optimize a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periodic non-stationary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policy while circumventing the exponential growth of time complexity with respect to the periodicity of action persistence.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标题 4">
            <a:extLst>
              <a:ext uri="{FF2B5EF4-FFF2-40B4-BE49-F238E27FC236}">
                <a16:creationId xmlns:a16="http://schemas.microsoft.com/office/drawing/2014/main" id="{A6C41FE8-8E15-43E8-8706-79DF3478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A11B1F-973E-4382-B37C-939FFDE49824}"/>
              </a:ext>
            </a:extLst>
          </p:cNvPr>
          <p:cNvSpPr/>
          <p:nvPr/>
        </p:nvSpPr>
        <p:spPr>
          <a:xfrm>
            <a:off x="381571" y="3293504"/>
            <a:ext cx="2448272" cy="288032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D9E5EE-8EED-44EB-A146-B1078AF080B7}"/>
              </a:ext>
            </a:extLst>
          </p:cNvPr>
          <p:cNvSpPr/>
          <p:nvPr/>
        </p:nvSpPr>
        <p:spPr>
          <a:xfrm>
            <a:off x="852274" y="2798709"/>
            <a:ext cx="1492727" cy="288032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983FE3-1CA6-44E6-B53B-E1A74FF0A73F}"/>
              </a:ext>
            </a:extLst>
          </p:cNvPr>
          <p:cNvSpPr/>
          <p:nvPr/>
        </p:nvSpPr>
        <p:spPr>
          <a:xfrm>
            <a:off x="1845733" y="3038111"/>
            <a:ext cx="288032" cy="28803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4E7ACC-A4EB-4716-A0B1-0909212B04C0}"/>
              </a:ext>
            </a:extLst>
          </p:cNvPr>
          <p:cNvSpPr/>
          <p:nvPr/>
        </p:nvSpPr>
        <p:spPr>
          <a:xfrm>
            <a:off x="1007669" y="3005472"/>
            <a:ext cx="288032" cy="28803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CD4DEF-B12D-4F25-AEC9-80BA09245F19}"/>
              </a:ext>
            </a:extLst>
          </p:cNvPr>
          <p:cNvSpPr/>
          <p:nvPr/>
        </p:nvSpPr>
        <p:spPr>
          <a:xfrm>
            <a:off x="2142149" y="3437520"/>
            <a:ext cx="288032" cy="288032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86A465-2B32-4789-810C-62206F310AC7}"/>
              </a:ext>
            </a:extLst>
          </p:cNvPr>
          <p:cNvSpPr/>
          <p:nvPr/>
        </p:nvSpPr>
        <p:spPr>
          <a:xfrm>
            <a:off x="747833" y="3469367"/>
            <a:ext cx="288032" cy="288032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F9F9EA-99B1-4339-A085-B603DF21249D}"/>
              </a:ext>
            </a:extLst>
          </p:cNvPr>
          <p:cNvCxnSpPr/>
          <p:nvPr/>
        </p:nvCxnSpPr>
        <p:spPr>
          <a:xfrm flipV="1">
            <a:off x="1598637" y="1754188"/>
            <a:ext cx="247096" cy="118853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11E6DE-7FCD-4BB5-B41E-E26285C29E81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2345001" y="2311187"/>
            <a:ext cx="1901172" cy="63153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1C8D4F-72C1-4C3C-A380-BA501D9BBBC2}"/>
                  </a:ext>
                </a:extLst>
              </p:cNvPr>
              <p:cNvSpPr txBox="1"/>
              <p:nvPr/>
            </p:nvSpPr>
            <p:spPr>
              <a:xfrm>
                <a:off x="4246173" y="2081284"/>
                <a:ext cx="2975252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Move every 2 time step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1C8D4F-72C1-4C3C-A380-BA501D9B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173" y="2081284"/>
                <a:ext cx="2975252" cy="459806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BCF6D3-9C69-4B63-A556-CD6D53D68825}"/>
              </a:ext>
            </a:extLst>
          </p:cNvPr>
          <p:cNvCxnSpPr>
            <a:cxnSpLocks/>
          </p:cNvCxnSpPr>
          <p:nvPr/>
        </p:nvCxnSpPr>
        <p:spPr>
          <a:xfrm flipV="1">
            <a:off x="2883946" y="2834044"/>
            <a:ext cx="1320146" cy="54714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1125E4-FE28-4560-BDA8-5331252E167F}"/>
                  </a:ext>
                </a:extLst>
              </p:cNvPr>
              <p:cNvSpPr txBox="1"/>
              <p:nvPr/>
            </p:nvSpPr>
            <p:spPr>
              <a:xfrm>
                <a:off x="4256115" y="2636140"/>
                <a:ext cx="319665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Move every 3 time step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1125E4-FE28-4560-BDA8-5331252E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115" y="2636140"/>
                <a:ext cx="3196658" cy="46057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B9A3E726-E4DF-43C0-B959-66F3770F7F6C}"/>
              </a:ext>
            </a:extLst>
          </p:cNvPr>
          <p:cNvSpPr/>
          <p:nvPr/>
        </p:nvSpPr>
        <p:spPr>
          <a:xfrm>
            <a:off x="3719736" y="1916832"/>
            <a:ext cx="3960440" cy="13766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2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7DB23-5921-4D08-8F3F-F583C1C5312F}"/>
              </a:ext>
            </a:extLst>
          </p:cNvPr>
          <p:cNvSpPr/>
          <p:nvPr/>
        </p:nvSpPr>
        <p:spPr>
          <a:xfrm>
            <a:off x="1113806" y="3486021"/>
            <a:ext cx="2448272" cy="288032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389411-E47C-4372-813C-6360CBEA2374}"/>
              </a:ext>
            </a:extLst>
          </p:cNvPr>
          <p:cNvSpPr/>
          <p:nvPr/>
        </p:nvSpPr>
        <p:spPr>
          <a:xfrm>
            <a:off x="1584509" y="2991226"/>
            <a:ext cx="1492727" cy="288032"/>
          </a:xfrm>
          <a:prstGeom prst="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D25F74-B0A5-4406-822A-10A498517DE5}"/>
              </a:ext>
            </a:extLst>
          </p:cNvPr>
          <p:cNvSpPr/>
          <p:nvPr/>
        </p:nvSpPr>
        <p:spPr>
          <a:xfrm>
            <a:off x="2577968" y="3230628"/>
            <a:ext cx="288032" cy="28803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028B19-A147-46D2-BA27-161ABBE8782A}"/>
              </a:ext>
            </a:extLst>
          </p:cNvPr>
          <p:cNvSpPr/>
          <p:nvPr/>
        </p:nvSpPr>
        <p:spPr>
          <a:xfrm>
            <a:off x="1739904" y="3197989"/>
            <a:ext cx="288032" cy="288032"/>
          </a:xfrm>
          <a:prstGeom prst="ellipse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044E02-2B57-4E46-AA54-0FC946E1E1E9}"/>
              </a:ext>
            </a:extLst>
          </p:cNvPr>
          <p:cNvSpPr/>
          <p:nvPr/>
        </p:nvSpPr>
        <p:spPr>
          <a:xfrm>
            <a:off x="2874384" y="3630037"/>
            <a:ext cx="288032" cy="288032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081C70-7B98-4E5F-95F3-2BBE9ED91CD3}"/>
              </a:ext>
            </a:extLst>
          </p:cNvPr>
          <p:cNvSpPr/>
          <p:nvPr/>
        </p:nvSpPr>
        <p:spPr>
          <a:xfrm>
            <a:off x="1480068" y="3661884"/>
            <a:ext cx="288032" cy="288032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79410B-4A00-444A-B7E6-C5E36B0CA574}"/>
              </a:ext>
            </a:extLst>
          </p:cNvPr>
          <p:cNvCxnSpPr>
            <a:cxnSpLocks/>
          </p:cNvCxnSpPr>
          <p:nvPr/>
        </p:nvCxnSpPr>
        <p:spPr>
          <a:xfrm flipV="1">
            <a:off x="2330872" y="1946705"/>
            <a:ext cx="247096" cy="118853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1429CF-4137-4E3F-891A-DB59566A741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77236" y="2588099"/>
            <a:ext cx="1320146" cy="54714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C30F7B-2C93-435F-839C-062B3728ECDD}"/>
              </a:ext>
            </a:extLst>
          </p:cNvPr>
          <p:cNvSpPr txBox="1"/>
          <p:nvPr/>
        </p:nvSpPr>
        <p:spPr>
          <a:xfrm>
            <a:off x="4300539" y="2301967"/>
            <a:ext cx="269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Move every 2 time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03DEE6-972E-4C69-82C7-8F2D52B16EB4}"/>
              </a:ext>
            </a:extLst>
          </p:cNvPr>
          <p:cNvCxnSpPr>
            <a:cxnSpLocks/>
          </p:cNvCxnSpPr>
          <p:nvPr/>
        </p:nvCxnSpPr>
        <p:spPr>
          <a:xfrm flipV="1">
            <a:off x="3616181" y="3026561"/>
            <a:ext cx="1320146" cy="54714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F513BA-BA91-431D-BA04-6689C0970CB4}"/>
              </a:ext>
            </a:extLst>
          </p:cNvPr>
          <p:cNvSpPr txBox="1"/>
          <p:nvPr/>
        </p:nvSpPr>
        <p:spPr>
          <a:xfrm>
            <a:off x="4988350" y="2828657"/>
            <a:ext cx="269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Move every 3 time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1BB244-A1B1-4797-99AA-CB163D352078}"/>
              </a:ext>
            </a:extLst>
          </p:cNvPr>
          <p:cNvSpPr/>
          <p:nvPr/>
        </p:nvSpPr>
        <p:spPr>
          <a:xfrm>
            <a:off x="4188176" y="1946705"/>
            <a:ext cx="3600400" cy="153931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4A538-BE68-4EB6-A8A4-52F459EDD5DF}"/>
              </a:ext>
            </a:extLst>
          </p:cNvPr>
          <p:cNvSpPr txBox="1"/>
          <p:nvPr/>
        </p:nvSpPr>
        <p:spPr>
          <a:xfrm>
            <a:off x="7964245" y="2254698"/>
            <a:ext cx="433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Multiple action persistence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7EAE6-C354-4838-9F46-38E7D1091DB5}"/>
              </a:ext>
            </a:extLst>
          </p:cNvPr>
          <p:cNvSpPr txBox="1"/>
          <p:nvPr/>
        </p:nvSpPr>
        <p:spPr>
          <a:xfrm>
            <a:off x="2337942" y="4823162"/>
            <a:ext cx="814372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 to optimize a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periodic non-stationary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policy while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circumventing the exponential growth of time complexity with respect to the periodicity of action persistence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4">
            <a:extLst>
              <a:ext uri="{FF2B5EF4-FFF2-40B4-BE49-F238E27FC236}">
                <a16:creationId xmlns:a16="http://schemas.microsoft.com/office/drawing/2014/main" id="{B96D65FF-2029-47A2-8D48-8B5803E3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5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Discrete time factored action MDP (FA-MDP)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Action in vector representation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State transition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Policy over action mapped from history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B85AD8-DA1B-42DB-8D3F-39617BC10F03}"/>
                  </a:ext>
                </a:extLst>
              </p:cNvPr>
              <p:cNvSpPr txBox="1"/>
              <p:nvPr/>
            </p:nvSpPr>
            <p:spPr>
              <a:xfrm>
                <a:off x="1919536" y="2181535"/>
                <a:ext cx="17963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B85AD8-DA1B-42DB-8D3F-39617BC1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181535"/>
                <a:ext cx="1796325" cy="307777"/>
              </a:xfrm>
              <a:prstGeom prst="rect">
                <a:avLst/>
              </a:prstGeom>
              <a:blipFill>
                <a:blip r:embed="rId2"/>
                <a:stretch>
                  <a:fillRect l="-1356" r="-4407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32755C-1603-4BCC-AFA7-41525B1B6D48}"/>
                  </a:ext>
                </a:extLst>
              </p:cNvPr>
              <p:cNvSpPr txBox="1"/>
              <p:nvPr/>
            </p:nvSpPr>
            <p:spPr>
              <a:xfrm>
                <a:off x="1199456" y="3104763"/>
                <a:ext cx="64429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32755C-1603-4BCC-AFA7-41525B1B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104763"/>
                <a:ext cx="6442976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26934-D1CD-4A38-A8F8-24054D4FB7FD}"/>
                  </a:ext>
                </a:extLst>
              </p:cNvPr>
              <p:cNvSpPr txBox="1"/>
              <p:nvPr/>
            </p:nvSpPr>
            <p:spPr>
              <a:xfrm>
                <a:off x="1775520" y="4184023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26934-D1CD-4A38-A8F8-24054D4FB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4184023"/>
                <a:ext cx="3024336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7CF75E-9CD2-4648-B04A-17009C18A7F4}"/>
                  </a:ext>
                </a:extLst>
              </p:cNvPr>
              <p:cNvSpPr txBox="1"/>
              <p:nvPr/>
            </p:nvSpPr>
            <p:spPr>
              <a:xfrm>
                <a:off x="4655840" y="4149272"/>
                <a:ext cx="47661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7CF75E-9CD2-4648-B04A-17009C18A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149272"/>
                <a:ext cx="4766198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90449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39448</TotalTime>
  <Words>1448</Words>
  <Application>Microsoft Office PowerPoint</Application>
  <PresentationFormat>Widescreen</PresentationFormat>
  <Paragraphs>237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Reinforcement Learning for Control with Multiple Frequencies</vt:lpstr>
      <vt:lpstr>Contents</vt:lpstr>
      <vt:lpstr>1 Motivation</vt:lpstr>
      <vt:lpstr>1 Motivation</vt:lpstr>
      <vt:lpstr>1 Motivation</vt:lpstr>
      <vt:lpstr>1 Motivation</vt:lpstr>
      <vt:lpstr>1 Motivation</vt:lpstr>
      <vt:lpstr>1 Motivation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3 Experiments</vt:lpstr>
      <vt:lpstr>3 Experiments</vt:lpstr>
      <vt:lpstr>3 Experiments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1523</cp:revision>
  <cp:lastPrinted>2018-09-13T18:12:28Z</cp:lastPrinted>
  <dcterms:created xsi:type="dcterms:W3CDTF">2014-08-18T11:27:13Z</dcterms:created>
  <dcterms:modified xsi:type="dcterms:W3CDTF">2020-11-14T20:52:02Z</dcterms:modified>
</cp:coreProperties>
</file>