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4" r:id="rId2"/>
    <p:sldId id="657" r:id="rId3"/>
    <p:sldId id="680" r:id="rId4"/>
    <p:sldId id="682" r:id="rId5"/>
    <p:sldId id="679" r:id="rId6"/>
    <p:sldId id="692" r:id="rId7"/>
    <p:sldId id="696" r:id="rId8"/>
    <p:sldId id="697" r:id="rId9"/>
    <p:sldId id="698" r:id="rId10"/>
    <p:sldId id="67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1565C-1067-45BF-951D-CA3CEB25B79A}">
          <p14:sldIdLst>
            <p14:sldId id="414"/>
            <p14:sldId id="657"/>
            <p14:sldId id="680"/>
            <p14:sldId id="682"/>
            <p14:sldId id="679"/>
            <p14:sldId id="692"/>
            <p14:sldId id="696"/>
            <p14:sldId id="697"/>
            <p14:sldId id="698"/>
            <p14:sldId id="675"/>
          </p14:sldIdLst>
        </p14:section>
        <p14:section name="supplemental material on expectation propagation" id="{5A0AE5E7-E74F-4DD7-B7D7-61A7409C97F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EC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8807" autoAdjust="0"/>
  </p:normalViewPr>
  <p:slideViewPr>
    <p:cSldViewPr snapToObjects="1">
      <p:cViewPr varScale="1">
        <p:scale>
          <a:sx n="59" d="100"/>
          <a:sy n="59" d="100"/>
        </p:scale>
        <p:origin x="60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2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202124"/>
                </a:solidFill>
                <a:effectLst/>
                <a:latin typeface="Google Sans"/>
              </a:rPr>
              <a:t>Area Under the ROC Curve, </a:t>
            </a:r>
            <a:r>
              <a:rPr lang="en-CA" altLang="zh-CN" b="1" i="0" dirty="0">
                <a:solidFill>
                  <a:srgbClr val="202124"/>
                </a:solidFill>
                <a:effectLst/>
                <a:latin typeface="Roboto"/>
              </a:rPr>
              <a:t>receiver operating characteristic curve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AUC:The</a:t>
            </a:r>
            <a:r>
              <a:rPr lang="en-US" altLang="zh-C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expectation that a uniformly drawn random positive is ranked before a uniformly drawn random negative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0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64" y="2636912"/>
            <a:ext cx="8584187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64" y="3161052"/>
            <a:ext cx="8584187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840416" y="6564022"/>
            <a:ext cx="2238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352" y="6561876"/>
            <a:ext cx="6846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2"/>
            <a:ext cx="11137237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6339" y="38678"/>
            <a:ext cx="8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352" y="36532"/>
            <a:ext cx="7614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556793"/>
            <a:ext cx="10075084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718" y="1340768"/>
            <a:ext cx="11500929" cy="1158828"/>
          </a:xfrm>
        </p:spPr>
        <p:txBody>
          <a:bodyPr>
            <a:noAutofit/>
          </a:bodyPr>
          <a:lstStyle/>
          <a:p>
            <a:r>
              <a:rPr lang="en-CA" sz="3600" b="1" dirty="0"/>
              <a:t>Efficient Evolution of Neural Network Topologies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368" y="3789040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7A9FE690-A69A-499F-A780-73A387CACDD0}"/>
              </a:ext>
            </a:extLst>
          </p:cNvPr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7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endParaRPr lang="en-CA" sz="3600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8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4534705" y="1995387"/>
            <a:ext cx="3965645" cy="3180699"/>
            <a:chOff x="5450973" y="1321672"/>
            <a:chExt cx="5287524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4128458" cy="723028"/>
              <a:chOff x="1343472" y="2350372"/>
              <a:chExt cx="4128458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3084272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4800531" cy="770757"/>
              <a:chOff x="1343473" y="2420888"/>
              <a:chExt cx="4800531" cy="77075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480460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411738" y="2494019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B08F6F-B1B0-4433-ACBD-915DA69EC5FA}"/>
                </a:ext>
              </a:extLst>
            </p:cNvPr>
            <p:cNvGrpSpPr/>
            <p:nvPr/>
          </p:nvGrpSpPr>
          <p:grpSpPr>
            <a:xfrm>
              <a:off x="5450973" y="3182889"/>
              <a:ext cx="5287524" cy="800211"/>
              <a:chOff x="1336533" y="2420889"/>
              <a:chExt cx="5287524" cy="8002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8672E-8A98-4623-87C9-BCCB2A14E965}"/>
                  </a:ext>
                </a:extLst>
              </p:cNvPr>
              <p:cNvSpPr txBox="1"/>
              <p:nvPr/>
            </p:nvSpPr>
            <p:spPr>
              <a:xfrm>
                <a:off x="1336533" y="2523474"/>
                <a:ext cx="684337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4F01AF-A6F5-4533-9FC9-7B7C9237F7DC}"/>
                  </a:ext>
                </a:extLst>
              </p:cNvPr>
              <p:cNvSpPr/>
              <p:nvPr/>
            </p:nvSpPr>
            <p:spPr>
              <a:xfrm>
                <a:off x="2552490" y="2420889"/>
                <a:ext cx="2031341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543A4C-EF97-4B8E-BAE0-41F186E7B5F3}"/>
                  </a:ext>
                </a:extLst>
              </p:cNvPr>
              <p:cNvSpPr txBox="1"/>
              <p:nvPr/>
            </p:nvSpPr>
            <p:spPr>
              <a:xfrm>
                <a:off x="2409782" y="2523474"/>
                <a:ext cx="421427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7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Multilinear decomposition methods can not capture complex, non-linear relationships in data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Lack of efficient NN based factorization methods for streaming data.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立方体 26">
            <a:extLst>
              <a:ext uri="{FF2B5EF4-FFF2-40B4-BE49-F238E27FC236}">
                <a16:creationId xmlns:a16="http://schemas.microsoft.com/office/drawing/2014/main" id="{4CDEEE6F-36FC-4A32-AF8D-E965D9B28D21}"/>
              </a:ext>
            </a:extLst>
          </p:cNvPr>
          <p:cNvSpPr/>
          <p:nvPr/>
        </p:nvSpPr>
        <p:spPr>
          <a:xfrm>
            <a:off x="7264419" y="4470466"/>
            <a:ext cx="1513761" cy="1442927"/>
          </a:xfrm>
          <a:prstGeom prst="cube">
            <a:avLst>
              <a:gd name="adj" fmla="val 25000"/>
            </a:avLst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EF47F00B-4714-43B1-95B3-A078F10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844824"/>
            <a:ext cx="4712005" cy="1350686"/>
          </a:xfrm>
          <a:prstGeom prst="rect">
            <a:avLst/>
          </a:prstGeom>
        </p:spPr>
      </p:pic>
      <p:pic>
        <p:nvPicPr>
          <p:cNvPr id="1026" name="Picture 2" descr="Grey Ballard - Research">
            <a:extLst>
              <a:ext uri="{FF2B5EF4-FFF2-40B4-BE49-F238E27FC236}">
                <a16:creationId xmlns:a16="http://schemas.microsoft.com/office/drawing/2014/main" id="{8350B4CF-95C0-49EA-989D-653677CD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16832"/>
            <a:ext cx="4051039" cy="1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立方体 1">
            <a:extLst>
              <a:ext uri="{FF2B5EF4-FFF2-40B4-BE49-F238E27FC236}">
                <a16:creationId xmlns:a16="http://schemas.microsoft.com/office/drawing/2014/main" id="{29DA172F-245E-4076-AB75-9E6E15668ACF}"/>
              </a:ext>
            </a:extLst>
          </p:cNvPr>
          <p:cNvSpPr/>
          <p:nvPr/>
        </p:nvSpPr>
        <p:spPr>
          <a:xfrm>
            <a:off x="1289348" y="5164051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26">
            <a:extLst>
              <a:ext uri="{FF2B5EF4-FFF2-40B4-BE49-F238E27FC236}">
                <a16:creationId xmlns:a16="http://schemas.microsoft.com/office/drawing/2014/main" id="{B179F13F-59BB-435E-89D5-4ABB9A4A6EF4}"/>
              </a:ext>
            </a:extLst>
          </p:cNvPr>
          <p:cNvSpPr/>
          <p:nvPr/>
        </p:nvSpPr>
        <p:spPr>
          <a:xfrm>
            <a:off x="4241676" y="4775137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">
            <a:extLst>
              <a:ext uri="{FF2B5EF4-FFF2-40B4-BE49-F238E27FC236}">
                <a16:creationId xmlns:a16="http://schemas.microsoft.com/office/drawing/2014/main" id="{1608EC99-5EE6-46C4-8ED3-B7D860B061C0}"/>
              </a:ext>
            </a:extLst>
          </p:cNvPr>
          <p:cNvSpPr/>
          <p:nvPr/>
        </p:nvSpPr>
        <p:spPr>
          <a:xfrm>
            <a:off x="3855279" y="5134099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26">
            <a:extLst>
              <a:ext uri="{FF2B5EF4-FFF2-40B4-BE49-F238E27FC236}">
                <a16:creationId xmlns:a16="http://schemas.microsoft.com/office/drawing/2014/main" id="{126E93CC-EBAC-4ECD-B00F-A659916AAFB0}"/>
              </a:ext>
            </a:extLst>
          </p:cNvPr>
          <p:cNvSpPr/>
          <p:nvPr/>
        </p:nvSpPr>
        <p:spPr>
          <a:xfrm>
            <a:off x="6921123" y="4832968"/>
            <a:ext cx="1513761" cy="1442927"/>
          </a:xfrm>
          <a:prstGeom prst="cube">
            <a:avLst>
              <a:gd name="adj" fmla="val 25000"/>
            </a:avLst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">
            <a:extLst>
              <a:ext uri="{FF2B5EF4-FFF2-40B4-BE49-F238E27FC236}">
                <a16:creationId xmlns:a16="http://schemas.microsoft.com/office/drawing/2014/main" id="{91491638-F806-4EEE-9D9E-7D2445CBF27B}"/>
              </a:ext>
            </a:extLst>
          </p:cNvPr>
          <p:cNvSpPr/>
          <p:nvPr/>
        </p:nvSpPr>
        <p:spPr>
          <a:xfrm>
            <a:off x="6534726" y="5191930"/>
            <a:ext cx="1548407" cy="138585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19AAE1-A2D0-4471-B7B3-5497BA7E4828}"/>
              </a:ext>
            </a:extLst>
          </p:cNvPr>
          <p:cNvCxnSpPr/>
          <p:nvPr/>
        </p:nvCxnSpPr>
        <p:spPr>
          <a:xfrm flipV="1">
            <a:off x="8434884" y="5496600"/>
            <a:ext cx="775344" cy="77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3F8AD3-34CE-4F1B-81BE-983B53061CE2}"/>
              </a:ext>
            </a:extLst>
          </p:cNvPr>
          <p:cNvSpPr txBox="1"/>
          <p:nvPr/>
        </p:nvSpPr>
        <p:spPr>
          <a:xfrm>
            <a:off x="9100657" y="5692982"/>
            <a:ext cx="2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New coming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E3B4F-BA20-4A1E-9790-C2BF5BF288E1}"/>
              </a:ext>
            </a:extLst>
          </p:cNvPr>
          <p:cNvSpPr txBox="1"/>
          <p:nvPr/>
        </p:nvSpPr>
        <p:spPr>
          <a:xfrm>
            <a:off x="2915273" y="2806088"/>
            <a:ext cx="6204856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Remove the structure assumption:</a:t>
            </a:r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Deep Tensor Factorization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1F8D9-4AC9-4E48-B3B2-1DDE2BAD9F58}"/>
              </a:ext>
            </a:extLst>
          </p:cNvPr>
          <p:cNvSpPr txBox="1"/>
          <p:nvPr/>
        </p:nvSpPr>
        <p:spPr>
          <a:xfrm>
            <a:off x="2837755" y="4525688"/>
            <a:ext cx="6204856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Increasingly update posterior:</a:t>
            </a:r>
          </a:p>
          <a:p>
            <a:pPr lvl="1"/>
            <a:r>
              <a:rPr lang="en-CA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Posterior Inference</a:t>
            </a:r>
          </a:p>
        </p:txBody>
      </p:sp>
    </p:spTree>
    <p:extLst>
      <p:ext uri="{BB962C8B-B14F-4D97-AF65-F5344CB8AC3E}">
        <p14:creationId xmlns:p14="http://schemas.microsoft.com/office/powerpoint/2010/main" val="37267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rgbClr val="FF0000"/>
                </a:solidFill>
              </a:rPr>
              <a:t>Bayesian Deep Tensor Factorization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立方体 1">
            <a:extLst>
              <a:ext uri="{FF2B5EF4-FFF2-40B4-BE49-F238E27FC236}">
                <a16:creationId xmlns:a16="http://schemas.microsoft.com/office/drawing/2014/main" id="{83AED86D-57B3-4FDD-9D0D-7F1D13BF5C14}"/>
              </a:ext>
            </a:extLst>
          </p:cNvPr>
          <p:cNvSpPr/>
          <p:nvPr/>
        </p:nvSpPr>
        <p:spPr>
          <a:xfrm>
            <a:off x="4727848" y="2396933"/>
            <a:ext cx="2952328" cy="2642398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59603-E75C-46DA-A74E-F9499D3E568D}"/>
                  </a:ext>
                </a:extLst>
              </p:cNvPr>
              <p:cNvSpPr txBox="1"/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59603-E75C-46DA-A74E-F9499D3E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21" y="3729034"/>
                <a:ext cx="52052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2B217-4D0B-43C1-8A01-77288A28DCFD}"/>
                  </a:ext>
                </a:extLst>
              </p:cNvPr>
              <p:cNvSpPr txBox="1"/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2B217-4D0B-43C1-8A01-77288A28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5203152"/>
                <a:ext cx="53001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87CF5C-5D8D-4414-A1C8-DE657400F83D}"/>
                  </a:ext>
                </a:extLst>
              </p:cNvPr>
              <p:cNvSpPr txBox="1"/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87CF5C-5D8D-4414-A1C8-DE657400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39" y="2233112"/>
                <a:ext cx="5300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9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/>
              <a:t>4 real world datasets</a:t>
            </a:r>
          </a:p>
          <a:p>
            <a:pPr lvl="1"/>
            <a:r>
              <a:rPr lang="en-CA" altLang="zh-CN" b="1" dirty="0"/>
              <a:t>Binary tensor about bibliography relationships(author, conference, keyword)</a:t>
            </a:r>
          </a:p>
          <a:p>
            <a:pPr lvl="2"/>
            <a:r>
              <a:rPr lang="en-CA" altLang="zh-CN" dirty="0"/>
              <a:t>10000x20x10000 with 0.001% nonzero entries</a:t>
            </a:r>
          </a:p>
          <a:p>
            <a:pPr lvl="1"/>
            <a:r>
              <a:rPr lang="en-CA" altLang="zh-CN" b="1" dirty="0"/>
              <a:t>Binary tensor (user, anime) depict user preference</a:t>
            </a:r>
          </a:p>
          <a:p>
            <a:pPr lvl="2"/>
            <a:r>
              <a:rPr lang="en-CA" altLang="zh-CN" dirty="0"/>
              <a:t>25838x4066  with 1300160 observed entries</a:t>
            </a:r>
          </a:p>
          <a:p>
            <a:pPr lvl="1"/>
            <a:r>
              <a:rPr lang="en-CA" altLang="zh-CN" b="1" dirty="0"/>
              <a:t>Continuous  tensor about interaction (user, action, file)</a:t>
            </a:r>
          </a:p>
          <a:p>
            <a:pPr lvl="2"/>
            <a:r>
              <a:rPr lang="en-CA" altLang="zh-CN" dirty="0"/>
              <a:t>3000x150x30000 with 0.9% nonzero entries</a:t>
            </a:r>
          </a:p>
          <a:p>
            <a:pPr lvl="1"/>
            <a:r>
              <a:rPr lang="en-CA" altLang="zh-CN" b="1" dirty="0"/>
              <a:t>Continuous tensor about  movie rating(user, movie)</a:t>
            </a:r>
          </a:p>
          <a:p>
            <a:pPr lvl="2"/>
            <a:r>
              <a:rPr lang="en-CA" altLang="zh-CN" dirty="0"/>
              <a:t>6040x3706 with 100209 observed values</a:t>
            </a:r>
          </a:p>
          <a:p>
            <a:pPr lvl="2"/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/>
              <a:t>5 Baselines</a:t>
            </a:r>
          </a:p>
          <a:p>
            <a:pPr lvl="2"/>
            <a:r>
              <a:rPr lang="en-CA" altLang="zh-CN" b="1" dirty="0"/>
              <a:t>POST: </a:t>
            </a:r>
            <a:r>
              <a:rPr lang="en-US" altLang="zh-CN" b="1" dirty="0">
                <a:solidFill>
                  <a:srgbClr val="C00000"/>
                </a:solidFill>
              </a:rPr>
              <a:t>streaming tensor decomposition algorithm based on a probabilistic CP model</a:t>
            </a:r>
          </a:p>
          <a:p>
            <a:pPr lvl="2"/>
            <a:r>
              <a:rPr lang="en-CA" altLang="zh-CN" b="1" dirty="0"/>
              <a:t>SVB-DTF: </a:t>
            </a:r>
            <a:r>
              <a:rPr lang="en-US" altLang="zh-CN" b="1" dirty="0">
                <a:solidFill>
                  <a:srgbClr val="C00000"/>
                </a:solidFill>
              </a:rPr>
              <a:t>SVB based deep tensor factorization</a:t>
            </a:r>
          </a:p>
          <a:p>
            <a:pPr lvl="2"/>
            <a:r>
              <a:rPr lang="en-CA" altLang="zh-CN" b="1" dirty="0"/>
              <a:t>SVB-GPTF : </a:t>
            </a:r>
            <a:r>
              <a:rPr lang="en-US" altLang="zh-CN" b="1" dirty="0">
                <a:solidFill>
                  <a:srgbClr val="C00000"/>
                </a:solidFill>
              </a:rPr>
              <a:t>SVB based tensor factorization with Gaussian process to encode nonlinear</a:t>
            </a:r>
          </a:p>
          <a:p>
            <a:pPr lvl="2"/>
            <a:r>
              <a:rPr lang="en-CA" altLang="zh-CN" b="1" dirty="0"/>
              <a:t>SS-GPTF: </a:t>
            </a:r>
            <a:r>
              <a:rPr lang="en-US" altLang="zh-CN" b="1" dirty="0">
                <a:solidFill>
                  <a:srgbClr val="C00000"/>
                </a:solidFill>
              </a:rPr>
              <a:t>Gaussian process factorization with the recent streaming sparse GP approximations</a:t>
            </a:r>
          </a:p>
          <a:p>
            <a:pPr lvl="2"/>
            <a:r>
              <a:rPr lang="en-CA" altLang="zh-CN" b="1" dirty="0"/>
              <a:t>CP-WOPT: </a:t>
            </a:r>
            <a:r>
              <a:rPr lang="en-US" altLang="zh-CN" b="1" dirty="0">
                <a:solidFill>
                  <a:srgbClr val="C00000"/>
                </a:solidFill>
              </a:rPr>
              <a:t>statistic CP model</a:t>
            </a:r>
          </a:p>
          <a:p>
            <a:pPr lvl="2"/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457200" lvl="2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Evaluate the prediction accuracy after all the (accessible) entries are processed in sequential batches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75FF-1E9F-44C7-82C4-565CCD0D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16832"/>
            <a:ext cx="7517837" cy="445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695EE-9239-44A6-9CA0-40AABCDC5568}"/>
              </a:ext>
            </a:extLst>
          </p:cNvPr>
          <p:cNvSpPr txBox="1"/>
          <p:nvPr/>
        </p:nvSpPr>
        <p:spPr>
          <a:xfrm>
            <a:off x="7705532" y="2706805"/>
            <a:ext cx="472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Poor performance for SVB based methods: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posterior based on SGD is unreliable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E8F5-6209-4785-B757-8CA1F338CA59}"/>
              </a:ext>
            </a:extLst>
          </p:cNvPr>
          <p:cNvSpPr txBox="1"/>
          <p:nvPr/>
        </p:nvSpPr>
        <p:spPr>
          <a:xfrm>
            <a:off x="7709047" y="1949132"/>
            <a:ext cx="47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Poor performance for CP based methods: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Multilinear assumption is limited to data.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9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457200" lvl="2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Evaluate the dynamic performance. (generate a stream of batches and test after train on each batch)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FCAFA-3B55-4E35-ABB8-03242D59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87361"/>
            <a:ext cx="9127380" cy="47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9187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37935</TotalTime>
  <Words>310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Google Sans</vt:lpstr>
      <vt:lpstr>Roboto</vt:lpstr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Efficient Evolution of Neural Network Topologies</vt:lpstr>
      <vt:lpstr>Contents</vt:lpstr>
      <vt:lpstr>1 Motivation</vt:lpstr>
      <vt:lpstr>1 Motivation</vt:lpstr>
      <vt:lpstr>2 Methodology</vt:lpstr>
      <vt:lpstr>3 Experiments</vt:lpstr>
      <vt:lpstr>3 Experiments</vt:lpstr>
      <vt:lpstr>3 Experiments</vt:lpstr>
      <vt:lpstr>3 Experiments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1467</cp:revision>
  <cp:lastPrinted>2018-09-13T18:12:28Z</cp:lastPrinted>
  <dcterms:created xsi:type="dcterms:W3CDTF">2014-08-18T11:27:13Z</dcterms:created>
  <dcterms:modified xsi:type="dcterms:W3CDTF">2020-08-15T01:03:39Z</dcterms:modified>
</cp:coreProperties>
</file>