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8">
  <p:sldMasterIdLst>
    <p:sldMasterId id="2147483648" r:id="rId1"/>
  </p:sldMasterIdLst>
  <p:notesMasterIdLst>
    <p:notesMasterId r:id="rId28"/>
  </p:notesMasterIdLst>
  <p:handoutMasterIdLst>
    <p:handoutMasterId r:id="rId29"/>
  </p:handoutMasterIdLst>
  <p:sldIdLst>
    <p:sldId id="414" r:id="rId2"/>
    <p:sldId id="657" r:id="rId3"/>
    <p:sldId id="662" r:id="rId4"/>
    <p:sldId id="423" r:id="rId5"/>
    <p:sldId id="661" r:id="rId6"/>
    <p:sldId id="663" r:id="rId7"/>
    <p:sldId id="658" r:id="rId8"/>
    <p:sldId id="659" r:id="rId9"/>
    <p:sldId id="664" r:id="rId10"/>
    <p:sldId id="668" r:id="rId11"/>
    <p:sldId id="669" r:id="rId12"/>
    <p:sldId id="670" r:id="rId13"/>
    <p:sldId id="671" r:id="rId14"/>
    <p:sldId id="673" r:id="rId15"/>
    <p:sldId id="665" r:id="rId16"/>
    <p:sldId id="676" r:id="rId17"/>
    <p:sldId id="677" r:id="rId18"/>
    <p:sldId id="679" r:id="rId19"/>
    <p:sldId id="680" r:id="rId20"/>
    <p:sldId id="684" r:id="rId21"/>
    <p:sldId id="685" r:id="rId22"/>
    <p:sldId id="666" r:id="rId23"/>
    <p:sldId id="674" r:id="rId24"/>
    <p:sldId id="660" r:id="rId25"/>
    <p:sldId id="675" r:id="rId26"/>
    <p:sldId id="667" r:id="rId2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olas Saunier" initials="NS" lastIdx="44" clrIdx="0"/>
  <p:cmAuthor id="1" name="Joshua Stipanci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2010"/>
    <a:srgbClr val="23858E"/>
    <a:srgbClr val="EC2010"/>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12" autoAdjust="0"/>
    <p:restoredTop sz="88807" autoAdjust="0"/>
  </p:normalViewPr>
  <p:slideViewPr>
    <p:cSldViewPr snapToObjects="1">
      <p:cViewPr varScale="1">
        <p:scale>
          <a:sx n="59" d="100"/>
          <a:sy n="59" d="100"/>
        </p:scale>
        <p:origin x="1256" y="56"/>
      </p:cViewPr>
      <p:guideLst>
        <p:guide orient="horz" pos="2160"/>
        <p:guide pos="2880"/>
      </p:guideLst>
    </p:cSldViewPr>
  </p:slideViewPr>
  <p:outlineViewPr>
    <p:cViewPr>
      <p:scale>
        <a:sx n="33" d="100"/>
        <a:sy n="33" d="100"/>
      </p:scale>
      <p:origin x="24" y="0"/>
    </p:cViewPr>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63" d="100"/>
          <a:sy n="63" d="100"/>
        </p:scale>
        <p:origin x="2770" y="6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E0E85A-3B25-48B0-8B7F-380198599903}" type="datetimeFigureOut">
              <a:rPr lang="en-US" smtClean="0"/>
              <a:pPr/>
              <a:t>4/22/2020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47AD3EB-992D-4A7C-9D59-C44C63BC8A18}" type="slidenum">
              <a:rPr lang="en-US" smtClean="0"/>
              <a:pPr/>
              <a:t>‹#›</a:t>
            </a:fld>
            <a:endParaRPr lang="en-US"/>
          </a:p>
        </p:txBody>
      </p:sp>
    </p:spTree>
    <p:extLst>
      <p:ext uri="{BB962C8B-B14F-4D97-AF65-F5344CB8AC3E}">
        <p14:creationId xmlns:p14="http://schemas.microsoft.com/office/powerpoint/2010/main" val="1208420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952D08C-A88F-4C18-8DFD-7C6E4B48C73D}" type="datetimeFigureOut">
              <a:rPr lang="en-CA" smtClean="0"/>
              <a:pPr/>
              <a:t>2020-04-22</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7639417-32C5-4F06-9EF4-662629C40CCD}" type="slidenum">
              <a:rPr lang="en-CA" smtClean="0"/>
              <a:pPr/>
              <a:t>‹#›</a:t>
            </a:fld>
            <a:endParaRPr lang="en-CA"/>
          </a:p>
        </p:txBody>
      </p:sp>
    </p:spTree>
    <p:extLst>
      <p:ext uri="{BB962C8B-B14F-4D97-AF65-F5344CB8AC3E}">
        <p14:creationId xmlns:p14="http://schemas.microsoft.com/office/powerpoint/2010/main" val="233201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Apply to traffic flow</a:t>
            </a:r>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8</a:t>
            </a:fld>
            <a:endParaRPr lang="en-CA"/>
          </a:p>
        </p:txBody>
      </p:sp>
    </p:spTree>
    <p:extLst>
      <p:ext uri="{BB962C8B-B14F-4D97-AF65-F5344CB8AC3E}">
        <p14:creationId xmlns:p14="http://schemas.microsoft.com/office/powerpoint/2010/main" val="1447251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243648" y="2636912"/>
            <a:ext cx="6438140" cy="676540"/>
          </a:xfrm>
        </p:spPr>
        <p:txBody>
          <a:bodyPr>
            <a:normAutofit/>
          </a:bodyPr>
          <a:lstStyle>
            <a:lvl1pPr>
              <a:defRPr sz="3000">
                <a:latin typeface="Arial" panose="020B0604020202020204" pitchFamily="34" charset="0"/>
                <a:cs typeface="Arial" panose="020B0604020202020204" pitchFamily="34" charset="0"/>
              </a:defRPr>
            </a:lvl1pPr>
          </a:lstStyle>
          <a:p>
            <a:r>
              <a:rPr lang="en-CA" dirty="0"/>
              <a:t>Click to edit Master title style</a:t>
            </a:r>
            <a:endParaRPr dirty="0"/>
          </a:p>
        </p:txBody>
      </p:sp>
      <p:sp>
        <p:nvSpPr>
          <p:cNvPr id="3" name="Subtitle 2"/>
          <p:cNvSpPr>
            <a:spLocks noGrp="1"/>
          </p:cNvSpPr>
          <p:nvPr>
            <p:ph type="subTitle" idx="1"/>
          </p:nvPr>
        </p:nvSpPr>
        <p:spPr>
          <a:xfrm>
            <a:off x="243648" y="3161052"/>
            <a:ext cx="6438140" cy="748553"/>
          </a:xfrm>
        </p:spPr>
        <p:txBody>
          <a:bodyPr>
            <a:normAutofit/>
          </a:bodyPr>
          <a:lstStyle>
            <a:lvl1pPr marL="0" indent="0" algn="l">
              <a:buNone/>
              <a:defRPr sz="20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dirty="0"/>
          </a:p>
        </p:txBody>
      </p:sp>
      <p:sp>
        <p:nvSpPr>
          <p:cNvPr id="17" name="Rectangle 16"/>
          <p:cNvSpPr/>
          <p:nvPr userDrawn="1"/>
        </p:nvSpPr>
        <p:spPr>
          <a:xfrm>
            <a:off x="0" y="6525344"/>
            <a:ext cx="9144000" cy="332656"/>
          </a:xfrm>
          <a:prstGeom prst="rect">
            <a:avLst/>
          </a:prstGeom>
          <a:solidFill>
            <a:srgbClr val="DE20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18" name="TextBox 17"/>
          <p:cNvSpPr txBox="1"/>
          <p:nvPr userDrawn="1"/>
        </p:nvSpPr>
        <p:spPr>
          <a:xfrm>
            <a:off x="7380312" y="6564022"/>
            <a:ext cx="1678820" cy="253916"/>
          </a:xfrm>
          <a:prstGeom prst="rect">
            <a:avLst/>
          </a:prstGeom>
          <a:noFill/>
        </p:spPr>
        <p:txBody>
          <a:bodyPr wrap="square" rtlCol="0">
            <a:spAutoFit/>
          </a:bodyPr>
          <a:lstStyle/>
          <a:p>
            <a:pPr algn="r"/>
            <a:fld id="{6F2FEB3F-E3D3-4392-B002-D2856A6DAAD5}" type="slidenum">
              <a:rPr lang="en-CA" sz="1050" b="0" kern="1000" spc="50" baseline="0" smtClean="0">
                <a:solidFill>
                  <a:schemeClr val="bg1"/>
                </a:solidFill>
                <a:latin typeface="Arial" panose="020B0604020202020204" pitchFamily="34" charset="0"/>
                <a:cs typeface="Arial" panose="020B0604020202020204" pitchFamily="34" charset="0"/>
              </a:rPr>
              <a:pPr algn="r"/>
              <a:t>‹#›</a:t>
            </a:fld>
            <a:endParaRPr lang="en-CA" sz="1050" b="0" kern="1000" spc="50" baseline="0" dirty="0">
              <a:solidFill>
                <a:schemeClr val="bg1"/>
              </a:solidFill>
              <a:latin typeface="Arial" panose="020B0604020202020204" pitchFamily="34" charset="0"/>
              <a:cs typeface="Arial" panose="020B0604020202020204" pitchFamily="34" charset="0"/>
            </a:endParaRPr>
          </a:p>
        </p:txBody>
      </p:sp>
      <p:sp>
        <p:nvSpPr>
          <p:cNvPr id="19" name="TextBox 18"/>
          <p:cNvSpPr txBox="1"/>
          <p:nvPr userDrawn="1"/>
        </p:nvSpPr>
        <p:spPr>
          <a:xfrm>
            <a:off x="85014" y="6561876"/>
            <a:ext cx="5135058" cy="253916"/>
          </a:xfrm>
          <a:prstGeom prst="rect">
            <a:avLst/>
          </a:prstGeom>
          <a:noFill/>
        </p:spPr>
        <p:txBody>
          <a:bodyPr wrap="square" rtlCol="0">
            <a:spAutoFit/>
          </a:bodyPr>
          <a:lstStyle/>
          <a:p>
            <a:pPr algn="l"/>
            <a:r>
              <a:rPr lang="en-CA" sz="1050" b="0" kern="1000" spc="50" dirty="0">
                <a:solidFill>
                  <a:schemeClr val="bg1"/>
                </a:solidFill>
                <a:latin typeface="Arial" panose="020B0604020202020204" pitchFamily="34" charset="0"/>
                <a:cs typeface="Arial" panose="020B0604020202020204" pitchFamily="34" charset="0"/>
              </a:rPr>
              <a:t>Literature review</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506130"/>
            <a:ext cx="8352928" cy="589156"/>
          </a:xfrm>
        </p:spPr>
        <p:txBody>
          <a:bodyPr anchor="ctr"/>
          <a:lstStyle>
            <a:lvl1pPr algn="l" fontAlgn="ctr">
              <a:defRPr sz="2400">
                <a:latin typeface="Arial" panose="020B0604020202020204" pitchFamily="34" charset="0"/>
                <a:cs typeface="Arial" panose="020B0604020202020204" pitchFamily="34" charset="0"/>
              </a:defRPr>
            </a:lvl1pPr>
          </a:lstStyle>
          <a:p>
            <a:r>
              <a:rPr lang="en-CA" dirty="0"/>
              <a:t>Click to edit Master title style</a:t>
            </a:r>
            <a:endParaRPr dirty="0"/>
          </a:p>
        </p:txBody>
      </p:sp>
      <p:sp>
        <p:nvSpPr>
          <p:cNvPr id="3" name="Content Placeholder 2"/>
          <p:cNvSpPr>
            <a:spLocks noGrp="1"/>
          </p:cNvSpPr>
          <p:nvPr>
            <p:ph idx="1" hasCustomPrompt="1"/>
          </p:nvPr>
        </p:nvSpPr>
        <p:spPr>
          <a:xfrm>
            <a:off x="395536" y="1196752"/>
            <a:ext cx="8352928" cy="5328592"/>
          </a:xfrm>
        </p:spPr>
        <p:txBody>
          <a:bodyPr>
            <a:normAutofit/>
          </a:bodyPr>
          <a:lstStyle>
            <a:lvl1pPr marL="91440" indent="-182880">
              <a:spcBef>
                <a:spcPts val="6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571500" indent="-274320">
              <a:buFont typeface="Courier New" panose="02070309020205020404" pitchFamily="49" charset="0"/>
              <a:buChar char="o"/>
              <a:defRPr sz="1800">
                <a:solidFill>
                  <a:schemeClr val="tx1"/>
                </a:solidFill>
                <a:latin typeface="Arial" panose="020B0604020202020204" pitchFamily="34" charset="0"/>
                <a:cs typeface="Arial" panose="020B0604020202020204" pitchFamily="34" charset="0"/>
              </a:defRPr>
            </a:lvl2pPr>
            <a:lvl3pPr marL="800100" indent="-342900">
              <a:buFont typeface="Wingdings" panose="05000000000000000000" pitchFamily="2" charset="2"/>
              <a:buChar char="§"/>
              <a:defRPr sz="1800">
                <a:solidFill>
                  <a:schemeClr val="tx1"/>
                </a:solidFill>
                <a:latin typeface="Arial" panose="020B0604020202020204" pitchFamily="34" charset="0"/>
                <a:cs typeface="Arial" panose="020B0604020202020204" pitchFamily="34" charset="0"/>
              </a:defRPr>
            </a:lvl3pPr>
            <a:lvl4pPr marL="1028700" indent="-342900">
              <a:buFont typeface="Wingdings" panose="05000000000000000000" pitchFamily="2" charset="2"/>
              <a:buChar char="§"/>
              <a:defRPr sz="1800">
                <a:solidFill>
                  <a:schemeClr val="tx1"/>
                </a:solidFill>
                <a:latin typeface="Arial" panose="020B0604020202020204" pitchFamily="34" charset="0"/>
                <a:cs typeface="Arial" panose="020B0604020202020204" pitchFamily="34" charset="0"/>
              </a:defRPr>
            </a:lvl4pPr>
            <a:lvl5pPr marL="1257300" indent="-3429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p>
          <a:p>
            <a:pPr lvl="4"/>
            <a:r>
              <a:rPr lang="en-CA" dirty="0"/>
              <a:t> </a:t>
            </a:r>
          </a:p>
          <a:p>
            <a:pPr lvl="4"/>
            <a:endParaRPr dirty="0"/>
          </a:p>
        </p:txBody>
      </p:sp>
      <p:sp>
        <p:nvSpPr>
          <p:cNvPr id="8" name="Rectangle 7"/>
          <p:cNvSpPr/>
          <p:nvPr userDrawn="1"/>
        </p:nvSpPr>
        <p:spPr>
          <a:xfrm>
            <a:off x="0" y="0"/>
            <a:ext cx="9144000" cy="3326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15" name="TextBox 14"/>
          <p:cNvSpPr txBox="1"/>
          <p:nvPr userDrawn="1"/>
        </p:nvSpPr>
        <p:spPr>
          <a:xfrm>
            <a:off x="8404754" y="38678"/>
            <a:ext cx="654378" cy="253916"/>
          </a:xfrm>
          <a:prstGeom prst="rect">
            <a:avLst/>
          </a:prstGeom>
          <a:noFill/>
        </p:spPr>
        <p:txBody>
          <a:bodyPr wrap="square" rtlCol="0">
            <a:spAutoFit/>
          </a:bodyPr>
          <a:lstStyle/>
          <a:p>
            <a:pPr algn="r"/>
            <a:fld id="{6F2FEB3F-E3D3-4392-B002-D2856A6DAAD5}" type="slidenum">
              <a:rPr lang="en-CA" sz="1050" b="0" kern="1000" spc="50" baseline="0" smtClean="0">
                <a:solidFill>
                  <a:schemeClr val="bg1"/>
                </a:solidFill>
                <a:latin typeface="Arial" panose="020B0604020202020204" pitchFamily="34" charset="0"/>
                <a:cs typeface="Arial" panose="020B0604020202020204" pitchFamily="34" charset="0"/>
              </a:rPr>
              <a:pPr algn="r"/>
              <a:t>‹#›</a:t>
            </a:fld>
            <a:endParaRPr lang="en-CA" sz="1050" b="0" kern="1000" spc="50" baseline="0" dirty="0">
              <a:solidFill>
                <a:schemeClr val="bg1"/>
              </a:solidFill>
              <a:latin typeface="Arial" panose="020B0604020202020204" pitchFamily="34" charset="0"/>
              <a:cs typeface="Arial" panose="020B0604020202020204" pitchFamily="34" charset="0"/>
            </a:endParaRPr>
          </a:p>
        </p:txBody>
      </p:sp>
      <p:sp>
        <p:nvSpPr>
          <p:cNvPr id="16" name="TextBox 15"/>
          <p:cNvSpPr txBox="1"/>
          <p:nvPr userDrawn="1"/>
        </p:nvSpPr>
        <p:spPr>
          <a:xfrm>
            <a:off x="85014" y="36532"/>
            <a:ext cx="5711122" cy="253916"/>
          </a:xfrm>
          <a:prstGeom prst="rect">
            <a:avLst/>
          </a:prstGeom>
          <a:noFill/>
        </p:spPr>
        <p:txBody>
          <a:bodyPr wrap="square" rtlCol="0">
            <a:spAutoFit/>
          </a:bodyPr>
          <a:lstStyle/>
          <a:p>
            <a:pPr algn="l"/>
            <a:r>
              <a:rPr lang="en-CA" altLang="zh-CN" sz="1050" b="0" kern="1000" spc="50" dirty="0">
                <a:solidFill>
                  <a:schemeClr val="bg1"/>
                </a:solidFill>
                <a:latin typeface="Arial" panose="020B0604020202020204" pitchFamily="34" charset="0"/>
                <a:cs typeface="Arial" panose="020B0604020202020204" pitchFamily="34" charset="0"/>
              </a:rPr>
              <a:t>Literature review</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784666"/>
          </a:xfrm>
          <a:prstGeom prst="rect">
            <a:avLst/>
          </a:prstGeom>
        </p:spPr>
        <p:txBody>
          <a:bodyPr vert="horz" lIns="91440" tIns="45720" rIns="91440" bIns="45720" rtlCol="0" anchor="t" anchorCtr="0">
            <a:noAutofit/>
          </a:bodyPr>
          <a:lstStyle/>
          <a:p>
            <a:r>
              <a:rPr lang="en-CA" dirty="0"/>
              <a:t>Click to edit Master title style</a:t>
            </a:r>
            <a:endParaRPr dirty="0"/>
          </a:p>
        </p:txBody>
      </p:sp>
      <p:sp>
        <p:nvSpPr>
          <p:cNvPr id="3" name="Text Placeholder 2"/>
          <p:cNvSpPr>
            <a:spLocks noGrp="1"/>
          </p:cNvSpPr>
          <p:nvPr>
            <p:ph type="body" idx="1"/>
          </p:nvPr>
        </p:nvSpPr>
        <p:spPr>
          <a:xfrm>
            <a:off x="498474" y="1556792"/>
            <a:ext cx="7556313" cy="4569371"/>
          </a:xfrm>
          <a:prstGeom prst="rect">
            <a:avLst/>
          </a:prstGeom>
        </p:spPr>
        <p:txBody>
          <a:bodyPr vert="horz" lIns="91440" tIns="45720" rIns="91440" bIns="45720" rtlCol="0">
            <a:normAutofit/>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latin typeface="Arial" panose="020B0604020202020204" pitchFamily="34" charset="0"/>
                <a:cs typeface="Arial" panose="020B0604020202020204" pitchFamily="34" charset="0"/>
              </a:defRPr>
            </a:lvl1pPr>
          </a:lstStyle>
          <a:p>
            <a:fld id="{CA30023E-9D1A-466C-B055-4EF46546797D}" type="datetime1">
              <a:rPr lang="en-US" smtClean="0"/>
              <a:pPr/>
              <a:t>4/22/2020</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latin typeface="Arial" panose="020B0604020202020204" pitchFamily="34" charset="0"/>
                <a:cs typeface="Arial" panose="020B0604020202020204" pitchFamily="34" charset="0"/>
              </a:defRPr>
            </a:lvl1pPr>
          </a:lstStyle>
          <a:p>
            <a:r>
              <a:rPr lang="en-US"/>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latin typeface="Arial" panose="020B0604020202020204" pitchFamily="34" charset="0"/>
                <a:cs typeface="Arial" panose="020B0604020202020204" pitchFamily="34" charset="0"/>
              </a:defRPr>
            </a:lvl1pPr>
          </a:lstStyle>
          <a:p>
            <a:fld id="{8AF02B71-8991-4516-A01E-F1A9ACD28B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3200" b="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6.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0.png"/><Relationship Id="rId9" Type="http://schemas.openxmlformats.org/officeDocument/2006/relationships/image" Target="../media/image16.png"/><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1.png"/><Relationship Id="rId7"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110.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6.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9.png"/><Relationship Id="rId5" Type="http://schemas.openxmlformats.org/officeDocument/2006/relationships/image" Target="../media/image37.png"/><Relationship Id="rId10" Type="http://schemas.openxmlformats.org/officeDocument/2006/relationships/image" Target="../media/image44.png"/><Relationship Id="rId4" Type="http://schemas.openxmlformats.org/officeDocument/2006/relationships/image" Target="../media/image36.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8.png"/><Relationship Id="rId7" Type="http://schemas.openxmlformats.org/officeDocument/2006/relationships/image" Target="../media/image55.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70.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60.png"/></Relationships>
</file>

<file path=ppt/slides/_rels/slide2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3648" y="1773653"/>
            <a:ext cx="8288792" cy="1158828"/>
          </a:xfrm>
        </p:spPr>
        <p:txBody>
          <a:bodyPr>
            <a:noAutofit/>
          </a:bodyPr>
          <a:lstStyle/>
          <a:p>
            <a:r>
              <a:rPr lang="en-US" altLang="zh-CN" sz="3600" b="1" dirty="0"/>
              <a:t>Diffusion Convolutional Recurrent Neural Network: Data-Driven Traffic Forecasting</a:t>
            </a:r>
            <a:endParaRPr lang="en-CA" sz="3600" b="1" dirty="0"/>
          </a:p>
        </p:txBody>
      </p:sp>
      <p:sp>
        <p:nvSpPr>
          <p:cNvPr id="5" name="Subtitle 4"/>
          <p:cNvSpPr>
            <a:spLocks noGrp="1"/>
          </p:cNvSpPr>
          <p:nvPr>
            <p:ph type="subTitle" idx="1"/>
          </p:nvPr>
        </p:nvSpPr>
        <p:spPr>
          <a:xfrm>
            <a:off x="352868" y="3625424"/>
            <a:ext cx="6438140" cy="748553"/>
          </a:xfrm>
        </p:spPr>
        <p:txBody>
          <a:bodyPr>
            <a:normAutofit/>
          </a:bodyPr>
          <a:lstStyle/>
          <a:p>
            <a:r>
              <a:rPr lang="en-US" altLang="zh-CN" sz="2800" b="1" dirty="0">
                <a:solidFill>
                  <a:srgbClr val="C00000"/>
                </a:solidFill>
              </a:rPr>
              <a:t>Literature review</a:t>
            </a:r>
            <a:endParaRPr lang="en-CA" sz="2800" b="1" dirty="0">
              <a:solidFill>
                <a:srgbClr val="C00000"/>
              </a:solidFill>
            </a:endParaRPr>
          </a:p>
        </p:txBody>
      </p:sp>
      <p:pic>
        <p:nvPicPr>
          <p:cNvPr id="8" name="Picture 7" descr="MCCR-RED"/>
          <p:cNvPicPr/>
          <p:nvPr/>
        </p:nvPicPr>
        <p:blipFill>
          <a:blip r:embed="rId2">
            <a:extLst>
              <a:ext uri="{28A0092B-C50C-407E-A947-70E740481C1C}">
                <a14:useLocalDpi xmlns:a14="http://schemas.microsoft.com/office/drawing/2010/main" val="0"/>
              </a:ext>
            </a:extLst>
          </a:blip>
          <a:srcRect/>
          <a:stretch>
            <a:fillRect/>
          </a:stretch>
        </p:blipFill>
        <p:spPr bwMode="auto">
          <a:xfrm>
            <a:off x="6791008" y="5815475"/>
            <a:ext cx="2103120" cy="494665"/>
          </a:xfrm>
          <a:prstGeom prst="rect">
            <a:avLst/>
          </a:prstGeom>
          <a:noFill/>
          <a:ln>
            <a:noFill/>
          </a:ln>
        </p:spPr>
      </p:pic>
      <p:sp>
        <p:nvSpPr>
          <p:cNvPr id="9" name="Subtitle 4">
            <a:extLst>
              <a:ext uri="{FF2B5EF4-FFF2-40B4-BE49-F238E27FC236}">
                <a16:creationId xmlns:a16="http://schemas.microsoft.com/office/drawing/2014/main" id="{7A9FE690-A69A-499F-A780-73A387CACDD0}"/>
              </a:ext>
            </a:extLst>
          </p:cNvPr>
          <p:cNvSpPr txBox="1">
            <a:spLocks/>
          </p:cNvSpPr>
          <p:nvPr/>
        </p:nvSpPr>
        <p:spPr>
          <a:xfrm>
            <a:off x="238283" y="4797152"/>
            <a:ext cx="6438140" cy="1497654"/>
          </a:xfrm>
          <a:prstGeom prst="rect">
            <a:avLst/>
          </a:prstGeom>
        </p:spPr>
        <p:txBody>
          <a:bodyPr vert="horz" lIns="91440" tIns="45720" rIns="91440" bIns="45720" rtlCol="0">
            <a:noAutofit/>
          </a:bodyPr>
          <a:lstStyle>
            <a:lvl1pPr marL="0" indent="0" algn="l" defTabSz="914400" rtl="0" eaLnBrk="1" latinLnBrk="0" hangingPunct="1">
              <a:spcBef>
                <a:spcPts val="2000"/>
              </a:spcBef>
              <a:buClr>
                <a:schemeClr val="accent1"/>
              </a:buClr>
              <a:buSzPct val="75000"/>
              <a:buFont typeface="Wingdings" pitchFamily="2" charset="2"/>
              <a:buNone/>
              <a:defRPr sz="2000" kern="1200">
                <a:solidFill>
                  <a:schemeClr val="tx1">
                    <a:tint val="75000"/>
                  </a:schemeClr>
                </a:solidFill>
                <a:latin typeface="+mn-lt"/>
                <a:ea typeface="+mn-ea"/>
                <a:cs typeface="+mn-cs"/>
              </a:defRPr>
            </a:lvl1pPr>
            <a:lvl2pPr marL="457200" indent="0" algn="ctr" defTabSz="914400" rtl="0" eaLnBrk="1" latinLnBrk="0" hangingPunct="1">
              <a:spcBef>
                <a:spcPts val="600"/>
              </a:spcBef>
              <a:buClr>
                <a:schemeClr val="accent1">
                  <a:lumMod val="60000"/>
                  <a:lumOff val="40000"/>
                </a:schemeClr>
              </a:buClr>
              <a:buSzPct val="75000"/>
              <a:buFont typeface="Wingdings" pitchFamily="2"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buClr>
              <a:buSzPct val="75000"/>
              <a:buFont typeface="Wingdings"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60000"/>
                  <a:lumOff val="40000"/>
                </a:schemeClr>
              </a:buClr>
              <a:buSzPct val="75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buClr>
              <a:buSzPct val="75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20000"/>
              </a:lnSpc>
              <a:spcBef>
                <a:spcPts val="0"/>
              </a:spcBef>
            </a:pPr>
            <a:endParaRPr lang="en-CA" sz="18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8972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a:xfrm>
            <a:off x="395536" y="1196752"/>
            <a:ext cx="8352928" cy="5328592"/>
          </a:xfrm>
        </p:spPr>
        <p:txBody>
          <a:bodyPr/>
          <a:lstStyle/>
          <a:p>
            <a:r>
              <a:rPr lang="en-US" altLang="zh-CN" b="1" dirty="0"/>
              <a:t>Diffusion convolution</a:t>
            </a:r>
            <a:endParaRPr lang="zh-CN" altLang="en-US"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p:pic>
        <p:nvPicPr>
          <p:cNvPr id="2" name="图片 1">
            <a:extLst>
              <a:ext uri="{FF2B5EF4-FFF2-40B4-BE49-F238E27FC236}">
                <a16:creationId xmlns:a16="http://schemas.microsoft.com/office/drawing/2014/main" id="{E22CB753-749A-41F0-A6F7-5A4BD479DCD4}"/>
              </a:ext>
            </a:extLst>
          </p:cNvPr>
          <p:cNvPicPr>
            <a:picLocks noChangeAspect="1"/>
          </p:cNvPicPr>
          <p:nvPr/>
        </p:nvPicPr>
        <p:blipFill>
          <a:blip r:embed="rId2"/>
          <a:stretch>
            <a:fillRect/>
          </a:stretch>
        </p:blipFill>
        <p:spPr>
          <a:xfrm>
            <a:off x="660761" y="1590541"/>
            <a:ext cx="8172338" cy="936104"/>
          </a:xfrm>
          <a:prstGeom prst="rect">
            <a:avLst/>
          </a:prstGeom>
        </p:spPr>
      </p:pic>
      <p:pic>
        <p:nvPicPr>
          <p:cNvPr id="8" name="图片 7">
            <a:extLst>
              <a:ext uri="{FF2B5EF4-FFF2-40B4-BE49-F238E27FC236}">
                <a16:creationId xmlns:a16="http://schemas.microsoft.com/office/drawing/2014/main" id="{E8B3B75B-609B-4B22-909F-3727937B09CA}"/>
              </a:ext>
            </a:extLst>
          </p:cNvPr>
          <p:cNvPicPr>
            <a:picLocks noChangeAspect="1"/>
          </p:cNvPicPr>
          <p:nvPr/>
        </p:nvPicPr>
        <p:blipFill>
          <a:blip r:embed="rId3"/>
          <a:stretch>
            <a:fillRect/>
          </a:stretch>
        </p:blipFill>
        <p:spPr>
          <a:xfrm>
            <a:off x="660761" y="2628110"/>
            <a:ext cx="2511770" cy="377985"/>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75ECFE9-0E81-4380-AFF2-526EC42994DF}"/>
                  </a:ext>
                </a:extLst>
              </p:cNvPr>
              <p:cNvSpPr txBox="1"/>
              <p:nvPr/>
            </p:nvSpPr>
            <p:spPr>
              <a:xfrm>
                <a:off x="827584" y="3140069"/>
                <a:ext cx="6983258"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𝐾</m:t>
                          </m:r>
                          <m:r>
                            <a:rPr lang="en-US" altLang="zh-CN" b="0" i="1" smtClean="0">
                              <a:latin typeface="Cambria Math" panose="02040503050406030204" pitchFamily="18" charset="0"/>
                            </a:rPr>
                            <m:t>−1</m:t>
                          </m:r>
                        </m:sup>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nary>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𝑂</m:t>
                              </m:r>
                            </m:sub>
                            <m:sup>
                              <m:r>
                                <a:rPr lang="en-US" altLang="zh-CN" b="0" i="1" smtClean="0">
                                  <a:latin typeface="Cambria Math" panose="02040503050406030204" pitchFamily="18" charset="0"/>
                                </a:rPr>
                                <m:t>−1</m:t>
                              </m:r>
                            </m:sup>
                          </m:sSubSup>
                          <m:r>
                            <a:rPr lang="en-US" altLang="zh-CN" b="1" i="1" smtClean="0">
                              <a:latin typeface="Cambria Math" panose="02040503050406030204" pitchFamily="18" charset="0"/>
                            </a:rPr>
                            <m:t>𝑾</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𝑘</m:t>
                          </m:r>
                        </m:sup>
                      </m:sSup>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m:t>
                          </m:r>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0</m:t>
                          </m:r>
                          <m:r>
                            <a:rPr lang="en-US" altLang="zh-CN" i="1">
                              <a:latin typeface="Cambria Math" panose="02040503050406030204" pitchFamily="18" charset="0"/>
                            </a:rPr>
                            <m:t>,1</m:t>
                          </m:r>
                        </m:sub>
                      </m:s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m:t>
                          </m:r>
                          <m:r>
                            <a:rPr lang="en-US" altLang="zh-CN" i="1">
                              <a:latin typeface="Cambria Math" panose="02040503050406030204" pitchFamily="18" charset="0"/>
                            </a:rPr>
                            <m:t>𝑝</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1</m:t>
                          </m:r>
                          <m:r>
                            <a:rPr lang="en-US" altLang="zh-CN" i="1">
                              <a:latin typeface="Cambria Math" panose="02040503050406030204" pitchFamily="18" charset="0"/>
                            </a:rPr>
                            <m:t>,1</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𝑂</m:t>
                              </m:r>
                            </m:sub>
                            <m:sup>
                              <m:r>
                                <a:rPr lang="en-US" altLang="zh-CN" i="1">
                                  <a:latin typeface="Cambria Math" panose="02040503050406030204" pitchFamily="18" charset="0"/>
                                </a:rPr>
                                <m:t>−1</m:t>
                              </m:r>
                            </m:sup>
                          </m:sSubSup>
                          <m:r>
                            <a:rPr lang="en-US" altLang="zh-CN" b="1" i="1">
                              <a:latin typeface="Cambria Math" panose="02040503050406030204" pitchFamily="18" charset="0"/>
                            </a:rPr>
                            <m:t>𝑾</m:t>
                          </m:r>
                          <m:r>
                            <a:rPr lang="en-US" altLang="zh-CN" i="1">
                              <a:latin typeface="Cambria Math" panose="02040503050406030204" pitchFamily="18" charset="0"/>
                            </a:rPr>
                            <m:t>)</m:t>
                          </m:r>
                        </m:e>
                        <m:sup>
                          <m:r>
                            <a:rPr lang="en-US" altLang="zh-CN" b="0" i="1" smtClean="0">
                              <a:latin typeface="Cambria Math" panose="02040503050406030204" pitchFamily="18" charset="0"/>
                            </a:rPr>
                            <m:t>1</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m:t>
                          </m:r>
                          <m:r>
                            <a:rPr lang="en-US" altLang="zh-CN" i="1">
                              <a:latin typeface="Cambria Math" panose="02040503050406030204" pitchFamily="18" charset="0"/>
                            </a:rPr>
                            <m:t>𝑝</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𝑂</m:t>
                              </m:r>
                            </m:sub>
                            <m:sup>
                              <m:r>
                                <a:rPr lang="en-US" altLang="zh-CN" i="1">
                                  <a:latin typeface="Cambria Math" panose="02040503050406030204" pitchFamily="18" charset="0"/>
                                </a:rPr>
                                <m:t>−1</m:t>
                              </m:r>
                            </m:sup>
                          </m:sSubSup>
                          <m:r>
                            <a:rPr lang="en-US" altLang="zh-CN" b="1" i="1">
                              <a:latin typeface="Cambria Math" panose="02040503050406030204" pitchFamily="18" charset="0"/>
                            </a:rPr>
                            <m:t>𝑾</m:t>
                          </m:r>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m:t>
                          </m:r>
                          <m:r>
                            <a:rPr lang="en-US" altLang="zh-CN" i="1">
                              <a:latin typeface="Cambria Math" panose="02040503050406030204" pitchFamily="18" charset="0"/>
                            </a:rPr>
                            <m:t>𝑝</m:t>
                          </m:r>
                        </m:sub>
                      </m:sSub>
                    </m:oMath>
                  </m:oMathPara>
                </a14:m>
                <a:endParaRPr lang="zh-CN" altLang="en-US" dirty="0"/>
              </a:p>
            </p:txBody>
          </p:sp>
        </mc:Choice>
        <mc:Fallback xmlns="">
          <p:sp>
            <p:nvSpPr>
              <p:cNvPr id="9" name="文本框 8">
                <a:extLst>
                  <a:ext uri="{FF2B5EF4-FFF2-40B4-BE49-F238E27FC236}">
                    <a16:creationId xmlns:a16="http://schemas.microsoft.com/office/drawing/2014/main" id="{975ECFE9-0E81-4380-AFF2-526EC42994DF}"/>
                  </a:ext>
                </a:extLst>
              </p:cNvPr>
              <p:cNvSpPr txBox="1">
                <a:spLocks noRot="1" noChangeAspect="1" noMove="1" noResize="1" noEditPoints="1" noAdjustHandles="1" noChangeArrowheads="1" noChangeShapeType="1" noTextEdit="1"/>
              </p:cNvSpPr>
              <p:nvPr/>
            </p:nvSpPr>
            <p:spPr>
              <a:xfrm>
                <a:off x="827584" y="3140069"/>
                <a:ext cx="6983258" cy="779124"/>
              </a:xfrm>
              <a:prstGeom prst="rect">
                <a:avLst/>
              </a:prstGeom>
              <a:blipFill>
                <a:blip r:embed="rId4"/>
                <a:stretch>
                  <a:fillRect/>
                </a:stretch>
              </a:blipFill>
            </p:spPr>
            <p:txBody>
              <a:bodyPr/>
              <a:lstStyle/>
              <a:p>
                <a:r>
                  <a:rPr lang="zh-CN" altLang="en-US">
                    <a:noFill/>
                  </a:rPr>
                  <a:t> </a:t>
                </a:r>
              </a:p>
            </p:txBody>
          </p:sp>
        </mc:Fallback>
      </mc:AlternateContent>
      <p:sp>
        <p:nvSpPr>
          <p:cNvPr id="10" name="椭圆 9">
            <a:extLst>
              <a:ext uri="{FF2B5EF4-FFF2-40B4-BE49-F238E27FC236}">
                <a16:creationId xmlns:a16="http://schemas.microsoft.com/office/drawing/2014/main" id="{9BD94C2C-BC64-448C-BE3D-3409CCC2BD19}"/>
              </a:ext>
            </a:extLst>
          </p:cNvPr>
          <p:cNvSpPr/>
          <p:nvPr/>
        </p:nvSpPr>
        <p:spPr>
          <a:xfrm>
            <a:off x="1413409" y="4643776"/>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3B9750B-7420-4504-BE4F-8D5312AF9546}"/>
              </a:ext>
            </a:extLst>
          </p:cNvPr>
          <p:cNvSpPr/>
          <p:nvPr/>
        </p:nvSpPr>
        <p:spPr>
          <a:xfrm>
            <a:off x="1723028" y="5118760"/>
            <a:ext cx="216024" cy="216024"/>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1BA0A4D-8BB1-4360-ADC4-00275210D154}"/>
              </a:ext>
            </a:extLst>
          </p:cNvPr>
          <p:cNvSpPr/>
          <p:nvPr/>
        </p:nvSpPr>
        <p:spPr>
          <a:xfrm>
            <a:off x="1587350" y="5708634"/>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67E74EF8-F4AE-4C8C-9DE0-B367106F683B}"/>
              </a:ext>
            </a:extLst>
          </p:cNvPr>
          <p:cNvSpPr/>
          <p:nvPr/>
        </p:nvSpPr>
        <p:spPr>
          <a:xfrm>
            <a:off x="2153283" y="4535764"/>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8E2AE39A-26F4-426C-9560-88253977B858}"/>
              </a:ext>
            </a:extLst>
          </p:cNvPr>
          <p:cNvSpPr/>
          <p:nvPr/>
        </p:nvSpPr>
        <p:spPr>
          <a:xfrm>
            <a:off x="1029191" y="5103444"/>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FAFA2CC8-51DF-4DAC-A5B1-7A1D99732840}"/>
              </a:ext>
            </a:extLst>
          </p:cNvPr>
          <p:cNvSpPr/>
          <p:nvPr/>
        </p:nvSpPr>
        <p:spPr>
          <a:xfrm>
            <a:off x="2045271" y="5924658"/>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96DB3CE7-6B4E-490E-803D-7F9111E642E3}"/>
              </a:ext>
            </a:extLst>
          </p:cNvPr>
          <p:cNvSpPr/>
          <p:nvPr/>
        </p:nvSpPr>
        <p:spPr>
          <a:xfrm>
            <a:off x="2362906" y="5417136"/>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95DBC312-E21F-47CB-9103-AF010FBB5087}"/>
              </a:ext>
            </a:extLst>
          </p:cNvPr>
          <p:cNvSpPr/>
          <p:nvPr/>
        </p:nvSpPr>
        <p:spPr>
          <a:xfrm>
            <a:off x="2915816" y="4653136"/>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7B40DDF8-D04D-4306-98D7-0FDCABCE01EF}"/>
              </a:ext>
            </a:extLst>
          </p:cNvPr>
          <p:cNvSpPr/>
          <p:nvPr/>
        </p:nvSpPr>
        <p:spPr>
          <a:xfrm>
            <a:off x="841002" y="5969046"/>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09749D8-C9CD-4819-AD94-0816D98F461D}"/>
              </a:ext>
            </a:extLst>
          </p:cNvPr>
          <p:cNvSpPr/>
          <p:nvPr/>
        </p:nvSpPr>
        <p:spPr>
          <a:xfrm>
            <a:off x="1298923" y="6185070"/>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3ACA820-C5EB-4A95-93DC-839770FFBD63}"/>
              </a:ext>
            </a:extLst>
          </p:cNvPr>
          <p:cNvSpPr/>
          <p:nvPr/>
        </p:nvSpPr>
        <p:spPr>
          <a:xfrm>
            <a:off x="2683607" y="5881249"/>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1E73E379-65C1-4409-ADF8-A3E6E29A8936}"/>
              </a:ext>
            </a:extLst>
          </p:cNvPr>
          <p:cNvSpPr/>
          <p:nvPr/>
        </p:nvSpPr>
        <p:spPr>
          <a:xfrm>
            <a:off x="1208571" y="4114294"/>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E8DEC61C-A089-4863-82EB-49AA317FBF78}"/>
              </a:ext>
            </a:extLst>
          </p:cNvPr>
          <p:cNvSpPr/>
          <p:nvPr/>
        </p:nvSpPr>
        <p:spPr>
          <a:xfrm>
            <a:off x="758888" y="4573962"/>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72C6C501-4AA9-478F-9FB4-EC03F55DA105}"/>
              </a:ext>
            </a:extLst>
          </p:cNvPr>
          <p:cNvCxnSpPr>
            <a:cxnSpLocks/>
            <a:stCxn id="22" idx="5"/>
            <a:endCxn id="14" idx="0"/>
          </p:cNvCxnSpPr>
          <p:nvPr/>
        </p:nvCxnSpPr>
        <p:spPr>
          <a:xfrm>
            <a:off x="943276" y="4758350"/>
            <a:ext cx="193927" cy="34509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B230F86-0340-4499-ABC3-8942158F7E38}"/>
              </a:ext>
            </a:extLst>
          </p:cNvPr>
          <p:cNvCxnSpPr>
            <a:cxnSpLocks/>
            <a:stCxn id="14" idx="6"/>
            <a:endCxn id="11" idx="2"/>
          </p:cNvCxnSpPr>
          <p:nvPr/>
        </p:nvCxnSpPr>
        <p:spPr>
          <a:xfrm>
            <a:off x="1245215" y="5211456"/>
            <a:ext cx="477813" cy="1531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B6BA01D1-2536-488C-AE56-4F45807ADD10}"/>
              </a:ext>
            </a:extLst>
          </p:cNvPr>
          <p:cNvCxnSpPr>
            <a:stCxn id="14" idx="4"/>
            <a:endCxn id="18" idx="0"/>
          </p:cNvCxnSpPr>
          <p:nvPr/>
        </p:nvCxnSpPr>
        <p:spPr>
          <a:xfrm flipH="1">
            <a:off x="949014" y="5319468"/>
            <a:ext cx="188189" cy="64957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C735C1FA-6F2B-4A77-BD76-B600F91AF85C}"/>
              </a:ext>
            </a:extLst>
          </p:cNvPr>
          <p:cNvCxnSpPr>
            <a:stCxn id="18" idx="5"/>
            <a:endCxn id="19" idx="2"/>
          </p:cNvCxnSpPr>
          <p:nvPr/>
        </p:nvCxnSpPr>
        <p:spPr>
          <a:xfrm>
            <a:off x="1025390" y="6153434"/>
            <a:ext cx="273533" cy="139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77E48604-4EEB-4A52-832A-284BE2B348DC}"/>
              </a:ext>
            </a:extLst>
          </p:cNvPr>
          <p:cNvCxnSpPr>
            <a:stCxn id="19" idx="7"/>
            <a:endCxn id="12" idx="4"/>
          </p:cNvCxnSpPr>
          <p:nvPr/>
        </p:nvCxnSpPr>
        <p:spPr>
          <a:xfrm flipV="1">
            <a:off x="1483311" y="5924658"/>
            <a:ext cx="212051" cy="29204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3D85B2AC-28CD-47BC-8654-0C1B11260AE2}"/>
              </a:ext>
            </a:extLst>
          </p:cNvPr>
          <p:cNvCxnSpPr>
            <a:cxnSpLocks/>
            <a:stCxn id="12" idx="7"/>
            <a:endCxn id="11" idx="4"/>
          </p:cNvCxnSpPr>
          <p:nvPr/>
        </p:nvCxnSpPr>
        <p:spPr>
          <a:xfrm flipV="1">
            <a:off x="1771738" y="5334784"/>
            <a:ext cx="59302" cy="405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D80EDBD8-73B6-46C6-A58B-CF3F3B2C18A3}"/>
              </a:ext>
            </a:extLst>
          </p:cNvPr>
          <p:cNvCxnSpPr>
            <a:stCxn id="22" idx="6"/>
            <a:endCxn id="21" idx="3"/>
          </p:cNvCxnSpPr>
          <p:nvPr/>
        </p:nvCxnSpPr>
        <p:spPr>
          <a:xfrm flipV="1">
            <a:off x="974912" y="4298682"/>
            <a:ext cx="265295" cy="38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EE18A53C-6D3F-445C-826A-64B35A97C341}"/>
              </a:ext>
            </a:extLst>
          </p:cNvPr>
          <p:cNvCxnSpPr>
            <a:stCxn id="21" idx="5"/>
            <a:endCxn id="10" idx="1"/>
          </p:cNvCxnSpPr>
          <p:nvPr/>
        </p:nvCxnSpPr>
        <p:spPr>
          <a:xfrm>
            <a:off x="1392959" y="4298682"/>
            <a:ext cx="52086" cy="376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直接连接符 44">
            <a:extLst>
              <a:ext uri="{FF2B5EF4-FFF2-40B4-BE49-F238E27FC236}">
                <a16:creationId xmlns:a16="http://schemas.microsoft.com/office/drawing/2014/main" id="{72D25A26-1653-49E6-AEBF-8675A1790C17}"/>
              </a:ext>
            </a:extLst>
          </p:cNvPr>
          <p:cNvCxnSpPr>
            <a:stCxn id="10" idx="5"/>
            <a:endCxn id="11" idx="0"/>
          </p:cNvCxnSpPr>
          <p:nvPr/>
        </p:nvCxnSpPr>
        <p:spPr>
          <a:xfrm>
            <a:off x="1597797" y="4828164"/>
            <a:ext cx="233243" cy="290596"/>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8E7A6F23-F8E2-47C0-800E-B3C772F0CD82}"/>
              </a:ext>
            </a:extLst>
          </p:cNvPr>
          <p:cNvCxnSpPr>
            <a:stCxn id="13" idx="4"/>
            <a:endCxn id="11" idx="7"/>
          </p:cNvCxnSpPr>
          <p:nvPr/>
        </p:nvCxnSpPr>
        <p:spPr>
          <a:xfrm flipH="1">
            <a:off x="1907416" y="4751788"/>
            <a:ext cx="353879" cy="3986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B15A36B-F585-44B4-B7C1-104E633ECABA}"/>
              </a:ext>
            </a:extLst>
          </p:cNvPr>
          <p:cNvCxnSpPr>
            <a:stCxn id="13" idx="4"/>
            <a:endCxn id="16" idx="0"/>
          </p:cNvCxnSpPr>
          <p:nvPr/>
        </p:nvCxnSpPr>
        <p:spPr>
          <a:xfrm>
            <a:off x="2261295" y="4751788"/>
            <a:ext cx="209623" cy="665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45C481C2-A240-489B-A32D-721784FB82CD}"/>
              </a:ext>
            </a:extLst>
          </p:cNvPr>
          <p:cNvCxnSpPr>
            <a:stCxn id="16" idx="2"/>
            <a:endCxn id="11" idx="5"/>
          </p:cNvCxnSpPr>
          <p:nvPr/>
        </p:nvCxnSpPr>
        <p:spPr>
          <a:xfrm flipH="1" flipV="1">
            <a:off x="1907416" y="5303148"/>
            <a:ext cx="455490" cy="222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3D25A5BE-F224-4CB3-87AB-272CD2183697}"/>
              </a:ext>
            </a:extLst>
          </p:cNvPr>
          <p:cNvCxnSpPr>
            <a:stCxn id="17" idx="3"/>
            <a:endCxn id="16" idx="6"/>
          </p:cNvCxnSpPr>
          <p:nvPr/>
        </p:nvCxnSpPr>
        <p:spPr>
          <a:xfrm flipH="1">
            <a:off x="2578930" y="4837524"/>
            <a:ext cx="368522" cy="6876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8064AB-0337-43E3-A064-2EA35471D210}"/>
              </a:ext>
            </a:extLst>
          </p:cNvPr>
          <p:cNvCxnSpPr>
            <a:stCxn id="16" idx="3"/>
            <a:endCxn id="15" idx="7"/>
          </p:cNvCxnSpPr>
          <p:nvPr/>
        </p:nvCxnSpPr>
        <p:spPr>
          <a:xfrm flipH="1">
            <a:off x="2229659" y="5601524"/>
            <a:ext cx="164883" cy="3547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直接连接符 56">
            <a:extLst>
              <a:ext uri="{FF2B5EF4-FFF2-40B4-BE49-F238E27FC236}">
                <a16:creationId xmlns:a16="http://schemas.microsoft.com/office/drawing/2014/main" id="{DE78CA35-6F80-4E2A-BFAF-AF6D23E288ED}"/>
              </a:ext>
            </a:extLst>
          </p:cNvPr>
          <p:cNvCxnSpPr>
            <a:stCxn id="16" idx="5"/>
            <a:endCxn id="20" idx="1"/>
          </p:cNvCxnSpPr>
          <p:nvPr/>
        </p:nvCxnSpPr>
        <p:spPr>
          <a:xfrm>
            <a:off x="2547294" y="5601524"/>
            <a:ext cx="167949" cy="311361"/>
          </a:xfrm>
          <a:prstGeom prst="line">
            <a:avLst/>
          </a:prstGeom>
        </p:spPr>
        <p:style>
          <a:lnRef idx="2">
            <a:schemeClr val="accent1"/>
          </a:lnRef>
          <a:fillRef idx="0">
            <a:schemeClr val="accent1"/>
          </a:fillRef>
          <a:effectRef idx="1">
            <a:schemeClr val="accent1"/>
          </a:effectRef>
          <a:fontRef idx="minor">
            <a:schemeClr val="tx1"/>
          </a:fontRef>
        </p:style>
      </p:cxnSp>
      <p:sp>
        <p:nvSpPr>
          <p:cNvPr id="58" name="矩形 57">
            <a:extLst>
              <a:ext uri="{FF2B5EF4-FFF2-40B4-BE49-F238E27FC236}">
                <a16:creationId xmlns:a16="http://schemas.microsoft.com/office/drawing/2014/main" id="{6E8D9F40-C152-458E-88C0-C458B097597E}"/>
              </a:ext>
            </a:extLst>
          </p:cNvPr>
          <p:cNvSpPr/>
          <p:nvPr/>
        </p:nvSpPr>
        <p:spPr>
          <a:xfrm>
            <a:off x="3172531" y="3284984"/>
            <a:ext cx="823405" cy="50405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725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a:xfrm>
            <a:off x="395536" y="1196752"/>
            <a:ext cx="8352928" cy="5328592"/>
          </a:xfrm>
        </p:spPr>
        <p:txBody>
          <a:bodyPr/>
          <a:lstStyle/>
          <a:p>
            <a:r>
              <a:rPr lang="en-US" altLang="zh-CN" b="1" dirty="0"/>
              <a:t>Diffusion convolution</a:t>
            </a:r>
            <a:endParaRPr lang="zh-CN" altLang="en-US"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p:pic>
        <p:nvPicPr>
          <p:cNvPr id="2" name="图片 1">
            <a:extLst>
              <a:ext uri="{FF2B5EF4-FFF2-40B4-BE49-F238E27FC236}">
                <a16:creationId xmlns:a16="http://schemas.microsoft.com/office/drawing/2014/main" id="{E22CB753-749A-41F0-A6F7-5A4BD479DCD4}"/>
              </a:ext>
            </a:extLst>
          </p:cNvPr>
          <p:cNvPicPr>
            <a:picLocks noChangeAspect="1"/>
          </p:cNvPicPr>
          <p:nvPr/>
        </p:nvPicPr>
        <p:blipFill>
          <a:blip r:embed="rId2"/>
          <a:stretch>
            <a:fillRect/>
          </a:stretch>
        </p:blipFill>
        <p:spPr>
          <a:xfrm>
            <a:off x="660761" y="1590541"/>
            <a:ext cx="8172338" cy="936104"/>
          </a:xfrm>
          <a:prstGeom prst="rect">
            <a:avLst/>
          </a:prstGeom>
        </p:spPr>
      </p:pic>
      <p:pic>
        <p:nvPicPr>
          <p:cNvPr id="8" name="图片 7">
            <a:extLst>
              <a:ext uri="{FF2B5EF4-FFF2-40B4-BE49-F238E27FC236}">
                <a16:creationId xmlns:a16="http://schemas.microsoft.com/office/drawing/2014/main" id="{E8B3B75B-609B-4B22-909F-3727937B09CA}"/>
              </a:ext>
            </a:extLst>
          </p:cNvPr>
          <p:cNvPicPr>
            <a:picLocks noChangeAspect="1"/>
          </p:cNvPicPr>
          <p:nvPr/>
        </p:nvPicPr>
        <p:blipFill>
          <a:blip r:embed="rId3"/>
          <a:stretch>
            <a:fillRect/>
          </a:stretch>
        </p:blipFill>
        <p:spPr>
          <a:xfrm>
            <a:off x="660761" y="2628110"/>
            <a:ext cx="2511770" cy="377985"/>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75ECFE9-0E81-4380-AFF2-526EC42994DF}"/>
                  </a:ext>
                </a:extLst>
              </p:cNvPr>
              <p:cNvSpPr txBox="1"/>
              <p:nvPr/>
            </p:nvSpPr>
            <p:spPr>
              <a:xfrm>
                <a:off x="827584" y="3140069"/>
                <a:ext cx="6983258"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𝐾</m:t>
                          </m:r>
                          <m:r>
                            <a:rPr lang="en-US" altLang="zh-CN" b="0" i="1" smtClean="0">
                              <a:latin typeface="Cambria Math" panose="02040503050406030204" pitchFamily="18" charset="0"/>
                            </a:rPr>
                            <m:t>−1</m:t>
                          </m:r>
                        </m:sup>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nary>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𝑂</m:t>
                              </m:r>
                            </m:sub>
                            <m:sup>
                              <m:r>
                                <a:rPr lang="en-US" altLang="zh-CN" b="0" i="1" smtClean="0">
                                  <a:latin typeface="Cambria Math" panose="02040503050406030204" pitchFamily="18" charset="0"/>
                                </a:rPr>
                                <m:t>−1</m:t>
                              </m:r>
                            </m:sup>
                          </m:sSubSup>
                          <m:r>
                            <a:rPr lang="en-US" altLang="zh-CN" b="1" i="1" smtClean="0">
                              <a:latin typeface="Cambria Math" panose="02040503050406030204" pitchFamily="18" charset="0"/>
                            </a:rPr>
                            <m:t>𝑾</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𝑘</m:t>
                          </m:r>
                        </m:sup>
                      </m:sSup>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m:t>
                          </m:r>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0</m:t>
                          </m:r>
                          <m:r>
                            <a:rPr lang="en-US" altLang="zh-CN" i="1">
                              <a:latin typeface="Cambria Math" panose="02040503050406030204" pitchFamily="18" charset="0"/>
                            </a:rPr>
                            <m:t>,1</m:t>
                          </m:r>
                        </m:sub>
                      </m:s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m:t>
                          </m:r>
                          <m:r>
                            <a:rPr lang="en-US" altLang="zh-CN" i="1">
                              <a:latin typeface="Cambria Math" panose="02040503050406030204" pitchFamily="18" charset="0"/>
                            </a:rPr>
                            <m:t>𝑝</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1</m:t>
                          </m:r>
                          <m:r>
                            <a:rPr lang="en-US" altLang="zh-CN" i="1">
                              <a:latin typeface="Cambria Math" panose="02040503050406030204" pitchFamily="18" charset="0"/>
                            </a:rPr>
                            <m:t>,1</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𝑂</m:t>
                              </m:r>
                            </m:sub>
                            <m:sup>
                              <m:r>
                                <a:rPr lang="en-US" altLang="zh-CN" i="1">
                                  <a:latin typeface="Cambria Math" panose="02040503050406030204" pitchFamily="18" charset="0"/>
                                </a:rPr>
                                <m:t>−1</m:t>
                              </m:r>
                            </m:sup>
                          </m:sSubSup>
                          <m:r>
                            <a:rPr lang="en-US" altLang="zh-CN" b="1" i="1">
                              <a:latin typeface="Cambria Math" panose="02040503050406030204" pitchFamily="18" charset="0"/>
                            </a:rPr>
                            <m:t>𝑾</m:t>
                          </m:r>
                          <m:r>
                            <a:rPr lang="en-US" altLang="zh-CN" i="1">
                              <a:latin typeface="Cambria Math" panose="02040503050406030204" pitchFamily="18" charset="0"/>
                            </a:rPr>
                            <m:t>)</m:t>
                          </m:r>
                        </m:e>
                        <m:sup>
                          <m:r>
                            <a:rPr lang="en-US" altLang="zh-CN" b="0" i="1" smtClean="0">
                              <a:latin typeface="Cambria Math" panose="02040503050406030204" pitchFamily="18" charset="0"/>
                            </a:rPr>
                            <m:t>1</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m:t>
                          </m:r>
                          <m:r>
                            <a:rPr lang="en-US" altLang="zh-CN" i="1">
                              <a:latin typeface="Cambria Math" panose="02040503050406030204" pitchFamily="18" charset="0"/>
                            </a:rPr>
                            <m:t>𝑝</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𝑂</m:t>
                              </m:r>
                            </m:sub>
                            <m:sup>
                              <m:r>
                                <a:rPr lang="en-US" altLang="zh-CN" i="1">
                                  <a:latin typeface="Cambria Math" panose="02040503050406030204" pitchFamily="18" charset="0"/>
                                </a:rPr>
                                <m:t>−1</m:t>
                              </m:r>
                            </m:sup>
                          </m:sSubSup>
                          <m:r>
                            <a:rPr lang="en-US" altLang="zh-CN" b="1" i="1">
                              <a:latin typeface="Cambria Math" panose="02040503050406030204" pitchFamily="18" charset="0"/>
                            </a:rPr>
                            <m:t>𝑾</m:t>
                          </m:r>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m:t>
                          </m:r>
                          <m:r>
                            <a:rPr lang="en-US" altLang="zh-CN" i="1">
                              <a:latin typeface="Cambria Math" panose="02040503050406030204" pitchFamily="18" charset="0"/>
                            </a:rPr>
                            <m:t>𝑝</m:t>
                          </m:r>
                        </m:sub>
                      </m:sSub>
                    </m:oMath>
                  </m:oMathPara>
                </a14:m>
                <a:endParaRPr lang="zh-CN" altLang="en-US" dirty="0"/>
              </a:p>
            </p:txBody>
          </p:sp>
        </mc:Choice>
        <mc:Fallback xmlns="">
          <p:sp>
            <p:nvSpPr>
              <p:cNvPr id="9" name="文本框 8">
                <a:extLst>
                  <a:ext uri="{FF2B5EF4-FFF2-40B4-BE49-F238E27FC236}">
                    <a16:creationId xmlns:a16="http://schemas.microsoft.com/office/drawing/2014/main" id="{975ECFE9-0E81-4380-AFF2-526EC42994DF}"/>
                  </a:ext>
                </a:extLst>
              </p:cNvPr>
              <p:cNvSpPr txBox="1">
                <a:spLocks noRot="1" noChangeAspect="1" noMove="1" noResize="1" noEditPoints="1" noAdjustHandles="1" noChangeArrowheads="1" noChangeShapeType="1" noTextEdit="1"/>
              </p:cNvSpPr>
              <p:nvPr/>
            </p:nvSpPr>
            <p:spPr>
              <a:xfrm>
                <a:off x="827584" y="3140069"/>
                <a:ext cx="6983258" cy="779124"/>
              </a:xfrm>
              <a:prstGeom prst="rect">
                <a:avLst/>
              </a:prstGeom>
              <a:blipFill>
                <a:blip r:embed="rId4"/>
                <a:stretch>
                  <a:fillRect/>
                </a:stretch>
              </a:blipFill>
            </p:spPr>
            <p:txBody>
              <a:bodyPr/>
              <a:lstStyle/>
              <a:p>
                <a:r>
                  <a:rPr lang="zh-CN" altLang="en-US">
                    <a:noFill/>
                  </a:rPr>
                  <a:t> </a:t>
                </a:r>
              </a:p>
            </p:txBody>
          </p:sp>
        </mc:Fallback>
      </mc:AlternateContent>
      <p:sp>
        <p:nvSpPr>
          <p:cNvPr id="10" name="椭圆 9">
            <a:extLst>
              <a:ext uri="{FF2B5EF4-FFF2-40B4-BE49-F238E27FC236}">
                <a16:creationId xmlns:a16="http://schemas.microsoft.com/office/drawing/2014/main" id="{9BD94C2C-BC64-448C-BE3D-3409CCC2BD19}"/>
              </a:ext>
            </a:extLst>
          </p:cNvPr>
          <p:cNvSpPr/>
          <p:nvPr/>
        </p:nvSpPr>
        <p:spPr>
          <a:xfrm>
            <a:off x="1413409" y="4643776"/>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3B9750B-7420-4504-BE4F-8D5312AF9546}"/>
              </a:ext>
            </a:extLst>
          </p:cNvPr>
          <p:cNvSpPr/>
          <p:nvPr/>
        </p:nvSpPr>
        <p:spPr>
          <a:xfrm>
            <a:off x="1723028" y="5118760"/>
            <a:ext cx="216024" cy="216024"/>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1BA0A4D-8BB1-4360-ADC4-00275210D154}"/>
              </a:ext>
            </a:extLst>
          </p:cNvPr>
          <p:cNvSpPr/>
          <p:nvPr/>
        </p:nvSpPr>
        <p:spPr>
          <a:xfrm>
            <a:off x="1587350" y="5708634"/>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67E74EF8-F4AE-4C8C-9DE0-B367106F683B}"/>
              </a:ext>
            </a:extLst>
          </p:cNvPr>
          <p:cNvSpPr/>
          <p:nvPr/>
        </p:nvSpPr>
        <p:spPr>
          <a:xfrm>
            <a:off x="2153283" y="4535764"/>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8E2AE39A-26F4-426C-9560-88253977B858}"/>
              </a:ext>
            </a:extLst>
          </p:cNvPr>
          <p:cNvSpPr/>
          <p:nvPr/>
        </p:nvSpPr>
        <p:spPr>
          <a:xfrm>
            <a:off x="1029191" y="5103444"/>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FAFA2CC8-51DF-4DAC-A5B1-7A1D99732840}"/>
              </a:ext>
            </a:extLst>
          </p:cNvPr>
          <p:cNvSpPr/>
          <p:nvPr/>
        </p:nvSpPr>
        <p:spPr>
          <a:xfrm>
            <a:off x="2045271" y="5924658"/>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96DB3CE7-6B4E-490E-803D-7F9111E642E3}"/>
              </a:ext>
            </a:extLst>
          </p:cNvPr>
          <p:cNvSpPr/>
          <p:nvPr/>
        </p:nvSpPr>
        <p:spPr>
          <a:xfrm>
            <a:off x="2362906" y="5417136"/>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95DBC312-E21F-47CB-9103-AF010FBB5087}"/>
              </a:ext>
            </a:extLst>
          </p:cNvPr>
          <p:cNvSpPr/>
          <p:nvPr/>
        </p:nvSpPr>
        <p:spPr>
          <a:xfrm>
            <a:off x="2915816" y="4653136"/>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7B40DDF8-D04D-4306-98D7-0FDCABCE01EF}"/>
              </a:ext>
            </a:extLst>
          </p:cNvPr>
          <p:cNvSpPr/>
          <p:nvPr/>
        </p:nvSpPr>
        <p:spPr>
          <a:xfrm>
            <a:off x="841002" y="5969046"/>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09749D8-C9CD-4819-AD94-0816D98F461D}"/>
              </a:ext>
            </a:extLst>
          </p:cNvPr>
          <p:cNvSpPr/>
          <p:nvPr/>
        </p:nvSpPr>
        <p:spPr>
          <a:xfrm>
            <a:off x="1298923" y="6185070"/>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3ACA820-C5EB-4A95-93DC-839770FFBD63}"/>
              </a:ext>
            </a:extLst>
          </p:cNvPr>
          <p:cNvSpPr/>
          <p:nvPr/>
        </p:nvSpPr>
        <p:spPr>
          <a:xfrm>
            <a:off x="2683607" y="5881249"/>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1E73E379-65C1-4409-ADF8-A3E6E29A8936}"/>
              </a:ext>
            </a:extLst>
          </p:cNvPr>
          <p:cNvSpPr/>
          <p:nvPr/>
        </p:nvSpPr>
        <p:spPr>
          <a:xfrm>
            <a:off x="1208571" y="4114294"/>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E8DEC61C-A089-4863-82EB-49AA317FBF78}"/>
              </a:ext>
            </a:extLst>
          </p:cNvPr>
          <p:cNvSpPr/>
          <p:nvPr/>
        </p:nvSpPr>
        <p:spPr>
          <a:xfrm>
            <a:off x="758888" y="4573962"/>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72C6C501-4AA9-478F-9FB4-EC03F55DA105}"/>
              </a:ext>
            </a:extLst>
          </p:cNvPr>
          <p:cNvCxnSpPr>
            <a:cxnSpLocks/>
            <a:stCxn id="22" idx="5"/>
            <a:endCxn id="14" idx="0"/>
          </p:cNvCxnSpPr>
          <p:nvPr/>
        </p:nvCxnSpPr>
        <p:spPr>
          <a:xfrm>
            <a:off x="943276" y="4758350"/>
            <a:ext cx="193927" cy="34509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B230F86-0340-4499-ABC3-8942158F7E38}"/>
              </a:ext>
            </a:extLst>
          </p:cNvPr>
          <p:cNvCxnSpPr>
            <a:cxnSpLocks/>
            <a:stCxn id="14" idx="6"/>
            <a:endCxn id="11" idx="2"/>
          </p:cNvCxnSpPr>
          <p:nvPr/>
        </p:nvCxnSpPr>
        <p:spPr>
          <a:xfrm>
            <a:off x="1245215" y="5211456"/>
            <a:ext cx="477813" cy="15316"/>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B6BA01D1-2536-488C-AE56-4F45807ADD10}"/>
              </a:ext>
            </a:extLst>
          </p:cNvPr>
          <p:cNvCxnSpPr>
            <a:stCxn id="14" idx="4"/>
            <a:endCxn id="18" idx="0"/>
          </p:cNvCxnSpPr>
          <p:nvPr/>
        </p:nvCxnSpPr>
        <p:spPr>
          <a:xfrm flipH="1">
            <a:off x="949014" y="5319468"/>
            <a:ext cx="188189" cy="64957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C735C1FA-6F2B-4A77-BD76-B600F91AF85C}"/>
              </a:ext>
            </a:extLst>
          </p:cNvPr>
          <p:cNvCxnSpPr>
            <a:stCxn id="18" idx="5"/>
            <a:endCxn id="19" idx="2"/>
          </p:cNvCxnSpPr>
          <p:nvPr/>
        </p:nvCxnSpPr>
        <p:spPr>
          <a:xfrm>
            <a:off x="1025390" y="6153434"/>
            <a:ext cx="273533" cy="139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77E48604-4EEB-4A52-832A-284BE2B348DC}"/>
              </a:ext>
            </a:extLst>
          </p:cNvPr>
          <p:cNvCxnSpPr>
            <a:stCxn id="19" idx="7"/>
            <a:endCxn id="12" idx="4"/>
          </p:cNvCxnSpPr>
          <p:nvPr/>
        </p:nvCxnSpPr>
        <p:spPr>
          <a:xfrm flipV="1">
            <a:off x="1483311" y="5924658"/>
            <a:ext cx="212051" cy="29204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3D85B2AC-28CD-47BC-8654-0C1B11260AE2}"/>
              </a:ext>
            </a:extLst>
          </p:cNvPr>
          <p:cNvCxnSpPr>
            <a:cxnSpLocks/>
            <a:stCxn id="12" idx="7"/>
            <a:endCxn id="11" idx="4"/>
          </p:cNvCxnSpPr>
          <p:nvPr/>
        </p:nvCxnSpPr>
        <p:spPr>
          <a:xfrm flipV="1">
            <a:off x="1771738" y="5334784"/>
            <a:ext cx="59302" cy="405486"/>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D80EDBD8-73B6-46C6-A58B-CF3F3B2C18A3}"/>
              </a:ext>
            </a:extLst>
          </p:cNvPr>
          <p:cNvCxnSpPr>
            <a:stCxn id="22" idx="6"/>
            <a:endCxn id="21" idx="3"/>
          </p:cNvCxnSpPr>
          <p:nvPr/>
        </p:nvCxnSpPr>
        <p:spPr>
          <a:xfrm flipV="1">
            <a:off x="974912" y="4298682"/>
            <a:ext cx="265295" cy="38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EE18A53C-6D3F-445C-826A-64B35A97C341}"/>
              </a:ext>
            </a:extLst>
          </p:cNvPr>
          <p:cNvCxnSpPr>
            <a:stCxn id="21" idx="5"/>
            <a:endCxn id="10" idx="1"/>
          </p:cNvCxnSpPr>
          <p:nvPr/>
        </p:nvCxnSpPr>
        <p:spPr>
          <a:xfrm>
            <a:off x="1392959" y="4298682"/>
            <a:ext cx="52086" cy="376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直接连接符 44">
            <a:extLst>
              <a:ext uri="{FF2B5EF4-FFF2-40B4-BE49-F238E27FC236}">
                <a16:creationId xmlns:a16="http://schemas.microsoft.com/office/drawing/2014/main" id="{72D25A26-1653-49E6-AEBF-8675A1790C17}"/>
              </a:ext>
            </a:extLst>
          </p:cNvPr>
          <p:cNvCxnSpPr>
            <a:stCxn id="10" idx="5"/>
            <a:endCxn id="11" idx="0"/>
          </p:cNvCxnSpPr>
          <p:nvPr/>
        </p:nvCxnSpPr>
        <p:spPr>
          <a:xfrm>
            <a:off x="1597797" y="4828164"/>
            <a:ext cx="233243" cy="290596"/>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8E7A6F23-F8E2-47C0-800E-B3C772F0CD82}"/>
              </a:ext>
            </a:extLst>
          </p:cNvPr>
          <p:cNvCxnSpPr>
            <a:stCxn id="13" idx="4"/>
            <a:endCxn id="11" idx="7"/>
          </p:cNvCxnSpPr>
          <p:nvPr/>
        </p:nvCxnSpPr>
        <p:spPr>
          <a:xfrm flipH="1">
            <a:off x="1907416" y="4751788"/>
            <a:ext cx="353879" cy="398608"/>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B15A36B-F585-44B4-B7C1-104E633ECABA}"/>
              </a:ext>
            </a:extLst>
          </p:cNvPr>
          <p:cNvCxnSpPr>
            <a:stCxn id="13" idx="4"/>
            <a:endCxn id="16" idx="0"/>
          </p:cNvCxnSpPr>
          <p:nvPr/>
        </p:nvCxnSpPr>
        <p:spPr>
          <a:xfrm>
            <a:off x="2261295" y="4751788"/>
            <a:ext cx="209623" cy="665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45C481C2-A240-489B-A32D-721784FB82CD}"/>
              </a:ext>
            </a:extLst>
          </p:cNvPr>
          <p:cNvCxnSpPr>
            <a:stCxn id="16" idx="2"/>
            <a:endCxn id="11" idx="5"/>
          </p:cNvCxnSpPr>
          <p:nvPr/>
        </p:nvCxnSpPr>
        <p:spPr>
          <a:xfrm flipH="1" flipV="1">
            <a:off x="1907416" y="5303148"/>
            <a:ext cx="455490" cy="222000"/>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3D25A5BE-F224-4CB3-87AB-272CD2183697}"/>
              </a:ext>
            </a:extLst>
          </p:cNvPr>
          <p:cNvCxnSpPr>
            <a:stCxn id="17" idx="3"/>
            <a:endCxn id="16" idx="6"/>
          </p:cNvCxnSpPr>
          <p:nvPr/>
        </p:nvCxnSpPr>
        <p:spPr>
          <a:xfrm flipH="1">
            <a:off x="2578930" y="4837524"/>
            <a:ext cx="368522" cy="6876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8064AB-0337-43E3-A064-2EA35471D210}"/>
              </a:ext>
            </a:extLst>
          </p:cNvPr>
          <p:cNvCxnSpPr>
            <a:stCxn id="16" idx="3"/>
            <a:endCxn id="15" idx="7"/>
          </p:cNvCxnSpPr>
          <p:nvPr/>
        </p:nvCxnSpPr>
        <p:spPr>
          <a:xfrm flipH="1">
            <a:off x="2229659" y="5601524"/>
            <a:ext cx="164883" cy="3547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直接连接符 56">
            <a:extLst>
              <a:ext uri="{FF2B5EF4-FFF2-40B4-BE49-F238E27FC236}">
                <a16:creationId xmlns:a16="http://schemas.microsoft.com/office/drawing/2014/main" id="{DE78CA35-6F80-4E2A-BFAF-AF6D23E288ED}"/>
              </a:ext>
            </a:extLst>
          </p:cNvPr>
          <p:cNvCxnSpPr>
            <a:stCxn id="16" idx="5"/>
            <a:endCxn id="20" idx="1"/>
          </p:cNvCxnSpPr>
          <p:nvPr/>
        </p:nvCxnSpPr>
        <p:spPr>
          <a:xfrm>
            <a:off x="2547294" y="5601524"/>
            <a:ext cx="167949" cy="311361"/>
          </a:xfrm>
          <a:prstGeom prst="line">
            <a:avLst/>
          </a:prstGeom>
        </p:spPr>
        <p:style>
          <a:lnRef idx="2">
            <a:schemeClr val="accent1"/>
          </a:lnRef>
          <a:fillRef idx="0">
            <a:schemeClr val="accent1"/>
          </a:fillRef>
          <a:effectRef idx="1">
            <a:schemeClr val="accent1"/>
          </a:effectRef>
          <a:fontRef idx="minor">
            <a:schemeClr val="tx1"/>
          </a:fontRef>
        </p:style>
      </p:cxnSp>
      <p:sp>
        <p:nvSpPr>
          <p:cNvPr id="35" name="矩形 34">
            <a:extLst>
              <a:ext uri="{FF2B5EF4-FFF2-40B4-BE49-F238E27FC236}">
                <a16:creationId xmlns:a16="http://schemas.microsoft.com/office/drawing/2014/main" id="{AA4760CD-236E-493E-AC2D-A5FA537D325A}"/>
              </a:ext>
            </a:extLst>
          </p:cNvPr>
          <p:cNvSpPr/>
          <p:nvPr/>
        </p:nvSpPr>
        <p:spPr>
          <a:xfrm>
            <a:off x="4160297" y="3284984"/>
            <a:ext cx="1707847" cy="50405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5515E2F-2280-47B6-BCCE-92213596BA82}"/>
                  </a:ext>
                </a:extLst>
              </p:cNvPr>
              <p:cNvSpPr txBox="1"/>
              <p:nvPr/>
            </p:nvSpPr>
            <p:spPr>
              <a:xfrm>
                <a:off x="1520461" y="4344030"/>
                <a:ext cx="303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文本框 2">
                <a:extLst>
                  <a:ext uri="{FF2B5EF4-FFF2-40B4-BE49-F238E27FC236}">
                    <a16:creationId xmlns:a16="http://schemas.microsoft.com/office/drawing/2014/main" id="{35515E2F-2280-47B6-BCCE-92213596BA82}"/>
                  </a:ext>
                </a:extLst>
              </p:cNvPr>
              <p:cNvSpPr txBox="1">
                <a:spLocks noRot="1" noChangeAspect="1" noMove="1" noResize="1" noEditPoints="1" noAdjustHandles="1" noChangeArrowheads="1" noChangeShapeType="1" noTextEdit="1"/>
              </p:cNvSpPr>
              <p:nvPr/>
            </p:nvSpPr>
            <p:spPr>
              <a:xfrm>
                <a:off x="1520461" y="4344030"/>
                <a:ext cx="303225" cy="276999"/>
              </a:xfrm>
              <a:prstGeom prst="rect">
                <a:avLst/>
              </a:prstGeom>
              <a:blipFill>
                <a:blip r:embed="rId5"/>
                <a:stretch>
                  <a:fillRect l="-16000" r="-600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4CF37071-A2F2-457C-AFE5-40812FA54ED7}"/>
                  </a:ext>
                </a:extLst>
              </p:cNvPr>
              <p:cNvSpPr txBox="1"/>
              <p:nvPr/>
            </p:nvSpPr>
            <p:spPr>
              <a:xfrm>
                <a:off x="684388" y="5006010"/>
                <a:ext cx="3085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7" name="文本框 36">
                <a:extLst>
                  <a:ext uri="{FF2B5EF4-FFF2-40B4-BE49-F238E27FC236}">
                    <a16:creationId xmlns:a16="http://schemas.microsoft.com/office/drawing/2014/main" id="{4CF37071-A2F2-457C-AFE5-40812FA54ED7}"/>
                  </a:ext>
                </a:extLst>
              </p:cNvPr>
              <p:cNvSpPr txBox="1">
                <a:spLocks noRot="1" noChangeAspect="1" noMove="1" noResize="1" noEditPoints="1" noAdjustHandles="1" noChangeArrowheads="1" noChangeShapeType="1" noTextEdit="1"/>
              </p:cNvSpPr>
              <p:nvPr/>
            </p:nvSpPr>
            <p:spPr>
              <a:xfrm>
                <a:off x="684388" y="5006010"/>
                <a:ext cx="308546" cy="276999"/>
              </a:xfrm>
              <a:prstGeom prst="rect">
                <a:avLst/>
              </a:prstGeom>
              <a:blipFill>
                <a:blip r:embed="rId6"/>
                <a:stretch>
                  <a:fillRect l="-15686" r="-5882"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C6467EB-B69B-400F-AC64-307FB2668329}"/>
                  </a:ext>
                </a:extLst>
              </p:cNvPr>
              <p:cNvSpPr txBox="1"/>
              <p:nvPr/>
            </p:nvSpPr>
            <p:spPr>
              <a:xfrm>
                <a:off x="1186610" y="5660117"/>
                <a:ext cx="3085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C6467EB-B69B-400F-AC64-307FB2668329}"/>
                  </a:ext>
                </a:extLst>
              </p:cNvPr>
              <p:cNvSpPr txBox="1">
                <a:spLocks noRot="1" noChangeAspect="1" noMove="1" noResize="1" noEditPoints="1" noAdjustHandles="1" noChangeArrowheads="1" noChangeShapeType="1" noTextEdit="1"/>
              </p:cNvSpPr>
              <p:nvPr/>
            </p:nvSpPr>
            <p:spPr>
              <a:xfrm>
                <a:off x="1186610" y="5660117"/>
                <a:ext cx="308546" cy="276999"/>
              </a:xfrm>
              <a:prstGeom prst="rect">
                <a:avLst/>
              </a:prstGeom>
              <a:blipFill>
                <a:blip r:embed="rId7"/>
                <a:stretch>
                  <a:fillRect l="-18000" r="-6000"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FB551081-272B-4AD7-908F-759875876734}"/>
                  </a:ext>
                </a:extLst>
              </p:cNvPr>
              <p:cNvSpPr txBox="1"/>
              <p:nvPr/>
            </p:nvSpPr>
            <p:spPr>
              <a:xfrm>
                <a:off x="2096678" y="5133376"/>
                <a:ext cx="3085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40" name="文本框 39">
                <a:extLst>
                  <a:ext uri="{FF2B5EF4-FFF2-40B4-BE49-F238E27FC236}">
                    <a16:creationId xmlns:a16="http://schemas.microsoft.com/office/drawing/2014/main" id="{FB551081-272B-4AD7-908F-759875876734}"/>
                  </a:ext>
                </a:extLst>
              </p:cNvPr>
              <p:cNvSpPr txBox="1">
                <a:spLocks noRot="1" noChangeAspect="1" noMove="1" noResize="1" noEditPoints="1" noAdjustHandles="1" noChangeArrowheads="1" noChangeShapeType="1" noTextEdit="1"/>
              </p:cNvSpPr>
              <p:nvPr/>
            </p:nvSpPr>
            <p:spPr>
              <a:xfrm>
                <a:off x="2096678" y="5133376"/>
                <a:ext cx="308546" cy="276999"/>
              </a:xfrm>
              <a:prstGeom prst="rect">
                <a:avLst/>
              </a:prstGeom>
              <a:blipFill>
                <a:blip r:embed="rId8"/>
                <a:stretch>
                  <a:fillRect l="-17647" r="-3922"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10E9ACC4-1669-4276-812B-F3C5BCE1B674}"/>
                  </a:ext>
                </a:extLst>
              </p:cNvPr>
              <p:cNvSpPr txBox="1"/>
              <p:nvPr/>
            </p:nvSpPr>
            <p:spPr>
              <a:xfrm>
                <a:off x="1837383" y="4599036"/>
                <a:ext cx="3085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5</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10E9ACC4-1669-4276-812B-F3C5BCE1B674}"/>
                  </a:ext>
                </a:extLst>
              </p:cNvPr>
              <p:cNvSpPr txBox="1">
                <a:spLocks noRot="1" noChangeAspect="1" noMove="1" noResize="1" noEditPoints="1" noAdjustHandles="1" noChangeArrowheads="1" noChangeShapeType="1" noTextEdit="1"/>
              </p:cNvSpPr>
              <p:nvPr/>
            </p:nvSpPr>
            <p:spPr>
              <a:xfrm>
                <a:off x="1837383" y="4599036"/>
                <a:ext cx="308546" cy="276999"/>
              </a:xfrm>
              <a:prstGeom prst="rect">
                <a:avLst/>
              </a:prstGeom>
              <a:blipFill>
                <a:blip r:embed="rId9"/>
                <a:stretch>
                  <a:fillRect l="-15686" r="-5882" b="-1739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DAF6643A-2739-4287-8F9C-8F46F11B34F1}"/>
              </a:ext>
            </a:extLst>
          </p:cNvPr>
          <p:cNvSpPr/>
          <p:nvPr/>
        </p:nvSpPr>
        <p:spPr>
          <a:xfrm>
            <a:off x="4052493" y="4353225"/>
            <a:ext cx="1944216" cy="1582567"/>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05936887-A985-407F-8376-0BC1E7662E64}"/>
                  </a:ext>
                </a:extLst>
              </p:cNvPr>
              <p:cNvSpPr txBox="1"/>
              <p:nvPr/>
            </p:nvSpPr>
            <p:spPr>
              <a:xfrm>
                <a:off x="3276302" y="4948178"/>
                <a:ext cx="760273"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𝑡𝑎𝑟𝑔𝑒𝑡</m:t>
                          </m:r>
                        </m:sub>
                      </m:sSub>
                    </m:oMath>
                  </m:oMathPara>
                </a14:m>
                <a:endParaRPr lang="zh-CN" altLang="en-US" dirty="0"/>
              </a:p>
            </p:txBody>
          </p:sp>
        </mc:Choice>
        <mc:Fallback xmlns="">
          <p:sp>
            <p:nvSpPr>
              <p:cNvPr id="44" name="文本框 43">
                <a:extLst>
                  <a:ext uri="{FF2B5EF4-FFF2-40B4-BE49-F238E27FC236}">
                    <a16:creationId xmlns:a16="http://schemas.microsoft.com/office/drawing/2014/main" id="{05936887-A985-407F-8376-0BC1E7662E64}"/>
                  </a:ext>
                </a:extLst>
              </p:cNvPr>
              <p:cNvSpPr txBox="1">
                <a:spLocks noRot="1" noChangeAspect="1" noMove="1" noResize="1" noEditPoints="1" noAdjustHandles="1" noChangeArrowheads="1" noChangeShapeType="1" noTextEdit="1"/>
              </p:cNvSpPr>
              <p:nvPr/>
            </p:nvSpPr>
            <p:spPr>
              <a:xfrm>
                <a:off x="3276302" y="4948178"/>
                <a:ext cx="760273" cy="299569"/>
              </a:xfrm>
              <a:prstGeom prst="rect">
                <a:avLst/>
              </a:prstGeom>
              <a:blipFill>
                <a:blip r:embed="rId10"/>
                <a:stretch>
                  <a:fillRect l="-6400" r="-3200" b="-2653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ACCC8570-FD1A-407C-AB39-F7DFC78ECF40}"/>
              </a:ext>
            </a:extLst>
          </p:cNvPr>
          <p:cNvSpPr/>
          <p:nvPr/>
        </p:nvSpPr>
        <p:spPr>
          <a:xfrm>
            <a:off x="4067944" y="4973462"/>
            <a:ext cx="1944216" cy="25331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F9672EC-86D2-4D5B-9A84-0B160554D4B2}"/>
              </a:ext>
            </a:extLst>
          </p:cNvPr>
          <p:cNvSpPr/>
          <p:nvPr/>
        </p:nvSpPr>
        <p:spPr>
          <a:xfrm>
            <a:off x="6361851" y="4363912"/>
            <a:ext cx="370389" cy="1582567"/>
          </a:xfrm>
          <a:prstGeom prst="rect">
            <a:avLst/>
          </a:pr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CFE0621B-918D-4044-A4F5-30BB7A6EDA91}"/>
                  </a:ext>
                </a:extLst>
              </p:cNvPr>
              <p:cNvSpPr txBox="1"/>
              <p:nvPr/>
            </p:nvSpPr>
            <p:spPr>
              <a:xfrm>
                <a:off x="6368663" y="615343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𝑿</m:t>
                      </m:r>
                    </m:oMath>
                  </m:oMathPara>
                </a14:m>
                <a:endParaRPr lang="zh-CN" altLang="en-US" b="1" dirty="0"/>
              </a:p>
            </p:txBody>
          </p:sp>
        </mc:Choice>
        <mc:Fallback xmlns="">
          <p:sp>
            <p:nvSpPr>
              <p:cNvPr id="48" name="文本框 47">
                <a:extLst>
                  <a:ext uri="{FF2B5EF4-FFF2-40B4-BE49-F238E27FC236}">
                    <a16:creationId xmlns:a16="http://schemas.microsoft.com/office/drawing/2014/main" id="{CFE0621B-918D-4044-A4F5-30BB7A6EDA91}"/>
                  </a:ext>
                </a:extLst>
              </p:cNvPr>
              <p:cNvSpPr txBox="1">
                <a:spLocks noRot="1" noChangeAspect="1" noMove="1" noResize="1" noEditPoints="1" noAdjustHandles="1" noChangeArrowheads="1" noChangeShapeType="1" noTextEdit="1"/>
              </p:cNvSpPr>
              <p:nvPr/>
            </p:nvSpPr>
            <p:spPr>
              <a:xfrm>
                <a:off x="6368663" y="6153434"/>
                <a:ext cx="218008" cy="276999"/>
              </a:xfrm>
              <a:prstGeom prst="rect">
                <a:avLst/>
              </a:prstGeom>
              <a:blipFill>
                <a:blip r:embed="rId11"/>
                <a:stretch>
                  <a:fillRect l="-25714" r="-25714" b="-8696"/>
                </a:stretch>
              </a:blipFill>
            </p:spPr>
            <p:txBody>
              <a:bodyPr/>
              <a:lstStyle/>
              <a:p>
                <a:r>
                  <a:rPr lang="zh-CN" altLang="en-US">
                    <a:noFill/>
                  </a:rPr>
                  <a:t> </a:t>
                </a:r>
              </a:p>
            </p:txBody>
          </p:sp>
        </mc:Fallback>
      </mc:AlternateContent>
      <p:sp>
        <p:nvSpPr>
          <p:cNvPr id="50" name="矩形 49">
            <a:extLst>
              <a:ext uri="{FF2B5EF4-FFF2-40B4-BE49-F238E27FC236}">
                <a16:creationId xmlns:a16="http://schemas.microsoft.com/office/drawing/2014/main" id="{B22326E5-22CA-498C-995B-0B18234B4858}"/>
              </a:ext>
            </a:extLst>
          </p:cNvPr>
          <p:cNvSpPr/>
          <p:nvPr/>
        </p:nvSpPr>
        <p:spPr>
          <a:xfrm flipV="1">
            <a:off x="6346375" y="4357311"/>
            <a:ext cx="169842" cy="157847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A42D9594-1A79-42A4-8915-F4F2394B3057}"/>
                  </a:ext>
                </a:extLst>
              </p:cNvPr>
              <p:cNvSpPr txBox="1"/>
              <p:nvPr/>
            </p:nvSpPr>
            <p:spPr>
              <a:xfrm>
                <a:off x="4114128" y="4082806"/>
                <a:ext cx="303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2" name="文本框 51">
                <a:extLst>
                  <a:ext uri="{FF2B5EF4-FFF2-40B4-BE49-F238E27FC236}">
                    <a16:creationId xmlns:a16="http://schemas.microsoft.com/office/drawing/2014/main" id="{A42D9594-1A79-42A4-8915-F4F2394B3057}"/>
                  </a:ext>
                </a:extLst>
              </p:cNvPr>
              <p:cNvSpPr txBox="1">
                <a:spLocks noRot="1" noChangeAspect="1" noMove="1" noResize="1" noEditPoints="1" noAdjustHandles="1" noChangeArrowheads="1" noChangeShapeType="1" noTextEdit="1"/>
              </p:cNvSpPr>
              <p:nvPr/>
            </p:nvSpPr>
            <p:spPr>
              <a:xfrm>
                <a:off x="4114128" y="4082806"/>
                <a:ext cx="303225" cy="276999"/>
              </a:xfrm>
              <a:prstGeom prst="rect">
                <a:avLst/>
              </a:prstGeom>
              <a:blipFill>
                <a:blip r:embed="rId12"/>
                <a:stretch>
                  <a:fillRect l="-18000" r="-400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F379FFF9-5F45-463D-9712-A18ECEBBA6C9}"/>
                  </a:ext>
                </a:extLst>
              </p:cNvPr>
              <p:cNvSpPr txBox="1"/>
              <p:nvPr/>
            </p:nvSpPr>
            <p:spPr>
              <a:xfrm>
                <a:off x="4391714" y="4085317"/>
                <a:ext cx="3085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4" name="文本框 53">
                <a:extLst>
                  <a:ext uri="{FF2B5EF4-FFF2-40B4-BE49-F238E27FC236}">
                    <a16:creationId xmlns:a16="http://schemas.microsoft.com/office/drawing/2014/main" id="{F379FFF9-5F45-463D-9712-A18ECEBBA6C9}"/>
                  </a:ext>
                </a:extLst>
              </p:cNvPr>
              <p:cNvSpPr txBox="1">
                <a:spLocks noRot="1" noChangeAspect="1" noMove="1" noResize="1" noEditPoints="1" noAdjustHandles="1" noChangeArrowheads="1" noChangeShapeType="1" noTextEdit="1"/>
              </p:cNvSpPr>
              <p:nvPr/>
            </p:nvSpPr>
            <p:spPr>
              <a:xfrm>
                <a:off x="4391714" y="4085317"/>
                <a:ext cx="308546" cy="276999"/>
              </a:xfrm>
              <a:prstGeom prst="rect">
                <a:avLst/>
              </a:prstGeom>
              <a:blipFill>
                <a:blip r:embed="rId13"/>
                <a:stretch>
                  <a:fillRect l="-15686" r="-5882"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A065BFD6-D4B2-4EA5-84C9-7F82D4B81C52}"/>
                  </a:ext>
                </a:extLst>
              </p:cNvPr>
              <p:cNvSpPr txBox="1"/>
              <p:nvPr/>
            </p:nvSpPr>
            <p:spPr>
              <a:xfrm>
                <a:off x="4705674" y="4080312"/>
                <a:ext cx="3085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6" name="文本框 55">
                <a:extLst>
                  <a:ext uri="{FF2B5EF4-FFF2-40B4-BE49-F238E27FC236}">
                    <a16:creationId xmlns:a16="http://schemas.microsoft.com/office/drawing/2014/main" id="{A065BFD6-D4B2-4EA5-84C9-7F82D4B81C52}"/>
                  </a:ext>
                </a:extLst>
              </p:cNvPr>
              <p:cNvSpPr txBox="1">
                <a:spLocks noRot="1" noChangeAspect="1" noMove="1" noResize="1" noEditPoints="1" noAdjustHandles="1" noChangeArrowheads="1" noChangeShapeType="1" noTextEdit="1"/>
              </p:cNvSpPr>
              <p:nvPr/>
            </p:nvSpPr>
            <p:spPr>
              <a:xfrm>
                <a:off x="4705674" y="4080312"/>
                <a:ext cx="308546" cy="276999"/>
              </a:xfrm>
              <a:prstGeom prst="rect">
                <a:avLst/>
              </a:prstGeom>
              <a:blipFill>
                <a:blip r:embed="rId14"/>
                <a:stretch>
                  <a:fillRect l="-17647" r="-3922"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E010E9B9-C6BC-47D2-8D92-F20E212CEE24}"/>
                  </a:ext>
                </a:extLst>
              </p:cNvPr>
              <p:cNvSpPr txBox="1"/>
              <p:nvPr/>
            </p:nvSpPr>
            <p:spPr>
              <a:xfrm>
                <a:off x="5034475" y="4096679"/>
                <a:ext cx="3085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58" name="文本框 57">
                <a:extLst>
                  <a:ext uri="{FF2B5EF4-FFF2-40B4-BE49-F238E27FC236}">
                    <a16:creationId xmlns:a16="http://schemas.microsoft.com/office/drawing/2014/main" id="{E010E9B9-C6BC-47D2-8D92-F20E212CEE24}"/>
                  </a:ext>
                </a:extLst>
              </p:cNvPr>
              <p:cNvSpPr txBox="1">
                <a:spLocks noRot="1" noChangeAspect="1" noMove="1" noResize="1" noEditPoints="1" noAdjustHandles="1" noChangeArrowheads="1" noChangeShapeType="1" noTextEdit="1"/>
              </p:cNvSpPr>
              <p:nvPr/>
            </p:nvSpPr>
            <p:spPr>
              <a:xfrm>
                <a:off x="5034475" y="4096679"/>
                <a:ext cx="308546" cy="276999"/>
              </a:xfrm>
              <a:prstGeom prst="rect">
                <a:avLst/>
              </a:prstGeom>
              <a:blipFill>
                <a:blip r:embed="rId15"/>
                <a:stretch>
                  <a:fillRect l="-18000" r="-6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2C87AB3B-007B-4566-B2B3-B666B073F02E}"/>
                  </a:ext>
                </a:extLst>
              </p:cNvPr>
              <p:cNvSpPr txBox="1"/>
              <p:nvPr/>
            </p:nvSpPr>
            <p:spPr>
              <a:xfrm>
                <a:off x="5302895" y="4088618"/>
                <a:ext cx="3085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5</m:t>
                          </m:r>
                        </m:sub>
                      </m:sSub>
                    </m:oMath>
                  </m:oMathPara>
                </a14:m>
                <a:endParaRPr lang="zh-CN" altLang="en-US" dirty="0"/>
              </a:p>
            </p:txBody>
          </p:sp>
        </mc:Choice>
        <mc:Fallback xmlns="">
          <p:sp>
            <p:nvSpPr>
              <p:cNvPr id="59" name="文本框 58">
                <a:extLst>
                  <a:ext uri="{FF2B5EF4-FFF2-40B4-BE49-F238E27FC236}">
                    <a16:creationId xmlns:a16="http://schemas.microsoft.com/office/drawing/2014/main" id="{2C87AB3B-007B-4566-B2B3-B666B073F02E}"/>
                  </a:ext>
                </a:extLst>
              </p:cNvPr>
              <p:cNvSpPr txBox="1">
                <a:spLocks noRot="1" noChangeAspect="1" noMove="1" noResize="1" noEditPoints="1" noAdjustHandles="1" noChangeArrowheads="1" noChangeShapeType="1" noTextEdit="1"/>
              </p:cNvSpPr>
              <p:nvPr/>
            </p:nvSpPr>
            <p:spPr>
              <a:xfrm>
                <a:off x="5302895" y="4088618"/>
                <a:ext cx="308546" cy="276999"/>
              </a:xfrm>
              <a:prstGeom prst="rect">
                <a:avLst/>
              </a:prstGeom>
              <a:blipFill>
                <a:blip r:embed="rId16"/>
                <a:stretch>
                  <a:fillRect l="-17647" r="-5882"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74D2775A-B2FE-4C20-A3BE-078EC1DA324C}"/>
                  </a:ext>
                </a:extLst>
              </p:cNvPr>
              <p:cNvSpPr txBox="1"/>
              <p:nvPr/>
            </p:nvSpPr>
            <p:spPr>
              <a:xfrm>
                <a:off x="5677862" y="4112921"/>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0" name="文本框 59">
                <a:extLst>
                  <a:ext uri="{FF2B5EF4-FFF2-40B4-BE49-F238E27FC236}">
                    <a16:creationId xmlns:a16="http://schemas.microsoft.com/office/drawing/2014/main" id="{74D2775A-B2FE-4C20-A3BE-078EC1DA324C}"/>
                  </a:ext>
                </a:extLst>
              </p:cNvPr>
              <p:cNvSpPr txBox="1">
                <a:spLocks noRot="1" noChangeAspect="1" noMove="1" noResize="1" noEditPoints="1" noAdjustHandles="1" noChangeArrowheads="1" noChangeShapeType="1" noTextEdit="1"/>
              </p:cNvSpPr>
              <p:nvPr/>
            </p:nvSpPr>
            <p:spPr>
              <a:xfrm>
                <a:off x="5677862" y="4112921"/>
                <a:ext cx="254877" cy="276999"/>
              </a:xfrm>
              <a:prstGeom prst="rect">
                <a:avLst/>
              </a:prstGeom>
              <a:blipFill>
                <a:blip r:embed="rId17"/>
                <a:stretch>
                  <a:fillRect l="-4762" r="-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811B68A-87C9-41A8-A8F6-470B0DB725CE}"/>
                  </a:ext>
                </a:extLst>
              </p:cNvPr>
              <p:cNvSpPr txBox="1"/>
              <p:nvPr/>
            </p:nvSpPr>
            <p:spPr>
              <a:xfrm>
                <a:off x="6071574" y="4964944"/>
                <a:ext cx="2228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23" name="文本框 22">
                <a:extLst>
                  <a:ext uri="{FF2B5EF4-FFF2-40B4-BE49-F238E27FC236}">
                    <a16:creationId xmlns:a16="http://schemas.microsoft.com/office/drawing/2014/main" id="{7811B68A-87C9-41A8-A8F6-470B0DB725CE}"/>
                  </a:ext>
                </a:extLst>
              </p:cNvPr>
              <p:cNvSpPr txBox="1">
                <a:spLocks noRot="1" noChangeAspect="1" noMove="1" noResize="1" noEditPoints="1" noAdjustHandles="1" noChangeArrowheads="1" noChangeShapeType="1" noTextEdit="1"/>
              </p:cNvSpPr>
              <p:nvPr/>
            </p:nvSpPr>
            <p:spPr>
              <a:xfrm>
                <a:off x="6071574" y="4964944"/>
                <a:ext cx="222818" cy="276999"/>
              </a:xfrm>
              <a:prstGeom prst="rect">
                <a:avLst/>
              </a:prstGeom>
              <a:blipFill>
                <a:blip r:embed="rId18"/>
                <a:stretch>
                  <a:fillRect l="-16216" r="-16216" b="-2174"/>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F5EC3D25-B975-4492-AAE8-496200160F62}"/>
              </a:ext>
            </a:extLst>
          </p:cNvPr>
          <p:cNvSpPr txBox="1"/>
          <p:nvPr/>
        </p:nvSpPr>
        <p:spPr>
          <a:xfrm>
            <a:off x="6884046" y="4320387"/>
            <a:ext cx="2147964" cy="1815882"/>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If we mainly consider </a:t>
            </a:r>
            <a:r>
              <a:rPr lang="en-US" altLang="zh-CN" sz="1600" dirty="0">
                <a:solidFill>
                  <a:srgbClr val="0070C0"/>
                </a:solidFill>
                <a:latin typeface="Arial" panose="020B0604020202020204" pitchFamily="34" charset="0"/>
                <a:cs typeface="Arial" panose="020B0604020202020204" pitchFamily="34" charset="0"/>
              </a:rPr>
              <a:t>nearest downstream neighbor</a:t>
            </a:r>
            <a:r>
              <a:rPr lang="en-US" altLang="zh-CN" sz="1600" dirty="0">
                <a:latin typeface="Arial" panose="020B0604020202020204" pitchFamily="34" charset="0"/>
                <a:cs typeface="Arial" panose="020B0604020202020204" pitchFamily="34" charset="0"/>
              </a:rPr>
              <a:t> of target road, what is the level of influence any other segments have on it?</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9239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a:xfrm>
            <a:off x="395536" y="1196752"/>
            <a:ext cx="8352928" cy="5328592"/>
          </a:xfrm>
        </p:spPr>
        <p:txBody>
          <a:bodyPr/>
          <a:lstStyle/>
          <a:p>
            <a:r>
              <a:rPr lang="en-US" altLang="zh-CN" b="1" dirty="0"/>
              <a:t>Diffusion convolution</a:t>
            </a:r>
            <a:endParaRPr lang="zh-CN" altLang="en-US"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p:pic>
        <p:nvPicPr>
          <p:cNvPr id="2" name="图片 1">
            <a:extLst>
              <a:ext uri="{FF2B5EF4-FFF2-40B4-BE49-F238E27FC236}">
                <a16:creationId xmlns:a16="http://schemas.microsoft.com/office/drawing/2014/main" id="{E22CB753-749A-41F0-A6F7-5A4BD479DCD4}"/>
              </a:ext>
            </a:extLst>
          </p:cNvPr>
          <p:cNvPicPr>
            <a:picLocks noChangeAspect="1"/>
          </p:cNvPicPr>
          <p:nvPr/>
        </p:nvPicPr>
        <p:blipFill>
          <a:blip r:embed="rId2"/>
          <a:stretch>
            <a:fillRect/>
          </a:stretch>
        </p:blipFill>
        <p:spPr>
          <a:xfrm>
            <a:off x="660761" y="1590541"/>
            <a:ext cx="8172338" cy="936104"/>
          </a:xfrm>
          <a:prstGeom prst="rect">
            <a:avLst/>
          </a:prstGeom>
        </p:spPr>
      </p:pic>
      <p:pic>
        <p:nvPicPr>
          <p:cNvPr id="8" name="图片 7">
            <a:extLst>
              <a:ext uri="{FF2B5EF4-FFF2-40B4-BE49-F238E27FC236}">
                <a16:creationId xmlns:a16="http://schemas.microsoft.com/office/drawing/2014/main" id="{E8B3B75B-609B-4B22-909F-3727937B09CA}"/>
              </a:ext>
            </a:extLst>
          </p:cNvPr>
          <p:cNvPicPr>
            <a:picLocks noChangeAspect="1"/>
          </p:cNvPicPr>
          <p:nvPr/>
        </p:nvPicPr>
        <p:blipFill>
          <a:blip r:embed="rId3"/>
          <a:stretch>
            <a:fillRect/>
          </a:stretch>
        </p:blipFill>
        <p:spPr>
          <a:xfrm>
            <a:off x="660761" y="2628110"/>
            <a:ext cx="2511770" cy="377985"/>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75ECFE9-0E81-4380-AFF2-526EC42994DF}"/>
                  </a:ext>
                </a:extLst>
              </p:cNvPr>
              <p:cNvSpPr txBox="1"/>
              <p:nvPr/>
            </p:nvSpPr>
            <p:spPr>
              <a:xfrm>
                <a:off x="827584" y="3140069"/>
                <a:ext cx="6983258"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𝐾</m:t>
                          </m:r>
                          <m:r>
                            <a:rPr lang="en-US" altLang="zh-CN" b="0" i="1" smtClean="0">
                              <a:latin typeface="Cambria Math" panose="02040503050406030204" pitchFamily="18" charset="0"/>
                            </a:rPr>
                            <m:t>−1</m:t>
                          </m:r>
                        </m:sup>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nary>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𝑂</m:t>
                              </m:r>
                            </m:sub>
                            <m:sup>
                              <m:r>
                                <a:rPr lang="en-US" altLang="zh-CN" b="0" i="1" smtClean="0">
                                  <a:latin typeface="Cambria Math" panose="02040503050406030204" pitchFamily="18" charset="0"/>
                                </a:rPr>
                                <m:t>−1</m:t>
                              </m:r>
                            </m:sup>
                          </m:sSubSup>
                          <m:r>
                            <a:rPr lang="en-US" altLang="zh-CN" b="1" i="1" smtClean="0">
                              <a:latin typeface="Cambria Math" panose="02040503050406030204" pitchFamily="18" charset="0"/>
                            </a:rPr>
                            <m:t>𝑾</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𝑘</m:t>
                          </m:r>
                        </m:sup>
                      </m:sSup>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m:t>
                          </m:r>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0</m:t>
                          </m:r>
                          <m:r>
                            <a:rPr lang="en-US" altLang="zh-CN" i="1">
                              <a:latin typeface="Cambria Math" panose="02040503050406030204" pitchFamily="18" charset="0"/>
                            </a:rPr>
                            <m:t>,1</m:t>
                          </m:r>
                        </m:sub>
                      </m:s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m:t>
                          </m:r>
                          <m:r>
                            <a:rPr lang="en-US" altLang="zh-CN" i="1">
                              <a:latin typeface="Cambria Math" panose="02040503050406030204" pitchFamily="18" charset="0"/>
                            </a:rPr>
                            <m:t>𝑝</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1</m:t>
                          </m:r>
                          <m:r>
                            <a:rPr lang="en-US" altLang="zh-CN" i="1">
                              <a:latin typeface="Cambria Math" panose="02040503050406030204" pitchFamily="18" charset="0"/>
                            </a:rPr>
                            <m:t>,1</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𝑂</m:t>
                              </m:r>
                            </m:sub>
                            <m:sup>
                              <m:r>
                                <a:rPr lang="en-US" altLang="zh-CN" i="1">
                                  <a:latin typeface="Cambria Math" panose="02040503050406030204" pitchFamily="18" charset="0"/>
                                </a:rPr>
                                <m:t>−1</m:t>
                              </m:r>
                            </m:sup>
                          </m:sSubSup>
                          <m:r>
                            <a:rPr lang="en-US" altLang="zh-CN" b="1" i="1">
                              <a:latin typeface="Cambria Math" panose="02040503050406030204" pitchFamily="18" charset="0"/>
                            </a:rPr>
                            <m:t>𝑾</m:t>
                          </m:r>
                          <m:r>
                            <a:rPr lang="en-US" altLang="zh-CN" i="1">
                              <a:latin typeface="Cambria Math" panose="02040503050406030204" pitchFamily="18" charset="0"/>
                            </a:rPr>
                            <m:t>)</m:t>
                          </m:r>
                        </m:e>
                        <m:sup>
                          <m:r>
                            <a:rPr lang="en-US" altLang="zh-CN" b="0" i="1" smtClean="0">
                              <a:latin typeface="Cambria Math" panose="02040503050406030204" pitchFamily="18" charset="0"/>
                            </a:rPr>
                            <m:t>1</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m:t>
                          </m:r>
                          <m:r>
                            <a:rPr lang="en-US" altLang="zh-CN" i="1">
                              <a:latin typeface="Cambria Math" panose="02040503050406030204" pitchFamily="18" charset="0"/>
                            </a:rPr>
                            <m:t>𝑝</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𝑂</m:t>
                              </m:r>
                            </m:sub>
                            <m:sup>
                              <m:r>
                                <a:rPr lang="en-US" altLang="zh-CN" i="1">
                                  <a:latin typeface="Cambria Math" panose="02040503050406030204" pitchFamily="18" charset="0"/>
                                </a:rPr>
                                <m:t>−1</m:t>
                              </m:r>
                            </m:sup>
                          </m:sSubSup>
                          <m:r>
                            <a:rPr lang="en-US" altLang="zh-CN" b="1" i="1">
                              <a:latin typeface="Cambria Math" panose="02040503050406030204" pitchFamily="18" charset="0"/>
                            </a:rPr>
                            <m:t>𝑾</m:t>
                          </m:r>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m:t>
                          </m:r>
                          <m:r>
                            <a:rPr lang="en-US" altLang="zh-CN" i="1">
                              <a:latin typeface="Cambria Math" panose="02040503050406030204" pitchFamily="18" charset="0"/>
                            </a:rPr>
                            <m:t>𝑝</m:t>
                          </m:r>
                        </m:sub>
                      </m:sSub>
                    </m:oMath>
                  </m:oMathPara>
                </a14:m>
                <a:endParaRPr lang="zh-CN" altLang="en-US" dirty="0"/>
              </a:p>
            </p:txBody>
          </p:sp>
        </mc:Choice>
        <mc:Fallback xmlns="">
          <p:sp>
            <p:nvSpPr>
              <p:cNvPr id="9" name="文本框 8">
                <a:extLst>
                  <a:ext uri="{FF2B5EF4-FFF2-40B4-BE49-F238E27FC236}">
                    <a16:creationId xmlns:a16="http://schemas.microsoft.com/office/drawing/2014/main" id="{975ECFE9-0E81-4380-AFF2-526EC42994DF}"/>
                  </a:ext>
                </a:extLst>
              </p:cNvPr>
              <p:cNvSpPr txBox="1">
                <a:spLocks noRot="1" noChangeAspect="1" noMove="1" noResize="1" noEditPoints="1" noAdjustHandles="1" noChangeArrowheads="1" noChangeShapeType="1" noTextEdit="1"/>
              </p:cNvSpPr>
              <p:nvPr/>
            </p:nvSpPr>
            <p:spPr>
              <a:xfrm>
                <a:off x="827584" y="3140069"/>
                <a:ext cx="6983258" cy="779124"/>
              </a:xfrm>
              <a:prstGeom prst="rect">
                <a:avLst/>
              </a:prstGeom>
              <a:blipFill>
                <a:blip r:embed="rId4"/>
                <a:stretch>
                  <a:fillRect/>
                </a:stretch>
              </a:blipFill>
            </p:spPr>
            <p:txBody>
              <a:bodyPr/>
              <a:lstStyle/>
              <a:p>
                <a:r>
                  <a:rPr lang="zh-CN" altLang="en-US">
                    <a:noFill/>
                  </a:rPr>
                  <a:t> </a:t>
                </a:r>
              </a:p>
            </p:txBody>
          </p:sp>
        </mc:Fallback>
      </mc:AlternateContent>
      <p:sp>
        <p:nvSpPr>
          <p:cNvPr id="10" name="椭圆 9">
            <a:extLst>
              <a:ext uri="{FF2B5EF4-FFF2-40B4-BE49-F238E27FC236}">
                <a16:creationId xmlns:a16="http://schemas.microsoft.com/office/drawing/2014/main" id="{9BD94C2C-BC64-448C-BE3D-3409CCC2BD19}"/>
              </a:ext>
            </a:extLst>
          </p:cNvPr>
          <p:cNvSpPr/>
          <p:nvPr/>
        </p:nvSpPr>
        <p:spPr>
          <a:xfrm>
            <a:off x="1413409" y="4643776"/>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3B9750B-7420-4504-BE4F-8D5312AF9546}"/>
              </a:ext>
            </a:extLst>
          </p:cNvPr>
          <p:cNvSpPr/>
          <p:nvPr/>
        </p:nvSpPr>
        <p:spPr>
          <a:xfrm>
            <a:off x="1723028" y="5118760"/>
            <a:ext cx="216024" cy="216024"/>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1BA0A4D-8BB1-4360-ADC4-00275210D154}"/>
              </a:ext>
            </a:extLst>
          </p:cNvPr>
          <p:cNvSpPr/>
          <p:nvPr/>
        </p:nvSpPr>
        <p:spPr>
          <a:xfrm>
            <a:off x="1587350" y="5708634"/>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67E74EF8-F4AE-4C8C-9DE0-B367106F683B}"/>
              </a:ext>
            </a:extLst>
          </p:cNvPr>
          <p:cNvSpPr/>
          <p:nvPr/>
        </p:nvSpPr>
        <p:spPr>
          <a:xfrm>
            <a:off x="2153283" y="4535764"/>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8E2AE39A-26F4-426C-9560-88253977B858}"/>
              </a:ext>
            </a:extLst>
          </p:cNvPr>
          <p:cNvSpPr/>
          <p:nvPr/>
        </p:nvSpPr>
        <p:spPr>
          <a:xfrm>
            <a:off x="1029191" y="5103444"/>
            <a:ext cx="216024" cy="216024"/>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FAFA2CC8-51DF-4DAC-A5B1-7A1D99732840}"/>
              </a:ext>
            </a:extLst>
          </p:cNvPr>
          <p:cNvSpPr/>
          <p:nvPr/>
        </p:nvSpPr>
        <p:spPr>
          <a:xfrm>
            <a:off x="2045271" y="5924658"/>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96DB3CE7-6B4E-490E-803D-7F9111E642E3}"/>
              </a:ext>
            </a:extLst>
          </p:cNvPr>
          <p:cNvSpPr/>
          <p:nvPr/>
        </p:nvSpPr>
        <p:spPr>
          <a:xfrm>
            <a:off x="2362906" y="5417136"/>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95DBC312-E21F-47CB-9103-AF010FBB5087}"/>
              </a:ext>
            </a:extLst>
          </p:cNvPr>
          <p:cNvSpPr/>
          <p:nvPr/>
        </p:nvSpPr>
        <p:spPr>
          <a:xfrm>
            <a:off x="2915816" y="4653136"/>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7B40DDF8-D04D-4306-98D7-0FDCABCE01EF}"/>
              </a:ext>
            </a:extLst>
          </p:cNvPr>
          <p:cNvSpPr/>
          <p:nvPr/>
        </p:nvSpPr>
        <p:spPr>
          <a:xfrm>
            <a:off x="841002" y="5969046"/>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09749D8-C9CD-4819-AD94-0816D98F461D}"/>
              </a:ext>
            </a:extLst>
          </p:cNvPr>
          <p:cNvSpPr/>
          <p:nvPr/>
        </p:nvSpPr>
        <p:spPr>
          <a:xfrm>
            <a:off x="1298923" y="6185070"/>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3ACA820-C5EB-4A95-93DC-839770FFBD63}"/>
              </a:ext>
            </a:extLst>
          </p:cNvPr>
          <p:cNvSpPr/>
          <p:nvPr/>
        </p:nvSpPr>
        <p:spPr>
          <a:xfrm>
            <a:off x="2683607" y="5881249"/>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1E73E379-65C1-4409-ADF8-A3E6E29A8936}"/>
              </a:ext>
            </a:extLst>
          </p:cNvPr>
          <p:cNvSpPr/>
          <p:nvPr/>
        </p:nvSpPr>
        <p:spPr>
          <a:xfrm>
            <a:off x="1208571" y="4114294"/>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E8DEC61C-A089-4863-82EB-49AA317FBF78}"/>
              </a:ext>
            </a:extLst>
          </p:cNvPr>
          <p:cNvSpPr/>
          <p:nvPr/>
        </p:nvSpPr>
        <p:spPr>
          <a:xfrm>
            <a:off x="758888" y="4573962"/>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72C6C501-4AA9-478F-9FB4-EC03F55DA105}"/>
              </a:ext>
            </a:extLst>
          </p:cNvPr>
          <p:cNvCxnSpPr>
            <a:cxnSpLocks/>
            <a:stCxn id="22" idx="5"/>
            <a:endCxn id="14" idx="0"/>
          </p:cNvCxnSpPr>
          <p:nvPr/>
        </p:nvCxnSpPr>
        <p:spPr>
          <a:xfrm>
            <a:off x="943276" y="4758350"/>
            <a:ext cx="193927" cy="345094"/>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B230F86-0340-4499-ABC3-8942158F7E38}"/>
              </a:ext>
            </a:extLst>
          </p:cNvPr>
          <p:cNvCxnSpPr>
            <a:cxnSpLocks/>
            <a:stCxn id="14" idx="6"/>
            <a:endCxn id="11" idx="2"/>
          </p:cNvCxnSpPr>
          <p:nvPr/>
        </p:nvCxnSpPr>
        <p:spPr>
          <a:xfrm>
            <a:off x="1245215" y="5211456"/>
            <a:ext cx="477813" cy="15316"/>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B6BA01D1-2536-488C-AE56-4F45807ADD10}"/>
              </a:ext>
            </a:extLst>
          </p:cNvPr>
          <p:cNvCxnSpPr>
            <a:stCxn id="14" idx="4"/>
            <a:endCxn id="18" idx="0"/>
          </p:cNvCxnSpPr>
          <p:nvPr/>
        </p:nvCxnSpPr>
        <p:spPr>
          <a:xfrm flipH="1">
            <a:off x="949014" y="5319468"/>
            <a:ext cx="188189" cy="649578"/>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C735C1FA-6F2B-4A77-BD76-B600F91AF85C}"/>
              </a:ext>
            </a:extLst>
          </p:cNvPr>
          <p:cNvCxnSpPr>
            <a:stCxn id="18" idx="5"/>
            <a:endCxn id="19" idx="2"/>
          </p:cNvCxnSpPr>
          <p:nvPr/>
        </p:nvCxnSpPr>
        <p:spPr>
          <a:xfrm>
            <a:off x="1025390" y="6153434"/>
            <a:ext cx="273533" cy="139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77E48604-4EEB-4A52-832A-284BE2B348DC}"/>
              </a:ext>
            </a:extLst>
          </p:cNvPr>
          <p:cNvCxnSpPr>
            <a:stCxn id="19" idx="7"/>
            <a:endCxn id="12" idx="4"/>
          </p:cNvCxnSpPr>
          <p:nvPr/>
        </p:nvCxnSpPr>
        <p:spPr>
          <a:xfrm flipV="1">
            <a:off x="1483311" y="5924658"/>
            <a:ext cx="212051" cy="292048"/>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3D85B2AC-28CD-47BC-8654-0C1B11260AE2}"/>
              </a:ext>
            </a:extLst>
          </p:cNvPr>
          <p:cNvCxnSpPr>
            <a:cxnSpLocks/>
            <a:stCxn id="12" idx="7"/>
            <a:endCxn id="11" idx="4"/>
          </p:cNvCxnSpPr>
          <p:nvPr/>
        </p:nvCxnSpPr>
        <p:spPr>
          <a:xfrm flipV="1">
            <a:off x="1771738" y="5334784"/>
            <a:ext cx="59302" cy="405486"/>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D80EDBD8-73B6-46C6-A58B-CF3F3B2C18A3}"/>
              </a:ext>
            </a:extLst>
          </p:cNvPr>
          <p:cNvCxnSpPr>
            <a:stCxn id="22" idx="6"/>
            <a:endCxn id="21" idx="3"/>
          </p:cNvCxnSpPr>
          <p:nvPr/>
        </p:nvCxnSpPr>
        <p:spPr>
          <a:xfrm flipV="1">
            <a:off x="974912" y="4298682"/>
            <a:ext cx="265295" cy="38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EE18A53C-6D3F-445C-826A-64B35A97C341}"/>
              </a:ext>
            </a:extLst>
          </p:cNvPr>
          <p:cNvCxnSpPr>
            <a:stCxn id="21" idx="5"/>
            <a:endCxn id="10" idx="1"/>
          </p:cNvCxnSpPr>
          <p:nvPr/>
        </p:nvCxnSpPr>
        <p:spPr>
          <a:xfrm>
            <a:off x="1392959" y="4298682"/>
            <a:ext cx="52086" cy="376730"/>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 name="直接连接符 44">
            <a:extLst>
              <a:ext uri="{FF2B5EF4-FFF2-40B4-BE49-F238E27FC236}">
                <a16:creationId xmlns:a16="http://schemas.microsoft.com/office/drawing/2014/main" id="{72D25A26-1653-49E6-AEBF-8675A1790C17}"/>
              </a:ext>
            </a:extLst>
          </p:cNvPr>
          <p:cNvCxnSpPr>
            <a:stCxn id="10" idx="5"/>
            <a:endCxn id="11" idx="0"/>
          </p:cNvCxnSpPr>
          <p:nvPr/>
        </p:nvCxnSpPr>
        <p:spPr>
          <a:xfrm>
            <a:off x="1597797" y="4828164"/>
            <a:ext cx="233243" cy="290596"/>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8E7A6F23-F8E2-47C0-800E-B3C772F0CD82}"/>
              </a:ext>
            </a:extLst>
          </p:cNvPr>
          <p:cNvCxnSpPr>
            <a:stCxn id="13" idx="4"/>
            <a:endCxn id="11" idx="7"/>
          </p:cNvCxnSpPr>
          <p:nvPr/>
        </p:nvCxnSpPr>
        <p:spPr>
          <a:xfrm flipH="1">
            <a:off x="1907416" y="4751788"/>
            <a:ext cx="353879" cy="398608"/>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B15A36B-F585-44B4-B7C1-104E633ECABA}"/>
              </a:ext>
            </a:extLst>
          </p:cNvPr>
          <p:cNvCxnSpPr>
            <a:stCxn id="13" idx="4"/>
            <a:endCxn id="16" idx="0"/>
          </p:cNvCxnSpPr>
          <p:nvPr/>
        </p:nvCxnSpPr>
        <p:spPr>
          <a:xfrm>
            <a:off x="2261295" y="4751788"/>
            <a:ext cx="209623" cy="665348"/>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45C481C2-A240-489B-A32D-721784FB82CD}"/>
              </a:ext>
            </a:extLst>
          </p:cNvPr>
          <p:cNvCxnSpPr>
            <a:stCxn id="16" idx="2"/>
            <a:endCxn id="11" idx="5"/>
          </p:cNvCxnSpPr>
          <p:nvPr/>
        </p:nvCxnSpPr>
        <p:spPr>
          <a:xfrm flipH="1" flipV="1">
            <a:off x="1907416" y="5303148"/>
            <a:ext cx="455490" cy="222000"/>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3D25A5BE-F224-4CB3-87AB-272CD2183697}"/>
              </a:ext>
            </a:extLst>
          </p:cNvPr>
          <p:cNvCxnSpPr>
            <a:stCxn id="17" idx="3"/>
            <a:endCxn id="16" idx="6"/>
          </p:cNvCxnSpPr>
          <p:nvPr/>
        </p:nvCxnSpPr>
        <p:spPr>
          <a:xfrm flipH="1">
            <a:off x="2578930" y="4837524"/>
            <a:ext cx="368522" cy="687624"/>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8064AB-0337-43E3-A064-2EA35471D210}"/>
              </a:ext>
            </a:extLst>
          </p:cNvPr>
          <p:cNvCxnSpPr>
            <a:stCxn id="16" idx="3"/>
            <a:endCxn id="15" idx="7"/>
          </p:cNvCxnSpPr>
          <p:nvPr/>
        </p:nvCxnSpPr>
        <p:spPr>
          <a:xfrm flipH="1">
            <a:off x="2229659" y="5601524"/>
            <a:ext cx="164883" cy="354770"/>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7" name="直接连接符 56">
            <a:extLst>
              <a:ext uri="{FF2B5EF4-FFF2-40B4-BE49-F238E27FC236}">
                <a16:creationId xmlns:a16="http://schemas.microsoft.com/office/drawing/2014/main" id="{DE78CA35-6F80-4E2A-BFAF-AF6D23E288ED}"/>
              </a:ext>
            </a:extLst>
          </p:cNvPr>
          <p:cNvCxnSpPr>
            <a:stCxn id="16" idx="5"/>
            <a:endCxn id="20" idx="1"/>
          </p:cNvCxnSpPr>
          <p:nvPr/>
        </p:nvCxnSpPr>
        <p:spPr>
          <a:xfrm>
            <a:off x="2547294" y="5601524"/>
            <a:ext cx="167949" cy="311361"/>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7" name="矩形 36">
            <a:extLst>
              <a:ext uri="{FF2B5EF4-FFF2-40B4-BE49-F238E27FC236}">
                <a16:creationId xmlns:a16="http://schemas.microsoft.com/office/drawing/2014/main" id="{BA01BBE3-010D-42AA-BD11-FEB850B3D9DA}"/>
              </a:ext>
            </a:extLst>
          </p:cNvPr>
          <p:cNvSpPr/>
          <p:nvPr/>
        </p:nvSpPr>
        <p:spPr>
          <a:xfrm>
            <a:off x="6102995" y="3260660"/>
            <a:ext cx="1707847" cy="50405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899460FC-0649-48A4-B24F-4E68EB4DFC47}"/>
                  </a:ext>
                </a:extLst>
              </p:cNvPr>
              <p:cNvSpPr txBox="1"/>
              <p:nvPr/>
            </p:nvSpPr>
            <p:spPr>
              <a:xfrm>
                <a:off x="8378698" y="619262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𝑿</m:t>
                      </m:r>
                    </m:oMath>
                  </m:oMathPara>
                </a14:m>
                <a:endParaRPr lang="zh-CN" altLang="en-US" b="1" dirty="0"/>
              </a:p>
            </p:txBody>
          </p:sp>
        </mc:Choice>
        <mc:Fallback xmlns="">
          <p:sp>
            <p:nvSpPr>
              <p:cNvPr id="46" name="文本框 45">
                <a:extLst>
                  <a:ext uri="{FF2B5EF4-FFF2-40B4-BE49-F238E27FC236}">
                    <a16:creationId xmlns:a16="http://schemas.microsoft.com/office/drawing/2014/main" id="{899460FC-0649-48A4-B24F-4E68EB4DFC47}"/>
                  </a:ext>
                </a:extLst>
              </p:cNvPr>
              <p:cNvSpPr txBox="1">
                <a:spLocks noRot="1" noChangeAspect="1" noMove="1" noResize="1" noEditPoints="1" noAdjustHandles="1" noChangeArrowheads="1" noChangeShapeType="1" noTextEdit="1"/>
              </p:cNvSpPr>
              <p:nvPr/>
            </p:nvSpPr>
            <p:spPr>
              <a:xfrm>
                <a:off x="8378698" y="6192624"/>
                <a:ext cx="218008" cy="276999"/>
              </a:xfrm>
              <a:prstGeom prst="rect">
                <a:avLst/>
              </a:prstGeom>
              <a:blipFill>
                <a:blip r:embed="rId5"/>
                <a:stretch>
                  <a:fillRect l="-22222" r="-25000" b="-8889"/>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4D98A74-E1E3-484E-982A-D331A04186D5}"/>
              </a:ext>
            </a:extLst>
          </p:cNvPr>
          <p:cNvPicPr>
            <a:picLocks noChangeAspect="1"/>
          </p:cNvPicPr>
          <p:nvPr/>
        </p:nvPicPr>
        <p:blipFill>
          <a:blip r:embed="rId6"/>
          <a:stretch>
            <a:fillRect/>
          </a:stretch>
        </p:blipFill>
        <p:spPr>
          <a:xfrm>
            <a:off x="3321943" y="4521831"/>
            <a:ext cx="2161363" cy="1447215"/>
          </a:xfrm>
          <a:prstGeom prst="rect">
            <a:avLst/>
          </a:prstGeom>
        </p:spPr>
      </p:pic>
      <p:pic>
        <p:nvPicPr>
          <p:cNvPr id="23" name="图片 22">
            <a:extLst>
              <a:ext uri="{FF2B5EF4-FFF2-40B4-BE49-F238E27FC236}">
                <a16:creationId xmlns:a16="http://schemas.microsoft.com/office/drawing/2014/main" id="{B987BD16-342D-4858-B456-DB1CA0DD2DC1}"/>
              </a:ext>
            </a:extLst>
          </p:cNvPr>
          <p:cNvPicPr>
            <a:picLocks noChangeAspect="1"/>
          </p:cNvPicPr>
          <p:nvPr/>
        </p:nvPicPr>
        <p:blipFill>
          <a:blip r:embed="rId7"/>
          <a:stretch>
            <a:fillRect/>
          </a:stretch>
        </p:blipFill>
        <p:spPr>
          <a:xfrm>
            <a:off x="8090436" y="4681974"/>
            <a:ext cx="317359" cy="1274320"/>
          </a:xfrm>
          <a:prstGeom prst="rect">
            <a:avLst/>
          </a:prstGeom>
        </p:spPr>
      </p:pic>
      <p:pic>
        <p:nvPicPr>
          <p:cNvPr id="26" name="图片 25">
            <a:extLst>
              <a:ext uri="{FF2B5EF4-FFF2-40B4-BE49-F238E27FC236}">
                <a16:creationId xmlns:a16="http://schemas.microsoft.com/office/drawing/2014/main" id="{A0524664-A397-4A24-B8C7-DAB84B23957A}"/>
              </a:ext>
            </a:extLst>
          </p:cNvPr>
          <p:cNvPicPr>
            <a:picLocks noChangeAspect="1"/>
          </p:cNvPicPr>
          <p:nvPr/>
        </p:nvPicPr>
        <p:blipFill>
          <a:blip r:embed="rId8"/>
          <a:stretch>
            <a:fillRect/>
          </a:stretch>
        </p:blipFill>
        <p:spPr>
          <a:xfrm>
            <a:off x="5826642" y="4521831"/>
            <a:ext cx="1868365" cy="1434463"/>
          </a:xfrm>
          <a:prstGeom prst="rect">
            <a:avLst/>
          </a:prstGeom>
        </p:spPr>
      </p:pic>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CB61B867-18E9-45CF-B2C7-A3B2EB265CF8}"/>
                  </a:ext>
                </a:extLst>
              </p:cNvPr>
              <p:cNvSpPr txBox="1"/>
              <p:nvPr/>
            </p:nvSpPr>
            <p:spPr>
              <a:xfrm>
                <a:off x="5569611" y="5134004"/>
                <a:ext cx="2228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75" name="文本框 74">
                <a:extLst>
                  <a:ext uri="{FF2B5EF4-FFF2-40B4-BE49-F238E27FC236}">
                    <a16:creationId xmlns:a16="http://schemas.microsoft.com/office/drawing/2014/main" id="{CB61B867-18E9-45CF-B2C7-A3B2EB265CF8}"/>
                  </a:ext>
                </a:extLst>
              </p:cNvPr>
              <p:cNvSpPr txBox="1">
                <a:spLocks noRot="1" noChangeAspect="1" noMove="1" noResize="1" noEditPoints="1" noAdjustHandles="1" noChangeArrowheads="1" noChangeShapeType="1" noTextEdit="1"/>
              </p:cNvSpPr>
              <p:nvPr/>
            </p:nvSpPr>
            <p:spPr>
              <a:xfrm>
                <a:off x="5569611" y="5134004"/>
                <a:ext cx="222818" cy="276999"/>
              </a:xfrm>
              <a:prstGeom prst="rect">
                <a:avLst/>
              </a:prstGeom>
              <a:blipFill>
                <a:blip r:embed="rId9"/>
                <a:stretch>
                  <a:fillRect l="-16667" r="-19444" b="-21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953E3030-D587-4523-8034-CB7D0EEF6733}"/>
                  </a:ext>
                </a:extLst>
              </p:cNvPr>
              <p:cNvSpPr txBox="1"/>
              <p:nvPr/>
            </p:nvSpPr>
            <p:spPr>
              <a:xfrm>
                <a:off x="7717121" y="5164414"/>
                <a:ext cx="2228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76" name="文本框 75">
                <a:extLst>
                  <a:ext uri="{FF2B5EF4-FFF2-40B4-BE49-F238E27FC236}">
                    <a16:creationId xmlns:a16="http://schemas.microsoft.com/office/drawing/2014/main" id="{953E3030-D587-4523-8034-CB7D0EEF6733}"/>
                  </a:ext>
                </a:extLst>
              </p:cNvPr>
              <p:cNvSpPr txBox="1">
                <a:spLocks noRot="1" noChangeAspect="1" noMove="1" noResize="1" noEditPoints="1" noAdjustHandles="1" noChangeArrowheads="1" noChangeShapeType="1" noTextEdit="1"/>
              </p:cNvSpPr>
              <p:nvPr/>
            </p:nvSpPr>
            <p:spPr>
              <a:xfrm>
                <a:off x="7717121" y="5164414"/>
                <a:ext cx="222818" cy="276999"/>
              </a:xfrm>
              <a:prstGeom prst="rect">
                <a:avLst/>
              </a:prstGeom>
              <a:blipFill>
                <a:blip r:embed="rId10"/>
                <a:stretch>
                  <a:fillRect l="-16667" r="-19444" b="-2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331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a:xfrm>
            <a:off x="395536" y="1196752"/>
            <a:ext cx="8352928" cy="5328592"/>
          </a:xfrm>
        </p:spPr>
        <p:txBody>
          <a:bodyPr/>
          <a:lstStyle/>
          <a:p>
            <a:r>
              <a:rPr lang="en-US" altLang="zh-CN" b="1" dirty="0"/>
              <a:t>Diffusion convolution</a:t>
            </a:r>
            <a:endParaRPr lang="zh-CN" altLang="en-US"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p:pic>
        <p:nvPicPr>
          <p:cNvPr id="2" name="图片 1">
            <a:extLst>
              <a:ext uri="{FF2B5EF4-FFF2-40B4-BE49-F238E27FC236}">
                <a16:creationId xmlns:a16="http://schemas.microsoft.com/office/drawing/2014/main" id="{E22CB753-749A-41F0-A6F7-5A4BD479DCD4}"/>
              </a:ext>
            </a:extLst>
          </p:cNvPr>
          <p:cNvPicPr>
            <a:picLocks noChangeAspect="1"/>
          </p:cNvPicPr>
          <p:nvPr/>
        </p:nvPicPr>
        <p:blipFill>
          <a:blip r:embed="rId2"/>
          <a:stretch>
            <a:fillRect/>
          </a:stretch>
        </p:blipFill>
        <p:spPr>
          <a:xfrm>
            <a:off x="660761" y="1590541"/>
            <a:ext cx="8172338" cy="936104"/>
          </a:xfrm>
          <a:prstGeom prst="rect">
            <a:avLst/>
          </a:prstGeom>
        </p:spPr>
      </p:pic>
      <p:pic>
        <p:nvPicPr>
          <p:cNvPr id="8" name="图片 7">
            <a:extLst>
              <a:ext uri="{FF2B5EF4-FFF2-40B4-BE49-F238E27FC236}">
                <a16:creationId xmlns:a16="http://schemas.microsoft.com/office/drawing/2014/main" id="{E8B3B75B-609B-4B22-909F-3727937B09CA}"/>
              </a:ext>
            </a:extLst>
          </p:cNvPr>
          <p:cNvPicPr>
            <a:picLocks noChangeAspect="1"/>
          </p:cNvPicPr>
          <p:nvPr/>
        </p:nvPicPr>
        <p:blipFill>
          <a:blip r:embed="rId3"/>
          <a:stretch>
            <a:fillRect/>
          </a:stretch>
        </p:blipFill>
        <p:spPr>
          <a:xfrm>
            <a:off x="660761" y="2628110"/>
            <a:ext cx="2511770" cy="377985"/>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75ECFE9-0E81-4380-AFF2-526EC42994DF}"/>
                  </a:ext>
                </a:extLst>
              </p:cNvPr>
              <p:cNvSpPr txBox="1"/>
              <p:nvPr/>
            </p:nvSpPr>
            <p:spPr>
              <a:xfrm>
                <a:off x="827584" y="3140069"/>
                <a:ext cx="6983258"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𝐾</m:t>
                          </m:r>
                          <m:r>
                            <a:rPr lang="en-US" altLang="zh-CN" b="0" i="1" smtClean="0">
                              <a:latin typeface="Cambria Math" panose="02040503050406030204" pitchFamily="18" charset="0"/>
                            </a:rPr>
                            <m:t>−1</m:t>
                          </m:r>
                        </m:sup>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nary>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𝑂</m:t>
                              </m:r>
                            </m:sub>
                            <m:sup>
                              <m:r>
                                <a:rPr lang="en-US" altLang="zh-CN" b="0" i="1" smtClean="0">
                                  <a:latin typeface="Cambria Math" panose="02040503050406030204" pitchFamily="18" charset="0"/>
                                </a:rPr>
                                <m:t>−1</m:t>
                              </m:r>
                            </m:sup>
                          </m:sSubSup>
                          <m:r>
                            <a:rPr lang="en-US" altLang="zh-CN" b="1" i="1" smtClean="0">
                              <a:latin typeface="Cambria Math" panose="02040503050406030204" pitchFamily="18" charset="0"/>
                            </a:rPr>
                            <m:t>𝑾</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𝑘</m:t>
                          </m:r>
                        </m:sup>
                      </m:sSup>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m:t>
                          </m:r>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0</m:t>
                          </m:r>
                          <m:r>
                            <a:rPr lang="en-US" altLang="zh-CN" i="1">
                              <a:latin typeface="Cambria Math" panose="02040503050406030204" pitchFamily="18" charset="0"/>
                            </a:rPr>
                            <m:t>,1</m:t>
                          </m:r>
                        </m:sub>
                      </m:s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m:t>
                          </m:r>
                          <m:r>
                            <a:rPr lang="en-US" altLang="zh-CN" i="1">
                              <a:latin typeface="Cambria Math" panose="02040503050406030204" pitchFamily="18" charset="0"/>
                            </a:rPr>
                            <m:t>𝑝</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1</m:t>
                          </m:r>
                          <m:r>
                            <a:rPr lang="en-US" altLang="zh-CN" i="1">
                              <a:latin typeface="Cambria Math" panose="02040503050406030204" pitchFamily="18" charset="0"/>
                            </a:rPr>
                            <m:t>,1</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𝑂</m:t>
                              </m:r>
                            </m:sub>
                            <m:sup>
                              <m:r>
                                <a:rPr lang="en-US" altLang="zh-CN" i="1">
                                  <a:latin typeface="Cambria Math" panose="02040503050406030204" pitchFamily="18" charset="0"/>
                                </a:rPr>
                                <m:t>−1</m:t>
                              </m:r>
                            </m:sup>
                          </m:sSubSup>
                          <m:r>
                            <a:rPr lang="en-US" altLang="zh-CN" b="1" i="1">
                              <a:latin typeface="Cambria Math" panose="02040503050406030204" pitchFamily="18" charset="0"/>
                            </a:rPr>
                            <m:t>𝑾</m:t>
                          </m:r>
                          <m:r>
                            <a:rPr lang="en-US" altLang="zh-CN" i="1">
                              <a:latin typeface="Cambria Math" panose="02040503050406030204" pitchFamily="18" charset="0"/>
                            </a:rPr>
                            <m:t>)</m:t>
                          </m:r>
                        </m:e>
                        <m:sup>
                          <m:r>
                            <a:rPr lang="en-US" altLang="zh-CN" b="0" i="1" smtClean="0">
                              <a:latin typeface="Cambria Math" panose="02040503050406030204" pitchFamily="18" charset="0"/>
                            </a:rPr>
                            <m:t>1</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m:t>
                          </m:r>
                          <m:r>
                            <a:rPr lang="en-US" altLang="zh-CN" i="1">
                              <a:latin typeface="Cambria Math" panose="02040503050406030204" pitchFamily="18" charset="0"/>
                            </a:rPr>
                            <m:t>𝑝</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𝑂</m:t>
                              </m:r>
                            </m:sub>
                            <m:sup>
                              <m:r>
                                <a:rPr lang="en-US" altLang="zh-CN" i="1">
                                  <a:latin typeface="Cambria Math" panose="02040503050406030204" pitchFamily="18" charset="0"/>
                                </a:rPr>
                                <m:t>−1</m:t>
                              </m:r>
                            </m:sup>
                          </m:sSubSup>
                          <m:r>
                            <a:rPr lang="en-US" altLang="zh-CN" b="1" i="1">
                              <a:latin typeface="Cambria Math" panose="02040503050406030204" pitchFamily="18" charset="0"/>
                            </a:rPr>
                            <m:t>𝑾</m:t>
                          </m:r>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m:t>
                          </m:r>
                          <m:r>
                            <a:rPr lang="en-US" altLang="zh-CN" i="1">
                              <a:latin typeface="Cambria Math" panose="02040503050406030204" pitchFamily="18" charset="0"/>
                            </a:rPr>
                            <m:t>𝑝</m:t>
                          </m:r>
                        </m:sub>
                      </m:sSub>
                    </m:oMath>
                  </m:oMathPara>
                </a14:m>
                <a:endParaRPr lang="zh-CN" altLang="en-US" dirty="0"/>
              </a:p>
            </p:txBody>
          </p:sp>
        </mc:Choice>
        <mc:Fallback xmlns="">
          <p:sp>
            <p:nvSpPr>
              <p:cNvPr id="9" name="文本框 8">
                <a:extLst>
                  <a:ext uri="{FF2B5EF4-FFF2-40B4-BE49-F238E27FC236}">
                    <a16:creationId xmlns:a16="http://schemas.microsoft.com/office/drawing/2014/main" id="{975ECFE9-0E81-4380-AFF2-526EC42994DF}"/>
                  </a:ext>
                </a:extLst>
              </p:cNvPr>
              <p:cNvSpPr txBox="1">
                <a:spLocks noRot="1" noChangeAspect="1" noMove="1" noResize="1" noEditPoints="1" noAdjustHandles="1" noChangeArrowheads="1" noChangeShapeType="1" noTextEdit="1"/>
              </p:cNvSpPr>
              <p:nvPr/>
            </p:nvSpPr>
            <p:spPr>
              <a:xfrm>
                <a:off x="827584" y="3140069"/>
                <a:ext cx="6983258" cy="779124"/>
              </a:xfrm>
              <a:prstGeom prst="rect">
                <a:avLst/>
              </a:prstGeom>
              <a:blipFill>
                <a:blip r:embed="rId4"/>
                <a:stretch>
                  <a:fillRect/>
                </a:stretch>
              </a:blipFill>
            </p:spPr>
            <p:txBody>
              <a:bodyPr/>
              <a:lstStyle/>
              <a:p>
                <a:r>
                  <a:rPr lang="zh-CN" altLang="en-US">
                    <a:noFill/>
                  </a:rPr>
                  <a:t> </a:t>
                </a:r>
              </a:p>
            </p:txBody>
          </p:sp>
        </mc:Fallback>
      </mc:AlternateContent>
      <p:sp>
        <p:nvSpPr>
          <p:cNvPr id="10" name="椭圆 9">
            <a:extLst>
              <a:ext uri="{FF2B5EF4-FFF2-40B4-BE49-F238E27FC236}">
                <a16:creationId xmlns:a16="http://schemas.microsoft.com/office/drawing/2014/main" id="{9BD94C2C-BC64-448C-BE3D-3409CCC2BD19}"/>
              </a:ext>
            </a:extLst>
          </p:cNvPr>
          <p:cNvSpPr/>
          <p:nvPr/>
        </p:nvSpPr>
        <p:spPr>
          <a:xfrm>
            <a:off x="1413409" y="4643776"/>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3B9750B-7420-4504-BE4F-8D5312AF9546}"/>
              </a:ext>
            </a:extLst>
          </p:cNvPr>
          <p:cNvSpPr/>
          <p:nvPr/>
        </p:nvSpPr>
        <p:spPr>
          <a:xfrm>
            <a:off x="1723028" y="5118760"/>
            <a:ext cx="216024" cy="216024"/>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1BA0A4D-8BB1-4360-ADC4-00275210D154}"/>
              </a:ext>
            </a:extLst>
          </p:cNvPr>
          <p:cNvSpPr/>
          <p:nvPr/>
        </p:nvSpPr>
        <p:spPr>
          <a:xfrm>
            <a:off x="1587350" y="5708634"/>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67E74EF8-F4AE-4C8C-9DE0-B367106F683B}"/>
              </a:ext>
            </a:extLst>
          </p:cNvPr>
          <p:cNvSpPr/>
          <p:nvPr/>
        </p:nvSpPr>
        <p:spPr>
          <a:xfrm>
            <a:off x="2153283" y="4535764"/>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8E2AE39A-26F4-426C-9560-88253977B858}"/>
              </a:ext>
            </a:extLst>
          </p:cNvPr>
          <p:cNvSpPr/>
          <p:nvPr/>
        </p:nvSpPr>
        <p:spPr>
          <a:xfrm>
            <a:off x="1029191" y="5103444"/>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FAFA2CC8-51DF-4DAC-A5B1-7A1D99732840}"/>
              </a:ext>
            </a:extLst>
          </p:cNvPr>
          <p:cNvSpPr/>
          <p:nvPr/>
        </p:nvSpPr>
        <p:spPr>
          <a:xfrm>
            <a:off x="2045271" y="5924658"/>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96DB3CE7-6B4E-490E-803D-7F9111E642E3}"/>
              </a:ext>
            </a:extLst>
          </p:cNvPr>
          <p:cNvSpPr/>
          <p:nvPr/>
        </p:nvSpPr>
        <p:spPr>
          <a:xfrm>
            <a:off x="2362906" y="5417136"/>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95DBC312-E21F-47CB-9103-AF010FBB5087}"/>
              </a:ext>
            </a:extLst>
          </p:cNvPr>
          <p:cNvSpPr/>
          <p:nvPr/>
        </p:nvSpPr>
        <p:spPr>
          <a:xfrm>
            <a:off x="2915816" y="4653136"/>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7B40DDF8-D04D-4306-98D7-0FDCABCE01EF}"/>
              </a:ext>
            </a:extLst>
          </p:cNvPr>
          <p:cNvSpPr/>
          <p:nvPr/>
        </p:nvSpPr>
        <p:spPr>
          <a:xfrm>
            <a:off x="841002" y="5969046"/>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09749D8-C9CD-4819-AD94-0816D98F461D}"/>
              </a:ext>
            </a:extLst>
          </p:cNvPr>
          <p:cNvSpPr/>
          <p:nvPr/>
        </p:nvSpPr>
        <p:spPr>
          <a:xfrm>
            <a:off x="1298923" y="6185070"/>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3ACA820-C5EB-4A95-93DC-839770FFBD63}"/>
              </a:ext>
            </a:extLst>
          </p:cNvPr>
          <p:cNvSpPr/>
          <p:nvPr/>
        </p:nvSpPr>
        <p:spPr>
          <a:xfrm>
            <a:off x="2683607" y="5881249"/>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1E73E379-65C1-4409-ADF8-A3E6E29A8936}"/>
              </a:ext>
            </a:extLst>
          </p:cNvPr>
          <p:cNvSpPr/>
          <p:nvPr/>
        </p:nvSpPr>
        <p:spPr>
          <a:xfrm>
            <a:off x="1208571" y="4114294"/>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E8DEC61C-A089-4863-82EB-49AA317FBF78}"/>
              </a:ext>
            </a:extLst>
          </p:cNvPr>
          <p:cNvSpPr/>
          <p:nvPr/>
        </p:nvSpPr>
        <p:spPr>
          <a:xfrm>
            <a:off x="758888" y="4573962"/>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72C6C501-4AA9-478F-9FB4-EC03F55DA105}"/>
              </a:ext>
            </a:extLst>
          </p:cNvPr>
          <p:cNvCxnSpPr>
            <a:cxnSpLocks/>
            <a:stCxn id="22" idx="5"/>
            <a:endCxn id="14" idx="0"/>
          </p:cNvCxnSpPr>
          <p:nvPr/>
        </p:nvCxnSpPr>
        <p:spPr>
          <a:xfrm>
            <a:off x="943276" y="4758350"/>
            <a:ext cx="193927" cy="345094"/>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B230F86-0340-4499-ABC3-8942158F7E38}"/>
              </a:ext>
            </a:extLst>
          </p:cNvPr>
          <p:cNvCxnSpPr>
            <a:cxnSpLocks/>
            <a:stCxn id="14" idx="6"/>
            <a:endCxn id="11" idx="2"/>
          </p:cNvCxnSpPr>
          <p:nvPr/>
        </p:nvCxnSpPr>
        <p:spPr>
          <a:xfrm>
            <a:off x="1245215" y="5211456"/>
            <a:ext cx="477813" cy="15316"/>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B6BA01D1-2536-488C-AE56-4F45807ADD10}"/>
              </a:ext>
            </a:extLst>
          </p:cNvPr>
          <p:cNvCxnSpPr>
            <a:stCxn id="14" idx="4"/>
            <a:endCxn id="18" idx="0"/>
          </p:cNvCxnSpPr>
          <p:nvPr/>
        </p:nvCxnSpPr>
        <p:spPr>
          <a:xfrm flipH="1">
            <a:off x="949014" y="5319468"/>
            <a:ext cx="188189" cy="649578"/>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C735C1FA-6F2B-4A77-BD76-B600F91AF85C}"/>
              </a:ext>
            </a:extLst>
          </p:cNvPr>
          <p:cNvCxnSpPr>
            <a:stCxn id="18" idx="5"/>
            <a:endCxn id="19" idx="2"/>
          </p:cNvCxnSpPr>
          <p:nvPr/>
        </p:nvCxnSpPr>
        <p:spPr>
          <a:xfrm>
            <a:off x="1025390" y="6153434"/>
            <a:ext cx="273533" cy="139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77E48604-4EEB-4A52-832A-284BE2B348DC}"/>
              </a:ext>
            </a:extLst>
          </p:cNvPr>
          <p:cNvCxnSpPr>
            <a:stCxn id="19" idx="7"/>
            <a:endCxn id="12" idx="4"/>
          </p:cNvCxnSpPr>
          <p:nvPr/>
        </p:nvCxnSpPr>
        <p:spPr>
          <a:xfrm flipV="1">
            <a:off x="1483311" y="5924658"/>
            <a:ext cx="212051" cy="292048"/>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3D85B2AC-28CD-47BC-8654-0C1B11260AE2}"/>
              </a:ext>
            </a:extLst>
          </p:cNvPr>
          <p:cNvCxnSpPr>
            <a:cxnSpLocks/>
            <a:stCxn id="12" idx="7"/>
            <a:endCxn id="11" idx="4"/>
          </p:cNvCxnSpPr>
          <p:nvPr/>
        </p:nvCxnSpPr>
        <p:spPr>
          <a:xfrm flipV="1">
            <a:off x="1771738" y="5334784"/>
            <a:ext cx="59302" cy="405486"/>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D80EDBD8-73B6-46C6-A58B-CF3F3B2C18A3}"/>
              </a:ext>
            </a:extLst>
          </p:cNvPr>
          <p:cNvCxnSpPr>
            <a:stCxn id="22" idx="6"/>
            <a:endCxn id="21" idx="3"/>
          </p:cNvCxnSpPr>
          <p:nvPr/>
        </p:nvCxnSpPr>
        <p:spPr>
          <a:xfrm flipV="1">
            <a:off x="974912" y="4298682"/>
            <a:ext cx="265295" cy="38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EE18A53C-6D3F-445C-826A-64B35A97C341}"/>
              </a:ext>
            </a:extLst>
          </p:cNvPr>
          <p:cNvCxnSpPr>
            <a:stCxn id="21" idx="5"/>
            <a:endCxn id="10" idx="1"/>
          </p:cNvCxnSpPr>
          <p:nvPr/>
        </p:nvCxnSpPr>
        <p:spPr>
          <a:xfrm>
            <a:off x="1392959" y="4298682"/>
            <a:ext cx="52086" cy="376730"/>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 name="直接连接符 44">
            <a:extLst>
              <a:ext uri="{FF2B5EF4-FFF2-40B4-BE49-F238E27FC236}">
                <a16:creationId xmlns:a16="http://schemas.microsoft.com/office/drawing/2014/main" id="{72D25A26-1653-49E6-AEBF-8675A1790C17}"/>
              </a:ext>
            </a:extLst>
          </p:cNvPr>
          <p:cNvCxnSpPr>
            <a:stCxn id="10" idx="5"/>
            <a:endCxn id="11" idx="0"/>
          </p:cNvCxnSpPr>
          <p:nvPr/>
        </p:nvCxnSpPr>
        <p:spPr>
          <a:xfrm>
            <a:off x="1597797" y="4828164"/>
            <a:ext cx="233243" cy="290596"/>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8E7A6F23-F8E2-47C0-800E-B3C772F0CD82}"/>
              </a:ext>
            </a:extLst>
          </p:cNvPr>
          <p:cNvCxnSpPr>
            <a:stCxn id="13" idx="4"/>
            <a:endCxn id="11" idx="7"/>
          </p:cNvCxnSpPr>
          <p:nvPr/>
        </p:nvCxnSpPr>
        <p:spPr>
          <a:xfrm flipH="1">
            <a:off x="1907416" y="4751788"/>
            <a:ext cx="353879" cy="398608"/>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B15A36B-F585-44B4-B7C1-104E633ECABA}"/>
              </a:ext>
            </a:extLst>
          </p:cNvPr>
          <p:cNvCxnSpPr>
            <a:stCxn id="13" idx="4"/>
            <a:endCxn id="16" idx="0"/>
          </p:cNvCxnSpPr>
          <p:nvPr/>
        </p:nvCxnSpPr>
        <p:spPr>
          <a:xfrm>
            <a:off x="2261295" y="4751788"/>
            <a:ext cx="209623" cy="665348"/>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45C481C2-A240-489B-A32D-721784FB82CD}"/>
              </a:ext>
            </a:extLst>
          </p:cNvPr>
          <p:cNvCxnSpPr>
            <a:stCxn id="16" idx="2"/>
            <a:endCxn id="11" idx="5"/>
          </p:cNvCxnSpPr>
          <p:nvPr/>
        </p:nvCxnSpPr>
        <p:spPr>
          <a:xfrm flipH="1" flipV="1">
            <a:off x="1907416" y="5303148"/>
            <a:ext cx="455490" cy="222000"/>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3D25A5BE-F224-4CB3-87AB-272CD2183697}"/>
              </a:ext>
            </a:extLst>
          </p:cNvPr>
          <p:cNvCxnSpPr>
            <a:stCxn id="17" idx="3"/>
            <a:endCxn id="16" idx="6"/>
          </p:cNvCxnSpPr>
          <p:nvPr/>
        </p:nvCxnSpPr>
        <p:spPr>
          <a:xfrm flipH="1">
            <a:off x="2578930" y="4837524"/>
            <a:ext cx="368522" cy="687624"/>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8064AB-0337-43E3-A064-2EA35471D210}"/>
              </a:ext>
            </a:extLst>
          </p:cNvPr>
          <p:cNvCxnSpPr>
            <a:stCxn id="16" idx="3"/>
            <a:endCxn id="15" idx="7"/>
          </p:cNvCxnSpPr>
          <p:nvPr/>
        </p:nvCxnSpPr>
        <p:spPr>
          <a:xfrm flipH="1">
            <a:off x="2229659" y="5601524"/>
            <a:ext cx="164883" cy="354770"/>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7" name="直接连接符 56">
            <a:extLst>
              <a:ext uri="{FF2B5EF4-FFF2-40B4-BE49-F238E27FC236}">
                <a16:creationId xmlns:a16="http://schemas.microsoft.com/office/drawing/2014/main" id="{DE78CA35-6F80-4E2A-BFAF-AF6D23E288ED}"/>
              </a:ext>
            </a:extLst>
          </p:cNvPr>
          <p:cNvCxnSpPr>
            <a:stCxn id="16" idx="5"/>
            <a:endCxn id="20" idx="1"/>
          </p:cNvCxnSpPr>
          <p:nvPr/>
        </p:nvCxnSpPr>
        <p:spPr>
          <a:xfrm>
            <a:off x="2547294" y="5601524"/>
            <a:ext cx="167949" cy="311361"/>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 name="文本框 2">
            <a:extLst>
              <a:ext uri="{FF2B5EF4-FFF2-40B4-BE49-F238E27FC236}">
                <a16:creationId xmlns:a16="http://schemas.microsoft.com/office/drawing/2014/main" id="{5AF32BA0-4C7F-4D3F-8173-B6919ACBC5A8}"/>
              </a:ext>
            </a:extLst>
          </p:cNvPr>
          <p:cNvSpPr txBox="1"/>
          <p:nvPr/>
        </p:nvSpPr>
        <p:spPr>
          <a:xfrm>
            <a:off x="3563887" y="4437112"/>
            <a:ext cx="4821225" cy="1200329"/>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Noted</a:t>
            </a:r>
            <a:r>
              <a:rPr lang="en-US" altLang="zh-CN" dirty="0">
                <a:latin typeface="Arial" panose="020B0604020202020204" pitchFamily="34" charset="0"/>
                <a:cs typeface="Arial" panose="020B0604020202020204" pitchFamily="34" charset="0"/>
              </a:rPr>
              <a:t>: Information from downstream of the target segment is incorporated according to the topology distance (i.e. transition probability)</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711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a:xfrm>
            <a:off x="395536" y="1196752"/>
            <a:ext cx="8352928" cy="5328592"/>
          </a:xfrm>
        </p:spPr>
        <p:txBody>
          <a:bodyPr/>
          <a:lstStyle/>
          <a:p>
            <a:r>
              <a:rPr lang="en-US" altLang="zh-CN" b="1" dirty="0"/>
              <a:t>Diffusion convolution</a:t>
            </a:r>
            <a:endParaRPr lang="zh-CN" altLang="en-US"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p:pic>
        <p:nvPicPr>
          <p:cNvPr id="2" name="图片 1">
            <a:extLst>
              <a:ext uri="{FF2B5EF4-FFF2-40B4-BE49-F238E27FC236}">
                <a16:creationId xmlns:a16="http://schemas.microsoft.com/office/drawing/2014/main" id="{E22CB753-749A-41F0-A6F7-5A4BD479DCD4}"/>
              </a:ext>
            </a:extLst>
          </p:cNvPr>
          <p:cNvPicPr>
            <a:picLocks noChangeAspect="1"/>
          </p:cNvPicPr>
          <p:nvPr/>
        </p:nvPicPr>
        <p:blipFill>
          <a:blip r:embed="rId2"/>
          <a:stretch>
            <a:fillRect/>
          </a:stretch>
        </p:blipFill>
        <p:spPr>
          <a:xfrm>
            <a:off x="660761" y="1590541"/>
            <a:ext cx="8172338" cy="936104"/>
          </a:xfrm>
          <a:prstGeom prst="rect">
            <a:avLst/>
          </a:prstGeom>
        </p:spPr>
      </p:pic>
      <p:pic>
        <p:nvPicPr>
          <p:cNvPr id="8" name="图片 7">
            <a:extLst>
              <a:ext uri="{FF2B5EF4-FFF2-40B4-BE49-F238E27FC236}">
                <a16:creationId xmlns:a16="http://schemas.microsoft.com/office/drawing/2014/main" id="{E8B3B75B-609B-4B22-909F-3727937B09CA}"/>
              </a:ext>
            </a:extLst>
          </p:cNvPr>
          <p:cNvPicPr>
            <a:picLocks noChangeAspect="1"/>
          </p:cNvPicPr>
          <p:nvPr/>
        </p:nvPicPr>
        <p:blipFill>
          <a:blip r:embed="rId3"/>
          <a:stretch>
            <a:fillRect/>
          </a:stretch>
        </p:blipFill>
        <p:spPr>
          <a:xfrm>
            <a:off x="660761" y="2628110"/>
            <a:ext cx="2511770" cy="377985"/>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75ECFE9-0E81-4380-AFF2-526EC42994DF}"/>
                  </a:ext>
                </a:extLst>
              </p:cNvPr>
              <p:cNvSpPr txBox="1"/>
              <p:nvPr/>
            </p:nvSpPr>
            <p:spPr>
              <a:xfrm>
                <a:off x="827584" y="3140069"/>
                <a:ext cx="2144112"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𝐾</m:t>
                          </m:r>
                          <m:r>
                            <a:rPr lang="en-US" altLang="zh-CN" b="0" i="1" smtClean="0">
                              <a:latin typeface="Cambria Math" panose="02040503050406030204" pitchFamily="18" charset="0"/>
                            </a:rPr>
                            <m:t>−1</m:t>
                          </m:r>
                        </m:sup>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nary>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𝑂</m:t>
                              </m:r>
                            </m:sub>
                            <m:sup>
                              <m:r>
                                <a:rPr lang="en-US" altLang="zh-CN" b="0" i="1" smtClean="0">
                                  <a:latin typeface="Cambria Math" panose="02040503050406030204" pitchFamily="18" charset="0"/>
                                </a:rPr>
                                <m:t>−1</m:t>
                              </m:r>
                            </m:sup>
                          </m:sSubSup>
                          <m:r>
                            <a:rPr lang="en-US" altLang="zh-CN" b="1" i="1" smtClean="0">
                              <a:latin typeface="Cambria Math" panose="02040503050406030204" pitchFamily="18" charset="0"/>
                            </a:rPr>
                            <m:t>𝑾</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𝑘</m:t>
                          </m:r>
                        </m:sup>
                      </m:sSup>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m:t>
                          </m:r>
                          <m:r>
                            <a:rPr lang="en-US" altLang="zh-CN" b="0" i="1" smtClean="0">
                              <a:latin typeface="Cambria Math" panose="02040503050406030204" pitchFamily="18" charset="0"/>
                            </a:rPr>
                            <m:t>𝑝</m:t>
                          </m:r>
                        </m:sub>
                      </m:sSub>
                    </m:oMath>
                  </m:oMathPara>
                </a14:m>
                <a:endParaRPr lang="zh-CN" altLang="en-US" dirty="0"/>
              </a:p>
            </p:txBody>
          </p:sp>
        </mc:Choice>
        <mc:Fallback xmlns="">
          <p:sp>
            <p:nvSpPr>
              <p:cNvPr id="9" name="文本框 8">
                <a:extLst>
                  <a:ext uri="{FF2B5EF4-FFF2-40B4-BE49-F238E27FC236}">
                    <a16:creationId xmlns:a16="http://schemas.microsoft.com/office/drawing/2014/main" id="{975ECFE9-0E81-4380-AFF2-526EC42994DF}"/>
                  </a:ext>
                </a:extLst>
              </p:cNvPr>
              <p:cNvSpPr txBox="1">
                <a:spLocks noRot="1" noChangeAspect="1" noMove="1" noResize="1" noEditPoints="1" noAdjustHandles="1" noChangeArrowheads="1" noChangeShapeType="1" noTextEdit="1"/>
              </p:cNvSpPr>
              <p:nvPr/>
            </p:nvSpPr>
            <p:spPr>
              <a:xfrm>
                <a:off x="827584" y="3140069"/>
                <a:ext cx="2144112" cy="779124"/>
              </a:xfrm>
              <a:prstGeom prst="rect">
                <a:avLst/>
              </a:prstGeom>
              <a:blipFill>
                <a:blip r:embed="rId4"/>
                <a:stretch>
                  <a:fillRect/>
                </a:stretch>
              </a:blipFill>
            </p:spPr>
            <p:txBody>
              <a:bodyPr/>
              <a:lstStyle/>
              <a:p>
                <a:r>
                  <a:rPr lang="zh-CN" altLang="en-US">
                    <a:noFill/>
                  </a:rPr>
                  <a:t> </a:t>
                </a:r>
              </a:p>
            </p:txBody>
          </p:sp>
        </mc:Fallback>
      </mc:AlternateContent>
      <p:sp>
        <p:nvSpPr>
          <p:cNvPr id="10" name="椭圆 9">
            <a:extLst>
              <a:ext uri="{FF2B5EF4-FFF2-40B4-BE49-F238E27FC236}">
                <a16:creationId xmlns:a16="http://schemas.microsoft.com/office/drawing/2014/main" id="{9BD94C2C-BC64-448C-BE3D-3409CCC2BD19}"/>
              </a:ext>
            </a:extLst>
          </p:cNvPr>
          <p:cNvSpPr/>
          <p:nvPr/>
        </p:nvSpPr>
        <p:spPr>
          <a:xfrm>
            <a:off x="1413409" y="4481315"/>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3B9750B-7420-4504-BE4F-8D5312AF9546}"/>
              </a:ext>
            </a:extLst>
          </p:cNvPr>
          <p:cNvSpPr/>
          <p:nvPr/>
        </p:nvSpPr>
        <p:spPr>
          <a:xfrm>
            <a:off x="1723028" y="4956299"/>
            <a:ext cx="216024" cy="216024"/>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1BA0A4D-8BB1-4360-ADC4-00275210D154}"/>
              </a:ext>
            </a:extLst>
          </p:cNvPr>
          <p:cNvSpPr/>
          <p:nvPr/>
        </p:nvSpPr>
        <p:spPr>
          <a:xfrm>
            <a:off x="1587350" y="5546173"/>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67E74EF8-F4AE-4C8C-9DE0-B367106F683B}"/>
              </a:ext>
            </a:extLst>
          </p:cNvPr>
          <p:cNvSpPr/>
          <p:nvPr/>
        </p:nvSpPr>
        <p:spPr>
          <a:xfrm>
            <a:off x="2153283" y="4373303"/>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8E2AE39A-26F4-426C-9560-88253977B858}"/>
              </a:ext>
            </a:extLst>
          </p:cNvPr>
          <p:cNvSpPr/>
          <p:nvPr/>
        </p:nvSpPr>
        <p:spPr>
          <a:xfrm>
            <a:off x="1029191" y="4940983"/>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FAFA2CC8-51DF-4DAC-A5B1-7A1D99732840}"/>
              </a:ext>
            </a:extLst>
          </p:cNvPr>
          <p:cNvSpPr/>
          <p:nvPr/>
        </p:nvSpPr>
        <p:spPr>
          <a:xfrm>
            <a:off x="2045271" y="5762197"/>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96DB3CE7-6B4E-490E-803D-7F9111E642E3}"/>
              </a:ext>
            </a:extLst>
          </p:cNvPr>
          <p:cNvSpPr/>
          <p:nvPr/>
        </p:nvSpPr>
        <p:spPr>
          <a:xfrm>
            <a:off x="2362906" y="5254675"/>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95DBC312-E21F-47CB-9103-AF010FBB5087}"/>
              </a:ext>
            </a:extLst>
          </p:cNvPr>
          <p:cNvSpPr/>
          <p:nvPr/>
        </p:nvSpPr>
        <p:spPr>
          <a:xfrm>
            <a:off x="2915816" y="4490675"/>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7B40DDF8-D04D-4306-98D7-0FDCABCE01EF}"/>
              </a:ext>
            </a:extLst>
          </p:cNvPr>
          <p:cNvSpPr/>
          <p:nvPr/>
        </p:nvSpPr>
        <p:spPr>
          <a:xfrm>
            <a:off x="841002" y="5806585"/>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09749D8-C9CD-4819-AD94-0816D98F461D}"/>
              </a:ext>
            </a:extLst>
          </p:cNvPr>
          <p:cNvSpPr/>
          <p:nvPr/>
        </p:nvSpPr>
        <p:spPr>
          <a:xfrm>
            <a:off x="1298923" y="6022609"/>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3ACA820-C5EB-4A95-93DC-839770FFBD63}"/>
              </a:ext>
            </a:extLst>
          </p:cNvPr>
          <p:cNvSpPr/>
          <p:nvPr/>
        </p:nvSpPr>
        <p:spPr>
          <a:xfrm>
            <a:off x="2683607" y="5718788"/>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1E73E379-65C1-4409-ADF8-A3E6E29A8936}"/>
              </a:ext>
            </a:extLst>
          </p:cNvPr>
          <p:cNvSpPr/>
          <p:nvPr/>
        </p:nvSpPr>
        <p:spPr>
          <a:xfrm>
            <a:off x="1208571" y="3951833"/>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E8DEC61C-A089-4863-82EB-49AA317FBF78}"/>
              </a:ext>
            </a:extLst>
          </p:cNvPr>
          <p:cNvSpPr/>
          <p:nvPr/>
        </p:nvSpPr>
        <p:spPr>
          <a:xfrm>
            <a:off x="758888" y="4411501"/>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72C6C501-4AA9-478F-9FB4-EC03F55DA105}"/>
              </a:ext>
            </a:extLst>
          </p:cNvPr>
          <p:cNvCxnSpPr>
            <a:cxnSpLocks/>
            <a:stCxn id="22" idx="5"/>
            <a:endCxn id="14" idx="0"/>
          </p:cNvCxnSpPr>
          <p:nvPr/>
        </p:nvCxnSpPr>
        <p:spPr>
          <a:xfrm>
            <a:off x="943276" y="4595889"/>
            <a:ext cx="193927" cy="345094"/>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B230F86-0340-4499-ABC3-8942158F7E38}"/>
              </a:ext>
            </a:extLst>
          </p:cNvPr>
          <p:cNvCxnSpPr>
            <a:cxnSpLocks/>
            <a:stCxn id="14" idx="6"/>
            <a:endCxn id="11" idx="2"/>
          </p:cNvCxnSpPr>
          <p:nvPr/>
        </p:nvCxnSpPr>
        <p:spPr>
          <a:xfrm>
            <a:off x="1245215" y="5048995"/>
            <a:ext cx="477813" cy="15316"/>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B6BA01D1-2536-488C-AE56-4F45807ADD10}"/>
              </a:ext>
            </a:extLst>
          </p:cNvPr>
          <p:cNvCxnSpPr>
            <a:stCxn id="14" idx="4"/>
            <a:endCxn id="18" idx="0"/>
          </p:cNvCxnSpPr>
          <p:nvPr/>
        </p:nvCxnSpPr>
        <p:spPr>
          <a:xfrm flipH="1">
            <a:off x="949014" y="5157007"/>
            <a:ext cx="188189" cy="649578"/>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C735C1FA-6F2B-4A77-BD76-B600F91AF85C}"/>
              </a:ext>
            </a:extLst>
          </p:cNvPr>
          <p:cNvCxnSpPr>
            <a:stCxn id="18" idx="5"/>
            <a:endCxn id="19" idx="2"/>
          </p:cNvCxnSpPr>
          <p:nvPr/>
        </p:nvCxnSpPr>
        <p:spPr>
          <a:xfrm>
            <a:off x="1025390" y="5990973"/>
            <a:ext cx="273533" cy="139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77E48604-4EEB-4A52-832A-284BE2B348DC}"/>
              </a:ext>
            </a:extLst>
          </p:cNvPr>
          <p:cNvCxnSpPr>
            <a:stCxn id="19" idx="7"/>
            <a:endCxn id="12" idx="4"/>
          </p:cNvCxnSpPr>
          <p:nvPr/>
        </p:nvCxnSpPr>
        <p:spPr>
          <a:xfrm flipV="1">
            <a:off x="1483311" y="5762197"/>
            <a:ext cx="212051" cy="292048"/>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3D85B2AC-28CD-47BC-8654-0C1B11260AE2}"/>
              </a:ext>
            </a:extLst>
          </p:cNvPr>
          <p:cNvCxnSpPr>
            <a:cxnSpLocks/>
            <a:stCxn id="12" idx="7"/>
            <a:endCxn id="11" idx="4"/>
          </p:cNvCxnSpPr>
          <p:nvPr/>
        </p:nvCxnSpPr>
        <p:spPr>
          <a:xfrm flipV="1">
            <a:off x="1771738" y="5172323"/>
            <a:ext cx="59302" cy="405486"/>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D80EDBD8-73B6-46C6-A58B-CF3F3B2C18A3}"/>
              </a:ext>
            </a:extLst>
          </p:cNvPr>
          <p:cNvCxnSpPr>
            <a:stCxn id="22" idx="6"/>
            <a:endCxn id="21" idx="3"/>
          </p:cNvCxnSpPr>
          <p:nvPr/>
        </p:nvCxnSpPr>
        <p:spPr>
          <a:xfrm flipV="1">
            <a:off x="974912" y="4136221"/>
            <a:ext cx="265295" cy="38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EE18A53C-6D3F-445C-826A-64B35A97C341}"/>
              </a:ext>
            </a:extLst>
          </p:cNvPr>
          <p:cNvCxnSpPr>
            <a:stCxn id="21" idx="5"/>
            <a:endCxn id="10" idx="1"/>
          </p:cNvCxnSpPr>
          <p:nvPr/>
        </p:nvCxnSpPr>
        <p:spPr>
          <a:xfrm>
            <a:off x="1392959" y="4136221"/>
            <a:ext cx="52086" cy="376730"/>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 name="直接连接符 44">
            <a:extLst>
              <a:ext uri="{FF2B5EF4-FFF2-40B4-BE49-F238E27FC236}">
                <a16:creationId xmlns:a16="http://schemas.microsoft.com/office/drawing/2014/main" id="{72D25A26-1653-49E6-AEBF-8675A1790C17}"/>
              </a:ext>
            </a:extLst>
          </p:cNvPr>
          <p:cNvCxnSpPr>
            <a:stCxn id="10" idx="5"/>
            <a:endCxn id="11" idx="0"/>
          </p:cNvCxnSpPr>
          <p:nvPr/>
        </p:nvCxnSpPr>
        <p:spPr>
          <a:xfrm>
            <a:off x="1597797" y="4665703"/>
            <a:ext cx="233243" cy="290596"/>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8E7A6F23-F8E2-47C0-800E-B3C772F0CD82}"/>
              </a:ext>
            </a:extLst>
          </p:cNvPr>
          <p:cNvCxnSpPr>
            <a:stCxn id="13" idx="4"/>
            <a:endCxn id="11" idx="7"/>
          </p:cNvCxnSpPr>
          <p:nvPr/>
        </p:nvCxnSpPr>
        <p:spPr>
          <a:xfrm flipH="1">
            <a:off x="1907416" y="4589327"/>
            <a:ext cx="353879" cy="398608"/>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B15A36B-F585-44B4-B7C1-104E633ECABA}"/>
              </a:ext>
            </a:extLst>
          </p:cNvPr>
          <p:cNvCxnSpPr>
            <a:stCxn id="13" idx="4"/>
            <a:endCxn id="16" idx="0"/>
          </p:cNvCxnSpPr>
          <p:nvPr/>
        </p:nvCxnSpPr>
        <p:spPr>
          <a:xfrm>
            <a:off x="2261295" y="4589327"/>
            <a:ext cx="209623" cy="665348"/>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45C481C2-A240-489B-A32D-721784FB82CD}"/>
              </a:ext>
            </a:extLst>
          </p:cNvPr>
          <p:cNvCxnSpPr>
            <a:stCxn id="16" idx="2"/>
            <a:endCxn id="11" idx="5"/>
          </p:cNvCxnSpPr>
          <p:nvPr/>
        </p:nvCxnSpPr>
        <p:spPr>
          <a:xfrm flipH="1" flipV="1">
            <a:off x="1907416" y="5140687"/>
            <a:ext cx="455490" cy="222000"/>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3D25A5BE-F224-4CB3-87AB-272CD2183697}"/>
              </a:ext>
            </a:extLst>
          </p:cNvPr>
          <p:cNvCxnSpPr>
            <a:stCxn id="17" idx="3"/>
            <a:endCxn id="16" idx="6"/>
          </p:cNvCxnSpPr>
          <p:nvPr/>
        </p:nvCxnSpPr>
        <p:spPr>
          <a:xfrm flipH="1">
            <a:off x="2578930" y="4675063"/>
            <a:ext cx="368522" cy="687624"/>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8064AB-0337-43E3-A064-2EA35471D210}"/>
              </a:ext>
            </a:extLst>
          </p:cNvPr>
          <p:cNvCxnSpPr>
            <a:stCxn id="16" idx="3"/>
            <a:endCxn id="15" idx="7"/>
          </p:cNvCxnSpPr>
          <p:nvPr/>
        </p:nvCxnSpPr>
        <p:spPr>
          <a:xfrm flipH="1">
            <a:off x="2229659" y="5439063"/>
            <a:ext cx="164883" cy="354770"/>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7" name="直接连接符 56">
            <a:extLst>
              <a:ext uri="{FF2B5EF4-FFF2-40B4-BE49-F238E27FC236}">
                <a16:creationId xmlns:a16="http://schemas.microsoft.com/office/drawing/2014/main" id="{DE78CA35-6F80-4E2A-BFAF-AF6D23E288ED}"/>
              </a:ext>
            </a:extLst>
          </p:cNvPr>
          <p:cNvCxnSpPr>
            <a:stCxn id="16" idx="5"/>
            <a:endCxn id="20" idx="1"/>
          </p:cNvCxnSpPr>
          <p:nvPr/>
        </p:nvCxnSpPr>
        <p:spPr>
          <a:xfrm>
            <a:off x="2547294" y="5439063"/>
            <a:ext cx="167949" cy="311361"/>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0D79AA3C-33DF-48A3-9F95-02CA29B81A9B}"/>
                  </a:ext>
                </a:extLst>
              </p:cNvPr>
              <p:cNvSpPr/>
              <p:nvPr/>
            </p:nvSpPr>
            <p:spPr>
              <a:xfrm>
                <a:off x="5007916" y="3047736"/>
                <a:ext cx="2328779"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=0</m:t>
                          </m:r>
                        </m:sub>
                        <m:sup>
                          <m:r>
                            <a:rPr lang="en-US" altLang="zh-CN" i="1">
                              <a:latin typeface="Cambria Math" panose="02040503050406030204" pitchFamily="18" charset="0"/>
                            </a:rPr>
                            <m:t>𝐾</m:t>
                          </m:r>
                          <m:r>
                            <a:rPr lang="en-US" altLang="zh-CN" i="1">
                              <a:latin typeface="Cambria Math" panose="02040503050406030204" pitchFamily="18" charset="0"/>
                            </a:rPr>
                            <m:t>−1</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nary>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m:rPr>
                                  <m:sty m:val="p"/>
                                </m:rPr>
                                <a:rPr lang="en-US" altLang="zh-CN" i="1" smtClean="0">
                                  <a:latin typeface="Cambria Math" panose="02040503050406030204" pitchFamily="18" charset="0"/>
                                </a:rPr>
                                <m:t>I</m:t>
                              </m:r>
                            </m:sub>
                            <m:sup>
                              <m:r>
                                <a:rPr lang="en-US" altLang="zh-CN" i="1">
                                  <a:latin typeface="Cambria Math" panose="02040503050406030204" pitchFamily="18" charset="0"/>
                                </a:rPr>
                                <m:t>−1</m:t>
                              </m:r>
                            </m:sup>
                          </m:sSubSup>
                          <m:r>
                            <a:rPr lang="en-US" altLang="zh-CN" b="1" i="1">
                              <a:latin typeface="Cambria Math" panose="02040503050406030204" pitchFamily="18" charset="0"/>
                            </a:rPr>
                            <m:t>𝑾</m:t>
                          </m:r>
                          <m:r>
                            <a:rPr lang="en-US" altLang="zh-CN" i="1">
                              <a:latin typeface="Cambria Math" panose="02040503050406030204" pitchFamily="18" charset="0"/>
                            </a:rPr>
                            <m:t>)</m:t>
                          </m:r>
                        </m:e>
                        <m:sup>
                          <m:r>
                            <a:rPr lang="en-US" altLang="zh-CN" i="1">
                              <a:latin typeface="Cambria Math" panose="02040503050406030204" pitchFamily="18" charset="0"/>
                            </a:rPr>
                            <m:t>𝑘</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m:t>
                          </m:r>
                          <m:r>
                            <a:rPr lang="en-US" altLang="zh-CN" i="1">
                              <a:latin typeface="Cambria Math" panose="02040503050406030204" pitchFamily="18" charset="0"/>
                            </a:rPr>
                            <m:t>𝑝</m:t>
                          </m:r>
                        </m:sub>
                      </m:sSub>
                    </m:oMath>
                  </m:oMathPara>
                </a14:m>
                <a:endParaRPr lang="zh-CN" altLang="en-US" dirty="0"/>
              </a:p>
            </p:txBody>
          </p:sp>
        </mc:Choice>
        <mc:Fallback xmlns="">
          <p:sp>
            <p:nvSpPr>
              <p:cNvPr id="3" name="矩形 2">
                <a:extLst>
                  <a:ext uri="{FF2B5EF4-FFF2-40B4-BE49-F238E27FC236}">
                    <a16:creationId xmlns:a16="http://schemas.microsoft.com/office/drawing/2014/main" id="{0D79AA3C-33DF-48A3-9F95-02CA29B81A9B}"/>
                  </a:ext>
                </a:extLst>
              </p:cNvPr>
              <p:cNvSpPr>
                <a:spLocks noRot="1" noChangeAspect="1" noMove="1" noResize="1" noEditPoints="1" noAdjustHandles="1" noChangeArrowheads="1" noChangeShapeType="1" noTextEdit="1"/>
              </p:cNvSpPr>
              <p:nvPr/>
            </p:nvSpPr>
            <p:spPr>
              <a:xfrm>
                <a:off x="5007916" y="3047736"/>
                <a:ext cx="2328779" cy="871457"/>
              </a:xfrm>
              <a:prstGeom prst="rect">
                <a:avLst/>
              </a:prstGeom>
              <a:blipFill>
                <a:blip r:embed="rId5"/>
                <a:stretch>
                  <a:fillRect/>
                </a:stretch>
              </a:blipFill>
            </p:spPr>
            <p:txBody>
              <a:bodyPr/>
              <a:lstStyle/>
              <a:p>
                <a:r>
                  <a:rPr lang="zh-CN" altLang="en-US">
                    <a:noFill/>
                  </a:rPr>
                  <a:t> </a:t>
                </a:r>
              </a:p>
            </p:txBody>
          </p:sp>
        </mc:Fallback>
      </mc:AlternateContent>
      <p:sp>
        <p:nvSpPr>
          <p:cNvPr id="75" name="椭圆 74">
            <a:extLst>
              <a:ext uri="{FF2B5EF4-FFF2-40B4-BE49-F238E27FC236}">
                <a16:creationId xmlns:a16="http://schemas.microsoft.com/office/drawing/2014/main" id="{C9A8456A-D3CB-4F1B-82C2-98666873C9B5}"/>
              </a:ext>
            </a:extLst>
          </p:cNvPr>
          <p:cNvSpPr/>
          <p:nvPr/>
        </p:nvSpPr>
        <p:spPr>
          <a:xfrm>
            <a:off x="5653831" y="4462538"/>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66953747-8B0D-417B-A465-7578DA3FA850}"/>
              </a:ext>
            </a:extLst>
          </p:cNvPr>
          <p:cNvSpPr/>
          <p:nvPr/>
        </p:nvSpPr>
        <p:spPr>
          <a:xfrm>
            <a:off x="5963450" y="4937522"/>
            <a:ext cx="216024" cy="216024"/>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4675DEB3-9C7A-4449-BEB4-3A2DD5E86710}"/>
              </a:ext>
            </a:extLst>
          </p:cNvPr>
          <p:cNvSpPr/>
          <p:nvPr/>
        </p:nvSpPr>
        <p:spPr>
          <a:xfrm>
            <a:off x="5827772" y="5527396"/>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62F260E3-6293-4306-85E8-49B4138CB6D6}"/>
              </a:ext>
            </a:extLst>
          </p:cNvPr>
          <p:cNvSpPr/>
          <p:nvPr/>
        </p:nvSpPr>
        <p:spPr>
          <a:xfrm>
            <a:off x="6393705" y="4354526"/>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D61A7965-7429-4349-A7EC-3EA620AE840C}"/>
              </a:ext>
            </a:extLst>
          </p:cNvPr>
          <p:cNvSpPr/>
          <p:nvPr/>
        </p:nvSpPr>
        <p:spPr>
          <a:xfrm>
            <a:off x="5269613" y="4922206"/>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3418C47D-7088-4A7F-BD39-B280A9D00F57}"/>
              </a:ext>
            </a:extLst>
          </p:cNvPr>
          <p:cNvSpPr/>
          <p:nvPr/>
        </p:nvSpPr>
        <p:spPr>
          <a:xfrm>
            <a:off x="6285693" y="5743420"/>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944A673F-5B45-4016-B19F-B4B660C8A95C}"/>
              </a:ext>
            </a:extLst>
          </p:cNvPr>
          <p:cNvSpPr/>
          <p:nvPr/>
        </p:nvSpPr>
        <p:spPr>
          <a:xfrm>
            <a:off x="6603328" y="5235898"/>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2BA013CC-26BE-40A0-9126-2CDD48660343}"/>
              </a:ext>
            </a:extLst>
          </p:cNvPr>
          <p:cNvSpPr/>
          <p:nvPr/>
        </p:nvSpPr>
        <p:spPr>
          <a:xfrm>
            <a:off x="7156238" y="4471898"/>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3F03CF02-DE94-4083-9FC3-5FDDDEF0ED29}"/>
              </a:ext>
            </a:extLst>
          </p:cNvPr>
          <p:cNvSpPr/>
          <p:nvPr/>
        </p:nvSpPr>
        <p:spPr>
          <a:xfrm>
            <a:off x="5081424" y="5787808"/>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49AFB77C-EC6C-4B5A-A5A9-04785214DADA}"/>
              </a:ext>
            </a:extLst>
          </p:cNvPr>
          <p:cNvSpPr/>
          <p:nvPr/>
        </p:nvSpPr>
        <p:spPr>
          <a:xfrm>
            <a:off x="5539345" y="6003832"/>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F4799D0B-6797-4348-88B3-06CC3F485B52}"/>
              </a:ext>
            </a:extLst>
          </p:cNvPr>
          <p:cNvSpPr/>
          <p:nvPr/>
        </p:nvSpPr>
        <p:spPr>
          <a:xfrm>
            <a:off x="6924029" y="5700011"/>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74B46BA9-2931-4FA9-BDA1-F650C00FAA97}"/>
              </a:ext>
            </a:extLst>
          </p:cNvPr>
          <p:cNvSpPr/>
          <p:nvPr/>
        </p:nvSpPr>
        <p:spPr>
          <a:xfrm>
            <a:off x="5448993" y="3933056"/>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6709BDAC-34FD-4247-84B3-14C3217A9B2A}"/>
              </a:ext>
            </a:extLst>
          </p:cNvPr>
          <p:cNvSpPr/>
          <p:nvPr/>
        </p:nvSpPr>
        <p:spPr>
          <a:xfrm>
            <a:off x="4999310" y="4392724"/>
            <a:ext cx="216024" cy="216024"/>
          </a:xfrm>
          <a:prstGeom prst="ellipse">
            <a:avLst/>
          </a:prstGeom>
          <a:solidFill>
            <a:srgbClr val="FF000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88" name="直接连接符 87">
            <a:extLst>
              <a:ext uri="{FF2B5EF4-FFF2-40B4-BE49-F238E27FC236}">
                <a16:creationId xmlns:a16="http://schemas.microsoft.com/office/drawing/2014/main" id="{69754600-09CB-4C18-B107-C0E989E7A18B}"/>
              </a:ext>
            </a:extLst>
          </p:cNvPr>
          <p:cNvCxnSpPr>
            <a:cxnSpLocks/>
            <a:stCxn id="87" idx="5"/>
            <a:endCxn id="79" idx="0"/>
          </p:cNvCxnSpPr>
          <p:nvPr/>
        </p:nvCxnSpPr>
        <p:spPr>
          <a:xfrm>
            <a:off x="5183698" y="4577112"/>
            <a:ext cx="193927" cy="345094"/>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9" name="直接连接符 88">
            <a:extLst>
              <a:ext uri="{FF2B5EF4-FFF2-40B4-BE49-F238E27FC236}">
                <a16:creationId xmlns:a16="http://schemas.microsoft.com/office/drawing/2014/main" id="{760EBB11-EC6E-4F76-BBF1-D8AD625F64BE}"/>
              </a:ext>
            </a:extLst>
          </p:cNvPr>
          <p:cNvCxnSpPr>
            <a:cxnSpLocks/>
            <a:stCxn id="79" idx="6"/>
            <a:endCxn id="76" idx="2"/>
          </p:cNvCxnSpPr>
          <p:nvPr/>
        </p:nvCxnSpPr>
        <p:spPr>
          <a:xfrm>
            <a:off x="5485637" y="5030218"/>
            <a:ext cx="477813" cy="15316"/>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0" name="直接连接符 89">
            <a:extLst>
              <a:ext uri="{FF2B5EF4-FFF2-40B4-BE49-F238E27FC236}">
                <a16:creationId xmlns:a16="http://schemas.microsoft.com/office/drawing/2014/main" id="{562EC209-3698-44F7-9A67-9628137FB783}"/>
              </a:ext>
            </a:extLst>
          </p:cNvPr>
          <p:cNvCxnSpPr>
            <a:stCxn id="79" idx="4"/>
            <a:endCxn id="83" idx="0"/>
          </p:cNvCxnSpPr>
          <p:nvPr/>
        </p:nvCxnSpPr>
        <p:spPr>
          <a:xfrm flipH="1">
            <a:off x="5189436" y="5138230"/>
            <a:ext cx="188189" cy="649578"/>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BFB42AAE-CE8B-4F95-9BE6-BFDA46D752D5}"/>
              </a:ext>
            </a:extLst>
          </p:cNvPr>
          <p:cNvCxnSpPr>
            <a:stCxn id="83" idx="5"/>
            <a:endCxn id="84" idx="2"/>
          </p:cNvCxnSpPr>
          <p:nvPr/>
        </p:nvCxnSpPr>
        <p:spPr>
          <a:xfrm>
            <a:off x="5265812" y="5972196"/>
            <a:ext cx="273533" cy="139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直接连接符 91">
            <a:extLst>
              <a:ext uri="{FF2B5EF4-FFF2-40B4-BE49-F238E27FC236}">
                <a16:creationId xmlns:a16="http://schemas.microsoft.com/office/drawing/2014/main" id="{01862620-64CE-4F03-A4D3-3157D0F3C3C7}"/>
              </a:ext>
            </a:extLst>
          </p:cNvPr>
          <p:cNvCxnSpPr>
            <a:stCxn id="84" idx="7"/>
            <a:endCxn id="77" idx="4"/>
          </p:cNvCxnSpPr>
          <p:nvPr/>
        </p:nvCxnSpPr>
        <p:spPr>
          <a:xfrm flipV="1">
            <a:off x="5723733" y="5743420"/>
            <a:ext cx="212051" cy="292048"/>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3" name="直接连接符 92">
            <a:extLst>
              <a:ext uri="{FF2B5EF4-FFF2-40B4-BE49-F238E27FC236}">
                <a16:creationId xmlns:a16="http://schemas.microsoft.com/office/drawing/2014/main" id="{2C9E9F83-2C43-4B86-938E-9BBAC5CF8BFC}"/>
              </a:ext>
            </a:extLst>
          </p:cNvPr>
          <p:cNvCxnSpPr>
            <a:cxnSpLocks/>
            <a:stCxn id="77" idx="7"/>
            <a:endCxn id="76" idx="4"/>
          </p:cNvCxnSpPr>
          <p:nvPr/>
        </p:nvCxnSpPr>
        <p:spPr>
          <a:xfrm flipV="1">
            <a:off x="6012160" y="5153546"/>
            <a:ext cx="59302" cy="405486"/>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9F066DF2-0B6C-4168-9A6B-0D32B3C77484}"/>
              </a:ext>
            </a:extLst>
          </p:cNvPr>
          <p:cNvCxnSpPr>
            <a:stCxn id="87" idx="6"/>
            <a:endCxn id="86" idx="3"/>
          </p:cNvCxnSpPr>
          <p:nvPr/>
        </p:nvCxnSpPr>
        <p:spPr>
          <a:xfrm flipV="1">
            <a:off x="5215334" y="4117444"/>
            <a:ext cx="265295" cy="38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直接连接符 94">
            <a:extLst>
              <a:ext uri="{FF2B5EF4-FFF2-40B4-BE49-F238E27FC236}">
                <a16:creationId xmlns:a16="http://schemas.microsoft.com/office/drawing/2014/main" id="{312180FC-5C23-46F2-8756-DF792667F13A}"/>
              </a:ext>
            </a:extLst>
          </p:cNvPr>
          <p:cNvCxnSpPr>
            <a:stCxn id="86" idx="5"/>
            <a:endCxn id="75" idx="1"/>
          </p:cNvCxnSpPr>
          <p:nvPr/>
        </p:nvCxnSpPr>
        <p:spPr>
          <a:xfrm>
            <a:off x="5633381" y="4117444"/>
            <a:ext cx="52086" cy="376730"/>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6" name="直接连接符 95">
            <a:extLst>
              <a:ext uri="{FF2B5EF4-FFF2-40B4-BE49-F238E27FC236}">
                <a16:creationId xmlns:a16="http://schemas.microsoft.com/office/drawing/2014/main" id="{11E7B6C9-20E8-4BB4-809D-72E2E5B65999}"/>
              </a:ext>
            </a:extLst>
          </p:cNvPr>
          <p:cNvCxnSpPr>
            <a:stCxn id="75" idx="5"/>
            <a:endCxn id="76" idx="0"/>
          </p:cNvCxnSpPr>
          <p:nvPr/>
        </p:nvCxnSpPr>
        <p:spPr>
          <a:xfrm>
            <a:off x="5838219" y="4646926"/>
            <a:ext cx="233243" cy="290596"/>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3077F6A8-B92A-4CB8-B801-07EE0A498F4E}"/>
              </a:ext>
            </a:extLst>
          </p:cNvPr>
          <p:cNvCxnSpPr>
            <a:stCxn id="78" idx="4"/>
            <a:endCxn id="76" idx="7"/>
          </p:cNvCxnSpPr>
          <p:nvPr/>
        </p:nvCxnSpPr>
        <p:spPr>
          <a:xfrm flipH="1">
            <a:off x="6147838" y="4570550"/>
            <a:ext cx="353879" cy="398608"/>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8" name="直接连接符 97">
            <a:extLst>
              <a:ext uri="{FF2B5EF4-FFF2-40B4-BE49-F238E27FC236}">
                <a16:creationId xmlns:a16="http://schemas.microsoft.com/office/drawing/2014/main" id="{EB8B5669-DB0E-4810-9CB6-B479EC76CABD}"/>
              </a:ext>
            </a:extLst>
          </p:cNvPr>
          <p:cNvCxnSpPr>
            <a:stCxn id="78" idx="4"/>
            <a:endCxn id="81" idx="0"/>
          </p:cNvCxnSpPr>
          <p:nvPr/>
        </p:nvCxnSpPr>
        <p:spPr>
          <a:xfrm>
            <a:off x="6501717" y="4570550"/>
            <a:ext cx="209623" cy="665348"/>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9" name="直接连接符 98">
            <a:extLst>
              <a:ext uri="{FF2B5EF4-FFF2-40B4-BE49-F238E27FC236}">
                <a16:creationId xmlns:a16="http://schemas.microsoft.com/office/drawing/2014/main" id="{36C1CCA5-92C3-4766-A710-BAE788D4C33E}"/>
              </a:ext>
            </a:extLst>
          </p:cNvPr>
          <p:cNvCxnSpPr>
            <a:stCxn id="81" idx="2"/>
            <a:endCxn id="76" idx="5"/>
          </p:cNvCxnSpPr>
          <p:nvPr/>
        </p:nvCxnSpPr>
        <p:spPr>
          <a:xfrm flipH="1" flipV="1">
            <a:off x="6147838" y="5121910"/>
            <a:ext cx="455490" cy="222000"/>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32BF22AB-D10D-4B17-9DD7-562FB64EFFD6}"/>
              </a:ext>
            </a:extLst>
          </p:cNvPr>
          <p:cNvCxnSpPr>
            <a:stCxn id="82" idx="3"/>
            <a:endCxn id="81" idx="6"/>
          </p:cNvCxnSpPr>
          <p:nvPr/>
        </p:nvCxnSpPr>
        <p:spPr>
          <a:xfrm flipH="1">
            <a:off x="6819352" y="4656286"/>
            <a:ext cx="368522" cy="687624"/>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1" name="直接连接符 100">
            <a:extLst>
              <a:ext uri="{FF2B5EF4-FFF2-40B4-BE49-F238E27FC236}">
                <a16:creationId xmlns:a16="http://schemas.microsoft.com/office/drawing/2014/main" id="{20FE0868-6473-4964-9842-16B00B58ECEC}"/>
              </a:ext>
            </a:extLst>
          </p:cNvPr>
          <p:cNvCxnSpPr>
            <a:stCxn id="81" idx="3"/>
            <a:endCxn id="80" idx="7"/>
          </p:cNvCxnSpPr>
          <p:nvPr/>
        </p:nvCxnSpPr>
        <p:spPr>
          <a:xfrm flipH="1">
            <a:off x="6470081" y="5420286"/>
            <a:ext cx="164883" cy="354770"/>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2" name="直接连接符 101">
            <a:extLst>
              <a:ext uri="{FF2B5EF4-FFF2-40B4-BE49-F238E27FC236}">
                <a16:creationId xmlns:a16="http://schemas.microsoft.com/office/drawing/2014/main" id="{559BDF69-4A73-401D-95C8-E303D6DE2176}"/>
              </a:ext>
            </a:extLst>
          </p:cNvPr>
          <p:cNvCxnSpPr>
            <a:stCxn id="81" idx="5"/>
            <a:endCxn id="85" idx="1"/>
          </p:cNvCxnSpPr>
          <p:nvPr/>
        </p:nvCxnSpPr>
        <p:spPr>
          <a:xfrm>
            <a:off x="6787716" y="5420286"/>
            <a:ext cx="167949" cy="311361"/>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D7BEEF45-7CA0-4566-9E22-4E732FD4BD21}"/>
              </a:ext>
            </a:extLst>
          </p:cNvPr>
          <p:cNvSpPr txBox="1"/>
          <p:nvPr/>
        </p:nvSpPr>
        <p:spPr>
          <a:xfrm>
            <a:off x="173063" y="6285663"/>
            <a:ext cx="3174801" cy="584775"/>
          </a:xfrm>
          <a:prstGeom prst="rect">
            <a:avLst/>
          </a:prstGeom>
          <a:noFill/>
        </p:spPr>
        <p:txBody>
          <a:bodyPr wrap="square" rtlCol="0">
            <a:spAutoFit/>
          </a:bodyPr>
          <a:lstStyle/>
          <a:p>
            <a:pPr algn="ctr"/>
            <a:r>
              <a:rPr lang="en-US" altLang="zh-CN" sz="1600" b="1" dirty="0">
                <a:latin typeface="Arial" panose="020B0604020202020204" pitchFamily="34" charset="0"/>
                <a:cs typeface="Arial" panose="020B0604020202020204" pitchFamily="34" charset="0"/>
              </a:rPr>
              <a:t>Downstream 3-neighborhood information is considered</a:t>
            </a:r>
            <a:endParaRPr lang="zh-CN" altLang="en-US" sz="1600" b="1" dirty="0">
              <a:latin typeface="Arial" panose="020B0604020202020204" pitchFamily="34" charset="0"/>
              <a:cs typeface="Arial" panose="020B0604020202020204" pitchFamily="34" charset="0"/>
            </a:endParaRPr>
          </a:p>
        </p:txBody>
      </p:sp>
      <p:sp>
        <p:nvSpPr>
          <p:cNvPr id="103" name="文本框 102">
            <a:extLst>
              <a:ext uri="{FF2B5EF4-FFF2-40B4-BE49-F238E27FC236}">
                <a16:creationId xmlns:a16="http://schemas.microsoft.com/office/drawing/2014/main" id="{D1046EDA-765C-4A7D-8CF4-D44E612E1714}"/>
              </a:ext>
            </a:extLst>
          </p:cNvPr>
          <p:cNvSpPr txBox="1"/>
          <p:nvPr/>
        </p:nvSpPr>
        <p:spPr>
          <a:xfrm>
            <a:off x="4560437" y="6245223"/>
            <a:ext cx="3174801" cy="584775"/>
          </a:xfrm>
          <a:prstGeom prst="rect">
            <a:avLst/>
          </a:prstGeom>
          <a:noFill/>
        </p:spPr>
        <p:txBody>
          <a:bodyPr wrap="square" rtlCol="0">
            <a:spAutoFit/>
          </a:bodyPr>
          <a:lstStyle/>
          <a:p>
            <a:pPr algn="ctr"/>
            <a:r>
              <a:rPr lang="en-US" altLang="zh-CN" sz="1600" b="1" dirty="0">
                <a:latin typeface="Arial" panose="020B0604020202020204" pitchFamily="34" charset="0"/>
                <a:cs typeface="Arial" panose="020B0604020202020204" pitchFamily="34" charset="0"/>
              </a:rPr>
              <a:t>Upstream 3-neighborhood information is considered</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9835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p:txBody>
          <a:bodyPr/>
          <a:lstStyle/>
          <a:p>
            <a:r>
              <a:rPr lang="en-US" altLang="zh-CN" b="1" dirty="0"/>
              <a:t>Diffusion convolution</a:t>
            </a:r>
          </a:p>
          <a:p>
            <a:pPr lvl="1"/>
            <a:r>
              <a:rPr lang="en-US" altLang="zh-CN" b="1" dirty="0"/>
              <a:t>Relationship with spectral graph convolution</a:t>
            </a:r>
            <a:endParaRPr lang="zh-CN" altLang="en-US"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p:sp>
        <p:nvSpPr>
          <p:cNvPr id="3" name="矩形 2">
            <a:extLst>
              <a:ext uri="{FF2B5EF4-FFF2-40B4-BE49-F238E27FC236}">
                <a16:creationId xmlns:a16="http://schemas.microsoft.com/office/drawing/2014/main" id="{CB585299-5A14-4537-8DE0-24DCD2922EAC}"/>
              </a:ext>
            </a:extLst>
          </p:cNvPr>
          <p:cNvSpPr/>
          <p:nvPr/>
        </p:nvSpPr>
        <p:spPr>
          <a:xfrm>
            <a:off x="1038919" y="2155850"/>
            <a:ext cx="7272808" cy="4196020"/>
          </a:xfrm>
          <a:prstGeom prst="rect">
            <a:avLst/>
          </a:prstGeom>
        </p:spPr>
        <p:txBody>
          <a:bodyPr wrap="square">
            <a:spAutoFit/>
          </a:bodyPr>
          <a:lstStyle/>
          <a:p>
            <a:pPr>
              <a:lnSpc>
                <a:spcPct val="150000"/>
              </a:lnSpc>
            </a:pPr>
            <a:r>
              <a:rPr lang="en-US" altLang="zh-CN" dirty="0">
                <a:solidFill>
                  <a:srgbClr val="00B0F0"/>
                </a:solidFill>
                <a:latin typeface="Arial" panose="020B0604020202020204" pitchFamily="34" charset="0"/>
                <a:cs typeface="Arial" panose="020B0604020202020204" pitchFamily="34" charset="0"/>
              </a:rPr>
              <a:t>First to propose graph convolution with DNN:</a:t>
            </a:r>
            <a:endParaRPr lang="en-US" altLang="zh-CN" dirty="0">
              <a:latin typeface="Arial" panose="020B0604020202020204" pitchFamily="34" charset="0"/>
              <a:cs typeface="Arial" panose="020B0604020202020204" pitchFamily="34" charset="0"/>
            </a:endParaRPr>
          </a:p>
          <a:p>
            <a:pPr>
              <a:lnSpc>
                <a:spcPct val="150000"/>
              </a:lnSpc>
            </a:pP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 Bruna,et al(2013). Spectral Networks and Locally Connected Networks on Graphs.  </a:t>
            </a:r>
            <a:endParaRPr lang="en-US" altLang="zh-CN" dirty="0">
              <a:latin typeface="Arial" panose="020B0604020202020204" pitchFamily="34" charset="0"/>
              <a:cs typeface="Arial" panose="020B0604020202020204" pitchFamily="34" charset="0"/>
            </a:endParaRPr>
          </a:p>
          <a:p>
            <a:pPr>
              <a:lnSpc>
                <a:spcPct val="150000"/>
              </a:lnSpc>
            </a:pPr>
            <a:r>
              <a:rPr lang="en-US" altLang="zh-CN" dirty="0">
                <a:solidFill>
                  <a:srgbClr val="00B0F0"/>
                </a:solidFill>
                <a:latin typeface="Arial" panose="020B0604020202020204" pitchFamily="34" charset="0"/>
                <a:cs typeface="Arial" panose="020B0604020202020204" pitchFamily="34" charset="0"/>
              </a:rPr>
              <a:t>Increase computation efficiency of graph convolution:</a:t>
            </a:r>
            <a:endParaRPr lang="en-US" altLang="zh-CN" dirty="0">
              <a:latin typeface="Arial" panose="020B0604020202020204" pitchFamily="34" charset="0"/>
              <a:cs typeface="Arial" panose="020B0604020202020204" pitchFamily="34" charset="0"/>
            </a:endParaRPr>
          </a:p>
          <a:p>
            <a:pPr>
              <a:lnSpc>
                <a:spcPct val="150000"/>
              </a:lnSpc>
            </a:pPr>
            <a:r>
              <a:rPr lang="en-US" altLang="zh-CN" dirty="0">
                <a:latin typeface="Arial" panose="020B0604020202020204" pitchFamily="34" charset="0"/>
                <a:cs typeface="Arial" panose="020B0604020202020204" pitchFamily="34" charset="0"/>
              </a:rPr>
              <a:t>[2] </a:t>
            </a:r>
            <a:r>
              <a:rPr lang="zh-CN" altLang="en-US" dirty="0">
                <a:latin typeface="Arial" panose="020B0604020202020204" pitchFamily="34" charset="0"/>
                <a:cs typeface="Arial" panose="020B0604020202020204" pitchFamily="34" charset="0"/>
              </a:rPr>
              <a:t>Michaël Defferrard, et al(2016). Convolutional Neural Networks on Graphs with Fast Localized Spectral Filtering. </a:t>
            </a:r>
            <a:endParaRPr lang="en-US" altLang="zh-CN" dirty="0">
              <a:latin typeface="Arial" panose="020B0604020202020204" pitchFamily="34" charset="0"/>
              <a:cs typeface="Arial" panose="020B0604020202020204" pitchFamily="34" charset="0"/>
            </a:endParaRPr>
          </a:p>
          <a:p>
            <a:pPr>
              <a:lnSpc>
                <a:spcPct val="150000"/>
              </a:lnSpc>
            </a:pPr>
            <a:r>
              <a:rPr lang="en-US" altLang="zh-CN" dirty="0">
                <a:solidFill>
                  <a:srgbClr val="00B0F0"/>
                </a:solidFill>
                <a:latin typeface="Arial" panose="020B0604020202020204" pitchFamily="34" charset="0"/>
                <a:cs typeface="Arial" panose="020B0604020202020204" pitchFamily="34" charset="0"/>
              </a:rPr>
              <a:t>Graph convolution in traffic prediction</a:t>
            </a:r>
            <a:r>
              <a:rPr lang="zh-CN" altLang="en-US" dirty="0">
                <a:solidFill>
                  <a:srgbClr val="00B0F0"/>
                </a:solidFill>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lnSpc>
                <a:spcPct val="150000"/>
              </a:lnSpc>
            </a:pPr>
            <a:r>
              <a:rPr lang="en-US" altLang="zh-CN" dirty="0">
                <a:latin typeface="Arial" panose="020B0604020202020204" pitchFamily="34" charset="0"/>
                <a:cs typeface="Arial" panose="020B0604020202020204" pitchFamily="34" charset="0"/>
              </a:rPr>
              <a:t>[3] </a:t>
            </a:r>
            <a:r>
              <a:rPr lang="zh-CN" altLang="en-US" dirty="0">
                <a:latin typeface="Arial" panose="020B0604020202020204" pitchFamily="34" charset="0"/>
                <a:cs typeface="Arial" panose="020B0604020202020204" pitchFamily="34" charset="0"/>
              </a:rPr>
              <a:t>Cui, Z.,et al(2018). High-Order Graph Convolutional Recurrent Neural Network: A Deep Learning Framework for Network-Scale Traffic Learning and Forecasting. </a:t>
            </a: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069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p:txBody>
          <a:bodyPr/>
          <a:lstStyle/>
          <a:p>
            <a:r>
              <a:rPr lang="en-US" altLang="zh-CN" b="1" dirty="0"/>
              <a:t>Diffusion convolution</a:t>
            </a:r>
          </a:p>
          <a:p>
            <a:pPr lvl="1"/>
            <a:r>
              <a:rPr lang="en-US" altLang="zh-CN" b="1" dirty="0"/>
              <a:t>Relationship with spectral graph convolution</a:t>
            </a:r>
          </a:p>
          <a:p>
            <a:pPr lvl="2"/>
            <a:r>
              <a:rPr lang="en-US" altLang="zh-CN" b="1" dirty="0"/>
              <a:t>Spectral graph convolution</a:t>
            </a:r>
            <a:endParaRPr lang="zh-CN" altLang="en-US"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37629AB-BD34-4889-924A-FC7767B25A48}"/>
                  </a:ext>
                </a:extLst>
              </p:cNvPr>
              <p:cNvSpPr txBox="1"/>
              <p:nvPr/>
            </p:nvSpPr>
            <p:spPr>
              <a:xfrm>
                <a:off x="1246314" y="2392746"/>
                <a:ext cx="45044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Given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degree</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matrix</m:t>
                      </m:r>
                      <m:r>
                        <a:rPr lang="en-US" altLang="zh-CN" b="0" i="0" smtClean="0">
                          <a:latin typeface="Cambria Math" panose="02040503050406030204" pitchFamily="18" charset="0"/>
                        </a:rPr>
                        <m:t> </m:t>
                      </m:r>
                      <m:r>
                        <a:rPr lang="en-US" altLang="zh-CN" b="1" i="1" smtClean="0">
                          <a:latin typeface="Cambria Math" panose="02040503050406030204" pitchFamily="18" charset="0"/>
                        </a:rPr>
                        <m:t>𝑫</m:t>
                      </m:r>
                      <m:r>
                        <a:rPr lang="en-US" altLang="zh-CN" b="1" i="1" smtClean="0">
                          <a:latin typeface="Cambria Math" panose="02040503050406030204" pitchFamily="18" charset="0"/>
                        </a:rPr>
                        <m:t>, </m:t>
                      </m:r>
                      <m:r>
                        <m:rPr>
                          <m:sty m:val="p"/>
                        </m:rPr>
                        <a:rPr lang="en-US" altLang="zh-CN" b="0" i="0" smtClean="0">
                          <a:latin typeface="Cambria Math" panose="02040503050406030204" pitchFamily="18" charset="0"/>
                        </a:rPr>
                        <m:t>adjacency</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matrix</m:t>
                      </m:r>
                      <m:r>
                        <a:rPr lang="en-US" altLang="zh-CN" b="1" i="1" smtClean="0">
                          <a:latin typeface="Cambria Math" panose="02040503050406030204" pitchFamily="18" charset="0"/>
                        </a:rPr>
                        <m:t> </m:t>
                      </m:r>
                      <m:r>
                        <a:rPr lang="en-US" altLang="zh-CN" b="1" i="1" smtClean="0">
                          <a:latin typeface="Cambria Math" panose="02040503050406030204" pitchFamily="18" charset="0"/>
                        </a:rPr>
                        <m:t>𝑾</m:t>
                      </m:r>
                      <m:r>
                        <a:rPr lang="en-US" altLang="zh-CN" b="1" i="1" smtClean="0">
                          <a:latin typeface="Cambria Math" panose="02040503050406030204" pitchFamily="18" charset="0"/>
                        </a:rPr>
                        <m:t> </m:t>
                      </m:r>
                    </m:oMath>
                  </m:oMathPara>
                </a14:m>
                <a:endParaRPr lang="zh-CN" altLang="en-US" b="1" i="1" dirty="0"/>
              </a:p>
            </p:txBody>
          </p:sp>
        </mc:Choice>
        <mc:Fallback xmlns="">
          <p:sp>
            <p:nvSpPr>
              <p:cNvPr id="6" name="文本框 5">
                <a:extLst>
                  <a:ext uri="{FF2B5EF4-FFF2-40B4-BE49-F238E27FC236}">
                    <a16:creationId xmlns:a16="http://schemas.microsoft.com/office/drawing/2014/main" id="{C37629AB-BD34-4889-924A-FC7767B25A48}"/>
                  </a:ext>
                </a:extLst>
              </p:cNvPr>
              <p:cNvSpPr txBox="1">
                <a:spLocks noRot="1" noChangeAspect="1" noMove="1" noResize="1" noEditPoints="1" noAdjustHandles="1" noChangeArrowheads="1" noChangeShapeType="1" noTextEdit="1"/>
              </p:cNvSpPr>
              <p:nvPr/>
            </p:nvSpPr>
            <p:spPr>
              <a:xfrm>
                <a:off x="1246314" y="2392746"/>
                <a:ext cx="4504438" cy="276999"/>
              </a:xfrm>
              <a:prstGeom prst="rect">
                <a:avLst/>
              </a:prstGeom>
              <a:blipFill>
                <a:blip r:embed="rId2"/>
                <a:stretch>
                  <a:fillRect t="-2222"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895A930-C05F-492A-9F51-4207B8ED0E71}"/>
                  </a:ext>
                </a:extLst>
              </p:cNvPr>
              <p:cNvSpPr txBox="1"/>
              <p:nvPr/>
            </p:nvSpPr>
            <p:spPr>
              <a:xfrm>
                <a:off x="1320876" y="2738361"/>
                <a:ext cx="5042919" cy="408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Normalized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graph</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Laplacian</m:t>
                      </m:r>
                      <m:r>
                        <a:rPr lang="en-US" altLang="zh-CN" b="0" i="0" smtClean="0">
                          <a:latin typeface="Cambria Math" panose="02040503050406030204" pitchFamily="18" charset="0"/>
                        </a:rPr>
                        <m:t>:</m:t>
                      </m:r>
                      <m:r>
                        <a:rPr lang="en-US" altLang="zh-CN" b="1" i="1" smtClean="0">
                          <a:latin typeface="Cambria Math" panose="02040503050406030204" pitchFamily="18" charset="0"/>
                        </a:rPr>
                        <m:t>𝑳</m:t>
                      </m:r>
                      <m:r>
                        <a:rPr lang="en-US" altLang="zh-CN" b="0" i="0"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𝑫</m:t>
                          </m:r>
                        </m:e>
                        <m:sup>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𝑫</m:t>
                      </m:r>
                      <m:r>
                        <a:rPr lang="en-US" altLang="zh-CN" b="1" i="1" smtClean="0">
                          <a:latin typeface="Cambria Math" panose="02040503050406030204" pitchFamily="18" charset="0"/>
                        </a:rPr>
                        <m:t>−</m:t>
                      </m:r>
                      <m:r>
                        <a:rPr lang="en-US" altLang="zh-CN" b="1" i="1" smtClean="0">
                          <a:latin typeface="Cambria Math" panose="02040503050406030204" pitchFamily="18" charset="0"/>
                        </a:rPr>
                        <m:t>𝑾</m:t>
                      </m:r>
                      <m:r>
                        <a:rPr lang="en-US" altLang="zh-CN" b="1" i="1" smtClean="0">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𝑫</m:t>
                          </m:r>
                        </m:e>
                        <m:sup>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sup>
                      </m:sSup>
                    </m:oMath>
                  </m:oMathPara>
                </a14:m>
                <a:endParaRPr lang="zh-CN" altLang="en-US" b="1" i="1" dirty="0"/>
              </a:p>
            </p:txBody>
          </p:sp>
        </mc:Choice>
        <mc:Fallback xmlns="">
          <p:sp>
            <p:nvSpPr>
              <p:cNvPr id="8" name="文本框 7">
                <a:extLst>
                  <a:ext uri="{FF2B5EF4-FFF2-40B4-BE49-F238E27FC236}">
                    <a16:creationId xmlns:a16="http://schemas.microsoft.com/office/drawing/2014/main" id="{0895A930-C05F-492A-9F51-4207B8ED0E71}"/>
                  </a:ext>
                </a:extLst>
              </p:cNvPr>
              <p:cNvSpPr txBox="1">
                <a:spLocks noRot="1" noChangeAspect="1" noMove="1" noResize="1" noEditPoints="1" noAdjustHandles="1" noChangeArrowheads="1" noChangeShapeType="1" noTextEdit="1"/>
              </p:cNvSpPr>
              <p:nvPr/>
            </p:nvSpPr>
            <p:spPr>
              <a:xfrm>
                <a:off x="1320876" y="2738361"/>
                <a:ext cx="5042919" cy="4085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4910415-725A-43B8-BB91-D8139710D17F}"/>
                  </a:ext>
                </a:extLst>
              </p:cNvPr>
              <p:cNvSpPr txBox="1"/>
              <p:nvPr/>
            </p:nvSpPr>
            <p:spPr>
              <a:xfrm>
                <a:off x="1329966" y="3327009"/>
                <a:ext cx="4364208" cy="281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eigen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value</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decomposition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on</m:t>
                      </m:r>
                      <m:r>
                        <a:rPr lang="en-US" altLang="zh-CN" b="0" i="0" smtClean="0">
                          <a:latin typeface="Cambria Math" panose="02040503050406030204" pitchFamily="18" charset="0"/>
                        </a:rPr>
                        <m:t> </m:t>
                      </m:r>
                      <m:r>
                        <a:rPr lang="en-US" altLang="zh-CN" b="1" i="1" smtClean="0">
                          <a:latin typeface="Cambria Math" panose="02040503050406030204" pitchFamily="18" charset="0"/>
                        </a:rPr>
                        <m:t>𝑳</m:t>
                      </m:r>
                      <m:r>
                        <a:rPr lang="en-US" altLang="zh-CN" b="0" i="0" smtClean="0">
                          <a:latin typeface="Cambria Math" panose="02040503050406030204" pitchFamily="18" charset="0"/>
                        </a:rPr>
                        <m:t>:</m:t>
                      </m:r>
                      <m:r>
                        <a:rPr lang="en-US" altLang="zh-CN" b="1" i="1" smtClean="0">
                          <a:latin typeface="Cambria Math" panose="02040503050406030204" pitchFamily="18" charset="0"/>
                        </a:rPr>
                        <m:t>𝑳</m:t>
                      </m:r>
                      <m:r>
                        <a:rPr lang="en-US" altLang="zh-CN" b="0" i="0" smtClean="0">
                          <a:latin typeface="Cambria Math" panose="02040503050406030204" pitchFamily="18" charset="0"/>
                        </a:rPr>
                        <m:t>=</m:t>
                      </m:r>
                      <m:r>
                        <a:rPr lang="zh-CN" altLang="en-US" b="1" i="1" smtClean="0">
                          <a:latin typeface="Cambria Math" panose="02040503050406030204" pitchFamily="18" charset="0"/>
                        </a:rPr>
                        <m:t>𝚽𝚲</m:t>
                      </m:r>
                      <m:sSup>
                        <m:sSupPr>
                          <m:ctrlPr>
                            <a:rPr lang="en-US" altLang="zh-CN" b="1" i="1" smtClean="0">
                              <a:latin typeface="Cambria Math" panose="02040503050406030204" pitchFamily="18" charset="0"/>
                            </a:rPr>
                          </m:ctrlPr>
                        </m:sSupPr>
                        <m:e>
                          <m:r>
                            <a:rPr lang="zh-CN" altLang="en-US" b="1" i="1">
                              <a:latin typeface="Cambria Math" panose="02040503050406030204" pitchFamily="18" charset="0"/>
                            </a:rPr>
                            <m:t>𝚽</m:t>
                          </m:r>
                        </m:e>
                        <m:sup>
                          <m:r>
                            <a:rPr lang="en-US" altLang="zh-CN" b="1" i="1" smtClean="0">
                              <a:latin typeface="Cambria Math" panose="02040503050406030204" pitchFamily="18" charset="0"/>
                            </a:rPr>
                            <m:t>𝑻</m:t>
                          </m:r>
                        </m:sup>
                      </m:sSup>
                    </m:oMath>
                  </m:oMathPara>
                </a14:m>
                <a:endParaRPr lang="zh-CN" altLang="en-US" b="1" i="1" dirty="0"/>
              </a:p>
            </p:txBody>
          </p:sp>
        </mc:Choice>
        <mc:Fallback xmlns="">
          <p:sp>
            <p:nvSpPr>
              <p:cNvPr id="9" name="文本框 8">
                <a:extLst>
                  <a:ext uri="{FF2B5EF4-FFF2-40B4-BE49-F238E27FC236}">
                    <a16:creationId xmlns:a16="http://schemas.microsoft.com/office/drawing/2014/main" id="{34910415-725A-43B8-BB91-D8139710D17F}"/>
                  </a:ext>
                </a:extLst>
              </p:cNvPr>
              <p:cNvSpPr txBox="1">
                <a:spLocks noRot="1" noChangeAspect="1" noMove="1" noResize="1" noEditPoints="1" noAdjustHandles="1" noChangeArrowheads="1" noChangeShapeType="1" noTextEdit="1"/>
              </p:cNvSpPr>
              <p:nvPr/>
            </p:nvSpPr>
            <p:spPr>
              <a:xfrm>
                <a:off x="1329966" y="3327009"/>
                <a:ext cx="4364208" cy="281937"/>
              </a:xfrm>
              <a:prstGeom prst="rect">
                <a:avLst/>
              </a:prstGeom>
              <a:blipFill>
                <a:blip r:embed="rId4"/>
                <a:stretch>
                  <a:fillRect l="-1257" t="-2174" r="-140" b="-36957"/>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D8B3B984-90F8-4DE7-8F81-09A1253673D5}"/>
              </a:ext>
            </a:extLst>
          </p:cNvPr>
          <p:cNvSpPr/>
          <p:nvPr/>
        </p:nvSpPr>
        <p:spPr>
          <a:xfrm>
            <a:off x="1246314" y="2392746"/>
            <a:ext cx="7574158" cy="14400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077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p:txBody>
          <a:bodyPr/>
          <a:lstStyle/>
          <a:p>
            <a:r>
              <a:rPr lang="en-US" altLang="zh-CN" b="1" dirty="0"/>
              <a:t>Diffusion convolution</a:t>
            </a:r>
          </a:p>
          <a:p>
            <a:pPr lvl="1"/>
            <a:r>
              <a:rPr lang="en-US" altLang="zh-CN" b="1" dirty="0"/>
              <a:t>Relationship with spectral graph convolution</a:t>
            </a:r>
          </a:p>
          <a:p>
            <a:pPr lvl="2"/>
            <a:r>
              <a:rPr lang="en-US" altLang="zh-CN" b="1" dirty="0"/>
              <a:t>Spectral graph convolution</a:t>
            </a:r>
            <a:endParaRPr lang="zh-CN" altLang="en-US" b="1" dirty="0"/>
          </a:p>
          <a:p>
            <a:pPr marL="297180" lvl="1" indent="0">
              <a:buNone/>
            </a:pPr>
            <a:endParaRPr lang="zh-CN" altLang="en-US"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37629AB-BD34-4889-924A-FC7767B25A48}"/>
                  </a:ext>
                </a:extLst>
              </p:cNvPr>
              <p:cNvSpPr txBox="1"/>
              <p:nvPr/>
            </p:nvSpPr>
            <p:spPr>
              <a:xfrm>
                <a:off x="1246314" y="2392746"/>
                <a:ext cx="45044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Given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degree</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matrix</m:t>
                      </m:r>
                      <m:r>
                        <a:rPr lang="en-US" altLang="zh-CN" b="0" i="0" smtClean="0">
                          <a:latin typeface="Cambria Math" panose="02040503050406030204" pitchFamily="18" charset="0"/>
                        </a:rPr>
                        <m:t> </m:t>
                      </m:r>
                      <m:r>
                        <a:rPr lang="en-US" altLang="zh-CN" b="1" i="1" smtClean="0">
                          <a:latin typeface="Cambria Math" panose="02040503050406030204" pitchFamily="18" charset="0"/>
                        </a:rPr>
                        <m:t>𝑫</m:t>
                      </m:r>
                      <m:r>
                        <a:rPr lang="en-US" altLang="zh-CN" b="1" i="1" smtClean="0">
                          <a:latin typeface="Cambria Math" panose="02040503050406030204" pitchFamily="18" charset="0"/>
                        </a:rPr>
                        <m:t>, </m:t>
                      </m:r>
                      <m:r>
                        <m:rPr>
                          <m:sty m:val="p"/>
                        </m:rPr>
                        <a:rPr lang="en-US" altLang="zh-CN" b="0" i="0" smtClean="0">
                          <a:latin typeface="Cambria Math" panose="02040503050406030204" pitchFamily="18" charset="0"/>
                        </a:rPr>
                        <m:t>adjacency</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matrix</m:t>
                      </m:r>
                      <m:r>
                        <a:rPr lang="en-US" altLang="zh-CN" b="1" i="1" smtClean="0">
                          <a:latin typeface="Cambria Math" panose="02040503050406030204" pitchFamily="18" charset="0"/>
                        </a:rPr>
                        <m:t> </m:t>
                      </m:r>
                      <m:r>
                        <a:rPr lang="en-US" altLang="zh-CN" b="1" i="1" smtClean="0">
                          <a:latin typeface="Cambria Math" panose="02040503050406030204" pitchFamily="18" charset="0"/>
                        </a:rPr>
                        <m:t>𝑾</m:t>
                      </m:r>
                      <m:r>
                        <a:rPr lang="en-US" altLang="zh-CN" b="1" i="1" smtClean="0">
                          <a:latin typeface="Cambria Math" panose="02040503050406030204" pitchFamily="18" charset="0"/>
                        </a:rPr>
                        <m:t> </m:t>
                      </m:r>
                    </m:oMath>
                  </m:oMathPara>
                </a14:m>
                <a:endParaRPr lang="zh-CN" altLang="en-US" b="1" i="1" dirty="0"/>
              </a:p>
            </p:txBody>
          </p:sp>
        </mc:Choice>
        <mc:Fallback xmlns="">
          <p:sp>
            <p:nvSpPr>
              <p:cNvPr id="6" name="文本框 5">
                <a:extLst>
                  <a:ext uri="{FF2B5EF4-FFF2-40B4-BE49-F238E27FC236}">
                    <a16:creationId xmlns:a16="http://schemas.microsoft.com/office/drawing/2014/main" id="{C37629AB-BD34-4889-924A-FC7767B25A48}"/>
                  </a:ext>
                </a:extLst>
              </p:cNvPr>
              <p:cNvSpPr txBox="1">
                <a:spLocks noRot="1" noChangeAspect="1" noMove="1" noResize="1" noEditPoints="1" noAdjustHandles="1" noChangeArrowheads="1" noChangeShapeType="1" noTextEdit="1"/>
              </p:cNvSpPr>
              <p:nvPr/>
            </p:nvSpPr>
            <p:spPr>
              <a:xfrm>
                <a:off x="1246314" y="2392746"/>
                <a:ext cx="4504438" cy="276999"/>
              </a:xfrm>
              <a:prstGeom prst="rect">
                <a:avLst/>
              </a:prstGeom>
              <a:blipFill>
                <a:blip r:embed="rId2"/>
                <a:stretch>
                  <a:fillRect t="-2222"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895A930-C05F-492A-9F51-4207B8ED0E71}"/>
                  </a:ext>
                </a:extLst>
              </p:cNvPr>
              <p:cNvSpPr txBox="1"/>
              <p:nvPr/>
            </p:nvSpPr>
            <p:spPr>
              <a:xfrm>
                <a:off x="1320876" y="2738361"/>
                <a:ext cx="5042919" cy="408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Normalized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graph</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Laplacian</m:t>
                      </m:r>
                      <m:r>
                        <a:rPr lang="en-US" altLang="zh-CN" b="0" i="0" smtClean="0">
                          <a:latin typeface="Cambria Math" panose="02040503050406030204" pitchFamily="18" charset="0"/>
                        </a:rPr>
                        <m:t>:</m:t>
                      </m:r>
                      <m:r>
                        <a:rPr lang="en-US" altLang="zh-CN" b="1" i="1" smtClean="0">
                          <a:latin typeface="Cambria Math" panose="02040503050406030204" pitchFamily="18" charset="0"/>
                        </a:rPr>
                        <m:t>𝑳</m:t>
                      </m:r>
                      <m:r>
                        <a:rPr lang="en-US" altLang="zh-CN" b="0" i="0"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𝑫</m:t>
                          </m:r>
                        </m:e>
                        <m:sup>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𝑫</m:t>
                      </m:r>
                      <m:r>
                        <a:rPr lang="en-US" altLang="zh-CN" b="1" i="1" smtClean="0">
                          <a:latin typeface="Cambria Math" panose="02040503050406030204" pitchFamily="18" charset="0"/>
                        </a:rPr>
                        <m:t>−</m:t>
                      </m:r>
                      <m:r>
                        <a:rPr lang="en-US" altLang="zh-CN" b="1" i="1" smtClean="0">
                          <a:latin typeface="Cambria Math" panose="02040503050406030204" pitchFamily="18" charset="0"/>
                        </a:rPr>
                        <m:t>𝑾</m:t>
                      </m:r>
                      <m:r>
                        <a:rPr lang="en-US" altLang="zh-CN" b="1" i="1" smtClean="0">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𝑫</m:t>
                          </m:r>
                        </m:e>
                        <m:sup>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sup>
                      </m:sSup>
                    </m:oMath>
                  </m:oMathPara>
                </a14:m>
                <a:endParaRPr lang="zh-CN" altLang="en-US" b="1" i="1" dirty="0"/>
              </a:p>
            </p:txBody>
          </p:sp>
        </mc:Choice>
        <mc:Fallback xmlns="">
          <p:sp>
            <p:nvSpPr>
              <p:cNvPr id="8" name="文本框 7">
                <a:extLst>
                  <a:ext uri="{FF2B5EF4-FFF2-40B4-BE49-F238E27FC236}">
                    <a16:creationId xmlns:a16="http://schemas.microsoft.com/office/drawing/2014/main" id="{0895A930-C05F-492A-9F51-4207B8ED0E71}"/>
                  </a:ext>
                </a:extLst>
              </p:cNvPr>
              <p:cNvSpPr txBox="1">
                <a:spLocks noRot="1" noChangeAspect="1" noMove="1" noResize="1" noEditPoints="1" noAdjustHandles="1" noChangeArrowheads="1" noChangeShapeType="1" noTextEdit="1"/>
              </p:cNvSpPr>
              <p:nvPr/>
            </p:nvSpPr>
            <p:spPr>
              <a:xfrm>
                <a:off x="1320876" y="2738361"/>
                <a:ext cx="5042919" cy="4085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4910415-725A-43B8-BB91-D8139710D17F}"/>
                  </a:ext>
                </a:extLst>
              </p:cNvPr>
              <p:cNvSpPr txBox="1"/>
              <p:nvPr/>
            </p:nvSpPr>
            <p:spPr>
              <a:xfrm>
                <a:off x="1329966" y="3327009"/>
                <a:ext cx="4364208" cy="281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eigen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value</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decomposition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on</m:t>
                      </m:r>
                      <m:r>
                        <a:rPr lang="en-US" altLang="zh-CN" b="0" i="0" smtClean="0">
                          <a:latin typeface="Cambria Math" panose="02040503050406030204" pitchFamily="18" charset="0"/>
                        </a:rPr>
                        <m:t> </m:t>
                      </m:r>
                      <m:r>
                        <a:rPr lang="en-US" altLang="zh-CN" b="1" i="1" smtClean="0">
                          <a:latin typeface="Cambria Math" panose="02040503050406030204" pitchFamily="18" charset="0"/>
                        </a:rPr>
                        <m:t>𝑳</m:t>
                      </m:r>
                      <m:r>
                        <a:rPr lang="en-US" altLang="zh-CN" b="0" i="0" smtClean="0">
                          <a:latin typeface="Cambria Math" panose="02040503050406030204" pitchFamily="18" charset="0"/>
                        </a:rPr>
                        <m:t>:</m:t>
                      </m:r>
                      <m:r>
                        <a:rPr lang="en-US" altLang="zh-CN" b="1" i="1" smtClean="0">
                          <a:latin typeface="Cambria Math" panose="02040503050406030204" pitchFamily="18" charset="0"/>
                        </a:rPr>
                        <m:t>𝑳</m:t>
                      </m:r>
                      <m:r>
                        <a:rPr lang="en-US" altLang="zh-CN" b="0" i="0" smtClean="0">
                          <a:latin typeface="Cambria Math" panose="02040503050406030204" pitchFamily="18" charset="0"/>
                        </a:rPr>
                        <m:t>=</m:t>
                      </m:r>
                      <m:r>
                        <a:rPr lang="zh-CN" altLang="en-US" b="1" i="1" smtClean="0">
                          <a:latin typeface="Cambria Math" panose="02040503050406030204" pitchFamily="18" charset="0"/>
                        </a:rPr>
                        <m:t>𝚽𝚲</m:t>
                      </m:r>
                      <m:sSup>
                        <m:sSupPr>
                          <m:ctrlPr>
                            <a:rPr lang="en-US" altLang="zh-CN" b="1" i="1" smtClean="0">
                              <a:latin typeface="Cambria Math" panose="02040503050406030204" pitchFamily="18" charset="0"/>
                            </a:rPr>
                          </m:ctrlPr>
                        </m:sSupPr>
                        <m:e>
                          <m:r>
                            <a:rPr lang="zh-CN" altLang="en-US" b="1" i="1">
                              <a:latin typeface="Cambria Math" panose="02040503050406030204" pitchFamily="18" charset="0"/>
                            </a:rPr>
                            <m:t>𝚽</m:t>
                          </m:r>
                        </m:e>
                        <m:sup>
                          <m:r>
                            <a:rPr lang="en-US" altLang="zh-CN" b="1" i="1" smtClean="0">
                              <a:latin typeface="Cambria Math" panose="02040503050406030204" pitchFamily="18" charset="0"/>
                            </a:rPr>
                            <m:t>𝑻</m:t>
                          </m:r>
                        </m:sup>
                      </m:sSup>
                    </m:oMath>
                  </m:oMathPara>
                </a14:m>
                <a:endParaRPr lang="zh-CN" altLang="en-US" b="1" i="1" dirty="0"/>
              </a:p>
            </p:txBody>
          </p:sp>
        </mc:Choice>
        <mc:Fallback xmlns="">
          <p:sp>
            <p:nvSpPr>
              <p:cNvPr id="9" name="文本框 8">
                <a:extLst>
                  <a:ext uri="{FF2B5EF4-FFF2-40B4-BE49-F238E27FC236}">
                    <a16:creationId xmlns:a16="http://schemas.microsoft.com/office/drawing/2014/main" id="{34910415-725A-43B8-BB91-D8139710D17F}"/>
                  </a:ext>
                </a:extLst>
              </p:cNvPr>
              <p:cNvSpPr txBox="1">
                <a:spLocks noRot="1" noChangeAspect="1" noMove="1" noResize="1" noEditPoints="1" noAdjustHandles="1" noChangeArrowheads="1" noChangeShapeType="1" noTextEdit="1"/>
              </p:cNvSpPr>
              <p:nvPr/>
            </p:nvSpPr>
            <p:spPr>
              <a:xfrm>
                <a:off x="1329966" y="3327009"/>
                <a:ext cx="4364208" cy="281937"/>
              </a:xfrm>
              <a:prstGeom prst="rect">
                <a:avLst/>
              </a:prstGeom>
              <a:blipFill>
                <a:blip r:embed="rId4"/>
                <a:stretch>
                  <a:fillRect l="-1257" t="-2174" r="-140" b="-3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BA95324-03C9-4DC9-8B2B-63E1D4582DE4}"/>
                  </a:ext>
                </a:extLst>
              </p:cNvPr>
              <p:cNvSpPr txBox="1"/>
              <p:nvPr/>
            </p:nvSpPr>
            <p:spPr>
              <a:xfrm>
                <a:off x="1270018" y="4123429"/>
                <a:ext cx="74026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Graph</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convolution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for</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two</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signal</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on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graph</m:t>
                      </m:r>
                      <m:r>
                        <a:rPr lang="en-US" altLang="zh-CN" b="0" i="0" smtClean="0">
                          <a:latin typeface="Cambria Math" panose="02040503050406030204" pitchFamily="18" charset="0"/>
                        </a:rPr>
                        <m:t> </m:t>
                      </m:r>
                      <m:r>
                        <a:rPr lang="en-US" altLang="zh-CN" b="1" i="1" smtClean="0">
                          <a:latin typeface="Cambria Math" panose="02040503050406030204" pitchFamily="18" charset="0"/>
                        </a:rPr>
                        <m:t>𝑮</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with</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graph</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fourier</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transform</m:t>
                      </m:r>
                      <m:r>
                        <a:rPr lang="en-US" altLang="zh-CN" b="0" i="0" smtClean="0">
                          <a:latin typeface="Cambria Math" panose="02040503050406030204" pitchFamily="18" charset="0"/>
                        </a:rPr>
                        <m:t>:</m:t>
                      </m:r>
                    </m:oMath>
                  </m:oMathPara>
                </a14:m>
                <a:endParaRPr lang="zh-CN" altLang="en-US" b="1" dirty="0"/>
              </a:p>
            </p:txBody>
          </p:sp>
        </mc:Choice>
        <mc:Fallback xmlns="">
          <p:sp>
            <p:nvSpPr>
              <p:cNvPr id="10" name="文本框 9">
                <a:extLst>
                  <a:ext uri="{FF2B5EF4-FFF2-40B4-BE49-F238E27FC236}">
                    <a16:creationId xmlns:a16="http://schemas.microsoft.com/office/drawing/2014/main" id="{ABA95324-03C9-4DC9-8B2B-63E1D4582DE4}"/>
                  </a:ext>
                </a:extLst>
              </p:cNvPr>
              <p:cNvSpPr txBox="1">
                <a:spLocks noRot="1" noChangeAspect="1" noMove="1" noResize="1" noEditPoints="1" noAdjustHandles="1" noChangeArrowheads="1" noChangeShapeType="1" noTextEdit="1"/>
              </p:cNvSpPr>
              <p:nvPr/>
            </p:nvSpPr>
            <p:spPr>
              <a:xfrm>
                <a:off x="1270018" y="4123429"/>
                <a:ext cx="7402668" cy="276999"/>
              </a:xfrm>
              <a:prstGeom prst="rect">
                <a:avLst/>
              </a:prstGeom>
              <a:blipFill>
                <a:blip r:embed="rId5"/>
                <a:stretch>
                  <a:fillRect l="-576" b="-34783"/>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D8B3B984-90F8-4DE7-8F81-09A1253673D5}"/>
              </a:ext>
            </a:extLst>
          </p:cNvPr>
          <p:cNvSpPr/>
          <p:nvPr/>
        </p:nvSpPr>
        <p:spPr>
          <a:xfrm>
            <a:off x="1246314" y="2392746"/>
            <a:ext cx="7574158" cy="14400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418AE4D-8806-41F8-8614-8314F18868CB}"/>
                  </a:ext>
                </a:extLst>
              </p:cNvPr>
              <p:cNvSpPr/>
              <p:nvPr/>
            </p:nvSpPr>
            <p:spPr>
              <a:xfrm>
                <a:off x="1346981" y="4617648"/>
                <a:ext cx="3302507"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m:t>
                          </m:r>
                          <m:r>
                            <a:rPr lang="en-US" altLang="zh-CN" b="1" i="1" smtClean="0">
                              <a:latin typeface="Cambria Math" panose="02040503050406030204" pitchFamily="18" charset="0"/>
                            </a:rPr>
                            <m:t>𝒇</m:t>
                          </m:r>
                          <m:r>
                            <a:rPr lang="en-US" altLang="zh-CN" b="1" i="1" smtClean="0">
                              <a:latin typeface="Cambria Math" panose="02040503050406030204" pitchFamily="18" charset="0"/>
                            </a:rPr>
                            <m:t>∗</m:t>
                          </m:r>
                          <m:r>
                            <a:rPr lang="en-US" altLang="zh-CN" b="1" i="1" smtClean="0">
                              <a:latin typeface="Cambria Math" panose="02040503050406030204" pitchFamily="18" charset="0"/>
                            </a:rPr>
                            <m:t>𝒉</m:t>
                          </m:r>
                          <m:r>
                            <a:rPr lang="en-US" altLang="zh-CN" b="1" i="1" smtClean="0">
                              <a:latin typeface="Cambria Math" panose="02040503050406030204" pitchFamily="18" charset="0"/>
                            </a:rPr>
                            <m:t>)</m:t>
                          </m:r>
                        </m:e>
                        <m:sub>
                          <m:r>
                            <a:rPr lang="en-US" altLang="zh-CN" b="1" i="1" smtClean="0">
                              <a:latin typeface="Cambria Math" panose="02040503050406030204" pitchFamily="18" charset="0"/>
                            </a:rPr>
                            <m:t>𝑮</m:t>
                          </m:r>
                        </m:sub>
                      </m:sSub>
                      <m:r>
                        <a:rPr lang="en-US" altLang="zh-CN" b="1" i="1" smtClean="0">
                          <a:latin typeface="Cambria Math" panose="02040503050406030204" pitchFamily="18" charset="0"/>
                        </a:rPr>
                        <m:t>=</m:t>
                      </m:r>
                      <m:r>
                        <a:rPr lang="zh-CN" altLang="en-US" b="1" i="1">
                          <a:latin typeface="Cambria Math" panose="02040503050406030204" pitchFamily="18" charset="0"/>
                        </a:rPr>
                        <m:t>𝚽</m:t>
                      </m:r>
                      <m:r>
                        <a:rPr lang="en-US" altLang="zh-CN" b="1" i="1" smtClean="0">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smtClean="0">
                              <a:latin typeface="Cambria Math" panose="02040503050406030204" pitchFamily="18" charset="0"/>
                            </a:rPr>
                            <m:t>(</m:t>
                          </m:r>
                          <m:r>
                            <a:rPr lang="zh-CN" altLang="en-US" b="1" i="1">
                              <a:latin typeface="Cambria Math" panose="02040503050406030204" pitchFamily="18" charset="0"/>
                            </a:rPr>
                            <m:t>𝚽</m:t>
                          </m:r>
                        </m:e>
                        <m:sup>
                          <m:r>
                            <a:rPr lang="en-US" altLang="zh-CN" b="1" i="1">
                              <a:latin typeface="Cambria Math" panose="02040503050406030204" pitchFamily="18" charset="0"/>
                            </a:rPr>
                            <m:t>𝑻</m:t>
                          </m:r>
                        </m:sup>
                      </m:s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sSup>
                        <m:sSupPr>
                          <m:ctrlPr>
                            <a:rPr lang="en-US" altLang="zh-CN" b="1" i="1">
                              <a:latin typeface="Cambria Math" panose="02040503050406030204" pitchFamily="18" charset="0"/>
                            </a:rPr>
                          </m:ctrlPr>
                        </m:sSupPr>
                        <m:e>
                          <m:r>
                            <a:rPr lang="zh-CN" altLang="en-US" b="1" i="1">
                              <a:latin typeface="Cambria Math" panose="02040503050406030204" pitchFamily="18" charset="0"/>
                            </a:rPr>
                            <m:t>𝚽</m:t>
                          </m:r>
                        </m:e>
                        <m:sup>
                          <m:r>
                            <a:rPr lang="en-US" altLang="zh-CN" b="1" i="1">
                              <a:latin typeface="Cambria Math" panose="02040503050406030204" pitchFamily="18" charset="0"/>
                            </a:rPr>
                            <m:t>𝑻</m:t>
                          </m:r>
                        </m:sup>
                      </m:sSup>
                      <m:r>
                        <a:rPr lang="en-US" altLang="zh-CN" b="1" i="1" smtClean="0">
                          <a:latin typeface="Cambria Math" panose="02040503050406030204" pitchFamily="18" charset="0"/>
                        </a:rPr>
                        <m:t>𝒇</m:t>
                      </m:r>
                      <m:r>
                        <a:rPr lang="en-US" altLang="zh-CN" b="1" i="1" smtClean="0">
                          <a:latin typeface="Cambria Math" panose="02040503050406030204" pitchFamily="18" charset="0"/>
                        </a:rPr>
                        <m:t>))</m:t>
                      </m:r>
                    </m:oMath>
                  </m:oMathPara>
                </a14:m>
                <a:endParaRPr lang="zh-CN" altLang="en-US" dirty="0"/>
              </a:p>
            </p:txBody>
          </p:sp>
        </mc:Choice>
        <mc:Fallback xmlns="">
          <p:sp>
            <p:nvSpPr>
              <p:cNvPr id="12" name="矩形 11">
                <a:extLst>
                  <a:ext uri="{FF2B5EF4-FFF2-40B4-BE49-F238E27FC236}">
                    <a16:creationId xmlns:a16="http://schemas.microsoft.com/office/drawing/2014/main" id="{8418AE4D-8806-41F8-8614-8314F18868CB}"/>
                  </a:ext>
                </a:extLst>
              </p:cNvPr>
              <p:cNvSpPr>
                <a:spLocks noRot="1" noChangeAspect="1" noMove="1" noResize="1" noEditPoints="1" noAdjustHandles="1" noChangeArrowheads="1" noChangeShapeType="1" noTextEdit="1"/>
              </p:cNvSpPr>
              <p:nvPr/>
            </p:nvSpPr>
            <p:spPr>
              <a:xfrm>
                <a:off x="1346981" y="4617648"/>
                <a:ext cx="3302507" cy="374270"/>
              </a:xfrm>
              <a:prstGeom prst="rect">
                <a:avLst/>
              </a:prstGeom>
              <a:blipFill>
                <a:blip r:embed="rId6"/>
                <a:stretch>
                  <a:fillRect b="-14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57B31FD-A279-4563-A4C6-E0A8516D6C72}"/>
                  </a:ext>
                </a:extLst>
              </p:cNvPr>
              <p:cNvSpPr/>
              <p:nvPr/>
            </p:nvSpPr>
            <p:spPr>
              <a:xfrm>
                <a:off x="4907609" y="4604991"/>
                <a:ext cx="35381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element</m:t>
                      </m:r>
                      <m:r>
                        <a:rPr lang="en-US" altLang="zh-CN" b="0" i="0"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wise</m:t>
                      </m:r>
                      <m:r>
                        <a:rPr lang="en-US" altLang="zh-CN" b="0" i="0"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multiplication</m:t>
                      </m:r>
                    </m:oMath>
                  </m:oMathPara>
                </a14:m>
                <a:endParaRPr lang="zh-CN" altLang="en-US" dirty="0"/>
              </a:p>
            </p:txBody>
          </p:sp>
        </mc:Choice>
        <mc:Fallback xmlns="">
          <p:sp>
            <p:nvSpPr>
              <p:cNvPr id="13" name="矩形 12">
                <a:extLst>
                  <a:ext uri="{FF2B5EF4-FFF2-40B4-BE49-F238E27FC236}">
                    <a16:creationId xmlns:a16="http://schemas.microsoft.com/office/drawing/2014/main" id="{957B31FD-A279-4563-A4C6-E0A8516D6C72}"/>
                  </a:ext>
                </a:extLst>
              </p:cNvPr>
              <p:cNvSpPr>
                <a:spLocks noRot="1" noChangeAspect="1" noMove="1" noResize="1" noEditPoints="1" noAdjustHandles="1" noChangeArrowheads="1" noChangeShapeType="1" noTextEdit="1"/>
              </p:cNvSpPr>
              <p:nvPr/>
            </p:nvSpPr>
            <p:spPr>
              <a:xfrm>
                <a:off x="4907609" y="4604991"/>
                <a:ext cx="3538148" cy="369332"/>
              </a:xfrm>
              <a:prstGeom prst="rect">
                <a:avLst/>
              </a:prstGeom>
              <a:blipFill>
                <a:blip r:embed="rId7"/>
                <a:stretch>
                  <a:fillRect b="-14754"/>
                </a:stretch>
              </a:blipFill>
            </p:spPr>
            <p:txBody>
              <a:bodyPr/>
              <a:lstStyle/>
              <a:p>
                <a:r>
                  <a:rPr lang="zh-CN" altLang="en-US">
                    <a:noFill/>
                  </a:rPr>
                  <a:t> </a:t>
                </a:r>
              </a:p>
            </p:txBody>
          </p:sp>
        </mc:Fallback>
      </mc:AlternateContent>
      <p:sp>
        <p:nvSpPr>
          <p:cNvPr id="2" name="椭圆 1">
            <a:extLst>
              <a:ext uri="{FF2B5EF4-FFF2-40B4-BE49-F238E27FC236}">
                <a16:creationId xmlns:a16="http://schemas.microsoft.com/office/drawing/2014/main" id="{7AAB8345-40F4-401B-9A9B-2AFF7EB2E17A}"/>
              </a:ext>
            </a:extLst>
          </p:cNvPr>
          <p:cNvSpPr/>
          <p:nvPr/>
        </p:nvSpPr>
        <p:spPr>
          <a:xfrm>
            <a:off x="2843808" y="4617648"/>
            <a:ext cx="576064" cy="374270"/>
          </a:xfrm>
          <a:prstGeom prst="ellipse">
            <a:avLst/>
          </a:prstGeom>
          <a:solidFill>
            <a:srgbClr val="00B0F0">
              <a:alpha val="24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AC618E4D-06D9-45DA-8929-500752254817}"/>
              </a:ext>
            </a:extLst>
          </p:cNvPr>
          <p:cNvSpPr/>
          <p:nvPr/>
        </p:nvSpPr>
        <p:spPr>
          <a:xfrm>
            <a:off x="3812706" y="4622896"/>
            <a:ext cx="576064" cy="374270"/>
          </a:xfrm>
          <a:prstGeom prst="ellipse">
            <a:avLst/>
          </a:prstGeom>
          <a:solidFill>
            <a:srgbClr val="92D050">
              <a:alpha val="24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A8028681-F11A-420C-8CF0-1B2A0ACB9E9B}"/>
                  </a:ext>
                </a:extLst>
              </p:cNvPr>
              <p:cNvSpPr/>
              <p:nvPr/>
            </p:nvSpPr>
            <p:spPr>
              <a:xfrm>
                <a:off x="2408169" y="5130222"/>
                <a:ext cx="11801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rgbClr val="00B0F0"/>
                          </a:solidFill>
                          <a:latin typeface="Cambria Math" panose="02040503050406030204" pitchFamily="18" charset="0"/>
                        </a:rPr>
                        <m:t>GFT</m:t>
                      </m:r>
                      <m:r>
                        <a:rPr lang="en-US" altLang="zh-CN" b="0" i="0" smtClean="0">
                          <a:solidFill>
                            <a:srgbClr val="00B0F0"/>
                          </a:solidFill>
                          <a:latin typeface="Cambria Math" panose="02040503050406030204" pitchFamily="18" charset="0"/>
                        </a:rPr>
                        <m:t> </m:t>
                      </m:r>
                      <m:r>
                        <m:rPr>
                          <m:sty m:val="p"/>
                        </m:rPr>
                        <a:rPr lang="en-US" altLang="zh-CN" b="0" i="0" smtClean="0">
                          <a:solidFill>
                            <a:srgbClr val="00B0F0"/>
                          </a:solidFill>
                          <a:latin typeface="Cambria Math" panose="02040503050406030204" pitchFamily="18" charset="0"/>
                        </a:rPr>
                        <m:t>for</m:t>
                      </m:r>
                      <m:r>
                        <a:rPr lang="en-US" altLang="zh-CN" b="0" i="0" smtClean="0">
                          <a:solidFill>
                            <a:srgbClr val="00B0F0"/>
                          </a:solidFill>
                          <a:latin typeface="Cambria Math" panose="02040503050406030204" pitchFamily="18" charset="0"/>
                        </a:rPr>
                        <m:t> </m:t>
                      </m:r>
                      <m:r>
                        <a:rPr lang="en-US" altLang="zh-CN" b="1" i="1" smtClean="0">
                          <a:solidFill>
                            <a:srgbClr val="00B0F0"/>
                          </a:solidFill>
                          <a:latin typeface="Cambria Math" panose="02040503050406030204" pitchFamily="18" charset="0"/>
                        </a:rPr>
                        <m:t>𝒉</m:t>
                      </m:r>
                    </m:oMath>
                  </m:oMathPara>
                </a14:m>
                <a:endParaRPr lang="zh-CN" altLang="en-US" b="1" i="1" dirty="0">
                  <a:solidFill>
                    <a:srgbClr val="00B0F0"/>
                  </a:solidFill>
                </a:endParaRPr>
              </a:p>
            </p:txBody>
          </p:sp>
        </mc:Choice>
        <mc:Fallback xmlns="">
          <p:sp>
            <p:nvSpPr>
              <p:cNvPr id="3" name="矩形 2">
                <a:extLst>
                  <a:ext uri="{FF2B5EF4-FFF2-40B4-BE49-F238E27FC236}">
                    <a16:creationId xmlns:a16="http://schemas.microsoft.com/office/drawing/2014/main" id="{A8028681-F11A-420C-8CF0-1B2A0ACB9E9B}"/>
                  </a:ext>
                </a:extLst>
              </p:cNvPr>
              <p:cNvSpPr>
                <a:spLocks noRot="1" noChangeAspect="1" noMove="1" noResize="1" noEditPoints="1" noAdjustHandles="1" noChangeArrowheads="1" noChangeShapeType="1" noTextEdit="1"/>
              </p:cNvSpPr>
              <p:nvPr/>
            </p:nvSpPr>
            <p:spPr>
              <a:xfrm>
                <a:off x="2408169" y="5130222"/>
                <a:ext cx="1180130"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112B2C27-9F3C-4369-8AF4-D552FEDED151}"/>
                  </a:ext>
                </a:extLst>
              </p:cNvPr>
              <p:cNvSpPr/>
              <p:nvPr/>
            </p:nvSpPr>
            <p:spPr>
              <a:xfrm>
                <a:off x="3791222" y="5130222"/>
                <a:ext cx="11801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rgbClr val="92D050"/>
                          </a:solidFill>
                          <a:latin typeface="Cambria Math" panose="02040503050406030204" pitchFamily="18" charset="0"/>
                        </a:rPr>
                        <m:t>GFT</m:t>
                      </m:r>
                      <m:r>
                        <a:rPr lang="en-US" altLang="zh-CN" b="0" i="0" smtClean="0">
                          <a:solidFill>
                            <a:srgbClr val="92D050"/>
                          </a:solidFill>
                          <a:latin typeface="Cambria Math" panose="02040503050406030204" pitchFamily="18" charset="0"/>
                        </a:rPr>
                        <m:t> </m:t>
                      </m:r>
                      <m:r>
                        <m:rPr>
                          <m:sty m:val="p"/>
                        </m:rPr>
                        <a:rPr lang="en-US" altLang="zh-CN" b="0" i="0" smtClean="0">
                          <a:solidFill>
                            <a:srgbClr val="92D050"/>
                          </a:solidFill>
                          <a:latin typeface="Cambria Math" panose="02040503050406030204" pitchFamily="18" charset="0"/>
                        </a:rPr>
                        <m:t>for</m:t>
                      </m:r>
                      <m:r>
                        <a:rPr lang="en-US" altLang="zh-CN" b="0" i="0" smtClean="0">
                          <a:solidFill>
                            <a:srgbClr val="92D050"/>
                          </a:solidFill>
                          <a:latin typeface="Cambria Math" panose="02040503050406030204" pitchFamily="18" charset="0"/>
                        </a:rPr>
                        <m:t> </m:t>
                      </m:r>
                      <m:r>
                        <a:rPr lang="en-US" altLang="zh-CN" b="1" i="1" smtClean="0">
                          <a:solidFill>
                            <a:srgbClr val="92D050"/>
                          </a:solidFill>
                          <a:latin typeface="Cambria Math" panose="02040503050406030204" pitchFamily="18" charset="0"/>
                        </a:rPr>
                        <m:t>𝒇</m:t>
                      </m:r>
                    </m:oMath>
                  </m:oMathPara>
                </a14:m>
                <a:endParaRPr lang="zh-CN" altLang="en-US" b="1" i="1" dirty="0">
                  <a:solidFill>
                    <a:srgbClr val="92D050"/>
                  </a:solidFill>
                </a:endParaRPr>
              </a:p>
            </p:txBody>
          </p:sp>
        </mc:Choice>
        <mc:Fallback xmlns="">
          <p:sp>
            <p:nvSpPr>
              <p:cNvPr id="15" name="矩形 14">
                <a:extLst>
                  <a:ext uri="{FF2B5EF4-FFF2-40B4-BE49-F238E27FC236}">
                    <a16:creationId xmlns:a16="http://schemas.microsoft.com/office/drawing/2014/main" id="{112B2C27-9F3C-4369-8AF4-D552FEDED151}"/>
                  </a:ext>
                </a:extLst>
              </p:cNvPr>
              <p:cNvSpPr>
                <a:spLocks noRot="1" noChangeAspect="1" noMove="1" noResize="1" noEditPoints="1" noAdjustHandles="1" noChangeArrowheads="1" noChangeShapeType="1" noTextEdit="1"/>
              </p:cNvSpPr>
              <p:nvPr/>
            </p:nvSpPr>
            <p:spPr>
              <a:xfrm>
                <a:off x="3791222" y="5130222"/>
                <a:ext cx="1180130" cy="369332"/>
              </a:xfrm>
              <a:prstGeom prst="rect">
                <a:avLst/>
              </a:prstGeom>
              <a:blipFill>
                <a:blip r:embed="rId9"/>
                <a:stretch>
                  <a:fillRect b="-15000"/>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73681412-C6FA-4368-8AFD-BDF745CCB5A3}"/>
              </a:ext>
            </a:extLst>
          </p:cNvPr>
          <p:cNvSpPr/>
          <p:nvPr/>
        </p:nvSpPr>
        <p:spPr>
          <a:xfrm>
            <a:off x="1246314" y="4069649"/>
            <a:ext cx="7574158" cy="14400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46790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p:txBody>
          <a:bodyPr/>
          <a:lstStyle/>
          <a:p>
            <a:r>
              <a:rPr lang="en-US" altLang="zh-CN" b="1" dirty="0"/>
              <a:t>Diffusion convolution</a:t>
            </a:r>
          </a:p>
          <a:p>
            <a:pPr lvl="1"/>
            <a:r>
              <a:rPr lang="en-US" altLang="zh-CN" b="1" dirty="0"/>
              <a:t>Relationship with spectral graph convolution</a:t>
            </a:r>
          </a:p>
          <a:p>
            <a:pPr lvl="2"/>
            <a:r>
              <a:rPr lang="en-US" altLang="zh-CN" b="1" dirty="0"/>
              <a:t>Spectral graph convolution</a:t>
            </a:r>
            <a:endParaRPr lang="zh-CN" altLang="en-US"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37629AB-BD34-4889-924A-FC7767B25A48}"/>
                  </a:ext>
                </a:extLst>
              </p:cNvPr>
              <p:cNvSpPr txBox="1"/>
              <p:nvPr/>
            </p:nvSpPr>
            <p:spPr>
              <a:xfrm>
                <a:off x="1246314" y="2392746"/>
                <a:ext cx="45044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Given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degree</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matrix</m:t>
                      </m:r>
                      <m:r>
                        <a:rPr lang="en-US" altLang="zh-CN" b="0" i="0" smtClean="0">
                          <a:latin typeface="Cambria Math" panose="02040503050406030204" pitchFamily="18" charset="0"/>
                        </a:rPr>
                        <m:t> </m:t>
                      </m:r>
                      <m:r>
                        <a:rPr lang="en-US" altLang="zh-CN" b="1" i="1" smtClean="0">
                          <a:latin typeface="Cambria Math" panose="02040503050406030204" pitchFamily="18" charset="0"/>
                        </a:rPr>
                        <m:t>𝑫</m:t>
                      </m:r>
                      <m:r>
                        <a:rPr lang="en-US" altLang="zh-CN" b="1" i="1" smtClean="0">
                          <a:latin typeface="Cambria Math" panose="02040503050406030204" pitchFamily="18" charset="0"/>
                        </a:rPr>
                        <m:t>, </m:t>
                      </m:r>
                      <m:r>
                        <m:rPr>
                          <m:sty m:val="p"/>
                        </m:rPr>
                        <a:rPr lang="en-US" altLang="zh-CN" b="0" i="0" smtClean="0">
                          <a:latin typeface="Cambria Math" panose="02040503050406030204" pitchFamily="18" charset="0"/>
                        </a:rPr>
                        <m:t>adjacency</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matrix</m:t>
                      </m:r>
                      <m:r>
                        <a:rPr lang="en-US" altLang="zh-CN" b="1" i="1" smtClean="0">
                          <a:latin typeface="Cambria Math" panose="02040503050406030204" pitchFamily="18" charset="0"/>
                        </a:rPr>
                        <m:t> </m:t>
                      </m:r>
                      <m:r>
                        <a:rPr lang="en-US" altLang="zh-CN" b="1" i="1" smtClean="0">
                          <a:latin typeface="Cambria Math" panose="02040503050406030204" pitchFamily="18" charset="0"/>
                        </a:rPr>
                        <m:t>𝑾</m:t>
                      </m:r>
                      <m:r>
                        <a:rPr lang="en-US" altLang="zh-CN" b="1" i="1" smtClean="0">
                          <a:latin typeface="Cambria Math" panose="02040503050406030204" pitchFamily="18" charset="0"/>
                        </a:rPr>
                        <m:t> </m:t>
                      </m:r>
                    </m:oMath>
                  </m:oMathPara>
                </a14:m>
                <a:endParaRPr lang="zh-CN" altLang="en-US" b="1" i="1" dirty="0"/>
              </a:p>
            </p:txBody>
          </p:sp>
        </mc:Choice>
        <mc:Fallback xmlns="">
          <p:sp>
            <p:nvSpPr>
              <p:cNvPr id="6" name="文本框 5">
                <a:extLst>
                  <a:ext uri="{FF2B5EF4-FFF2-40B4-BE49-F238E27FC236}">
                    <a16:creationId xmlns:a16="http://schemas.microsoft.com/office/drawing/2014/main" id="{C37629AB-BD34-4889-924A-FC7767B25A48}"/>
                  </a:ext>
                </a:extLst>
              </p:cNvPr>
              <p:cNvSpPr txBox="1">
                <a:spLocks noRot="1" noChangeAspect="1" noMove="1" noResize="1" noEditPoints="1" noAdjustHandles="1" noChangeArrowheads="1" noChangeShapeType="1" noTextEdit="1"/>
              </p:cNvSpPr>
              <p:nvPr/>
            </p:nvSpPr>
            <p:spPr>
              <a:xfrm>
                <a:off x="1246314" y="2392746"/>
                <a:ext cx="4504438" cy="276999"/>
              </a:xfrm>
              <a:prstGeom prst="rect">
                <a:avLst/>
              </a:prstGeom>
              <a:blipFill>
                <a:blip r:embed="rId2"/>
                <a:stretch>
                  <a:fillRect t="-2222"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895A930-C05F-492A-9F51-4207B8ED0E71}"/>
                  </a:ext>
                </a:extLst>
              </p:cNvPr>
              <p:cNvSpPr txBox="1"/>
              <p:nvPr/>
            </p:nvSpPr>
            <p:spPr>
              <a:xfrm>
                <a:off x="1320876" y="2738361"/>
                <a:ext cx="5042919" cy="408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Normalized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graph</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Laplacian</m:t>
                      </m:r>
                      <m:r>
                        <a:rPr lang="en-US" altLang="zh-CN" b="0" i="0" smtClean="0">
                          <a:latin typeface="Cambria Math" panose="02040503050406030204" pitchFamily="18" charset="0"/>
                        </a:rPr>
                        <m:t>:</m:t>
                      </m:r>
                      <m:r>
                        <a:rPr lang="en-US" altLang="zh-CN" b="1" i="1" smtClean="0">
                          <a:latin typeface="Cambria Math" panose="02040503050406030204" pitchFamily="18" charset="0"/>
                        </a:rPr>
                        <m:t>𝑳</m:t>
                      </m:r>
                      <m:r>
                        <a:rPr lang="en-US" altLang="zh-CN" b="0" i="0"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𝑫</m:t>
                          </m:r>
                        </m:e>
                        <m:sup>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𝑫</m:t>
                      </m:r>
                      <m:r>
                        <a:rPr lang="en-US" altLang="zh-CN" b="1" i="1" smtClean="0">
                          <a:latin typeface="Cambria Math" panose="02040503050406030204" pitchFamily="18" charset="0"/>
                        </a:rPr>
                        <m:t>−</m:t>
                      </m:r>
                      <m:r>
                        <a:rPr lang="en-US" altLang="zh-CN" b="1" i="1" smtClean="0">
                          <a:latin typeface="Cambria Math" panose="02040503050406030204" pitchFamily="18" charset="0"/>
                        </a:rPr>
                        <m:t>𝑾</m:t>
                      </m:r>
                      <m:r>
                        <a:rPr lang="en-US" altLang="zh-CN" b="1" i="1" smtClean="0">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𝑫</m:t>
                          </m:r>
                        </m:e>
                        <m:sup>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sup>
                      </m:sSup>
                    </m:oMath>
                  </m:oMathPara>
                </a14:m>
                <a:endParaRPr lang="zh-CN" altLang="en-US" b="1" i="1" dirty="0"/>
              </a:p>
            </p:txBody>
          </p:sp>
        </mc:Choice>
        <mc:Fallback xmlns="">
          <p:sp>
            <p:nvSpPr>
              <p:cNvPr id="8" name="文本框 7">
                <a:extLst>
                  <a:ext uri="{FF2B5EF4-FFF2-40B4-BE49-F238E27FC236}">
                    <a16:creationId xmlns:a16="http://schemas.microsoft.com/office/drawing/2014/main" id="{0895A930-C05F-492A-9F51-4207B8ED0E71}"/>
                  </a:ext>
                </a:extLst>
              </p:cNvPr>
              <p:cNvSpPr txBox="1">
                <a:spLocks noRot="1" noChangeAspect="1" noMove="1" noResize="1" noEditPoints="1" noAdjustHandles="1" noChangeArrowheads="1" noChangeShapeType="1" noTextEdit="1"/>
              </p:cNvSpPr>
              <p:nvPr/>
            </p:nvSpPr>
            <p:spPr>
              <a:xfrm>
                <a:off x="1320876" y="2738361"/>
                <a:ext cx="5042919" cy="4085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4910415-725A-43B8-BB91-D8139710D17F}"/>
                  </a:ext>
                </a:extLst>
              </p:cNvPr>
              <p:cNvSpPr txBox="1"/>
              <p:nvPr/>
            </p:nvSpPr>
            <p:spPr>
              <a:xfrm>
                <a:off x="1329966" y="3327009"/>
                <a:ext cx="4364208" cy="281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eigen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value</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decomposition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on</m:t>
                      </m:r>
                      <m:r>
                        <a:rPr lang="en-US" altLang="zh-CN" b="0" i="0" smtClean="0">
                          <a:latin typeface="Cambria Math" panose="02040503050406030204" pitchFamily="18" charset="0"/>
                        </a:rPr>
                        <m:t> </m:t>
                      </m:r>
                      <m:r>
                        <a:rPr lang="en-US" altLang="zh-CN" b="1" i="1" smtClean="0">
                          <a:latin typeface="Cambria Math" panose="02040503050406030204" pitchFamily="18" charset="0"/>
                        </a:rPr>
                        <m:t>𝑳</m:t>
                      </m:r>
                      <m:r>
                        <a:rPr lang="en-US" altLang="zh-CN" b="0" i="0" smtClean="0">
                          <a:latin typeface="Cambria Math" panose="02040503050406030204" pitchFamily="18" charset="0"/>
                        </a:rPr>
                        <m:t>:</m:t>
                      </m:r>
                      <m:r>
                        <a:rPr lang="en-US" altLang="zh-CN" b="1" i="1" smtClean="0">
                          <a:latin typeface="Cambria Math" panose="02040503050406030204" pitchFamily="18" charset="0"/>
                        </a:rPr>
                        <m:t>𝑳</m:t>
                      </m:r>
                      <m:r>
                        <a:rPr lang="en-US" altLang="zh-CN" b="0" i="0" smtClean="0">
                          <a:latin typeface="Cambria Math" panose="02040503050406030204" pitchFamily="18" charset="0"/>
                        </a:rPr>
                        <m:t>=</m:t>
                      </m:r>
                      <m:r>
                        <a:rPr lang="zh-CN" altLang="en-US" b="1" i="1" smtClean="0">
                          <a:latin typeface="Cambria Math" panose="02040503050406030204" pitchFamily="18" charset="0"/>
                        </a:rPr>
                        <m:t>𝚽𝚲</m:t>
                      </m:r>
                      <m:sSup>
                        <m:sSupPr>
                          <m:ctrlPr>
                            <a:rPr lang="en-US" altLang="zh-CN" b="1" i="1" smtClean="0">
                              <a:latin typeface="Cambria Math" panose="02040503050406030204" pitchFamily="18" charset="0"/>
                            </a:rPr>
                          </m:ctrlPr>
                        </m:sSupPr>
                        <m:e>
                          <m:r>
                            <a:rPr lang="zh-CN" altLang="en-US" b="1" i="1">
                              <a:latin typeface="Cambria Math" panose="02040503050406030204" pitchFamily="18" charset="0"/>
                            </a:rPr>
                            <m:t>𝚽</m:t>
                          </m:r>
                        </m:e>
                        <m:sup>
                          <m:r>
                            <a:rPr lang="en-US" altLang="zh-CN" b="1" i="1" smtClean="0">
                              <a:latin typeface="Cambria Math" panose="02040503050406030204" pitchFamily="18" charset="0"/>
                            </a:rPr>
                            <m:t>𝑻</m:t>
                          </m:r>
                        </m:sup>
                      </m:sSup>
                    </m:oMath>
                  </m:oMathPara>
                </a14:m>
                <a:endParaRPr lang="zh-CN" altLang="en-US" b="1" i="1" dirty="0"/>
              </a:p>
            </p:txBody>
          </p:sp>
        </mc:Choice>
        <mc:Fallback xmlns="">
          <p:sp>
            <p:nvSpPr>
              <p:cNvPr id="9" name="文本框 8">
                <a:extLst>
                  <a:ext uri="{FF2B5EF4-FFF2-40B4-BE49-F238E27FC236}">
                    <a16:creationId xmlns:a16="http://schemas.microsoft.com/office/drawing/2014/main" id="{34910415-725A-43B8-BB91-D8139710D17F}"/>
                  </a:ext>
                </a:extLst>
              </p:cNvPr>
              <p:cNvSpPr txBox="1">
                <a:spLocks noRot="1" noChangeAspect="1" noMove="1" noResize="1" noEditPoints="1" noAdjustHandles="1" noChangeArrowheads="1" noChangeShapeType="1" noTextEdit="1"/>
              </p:cNvSpPr>
              <p:nvPr/>
            </p:nvSpPr>
            <p:spPr>
              <a:xfrm>
                <a:off x="1329966" y="3327009"/>
                <a:ext cx="4364208" cy="281937"/>
              </a:xfrm>
              <a:prstGeom prst="rect">
                <a:avLst/>
              </a:prstGeom>
              <a:blipFill>
                <a:blip r:embed="rId4"/>
                <a:stretch>
                  <a:fillRect l="-1257" t="-2174" r="-140" b="-3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BA95324-03C9-4DC9-8B2B-63E1D4582DE4}"/>
                  </a:ext>
                </a:extLst>
              </p:cNvPr>
              <p:cNvSpPr txBox="1"/>
              <p:nvPr/>
            </p:nvSpPr>
            <p:spPr>
              <a:xfrm>
                <a:off x="1270018" y="4123429"/>
                <a:ext cx="74026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Graph</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convolution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for</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two</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signal</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on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graph</m:t>
                      </m:r>
                      <m:r>
                        <a:rPr lang="en-US" altLang="zh-CN" b="0" i="0" smtClean="0">
                          <a:latin typeface="Cambria Math" panose="02040503050406030204" pitchFamily="18" charset="0"/>
                        </a:rPr>
                        <m:t> </m:t>
                      </m:r>
                      <m:r>
                        <a:rPr lang="en-US" altLang="zh-CN" b="1" i="1" smtClean="0">
                          <a:latin typeface="Cambria Math" panose="02040503050406030204" pitchFamily="18" charset="0"/>
                        </a:rPr>
                        <m:t>𝑮</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with</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graph</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fourier</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transform</m:t>
                      </m:r>
                      <m:r>
                        <a:rPr lang="en-US" altLang="zh-CN" b="0" i="0" smtClean="0">
                          <a:latin typeface="Cambria Math" panose="02040503050406030204" pitchFamily="18" charset="0"/>
                        </a:rPr>
                        <m:t>:</m:t>
                      </m:r>
                    </m:oMath>
                  </m:oMathPara>
                </a14:m>
                <a:endParaRPr lang="zh-CN" altLang="en-US" b="1" dirty="0"/>
              </a:p>
            </p:txBody>
          </p:sp>
        </mc:Choice>
        <mc:Fallback xmlns="">
          <p:sp>
            <p:nvSpPr>
              <p:cNvPr id="10" name="文本框 9">
                <a:extLst>
                  <a:ext uri="{FF2B5EF4-FFF2-40B4-BE49-F238E27FC236}">
                    <a16:creationId xmlns:a16="http://schemas.microsoft.com/office/drawing/2014/main" id="{ABA95324-03C9-4DC9-8B2B-63E1D4582DE4}"/>
                  </a:ext>
                </a:extLst>
              </p:cNvPr>
              <p:cNvSpPr txBox="1">
                <a:spLocks noRot="1" noChangeAspect="1" noMove="1" noResize="1" noEditPoints="1" noAdjustHandles="1" noChangeArrowheads="1" noChangeShapeType="1" noTextEdit="1"/>
              </p:cNvSpPr>
              <p:nvPr/>
            </p:nvSpPr>
            <p:spPr>
              <a:xfrm>
                <a:off x="1270018" y="4123429"/>
                <a:ext cx="7402668" cy="276999"/>
              </a:xfrm>
              <a:prstGeom prst="rect">
                <a:avLst/>
              </a:prstGeom>
              <a:blipFill>
                <a:blip r:embed="rId5"/>
                <a:stretch>
                  <a:fillRect l="-576" b="-34783"/>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D8B3B984-90F8-4DE7-8F81-09A1253673D5}"/>
              </a:ext>
            </a:extLst>
          </p:cNvPr>
          <p:cNvSpPr/>
          <p:nvPr/>
        </p:nvSpPr>
        <p:spPr>
          <a:xfrm>
            <a:off x="1246314" y="2392746"/>
            <a:ext cx="7574158" cy="14400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418AE4D-8806-41F8-8614-8314F18868CB}"/>
                  </a:ext>
                </a:extLst>
              </p:cNvPr>
              <p:cNvSpPr/>
              <p:nvPr/>
            </p:nvSpPr>
            <p:spPr>
              <a:xfrm>
                <a:off x="1346981" y="4617648"/>
                <a:ext cx="3302507"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m:t>
                          </m:r>
                          <m:r>
                            <a:rPr lang="en-US" altLang="zh-CN" b="1" i="1" smtClean="0">
                              <a:latin typeface="Cambria Math" panose="02040503050406030204" pitchFamily="18" charset="0"/>
                            </a:rPr>
                            <m:t>𝒇</m:t>
                          </m:r>
                          <m:r>
                            <a:rPr lang="en-US" altLang="zh-CN" b="1" i="1" smtClean="0">
                              <a:latin typeface="Cambria Math" panose="02040503050406030204" pitchFamily="18" charset="0"/>
                            </a:rPr>
                            <m:t>∗</m:t>
                          </m:r>
                          <m:r>
                            <a:rPr lang="en-US" altLang="zh-CN" b="1" i="1" smtClean="0">
                              <a:latin typeface="Cambria Math" panose="02040503050406030204" pitchFamily="18" charset="0"/>
                            </a:rPr>
                            <m:t>𝒉</m:t>
                          </m:r>
                          <m:r>
                            <a:rPr lang="en-US" altLang="zh-CN" b="1" i="1" smtClean="0">
                              <a:latin typeface="Cambria Math" panose="02040503050406030204" pitchFamily="18" charset="0"/>
                            </a:rPr>
                            <m:t>)</m:t>
                          </m:r>
                        </m:e>
                        <m:sub>
                          <m:r>
                            <a:rPr lang="en-US" altLang="zh-CN" b="1" i="1" smtClean="0">
                              <a:latin typeface="Cambria Math" panose="02040503050406030204" pitchFamily="18" charset="0"/>
                            </a:rPr>
                            <m:t>𝑮</m:t>
                          </m:r>
                        </m:sub>
                      </m:sSub>
                      <m:r>
                        <a:rPr lang="en-US" altLang="zh-CN" b="1" i="1" smtClean="0">
                          <a:latin typeface="Cambria Math" panose="02040503050406030204" pitchFamily="18" charset="0"/>
                        </a:rPr>
                        <m:t>=</m:t>
                      </m:r>
                      <m:r>
                        <a:rPr lang="zh-CN" altLang="en-US" b="1" i="1">
                          <a:latin typeface="Cambria Math" panose="02040503050406030204" pitchFamily="18" charset="0"/>
                        </a:rPr>
                        <m:t>𝚽</m:t>
                      </m:r>
                      <m:r>
                        <a:rPr lang="en-US" altLang="zh-CN" b="1" i="1" smtClean="0">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smtClean="0">
                              <a:latin typeface="Cambria Math" panose="02040503050406030204" pitchFamily="18" charset="0"/>
                            </a:rPr>
                            <m:t>(</m:t>
                          </m:r>
                          <m:r>
                            <a:rPr lang="zh-CN" altLang="en-US" b="1" i="1">
                              <a:latin typeface="Cambria Math" panose="02040503050406030204" pitchFamily="18" charset="0"/>
                            </a:rPr>
                            <m:t>𝚽</m:t>
                          </m:r>
                        </m:e>
                        <m:sup>
                          <m:r>
                            <a:rPr lang="en-US" altLang="zh-CN" b="1" i="1">
                              <a:latin typeface="Cambria Math" panose="02040503050406030204" pitchFamily="18" charset="0"/>
                            </a:rPr>
                            <m:t>𝑻</m:t>
                          </m:r>
                        </m:sup>
                      </m:s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sSup>
                        <m:sSupPr>
                          <m:ctrlPr>
                            <a:rPr lang="en-US" altLang="zh-CN" b="1" i="1">
                              <a:latin typeface="Cambria Math" panose="02040503050406030204" pitchFamily="18" charset="0"/>
                            </a:rPr>
                          </m:ctrlPr>
                        </m:sSupPr>
                        <m:e>
                          <m:r>
                            <a:rPr lang="zh-CN" altLang="en-US" b="1" i="1">
                              <a:latin typeface="Cambria Math" panose="02040503050406030204" pitchFamily="18" charset="0"/>
                            </a:rPr>
                            <m:t>𝚽</m:t>
                          </m:r>
                        </m:e>
                        <m:sup>
                          <m:r>
                            <a:rPr lang="en-US" altLang="zh-CN" b="1" i="1">
                              <a:latin typeface="Cambria Math" panose="02040503050406030204" pitchFamily="18" charset="0"/>
                            </a:rPr>
                            <m:t>𝑻</m:t>
                          </m:r>
                        </m:sup>
                      </m:sSup>
                      <m:r>
                        <a:rPr lang="en-US" altLang="zh-CN" b="1" i="1" smtClean="0">
                          <a:latin typeface="Cambria Math" panose="02040503050406030204" pitchFamily="18" charset="0"/>
                        </a:rPr>
                        <m:t>𝒇</m:t>
                      </m:r>
                      <m:r>
                        <a:rPr lang="en-US" altLang="zh-CN" b="1" i="1" smtClean="0">
                          <a:latin typeface="Cambria Math" panose="02040503050406030204" pitchFamily="18" charset="0"/>
                        </a:rPr>
                        <m:t>))</m:t>
                      </m:r>
                    </m:oMath>
                  </m:oMathPara>
                </a14:m>
                <a:endParaRPr lang="zh-CN" altLang="en-US" dirty="0"/>
              </a:p>
            </p:txBody>
          </p:sp>
        </mc:Choice>
        <mc:Fallback xmlns="">
          <p:sp>
            <p:nvSpPr>
              <p:cNvPr id="12" name="矩形 11">
                <a:extLst>
                  <a:ext uri="{FF2B5EF4-FFF2-40B4-BE49-F238E27FC236}">
                    <a16:creationId xmlns:a16="http://schemas.microsoft.com/office/drawing/2014/main" id="{8418AE4D-8806-41F8-8614-8314F18868CB}"/>
                  </a:ext>
                </a:extLst>
              </p:cNvPr>
              <p:cNvSpPr>
                <a:spLocks noRot="1" noChangeAspect="1" noMove="1" noResize="1" noEditPoints="1" noAdjustHandles="1" noChangeArrowheads="1" noChangeShapeType="1" noTextEdit="1"/>
              </p:cNvSpPr>
              <p:nvPr/>
            </p:nvSpPr>
            <p:spPr>
              <a:xfrm>
                <a:off x="1346981" y="4617648"/>
                <a:ext cx="3302507" cy="374270"/>
              </a:xfrm>
              <a:prstGeom prst="rect">
                <a:avLst/>
              </a:prstGeom>
              <a:blipFill>
                <a:blip r:embed="rId6"/>
                <a:stretch>
                  <a:fillRect b="-14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57B31FD-A279-4563-A4C6-E0A8516D6C72}"/>
                  </a:ext>
                </a:extLst>
              </p:cNvPr>
              <p:cNvSpPr/>
              <p:nvPr/>
            </p:nvSpPr>
            <p:spPr>
              <a:xfrm>
                <a:off x="4907609" y="4604991"/>
                <a:ext cx="35381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element</m:t>
                      </m:r>
                      <m:r>
                        <a:rPr lang="en-US" altLang="zh-CN" b="0" i="0"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wise</m:t>
                      </m:r>
                      <m:r>
                        <a:rPr lang="en-US" altLang="zh-CN" b="0" i="0"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multiplication</m:t>
                      </m:r>
                    </m:oMath>
                  </m:oMathPara>
                </a14:m>
                <a:endParaRPr lang="zh-CN" altLang="en-US" dirty="0"/>
              </a:p>
            </p:txBody>
          </p:sp>
        </mc:Choice>
        <mc:Fallback xmlns="">
          <p:sp>
            <p:nvSpPr>
              <p:cNvPr id="13" name="矩形 12">
                <a:extLst>
                  <a:ext uri="{FF2B5EF4-FFF2-40B4-BE49-F238E27FC236}">
                    <a16:creationId xmlns:a16="http://schemas.microsoft.com/office/drawing/2014/main" id="{957B31FD-A279-4563-A4C6-E0A8516D6C72}"/>
                  </a:ext>
                </a:extLst>
              </p:cNvPr>
              <p:cNvSpPr>
                <a:spLocks noRot="1" noChangeAspect="1" noMove="1" noResize="1" noEditPoints="1" noAdjustHandles="1" noChangeArrowheads="1" noChangeShapeType="1" noTextEdit="1"/>
              </p:cNvSpPr>
              <p:nvPr/>
            </p:nvSpPr>
            <p:spPr>
              <a:xfrm>
                <a:off x="4907609" y="4604991"/>
                <a:ext cx="3538148" cy="369332"/>
              </a:xfrm>
              <a:prstGeom prst="rect">
                <a:avLst/>
              </a:prstGeom>
              <a:blipFill>
                <a:blip r:embed="rId7"/>
                <a:stretch>
                  <a:fillRect b="-14754"/>
                </a:stretch>
              </a:blipFill>
            </p:spPr>
            <p:txBody>
              <a:bodyPr/>
              <a:lstStyle/>
              <a:p>
                <a:r>
                  <a:rPr lang="zh-CN" altLang="en-US">
                    <a:noFill/>
                  </a:rPr>
                  <a:t> </a:t>
                </a:r>
              </a:p>
            </p:txBody>
          </p:sp>
        </mc:Fallback>
      </mc:AlternateContent>
      <p:sp>
        <p:nvSpPr>
          <p:cNvPr id="2" name="椭圆 1">
            <a:extLst>
              <a:ext uri="{FF2B5EF4-FFF2-40B4-BE49-F238E27FC236}">
                <a16:creationId xmlns:a16="http://schemas.microsoft.com/office/drawing/2014/main" id="{7AAB8345-40F4-401B-9A9B-2AFF7EB2E17A}"/>
              </a:ext>
            </a:extLst>
          </p:cNvPr>
          <p:cNvSpPr/>
          <p:nvPr/>
        </p:nvSpPr>
        <p:spPr>
          <a:xfrm>
            <a:off x="2843808" y="4617648"/>
            <a:ext cx="576064" cy="374270"/>
          </a:xfrm>
          <a:prstGeom prst="ellipse">
            <a:avLst/>
          </a:prstGeom>
          <a:solidFill>
            <a:srgbClr val="00B0F0">
              <a:alpha val="24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AC618E4D-06D9-45DA-8929-500752254817}"/>
              </a:ext>
            </a:extLst>
          </p:cNvPr>
          <p:cNvSpPr/>
          <p:nvPr/>
        </p:nvSpPr>
        <p:spPr>
          <a:xfrm>
            <a:off x="3812706" y="4622896"/>
            <a:ext cx="576064" cy="374270"/>
          </a:xfrm>
          <a:prstGeom prst="ellipse">
            <a:avLst/>
          </a:prstGeom>
          <a:solidFill>
            <a:srgbClr val="92D050">
              <a:alpha val="24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A8028681-F11A-420C-8CF0-1B2A0ACB9E9B}"/>
                  </a:ext>
                </a:extLst>
              </p:cNvPr>
              <p:cNvSpPr/>
              <p:nvPr/>
            </p:nvSpPr>
            <p:spPr>
              <a:xfrm>
                <a:off x="2408169" y="5130222"/>
                <a:ext cx="17307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B0F0"/>
                          </a:solidFill>
                          <a:latin typeface="Cambria Math" panose="02040503050406030204" pitchFamily="18" charset="0"/>
                        </a:rPr>
                        <m:t>𝐺𝐹𝑇</m:t>
                      </m:r>
                      <m:r>
                        <a:rPr lang="en-US" altLang="zh-CN" b="0" i="1" smtClean="0">
                          <a:solidFill>
                            <a:srgbClr val="00B0F0"/>
                          </a:solidFill>
                          <a:latin typeface="Cambria Math" panose="02040503050406030204" pitchFamily="18" charset="0"/>
                        </a:rPr>
                        <m:t> </m:t>
                      </m:r>
                      <m:r>
                        <a:rPr lang="en-US" altLang="zh-CN" b="0" i="1" smtClean="0">
                          <a:solidFill>
                            <a:srgbClr val="00B0F0"/>
                          </a:solidFill>
                          <a:latin typeface="Cambria Math" panose="02040503050406030204" pitchFamily="18" charset="0"/>
                        </a:rPr>
                        <m:t>𝑓𝑜𝑟</m:t>
                      </m:r>
                      <m:r>
                        <a:rPr lang="en-US" altLang="zh-CN" b="0" i="1" smtClean="0">
                          <a:solidFill>
                            <a:srgbClr val="00B0F0"/>
                          </a:solidFill>
                          <a:latin typeface="Cambria Math" panose="02040503050406030204" pitchFamily="18" charset="0"/>
                        </a:rPr>
                        <m:t> </m:t>
                      </m:r>
                      <m:r>
                        <a:rPr lang="en-US" altLang="zh-CN" b="0" i="1" smtClean="0">
                          <a:solidFill>
                            <a:srgbClr val="00B0F0"/>
                          </a:solidFill>
                          <a:latin typeface="Cambria Math" panose="02040503050406030204" pitchFamily="18" charset="0"/>
                        </a:rPr>
                        <m:t>𝑓𝑖𝑙𝑡𝑒𝑟</m:t>
                      </m:r>
                    </m:oMath>
                  </m:oMathPara>
                </a14:m>
                <a:endParaRPr lang="zh-CN" altLang="en-US" i="1" dirty="0">
                  <a:solidFill>
                    <a:srgbClr val="00B0F0"/>
                  </a:solidFill>
                </a:endParaRPr>
              </a:p>
            </p:txBody>
          </p:sp>
        </mc:Choice>
        <mc:Fallback xmlns="">
          <p:sp>
            <p:nvSpPr>
              <p:cNvPr id="3" name="矩形 2">
                <a:extLst>
                  <a:ext uri="{FF2B5EF4-FFF2-40B4-BE49-F238E27FC236}">
                    <a16:creationId xmlns:a16="http://schemas.microsoft.com/office/drawing/2014/main" id="{A8028681-F11A-420C-8CF0-1B2A0ACB9E9B}"/>
                  </a:ext>
                </a:extLst>
              </p:cNvPr>
              <p:cNvSpPr>
                <a:spLocks noRot="1" noChangeAspect="1" noMove="1" noResize="1" noEditPoints="1" noAdjustHandles="1" noChangeArrowheads="1" noChangeShapeType="1" noTextEdit="1"/>
              </p:cNvSpPr>
              <p:nvPr/>
            </p:nvSpPr>
            <p:spPr>
              <a:xfrm>
                <a:off x="2408169" y="5130222"/>
                <a:ext cx="1730730" cy="369332"/>
              </a:xfrm>
              <a:prstGeom prst="rect">
                <a:avLst/>
              </a:prstGeom>
              <a:blipFill>
                <a:blip r:embed="rId8"/>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112B2C27-9F3C-4369-8AF4-D552FEDED151}"/>
                  </a:ext>
                </a:extLst>
              </p:cNvPr>
              <p:cNvSpPr/>
              <p:nvPr/>
            </p:nvSpPr>
            <p:spPr>
              <a:xfrm>
                <a:off x="4078164" y="5130222"/>
                <a:ext cx="28312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rgbClr val="92D050"/>
                          </a:solidFill>
                          <a:latin typeface="Cambria Math" panose="02040503050406030204" pitchFamily="18" charset="0"/>
                        </a:rPr>
                        <m:t>GFT</m:t>
                      </m:r>
                      <m:r>
                        <a:rPr lang="en-US" altLang="zh-CN" b="0" i="0" smtClean="0">
                          <a:solidFill>
                            <a:srgbClr val="92D050"/>
                          </a:solidFill>
                          <a:latin typeface="Cambria Math" panose="02040503050406030204" pitchFamily="18" charset="0"/>
                        </a:rPr>
                        <m:t> </m:t>
                      </m:r>
                      <m:r>
                        <m:rPr>
                          <m:sty m:val="p"/>
                        </m:rPr>
                        <a:rPr lang="en-US" altLang="zh-CN" b="0" i="0" smtClean="0">
                          <a:solidFill>
                            <a:srgbClr val="92D050"/>
                          </a:solidFill>
                          <a:latin typeface="Cambria Math" panose="02040503050406030204" pitchFamily="18" charset="0"/>
                        </a:rPr>
                        <m:t>for</m:t>
                      </m:r>
                      <m:r>
                        <a:rPr lang="en-US" altLang="zh-CN" b="0" i="0" smtClean="0">
                          <a:solidFill>
                            <a:srgbClr val="92D050"/>
                          </a:solidFill>
                          <a:latin typeface="Cambria Math" panose="02040503050406030204" pitchFamily="18" charset="0"/>
                        </a:rPr>
                        <m:t> </m:t>
                      </m:r>
                      <m:r>
                        <m:rPr>
                          <m:sty m:val="p"/>
                        </m:rPr>
                        <a:rPr lang="en-US" altLang="zh-CN" b="0" i="0" smtClean="0">
                          <a:solidFill>
                            <a:srgbClr val="92D050"/>
                          </a:solidFill>
                          <a:latin typeface="Cambria Math" panose="02040503050406030204" pitchFamily="18" charset="0"/>
                        </a:rPr>
                        <m:t>input</m:t>
                      </m:r>
                      <m:r>
                        <a:rPr lang="en-US" altLang="zh-CN" b="0" i="0" smtClean="0">
                          <a:solidFill>
                            <a:srgbClr val="92D050"/>
                          </a:solidFill>
                          <a:latin typeface="Cambria Math" panose="02040503050406030204" pitchFamily="18" charset="0"/>
                        </a:rPr>
                        <m:t> </m:t>
                      </m:r>
                      <m:r>
                        <m:rPr>
                          <m:sty m:val="p"/>
                        </m:rPr>
                        <a:rPr lang="en-US" altLang="zh-CN" b="0" i="0" smtClean="0">
                          <a:solidFill>
                            <a:srgbClr val="92D050"/>
                          </a:solidFill>
                          <a:latin typeface="Cambria Math" panose="02040503050406030204" pitchFamily="18" charset="0"/>
                        </a:rPr>
                        <m:t>feature</m:t>
                      </m:r>
                      <m:r>
                        <a:rPr lang="en-US" altLang="zh-CN" b="0" i="0" smtClean="0">
                          <a:solidFill>
                            <a:srgbClr val="92D050"/>
                          </a:solidFill>
                          <a:latin typeface="Cambria Math" panose="02040503050406030204" pitchFamily="18" charset="0"/>
                        </a:rPr>
                        <m:t> </m:t>
                      </m:r>
                      <m:r>
                        <m:rPr>
                          <m:sty m:val="p"/>
                        </m:rPr>
                        <a:rPr lang="en-US" altLang="zh-CN" b="0" i="0" smtClean="0">
                          <a:solidFill>
                            <a:srgbClr val="92D050"/>
                          </a:solidFill>
                          <a:latin typeface="Cambria Math" panose="02040503050406030204" pitchFamily="18" charset="0"/>
                        </a:rPr>
                        <m:t>on</m:t>
                      </m:r>
                      <m:r>
                        <a:rPr lang="en-US" altLang="zh-CN" b="0" i="0" smtClean="0">
                          <a:solidFill>
                            <a:srgbClr val="92D050"/>
                          </a:solidFill>
                          <a:latin typeface="Cambria Math" panose="02040503050406030204" pitchFamily="18" charset="0"/>
                        </a:rPr>
                        <m:t> </m:t>
                      </m:r>
                      <m:r>
                        <a:rPr lang="en-US" altLang="zh-CN" b="1" i="1" smtClean="0">
                          <a:solidFill>
                            <a:srgbClr val="92D050"/>
                          </a:solidFill>
                          <a:latin typeface="Cambria Math" panose="02040503050406030204" pitchFamily="18" charset="0"/>
                        </a:rPr>
                        <m:t>𝑮</m:t>
                      </m:r>
                    </m:oMath>
                  </m:oMathPara>
                </a14:m>
                <a:endParaRPr lang="zh-CN" altLang="en-US" b="1" i="1" dirty="0">
                  <a:solidFill>
                    <a:srgbClr val="92D050"/>
                  </a:solidFill>
                </a:endParaRPr>
              </a:p>
            </p:txBody>
          </p:sp>
        </mc:Choice>
        <mc:Fallback xmlns="">
          <p:sp>
            <p:nvSpPr>
              <p:cNvPr id="15" name="矩形 14">
                <a:extLst>
                  <a:ext uri="{FF2B5EF4-FFF2-40B4-BE49-F238E27FC236}">
                    <a16:creationId xmlns:a16="http://schemas.microsoft.com/office/drawing/2014/main" id="{112B2C27-9F3C-4369-8AF4-D552FEDED151}"/>
                  </a:ext>
                </a:extLst>
              </p:cNvPr>
              <p:cNvSpPr>
                <a:spLocks noRot="1" noChangeAspect="1" noMove="1" noResize="1" noEditPoints="1" noAdjustHandles="1" noChangeArrowheads="1" noChangeShapeType="1" noTextEdit="1"/>
              </p:cNvSpPr>
              <p:nvPr/>
            </p:nvSpPr>
            <p:spPr>
              <a:xfrm>
                <a:off x="4078164" y="5130222"/>
                <a:ext cx="2831224" cy="369332"/>
              </a:xfrm>
              <a:prstGeom prst="rect">
                <a:avLst/>
              </a:prstGeom>
              <a:blipFill>
                <a:blip r:embed="rId9"/>
                <a:stretch>
                  <a:fillRect b="-15000"/>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73681412-C6FA-4368-8AFD-BDF745CCB5A3}"/>
              </a:ext>
            </a:extLst>
          </p:cNvPr>
          <p:cNvSpPr/>
          <p:nvPr/>
        </p:nvSpPr>
        <p:spPr>
          <a:xfrm>
            <a:off x="1246314" y="4069649"/>
            <a:ext cx="7574158" cy="14400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EFC584BD-C900-488B-A205-931C597B5889}"/>
                  </a:ext>
                </a:extLst>
              </p:cNvPr>
              <p:cNvSpPr txBox="1"/>
              <p:nvPr/>
            </p:nvSpPr>
            <p:spPr>
              <a:xfrm>
                <a:off x="1267579" y="5733256"/>
                <a:ext cx="3528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Graph</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convolution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neural</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network</m:t>
                      </m:r>
                      <m:r>
                        <a:rPr lang="en-US" altLang="zh-CN" b="0" i="0" smtClean="0">
                          <a:latin typeface="Cambria Math" panose="02040503050406030204" pitchFamily="18" charset="0"/>
                        </a:rPr>
                        <m:t>:</m:t>
                      </m:r>
                    </m:oMath>
                  </m:oMathPara>
                </a14:m>
                <a:endParaRPr lang="zh-CN" altLang="en-US" b="1" dirty="0"/>
              </a:p>
            </p:txBody>
          </p:sp>
        </mc:Choice>
        <mc:Fallback xmlns="">
          <p:sp>
            <p:nvSpPr>
              <p:cNvPr id="17" name="文本框 16">
                <a:extLst>
                  <a:ext uri="{FF2B5EF4-FFF2-40B4-BE49-F238E27FC236}">
                    <a16:creationId xmlns:a16="http://schemas.microsoft.com/office/drawing/2014/main" id="{EFC584BD-C900-488B-A205-931C597B5889}"/>
                  </a:ext>
                </a:extLst>
              </p:cNvPr>
              <p:cNvSpPr txBox="1">
                <a:spLocks noRot="1" noChangeAspect="1" noMove="1" noResize="1" noEditPoints="1" noAdjustHandles="1" noChangeArrowheads="1" noChangeShapeType="1" noTextEdit="1"/>
              </p:cNvSpPr>
              <p:nvPr/>
            </p:nvSpPr>
            <p:spPr>
              <a:xfrm>
                <a:off x="1267579" y="5733256"/>
                <a:ext cx="3528209" cy="276999"/>
              </a:xfrm>
              <a:prstGeom prst="rect">
                <a:avLst/>
              </a:prstGeom>
              <a:blipFill>
                <a:blip r:embed="rId10"/>
                <a:stretch>
                  <a:fillRect l="-1727" r="-345"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C9D2F32A-C8B2-4E73-A950-7B876D465A19}"/>
                  </a:ext>
                </a:extLst>
              </p:cNvPr>
              <p:cNvSpPr/>
              <p:nvPr/>
            </p:nvSpPr>
            <p:spPr>
              <a:xfrm>
                <a:off x="1380653" y="6078277"/>
                <a:ext cx="3234347"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m:t>
                          </m:r>
                          <m:r>
                            <a:rPr lang="en-US" altLang="zh-CN" b="1" i="1" smtClean="0">
                              <a:latin typeface="Cambria Math" panose="02040503050406030204" pitchFamily="18" charset="0"/>
                            </a:rPr>
                            <m:t>𝒇</m:t>
                          </m:r>
                          <m:r>
                            <a:rPr lang="en-US" altLang="zh-CN" b="1" i="1" smtClean="0">
                              <a:latin typeface="Cambria Math" panose="02040503050406030204" pitchFamily="18" charset="0"/>
                            </a:rPr>
                            <m:t>∗</m:t>
                          </m:r>
                          <m:r>
                            <a:rPr lang="en-US" altLang="zh-CN" b="1" i="1" smtClean="0">
                              <a:latin typeface="Cambria Math" panose="02040503050406030204" pitchFamily="18" charset="0"/>
                            </a:rPr>
                            <m:t>𝒉</m:t>
                          </m:r>
                          <m:r>
                            <a:rPr lang="en-US" altLang="zh-CN" b="1" i="1" smtClean="0">
                              <a:latin typeface="Cambria Math" panose="02040503050406030204" pitchFamily="18" charset="0"/>
                            </a:rPr>
                            <m:t>)</m:t>
                          </m:r>
                        </m:e>
                        <m:sub>
                          <m:r>
                            <a:rPr lang="en-US" altLang="zh-CN" b="1" i="1" smtClean="0">
                              <a:latin typeface="Cambria Math" panose="02040503050406030204" pitchFamily="18" charset="0"/>
                            </a:rPr>
                            <m:t>𝑮</m:t>
                          </m:r>
                        </m:sub>
                      </m:sSub>
                      <m:r>
                        <a:rPr lang="en-US" altLang="zh-CN" b="1" i="1" smtClean="0">
                          <a:latin typeface="Cambria Math" panose="02040503050406030204" pitchFamily="18" charset="0"/>
                        </a:rPr>
                        <m:t>=</m:t>
                      </m:r>
                      <m:r>
                        <a:rPr lang="zh-CN" altLang="en-US" b="1" i="1">
                          <a:latin typeface="Cambria Math" panose="02040503050406030204" pitchFamily="18" charset="0"/>
                        </a:rPr>
                        <m:t>𝚽</m:t>
                      </m:r>
                      <m:r>
                        <a:rPr lang="en-US" altLang="zh-CN" b="1" i="1" smtClean="0">
                          <a:latin typeface="Cambria Math" panose="02040503050406030204" pitchFamily="18" charset="0"/>
                        </a:rPr>
                        <m:t>(</m:t>
                      </m:r>
                      <m:r>
                        <a:rPr lang="en-US" altLang="zh-CN" b="1" i="1" smtClean="0">
                          <a:latin typeface="Cambria Math" panose="02040503050406030204" pitchFamily="18" charset="0"/>
                        </a:rPr>
                        <m:t>𝒅𝒊𝒂𝒈</m:t>
                      </m:r>
                      <m:r>
                        <a:rPr lang="en-US" altLang="zh-CN" b="1" i="1" smtClean="0">
                          <a:latin typeface="Cambria Math" panose="02040503050406030204" pitchFamily="18" charset="0"/>
                        </a:rPr>
                        <m:t>(</m:t>
                      </m:r>
                      <m:r>
                        <a:rPr lang="zh-CN" altLang="en-US" b="1" i="1" smtClean="0">
                          <a:latin typeface="Cambria Math" panose="02040503050406030204" pitchFamily="18" charset="0"/>
                        </a:rPr>
                        <m:t>𝜽</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 (</m:t>
                      </m:r>
                      <m:sSup>
                        <m:sSupPr>
                          <m:ctrlPr>
                            <a:rPr lang="en-US" altLang="zh-CN" b="1" i="1">
                              <a:latin typeface="Cambria Math" panose="02040503050406030204" pitchFamily="18" charset="0"/>
                            </a:rPr>
                          </m:ctrlPr>
                        </m:sSupPr>
                        <m:e>
                          <m:r>
                            <a:rPr lang="zh-CN" altLang="en-US" b="1" i="1">
                              <a:latin typeface="Cambria Math" panose="02040503050406030204" pitchFamily="18" charset="0"/>
                            </a:rPr>
                            <m:t>𝚽</m:t>
                          </m:r>
                        </m:e>
                        <m:sup>
                          <m:r>
                            <a:rPr lang="en-US" altLang="zh-CN" b="1" i="1">
                              <a:latin typeface="Cambria Math" panose="02040503050406030204" pitchFamily="18" charset="0"/>
                            </a:rPr>
                            <m:t>𝑻</m:t>
                          </m:r>
                        </m:sup>
                      </m:sSup>
                      <m:r>
                        <a:rPr lang="en-US" altLang="zh-CN" b="1" i="1" smtClean="0">
                          <a:latin typeface="Cambria Math" panose="02040503050406030204" pitchFamily="18" charset="0"/>
                        </a:rPr>
                        <m:t>𝒇</m:t>
                      </m:r>
                      <m:r>
                        <a:rPr lang="en-US" altLang="zh-CN" b="1" i="1" smtClean="0">
                          <a:latin typeface="Cambria Math" panose="02040503050406030204" pitchFamily="18" charset="0"/>
                        </a:rPr>
                        <m:t>))</m:t>
                      </m:r>
                    </m:oMath>
                  </m:oMathPara>
                </a14:m>
                <a:endParaRPr lang="zh-CN" altLang="en-US" dirty="0"/>
              </a:p>
            </p:txBody>
          </p:sp>
        </mc:Choice>
        <mc:Fallback xmlns="">
          <p:sp>
            <p:nvSpPr>
              <p:cNvPr id="18" name="矩形 17">
                <a:extLst>
                  <a:ext uri="{FF2B5EF4-FFF2-40B4-BE49-F238E27FC236}">
                    <a16:creationId xmlns:a16="http://schemas.microsoft.com/office/drawing/2014/main" id="{C9D2F32A-C8B2-4E73-A950-7B876D465A19}"/>
                  </a:ext>
                </a:extLst>
              </p:cNvPr>
              <p:cNvSpPr>
                <a:spLocks noRot="1" noChangeAspect="1" noMove="1" noResize="1" noEditPoints="1" noAdjustHandles="1" noChangeArrowheads="1" noChangeShapeType="1" noTextEdit="1"/>
              </p:cNvSpPr>
              <p:nvPr/>
            </p:nvSpPr>
            <p:spPr>
              <a:xfrm>
                <a:off x="1380653" y="6078277"/>
                <a:ext cx="3234347" cy="374270"/>
              </a:xfrm>
              <a:prstGeom prst="rect">
                <a:avLst/>
              </a:prstGeom>
              <a:blipFill>
                <a:blip r:embed="rId11"/>
                <a:stretch>
                  <a:fillRect b="-16393"/>
                </a:stretch>
              </a:blipFill>
            </p:spPr>
            <p:txBody>
              <a:bodyPr/>
              <a:lstStyle/>
              <a:p>
                <a:r>
                  <a:rPr lang="zh-CN" altLang="en-US">
                    <a:noFill/>
                  </a:rPr>
                  <a:t> </a:t>
                </a:r>
              </a:p>
            </p:txBody>
          </p:sp>
        </mc:Fallback>
      </mc:AlternateContent>
      <p:sp>
        <p:nvSpPr>
          <p:cNvPr id="19" name="椭圆 18">
            <a:extLst>
              <a:ext uri="{FF2B5EF4-FFF2-40B4-BE49-F238E27FC236}">
                <a16:creationId xmlns:a16="http://schemas.microsoft.com/office/drawing/2014/main" id="{950C0911-56B4-4327-8050-0F058E1585CF}"/>
              </a:ext>
            </a:extLst>
          </p:cNvPr>
          <p:cNvSpPr/>
          <p:nvPr/>
        </p:nvSpPr>
        <p:spPr>
          <a:xfrm>
            <a:off x="2848663" y="6144262"/>
            <a:ext cx="859241" cy="265410"/>
          </a:xfrm>
          <a:prstGeom prst="ellipse">
            <a:avLst/>
          </a:prstGeom>
          <a:solidFill>
            <a:srgbClr val="00B0F0">
              <a:alpha val="24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85B3984C-1DAF-4B10-8072-846A06CB49D0}"/>
                  </a:ext>
                </a:extLst>
              </p:cNvPr>
              <p:cNvSpPr/>
              <p:nvPr/>
            </p:nvSpPr>
            <p:spPr>
              <a:xfrm>
                <a:off x="2911316" y="6377131"/>
                <a:ext cx="16959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B0F0"/>
                          </a:solidFill>
                          <a:latin typeface="Cambria Math" panose="02040503050406030204" pitchFamily="18" charset="0"/>
                        </a:rPr>
                        <m:t>𝑓𝑖𝑙𝑡𝑒𝑟</m:t>
                      </m:r>
                      <m:r>
                        <a:rPr lang="en-US" altLang="zh-CN" b="0" i="1" smtClean="0">
                          <a:solidFill>
                            <a:srgbClr val="00B0F0"/>
                          </a:solidFill>
                          <a:latin typeface="Cambria Math" panose="02040503050406030204" pitchFamily="18" charset="0"/>
                        </a:rPr>
                        <m:t> </m:t>
                      </m:r>
                      <m:r>
                        <a:rPr lang="en-US" altLang="zh-CN" b="0" i="1" smtClean="0">
                          <a:solidFill>
                            <a:srgbClr val="00B0F0"/>
                          </a:solidFill>
                          <a:latin typeface="Cambria Math" panose="02040503050406030204" pitchFamily="18" charset="0"/>
                        </a:rPr>
                        <m:t>𝑡𝑜</m:t>
                      </m:r>
                      <m:r>
                        <a:rPr lang="en-US" altLang="zh-CN" b="0" i="1" smtClean="0">
                          <a:solidFill>
                            <a:srgbClr val="00B0F0"/>
                          </a:solidFill>
                          <a:latin typeface="Cambria Math" panose="02040503050406030204" pitchFamily="18" charset="0"/>
                        </a:rPr>
                        <m:t> </m:t>
                      </m:r>
                      <m:r>
                        <a:rPr lang="en-US" altLang="zh-CN" b="0" i="1" smtClean="0">
                          <a:solidFill>
                            <a:srgbClr val="00B0F0"/>
                          </a:solidFill>
                          <a:latin typeface="Cambria Math" panose="02040503050406030204" pitchFamily="18" charset="0"/>
                        </a:rPr>
                        <m:t>𝑡𝑟𝑎𝑖𝑛</m:t>
                      </m:r>
                    </m:oMath>
                  </m:oMathPara>
                </a14:m>
                <a:endParaRPr lang="zh-CN" altLang="en-US" i="1" dirty="0">
                  <a:solidFill>
                    <a:srgbClr val="00B0F0"/>
                  </a:solidFill>
                </a:endParaRPr>
              </a:p>
            </p:txBody>
          </p:sp>
        </mc:Choice>
        <mc:Fallback xmlns="">
          <p:sp>
            <p:nvSpPr>
              <p:cNvPr id="20" name="矩形 19">
                <a:extLst>
                  <a:ext uri="{FF2B5EF4-FFF2-40B4-BE49-F238E27FC236}">
                    <a16:creationId xmlns:a16="http://schemas.microsoft.com/office/drawing/2014/main" id="{85B3984C-1DAF-4B10-8072-846A06CB49D0}"/>
                  </a:ext>
                </a:extLst>
              </p:cNvPr>
              <p:cNvSpPr>
                <a:spLocks noRot="1" noChangeAspect="1" noMove="1" noResize="1" noEditPoints="1" noAdjustHandles="1" noChangeArrowheads="1" noChangeShapeType="1" noTextEdit="1"/>
              </p:cNvSpPr>
              <p:nvPr/>
            </p:nvSpPr>
            <p:spPr>
              <a:xfrm>
                <a:off x="2911316" y="6377131"/>
                <a:ext cx="1695977" cy="369332"/>
              </a:xfrm>
              <a:prstGeom prst="rect">
                <a:avLst/>
              </a:prstGeom>
              <a:blipFill>
                <a:blip r:embed="rId12"/>
                <a:stretch>
                  <a:fillRect b="-14754"/>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D85404AA-B3E0-42BA-ABC4-CADF442BE876}"/>
              </a:ext>
            </a:extLst>
          </p:cNvPr>
          <p:cNvSpPr/>
          <p:nvPr/>
        </p:nvSpPr>
        <p:spPr>
          <a:xfrm>
            <a:off x="1215804" y="5709301"/>
            <a:ext cx="7604668" cy="99611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7F802AD2-8CE6-4B26-AA56-52564761E7C1}"/>
              </a:ext>
            </a:extLst>
          </p:cNvPr>
          <p:cNvPicPr>
            <a:picLocks noChangeAspect="1"/>
          </p:cNvPicPr>
          <p:nvPr/>
        </p:nvPicPr>
        <p:blipFill>
          <a:blip r:embed="rId13"/>
          <a:stretch>
            <a:fillRect/>
          </a:stretch>
        </p:blipFill>
        <p:spPr>
          <a:xfrm>
            <a:off x="5033393" y="6078277"/>
            <a:ext cx="3962604" cy="463574"/>
          </a:xfrm>
          <a:prstGeom prst="rect">
            <a:avLst/>
          </a:prstGeom>
        </p:spPr>
      </p:pic>
    </p:spTree>
    <p:extLst>
      <p:ext uri="{BB962C8B-B14F-4D97-AF65-F5344CB8AC3E}">
        <p14:creationId xmlns:p14="http://schemas.microsoft.com/office/powerpoint/2010/main" val="1330132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p:txBody>
          <a:bodyPr/>
          <a:lstStyle/>
          <a:p>
            <a:r>
              <a:rPr lang="en-US" altLang="zh-CN" b="1" dirty="0"/>
              <a:t>Diffusion convolution</a:t>
            </a:r>
          </a:p>
          <a:p>
            <a:pPr lvl="1"/>
            <a:r>
              <a:rPr lang="en-US" altLang="zh-CN" b="1" dirty="0"/>
              <a:t>Relationship with spectral graph convolution</a:t>
            </a:r>
          </a:p>
          <a:p>
            <a:pPr lvl="2"/>
            <a:r>
              <a:rPr lang="en-US" altLang="zh-CN" b="1" dirty="0"/>
              <a:t>Spectral graph convolution</a:t>
            </a:r>
            <a:endParaRPr lang="zh-CN" altLang="en-US" b="1" dirty="0"/>
          </a:p>
          <a:p>
            <a:pPr lvl="1"/>
            <a:endParaRPr lang="en-US" altLang="zh-CN"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p:pic>
        <p:nvPicPr>
          <p:cNvPr id="5" name="图片 4">
            <a:extLst>
              <a:ext uri="{FF2B5EF4-FFF2-40B4-BE49-F238E27FC236}">
                <a16:creationId xmlns:a16="http://schemas.microsoft.com/office/drawing/2014/main" id="{9E9784E0-7A5D-4F2D-B03D-D62CF1E19FDF}"/>
              </a:ext>
            </a:extLst>
          </p:cNvPr>
          <p:cNvPicPr>
            <a:picLocks noChangeAspect="1"/>
          </p:cNvPicPr>
          <p:nvPr/>
        </p:nvPicPr>
        <p:blipFill>
          <a:blip r:embed="rId2"/>
          <a:stretch>
            <a:fillRect/>
          </a:stretch>
        </p:blipFill>
        <p:spPr>
          <a:xfrm>
            <a:off x="830815" y="3927630"/>
            <a:ext cx="3475280" cy="485880"/>
          </a:xfrm>
          <a:prstGeom prst="rect">
            <a:avLst/>
          </a:prstGeom>
        </p:spPr>
      </p:pic>
      <p:pic>
        <p:nvPicPr>
          <p:cNvPr id="28" name="图片 27">
            <a:extLst>
              <a:ext uri="{FF2B5EF4-FFF2-40B4-BE49-F238E27FC236}">
                <a16:creationId xmlns:a16="http://schemas.microsoft.com/office/drawing/2014/main" id="{B49A7AAD-E97B-4F46-916C-78A74BD03568}"/>
              </a:ext>
            </a:extLst>
          </p:cNvPr>
          <p:cNvPicPr>
            <a:picLocks noChangeAspect="1"/>
          </p:cNvPicPr>
          <p:nvPr/>
        </p:nvPicPr>
        <p:blipFill>
          <a:blip r:embed="rId3"/>
          <a:stretch>
            <a:fillRect/>
          </a:stretch>
        </p:blipFill>
        <p:spPr>
          <a:xfrm>
            <a:off x="2223897" y="3062588"/>
            <a:ext cx="1767993" cy="774259"/>
          </a:xfrm>
          <a:prstGeom prst="rect">
            <a:avLst/>
          </a:prstGeom>
        </p:spPr>
      </p:pic>
      <p:sp>
        <p:nvSpPr>
          <p:cNvPr id="29" name="箭头: 左右 28">
            <a:extLst>
              <a:ext uri="{FF2B5EF4-FFF2-40B4-BE49-F238E27FC236}">
                <a16:creationId xmlns:a16="http://schemas.microsoft.com/office/drawing/2014/main" id="{BF5CB660-571E-48CC-916E-C695FAC8F734}"/>
              </a:ext>
            </a:extLst>
          </p:cNvPr>
          <p:cNvSpPr/>
          <p:nvPr/>
        </p:nvSpPr>
        <p:spPr>
          <a:xfrm rot="5400000">
            <a:off x="1456855" y="3267776"/>
            <a:ext cx="624702" cy="288032"/>
          </a:xfrm>
          <a:prstGeom prst="leftRightArrow">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1BE34516-9A18-4792-96F4-7F9A4D7F05B1}"/>
              </a:ext>
            </a:extLst>
          </p:cNvPr>
          <p:cNvPicPr>
            <a:picLocks noChangeAspect="1"/>
          </p:cNvPicPr>
          <p:nvPr/>
        </p:nvPicPr>
        <p:blipFill>
          <a:blip r:embed="rId4"/>
          <a:stretch>
            <a:fillRect/>
          </a:stretch>
        </p:blipFill>
        <p:spPr>
          <a:xfrm>
            <a:off x="830815" y="2615766"/>
            <a:ext cx="3237257" cy="432854"/>
          </a:xfrm>
          <a:prstGeom prst="rect">
            <a:avLst/>
          </a:prstGeom>
        </p:spPr>
      </p:pic>
      <p:pic>
        <p:nvPicPr>
          <p:cNvPr id="31" name="图片 30">
            <a:extLst>
              <a:ext uri="{FF2B5EF4-FFF2-40B4-BE49-F238E27FC236}">
                <a16:creationId xmlns:a16="http://schemas.microsoft.com/office/drawing/2014/main" id="{E1FF8F35-B201-43B1-99D5-4C51C7CCF6EC}"/>
              </a:ext>
            </a:extLst>
          </p:cNvPr>
          <p:cNvPicPr>
            <a:picLocks noChangeAspect="1"/>
          </p:cNvPicPr>
          <p:nvPr/>
        </p:nvPicPr>
        <p:blipFill>
          <a:blip r:embed="rId5"/>
          <a:stretch>
            <a:fillRect/>
          </a:stretch>
        </p:blipFill>
        <p:spPr>
          <a:xfrm>
            <a:off x="4156792" y="3278411"/>
            <a:ext cx="4763850" cy="505580"/>
          </a:xfrm>
          <a:prstGeom prst="rect">
            <a:avLst/>
          </a:prstGeom>
        </p:spPr>
      </p:pic>
    </p:spTree>
    <p:extLst>
      <p:ext uri="{BB962C8B-B14F-4D97-AF65-F5344CB8AC3E}">
        <p14:creationId xmlns:p14="http://schemas.microsoft.com/office/powerpoint/2010/main" val="150635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50BB9D7-EC35-41FB-9B26-78A7D8D6312F}"/>
              </a:ext>
            </a:extLst>
          </p:cNvPr>
          <p:cNvSpPr>
            <a:spLocks noGrp="1"/>
          </p:cNvSpPr>
          <p:nvPr>
            <p:ph type="title"/>
          </p:nvPr>
        </p:nvSpPr>
        <p:spPr>
          <a:xfrm>
            <a:off x="270604" y="1186145"/>
            <a:ext cx="8352928" cy="589156"/>
          </a:xfrm>
        </p:spPr>
        <p:txBody>
          <a:bodyPr/>
          <a:lstStyle/>
          <a:p>
            <a:pPr algn="ctr"/>
            <a:r>
              <a:rPr lang="en-US" altLang="zh-CN" sz="3600" b="1" dirty="0"/>
              <a:t>Contents</a:t>
            </a:r>
            <a:endParaRPr lang="zh-CN" altLang="en-US" sz="3600" b="1" dirty="0"/>
          </a:p>
        </p:txBody>
      </p:sp>
      <p:grpSp>
        <p:nvGrpSpPr>
          <p:cNvPr id="3" name="组合 2">
            <a:extLst>
              <a:ext uri="{FF2B5EF4-FFF2-40B4-BE49-F238E27FC236}">
                <a16:creationId xmlns:a16="http://schemas.microsoft.com/office/drawing/2014/main" id="{584603DC-2508-405A-84B6-114724F542F0}"/>
              </a:ext>
            </a:extLst>
          </p:cNvPr>
          <p:cNvGrpSpPr/>
          <p:nvPr/>
        </p:nvGrpSpPr>
        <p:grpSpPr>
          <a:xfrm>
            <a:off x="3010704" y="1995386"/>
            <a:ext cx="3965645" cy="3180699"/>
            <a:chOff x="5450973" y="1321672"/>
            <a:chExt cx="5287524" cy="4240928"/>
          </a:xfrm>
        </p:grpSpPr>
        <p:grpSp>
          <p:nvGrpSpPr>
            <p:cNvPr id="4" name="组合 3">
              <a:extLst>
                <a:ext uri="{FF2B5EF4-FFF2-40B4-BE49-F238E27FC236}">
                  <a16:creationId xmlns:a16="http://schemas.microsoft.com/office/drawing/2014/main" id="{0B37B730-77D6-40FC-A5BF-C9707F0F7B44}"/>
                </a:ext>
              </a:extLst>
            </p:cNvPr>
            <p:cNvGrpSpPr/>
            <p:nvPr/>
          </p:nvGrpSpPr>
          <p:grpSpPr>
            <a:xfrm>
              <a:off x="5457912" y="1321672"/>
              <a:ext cx="4128458" cy="723028"/>
              <a:chOff x="1343472" y="2350372"/>
              <a:chExt cx="4128458" cy="723028"/>
            </a:xfrm>
          </p:grpSpPr>
          <p:sp>
            <p:nvSpPr>
              <p:cNvPr id="22" name="矩形 21">
                <a:extLst>
                  <a:ext uri="{FF2B5EF4-FFF2-40B4-BE49-F238E27FC236}">
                    <a16:creationId xmlns:a16="http://schemas.microsoft.com/office/drawing/2014/main" id="{7B6D7D05-AB29-4513-82FF-A8A21F6C7ECC}"/>
                  </a:ext>
                </a:extLst>
              </p:cNvPr>
              <p:cNvSpPr/>
              <p:nvPr/>
            </p:nvSpPr>
            <p:spPr>
              <a:xfrm>
                <a:off x="1343472" y="2420888"/>
                <a:ext cx="612328" cy="612328"/>
              </a:xfrm>
              <a:prstGeom prst="rect">
                <a:avLst/>
              </a:prstGeom>
              <a:solidFill>
                <a:srgbClr val="0B4F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23" name="矩形 22">
                <a:extLst>
                  <a:ext uri="{FF2B5EF4-FFF2-40B4-BE49-F238E27FC236}">
                    <a16:creationId xmlns:a16="http://schemas.microsoft.com/office/drawing/2014/main" id="{2BA90FCD-597C-4FB9-A259-5173AB145E2F}"/>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24" name="文本框 23">
                <a:extLst>
                  <a:ext uri="{FF2B5EF4-FFF2-40B4-BE49-F238E27FC236}">
                    <a16:creationId xmlns:a16="http://schemas.microsoft.com/office/drawing/2014/main" id="{1B1CC1E3-8885-42FC-93D7-1BB03B4BFBFC}"/>
                  </a:ext>
                </a:extLst>
              </p:cNvPr>
              <p:cNvSpPr txBox="1"/>
              <p:nvPr/>
            </p:nvSpPr>
            <p:spPr>
              <a:xfrm>
                <a:off x="2387658" y="2350372"/>
                <a:ext cx="3084272" cy="697626"/>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Motivation</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D734E56D-F5DD-486D-A6E9-0DE3BDEBB04F}"/>
                  </a:ext>
                </a:extLst>
              </p:cNvPr>
              <p:cNvSpPr txBox="1"/>
              <p:nvPr/>
            </p:nvSpPr>
            <p:spPr>
              <a:xfrm>
                <a:off x="1343472" y="2375775"/>
                <a:ext cx="684337" cy="697625"/>
              </a:xfrm>
              <a:prstGeom prst="rect">
                <a:avLst/>
              </a:prstGeom>
              <a:solidFill>
                <a:srgbClr val="DE2010"/>
              </a:solid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6F2480EE-45CA-4BC0-9336-B1F0D81062EC}"/>
                </a:ext>
              </a:extLst>
            </p:cNvPr>
            <p:cNvGrpSpPr/>
            <p:nvPr/>
          </p:nvGrpSpPr>
          <p:grpSpPr>
            <a:xfrm>
              <a:off x="5457913" y="2281188"/>
              <a:ext cx="4800531" cy="770757"/>
              <a:chOff x="1343473" y="2420888"/>
              <a:chExt cx="4800531" cy="770757"/>
            </a:xfrm>
          </p:grpSpPr>
          <p:sp>
            <p:nvSpPr>
              <p:cNvPr id="19" name="文本框 18">
                <a:extLst>
                  <a:ext uri="{FF2B5EF4-FFF2-40B4-BE49-F238E27FC236}">
                    <a16:creationId xmlns:a16="http://schemas.microsoft.com/office/drawing/2014/main" id="{C63AF1E5-7220-40E3-A725-EEFE235138CA}"/>
                  </a:ext>
                </a:extLst>
              </p:cNvPr>
              <p:cNvSpPr txBox="1"/>
              <p:nvPr/>
            </p:nvSpPr>
            <p:spPr>
              <a:xfrm>
                <a:off x="1343473" y="2480460"/>
                <a:ext cx="684336" cy="697626"/>
              </a:xfrm>
              <a:prstGeom prst="rect">
                <a:avLst/>
              </a:prstGeom>
              <a:solidFill>
                <a:srgbClr val="DE2010"/>
              </a:solid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D948F909-4E89-439B-8DDD-ACC0DC05FB64}"/>
                  </a:ext>
                </a:extLst>
              </p:cNvPr>
              <p:cNvSpPr/>
              <p:nvPr/>
            </p:nvSpPr>
            <p:spPr>
              <a:xfrm>
                <a:off x="2243638" y="2420888"/>
                <a:ext cx="2340194" cy="639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21" name="文本框 20">
                <a:extLst>
                  <a:ext uri="{FF2B5EF4-FFF2-40B4-BE49-F238E27FC236}">
                    <a16:creationId xmlns:a16="http://schemas.microsoft.com/office/drawing/2014/main" id="{93D0ED9D-FD32-4817-88B3-952FAEDDB337}"/>
                  </a:ext>
                </a:extLst>
              </p:cNvPr>
              <p:cNvSpPr txBox="1"/>
              <p:nvPr/>
            </p:nvSpPr>
            <p:spPr>
              <a:xfrm>
                <a:off x="2411738" y="2494019"/>
                <a:ext cx="3732266" cy="697626"/>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Methodology</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7" name="组合 6">
              <a:extLst>
                <a:ext uri="{FF2B5EF4-FFF2-40B4-BE49-F238E27FC236}">
                  <a16:creationId xmlns:a16="http://schemas.microsoft.com/office/drawing/2014/main" id="{9EB08F6F-B1B0-4433-ACBD-915DA69EC5FA}"/>
                </a:ext>
              </a:extLst>
            </p:cNvPr>
            <p:cNvGrpSpPr/>
            <p:nvPr/>
          </p:nvGrpSpPr>
          <p:grpSpPr>
            <a:xfrm>
              <a:off x="5450973" y="3182889"/>
              <a:ext cx="5287524" cy="800211"/>
              <a:chOff x="1336533" y="2420889"/>
              <a:chExt cx="5287524" cy="800211"/>
            </a:xfrm>
          </p:grpSpPr>
          <p:sp>
            <p:nvSpPr>
              <p:cNvPr id="15" name="文本框 14">
                <a:extLst>
                  <a:ext uri="{FF2B5EF4-FFF2-40B4-BE49-F238E27FC236}">
                    <a16:creationId xmlns:a16="http://schemas.microsoft.com/office/drawing/2014/main" id="{9348672E-8A98-4623-87C9-BCCB2A14E965}"/>
                  </a:ext>
                </a:extLst>
              </p:cNvPr>
              <p:cNvSpPr txBox="1"/>
              <p:nvPr/>
            </p:nvSpPr>
            <p:spPr>
              <a:xfrm>
                <a:off x="1336533" y="2523474"/>
                <a:ext cx="684337" cy="697626"/>
              </a:xfrm>
              <a:prstGeom prst="rect">
                <a:avLst/>
              </a:prstGeom>
              <a:solidFill>
                <a:srgbClr val="DE2010"/>
              </a:solid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9A4F01AF-A6F5-4533-9FC9-7B7C9237F7DC}"/>
                  </a:ext>
                </a:extLst>
              </p:cNvPr>
              <p:cNvSpPr/>
              <p:nvPr/>
            </p:nvSpPr>
            <p:spPr>
              <a:xfrm>
                <a:off x="2552490" y="2420889"/>
                <a:ext cx="2031341"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17" name="文本框 16">
                <a:extLst>
                  <a:ext uri="{FF2B5EF4-FFF2-40B4-BE49-F238E27FC236}">
                    <a16:creationId xmlns:a16="http://schemas.microsoft.com/office/drawing/2014/main" id="{77543A4C-EF97-4B8E-BAE0-41F186E7B5F3}"/>
                  </a:ext>
                </a:extLst>
              </p:cNvPr>
              <p:cNvSpPr txBox="1"/>
              <p:nvPr/>
            </p:nvSpPr>
            <p:spPr>
              <a:xfrm>
                <a:off x="2409782" y="2523474"/>
                <a:ext cx="4214275" cy="697626"/>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Empirical study</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id="{A3108439-0B4F-42C6-B79D-24E67AEABFED}"/>
                </a:ext>
              </a:extLst>
            </p:cNvPr>
            <p:cNvSpPr/>
            <p:nvPr/>
          </p:nvSpPr>
          <p:spPr>
            <a:xfrm>
              <a:off x="6033976" y="4922789"/>
              <a:ext cx="2664296" cy="639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grpSp>
    </p:spTree>
    <p:extLst>
      <p:ext uri="{BB962C8B-B14F-4D97-AF65-F5344CB8AC3E}">
        <p14:creationId xmlns:p14="http://schemas.microsoft.com/office/powerpoint/2010/main" val="14108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p:txBody>
          <a:bodyPr/>
          <a:lstStyle/>
          <a:p>
            <a:r>
              <a:rPr lang="en-US" altLang="zh-CN" b="1" dirty="0"/>
              <a:t>Diffusion convolution</a:t>
            </a:r>
          </a:p>
          <a:p>
            <a:pPr lvl="1"/>
            <a:r>
              <a:rPr lang="en-US" altLang="zh-CN" b="1" dirty="0">
                <a:solidFill>
                  <a:srgbClr val="FF0000"/>
                </a:solidFill>
              </a:rPr>
              <a:t>Relationship</a:t>
            </a:r>
            <a:r>
              <a:rPr lang="en-US" altLang="zh-CN" b="1" dirty="0"/>
              <a:t> with spectral graph convolution</a:t>
            </a:r>
          </a:p>
          <a:p>
            <a:pPr lvl="2"/>
            <a:r>
              <a:rPr lang="en-US" altLang="zh-CN" b="1" dirty="0"/>
              <a:t>From spectral graph convolution to diffusion process</a:t>
            </a:r>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p:pic>
        <p:nvPicPr>
          <p:cNvPr id="5" name="图片 4">
            <a:extLst>
              <a:ext uri="{FF2B5EF4-FFF2-40B4-BE49-F238E27FC236}">
                <a16:creationId xmlns:a16="http://schemas.microsoft.com/office/drawing/2014/main" id="{9E9784E0-7A5D-4F2D-B03D-D62CF1E19FDF}"/>
              </a:ext>
            </a:extLst>
          </p:cNvPr>
          <p:cNvPicPr>
            <a:picLocks noChangeAspect="1"/>
          </p:cNvPicPr>
          <p:nvPr/>
        </p:nvPicPr>
        <p:blipFill>
          <a:blip r:embed="rId2"/>
          <a:stretch>
            <a:fillRect/>
          </a:stretch>
        </p:blipFill>
        <p:spPr>
          <a:xfrm>
            <a:off x="683567" y="2427175"/>
            <a:ext cx="3475280" cy="485880"/>
          </a:xfrm>
          <a:prstGeom prst="rect">
            <a:avLst/>
          </a:prstGeom>
        </p:spPr>
      </p:pic>
      <p:pic>
        <p:nvPicPr>
          <p:cNvPr id="28" name="图片 27">
            <a:extLst>
              <a:ext uri="{FF2B5EF4-FFF2-40B4-BE49-F238E27FC236}">
                <a16:creationId xmlns:a16="http://schemas.microsoft.com/office/drawing/2014/main" id="{B49A7AAD-E97B-4F46-916C-78A74BD03568}"/>
              </a:ext>
            </a:extLst>
          </p:cNvPr>
          <p:cNvPicPr>
            <a:picLocks noChangeAspect="1"/>
          </p:cNvPicPr>
          <p:nvPr/>
        </p:nvPicPr>
        <p:blipFill>
          <a:blip r:embed="rId3"/>
          <a:stretch>
            <a:fillRect/>
          </a:stretch>
        </p:blipFill>
        <p:spPr>
          <a:xfrm>
            <a:off x="4263529" y="2282985"/>
            <a:ext cx="1767993" cy="774259"/>
          </a:xfrm>
          <a:prstGeom prst="rect">
            <a:avLst/>
          </a:prstGeom>
        </p:spPr>
      </p:pic>
      <p:pic>
        <p:nvPicPr>
          <p:cNvPr id="12" name="图片 11">
            <a:extLst>
              <a:ext uri="{FF2B5EF4-FFF2-40B4-BE49-F238E27FC236}">
                <a16:creationId xmlns:a16="http://schemas.microsoft.com/office/drawing/2014/main" id="{BACE763B-131F-4594-9880-A5538508FDFF}"/>
              </a:ext>
            </a:extLst>
          </p:cNvPr>
          <p:cNvPicPr>
            <a:picLocks noChangeAspect="1"/>
          </p:cNvPicPr>
          <p:nvPr/>
        </p:nvPicPr>
        <p:blipFill>
          <a:blip r:embed="rId4"/>
          <a:stretch>
            <a:fillRect/>
          </a:stretch>
        </p:blipFill>
        <p:spPr>
          <a:xfrm>
            <a:off x="4684261" y="4266875"/>
            <a:ext cx="4410028" cy="1299664"/>
          </a:xfrm>
          <a:prstGeom prst="rect">
            <a:avLst/>
          </a:prstGeom>
        </p:spPr>
      </p:pic>
      <p:pic>
        <p:nvPicPr>
          <p:cNvPr id="3" name="图片 2">
            <a:extLst>
              <a:ext uri="{FF2B5EF4-FFF2-40B4-BE49-F238E27FC236}">
                <a16:creationId xmlns:a16="http://schemas.microsoft.com/office/drawing/2014/main" id="{7C4448E6-AD3F-4450-A657-3367107E9CD2}"/>
              </a:ext>
            </a:extLst>
          </p:cNvPr>
          <p:cNvPicPr>
            <a:picLocks noChangeAspect="1"/>
          </p:cNvPicPr>
          <p:nvPr/>
        </p:nvPicPr>
        <p:blipFill>
          <a:blip r:embed="rId5"/>
          <a:stretch>
            <a:fillRect/>
          </a:stretch>
        </p:blipFill>
        <p:spPr>
          <a:xfrm>
            <a:off x="984644" y="3293123"/>
            <a:ext cx="5116529" cy="738830"/>
          </a:xfrm>
          <a:prstGeom prst="rect">
            <a:avLst/>
          </a:prstGeom>
        </p:spPr>
      </p:pic>
      <p:pic>
        <p:nvPicPr>
          <p:cNvPr id="16" name="图片 15">
            <a:extLst>
              <a:ext uri="{FF2B5EF4-FFF2-40B4-BE49-F238E27FC236}">
                <a16:creationId xmlns:a16="http://schemas.microsoft.com/office/drawing/2014/main" id="{B1F88889-6066-4492-8069-D70A9F9BF498}"/>
              </a:ext>
            </a:extLst>
          </p:cNvPr>
          <p:cNvPicPr>
            <a:picLocks noChangeAspect="1"/>
          </p:cNvPicPr>
          <p:nvPr/>
        </p:nvPicPr>
        <p:blipFill>
          <a:blip r:embed="rId6"/>
          <a:stretch>
            <a:fillRect/>
          </a:stretch>
        </p:blipFill>
        <p:spPr>
          <a:xfrm>
            <a:off x="1135029" y="4215700"/>
            <a:ext cx="2827021" cy="611860"/>
          </a:xfrm>
          <a:prstGeom prst="rect">
            <a:avLst/>
          </a:prstGeom>
        </p:spPr>
      </p:pic>
      <p:pic>
        <p:nvPicPr>
          <p:cNvPr id="18" name="图片 17">
            <a:extLst>
              <a:ext uri="{FF2B5EF4-FFF2-40B4-BE49-F238E27FC236}">
                <a16:creationId xmlns:a16="http://schemas.microsoft.com/office/drawing/2014/main" id="{9B371765-6F24-4A58-B77B-7F12A147AA69}"/>
              </a:ext>
            </a:extLst>
          </p:cNvPr>
          <p:cNvPicPr>
            <a:picLocks noChangeAspect="1"/>
          </p:cNvPicPr>
          <p:nvPr/>
        </p:nvPicPr>
        <p:blipFill>
          <a:blip r:embed="rId7"/>
          <a:stretch>
            <a:fillRect/>
          </a:stretch>
        </p:blipFill>
        <p:spPr>
          <a:xfrm>
            <a:off x="827584" y="4570584"/>
            <a:ext cx="3617495" cy="1348339"/>
          </a:xfrm>
          <a:prstGeom prst="rect">
            <a:avLst/>
          </a:prstGeom>
        </p:spPr>
      </p:pic>
      <p:cxnSp>
        <p:nvCxnSpPr>
          <p:cNvPr id="23" name="直接连接符 22">
            <a:extLst>
              <a:ext uri="{FF2B5EF4-FFF2-40B4-BE49-F238E27FC236}">
                <a16:creationId xmlns:a16="http://schemas.microsoft.com/office/drawing/2014/main" id="{8B87C8C4-F6BC-44E7-A310-92B1B587FD70}"/>
              </a:ext>
            </a:extLst>
          </p:cNvPr>
          <p:cNvCxnSpPr>
            <a:cxnSpLocks/>
          </p:cNvCxnSpPr>
          <p:nvPr/>
        </p:nvCxnSpPr>
        <p:spPr>
          <a:xfrm>
            <a:off x="1100316" y="4232151"/>
            <a:ext cx="4966144" cy="0"/>
          </a:xfrm>
          <a:prstGeom prst="line">
            <a:avLst/>
          </a:prstGeom>
          <a:ln>
            <a:solidFill>
              <a:srgbClr val="00B0F0"/>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2BC5A94-CE2D-4264-AB86-4F67DF237B4C}"/>
                  </a:ext>
                </a:extLst>
              </p:cNvPr>
              <p:cNvSpPr txBox="1"/>
              <p:nvPr/>
            </p:nvSpPr>
            <p:spPr>
              <a:xfrm>
                <a:off x="1224494" y="5714820"/>
                <a:ext cx="1035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𝑚𝑎𝑥</m:t>
                          </m:r>
                        </m:sub>
                      </m:sSub>
                      <m:r>
                        <a:rPr lang="en-US" altLang="zh-CN" b="0" i="1" smtClean="0">
                          <a:latin typeface="Cambria Math" panose="02040503050406030204" pitchFamily="18" charset="0"/>
                        </a:rPr>
                        <m:t>=2 </m:t>
                      </m:r>
                    </m:oMath>
                  </m:oMathPara>
                </a14:m>
                <a:endParaRPr lang="zh-CN" altLang="en-US" b="1" dirty="0"/>
              </a:p>
            </p:txBody>
          </p:sp>
        </mc:Choice>
        <mc:Fallback xmlns="">
          <p:sp>
            <p:nvSpPr>
              <p:cNvPr id="20" name="文本框 19">
                <a:extLst>
                  <a:ext uri="{FF2B5EF4-FFF2-40B4-BE49-F238E27FC236}">
                    <a16:creationId xmlns:a16="http://schemas.microsoft.com/office/drawing/2014/main" id="{82BC5A94-CE2D-4264-AB86-4F67DF237B4C}"/>
                  </a:ext>
                </a:extLst>
              </p:cNvPr>
              <p:cNvSpPr txBox="1">
                <a:spLocks noRot="1" noChangeAspect="1" noMove="1" noResize="1" noEditPoints="1" noAdjustHandles="1" noChangeArrowheads="1" noChangeShapeType="1" noTextEdit="1"/>
              </p:cNvSpPr>
              <p:nvPr/>
            </p:nvSpPr>
            <p:spPr>
              <a:xfrm>
                <a:off x="1224494" y="5714820"/>
                <a:ext cx="1035155" cy="276999"/>
              </a:xfrm>
              <a:prstGeom prst="rect">
                <a:avLst/>
              </a:prstGeom>
              <a:blipFill>
                <a:blip r:embed="rId8"/>
                <a:stretch>
                  <a:fillRect l="-4706" b="-13043"/>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40172731-6469-42DC-852F-5E9C06161719}"/>
              </a:ext>
            </a:extLst>
          </p:cNvPr>
          <p:cNvCxnSpPr>
            <a:cxnSpLocks/>
          </p:cNvCxnSpPr>
          <p:nvPr/>
        </p:nvCxnSpPr>
        <p:spPr>
          <a:xfrm>
            <a:off x="1135029" y="5619759"/>
            <a:ext cx="4966144" cy="0"/>
          </a:xfrm>
          <a:prstGeom prst="line">
            <a:avLst/>
          </a:prstGeom>
          <a:ln>
            <a:solidFill>
              <a:srgbClr val="00B0F0"/>
            </a:solidFill>
            <a:prstDash val="sysDash"/>
          </a:ln>
        </p:spPr>
        <p:style>
          <a:lnRef idx="2">
            <a:schemeClr val="accent1"/>
          </a:lnRef>
          <a:fillRef idx="0">
            <a:schemeClr val="accent1"/>
          </a:fillRef>
          <a:effectRef idx="1">
            <a:schemeClr val="accent1"/>
          </a:effectRef>
          <a:fontRef idx="minor">
            <a:schemeClr val="tx1"/>
          </a:fontRef>
        </p:style>
      </p:cxnSp>
      <p:pic>
        <p:nvPicPr>
          <p:cNvPr id="22" name="图片 21">
            <a:extLst>
              <a:ext uri="{FF2B5EF4-FFF2-40B4-BE49-F238E27FC236}">
                <a16:creationId xmlns:a16="http://schemas.microsoft.com/office/drawing/2014/main" id="{6D71446F-B1E9-4A7F-B709-84EBEF4718CD}"/>
              </a:ext>
            </a:extLst>
          </p:cNvPr>
          <p:cNvPicPr>
            <a:picLocks noChangeAspect="1"/>
          </p:cNvPicPr>
          <p:nvPr/>
        </p:nvPicPr>
        <p:blipFill>
          <a:blip r:embed="rId9"/>
          <a:stretch>
            <a:fillRect/>
          </a:stretch>
        </p:blipFill>
        <p:spPr>
          <a:xfrm>
            <a:off x="1098849" y="6086880"/>
            <a:ext cx="3886679" cy="942520"/>
          </a:xfrm>
          <a:prstGeom prst="rect">
            <a:avLst/>
          </a:prstGeom>
        </p:spPr>
      </p:pic>
      <p:cxnSp>
        <p:nvCxnSpPr>
          <p:cNvPr id="14" name="直接连接符 13">
            <a:extLst>
              <a:ext uri="{FF2B5EF4-FFF2-40B4-BE49-F238E27FC236}">
                <a16:creationId xmlns:a16="http://schemas.microsoft.com/office/drawing/2014/main" id="{0ABA566F-42A7-4B03-8138-3BE9D155ECFA}"/>
              </a:ext>
            </a:extLst>
          </p:cNvPr>
          <p:cNvCxnSpPr>
            <a:cxnSpLocks/>
          </p:cNvCxnSpPr>
          <p:nvPr/>
        </p:nvCxnSpPr>
        <p:spPr>
          <a:xfrm>
            <a:off x="1065378" y="3235145"/>
            <a:ext cx="4966144" cy="0"/>
          </a:xfrm>
          <a:prstGeom prst="line">
            <a:avLst/>
          </a:prstGeom>
          <a:ln>
            <a:solidFill>
              <a:srgbClr val="00B0F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1248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a:extLst>
              <a:ext uri="{FF2B5EF4-FFF2-40B4-BE49-F238E27FC236}">
                <a16:creationId xmlns:a16="http://schemas.microsoft.com/office/drawing/2014/main" id="{11D8B21E-ECCE-4ADA-A77A-F3AD649195D1}"/>
              </a:ext>
            </a:extLst>
          </p:cNvPr>
          <p:cNvPicPr>
            <a:picLocks noChangeAspect="1"/>
          </p:cNvPicPr>
          <p:nvPr/>
        </p:nvPicPr>
        <p:blipFill>
          <a:blip r:embed="rId2"/>
          <a:stretch>
            <a:fillRect/>
          </a:stretch>
        </p:blipFill>
        <p:spPr>
          <a:xfrm>
            <a:off x="656815" y="4978125"/>
            <a:ext cx="7213427" cy="826265"/>
          </a:xfrm>
          <a:prstGeom prst="rect">
            <a:avLst/>
          </a:prstGeom>
        </p:spPr>
      </p:pic>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p:txBody>
          <a:bodyPr/>
          <a:lstStyle/>
          <a:p>
            <a:r>
              <a:rPr lang="en-US" altLang="zh-CN" b="1" dirty="0"/>
              <a:t>Diffusion convolution</a:t>
            </a:r>
          </a:p>
          <a:p>
            <a:pPr lvl="1"/>
            <a:r>
              <a:rPr lang="en-US" altLang="zh-CN" b="1" dirty="0"/>
              <a:t>Relationship with spectral graph convolution</a:t>
            </a:r>
          </a:p>
          <a:p>
            <a:pPr lvl="2"/>
            <a:r>
              <a:rPr lang="en-US" altLang="zh-CN" b="1" dirty="0"/>
              <a:t>From spectral graph convolution to diffusion process</a:t>
            </a:r>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p:pic>
        <p:nvPicPr>
          <p:cNvPr id="5" name="图片 4">
            <a:extLst>
              <a:ext uri="{FF2B5EF4-FFF2-40B4-BE49-F238E27FC236}">
                <a16:creationId xmlns:a16="http://schemas.microsoft.com/office/drawing/2014/main" id="{9E9784E0-7A5D-4F2D-B03D-D62CF1E19FDF}"/>
              </a:ext>
            </a:extLst>
          </p:cNvPr>
          <p:cNvPicPr>
            <a:picLocks noChangeAspect="1"/>
          </p:cNvPicPr>
          <p:nvPr/>
        </p:nvPicPr>
        <p:blipFill>
          <a:blip r:embed="rId3"/>
          <a:stretch>
            <a:fillRect/>
          </a:stretch>
        </p:blipFill>
        <p:spPr>
          <a:xfrm>
            <a:off x="683567" y="2449164"/>
            <a:ext cx="3475280" cy="485880"/>
          </a:xfrm>
          <a:prstGeom prst="rect">
            <a:avLst/>
          </a:prstGeom>
        </p:spPr>
      </p:pic>
      <p:pic>
        <p:nvPicPr>
          <p:cNvPr id="28" name="图片 27">
            <a:extLst>
              <a:ext uri="{FF2B5EF4-FFF2-40B4-BE49-F238E27FC236}">
                <a16:creationId xmlns:a16="http://schemas.microsoft.com/office/drawing/2014/main" id="{B49A7AAD-E97B-4F46-916C-78A74BD03568}"/>
              </a:ext>
            </a:extLst>
          </p:cNvPr>
          <p:cNvPicPr>
            <a:picLocks noChangeAspect="1"/>
          </p:cNvPicPr>
          <p:nvPr/>
        </p:nvPicPr>
        <p:blipFill>
          <a:blip r:embed="rId4"/>
          <a:stretch>
            <a:fillRect/>
          </a:stretch>
        </p:blipFill>
        <p:spPr>
          <a:xfrm>
            <a:off x="4263529" y="2304974"/>
            <a:ext cx="1767993" cy="774259"/>
          </a:xfrm>
          <a:prstGeom prst="rect">
            <a:avLst/>
          </a:prstGeom>
        </p:spPr>
      </p:pic>
      <p:sp>
        <p:nvSpPr>
          <p:cNvPr id="29" name="箭头: 左右 28">
            <a:extLst>
              <a:ext uri="{FF2B5EF4-FFF2-40B4-BE49-F238E27FC236}">
                <a16:creationId xmlns:a16="http://schemas.microsoft.com/office/drawing/2014/main" id="{BF5CB660-571E-48CC-916E-C695FAC8F734}"/>
              </a:ext>
            </a:extLst>
          </p:cNvPr>
          <p:cNvSpPr/>
          <p:nvPr/>
        </p:nvSpPr>
        <p:spPr>
          <a:xfrm rot="5400000">
            <a:off x="2781680" y="3740904"/>
            <a:ext cx="1885888" cy="558618"/>
          </a:xfrm>
          <a:prstGeom prst="leftRightArrow">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F35B68B-D7A6-4517-A0D3-E9C7173B13F7}"/>
                  </a:ext>
                </a:extLst>
              </p:cNvPr>
              <p:cNvSpPr txBox="1"/>
              <p:nvPr/>
            </p:nvSpPr>
            <p:spPr>
              <a:xfrm>
                <a:off x="4158847" y="4469515"/>
                <a:ext cx="4066626" cy="408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altLang="zh-CN" b="1" i="0" smtClean="0">
                          <a:latin typeface="Cambria Math" panose="02040503050406030204" pitchFamily="18" charset="0"/>
                          <a:ea typeface="Cambria Math" panose="02040503050406030204" pitchFamily="18" charset="0"/>
                        </a:rPr>
                        <m:t>𝚽</m:t>
                      </m:r>
                      <m:r>
                        <a:rPr lang="en-US" altLang="zh-CN" b="1" i="1" smtClean="0">
                          <a:latin typeface="Cambria Math" panose="02040503050406030204" pitchFamily="18" charset="0"/>
                          <a:ea typeface="Cambria Math" panose="02040503050406030204" pitchFamily="18" charset="0"/>
                        </a:rPr>
                        <m:t>𝑭</m:t>
                      </m:r>
                      <m:d>
                        <m:dPr>
                          <m:ctrlPr>
                            <a:rPr lang="en-US" altLang="zh-CN" b="1" i="1" smtClean="0">
                              <a:latin typeface="Cambria Math" panose="02040503050406030204" pitchFamily="18" charset="0"/>
                              <a:ea typeface="Cambria Math" panose="02040503050406030204" pitchFamily="18" charset="0"/>
                            </a:rPr>
                          </m:ctrlPr>
                        </m:dPr>
                        <m:e>
                          <m:r>
                            <a:rPr lang="zh-CN" altLang="en-US" b="1" i="1" smtClean="0">
                              <a:latin typeface="Cambria Math" panose="02040503050406030204" pitchFamily="18" charset="0"/>
                              <a:ea typeface="Cambria Math" panose="02040503050406030204" pitchFamily="18" charset="0"/>
                            </a:rPr>
                            <m:t>𝜽</m:t>
                          </m:r>
                        </m:e>
                      </m:d>
                      <m:sSup>
                        <m:sSupPr>
                          <m:ctrlPr>
                            <a:rPr lang="en-US" altLang="zh-CN" b="1" i="1" smtClean="0">
                              <a:latin typeface="Cambria Math" panose="02040503050406030204" pitchFamily="18" charset="0"/>
                              <a:ea typeface="Cambria Math" panose="02040503050406030204" pitchFamily="18" charset="0"/>
                            </a:rPr>
                          </m:ctrlPr>
                        </m:sSupPr>
                        <m:e>
                          <m:r>
                            <a:rPr lang="el-GR" altLang="zh-CN" b="1" i="0" smtClean="0">
                              <a:latin typeface="Cambria Math" panose="02040503050406030204" pitchFamily="18" charset="0"/>
                              <a:ea typeface="Cambria Math" panose="02040503050406030204" pitchFamily="18" charset="0"/>
                            </a:rPr>
                            <m:t>𝚽</m:t>
                          </m:r>
                        </m:e>
                        <m:sup>
                          <m:r>
                            <a:rPr lang="en-US" altLang="zh-CN" b="1" i="0" smtClean="0">
                              <a:latin typeface="Cambria Math" panose="02040503050406030204" pitchFamily="18" charset="0"/>
                              <a:ea typeface="Cambria Math" panose="02040503050406030204" pitchFamily="18" charset="0"/>
                            </a:rPr>
                            <m:t>𝐓</m:t>
                          </m:r>
                        </m:sup>
                      </m:sSup>
                      <m:r>
                        <a:rPr lang="zh-CN" altLang="en-US"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1" i="1" smtClean="0">
                              <a:latin typeface="Cambria Math" panose="02040503050406030204" pitchFamily="18" charset="0"/>
                              <a:ea typeface="Cambria Math" panose="02040503050406030204" pitchFamily="18" charset="0"/>
                            </a:rPr>
                            <m:t>𝟎</m:t>
                          </m:r>
                        </m:sub>
                      </m:sSub>
                      <m:r>
                        <a:rPr lang="en-US" altLang="zh-CN" b="0" i="1" smtClean="0">
                          <a:latin typeface="Cambria Math" panose="02040503050406030204" pitchFamily="18" charset="0"/>
                          <a:ea typeface="Cambria Math" panose="02040503050406030204" pitchFamily="18" charset="0"/>
                        </a:rPr>
                        <m:t>1+</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1</m:t>
                          </m:r>
                        </m:sub>
                      </m:sSub>
                      <m:d>
                        <m:dPr>
                          <m:ctrlPr>
                            <a:rPr lang="en-US" altLang="zh-CN" b="1" i="1" smtClean="0">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𝑫</m:t>
                              </m:r>
                            </m:e>
                            <m:sup>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sup>
                          </m:sSup>
                          <m:r>
                            <a:rPr lang="en-US" altLang="zh-CN" b="1" i="1">
                              <a:latin typeface="Cambria Math" panose="02040503050406030204" pitchFamily="18" charset="0"/>
                            </a:rPr>
                            <m:t>𝑾</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𝑫</m:t>
                              </m:r>
                            </m:e>
                            <m:sup>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sup>
                          </m:sSup>
                        </m:e>
                      </m:d>
                      <m:r>
                        <a:rPr lang="en-US" altLang="zh-CN" b="1" i="1" smtClean="0">
                          <a:latin typeface="Cambria Math" panose="02040503050406030204" pitchFamily="18" charset="0"/>
                        </a:rPr>
                        <m:t>+…</m:t>
                      </m:r>
                    </m:oMath>
                  </m:oMathPara>
                </a14:m>
                <a:endParaRPr lang="zh-CN" altLang="en-US" dirty="0"/>
              </a:p>
            </p:txBody>
          </p:sp>
        </mc:Choice>
        <mc:Fallback xmlns="">
          <p:sp>
            <p:nvSpPr>
              <p:cNvPr id="6" name="文本框 5">
                <a:extLst>
                  <a:ext uri="{FF2B5EF4-FFF2-40B4-BE49-F238E27FC236}">
                    <a16:creationId xmlns:a16="http://schemas.microsoft.com/office/drawing/2014/main" id="{1F35B68B-D7A6-4517-A0D3-E9C7173B13F7}"/>
                  </a:ext>
                </a:extLst>
              </p:cNvPr>
              <p:cNvSpPr txBox="1">
                <a:spLocks noRot="1" noChangeAspect="1" noMove="1" noResize="1" noEditPoints="1" noAdjustHandles="1" noChangeArrowheads="1" noChangeShapeType="1" noTextEdit="1"/>
              </p:cNvSpPr>
              <p:nvPr/>
            </p:nvSpPr>
            <p:spPr>
              <a:xfrm>
                <a:off x="4158847" y="4469515"/>
                <a:ext cx="4066626" cy="408573"/>
              </a:xfrm>
              <a:prstGeom prst="rect">
                <a:avLst/>
              </a:prstGeom>
              <a:blipFill>
                <a:blip r:embed="rId5"/>
                <a:stretch>
                  <a:fillRect/>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7DB3EB83-4F3F-4539-8A96-A76177763584}"/>
              </a:ext>
            </a:extLst>
          </p:cNvPr>
          <p:cNvPicPr>
            <a:picLocks noChangeAspect="1"/>
          </p:cNvPicPr>
          <p:nvPr/>
        </p:nvPicPr>
        <p:blipFill>
          <a:blip r:embed="rId6"/>
          <a:stretch>
            <a:fillRect/>
          </a:stretch>
        </p:blipFill>
        <p:spPr>
          <a:xfrm>
            <a:off x="3831901" y="3504035"/>
            <a:ext cx="3954874" cy="1474090"/>
          </a:xfrm>
          <a:prstGeom prst="rect">
            <a:avLst/>
          </a:prstGeom>
        </p:spPr>
      </p:pic>
      <p:pic>
        <p:nvPicPr>
          <p:cNvPr id="8" name="图片 7">
            <a:extLst>
              <a:ext uri="{FF2B5EF4-FFF2-40B4-BE49-F238E27FC236}">
                <a16:creationId xmlns:a16="http://schemas.microsoft.com/office/drawing/2014/main" id="{A6868052-1C42-4044-84BA-6AB872B75ADE}"/>
              </a:ext>
            </a:extLst>
          </p:cNvPr>
          <p:cNvPicPr>
            <a:picLocks noChangeAspect="1"/>
          </p:cNvPicPr>
          <p:nvPr/>
        </p:nvPicPr>
        <p:blipFill>
          <a:blip r:embed="rId7"/>
          <a:stretch>
            <a:fillRect/>
          </a:stretch>
        </p:blipFill>
        <p:spPr>
          <a:xfrm>
            <a:off x="4263529" y="3274173"/>
            <a:ext cx="1700931" cy="408467"/>
          </a:xfrm>
          <a:prstGeom prst="rect">
            <a:avLst/>
          </a:prstGeom>
        </p:spPr>
      </p:pic>
      <p:sp>
        <p:nvSpPr>
          <p:cNvPr id="9" name="椭圆 8">
            <a:extLst>
              <a:ext uri="{FF2B5EF4-FFF2-40B4-BE49-F238E27FC236}">
                <a16:creationId xmlns:a16="http://schemas.microsoft.com/office/drawing/2014/main" id="{5457C9EE-F93D-455E-AAC9-B240481FD8CC}"/>
              </a:ext>
            </a:extLst>
          </p:cNvPr>
          <p:cNvSpPr/>
          <p:nvPr/>
        </p:nvSpPr>
        <p:spPr>
          <a:xfrm>
            <a:off x="4613733" y="3289141"/>
            <a:ext cx="1652055" cy="52123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34C97FAB-ED92-48AA-A92A-0CA07318E116}"/>
              </a:ext>
            </a:extLst>
          </p:cNvPr>
          <p:cNvSpPr/>
          <p:nvPr/>
        </p:nvSpPr>
        <p:spPr>
          <a:xfrm>
            <a:off x="2619287" y="5130642"/>
            <a:ext cx="1088617" cy="52123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F48EEC07-38B8-4607-A4B4-8016959BBF73}"/>
              </a:ext>
            </a:extLst>
          </p:cNvPr>
          <p:cNvSpPr txBox="1"/>
          <p:nvPr/>
        </p:nvSpPr>
        <p:spPr>
          <a:xfrm>
            <a:off x="683567" y="6050181"/>
            <a:ext cx="7920880" cy="646331"/>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Noted</a:t>
            </a:r>
            <a:r>
              <a:rPr lang="en-US" altLang="zh-CN" dirty="0">
                <a:latin typeface="Arial" panose="020B0604020202020204" pitchFamily="34" charset="0"/>
                <a:cs typeface="Arial" panose="020B0604020202020204" pitchFamily="34" charset="0"/>
              </a:rPr>
              <a:t>: Spectral graph convolution is similar to diffusion convolution on undirected graph</a:t>
            </a:r>
            <a:endParaRPr lang="zh-CN" altLang="en-US" dirty="0">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982CC9E4-0472-44A1-B43C-AF0E7AB60631}"/>
              </a:ext>
            </a:extLst>
          </p:cNvPr>
          <p:cNvSpPr/>
          <p:nvPr/>
        </p:nvSpPr>
        <p:spPr>
          <a:xfrm>
            <a:off x="620805" y="5889266"/>
            <a:ext cx="7920880" cy="865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6245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p:txBody>
          <a:bodyPr/>
          <a:lstStyle/>
          <a:p>
            <a:r>
              <a:rPr lang="en-US" altLang="zh-CN" b="1" dirty="0"/>
              <a:t>Recurrent neural network</a:t>
            </a:r>
          </a:p>
          <a:p>
            <a:pPr lvl="1"/>
            <a:endParaRPr lang="zh-CN" altLang="en-US"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p:pic>
        <p:nvPicPr>
          <p:cNvPr id="5" name="图片 4">
            <a:extLst>
              <a:ext uri="{FF2B5EF4-FFF2-40B4-BE49-F238E27FC236}">
                <a16:creationId xmlns:a16="http://schemas.microsoft.com/office/drawing/2014/main" id="{8EBAED54-7BEE-4471-8CD4-0FC293AB247F}"/>
              </a:ext>
            </a:extLst>
          </p:cNvPr>
          <p:cNvPicPr>
            <a:picLocks noChangeAspect="1"/>
          </p:cNvPicPr>
          <p:nvPr/>
        </p:nvPicPr>
        <p:blipFill>
          <a:blip r:embed="rId2"/>
          <a:stretch>
            <a:fillRect/>
          </a:stretch>
        </p:blipFill>
        <p:spPr>
          <a:xfrm>
            <a:off x="395536" y="1556792"/>
            <a:ext cx="7692702" cy="3744416"/>
          </a:xfrm>
          <a:prstGeom prst="rect">
            <a:avLst/>
          </a:prstGeom>
        </p:spPr>
      </p:pic>
      <p:sp>
        <p:nvSpPr>
          <p:cNvPr id="2" name="矩形 1">
            <a:extLst>
              <a:ext uri="{FF2B5EF4-FFF2-40B4-BE49-F238E27FC236}">
                <a16:creationId xmlns:a16="http://schemas.microsoft.com/office/drawing/2014/main" id="{4DD060A4-CF59-4E46-B553-1037CC7FAD9D}"/>
              </a:ext>
            </a:extLst>
          </p:cNvPr>
          <p:cNvSpPr/>
          <p:nvPr/>
        </p:nvSpPr>
        <p:spPr>
          <a:xfrm>
            <a:off x="1547664" y="1844824"/>
            <a:ext cx="1368152" cy="2880320"/>
          </a:xfrm>
          <a:prstGeom prst="rect">
            <a:avLst/>
          </a:prstGeom>
          <a:noFill/>
          <a:ln w="28575">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49DCB287-9C1A-43ED-8C98-0984BEA20229}"/>
              </a:ext>
            </a:extLst>
          </p:cNvPr>
          <p:cNvPicPr>
            <a:picLocks noChangeAspect="1"/>
          </p:cNvPicPr>
          <p:nvPr/>
        </p:nvPicPr>
        <p:blipFill>
          <a:blip r:embed="rId3"/>
          <a:stretch>
            <a:fillRect/>
          </a:stretch>
        </p:blipFill>
        <p:spPr>
          <a:xfrm>
            <a:off x="673427" y="5757113"/>
            <a:ext cx="8096666" cy="762039"/>
          </a:xfrm>
          <a:prstGeom prst="rect">
            <a:avLst/>
          </a:prstGeom>
        </p:spPr>
      </p:pic>
      <p:sp>
        <p:nvSpPr>
          <p:cNvPr id="8" name="文本框 7">
            <a:extLst>
              <a:ext uri="{FF2B5EF4-FFF2-40B4-BE49-F238E27FC236}">
                <a16:creationId xmlns:a16="http://schemas.microsoft.com/office/drawing/2014/main" id="{1A334A46-3DE0-4640-805E-7AA71EA161AF}"/>
              </a:ext>
            </a:extLst>
          </p:cNvPr>
          <p:cNvSpPr txBox="1"/>
          <p:nvPr/>
        </p:nvSpPr>
        <p:spPr>
          <a:xfrm>
            <a:off x="549050" y="5286315"/>
            <a:ext cx="6975278"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Noted</a:t>
            </a:r>
            <a:r>
              <a:rPr lang="en-US" altLang="zh-CN" dirty="0">
                <a:latin typeface="Arial" panose="020B0604020202020204" pitchFamily="34" charset="0"/>
                <a:cs typeface="Arial" panose="020B0604020202020204" pitchFamily="34" charset="0"/>
              </a:rPr>
              <a:t>: Embed diffusion convolutional layer to traditional GRU unit.</a:t>
            </a:r>
            <a:endParaRPr lang="zh-CN" altLang="en-US" dirty="0">
              <a:latin typeface="Arial" panose="020B0604020202020204" pitchFamily="34" charset="0"/>
              <a:cs typeface="Arial" panose="020B0604020202020204" pitchFamily="34" charset="0"/>
            </a:endParaRPr>
          </a:p>
        </p:txBody>
      </p:sp>
      <p:cxnSp>
        <p:nvCxnSpPr>
          <p:cNvPr id="10" name="直接连接符 9">
            <a:extLst>
              <a:ext uri="{FF2B5EF4-FFF2-40B4-BE49-F238E27FC236}">
                <a16:creationId xmlns:a16="http://schemas.microsoft.com/office/drawing/2014/main" id="{C543FD2E-6305-4314-837D-F96A80CF2324}"/>
              </a:ext>
            </a:extLst>
          </p:cNvPr>
          <p:cNvCxnSpPr/>
          <p:nvPr/>
        </p:nvCxnSpPr>
        <p:spPr>
          <a:xfrm>
            <a:off x="2267744" y="6131827"/>
            <a:ext cx="165618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159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p:txBody>
          <a:bodyPr/>
          <a:lstStyle/>
          <a:p>
            <a:r>
              <a:rPr lang="en-US" altLang="zh-CN" b="1" dirty="0"/>
              <a:t>Validation</a:t>
            </a:r>
          </a:p>
          <a:p>
            <a:pPr lvl="1"/>
            <a:r>
              <a:rPr lang="en-US" altLang="zh-CN" b="1" dirty="0"/>
              <a:t>3 evaluation metrics </a:t>
            </a:r>
          </a:p>
          <a:p>
            <a:pPr lvl="2"/>
            <a:r>
              <a:rPr lang="en-US" altLang="zh-CN" sz="1600" dirty="0"/>
              <a:t>MAE, MAPE, RMSE</a:t>
            </a:r>
          </a:p>
          <a:p>
            <a:pPr lvl="1"/>
            <a:r>
              <a:rPr lang="en-US" altLang="zh-CN" b="1" dirty="0"/>
              <a:t>2 real-world large scale dataset:</a:t>
            </a:r>
          </a:p>
          <a:p>
            <a:pPr lvl="1"/>
            <a:endParaRPr lang="en-US" altLang="zh-CN" b="1" dirty="0"/>
          </a:p>
          <a:p>
            <a:pPr lvl="1"/>
            <a:endParaRPr lang="en-US" altLang="zh-CN" b="1" dirty="0"/>
          </a:p>
          <a:p>
            <a:pPr lvl="1"/>
            <a:endParaRPr lang="en-US" altLang="zh-CN" b="1" dirty="0"/>
          </a:p>
          <a:p>
            <a:pPr lvl="1"/>
            <a:endParaRPr lang="en-US" altLang="zh-CN" b="1" dirty="0"/>
          </a:p>
          <a:p>
            <a:pPr lvl="1"/>
            <a:endParaRPr lang="en-US" altLang="zh-CN" b="1" dirty="0"/>
          </a:p>
          <a:p>
            <a:pPr lvl="1"/>
            <a:endParaRPr lang="en-US" altLang="zh-CN" b="1" dirty="0"/>
          </a:p>
          <a:p>
            <a:pPr lvl="1"/>
            <a:r>
              <a:rPr lang="en-US" altLang="zh-CN" b="1" dirty="0"/>
              <a:t>6 baseline in prediction horizon</a:t>
            </a:r>
          </a:p>
          <a:p>
            <a:pPr lvl="2"/>
            <a:r>
              <a:rPr lang="en-US" altLang="zh-CN" sz="1600" dirty="0"/>
              <a:t>15min, 30min, 1 hour. (5min/step)</a:t>
            </a:r>
          </a:p>
          <a:p>
            <a:pPr lvl="1"/>
            <a:r>
              <a:rPr lang="en-US" altLang="zh-CN" b="1" dirty="0"/>
              <a:t>2 specific model validation: </a:t>
            </a:r>
          </a:p>
          <a:p>
            <a:pPr lvl="2"/>
            <a:r>
              <a:rPr lang="en-US" altLang="zh-CN" sz="1600" dirty="0"/>
              <a:t>DCRNN(No specific spatial consideration)</a:t>
            </a:r>
          </a:p>
          <a:p>
            <a:pPr lvl="2"/>
            <a:r>
              <a:rPr lang="en-US" altLang="zh-CN" sz="1600" dirty="0"/>
              <a:t>DCNN(No specific temporal consideration)</a:t>
            </a:r>
          </a:p>
          <a:p>
            <a:pPr lvl="2"/>
            <a:endParaRPr lang="en-US" altLang="zh-CN" b="1" dirty="0"/>
          </a:p>
          <a:p>
            <a:pPr marL="457200" lvl="2" indent="0">
              <a:buNone/>
            </a:pPr>
            <a:endParaRPr lang="en-US" altLang="zh-CN"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3 Empirical study</a:t>
            </a:r>
            <a:endParaRPr lang="zh-CN" altLang="en-US" b="1" dirty="0">
              <a:solidFill>
                <a:srgbClr val="C00000"/>
              </a:solidFill>
            </a:endParaRPr>
          </a:p>
        </p:txBody>
      </p:sp>
      <p:pic>
        <p:nvPicPr>
          <p:cNvPr id="3" name="图片 2">
            <a:extLst>
              <a:ext uri="{FF2B5EF4-FFF2-40B4-BE49-F238E27FC236}">
                <a16:creationId xmlns:a16="http://schemas.microsoft.com/office/drawing/2014/main" id="{D1B7A9BF-3B7A-4BE3-8096-31CC7B10094C}"/>
              </a:ext>
            </a:extLst>
          </p:cNvPr>
          <p:cNvPicPr>
            <a:picLocks noChangeAspect="1"/>
          </p:cNvPicPr>
          <p:nvPr/>
        </p:nvPicPr>
        <p:blipFill>
          <a:blip r:embed="rId2"/>
          <a:stretch>
            <a:fillRect/>
          </a:stretch>
        </p:blipFill>
        <p:spPr>
          <a:xfrm>
            <a:off x="1331640" y="2828064"/>
            <a:ext cx="4008695" cy="1658188"/>
          </a:xfrm>
          <a:prstGeom prst="rect">
            <a:avLst/>
          </a:prstGeom>
        </p:spPr>
      </p:pic>
    </p:spTree>
    <p:extLst>
      <p:ext uri="{BB962C8B-B14F-4D97-AF65-F5344CB8AC3E}">
        <p14:creationId xmlns:p14="http://schemas.microsoft.com/office/powerpoint/2010/main" val="77685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A5BAFAD-DAA2-4282-97AB-D0A0836C845E}"/>
              </a:ext>
            </a:extLst>
          </p:cNvPr>
          <p:cNvPicPr>
            <a:picLocks noChangeAspect="1"/>
          </p:cNvPicPr>
          <p:nvPr/>
        </p:nvPicPr>
        <p:blipFill>
          <a:blip r:embed="rId2"/>
          <a:stretch>
            <a:fillRect/>
          </a:stretch>
        </p:blipFill>
        <p:spPr>
          <a:xfrm>
            <a:off x="576126" y="4095002"/>
            <a:ext cx="8172338" cy="936104"/>
          </a:xfrm>
          <a:prstGeom prst="rect">
            <a:avLst/>
          </a:prstGeom>
        </p:spPr>
      </p:pic>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p:txBody>
          <a:bodyPr/>
          <a:lstStyle/>
          <a:p>
            <a:r>
              <a:rPr lang="en-US" altLang="zh-CN" b="1" dirty="0"/>
              <a:t>Interpretation of the model</a:t>
            </a:r>
            <a:endParaRPr lang="zh-CN" altLang="en-US"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3 Empirical study</a:t>
            </a:r>
            <a:endParaRPr lang="zh-CN" altLang="en-US" b="1" dirty="0">
              <a:solidFill>
                <a:srgbClr val="C00000"/>
              </a:solidFill>
            </a:endParaRPr>
          </a:p>
        </p:txBody>
      </p:sp>
      <p:pic>
        <p:nvPicPr>
          <p:cNvPr id="2" name="图片 1">
            <a:extLst>
              <a:ext uri="{FF2B5EF4-FFF2-40B4-BE49-F238E27FC236}">
                <a16:creationId xmlns:a16="http://schemas.microsoft.com/office/drawing/2014/main" id="{5D4333DD-1F3A-4096-AF7F-ED1304011C37}"/>
              </a:ext>
            </a:extLst>
          </p:cNvPr>
          <p:cNvPicPr>
            <a:picLocks noChangeAspect="1"/>
          </p:cNvPicPr>
          <p:nvPr/>
        </p:nvPicPr>
        <p:blipFill>
          <a:blip r:embed="rId3"/>
          <a:stretch>
            <a:fillRect/>
          </a:stretch>
        </p:blipFill>
        <p:spPr>
          <a:xfrm>
            <a:off x="359875" y="1772816"/>
            <a:ext cx="8203305" cy="2682226"/>
          </a:xfrm>
          <a:prstGeom prst="rect">
            <a:avLst/>
          </a:prstGeom>
        </p:spPr>
      </p:pic>
      <p:sp>
        <p:nvSpPr>
          <p:cNvPr id="3" name="矩形 2">
            <a:extLst>
              <a:ext uri="{FF2B5EF4-FFF2-40B4-BE49-F238E27FC236}">
                <a16:creationId xmlns:a16="http://schemas.microsoft.com/office/drawing/2014/main" id="{84F89241-7EE6-42E5-8082-F98C9496B2AF}"/>
              </a:ext>
            </a:extLst>
          </p:cNvPr>
          <p:cNvSpPr/>
          <p:nvPr/>
        </p:nvSpPr>
        <p:spPr>
          <a:xfrm>
            <a:off x="1835696" y="4365104"/>
            <a:ext cx="4176464" cy="66600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18DC5F9-0CD3-4B16-AD6A-AD6B74045F89}"/>
                  </a:ext>
                </a:extLst>
              </p:cNvPr>
              <p:cNvSpPr txBox="1"/>
              <p:nvPr/>
            </p:nvSpPr>
            <p:spPr>
              <a:xfrm>
                <a:off x="1763688" y="5445224"/>
                <a:ext cx="2016224" cy="7299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11</m:t>
                                    </m:r>
                                  </m:sub>
                                </m:sSub>
                              </m:e>
                              <m:e>
                                <m:r>
                                  <a:rPr lang="en-US" altLang="zh-CN" i="1" smtClean="0">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1</m:t>
                                    </m:r>
                                    <m:r>
                                      <m:rPr>
                                        <m:sty m:val="p"/>
                                      </m:rPr>
                                      <a:rPr lang="en-US" altLang="zh-CN" i="1" smtClean="0">
                                        <a:latin typeface="Cambria Math" panose="02040503050406030204" pitchFamily="18" charset="0"/>
                                      </a:rPr>
                                      <m:t>n</m:t>
                                    </m:r>
                                  </m:sub>
                                </m:sSub>
                              </m:e>
                            </m:mr>
                            <m:mr>
                              <m:e>
                                <m:r>
                                  <a:rPr lang="en-US" altLang="zh-CN" i="1" smtClean="0">
                                    <a:latin typeface="Cambria Math" panose="02040503050406030204" pitchFamily="18" charset="0"/>
                                  </a:rPr>
                                  <m:t>⋮</m:t>
                                </m:r>
                              </m:e>
                              <m:e>
                                <m:r>
                                  <a:rPr lang="en-US" altLang="zh-CN" i="1" smtClean="0">
                                    <a:latin typeface="Cambria Math" panose="02040503050406030204" pitchFamily="18" charset="0"/>
                                  </a:rPr>
                                  <m:t>⋱</m:t>
                                </m:r>
                              </m:e>
                              <m:e>
                                <m:r>
                                  <a:rPr lang="en-US" altLang="zh-CN" i="1" smtClean="0">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m:rPr>
                                        <m:sty m:val="p"/>
                                      </m:rPr>
                                      <a:rPr lang="en-US" altLang="zh-CN" i="1" smtClean="0">
                                        <a:latin typeface="Cambria Math" panose="02040503050406030204" pitchFamily="18" charset="0"/>
                                      </a:rPr>
                                      <m:t>n</m:t>
                                    </m:r>
                                    <m:r>
                                      <a:rPr lang="en-US" altLang="zh-CN" i="1">
                                        <a:latin typeface="Cambria Math" panose="02040503050406030204" pitchFamily="18" charset="0"/>
                                      </a:rPr>
                                      <m:t>1</m:t>
                                    </m:r>
                                  </m:sub>
                                </m:sSub>
                              </m:e>
                              <m:e>
                                <m:r>
                                  <a:rPr lang="en-US" altLang="zh-CN" i="1" smtClean="0">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m:rPr>
                                        <m:sty m:val="p"/>
                                      </m:rPr>
                                      <a:rPr lang="en-US" altLang="zh-CN" b="0" i="0" smtClean="0">
                                        <a:latin typeface="Cambria Math" panose="02040503050406030204" pitchFamily="18" charset="0"/>
                                      </a:rPr>
                                      <m:t>nn</m:t>
                                    </m:r>
                                  </m:sub>
                                </m:sSub>
                              </m:e>
                            </m:mr>
                          </m:m>
                        </m:e>
                      </m:d>
                    </m:oMath>
                  </m:oMathPara>
                </a14:m>
                <a:endParaRPr lang="zh-CN" altLang="en-US" dirty="0"/>
              </a:p>
            </p:txBody>
          </p:sp>
        </mc:Choice>
        <mc:Fallback xmlns="">
          <p:sp>
            <p:nvSpPr>
              <p:cNvPr id="6" name="文本框 5">
                <a:extLst>
                  <a:ext uri="{FF2B5EF4-FFF2-40B4-BE49-F238E27FC236}">
                    <a16:creationId xmlns:a16="http://schemas.microsoft.com/office/drawing/2014/main" id="{118DC5F9-0CD3-4B16-AD6A-AD6B74045F89}"/>
                  </a:ext>
                </a:extLst>
              </p:cNvPr>
              <p:cNvSpPr txBox="1">
                <a:spLocks noRot="1" noChangeAspect="1" noMove="1" noResize="1" noEditPoints="1" noAdjustHandles="1" noChangeArrowheads="1" noChangeShapeType="1" noTextEdit="1"/>
              </p:cNvSpPr>
              <p:nvPr/>
            </p:nvSpPr>
            <p:spPr>
              <a:xfrm>
                <a:off x="1763688" y="5445224"/>
                <a:ext cx="2016224" cy="729943"/>
              </a:xfrm>
              <a:prstGeom prst="rect">
                <a:avLst/>
              </a:prstGeom>
              <a:blipFill>
                <a:blip r:embed="rId4"/>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0C41C2ED-7044-4E95-BABC-7ACC71278DEA}"/>
              </a:ext>
            </a:extLst>
          </p:cNvPr>
          <p:cNvSpPr/>
          <p:nvPr/>
        </p:nvSpPr>
        <p:spPr>
          <a:xfrm>
            <a:off x="1835696" y="5445224"/>
            <a:ext cx="1979877" cy="288032"/>
          </a:xfrm>
          <a:prstGeom prst="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4627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3648" y="1773653"/>
            <a:ext cx="8288792" cy="1158828"/>
          </a:xfrm>
        </p:spPr>
        <p:txBody>
          <a:bodyPr>
            <a:noAutofit/>
          </a:bodyPr>
          <a:lstStyle/>
          <a:p>
            <a:pPr algn="ctr"/>
            <a:r>
              <a:rPr lang="en-US" altLang="zh-CN" sz="3600" b="1" dirty="0"/>
              <a:t>Thank you for attention ! </a:t>
            </a:r>
            <a:endParaRPr lang="en-CA" sz="3600" b="1" dirty="0"/>
          </a:p>
        </p:txBody>
      </p:sp>
      <p:sp>
        <p:nvSpPr>
          <p:cNvPr id="7" name="Subtitle 4"/>
          <p:cNvSpPr txBox="1">
            <a:spLocks/>
          </p:cNvSpPr>
          <p:nvPr/>
        </p:nvSpPr>
        <p:spPr>
          <a:xfrm>
            <a:off x="238283" y="4797152"/>
            <a:ext cx="6438140" cy="1497654"/>
          </a:xfrm>
          <a:prstGeom prst="rect">
            <a:avLst/>
          </a:prstGeom>
        </p:spPr>
        <p:txBody>
          <a:bodyPr vert="horz" lIns="91440" tIns="45720" rIns="91440" bIns="45720" rtlCol="0">
            <a:noAutofit/>
          </a:bodyPr>
          <a:lstStyle>
            <a:lvl1pPr marL="0" indent="0" algn="l" defTabSz="914400" rtl="0" eaLnBrk="1" latinLnBrk="0" hangingPunct="1">
              <a:spcBef>
                <a:spcPts val="2000"/>
              </a:spcBef>
              <a:buClr>
                <a:schemeClr val="accent1"/>
              </a:buClr>
              <a:buSzPct val="75000"/>
              <a:buFont typeface="Wingdings" pitchFamily="2" charset="2"/>
              <a:buNone/>
              <a:defRPr sz="2000" kern="1200">
                <a:solidFill>
                  <a:schemeClr val="tx1">
                    <a:tint val="75000"/>
                  </a:schemeClr>
                </a:solidFill>
                <a:latin typeface="+mn-lt"/>
                <a:ea typeface="+mn-ea"/>
                <a:cs typeface="+mn-cs"/>
              </a:defRPr>
            </a:lvl1pPr>
            <a:lvl2pPr marL="457200" indent="0" algn="ctr" defTabSz="914400" rtl="0" eaLnBrk="1" latinLnBrk="0" hangingPunct="1">
              <a:spcBef>
                <a:spcPts val="600"/>
              </a:spcBef>
              <a:buClr>
                <a:schemeClr val="accent1">
                  <a:lumMod val="60000"/>
                  <a:lumOff val="40000"/>
                </a:schemeClr>
              </a:buClr>
              <a:buSzPct val="75000"/>
              <a:buFont typeface="Wingdings" pitchFamily="2"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buClr>
              <a:buSzPct val="75000"/>
              <a:buFont typeface="Wingdings"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60000"/>
                  <a:lumOff val="40000"/>
                </a:schemeClr>
              </a:buClr>
              <a:buSzPct val="75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buClr>
              <a:buSzPct val="75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20000"/>
              </a:lnSpc>
              <a:spcBef>
                <a:spcPts val="0"/>
              </a:spcBef>
            </a:pPr>
            <a:endParaRPr lang="en-CA" sz="1800" dirty="0">
              <a:solidFill>
                <a:srgbClr val="0070C0"/>
              </a:solidFill>
              <a:latin typeface="Arial" panose="020B0604020202020204" pitchFamily="34" charset="0"/>
              <a:cs typeface="Arial" panose="020B0604020202020204" pitchFamily="34" charset="0"/>
            </a:endParaRPr>
          </a:p>
        </p:txBody>
      </p:sp>
      <p:pic>
        <p:nvPicPr>
          <p:cNvPr id="8" name="Picture 7" descr="MCCR-RED"/>
          <p:cNvPicPr/>
          <p:nvPr/>
        </p:nvPicPr>
        <p:blipFill>
          <a:blip r:embed="rId2">
            <a:extLst>
              <a:ext uri="{28A0092B-C50C-407E-A947-70E740481C1C}">
                <a14:useLocalDpi xmlns:a14="http://schemas.microsoft.com/office/drawing/2010/main" val="0"/>
              </a:ext>
            </a:extLst>
          </a:blip>
          <a:srcRect/>
          <a:stretch>
            <a:fillRect/>
          </a:stretch>
        </p:blipFill>
        <p:spPr bwMode="auto">
          <a:xfrm>
            <a:off x="6791008" y="5815475"/>
            <a:ext cx="2103120" cy="494665"/>
          </a:xfrm>
          <a:prstGeom prst="rect">
            <a:avLst/>
          </a:prstGeom>
          <a:noFill/>
          <a:ln>
            <a:noFill/>
          </a:ln>
        </p:spPr>
      </p:pic>
    </p:spTree>
    <p:extLst>
      <p:ext uri="{BB962C8B-B14F-4D97-AF65-F5344CB8AC3E}">
        <p14:creationId xmlns:p14="http://schemas.microsoft.com/office/powerpoint/2010/main" val="3740440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11C566-B81F-412B-A0DB-43FB2B607021}"/>
              </a:ext>
            </a:extLst>
          </p:cNvPr>
          <p:cNvSpPr/>
          <p:nvPr/>
        </p:nvSpPr>
        <p:spPr>
          <a:xfrm>
            <a:off x="1295636" y="1960356"/>
            <a:ext cx="6552728" cy="369332"/>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A Markov process considering continuous time and state</a:t>
            </a:r>
            <a:endParaRPr lang="zh-CN" altLang="en-US" dirty="0">
              <a:latin typeface="Arial" panose="020B0604020202020204" pitchFamily="34" charset="0"/>
              <a:cs typeface="Arial" panose="020B0604020202020204" pitchFamily="34" charset="0"/>
            </a:endParaRPr>
          </a:p>
        </p:txBody>
      </p:sp>
      <p:sp>
        <p:nvSpPr>
          <p:cNvPr id="5" name="箭头: 下 4">
            <a:extLst>
              <a:ext uri="{FF2B5EF4-FFF2-40B4-BE49-F238E27FC236}">
                <a16:creationId xmlns:a16="http://schemas.microsoft.com/office/drawing/2014/main" id="{8C346D68-C469-479A-8AAC-A362EB691192}"/>
              </a:ext>
            </a:extLst>
          </p:cNvPr>
          <p:cNvSpPr/>
          <p:nvPr/>
        </p:nvSpPr>
        <p:spPr>
          <a:xfrm>
            <a:off x="3558003" y="2453156"/>
            <a:ext cx="504056" cy="985694"/>
          </a:xfrm>
          <a:prstGeom prst="downArrow">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AF80245-B9D1-4701-855B-0FC78F6CB9BD}"/>
              </a:ext>
            </a:extLst>
          </p:cNvPr>
          <p:cNvSpPr/>
          <p:nvPr/>
        </p:nvSpPr>
        <p:spPr>
          <a:xfrm rot="10800000" flipV="1">
            <a:off x="4062059" y="2637870"/>
            <a:ext cx="3462835" cy="369332"/>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stochastic  traffic flow dynamic</a:t>
            </a:r>
            <a:endParaRPr lang="zh-CN"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88B37CC-76E7-4A99-BEE1-EAF7AAA4B2D5}"/>
                  </a:ext>
                </a:extLst>
              </p:cNvPr>
              <p:cNvSpPr/>
              <p:nvPr/>
            </p:nvSpPr>
            <p:spPr>
              <a:xfrm>
                <a:off x="1337221" y="3438850"/>
                <a:ext cx="7799594" cy="665503"/>
              </a:xfrm>
              <a:prstGeom prst="rect">
                <a:avLst/>
              </a:prstGeom>
            </p:spPr>
            <p:txBody>
              <a:bodyPr wrap="square">
                <a:spAutoFit/>
              </a:bodyPr>
              <a:lstStyle/>
              <a:p>
                <a:r>
                  <a:rPr lang="en-US" altLang="zh-CN" dirty="0">
                    <a:solidFill>
                      <a:schemeClr val="tx1"/>
                    </a:solidFill>
                    <a:latin typeface="Arial" panose="020B0604020202020204" pitchFamily="34" charset="0"/>
                    <a:cs typeface="Arial" panose="020B0604020202020204" pitchFamily="34" charset="0"/>
                  </a:rPr>
                  <a:t>Random walk on graph with restart  probability </a:t>
                </a:r>
                <a14:m>
                  <m:oMath xmlns:m="http://schemas.openxmlformats.org/officeDocument/2006/math">
                    <m:r>
                      <a:rPr lang="zh-CN" altLang="en-US" b="0" i="1" smtClean="0">
                        <a:solidFill>
                          <a:schemeClr val="tx1"/>
                        </a:solidFill>
                        <a:latin typeface="Cambria Math" panose="02040503050406030204" pitchFamily="18" charset="0"/>
                        <a:cs typeface="Arial" panose="020B0604020202020204" pitchFamily="34" charset="0"/>
                      </a:rPr>
                      <m:t>𝛼</m:t>
                    </m:r>
                    <m:r>
                      <a:rPr lang="en-US" altLang="zh-CN" b="0" i="1" smtClean="0">
                        <a:solidFill>
                          <a:schemeClr val="tx1"/>
                        </a:solidFill>
                        <a:latin typeface="Cambria Math" panose="02040503050406030204" pitchFamily="18" charset="0"/>
                        <a:cs typeface="Arial" panose="020B0604020202020204" pitchFamily="34" charset="0"/>
                      </a:rPr>
                      <m:t> </m:t>
                    </m:r>
                  </m:oMath>
                </a14:m>
                <a:r>
                  <a:rPr lang="en-US" altLang="zh-CN" dirty="0">
                    <a:solidFill>
                      <a:schemeClr val="tx1"/>
                    </a:solidFill>
                    <a:latin typeface="Arial" panose="020B0604020202020204" pitchFamily="34" charset="0"/>
                    <a:cs typeface="Arial" panose="020B0604020202020204" pitchFamily="34" charset="0"/>
                  </a:rPr>
                  <a:t>and state transition matrix </a:t>
                </a:r>
                <a14:m>
                  <m:oMath xmlns:m="http://schemas.openxmlformats.org/officeDocument/2006/math">
                    <m:sSubSup>
                      <m:sSubSupPr>
                        <m:ctrlPr>
                          <a:rPr lang="en-US" altLang="zh-CN" b="1" i="1" smtClean="0">
                            <a:solidFill>
                              <a:schemeClr val="tx1"/>
                            </a:solidFill>
                            <a:latin typeface="Cambria Math" panose="02040503050406030204" pitchFamily="18" charset="0"/>
                            <a:cs typeface="Arial" panose="020B0604020202020204" pitchFamily="34" charset="0"/>
                          </a:rPr>
                        </m:ctrlPr>
                      </m:sSubSupPr>
                      <m:e>
                        <m:r>
                          <a:rPr lang="en-US" altLang="zh-CN" b="1" i="1" smtClean="0">
                            <a:solidFill>
                              <a:schemeClr val="tx1"/>
                            </a:solidFill>
                            <a:latin typeface="Cambria Math" panose="02040503050406030204" pitchFamily="18" charset="0"/>
                            <a:cs typeface="Arial" panose="020B0604020202020204" pitchFamily="34" charset="0"/>
                          </a:rPr>
                          <m:t>𝑫</m:t>
                        </m:r>
                      </m:e>
                      <m:sub>
                        <m:r>
                          <a:rPr lang="en-US" altLang="zh-CN" b="1" i="1" smtClean="0">
                            <a:solidFill>
                              <a:schemeClr val="tx1"/>
                            </a:solidFill>
                            <a:latin typeface="Cambria Math" panose="02040503050406030204" pitchFamily="18" charset="0"/>
                            <a:cs typeface="Arial" panose="020B0604020202020204" pitchFamily="34" charset="0"/>
                          </a:rPr>
                          <m:t>𝑶</m:t>
                        </m:r>
                      </m:sub>
                      <m:sup>
                        <m:r>
                          <a:rPr lang="en-US" altLang="zh-CN" b="1" i="1" smtClean="0">
                            <a:solidFill>
                              <a:schemeClr val="tx1"/>
                            </a:solidFill>
                            <a:latin typeface="Cambria Math" panose="02040503050406030204" pitchFamily="18" charset="0"/>
                            <a:cs typeface="Arial" panose="020B0604020202020204" pitchFamily="34" charset="0"/>
                          </a:rPr>
                          <m:t>−</m:t>
                        </m:r>
                        <m:r>
                          <a:rPr lang="en-US" altLang="zh-CN" b="1" i="1" smtClean="0">
                            <a:solidFill>
                              <a:schemeClr val="tx1"/>
                            </a:solidFill>
                            <a:latin typeface="Cambria Math" panose="02040503050406030204" pitchFamily="18" charset="0"/>
                            <a:cs typeface="Arial" panose="020B0604020202020204" pitchFamily="34" charset="0"/>
                          </a:rPr>
                          <m:t>𝟏</m:t>
                        </m:r>
                      </m:sup>
                    </m:sSubSup>
                    <m:r>
                      <a:rPr lang="en-US" altLang="zh-CN" b="1" i="1" smtClean="0">
                        <a:solidFill>
                          <a:schemeClr val="tx1"/>
                        </a:solidFill>
                        <a:latin typeface="Cambria Math" panose="02040503050406030204" pitchFamily="18" charset="0"/>
                        <a:cs typeface="Arial" panose="020B0604020202020204" pitchFamily="34" charset="0"/>
                      </a:rPr>
                      <m:t>𝑾</m:t>
                    </m:r>
                  </m:oMath>
                </a14:m>
                <a:r>
                  <a:rPr lang="en-US" altLang="zh-CN" b="1" dirty="0">
                    <a:solidFill>
                      <a:schemeClr val="tx1"/>
                    </a:solidFill>
                    <a:latin typeface="Arial" panose="020B0604020202020204" pitchFamily="34" charset="0"/>
                    <a:cs typeface="Arial" panose="020B0604020202020204" pitchFamily="34" charset="0"/>
                  </a:rPr>
                  <a:t> </a:t>
                </a:r>
                <a:endParaRPr lang="zh-CN" altLang="en-US" b="1" dirty="0">
                  <a:solidFill>
                    <a:schemeClr val="tx1"/>
                  </a:solidFill>
                  <a:latin typeface="Arial" panose="020B0604020202020204" pitchFamily="34" charset="0"/>
                  <a:cs typeface="Arial" panose="020B0604020202020204" pitchFamily="34" charset="0"/>
                </a:endParaRPr>
              </a:p>
            </p:txBody>
          </p:sp>
        </mc:Choice>
        <mc:Fallback xmlns="">
          <p:sp>
            <p:nvSpPr>
              <p:cNvPr id="7" name="矩形 6">
                <a:extLst>
                  <a:ext uri="{FF2B5EF4-FFF2-40B4-BE49-F238E27FC236}">
                    <a16:creationId xmlns:a16="http://schemas.microsoft.com/office/drawing/2014/main" id="{488B37CC-76E7-4A99-BEE1-EAF7AAA4B2D5}"/>
                  </a:ext>
                </a:extLst>
              </p:cNvPr>
              <p:cNvSpPr>
                <a:spLocks noRot="1" noChangeAspect="1" noMove="1" noResize="1" noEditPoints="1" noAdjustHandles="1" noChangeArrowheads="1" noChangeShapeType="1" noTextEdit="1"/>
              </p:cNvSpPr>
              <p:nvPr/>
            </p:nvSpPr>
            <p:spPr>
              <a:xfrm>
                <a:off x="1337221" y="3438850"/>
                <a:ext cx="7799594" cy="665503"/>
              </a:xfrm>
              <a:prstGeom prst="rect">
                <a:avLst/>
              </a:prstGeom>
              <a:blipFill>
                <a:blip r:embed="rId2"/>
                <a:stretch>
                  <a:fillRect l="-625" t="-4587" r="-938" b="-18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0690250-E770-433F-B218-38FAD1D635C6}"/>
                  </a:ext>
                </a:extLst>
              </p:cNvPr>
              <p:cNvSpPr txBox="1"/>
              <p:nvPr/>
            </p:nvSpPr>
            <p:spPr>
              <a:xfrm>
                <a:off x="1324513" y="4214987"/>
                <a:ext cx="77119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Where</m:t>
                      </m:r>
                      <m:r>
                        <a:rPr lang="en-US" altLang="zh-CN" b="1" i="1" smtClean="0">
                          <a:latin typeface="Cambria Math" panose="02040503050406030204" pitchFamily="18" charset="0"/>
                        </a:rPr>
                        <m:t> </m:t>
                      </m:r>
                      <m:r>
                        <a:rPr lang="en-US" altLang="zh-CN" b="1" i="1">
                          <a:latin typeface="Cambria Math" panose="02040503050406030204" pitchFamily="18" charset="0"/>
                        </a:rPr>
                        <m:t>𝑾</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is</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weighted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agjacency</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matix</m:t>
                      </m:r>
                      <m:r>
                        <a:rPr lang="en-US" altLang="zh-CN" b="0" i="0" smtClean="0">
                          <a:latin typeface="Cambria Math" panose="02040503050406030204" pitchFamily="18" charset="0"/>
                        </a:rPr>
                        <m:t> </m:t>
                      </m:r>
                      <m:r>
                        <a:rPr lang="en-US" altLang="zh-CN" b="1" i="1" smtClean="0">
                          <a:latin typeface="Cambria Math" panose="02040503050406030204" pitchFamily="18" charset="0"/>
                        </a:rPr>
                        <m:t>, </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𝑫</m:t>
                          </m:r>
                        </m:e>
                        <m:sub>
                          <m:r>
                            <a:rPr lang="en-US" altLang="zh-CN" b="1" i="1" smtClean="0">
                              <a:latin typeface="Cambria Math" panose="02040503050406030204" pitchFamily="18" charset="0"/>
                            </a:rPr>
                            <m:t>𝒐</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𝑑𝑖𝑎𝑔</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𝑾</m:t>
                          </m:r>
                          <m:r>
                            <a:rPr lang="en-US" altLang="zh-CN" b="1" i="1" smtClean="0">
                              <a:latin typeface="Cambria Math" panose="02040503050406030204" pitchFamily="18" charset="0"/>
                            </a:rPr>
                            <m:t>𝟏</m:t>
                          </m:r>
                        </m:e>
                      </m:d>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is</m:t>
                      </m:r>
                      <m:r>
                        <a:rPr lang="en-US" altLang="zh-CN" b="0" i="0" smtClean="0">
                          <a:latin typeface="Cambria Math" panose="02040503050406030204" pitchFamily="18" charset="0"/>
                        </a:rPr>
                        <m:t> </m:t>
                      </m:r>
                      <m:r>
                        <m:rPr>
                          <m:sty m:val="p"/>
                        </m:rPr>
                        <a:rPr lang="en-US" altLang="zh-CN">
                          <a:latin typeface="Cambria Math" panose="02040503050406030204" pitchFamily="18" charset="0"/>
                        </a:rPr>
                        <m:t>out</m:t>
                      </m:r>
                      <m:r>
                        <a:rPr lang="en-US" altLang="zh-CN">
                          <a:latin typeface="Cambria Math" panose="02040503050406030204" pitchFamily="18" charset="0"/>
                        </a:rPr>
                        <m:t>−</m:t>
                      </m:r>
                      <m:r>
                        <m:rPr>
                          <m:sty m:val="p"/>
                        </m:rPr>
                        <a:rPr lang="en-US" altLang="zh-CN">
                          <a:latin typeface="Cambria Math" panose="02040503050406030204" pitchFamily="18" charset="0"/>
                        </a:rPr>
                        <m:t>degree</m:t>
                      </m:r>
                      <m:r>
                        <a:rPr lang="en-US" altLang="zh-CN">
                          <a:latin typeface="Cambria Math" panose="02040503050406030204" pitchFamily="18" charset="0"/>
                        </a:rPr>
                        <m:t> </m:t>
                      </m:r>
                      <m:r>
                        <m:rPr>
                          <m:sty m:val="p"/>
                        </m:rPr>
                        <a:rPr lang="en-US" altLang="zh-CN">
                          <a:latin typeface="Cambria Math" panose="02040503050406030204" pitchFamily="18" charset="0"/>
                        </a:rPr>
                        <m:t>matix</m:t>
                      </m:r>
                    </m:oMath>
                  </m:oMathPara>
                </a14:m>
                <a:endParaRPr lang="zh-CN" altLang="en-US" dirty="0"/>
              </a:p>
            </p:txBody>
          </p:sp>
        </mc:Choice>
        <mc:Fallback xmlns="">
          <p:sp>
            <p:nvSpPr>
              <p:cNvPr id="8" name="文本框 7">
                <a:extLst>
                  <a:ext uri="{FF2B5EF4-FFF2-40B4-BE49-F238E27FC236}">
                    <a16:creationId xmlns:a16="http://schemas.microsoft.com/office/drawing/2014/main" id="{20690250-E770-433F-B218-38FAD1D635C6}"/>
                  </a:ext>
                </a:extLst>
              </p:cNvPr>
              <p:cNvSpPr txBox="1">
                <a:spLocks noRot="1" noChangeAspect="1" noMove="1" noResize="1" noEditPoints="1" noAdjustHandles="1" noChangeArrowheads="1" noChangeShapeType="1" noTextEdit="1"/>
              </p:cNvSpPr>
              <p:nvPr/>
            </p:nvSpPr>
            <p:spPr>
              <a:xfrm>
                <a:off x="1324513" y="4214987"/>
                <a:ext cx="7711983" cy="276999"/>
              </a:xfrm>
              <a:prstGeom prst="rect">
                <a:avLst/>
              </a:prstGeom>
              <a:blipFill>
                <a:blip r:embed="rId3"/>
                <a:stretch>
                  <a:fillRect l="-237" r="-237" b="-34783"/>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F107BCC6-96E4-4FD9-BC30-76A25276A56A}"/>
              </a:ext>
            </a:extLst>
          </p:cNvPr>
          <p:cNvSpPr/>
          <p:nvPr/>
        </p:nvSpPr>
        <p:spPr>
          <a:xfrm rot="10800000" flipV="1">
            <a:off x="1337221" y="4802642"/>
            <a:ext cx="7323824" cy="923330"/>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Traffic sate of each road will have impact on other road segments in the network, especially on topology connected ones. Diffusion is used to characterize the reachability and level of these impact.</a:t>
            </a:r>
            <a:endParaRPr lang="zh-CN"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FE12D30-1012-4985-88D7-AEF15AA52F76}"/>
                  </a:ext>
                </a:extLst>
              </p:cNvPr>
              <p:cNvSpPr txBox="1"/>
              <p:nvPr/>
            </p:nvSpPr>
            <p:spPr>
              <a:xfrm>
                <a:off x="1295635" y="5970315"/>
                <a:ext cx="2552878" cy="7333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1" i="1" smtClean="0">
                              <a:latin typeface="Cambria Math" panose="02040503050406030204" pitchFamily="18" charset="0"/>
                              <a:cs typeface="Arial" panose="020B0604020202020204" pitchFamily="34" charset="0"/>
                            </a:rPr>
                          </m:ctrlPr>
                        </m:sSubSupPr>
                        <m:e>
                          <m:r>
                            <a:rPr lang="en-US" altLang="zh-CN" b="1" i="1">
                              <a:latin typeface="Cambria Math" panose="02040503050406030204" pitchFamily="18" charset="0"/>
                              <a:cs typeface="Arial" panose="020B0604020202020204" pitchFamily="34" charset="0"/>
                            </a:rPr>
                            <m:t>𝑫</m:t>
                          </m:r>
                        </m:e>
                        <m:sub>
                          <m:r>
                            <a:rPr lang="en-US" altLang="zh-CN" b="1" i="1">
                              <a:latin typeface="Cambria Math" panose="02040503050406030204" pitchFamily="18" charset="0"/>
                              <a:cs typeface="Arial" panose="020B0604020202020204" pitchFamily="34" charset="0"/>
                            </a:rPr>
                            <m:t>𝑶</m:t>
                          </m:r>
                        </m:sub>
                        <m:sup>
                          <m:r>
                            <a:rPr lang="en-US" altLang="zh-CN" b="1" i="1">
                              <a:latin typeface="Cambria Math" panose="02040503050406030204" pitchFamily="18" charset="0"/>
                              <a:cs typeface="Arial" panose="020B0604020202020204" pitchFamily="34" charset="0"/>
                            </a:rPr>
                            <m:t>−</m:t>
                          </m:r>
                          <m:r>
                            <a:rPr lang="en-US" altLang="zh-CN" b="1" i="1">
                              <a:latin typeface="Cambria Math" panose="02040503050406030204" pitchFamily="18" charset="0"/>
                              <a:cs typeface="Arial" panose="020B0604020202020204" pitchFamily="34" charset="0"/>
                            </a:rPr>
                            <m:t>𝟏</m:t>
                          </m:r>
                        </m:sup>
                      </m:sSubSup>
                      <m:r>
                        <a:rPr lang="en-US" altLang="zh-CN" b="1" i="1">
                          <a:latin typeface="Cambria Math" panose="02040503050406030204" pitchFamily="18" charset="0"/>
                          <a:cs typeface="Arial" panose="020B0604020202020204" pitchFamily="34" charset="0"/>
                        </a:rPr>
                        <m:t>𝑾</m:t>
                      </m:r>
                      <m:r>
                        <a:rPr lang="en-US" altLang="zh-CN" b="0" i="1" smtClean="0">
                          <a:latin typeface="Cambria Math" panose="02040503050406030204" pitchFamily="18" charset="0"/>
                          <a:cs typeface="Arial" panose="020B0604020202020204" pitchFamily="34" charset="0"/>
                        </a:rPr>
                        <m:t>=</m:t>
                      </m:r>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11</m:t>
                                    </m:r>
                                  </m:sub>
                                </m:sSub>
                              </m:e>
                              <m:e>
                                <m:r>
                                  <a:rPr lang="en-US" altLang="zh-CN" i="1" smtClean="0">
                                    <a:latin typeface="Cambria Math" panose="02040503050406030204" pitchFamily="18" charset="0"/>
                                    <a:ea typeface="Cambria Math" panose="02040503050406030204" pitchFamily="18" charset="0"/>
                                  </a:rPr>
                                  <m:t>⋯</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𝑛</m:t>
                                    </m:r>
                                  </m:sub>
                                </m:sSub>
                              </m:e>
                            </m:mr>
                            <m:mr>
                              <m:e>
                                <m:r>
                                  <a:rPr lang="en-US" altLang="zh-CN" i="1" smtClean="0">
                                    <a:latin typeface="Cambria Math" panose="02040503050406030204" pitchFamily="18" charset="0"/>
                                    <a:ea typeface="Cambria Math" panose="02040503050406030204" pitchFamily="18" charset="0"/>
                                  </a:rPr>
                                  <m:t>⋮</m:t>
                                </m:r>
                              </m:e>
                              <m:e>
                                <m:r>
                                  <a:rPr lang="en-US" altLang="zh-CN" i="1" smtClean="0">
                                    <a:latin typeface="Cambria Math" panose="02040503050406030204" pitchFamily="18" charset="0"/>
                                    <a:ea typeface="Cambria Math" panose="02040503050406030204" pitchFamily="18" charset="0"/>
                                  </a:rPr>
                                  <m:t>⋱</m:t>
                                </m:r>
                              </m:e>
                              <m:e>
                                <m:r>
                                  <a:rPr lang="en-US" altLang="zh-CN" i="1" smtClean="0">
                                    <a:latin typeface="Cambria Math" panose="02040503050406030204" pitchFamily="18" charset="0"/>
                                    <a:ea typeface="Cambria Math" panose="02040503050406030204" pitchFamily="18" charset="0"/>
                                  </a:rPr>
                                  <m:t>⋮</m:t>
                                </m:r>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e>
                              <m:e>
                                <m:r>
                                  <a:rPr lang="en-US" altLang="zh-CN" i="1" smtClean="0">
                                    <a:latin typeface="Cambria Math" panose="02040503050406030204" pitchFamily="18" charset="0"/>
                                    <a:ea typeface="Cambria Math" panose="02040503050406030204" pitchFamily="18" charset="0"/>
                                  </a:rPr>
                                  <m:t>⋯</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𝑛𝑛</m:t>
                                    </m:r>
                                  </m:sub>
                                </m:sSub>
                              </m:e>
                            </m:mr>
                          </m:m>
                        </m:e>
                      </m:d>
                    </m:oMath>
                  </m:oMathPara>
                </a14:m>
                <a:endParaRPr lang="zh-CN" altLang="en-US" dirty="0"/>
              </a:p>
            </p:txBody>
          </p:sp>
        </mc:Choice>
        <mc:Fallback xmlns="">
          <p:sp>
            <p:nvSpPr>
              <p:cNvPr id="10" name="文本框 9">
                <a:extLst>
                  <a:ext uri="{FF2B5EF4-FFF2-40B4-BE49-F238E27FC236}">
                    <a16:creationId xmlns:a16="http://schemas.microsoft.com/office/drawing/2014/main" id="{0FE12D30-1012-4985-88D7-AEF15AA52F76}"/>
                  </a:ext>
                </a:extLst>
              </p:cNvPr>
              <p:cNvSpPr txBox="1">
                <a:spLocks noRot="1" noChangeAspect="1" noMove="1" noResize="1" noEditPoints="1" noAdjustHandles="1" noChangeArrowheads="1" noChangeShapeType="1" noTextEdit="1"/>
              </p:cNvSpPr>
              <p:nvPr/>
            </p:nvSpPr>
            <p:spPr>
              <a:xfrm>
                <a:off x="1295635" y="5970315"/>
                <a:ext cx="2552878" cy="733342"/>
              </a:xfrm>
              <a:prstGeom prst="rect">
                <a:avLst/>
              </a:prstGeom>
              <a:blipFill>
                <a:blip r:embed="rId4"/>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CBE6D570-01E9-47CE-AEA5-0D5DBB6CBA2F}"/>
              </a:ext>
            </a:extLst>
          </p:cNvPr>
          <p:cNvSpPr txBox="1"/>
          <p:nvPr/>
        </p:nvSpPr>
        <p:spPr>
          <a:xfrm>
            <a:off x="107215" y="4969007"/>
            <a:ext cx="1584176"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Intuition</a:t>
            </a:r>
            <a:endParaRPr lang="zh-CN" altLang="en-US" b="1" dirty="0">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8B7A7CCE-447F-4140-A27C-89C872604CBA}"/>
              </a:ext>
            </a:extLst>
          </p:cNvPr>
          <p:cNvSpPr txBox="1"/>
          <p:nvPr/>
        </p:nvSpPr>
        <p:spPr>
          <a:xfrm>
            <a:off x="20902" y="1936709"/>
            <a:ext cx="1274733"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Definition</a:t>
            </a:r>
            <a:endParaRPr lang="zh-CN" altLang="en-US" b="1"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DDEBB278-ECC3-47A7-A5CF-4A511133938E}"/>
              </a:ext>
            </a:extLst>
          </p:cNvPr>
          <p:cNvSpPr txBox="1"/>
          <p:nvPr/>
        </p:nvSpPr>
        <p:spPr>
          <a:xfrm>
            <a:off x="43784" y="3049818"/>
            <a:ext cx="1484110"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Application</a:t>
            </a:r>
            <a:endParaRPr lang="zh-CN" altLang="en-US" b="1" dirty="0">
              <a:latin typeface="Arial" panose="020B0604020202020204" pitchFamily="34" charset="0"/>
              <a:cs typeface="Arial" panose="020B0604020202020204" pitchFamily="34" charset="0"/>
            </a:endParaRPr>
          </a:p>
        </p:txBody>
      </p:sp>
      <p:cxnSp>
        <p:nvCxnSpPr>
          <p:cNvPr id="14" name="直接连接符 13">
            <a:extLst>
              <a:ext uri="{FF2B5EF4-FFF2-40B4-BE49-F238E27FC236}">
                <a16:creationId xmlns:a16="http://schemas.microsoft.com/office/drawing/2014/main" id="{AD985536-23AD-4AAA-BF14-ACC743B5B3BF}"/>
              </a:ext>
            </a:extLst>
          </p:cNvPr>
          <p:cNvCxnSpPr/>
          <p:nvPr/>
        </p:nvCxnSpPr>
        <p:spPr>
          <a:xfrm>
            <a:off x="251520" y="2348880"/>
            <a:ext cx="8568952" cy="0"/>
          </a:xfrm>
          <a:prstGeom prst="line">
            <a:avLst/>
          </a:prstGeom>
          <a:ln w="19050">
            <a:solidFill>
              <a:srgbClr val="DE2010"/>
            </a:solidFill>
            <a:prstDash val="dash"/>
          </a:ln>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4ECBB9CB-5688-4445-9F8F-E3964B560162}"/>
              </a:ext>
            </a:extLst>
          </p:cNvPr>
          <p:cNvCxnSpPr/>
          <p:nvPr/>
        </p:nvCxnSpPr>
        <p:spPr>
          <a:xfrm>
            <a:off x="179512" y="4653136"/>
            <a:ext cx="8568952" cy="0"/>
          </a:xfrm>
          <a:prstGeom prst="line">
            <a:avLst/>
          </a:prstGeom>
          <a:ln w="19050">
            <a:solidFill>
              <a:srgbClr val="DE2010"/>
            </a:solidFill>
            <a:prstDash val="dash"/>
          </a:ln>
        </p:spPr>
        <p:style>
          <a:lnRef idx="2">
            <a:schemeClr val="accent1"/>
          </a:lnRef>
          <a:fillRef idx="0">
            <a:schemeClr val="accent1"/>
          </a:fillRef>
          <a:effectRef idx="1">
            <a:schemeClr val="accent1"/>
          </a:effectRef>
          <a:fontRef idx="minor">
            <a:schemeClr val="tx1"/>
          </a:fontRef>
        </p:style>
      </p:cxnSp>
      <p:sp>
        <p:nvSpPr>
          <p:cNvPr id="16" name="矩形 15">
            <a:extLst>
              <a:ext uri="{FF2B5EF4-FFF2-40B4-BE49-F238E27FC236}">
                <a16:creationId xmlns:a16="http://schemas.microsoft.com/office/drawing/2014/main" id="{62070508-3314-4173-A63F-B41E940CB736}"/>
              </a:ext>
            </a:extLst>
          </p:cNvPr>
          <p:cNvSpPr/>
          <p:nvPr/>
        </p:nvSpPr>
        <p:spPr>
          <a:xfrm>
            <a:off x="2123728" y="5887123"/>
            <a:ext cx="1868801" cy="278181"/>
          </a:xfrm>
          <a:prstGeom prst="rect">
            <a:avLst/>
          </a:prstGeom>
          <a:noFill/>
          <a:ln>
            <a:solidFill>
              <a:srgbClr val="DE20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075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Motivation</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lstStyle/>
          <a:p>
            <a:r>
              <a:rPr lang="en-US" altLang="zh-CN" b="1" dirty="0"/>
              <a:t>Problem setting:</a:t>
            </a:r>
          </a:p>
          <a:p>
            <a:endParaRPr lang="en-US" altLang="zh-CN" dirty="0"/>
          </a:p>
          <a:p>
            <a:endParaRPr lang="en-US" altLang="zh-CN" dirty="0"/>
          </a:p>
          <a:p>
            <a:endParaRPr lang="en-US" altLang="zh-CN" dirty="0"/>
          </a:p>
        </p:txBody>
      </p:sp>
      <p:pic>
        <p:nvPicPr>
          <p:cNvPr id="14" name="图片 13">
            <a:extLst>
              <a:ext uri="{FF2B5EF4-FFF2-40B4-BE49-F238E27FC236}">
                <a16:creationId xmlns:a16="http://schemas.microsoft.com/office/drawing/2014/main" id="{6773D2B5-A722-489E-99BD-EE0F8A11C8DB}"/>
              </a:ext>
            </a:extLst>
          </p:cNvPr>
          <p:cNvPicPr>
            <a:picLocks noChangeAspect="1"/>
          </p:cNvPicPr>
          <p:nvPr/>
        </p:nvPicPr>
        <p:blipFill>
          <a:blip r:embed="rId2"/>
          <a:stretch>
            <a:fillRect/>
          </a:stretch>
        </p:blipFill>
        <p:spPr>
          <a:xfrm>
            <a:off x="683568" y="1600041"/>
            <a:ext cx="7285351" cy="1219306"/>
          </a:xfrm>
          <a:prstGeom prst="rect">
            <a:avLst/>
          </a:prstGeom>
        </p:spPr>
      </p:pic>
    </p:spTree>
    <p:extLst>
      <p:ext uri="{BB962C8B-B14F-4D97-AF65-F5344CB8AC3E}">
        <p14:creationId xmlns:p14="http://schemas.microsoft.com/office/powerpoint/2010/main" val="212796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Motivation</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lstStyle/>
          <a:p>
            <a:r>
              <a:rPr lang="en-US" altLang="zh-CN" b="1" dirty="0"/>
              <a:t>Problem setting:</a:t>
            </a:r>
          </a:p>
          <a:p>
            <a:endParaRPr lang="en-US" altLang="zh-CN" dirty="0"/>
          </a:p>
          <a:p>
            <a:endParaRPr lang="en-US" altLang="zh-CN" dirty="0"/>
          </a:p>
          <a:p>
            <a:endParaRPr lang="en-US" altLang="zh-CN" dirty="0"/>
          </a:p>
          <a:p>
            <a:r>
              <a:rPr lang="en-US" altLang="zh-CN" b="1" dirty="0"/>
              <a:t>Challenges:</a:t>
            </a:r>
          </a:p>
        </p:txBody>
      </p:sp>
      <p:pic>
        <p:nvPicPr>
          <p:cNvPr id="13" name="图片 12">
            <a:extLst>
              <a:ext uri="{FF2B5EF4-FFF2-40B4-BE49-F238E27FC236}">
                <a16:creationId xmlns:a16="http://schemas.microsoft.com/office/drawing/2014/main" id="{CF6DA2B8-A5E2-4994-B993-330E9696352A}"/>
              </a:ext>
            </a:extLst>
          </p:cNvPr>
          <p:cNvPicPr>
            <a:picLocks noChangeAspect="1"/>
          </p:cNvPicPr>
          <p:nvPr/>
        </p:nvPicPr>
        <p:blipFill>
          <a:blip r:embed="rId2"/>
          <a:stretch>
            <a:fillRect/>
          </a:stretch>
        </p:blipFill>
        <p:spPr>
          <a:xfrm>
            <a:off x="3419872" y="3356992"/>
            <a:ext cx="5450734" cy="3058996"/>
          </a:xfrm>
          <a:prstGeom prst="rect">
            <a:avLst/>
          </a:prstGeom>
        </p:spPr>
      </p:pic>
      <p:pic>
        <p:nvPicPr>
          <p:cNvPr id="14" name="图片 13">
            <a:extLst>
              <a:ext uri="{FF2B5EF4-FFF2-40B4-BE49-F238E27FC236}">
                <a16:creationId xmlns:a16="http://schemas.microsoft.com/office/drawing/2014/main" id="{6773D2B5-A722-489E-99BD-EE0F8A11C8DB}"/>
              </a:ext>
            </a:extLst>
          </p:cNvPr>
          <p:cNvPicPr>
            <a:picLocks noChangeAspect="1"/>
          </p:cNvPicPr>
          <p:nvPr/>
        </p:nvPicPr>
        <p:blipFill>
          <a:blip r:embed="rId3"/>
          <a:stretch>
            <a:fillRect/>
          </a:stretch>
        </p:blipFill>
        <p:spPr>
          <a:xfrm>
            <a:off x="683568" y="1600041"/>
            <a:ext cx="7285351" cy="1219306"/>
          </a:xfrm>
          <a:prstGeom prst="rect">
            <a:avLst/>
          </a:prstGeom>
        </p:spPr>
      </p:pic>
      <p:sp>
        <p:nvSpPr>
          <p:cNvPr id="15" name="文本框 14">
            <a:extLst>
              <a:ext uri="{FF2B5EF4-FFF2-40B4-BE49-F238E27FC236}">
                <a16:creationId xmlns:a16="http://schemas.microsoft.com/office/drawing/2014/main" id="{33B07231-069A-4507-A86F-3C430DDAB2B8}"/>
              </a:ext>
            </a:extLst>
          </p:cNvPr>
          <p:cNvSpPr txBox="1"/>
          <p:nvPr/>
        </p:nvSpPr>
        <p:spPr>
          <a:xfrm>
            <a:off x="611560" y="3262000"/>
            <a:ext cx="4104456"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1) Complex spatial dependency</a:t>
            </a:r>
            <a:endParaRPr lang="zh-CN" altLang="en-US" b="1" dirty="0">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A71C63B1-7FEA-45E8-90C0-7B22E8E4BC5C}"/>
              </a:ext>
            </a:extLst>
          </p:cNvPr>
          <p:cNvSpPr txBox="1"/>
          <p:nvPr/>
        </p:nvSpPr>
        <p:spPr>
          <a:xfrm>
            <a:off x="869859" y="3732798"/>
            <a:ext cx="3456384" cy="923330"/>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i.e. Traffic pattern among road segments with close </a:t>
            </a:r>
            <a:r>
              <a:rPr lang="en-US" altLang="zh-CN" dirty="0" err="1">
                <a:latin typeface="Arial" panose="020B0604020202020204" pitchFamily="34" charset="0"/>
                <a:cs typeface="Arial" panose="020B0604020202020204" pitchFamily="34" charset="0"/>
              </a:rPr>
              <a:t>euclidean</a:t>
            </a:r>
            <a:r>
              <a:rPr lang="en-US" altLang="zh-CN" dirty="0">
                <a:latin typeface="Arial" panose="020B0604020202020204" pitchFamily="34" charset="0"/>
                <a:cs typeface="Arial" panose="020B0604020202020204" pitchFamily="34" charset="0"/>
              </a:rPr>
              <a:t> distance seem to vary.</a:t>
            </a:r>
            <a:endParaRPr lang="zh-CN" altLang="en-US" dirty="0">
              <a:latin typeface="Arial" panose="020B0604020202020204" pitchFamily="34" charset="0"/>
              <a:cs typeface="Arial" panose="020B0604020202020204" pitchFamily="34" charset="0"/>
            </a:endParaRPr>
          </a:p>
        </p:txBody>
      </p:sp>
      <p:sp>
        <p:nvSpPr>
          <p:cNvPr id="19" name="椭圆 18">
            <a:extLst>
              <a:ext uri="{FF2B5EF4-FFF2-40B4-BE49-F238E27FC236}">
                <a16:creationId xmlns:a16="http://schemas.microsoft.com/office/drawing/2014/main" id="{1B635CE1-09C2-4895-B21E-F2ACBE3E89D6}"/>
              </a:ext>
            </a:extLst>
          </p:cNvPr>
          <p:cNvSpPr/>
          <p:nvPr/>
        </p:nvSpPr>
        <p:spPr>
          <a:xfrm>
            <a:off x="5148064" y="3521976"/>
            <a:ext cx="2202515" cy="560298"/>
          </a:xfrm>
          <a:prstGeom prst="ellipse">
            <a:avLst/>
          </a:prstGeom>
          <a:noFill/>
          <a:ln w="28575">
            <a:solidFill>
              <a:srgbClr val="23858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EA7A5D3F-A3E5-49AD-BABC-987285D0A984}"/>
              </a:ext>
            </a:extLst>
          </p:cNvPr>
          <p:cNvSpPr/>
          <p:nvPr/>
        </p:nvSpPr>
        <p:spPr>
          <a:xfrm>
            <a:off x="5148064" y="3521976"/>
            <a:ext cx="936105" cy="107573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7607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Motivation</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lstStyle/>
          <a:p>
            <a:r>
              <a:rPr lang="en-US" altLang="zh-CN" b="1" dirty="0"/>
              <a:t>Problem setting:</a:t>
            </a:r>
          </a:p>
          <a:p>
            <a:endParaRPr lang="en-US" altLang="zh-CN" dirty="0"/>
          </a:p>
          <a:p>
            <a:endParaRPr lang="en-US" altLang="zh-CN" dirty="0"/>
          </a:p>
          <a:p>
            <a:endParaRPr lang="en-US" altLang="zh-CN" dirty="0"/>
          </a:p>
          <a:p>
            <a:r>
              <a:rPr lang="en-US" altLang="zh-CN" b="1" dirty="0"/>
              <a:t>Challenges:</a:t>
            </a:r>
          </a:p>
        </p:txBody>
      </p:sp>
      <p:pic>
        <p:nvPicPr>
          <p:cNvPr id="13" name="图片 12">
            <a:extLst>
              <a:ext uri="{FF2B5EF4-FFF2-40B4-BE49-F238E27FC236}">
                <a16:creationId xmlns:a16="http://schemas.microsoft.com/office/drawing/2014/main" id="{CF6DA2B8-A5E2-4994-B993-330E9696352A}"/>
              </a:ext>
            </a:extLst>
          </p:cNvPr>
          <p:cNvPicPr>
            <a:picLocks noChangeAspect="1"/>
          </p:cNvPicPr>
          <p:nvPr/>
        </p:nvPicPr>
        <p:blipFill>
          <a:blip r:embed="rId2"/>
          <a:stretch>
            <a:fillRect/>
          </a:stretch>
        </p:blipFill>
        <p:spPr>
          <a:xfrm>
            <a:off x="3419872" y="3356992"/>
            <a:ext cx="5450734" cy="3058996"/>
          </a:xfrm>
          <a:prstGeom prst="rect">
            <a:avLst/>
          </a:prstGeom>
        </p:spPr>
      </p:pic>
      <p:pic>
        <p:nvPicPr>
          <p:cNvPr id="14" name="图片 13">
            <a:extLst>
              <a:ext uri="{FF2B5EF4-FFF2-40B4-BE49-F238E27FC236}">
                <a16:creationId xmlns:a16="http://schemas.microsoft.com/office/drawing/2014/main" id="{6773D2B5-A722-489E-99BD-EE0F8A11C8DB}"/>
              </a:ext>
            </a:extLst>
          </p:cNvPr>
          <p:cNvPicPr>
            <a:picLocks noChangeAspect="1"/>
          </p:cNvPicPr>
          <p:nvPr/>
        </p:nvPicPr>
        <p:blipFill>
          <a:blip r:embed="rId3"/>
          <a:stretch>
            <a:fillRect/>
          </a:stretch>
        </p:blipFill>
        <p:spPr>
          <a:xfrm>
            <a:off x="683568" y="1600041"/>
            <a:ext cx="7285351" cy="1219306"/>
          </a:xfrm>
          <a:prstGeom prst="rect">
            <a:avLst/>
          </a:prstGeom>
        </p:spPr>
      </p:pic>
      <p:sp>
        <p:nvSpPr>
          <p:cNvPr id="15" name="文本框 14">
            <a:extLst>
              <a:ext uri="{FF2B5EF4-FFF2-40B4-BE49-F238E27FC236}">
                <a16:creationId xmlns:a16="http://schemas.microsoft.com/office/drawing/2014/main" id="{33B07231-069A-4507-A86F-3C430DDAB2B8}"/>
              </a:ext>
            </a:extLst>
          </p:cNvPr>
          <p:cNvSpPr txBox="1"/>
          <p:nvPr/>
        </p:nvSpPr>
        <p:spPr>
          <a:xfrm>
            <a:off x="611560" y="3262000"/>
            <a:ext cx="4104456"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2) Non-linear temporal dependency</a:t>
            </a:r>
            <a:endParaRPr lang="zh-CN" altLang="en-US" b="1" dirty="0">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A71C63B1-7FEA-45E8-90C0-7B22E8E4BC5C}"/>
              </a:ext>
            </a:extLst>
          </p:cNvPr>
          <p:cNvSpPr txBox="1"/>
          <p:nvPr/>
        </p:nvSpPr>
        <p:spPr>
          <a:xfrm>
            <a:off x="869859" y="3732798"/>
            <a:ext cx="3456384" cy="646331"/>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i.e. Rush hours or incident can cause non-stationarity.</a:t>
            </a:r>
            <a:endParaRPr lang="zh-CN" altLang="en-US" dirty="0">
              <a:latin typeface="Arial" panose="020B0604020202020204" pitchFamily="34" charset="0"/>
              <a:cs typeface="Arial" panose="020B0604020202020204" pitchFamily="34" charset="0"/>
            </a:endParaRPr>
          </a:p>
        </p:txBody>
      </p:sp>
      <p:sp>
        <p:nvSpPr>
          <p:cNvPr id="8" name="椭圆 7">
            <a:extLst>
              <a:ext uri="{FF2B5EF4-FFF2-40B4-BE49-F238E27FC236}">
                <a16:creationId xmlns:a16="http://schemas.microsoft.com/office/drawing/2014/main" id="{3BBA7F85-995F-4CED-9AC9-7A33AF612677}"/>
              </a:ext>
            </a:extLst>
          </p:cNvPr>
          <p:cNvSpPr/>
          <p:nvPr/>
        </p:nvSpPr>
        <p:spPr>
          <a:xfrm>
            <a:off x="5364088" y="5007999"/>
            <a:ext cx="936105" cy="107573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78398E06-D477-4F2C-AC29-F2488F13D7CB}"/>
              </a:ext>
            </a:extLst>
          </p:cNvPr>
          <p:cNvSpPr/>
          <p:nvPr/>
        </p:nvSpPr>
        <p:spPr>
          <a:xfrm>
            <a:off x="3897823" y="4687718"/>
            <a:ext cx="936105" cy="107573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356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Motivation</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lstStyle/>
          <a:p>
            <a:r>
              <a:rPr lang="en-US" altLang="zh-CN" b="1" dirty="0"/>
              <a:t>Problem setting:</a:t>
            </a:r>
          </a:p>
          <a:p>
            <a:endParaRPr lang="en-US" altLang="zh-CN" dirty="0"/>
          </a:p>
          <a:p>
            <a:endParaRPr lang="en-US" altLang="zh-CN" dirty="0"/>
          </a:p>
          <a:p>
            <a:endParaRPr lang="en-US" altLang="zh-CN" dirty="0"/>
          </a:p>
          <a:p>
            <a:r>
              <a:rPr lang="en-US" altLang="zh-CN" b="1" dirty="0"/>
              <a:t>Challenges:</a:t>
            </a:r>
          </a:p>
        </p:txBody>
      </p:sp>
      <p:pic>
        <p:nvPicPr>
          <p:cNvPr id="13" name="图片 12">
            <a:extLst>
              <a:ext uri="{FF2B5EF4-FFF2-40B4-BE49-F238E27FC236}">
                <a16:creationId xmlns:a16="http://schemas.microsoft.com/office/drawing/2014/main" id="{CF6DA2B8-A5E2-4994-B993-330E9696352A}"/>
              </a:ext>
            </a:extLst>
          </p:cNvPr>
          <p:cNvPicPr>
            <a:picLocks noChangeAspect="1"/>
          </p:cNvPicPr>
          <p:nvPr/>
        </p:nvPicPr>
        <p:blipFill>
          <a:blip r:embed="rId2"/>
          <a:stretch>
            <a:fillRect/>
          </a:stretch>
        </p:blipFill>
        <p:spPr>
          <a:xfrm>
            <a:off x="3419872" y="3356992"/>
            <a:ext cx="5450734" cy="3058996"/>
          </a:xfrm>
          <a:prstGeom prst="rect">
            <a:avLst/>
          </a:prstGeom>
        </p:spPr>
      </p:pic>
      <p:pic>
        <p:nvPicPr>
          <p:cNvPr id="14" name="图片 13">
            <a:extLst>
              <a:ext uri="{FF2B5EF4-FFF2-40B4-BE49-F238E27FC236}">
                <a16:creationId xmlns:a16="http://schemas.microsoft.com/office/drawing/2014/main" id="{6773D2B5-A722-489E-99BD-EE0F8A11C8DB}"/>
              </a:ext>
            </a:extLst>
          </p:cNvPr>
          <p:cNvPicPr>
            <a:picLocks noChangeAspect="1"/>
          </p:cNvPicPr>
          <p:nvPr/>
        </p:nvPicPr>
        <p:blipFill>
          <a:blip r:embed="rId3"/>
          <a:stretch>
            <a:fillRect/>
          </a:stretch>
        </p:blipFill>
        <p:spPr>
          <a:xfrm>
            <a:off x="683568" y="1600041"/>
            <a:ext cx="7285351" cy="1219306"/>
          </a:xfrm>
          <a:prstGeom prst="rect">
            <a:avLst/>
          </a:prstGeom>
        </p:spPr>
      </p:pic>
      <p:sp>
        <p:nvSpPr>
          <p:cNvPr id="15" name="文本框 14">
            <a:extLst>
              <a:ext uri="{FF2B5EF4-FFF2-40B4-BE49-F238E27FC236}">
                <a16:creationId xmlns:a16="http://schemas.microsoft.com/office/drawing/2014/main" id="{33B07231-069A-4507-A86F-3C430DDAB2B8}"/>
              </a:ext>
            </a:extLst>
          </p:cNvPr>
          <p:cNvSpPr txBox="1"/>
          <p:nvPr/>
        </p:nvSpPr>
        <p:spPr>
          <a:xfrm>
            <a:off x="611560" y="3262000"/>
            <a:ext cx="4104456"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3) Difficult long-term forecasting</a:t>
            </a:r>
            <a:endParaRPr lang="zh-CN" altLang="en-US" b="1" dirty="0">
              <a:latin typeface="Arial" panose="020B0604020202020204" pitchFamily="34" charset="0"/>
              <a:cs typeface="Arial" panose="020B0604020202020204" pitchFamily="34" charset="0"/>
            </a:endParaRPr>
          </a:p>
        </p:txBody>
      </p:sp>
      <p:sp>
        <p:nvSpPr>
          <p:cNvPr id="2" name="左大括号 1">
            <a:extLst>
              <a:ext uri="{FF2B5EF4-FFF2-40B4-BE49-F238E27FC236}">
                <a16:creationId xmlns:a16="http://schemas.microsoft.com/office/drawing/2014/main" id="{6FD659B5-351D-4196-B53B-308D2CE97AA7}"/>
              </a:ext>
            </a:extLst>
          </p:cNvPr>
          <p:cNvSpPr/>
          <p:nvPr/>
        </p:nvSpPr>
        <p:spPr>
          <a:xfrm rot="16200000">
            <a:off x="6301687" y="4513784"/>
            <a:ext cx="219194" cy="366625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2016732-49B2-43AF-936A-1B324D2BBDE8}"/>
              </a:ext>
            </a:extLst>
          </p:cNvPr>
          <p:cNvSpPr txBox="1"/>
          <p:nvPr/>
        </p:nvSpPr>
        <p:spPr>
          <a:xfrm>
            <a:off x="4211960" y="6415987"/>
            <a:ext cx="4824535" cy="338554"/>
          </a:xfrm>
          <a:prstGeom prst="rect">
            <a:avLst/>
          </a:prstGeom>
          <a:noFill/>
        </p:spPr>
        <p:txBody>
          <a:bodyPr wrap="square" rtlCol="0">
            <a:spAutoFit/>
          </a:bodyPr>
          <a:lstStyle/>
          <a:p>
            <a:r>
              <a:rPr lang="en-US" altLang="zh-CN" sz="1600" dirty="0">
                <a:solidFill>
                  <a:srgbClr val="FF0000"/>
                </a:solidFill>
                <a:latin typeface="Arial" panose="020B0604020202020204" pitchFamily="34" charset="0"/>
                <a:cs typeface="Arial" panose="020B0604020202020204" pitchFamily="34" charset="0"/>
              </a:rPr>
              <a:t>Traffic speed fluctuates severely in long  horizon</a:t>
            </a:r>
            <a:endParaRPr lang="zh-CN" altLang="en-US" sz="1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591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p:txBody>
          <a:bodyPr/>
          <a:lstStyle/>
          <a:p>
            <a:r>
              <a:rPr lang="en-US" altLang="zh-CN" b="1" dirty="0"/>
              <a:t>Overall Structure</a:t>
            </a:r>
          </a:p>
          <a:p>
            <a:pPr lvl="1"/>
            <a:r>
              <a:rPr lang="en-US" altLang="zh-CN" b="1" dirty="0"/>
              <a:t>Complex spatial dependency     </a:t>
            </a:r>
            <a:r>
              <a:rPr lang="en-US" altLang="zh-CN" b="1" dirty="0">
                <a:solidFill>
                  <a:srgbClr val="0070C0"/>
                </a:solidFill>
              </a:rPr>
              <a:t>Diffusional convolution</a:t>
            </a:r>
          </a:p>
          <a:p>
            <a:pPr lvl="1"/>
            <a:r>
              <a:rPr lang="en-US" altLang="zh-CN" b="1" dirty="0"/>
              <a:t>Non-linear temporal dynamics   </a:t>
            </a:r>
            <a:r>
              <a:rPr lang="en-US" altLang="zh-CN" b="1" dirty="0">
                <a:solidFill>
                  <a:srgbClr val="0070C0"/>
                </a:solidFill>
              </a:rPr>
              <a:t>Recurrent neural network</a:t>
            </a:r>
          </a:p>
          <a:p>
            <a:pPr lvl="1"/>
            <a:r>
              <a:rPr lang="en-US" altLang="zh-CN" b="1" dirty="0"/>
              <a:t>Difficult long term prediction     </a:t>
            </a:r>
            <a:r>
              <a:rPr lang="en-US" altLang="zh-CN" b="1" dirty="0">
                <a:solidFill>
                  <a:srgbClr val="0070C0"/>
                </a:solidFill>
              </a:rPr>
              <a:t>Encoder-Decoder architecture</a:t>
            </a:r>
            <a:endParaRPr lang="zh-CN" altLang="en-US" b="1" dirty="0">
              <a:solidFill>
                <a:srgbClr val="0070C0"/>
              </a:solidFill>
            </a:endParaRPr>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p:pic>
        <p:nvPicPr>
          <p:cNvPr id="2" name="图片 1">
            <a:extLst>
              <a:ext uri="{FF2B5EF4-FFF2-40B4-BE49-F238E27FC236}">
                <a16:creationId xmlns:a16="http://schemas.microsoft.com/office/drawing/2014/main" id="{4F4E0367-A5FD-44FC-81B9-45EEF04F7196}"/>
              </a:ext>
            </a:extLst>
          </p:cNvPr>
          <p:cNvPicPr>
            <a:picLocks noChangeAspect="1"/>
          </p:cNvPicPr>
          <p:nvPr/>
        </p:nvPicPr>
        <p:blipFill>
          <a:blip r:embed="rId2"/>
          <a:stretch>
            <a:fillRect/>
          </a:stretch>
        </p:blipFill>
        <p:spPr>
          <a:xfrm>
            <a:off x="427742" y="2868426"/>
            <a:ext cx="8104688" cy="3944950"/>
          </a:xfrm>
          <a:prstGeom prst="rect">
            <a:avLst/>
          </a:prstGeom>
        </p:spPr>
      </p:pic>
    </p:spTree>
    <p:extLst>
      <p:ext uri="{BB962C8B-B14F-4D97-AF65-F5344CB8AC3E}">
        <p14:creationId xmlns:p14="http://schemas.microsoft.com/office/powerpoint/2010/main" val="93177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p:txBody>
          <a:bodyPr/>
          <a:lstStyle/>
          <a:p>
            <a:r>
              <a:rPr lang="en-US" altLang="zh-CN" b="1" dirty="0"/>
              <a:t>Diffusion convolution</a:t>
            </a:r>
          </a:p>
          <a:p>
            <a:pPr lvl="1"/>
            <a:r>
              <a:rPr lang="en-US" altLang="zh-CN" b="1" dirty="0"/>
              <a:t>Diffusion process</a:t>
            </a:r>
            <a:endParaRPr lang="zh-CN" altLang="en-US"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p:pic>
        <p:nvPicPr>
          <p:cNvPr id="19" name="图片 18">
            <a:extLst>
              <a:ext uri="{FF2B5EF4-FFF2-40B4-BE49-F238E27FC236}">
                <a16:creationId xmlns:a16="http://schemas.microsoft.com/office/drawing/2014/main" id="{AFDF5264-AEB6-407F-9486-2856C257B9C5}"/>
              </a:ext>
            </a:extLst>
          </p:cNvPr>
          <p:cNvPicPr>
            <a:picLocks noChangeAspect="1"/>
          </p:cNvPicPr>
          <p:nvPr/>
        </p:nvPicPr>
        <p:blipFill>
          <a:blip r:embed="rId3"/>
          <a:stretch>
            <a:fillRect/>
          </a:stretch>
        </p:blipFill>
        <p:spPr>
          <a:xfrm>
            <a:off x="975165" y="2302483"/>
            <a:ext cx="8168835" cy="4246070"/>
          </a:xfrm>
          <a:prstGeom prst="rect">
            <a:avLst/>
          </a:prstGeom>
        </p:spPr>
      </p:pic>
    </p:spTree>
    <p:extLst>
      <p:ext uri="{BB962C8B-B14F-4D97-AF65-F5344CB8AC3E}">
        <p14:creationId xmlns:p14="http://schemas.microsoft.com/office/powerpoint/2010/main" val="701144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A658898-7975-4BB7-B682-A9F470B4D886}"/>
              </a:ext>
            </a:extLst>
          </p:cNvPr>
          <p:cNvSpPr>
            <a:spLocks noGrp="1"/>
          </p:cNvSpPr>
          <p:nvPr>
            <p:ph idx="1"/>
          </p:nvPr>
        </p:nvSpPr>
        <p:spPr/>
        <p:txBody>
          <a:bodyPr/>
          <a:lstStyle/>
          <a:p>
            <a:r>
              <a:rPr lang="en-US" altLang="zh-CN" b="1" dirty="0"/>
              <a:t>Diffusion convolution</a:t>
            </a:r>
            <a:endParaRPr lang="zh-CN" altLang="en-US" b="1" dirty="0"/>
          </a:p>
        </p:txBody>
      </p:sp>
      <p:sp>
        <p:nvSpPr>
          <p:cNvPr id="4" name="标题 4">
            <a:extLst>
              <a:ext uri="{FF2B5EF4-FFF2-40B4-BE49-F238E27FC236}">
                <a16:creationId xmlns:a16="http://schemas.microsoft.com/office/drawing/2014/main" id="{D5E4BDEF-F402-4887-A8D8-54BAEF6F058D}"/>
              </a:ext>
            </a:extLst>
          </p:cNvPr>
          <p:cNvSpPr>
            <a:spLocks noGrp="1"/>
          </p:cNvSpPr>
          <p:nvPr>
            <p:ph type="title"/>
          </p:nvPr>
        </p:nvSpPr>
        <p:spPr>
          <a:xfrm>
            <a:off x="395536" y="506130"/>
            <a:ext cx="8352928" cy="589156"/>
          </a:xfrm>
        </p:spPr>
        <p:txBody>
          <a:bodyPr/>
          <a:lstStyle/>
          <a:p>
            <a:r>
              <a:rPr lang="en-US" altLang="zh-CN" b="1" dirty="0">
                <a:solidFill>
                  <a:srgbClr val="C00000"/>
                </a:solidFill>
              </a:rPr>
              <a:t>2 Methodology</a:t>
            </a:r>
            <a:endParaRPr lang="zh-CN" altLang="en-US" b="1" dirty="0">
              <a:solidFill>
                <a:srgbClr val="C00000"/>
              </a:solidFill>
            </a:endParaRPr>
          </a:p>
        </p:txBody>
      </p:sp>
      <p:pic>
        <p:nvPicPr>
          <p:cNvPr id="2" name="图片 1">
            <a:extLst>
              <a:ext uri="{FF2B5EF4-FFF2-40B4-BE49-F238E27FC236}">
                <a16:creationId xmlns:a16="http://schemas.microsoft.com/office/drawing/2014/main" id="{E22CB753-749A-41F0-A6F7-5A4BD479DCD4}"/>
              </a:ext>
            </a:extLst>
          </p:cNvPr>
          <p:cNvPicPr>
            <a:picLocks noChangeAspect="1"/>
          </p:cNvPicPr>
          <p:nvPr/>
        </p:nvPicPr>
        <p:blipFill>
          <a:blip r:embed="rId2"/>
          <a:stretch>
            <a:fillRect/>
          </a:stretch>
        </p:blipFill>
        <p:spPr>
          <a:xfrm>
            <a:off x="660761" y="1590541"/>
            <a:ext cx="8172338" cy="936104"/>
          </a:xfrm>
          <a:prstGeom prst="rect">
            <a:avLst/>
          </a:prstGeom>
        </p:spPr>
      </p:pic>
      <p:pic>
        <p:nvPicPr>
          <p:cNvPr id="3" name="图片 2">
            <a:extLst>
              <a:ext uri="{FF2B5EF4-FFF2-40B4-BE49-F238E27FC236}">
                <a16:creationId xmlns:a16="http://schemas.microsoft.com/office/drawing/2014/main" id="{CB56CAF5-CA3F-465C-8EB6-A5B632D162AC}"/>
              </a:ext>
            </a:extLst>
          </p:cNvPr>
          <p:cNvPicPr>
            <a:picLocks noChangeAspect="1"/>
          </p:cNvPicPr>
          <p:nvPr/>
        </p:nvPicPr>
        <p:blipFill>
          <a:blip r:embed="rId3"/>
          <a:stretch>
            <a:fillRect/>
          </a:stretch>
        </p:blipFill>
        <p:spPr>
          <a:xfrm>
            <a:off x="660761" y="2623033"/>
            <a:ext cx="5047926" cy="371888"/>
          </a:xfrm>
          <a:prstGeom prst="rect">
            <a:avLst/>
          </a:prstGeom>
        </p:spPr>
      </p:pic>
      <p:pic>
        <p:nvPicPr>
          <p:cNvPr id="8" name="图片 7">
            <a:extLst>
              <a:ext uri="{FF2B5EF4-FFF2-40B4-BE49-F238E27FC236}">
                <a16:creationId xmlns:a16="http://schemas.microsoft.com/office/drawing/2014/main" id="{5870ED28-F709-4A86-B21F-45C4E67AEBB2}"/>
              </a:ext>
            </a:extLst>
          </p:cNvPr>
          <p:cNvPicPr>
            <a:picLocks noChangeAspect="1"/>
          </p:cNvPicPr>
          <p:nvPr/>
        </p:nvPicPr>
        <p:blipFill>
          <a:blip r:embed="rId4"/>
          <a:stretch>
            <a:fillRect/>
          </a:stretch>
        </p:blipFill>
        <p:spPr>
          <a:xfrm>
            <a:off x="755576" y="2862742"/>
            <a:ext cx="3066554" cy="621846"/>
          </a:xfrm>
          <a:prstGeom prst="rect">
            <a:avLst/>
          </a:prstGeom>
        </p:spPr>
      </p:pic>
      <p:pic>
        <p:nvPicPr>
          <p:cNvPr id="6" name="图片 5">
            <a:extLst>
              <a:ext uri="{FF2B5EF4-FFF2-40B4-BE49-F238E27FC236}">
                <a16:creationId xmlns:a16="http://schemas.microsoft.com/office/drawing/2014/main" id="{05CD70E5-2B37-4B0D-AF99-B6B056F37945}"/>
              </a:ext>
            </a:extLst>
          </p:cNvPr>
          <p:cNvPicPr>
            <a:picLocks noChangeAspect="1"/>
          </p:cNvPicPr>
          <p:nvPr/>
        </p:nvPicPr>
        <p:blipFill>
          <a:blip r:embed="rId5"/>
          <a:stretch>
            <a:fillRect/>
          </a:stretch>
        </p:blipFill>
        <p:spPr>
          <a:xfrm>
            <a:off x="1403648" y="3662911"/>
            <a:ext cx="5974598" cy="396274"/>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B6C76D6-C808-4826-885E-3B38072C6AF1}"/>
                  </a:ext>
                </a:extLst>
              </p:cNvPr>
              <p:cNvSpPr txBox="1"/>
              <p:nvPr/>
            </p:nvSpPr>
            <p:spPr>
              <a:xfrm>
                <a:off x="765695" y="4331356"/>
                <a:ext cx="7279044" cy="276999"/>
              </a:xfrm>
              <a:prstGeom prst="rect">
                <a:avLst/>
              </a:prstGeom>
              <a:noFill/>
            </p:spPr>
            <p:txBody>
              <a:bodyPr wrap="none" lIns="0" tIns="0" rIns="0" bIns="0" rtlCol="0">
                <a:spAutoFit/>
              </a:bodyPr>
              <a:lstStyle/>
              <a:p>
                <a14:m>
                  <m:oMath xmlns:m="http://schemas.openxmlformats.org/officeDocument/2006/math">
                    <m:r>
                      <a:rPr lang="en-US" altLang="zh-CN" b="1" i="1" smtClean="0">
                        <a:latin typeface="Cambria Math" panose="02040503050406030204" pitchFamily="18" charset="0"/>
                      </a:rPr>
                      <m:t>𝑿</m:t>
                    </m:r>
                    <m:r>
                      <a:rPr lang="en-US" altLang="zh-CN" b="1" i="1" smtClean="0">
                        <a:latin typeface="Cambria Math" panose="02040503050406030204" pitchFamily="18" charset="0"/>
                      </a:rPr>
                      <m:t> ∈</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sup>
                    </m:sSup>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for</m:t>
                    </m:r>
                    <m:r>
                      <a:rPr lang="en-US" altLang="zh-CN" b="0" i="0"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number</m:t>
                    </m:r>
                    <m:r>
                      <a:rPr lang="en-US" altLang="zh-CN" b="0" i="0"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of</m:t>
                    </m:r>
                    <m:r>
                      <a:rPr lang="en-US" altLang="zh-CN" b="0" i="0"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nodes</m:t>
                    </m:r>
                    <m:r>
                      <a:rPr lang="en-US" altLang="zh-CN" b="0" i="0"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𝑃</m:t>
                    </m:r>
                    <m:r>
                      <a:rPr lang="en-US" altLang="zh-CN" b="0" i="0"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for</m:t>
                    </m:r>
                    <m:r>
                      <a:rPr lang="en-US" altLang="zh-CN" b="0" i="0"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feature</m:t>
                    </m:r>
                    <m:r>
                      <a:rPr lang="en-US" altLang="zh-CN" b="0" i="0"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dimesnsion</m:t>
                    </m:r>
                    <m:r>
                      <a:rPr lang="en-US" altLang="zh-CN" b="0" i="0"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of</m:t>
                    </m:r>
                    <m:r>
                      <a:rPr lang="en-US" altLang="zh-CN" b="0" i="0"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each</m:t>
                    </m:r>
                    <m:r>
                      <a:rPr lang="en-US" altLang="zh-CN" b="0" i="0"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node</m:t>
                    </m:r>
                  </m:oMath>
                </a14:m>
                <a:r>
                  <a:rPr lang="zh-CN" altLang="en-US" b="1" dirty="0"/>
                  <a:t>  </a:t>
                </a:r>
              </a:p>
            </p:txBody>
          </p:sp>
        </mc:Choice>
        <mc:Fallback xmlns="">
          <p:sp>
            <p:nvSpPr>
              <p:cNvPr id="11" name="文本框 10">
                <a:extLst>
                  <a:ext uri="{FF2B5EF4-FFF2-40B4-BE49-F238E27FC236}">
                    <a16:creationId xmlns:a16="http://schemas.microsoft.com/office/drawing/2014/main" id="{8B6C76D6-C808-4826-885E-3B38072C6AF1}"/>
                  </a:ext>
                </a:extLst>
              </p:cNvPr>
              <p:cNvSpPr txBox="1">
                <a:spLocks noRot="1" noChangeAspect="1" noMove="1" noResize="1" noEditPoints="1" noAdjustHandles="1" noChangeArrowheads="1" noChangeShapeType="1" noTextEdit="1"/>
              </p:cNvSpPr>
              <p:nvPr/>
            </p:nvSpPr>
            <p:spPr>
              <a:xfrm>
                <a:off x="765695" y="4331356"/>
                <a:ext cx="7279044" cy="276999"/>
              </a:xfrm>
              <a:prstGeom prst="rect">
                <a:avLst/>
              </a:prstGeom>
              <a:blipFill>
                <a:blip r:embed="rId6"/>
                <a:stretch>
                  <a:fillRect l="-1173" t="-2222"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8001045"/>
      </p:ext>
    </p:extLst>
  </p:cSld>
  <p:clrMapOvr>
    <a:masterClrMapping/>
  </p:clrMapOvr>
</p:sld>
</file>

<file path=ppt/theme/theme1.xml><?xml version="1.0" encoding="utf-8"?>
<a:theme xmlns:a="http://schemas.openxmlformats.org/drawingml/2006/main" name="Advantage">
  <a:themeElements>
    <a:clrScheme name="Custom 2">
      <a:dk1>
        <a:sysClr val="windowText" lastClr="000000"/>
      </a:dk1>
      <a:lt1>
        <a:sysClr val="window" lastClr="FFFFFF"/>
      </a:lt1>
      <a:dk2>
        <a:srgbClr val="2B142D"/>
      </a:dk2>
      <a:lt2>
        <a:srgbClr val="C3AFCC"/>
      </a:lt2>
      <a:accent1>
        <a:srgbClr val="323232"/>
      </a:accent1>
      <a:accent2>
        <a:srgbClr val="E0E0E0"/>
      </a:accent2>
      <a:accent3>
        <a:srgbClr val="DE2010"/>
      </a:accent3>
      <a:accent4>
        <a:srgbClr val="C8C8C8"/>
      </a:accent4>
      <a:accent5>
        <a:srgbClr val="F7901E"/>
      </a:accent5>
      <a:accent6>
        <a:srgbClr val="A3A149"/>
      </a:accent6>
      <a:hlink>
        <a:srgbClr val="0070C0"/>
      </a:hlink>
      <a:folHlink>
        <a:srgbClr val="0070C0"/>
      </a:folHlink>
    </a:clrScheme>
    <a:fontScheme name="Joshua">
      <a:majorFont>
        <a:latin typeface="Georgia"/>
        <a:ea typeface=""/>
        <a:cs typeface=""/>
      </a:majorFont>
      <a:minorFont>
        <a:latin typeface="Franklin Gothic Book"/>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34821</TotalTime>
  <Words>881</Words>
  <Application>Microsoft Office PowerPoint</Application>
  <PresentationFormat>On-screen Show (4:3)</PresentationFormat>
  <Paragraphs>176</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微软雅黑</vt:lpstr>
      <vt:lpstr>Arial</vt:lpstr>
      <vt:lpstr>Calibri</vt:lpstr>
      <vt:lpstr>Cambria Math</vt:lpstr>
      <vt:lpstr>Courier New</vt:lpstr>
      <vt:lpstr>Franklin Gothic Book</vt:lpstr>
      <vt:lpstr>Wingdings</vt:lpstr>
      <vt:lpstr>Advantage</vt:lpstr>
      <vt:lpstr>Diffusion Convolutional Recurrent Neural Network: Data-Driven Traffic Forecasting</vt:lpstr>
      <vt:lpstr>Contents</vt:lpstr>
      <vt:lpstr>1 Motivation</vt:lpstr>
      <vt:lpstr>1 Motivation</vt:lpstr>
      <vt:lpstr>1 Motivation</vt:lpstr>
      <vt:lpstr>1 Motivation</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3 Empirical study</vt:lpstr>
      <vt:lpstr>3 Empirical study</vt:lpstr>
      <vt:lpstr>Thank you for attention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wjw</dc:creator>
  <cp:lastModifiedBy>Jiawei Wang</cp:lastModifiedBy>
  <cp:revision>1375</cp:revision>
  <cp:lastPrinted>2018-09-13T18:12:28Z</cp:lastPrinted>
  <dcterms:created xsi:type="dcterms:W3CDTF">2014-08-18T11:27:13Z</dcterms:created>
  <dcterms:modified xsi:type="dcterms:W3CDTF">2020-04-22T10:10:47Z</dcterms:modified>
</cp:coreProperties>
</file>