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414" r:id="rId5"/>
    <p:sldId id="657" r:id="rId6"/>
    <p:sldId id="780" r:id="rId7"/>
    <p:sldId id="805" r:id="rId8"/>
    <p:sldId id="791" r:id="rId9"/>
    <p:sldId id="801" r:id="rId10"/>
    <p:sldId id="802" r:id="rId11"/>
    <p:sldId id="806" r:id="rId12"/>
    <p:sldId id="807" r:id="rId13"/>
    <p:sldId id="808" r:id="rId14"/>
    <p:sldId id="803" r:id="rId15"/>
    <p:sldId id="804" r:id="rId16"/>
    <p:sldId id="809" r:id="rId17"/>
    <p:sldId id="818" r:id="rId18"/>
    <p:sldId id="819" r:id="rId19"/>
    <p:sldId id="817" r:id="rId20"/>
    <p:sldId id="820" r:id="rId21"/>
    <p:sldId id="823" r:id="rId22"/>
    <p:sldId id="824" r:id="rId23"/>
    <p:sldId id="825" r:id="rId24"/>
    <p:sldId id="822" r:id="rId25"/>
    <p:sldId id="827" r:id="rId26"/>
    <p:sldId id="826" r:id="rId27"/>
    <p:sldId id="828" r:id="rId28"/>
    <p:sldId id="830" r:id="rId29"/>
    <p:sldId id="800" r:id="rId30"/>
    <p:sldId id="810" r:id="rId31"/>
    <p:sldId id="811" r:id="rId32"/>
    <p:sldId id="812" r:id="rId33"/>
    <p:sldId id="814" r:id="rId34"/>
    <p:sldId id="813" r:id="rId35"/>
    <p:sldId id="815" r:id="rId36"/>
    <p:sldId id="816" r:id="rId37"/>
    <p:sldId id="675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10"/>
    <a:srgbClr val="23858E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5" autoAdjust="0"/>
    <p:restoredTop sz="85014" autoAdjust="0"/>
  </p:normalViewPr>
  <p:slideViewPr>
    <p:cSldViewPr snapToObjects="1">
      <p:cViewPr varScale="1">
        <p:scale>
          <a:sx n="56" d="100"/>
          <a:sy n="56" d="100"/>
        </p:scale>
        <p:origin x="16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80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39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1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8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109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05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969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35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5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195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71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214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42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480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54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4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49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971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02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groups found by</a:t>
            </a:r>
          </a:p>
          <a:p>
            <a:r>
              <a:rPr lang="en-US" altLang="zh-CN" dirty="0"/>
              <a:t>TENSORCAST are interpretable due to the non-</a:t>
            </a:r>
            <a:r>
              <a:rPr lang="en-US" altLang="zh-CN" dirty="0" err="1"/>
              <a:t>negativeness</a:t>
            </a:r>
            <a:r>
              <a:rPr lang="en-US" altLang="zh-CN" dirty="0"/>
              <a:t> of the factors. We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165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groups found by</a:t>
            </a:r>
          </a:p>
          <a:p>
            <a:r>
              <a:rPr lang="en-US" altLang="zh-CN" dirty="0"/>
              <a:t>TENSORCAST are interpretable due to the non-</a:t>
            </a:r>
            <a:r>
              <a:rPr lang="en-US" altLang="zh-CN" dirty="0" err="1"/>
              <a:t>negativeness</a:t>
            </a:r>
            <a:r>
              <a:rPr lang="en-US" altLang="zh-CN" dirty="0"/>
              <a:t> of the factors. We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1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57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57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23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62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42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21" Type="http://schemas.openxmlformats.org/officeDocument/2006/relationships/image" Target="../media/image30.pn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TensorCast</a:t>
            </a:r>
            <a:r>
              <a:rPr lang="en-US" altLang="zh-CN" sz="3600" b="1" dirty="0"/>
              <a:t>: Forecasting with Context using Coupled Tensors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Non-negative Coupled Factorization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AB6B4-4AFC-4EB9-BE46-809885696AA3}"/>
              </a:ext>
            </a:extLst>
          </p:cNvPr>
          <p:cNvSpPr txBox="1"/>
          <p:nvPr/>
        </p:nvSpPr>
        <p:spPr>
          <a:xfrm>
            <a:off x="755576" y="1472452"/>
            <a:ext cx="43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Coupled tensor -tensor factorization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AEB1FEE-5268-45FC-8B60-5BFE69B9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132856"/>
            <a:ext cx="2971375" cy="4715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74DEBC1-A1CA-48FA-BD33-647C3FC0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70524"/>
            <a:ext cx="1670136" cy="10414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733A03-EA6B-4782-A3AB-F2789DEC2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2" y="4077072"/>
            <a:ext cx="4782346" cy="26393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08CD5-F3CC-4BB4-8723-47572A57A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988840"/>
            <a:ext cx="247519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Forecasting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9BA9B91E-4BF9-446E-9FD7-D0B274EFA825}"/>
              </a:ext>
            </a:extLst>
          </p:cNvPr>
          <p:cNvSpPr/>
          <p:nvPr/>
        </p:nvSpPr>
        <p:spPr>
          <a:xfrm>
            <a:off x="3635896" y="2265913"/>
            <a:ext cx="45719" cy="1080000"/>
          </a:xfrm>
          <a:prstGeom prst="cub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D74BE-3260-4DF6-AAFD-4B8DA0B4F80E}"/>
              </a:ext>
            </a:extLst>
          </p:cNvPr>
          <p:cNvSpPr/>
          <p:nvPr/>
        </p:nvSpPr>
        <p:spPr>
          <a:xfrm>
            <a:off x="3712436" y="2239923"/>
            <a:ext cx="1080000" cy="51980"/>
          </a:xfrm>
          <a:prstGeom prst="cub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F11E4C05-0F20-4412-8A3F-33443202A15A}"/>
              </a:ext>
            </a:extLst>
          </p:cNvPr>
          <p:cNvSpPr/>
          <p:nvPr/>
        </p:nvSpPr>
        <p:spPr>
          <a:xfrm rot="19480809">
            <a:off x="3610821" y="2003559"/>
            <a:ext cx="720000" cy="45719"/>
          </a:xfrm>
          <a:prstGeom prst="cub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6EA7B-9B3E-4DFF-9B8B-21EF70B7B460}"/>
                  </a:ext>
                </a:extLst>
              </p:cNvPr>
              <p:cNvSpPr txBox="1"/>
              <p:nvPr/>
            </p:nvSpPr>
            <p:spPr>
              <a:xfrm>
                <a:off x="5287308" y="2310327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6EA7B-9B3E-4DFF-9B8B-21EF70B7B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08" y="2310327"/>
                <a:ext cx="466474" cy="276999"/>
              </a:xfrm>
              <a:prstGeom prst="rect">
                <a:avLst/>
              </a:prstGeom>
              <a:blipFill>
                <a:blip r:embed="rId3"/>
                <a:stretch>
                  <a:fillRect l="-9091" r="-25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C890FF2-F9FC-4AB8-873B-F29D69E6B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10" y="1747375"/>
            <a:ext cx="1962666" cy="1897861"/>
          </a:xfrm>
          <a:prstGeom prst="rect">
            <a:avLst/>
          </a:prstGeom>
        </p:spPr>
      </p:pic>
      <p:sp>
        <p:nvSpPr>
          <p:cNvPr id="14" name="立方体 13">
            <a:extLst>
              <a:ext uri="{FF2B5EF4-FFF2-40B4-BE49-F238E27FC236}">
                <a16:creationId xmlns:a16="http://schemas.microsoft.com/office/drawing/2014/main" id="{A76C3965-442C-46F7-BD3F-DBFF24A27A5D}"/>
              </a:ext>
            </a:extLst>
          </p:cNvPr>
          <p:cNvSpPr/>
          <p:nvPr/>
        </p:nvSpPr>
        <p:spPr>
          <a:xfrm rot="19480809">
            <a:off x="3949278" y="1882086"/>
            <a:ext cx="377685" cy="45719"/>
          </a:xfrm>
          <a:prstGeom prst="cub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EFC26D16-22F1-4148-A688-55EDD6A6B4A3}"/>
              </a:ext>
            </a:extLst>
          </p:cNvPr>
          <p:cNvSpPr/>
          <p:nvPr/>
        </p:nvSpPr>
        <p:spPr>
          <a:xfrm>
            <a:off x="5792041" y="2236172"/>
            <a:ext cx="45719" cy="1080000"/>
          </a:xfrm>
          <a:prstGeom prst="cub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8DC5B0D9-C30D-427A-9180-37198F9C4592}"/>
              </a:ext>
            </a:extLst>
          </p:cNvPr>
          <p:cNvSpPr/>
          <p:nvPr/>
        </p:nvSpPr>
        <p:spPr>
          <a:xfrm>
            <a:off x="5868581" y="2210182"/>
            <a:ext cx="1080000" cy="51980"/>
          </a:xfrm>
          <a:prstGeom prst="cub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53F3D055-A27B-4A6F-B66A-991DA6E0D21D}"/>
              </a:ext>
            </a:extLst>
          </p:cNvPr>
          <p:cNvSpPr/>
          <p:nvPr/>
        </p:nvSpPr>
        <p:spPr>
          <a:xfrm rot="19480809">
            <a:off x="5766966" y="1973818"/>
            <a:ext cx="720000" cy="45719"/>
          </a:xfrm>
          <a:prstGeom prst="cub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30916A1D-F290-4930-A14F-A81707337FF6}"/>
              </a:ext>
            </a:extLst>
          </p:cNvPr>
          <p:cNvSpPr/>
          <p:nvPr/>
        </p:nvSpPr>
        <p:spPr>
          <a:xfrm rot="19480809">
            <a:off x="6105423" y="1852345"/>
            <a:ext cx="377685" cy="45719"/>
          </a:xfrm>
          <a:prstGeom prst="cub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15039-BF60-4B94-A2C4-945C4E090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17" y="3844334"/>
            <a:ext cx="1505576" cy="302074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F53B3D3-A6B2-4876-AD37-2A991E70F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42170" y="4182120"/>
            <a:ext cx="1926503" cy="1542422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26CEC10A-AF14-4EAD-8F60-83AA6C970F6F}"/>
              </a:ext>
            </a:extLst>
          </p:cNvPr>
          <p:cNvSpPr/>
          <p:nvPr/>
        </p:nvSpPr>
        <p:spPr>
          <a:xfrm>
            <a:off x="2295809" y="4714217"/>
            <a:ext cx="936104" cy="57606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024E7F-A746-4F77-BAD4-53A25DF05511}"/>
              </a:ext>
            </a:extLst>
          </p:cNvPr>
          <p:cNvSpPr txBox="1"/>
          <p:nvPr/>
        </p:nvSpPr>
        <p:spPr>
          <a:xfrm>
            <a:off x="3495951" y="4064310"/>
            <a:ext cx="223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en-US" altLang="zh-CN" sz="1600" dirty="0"/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D3762D3-02CF-4684-A181-DD5F12783901}"/>
              </a:ext>
            </a:extLst>
          </p:cNvPr>
          <p:cNvSpPr txBox="1"/>
          <p:nvPr/>
        </p:nvSpPr>
        <p:spPr>
          <a:xfrm>
            <a:off x="3231913" y="61664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smoothing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31C89FE-D5F9-4375-B89F-466188538831}"/>
              </a:ext>
            </a:extLst>
          </p:cNvPr>
          <p:cNvSpPr/>
          <p:nvPr/>
        </p:nvSpPr>
        <p:spPr>
          <a:xfrm>
            <a:off x="3712436" y="1747375"/>
            <a:ext cx="872292" cy="40158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4E1C8E9-7199-4BC4-91D6-C73FD77F4901}"/>
              </a:ext>
            </a:extLst>
          </p:cNvPr>
          <p:cNvSpPr/>
          <p:nvPr/>
        </p:nvSpPr>
        <p:spPr>
          <a:xfrm>
            <a:off x="5753782" y="1714812"/>
            <a:ext cx="872292" cy="40158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/>
              <a:t>Identity K</a:t>
            </a:r>
            <a:r>
              <a:rPr lang="zh-CN" altLang="en-US" dirty="0"/>
              <a:t>（</a:t>
            </a:r>
            <a:r>
              <a:rPr lang="en-US" altLang="zh-CN" dirty="0" err="1"/>
              <a:t>i,j,k</a:t>
            </a:r>
            <a:r>
              <a:rPr lang="zh-CN" altLang="en-US" dirty="0"/>
              <a:t>）</a:t>
            </a:r>
            <a:r>
              <a:rPr lang="en-US" altLang="zh-CN" dirty="0"/>
              <a:t>positions with highest value based on the latent factors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2A3727-FB7F-43CA-85BB-F8F2C5C6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89325"/>
            <a:ext cx="4494248" cy="29025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226BC2-A527-4880-A1A0-DEC0A1733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60848"/>
            <a:ext cx="6032618" cy="11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Single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/>
              <p:nvPr/>
            </p:nvSpPr>
            <p:spPr>
              <a:xfrm>
                <a:off x="4370325" y="177993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25" y="1779938"/>
                <a:ext cx="875111" cy="307777"/>
              </a:xfrm>
              <a:prstGeom prst="rect">
                <a:avLst/>
              </a:prstGeom>
              <a:blipFill>
                <a:blip r:embed="rId3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50CE4ACE-7044-41DD-9A0D-CBA003EF2957}"/>
              </a:ext>
            </a:extLst>
          </p:cNvPr>
          <p:cNvSpPr/>
          <p:nvPr/>
        </p:nvSpPr>
        <p:spPr>
          <a:xfrm>
            <a:off x="4328063" y="1779938"/>
            <a:ext cx="3107359" cy="3773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/>
              <p:nvPr/>
            </p:nvSpPr>
            <p:spPr>
              <a:xfrm>
                <a:off x="4279015" y="245386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15" y="2453865"/>
                <a:ext cx="875111" cy="307777"/>
              </a:xfrm>
              <a:prstGeom prst="rect">
                <a:avLst/>
              </a:prstGeom>
              <a:blipFill>
                <a:blip r:embed="rId4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/>
              <p:nvPr/>
            </p:nvSpPr>
            <p:spPr>
              <a:xfrm>
                <a:off x="5364642" y="245386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42" y="2453865"/>
                <a:ext cx="875111" cy="307777"/>
              </a:xfrm>
              <a:prstGeom prst="rect">
                <a:avLst/>
              </a:prstGeom>
              <a:blipFill>
                <a:blip r:embed="rId5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/>
              <p:nvPr/>
            </p:nvSpPr>
            <p:spPr>
              <a:xfrm>
                <a:off x="6511263" y="2484642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63" y="2484642"/>
                <a:ext cx="875111" cy="307777"/>
              </a:xfrm>
              <a:prstGeom prst="rect">
                <a:avLst/>
              </a:prstGeom>
              <a:blipFill>
                <a:blip r:embed="rId6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0871258-7984-4E87-B30C-D397746CA6CA}"/>
              </a:ext>
            </a:extLst>
          </p:cNvPr>
          <p:cNvSpPr/>
          <p:nvPr/>
        </p:nvSpPr>
        <p:spPr>
          <a:xfrm>
            <a:off x="4328063" y="2384324"/>
            <a:ext cx="3107359" cy="37731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72CC541-6A56-43C3-919A-2F54B7749AC3}"/>
              </a:ext>
            </a:extLst>
          </p:cNvPr>
          <p:cNvSpPr txBox="1"/>
          <p:nvPr/>
        </p:nvSpPr>
        <p:spPr>
          <a:xfrm>
            <a:off x="3031919" y="16608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9A136E-A0C0-4883-96C7-98C87FC9BF2F}"/>
              </a:ext>
            </a:extLst>
          </p:cNvPr>
          <p:cNvSpPr txBox="1"/>
          <p:nvPr/>
        </p:nvSpPr>
        <p:spPr>
          <a:xfrm>
            <a:off x="3031919" y="22652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F971704-8674-4941-A17E-3481D38FF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528" y="2359924"/>
            <a:ext cx="3444198" cy="3024548"/>
          </a:xfrm>
          <a:prstGeom prst="rect">
            <a:avLst/>
          </a:prstGeom>
        </p:spPr>
      </p:pic>
      <p:sp>
        <p:nvSpPr>
          <p:cNvPr id="64" name="箭头: 下 63">
            <a:extLst>
              <a:ext uri="{FF2B5EF4-FFF2-40B4-BE49-F238E27FC236}">
                <a16:creationId xmlns:a16="http://schemas.microsoft.com/office/drawing/2014/main" id="{9654E699-6F2A-4A51-B79E-3A9673FA5C64}"/>
              </a:ext>
            </a:extLst>
          </p:cNvPr>
          <p:cNvSpPr/>
          <p:nvPr/>
        </p:nvSpPr>
        <p:spPr>
          <a:xfrm>
            <a:off x="3391959" y="2038138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A59EA488-649A-47B8-B46C-4F0AFB2E5316}"/>
              </a:ext>
            </a:extLst>
          </p:cNvPr>
          <p:cNvSpPr/>
          <p:nvPr/>
        </p:nvSpPr>
        <p:spPr>
          <a:xfrm>
            <a:off x="3400725" y="2597445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E8F29-2678-4877-ADF9-538AC15E5822}"/>
              </a:ext>
            </a:extLst>
          </p:cNvPr>
          <p:cNvSpPr txBox="1"/>
          <p:nvPr/>
        </p:nvSpPr>
        <p:spPr>
          <a:xfrm>
            <a:off x="6660232" y="1153589"/>
            <a:ext cx="320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Maintain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0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Single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/>
              <p:nvPr/>
            </p:nvSpPr>
            <p:spPr>
              <a:xfrm>
                <a:off x="4370325" y="177993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25" y="1779938"/>
                <a:ext cx="875111" cy="307777"/>
              </a:xfrm>
              <a:prstGeom prst="rect">
                <a:avLst/>
              </a:prstGeom>
              <a:blipFill>
                <a:blip r:embed="rId3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50CE4ACE-7044-41DD-9A0D-CBA003EF2957}"/>
              </a:ext>
            </a:extLst>
          </p:cNvPr>
          <p:cNvSpPr/>
          <p:nvPr/>
        </p:nvSpPr>
        <p:spPr>
          <a:xfrm>
            <a:off x="4328063" y="1779938"/>
            <a:ext cx="3107359" cy="3773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/>
              <p:nvPr/>
            </p:nvSpPr>
            <p:spPr>
              <a:xfrm>
                <a:off x="4279015" y="245386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15" y="2453865"/>
                <a:ext cx="875111" cy="307777"/>
              </a:xfrm>
              <a:prstGeom prst="rect">
                <a:avLst/>
              </a:prstGeom>
              <a:blipFill>
                <a:blip r:embed="rId4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/>
              <p:nvPr/>
            </p:nvSpPr>
            <p:spPr>
              <a:xfrm>
                <a:off x="5364642" y="245386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42" y="2453865"/>
                <a:ext cx="875111" cy="307777"/>
              </a:xfrm>
              <a:prstGeom prst="rect">
                <a:avLst/>
              </a:prstGeom>
              <a:blipFill>
                <a:blip r:embed="rId5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/>
              <p:nvPr/>
            </p:nvSpPr>
            <p:spPr>
              <a:xfrm>
                <a:off x="6511263" y="2484642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63" y="2484642"/>
                <a:ext cx="875111" cy="307777"/>
              </a:xfrm>
              <a:prstGeom prst="rect">
                <a:avLst/>
              </a:prstGeom>
              <a:blipFill>
                <a:blip r:embed="rId6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0871258-7984-4E87-B30C-D397746CA6CA}"/>
              </a:ext>
            </a:extLst>
          </p:cNvPr>
          <p:cNvSpPr/>
          <p:nvPr/>
        </p:nvSpPr>
        <p:spPr>
          <a:xfrm>
            <a:off x="4328063" y="2384324"/>
            <a:ext cx="3107359" cy="37731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72CC541-6A56-43C3-919A-2F54B7749AC3}"/>
              </a:ext>
            </a:extLst>
          </p:cNvPr>
          <p:cNvSpPr txBox="1"/>
          <p:nvPr/>
        </p:nvSpPr>
        <p:spPr>
          <a:xfrm>
            <a:off x="3031919" y="16608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9A136E-A0C0-4883-96C7-98C87FC9BF2F}"/>
              </a:ext>
            </a:extLst>
          </p:cNvPr>
          <p:cNvSpPr txBox="1"/>
          <p:nvPr/>
        </p:nvSpPr>
        <p:spPr>
          <a:xfrm>
            <a:off x="3031919" y="22652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051D83F-A223-48AC-87FE-4EB74628CE46}"/>
              </a:ext>
            </a:extLst>
          </p:cNvPr>
          <p:cNvSpPr txBox="1"/>
          <p:nvPr/>
        </p:nvSpPr>
        <p:spPr>
          <a:xfrm>
            <a:off x="3145797" y="28245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F971704-8674-4941-A17E-3481D38FF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528" y="2359924"/>
            <a:ext cx="3444198" cy="3024548"/>
          </a:xfrm>
          <a:prstGeom prst="rect">
            <a:avLst/>
          </a:prstGeom>
        </p:spPr>
      </p:pic>
      <p:sp>
        <p:nvSpPr>
          <p:cNvPr id="64" name="箭头: 下 63">
            <a:extLst>
              <a:ext uri="{FF2B5EF4-FFF2-40B4-BE49-F238E27FC236}">
                <a16:creationId xmlns:a16="http://schemas.microsoft.com/office/drawing/2014/main" id="{9654E699-6F2A-4A51-B79E-3A9673FA5C64}"/>
              </a:ext>
            </a:extLst>
          </p:cNvPr>
          <p:cNvSpPr/>
          <p:nvPr/>
        </p:nvSpPr>
        <p:spPr>
          <a:xfrm>
            <a:off x="3391959" y="2038138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A59EA488-649A-47B8-B46C-4F0AFB2E5316}"/>
              </a:ext>
            </a:extLst>
          </p:cNvPr>
          <p:cNvSpPr/>
          <p:nvPr/>
        </p:nvSpPr>
        <p:spPr>
          <a:xfrm>
            <a:off x="3400725" y="2597445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8A113DA-1C19-4F81-8263-431C7D907B48}"/>
                  </a:ext>
                </a:extLst>
              </p:cNvPr>
              <p:cNvSpPr txBox="1"/>
              <p:nvPr/>
            </p:nvSpPr>
            <p:spPr>
              <a:xfrm>
                <a:off x="2915817" y="3429000"/>
                <a:ext cx="5832648" cy="69890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needs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considered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been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identified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dequue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8A113DA-1C19-4F81-8263-431C7D9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7" y="3429000"/>
                <a:ext cx="5832648" cy="698909"/>
              </a:xfrm>
              <a:prstGeom prst="rect">
                <a:avLst/>
              </a:prstGeom>
              <a:blipFill>
                <a:blip r:embed="rId8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F340C32-819A-4A76-BDDC-388FD5FEDB39}"/>
              </a:ext>
            </a:extLst>
          </p:cNvPr>
          <p:cNvSpPr txBox="1"/>
          <p:nvPr/>
        </p:nvSpPr>
        <p:spPr>
          <a:xfrm>
            <a:off x="6660232" y="1153589"/>
            <a:ext cx="320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Maintain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9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Single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/>
              <p:nvPr/>
            </p:nvSpPr>
            <p:spPr>
              <a:xfrm>
                <a:off x="4416969" y="177993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F5263-6FC3-4633-A46B-15B30B3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69" y="1779938"/>
                <a:ext cx="875111" cy="307777"/>
              </a:xfrm>
              <a:prstGeom prst="rect">
                <a:avLst/>
              </a:prstGeom>
              <a:blipFill>
                <a:blip r:embed="rId3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3B40B4B-4E00-4427-AAF7-3CEA626D9E17}"/>
                  </a:ext>
                </a:extLst>
              </p:cNvPr>
              <p:cNvSpPr txBox="1"/>
              <p:nvPr/>
            </p:nvSpPr>
            <p:spPr>
              <a:xfrm>
                <a:off x="4416969" y="350100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3B40B4B-4E00-4427-AAF7-3CEA626D9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69" y="3501008"/>
                <a:ext cx="875111" cy="307777"/>
              </a:xfrm>
              <a:prstGeom prst="rect">
                <a:avLst/>
              </a:prstGeom>
              <a:blipFill>
                <a:blip r:embed="rId4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B4090C-CBA7-459D-AAAF-8A883A2AF4D1}"/>
                  </a:ext>
                </a:extLst>
              </p:cNvPr>
              <p:cNvSpPr txBox="1"/>
              <p:nvPr/>
            </p:nvSpPr>
            <p:spPr>
              <a:xfrm>
                <a:off x="5502596" y="350100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B4090C-CBA7-459D-AAAF-8A883A2AF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96" y="3501008"/>
                <a:ext cx="875111" cy="307777"/>
              </a:xfrm>
              <a:prstGeom prst="rect">
                <a:avLst/>
              </a:prstGeom>
              <a:blipFill>
                <a:blip r:embed="rId5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C7219C-C9A6-499B-8B64-8960FF27B124}"/>
                  </a:ext>
                </a:extLst>
              </p:cNvPr>
              <p:cNvSpPr txBox="1"/>
              <p:nvPr/>
            </p:nvSpPr>
            <p:spPr>
              <a:xfrm>
                <a:off x="6649217" y="353178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C7219C-C9A6-499B-8B64-8960FF27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217" y="3531785"/>
                <a:ext cx="875111" cy="307777"/>
              </a:xfrm>
              <a:prstGeom prst="rect">
                <a:avLst/>
              </a:prstGeom>
              <a:blipFill>
                <a:blip r:embed="rId6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50CE4ACE-7044-41DD-9A0D-CBA003EF2957}"/>
              </a:ext>
            </a:extLst>
          </p:cNvPr>
          <p:cNvSpPr/>
          <p:nvPr/>
        </p:nvSpPr>
        <p:spPr>
          <a:xfrm>
            <a:off x="4328063" y="1779938"/>
            <a:ext cx="3107359" cy="3773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4C960D-25A0-492A-AEE1-DCCAEF52AEC4}"/>
              </a:ext>
            </a:extLst>
          </p:cNvPr>
          <p:cNvSpPr/>
          <p:nvPr/>
        </p:nvSpPr>
        <p:spPr>
          <a:xfrm>
            <a:off x="4362323" y="3477353"/>
            <a:ext cx="3107359" cy="3773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6ACAE24-E9C5-47BD-8F92-D715671F1669}"/>
                  </a:ext>
                </a:extLst>
              </p:cNvPr>
              <p:cNvSpPr txBox="1"/>
              <p:nvPr/>
            </p:nvSpPr>
            <p:spPr>
              <a:xfrm>
                <a:off x="4328073" y="4243021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6ACAE24-E9C5-47BD-8F92-D715671F1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73" y="4243021"/>
                <a:ext cx="875111" cy="307777"/>
              </a:xfrm>
              <a:prstGeom prst="rect">
                <a:avLst/>
              </a:prstGeom>
              <a:blipFill>
                <a:blip r:embed="rId7"/>
                <a:stretch>
                  <a:fillRect l="-3472" r="-2778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A211CB1-6294-48EC-B3BF-2698925D1EE7}"/>
                  </a:ext>
                </a:extLst>
              </p:cNvPr>
              <p:cNvSpPr txBox="1"/>
              <p:nvPr/>
            </p:nvSpPr>
            <p:spPr>
              <a:xfrm>
                <a:off x="5402390" y="4227619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A211CB1-6294-48EC-B3BF-2698925D1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90" y="4227619"/>
                <a:ext cx="875111" cy="307777"/>
              </a:xfrm>
              <a:prstGeom prst="rect">
                <a:avLst/>
              </a:prstGeom>
              <a:blipFill>
                <a:blip r:embed="rId8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DA3CDD-AE78-4D40-82E8-D3443F880EEC}"/>
                  </a:ext>
                </a:extLst>
              </p:cNvPr>
              <p:cNvSpPr txBox="1"/>
              <p:nvPr/>
            </p:nvSpPr>
            <p:spPr>
              <a:xfrm>
                <a:off x="6549011" y="4258396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DA3CDD-AE78-4D40-82E8-D3443F88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11" y="4258396"/>
                <a:ext cx="875111" cy="307777"/>
              </a:xfrm>
              <a:prstGeom prst="rect">
                <a:avLst/>
              </a:prstGeom>
              <a:blipFill>
                <a:blip r:embed="rId9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96B703CA-5048-427C-8EBE-85D2ABFB84E9}"/>
              </a:ext>
            </a:extLst>
          </p:cNvPr>
          <p:cNvSpPr/>
          <p:nvPr/>
        </p:nvSpPr>
        <p:spPr>
          <a:xfrm>
            <a:off x="4331561" y="4173479"/>
            <a:ext cx="3107359" cy="970791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A26D1FA-A8F8-42CA-9815-2FC27EAD4C06}"/>
                  </a:ext>
                </a:extLst>
              </p:cNvPr>
              <p:cNvSpPr txBox="1"/>
              <p:nvPr/>
            </p:nvSpPr>
            <p:spPr>
              <a:xfrm>
                <a:off x="4355537" y="4549309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A26D1FA-A8F8-42CA-9815-2FC27EAD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37" y="4549309"/>
                <a:ext cx="875111" cy="307777"/>
              </a:xfrm>
              <a:prstGeom prst="rect">
                <a:avLst/>
              </a:prstGeom>
              <a:blipFill>
                <a:blip r:embed="rId10"/>
                <a:stretch>
                  <a:fillRect l="-3472" r="-2778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F9AE65B-ABCF-4D8E-AC43-22A263283AFD}"/>
                  </a:ext>
                </a:extLst>
              </p:cNvPr>
              <p:cNvSpPr txBox="1"/>
              <p:nvPr/>
            </p:nvSpPr>
            <p:spPr>
              <a:xfrm>
                <a:off x="4366967" y="4832316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F9AE65B-ABCF-4D8E-AC43-22A263283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67" y="4832316"/>
                <a:ext cx="875111" cy="307777"/>
              </a:xfrm>
              <a:prstGeom prst="rect">
                <a:avLst/>
              </a:prstGeom>
              <a:blipFill>
                <a:blip r:embed="rId11"/>
                <a:stretch>
                  <a:fillRect l="-3472" r="-2778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5FC8265-AB68-44BA-BBB4-3D5A6B2C45A7}"/>
                  </a:ext>
                </a:extLst>
              </p:cNvPr>
              <p:cNvSpPr txBox="1"/>
              <p:nvPr/>
            </p:nvSpPr>
            <p:spPr>
              <a:xfrm>
                <a:off x="4373823" y="5456393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5FC8265-AB68-44BA-BBB4-3D5A6B2C4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23" y="5456393"/>
                <a:ext cx="875111" cy="307777"/>
              </a:xfrm>
              <a:prstGeom prst="rect">
                <a:avLst/>
              </a:prstGeom>
              <a:blipFill>
                <a:blip r:embed="rId12"/>
                <a:stretch>
                  <a:fillRect l="-3472" r="-2778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812A557-16BF-4663-B1E4-3273B1B1F873}"/>
                  </a:ext>
                </a:extLst>
              </p:cNvPr>
              <p:cNvSpPr txBox="1"/>
              <p:nvPr/>
            </p:nvSpPr>
            <p:spPr>
              <a:xfrm>
                <a:off x="5448140" y="5440991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812A557-16BF-4663-B1E4-3273B1B1F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140" y="5440991"/>
                <a:ext cx="875111" cy="307777"/>
              </a:xfrm>
              <a:prstGeom prst="rect">
                <a:avLst/>
              </a:prstGeom>
              <a:blipFill>
                <a:blip r:embed="rId13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916D58-1A36-4DA3-826B-138CFE493863}"/>
                  </a:ext>
                </a:extLst>
              </p:cNvPr>
              <p:cNvSpPr txBox="1"/>
              <p:nvPr/>
            </p:nvSpPr>
            <p:spPr>
              <a:xfrm>
                <a:off x="6594761" y="547176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916D58-1A36-4DA3-826B-138CFE4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1" y="5471768"/>
                <a:ext cx="875111" cy="307777"/>
              </a:xfrm>
              <a:prstGeom prst="rect">
                <a:avLst/>
              </a:prstGeom>
              <a:blipFill>
                <a:blip r:embed="rId14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DA0D251E-321C-4EA4-A2CB-C7E9A7B2891A}"/>
              </a:ext>
            </a:extLst>
          </p:cNvPr>
          <p:cNvSpPr/>
          <p:nvPr/>
        </p:nvSpPr>
        <p:spPr>
          <a:xfrm>
            <a:off x="4377311" y="5386851"/>
            <a:ext cx="3107359" cy="514821"/>
          </a:xfrm>
          <a:prstGeom prst="rect">
            <a:avLst/>
          </a:prstGeom>
          <a:noFill/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/>
              <p:nvPr/>
            </p:nvSpPr>
            <p:spPr>
              <a:xfrm>
                <a:off x="4416969" y="242088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9A3463-1B82-421B-A00A-15DFDF4C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69" y="2420888"/>
                <a:ext cx="875111" cy="307777"/>
              </a:xfrm>
              <a:prstGeom prst="rect">
                <a:avLst/>
              </a:prstGeom>
              <a:blipFill>
                <a:blip r:embed="rId15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/>
              <p:nvPr/>
            </p:nvSpPr>
            <p:spPr>
              <a:xfrm>
                <a:off x="5430588" y="2420888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212C00-9880-4D13-8E38-39637153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88" y="2420888"/>
                <a:ext cx="875111" cy="307777"/>
              </a:xfrm>
              <a:prstGeom prst="rect">
                <a:avLst/>
              </a:prstGeom>
              <a:blipFill>
                <a:blip r:embed="rId16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/>
              <p:nvPr/>
            </p:nvSpPr>
            <p:spPr>
              <a:xfrm>
                <a:off x="6577209" y="2451665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33D6FF-CF81-4E69-8ED9-20EA9E58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09" y="2451665"/>
                <a:ext cx="875111" cy="307777"/>
              </a:xfrm>
              <a:prstGeom prst="rect">
                <a:avLst/>
              </a:prstGeom>
              <a:blipFill>
                <a:blip r:embed="rId17"/>
                <a:stretch>
                  <a:fillRect l="-3497" r="-3497" b="-17647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0871258-7984-4E87-B30C-D397746CA6CA}"/>
              </a:ext>
            </a:extLst>
          </p:cNvPr>
          <p:cNvSpPr/>
          <p:nvPr/>
        </p:nvSpPr>
        <p:spPr>
          <a:xfrm>
            <a:off x="4328063" y="2384324"/>
            <a:ext cx="3107359" cy="37731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72CC541-6A56-43C3-919A-2F54B7749AC3}"/>
              </a:ext>
            </a:extLst>
          </p:cNvPr>
          <p:cNvSpPr txBox="1"/>
          <p:nvPr/>
        </p:nvSpPr>
        <p:spPr>
          <a:xfrm>
            <a:off x="3031919" y="16608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61CC1D9-3FE5-47FD-AAEC-D665FF421486}"/>
                  </a:ext>
                </a:extLst>
              </p:cNvPr>
              <p:cNvSpPr txBox="1"/>
              <p:nvPr/>
            </p:nvSpPr>
            <p:spPr>
              <a:xfrm>
                <a:off x="4416969" y="2924944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61CC1D9-3FE5-47FD-AAEC-D665FF42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69" y="2924944"/>
                <a:ext cx="875111" cy="307777"/>
              </a:xfrm>
              <a:prstGeom prst="rect">
                <a:avLst/>
              </a:prstGeom>
              <a:blipFill>
                <a:blip r:embed="rId18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7F88433-9953-4AD9-8057-297275552851}"/>
                  </a:ext>
                </a:extLst>
              </p:cNvPr>
              <p:cNvSpPr txBox="1"/>
              <p:nvPr/>
            </p:nvSpPr>
            <p:spPr>
              <a:xfrm>
                <a:off x="5502596" y="2924944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7F88433-9953-4AD9-8057-29727555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96" y="2924944"/>
                <a:ext cx="875111" cy="307777"/>
              </a:xfrm>
              <a:prstGeom prst="rect">
                <a:avLst/>
              </a:prstGeom>
              <a:blipFill>
                <a:blip r:embed="rId19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02503A9-FD32-4BE9-8767-A0765678DC05}"/>
                  </a:ext>
                </a:extLst>
              </p:cNvPr>
              <p:cNvSpPr txBox="1"/>
              <p:nvPr/>
            </p:nvSpPr>
            <p:spPr>
              <a:xfrm>
                <a:off x="6649217" y="2955721"/>
                <a:ext cx="875111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02503A9-FD32-4BE9-8767-A0765678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217" y="2955721"/>
                <a:ext cx="875111" cy="307777"/>
              </a:xfrm>
              <a:prstGeom prst="rect">
                <a:avLst/>
              </a:prstGeom>
              <a:blipFill>
                <a:blip r:embed="rId20"/>
                <a:stretch>
                  <a:fillRect l="-3497" r="-3497" b="-20000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A9EDDCD4-A1F2-45AF-B397-5AA754B58C7D}"/>
              </a:ext>
            </a:extLst>
          </p:cNvPr>
          <p:cNvSpPr/>
          <p:nvPr/>
        </p:nvSpPr>
        <p:spPr>
          <a:xfrm>
            <a:off x="4377111" y="2904868"/>
            <a:ext cx="3107359" cy="3773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9A136E-A0C0-4883-96C7-98C87FC9BF2F}"/>
              </a:ext>
            </a:extLst>
          </p:cNvPr>
          <p:cNvSpPr txBox="1"/>
          <p:nvPr/>
        </p:nvSpPr>
        <p:spPr>
          <a:xfrm>
            <a:off x="3031919" y="22652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051D83F-A223-48AC-87FE-4EB74628CE46}"/>
              </a:ext>
            </a:extLst>
          </p:cNvPr>
          <p:cNvSpPr txBox="1"/>
          <p:nvPr/>
        </p:nvSpPr>
        <p:spPr>
          <a:xfrm>
            <a:off x="3145797" y="28245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1C0B47-CAB8-481E-8A97-654BF0FA3A3B}"/>
              </a:ext>
            </a:extLst>
          </p:cNvPr>
          <p:cNvSpPr txBox="1"/>
          <p:nvPr/>
        </p:nvSpPr>
        <p:spPr>
          <a:xfrm>
            <a:off x="3045621" y="33969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2C23160-83D7-469B-9339-457065B43A7D}"/>
              </a:ext>
            </a:extLst>
          </p:cNvPr>
          <p:cNvSpPr txBox="1"/>
          <p:nvPr/>
        </p:nvSpPr>
        <p:spPr>
          <a:xfrm>
            <a:off x="3025113" y="412390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C2A02F4-6105-49AA-A1C6-C13E9AFF4D09}"/>
              </a:ext>
            </a:extLst>
          </p:cNvPr>
          <p:cNvSpPr txBox="1"/>
          <p:nvPr/>
        </p:nvSpPr>
        <p:spPr>
          <a:xfrm>
            <a:off x="3230536" y="53218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F971704-8674-4941-A17E-3481D38FF8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80528" y="2359924"/>
            <a:ext cx="3444198" cy="3024548"/>
          </a:xfrm>
          <a:prstGeom prst="rect">
            <a:avLst/>
          </a:prstGeom>
        </p:spPr>
      </p:pic>
      <p:sp>
        <p:nvSpPr>
          <p:cNvPr id="64" name="箭头: 下 63">
            <a:extLst>
              <a:ext uri="{FF2B5EF4-FFF2-40B4-BE49-F238E27FC236}">
                <a16:creationId xmlns:a16="http://schemas.microsoft.com/office/drawing/2014/main" id="{9654E699-6F2A-4A51-B79E-3A9673FA5C64}"/>
              </a:ext>
            </a:extLst>
          </p:cNvPr>
          <p:cNvSpPr/>
          <p:nvPr/>
        </p:nvSpPr>
        <p:spPr>
          <a:xfrm>
            <a:off x="3391959" y="2038138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A59EA488-649A-47B8-B46C-4F0AFB2E5316}"/>
              </a:ext>
            </a:extLst>
          </p:cNvPr>
          <p:cNvSpPr/>
          <p:nvPr/>
        </p:nvSpPr>
        <p:spPr>
          <a:xfrm>
            <a:off x="3400725" y="2597445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0B876767-AA19-42F4-A788-7AE607E02B59}"/>
              </a:ext>
            </a:extLst>
          </p:cNvPr>
          <p:cNvSpPr/>
          <p:nvPr/>
        </p:nvSpPr>
        <p:spPr>
          <a:xfrm>
            <a:off x="3391959" y="3240786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206DC54F-FDD7-44D3-8B1D-9D507E1B4DF3}"/>
              </a:ext>
            </a:extLst>
          </p:cNvPr>
          <p:cNvSpPr/>
          <p:nvPr/>
        </p:nvSpPr>
        <p:spPr>
          <a:xfrm>
            <a:off x="3400725" y="3800093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F4EDC037-7700-479B-B3E9-0778616EBD5F}"/>
              </a:ext>
            </a:extLst>
          </p:cNvPr>
          <p:cNvSpPr/>
          <p:nvPr/>
        </p:nvSpPr>
        <p:spPr>
          <a:xfrm>
            <a:off x="3391959" y="4624434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56CA2F03-0171-4F7F-87BA-BEF56C34E8F7}"/>
              </a:ext>
            </a:extLst>
          </p:cNvPr>
          <p:cNvSpPr/>
          <p:nvPr/>
        </p:nvSpPr>
        <p:spPr>
          <a:xfrm>
            <a:off x="3391959" y="6203558"/>
            <a:ext cx="144016" cy="22706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DF14B6-23A4-4D49-B364-7DA7AD698A06}"/>
                  </a:ext>
                </a:extLst>
              </p:cNvPr>
              <p:cNvSpPr txBox="1"/>
              <p:nvPr/>
            </p:nvSpPr>
            <p:spPr>
              <a:xfrm>
                <a:off x="5666084" y="6117696"/>
                <a:ext cx="201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DF14B6-23A4-4D49-B364-7DA7AD69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84" y="6117696"/>
                <a:ext cx="20197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304427E-CBF7-4CCA-8616-9B321E92DBEC}"/>
              </a:ext>
            </a:extLst>
          </p:cNvPr>
          <p:cNvSpPr txBox="1"/>
          <p:nvPr/>
        </p:nvSpPr>
        <p:spPr>
          <a:xfrm>
            <a:off x="6660232" y="1153589"/>
            <a:ext cx="320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Maintain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98F791-2998-4315-8791-6E58B037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1981233"/>
            <a:ext cx="2592288" cy="2276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7426EF-528B-47A8-8B71-C3B6D458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1233"/>
            <a:ext cx="2592288" cy="22764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BDB4C5-0026-46D2-970B-4FF6750D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016659"/>
            <a:ext cx="2592288" cy="2276437"/>
          </a:xfrm>
          <a:prstGeom prst="rect">
            <a:avLst/>
          </a:prstGeom>
        </p:spPr>
      </p:pic>
      <p:sp>
        <p:nvSpPr>
          <p:cNvPr id="2" name="加号 1">
            <a:extLst>
              <a:ext uri="{FF2B5EF4-FFF2-40B4-BE49-F238E27FC236}">
                <a16:creationId xmlns:a16="http://schemas.microsoft.com/office/drawing/2014/main" id="{6A896804-EE73-4D78-804E-FF5CBCAD28FE}"/>
              </a:ext>
            </a:extLst>
          </p:cNvPr>
          <p:cNvSpPr/>
          <p:nvPr/>
        </p:nvSpPr>
        <p:spPr>
          <a:xfrm>
            <a:off x="2123728" y="2564904"/>
            <a:ext cx="360040" cy="360040"/>
          </a:xfrm>
          <a:prstGeom prst="mathPlus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B12DA120-4AA1-4F36-84EE-D76AC1E6816D}"/>
              </a:ext>
            </a:extLst>
          </p:cNvPr>
          <p:cNvSpPr/>
          <p:nvPr/>
        </p:nvSpPr>
        <p:spPr>
          <a:xfrm>
            <a:off x="4200560" y="2564904"/>
            <a:ext cx="360040" cy="360040"/>
          </a:xfrm>
          <a:prstGeom prst="mathPlus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3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98F791-2998-4315-8791-6E58B037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1981233"/>
            <a:ext cx="2592288" cy="2276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7426EF-528B-47A8-8B71-C3B6D458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1233"/>
            <a:ext cx="2592288" cy="22764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BDB4C5-0026-46D2-970B-4FF6750D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016659"/>
            <a:ext cx="2592288" cy="2276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432C98-C787-497E-8E34-793B81A7E5B2}"/>
                  </a:ext>
                </a:extLst>
              </p:cNvPr>
              <p:cNvSpPr txBox="1"/>
              <p:nvPr/>
            </p:nvSpPr>
            <p:spPr>
              <a:xfrm>
                <a:off x="196410" y="4509120"/>
                <a:ext cx="1363450" cy="32060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432C98-C787-497E-8E34-793B81A7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0" y="4509120"/>
                <a:ext cx="1363450" cy="320601"/>
              </a:xfrm>
              <a:prstGeom prst="rect">
                <a:avLst/>
              </a:prstGeom>
              <a:blipFill>
                <a:blip r:embed="rId4"/>
                <a:stretch>
                  <a:fillRect l="-6250" t="-3846" r="-3571" b="-38462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1A4166-F03F-4949-A858-10BDC7B51810}"/>
                  </a:ext>
                </a:extLst>
              </p:cNvPr>
              <p:cNvSpPr txBox="1"/>
              <p:nvPr/>
            </p:nvSpPr>
            <p:spPr>
              <a:xfrm>
                <a:off x="2339752" y="4501219"/>
                <a:ext cx="1363450" cy="32060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1A4166-F03F-4949-A858-10BDC7B5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01219"/>
                <a:ext cx="1363450" cy="320601"/>
              </a:xfrm>
              <a:prstGeom prst="rect">
                <a:avLst/>
              </a:prstGeom>
              <a:blipFill>
                <a:blip r:embed="rId5"/>
                <a:stretch>
                  <a:fillRect l="-6278" t="-1887" r="-4036" b="-35849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4BB508-23BA-4798-A8FE-8AB9FE1642DD}"/>
                  </a:ext>
                </a:extLst>
              </p:cNvPr>
              <p:cNvSpPr txBox="1"/>
              <p:nvPr/>
            </p:nvSpPr>
            <p:spPr>
              <a:xfrm>
                <a:off x="4520570" y="4509120"/>
                <a:ext cx="1363450" cy="32060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4BB508-23BA-4798-A8FE-8AB9FE16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70" y="4509120"/>
                <a:ext cx="1363450" cy="320601"/>
              </a:xfrm>
              <a:prstGeom prst="rect">
                <a:avLst/>
              </a:prstGeom>
              <a:blipFill>
                <a:blip r:embed="rId6"/>
                <a:stretch>
                  <a:fillRect l="-6278" t="-3846" r="-4036" b="-38462"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51E74B-0BBE-410C-9D69-28E5BB32F03C}"/>
                  </a:ext>
                </a:extLst>
              </p:cNvPr>
              <p:cNvSpPr txBox="1"/>
              <p:nvPr/>
            </p:nvSpPr>
            <p:spPr>
              <a:xfrm>
                <a:off x="7308304" y="3187243"/>
                <a:ext cx="397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51E74B-0BBE-410C-9D69-28E5BB32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187243"/>
                <a:ext cx="3975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201C98C-451C-4001-B145-3D61CA80C148}"/>
              </a:ext>
            </a:extLst>
          </p:cNvPr>
          <p:cNvSpPr txBox="1"/>
          <p:nvPr/>
        </p:nvSpPr>
        <p:spPr>
          <a:xfrm>
            <a:off x="5076056" y="4501219"/>
            <a:ext cx="48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First element of each priority queue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加号 12">
            <a:extLst>
              <a:ext uri="{FF2B5EF4-FFF2-40B4-BE49-F238E27FC236}">
                <a16:creationId xmlns:a16="http://schemas.microsoft.com/office/drawing/2014/main" id="{8C17F5E0-47FD-4D4B-8E25-AF5DE236AB8D}"/>
              </a:ext>
            </a:extLst>
          </p:cNvPr>
          <p:cNvSpPr/>
          <p:nvPr/>
        </p:nvSpPr>
        <p:spPr>
          <a:xfrm>
            <a:off x="2123728" y="2564904"/>
            <a:ext cx="360040" cy="360040"/>
          </a:xfrm>
          <a:prstGeom prst="mathPlus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9BAD9D0C-7EC7-4620-BA99-CDA4AFF70C8C}"/>
              </a:ext>
            </a:extLst>
          </p:cNvPr>
          <p:cNvSpPr/>
          <p:nvPr/>
        </p:nvSpPr>
        <p:spPr>
          <a:xfrm>
            <a:off x="4200560" y="2564904"/>
            <a:ext cx="360040" cy="360040"/>
          </a:xfrm>
          <a:prstGeom prst="mathPlus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3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0B8500-E33D-43F9-A645-52096684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60644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0B8500-E33D-43F9-A645-52096684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6064424" cy="40324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03A490-E10A-49BD-BB4F-5A49F5E05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085184"/>
            <a:ext cx="5112013" cy="114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2ABCAFC6-32E4-4864-8416-5AC8E566865C}"/>
              </a:ext>
            </a:extLst>
          </p:cNvPr>
          <p:cNvSpPr/>
          <p:nvPr/>
        </p:nvSpPr>
        <p:spPr>
          <a:xfrm>
            <a:off x="4211960" y="2996952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3CEDC-31BB-4932-85FA-891FBF2E5401}"/>
                  </a:ext>
                </a:extLst>
              </p:cNvPr>
              <p:cNvSpPr txBox="1"/>
              <p:nvPr/>
            </p:nvSpPr>
            <p:spPr>
              <a:xfrm>
                <a:off x="4716016" y="265063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Should be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3CEDC-31BB-4932-85FA-891FBF2E5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650634"/>
                <a:ext cx="1512168" cy="369332"/>
              </a:xfrm>
              <a:prstGeom prst="rect">
                <a:avLst/>
              </a:prstGeom>
              <a:blipFill>
                <a:blip r:embed="rId5"/>
                <a:stretch>
                  <a:fillRect l="-362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60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7355372" cy="723028"/>
              <a:chOff x="1343472" y="2350372"/>
              <a:chExt cx="7355372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631118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 description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Major works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799048" y="4008863"/>
            <a:ext cx="386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3015908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  <a:p>
            <a:pPr lvl="2"/>
            <a:r>
              <a:rPr lang="en-US" altLang="zh-CN" dirty="0"/>
              <a:t>Prove the </a:t>
            </a:r>
            <a:r>
              <a:rPr lang="en-US" altLang="zh-CN" b="1" dirty="0"/>
              <a:t>correctness</a:t>
            </a:r>
            <a:r>
              <a:rPr lang="en-US" altLang="zh-CN" dirty="0"/>
              <a:t> and </a:t>
            </a:r>
            <a:r>
              <a:rPr lang="en-US" altLang="zh-CN" b="1" dirty="0"/>
              <a:t>upper bound </a:t>
            </a:r>
            <a:r>
              <a:rPr lang="en-US" altLang="zh-CN" dirty="0"/>
              <a:t>on the overall number of elements that need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102949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  <a:p>
            <a:pPr lvl="2"/>
            <a:r>
              <a:rPr lang="en-US" altLang="zh-CN" dirty="0"/>
              <a:t>Prove the </a:t>
            </a:r>
            <a:r>
              <a:rPr lang="en-US" altLang="zh-CN" b="1" dirty="0"/>
              <a:t>correctness</a:t>
            </a:r>
            <a:r>
              <a:rPr lang="en-US" altLang="zh-CN" dirty="0"/>
              <a:t> and </a:t>
            </a:r>
            <a:r>
              <a:rPr lang="en-US" altLang="zh-CN" b="1" dirty="0"/>
              <a:t>upper bound </a:t>
            </a:r>
            <a:r>
              <a:rPr lang="en-US" altLang="zh-CN" dirty="0"/>
              <a:t>on the overall number of elements that need to be evaluated.</a:t>
            </a:r>
          </a:p>
          <a:p>
            <a:pPr lvl="3"/>
            <a:r>
              <a:rPr lang="en-US" altLang="zh-CN" b="1" dirty="0"/>
              <a:t>Correctness – </a:t>
            </a:r>
            <a:r>
              <a:rPr lang="en-US" altLang="zh-CN" dirty="0"/>
              <a:t>Smallest element in output is larger than the maximum sum from left elements in each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237369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  <a:p>
            <a:pPr lvl="2"/>
            <a:r>
              <a:rPr lang="en-US" altLang="zh-CN" dirty="0"/>
              <a:t>Prove the </a:t>
            </a:r>
            <a:r>
              <a:rPr lang="en-US" altLang="zh-CN" b="1" dirty="0"/>
              <a:t>correctness</a:t>
            </a:r>
            <a:r>
              <a:rPr lang="en-US" altLang="zh-CN" dirty="0"/>
              <a:t> and </a:t>
            </a:r>
            <a:r>
              <a:rPr lang="en-US" altLang="zh-CN" b="1" dirty="0"/>
              <a:t>upper bound </a:t>
            </a:r>
            <a:r>
              <a:rPr lang="en-US" altLang="zh-CN" dirty="0"/>
              <a:t>on the overall number of elements that need to be evaluated.</a:t>
            </a:r>
          </a:p>
          <a:p>
            <a:pPr lvl="3"/>
            <a:r>
              <a:rPr lang="en-US" altLang="zh-CN" b="1" dirty="0"/>
              <a:t>Correctness – </a:t>
            </a:r>
            <a:r>
              <a:rPr lang="en-US" altLang="zh-CN" dirty="0"/>
              <a:t>Smallest element in output is larger than the maximum sum from left elements in each priority queue.</a:t>
            </a:r>
          </a:p>
          <a:p>
            <a:pPr lvl="3"/>
            <a:r>
              <a:rPr lang="en-US" altLang="zh-CN" b="1" dirty="0"/>
              <a:t>Upper bound </a:t>
            </a:r>
            <a:r>
              <a:rPr lang="en-US" altLang="zh-CN" dirty="0"/>
              <a:t>– The set of elements that need to be considered is small when factors follow common power-law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41309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  <a:p>
            <a:pPr lvl="2"/>
            <a:r>
              <a:rPr lang="en-US" altLang="zh-CN" dirty="0"/>
              <a:t>Prove the </a:t>
            </a:r>
            <a:r>
              <a:rPr lang="en-US" altLang="zh-CN" b="1" dirty="0"/>
              <a:t>correctness</a:t>
            </a:r>
            <a:r>
              <a:rPr lang="en-US" altLang="zh-CN" dirty="0"/>
              <a:t> and </a:t>
            </a:r>
            <a:r>
              <a:rPr lang="en-US" altLang="zh-CN" b="1" dirty="0"/>
              <a:t>upper bound </a:t>
            </a:r>
            <a:r>
              <a:rPr lang="en-US" altLang="zh-CN" dirty="0"/>
              <a:t>on the overall number of elements that need to be evaluated.</a:t>
            </a:r>
          </a:p>
          <a:p>
            <a:pPr lvl="3"/>
            <a:r>
              <a:rPr lang="en-US" altLang="zh-CN" b="1" dirty="0"/>
              <a:t>Correctness – </a:t>
            </a:r>
            <a:r>
              <a:rPr lang="en-US" altLang="zh-CN" dirty="0"/>
              <a:t>Smallest element in output is larger than the maximum sum from left elements in each priority queue.</a:t>
            </a:r>
          </a:p>
          <a:p>
            <a:pPr lvl="3"/>
            <a:r>
              <a:rPr lang="en-US" altLang="zh-CN" b="1" dirty="0"/>
              <a:t>Upper bound </a:t>
            </a:r>
            <a:r>
              <a:rPr lang="en-US" altLang="zh-CN" dirty="0"/>
              <a:t>– The set of elements that need to be considered is small when factors follow common power-law distributions.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DF69E720-F543-4FCE-AADC-74518E20FB8D}"/>
              </a:ext>
            </a:extLst>
          </p:cNvPr>
          <p:cNvSpPr/>
          <p:nvPr/>
        </p:nvSpPr>
        <p:spPr>
          <a:xfrm>
            <a:off x="827584" y="4437112"/>
            <a:ext cx="45719" cy="482092"/>
          </a:xfrm>
          <a:prstGeom prst="cub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2B09EA09-EF85-497F-9E7F-57A63F5C1E66}"/>
              </a:ext>
            </a:extLst>
          </p:cNvPr>
          <p:cNvSpPr/>
          <p:nvPr/>
        </p:nvSpPr>
        <p:spPr>
          <a:xfrm>
            <a:off x="904125" y="4411122"/>
            <a:ext cx="485835" cy="51980"/>
          </a:xfrm>
          <a:prstGeom prst="cub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47034AF-5CFC-4BDA-9633-BD7A9DD25DFF}"/>
              </a:ext>
            </a:extLst>
          </p:cNvPr>
          <p:cNvSpPr/>
          <p:nvPr/>
        </p:nvSpPr>
        <p:spPr>
          <a:xfrm rot="19480809">
            <a:off x="833915" y="4273401"/>
            <a:ext cx="378757" cy="45719"/>
          </a:xfrm>
          <a:prstGeom prst="cub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FEAD7-B79D-44DE-BD4C-E61809578EB9}"/>
              </a:ext>
            </a:extLst>
          </p:cNvPr>
          <p:cNvSpPr/>
          <p:nvPr/>
        </p:nvSpPr>
        <p:spPr>
          <a:xfrm>
            <a:off x="2334103" y="4162093"/>
            <a:ext cx="720080" cy="720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6E0D8E-872E-4EA2-8BE6-34129886DDA9}"/>
                  </a:ext>
                </a:extLst>
              </p:cNvPr>
              <p:cNvSpPr txBox="1"/>
              <p:nvPr/>
            </p:nvSpPr>
            <p:spPr>
              <a:xfrm>
                <a:off x="2550127" y="5026151"/>
                <a:ext cx="42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6E0D8E-872E-4EA2-8BE6-3412988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27" y="5026151"/>
                <a:ext cx="426399" cy="276999"/>
              </a:xfrm>
              <a:prstGeom prst="rect">
                <a:avLst/>
              </a:prstGeom>
              <a:blipFill>
                <a:blip r:embed="rId3"/>
                <a:stretch>
                  <a:fillRect l="-7143" r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9B55D0-522C-4D6B-987C-C2A3BE9CE2DE}"/>
                  </a:ext>
                </a:extLst>
              </p:cNvPr>
              <p:cNvSpPr/>
              <p:nvPr/>
            </p:nvSpPr>
            <p:spPr>
              <a:xfrm>
                <a:off x="416255" y="4530824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9B55D0-522C-4D6B-987C-C2A3BE9CE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5" y="4530824"/>
                <a:ext cx="3850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18B659-1A71-4267-8E5A-68A17FEC9FEC}"/>
                  </a:ext>
                </a:extLst>
              </p:cNvPr>
              <p:cNvSpPr/>
              <p:nvPr/>
            </p:nvSpPr>
            <p:spPr>
              <a:xfrm>
                <a:off x="1217319" y="4067780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18B659-1A71-4267-8E5A-68A17FEC9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19" y="4067780"/>
                <a:ext cx="381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FA84B9B4-34F6-4477-9F1A-FB06C8916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3933056"/>
            <a:ext cx="3730266" cy="2658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1AC0833-4416-4309-A85E-84C8D6136071}"/>
              </a:ext>
            </a:extLst>
          </p:cNvPr>
          <p:cNvSpPr txBox="1"/>
          <p:nvPr/>
        </p:nvSpPr>
        <p:spPr>
          <a:xfrm>
            <a:off x="217240" y="54918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Factor follows </a:t>
            </a:r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power-low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distribution, then the frontal slice also follows power-low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FFD1D4-BF33-4B2E-91D7-BF605EE4009B}"/>
                  </a:ext>
                </a:extLst>
              </p:cNvPr>
              <p:cNvSpPr txBox="1"/>
              <p:nvPr/>
            </p:nvSpPr>
            <p:spPr>
              <a:xfrm>
                <a:off x="5436096" y="4780704"/>
                <a:ext cx="1938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FFD1D4-BF33-4B2E-91D7-BF605EE4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780704"/>
                <a:ext cx="1938031" cy="276999"/>
              </a:xfrm>
              <a:prstGeom prst="rect">
                <a:avLst/>
              </a:prstGeom>
              <a:blipFill>
                <a:blip r:embed="rId7"/>
                <a:stretch>
                  <a:fillRect l="-251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3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DF69E720-F543-4FCE-AADC-74518E20FB8D}"/>
              </a:ext>
            </a:extLst>
          </p:cNvPr>
          <p:cNvSpPr/>
          <p:nvPr/>
        </p:nvSpPr>
        <p:spPr>
          <a:xfrm>
            <a:off x="827584" y="2802892"/>
            <a:ext cx="45719" cy="482092"/>
          </a:xfrm>
          <a:prstGeom prst="cub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2B09EA09-EF85-497F-9E7F-57A63F5C1E66}"/>
              </a:ext>
            </a:extLst>
          </p:cNvPr>
          <p:cNvSpPr/>
          <p:nvPr/>
        </p:nvSpPr>
        <p:spPr>
          <a:xfrm>
            <a:off x="904125" y="2776902"/>
            <a:ext cx="485835" cy="51980"/>
          </a:xfrm>
          <a:prstGeom prst="cub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47034AF-5CFC-4BDA-9633-BD7A9DD25DFF}"/>
              </a:ext>
            </a:extLst>
          </p:cNvPr>
          <p:cNvSpPr/>
          <p:nvPr/>
        </p:nvSpPr>
        <p:spPr>
          <a:xfrm rot="19480809">
            <a:off x="833915" y="2639181"/>
            <a:ext cx="378757" cy="45719"/>
          </a:xfrm>
          <a:prstGeom prst="cub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FEAD7-B79D-44DE-BD4C-E61809578EB9}"/>
              </a:ext>
            </a:extLst>
          </p:cNvPr>
          <p:cNvSpPr/>
          <p:nvPr/>
        </p:nvSpPr>
        <p:spPr>
          <a:xfrm>
            <a:off x="3275856" y="2564904"/>
            <a:ext cx="720080" cy="720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6E0D8E-872E-4EA2-8BE6-34129886DDA9}"/>
                  </a:ext>
                </a:extLst>
              </p:cNvPr>
              <p:cNvSpPr txBox="1"/>
              <p:nvPr/>
            </p:nvSpPr>
            <p:spPr>
              <a:xfrm>
                <a:off x="3417530" y="3507758"/>
                <a:ext cx="42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6E0D8E-872E-4EA2-8BE6-3412988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30" y="3507758"/>
                <a:ext cx="426399" cy="276999"/>
              </a:xfrm>
              <a:prstGeom prst="rect">
                <a:avLst/>
              </a:prstGeom>
              <a:blipFill>
                <a:blip r:embed="rId3"/>
                <a:stretch>
                  <a:fillRect l="-7143" r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9B55D0-522C-4D6B-987C-C2A3BE9CE2DE}"/>
                  </a:ext>
                </a:extLst>
              </p:cNvPr>
              <p:cNvSpPr/>
              <p:nvPr/>
            </p:nvSpPr>
            <p:spPr>
              <a:xfrm>
                <a:off x="416255" y="2896604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9B55D0-522C-4D6B-987C-C2A3BE9CE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5" y="2896604"/>
                <a:ext cx="3850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18B659-1A71-4267-8E5A-68A17FEC9FEC}"/>
                  </a:ext>
                </a:extLst>
              </p:cNvPr>
              <p:cNvSpPr/>
              <p:nvPr/>
            </p:nvSpPr>
            <p:spPr>
              <a:xfrm>
                <a:off x="1217319" y="2433560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18B659-1A71-4267-8E5A-68A17FEC9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19" y="2433560"/>
                <a:ext cx="381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43DBDDE-02CA-4C52-AC0F-05BB595D6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7" y="3955019"/>
            <a:ext cx="2209914" cy="5969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7B1B7B-9C0D-4F15-B542-9DFA57B4F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788" y="3839576"/>
            <a:ext cx="1854295" cy="387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F7DF4A-DF37-4607-81CE-C9682C875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788" y="4299423"/>
            <a:ext cx="1968601" cy="349268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F9E4725C-5E44-4B91-9DF7-A3CE17A9F438}"/>
              </a:ext>
            </a:extLst>
          </p:cNvPr>
          <p:cNvSpPr/>
          <p:nvPr/>
        </p:nvSpPr>
        <p:spPr>
          <a:xfrm>
            <a:off x="1895158" y="2674850"/>
            <a:ext cx="1083427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7F312B0-F6D8-411C-BFEB-A006028A29B6}"/>
                  </a:ext>
                </a:extLst>
              </p:cNvPr>
              <p:cNvSpPr/>
              <p:nvPr/>
            </p:nvSpPr>
            <p:spPr>
              <a:xfrm>
                <a:off x="6586978" y="2568151"/>
                <a:ext cx="1163780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7F312B0-F6D8-411C-BFEB-A006028A2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78" y="2568151"/>
                <a:ext cx="1163780" cy="79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5D4CBE1C-F42F-4212-AF46-30325D75A1D0}"/>
              </a:ext>
            </a:extLst>
          </p:cNvPr>
          <p:cNvSpPr/>
          <p:nvPr/>
        </p:nvSpPr>
        <p:spPr>
          <a:xfrm>
            <a:off x="4644008" y="2674850"/>
            <a:ext cx="1083427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96F4509-7662-4A4A-B046-45B4A461BF66}"/>
                  </a:ext>
                </a:extLst>
              </p:cNvPr>
              <p:cNvSpPr txBox="1"/>
              <p:nvPr/>
            </p:nvSpPr>
            <p:spPr>
              <a:xfrm>
                <a:off x="5699961" y="3839576"/>
                <a:ext cx="34018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K-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biggest element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at least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min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zh-CN" alt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96F4509-7662-4A4A-B046-45B4A46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961" y="3839576"/>
                <a:ext cx="3401892" cy="584775"/>
              </a:xfrm>
              <a:prstGeom prst="rect">
                <a:avLst/>
              </a:prstGeom>
              <a:blipFill>
                <a:blip r:embed="rId10"/>
                <a:stretch>
                  <a:fillRect l="-179" t="-3125" r="-17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35FBFB2-152C-482C-A745-5F1BD28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34" y="4866010"/>
            <a:ext cx="3059832" cy="15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C9300B-30AD-4EE3-BB9A-A32B77A5B1C0}"/>
                  </a:ext>
                </a:extLst>
              </p:cNvPr>
              <p:cNvSpPr txBox="1"/>
              <p:nvPr/>
            </p:nvSpPr>
            <p:spPr>
              <a:xfrm>
                <a:off x="6242866" y="6444717"/>
                <a:ext cx="22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C9300B-30AD-4EE3-BB9A-A32B77A5B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66" y="6444717"/>
                <a:ext cx="226600" cy="276999"/>
              </a:xfrm>
              <a:prstGeom prst="rect">
                <a:avLst/>
              </a:prstGeom>
              <a:blipFill>
                <a:blip r:embed="rId12"/>
                <a:stretch>
                  <a:fillRect l="-21622" r="-2432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272EB5-153E-4CC7-AA63-756C254624A2}"/>
                  </a:ext>
                </a:extLst>
              </p:cNvPr>
              <p:cNvSpPr txBox="1"/>
              <p:nvPr/>
            </p:nvSpPr>
            <p:spPr>
              <a:xfrm>
                <a:off x="5400546" y="5857620"/>
                <a:ext cx="621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272EB5-153E-4CC7-AA63-756C2546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546" y="5857620"/>
                <a:ext cx="621709" cy="276999"/>
              </a:xfrm>
              <a:prstGeom prst="rect">
                <a:avLst/>
              </a:prstGeom>
              <a:blipFill>
                <a:blip r:embed="rId13"/>
                <a:stretch>
                  <a:fillRect l="-882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DF441B-A2B1-4C31-BD72-CA31E2B0A243}"/>
              </a:ext>
            </a:extLst>
          </p:cNvPr>
          <p:cNvCxnSpPr>
            <a:stCxn id="34" idx="3"/>
          </p:cNvCxnSpPr>
          <p:nvPr/>
        </p:nvCxnSpPr>
        <p:spPr>
          <a:xfrm>
            <a:off x="6022255" y="5996120"/>
            <a:ext cx="360000" cy="55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A37A0A-E13F-441A-BC76-767B893A4C22}"/>
              </a:ext>
            </a:extLst>
          </p:cNvPr>
          <p:cNvCxnSpPr/>
          <p:nvPr/>
        </p:nvCxnSpPr>
        <p:spPr>
          <a:xfrm>
            <a:off x="6356166" y="5996120"/>
            <a:ext cx="0" cy="4603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1910151-451F-4DB9-AE1A-8E97CED211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9649" y="4369358"/>
            <a:ext cx="2524653" cy="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Multiple factors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D65E4-9AC3-47FF-8673-9F9AFEC9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59" y="4463899"/>
            <a:ext cx="5502034" cy="792088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E50A791-71C1-4FC6-AB7A-1A0DBF36C939}"/>
              </a:ext>
            </a:extLst>
          </p:cNvPr>
          <p:cNvSpPr/>
          <p:nvPr/>
        </p:nvSpPr>
        <p:spPr>
          <a:xfrm>
            <a:off x="5436096" y="3790705"/>
            <a:ext cx="792088" cy="64807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4F460A-AAE4-4519-A410-9B231946C812}"/>
              </a:ext>
            </a:extLst>
          </p:cNvPr>
          <p:cNvSpPr txBox="1"/>
          <p:nvPr/>
        </p:nvSpPr>
        <p:spPr>
          <a:xfrm>
            <a:off x="827584" y="5255987"/>
            <a:ext cx="733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Upper bound to find K-biggest elements of the frontal slice is based on aforementioned elements in at least one of the factors, the worst case is in each factors 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723C8-FB87-4EAF-BC12-208A5C68C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6326115"/>
            <a:ext cx="1937075" cy="512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57AB46-3B4C-4EA7-971F-41A7D7122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02" y="1916832"/>
            <a:ext cx="7593305" cy="18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Dataset</a:t>
            </a:r>
          </a:p>
          <a:p>
            <a:pPr lvl="1"/>
            <a:r>
              <a:rPr lang="en-US" altLang="zh-CN" b="1" dirty="0"/>
              <a:t>DBLP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Twitter</a:t>
            </a:r>
            <a:endParaRPr lang="zh-CN" altLang="en-US" b="1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6066864D-70F1-487E-9A33-41AD3DE56E53}"/>
              </a:ext>
            </a:extLst>
          </p:cNvPr>
          <p:cNvSpPr/>
          <p:nvPr/>
        </p:nvSpPr>
        <p:spPr>
          <a:xfrm>
            <a:off x="1553500" y="177454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DE8F9A46-E444-4090-B3ED-87869108495B}"/>
              </a:ext>
            </a:extLst>
          </p:cNvPr>
          <p:cNvSpPr/>
          <p:nvPr/>
        </p:nvSpPr>
        <p:spPr>
          <a:xfrm>
            <a:off x="1167103" y="213350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7774DD09-D4B2-4A2C-9BC0-8D9A778B579F}"/>
              </a:ext>
            </a:extLst>
          </p:cNvPr>
          <p:cNvSpPr/>
          <p:nvPr/>
        </p:nvSpPr>
        <p:spPr>
          <a:xfrm>
            <a:off x="5692338" y="1997239"/>
            <a:ext cx="1704621" cy="144016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D3B2E6-B4DA-4FE3-BB0C-9C655012D6DB}"/>
              </a:ext>
            </a:extLst>
          </p:cNvPr>
          <p:cNvCxnSpPr>
            <a:cxnSpLocks/>
          </p:cNvCxnSpPr>
          <p:nvPr/>
        </p:nvCxnSpPr>
        <p:spPr>
          <a:xfrm flipV="1">
            <a:off x="2363759" y="1628800"/>
            <a:ext cx="898075" cy="846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31BFD05-6CF0-425C-B617-B2A4888DC838}"/>
              </a:ext>
            </a:extLst>
          </p:cNvPr>
          <p:cNvSpPr/>
          <p:nvPr/>
        </p:nvSpPr>
        <p:spPr>
          <a:xfrm>
            <a:off x="2544874" y="3244859"/>
            <a:ext cx="1503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1970-2014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7FE41B-0D3A-4FFC-873A-5E5E131A0D31}"/>
              </a:ext>
            </a:extLst>
          </p:cNvPr>
          <p:cNvCxnSpPr/>
          <p:nvPr/>
        </p:nvCxnSpPr>
        <p:spPr>
          <a:xfrm flipV="1">
            <a:off x="7045208" y="1646038"/>
            <a:ext cx="703502" cy="720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DF81109-C203-410C-9F22-631B4EA33CA8}"/>
              </a:ext>
            </a:extLst>
          </p:cNvPr>
          <p:cNvSpPr/>
          <p:nvPr/>
        </p:nvSpPr>
        <p:spPr>
          <a:xfrm>
            <a:off x="7748710" y="1646038"/>
            <a:ext cx="150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9B7E43-80EE-4A5B-86C5-50A7CFF37E97}"/>
              </a:ext>
            </a:extLst>
          </p:cNvPr>
          <p:cNvSpPr/>
          <p:nvPr/>
        </p:nvSpPr>
        <p:spPr>
          <a:xfrm>
            <a:off x="3031171" y="179694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731AB88A-6E95-4A73-9CE5-578ACAF36BC5}"/>
              </a:ext>
            </a:extLst>
          </p:cNvPr>
          <p:cNvSpPr/>
          <p:nvPr/>
        </p:nvSpPr>
        <p:spPr>
          <a:xfrm>
            <a:off x="1728671" y="4637288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2EAC5B09-42A2-45DA-A400-45B9BB85CC4A}"/>
              </a:ext>
            </a:extLst>
          </p:cNvPr>
          <p:cNvSpPr/>
          <p:nvPr/>
        </p:nvSpPr>
        <p:spPr>
          <a:xfrm>
            <a:off x="1342274" y="4996250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5A2B8ADE-CC23-417A-B9E7-F41EFC336E7F}"/>
              </a:ext>
            </a:extLst>
          </p:cNvPr>
          <p:cNvSpPr/>
          <p:nvPr/>
        </p:nvSpPr>
        <p:spPr>
          <a:xfrm>
            <a:off x="5693028" y="4859980"/>
            <a:ext cx="1704621" cy="144016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62B852-3548-4443-B390-5E39D25209F7}"/>
              </a:ext>
            </a:extLst>
          </p:cNvPr>
          <p:cNvCxnSpPr>
            <a:cxnSpLocks/>
          </p:cNvCxnSpPr>
          <p:nvPr/>
        </p:nvCxnSpPr>
        <p:spPr>
          <a:xfrm flipV="1">
            <a:off x="2538930" y="4491541"/>
            <a:ext cx="898075" cy="846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504021B-6923-4E3D-8E9B-2A2A260BE0B8}"/>
              </a:ext>
            </a:extLst>
          </p:cNvPr>
          <p:cNvSpPr/>
          <p:nvPr/>
        </p:nvSpPr>
        <p:spPr>
          <a:xfrm>
            <a:off x="2865819" y="6047949"/>
            <a:ext cx="2007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2019-6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2019-12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AB2B0F-B973-4DB2-9B54-4A9357CE5629}"/>
              </a:ext>
            </a:extLst>
          </p:cNvPr>
          <p:cNvCxnSpPr/>
          <p:nvPr/>
        </p:nvCxnSpPr>
        <p:spPr>
          <a:xfrm flipV="1">
            <a:off x="7045898" y="4508779"/>
            <a:ext cx="703502" cy="720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AD4624C-0780-476C-ABC7-24FBB7D02D7F}"/>
              </a:ext>
            </a:extLst>
          </p:cNvPr>
          <p:cNvSpPr/>
          <p:nvPr/>
        </p:nvSpPr>
        <p:spPr>
          <a:xfrm>
            <a:off x="7749400" y="4508779"/>
            <a:ext cx="1509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horizon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E3EA02-0C59-4EE8-AB00-CDC3016ED0B7}"/>
              </a:ext>
            </a:extLst>
          </p:cNvPr>
          <p:cNvSpPr txBox="1"/>
          <p:nvPr/>
        </p:nvSpPr>
        <p:spPr>
          <a:xfrm>
            <a:off x="289329" y="2826438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E9D860-1573-441F-9A34-51312004998C}"/>
              </a:ext>
            </a:extLst>
          </p:cNvPr>
          <p:cNvSpPr txBox="1"/>
          <p:nvPr/>
        </p:nvSpPr>
        <p:spPr>
          <a:xfrm>
            <a:off x="1263739" y="3503067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venues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25163E-A0C0-4033-90D4-8D686B508894}"/>
              </a:ext>
            </a:extLst>
          </p:cNvPr>
          <p:cNvSpPr txBox="1"/>
          <p:nvPr/>
        </p:nvSpPr>
        <p:spPr>
          <a:xfrm>
            <a:off x="4853742" y="2767479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A3A762-0276-4363-BECF-107F5C9985EF}"/>
              </a:ext>
            </a:extLst>
          </p:cNvPr>
          <p:cNvSpPr txBox="1"/>
          <p:nvPr/>
        </p:nvSpPr>
        <p:spPr>
          <a:xfrm>
            <a:off x="5849532" y="3420522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C7CAC4-2866-4FF5-93F3-FF7ADF8AC526}"/>
              </a:ext>
            </a:extLst>
          </p:cNvPr>
          <p:cNvSpPr/>
          <p:nvPr/>
        </p:nvSpPr>
        <p:spPr>
          <a:xfrm>
            <a:off x="3275615" y="455143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week51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09FD49-312A-4F46-88D8-C743979D34BF}"/>
              </a:ext>
            </a:extLst>
          </p:cNvPr>
          <p:cNvSpPr txBox="1"/>
          <p:nvPr/>
        </p:nvSpPr>
        <p:spPr>
          <a:xfrm>
            <a:off x="7397649" y="30511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Co-authorship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43ADB0-1A80-4118-9601-976564A87227}"/>
              </a:ext>
            </a:extLst>
          </p:cNvPr>
          <p:cNvSpPr txBox="1"/>
          <p:nvPr/>
        </p:nvSpPr>
        <p:spPr>
          <a:xfrm>
            <a:off x="7505085" y="595742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Re-tweet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BB6B74-98F9-4B3D-AD06-FD861539CE78}"/>
              </a:ext>
            </a:extLst>
          </p:cNvPr>
          <p:cNvSpPr txBox="1"/>
          <p:nvPr/>
        </p:nvSpPr>
        <p:spPr>
          <a:xfrm>
            <a:off x="450753" y="5710883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E21994-894F-4272-9A45-0A7553F8D3E6}"/>
              </a:ext>
            </a:extLst>
          </p:cNvPr>
          <p:cNvSpPr txBox="1"/>
          <p:nvPr/>
        </p:nvSpPr>
        <p:spPr>
          <a:xfrm>
            <a:off x="4940114" y="5678617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11A6D4-E444-4B8D-AA50-22A17FD90F92}"/>
              </a:ext>
            </a:extLst>
          </p:cNvPr>
          <p:cNvSpPr txBox="1"/>
          <p:nvPr/>
        </p:nvSpPr>
        <p:spPr>
          <a:xfrm>
            <a:off x="5980569" y="6338257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324ECD-0E4F-40AE-A085-DDA6B88C54DA}"/>
              </a:ext>
            </a:extLst>
          </p:cNvPr>
          <p:cNvSpPr txBox="1"/>
          <p:nvPr/>
        </p:nvSpPr>
        <p:spPr>
          <a:xfrm>
            <a:off x="1577563" y="6374579"/>
            <a:ext cx="19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hashtag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6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Scalability</a:t>
            </a:r>
          </a:p>
          <a:p>
            <a:pPr lvl="1"/>
            <a:r>
              <a:rPr lang="en-US" altLang="zh-CN" b="1" dirty="0"/>
              <a:t>Twitter dataset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B40C0B-B97A-4113-900E-6832BA7D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16489"/>
            <a:ext cx="4705592" cy="337837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BA43C20-13E1-400C-B08D-5AA1EC8A2DAB}"/>
              </a:ext>
            </a:extLst>
          </p:cNvPr>
          <p:cNvSpPr/>
          <p:nvPr/>
        </p:nvSpPr>
        <p:spPr>
          <a:xfrm>
            <a:off x="1513908" y="5712445"/>
            <a:ext cx="747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reate a sequence of pairs of tensors that increase in size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y changing the number of weeks under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421902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Effectiveness and contextual awareness</a:t>
            </a:r>
          </a:p>
          <a:p>
            <a:pPr lvl="1"/>
            <a:r>
              <a:rPr lang="en-US" altLang="zh-CN" b="1" dirty="0"/>
              <a:t>DBLP dataset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A43C20-13E1-400C-B08D-5AA1EC8A2DAB}"/>
              </a:ext>
            </a:extLst>
          </p:cNvPr>
          <p:cNvSpPr/>
          <p:nvPr/>
        </p:nvSpPr>
        <p:spPr>
          <a:xfrm>
            <a:off x="1513908" y="5712445"/>
            <a:ext cx="747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In top-K accuracy you give yourself credit for having the right answer if the right answer appears in your top K guesses.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513372-7A16-4715-A424-B0441A6F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03" y="2048169"/>
            <a:ext cx="468019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Effectiveness and contextual awareness</a:t>
            </a:r>
          </a:p>
          <a:p>
            <a:pPr lvl="1"/>
            <a:r>
              <a:rPr lang="en-US" altLang="zh-CN" b="1" dirty="0"/>
              <a:t>Twitter dataset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C660DF-876A-470C-8597-0E03A10D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64419"/>
            <a:ext cx="6028086" cy="35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2E26184-C1CB-495B-8AA5-0C9B33FE554E}"/>
              </a:ext>
            </a:extLst>
          </p:cNvPr>
          <p:cNvSpPr/>
          <p:nvPr/>
        </p:nvSpPr>
        <p:spPr>
          <a:xfrm>
            <a:off x="4951220" y="4499169"/>
            <a:ext cx="3697357" cy="13817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E02C98-222E-4119-9A2C-7F4748E04183}"/>
              </a:ext>
            </a:extLst>
          </p:cNvPr>
          <p:cNvSpPr/>
          <p:nvPr/>
        </p:nvSpPr>
        <p:spPr>
          <a:xfrm>
            <a:off x="489454" y="4499169"/>
            <a:ext cx="3697357" cy="13817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Problem description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3CA8B954-B49F-4A2E-AC50-DFA1BB269832}"/>
              </a:ext>
            </a:extLst>
          </p:cNvPr>
          <p:cNvSpPr/>
          <p:nvPr/>
        </p:nvSpPr>
        <p:spPr>
          <a:xfrm>
            <a:off x="1167103" y="213350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7434BC0-78BA-4C4A-B0DA-D8E29BCDD01E}"/>
              </a:ext>
            </a:extLst>
          </p:cNvPr>
          <p:cNvSpPr/>
          <p:nvPr/>
        </p:nvSpPr>
        <p:spPr>
          <a:xfrm>
            <a:off x="5517857" y="1997239"/>
            <a:ext cx="1704621" cy="144016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370933-6203-4987-8084-EC4462FF4A12}"/>
              </a:ext>
            </a:extLst>
          </p:cNvPr>
          <p:cNvSpPr txBox="1"/>
          <p:nvPr/>
        </p:nvSpPr>
        <p:spPr>
          <a:xfrm>
            <a:off x="1052169" y="4477479"/>
            <a:ext cx="278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User-entity interaction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3E734-9C3D-4539-832E-0D9A6CA5A021}"/>
              </a:ext>
            </a:extLst>
          </p:cNvPr>
          <p:cNvSpPr txBox="1"/>
          <p:nvPr/>
        </p:nvSpPr>
        <p:spPr>
          <a:xfrm>
            <a:off x="5903883" y="4477479"/>
            <a:ext cx="278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altLang="zh-CN" sz="1800" dirty="0"/>
              <a:t>User-user interaction</a:t>
            </a:r>
            <a:endParaRPr lang="zh-CN" altLang="en-US" sz="1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4CD337-1252-4DAC-9DE8-70457CC8CDB4}"/>
              </a:ext>
            </a:extLst>
          </p:cNvPr>
          <p:cNvCxnSpPr>
            <a:cxnSpLocks/>
          </p:cNvCxnSpPr>
          <p:nvPr/>
        </p:nvCxnSpPr>
        <p:spPr>
          <a:xfrm flipV="1">
            <a:off x="2363759" y="1628800"/>
            <a:ext cx="898075" cy="846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4D05AC2-8E6B-469D-B548-D6A2308C8BC7}"/>
              </a:ext>
            </a:extLst>
          </p:cNvPr>
          <p:cNvSpPr/>
          <p:nvPr/>
        </p:nvSpPr>
        <p:spPr>
          <a:xfrm>
            <a:off x="3067261" y="175517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 horizon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8CD53B-9D3A-4F0D-821D-23B9A3E4F4FB}"/>
              </a:ext>
            </a:extLst>
          </p:cNvPr>
          <p:cNvCxnSpPr/>
          <p:nvPr/>
        </p:nvCxnSpPr>
        <p:spPr>
          <a:xfrm flipV="1">
            <a:off x="6870727" y="1646038"/>
            <a:ext cx="703502" cy="720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CC39E6-48A1-4FB5-9943-726572654541}"/>
              </a:ext>
            </a:extLst>
          </p:cNvPr>
          <p:cNvSpPr/>
          <p:nvPr/>
        </p:nvSpPr>
        <p:spPr>
          <a:xfrm>
            <a:off x="7574229" y="1646038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 horizon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345B8E5-F242-439B-8190-15CA12CF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20" y="2506672"/>
            <a:ext cx="557211" cy="6631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EC9554-93AF-4E9E-954A-D8ED82A7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61" y="3486854"/>
            <a:ext cx="557211" cy="6631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9E6872B-D844-46C6-998E-8D07BB4B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" y="2693812"/>
            <a:ext cx="557211" cy="6631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2F5DCA-B527-4909-B57A-173CD5CD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5" y="3507982"/>
            <a:ext cx="1708592" cy="712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9D4F2D0-B734-4ACB-BF77-97ED7D26E606}"/>
              </a:ext>
            </a:extLst>
          </p:cNvPr>
          <p:cNvSpPr txBox="1"/>
          <p:nvPr/>
        </p:nvSpPr>
        <p:spPr>
          <a:xfrm>
            <a:off x="300196" y="4779131"/>
            <a:ext cx="38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Membership records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(N users, M topics, T intervals)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363CAA-49CF-4A62-8C5C-CC3BEDDD808B}"/>
                  </a:ext>
                </a:extLst>
              </p:cNvPr>
              <p:cNvSpPr txBox="1"/>
              <p:nvPr/>
            </p:nvSpPr>
            <p:spPr>
              <a:xfrm>
                <a:off x="1369626" y="5481388"/>
                <a:ext cx="165423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𝓧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363CAA-49CF-4A62-8C5C-CC3BEDDD8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26" y="5481388"/>
                <a:ext cx="1654235" cy="282257"/>
              </a:xfrm>
              <a:prstGeom prst="rect">
                <a:avLst/>
              </a:prstGeom>
              <a:blipFill>
                <a:blip r:embed="rId5"/>
                <a:stretch>
                  <a:fillRect l="-2952" t="-2174" r="-1476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8CA63A2F-2255-4BC8-A64F-47FEACFB1DB7}"/>
              </a:ext>
            </a:extLst>
          </p:cNvPr>
          <p:cNvSpPr txBox="1"/>
          <p:nvPr/>
        </p:nvSpPr>
        <p:spPr>
          <a:xfrm>
            <a:off x="5101070" y="4725144"/>
            <a:ext cx="38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interaction records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(N users, N users, T intervals)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1FF61A-4576-4CE9-9FF3-79FD2A2634E0}"/>
                  </a:ext>
                </a:extLst>
              </p:cNvPr>
              <p:cNvSpPr txBox="1"/>
              <p:nvPr/>
            </p:nvSpPr>
            <p:spPr>
              <a:xfrm>
                <a:off x="6108040" y="5486412"/>
                <a:ext cx="165423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𝓨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1FF61A-4576-4CE9-9FF3-79FD2A26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40" y="5486412"/>
                <a:ext cx="1654235" cy="282257"/>
              </a:xfrm>
              <a:prstGeom prst="rect">
                <a:avLst/>
              </a:prstGeom>
              <a:blipFill>
                <a:blip r:embed="rId6"/>
                <a:stretch>
                  <a:fillRect l="-4059" t="-2174" r="-738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altLang="zh-CN" sz="1800" dirty="0"/>
              <a:t>Forecast social network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1751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Precisions over time</a:t>
            </a:r>
          </a:p>
          <a:p>
            <a:pPr lvl="1"/>
            <a:r>
              <a:rPr lang="en-US" altLang="zh-CN" b="1" dirty="0"/>
              <a:t>DBLP dataset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B4CA6-EC2B-4683-BD46-714D1612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6293924" cy="39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14EA95-4C8F-4BFC-9CD6-6CB3ACA7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722425"/>
            <a:ext cx="5556413" cy="376967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Trend Following</a:t>
            </a:r>
          </a:p>
          <a:p>
            <a:pPr lvl="1"/>
            <a:r>
              <a:rPr lang="en-US" altLang="zh-CN" dirty="0"/>
              <a:t>Synthetic dataset  with 5 hyperbolic communities (groups)</a:t>
            </a:r>
          </a:p>
          <a:p>
            <a:pPr lvl="2"/>
            <a:r>
              <a:rPr lang="en-US" altLang="zh-CN" dirty="0"/>
              <a:t>Average (interaction) density of 5 groups is the same, but the trend varies(+1%,+2%,0,-1%,-2%).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5492EA-BF11-4A69-89CB-1B7DF595E2B4}"/>
              </a:ext>
            </a:extLst>
          </p:cNvPr>
          <p:cNvSpPr/>
          <p:nvPr/>
        </p:nvSpPr>
        <p:spPr>
          <a:xfrm>
            <a:off x="5076056" y="2842329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Scores of the columns of the T matrix after factorization, one per 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8D964B-35FB-4B06-9C54-8B5752986498}"/>
              </a:ext>
            </a:extLst>
          </p:cNvPr>
          <p:cNvSpPr/>
          <p:nvPr/>
        </p:nvSpPr>
        <p:spPr>
          <a:xfrm>
            <a:off x="5076056" y="4077072"/>
            <a:ext cx="3911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Linear changes in density correspond to linear changes of the scores and that TENSORCAST correctly forecasts a similar change in the future.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9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Discoveries</a:t>
            </a:r>
          </a:p>
          <a:p>
            <a:pPr lvl="1"/>
            <a:r>
              <a:rPr lang="en-US" altLang="zh-CN" b="1" dirty="0"/>
              <a:t>Twitter dataset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03BECF-FAE8-4993-8ADD-245FF1C1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8352928" cy="30342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638645-4C1D-45D7-8797-3452ACBCE8FC}"/>
              </a:ext>
            </a:extLst>
          </p:cNvPr>
          <p:cNvSpPr txBox="1"/>
          <p:nvPr/>
        </p:nvSpPr>
        <p:spPr>
          <a:xfrm>
            <a:off x="755576" y="522920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importance of factor corresponds to the hashtag size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larger hashtag matches the interests of the identified people.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5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Discoveries</a:t>
            </a:r>
          </a:p>
          <a:p>
            <a:pPr lvl="1"/>
            <a:r>
              <a:rPr lang="en-US" altLang="zh-CN" b="1" dirty="0"/>
              <a:t>Twitter dataset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674D8-47B3-4E33-9C03-D01837E8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8"/>
            <a:ext cx="5086611" cy="39626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600966D-8614-4BA7-9928-97AD032EB39B}"/>
              </a:ext>
            </a:extLst>
          </p:cNvPr>
          <p:cNvSpPr txBox="1"/>
          <p:nvPr/>
        </p:nvSpPr>
        <p:spPr>
          <a:xfrm>
            <a:off x="5436096" y="386104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factor reflects the group interest on corresponding event.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71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watching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9E31EBA1-78A8-417C-8F94-1F7CE22FBFB0}"/>
              </a:ext>
            </a:extLst>
          </p:cNvPr>
          <p:cNvSpPr/>
          <p:nvPr/>
        </p:nvSpPr>
        <p:spPr>
          <a:xfrm>
            <a:off x="4951220" y="4499169"/>
            <a:ext cx="3697357" cy="13817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A52229-68A3-4AA0-AB6E-091AE4C9E144}"/>
              </a:ext>
            </a:extLst>
          </p:cNvPr>
          <p:cNvSpPr/>
          <p:nvPr/>
        </p:nvSpPr>
        <p:spPr>
          <a:xfrm>
            <a:off x="489454" y="4499169"/>
            <a:ext cx="3697357" cy="13817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Forecast social network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2AA0DD3-F923-46A4-A834-08A58E720C44}"/>
              </a:ext>
            </a:extLst>
          </p:cNvPr>
          <p:cNvSpPr/>
          <p:nvPr/>
        </p:nvSpPr>
        <p:spPr>
          <a:xfrm>
            <a:off x="459239" y="5959673"/>
            <a:ext cx="3727572" cy="7311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547E6203-CCFE-4525-A169-9C5FAF3DAA6A}"/>
              </a:ext>
            </a:extLst>
          </p:cNvPr>
          <p:cNvSpPr/>
          <p:nvPr/>
        </p:nvSpPr>
        <p:spPr>
          <a:xfrm>
            <a:off x="1553500" y="177454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Problem description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3CA8B954-B49F-4A2E-AC50-DFA1BB269832}"/>
              </a:ext>
            </a:extLst>
          </p:cNvPr>
          <p:cNvSpPr/>
          <p:nvPr/>
        </p:nvSpPr>
        <p:spPr>
          <a:xfrm>
            <a:off x="1167103" y="213350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7434BC0-78BA-4C4A-B0DA-D8E29BCDD01E}"/>
              </a:ext>
            </a:extLst>
          </p:cNvPr>
          <p:cNvSpPr/>
          <p:nvPr/>
        </p:nvSpPr>
        <p:spPr>
          <a:xfrm>
            <a:off x="5517857" y="1997239"/>
            <a:ext cx="1704621" cy="144016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370933-6203-4987-8084-EC4462FF4A12}"/>
              </a:ext>
            </a:extLst>
          </p:cNvPr>
          <p:cNvSpPr txBox="1"/>
          <p:nvPr/>
        </p:nvSpPr>
        <p:spPr>
          <a:xfrm>
            <a:off x="1052169" y="4477479"/>
            <a:ext cx="278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User-entity interaction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3E734-9C3D-4539-832E-0D9A6CA5A021}"/>
              </a:ext>
            </a:extLst>
          </p:cNvPr>
          <p:cNvSpPr txBox="1"/>
          <p:nvPr/>
        </p:nvSpPr>
        <p:spPr>
          <a:xfrm>
            <a:off x="5903883" y="4477479"/>
            <a:ext cx="278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altLang="zh-CN" sz="1800" dirty="0"/>
              <a:t>User-user interaction</a:t>
            </a:r>
            <a:endParaRPr lang="zh-CN" altLang="en-US" sz="1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4CD337-1252-4DAC-9DE8-70457CC8CDB4}"/>
              </a:ext>
            </a:extLst>
          </p:cNvPr>
          <p:cNvCxnSpPr>
            <a:cxnSpLocks/>
          </p:cNvCxnSpPr>
          <p:nvPr/>
        </p:nvCxnSpPr>
        <p:spPr>
          <a:xfrm flipV="1">
            <a:off x="2363759" y="1628800"/>
            <a:ext cx="898075" cy="846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4D05AC2-8E6B-469D-B548-D6A2308C8BC7}"/>
              </a:ext>
            </a:extLst>
          </p:cNvPr>
          <p:cNvSpPr/>
          <p:nvPr/>
        </p:nvSpPr>
        <p:spPr>
          <a:xfrm>
            <a:off x="3067261" y="175517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 horizon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8CD53B-9D3A-4F0D-821D-23B9A3E4F4FB}"/>
              </a:ext>
            </a:extLst>
          </p:cNvPr>
          <p:cNvCxnSpPr/>
          <p:nvPr/>
        </p:nvCxnSpPr>
        <p:spPr>
          <a:xfrm flipV="1">
            <a:off x="6870727" y="1646038"/>
            <a:ext cx="703502" cy="720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CC39E6-48A1-4FB5-9943-726572654541}"/>
              </a:ext>
            </a:extLst>
          </p:cNvPr>
          <p:cNvSpPr/>
          <p:nvPr/>
        </p:nvSpPr>
        <p:spPr>
          <a:xfrm>
            <a:off x="7574229" y="1646038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 horizon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345B8E5-F242-439B-8190-15CA12CF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20" y="2506672"/>
            <a:ext cx="557211" cy="6631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EC9554-93AF-4E9E-954A-D8ED82A7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61" y="3486854"/>
            <a:ext cx="557211" cy="6631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9E6872B-D844-46C6-998E-8D07BB4B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" y="2693812"/>
            <a:ext cx="557211" cy="6631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2F5DCA-B527-4909-B57A-173CD5CD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5" y="3507982"/>
            <a:ext cx="1708592" cy="7127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A70D2DB-1203-4705-8FA9-33A73E58C025}"/>
              </a:ext>
            </a:extLst>
          </p:cNvPr>
          <p:cNvSpPr/>
          <p:nvPr/>
        </p:nvSpPr>
        <p:spPr>
          <a:xfrm>
            <a:off x="1763123" y="1754489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D4F2D0-B734-4ACB-BF77-97ED7D26E606}"/>
              </a:ext>
            </a:extLst>
          </p:cNvPr>
          <p:cNvSpPr txBox="1"/>
          <p:nvPr/>
        </p:nvSpPr>
        <p:spPr>
          <a:xfrm>
            <a:off x="300196" y="4779131"/>
            <a:ext cx="38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Membership records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(N users, M topics, T intervals)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363CAA-49CF-4A62-8C5C-CC3BEDDD808B}"/>
                  </a:ext>
                </a:extLst>
              </p:cNvPr>
              <p:cNvSpPr txBox="1"/>
              <p:nvPr/>
            </p:nvSpPr>
            <p:spPr>
              <a:xfrm>
                <a:off x="1369626" y="5481388"/>
                <a:ext cx="165423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𝓧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363CAA-49CF-4A62-8C5C-CC3BEDDD8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26" y="5481388"/>
                <a:ext cx="1654235" cy="282257"/>
              </a:xfrm>
              <a:prstGeom prst="rect">
                <a:avLst/>
              </a:prstGeom>
              <a:blipFill>
                <a:blip r:embed="rId5"/>
                <a:stretch>
                  <a:fillRect l="-2952" t="-2174" r="-1476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8CA63A2F-2255-4BC8-A64F-47FEACFB1DB7}"/>
              </a:ext>
            </a:extLst>
          </p:cNvPr>
          <p:cNvSpPr txBox="1"/>
          <p:nvPr/>
        </p:nvSpPr>
        <p:spPr>
          <a:xfrm>
            <a:off x="5054963" y="4779131"/>
            <a:ext cx="38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interaction records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(N users, N users, T intervals)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1FF61A-4576-4CE9-9FF3-79FD2A2634E0}"/>
                  </a:ext>
                </a:extLst>
              </p:cNvPr>
              <p:cNvSpPr txBox="1"/>
              <p:nvPr/>
            </p:nvSpPr>
            <p:spPr>
              <a:xfrm>
                <a:off x="6108040" y="5486412"/>
                <a:ext cx="165423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𝓨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1FF61A-4576-4CE9-9FF3-79FD2A26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40" y="5486412"/>
                <a:ext cx="1654235" cy="282257"/>
              </a:xfrm>
              <a:prstGeom prst="rect">
                <a:avLst/>
              </a:prstGeom>
              <a:blipFill>
                <a:blip r:embed="rId6"/>
                <a:stretch>
                  <a:fillRect l="-4059" t="-2174" r="-738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E5161968-D9C0-4A45-B768-A58B3356C711}"/>
              </a:ext>
            </a:extLst>
          </p:cNvPr>
          <p:cNvSpPr txBox="1"/>
          <p:nvPr/>
        </p:nvSpPr>
        <p:spPr>
          <a:xfrm>
            <a:off x="1013391" y="5926337"/>
            <a:ext cx="3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/>
              <a:t> step user-entity interaction 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48DE19-2B58-4614-B951-AF0688B84DFA}"/>
                  </a:ext>
                </a:extLst>
              </p:cNvPr>
              <p:cNvSpPr txBox="1"/>
              <p:nvPr/>
            </p:nvSpPr>
            <p:spPr>
              <a:xfrm>
                <a:off x="913560" y="6338440"/>
                <a:ext cx="1644617" cy="28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𝓧</m:t>
                          </m:r>
                        </m:e>
                      </m:acc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48DE19-2B58-4614-B951-AF0688B84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60" y="6338440"/>
                <a:ext cx="1644617" cy="286682"/>
              </a:xfrm>
              <a:prstGeom prst="rect">
                <a:avLst/>
              </a:prstGeom>
              <a:blipFill>
                <a:blip r:embed="rId7"/>
                <a:stretch>
                  <a:fillRect l="-2963" t="-17021" r="-1111" b="-38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360C47D2-0B1A-4871-8090-885901DB14A1}"/>
              </a:ext>
            </a:extLst>
          </p:cNvPr>
          <p:cNvSpPr/>
          <p:nvPr/>
        </p:nvSpPr>
        <p:spPr>
          <a:xfrm>
            <a:off x="4386475" y="5927598"/>
            <a:ext cx="3795336" cy="74324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32FEEE7-E2BA-434E-8031-C771B5A233D2}"/>
              </a:ext>
            </a:extLst>
          </p:cNvPr>
          <p:cNvSpPr txBox="1"/>
          <p:nvPr/>
        </p:nvSpPr>
        <p:spPr>
          <a:xfrm>
            <a:off x="5271907" y="6173788"/>
            <a:ext cx="3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non-zero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128B5B24-4018-4C71-B8B4-5E1AE7A345B6}"/>
              </a:ext>
            </a:extLst>
          </p:cNvPr>
          <p:cNvSpPr/>
          <p:nvPr/>
        </p:nvSpPr>
        <p:spPr>
          <a:xfrm>
            <a:off x="3997689" y="6137914"/>
            <a:ext cx="1189631" cy="4791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0A47F0E-4ABA-4C3F-8831-B1EB8A2A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80" y="1480447"/>
            <a:ext cx="6198956" cy="238499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B35918B-15C8-4C93-9E09-7401AF4E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68" y="3971315"/>
            <a:ext cx="7995402" cy="253958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E8BDDBA9-1BD9-4E60-B20B-D7C28BD43E40}"/>
              </a:ext>
            </a:extLst>
          </p:cNvPr>
          <p:cNvSpPr/>
          <p:nvPr/>
        </p:nvSpPr>
        <p:spPr>
          <a:xfrm>
            <a:off x="8143456" y="3819562"/>
            <a:ext cx="875107" cy="2837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Non-negative Coupled Factorization</a:t>
            </a:r>
          </a:p>
          <a:p>
            <a:pPr lvl="2"/>
            <a:r>
              <a:rPr lang="en-US" altLang="zh-CN" dirty="0"/>
              <a:t>Factorization </a:t>
            </a:r>
            <a:r>
              <a:rPr lang="en-US" altLang="zh-CN" dirty="0">
                <a:solidFill>
                  <a:srgbClr val="0070C0"/>
                </a:solidFill>
              </a:rPr>
              <a:t>will tie together the various input tensors </a:t>
            </a:r>
            <a:r>
              <a:rPr lang="en-US" altLang="zh-CN" dirty="0"/>
              <a:t>and identify their rank-1 components.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Forecasting</a:t>
            </a:r>
          </a:p>
          <a:p>
            <a:pPr lvl="2"/>
            <a:r>
              <a:rPr lang="en-US" altLang="zh-CN" dirty="0"/>
              <a:t>Given the low dimensional space identified,  use standard techniques to forecast the time component.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Tensor Top-K elements</a:t>
            </a:r>
          </a:p>
          <a:p>
            <a:pPr lvl="2"/>
            <a:r>
              <a:rPr lang="en-US" altLang="zh-CN" dirty="0"/>
              <a:t>Exploit the factorization structure and identify the top elements without considering the big future tensor.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F4D817-D7A2-4E39-B0FB-0D78A618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09120"/>
            <a:ext cx="6946080" cy="22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Non-negative Coupled Factorization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34A5BE-11AB-439E-82E5-BAE4AA726578}"/>
              </a:ext>
            </a:extLst>
          </p:cNvPr>
          <p:cNvSpPr txBox="1"/>
          <p:nvPr/>
        </p:nvSpPr>
        <p:spPr>
          <a:xfrm>
            <a:off x="678282" y="1553747"/>
            <a:ext cx="23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CP decomposition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83412B-F1F2-4DDB-BDD2-7BF1816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33" y="1561715"/>
            <a:ext cx="3098959" cy="533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072D3B-C91F-40D1-AD6B-3AD93E66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11" y="1934298"/>
            <a:ext cx="3976664" cy="11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Non-negative Coupled Factorization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34A5BE-11AB-439E-82E5-BAE4AA726578}"/>
              </a:ext>
            </a:extLst>
          </p:cNvPr>
          <p:cNvSpPr txBox="1"/>
          <p:nvPr/>
        </p:nvSpPr>
        <p:spPr>
          <a:xfrm>
            <a:off x="678282" y="1553747"/>
            <a:ext cx="22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CP decomposition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7B45A-3C44-4DA8-A6A4-C86111D6C9DE}"/>
              </a:ext>
            </a:extLst>
          </p:cNvPr>
          <p:cNvSpPr txBox="1"/>
          <p:nvPr/>
        </p:nvSpPr>
        <p:spPr>
          <a:xfrm>
            <a:off x="548100" y="32117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Matrix-tensor factorization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83412B-F1F2-4DDB-BDD2-7BF1816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33" y="1561715"/>
            <a:ext cx="3098959" cy="533427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F4155E4-6774-4915-A8EA-3D004121561A}"/>
              </a:ext>
            </a:extLst>
          </p:cNvPr>
          <p:cNvSpPr/>
          <p:nvPr/>
        </p:nvSpPr>
        <p:spPr>
          <a:xfrm>
            <a:off x="685712" y="2026445"/>
            <a:ext cx="326056" cy="1008112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072D3B-C91F-40D1-AD6B-3AD93E66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11" y="1934298"/>
            <a:ext cx="3976664" cy="11399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A80C17-0F80-4BA8-8084-D3A03004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669" y="3211754"/>
            <a:ext cx="3359323" cy="5334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A54FCC-CBE0-4044-A5B4-9C031A545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543" y="3901834"/>
            <a:ext cx="1469324" cy="1139902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5CAEE1-D1C1-4C29-B58B-618B3D299A49}"/>
              </a:ext>
            </a:extLst>
          </p:cNvPr>
          <p:cNvCxnSpPr/>
          <p:nvPr/>
        </p:nvCxnSpPr>
        <p:spPr>
          <a:xfrm>
            <a:off x="678283" y="3106609"/>
            <a:ext cx="7848872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10E727A-9928-4922-AC23-179BF1D61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329" y="3723963"/>
            <a:ext cx="1021992" cy="12384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7212CB-25CB-4AD7-8C7E-BFD8726AD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872" y="3773034"/>
            <a:ext cx="1021993" cy="11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Major works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 </a:t>
            </a:r>
            <a:r>
              <a:rPr lang="en-US" altLang="zh-CN" dirty="0">
                <a:solidFill>
                  <a:srgbClr val="FF0000"/>
                </a:solidFill>
              </a:rPr>
              <a:t>Non-negative Coupled Factorization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34A5BE-11AB-439E-82E5-BAE4AA726578}"/>
              </a:ext>
            </a:extLst>
          </p:cNvPr>
          <p:cNvSpPr txBox="1"/>
          <p:nvPr/>
        </p:nvSpPr>
        <p:spPr>
          <a:xfrm>
            <a:off x="678282" y="1553747"/>
            <a:ext cx="25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 decomposition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7B45A-3C44-4DA8-A6A4-C86111D6C9DE}"/>
              </a:ext>
            </a:extLst>
          </p:cNvPr>
          <p:cNvSpPr txBox="1"/>
          <p:nvPr/>
        </p:nvSpPr>
        <p:spPr>
          <a:xfrm>
            <a:off x="548100" y="32117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Matrix-tensor factorization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83412B-F1F2-4DDB-BDD2-7BF1816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33" y="1561715"/>
            <a:ext cx="3098959" cy="5334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9AB6B4-4AFC-4EB9-BE46-809885696AA3}"/>
              </a:ext>
            </a:extLst>
          </p:cNvPr>
          <p:cNvSpPr txBox="1"/>
          <p:nvPr/>
        </p:nvSpPr>
        <p:spPr>
          <a:xfrm>
            <a:off x="543836" y="5128586"/>
            <a:ext cx="248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Coupled tensor -tensor factorization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0F4155E4-6774-4915-A8EA-3D004121561A}"/>
              </a:ext>
            </a:extLst>
          </p:cNvPr>
          <p:cNvSpPr/>
          <p:nvPr/>
        </p:nvSpPr>
        <p:spPr>
          <a:xfrm>
            <a:off x="685712" y="2026445"/>
            <a:ext cx="326056" cy="1008112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0450A3D-F0C1-4391-87CD-63234F4CB969}"/>
              </a:ext>
            </a:extLst>
          </p:cNvPr>
          <p:cNvSpPr/>
          <p:nvPr/>
        </p:nvSpPr>
        <p:spPr>
          <a:xfrm>
            <a:off x="544901" y="3934547"/>
            <a:ext cx="326056" cy="1008112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072D3B-C91F-40D1-AD6B-3AD93E66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11" y="1934298"/>
            <a:ext cx="3976664" cy="11399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A80C17-0F80-4BA8-8084-D3A03004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669" y="3211754"/>
            <a:ext cx="3359323" cy="5334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A54FCC-CBE0-4044-A5B4-9C031A545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543" y="3901834"/>
            <a:ext cx="1469324" cy="1139902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5CAEE1-D1C1-4C29-B58B-618B3D299A49}"/>
              </a:ext>
            </a:extLst>
          </p:cNvPr>
          <p:cNvCxnSpPr/>
          <p:nvPr/>
        </p:nvCxnSpPr>
        <p:spPr>
          <a:xfrm>
            <a:off x="678283" y="3106609"/>
            <a:ext cx="7848872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E338B2-7635-4328-B516-FC75AD195A49}"/>
              </a:ext>
            </a:extLst>
          </p:cNvPr>
          <p:cNvCxnSpPr/>
          <p:nvPr/>
        </p:nvCxnSpPr>
        <p:spPr>
          <a:xfrm>
            <a:off x="543836" y="5050801"/>
            <a:ext cx="7848872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10E727A-9928-4922-AC23-179BF1D61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329" y="3723963"/>
            <a:ext cx="1021992" cy="12384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7212CB-25CB-4AD7-8C7E-BFD8726AD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872" y="3773034"/>
            <a:ext cx="1021993" cy="11403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EB1FEE-5268-45FC-8B60-5BFE69B9F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5684" y="5179716"/>
            <a:ext cx="2521080" cy="4000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74DEBC1-A1CA-48FA-BD33-647C3FC095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1156" y="5698256"/>
            <a:ext cx="1670136" cy="1041454"/>
          </a:xfrm>
          <a:prstGeom prst="rect">
            <a:avLst/>
          </a:prstGeom>
        </p:spPr>
      </p:pic>
      <p:sp>
        <p:nvSpPr>
          <p:cNvPr id="25" name="立方体 24">
            <a:extLst>
              <a:ext uri="{FF2B5EF4-FFF2-40B4-BE49-F238E27FC236}">
                <a16:creationId xmlns:a16="http://schemas.microsoft.com/office/drawing/2014/main" id="{22C539E9-ACA9-49EC-A31F-C18BEE3243F8}"/>
              </a:ext>
            </a:extLst>
          </p:cNvPr>
          <p:cNvSpPr/>
          <p:nvPr/>
        </p:nvSpPr>
        <p:spPr>
          <a:xfrm>
            <a:off x="3199674" y="6050657"/>
            <a:ext cx="642861" cy="741268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575EB1C-7596-4E00-9C5B-64C3658BF836}"/>
              </a:ext>
            </a:extLst>
          </p:cNvPr>
          <p:cNvSpPr/>
          <p:nvPr/>
        </p:nvSpPr>
        <p:spPr>
          <a:xfrm>
            <a:off x="3226503" y="5280621"/>
            <a:ext cx="686717" cy="482093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720E8C9-C654-4B04-A6B2-C3F1EF1AAFDD}"/>
                  </a:ext>
                </a:extLst>
              </p:cNvPr>
              <p:cNvSpPr txBox="1"/>
              <p:nvPr/>
            </p:nvSpPr>
            <p:spPr>
              <a:xfrm>
                <a:off x="3384225" y="5441287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𝓧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720E8C9-C654-4B04-A6B2-C3F1EF1A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225" y="5441287"/>
                <a:ext cx="259686" cy="276999"/>
              </a:xfrm>
              <a:prstGeom prst="rect">
                <a:avLst/>
              </a:prstGeom>
              <a:blipFill>
                <a:blip r:embed="rId11"/>
                <a:stretch>
                  <a:fillRect l="-18605" r="-2093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219A0D-2CE5-4033-941B-6949601C61C3}"/>
                  </a:ext>
                </a:extLst>
              </p:cNvPr>
              <p:cNvSpPr txBox="1"/>
              <p:nvPr/>
            </p:nvSpPr>
            <p:spPr>
              <a:xfrm>
                <a:off x="3392240" y="6392361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219A0D-2CE5-4033-941B-6949601C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40" y="6392361"/>
                <a:ext cx="243656" cy="276999"/>
              </a:xfrm>
              <a:prstGeom prst="rect">
                <a:avLst/>
              </a:prstGeom>
              <a:blipFill>
                <a:blip r:embed="rId12"/>
                <a:stretch>
                  <a:fillRect l="-30000" r="-35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立方体 28">
            <a:extLst>
              <a:ext uri="{FF2B5EF4-FFF2-40B4-BE49-F238E27FC236}">
                <a16:creationId xmlns:a16="http://schemas.microsoft.com/office/drawing/2014/main" id="{DE93D057-3C4B-4FF5-9709-C0EC63133F3B}"/>
              </a:ext>
            </a:extLst>
          </p:cNvPr>
          <p:cNvSpPr/>
          <p:nvPr/>
        </p:nvSpPr>
        <p:spPr>
          <a:xfrm>
            <a:off x="4286867" y="5379751"/>
            <a:ext cx="45719" cy="482092"/>
          </a:xfrm>
          <a:prstGeom prst="cub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ED4E04DE-AE68-436A-8688-662482CDE031}"/>
              </a:ext>
            </a:extLst>
          </p:cNvPr>
          <p:cNvSpPr/>
          <p:nvPr/>
        </p:nvSpPr>
        <p:spPr>
          <a:xfrm>
            <a:off x="4363408" y="5353761"/>
            <a:ext cx="485835" cy="51980"/>
          </a:xfrm>
          <a:prstGeom prst="cub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18BBDA20-075D-4E2E-A920-BD30F8D60F35}"/>
              </a:ext>
            </a:extLst>
          </p:cNvPr>
          <p:cNvSpPr/>
          <p:nvPr/>
        </p:nvSpPr>
        <p:spPr>
          <a:xfrm rot="19480809">
            <a:off x="4293198" y="5216040"/>
            <a:ext cx="378757" cy="45719"/>
          </a:xfrm>
          <a:prstGeom prst="cub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8A7DAC-3BBF-4036-9A22-3CEFCE873333}"/>
                  </a:ext>
                </a:extLst>
              </p:cNvPr>
              <p:cNvSpPr txBox="1"/>
              <p:nvPr/>
            </p:nvSpPr>
            <p:spPr>
              <a:xfrm>
                <a:off x="5172116" y="536703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8A7DAC-3BBF-4036-9A22-3CEFCE873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16" y="5367039"/>
                <a:ext cx="466474" cy="276999"/>
              </a:xfrm>
              <a:prstGeom prst="rect">
                <a:avLst/>
              </a:prstGeom>
              <a:blipFill>
                <a:blip r:embed="rId13"/>
                <a:stretch>
                  <a:fillRect l="-9091" r="-259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871FCA6-2B78-479A-9235-B6E70546FCE2}"/>
                  </a:ext>
                </a:extLst>
              </p:cNvPr>
              <p:cNvSpPr txBox="1"/>
              <p:nvPr/>
            </p:nvSpPr>
            <p:spPr>
              <a:xfrm>
                <a:off x="5185646" y="6309320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871FCA6-2B78-479A-9235-B6E70546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46" y="6309320"/>
                <a:ext cx="466474" cy="276999"/>
              </a:xfrm>
              <a:prstGeom prst="rect">
                <a:avLst/>
              </a:prstGeom>
              <a:blipFill>
                <a:blip r:embed="rId14"/>
                <a:stretch>
                  <a:fillRect l="-10526" r="-394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立方体 34">
            <a:extLst>
              <a:ext uri="{FF2B5EF4-FFF2-40B4-BE49-F238E27FC236}">
                <a16:creationId xmlns:a16="http://schemas.microsoft.com/office/drawing/2014/main" id="{88927A37-0525-4DF7-8FCD-B9859CABB5E9}"/>
              </a:ext>
            </a:extLst>
          </p:cNvPr>
          <p:cNvSpPr/>
          <p:nvPr/>
        </p:nvSpPr>
        <p:spPr>
          <a:xfrm>
            <a:off x="4283968" y="6218271"/>
            <a:ext cx="45719" cy="482092"/>
          </a:xfrm>
          <a:prstGeom prst="cub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2B8341FD-DFC3-4427-B3A1-EEE67ED3B403}"/>
              </a:ext>
            </a:extLst>
          </p:cNvPr>
          <p:cNvSpPr/>
          <p:nvPr/>
        </p:nvSpPr>
        <p:spPr>
          <a:xfrm>
            <a:off x="4360509" y="6192281"/>
            <a:ext cx="485835" cy="5198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9CC6B636-E634-416A-B5C6-64681807135A}"/>
              </a:ext>
            </a:extLst>
          </p:cNvPr>
          <p:cNvSpPr/>
          <p:nvPr/>
        </p:nvSpPr>
        <p:spPr>
          <a:xfrm rot="19480809">
            <a:off x="4290299" y="6054560"/>
            <a:ext cx="378757" cy="45719"/>
          </a:xfrm>
          <a:prstGeom prst="cub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6429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E67B5-6C52-404A-B13E-1092A4B85B86}">
  <ds:schemaRefs>
    <ds:schemaRef ds:uri="http://schemas.microsoft.com/office/2006/documentManagement/types"/>
    <ds:schemaRef ds:uri="5649c746-aad0-4368-97ce-fd3c1a6ed54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43645</TotalTime>
  <Words>1125</Words>
  <Application>Microsoft Office PowerPoint</Application>
  <PresentationFormat>全屏显示(4:3)</PresentationFormat>
  <Paragraphs>287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微软雅黑</vt:lpstr>
      <vt:lpstr>Arial</vt:lpstr>
      <vt:lpstr>Calibri</vt:lpstr>
      <vt:lpstr>Cambria Math</vt:lpstr>
      <vt:lpstr>Courier New</vt:lpstr>
      <vt:lpstr>Franklin Gothic Book</vt:lpstr>
      <vt:lpstr>Times New Roman</vt:lpstr>
      <vt:lpstr>Wingdings</vt:lpstr>
      <vt:lpstr>Advantage</vt:lpstr>
      <vt:lpstr>TensorCast: Forecasting with Context using Coupled Tensors</vt:lpstr>
      <vt:lpstr>Contents</vt:lpstr>
      <vt:lpstr>1 Problem description</vt:lpstr>
      <vt:lpstr>1 Problem description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2 Major works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Thank you for watching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1663</cp:revision>
  <cp:lastPrinted>2018-09-13T18:12:28Z</cp:lastPrinted>
  <dcterms:created xsi:type="dcterms:W3CDTF">2014-08-18T11:27:13Z</dcterms:created>
  <dcterms:modified xsi:type="dcterms:W3CDTF">2019-11-20T02:49:34Z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