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414" r:id="rId5"/>
    <p:sldId id="657" r:id="rId6"/>
    <p:sldId id="831" r:id="rId7"/>
    <p:sldId id="833" r:id="rId8"/>
    <p:sldId id="780" r:id="rId9"/>
    <p:sldId id="834" r:id="rId10"/>
    <p:sldId id="835" r:id="rId11"/>
    <p:sldId id="837" r:id="rId12"/>
    <p:sldId id="791" r:id="rId13"/>
    <p:sldId id="838" r:id="rId14"/>
    <p:sldId id="840" r:id="rId15"/>
    <p:sldId id="839" r:id="rId16"/>
    <p:sldId id="841" r:id="rId17"/>
    <p:sldId id="836" r:id="rId18"/>
    <p:sldId id="800" r:id="rId19"/>
    <p:sldId id="810" r:id="rId20"/>
    <p:sldId id="811" r:id="rId21"/>
    <p:sldId id="842" r:id="rId22"/>
    <p:sldId id="843" r:id="rId23"/>
    <p:sldId id="675" r:id="rId2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EC2010"/>
    <a:srgbClr val="23858E"/>
    <a:srgbClr val="DE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4995" autoAdjust="0"/>
    <p:restoredTop sz="85014" autoAdjust="0"/>
  </p:normalViewPr>
  <p:slideViewPr>
    <p:cSldViewPr snapToObjects="1">
      <p:cViewPr varScale="1">
        <p:scale>
          <a:sx n="56" d="100"/>
          <a:sy n="56" d="100"/>
        </p:scale>
        <p:origin x="16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2019-12-25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51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97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304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57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4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48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354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474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68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3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1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99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31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1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02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9008872" cy="1158828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T-GCN: A Temporal Graph </a:t>
            </a:r>
            <a:r>
              <a:rPr lang="en-US" altLang="zh-CN" sz="3600" b="1" dirty="0" err="1"/>
              <a:t>Convolutioal</a:t>
            </a:r>
            <a:r>
              <a:rPr lang="en-US" altLang="zh-CN" sz="3600" b="1" dirty="0"/>
              <a:t> Neural Network for Traffic Prediction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</p:spPr>
            <p:txBody>
              <a:bodyPr/>
              <a:lstStyle/>
              <a:p>
                <a:r>
                  <a:rPr lang="en-US" altLang="zh-CN" dirty="0"/>
                  <a:t>Spatial dependency modelling</a:t>
                </a:r>
              </a:p>
              <a:p>
                <a:pPr lvl="1"/>
                <a:r>
                  <a:rPr lang="en-US" altLang="zh-CN" dirty="0"/>
                  <a:t>Learn from basic feature</a:t>
                </a:r>
              </a:p>
              <a:p>
                <a:pPr lvl="2"/>
                <a:r>
                  <a:rPr lang="en-US" altLang="zh-CN" dirty="0"/>
                  <a:t>Feature corresponds to node</a:t>
                </a:r>
              </a:p>
              <a:p>
                <a:pPr marL="457200" lvl="2" indent="0">
                  <a:buNone/>
                </a:pPr>
                <a:r>
                  <a:rPr lang="en-US" altLang="zh-CN" dirty="0"/>
                  <a:t>	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feature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dimension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Learn from topology</a:t>
                </a:r>
              </a:p>
              <a:p>
                <a:pPr lvl="2"/>
                <a:r>
                  <a:rPr lang="en-US" altLang="zh-CN" dirty="0"/>
                  <a:t>Adjacency Matrix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  <a:blipFill>
                <a:blip r:embed="rId3"/>
                <a:stretch>
                  <a:fillRect l="-219" t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/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804126F-9188-451A-B4F4-CCA9DCCB7BC5}"/>
              </a:ext>
            </a:extLst>
          </p:cNvPr>
          <p:cNvSpPr txBox="1"/>
          <p:nvPr/>
        </p:nvSpPr>
        <p:spPr>
          <a:xfrm>
            <a:off x="179512" y="414908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Feature output of layer l+1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575FF4-6550-4DB0-9A43-817AB26D8B24}"/>
              </a:ext>
            </a:extLst>
          </p:cNvPr>
          <p:cNvSpPr txBox="1"/>
          <p:nvPr/>
        </p:nvSpPr>
        <p:spPr>
          <a:xfrm>
            <a:off x="3832508" y="414908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Feature output of layer 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532B08-9EF4-4712-80BF-33F3DAC6F32E}"/>
              </a:ext>
            </a:extLst>
          </p:cNvPr>
          <p:cNvSpPr/>
          <p:nvPr/>
        </p:nvSpPr>
        <p:spPr>
          <a:xfrm>
            <a:off x="755576" y="3501008"/>
            <a:ext cx="1296144" cy="423962"/>
          </a:xfrm>
          <a:prstGeom prst="rect">
            <a:avLst/>
          </a:prstGeom>
          <a:solidFill>
            <a:srgbClr val="66FFFF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8CCDD8-E9E7-44D0-95F1-498EB2F03C46}"/>
              </a:ext>
            </a:extLst>
          </p:cNvPr>
          <p:cNvSpPr/>
          <p:nvPr/>
        </p:nvSpPr>
        <p:spPr>
          <a:xfrm>
            <a:off x="4572000" y="3501008"/>
            <a:ext cx="504056" cy="423962"/>
          </a:xfrm>
          <a:prstGeom prst="rect">
            <a:avLst/>
          </a:prstGeom>
          <a:solidFill>
            <a:srgbClr val="66FFFF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2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</p:spPr>
            <p:txBody>
              <a:bodyPr/>
              <a:lstStyle/>
              <a:p>
                <a:r>
                  <a:rPr lang="en-US" altLang="zh-CN" dirty="0"/>
                  <a:t>Spatial dependency modelling</a:t>
                </a:r>
              </a:p>
              <a:p>
                <a:pPr lvl="1"/>
                <a:r>
                  <a:rPr lang="en-US" altLang="zh-CN" dirty="0"/>
                  <a:t>Learn from basic feature</a:t>
                </a:r>
              </a:p>
              <a:p>
                <a:pPr lvl="2"/>
                <a:r>
                  <a:rPr lang="en-US" altLang="zh-CN" dirty="0"/>
                  <a:t>Feature corresponds to node</a:t>
                </a:r>
              </a:p>
              <a:p>
                <a:pPr marL="457200" lvl="2" indent="0">
                  <a:buNone/>
                </a:pPr>
                <a:r>
                  <a:rPr lang="en-US" altLang="zh-CN" dirty="0"/>
                  <a:t>	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feature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dimension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Learn from topology</a:t>
                </a:r>
              </a:p>
              <a:p>
                <a:pPr lvl="2"/>
                <a:r>
                  <a:rPr lang="en-US" altLang="zh-CN" dirty="0"/>
                  <a:t>Adjacency Matrix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  <a:blipFill>
                <a:blip r:embed="rId3"/>
                <a:stretch>
                  <a:fillRect l="-219" t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/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A575FF4-6550-4DB0-9A43-817AB26D8B24}"/>
              </a:ext>
            </a:extLst>
          </p:cNvPr>
          <p:cNvSpPr txBox="1"/>
          <p:nvPr/>
        </p:nvSpPr>
        <p:spPr>
          <a:xfrm>
            <a:off x="3832508" y="414908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Weight matrix of layer 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8CCDD8-E9E7-44D0-95F1-498EB2F03C46}"/>
              </a:ext>
            </a:extLst>
          </p:cNvPr>
          <p:cNvSpPr/>
          <p:nvPr/>
        </p:nvSpPr>
        <p:spPr>
          <a:xfrm>
            <a:off x="5089768" y="3501008"/>
            <a:ext cx="504056" cy="423962"/>
          </a:xfrm>
          <a:prstGeom prst="rect">
            <a:avLst/>
          </a:prstGeom>
          <a:solidFill>
            <a:srgbClr val="66FFFF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</p:spPr>
            <p:txBody>
              <a:bodyPr/>
              <a:lstStyle/>
              <a:p>
                <a:r>
                  <a:rPr lang="en-US" altLang="zh-CN" dirty="0"/>
                  <a:t>Spatial dependency modelling</a:t>
                </a:r>
              </a:p>
              <a:p>
                <a:pPr lvl="1"/>
                <a:r>
                  <a:rPr lang="en-US" altLang="zh-CN" dirty="0"/>
                  <a:t>Learn from basic feature</a:t>
                </a:r>
              </a:p>
              <a:p>
                <a:pPr lvl="2"/>
                <a:r>
                  <a:rPr lang="en-US" altLang="zh-CN" dirty="0"/>
                  <a:t>Feature corresponds to node</a:t>
                </a:r>
              </a:p>
              <a:p>
                <a:pPr marL="457200" lvl="2" indent="0">
                  <a:buNone/>
                </a:pPr>
                <a:r>
                  <a:rPr lang="en-US" altLang="zh-CN" dirty="0"/>
                  <a:t>	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feature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dimension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Learn from topology</a:t>
                </a:r>
              </a:p>
              <a:p>
                <a:pPr lvl="2"/>
                <a:r>
                  <a:rPr lang="en-US" altLang="zh-CN" dirty="0"/>
                  <a:t>Adjacency Matrix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  <a:blipFill>
                <a:blip r:embed="rId3"/>
                <a:stretch>
                  <a:fillRect l="-219" t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/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D7ADD8F-3D7E-475F-970C-F4D2A653F474}"/>
              </a:ext>
            </a:extLst>
          </p:cNvPr>
          <p:cNvSpPr/>
          <p:nvPr/>
        </p:nvSpPr>
        <p:spPr>
          <a:xfrm>
            <a:off x="4427984" y="3501008"/>
            <a:ext cx="648072" cy="423962"/>
          </a:xfrm>
          <a:prstGeom prst="rect">
            <a:avLst/>
          </a:prstGeom>
          <a:solidFill>
            <a:srgbClr val="66FFFF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F3609-035F-422E-AAD3-5561C462E46B}"/>
              </a:ext>
            </a:extLst>
          </p:cNvPr>
          <p:cNvSpPr txBox="1"/>
          <p:nvPr/>
        </p:nvSpPr>
        <p:spPr>
          <a:xfrm>
            <a:off x="3832508" y="414908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each node, accumulate feature of its neighbor node.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8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</p:spPr>
            <p:txBody>
              <a:bodyPr/>
              <a:lstStyle/>
              <a:p>
                <a:r>
                  <a:rPr lang="en-US" altLang="zh-CN" dirty="0"/>
                  <a:t>Spatial dependency modelling</a:t>
                </a:r>
              </a:p>
              <a:p>
                <a:pPr lvl="1"/>
                <a:r>
                  <a:rPr lang="en-US" altLang="zh-CN" dirty="0"/>
                  <a:t>Learn from basic feature</a:t>
                </a:r>
              </a:p>
              <a:p>
                <a:pPr lvl="2"/>
                <a:r>
                  <a:rPr lang="en-US" altLang="zh-CN" dirty="0"/>
                  <a:t>Feature corresponds to node</a:t>
                </a:r>
              </a:p>
              <a:p>
                <a:pPr marL="457200" lvl="2" indent="0">
                  <a:buNone/>
                </a:pPr>
                <a:r>
                  <a:rPr lang="en-US" altLang="zh-CN" dirty="0"/>
                  <a:t>	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feature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dimension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Learn from topology</a:t>
                </a:r>
              </a:p>
              <a:p>
                <a:pPr lvl="2"/>
                <a:r>
                  <a:rPr lang="en-US" altLang="zh-CN" dirty="0"/>
                  <a:t>Adjacency Matrix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  <a:blipFill>
                <a:blip r:embed="rId3"/>
                <a:stretch>
                  <a:fillRect l="-219" t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/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D7ADD8F-3D7E-475F-970C-F4D2A653F474}"/>
              </a:ext>
            </a:extLst>
          </p:cNvPr>
          <p:cNvSpPr/>
          <p:nvPr/>
        </p:nvSpPr>
        <p:spPr>
          <a:xfrm>
            <a:off x="4283968" y="3524994"/>
            <a:ext cx="288032" cy="42396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3CAFD8-555D-4A41-9EBC-EA81607E59BB}"/>
              </a:ext>
            </a:extLst>
          </p:cNvPr>
          <p:cNvSpPr txBox="1"/>
          <p:nvPr/>
        </p:nvSpPr>
        <p:spPr>
          <a:xfrm>
            <a:off x="2699792" y="42210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Problem 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Diagonal entries are zero, which means ignorance of its own feature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FD4100-6F2C-4373-A8E7-F9C310856048}"/>
                  </a:ext>
                </a:extLst>
              </p:cNvPr>
              <p:cNvSpPr txBox="1"/>
              <p:nvPr/>
            </p:nvSpPr>
            <p:spPr>
              <a:xfrm>
                <a:off x="3600415" y="4885329"/>
                <a:ext cx="1367105" cy="376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FD4100-6F2C-4373-A8E7-F9C31085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15" y="4885329"/>
                <a:ext cx="1367105" cy="376834"/>
              </a:xfrm>
              <a:prstGeom prst="rect">
                <a:avLst/>
              </a:prstGeom>
              <a:blipFill>
                <a:blip r:embed="rId5"/>
                <a:stretch>
                  <a:fillRect l="-4911" t="-14516" r="-4464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E770B8D-269E-4601-A885-A1E5A6A7C900}"/>
              </a:ext>
            </a:extLst>
          </p:cNvPr>
          <p:cNvSpPr txBox="1"/>
          <p:nvPr/>
        </p:nvSpPr>
        <p:spPr>
          <a:xfrm>
            <a:off x="2699792" y="527564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Problem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The node with more neighbor nodes tends to occupy higher feature.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4EE6273-6FDA-4CCC-9DA0-82DA6B1BE0F7}"/>
                  </a:ext>
                </a:extLst>
              </p:cNvPr>
              <p:cNvSpPr txBox="1"/>
              <p:nvPr/>
            </p:nvSpPr>
            <p:spPr>
              <a:xfrm>
                <a:off x="3610709" y="6047044"/>
                <a:ext cx="1930978" cy="53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4EE6273-6FDA-4CCC-9DA0-82DA6B1B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09" y="6047044"/>
                <a:ext cx="1930978" cy="535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75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Temporal dependency modelling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6A6E28-AC2F-4233-970A-F32FEFFA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7272808" cy="33884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1F09E7-0101-4645-8B7F-3630731C0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0" y="4866315"/>
            <a:ext cx="7149768" cy="12755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38695E-566A-4694-ADC3-C30897174226}"/>
              </a:ext>
            </a:extLst>
          </p:cNvPr>
          <p:cNvSpPr txBox="1"/>
          <p:nvPr/>
        </p:nvSpPr>
        <p:spPr>
          <a:xfrm>
            <a:off x="4932040" y="486631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gate vector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390CF7-B327-4AA2-ACF1-47AFCA3B214C}"/>
              </a:ext>
            </a:extLst>
          </p:cNvPr>
          <p:cNvSpPr txBox="1"/>
          <p:nvPr/>
        </p:nvSpPr>
        <p:spPr>
          <a:xfrm>
            <a:off x="4935458" y="526073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gate vector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Dataset</a:t>
            </a:r>
          </a:p>
          <a:p>
            <a:pPr lvl="1"/>
            <a:r>
              <a:rPr lang="en-US" altLang="zh-CN" b="1" dirty="0"/>
              <a:t>SZ Taxi</a:t>
            </a:r>
          </a:p>
          <a:p>
            <a:pPr lvl="2"/>
            <a:r>
              <a:rPr lang="en-US" altLang="zh-CN" b="1" dirty="0"/>
              <a:t>156 major roads</a:t>
            </a:r>
          </a:p>
          <a:p>
            <a:pPr lvl="2"/>
            <a:r>
              <a:rPr lang="en-US" altLang="zh-CN" b="1" dirty="0"/>
              <a:t>2015-1-1 ~ 2015-1-31</a:t>
            </a:r>
          </a:p>
          <a:p>
            <a:pPr lvl="2"/>
            <a:r>
              <a:rPr lang="en-US" altLang="zh-CN" b="1" dirty="0"/>
              <a:t>Traffic speed in 15min</a:t>
            </a:r>
          </a:p>
          <a:p>
            <a:endParaRPr lang="en-US" altLang="zh-CN" sz="1800" b="1" dirty="0"/>
          </a:p>
          <a:p>
            <a:pPr lvl="1"/>
            <a:r>
              <a:rPr lang="en-US" altLang="zh-CN" b="1" dirty="0"/>
              <a:t>Los-loop</a:t>
            </a:r>
          </a:p>
          <a:p>
            <a:pPr lvl="2"/>
            <a:r>
              <a:rPr lang="en-US" altLang="zh-CN" b="1" dirty="0"/>
              <a:t>207 sensors</a:t>
            </a:r>
          </a:p>
          <a:p>
            <a:pPr lvl="2"/>
            <a:r>
              <a:rPr lang="en-US" altLang="zh-CN" b="1" dirty="0"/>
              <a:t>2012-5-1 ~ 2012-5-31</a:t>
            </a:r>
          </a:p>
          <a:p>
            <a:pPr lvl="2"/>
            <a:r>
              <a:rPr lang="en-US" altLang="zh-CN" b="1" dirty="0"/>
              <a:t>Traffic speed in 5min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836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Metric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05BEF0-0720-4CCF-ADBF-B0F93B9A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17586"/>
            <a:ext cx="4302634" cy="38716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CC441E-9886-430C-927E-99263152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628800"/>
            <a:ext cx="4581880" cy="26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0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Prediction performance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60DD88-1756-4C99-846D-333E33CB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00808"/>
            <a:ext cx="4870700" cy="291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679EF0-259C-42E9-8C0D-33AF79977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316" y="4327576"/>
            <a:ext cx="3881027" cy="23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Perturbation Analysis and Robustness</a:t>
            </a:r>
          </a:p>
          <a:p>
            <a:pPr lvl="1"/>
            <a:r>
              <a:rPr lang="en-US" altLang="zh-CN" b="1" dirty="0"/>
              <a:t>Add Gaussian or Poisson noise to test the model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39EA48-ED75-436B-818A-79B8EB2C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88840"/>
            <a:ext cx="6005703" cy="46767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7F36D3-7E3C-4650-B7BF-1DD6B843871D}"/>
              </a:ext>
            </a:extLst>
          </p:cNvPr>
          <p:cNvSpPr txBox="1"/>
          <p:nvPr/>
        </p:nvSpPr>
        <p:spPr>
          <a:xfrm>
            <a:off x="107504" y="26775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SZ-Test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ADC509-B687-4429-AD43-227DB269B02D}"/>
              </a:ext>
            </a:extLst>
          </p:cNvPr>
          <p:cNvSpPr txBox="1"/>
          <p:nvPr/>
        </p:nvSpPr>
        <p:spPr>
          <a:xfrm>
            <a:off x="-23946" y="49411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Los_Loop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0154C18-ACBC-42B7-B2CC-BA3E2D4D7C6F}"/>
              </a:ext>
            </a:extLst>
          </p:cNvPr>
          <p:cNvSpPr/>
          <p:nvPr/>
        </p:nvSpPr>
        <p:spPr>
          <a:xfrm>
            <a:off x="2699792" y="3768715"/>
            <a:ext cx="2123728" cy="55399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change little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9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Model interpretation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C7B82D-1AD8-4A8A-9625-9292487C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219965"/>
            <a:ext cx="3246285" cy="2390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2336EF-AF50-4AF2-AF30-18ED4C63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4" y="4158271"/>
            <a:ext cx="3574378" cy="2390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D7FF98-EF59-41EE-9383-9788C7C78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556792"/>
            <a:ext cx="3596100" cy="23919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8F4352-5F22-4E28-B6C9-5D472893D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500" y="1558319"/>
            <a:ext cx="3684964" cy="239040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46642179-FF94-46F6-BF7D-35DAE4608089}"/>
              </a:ext>
            </a:extLst>
          </p:cNvPr>
          <p:cNvSpPr/>
          <p:nvPr/>
        </p:nvSpPr>
        <p:spPr>
          <a:xfrm>
            <a:off x="2627784" y="2639204"/>
            <a:ext cx="360040" cy="576064"/>
          </a:xfrm>
          <a:prstGeom prst="ellipse">
            <a:avLst/>
          </a:prstGeom>
          <a:solidFill>
            <a:srgbClr val="66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59359D6-8FF0-46C4-BE7A-E49F5D966E56}"/>
              </a:ext>
            </a:extLst>
          </p:cNvPr>
          <p:cNvSpPr/>
          <p:nvPr/>
        </p:nvSpPr>
        <p:spPr>
          <a:xfrm>
            <a:off x="7092280" y="2639204"/>
            <a:ext cx="360040" cy="576064"/>
          </a:xfrm>
          <a:prstGeom prst="ellipse">
            <a:avLst/>
          </a:prstGeom>
          <a:solidFill>
            <a:srgbClr val="66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B9C513B-3E2A-445D-9D6C-D1056D73B897}"/>
              </a:ext>
            </a:extLst>
          </p:cNvPr>
          <p:cNvSpPr/>
          <p:nvPr/>
        </p:nvSpPr>
        <p:spPr>
          <a:xfrm>
            <a:off x="7020272" y="5229200"/>
            <a:ext cx="360040" cy="576064"/>
          </a:xfrm>
          <a:prstGeom prst="ellipse">
            <a:avLst/>
          </a:prstGeom>
          <a:solidFill>
            <a:srgbClr val="66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C61E84-504C-4C7D-BAFB-1107A78C3282}"/>
              </a:ext>
            </a:extLst>
          </p:cNvPr>
          <p:cNvSpPr/>
          <p:nvPr/>
        </p:nvSpPr>
        <p:spPr>
          <a:xfrm>
            <a:off x="2447764" y="5249778"/>
            <a:ext cx="360040" cy="576064"/>
          </a:xfrm>
          <a:prstGeom prst="ellipse">
            <a:avLst/>
          </a:prstGeom>
          <a:solidFill>
            <a:srgbClr val="66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0988688-ACF5-411D-A430-03CFA87F60AD}"/>
              </a:ext>
            </a:extLst>
          </p:cNvPr>
          <p:cNvSpPr/>
          <p:nvPr/>
        </p:nvSpPr>
        <p:spPr>
          <a:xfrm>
            <a:off x="2053394" y="1700808"/>
            <a:ext cx="360040" cy="576064"/>
          </a:xfrm>
          <a:prstGeom prst="ellipse">
            <a:avLst/>
          </a:prstGeom>
          <a:solidFill>
            <a:srgbClr val="66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5FE9E9-8C0A-4E85-9B59-4E71B5D28872}"/>
              </a:ext>
            </a:extLst>
          </p:cNvPr>
          <p:cNvSpPr/>
          <p:nvPr/>
        </p:nvSpPr>
        <p:spPr>
          <a:xfrm>
            <a:off x="1873374" y="4291983"/>
            <a:ext cx="360040" cy="576064"/>
          </a:xfrm>
          <a:prstGeom prst="ellipse">
            <a:avLst/>
          </a:prstGeom>
          <a:solidFill>
            <a:srgbClr val="66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6A4D19E-F048-4619-8E31-C0B0DEEB56F0}"/>
              </a:ext>
            </a:extLst>
          </p:cNvPr>
          <p:cNvSpPr/>
          <p:nvPr/>
        </p:nvSpPr>
        <p:spPr>
          <a:xfrm>
            <a:off x="7200292" y="1556792"/>
            <a:ext cx="360040" cy="576064"/>
          </a:xfrm>
          <a:prstGeom prst="ellipse">
            <a:avLst/>
          </a:prstGeom>
          <a:solidFill>
            <a:srgbClr val="66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3D59C56-AA98-4A7F-9F54-136A5BBEA237}"/>
              </a:ext>
            </a:extLst>
          </p:cNvPr>
          <p:cNvSpPr/>
          <p:nvPr/>
        </p:nvSpPr>
        <p:spPr>
          <a:xfrm>
            <a:off x="6372200" y="4364001"/>
            <a:ext cx="360040" cy="576064"/>
          </a:xfrm>
          <a:prstGeom prst="ellipse">
            <a:avLst/>
          </a:prstGeom>
          <a:solidFill>
            <a:srgbClr val="66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4EED13-3888-4883-9DF5-F82CB10AC637}"/>
              </a:ext>
            </a:extLst>
          </p:cNvPr>
          <p:cNvSpPr txBox="1"/>
          <p:nvPr/>
        </p:nvSpPr>
        <p:spPr>
          <a:xfrm>
            <a:off x="3419872" y="506130"/>
            <a:ext cx="547260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 poorly in peak  : the spatial filter smooths the change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8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7355372" cy="723028"/>
              <a:chOff x="1343472" y="2350372"/>
              <a:chExt cx="7355372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631118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35099-B817-44EF-A2A1-50C312B05241}"/>
              </a:ext>
            </a:extLst>
          </p:cNvPr>
          <p:cNvSpPr txBox="1"/>
          <p:nvPr/>
        </p:nvSpPr>
        <p:spPr>
          <a:xfrm>
            <a:off x="3799048" y="4008863"/>
            <a:ext cx="386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8BCC8-43BD-44B1-B561-442303C1148C}"/>
              </a:ext>
            </a:extLst>
          </p:cNvPr>
          <p:cNvSpPr txBox="1"/>
          <p:nvPr/>
        </p:nvSpPr>
        <p:spPr>
          <a:xfrm>
            <a:off x="3015908" y="4027915"/>
            <a:ext cx="513253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watching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US" altLang="zh-CN" sz="1800" dirty="0"/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capture the spatial and temporal dependencies simultaneously </a:t>
            </a:r>
            <a:r>
              <a:rPr lang="en-US" altLang="zh-CN" sz="1800" dirty="0"/>
              <a:t>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01056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US" altLang="zh-CN" sz="1800" dirty="0"/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capture the spatial and temporal dependencies simultaneously </a:t>
            </a:r>
            <a:r>
              <a:rPr lang="en-US" altLang="zh-CN" sz="1800" dirty="0"/>
              <a:t>for prediction</a:t>
            </a:r>
          </a:p>
          <a:p>
            <a:pPr marL="480060" lvl="1" defTabSz="457200"/>
            <a:r>
              <a:rPr lang="en-US" altLang="zh-CN" sz="1600" dirty="0"/>
              <a:t>temporal dependencies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A43C01-1450-4BFE-A761-3B45A25C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54029"/>
            <a:ext cx="5594586" cy="42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US" altLang="zh-CN" sz="1800" dirty="0"/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capture the spatial and temporal dependencies simultaneously </a:t>
            </a:r>
            <a:r>
              <a:rPr lang="en-US" altLang="zh-CN" sz="1800" dirty="0"/>
              <a:t>for prediction</a:t>
            </a:r>
          </a:p>
          <a:p>
            <a:pPr marL="480060" lvl="1" defTabSz="457200"/>
            <a:r>
              <a:rPr lang="en-US" altLang="zh-CN" sz="1600" dirty="0"/>
              <a:t>Spatial dependencies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47E1CA-9DF6-4190-9393-C3DC28B5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420888"/>
            <a:ext cx="5025743" cy="381642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64D7DBB-FB73-4EC0-8792-7CF735D3623B}"/>
              </a:ext>
            </a:extLst>
          </p:cNvPr>
          <p:cNvCxnSpPr/>
          <p:nvPr/>
        </p:nvCxnSpPr>
        <p:spPr>
          <a:xfrm flipH="1">
            <a:off x="1547664" y="4653136"/>
            <a:ext cx="1728192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EA5087A-0A72-4E93-A15E-2F5203579AF3}"/>
              </a:ext>
            </a:extLst>
          </p:cNvPr>
          <p:cNvSpPr txBox="1"/>
          <p:nvPr/>
        </p:nvSpPr>
        <p:spPr>
          <a:xfrm>
            <a:off x="179512" y="5160094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At first similarity appears between upstream and midstream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ABDE35-E001-4B7C-BDB6-E8FB592101F2}"/>
              </a:ext>
            </a:extLst>
          </p:cNvPr>
          <p:cNvSpPr txBox="1"/>
          <p:nvPr/>
        </p:nvSpPr>
        <p:spPr>
          <a:xfrm>
            <a:off x="7020272" y="1988840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Later similarity appears between midstream and downstream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03C081-9653-44BA-BDE6-0F9C5B69EC6F}"/>
              </a:ext>
            </a:extLst>
          </p:cNvPr>
          <p:cNvCxnSpPr/>
          <p:nvPr/>
        </p:nvCxnSpPr>
        <p:spPr>
          <a:xfrm flipV="1">
            <a:off x="5508104" y="2420888"/>
            <a:ext cx="1512168" cy="1224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5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US" altLang="zh-CN" sz="1800" dirty="0"/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capture the spatial and temporal dependencies simultaneously </a:t>
            </a:r>
            <a:r>
              <a:rPr lang="en-US" altLang="zh-CN" sz="1800" dirty="0"/>
              <a:t>for prediction</a:t>
            </a:r>
          </a:p>
          <a:p>
            <a:pPr marL="480060" lvl="1" defTabSz="457200"/>
            <a:r>
              <a:rPr lang="en-US" altLang="zh-CN" sz="1600" dirty="0"/>
              <a:t>Spatial dependencies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47E1CA-9DF6-4190-9393-C3DC28B5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30" y="2708920"/>
            <a:ext cx="3816424" cy="289809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142CE8FD-684E-408B-8FB8-8FCEEF7A9CA4}"/>
              </a:ext>
            </a:extLst>
          </p:cNvPr>
          <p:cNvSpPr/>
          <p:nvPr/>
        </p:nvSpPr>
        <p:spPr>
          <a:xfrm>
            <a:off x="4932040" y="2852936"/>
            <a:ext cx="3888432" cy="26642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EDACBB-7096-4CA7-8E6D-43CE01340685}"/>
              </a:ext>
            </a:extLst>
          </p:cNvPr>
          <p:cNvSpPr/>
          <p:nvPr/>
        </p:nvSpPr>
        <p:spPr>
          <a:xfrm>
            <a:off x="6012160" y="2708920"/>
            <a:ext cx="165618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D72750-9CCA-4F01-93E3-474F4F139B9E}"/>
              </a:ext>
            </a:extLst>
          </p:cNvPr>
          <p:cNvSpPr/>
          <p:nvPr/>
        </p:nvSpPr>
        <p:spPr>
          <a:xfrm>
            <a:off x="4248472" y="34290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80160" lvl="3" indent="-342900">
              <a:buAutoNum type="arabicParenR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Not consider spatial dependency  (i.e., ARIMA, Kalman Filter)</a:t>
            </a:r>
          </a:p>
          <a:p>
            <a:pPr marL="1280160" lvl="3" indent="-342900">
              <a:buAutoNum type="arabicParenR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0" lvl="3" indent="-342900">
              <a:buFontTx/>
              <a:buAutoNum type="arabicParenR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Not match the context of network topology (i.e., model only suitable for Euclidean data)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0" lvl="3" indent="-342900">
              <a:buAutoNum type="arabicParenR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A7E806-5029-4E62-AA7A-C37690C1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2816"/>
            <a:ext cx="6552728" cy="42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8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Spatial dependency modelling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59E1CA-812C-4942-A2A9-22B5DB21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31690"/>
            <a:ext cx="6559662" cy="39590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D68B04-DCB6-4757-AD98-4291F8401305}"/>
              </a:ext>
            </a:extLst>
          </p:cNvPr>
          <p:cNvSpPr txBox="1"/>
          <p:nvPr/>
        </p:nvSpPr>
        <p:spPr>
          <a:xfrm>
            <a:off x="1115616" y="1747024"/>
            <a:ext cx="3168352" cy="369332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 from basic feature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F97873-8D3B-4556-BDD3-A69473A1343C}"/>
              </a:ext>
            </a:extLst>
          </p:cNvPr>
          <p:cNvSpPr txBox="1"/>
          <p:nvPr/>
        </p:nvSpPr>
        <p:spPr>
          <a:xfrm>
            <a:off x="0" y="3900200"/>
            <a:ext cx="2520280" cy="369332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 from topology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C482AD-F07B-43DC-848E-58A62151A9B4}"/>
              </a:ext>
            </a:extLst>
          </p:cNvPr>
          <p:cNvCxnSpPr/>
          <p:nvPr/>
        </p:nvCxnSpPr>
        <p:spPr>
          <a:xfrm>
            <a:off x="2699792" y="2116356"/>
            <a:ext cx="0" cy="66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E1A874-3030-4600-906F-F4EA7908DEF9}"/>
              </a:ext>
            </a:extLst>
          </p:cNvPr>
          <p:cNvCxnSpPr>
            <a:cxnSpLocks/>
          </p:cNvCxnSpPr>
          <p:nvPr/>
        </p:nvCxnSpPr>
        <p:spPr>
          <a:xfrm flipV="1">
            <a:off x="899592" y="3429000"/>
            <a:ext cx="1008112" cy="47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9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</p:spPr>
            <p:txBody>
              <a:bodyPr/>
              <a:lstStyle/>
              <a:p>
                <a:r>
                  <a:rPr lang="en-US" altLang="zh-CN" dirty="0"/>
                  <a:t>Spatial dependency modelling</a:t>
                </a:r>
              </a:p>
              <a:p>
                <a:pPr lvl="1"/>
                <a:r>
                  <a:rPr lang="en-US" altLang="zh-CN" dirty="0"/>
                  <a:t>Learn from basic feature</a:t>
                </a:r>
              </a:p>
              <a:p>
                <a:pPr lvl="2"/>
                <a:r>
                  <a:rPr lang="en-US" altLang="zh-CN" dirty="0"/>
                  <a:t>Feature corresponds to node</a:t>
                </a:r>
              </a:p>
              <a:p>
                <a:pPr marL="457200" lvl="2" indent="0">
                  <a:buNone/>
                </a:pPr>
                <a:r>
                  <a:rPr lang="en-US" altLang="zh-CN" dirty="0"/>
                  <a:t>	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feature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dimension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Learn from topology</a:t>
                </a:r>
              </a:p>
              <a:p>
                <a:pPr lvl="2"/>
                <a:r>
                  <a:rPr lang="en-US" altLang="zh-CN" dirty="0"/>
                  <a:t>Adjacency Matrix (i.e.,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D2321D00-DFEC-4F99-AF3E-D47C2458B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06" y="1095286"/>
                <a:ext cx="8352928" cy="5328592"/>
              </a:xfrm>
              <a:blipFill>
                <a:blip r:embed="rId3"/>
                <a:stretch>
                  <a:fillRect l="-219" t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/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E39531-0415-46D7-9758-FC8F8CD3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4733347" cy="4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10674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E67B5-6C52-404A-B13E-1092A4B85B86}">
  <ds:schemaRefs>
    <ds:schemaRef ds:uri="http://schemas.microsoft.com/office/2006/documentManagement/types"/>
    <ds:schemaRef ds:uri="5649c746-aad0-4368-97ce-fd3c1a6ed542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44000</TotalTime>
  <Words>591</Words>
  <Application>Microsoft Office PowerPoint</Application>
  <PresentationFormat>全屏显示(4:3)</PresentationFormat>
  <Paragraphs>129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T-GCN: A Temporal Graph Convolutioal Neural Network for Traffic Prediction</vt:lpstr>
      <vt:lpstr>Contents</vt:lpstr>
      <vt:lpstr>1 Motivation</vt:lpstr>
      <vt:lpstr>1 Motivation</vt:lpstr>
      <vt:lpstr>1 Motivation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Empirical study</vt:lpstr>
      <vt:lpstr>3 Empirical study</vt:lpstr>
      <vt:lpstr>3 Empirical study</vt:lpstr>
      <vt:lpstr>3 Empirical study</vt:lpstr>
      <vt:lpstr>3 Empirical study</vt:lpstr>
      <vt:lpstr>Thank you for watching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1680</cp:revision>
  <cp:lastPrinted>2018-09-13T18:12:28Z</cp:lastPrinted>
  <dcterms:created xsi:type="dcterms:W3CDTF">2014-08-18T11:27:13Z</dcterms:created>
  <dcterms:modified xsi:type="dcterms:W3CDTF">2019-12-25T15:57:41Z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