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414" r:id="rId5"/>
    <p:sldId id="657" r:id="rId6"/>
    <p:sldId id="831" r:id="rId7"/>
    <p:sldId id="845" r:id="rId8"/>
    <p:sldId id="844" r:id="rId9"/>
    <p:sldId id="846" r:id="rId10"/>
    <p:sldId id="835" r:id="rId11"/>
    <p:sldId id="847" r:id="rId12"/>
    <p:sldId id="848" r:id="rId13"/>
    <p:sldId id="849" r:id="rId14"/>
    <p:sldId id="850" r:id="rId15"/>
    <p:sldId id="851" r:id="rId16"/>
    <p:sldId id="852" r:id="rId17"/>
    <p:sldId id="853" r:id="rId18"/>
    <p:sldId id="867" r:id="rId19"/>
    <p:sldId id="854" r:id="rId20"/>
    <p:sldId id="855" r:id="rId21"/>
    <p:sldId id="864" r:id="rId22"/>
    <p:sldId id="857" r:id="rId23"/>
    <p:sldId id="858" r:id="rId24"/>
    <p:sldId id="865" r:id="rId25"/>
    <p:sldId id="866" r:id="rId26"/>
    <p:sldId id="868" r:id="rId27"/>
    <p:sldId id="871" r:id="rId28"/>
    <p:sldId id="870" r:id="rId29"/>
    <p:sldId id="872" r:id="rId30"/>
    <p:sldId id="859" r:id="rId31"/>
    <p:sldId id="874" r:id="rId32"/>
    <p:sldId id="875" r:id="rId33"/>
    <p:sldId id="873" r:id="rId34"/>
    <p:sldId id="800" r:id="rId35"/>
    <p:sldId id="860" r:id="rId36"/>
    <p:sldId id="876" r:id="rId37"/>
    <p:sldId id="877" r:id="rId38"/>
    <p:sldId id="878" r:id="rId39"/>
    <p:sldId id="861" r:id="rId40"/>
    <p:sldId id="862" r:id="rId41"/>
    <p:sldId id="863" r:id="rId42"/>
    <p:sldId id="675" r:id="rId4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EC2010"/>
    <a:srgbClr val="23858E"/>
    <a:srgbClr val="DE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5" autoAdjust="0"/>
    <p:restoredTop sz="85014" autoAdjust="0"/>
  </p:normalViewPr>
  <p:slideViewPr>
    <p:cSldViewPr snapToObjects="1">
      <p:cViewPr varScale="1">
        <p:scale>
          <a:sx n="67" d="100"/>
          <a:sy n="67" d="100"/>
        </p:scale>
        <p:origin x="8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99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31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303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99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260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70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50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345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51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36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34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79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027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845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486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95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612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7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282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8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04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42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487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421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46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450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Do what based what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894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656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value of the spike is a vector of Gaussian random variables (in each element of the TM</a:t>
            </a:r>
            <a:r>
              <a:rPr lang="zh-CN" altLang="en-US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0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38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96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99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63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6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52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Spatio</a:t>
            </a:r>
            <a:r>
              <a:rPr lang="en-US" altLang="zh-CN" sz="3600" b="1" dirty="0"/>
              <a:t>-Temporal Compressive Sensing and Internet Traffic Matrices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Traffic matrices</a:t>
            </a:r>
          </a:p>
          <a:p>
            <a:pPr lvl="1"/>
            <a:r>
              <a:rPr lang="en-US" altLang="zh-CN" dirty="0"/>
              <a:t>In this paper…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EAEFC-9D7C-40B8-8FC6-7EBB0FA39995}"/>
                  </a:ext>
                </a:extLst>
              </p:cNvPr>
              <p:cNvSpPr txBox="1"/>
              <p:nvPr/>
            </p:nvSpPr>
            <p:spPr>
              <a:xfrm>
                <a:off x="4983047" y="2594209"/>
                <a:ext cx="16079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3600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EAEFC-9D7C-40B8-8FC6-7EBB0FA3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47" y="2594209"/>
                <a:ext cx="16079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8867C-4C4D-425D-9214-58446F78692A}"/>
              </a:ext>
            </a:extLst>
          </p:cNvPr>
          <p:cNvSpPr txBox="1"/>
          <p:nvPr/>
        </p:nvSpPr>
        <p:spPr>
          <a:xfrm>
            <a:off x="4246300" y="3414197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TM inference involves that find the best </a:t>
            </a:r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CA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link-load measurements </a:t>
            </a:r>
            <a:r>
              <a:rPr lang="en-CA" altLang="zh-C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11900-0B39-4E08-9EBC-EC5C546B2CD2}"/>
              </a:ext>
            </a:extLst>
          </p:cNvPr>
          <p:cNvSpPr txBox="1"/>
          <p:nvPr/>
        </p:nvSpPr>
        <p:spPr>
          <a:xfrm>
            <a:off x="4301104" y="4901869"/>
            <a:ext cx="4584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There may not be enough information to unambiguously determine X </a:t>
            </a:r>
            <a:r>
              <a:rPr lang="en-CA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Underconstrained</a:t>
            </a:r>
            <a:r>
              <a:rPr lang="en-CA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linear-inverse problems)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1DD55-A447-467D-8CF3-C06B4EEDEBD9}"/>
              </a:ext>
            </a:extLst>
          </p:cNvPr>
          <p:cNvSpPr/>
          <p:nvPr/>
        </p:nvSpPr>
        <p:spPr>
          <a:xfrm>
            <a:off x="1028910" y="2420888"/>
            <a:ext cx="389242" cy="2574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5BD0A3-43BC-40C5-A2FB-5A9E42578B68}"/>
                  </a:ext>
                </a:extLst>
              </p:cNvPr>
              <p:cNvSpPr/>
              <p:nvPr/>
            </p:nvSpPr>
            <p:spPr>
              <a:xfrm>
                <a:off x="850442" y="5787799"/>
                <a:ext cx="1840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5BD0A3-43BC-40C5-A2FB-5A9E42578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2" y="5787799"/>
                <a:ext cx="1840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F5654C4-DA63-46F2-B0DA-41D7398BC8AE}"/>
              </a:ext>
            </a:extLst>
          </p:cNvPr>
          <p:cNvSpPr/>
          <p:nvPr/>
        </p:nvSpPr>
        <p:spPr>
          <a:xfrm>
            <a:off x="1979631" y="2452578"/>
            <a:ext cx="389242" cy="2542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CC0851-2DB4-43E9-92F7-17BDC836D448}"/>
                  </a:ext>
                </a:extLst>
              </p:cNvPr>
              <p:cNvSpPr txBox="1"/>
              <p:nvPr/>
            </p:nvSpPr>
            <p:spPr>
              <a:xfrm>
                <a:off x="1551104" y="3857179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CC0851-2DB4-43E9-92F7-17BDC836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4" y="3857179"/>
                <a:ext cx="339837" cy="369332"/>
              </a:xfrm>
              <a:prstGeom prst="rect">
                <a:avLst/>
              </a:prstGeom>
              <a:blipFill>
                <a:blip r:embed="rId9"/>
                <a:stretch>
                  <a:fillRect l="-3571" r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77B0B1-A34E-4964-B290-3A70C150342E}"/>
                  </a:ext>
                </a:extLst>
              </p:cNvPr>
              <p:cNvSpPr/>
              <p:nvPr/>
            </p:nvSpPr>
            <p:spPr>
              <a:xfrm>
                <a:off x="1028910" y="1941644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77B0B1-A34E-4964-B290-3A70C1503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10" y="1941644"/>
                <a:ext cx="437684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FAB80D-BE82-44E1-BE36-2F2277D56F0E}"/>
                  </a:ext>
                </a:extLst>
              </p:cNvPr>
              <p:cNvSpPr/>
              <p:nvPr/>
            </p:nvSpPr>
            <p:spPr>
              <a:xfrm>
                <a:off x="1931189" y="1941644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FAB80D-BE82-44E1-BE36-2F2277D56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89" y="1941644"/>
                <a:ext cx="4953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92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Traffic matrices</a:t>
            </a:r>
          </a:p>
          <a:p>
            <a:pPr lvl="1"/>
            <a:r>
              <a:rPr lang="en-US" altLang="zh-CN" dirty="0"/>
              <a:t>In this paper…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EAEFC-9D7C-40B8-8FC6-7EBB0FA39995}"/>
                  </a:ext>
                </a:extLst>
              </p:cNvPr>
              <p:cNvSpPr txBox="1"/>
              <p:nvPr/>
            </p:nvSpPr>
            <p:spPr>
              <a:xfrm>
                <a:off x="4983047" y="2594209"/>
                <a:ext cx="16079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3600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EAEFC-9D7C-40B8-8FC6-7EBB0FA3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47" y="2594209"/>
                <a:ext cx="16079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8867C-4C4D-425D-9214-58446F78692A}"/>
              </a:ext>
            </a:extLst>
          </p:cNvPr>
          <p:cNvSpPr txBox="1"/>
          <p:nvPr/>
        </p:nvSpPr>
        <p:spPr>
          <a:xfrm>
            <a:off x="4246300" y="3414197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TM inference involves that find the best </a:t>
            </a:r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CA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link-load measurements </a:t>
            </a:r>
            <a:r>
              <a:rPr lang="en-CA" altLang="zh-C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11900-0B39-4E08-9EBC-EC5C546B2CD2}"/>
              </a:ext>
            </a:extLst>
          </p:cNvPr>
          <p:cNvSpPr txBox="1"/>
          <p:nvPr/>
        </p:nvSpPr>
        <p:spPr>
          <a:xfrm>
            <a:off x="4301104" y="4901869"/>
            <a:ext cx="4584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There may not be enough information to unambiguously determine X </a:t>
            </a:r>
            <a:r>
              <a:rPr lang="en-CA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Underconstrained</a:t>
            </a:r>
            <a:r>
              <a:rPr lang="en-CA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linear-inverse problems)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78ABE-BED8-4323-A951-B3CF2AD8A883}"/>
              </a:ext>
            </a:extLst>
          </p:cNvPr>
          <p:cNvSpPr/>
          <p:nvPr/>
        </p:nvSpPr>
        <p:spPr>
          <a:xfrm>
            <a:off x="1028910" y="2420888"/>
            <a:ext cx="389242" cy="2574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E6627B-6C8D-41EA-8DA3-354F879CD491}"/>
                  </a:ext>
                </a:extLst>
              </p:cNvPr>
              <p:cNvSpPr/>
              <p:nvPr/>
            </p:nvSpPr>
            <p:spPr>
              <a:xfrm>
                <a:off x="850442" y="5787799"/>
                <a:ext cx="1840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E6627B-6C8D-41EA-8DA3-354F879CD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2" y="5787799"/>
                <a:ext cx="1840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5AF5457-BC23-4090-8ECB-A8201E1DAA97}"/>
              </a:ext>
            </a:extLst>
          </p:cNvPr>
          <p:cNvSpPr/>
          <p:nvPr/>
        </p:nvSpPr>
        <p:spPr>
          <a:xfrm>
            <a:off x="1979631" y="2452578"/>
            <a:ext cx="389242" cy="2542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1279BC-B912-424E-A8AD-5BF5E153CC17}"/>
                  </a:ext>
                </a:extLst>
              </p:cNvPr>
              <p:cNvSpPr txBox="1"/>
              <p:nvPr/>
            </p:nvSpPr>
            <p:spPr>
              <a:xfrm>
                <a:off x="1551104" y="3857179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1279BC-B912-424E-A8AD-5BF5E153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4" y="3857179"/>
                <a:ext cx="339837" cy="369332"/>
              </a:xfrm>
              <a:prstGeom prst="rect">
                <a:avLst/>
              </a:prstGeom>
              <a:blipFill>
                <a:blip r:embed="rId9"/>
                <a:stretch>
                  <a:fillRect l="-3571" r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E467EE-B123-4210-964B-BE3619CA660C}"/>
                  </a:ext>
                </a:extLst>
              </p:cNvPr>
              <p:cNvSpPr/>
              <p:nvPr/>
            </p:nvSpPr>
            <p:spPr>
              <a:xfrm>
                <a:off x="1028910" y="1941644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E467EE-B123-4210-964B-BE3619CA6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10" y="1941644"/>
                <a:ext cx="437684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698D2E-8CC1-42FD-91F6-6B1E57FB00E5}"/>
                  </a:ext>
                </a:extLst>
              </p:cNvPr>
              <p:cNvSpPr/>
              <p:nvPr/>
            </p:nvSpPr>
            <p:spPr>
              <a:xfrm>
                <a:off x="1931189" y="1941644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698D2E-8CC1-42FD-91F6-6B1E57FB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89" y="1941644"/>
                <a:ext cx="4953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59BC36-CAF0-48A2-A50D-3544F3D3AD5F}"/>
              </a:ext>
            </a:extLst>
          </p:cNvPr>
          <p:cNvSpPr/>
          <p:nvPr/>
        </p:nvSpPr>
        <p:spPr>
          <a:xfrm rot="21089781">
            <a:off x="2004431" y="3006754"/>
            <a:ext cx="1607941" cy="6731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40753-3289-4FB4-A0B1-2AF6005E5487}"/>
              </a:ext>
            </a:extLst>
          </p:cNvPr>
          <p:cNvSpPr txBox="1"/>
          <p:nvPr/>
        </p:nvSpPr>
        <p:spPr>
          <a:xfrm rot="21089781">
            <a:off x="2105780" y="3143251"/>
            <a:ext cx="160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 rank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Compressive sensing</a:t>
            </a:r>
          </a:p>
          <a:p>
            <a:pPr lvl="1"/>
            <a:r>
              <a:rPr lang="en-US" altLang="zh-CN" dirty="0"/>
              <a:t>Basic idea(vector case)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13" name="内容占位符 4">
            <a:hlinkClick r:id="" action="ppaction://ole?verb=0"/>
            <a:extLst>
              <a:ext uri="{FF2B5EF4-FFF2-40B4-BE49-F238E27FC236}">
                <a16:creationId xmlns:a16="http://schemas.microsoft.com/office/drawing/2014/main" id="{0FA61F0B-CBB1-4871-B559-2695BA540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93810"/>
              </p:ext>
            </p:extLst>
          </p:nvPr>
        </p:nvGraphicFramePr>
        <p:xfrm>
          <a:off x="1499923" y="2033502"/>
          <a:ext cx="3057095" cy="4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4" imgW="1676400" imgH="228600" progId="Equation.KSEE3">
                  <p:embed/>
                </p:oleObj>
              </mc:Choice>
              <mc:Fallback>
                <p:oleObj r:id="rId4" imgW="1676400" imgH="228600" progId="Equation.KSEE3">
                  <p:embed/>
                  <p:pic>
                    <p:nvPicPr>
                      <p:cNvPr id="5" name="内容占位符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9923" y="2033502"/>
                        <a:ext cx="3057095" cy="4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AFACFB-C24A-4ECA-A8D1-17E5DBE7D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2554487"/>
            <a:ext cx="5607082" cy="1970555"/>
          </a:xfrm>
          <a:prstGeom prst="rect">
            <a:avLst/>
          </a:prstGeom>
        </p:spPr>
      </p:pic>
      <p:pic>
        <p:nvPicPr>
          <p:cNvPr id="40" name="图片 16">
            <a:extLst>
              <a:ext uri="{FF2B5EF4-FFF2-40B4-BE49-F238E27FC236}">
                <a16:creationId xmlns:a16="http://schemas.microsoft.com/office/drawing/2014/main" id="{1DE4C97C-1B55-4258-BDF2-90F9844FB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4628874"/>
            <a:ext cx="3184545" cy="16191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0F424C-73CF-4B87-9B93-992FFABFC198}"/>
              </a:ext>
            </a:extLst>
          </p:cNvPr>
          <p:cNvSpPr/>
          <p:nvPr/>
        </p:nvSpPr>
        <p:spPr>
          <a:xfrm>
            <a:off x="1083758" y="642387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 Magnetic Resonance Imaging 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MRI)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3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Compressive sensing</a:t>
            </a:r>
          </a:p>
          <a:p>
            <a:pPr lvl="1"/>
            <a:r>
              <a:rPr lang="en-US" altLang="zh-CN" dirty="0"/>
              <a:t>Conditions for valid solution</a:t>
            </a:r>
          </a:p>
          <a:p>
            <a:pPr lvl="2"/>
            <a:r>
              <a:rPr lang="en-US" altLang="zh-CN" dirty="0"/>
              <a:t>Matrix-elements are drawn from Gaussian-like distribution.</a:t>
            </a:r>
          </a:p>
          <a:p>
            <a:pPr lvl="2"/>
            <a:r>
              <a:rPr lang="en-US" altLang="zh-CN" dirty="0"/>
              <a:t>Matrix is exactly low-rank.</a:t>
            </a:r>
          </a:p>
          <a:p>
            <a:pPr lvl="2"/>
            <a:r>
              <a:rPr lang="en-US" altLang="zh-CN" dirty="0"/>
              <a:t>Certain technical conditions for measurement constraint (Restricted isometry property )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2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Compressive sensing</a:t>
            </a:r>
          </a:p>
          <a:p>
            <a:pPr lvl="1"/>
            <a:r>
              <a:rPr lang="en-US" altLang="zh-CN" dirty="0"/>
              <a:t>Conditions for valid solution</a:t>
            </a:r>
          </a:p>
          <a:p>
            <a:pPr lvl="2"/>
            <a:r>
              <a:rPr lang="en-US" altLang="zh-CN" dirty="0"/>
              <a:t>Matrix-elements are drawn from Gaussian-like distribution.</a:t>
            </a:r>
          </a:p>
          <a:p>
            <a:pPr lvl="2"/>
            <a:r>
              <a:rPr lang="en-US" altLang="zh-CN" dirty="0"/>
              <a:t>Matrix is exactly low-rank.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Certain technical conditions for measurement constraint (</a:t>
            </a:r>
            <a:r>
              <a:rPr lang="en-CA" altLang="zh-CN" dirty="0">
                <a:solidFill>
                  <a:srgbClr val="C00000"/>
                </a:solidFill>
              </a:rPr>
              <a:t>Restricted isometry property 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对象 24">
            <a:hlinkClick r:id="" action="ppaction://ole?verb=0"/>
            <a:extLst>
              <a:ext uri="{FF2B5EF4-FFF2-40B4-BE49-F238E27FC236}">
                <a16:creationId xmlns:a16="http://schemas.microsoft.com/office/drawing/2014/main" id="{BF910F4E-929C-4435-BD73-BB5FBAAC0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25007"/>
              </p:ext>
            </p:extLst>
          </p:nvPr>
        </p:nvGraphicFramePr>
        <p:xfrm>
          <a:off x="1514171" y="3759582"/>
          <a:ext cx="413639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4" imgW="2145665" imgH="228600" progId="Equation.KSEE3">
                  <p:embed/>
                </p:oleObj>
              </mc:Choice>
              <mc:Fallback>
                <p:oleObj r:id="rId4" imgW="2145665" imgH="228600" progId="Equation.KSEE3">
                  <p:embed/>
                  <p:pic>
                    <p:nvPicPr>
                      <p:cNvPr id="25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4171" y="3759582"/>
                        <a:ext cx="413639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内容占位符 4">
            <a:hlinkClick r:id="" action="ppaction://ole?verb=0"/>
            <a:extLst>
              <a:ext uri="{FF2B5EF4-FFF2-40B4-BE49-F238E27FC236}">
                <a16:creationId xmlns:a16="http://schemas.microsoft.com/office/drawing/2014/main" id="{624C592F-9E17-4CCA-8EC9-838512BAD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37510"/>
              </p:ext>
            </p:extLst>
          </p:nvPr>
        </p:nvGraphicFramePr>
        <p:xfrm>
          <a:off x="1514171" y="3098418"/>
          <a:ext cx="3057095" cy="4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6" imgW="1676400" imgH="228600" progId="Equation.KSEE3">
                  <p:embed/>
                </p:oleObj>
              </mc:Choice>
              <mc:Fallback>
                <p:oleObj r:id="rId6" imgW="1676400" imgH="228600" progId="Equation.KSEE3">
                  <p:embed/>
                  <p:pic>
                    <p:nvPicPr>
                      <p:cNvPr id="13" name="内容占位符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FA61F0B-CBB1-4871-B559-2695BA540B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4171" y="3098418"/>
                        <a:ext cx="3057095" cy="4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6B37D6C-4A8E-4A1C-B1C2-3D1A75F86A61}"/>
              </a:ext>
            </a:extLst>
          </p:cNvPr>
          <p:cNvSpPr/>
          <p:nvPr/>
        </p:nvSpPr>
        <p:spPr>
          <a:xfrm>
            <a:off x="1043608" y="4447231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matrix are “approximately” orthogonal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5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Compressive sensing</a:t>
            </a:r>
          </a:p>
          <a:p>
            <a:pPr lvl="1"/>
            <a:r>
              <a:rPr lang="en-US" altLang="zh-CN" dirty="0"/>
              <a:t>Conditions for valid solution</a:t>
            </a:r>
          </a:p>
          <a:p>
            <a:pPr lvl="2"/>
            <a:r>
              <a:rPr lang="en-US" altLang="zh-CN" dirty="0"/>
              <a:t>Matrix-elements are drawn from Gaussian-like distribution.</a:t>
            </a:r>
          </a:p>
          <a:p>
            <a:pPr lvl="2"/>
            <a:r>
              <a:rPr lang="en-US" altLang="zh-CN" dirty="0"/>
              <a:t>Matrix is exactly low-rank.</a:t>
            </a:r>
          </a:p>
          <a:p>
            <a:pPr lvl="2"/>
            <a:r>
              <a:rPr lang="en-US" altLang="zh-CN" dirty="0"/>
              <a:t>Certain technical conditions for measurement constraint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48C8C-76FC-4B6D-98EE-37B40CA34B87}"/>
              </a:ext>
            </a:extLst>
          </p:cNvPr>
          <p:cNvSpPr/>
          <p:nvPr/>
        </p:nvSpPr>
        <p:spPr>
          <a:xfrm>
            <a:off x="1259632" y="3739056"/>
            <a:ext cx="619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Real TM elements are nonnegative and often exhibit a highly skewed distribution, where the largest and smallest elements often differ in size by several orders of magnitude.</a:t>
            </a:r>
          </a:p>
        </p:txBody>
      </p:sp>
    </p:spTree>
    <p:extLst>
      <p:ext uri="{BB962C8B-B14F-4D97-AF65-F5344CB8AC3E}">
        <p14:creationId xmlns:p14="http://schemas.microsoft.com/office/powerpoint/2010/main" val="167445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Solutions</a:t>
            </a:r>
          </a:p>
          <a:p>
            <a:pPr lvl="1"/>
            <a:r>
              <a:rPr lang="en-US" altLang="zh-CN" dirty="0"/>
              <a:t>Sparsity Regularized SVD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E76B5-6F06-4ABF-9DC4-FB7273EA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38735"/>
            <a:ext cx="4242018" cy="4762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18D98E-5A7F-493D-B9D3-2626F471D7D0}"/>
              </a:ext>
            </a:extLst>
          </p:cNvPr>
          <p:cNvSpPr/>
          <p:nvPr/>
        </p:nvSpPr>
        <p:spPr>
          <a:xfrm>
            <a:off x="1129617" y="3266193"/>
            <a:ext cx="7470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This solution aims for a low-rank approximation without strictly enforcing the measurement equations.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DDBA-F065-4F0F-A527-3DB0E8A9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07847"/>
            <a:ext cx="1911448" cy="3746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994D34-C938-496B-8E4F-A79979F5326C}"/>
              </a:ext>
            </a:extLst>
          </p:cNvPr>
          <p:cNvSpPr/>
          <p:nvPr/>
        </p:nvSpPr>
        <p:spPr>
          <a:xfrm>
            <a:off x="1115616" y="4204584"/>
            <a:ext cx="74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Alternating least-squares procedure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6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Other solutions</a:t>
            </a:r>
          </a:p>
          <a:p>
            <a:pPr lvl="1"/>
            <a:r>
              <a:rPr lang="en-US" altLang="zh-CN" dirty="0"/>
              <a:t>Low-rank approximation algorithms (global structure)</a:t>
            </a:r>
          </a:p>
          <a:p>
            <a:pPr lvl="2"/>
            <a:r>
              <a:rPr lang="en-US" altLang="zh-CN" dirty="0"/>
              <a:t>Baseline approximation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E25EB-A00D-4367-9EC0-FD7CF1FA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46408"/>
            <a:ext cx="5616624" cy="2246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E72063-F356-4BC8-8038-BFCED1878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09" y="2524795"/>
            <a:ext cx="5755343" cy="9270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A03BDF-4AF0-4715-8993-055538B4A961}"/>
              </a:ext>
            </a:extLst>
          </p:cNvPr>
          <p:cNvCxnSpPr>
            <a:cxnSpLocks/>
          </p:cNvCxnSpPr>
          <p:nvPr/>
        </p:nvCxnSpPr>
        <p:spPr>
          <a:xfrm>
            <a:off x="6084168" y="4370081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04F747-4DC1-48DF-BCB3-7C1C2EBDB5AF}"/>
              </a:ext>
            </a:extLst>
          </p:cNvPr>
          <p:cNvSpPr txBox="1"/>
          <p:nvPr/>
        </p:nvSpPr>
        <p:spPr>
          <a:xfrm>
            <a:off x="6982282" y="41854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Element-wise mean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4D68B-ACA9-446D-A5CD-C45A296550C7}"/>
              </a:ext>
            </a:extLst>
          </p:cNvPr>
          <p:cNvCxnSpPr>
            <a:cxnSpLocks/>
          </p:cNvCxnSpPr>
          <p:nvPr/>
        </p:nvCxnSpPr>
        <p:spPr>
          <a:xfrm>
            <a:off x="6084168" y="4797152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A0F73-4750-4372-97E5-AF8DDC608CDD}"/>
              </a:ext>
            </a:extLst>
          </p:cNvPr>
          <p:cNvCxnSpPr>
            <a:cxnSpLocks/>
          </p:cNvCxnSpPr>
          <p:nvPr/>
        </p:nvCxnSpPr>
        <p:spPr>
          <a:xfrm>
            <a:off x="6084168" y="5301208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467DFF-6062-4750-A764-80E61FAFE9C7}"/>
              </a:ext>
            </a:extLst>
          </p:cNvPr>
          <p:cNvSpPr txBox="1"/>
          <p:nvPr/>
        </p:nvSpPr>
        <p:spPr>
          <a:xfrm>
            <a:off x="6982282" y="5127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Row-wise mean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1085C-E7F0-44D8-9F03-8EC43B4DBD31}"/>
              </a:ext>
            </a:extLst>
          </p:cNvPr>
          <p:cNvSpPr txBox="1"/>
          <p:nvPr/>
        </p:nvSpPr>
        <p:spPr>
          <a:xfrm>
            <a:off x="6948264" y="46372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Column-wise mean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1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Other solutions</a:t>
            </a:r>
          </a:p>
          <a:p>
            <a:pPr lvl="1"/>
            <a:r>
              <a:rPr lang="en-US" altLang="zh-CN" dirty="0"/>
              <a:t>Low-rank approximation algorithms</a:t>
            </a:r>
          </a:p>
          <a:p>
            <a:pPr lvl="2"/>
            <a:r>
              <a:rPr lang="en-US" altLang="zh-CN" dirty="0"/>
              <a:t>Baseline approximation</a:t>
            </a:r>
          </a:p>
          <a:p>
            <a:pPr lvl="2"/>
            <a:r>
              <a:rPr lang="en-US" altLang="zh-CN" dirty="0"/>
              <a:t>SRSVD-based</a:t>
            </a:r>
          </a:p>
          <a:p>
            <a:pPr lvl="2"/>
            <a:r>
              <a:rPr lang="en-US" altLang="zh-CN" dirty="0"/>
              <a:t>None-negative matrix factorization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3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Solutions</a:t>
            </a:r>
          </a:p>
          <a:p>
            <a:pPr lvl="1"/>
            <a:r>
              <a:rPr lang="en-US" altLang="zh-CN" dirty="0"/>
              <a:t>Local Interpolation Algorithms</a:t>
            </a:r>
          </a:p>
          <a:p>
            <a:pPr lvl="2"/>
            <a:r>
              <a:rPr lang="en-US" altLang="zh-CN" dirty="0"/>
              <a:t>K-nearest neighborhood (targets local structure)</a:t>
            </a:r>
          </a:p>
          <a:p>
            <a:pPr lvl="3"/>
            <a:r>
              <a:rPr lang="en-US" altLang="zh-CN" dirty="0"/>
              <a:t>Design similarity metric since the order of row makes no sense.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343B4-2B2B-471F-BCCF-D0393100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0" y="2721638"/>
            <a:ext cx="4559534" cy="3702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536EE-90C1-4438-BB0A-8F72BA6CADE4}"/>
              </a:ext>
            </a:extLst>
          </p:cNvPr>
          <p:cNvSpPr txBox="1"/>
          <p:nvPr/>
        </p:nvSpPr>
        <p:spPr>
          <a:xfrm>
            <a:off x="5831632" y="341947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dimension presents stronger similarity according  to the study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2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7355372" cy="723028"/>
              <a:chOff x="1343472" y="2350372"/>
              <a:chExt cx="7355372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631118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Background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799048" y="4008863"/>
            <a:ext cx="386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3015908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4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7394F2-0169-4B4A-BA8A-909B03F88CA3}"/>
              </a:ext>
            </a:extLst>
          </p:cNvPr>
          <p:cNvSpPr/>
          <p:nvPr/>
        </p:nvSpPr>
        <p:spPr>
          <a:xfrm>
            <a:off x="6012160" y="2852936"/>
            <a:ext cx="288032" cy="432048"/>
          </a:xfrm>
          <a:prstGeom prst="ellipse">
            <a:avLst/>
          </a:prstGeom>
          <a:solidFill>
            <a:srgbClr val="FFC0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F40EB-121E-4A12-B6D6-8A08AEAA5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17" y="3655700"/>
            <a:ext cx="2286117" cy="1378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B66E8-705C-4855-9413-C13A6BA3EA32}"/>
              </a:ext>
            </a:extLst>
          </p:cNvPr>
          <p:cNvSpPr txBox="1"/>
          <p:nvPr/>
        </p:nvSpPr>
        <p:spPr>
          <a:xfrm>
            <a:off x="4961607" y="5235621"/>
            <a:ext cx="376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Adjacent points in time are similar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2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7394F2-0169-4B4A-BA8A-909B03F88CA3}"/>
              </a:ext>
            </a:extLst>
          </p:cNvPr>
          <p:cNvSpPr/>
          <p:nvPr/>
        </p:nvSpPr>
        <p:spPr>
          <a:xfrm>
            <a:off x="3866428" y="2852936"/>
            <a:ext cx="288032" cy="432048"/>
          </a:xfrm>
          <a:prstGeom prst="ellipse">
            <a:avLst/>
          </a:prstGeom>
          <a:solidFill>
            <a:srgbClr val="FFC0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/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blipFill>
                <a:blip r:embed="rId4"/>
                <a:stretch>
                  <a:fillRect l="-22857" r="-2571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1563C5-D91D-4B83-BC23-0DC5E977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56" y="5093886"/>
            <a:ext cx="222261" cy="260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822BF-151D-4990-8039-68128ECD5F93}"/>
              </a:ext>
            </a:extLst>
          </p:cNvPr>
          <p:cNvSpPr/>
          <p:nvPr/>
        </p:nvSpPr>
        <p:spPr>
          <a:xfrm>
            <a:off x="539552" y="3573016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134FD-31C2-4A30-A700-BFF1A1FE9D3D}"/>
              </a:ext>
            </a:extLst>
          </p:cNvPr>
          <p:cNvSpPr/>
          <p:nvPr/>
        </p:nvSpPr>
        <p:spPr>
          <a:xfrm>
            <a:off x="827584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8C85C-0374-4D25-9941-010A9479907B}"/>
              </a:ext>
            </a:extLst>
          </p:cNvPr>
          <p:cNvSpPr/>
          <p:nvPr/>
        </p:nvSpPr>
        <p:spPr>
          <a:xfrm>
            <a:off x="1268150" y="4164791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5A563-B34D-4D4C-A706-E4E4826B1F18}"/>
              </a:ext>
            </a:extLst>
          </p:cNvPr>
          <p:cNvSpPr/>
          <p:nvPr/>
        </p:nvSpPr>
        <p:spPr>
          <a:xfrm>
            <a:off x="934783" y="4500936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074EF-0632-4BF5-A1B1-E0D7AD896411}"/>
              </a:ext>
            </a:extLst>
          </p:cNvPr>
          <p:cNvSpPr/>
          <p:nvPr/>
        </p:nvSpPr>
        <p:spPr>
          <a:xfrm>
            <a:off x="3047927" y="3558287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7DBC-FACE-48A2-BC2E-2C73941AEB82}"/>
              </a:ext>
            </a:extLst>
          </p:cNvPr>
          <p:cNvSpPr/>
          <p:nvPr/>
        </p:nvSpPr>
        <p:spPr>
          <a:xfrm>
            <a:off x="3319565" y="3759582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D6658-C81D-4954-A3DA-DDA8694BC958}"/>
              </a:ext>
            </a:extLst>
          </p:cNvPr>
          <p:cNvSpPr/>
          <p:nvPr/>
        </p:nvSpPr>
        <p:spPr>
          <a:xfrm>
            <a:off x="3760131" y="4164791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36429-DDC9-4DAC-AC83-2D9DC3232B5D}"/>
              </a:ext>
            </a:extLst>
          </p:cNvPr>
          <p:cNvSpPr/>
          <p:nvPr/>
        </p:nvSpPr>
        <p:spPr>
          <a:xfrm>
            <a:off x="3426764" y="4500936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BAA504-7673-4C94-8787-AEEB78B01458}"/>
              </a:ext>
            </a:extLst>
          </p:cNvPr>
          <p:cNvSpPr/>
          <p:nvPr/>
        </p:nvSpPr>
        <p:spPr>
          <a:xfrm>
            <a:off x="2141256" y="4135217"/>
            <a:ext cx="673119" cy="336145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C9F92-8BA6-406A-A5E8-829164E5B05C}"/>
              </a:ext>
            </a:extLst>
          </p:cNvPr>
          <p:cNvSpPr txBox="1"/>
          <p:nvPr/>
        </p:nvSpPr>
        <p:spPr>
          <a:xfrm>
            <a:off x="1581746" y="4918631"/>
            <a:ext cx="173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Baseline approximation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7394F2-0169-4B4A-BA8A-909B03F88CA3}"/>
              </a:ext>
            </a:extLst>
          </p:cNvPr>
          <p:cNvSpPr/>
          <p:nvPr/>
        </p:nvSpPr>
        <p:spPr>
          <a:xfrm>
            <a:off x="3866428" y="2852936"/>
            <a:ext cx="288032" cy="432048"/>
          </a:xfrm>
          <a:prstGeom prst="ellipse">
            <a:avLst/>
          </a:prstGeom>
          <a:solidFill>
            <a:srgbClr val="FFC0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/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blipFill>
                <a:blip r:embed="rId4"/>
                <a:stretch>
                  <a:fillRect l="-22857" r="-2571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1563C5-D91D-4B83-BC23-0DC5E977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56" y="5093886"/>
            <a:ext cx="222261" cy="260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822BF-151D-4990-8039-68128ECD5F93}"/>
              </a:ext>
            </a:extLst>
          </p:cNvPr>
          <p:cNvSpPr/>
          <p:nvPr/>
        </p:nvSpPr>
        <p:spPr>
          <a:xfrm>
            <a:off x="539552" y="3573016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134FD-31C2-4A30-A700-BFF1A1FE9D3D}"/>
              </a:ext>
            </a:extLst>
          </p:cNvPr>
          <p:cNvSpPr/>
          <p:nvPr/>
        </p:nvSpPr>
        <p:spPr>
          <a:xfrm>
            <a:off x="827584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8C85C-0374-4D25-9941-010A9479907B}"/>
              </a:ext>
            </a:extLst>
          </p:cNvPr>
          <p:cNvSpPr/>
          <p:nvPr/>
        </p:nvSpPr>
        <p:spPr>
          <a:xfrm>
            <a:off x="1268150" y="4164791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5A563-B34D-4D4C-A706-E4E4826B1F18}"/>
              </a:ext>
            </a:extLst>
          </p:cNvPr>
          <p:cNvSpPr/>
          <p:nvPr/>
        </p:nvSpPr>
        <p:spPr>
          <a:xfrm>
            <a:off x="934783" y="4500936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074EF-0632-4BF5-A1B1-E0D7AD896411}"/>
              </a:ext>
            </a:extLst>
          </p:cNvPr>
          <p:cNvSpPr/>
          <p:nvPr/>
        </p:nvSpPr>
        <p:spPr>
          <a:xfrm>
            <a:off x="3047927" y="3558287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7DBC-FACE-48A2-BC2E-2C73941AEB82}"/>
              </a:ext>
            </a:extLst>
          </p:cNvPr>
          <p:cNvSpPr/>
          <p:nvPr/>
        </p:nvSpPr>
        <p:spPr>
          <a:xfrm>
            <a:off x="3319565" y="3759582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D6658-C81D-4954-A3DA-DDA8694BC958}"/>
              </a:ext>
            </a:extLst>
          </p:cNvPr>
          <p:cNvSpPr/>
          <p:nvPr/>
        </p:nvSpPr>
        <p:spPr>
          <a:xfrm>
            <a:off x="3760131" y="4164791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36429-DDC9-4DAC-AC83-2D9DC3232B5D}"/>
              </a:ext>
            </a:extLst>
          </p:cNvPr>
          <p:cNvSpPr/>
          <p:nvPr/>
        </p:nvSpPr>
        <p:spPr>
          <a:xfrm>
            <a:off x="3426764" y="4500936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BAA504-7673-4C94-8787-AEEB78B01458}"/>
              </a:ext>
            </a:extLst>
          </p:cNvPr>
          <p:cNvSpPr/>
          <p:nvPr/>
        </p:nvSpPr>
        <p:spPr>
          <a:xfrm>
            <a:off x="2141256" y="4135217"/>
            <a:ext cx="673119" cy="336145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C9F92-8BA6-406A-A5E8-829164E5B05C}"/>
              </a:ext>
            </a:extLst>
          </p:cNvPr>
          <p:cNvSpPr txBox="1"/>
          <p:nvPr/>
        </p:nvSpPr>
        <p:spPr>
          <a:xfrm>
            <a:off x="1581746" y="4918631"/>
            <a:ext cx="173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Baseline approximation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35A6AD-866F-4981-BC94-496DEDB22750}"/>
              </a:ext>
            </a:extLst>
          </p:cNvPr>
          <p:cNvCxnSpPr/>
          <p:nvPr/>
        </p:nvCxnSpPr>
        <p:spPr>
          <a:xfrm>
            <a:off x="3047927" y="3759582"/>
            <a:ext cx="1368152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CB2566-63C3-41B7-93AB-6A1C3FA576BC}"/>
                  </a:ext>
                </a:extLst>
              </p:cNvPr>
              <p:cNvSpPr txBox="1"/>
              <p:nvPr/>
            </p:nvSpPr>
            <p:spPr>
              <a:xfrm>
                <a:off x="4563100" y="3558287"/>
                <a:ext cx="57606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CB2566-63C3-41B7-93AB-6A1C3FA5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00" y="3558287"/>
                <a:ext cx="57606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63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7394F2-0169-4B4A-BA8A-909B03F88CA3}"/>
              </a:ext>
            </a:extLst>
          </p:cNvPr>
          <p:cNvSpPr/>
          <p:nvPr/>
        </p:nvSpPr>
        <p:spPr>
          <a:xfrm>
            <a:off x="3866428" y="2852936"/>
            <a:ext cx="288032" cy="432048"/>
          </a:xfrm>
          <a:prstGeom prst="ellipse">
            <a:avLst/>
          </a:prstGeom>
          <a:solidFill>
            <a:srgbClr val="FFC0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/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blipFill>
                <a:blip r:embed="rId4"/>
                <a:stretch>
                  <a:fillRect l="-22857" r="-2571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1563C5-D91D-4B83-BC23-0DC5E977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56" y="5093886"/>
            <a:ext cx="222261" cy="260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822BF-151D-4990-8039-68128ECD5F93}"/>
              </a:ext>
            </a:extLst>
          </p:cNvPr>
          <p:cNvSpPr/>
          <p:nvPr/>
        </p:nvSpPr>
        <p:spPr>
          <a:xfrm>
            <a:off x="539552" y="3573016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134FD-31C2-4A30-A700-BFF1A1FE9D3D}"/>
              </a:ext>
            </a:extLst>
          </p:cNvPr>
          <p:cNvSpPr/>
          <p:nvPr/>
        </p:nvSpPr>
        <p:spPr>
          <a:xfrm>
            <a:off x="827584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8C85C-0374-4D25-9941-010A9479907B}"/>
              </a:ext>
            </a:extLst>
          </p:cNvPr>
          <p:cNvSpPr/>
          <p:nvPr/>
        </p:nvSpPr>
        <p:spPr>
          <a:xfrm>
            <a:off x="1268150" y="4164791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5A563-B34D-4D4C-A706-E4E4826B1F18}"/>
              </a:ext>
            </a:extLst>
          </p:cNvPr>
          <p:cNvSpPr/>
          <p:nvPr/>
        </p:nvSpPr>
        <p:spPr>
          <a:xfrm>
            <a:off x="934783" y="4500936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074EF-0632-4BF5-A1B1-E0D7AD896411}"/>
              </a:ext>
            </a:extLst>
          </p:cNvPr>
          <p:cNvSpPr/>
          <p:nvPr/>
        </p:nvSpPr>
        <p:spPr>
          <a:xfrm>
            <a:off x="3047927" y="3558287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7DBC-FACE-48A2-BC2E-2C73941AEB82}"/>
              </a:ext>
            </a:extLst>
          </p:cNvPr>
          <p:cNvSpPr/>
          <p:nvPr/>
        </p:nvSpPr>
        <p:spPr>
          <a:xfrm>
            <a:off x="3319565" y="3759582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D6658-C81D-4954-A3DA-DDA8694BC958}"/>
              </a:ext>
            </a:extLst>
          </p:cNvPr>
          <p:cNvSpPr/>
          <p:nvPr/>
        </p:nvSpPr>
        <p:spPr>
          <a:xfrm>
            <a:off x="3760131" y="4164791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36429-DDC9-4DAC-AC83-2D9DC3232B5D}"/>
              </a:ext>
            </a:extLst>
          </p:cNvPr>
          <p:cNvSpPr/>
          <p:nvPr/>
        </p:nvSpPr>
        <p:spPr>
          <a:xfrm>
            <a:off x="3426764" y="4500936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BAA504-7673-4C94-8787-AEEB78B01458}"/>
              </a:ext>
            </a:extLst>
          </p:cNvPr>
          <p:cNvSpPr/>
          <p:nvPr/>
        </p:nvSpPr>
        <p:spPr>
          <a:xfrm>
            <a:off x="2141256" y="4135217"/>
            <a:ext cx="673119" cy="336145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C9F92-8BA6-406A-A5E8-829164E5B05C}"/>
              </a:ext>
            </a:extLst>
          </p:cNvPr>
          <p:cNvSpPr txBox="1"/>
          <p:nvPr/>
        </p:nvSpPr>
        <p:spPr>
          <a:xfrm>
            <a:off x="1581746" y="4918631"/>
            <a:ext cx="173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Baseline approximation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35A6AD-866F-4981-BC94-496DEDB22750}"/>
              </a:ext>
            </a:extLst>
          </p:cNvPr>
          <p:cNvCxnSpPr/>
          <p:nvPr/>
        </p:nvCxnSpPr>
        <p:spPr>
          <a:xfrm>
            <a:off x="3047927" y="3759582"/>
            <a:ext cx="1368152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CB2566-63C3-41B7-93AB-6A1C3FA576BC}"/>
                  </a:ext>
                </a:extLst>
              </p:cNvPr>
              <p:cNvSpPr txBox="1"/>
              <p:nvPr/>
            </p:nvSpPr>
            <p:spPr>
              <a:xfrm>
                <a:off x="4563100" y="3558287"/>
                <a:ext cx="57606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CB2566-63C3-41B7-93AB-6A1C3FA5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00" y="3558287"/>
                <a:ext cx="57606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4FF4F-47C6-41A3-B371-9F944C085455}"/>
              </a:ext>
            </a:extLst>
          </p:cNvPr>
          <p:cNvCxnSpPr/>
          <p:nvPr/>
        </p:nvCxnSpPr>
        <p:spPr>
          <a:xfrm>
            <a:off x="3047927" y="4135217"/>
            <a:ext cx="1368152" cy="0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0BD33E-F36F-49F4-AA01-62238DEA8339}"/>
                  </a:ext>
                </a:extLst>
              </p:cNvPr>
              <p:cNvSpPr txBox="1"/>
              <p:nvPr/>
            </p:nvSpPr>
            <p:spPr>
              <a:xfrm>
                <a:off x="4589170" y="3947697"/>
                <a:ext cx="57606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0BD33E-F36F-49F4-AA01-62238DEA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70" y="3947697"/>
                <a:ext cx="576064" cy="404213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DA90E1-4871-4C5D-AAA7-65437EC51C9D}"/>
              </a:ext>
            </a:extLst>
          </p:cNvPr>
          <p:cNvCxnSpPr/>
          <p:nvPr/>
        </p:nvCxnSpPr>
        <p:spPr>
          <a:xfrm>
            <a:off x="3030757" y="4667800"/>
            <a:ext cx="1368152" cy="0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BA745E-8517-4394-A6B1-C2534421970D}"/>
                  </a:ext>
                </a:extLst>
              </p:cNvPr>
              <p:cNvSpPr txBox="1"/>
              <p:nvPr/>
            </p:nvSpPr>
            <p:spPr>
              <a:xfrm>
                <a:off x="4572000" y="4480280"/>
                <a:ext cx="57606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BA745E-8517-4394-A6B1-C2534421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80280"/>
                <a:ext cx="576064" cy="404213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598BE43A-DEF7-4044-A982-FF249E2565B8}"/>
              </a:ext>
            </a:extLst>
          </p:cNvPr>
          <p:cNvSpPr/>
          <p:nvPr/>
        </p:nvSpPr>
        <p:spPr>
          <a:xfrm>
            <a:off x="5139164" y="4164791"/>
            <a:ext cx="199161" cy="5030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32BA55-E33C-4B6F-A357-279A613F4D88}"/>
                  </a:ext>
                </a:extLst>
              </p:cNvPr>
              <p:cNvSpPr txBox="1"/>
              <p:nvPr/>
            </p:nvSpPr>
            <p:spPr>
              <a:xfrm>
                <a:off x="5377170" y="4242363"/>
                <a:ext cx="325114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Find k nearest row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32BA55-E33C-4B6F-A357-279A613F4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70" y="4242363"/>
                <a:ext cx="3251147" cy="381515"/>
              </a:xfrm>
              <a:prstGeom prst="rect">
                <a:avLst/>
              </a:prstGeom>
              <a:blipFill>
                <a:blip r:embed="rId9"/>
                <a:stretch>
                  <a:fillRect l="-1501" t="-9524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66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7394F2-0169-4B4A-BA8A-909B03F88CA3}"/>
              </a:ext>
            </a:extLst>
          </p:cNvPr>
          <p:cNvSpPr/>
          <p:nvPr/>
        </p:nvSpPr>
        <p:spPr>
          <a:xfrm>
            <a:off x="3866428" y="2852936"/>
            <a:ext cx="288032" cy="432048"/>
          </a:xfrm>
          <a:prstGeom prst="ellipse">
            <a:avLst/>
          </a:prstGeom>
          <a:solidFill>
            <a:srgbClr val="FFC00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/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174A0-49CF-44C4-A36E-49149C2F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80" y="5072520"/>
                <a:ext cx="212429" cy="276999"/>
              </a:xfrm>
              <a:prstGeom prst="rect">
                <a:avLst/>
              </a:prstGeom>
              <a:blipFill>
                <a:blip r:embed="rId4"/>
                <a:stretch>
                  <a:fillRect l="-22857" r="-2571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1563C5-D91D-4B83-BC23-0DC5E977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56" y="5093886"/>
            <a:ext cx="222261" cy="260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822BF-151D-4990-8039-68128ECD5F93}"/>
              </a:ext>
            </a:extLst>
          </p:cNvPr>
          <p:cNvSpPr/>
          <p:nvPr/>
        </p:nvSpPr>
        <p:spPr>
          <a:xfrm>
            <a:off x="539552" y="3573016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134FD-31C2-4A30-A700-BFF1A1FE9D3D}"/>
              </a:ext>
            </a:extLst>
          </p:cNvPr>
          <p:cNvSpPr/>
          <p:nvPr/>
        </p:nvSpPr>
        <p:spPr>
          <a:xfrm>
            <a:off x="827584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8C85C-0374-4D25-9941-010A9479907B}"/>
              </a:ext>
            </a:extLst>
          </p:cNvPr>
          <p:cNvSpPr/>
          <p:nvPr/>
        </p:nvSpPr>
        <p:spPr>
          <a:xfrm>
            <a:off x="1268150" y="4164791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5A563-B34D-4D4C-A706-E4E4826B1F18}"/>
              </a:ext>
            </a:extLst>
          </p:cNvPr>
          <p:cNvSpPr/>
          <p:nvPr/>
        </p:nvSpPr>
        <p:spPr>
          <a:xfrm>
            <a:off x="934783" y="4500936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074EF-0632-4BF5-A1B1-E0D7AD896411}"/>
              </a:ext>
            </a:extLst>
          </p:cNvPr>
          <p:cNvSpPr/>
          <p:nvPr/>
        </p:nvSpPr>
        <p:spPr>
          <a:xfrm>
            <a:off x="3047927" y="3558287"/>
            <a:ext cx="136815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7DBC-FACE-48A2-BC2E-2C73941AEB82}"/>
              </a:ext>
            </a:extLst>
          </p:cNvPr>
          <p:cNvSpPr/>
          <p:nvPr/>
        </p:nvSpPr>
        <p:spPr>
          <a:xfrm>
            <a:off x="3319565" y="3759582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D6658-C81D-4954-A3DA-DDA8694BC958}"/>
              </a:ext>
            </a:extLst>
          </p:cNvPr>
          <p:cNvSpPr/>
          <p:nvPr/>
        </p:nvSpPr>
        <p:spPr>
          <a:xfrm>
            <a:off x="3760131" y="4164791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36429-DDC9-4DAC-AC83-2D9DC3232B5D}"/>
              </a:ext>
            </a:extLst>
          </p:cNvPr>
          <p:cNvSpPr/>
          <p:nvPr/>
        </p:nvSpPr>
        <p:spPr>
          <a:xfrm>
            <a:off x="3426764" y="4500936"/>
            <a:ext cx="2709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BAA504-7673-4C94-8787-AEEB78B01458}"/>
              </a:ext>
            </a:extLst>
          </p:cNvPr>
          <p:cNvSpPr/>
          <p:nvPr/>
        </p:nvSpPr>
        <p:spPr>
          <a:xfrm>
            <a:off x="2141256" y="4135217"/>
            <a:ext cx="673119" cy="336145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C9F92-8BA6-406A-A5E8-829164E5B05C}"/>
              </a:ext>
            </a:extLst>
          </p:cNvPr>
          <p:cNvSpPr txBox="1"/>
          <p:nvPr/>
        </p:nvSpPr>
        <p:spPr>
          <a:xfrm>
            <a:off x="1581746" y="4918631"/>
            <a:ext cx="173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Baseline approximation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35A6AD-866F-4981-BC94-496DEDB22750}"/>
              </a:ext>
            </a:extLst>
          </p:cNvPr>
          <p:cNvCxnSpPr/>
          <p:nvPr/>
        </p:nvCxnSpPr>
        <p:spPr>
          <a:xfrm>
            <a:off x="3047927" y="3759582"/>
            <a:ext cx="1368152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CB2566-63C3-41B7-93AB-6A1C3FA576BC}"/>
                  </a:ext>
                </a:extLst>
              </p:cNvPr>
              <p:cNvSpPr txBox="1"/>
              <p:nvPr/>
            </p:nvSpPr>
            <p:spPr>
              <a:xfrm>
                <a:off x="4563100" y="3558287"/>
                <a:ext cx="57606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CB2566-63C3-41B7-93AB-6A1C3FA5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00" y="3558287"/>
                <a:ext cx="57606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4FF4F-47C6-41A3-B371-9F944C085455}"/>
              </a:ext>
            </a:extLst>
          </p:cNvPr>
          <p:cNvCxnSpPr/>
          <p:nvPr/>
        </p:nvCxnSpPr>
        <p:spPr>
          <a:xfrm>
            <a:off x="3047927" y="4135217"/>
            <a:ext cx="1368152" cy="0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0BD33E-F36F-49F4-AA01-62238DEA8339}"/>
                  </a:ext>
                </a:extLst>
              </p:cNvPr>
              <p:cNvSpPr txBox="1"/>
              <p:nvPr/>
            </p:nvSpPr>
            <p:spPr>
              <a:xfrm>
                <a:off x="4589170" y="3947697"/>
                <a:ext cx="57606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0BD33E-F36F-49F4-AA01-62238DEA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70" y="3947697"/>
                <a:ext cx="576064" cy="404213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DA90E1-4871-4C5D-AAA7-65437EC51C9D}"/>
              </a:ext>
            </a:extLst>
          </p:cNvPr>
          <p:cNvCxnSpPr/>
          <p:nvPr/>
        </p:nvCxnSpPr>
        <p:spPr>
          <a:xfrm>
            <a:off x="3030757" y="4667800"/>
            <a:ext cx="1368152" cy="0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BA745E-8517-4394-A6B1-C2534421970D}"/>
                  </a:ext>
                </a:extLst>
              </p:cNvPr>
              <p:cNvSpPr txBox="1"/>
              <p:nvPr/>
            </p:nvSpPr>
            <p:spPr>
              <a:xfrm>
                <a:off x="4572000" y="4480280"/>
                <a:ext cx="57606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BA745E-8517-4394-A6B1-C2534421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80280"/>
                <a:ext cx="576064" cy="404213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598BE43A-DEF7-4044-A982-FF249E2565B8}"/>
              </a:ext>
            </a:extLst>
          </p:cNvPr>
          <p:cNvSpPr/>
          <p:nvPr/>
        </p:nvSpPr>
        <p:spPr>
          <a:xfrm>
            <a:off x="5139164" y="4164791"/>
            <a:ext cx="199161" cy="5030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32BA55-E33C-4B6F-A357-279A613F4D88}"/>
                  </a:ext>
                </a:extLst>
              </p:cNvPr>
              <p:cNvSpPr txBox="1"/>
              <p:nvPr/>
            </p:nvSpPr>
            <p:spPr>
              <a:xfrm>
                <a:off x="5377170" y="4242363"/>
                <a:ext cx="325114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Find k nearest row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32BA55-E33C-4B6F-A357-279A613F4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70" y="4242363"/>
                <a:ext cx="3251147" cy="381515"/>
              </a:xfrm>
              <a:prstGeom prst="rect">
                <a:avLst/>
              </a:prstGeom>
              <a:blipFill>
                <a:blip r:embed="rId9"/>
                <a:stretch>
                  <a:fillRect l="-1501" t="-9524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DB9F205C-B48D-4725-BBBB-63F9ACB614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9481" y="5211018"/>
            <a:ext cx="2559182" cy="342918"/>
          </a:xfrm>
          <a:prstGeom prst="rect">
            <a:avLst/>
          </a:prstGeom>
        </p:spPr>
      </p:pic>
      <p:sp>
        <p:nvSpPr>
          <p:cNvPr id="27" name="Arrow: Up 26">
            <a:extLst>
              <a:ext uri="{FF2B5EF4-FFF2-40B4-BE49-F238E27FC236}">
                <a16:creationId xmlns:a16="http://schemas.microsoft.com/office/drawing/2014/main" id="{46C2BB52-30D3-443B-B7DF-037870B7DF74}"/>
              </a:ext>
            </a:extLst>
          </p:cNvPr>
          <p:cNvSpPr/>
          <p:nvPr/>
        </p:nvSpPr>
        <p:spPr>
          <a:xfrm rot="10800000">
            <a:off x="6436808" y="4623878"/>
            <a:ext cx="389056" cy="576314"/>
          </a:xfrm>
          <a:prstGeom prst="up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D0BF8F-3CDC-4E27-80F6-66EA582AB48A}"/>
              </a:ext>
            </a:extLst>
          </p:cNvPr>
          <p:cNvSpPr/>
          <p:nvPr/>
        </p:nvSpPr>
        <p:spPr>
          <a:xfrm>
            <a:off x="6996678" y="4651608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DAEA69-2279-47B3-8840-6E4164FEF7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5201" y="6309755"/>
            <a:ext cx="1524078" cy="279414"/>
          </a:xfrm>
          <a:prstGeom prst="rect">
            <a:avLst/>
          </a:prstGeom>
        </p:spPr>
      </p:pic>
      <p:sp>
        <p:nvSpPr>
          <p:cNvPr id="30" name="Arrow: Up 29">
            <a:extLst>
              <a:ext uri="{FF2B5EF4-FFF2-40B4-BE49-F238E27FC236}">
                <a16:creationId xmlns:a16="http://schemas.microsoft.com/office/drawing/2014/main" id="{847F82DF-F5A6-4597-AE85-AD3E3A1790D9}"/>
              </a:ext>
            </a:extLst>
          </p:cNvPr>
          <p:cNvSpPr/>
          <p:nvPr/>
        </p:nvSpPr>
        <p:spPr>
          <a:xfrm rot="10800000">
            <a:off x="6436807" y="5686615"/>
            <a:ext cx="389056" cy="576314"/>
          </a:xfrm>
          <a:prstGeom prst="up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BBEC3-EAFF-45CE-B73A-7BDC3F7E9C9C}"/>
              </a:ext>
            </a:extLst>
          </p:cNvPr>
          <p:cNvSpPr/>
          <p:nvPr/>
        </p:nvSpPr>
        <p:spPr>
          <a:xfrm>
            <a:off x="7041240" y="573234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Use the weight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5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Sparsity Regularized Matrix Factorization</a:t>
            </a:r>
          </a:p>
          <a:p>
            <a:pPr lvl="1"/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EBC61-C71E-44D5-946F-A2570F4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213592" cy="10081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1913011-931D-47A1-938A-9DF9179E4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14" y="4018156"/>
            <a:ext cx="5258070" cy="3111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3452E2-6EA0-4129-BC88-17C5FFF50DDD}"/>
              </a:ext>
            </a:extLst>
          </p:cNvPr>
          <p:cNvSpPr txBox="1"/>
          <p:nvPr/>
        </p:nvSpPr>
        <p:spPr>
          <a:xfrm>
            <a:off x="1328214" y="3501008"/>
            <a:ext cx="79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Note: scale parameter to avoid overshadow during optimization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Combine global and local methods</a:t>
            </a:r>
          </a:p>
          <a:p>
            <a:pPr lvl="3"/>
            <a:r>
              <a:rPr lang="en-US" altLang="zh-CN" dirty="0"/>
              <a:t>Small amount of missing: KNN is better</a:t>
            </a:r>
          </a:p>
          <a:p>
            <a:pPr lvl="3"/>
            <a:r>
              <a:rPr lang="en-US" altLang="zh-CN" dirty="0"/>
              <a:t>Large amount of missing: SRMF is better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4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Combine global and local methods</a:t>
            </a:r>
          </a:p>
          <a:p>
            <a:pPr lvl="3"/>
            <a:r>
              <a:rPr lang="en-US" altLang="zh-CN" dirty="0"/>
              <a:t>Small amount of missing: KNN is better</a:t>
            </a:r>
          </a:p>
          <a:p>
            <a:pPr lvl="3"/>
            <a:r>
              <a:rPr lang="en-US" altLang="zh-CN" dirty="0"/>
              <a:t>Large amount of missing: SRMF is better</a:t>
            </a:r>
          </a:p>
          <a:p>
            <a:pPr lvl="1"/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25F88E-596F-4D46-8059-C8DFE12965A7}"/>
              </a:ext>
            </a:extLst>
          </p:cNvPr>
          <p:cNvSpPr/>
          <p:nvPr/>
        </p:nvSpPr>
        <p:spPr>
          <a:xfrm>
            <a:off x="1849096" y="3219826"/>
            <a:ext cx="1530959" cy="1495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A32AB-F276-47A5-B710-EEC05A326DDD}"/>
              </a:ext>
            </a:extLst>
          </p:cNvPr>
          <p:cNvSpPr/>
          <p:nvPr/>
        </p:nvSpPr>
        <p:spPr>
          <a:xfrm>
            <a:off x="2479078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B6AD7-261C-49BE-B54B-CC2A6C1A19A7}"/>
                  </a:ext>
                </a:extLst>
              </p:cNvPr>
              <p:cNvSpPr txBox="1"/>
              <p:nvPr/>
            </p:nvSpPr>
            <p:spPr>
              <a:xfrm>
                <a:off x="2504124" y="4136941"/>
                <a:ext cx="659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B6AD7-261C-49BE-B54B-CC2A6C1A1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124" y="4136941"/>
                <a:ext cx="659732" cy="276999"/>
              </a:xfrm>
              <a:prstGeom prst="rect">
                <a:avLst/>
              </a:prstGeom>
              <a:blipFill>
                <a:blip r:embed="rId3"/>
                <a:stretch>
                  <a:fillRect l="-8333" t="-2222" r="-1203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Combine global and local methods</a:t>
            </a:r>
          </a:p>
          <a:p>
            <a:pPr lvl="3"/>
            <a:r>
              <a:rPr lang="en-US" altLang="zh-CN" dirty="0"/>
              <a:t>Small amount of missing: KNN is better</a:t>
            </a:r>
          </a:p>
          <a:p>
            <a:pPr lvl="3"/>
            <a:r>
              <a:rPr lang="en-US" altLang="zh-CN" dirty="0"/>
              <a:t>Large amount of missing: SRMF is better</a:t>
            </a:r>
          </a:p>
          <a:p>
            <a:pPr lvl="1"/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25F88E-596F-4D46-8059-C8DFE12965A7}"/>
              </a:ext>
            </a:extLst>
          </p:cNvPr>
          <p:cNvSpPr/>
          <p:nvPr/>
        </p:nvSpPr>
        <p:spPr>
          <a:xfrm>
            <a:off x="1849096" y="3219826"/>
            <a:ext cx="1530959" cy="1495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A32AB-F276-47A5-B710-EEC05A326DDD}"/>
              </a:ext>
            </a:extLst>
          </p:cNvPr>
          <p:cNvSpPr/>
          <p:nvPr/>
        </p:nvSpPr>
        <p:spPr>
          <a:xfrm>
            <a:off x="2479078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D93485-8CC5-42FD-97CC-523B090BAC96}"/>
              </a:ext>
            </a:extLst>
          </p:cNvPr>
          <p:cNvSpPr/>
          <p:nvPr/>
        </p:nvSpPr>
        <p:spPr>
          <a:xfrm>
            <a:off x="3036002" y="3759581"/>
            <a:ext cx="270996" cy="276999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3581A7-6313-4C40-B8C4-A2750C2C6854}"/>
              </a:ext>
            </a:extLst>
          </p:cNvPr>
          <p:cNvSpPr/>
          <p:nvPr/>
        </p:nvSpPr>
        <p:spPr>
          <a:xfrm>
            <a:off x="1945890" y="3761621"/>
            <a:ext cx="270996" cy="276999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5A9F8A-F4E2-40C6-9B84-975B8F74653D}"/>
                  </a:ext>
                </a:extLst>
              </p:cNvPr>
              <p:cNvSpPr txBox="1"/>
              <p:nvPr/>
            </p:nvSpPr>
            <p:spPr>
              <a:xfrm>
                <a:off x="2730659" y="3768403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5A9F8A-F4E2-40C6-9B84-975B8F74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59" y="3768403"/>
                <a:ext cx="254878" cy="276999"/>
              </a:xfrm>
              <a:prstGeom prst="rect">
                <a:avLst/>
              </a:prstGeom>
              <a:blipFill>
                <a:blip r:embed="rId3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18EA8-7C4F-45F2-BE74-EFF1C0D6420D}"/>
                  </a:ext>
                </a:extLst>
              </p:cNvPr>
              <p:cNvSpPr txBox="1"/>
              <p:nvPr/>
            </p:nvSpPr>
            <p:spPr>
              <a:xfrm>
                <a:off x="2224200" y="3753265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18EA8-7C4F-45F2-BE74-EFF1C0D6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00" y="3753265"/>
                <a:ext cx="254878" cy="276999"/>
              </a:xfrm>
              <a:prstGeom prst="rect">
                <a:avLst/>
              </a:prstGeom>
              <a:blipFill>
                <a:blip r:embed="rId4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2B7895-0F98-4F9E-A617-B67DE3BB98A6}"/>
                  </a:ext>
                </a:extLst>
              </p:cNvPr>
              <p:cNvSpPr txBox="1"/>
              <p:nvPr/>
            </p:nvSpPr>
            <p:spPr>
              <a:xfrm>
                <a:off x="3380055" y="4051061"/>
                <a:ext cx="1068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2B7895-0F98-4F9E-A617-B67DE3BB9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55" y="4051061"/>
                <a:ext cx="1068819" cy="276999"/>
              </a:xfrm>
              <a:prstGeom prst="rect">
                <a:avLst/>
              </a:prstGeom>
              <a:blipFill>
                <a:blip r:embed="rId5"/>
                <a:stretch>
                  <a:fillRect l="-3977" t="-2222" r="-681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98E4D0-73CF-462F-A11F-12D31C7EAA86}"/>
                  </a:ext>
                </a:extLst>
              </p:cNvPr>
              <p:cNvSpPr txBox="1"/>
              <p:nvPr/>
            </p:nvSpPr>
            <p:spPr>
              <a:xfrm>
                <a:off x="767246" y="4045402"/>
                <a:ext cx="106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98E4D0-73CF-462F-A11F-12D31C7EA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46" y="4045402"/>
                <a:ext cx="1063689" cy="276999"/>
              </a:xfrm>
              <a:prstGeom prst="rect">
                <a:avLst/>
              </a:prstGeom>
              <a:blipFill>
                <a:blip r:embed="rId6"/>
                <a:stretch>
                  <a:fillRect l="-4598" t="-2222" r="-747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0D409F-5203-4C52-9D7D-CB80EACD488E}"/>
                  </a:ext>
                </a:extLst>
              </p:cNvPr>
              <p:cNvSpPr txBox="1"/>
              <p:nvPr/>
            </p:nvSpPr>
            <p:spPr>
              <a:xfrm>
                <a:off x="2237799" y="4183901"/>
                <a:ext cx="1109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altLang="zh-CN" b="0" i="1" dirty="0" smtClean="0">
                              <a:latin typeface="Cambria Math" panose="02040503050406030204" pitchFamily="18" charset="0"/>
                            </a:rPr>
                            <m:t>𝑆𝑅𝑀𝐹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0D409F-5203-4C52-9D7D-CB80EACD4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99" y="4183901"/>
                <a:ext cx="1109599" cy="276999"/>
              </a:xfrm>
              <a:prstGeom prst="rect">
                <a:avLst/>
              </a:prstGeom>
              <a:blipFill>
                <a:blip r:embed="rId7"/>
                <a:stretch>
                  <a:fillRect l="-4396" r="-714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05A6BE-76E7-4E8B-8E7C-1BFCE0476729}"/>
              </a:ext>
            </a:extLst>
          </p:cNvPr>
          <p:cNvSpPr txBox="1"/>
          <p:nvPr/>
        </p:nvSpPr>
        <p:spPr>
          <a:xfrm>
            <a:off x="5004048" y="3429000"/>
            <a:ext cx="337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the neighbors of missing data also miss, then only use SRMF estimation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6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CA" altLang="zh-CN" sz="1800" dirty="0"/>
              <a:t>Motivation</a:t>
            </a:r>
          </a:p>
          <a:p>
            <a:pPr marL="480060" lvl="1" defTabSz="457200"/>
            <a:r>
              <a:rPr lang="en-CA" altLang="zh-CN" sz="1600" dirty="0"/>
              <a:t>Reliably measure traffic matrices(TM) for large networks</a:t>
            </a:r>
          </a:p>
          <a:p>
            <a:pPr marL="480060" lvl="1" defTabSz="457200"/>
            <a:endParaRPr lang="en-US" altLang="zh-CN" sz="1600" dirty="0"/>
          </a:p>
          <a:p>
            <a:pPr marL="0" defTabSz="457200"/>
            <a:endParaRPr lang="en-US" altLang="zh-CN" sz="1800" dirty="0"/>
          </a:p>
          <a:p>
            <a:pPr marL="480060" lvl="1" defTabSz="457200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10560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Proposed solutions</a:t>
            </a:r>
          </a:p>
          <a:p>
            <a:pPr lvl="1"/>
            <a:r>
              <a:rPr lang="en-US" altLang="zh-CN" dirty="0"/>
              <a:t>Spatial-temporal compressive sensing</a:t>
            </a:r>
          </a:p>
          <a:p>
            <a:pPr lvl="2"/>
            <a:r>
              <a:rPr lang="en-US" altLang="zh-CN" dirty="0"/>
              <a:t>Combine global and local methods</a:t>
            </a:r>
          </a:p>
          <a:p>
            <a:pPr lvl="3"/>
            <a:r>
              <a:rPr lang="en-US" altLang="zh-CN" dirty="0"/>
              <a:t>Small amount of missing: KNN is better</a:t>
            </a:r>
          </a:p>
          <a:p>
            <a:pPr lvl="3"/>
            <a:r>
              <a:rPr lang="en-US" altLang="zh-CN" dirty="0"/>
              <a:t>Large amount of missing: SRMF is better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C95A3-3876-4B19-8401-37609AD18259}"/>
                  </a:ext>
                </a:extLst>
              </p:cNvPr>
              <p:cNvSpPr txBox="1"/>
              <p:nvPr/>
            </p:nvSpPr>
            <p:spPr>
              <a:xfrm>
                <a:off x="801469" y="5797476"/>
                <a:ext cx="424577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𝑆𝑅𝑀𝐹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𝐾𝑁𝑁</m:t>
                          </m:r>
                        </m:sub>
                      </m:sSub>
                      <m:d>
                        <m:d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𝑛𝑏𝑟𝑠</m:t>
                          </m:r>
                        </m:sub>
                        <m:sup/>
                        <m:e>
                          <m:r>
                            <a:rPr lang="en-CA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>
                            <m:sSubPr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𝑆𝑅𝑀𝐹</m:t>
                              </m:r>
                            </m:sub>
                          </m:s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C95A3-3876-4B19-8401-37609AD1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9" y="5797476"/>
                <a:ext cx="4245778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E56EC8-F092-40C6-87E6-98CD4652792F}"/>
                  </a:ext>
                </a:extLst>
              </p:cNvPr>
              <p:cNvSpPr txBox="1"/>
              <p:nvPr/>
            </p:nvSpPr>
            <p:spPr>
              <a:xfrm>
                <a:off x="5434462" y="5740018"/>
                <a:ext cx="369588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𝑆𝑅𝑀𝐹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𝐾𝑁𝑁</m:t>
                          </m:r>
                        </m:sub>
                      </m:sSub>
                      <m:d>
                        <m:d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𝑛𝑏𝑟𝑠</m:t>
                          </m:r>
                        </m:sub>
                        <m:sup/>
                        <m:e>
                          <m:r>
                            <a:rPr lang="en-CA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E56EC8-F092-40C6-87E6-98CD4652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62" y="5740018"/>
                <a:ext cx="3695884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E25F88E-596F-4D46-8059-C8DFE12965A7}"/>
              </a:ext>
            </a:extLst>
          </p:cNvPr>
          <p:cNvSpPr/>
          <p:nvPr/>
        </p:nvSpPr>
        <p:spPr>
          <a:xfrm>
            <a:off x="1849096" y="3219826"/>
            <a:ext cx="1530959" cy="1495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A32AB-F276-47A5-B710-EEC05A326DDD}"/>
              </a:ext>
            </a:extLst>
          </p:cNvPr>
          <p:cNvSpPr/>
          <p:nvPr/>
        </p:nvSpPr>
        <p:spPr>
          <a:xfrm>
            <a:off x="2479078" y="3759582"/>
            <a:ext cx="270996" cy="276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B6AD7-261C-49BE-B54B-CC2A6C1A19A7}"/>
                  </a:ext>
                </a:extLst>
              </p:cNvPr>
              <p:cNvSpPr txBox="1"/>
              <p:nvPr/>
            </p:nvSpPr>
            <p:spPr>
              <a:xfrm>
                <a:off x="2504124" y="4136941"/>
                <a:ext cx="659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B6AD7-261C-49BE-B54B-CC2A6C1A1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124" y="4136941"/>
                <a:ext cx="659732" cy="276999"/>
              </a:xfrm>
              <a:prstGeom prst="rect">
                <a:avLst/>
              </a:prstGeom>
              <a:blipFill>
                <a:blip r:embed="rId5"/>
                <a:stretch>
                  <a:fillRect l="-8333" t="-2222" r="-1203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F4D93485-8CC5-42FD-97CC-523B090BAC96}"/>
              </a:ext>
            </a:extLst>
          </p:cNvPr>
          <p:cNvSpPr/>
          <p:nvPr/>
        </p:nvSpPr>
        <p:spPr>
          <a:xfrm>
            <a:off x="3036002" y="3759581"/>
            <a:ext cx="270996" cy="276999"/>
          </a:xfrm>
          <a:prstGeom prst="rect">
            <a:avLst/>
          </a:prstGeom>
          <a:noFill/>
          <a:ln w="1905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3581A7-6313-4C40-B8C4-A2750C2C6854}"/>
              </a:ext>
            </a:extLst>
          </p:cNvPr>
          <p:cNvSpPr/>
          <p:nvPr/>
        </p:nvSpPr>
        <p:spPr>
          <a:xfrm>
            <a:off x="1945890" y="3761621"/>
            <a:ext cx="270996" cy="276999"/>
          </a:xfrm>
          <a:prstGeom prst="rect">
            <a:avLst/>
          </a:prstGeom>
          <a:noFill/>
          <a:ln w="1905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5A9F8A-F4E2-40C6-9B84-975B8F74653D}"/>
                  </a:ext>
                </a:extLst>
              </p:cNvPr>
              <p:cNvSpPr txBox="1"/>
              <p:nvPr/>
            </p:nvSpPr>
            <p:spPr>
              <a:xfrm>
                <a:off x="2730659" y="3768403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5A9F8A-F4E2-40C6-9B84-975B8F74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59" y="3768403"/>
                <a:ext cx="254878" cy="276999"/>
              </a:xfrm>
              <a:prstGeom prst="rect">
                <a:avLst/>
              </a:prstGeom>
              <a:blipFill>
                <a:blip r:embed="rId6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18EA8-7C4F-45F2-BE74-EFF1C0D6420D}"/>
                  </a:ext>
                </a:extLst>
              </p:cNvPr>
              <p:cNvSpPr txBox="1"/>
              <p:nvPr/>
            </p:nvSpPr>
            <p:spPr>
              <a:xfrm>
                <a:off x="2224200" y="3753265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18EA8-7C4F-45F2-BE74-EFF1C0D6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00" y="3753265"/>
                <a:ext cx="254878" cy="276999"/>
              </a:xfrm>
              <a:prstGeom prst="rect">
                <a:avLst/>
              </a:prstGeom>
              <a:blipFill>
                <a:blip r:embed="rId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2B7895-0F98-4F9E-A617-B67DE3BB98A6}"/>
                  </a:ext>
                </a:extLst>
              </p:cNvPr>
              <p:cNvSpPr txBox="1"/>
              <p:nvPr/>
            </p:nvSpPr>
            <p:spPr>
              <a:xfrm>
                <a:off x="3380055" y="4051061"/>
                <a:ext cx="1068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2B7895-0F98-4F9E-A617-B67DE3BB9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55" y="4051061"/>
                <a:ext cx="1068819" cy="276999"/>
              </a:xfrm>
              <a:prstGeom prst="rect">
                <a:avLst/>
              </a:prstGeom>
              <a:blipFill>
                <a:blip r:embed="rId8"/>
                <a:stretch>
                  <a:fillRect l="-3977" t="-2222" r="-681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98E4D0-73CF-462F-A11F-12D31C7EAA86}"/>
                  </a:ext>
                </a:extLst>
              </p:cNvPr>
              <p:cNvSpPr txBox="1"/>
              <p:nvPr/>
            </p:nvSpPr>
            <p:spPr>
              <a:xfrm>
                <a:off x="767246" y="4045402"/>
                <a:ext cx="106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98E4D0-73CF-462F-A11F-12D31C7EA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46" y="4045402"/>
                <a:ext cx="1063689" cy="276999"/>
              </a:xfrm>
              <a:prstGeom prst="rect">
                <a:avLst/>
              </a:prstGeom>
              <a:blipFill>
                <a:blip r:embed="rId9"/>
                <a:stretch>
                  <a:fillRect l="-4598" t="-2222" r="-747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BA3F42-A3FF-4A20-A675-607D020434D6}"/>
              </a:ext>
            </a:extLst>
          </p:cNvPr>
          <p:cNvSpPr txBox="1"/>
          <p:nvPr/>
        </p:nvSpPr>
        <p:spPr>
          <a:xfrm>
            <a:off x="5298867" y="5168091"/>
            <a:ext cx="385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Use the weight and observed value for interpolation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2A3ECF-6B48-4BA5-B685-188AF5157C70}"/>
              </a:ext>
            </a:extLst>
          </p:cNvPr>
          <p:cNvSpPr txBox="1"/>
          <p:nvPr/>
        </p:nvSpPr>
        <p:spPr>
          <a:xfrm>
            <a:off x="801469" y="5168091"/>
            <a:ext cx="385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Find temporal relation using approximation from SRMF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598A073-F92E-4317-99E6-6E845543A60A}"/>
              </a:ext>
            </a:extLst>
          </p:cNvPr>
          <p:cNvSpPr/>
          <p:nvPr/>
        </p:nvSpPr>
        <p:spPr>
          <a:xfrm>
            <a:off x="4380379" y="5341705"/>
            <a:ext cx="673119" cy="336145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08824F-6705-4A42-8D53-483C0FB1F112}"/>
              </a:ext>
            </a:extLst>
          </p:cNvPr>
          <p:cNvSpPr txBox="1"/>
          <p:nvPr/>
        </p:nvSpPr>
        <p:spPr>
          <a:xfrm>
            <a:off x="5004048" y="3429000"/>
            <a:ext cx="337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Otherwise, hybrid method comes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812E16-94FD-40E7-B5FA-4AB78E4B335E}"/>
                  </a:ext>
                </a:extLst>
              </p:cNvPr>
              <p:cNvSpPr txBox="1"/>
              <p:nvPr/>
            </p:nvSpPr>
            <p:spPr>
              <a:xfrm>
                <a:off x="378366" y="6399192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812E16-94FD-40E7-B5FA-4AB78E4B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66" y="6399192"/>
                <a:ext cx="2016224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1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Dataset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EC863-E35B-447D-A364-013888A3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0848"/>
            <a:ext cx="6286628" cy="1832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E7ADE-8C33-4611-A8A1-663F2574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509565"/>
            <a:ext cx="3600635" cy="75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C64F9-9B6B-42FC-9330-255F229D5B7C}"/>
              </a:ext>
            </a:extLst>
          </p:cNvPr>
          <p:cNvSpPr txBox="1"/>
          <p:nvPr/>
        </p:nvSpPr>
        <p:spPr>
          <a:xfrm>
            <a:off x="1219694" y="4140233"/>
            <a:ext cx="79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Normalized mean absolute error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6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Missing value recovery (data losses rate 0.02~0.98)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B650E-C23B-4EDC-BB65-ED2B351B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9" y="1634385"/>
            <a:ext cx="5708943" cy="499135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051995B-7F7C-4B49-96DC-923BF163F037}"/>
              </a:ext>
            </a:extLst>
          </p:cNvPr>
          <p:cNvSpPr txBox="1">
            <a:spLocks/>
          </p:cNvSpPr>
          <p:nvPr/>
        </p:nvSpPr>
        <p:spPr>
          <a:xfrm>
            <a:off x="6084168" y="1684442"/>
            <a:ext cx="252028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18288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7432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01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3429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Hybrid methods are better than individual one.</a:t>
            </a:r>
          </a:p>
          <a:p>
            <a:r>
              <a:rPr lang="en-US" altLang="zh-CN" sz="1800" dirty="0"/>
              <a:t>Performance of KNN shrink quickly as data losses become heavier.</a:t>
            </a:r>
          </a:p>
          <a:p>
            <a:r>
              <a:rPr lang="en-US" altLang="zh-CN" sz="1800" dirty="0"/>
              <a:t>Smaller number of rows allows a lower-rank approximation to fit the data better.</a:t>
            </a:r>
          </a:p>
        </p:txBody>
      </p:sp>
    </p:spTree>
    <p:extLst>
      <p:ext uri="{BB962C8B-B14F-4D97-AF65-F5344CB8AC3E}">
        <p14:creationId xmlns:p14="http://schemas.microsoft.com/office/powerpoint/2010/main" val="2692976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Missing value recovery </a:t>
            </a:r>
          </a:p>
          <a:p>
            <a:pPr lvl="1"/>
            <a:r>
              <a:rPr lang="en-US" altLang="zh-CN" sz="1600" b="1" dirty="0"/>
              <a:t>SRMF+KNN is the most insensitive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1F5D89-AD2C-4DAD-BAEF-EF0AED66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2" y="1716471"/>
            <a:ext cx="8363380" cy="2590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5B65C-7851-474B-88C9-C4225818F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83" y="4407901"/>
            <a:ext cx="8782501" cy="2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7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Missing value recovery 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xxElemsyncLoss</a:t>
            </a:r>
            <a:r>
              <a:rPr lang="en-US" altLang="zh-CN" dirty="0">
                <a:solidFill>
                  <a:srgbClr val="C00000"/>
                </a:solidFill>
              </a:rPr>
              <a:t> :  </a:t>
            </a:r>
            <a:r>
              <a:rPr lang="en-US" altLang="zh-CN" dirty="0"/>
              <a:t>Select xx% rows and select column with a probability p. The Lost data comes from the intersection of the selected rows and columns.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RowRandLoss</a:t>
            </a:r>
            <a:r>
              <a:rPr lang="en-US" altLang="zh-CN" dirty="0"/>
              <a:t>:  Remove a set of rows randomly.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ColRandLoss</a:t>
            </a:r>
            <a:r>
              <a:rPr lang="en-US" altLang="zh-CN" dirty="0"/>
              <a:t>:  Remove a set of columns randomly.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14450-029F-42ED-B322-5162CBEE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284984"/>
            <a:ext cx="8522138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Missing value recovery </a:t>
            </a:r>
          </a:p>
          <a:p>
            <a:pPr lvl="1"/>
            <a:r>
              <a:rPr lang="en-US" altLang="zh-CN" dirty="0"/>
              <a:t>Computation time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214E5-1863-40C1-AC89-40C49FB7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" y="2420889"/>
            <a:ext cx="9060865" cy="2462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572A1-E15C-4003-9951-B898E25F956D}"/>
              </a:ext>
            </a:extLst>
          </p:cNvPr>
          <p:cNvSpPr txBox="1"/>
          <p:nvPr/>
        </p:nvSpPr>
        <p:spPr>
          <a:xfrm>
            <a:off x="6444208" y="4883765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Computation time as a quadratic function of rank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92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Further applications</a:t>
            </a:r>
          </a:p>
          <a:p>
            <a:pPr lvl="1"/>
            <a:r>
              <a:rPr lang="en-US" altLang="zh-CN" sz="1600" b="1" dirty="0"/>
              <a:t>Tomography</a:t>
            </a:r>
          </a:p>
          <a:p>
            <a:pPr lvl="2"/>
            <a:r>
              <a:rPr lang="en-US" altLang="zh-CN" sz="1600" b="1" dirty="0"/>
              <a:t>Infer TM from link-load measurements (100% data loss)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933452-0926-46EB-89A1-32C79CA5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3994355" cy="311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9E712-FA9A-4A60-849C-1B7B6ACDB329}"/>
              </a:ext>
            </a:extLst>
          </p:cNvPr>
          <p:cNvSpPr txBox="1"/>
          <p:nvPr/>
        </p:nvSpPr>
        <p:spPr>
          <a:xfrm>
            <a:off x="179512" y="266004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Information from Measurement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62BE7-6166-45BA-8F5B-ABE85A2278C9}"/>
              </a:ext>
            </a:extLst>
          </p:cNvPr>
          <p:cNvSpPr txBox="1"/>
          <p:nvPr/>
        </p:nvSpPr>
        <p:spPr>
          <a:xfrm>
            <a:off x="4355976" y="264747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Information from observed values.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D4EF2-C447-463C-B9C8-763EEF48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29000"/>
            <a:ext cx="5961098" cy="2516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EF046B-D128-4891-A6F4-E4F4ABFEAC7F}"/>
              </a:ext>
            </a:extLst>
          </p:cNvPr>
          <p:cNvSpPr/>
          <p:nvPr/>
        </p:nvSpPr>
        <p:spPr>
          <a:xfrm>
            <a:off x="971600" y="5409149"/>
            <a:ext cx="1152128" cy="3980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D5B2-4398-4B45-A853-96076C65ED8C}"/>
              </a:ext>
            </a:extLst>
          </p:cNvPr>
          <p:cNvSpPr txBox="1"/>
          <p:nvPr/>
        </p:nvSpPr>
        <p:spPr>
          <a:xfrm>
            <a:off x="1126311" y="589148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 using KL divergence between gravity model and measurements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Further applications</a:t>
            </a:r>
          </a:p>
          <a:p>
            <a:pPr lvl="1"/>
            <a:r>
              <a:rPr lang="en-US" altLang="zh-CN" sz="1600" b="1" dirty="0"/>
              <a:t>Prediction</a:t>
            </a:r>
          </a:p>
          <a:p>
            <a:pPr lvl="2"/>
            <a:r>
              <a:rPr lang="en-US" altLang="zh-CN" dirty="0"/>
              <a:t>Based on information 24-h ago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EB70F-99DD-43E9-B51E-FF0FDD50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94297"/>
            <a:ext cx="8407832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03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B2FD-94FD-4BE4-94D7-1034F76E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95286"/>
            <a:ext cx="8352928" cy="5328592"/>
          </a:xfrm>
        </p:spPr>
        <p:txBody>
          <a:bodyPr/>
          <a:lstStyle/>
          <a:p>
            <a:r>
              <a:rPr lang="en-US" altLang="zh-CN" sz="1800" b="1" dirty="0"/>
              <a:t>Further applications</a:t>
            </a:r>
          </a:p>
          <a:p>
            <a:pPr lvl="1"/>
            <a:r>
              <a:rPr lang="en-US" altLang="zh-CN" sz="1600" b="1" dirty="0"/>
              <a:t>Anomaly detection</a:t>
            </a:r>
          </a:p>
          <a:p>
            <a:pPr lvl="2"/>
            <a:r>
              <a:rPr lang="en-US" altLang="zh-CN" sz="1600" b="1" dirty="0">
                <a:solidFill>
                  <a:srgbClr val="C00000"/>
                </a:solidFill>
              </a:rPr>
              <a:t>SVD, SRMF</a:t>
            </a:r>
          </a:p>
          <a:p>
            <a:pPr lvl="3"/>
            <a:r>
              <a:rPr lang="en-US" altLang="zh-CN" sz="1600" dirty="0"/>
              <a:t>Compare result with the actual traffic. And large difference indicates anomalies.(the threshold is chosen empirically)</a:t>
            </a:r>
          </a:p>
          <a:p>
            <a:pPr lvl="2"/>
            <a:r>
              <a:rPr lang="en-US" altLang="zh-CN" sz="1600" b="1" dirty="0">
                <a:solidFill>
                  <a:srgbClr val="C00000"/>
                </a:solidFill>
              </a:rPr>
              <a:t>Differencing</a:t>
            </a:r>
          </a:p>
          <a:p>
            <a:pPr lvl="3"/>
            <a:r>
              <a:rPr lang="en-US" altLang="zh-CN" sz="1600" dirty="0"/>
              <a:t>Directly highlight the sparks  on temporal dimension</a:t>
            </a:r>
          </a:p>
          <a:p>
            <a:pPr lvl="3"/>
            <a:endParaRPr lang="en-US" altLang="zh-CN" sz="1600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DD567-61A9-4CEE-9A31-0228571B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66" y="3480328"/>
            <a:ext cx="5704268" cy="3291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FDC55-D555-4ABC-96D3-8C690394ABDA}"/>
              </a:ext>
            </a:extLst>
          </p:cNvPr>
          <p:cNvSpPr txBox="1"/>
          <p:nvPr/>
        </p:nvSpPr>
        <p:spPr>
          <a:xfrm>
            <a:off x="5652120" y="594928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Spike size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58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listening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CA" altLang="zh-CN" sz="1800" dirty="0"/>
              <a:t>Motivation</a:t>
            </a:r>
          </a:p>
          <a:p>
            <a:pPr marL="480060" lvl="1" defTabSz="457200"/>
            <a:r>
              <a:rPr lang="en-CA" altLang="zh-CN" sz="1600" dirty="0"/>
              <a:t>Reliably measure </a:t>
            </a:r>
            <a:r>
              <a:rPr lang="en-CA" altLang="zh-CN" sz="1600" b="1" dirty="0">
                <a:solidFill>
                  <a:srgbClr val="0070C0"/>
                </a:solidFill>
              </a:rPr>
              <a:t>traffic matrices(TM) </a:t>
            </a:r>
            <a:r>
              <a:rPr lang="en-CA" altLang="zh-CN" sz="1600" dirty="0"/>
              <a:t>for large networks</a:t>
            </a:r>
          </a:p>
          <a:p>
            <a:pPr marL="480060" lvl="1" defTabSz="457200"/>
            <a:endParaRPr lang="en-US" altLang="zh-CN" sz="1600" dirty="0"/>
          </a:p>
          <a:p>
            <a:pPr marL="0" defTabSz="457200"/>
            <a:endParaRPr lang="en-US" altLang="zh-CN" sz="1800" dirty="0"/>
          </a:p>
          <a:p>
            <a:pPr marL="480060" lvl="1" defTabSz="457200"/>
            <a:endParaRPr lang="en-US" altLang="zh-C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746AE-733A-4638-8824-138CBD9BD3F8}"/>
              </a:ext>
            </a:extLst>
          </p:cNvPr>
          <p:cNvSpPr txBox="1"/>
          <p:nvPr/>
        </p:nvSpPr>
        <p:spPr>
          <a:xfrm>
            <a:off x="2483768" y="212423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Nonnegative matrices that describes volumes between source and destination (OD)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5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CA" altLang="zh-CN" sz="1800" dirty="0"/>
              <a:t>Motivation</a:t>
            </a:r>
          </a:p>
          <a:p>
            <a:pPr marL="480060" lvl="1" defTabSz="457200"/>
            <a:r>
              <a:rPr lang="en-CA" altLang="zh-CN" sz="1600" dirty="0"/>
              <a:t>Reliably measure traffic matrices(TM) for large networks</a:t>
            </a:r>
          </a:p>
          <a:p>
            <a:pPr marL="0" defTabSz="457200"/>
            <a:r>
              <a:rPr lang="en-CA" altLang="zh-CN" sz="1800" dirty="0"/>
              <a:t>Challenges</a:t>
            </a:r>
          </a:p>
          <a:p>
            <a:pPr marL="480060" lvl="1" defTabSz="457200"/>
            <a:r>
              <a:rPr lang="en-US" altLang="zh-CN" sz="1600" dirty="0"/>
              <a:t>Not directly observable but is estimated through link load measurements.</a:t>
            </a:r>
          </a:p>
          <a:p>
            <a:pPr marL="480060" lvl="1" defTabSz="457200"/>
            <a:r>
              <a:rPr lang="en-US" altLang="zh-CN" sz="1600" dirty="0"/>
              <a:t>Measurements are limited in large-scale network data collection.</a:t>
            </a:r>
          </a:p>
          <a:p>
            <a:pPr marL="480060" lvl="1" defTabSz="457200"/>
            <a:r>
              <a:rPr lang="en-US" altLang="zh-CN" sz="1600" dirty="0"/>
              <a:t>Missing value or anomaly in data collection.</a:t>
            </a:r>
          </a:p>
          <a:p>
            <a:pPr marL="0" defTabSz="457200"/>
            <a:endParaRPr lang="en-US" altLang="zh-CN" sz="1800" dirty="0"/>
          </a:p>
          <a:p>
            <a:pPr marL="480060" lvl="1" defTabSz="457200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607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747EDD01-4564-4BB3-BCCC-A82AE39B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CA" altLang="zh-CN" sz="1800" dirty="0"/>
              <a:t>Motivation</a:t>
            </a:r>
          </a:p>
          <a:p>
            <a:pPr marL="480060" lvl="1" defTabSz="457200"/>
            <a:r>
              <a:rPr lang="en-CA" altLang="zh-CN" sz="1600" dirty="0"/>
              <a:t>Reliably measure traffic matrices(TM) for large networks</a:t>
            </a:r>
          </a:p>
          <a:p>
            <a:pPr marL="0" defTabSz="457200"/>
            <a:r>
              <a:rPr lang="en-CA" altLang="zh-CN" sz="1800" dirty="0"/>
              <a:t>Challenges</a:t>
            </a:r>
          </a:p>
          <a:p>
            <a:pPr marL="480060" lvl="1" defTabSz="457200"/>
            <a:r>
              <a:rPr lang="en-US" altLang="zh-CN" sz="1600" dirty="0"/>
              <a:t>Not directly observable but is estimated through link load measurements.</a:t>
            </a:r>
          </a:p>
          <a:p>
            <a:pPr marL="480060" lvl="1" defTabSz="457200"/>
            <a:r>
              <a:rPr lang="en-US" altLang="zh-CN" sz="1600" dirty="0"/>
              <a:t>Measurements are limited in large-scale network data collection.</a:t>
            </a:r>
          </a:p>
          <a:p>
            <a:pPr marL="480060" lvl="1" defTabSz="457200"/>
            <a:r>
              <a:rPr lang="en-US" altLang="zh-CN" sz="1600" dirty="0"/>
              <a:t>Missing value or anomaly in data collection.</a:t>
            </a:r>
          </a:p>
          <a:p>
            <a:pPr marL="0" defTabSz="457200"/>
            <a:r>
              <a:rPr lang="en-CA" altLang="zh-CN" sz="1800" dirty="0"/>
              <a:t>Contribution</a:t>
            </a:r>
          </a:p>
          <a:p>
            <a:pPr marL="480060" lvl="1" defTabSz="457200"/>
            <a:r>
              <a:rPr lang="en-CA" altLang="zh-CN" sz="1600" dirty="0">
                <a:solidFill>
                  <a:srgbClr val="C00000"/>
                </a:solidFill>
              </a:rPr>
              <a:t>Sparsity Regularized Matrix Factorization (SRMF)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 marL="708660" lvl="2" defTabSz="457200"/>
            <a:r>
              <a:rPr lang="en-CA" altLang="zh-CN" sz="1600" dirty="0"/>
              <a:t>Represents the first </a:t>
            </a:r>
            <a:r>
              <a:rPr lang="en-CA" altLang="zh-CN" sz="1600" dirty="0" err="1"/>
              <a:t>spatio</a:t>
            </a:r>
            <a:r>
              <a:rPr lang="en-CA" altLang="zh-CN" sz="1600" dirty="0"/>
              <a:t>-temporal model of TM</a:t>
            </a:r>
          </a:p>
          <a:p>
            <a:pPr marL="708660" lvl="2" defTabSz="457200"/>
            <a:r>
              <a:rPr lang="en-CA" altLang="zh-CN" sz="1600" dirty="0"/>
              <a:t>Achieve the idea of compressive sensing in TM.</a:t>
            </a:r>
          </a:p>
          <a:p>
            <a:pPr marL="708660" lvl="2" defTabSz="457200"/>
            <a:r>
              <a:rPr lang="en-CA" altLang="zh-CN" sz="1600" dirty="0"/>
              <a:t>NOT work on unstructured data.</a:t>
            </a:r>
          </a:p>
          <a:p>
            <a:pPr marL="480060" lvl="1" defTabSz="457200"/>
            <a:endParaRPr lang="en-US" altLang="zh-CN" sz="1600" dirty="0"/>
          </a:p>
          <a:p>
            <a:pPr marL="480060" lvl="1" defTabSz="457200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2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Traffic matrices</a:t>
            </a:r>
          </a:p>
          <a:p>
            <a:pPr lvl="1"/>
            <a:r>
              <a:rPr lang="en-US" altLang="zh-CN" dirty="0"/>
              <a:t>Traditional setting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678AF-99BC-4A13-8030-7DF32940BF5A}"/>
              </a:ext>
            </a:extLst>
          </p:cNvPr>
          <p:cNvSpPr/>
          <p:nvPr/>
        </p:nvSpPr>
        <p:spPr>
          <a:xfrm>
            <a:off x="1218129" y="2274462"/>
            <a:ext cx="1224136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56240-61CF-4A1D-BF74-53FDF8A26636}"/>
              </a:ext>
            </a:extLst>
          </p:cNvPr>
          <p:cNvSpPr/>
          <p:nvPr/>
        </p:nvSpPr>
        <p:spPr>
          <a:xfrm>
            <a:off x="1867845" y="2796430"/>
            <a:ext cx="1224136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9D616-8352-48A9-B768-90CA916F5AFF}"/>
                  </a:ext>
                </a:extLst>
              </p:cNvPr>
              <p:cNvSpPr txBox="1"/>
              <p:nvPr/>
            </p:nvSpPr>
            <p:spPr>
              <a:xfrm>
                <a:off x="2106356" y="2965478"/>
                <a:ext cx="959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(:,:,</m:t>
                      </m:r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9D616-8352-48A9-B768-90CA916F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56" y="2965478"/>
                <a:ext cx="959172" cy="276999"/>
              </a:xfrm>
              <a:prstGeom prst="rect">
                <a:avLst/>
              </a:prstGeom>
              <a:blipFill>
                <a:blip r:embed="rId3"/>
                <a:stretch>
                  <a:fillRect l="-5732" r="-891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0083-5FAD-4662-8BFC-B0FBBA3FF283}"/>
                  </a:ext>
                </a:extLst>
              </p:cNvPr>
              <p:cNvSpPr txBox="1"/>
              <p:nvPr/>
            </p:nvSpPr>
            <p:spPr>
              <a:xfrm>
                <a:off x="1350611" y="2490560"/>
                <a:ext cx="959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(:,:,</m:t>
                      </m:r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0083-5FAD-4662-8BFC-B0FBBA3FF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11" y="2490560"/>
                <a:ext cx="959172" cy="276999"/>
              </a:xfrm>
              <a:prstGeom prst="rect">
                <a:avLst/>
              </a:prstGeom>
              <a:blipFill>
                <a:blip r:embed="rId4"/>
                <a:stretch>
                  <a:fillRect l="-5096" t="-2222" r="-828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D7CB1-8A9D-4F53-A4A0-B0BA45292864}"/>
                  </a:ext>
                </a:extLst>
              </p:cNvPr>
              <p:cNvSpPr txBox="1"/>
              <p:nvPr/>
            </p:nvSpPr>
            <p:spPr>
              <a:xfrm>
                <a:off x="885271" y="2352060"/>
                <a:ext cx="20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D7CB1-8A9D-4F53-A4A0-B0BA4529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1" y="2352060"/>
                <a:ext cx="200376" cy="276999"/>
              </a:xfrm>
              <a:prstGeom prst="rect">
                <a:avLst/>
              </a:prstGeom>
              <a:blipFill>
                <a:blip r:embed="rId5"/>
                <a:stretch>
                  <a:fillRect l="-21212" r="-212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7CA40-532B-4F47-A213-88997CD8BF91}"/>
              </a:ext>
            </a:extLst>
          </p:cNvPr>
          <p:cNvSpPr/>
          <p:nvPr/>
        </p:nvSpPr>
        <p:spPr>
          <a:xfrm>
            <a:off x="3625080" y="2629059"/>
            <a:ext cx="1224136" cy="613418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85E201A6-2079-4F82-84C4-A9DF6C9041BD}"/>
              </a:ext>
            </a:extLst>
          </p:cNvPr>
          <p:cNvSpPr/>
          <p:nvPr/>
        </p:nvSpPr>
        <p:spPr>
          <a:xfrm>
            <a:off x="5382315" y="2331452"/>
            <a:ext cx="1656184" cy="1555584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403F28-A528-4A29-A400-DCDE4A1E9B35}"/>
                  </a:ext>
                </a:extLst>
              </p:cNvPr>
              <p:cNvSpPr/>
              <p:nvPr/>
            </p:nvSpPr>
            <p:spPr>
              <a:xfrm>
                <a:off x="6975905" y="2701864"/>
                <a:ext cx="215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403F28-A528-4A29-A400-DCDE4A1E9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05" y="2701864"/>
                <a:ext cx="21564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F8120F-D9DB-4096-BA26-594F46ABC777}"/>
              </a:ext>
            </a:extLst>
          </p:cNvPr>
          <p:cNvSpPr txBox="1"/>
          <p:nvPr/>
        </p:nvSpPr>
        <p:spPr>
          <a:xfrm>
            <a:off x="939582" y="4322717"/>
            <a:ext cx="30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Square traffic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9D664-9154-4E7D-B076-C40B435CEA82}"/>
              </a:ext>
            </a:extLst>
          </p:cNvPr>
          <p:cNvSpPr txBox="1"/>
          <p:nvPr/>
        </p:nvSpPr>
        <p:spPr>
          <a:xfrm>
            <a:off x="5199053" y="4322717"/>
            <a:ext cx="30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Three-dimensional array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8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Traffic matrices</a:t>
            </a:r>
          </a:p>
          <a:p>
            <a:pPr lvl="1"/>
            <a:r>
              <a:rPr lang="en-US" altLang="zh-CN" dirty="0"/>
              <a:t>In this paper…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FFB40-4420-47DE-8510-B856825CFE3C}"/>
              </a:ext>
            </a:extLst>
          </p:cNvPr>
          <p:cNvSpPr/>
          <p:nvPr/>
        </p:nvSpPr>
        <p:spPr>
          <a:xfrm>
            <a:off x="1218129" y="2274462"/>
            <a:ext cx="1224136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7E1F8-8DD2-4144-A153-18946C19EB45}"/>
              </a:ext>
            </a:extLst>
          </p:cNvPr>
          <p:cNvSpPr/>
          <p:nvPr/>
        </p:nvSpPr>
        <p:spPr>
          <a:xfrm>
            <a:off x="1867845" y="2796430"/>
            <a:ext cx="1224136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859088-5822-4143-8CC2-C486B1B8FC09}"/>
                  </a:ext>
                </a:extLst>
              </p:cNvPr>
              <p:cNvSpPr txBox="1"/>
              <p:nvPr/>
            </p:nvSpPr>
            <p:spPr>
              <a:xfrm>
                <a:off x="2106356" y="2965478"/>
                <a:ext cx="959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(:,:,</m:t>
                      </m:r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859088-5822-4143-8CC2-C486B1B8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56" y="2965478"/>
                <a:ext cx="959172" cy="276999"/>
              </a:xfrm>
              <a:prstGeom prst="rect">
                <a:avLst/>
              </a:prstGeom>
              <a:blipFill>
                <a:blip r:embed="rId3"/>
                <a:stretch>
                  <a:fillRect l="-5732" r="-891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E67D11-F26F-44B7-B12A-E98CCF78A6D0}"/>
                  </a:ext>
                </a:extLst>
              </p:cNvPr>
              <p:cNvSpPr txBox="1"/>
              <p:nvPr/>
            </p:nvSpPr>
            <p:spPr>
              <a:xfrm>
                <a:off x="1350611" y="2490560"/>
                <a:ext cx="959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(:,:,</m:t>
                      </m:r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E67D11-F26F-44B7-B12A-E98CCF78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11" y="2490560"/>
                <a:ext cx="959172" cy="276999"/>
              </a:xfrm>
              <a:prstGeom prst="rect">
                <a:avLst/>
              </a:prstGeom>
              <a:blipFill>
                <a:blip r:embed="rId4"/>
                <a:stretch>
                  <a:fillRect l="-5096" t="-2222" r="-828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3EBEF2-3E50-4C0F-9811-0E0664F85263}"/>
                  </a:ext>
                </a:extLst>
              </p:cNvPr>
              <p:cNvSpPr txBox="1"/>
              <p:nvPr/>
            </p:nvSpPr>
            <p:spPr>
              <a:xfrm>
                <a:off x="885271" y="2352060"/>
                <a:ext cx="20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3EBEF2-3E50-4C0F-9811-0E0664F8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1" y="2352060"/>
                <a:ext cx="200376" cy="276999"/>
              </a:xfrm>
              <a:prstGeom prst="rect">
                <a:avLst/>
              </a:prstGeom>
              <a:blipFill>
                <a:blip r:embed="rId5"/>
                <a:stretch>
                  <a:fillRect l="-21212" r="-212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C9669F6-B6A1-4F8E-97B0-8E35284662CF}"/>
              </a:ext>
            </a:extLst>
          </p:cNvPr>
          <p:cNvSpPr/>
          <p:nvPr/>
        </p:nvSpPr>
        <p:spPr>
          <a:xfrm>
            <a:off x="3625080" y="2629059"/>
            <a:ext cx="1224136" cy="613418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AC76D-DBAF-4147-AE34-547DA5F97659}"/>
              </a:ext>
            </a:extLst>
          </p:cNvPr>
          <p:cNvSpPr txBox="1"/>
          <p:nvPr/>
        </p:nvSpPr>
        <p:spPr>
          <a:xfrm>
            <a:off x="939582" y="4322717"/>
            <a:ext cx="30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Square traffic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B966A-6EB0-4763-96E5-689B583F6B8E}"/>
              </a:ext>
            </a:extLst>
          </p:cNvPr>
          <p:cNvSpPr/>
          <p:nvPr/>
        </p:nvSpPr>
        <p:spPr>
          <a:xfrm>
            <a:off x="5127762" y="1502838"/>
            <a:ext cx="389242" cy="2574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234CA8-5747-46CE-A30B-A4F41DAA51D2}"/>
                  </a:ext>
                </a:extLst>
              </p:cNvPr>
              <p:cNvSpPr/>
              <p:nvPr/>
            </p:nvSpPr>
            <p:spPr>
              <a:xfrm>
                <a:off x="4949294" y="4869749"/>
                <a:ext cx="1840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234CA8-5747-46CE-A30B-A4F41DAA5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94" y="4869749"/>
                <a:ext cx="18407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E76683E-AD61-4FF7-B47E-FFA93FD3C6D7}"/>
              </a:ext>
            </a:extLst>
          </p:cNvPr>
          <p:cNvSpPr txBox="1"/>
          <p:nvPr/>
        </p:nvSpPr>
        <p:spPr>
          <a:xfrm>
            <a:off x="4949294" y="4490185"/>
            <a:ext cx="30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Larger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0FB71-C6C0-4EC5-B8AF-C7DFB75E9619}"/>
              </a:ext>
            </a:extLst>
          </p:cNvPr>
          <p:cNvSpPr txBox="1"/>
          <p:nvPr/>
        </p:nvSpPr>
        <p:spPr>
          <a:xfrm>
            <a:off x="6607420" y="1530131"/>
            <a:ext cx="253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√ </a:t>
            </a:r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More convenient for algebraic manipulation (for Compressive sensing)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FC53B5-4635-4AE8-8F5F-4C2E72813A62}"/>
              </a:ext>
            </a:extLst>
          </p:cNvPr>
          <p:cNvSpPr txBox="1"/>
          <p:nvPr/>
        </p:nvSpPr>
        <p:spPr>
          <a:xfrm>
            <a:off x="6657581" y="2492854"/>
            <a:ext cx="253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√ </a:t>
            </a:r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Rows can represent the time evolution of the flow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12786F-A9F5-4C79-88A5-AB22ED729742}"/>
              </a:ext>
            </a:extLst>
          </p:cNvPr>
          <p:cNvSpPr/>
          <p:nvPr/>
        </p:nvSpPr>
        <p:spPr>
          <a:xfrm>
            <a:off x="6078483" y="1534528"/>
            <a:ext cx="389242" cy="2542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97279-8EBD-4C5A-9691-35F46882BC74}"/>
                  </a:ext>
                </a:extLst>
              </p:cNvPr>
              <p:cNvSpPr txBox="1"/>
              <p:nvPr/>
            </p:nvSpPr>
            <p:spPr>
              <a:xfrm>
                <a:off x="5649956" y="2939129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97279-8EBD-4C5A-9691-35F46882B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56" y="2939129"/>
                <a:ext cx="339837" cy="369332"/>
              </a:xfrm>
              <a:prstGeom prst="rect">
                <a:avLst/>
              </a:prstGeom>
              <a:blipFill>
                <a:blip r:embed="rId10"/>
                <a:stretch>
                  <a:fillRect l="-3571" r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C67A7B-7186-4AD4-995D-17AF3EC33335}"/>
                  </a:ext>
                </a:extLst>
              </p:cNvPr>
              <p:cNvSpPr/>
              <p:nvPr/>
            </p:nvSpPr>
            <p:spPr>
              <a:xfrm>
                <a:off x="5127762" y="1023594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C67A7B-7186-4AD4-995D-17AF3EC33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62" y="1023594"/>
                <a:ext cx="43768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75B633-D961-41D8-B2F1-688E5359B160}"/>
                  </a:ext>
                </a:extLst>
              </p:cNvPr>
              <p:cNvSpPr/>
              <p:nvPr/>
            </p:nvSpPr>
            <p:spPr>
              <a:xfrm>
                <a:off x="6030041" y="1023594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75B633-D961-41D8-B2F1-688E5359B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41" y="1023594"/>
                <a:ext cx="4953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21D00-DFEC-4F99-AF3E-D47C2458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6" y="1095286"/>
            <a:ext cx="8352928" cy="5328592"/>
          </a:xfrm>
        </p:spPr>
        <p:txBody>
          <a:bodyPr/>
          <a:lstStyle/>
          <a:p>
            <a:r>
              <a:rPr lang="en-US" altLang="zh-CN" dirty="0"/>
              <a:t>Traffic matrices</a:t>
            </a:r>
          </a:p>
          <a:p>
            <a:pPr lvl="1"/>
            <a:r>
              <a:rPr lang="en-US" altLang="zh-CN" dirty="0"/>
              <a:t>In this paper…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EAEFC-9D7C-40B8-8FC6-7EBB0FA39995}"/>
                  </a:ext>
                </a:extLst>
              </p:cNvPr>
              <p:cNvSpPr txBox="1"/>
              <p:nvPr/>
            </p:nvSpPr>
            <p:spPr>
              <a:xfrm>
                <a:off x="4983047" y="2594209"/>
                <a:ext cx="16079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3600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EAEFC-9D7C-40B8-8FC6-7EBB0FA3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47" y="2594209"/>
                <a:ext cx="16079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8867C-4C4D-425D-9214-58446F78692A}"/>
              </a:ext>
            </a:extLst>
          </p:cNvPr>
          <p:cNvSpPr txBox="1"/>
          <p:nvPr/>
        </p:nvSpPr>
        <p:spPr>
          <a:xfrm>
            <a:off x="4246300" y="3414197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TM inference involves that find the best </a:t>
            </a:r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CA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link-load measurements </a:t>
            </a:r>
            <a:r>
              <a:rPr lang="en-CA" altLang="zh-C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6A558-F452-40EE-8E69-429560BD67FE}"/>
              </a:ext>
            </a:extLst>
          </p:cNvPr>
          <p:cNvSpPr/>
          <p:nvPr/>
        </p:nvSpPr>
        <p:spPr>
          <a:xfrm>
            <a:off x="1028910" y="2420888"/>
            <a:ext cx="389242" cy="2574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EF5AE1-8BD5-4D31-B0D8-AEAE6D2C63F0}"/>
                  </a:ext>
                </a:extLst>
              </p:cNvPr>
              <p:cNvSpPr/>
              <p:nvPr/>
            </p:nvSpPr>
            <p:spPr>
              <a:xfrm>
                <a:off x="850442" y="5787799"/>
                <a:ext cx="1840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CA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EF5AE1-8BD5-4D31-B0D8-AEAE6D2C6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2" y="5787799"/>
                <a:ext cx="1840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44417-83E3-43A6-A7C7-939BE0F34C28}"/>
              </a:ext>
            </a:extLst>
          </p:cNvPr>
          <p:cNvSpPr txBox="1"/>
          <p:nvPr/>
        </p:nvSpPr>
        <p:spPr>
          <a:xfrm>
            <a:off x="923898" y="5221768"/>
            <a:ext cx="30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Larger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C9843-8576-4468-B219-270240316D5E}"/>
              </a:ext>
            </a:extLst>
          </p:cNvPr>
          <p:cNvSpPr/>
          <p:nvPr/>
        </p:nvSpPr>
        <p:spPr>
          <a:xfrm>
            <a:off x="1979631" y="2452578"/>
            <a:ext cx="389242" cy="2542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420B4-EF1F-4C7B-9D89-171CBE11BEF8}"/>
                  </a:ext>
                </a:extLst>
              </p:cNvPr>
              <p:cNvSpPr txBox="1"/>
              <p:nvPr/>
            </p:nvSpPr>
            <p:spPr>
              <a:xfrm>
                <a:off x="1551104" y="3857179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420B4-EF1F-4C7B-9D89-171CBE11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4" y="3857179"/>
                <a:ext cx="339837" cy="369332"/>
              </a:xfrm>
              <a:prstGeom prst="rect">
                <a:avLst/>
              </a:prstGeom>
              <a:blipFill>
                <a:blip r:embed="rId9"/>
                <a:stretch>
                  <a:fillRect l="-3571" r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1638CF-FA57-49E4-82C7-BE4835382066}"/>
                  </a:ext>
                </a:extLst>
              </p:cNvPr>
              <p:cNvSpPr/>
              <p:nvPr/>
            </p:nvSpPr>
            <p:spPr>
              <a:xfrm>
                <a:off x="1028910" y="1941644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1638CF-FA57-49E4-82C7-BE4835382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10" y="1941644"/>
                <a:ext cx="437684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0BE9884-EA35-4183-9344-2B359CB50272}"/>
                  </a:ext>
                </a:extLst>
              </p:cNvPr>
              <p:cNvSpPr/>
              <p:nvPr/>
            </p:nvSpPr>
            <p:spPr>
              <a:xfrm>
                <a:off x="1931189" y="1941644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0BE9884-EA35-4183-9344-2B359CB50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89" y="1941644"/>
                <a:ext cx="4953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2725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E67B5-6C52-404A-B13E-1092A4B85B86}">
  <ds:schemaRefs>
    <ds:schemaRef ds:uri="http://schemas.microsoft.com/office/2006/documentManagement/types"/>
    <ds:schemaRef ds:uri="5649c746-aad0-4368-97ce-fd3c1a6ed542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44890</TotalTime>
  <Words>1238</Words>
  <Application>Microsoft Office PowerPoint</Application>
  <PresentationFormat>On-screen Show (4:3)</PresentationFormat>
  <Paragraphs>343</Paragraphs>
  <Slides>39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Equation.KSEE3</vt:lpstr>
      <vt:lpstr>Spatio-Temporal Compressive Sensing and Internet Traffic Matrices</vt:lpstr>
      <vt:lpstr>Contents</vt:lpstr>
      <vt:lpstr>1 Background</vt:lpstr>
      <vt:lpstr>1 Background</vt:lpstr>
      <vt:lpstr>1 Background</vt:lpstr>
      <vt:lpstr>1 Background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Thank you for listening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1725</cp:revision>
  <cp:lastPrinted>2018-09-13T18:12:28Z</cp:lastPrinted>
  <dcterms:created xsi:type="dcterms:W3CDTF">2014-08-18T11:27:13Z</dcterms:created>
  <dcterms:modified xsi:type="dcterms:W3CDTF">2020-02-20T17:35:01Z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