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8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414" r:id="rId5"/>
    <p:sldId id="677" r:id="rId6"/>
    <p:sldId id="690" r:id="rId7"/>
    <p:sldId id="678" r:id="rId8"/>
    <p:sldId id="679" r:id="rId9"/>
    <p:sldId id="691" r:id="rId10"/>
    <p:sldId id="680" r:id="rId11"/>
    <p:sldId id="692" r:id="rId12"/>
    <p:sldId id="694" r:id="rId13"/>
    <p:sldId id="695" r:id="rId14"/>
    <p:sldId id="681" r:id="rId15"/>
    <p:sldId id="696" r:id="rId16"/>
    <p:sldId id="683" r:id="rId17"/>
    <p:sldId id="697" r:id="rId18"/>
    <p:sldId id="686" r:id="rId19"/>
    <p:sldId id="682" r:id="rId20"/>
    <p:sldId id="684" r:id="rId21"/>
    <p:sldId id="698" r:id="rId22"/>
    <p:sldId id="685" r:id="rId23"/>
    <p:sldId id="676" r:id="rId24"/>
    <p:sldId id="688" r:id="rId25"/>
    <p:sldId id="689" r:id="rId26"/>
    <p:sldId id="675" r:id="rId2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icolas Saunier" initials="NS" lastIdx="44" clrIdx="0"/>
  <p:cmAuthor id="1" name="Joshua Stipancic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2010"/>
    <a:srgbClr val="23858E"/>
    <a:srgbClr val="EC2010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51" autoAdjust="0"/>
    <p:restoredTop sz="83423" autoAdjust="0"/>
  </p:normalViewPr>
  <p:slideViewPr>
    <p:cSldViewPr snapToObjects="1">
      <p:cViewPr varScale="1">
        <p:scale>
          <a:sx n="55" d="100"/>
          <a:sy n="55" d="100"/>
        </p:scale>
        <p:origin x="139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Objects="1">
      <p:cViewPr varScale="1">
        <p:scale>
          <a:sx n="63" d="100"/>
          <a:sy n="63" d="100"/>
        </p:scale>
        <p:origin x="2770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DE0E85A-3B25-48B0-8B7F-380198599903}" type="datetimeFigureOut">
              <a:rPr lang="en-US" smtClean="0"/>
              <a:pPr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47AD3EB-992D-4A7C-9D59-C44C63BC8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20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952D08C-A88F-4C18-8DFD-7C6E4B48C73D}" type="datetimeFigureOut">
              <a:rPr lang="en-CA" smtClean="0"/>
              <a:pPr/>
              <a:t>2019-11-08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639417-32C5-4F06-9EF4-662629C40C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01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7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639417-32C5-4F06-9EF4-662629C40CCD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94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648" y="2636912"/>
            <a:ext cx="6438140" cy="676540"/>
          </a:xfrm>
        </p:spPr>
        <p:txBody>
          <a:bodyPr>
            <a:normAutofit/>
          </a:bodyPr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648" y="3161052"/>
            <a:ext cx="6438140" cy="748553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dirty="0"/>
              <a:t>Click to edit Master subtitle style</a:t>
            </a:r>
            <a:endParaRPr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rgbClr val="DE201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7380312" y="6564022"/>
            <a:ext cx="16788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5014" y="6561876"/>
            <a:ext cx="5135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06130"/>
            <a:ext cx="8352928" cy="589156"/>
          </a:xfrm>
        </p:spPr>
        <p:txBody>
          <a:bodyPr anchor="ctr"/>
          <a:lstStyle>
            <a:lvl1pPr algn="l" fontAlgn="ct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536" y="1196752"/>
            <a:ext cx="8352928" cy="5328592"/>
          </a:xfrm>
        </p:spPr>
        <p:txBody>
          <a:bodyPr>
            <a:normAutofit/>
          </a:bodyPr>
          <a:lstStyle>
            <a:lvl1pPr marL="91440" indent="-182880"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1500" indent="-274320">
              <a:buFont typeface="Courier New" panose="02070309020205020404" pitchFamily="49" charset="0"/>
              <a:buChar char="o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001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-342900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257300" indent="-342900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</a:p>
          <a:p>
            <a:pPr lvl="4"/>
            <a:r>
              <a:rPr lang="en-CA" dirty="0"/>
              <a:t> </a:t>
            </a:r>
          </a:p>
          <a:p>
            <a:pPr lvl="4"/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404754" y="38678"/>
            <a:ext cx="6543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F2FEB3F-E3D3-4392-B002-D2856A6DAAD5}" type="slidenum">
              <a:rPr lang="en-CA" sz="1050" b="0" kern="1000" spc="5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CA" sz="1050" b="0" kern="1000" spc="50" baseline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5014" y="36532"/>
            <a:ext cx="57111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altLang="zh-CN" sz="1050" b="0" kern="1000" spc="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78466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CA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556792"/>
            <a:ext cx="7556313" cy="4569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30023E-9D1A-466C-B055-4EF46546797D}" type="datetime1">
              <a:rPr lang="en-US" smtClean="0"/>
              <a:pPr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AF02B71-8991-4516-A01E-F1A9ACD28B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9008872" cy="1158828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Brief review on proceedings for CIKM</a:t>
            </a:r>
            <a:endParaRPr lang="en-CA" sz="36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2868" y="3625424"/>
            <a:ext cx="6438140" cy="74855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Literature review </a:t>
            </a:r>
            <a:endParaRPr lang="en-CA" sz="2800" b="1" dirty="0">
              <a:solidFill>
                <a:srgbClr val="C00000"/>
              </a:solidFill>
            </a:endParaRPr>
          </a:p>
        </p:txBody>
      </p:sp>
      <p:pic>
        <p:nvPicPr>
          <p:cNvPr id="8" name="Picture 7" descr="MCCR-RED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97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04 </a:t>
            </a:r>
            <a:r>
              <a:rPr lang="en-US" altLang="zh-CN" b="1" dirty="0"/>
              <a:t>Time Series Prediction with Interpretable Data Reconstruction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C95226-2920-4E82-9870-C3C87577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98149"/>
            <a:ext cx="6389726" cy="33689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28F2C8-C7F7-49B5-8403-96B6357EBAA2}"/>
              </a:ext>
            </a:extLst>
          </p:cNvPr>
          <p:cNvSpPr/>
          <p:nvPr/>
        </p:nvSpPr>
        <p:spPr>
          <a:xfrm>
            <a:off x="878892" y="2426172"/>
            <a:ext cx="6516724" cy="1403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2135B0-CCEA-44C6-8135-0F44F79B679F}"/>
              </a:ext>
            </a:extLst>
          </p:cNvPr>
          <p:cNvSpPr/>
          <p:nvPr/>
        </p:nvSpPr>
        <p:spPr>
          <a:xfrm>
            <a:off x="1727684" y="2196683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A0088B-0E03-4D83-8C35-D7DD48DC51EC}"/>
              </a:ext>
            </a:extLst>
          </p:cNvPr>
          <p:cNvSpPr/>
          <p:nvPr/>
        </p:nvSpPr>
        <p:spPr>
          <a:xfrm>
            <a:off x="1957885" y="3614222"/>
            <a:ext cx="2974155" cy="1868218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24F087-A57C-4B12-BE79-E58EF4F1C19A}"/>
              </a:ext>
            </a:extLst>
          </p:cNvPr>
          <p:cNvSpPr/>
          <p:nvPr/>
        </p:nvSpPr>
        <p:spPr>
          <a:xfrm>
            <a:off x="1674662" y="4219445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2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F9D9CF-580E-48B5-9D72-7DCD2003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71" y="2248830"/>
            <a:ext cx="1909561" cy="4609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4D7FC8D-9244-40C9-85F9-CAEA5E9B8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9019" y="4157089"/>
            <a:ext cx="5885048" cy="508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BD9A01-4199-4CA1-973B-66B77F5E9035}"/>
                  </a:ext>
                </a:extLst>
              </p:cNvPr>
              <p:cNvSpPr txBox="1"/>
              <p:nvPr/>
            </p:nvSpPr>
            <p:spPr>
              <a:xfrm>
                <a:off x="5115394" y="4723501"/>
                <a:ext cx="432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the whole model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0BD9A01-4199-4CA1-973B-66B77F5E9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94" y="4723501"/>
                <a:ext cx="4320480" cy="369332"/>
              </a:xfrm>
              <a:prstGeom prst="rect">
                <a:avLst/>
              </a:prstGeom>
              <a:blipFill>
                <a:blip r:embed="rId5"/>
                <a:stretch>
                  <a:fillRect l="-112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C8D3B7-BF3A-4C9A-A242-569D6CA01A67}"/>
                  </a:ext>
                </a:extLst>
              </p:cNvPr>
              <p:cNvSpPr txBox="1"/>
              <p:nvPr/>
            </p:nvSpPr>
            <p:spPr>
              <a:xfrm>
                <a:off x="4813170" y="1839599"/>
                <a:ext cx="4320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BPSM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/>
                  <a:t> 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5C8D3B7-BF3A-4C9A-A242-569D6CA0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70" y="1839599"/>
                <a:ext cx="4320480" cy="369332"/>
              </a:xfrm>
              <a:prstGeom prst="rect">
                <a:avLst/>
              </a:prstGeom>
              <a:blipFill>
                <a:blip r:embed="rId6"/>
                <a:stretch>
                  <a:fillRect l="-127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13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05 </a:t>
            </a:r>
            <a:r>
              <a:rPr lang="en-US" altLang="zh-CN" b="1" dirty="0"/>
              <a:t>Path Travel Time Estimation using Attribute-related Hybrid Trajectories Network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Large-scale data for single trajectory source is not always attainable</a:t>
            </a:r>
          </a:p>
          <a:p>
            <a:pPr lvl="1"/>
            <a:r>
              <a:rPr lang="en-US" altLang="zh-CN" dirty="0"/>
              <a:t>Path travel time estimation can be improved with external data.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A network model that utilize different trajectory sources and addition attributes (vehicle ID, rainfall level etc.)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55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05 </a:t>
            </a:r>
            <a:r>
              <a:rPr lang="en-US" altLang="zh-CN" b="1" dirty="0"/>
              <a:t>Path Travel Time Estimation using Attribute-related Hybrid Trajectories Network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4D079-E3D0-40C0-9054-D2456E601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89579"/>
            <a:ext cx="6696744" cy="50827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1169289-0891-4B3B-B799-A44003815282}"/>
              </a:ext>
            </a:extLst>
          </p:cNvPr>
          <p:cNvSpPr/>
          <p:nvPr/>
        </p:nvSpPr>
        <p:spPr>
          <a:xfrm>
            <a:off x="1043607" y="3429000"/>
            <a:ext cx="1774933" cy="1368152"/>
          </a:xfrm>
          <a:prstGeom prst="rect">
            <a:avLst/>
          </a:prstGeom>
          <a:noFill/>
          <a:ln w="28575">
            <a:solidFill>
              <a:srgbClr val="DE201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56A9A1-55D4-47EC-8358-218108E32DD8}"/>
              </a:ext>
            </a:extLst>
          </p:cNvPr>
          <p:cNvSpPr txBox="1"/>
          <p:nvPr/>
        </p:nvSpPr>
        <p:spPr>
          <a:xfrm>
            <a:off x="154244" y="4797304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Consider addition attributes (Vehicle ID…)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0EFDC-662B-4E48-BE5C-9FC340FABC28}"/>
              </a:ext>
            </a:extLst>
          </p:cNvPr>
          <p:cNvSpPr/>
          <p:nvPr/>
        </p:nvSpPr>
        <p:spPr>
          <a:xfrm>
            <a:off x="6084168" y="1772816"/>
            <a:ext cx="2016224" cy="1368152"/>
          </a:xfrm>
          <a:prstGeom prst="rect">
            <a:avLst/>
          </a:prstGeom>
          <a:noFill/>
          <a:ln w="28575">
            <a:solidFill>
              <a:srgbClr val="DE201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C8B7DD-3597-47A2-8A81-0520040576C9}"/>
              </a:ext>
            </a:extLst>
          </p:cNvPr>
          <p:cNvSpPr/>
          <p:nvPr/>
        </p:nvSpPr>
        <p:spPr>
          <a:xfrm>
            <a:off x="2797067" y="4149080"/>
            <a:ext cx="5087301" cy="2098549"/>
          </a:xfrm>
          <a:prstGeom prst="rect">
            <a:avLst/>
          </a:prstGeom>
          <a:noFill/>
          <a:ln w="28575">
            <a:solidFill>
              <a:srgbClr val="DE201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C0B057-C5B1-4F2F-98E9-13CF264A4B83}"/>
              </a:ext>
            </a:extLst>
          </p:cNvPr>
          <p:cNvSpPr txBox="1"/>
          <p:nvPr/>
        </p:nvSpPr>
        <p:spPr>
          <a:xfrm>
            <a:off x="6099197" y="977667"/>
            <a:ext cx="2664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Improve train performance with auxiliary task on sub-path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B874D-3A1A-4D37-B83B-7F7B86FC7F86}"/>
              </a:ext>
            </a:extLst>
          </p:cNvPr>
          <p:cNvSpPr txBox="1"/>
          <p:nvPr/>
        </p:nvSpPr>
        <p:spPr>
          <a:xfrm>
            <a:off x="6732239" y="4212529"/>
            <a:ext cx="266429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Encode input trajectory from different source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5EA913A-EF3C-47E4-BB3E-5F65B3D97CF2}"/>
              </a:ext>
            </a:extLst>
          </p:cNvPr>
          <p:cNvSpPr/>
          <p:nvPr/>
        </p:nvSpPr>
        <p:spPr>
          <a:xfrm>
            <a:off x="154244" y="2755663"/>
            <a:ext cx="2088232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contribution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50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06 </a:t>
            </a:r>
            <a:r>
              <a:rPr lang="en-US" altLang="zh-CN" b="1" dirty="0" err="1"/>
              <a:t>DSANet</a:t>
            </a:r>
            <a:r>
              <a:rPr lang="en-US" altLang="zh-CN" b="1" dirty="0"/>
              <a:t>: Dual Self-Attention Network for Multivariate Time Series Forecasting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There is complicated non-linear dependencies between time steps and between multiple time series.</a:t>
            </a:r>
          </a:p>
          <a:p>
            <a:pPr lvl="1"/>
            <a:r>
              <a:rPr lang="en-US" altLang="zh-CN" dirty="0"/>
              <a:t>Current models can not fit well dynamic-period patterns or nonperiodic patterns.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Design dual self-attention network structure</a:t>
            </a:r>
          </a:p>
          <a:p>
            <a:pPr lvl="1"/>
            <a:r>
              <a:rPr lang="en-US" altLang="zh-CN" dirty="0"/>
              <a:t>Embed AR in Deep Learning model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0346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76C004-7E6F-4FBC-8158-62ECD809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9" y="3012719"/>
            <a:ext cx="8640960" cy="274298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06 </a:t>
            </a:r>
            <a:r>
              <a:rPr lang="en-US" altLang="zh-CN" b="1" dirty="0" err="1"/>
              <a:t>DSANet</a:t>
            </a:r>
            <a:r>
              <a:rPr lang="en-US" altLang="zh-CN" b="1" dirty="0"/>
              <a:t>: Dual Self-Attention Network for Multivariate Time Series Forecasting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2AC0-389C-4C0A-8A75-3EC21CCD28EC}"/>
              </a:ext>
            </a:extLst>
          </p:cNvPr>
          <p:cNvSpPr/>
          <p:nvPr/>
        </p:nvSpPr>
        <p:spPr>
          <a:xfrm>
            <a:off x="3203848" y="3284984"/>
            <a:ext cx="1800200" cy="720080"/>
          </a:xfrm>
          <a:prstGeom prst="rect">
            <a:avLst/>
          </a:prstGeom>
          <a:noFill/>
          <a:ln w="28575">
            <a:solidFill>
              <a:srgbClr val="DE201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20AE34-74F7-4043-90DB-4D75237D7DE9}"/>
              </a:ext>
            </a:extLst>
          </p:cNvPr>
          <p:cNvSpPr txBox="1"/>
          <p:nvPr/>
        </p:nvSpPr>
        <p:spPr>
          <a:xfrm>
            <a:off x="1763688" y="2321802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univariate time series, implement 1-D convolution on the whole time horizon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9F1FF3-5CE6-4A27-8B45-9CDBC101AEB5}"/>
              </a:ext>
            </a:extLst>
          </p:cNvPr>
          <p:cNvSpPr/>
          <p:nvPr/>
        </p:nvSpPr>
        <p:spPr>
          <a:xfrm>
            <a:off x="3275856" y="4077072"/>
            <a:ext cx="1800200" cy="720080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EF9C65-56FD-41A7-8461-B4A70F0B4DB8}"/>
              </a:ext>
            </a:extLst>
          </p:cNvPr>
          <p:cNvSpPr txBox="1"/>
          <p:nvPr/>
        </p:nvSpPr>
        <p:spPr>
          <a:xfrm>
            <a:off x="38950" y="3166898"/>
            <a:ext cx="4824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1-D convolution on local horizon</a:t>
            </a:r>
            <a:endParaRPr lang="zh-CN" altLang="en-US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2556458-32CB-4EF1-8CB7-BC8246A50CD0}"/>
              </a:ext>
            </a:extLst>
          </p:cNvPr>
          <p:cNvCxnSpPr/>
          <p:nvPr/>
        </p:nvCxnSpPr>
        <p:spPr>
          <a:xfrm>
            <a:off x="2451218" y="3505452"/>
            <a:ext cx="824638" cy="57162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C03ACB4-9FDA-48A4-840D-D3E605A10F6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75956" y="2906577"/>
            <a:ext cx="0" cy="378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EAAD1E7-EB81-48C9-AA85-009BCB96685B}"/>
              </a:ext>
            </a:extLst>
          </p:cNvPr>
          <p:cNvSpPr/>
          <p:nvPr/>
        </p:nvSpPr>
        <p:spPr>
          <a:xfrm>
            <a:off x="4788024" y="4821933"/>
            <a:ext cx="1584176" cy="49948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4A2750-38D3-4189-B433-F59617F3D2AA}"/>
              </a:ext>
            </a:extLst>
          </p:cNvPr>
          <p:cNvSpPr txBox="1"/>
          <p:nvPr/>
        </p:nvSpPr>
        <p:spPr>
          <a:xfrm>
            <a:off x="4296204" y="5814278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 act as linear part of the prediction while neural network as non-linear part.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F51E82-F7C4-48CA-B2CE-EA65DFB726CD}"/>
              </a:ext>
            </a:extLst>
          </p:cNvPr>
          <p:cNvCxnSpPr>
            <a:stCxn id="16" idx="0"/>
          </p:cNvCxnSpPr>
          <p:nvPr/>
        </p:nvCxnSpPr>
        <p:spPr>
          <a:xfrm flipH="1" flipV="1">
            <a:off x="6024396" y="5362771"/>
            <a:ext cx="684076" cy="4515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30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07 </a:t>
            </a:r>
            <a:r>
              <a:rPr lang="en-US" altLang="zh-CN" b="1" dirty="0" err="1"/>
              <a:t>Spatio</a:t>
            </a:r>
            <a:r>
              <a:rPr lang="en-US" altLang="zh-CN" b="1" dirty="0"/>
              <a:t>-Temporal Graph Convolutional and Recurrent Networks for Citywide Passenger Demand Prediction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Predicting multi-step passenger demand is challenging due to its high dynamicity, complex dependencies along spatial and temporal dimensions, and sensitivity to external factors.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End-to-end deep learning model</a:t>
            </a:r>
            <a:endParaRPr lang="en-US" altLang="zh-CN" b="1" dirty="0"/>
          </a:p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51C866-615B-4C5C-ABA0-0A087898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637788"/>
            <a:ext cx="6048672" cy="32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126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08 </a:t>
            </a:r>
            <a:r>
              <a:rPr lang="en-US" altLang="zh-CN" b="1" dirty="0"/>
              <a:t>Learning Traffic Signal Control from Demonstrations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Reinforcement learning suffers from the prominent exploration problem and even fail to converge in traffic signal control</a:t>
            </a:r>
          </a:p>
          <a:p>
            <a:pPr marL="297180" lvl="1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Leverage demonstrations collected from classic methods as expert knowledge to accelerate learning procedure.</a:t>
            </a:r>
            <a:endParaRPr lang="zh-CN" altLang="en-US" dirty="0"/>
          </a:p>
          <a:p>
            <a:endParaRPr lang="en-US" altLang="zh-CN" b="1" dirty="0"/>
          </a:p>
          <a:p>
            <a:r>
              <a:rPr lang="en-US" altLang="zh-CN" b="1" dirty="0"/>
              <a:t>Methodology</a:t>
            </a:r>
          </a:p>
          <a:p>
            <a:pPr lvl="1"/>
            <a:r>
              <a:rPr lang="en-US" altLang="zh-CN" dirty="0"/>
              <a:t>Basic Actor-critic framework</a:t>
            </a:r>
          </a:p>
          <a:p>
            <a:pPr lvl="1"/>
            <a:r>
              <a:rPr lang="en-US" altLang="zh-CN" dirty="0"/>
              <a:t>Train Actor from demonstration</a:t>
            </a:r>
          </a:p>
          <a:p>
            <a:pPr lvl="2"/>
            <a:r>
              <a:rPr lang="en-US" altLang="zh-CN" dirty="0"/>
              <a:t>Pretrain policy with demo action</a:t>
            </a:r>
          </a:p>
          <a:p>
            <a:pPr lvl="1"/>
            <a:r>
              <a:rPr lang="en-US" altLang="zh-CN" dirty="0"/>
              <a:t>Train Critic from demonstration</a:t>
            </a:r>
          </a:p>
          <a:p>
            <a:pPr lvl="2"/>
            <a:r>
              <a:rPr lang="en-US" altLang="zh-CN" dirty="0"/>
              <a:t>Impose the Q value be larger for demo action-state pair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377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635168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09 </a:t>
            </a:r>
            <a:r>
              <a:rPr lang="en-US" altLang="zh-CN" b="1" dirty="0"/>
              <a:t>Learning Phase Competition for Traffic Signal Control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In traffic signal control, existing RL methods typically take a long time to converge and the learned models may fail to adapt to new scenarios.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Define constraints to limit action space in RL.</a:t>
            </a:r>
          </a:p>
          <a:p>
            <a:pPr lvl="1"/>
            <a:r>
              <a:rPr lang="en-US" altLang="zh-CN" dirty="0"/>
              <a:t>Define a Q function to model competition among agents.</a:t>
            </a:r>
            <a:endParaRPr lang="en-US" altLang="zh-CN" b="1" dirty="0"/>
          </a:p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0E08C-7A01-4463-90B6-B4C7F75F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6" y="3887896"/>
            <a:ext cx="8635168" cy="29481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C57AB32-D3BD-4F1A-A5F4-F8D2B40614BA}"/>
              </a:ext>
            </a:extLst>
          </p:cNvPr>
          <p:cNvSpPr/>
          <p:nvPr/>
        </p:nvSpPr>
        <p:spPr>
          <a:xfrm>
            <a:off x="113296" y="4005064"/>
            <a:ext cx="4746736" cy="262174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E81A6A-58C6-4B65-819E-D07A93861878}"/>
              </a:ext>
            </a:extLst>
          </p:cNvPr>
          <p:cNvSpPr txBox="1"/>
          <p:nvPr/>
        </p:nvSpPr>
        <p:spPr>
          <a:xfrm>
            <a:off x="212006" y="3639985"/>
            <a:ext cx="767236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Phase with higher corresponding current demand  should have higher priority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499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635168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09 </a:t>
            </a:r>
            <a:r>
              <a:rPr lang="en-US" altLang="zh-CN" b="1" dirty="0"/>
              <a:t>Learning Phase Competition for Traffic Signal Control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In traffic signal control, existing RL methods typically take a long time to converge and the learned models may fail to adapt to new scenarios.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Define constraints to limit action space in RL.</a:t>
            </a:r>
          </a:p>
          <a:p>
            <a:pPr lvl="1"/>
            <a:r>
              <a:rPr lang="en-US" altLang="zh-CN" dirty="0"/>
              <a:t>Define a Q function to model competition among agents.</a:t>
            </a:r>
            <a:endParaRPr lang="en-US" altLang="zh-CN" b="1" dirty="0"/>
          </a:p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B0E08C-7A01-4463-90B6-B4C7F75F7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6" y="3887896"/>
            <a:ext cx="8635168" cy="29481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21AA9F8-2426-4A98-B473-057658695F1B}"/>
              </a:ext>
            </a:extLst>
          </p:cNvPr>
          <p:cNvSpPr/>
          <p:nvPr/>
        </p:nvSpPr>
        <p:spPr>
          <a:xfrm>
            <a:off x="5012432" y="3984067"/>
            <a:ext cx="3736032" cy="2621746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FE81A6A-58C6-4B65-819E-D07A93861878}"/>
              </a:ext>
            </a:extLst>
          </p:cNvPr>
          <p:cNvSpPr txBox="1"/>
          <p:nvPr/>
        </p:nvSpPr>
        <p:spPr>
          <a:xfrm>
            <a:off x="212006" y="3607926"/>
            <a:ext cx="695228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Q value of each phase depends on other phase, a competitive scheme.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10 </a:t>
            </a:r>
            <a:r>
              <a:rPr lang="en-US" altLang="zh-CN" b="1" dirty="0" err="1"/>
              <a:t>CoLight</a:t>
            </a:r>
            <a:r>
              <a:rPr lang="en-US" altLang="zh-CN" b="1" dirty="0"/>
              <a:t>: Learning Network-level Cooperation for Traffic Signal Control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Conventional method is not suitable for cooperation among the traffic signals given dynamic traffic movements.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MARL with graph-attention network to facilitate communication among agents</a:t>
            </a:r>
            <a:endParaRPr lang="en-US" altLang="zh-CN" b="1" dirty="0"/>
          </a:p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363383-1F98-4420-8D5E-5A1749EBE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717032"/>
            <a:ext cx="5256584" cy="29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2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01</a:t>
            </a:r>
            <a:r>
              <a:rPr lang="en-US" altLang="zh-CN" b="1" dirty="0"/>
              <a:t> Long- and Short-term Preference Learning for Next POI Recommendation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How to model the user’s general taste and recent sequential behavior as well as context information to capture user preference for next POI</a:t>
            </a:r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Model general state by long term preference</a:t>
            </a:r>
          </a:p>
          <a:p>
            <a:pPr lvl="1"/>
            <a:r>
              <a:rPr lang="en-US" altLang="zh-CN" dirty="0"/>
              <a:t>Model recent preference by short-term behaviors</a:t>
            </a:r>
          </a:p>
          <a:p>
            <a:pPr lvl="1"/>
            <a:r>
              <a:rPr lang="en-US" altLang="zh-CN" dirty="0"/>
              <a:t>Establish connection to unify two model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9B5707-CAAE-4560-A7F5-7B16581D9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3642318"/>
            <a:ext cx="6533467" cy="298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21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11 </a:t>
            </a:r>
            <a:r>
              <a:rPr lang="en-US" altLang="zh-CN" b="1" dirty="0"/>
              <a:t>Multi-Agent Reinforcement Learning for Order-dispatching via Order-Vehicle Distribution Matching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For large-scale ride-sharing platforms, there are thousands of vehicles and orders to be matched at every second which is of very high computational cost.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b="1" dirty="0"/>
              <a:t>Decentralized</a:t>
            </a:r>
            <a:r>
              <a:rPr lang="en-US" altLang="zh-CN" dirty="0"/>
              <a:t> execution order-dispatching method based on multi-agent reinforcement learning</a:t>
            </a:r>
          </a:p>
          <a:p>
            <a:pPr lvl="1"/>
            <a:r>
              <a:rPr lang="en-US" altLang="zh-CN" dirty="0"/>
              <a:t>Define optimization function for the problem considering </a:t>
            </a:r>
            <a:r>
              <a:rPr lang="en-US" altLang="zh-CN" dirty="0">
                <a:solidFill>
                  <a:srgbClr val="FF0000"/>
                </a:solidFill>
              </a:rPr>
              <a:t>accumulated driver Income </a:t>
            </a:r>
            <a:r>
              <a:rPr lang="en-US" altLang="zh-CN" dirty="0"/>
              <a:t>(ADI) and </a:t>
            </a:r>
            <a:r>
              <a:rPr lang="en-US" altLang="zh-CN" dirty="0">
                <a:solidFill>
                  <a:srgbClr val="FF0000"/>
                </a:solidFill>
              </a:rPr>
              <a:t>Order response rate </a:t>
            </a:r>
            <a:r>
              <a:rPr lang="en-US" altLang="zh-CN" dirty="0"/>
              <a:t>(ORR) per day.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9F8450-187F-4898-A671-722DBDED1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812" y="2492896"/>
            <a:ext cx="3384376" cy="24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24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11 </a:t>
            </a:r>
            <a:r>
              <a:rPr lang="en-US" altLang="zh-CN" b="1" dirty="0"/>
              <a:t>Multi-Agent Reinforcement Learning for Order-dispatching via Order-Vehicle Distribution Matching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03DA94-4005-4A1C-A25D-C6E34BEF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41654"/>
            <a:ext cx="4004491" cy="261260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82076EC-EBAB-4D4C-B0A1-D6B3BFC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71713"/>
            <a:ext cx="2517584" cy="301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4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11 </a:t>
            </a:r>
            <a:r>
              <a:rPr lang="en-US" altLang="zh-CN" b="1" dirty="0"/>
              <a:t>Multi-Agent Reinforcement Learning for Order-dispatching via Order-Vehicle Distribution Matching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03DA94-4005-4A1C-A25D-C6E34BEF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41654"/>
            <a:ext cx="4004491" cy="261260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82076EC-EBAB-4D4C-B0A1-D6B3BFC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71713"/>
            <a:ext cx="2517584" cy="30163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E7355E-4138-43D3-9045-1D52808F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637" y="4154262"/>
            <a:ext cx="2808312" cy="21722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69CF49-5A26-41D0-99E6-E4C6440182FE}"/>
              </a:ext>
            </a:extLst>
          </p:cNvPr>
          <p:cNvSpPr txBox="1"/>
          <p:nvPr/>
        </p:nvSpPr>
        <p:spPr>
          <a:xfrm>
            <a:off x="467544" y="6271820"/>
            <a:ext cx="360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Design Q-value approximator for unfixed action space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D4BFB1-2DA6-4E9C-9B70-9A40EE15B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855" y="4459283"/>
            <a:ext cx="2933851" cy="156218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8A210CF-2F53-4713-BBC0-FFB2BA8EBFE0}"/>
              </a:ext>
            </a:extLst>
          </p:cNvPr>
          <p:cNvSpPr txBox="1"/>
          <p:nvPr/>
        </p:nvSpPr>
        <p:spPr>
          <a:xfrm>
            <a:off x="3797333" y="6279418"/>
            <a:ext cx="5402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Consider agents’ interaction inexplicitly by introducing a centralized optimization from domain knowledge 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124322-5BB3-43F5-9B1F-B7C7C7AF3FEE}"/>
              </a:ext>
            </a:extLst>
          </p:cNvPr>
          <p:cNvSpPr/>
          <p:nvPr/>
        </p:nvSpPr>
        <p:spPr>
          <a:xfrm rot="1058552">
            <a:off x="6738892" y="4223620"/>
            <a:ext cx="2088232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contribution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67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648" y="1773653"/>
            <a:ext cx="8288792" cy="1158828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/>
              <a:t>Thank you for attention ! </a:t>
            </a:r>
            <a:endParaRPr lang="en-CA" sz="3600" b="1" dirty="0"/>
          </a:p>
        </p:txBody>
      </p:sp>
      <p:pic>
        <p:nvPicPr>
          <p:cNvPr id="8" name="Picture 7" descr="MCCR-R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008" y="5815475"/>
            <a:ext cx="2103120" cy="494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044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01 </a:t>
            </a:r>
            <a:r>
              <a:rPr lang="en-US" altLang="zh-CN" b="1" dirty="0"/>
              <a:t>Long- and Short-term Preference Learning for Next POI Recommendation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</a:t>
            </a:r>
            <a:r>
              <a:rPr lang="en-US" altLang="zh-CN" dirty="0"/>
              <a:t>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EAA71-7AE7-4EFC-8A37-8C0091FFC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1" y="1735468"/>
            <a:ext cx="8594078" cy="39257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E489B5-1548-4D31-9B2D-A9E583762270}"/>
              </a:ext>
            </a:extLst>
          </p:cNvPr>
          <p:cNvSpPr txBox="1"/>
          <p:nvPr/>
        </p:nvSpPr>
        <p:spPr>
          <a:xfrm>
            <a:off x="395536" y="5578048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term learning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Input each user’s record in the form of (location, location category, time)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4E6E24E-01C3-4861-AFB4-9E9742CCB8F6}"/>
              </a:ext>
            </a:extLst>
          </p:cNvPr>
          <p:cNvSpPr txBox="1"/>
          <p:nvPr/>
        </p:nvSpPr>
        <p:spPr>
          <a:xfrm>
            <a:off x="395536" y="616057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term learning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Input each user’s latest location information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78F7B5-4A63-4831-8D4B-07D1EDFB24CB}"/>
              </a:ext>
            </a:extLst>
          </p:cNvPr>
          <p:cNvSpPr txBox="1"/>
          <p:nvPr/>
        </p:nvSpPr>
        <p:spPr>
          <a:xfrm>
            <a:off x="5462589" y="2245514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by weighted summation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9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02 </a:t>
            </a:r>
            <a:r>
              <a:rPr lang="en-US" altLang="zh-CN" b="1" dirty="0"/>
              <a:t>Multi-scale Trajectory Clustering to Identify Corridor in Mobile Networks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Find common mobility human patterns in mobile networks. </a:t>
            </a:r>
          </a:p>
          <a:p>
            <a:pPr lvl="1"/>
            <a:r>
              <a:rPr lang="en-US" altLang="zh-CN" dirty="0"/>
              <a:t>Mobile trajectories are coarse, and their granularity varies due to the inconsistent density of cell towers. (related to noise data from FCD)</a:t>
            </a:r>
          </a:p>
          <a:p>
            <a:pPr lvl="1"/>
            <a:endParaRPr lang="zh-CN" altLang="en-US" dirty="0"/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Multi-level trajectory clustering.</a:t>
            </a:r>
          </a:p>
          <a:p>
            <a:endParaRPr lang="en-US" altLang="zh-CN" dirty="0"/>
          </a:p>
          <a:p>
            <a:r>
              <a:rPr lang="en-US" altLang="zh-CN" b="1" dirty="0"/>
              <a:t>Methodology</a:t>
            </a:r>
          </a:p>
          <a:p>
            <a:pPr lvl="1"/>
            <a:endParaRPr lang="en-US" altLang="zh-CN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7AD88EF-C50C-4B33-92ED-AAD3C9434E8C}"/>
              </a:ext>
            </a:extLst>
          </p:cNvPr>
          <p:cNvSpPr/>
          <p:nvPr/>
        </p:nvSpPr>
        <p:spPr>
          <a:xfrm>
            <a:off x="128231" y="5052538"/>
            <a:ext cx="122413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process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33AE5E-E415-4123-86CC-0731B08AAABA}"/>
              </a:ext>
            </a:extLst>
          </p:cNvPr>
          <p:cNvSpPr/>
          <p:nvPr/>
        </p:nvSpPr>
        <p:spPr>
          <a:xfrm>
            <a:off x="1604395" y="5055726"/>
            <a:ext cx="2088232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 segmentation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A5091A-83AC-465C-9ADA-B849962835A2}"/>
              </a:ext>
            </a:extLst>
          </p:cNvPr>
          <p:cNvSpPr/>
          <p:nvPr/>
        </p:nvSpPr>
        <p:spPr>
          <a:xfrm>
            <a:off x="4628731" y="5052538"/>
            <a:ext cx="1224136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level clustering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E2D5763-AB38-48F0-BA0C-0FCC1FCEB519}"/>
              </a:ext>
            </a:extLst>
          </p:cNvPr>
          <p:cNvSpPr/>
          <p:nvPr/>
        </p:nvSpPr>
        <p:spPr>
          <a:xfrm>
            <a:off x="6536943" y="5052538"/>
            <a:ext cx="1656184" cy="5040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level clustering</a:t>
            </a:r>
            <a:endParaRPr lang="zh-CN" alt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892603-4D1F-4D4B-9C40-90721376BE55}"/>
              </a:ext>
            </a:extLst>
          </p:cNvPr>
          <p:cNvSpPr txBox="1"/>
          <p:nvPr/>
        </p:nvSpPr>
        <p:spPr>
          <a:xfrm>
            <a:off x="1467288" y="5661248"/>
            <a:ext cx="2916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√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Movement direction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√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Stay time at start and end.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7227056-10AD-4C30-8B8E-3F1189137701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1352367" y="5304566"/>
            <a:ext cx="252028" cy="3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6EEA9E1-F39A-4F85-A702-E598E2D05C86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692627" y="5304566"/>
            <a:ext cx="936104" cy="3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A9867B5-6789-4DA0-88F4-551648099D5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852867" y="5304566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B20DE37-0888-491E-8F60-0F2A4B1B8B6F}"/>
              </a:ext>
            </a:extLst>
          </p:cNvPr>
          <p:cNvSpPr txBox="1"/>
          <p:nvPr/>
        </p:nvSpPr>
        <p:spPr>
          <a:xfrm>
            <a:off x="4753878" y="4676367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 similar segment.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808A98-74DB-4245-ACF6-6FCD244D23D9}"/>
              </a:ext>
            </a:extLst>
          </p:cNvPr>
          <p:cNvSpPr txBox="1"/>
          <p:nvPr/>
        </p:nvSpPr>
        <p:spPr>
          <a:xfrm>
            <a:off x="3139654" y="4669861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segments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3E3D6F-556F-4018-AE40-5CAB85FC720B}"/>
              </a:ext>
            </a:extLst>
          </p:cNvPr>
          <p:cNvSpPr txBox="1"/>
          <p:nvPr/>
        </p:nvSpPr>
        <p:spPr>
          <a:xfrm>
            <a:off x="816249" y="4656745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Trajectories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CE0D1F-9C9E-4105-AD9E-AC83EA561CA1}"/>
              </a:ext>
            </a:extLst>
          </p:cNvPr>
          <p:cNvSpPr/>
          <p:nvPr/>
        </p:nvSpPr>
        <p:spPr>
          <a:xfrm>
            <a:off x="4175942" y="5682974"/>
            <a:ext cx="275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lang="zh-CN" altLang="en-US" dirty="0"/>
              <a:t>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Hausdorff</a:t>
            </a:r>
            <a:r>
              <a:rPr lang="zh-CN" altLang="en-US" dirty="0"/>
              <a:t> 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F788910-B450-4BFF-A80C-21FEF6BEB8B6}"/>
              </a:ext>
            </a:extLst>
          </p:cNvPr>
          <p:cNvCxnSpPr>
            <a:cxnSpLocks/>
          </p:cNvCxnSpPr>
          <p:nvPr/>
        </p:nvCxnSpPr>
        <p:spPr>
          <a:xfrm>
            <a:off x="8193127" y="5286707"/>
            <a:ext cx="6840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BCF94F8A-9B0D-46F9-A062-CD2D63FFE5B7}"/>
              </a:ext>
            </a:extLst>
          </p:cNvPr>
          <p:cNvSpPr txBox="1"/>
          <p:nvPr/>
        </p:nvSpPr>
        <p:spPr>
          <a:xfrm>
            <a:off x="7109932" y="4693921"/>
            <a:ext cx="2916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Group similar journey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8E1698C-5299-45FB-A7D3-544A45B72DAE}"/>
              </a:ext>
            </a:extLst>
          </p:cNvPr>
          <p:cNvSpPr/>
          <p:nvPr/>
        </p:nvSpPr>
        <p:spPr>
          <a:xfrm>
            <a:off x="7053729" y="5682973"/>
            <a:ext cx="19620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ierarchical clustering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grid based strategy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11C08BD-6B38-4363-997E-A9486968BC89}"/>
              </a:ext>
            </a:extLst>
          </p:cNvPr>
          <p:cNvSpPr/>
          <p:nvPr/>
        </p:nvSpPr>
        <p:spPr>
          <a:xfrm>
            <a:off x="1519634" y="5620020"/>
            <a:ext cx="7101863" cy="1214591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4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568952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03 </a:t>
            </a:r>
            <a:r>
              <a:rPr lang="en-US" altLang="zh-CN" b="1" dirty="0"/>
              <a:t>Towards Explainable Representation of Time-Evolving Graphs via Spatial-Temporal Graph Attention Networks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How we can jointly model the spatial and temporal context information and learn a </a:t>
            </a:r>
            <a:r>
              <a:rPr lang="en-US" altLang="zh-CN" b="1" dirty="0"/>
              <a:t>unique</a:t>
            </a:r>
            <a:r>
              <a:rPr lang="en-US" altLang="zh-CN" dirty="0"/>
              <a:t> network </a:t>
            </a:r>
            <a:r>
              <a:rPr lang="en-US" altLang="zh-CN" b="1" dirty="0"/>
              <a:t>representation</a:t>
            </a:r>
            <a:r>
              <a:rPr lang="en-US" altLang="zh-CN" dirty="0"/>
              <a:t>, while being able to provide </a:t>
            </a:r>
            <a:r>
              <a:rPr lang="en-US" altLang="zh-CN" b="1" dirty="0">
                <a:solidFill>
                  <a:schemeClr val="tx2"/>
                </a:solidFill>
              </a:rPr>
              <a:t>interpretable</a:t>
            </a:r>
            <a:r>
              <a:rPr lang="en-US" altLang="zh-CN" dirty="0"/>
              <a:t> inference over the observed data.</a:t>
            </a:r>
            <a:endParaRPr lang="zh-CN" altLang="en-US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Learn a generic network embedding for time-evolving graphs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3C2100-439D-407D-BBDE-2EB006EF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813615"/>
            <a:ext cx="4997707" cy="281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8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506130"/>
            <a:ext cx="8568952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03 </a:t>
            </a:r>
            <a:r>
              <a:rPr lang="en-US" altLang="zh-CN" b="1" dirty="0"/>
              <a:t>Towards Explainable Representation of Time-Evolving Graphs via Spatial-Temporal Graph Attention Networks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Methodology</a:t>
            </a:r>
          </a:p>
          <a:p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FA31EF0-72D6-4F37-BB81-004DD470FBFD}"/>
              </a:ext>
            </a:extLst>
          </p:cNvPr>
          <p:cNvSpPr/>
          <p:nvPr/>
        </p:nvSpPr>
        <p:spPr>
          <a:xfrm>
            <a:off x="5409051" y="135107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FD95C8-681F-4855-9D09-958744FB574B}"/>
              </a:ext>
            </a:extLst>
          </p:cNvPr>
          <p:cNvSpPr/>
          <p:nvPr/>
        </p:nvSpPr>
        <p:spPr>
          <a:xfrm>
            <a:off x="5421740" y="2996952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2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623405D-5D32-4845-9CBB-A089E500DFED}"/>
              </a:ext>
            </a:extLst>
          </p:cNvPr>
          <p:cNvSpPr/>
          <p:nvPr/>
        </p:nvSpPr>
        <p:spPr>
          <a:xfrm>
            <a:off x="5402817" y="4869160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3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0D633E3-C7A9-4672-A5C3-301F4A25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4" y="1874660"/>
            <a:ext cx="5214549" cy="43222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7250544-DE85-453D-A641-B2D22E8B2C42}"/>
              </a:ext>
            </a:extLst>
          </p:cNvPr>
          <p:cNvSpPr txBox="1"/>
          <p:nvPr/>
        </p:nvSpPr>
        <p:spPr>
          <a:xfrm>
            <a:off x="5402817" y="2060848"/>
            <a:ext cx="3744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time evolving graph in the form of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matrix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different time step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7FC0E-8CD9-4DD5-A1E8-F3EBABF5A34E}"/>
              </a:ext>
            </a:extLst>
          </p:cNvPr>
          <p:cNvSpPr txBox="1"/>
          <p:nvPr/>
        </p:nvSpPr>
        <p:spPr>
          <a:xfrm>
            <a:off x="5433988" y="3611135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transition probability matrix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adjacency matrix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 input, and utilize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model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 estimate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co-occurrence matrix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8DA5965-BBCE-4064-93D3-1665E9021AF9}"/>
              </a:ext>
            </a:extLst>
          </p:cNvPr>
          <p:cNvSpPr txBox="1"/>
          <p:nvPr/>
        </p:nvSpPr>
        <p:spPr>
          <a:xfrm>
            <a:off x="5552320" y="5445224"/>
            <a:ext cx="37444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co-occurrence matrix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 weight to construct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problem, then update the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model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representation(latent factors)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A02448-F49C-4F4A-856E-10A7AD96B57B}"/>
              </a:ext>
            </a:extLst>
          </p:cNvPr>
          <p:cNvCxnSpPr/>
          <p:nvPr/>
        </p:nvCxnSpPr>
        <p:spPr>
          <a:xfrm>
            <a:off x="5292080" y="1460613"/>
            <a:ext cx="0" cy="5150311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5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91399"/>
            <a:ext cx="8352928" cy="589156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04 </a:t>
            </a:r>
            <a:r>
              <a:rPr lang="en-US" altLang="zh-CN" b="1" dirty="0"/>
              <a:t>Time Series Prediction with Interpretable Data Reconstruction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Problem</a:t>
            </a:r>
          </a:p>
          <a:p>
            <a:pPr lvl="1"/>
            <a:r>
              <a:rPr lang="en-US" altLang="zh-CN" dirty="0"/>
              <a:t>Most of the prior works fail to identify the most effective frequency components of time series before passing through the prediction.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Contribution</a:t>
            </a:r>
          </a:p>
          <a:p>
            <a:pPr lvl="1"/>
            <a:r>
              <a:rPr lang="en-US" altLang="zh-CN" dirty="0"/>
              <a:t>Sequence-to-sequence + LSTM + frequency regulator based on DFT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99E3F40-96A6-4843-9522-B49C2F1C1A47}"/>
              </a:ext>
            </a:extLst>
          </p:cNvPr>
          <p:cNvSpPr/>
          <p:nvPr/>
        </p:nvSpPr>
        <p:spPr>
          <a:xfrm>
            <a:off x="4553187" y="3410346"/>
            <a:ext cx="2088232" cy="5040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Major contribution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60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04 </a:t>
            </a:r>
            <a:r>
              <a:rPr lang="en-US" altLang="zh-CN" b="1" dirty="0"/>
              <a:t>Time Series Prediction with Interpretable Data Reconstruction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C95226-2920-4E82-9870-C3C87577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44521"/>
            <a:ext cx="6389726" cy="3368957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3A2DF24-4957-4D87-B096-4D72AAA633B3}"/>
              </a:ext>
            </a:extLst>
          </p:cNvPr>
          <p:cNvSpPr/>
          <p:nvPr/>
        </p:nvSpPr>
        <p:spPr>
          <a:xfrm>
            <a:off x="395536" y="4962916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8767CB-4F0D-49EA-9193-3E14AE5813A1}"/>
              </a:ext>
            </a:extLst>
          </p:cNvPr>
          <p:cNvSpPr txBox="1"/>
          <p:nvPr/>
        </p:nvSpPr>
        <p:spPr>
          <a:xfrm>
            <a:off x="1115616" y="5030278"/>
            <a:ext cx="7272808" cy="66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BPSM: Produce prediction based on seq2seq model with LSTM module. Also use attention module.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28F2C8-C7F7-49B5-8403-96B6357EBAA2}"/>
              </a:ext>
            </a:extLst>
          </p:cNvPr>
          <p:cNvSpPr/>
          <p:nvPr/>
        </p:nvSpPr>
        <p:spPr>
          <a:xfrm>
            <a:off x="878892" y="1872544"/>
            <a:ext cx="6516724" cy="1403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2135B0-CCEA-44C6-8135-0F44F79B679F}"/>
              </a:ext>
            </a:extLst>
          </p:cNvPr>
          <p:cNvSpPr/>
          <p:nvPr/>
        </p:nvSpPr>
        <p:spPr>
          <a:xfrm>
            <a:off x="1727684" y="1643055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BE0380-0E6D-45EB-8B2C-0023C26D1322}"/>
                  </a:ext>
                </a:extLst>
              </p:cNvPr>
              <p:cNvSpPr txBox="1"/>
              <p:nvPr/>
            </p:nvSpPr>
            <p:spPr>
              <a:xfrm>
                <a:off x="1233733" y="5785150"/>
                <a:ext cx="72728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</a:t>
                </a:r>
                <a:r>
                  <a:rPr lang="en-US" altLang="zh-CN" dirty="0">
                    <a:solidFill>
                      <a:srgbClr val="EC201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raw time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or  </a:t>
                </a:r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reconstructed time series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(obtain later)</a:t>
                </a:r>
                <a:endParaRPr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ABE0380-0E6D-45EB-8B2C-0023C26D1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33" y="5785150"/>
                <a:ext cx="7272808" cy="369332"/>
              </a:xfrm>
              <a:prstGeom prst="rect">
                <a:avLst/>
              </a:prstGeom>
              <a:blipFill>
                <a:blip r:embed="rId3"/>
                <a:stretch>
                  <a:fillRect l="-671" t="-8197" r="-1760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9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ED322-E0F4-4810-B571-1D6CC0898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04 </a:t>
            </a:r>
            <a:r>
              <a:rPr lang="en-US" altLang="zh-CN" b="1" dirty="0"/>
              <a:t>Time Series Prediction with Interpretable Data Reconstruction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2FE12-58D3-4FA0-AEFB-D77AD4F9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328592"/>
          </a:xfrm>
        </p:spPr>
        <p:txBody>
          <a:bodyPr/>
          <a:lstStyle/>
          <a:p>
            <a:r>
              <a:rPr lang="en-US" altLang="zh-CN" b="1" dirty="0"/>
              <a:t>Methodology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C95226-2920-4E82-9870-C3C87577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44521"/>
            <a:ext cx="6389726" cy="336895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028F2C8-C7F7-49B5-8403-96B6357EBAA2}"/>
              </a:ext>
            </a:extLst>
          </p:cNvPr>
          <p:cNvSpPr/>
          <p:nvPr/>
        </p:nvSpPr>
        <p:spPr>
          <a:xfrm>
            <a:off x="878892" y="1872544"/>
            <a:ext cx="6516724" cy="1403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2135B0-CCEA-44C6-8135-0F44F79B679F}"/>
              </a:ext>
            </a:extLst>
          </p:cNvPr>
          <p:cNvSpPr/>
          <p:nvPr/>
        </p:nvSpPr>
        <p:spPr>
          <a:xfrm>
            <a:off x="1727684" y="1643055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1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A0088B-0E03-4D83-8C35-D7DD48DC51EC}"/>
              </a:ext>
            </a:extLst>
          </p:cNvPr>
          <p:cNvSpPr/>
          <p:nvPr/>
        </p:nvSpPr>
        <p:spPr>
          <a:xfrm>
            <a:off x="1957885" y="3060594"/>
            <a:ext cx="2974155" cy="1868218"/>
          </a:xfrm>
          <a:prstGeom prst="rect">
            <a:avLst/>
          </a:prstGeom>
          <a:noFill/>
          <a:ln w="285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24F087-A57C-4B12-BE79-E58EF4F1C19A}"/>
              </a:ext>
            </a:extLst>
          </p:cNvPr>
          <p:cNvSpPr/>
          <p:nvPr/>
        </p:nvSpPr>
        <p:spPr>
          <a:xfrm>
            <a:off x="1674662" y="3665817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2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46A8E5-C5F7-4058-B7D5-E9CD4851BFAA}"/>
              </a:ext>
            </a:extLst>
          </p:cNvPr>
          <p:cNvSpPr/>
          <p:nvPr/>
        </p:nvSpPr>
        <p:spPr>
          <a:xfrm>
            <a:off x="454779" y="5258448"/>
            <a:ext cx="504056" cy="5040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2"/>
                </a:solidFill>
              </a:rPr>
              <a:t>2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5AE118-67C0-4038-BF22-980FA2D16866}"/>
                  </a:ext>
                </a:extLst>
              </p:cNvPr>
              <p:cNvSpPr/>
              <p:nvPr/>
            </p:nvSpPr>
            <p:spPr>
              <a:xfrm>
                <a:off x="1438727" y="5928359"/>
                <a:ext cx="577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55AE118-67C0-4038-BF22-980FA2D16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727" y="5928359"/>
                <a:ext cx="5779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DB25306-0C1E-4D87-9535-64AD6C61BB38}"/>
              </a:ext>
            </a:extLst>
          </p:cNvPr>
          <p:cNvCxnSpPr>
            <a:stCxn id="5" idx="3"/>
          </p:cNvCxnSpPr>
          <p:nvPr/>
        </p:nvCxnSpPr>
        <p:spPr>
          <a:xfrm flipV="1">
            <a:off x="2016641" y="6159191"/>
            <a:ext cx="9711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6C4B6D6-2875-4C30-A599-2311D56DEBFD}"/>
              </a:ext>
            </a:extLst>
          </p:cNvPr>
          <p:cNvSpPr txBox="1"/>
          <p:nvPr/>
        </p:nvSpPr>
        <p:spPr>
          <a:xfrm>
            <a:off x="2097679" y="5733256"/>
            <a:ext cx="80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F027978-5598-40AA-9344-6D9AEAFE98D2}"/>
                  </a:ext>
                </a:extLst>
              </p:cNvPr>
              <p:cNvSpPr/>
              <p:nvPr/>
            </p:nvSpPr>
            <p:spPr>
              <a:xfrm>
                <a:off x="3104893" y="5904324"/>
                <a:ext cx="5779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F027978-5598-40AA-9344-6D9AEAFE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93" y="5904324"/>
                <a:ext cx="577914" cy="461665"/>
              </a:xfrm>
              <a:prstGeom prst="rect">
                <a:avLst/>
              </a:prstGeom>
              <a:blipFill>
                <a:blip r:embed="rId4"/>
                <a:stretch>
                  <a:fillRect r="-1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658CB6-28FC-4AA7-A813-1655C1137263}"/>
              </a:ext>
            </a:extLst>
          </p:cNvPr>
          <p:cNvCxnSpPr/>
          <p:nvPr/>
        </p:nvCxnSpPr>
        <p:spPr>
          <a:xfrm flipV="1">
            <a:off x="3851642" y="6147857"/>
            <a:ext cx="9711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AE6FE29-58D7-45D5-BA6C-DD76D9D5F836}"/>
              </a:ext>
            </a:extLst>
          </p:cNvPr>
          <p:cNvSpPr txBox="1"/>
          <p:nvPr/>
        </p:nvSpPr>
        <p:spPr>
          <a:xfrm>
            <a:off x="3225415" y="5067606"/>
            <a:ext cx="2648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Regulate raw data with </a:t>
            </a:r>
            <a:r>
              <a:rPr lang="en-US" altLang="zh-CN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feature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from step 1 as input in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fourier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domain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3CA31E-262B-41E6-8D7C-23E90BBCE596}"/>
                  </a:ext>
                </a:extLst>
              </p:cNvPr>
              <p:cNvSpPr/>
              <p:nvPr/>
            </p:nvSpPr>
            <p:spPr>
              <a:xfrm>
                <a:off x="4991221" y="5919663"/>
                <a:ext cx="584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D43CA31E-262B-41E6-8D7C-23E90BBCE5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21" y="5919663"/>
                <a:ext cx="584519" cy="461665"/>
              </a:xfrm>
              <a:prstGeom prst="rect">
                <a:avLst/>
              </a:prstGeom>
              <a:blipFill>
                <a:blip r:embed="rId5"/>
                <a:stretch>
                  <a:fillRect r="-10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06ED0C7-DEC9-480E-85B8-660F5F0BAA87}"/>
                  </a:ext>
                </a:extLst>
              </p:cNvPr>
              <p:cNvSpPr/>
              <p:nvPr/>
            </p:nvSpPr>
            <p:spPr>
              <a:xfrm>
                <a:off x="7046321" y="5877272"/>
                <a:ext cx="584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06ED0C7-DEC9-480E-85B8-660F5F0BA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321" y="5877272"/>
                <a:ext cx="58451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2C482A2-BADA-42CC-8BD6-60BD9B21872C}"/>
              </a:ext>
            </a:extLst>
          </p:cNvPr>
          <p:cNvCxnSpPr/>
          <p:nvPr/>
        </p:nvCxnSpPr>
        <p:spPr>
          <a:xfrm flipV="1">
            <a:off x="5904764" y="6162867"/>
            <a:ext cx="9711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CC3E626-6329-4935-A9F7-C05E41DA63AB}"/>
              </a:ext>
            </a:extLst>
          </p:cNvPr>
          <p:cNvSpPr txBox="1"/>
          <p:nvPr/>
        </p:nvSpPr>
        <p:spPr>
          <a:xfrm>
            <a:off x="5985802" y="5736932"/>
            <a:ext cx="809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IDFT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92AB60-0DEA-4EDA-8E70-494740CE3BAE}"/>
              </a:ext>
            </a:extLst>
          </p:cNvPr>
          <p:cNvSpPr/>
          <p:nvPr/>
        </p:nvSpPr>
        <p:spPr>
          <a:xfrm>
            <a:off x="6317585" y="6392725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reconstructed time series 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0553726-3814-4266-982B-A516079B57C8}"/>
              </a:ext>
            </a:extLst>
          </p:cNvPr>
          <p:cNvSpPr/>
          <p:nvPr/>
        </p:nvSpPr>
        <p:spPr>
          <a:xfrm>
            <a:off x="806475" y="6381328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EC2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time series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B5330F-53FB-470A-8DCD-8255E349E6A2}"/>
              </a:ext>
            </a:extLst>
          </p:cNvPr>
          <p:cNvSpPr/>
          <p:nvPr/>
        </p:nvSpPr>
        <p:spPr>
          <a:xfrm>
            <a:off x="1177950" y="534955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IPR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62830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Custom 2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323232"/>
      </a:accent1>
      <a:accent2>
        <a:srgbClr val="E0E0E0"/>
      </a:accent2>
      <a:accent3>
        <a:srgbClr val="DE2010"/>
      </a:accent3>
      <a:accent4>
        <a:srgbClr val="C8C8C8"/>
      </a:accent4>
      <a:accent5>
        <a:srgbClr val="F7901E"/>
      </a:accent5>
      <a:accent6>
        <a:srgbClr val="A3A149"/>
      </a:accent6>
      <a:hlink>
        <a:srgbClr val="0070C0"/>
      </a:hlink>
      <a:folHlink>
        <a:srgbClr val="0070C0"/>
      </a:folHlink>
    </a:clrScheme>
    <a:fontScheme name="Joshua">
      <a:majorFont>
        <a:latin typeface="Georgia"/>
        <a:ea typeface=""/>
        <a:cs typeface=""/>
      </a:majorFont>
      <a:minorFont>
        <a:latin typeface="Franklin Gothic Book"/>
        <a:ea typeface=""/>
        <a:cs typeface="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F85A141BFC14DB9BD4E32E924B366" ma:contentTypeVersion="2" ma:contentTypeDescription="Create a new document." ma:contentTypeScope="" ma:versionID="58884af542431479119aee04abbc0261">
  <xsd:schema xmlns:xsd="http://www.w3.org/2001/XMLSchema" xmlns:xs="http://www.w3.org/2001/XMLSchema" xmlns:p="http://schemas.microsoft.com/office/2006/metadata/properties" xmlns:ns3="5649c746-aad0-4368-97ce-fd3c1a6ed542" targetNamespace="http://schemas.microsoft.com/office/2006/metadata/properties" ma:root="true" ma:fieldsID="1a2a460f4f73b575413c856fd96c5c7a" ns3:_="">
    <xsd:import namespace="5649c746-aad0-4368-97ce-fd3c1a6ed5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9c746-aad0-4368-97ce-fd3c1a6ed5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7E67B5-6C52-404A-B13E-1092A4B85B86}">
  <ds:schemaRefs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5649c746-aad0-4368-97ce-fd3c1a6ed54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866F58F-D7C2-4819-ACE8-5220636E3A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A7AE6-5119-48CA-9DA2-118BFE77F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49c746-aad0-4368-97ce-fd3c1a6ed5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41452</TotalTime>
  <Words>1065</Words>
  <Application>Microsoft Office PowerPoint</Application>
  <PresentationFormat>全屏显示(4:3)</PresentationFormat>
  <Paragraphs>172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Franklin Gothic Book</vt:lpstr>
      <vt:lpstr>Wingdings</vt:lpstr>
      <vt:lpstr>Advantage</vt:lpstr>
      <vt:lpstr>Brief review on proceedings for CIKM</vt:lpstr>
      <vt:lpstr>01 Long- and Short-term Preference Learning for Next POI Recommendation</vt:lpstr>
      <vt:lpstr>01 Long- and Short-term Preference Learning for Next POI Recommendation</vt:lpstr>
      <vt:lpstr>02 Multi-scale Trajectory Clustering to Identify Corridor in Mobile Networks</vt:lpstr>
      <vt:lpstr>03 Towards Explainable Representation of Time-Evolving Graphs via Spatial-Temporal Graph Attention Networks</vt:lpstr>
      <vt:lpstr>03 Towards Explainable Representation of Time-Evolving Graphs via Spatial-Temporal Graph Attention Networks</vt:lpstr>
      <vt:lpstr>04 Time Series Prediction with Interpretable Data Reconstruction</vt:lpstr>
      <vt:lpstr>04 Time Series Prediction with Interpretable Data Reconstruction</vt:lpstr>
      <vt:lpstr>04 Time Series Prediction with Interpretable Data Reconstruction</vt:lpstr>
      <vt:lpstr>04 Time Series Prediction with Interpretable Data Reconstruction</vt:lpstr>
      <vt:lpstr>05 Path Travel Time Estimation using Attribute-related Hybrid Trajectories Network</vt:lpstr>
      <vt:lpstr>05 Path Travel Time Estimation using Attribute-related Hybrid Trajectories Network</vt:lpstr>
      <vt:lpstr>06 DSANet: Dual Self-Attention Network for Multivariate Time Series Forecasting</vt:lpstr>
      <vt:lpstr>06 DSANet: Dual Self-Attention Network for Multivariate Time Series Forecasting</vt:lpstr>
      <vt:lpstr>07 Spatio-Temporal Graph Convolutional and Recurrent Networks for Citywide Passenger Demand Prediction</vt:lpstr>
      <vt:lpstr>08 Learning Traffic Signal Control from Demonstrations</vt:lpstr>
      <vt:lpstr>09 Learning Phase Competition for Traffic Signal Control</vt:lpstr>
      <vt:lpstr>09 Learning Phase Competition for Traffic Signal Control</vt:lpstr>
      <vt:lpstr>10 CoLight: Learning Network-level Cooperation for Traffic Signal Control</vt:lpstr>
      <vt:lpstr>11 Multi-Agent Reinforcement Learning for Order-dispatching via Order-Vehicle Distribution Matching</vt:lpstr>
      <vt:lpstr>11 Multi-Agent Reinforcement Learning for Order-dispatching via Order-Vehicle Distribution Matching</vt:lpstr>
      <vt:lpstr>11 Multi-Agent Reinforcement Learning for Order-dispatching via Order-Vehicle Distribution Matching</vt:lpstr>
      <vt:lpstr>Thank you for attention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wjw</dc:creator>
  <cp:lastModifiedBy>Jiawei Wang</cp:lastModifiedBy>
  <cp:revision>1609</cp:revision>
  <cp:lastPrinted>2018-09-13T18:12:28Z</cp:lastPrinted>
  <dcterms:created xsi:type="dcterms:W3CDTF">2014-08-18T11:27:13Z</dcterms:created>
  <dcterms:modified xsi:type="dcterms:W3CDTF">2019-11-08T14:16:03Z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0x01010054AF85A141BFC14DB9BD4E32E924B366</vt:lpwstr>
  </property>
</Properties>
</file>