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8">
  <p:sldMasterIdLst>
    <p:sldMasterId id="2147483648" r:id="rId4"/>
  </p:sldMasterIdLst>
  <p:notesMasterIdLst>
    <p:notesMasterId r:id="rId25"/>
  </p:notesMasterIdLst>
  <p:handoutMasterIdLst>
    <p:handoutMasterId r:id="rId26"/>
  </p:handoutMasterIdLst>
  <p:sldIdLst>
    <p:sldId id="414" r:id="rId5"/>
    <p:sldId id="657" r:id="rId6"/>
    <p:sldId id="686" r:id="rId7"/>
    <p:sldId id="736" r:id="rId8"/>
    <p:sldId id="737" r:id="rId9"/>
    <p:sldId id="738" r:id="rId10"/>
    <p:sldId id="731" r:id="rId11"/>
    <p:sldId id="741" r:id="rId12"/>
    <p:sldId id="743" r:id="rId13"/>
    <p:sldId id="744" r:id="rId14"/>
    <p:sldId id="747" r:id="rId15"/>
    <p:sldId id="746" r:id="rId16"/>
    <p:sldId id="750" r:id="rId17"/>
    <p:sldId id="749" r:id="rId18"/>
    <p:sldId id="739" r:id="rId19"/>
    <p:sldId id="748" r:id="rId20"/>
    <p:sldId id="735" r:id="rId21"/>
    <p:sldId id="740" r:id="rId22"/>
    <p:sldId id="675" r:id="rId23"/>
    <p:sldId id="725" r:id="rId2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Saunier" initials="NS" lastIdx="44" clrIdx="0"/>
  <p:cmAuthor id="1" name="Joshua Stipanci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010"/>
    <a:srgbClr val="DE2010"/>
    <a:srgbClr val="23858E"/>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Objects="1">
      <p:cViewPr varScale="1">
        <p:scale>
          <a:sx n="49" d="100"/>
          <a:sy n="49" d="100"/>
        </p:scale>
        <p:origin x="1804" y="52"/>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63" d="100"/>
          <a:sy n="63" d="100"/>
        </p:scale>
        <p:origin x="2770" y="6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E0E85A-3B25-48B0-8B7F-380198599903}" type="datetimeFigureOut">
              <a:rPr lang="en-US" smtClean="0"/>
              <a:pPr/>
              <a:t>10/13/2019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7AD3EB-992D-4A7C-9D59-C44C63BC8A18}" type="slidenum">
              <a:rPr lang="en-US" smtClean="0"/>
              <a:pPr/>
              <a:t>‹#›</a:t>
            </a:fld>
            <a:endParaRPr lang="en-US"/>
          </a:p>
        </p:txBody>
      </p:sp>
    </p:spTree>
    <p:extLst>
      <p:ext uri="{BB962C8B-B14F-4D97-AF65-F5344CB8AC3E}">
        <p14:creationId xmlns:p14="http://schemas.microsoft.com/office/powerpoint/2010/main" val="1208420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952D08C-A88F-4C18-8DFD-7C6E4B48C73D}" type="datetimeFigureOut">
              <a:rPr lang="en-CA" smtClean="0"/>
              <a:pPr/>
              <a:t>2019-10-13</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7639417-32C5-4F06-9EF4-662629C40CCD}" type="slidenum">
              <a:rPr lang="en-CA" smtClean="0"/>
              <a:pPr/>
              <a:t>‹#›</a:t>
            </a:fld>
            <a:endParaRPr lang="en-CA"/>
          </a:p>
        </p:txBody>
      </p:sp>
    </p:spTree>
    <p:extLst>
      <p:ext uri="{BB962C8B-B14F-4D97-AF65-F5344CB8AC3E}">
        <p14:creationId xmlns:p14="http://schemas.microsoft.com/office/powerpoint/2010/main" val="233201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i.org/10.1155/2016/8950209"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i.org/10.1016/j.trb.2012.04.005"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fld id="{07639417-32C5-4F06-9EF4-662629C40CCD}" type="slidenum">
              <a:rPr lang="en-CA" smtClean="0"/>
              <a:pPr/>
              <a:t>1</a:t>
            </a:fld>
            <a:endParaRPr lang="en-CA"/>
          </a:p>
        </p:txBody>
      </p:sp>
    </p:spTree>
    <p:extLst>
      <p:ext uri="{BB962C8B-B14F-4D97-AF65-F5344CB8AC3E}">
        <p14:creationId xmlns:p14="http://schemas.microsoft.com/office/powerpoint/2010/main" val="333047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Osuna, E.E., Newell, G.F., 1972. Control strategies for an idealized bus system. Transportation Science 6 (1), 52–71</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Barnett, A., 1974. On controlling randomness in transit operations. Transportation Science 8 (2), 102–116.</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Newell, G.F., 1974. Control of pairing of vehicles on a public transportation route, two vehicles, one control point. Transportation Science 8 (3), 248–264. Newell,</a:t>
            </a:r>
          </a:p>
          <a:p>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Ignall</a:t>
            </a:r>
            <a:r>
              <a:rPr lang="en-US" altLang="zh-CN" sz="1200" dirty="0">
                <a:latin typeface="Times New Roman" panose="02020603050405020304" pitchFamily="18" charset="0"/>
                <a:cs typeface="Times New Roman" panose="02020603050405020304" pitchFamily="18" charset="0"/>
              </a:rPr>
              <a:t>, E., </a:t>
            </a:r>
            <a:r>
              <a:rPr lang="en-US" altLang="zh-CN" sz="1200" dirty="0" err="1">
                <a:latin typeface="Times New Roman" panose="02020603050405020304" pitchFamily="18" charset="0"/>
                <a:cs typeface="Times New Roman" panose="02020603050405020304" pitchFamily="18" charset="0"/>
              </a:rPr>
              <a:t>Kolesar</a:t>
            </a:r>
            <a:r>
              <a:rPr lang="en-US" altLang="zh-CN" sz="1200" dirty="0">
                <a:latin typeface="Times New Roman" panose="02020603050405020304" pitchFamily="18" charset="0"/>
                <a:cs typeface="Times New Roman" panose="02020603050405020304" pitchFamily="18" charset="0"/>
              </a:rPr>
              <a:t>, P., 1974. Optimal dispatching of an infinite capacity shuttle: Control at a single terminal. Operations Research 22 (5), 1008–1024.</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Hickman, M.D., 2001. An analytic stochastic model for the transit vehicle holding problem. Transportation Science 35 (3), 215–237.</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Zhao, J., </a:t>
            </a:r>
            <a:r>
              <a:rPr lang="en-US" altLang="zh-CN" sz="1200" dirty="0" err="1">
                <a:latin typeface="Times New Roman" panose="02020603050405020304" pitchFamily="18" charset="0"/>
                <a:cs typeface="Times New Roman" panose="02020603050405020304" pitchFamily="18" charset="0"/>
              </a:rPr>
              <a:t>Dessouky</a:t>
            </a:r>
            <a:r>
              <a:rPr lang="en-US" altLang="zh-CN" sz="1200" dirty="0">
                <a:latin typeface="Times New Roman" panose="02020603050405020304" pitchFamily="18" charset="0"/>
                <a:cs typeface="Times New Roman" panose="02020603050405020304" pitchFamily="18" charset="0"/>
              </a:rPr>
              <a:t>, M., </a:t>
            </a:r>
            <a:r>
              <a:rPr lang="en-US" altLang="zh-CN" sz="1200" dirty="0" err="1">
                <a:latin typeface="Times New Roman" panose="02020603050405020304" pitchFamily="18" charset="0"/>
                <a:cs typeface="Times New Roman" panose="02020603050405020304" pitchFamily="18" charset="0"/>
              </a:rPr>
              <a:t>Bukkapatnam</a:t>
            </a:r>
            <a:r>
              <a:rPr lang="en-US" altLang="zh-CN" sz="1200" dirty="0">
                <a:latin typeface="Times New Roman" panose="02020603050405020304" pitchFamily="18" charset="0"/>
                <a:cs typeface="Times New Roman" panose="02020603050405020304" pitchFamily="18" charset="0"/>
              </a:rPr>
              <a:t>, S., 2006. Optimal slack time for schedule-based transit operations. Transportation Science 40 (4), 529–539</a:t>
            </a:r>
          </a:p>
          <a:p>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Daganzo</a:t>
            </a:r>
            <a:r>
              <a:rPr lang="en-US" altLang="zh-CN" sz="1200" dirty="0">
                <a:latin typeface="Times New Roman" panose="02020603050405020304" pitchFamily="18" charset="0"/>
                <a:cs typeface="Times New Roman" panose="02020603050405020304" pitchFamily="18" charset="0"/>
              </a:rPr>
              <a:t>, C. F. (2009). A headway-based approach to eliminate bus bunching: Systematic analysis and comparisons. </a:t>
            </a:r>
            <a:r>
              <a:rPr lang="en-US" altLang="zh-CN" sz="1200" i="1" dirty="0">
                <a:latin typeface="Times New Roman" panose="02020603050405020304" pitchFamily="18" charset="0"/>
                <a:cs typeface="Times New Roman" panose="02020603050405020304" pitchFamily="18" charset="0"/>
              </a:rPr>
              <a:t>Transportation Research Part B: Methodological</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43</a:t>
            </a:r>
            <a:r>
              <a:rPr lang="en-US" altLang="zh-CN" sz="1200" dirty="0">
                <a:latin typeface="Times New Roman" panose="02020603050405020304" pitchFamily="18" charset="0"/>
                <a:cs typeface="Times New Roman" panose="02020603050405020304" pitchFamily="18" charset="0"/>
              </a:rPr>
              <a:t>(10), 913–921. https://doi.org/10.1016/j.trb.2009.04.002</a:t>
            </a:r>
          </a:p>
          <a:p>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Bartholdi, J. J., &amp; Eisenstein, D. D. (2012). A self-</a:t>
            </a:r>
            <a:r>
              <a:rPr lang="en-US" altLang="zh-CN" sz="1200" dirty="0" err="1">
                <a:latin typeface="Times New Roman" panose="02020603050405020304" pitchFamily="18" charset="0"/>
                <a:cs typeface="Times New Roman" panose="02020603050405020304" pitchFamily="18" charset="0"/>
              </a:rPr>
              <a:t>coördinating</a:t>
            </a:r>
            <a:r>
              <a:rPr lang="en-US" altLang="zh-CN" sz="1200" dirty="0">
                <a:latin typeface="Times New Roman" panose="02020603050405020304" pitchFamily="18" charset="0"/>
                <a:cs typeface="Times New Roman" panose="02020603050405020304" pitchFamily="18" charset="0"/>
              </a:rPr>
              <a:t> bus route to resist bus bunching. Transportation Research Part B: Methodological, 46(4), 481–491. https://doi.org/10.1016/j.trb.2011.11.001</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11</a:t>
            </a:fld>
            <a:endParaRPr lang="en-CA"/>
          </a:p>
        </p:txBody>
      </p:sp>
    </p:spTree>
    <p:extLst>
      <p:ext uri="{BB962C8B-B14F-4D97-AF65-F5344CB8AC3E}">
        <p14:creationId xmlns:p14="http://schemas.microsoft.com/office/powerpoint/2010/main" val="279006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Zhao, J., </a:t>
            </a:r>
            <a:r>
              <a:rPr lang="en-US" altLang="zh-CN" sz="1200" dirty="0" err="1">
                <a:latin typeface="Times New Roman" panose="02020603050405020304" pitchFamily="18" charset="0"/>
                <a:cs typeface="Times New Roman" panose="02020603050405020304" pitchFamily="18" charset="0"/>
              </a:rPr>
              <a:t>Dessouky</a:t>
            </a:r>
            <a:r>
              <a:rPr lang="en-US" altLang="zh-CN" sz="1200" dirty="0">
                <a:latin typeface="Times New Roman" panose="02020603050405020304" pitchFamily="18" charset="0"/>
                <a:cs typeface="Times New Roman" panose="02020603050405020304" pitchFamily="18" charset="0"/>
              </a:rPr>
              <a:t>, M., </a:t>
            </a:r>
            <a:r>
              <a:rPr lang="en-US" altLang="zh-CN" sz="1200" dirty="0" err="1">
                <a:latin typeface="Times New Roman" panose="02020603050405020304" pitchFamily="18" charset="0"/>
                <a:cs typeface="Times New Roman" panose="02020603050405020304" pitchFamily="18" charset="0"/>
              </a:rPr>
              <a:t>Bukkapatnam</a:t>
            </a:r>
            <a:r>
              <a:rPr lang="en-US" altLang="zh-CN" sz="1200" dirty="0">
                <a:latin typeface="Times New Roman" panose="02020603050405020304" pitchFamily="18" charset="0"/>
                <a:cs typeface="Times New Roman" panose="02020603050405020304" pitchFamily="18" charset="0"/>
              </a:rPr>
              <a:t>, S., 2006. Optimal slack time for schedule-based transit operations. Transportation Science 40 (4), 529–539</a:t>
            </a:r>
          </a:p>
          <a:p>
            <a:r>
              <a:rPr lang="en-US" altLang="zh-CN" sz="1200" dirty="0">
                <a:latin typeface="Times New Roman" panose="02020603050405020304" pitchFamily="18" charset="0"/>
                <a:cs typeface="Times New Roman" panose="02020603050405020304" pitchFamily="18" charset="0"/>
              </a:rPr>
              <a:t>Wu, W., Liu, R. </a:t>
            </a:r>
            <a:r>
              <a:rPr lang="en-US" altLang="zh-CN" sz="1200" dirty="0" err="1">
                <a:latin typeface="Times New Roman" panose="02020603050405020304" pitchFamily="18" charset="0"/>
                <a:cs typeface="Times New Roman" panose="02020603050405020304" pitchFamily="18" charset="0"/>
              </a:rPr>
              <a:t>Jin</a:t>
            </a:r>
            <a:r>
              <a:rPr lang="en-US" altLang="zh-CN" sz="1200" dirty="0">
                <a:latin typeface="Times New Roman" panose="02020603050405020304" pitchFamily="18" charset="0"/>
                <a:cs typeface="Times New Roman" panose="02020603050405020304" pitchFamily="18" charset="0"/>
              </a:rPr>
              <a:t>, W., 2016. Designing robust schedule coordination scheme for transit networks with safety control margins. Transportation Research Part B, 93, 495-519.</a:t>
            </a:r>
          </a:p>
          <a:p>
            <a:r>
              <a:rPr lang="en-US" altLang="zh-CN" sz="1200" dirty="0">
                <a:latin typeface="Times New Roman" panose="02020603050405020304" pitchFamily="18" charset="0"/>
                <a:cs typeface="Times New Roman" panose="02020603050405020304" pitchFamily="18" charset="0"/>
              </a:rPr>
              <a:t>Xuan, Y.G., </a:t>
            </a:r>
            <a:r>
              <a:rPr lang="en-US" altLang="zh-CN" sz="1200" dirty="0" err="1">
                <a:latin typeface="Times New Roman" panose="02020603050405020304" pitchFamily="18" charset="0"/>
                <a:cs typeface="Times New Roman" panose="02020603050405020304" pitchFamily="18" charset="0"/>
              </a:rPr>
              <a:t>Arogte</a:t>
            </a:r>
            <a:r>
              <a:rPr lang="en-US" altLang="zh-CN" sz="1200" dirty="0">
                <a:latin typeface="Times New Roman" panose="02020603050405020304" pitchFamily="18" charset="0"/>
                <a:cs typeface="Times New Roman" panose="02020603050405020304" pitchFamily="18" charset="0"/>
              </a:rPr>
              <a:t>, J., </a:t>
            </a:r>
            <a:r>
              <a:rPr lang="en-US" altLang="zh-CN" sz="1200" dirty="0" err="1">
                <a:latin typeface="Times New Roman" panose="02020603050405020304" pitchFamily="18" charset="0"/>
                <a:cs typeface="Times New Roman" panose="02020603050405020304" pitchFamily="18" charset="0"/>
              </a:rPr>
              <a:t>Daganzo</a:t>
            </a:r>
            <a:r>
              <a:rPr lang="en-US" altLang="zh-CN" sz="1200" dirty="0">
                <a:latin typeface="Times New Roman" panose="02020603050405020304" pitchFamily="18" charset="0"/>
                <a:cs typeface="Times New Roman" panose="02020603050405020304" pitchFamily="18" charset="0"/>
              </a:rPr>
              <a:t>, C.F., 2012. Dynamic bus holding strategies for schedule reliability: optimal linear control and performance analysis. Transportation Research Part B, 45(10), 1831-1845.</a:t>
            </a:r>
          </a:p>
          <a:p>
            <a:r>
              <a:rPr lang="en-US" altLang="zh-CN" sz="1200" dirty="0" err="1">
                <a:latin typeface="Times New Roman" panose="02020603050405020304" pitchFamily="18" charset="0"/>
                <a:cs typeface="Times New Roman" panose="02020603050405020304" pitchFamily="18" charset="0"/>
              </a:rPr>
              <a:t>Argote-Cabanero</a:t>
            </a:r>
            <a:r>
              <a:rPr lang="en-US" altLang="zh-CN" sz="1200" dirty="0">
                <a:latin typeface="Times New Roman" panose="02020603050405020304" pitchFamily="18" charset="0"/>
                <a:cs typeface="Times New Roman" panose="02020603050405020304" pitchFamily="18" charset="0"/>
              </a:rPr>
              <a:t>, J., </a:t>
            </a:r>
            <a:r>
              <a:rPr lang="en-US" altLang="zh-CN" sz="1200" dirty="0" err="1">
                <a:latin typeface="Times New Roman" panose="02020603050405020304" pitchFamily="18" charset="0"/>
                <a:cs typeface="Times New Roman" panose="02020603050405020304" pitchFamily="18" charset="0"/>
              </a:rPr>
              <a:t>Daganzo</a:t>
            </a:r>
            <a:r>
              <a:rPr lang="en-US" altLang="zh-CN" sz="1200" dirty="0">
                <a:latin typeface="Times New Roman" panose="02020603050405020304" pitchFamily="18" charset="0"/>
                <a:cs typeface="Times New Roman" panose="02020603050405020304" pitchFamily="18" charset="0"/>
              </a:rPr>
              <a:t>, C.F., Lynn, J.W., 2015. Dynamic control of complex transit systems. Transportation Research Part B, 81, 146-160.</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12</a:t>
            </a:fld>
            <a:endParaRPr lang="en-CA"/>
          </a:p>
        </p:txBody>
      </p:sp>
    </p:spTree>
    <p:extLst>
      <p:ext uri="{BB962C8B-B14F-4D97-AF65-F5344CB8AC3E}">
        <p14:creationId xmlns:p14="http://schemas.microsoft.com/office/powerpoint/2010/main" val="197088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各自文献</a:t>
            </a:r>
            <a:endParaRPr lang="en-US" altLang="zh-CN" dirty="0"/>
          </a:p>
          <a:p>
            <a:endParaRPr lang="en-US" altLang="zh-CN" dirty="0"/>
          </a:p>
          <a:p>
            <a:r>
              <a:rPr lang="en-US" altLang="zh-CN" dirty="0">
                <a:effectLst/>
              </a:rPr>
              <a:t>The real-time stop-skipping problem</a:t>
            </a:r>
          </a:p>
          <a:p>
            <a:r>
              <a:rPr lang="en-US" altLang="zh-CN" dirty="0">
                <a:effectLst/>
              </a:rPr>
              <a:t>An analysis of consumer preferences for a public transportation system</a:t>
            </a:r>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13</a:t>
            </a:fld>
            <a:endParaRPr lang="en-CA"/>
          </a:p>
        </p:txBody>
      </p:sp>
    </p:spTree>
    <p:extLst>
      <p:ext uri="{BB962C8B-B14F-4D97-AF65-F5344CB8AC3E}">
        <p14:creationId xmlns:p14="http://schemas.microsoft.com/office/powerpoint/2010/main" val="407551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Sánchez-Martínez, G. E., </a:t>
            </a:r>
            <a:r>
              <a:rPr lang="en-US" altLang="zh-CN" sz="1200" dirty="0" err="1">
                <a:latin typeface="Times New Roman" panose="02020603050405020304" pitchFamily="18" charset="0"/>
                <a:cs typeface="Times New Roman" panose="02020603050405020304" pitchFamily="18" charset="0"/>
              </a:rPr>
              <a:t>Koutsopoulos</a:t>
            </a:r>
            <a:r>
              <a:rPr lang="en-US" altLang="zh-CN" sz="1200" dirty="0">
                <a:latin typeface="Times New Roman" panose="02020603050405020304" pitchFamily="18" charset="0"/>
                <a:cs typeface="Times New Roman" panose="02020603050405020304" pitchFamily="18" charset="0"/>
              </a:rPr>
              <a:t>, H. N., &amp; Wilson, N. H. M. (2016). Real-time holding control for high-frequency transit with dynamics. </a:t>
            </a:r>
            <a:r>
              <a:rPr lang="en-US" altLang="zh-CN" sz="1200" i="1" dirty="0">
                <a:latin typeface="Times New Roman" panose="02020603050405020304" pitchFamily="18" charset="0"/>
                <a:cs typeface="Times New Roman" panose="02020603050405020304" pitchFamily="18" charset="0"/>
              </a:rPr>
              <a:t>Transportation Research Part B: Methodological</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83</a:t>
            </a:r>
            <a:r>
              <a:rPr lang="en-US" altLang="zh-CN" sz="1200" dirty="0">
                <a:latin typeface="Times New Roman" panose="02020603050405020304" pitchFamily="18" charset="0"/>
                <a:cs typeface="Times New Roman" panose="02020603050405020304" pitchFamily="18" charset="0"/>
              </a:rPr>
              <a:t>, 1–19. https://doi.org/10.1016/j.trb.2015.11.013</a:t>
            </a:r>
            <a:endParaRPr lang="en-US" altLang="zh-CN" sz="1200" dirty="0">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14</a:t>
            </a:fld>
            <a:endParaRPr lang="en-CA"/>
          </a:p>
        </p:txBody>
      </p:sp>
    </p:spTree>
    <p:extLst>
      <p:ext uri="{BB962C8B-B14F-4D97-AF65-F5344CB8AC3E}">
        <p14:creationId xmlns:p14="http://schemas.microsoft.com/office/powerpoint/2010/main" val="379070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indent="-304800"/>
            <a:r>
              <a:rPr lang="en-US" altLang="zh-CN" sz="1200" dirty="0">
                <a:latin typeface="Times New Roman" panose="02020603050405020304" pitchFamily="18" charset="0"/>
                <a:cs typeface="Times New Roman" panose="02020603050405020304" pitchFamily="18" charset="0"/>
              </a:rPr>
              <a:t>Zhao, S., Lu, C., Liang, S., &amp; Liu, H. (2016). A Self-Adjusting Method to Resist Bus Bunching Based on Boarding Limits. </a:t>
            </a:r>
            <a:r>
              <a:rPr lang="en-US" altLang="zh-CN" sz="1200" i="1" dirty="0">
                <a:latin typeface="Times New Roman" panose="02020603050405020304" pitchFamily="18" charset="0"/>
                <a:cs typeface="Times New Roman" panose="02020603050405020304" pitchFamily="18" charset="0"/>
              </a:rPr>
              <a:t>Mathematical Problems in Engineering</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2016</a:t>
            </a:r>
            <a:r>
              <a:rPr lang="en-US"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hlinkClick r:id="rId3"/>
              </a:rPr>
              <a:t>https://doi.org/10.1155/2016/8950209</a:t>
            </a:r>
            <a:endParaRPr lang="en-US" altLang="zh-CN" sz="1200" dirty="0">
              <a:latin typeface="Times New Roman" panose="02020603050405020304" pitchFamily="18" charset="0"/>
              <a:cs typeface="Times New Roman" panose="02020603050405020304" pitchFamily="18" charset="0"/>
            </a:endParaRPr>
          </a:p>
          <a:p>
            <a:pPr marL="304800" indent="-304800"/>
            <a:r>
              <a:rPr lang="en-US" altLang="zh-CN" sz="1200" dirty="0">
                <a:latin typeface="Times New Roman" panose="02020603050405020304" pitchFamily="18" charset="0"/>
                <a:cs typeface="Times New Roman" panose="02020603050405020304" pitchFamily="18" charset="0"/>
              </a:rPr>
              <a:t>Delgado, F., Munoz, J. C., &amp; </a:t>
            </a:r>
            <a:r>
              <a:rPr lang="en-US" altLang="zh-CN" sz="1200" dirty="0" err="1">
                <a:latin typeface="Times New Roman" panose="02020603050405020304" pitchFamily="18" charset="0"/>
                <a:cs typeface="Times New Roman" panose="02020603050405020304" pitchFamily="18" charset="0"/>
              </a:rPr>
              <a:t>Giesen</a:t>
            </a:r>
            <a:r>
              <a:rPr lang="en-US" altLang="zh-CN" sz="1200" dirty="0">
                <a:latin typeface="Times New Roman" panose="02020603050405020304" pitchFamily="18" charset="0"/>
                <a:cs typeface="Times New Roman" panose="02020603050405020304" pitchFamily="18" charset="0"/>
              </a:rPr>
              <a:t>, R. (2012). How much can holding and/or limiting boarding improve transit performance? </a:t>
            </a:r>
            <a:r>
              <a:rPr lang="en-US" altLang="zh-CN" sz="1200" i="1" dirty="0">
                <a:latin typeface="Times New Roman" panose="02020603050405020304" pitchFamily="18" charset="0"/>
                <a:cs typeface="Times New Roman" panose="02020603050405020304" pitchFamily="18" charset="0"/>
              </a:rPr>
              <a:t>Transportation Research Part B: Methodological</a:t>
            </a:r>
            <a:r>
              <a:rPr lang="en-US" altLang="zh-CN" sz="1200" dirty="0">
                <a:latin typeface="Times New Roman" panose="02020603050405020304" pitchFamily="18" charset="0"/>
                <a:cs typeface="Times New Roman" panose="02020603050405020304" pitchFamily="18" charset="0"/>
              </a:rPr>
              <a:t>, </a:t>
            </a:r>
            <a:r>
              <a:rPr lang="en-US" altLang="zh-CN" sz="1200" i="1" dirty="0">
                <a:latin typeface="Times New Roman" panose="02020603050405020304" pitchFamily="18" charset="0"/>
                <a:cs typeface="Times New Roman" panose="02020603050405020304" pitchFamily="18" charset="0"/>
              </a:rPr>
              <a:t>46</a:t>
            </a:r>
            <a:r>
              <a:rPr lang="en-US" altLang="zh-CN" sz="1200" dirty="0">
                <a:latin typeface="Times New Roman" panose="02020603050405020304" pitchFamily="18" charset="0"/>
                <a:cs typeface="Times New Roman" panose="02020603050405020304" pitchFamily="18" charset="0"/>
              </a:rPr>
              <a:t>(9), 1202–1217. </a:t>
            </a:r>
            <a:r>
              <a:rPr lang="en-US" altLang="zh-CN" sz="1200" dirty="0">
                <a:latin typeface="Times New Roman" panose="02020603050405020304" pitchFamily="18" charset="0"/>
                <a:cs typeface="Times New Roman" panose="02020603050405020304" pitchFamily="18" charset="0"/>
                <a:hlinkClick r:id="rId4"/>
              </a:rPr>
              <a:t>https://doi.org/10.1016/j.trb.2012.04.005</a:t>
            </a:r>
            <a:endParaRPr lang="en-US" altLang="zh-CN" sz="1200" dirty="0">
              <a:latin typeface="Times New Roman" panose="02020603050405020304" pitchFamily="18" charset="0"/>
              <a:cs typeface="Times New Roman" panose="02020603050405020304" pitchFamily="18" charset="0"/>
            </a:endParaRPr>
          </a:p>
          <a:p>
            <a:pPr marL="304800" indent="-304800"/>
            <a:r>
              <a:rPr lang="en-US" altLang="zh-CN" sz="1200" dirty="0">
                <a:latin typeface="Times New Roman" panose="02020603050405020304" pitchFamily="18" charset="0"/>
                <a:cs typeface="Times New Roman" panose="02020603050405020304" pitchFamily="18" charset="0"/>
              </a:rPr>
              <a:t>Delgado, F., Muñoz, J. C., </a:t>
            </a:r>
            <a:r>
              <a:rPr lang="en-US" altLang="zh-CN" sz="1200" dirty="0" err="1">
                <a:latin typeface="Times New Roman" panose="02020603050405020304" pitchFamily="18" charset="0"/>
                <a:cs typeface="Times New Roman" panose="02020603050405020304" pitchFamily="18" charset="0"/>
              </a:rPr>
              <a:t>Giesen</a:t>
            </a:r>
            <a:r>
              <a:rPr lang="en-US" altLang="zh-CN" sz="1200" dirty="0">
                <a:latin typeface="Times New Roman" panose="02020603050405020304" pitchFamily="18" charset="0"/>
                <a:cs typeface="Times New Roman" panose="02020603050405020304" pitchFamily="18" charset="0"/>
              </a:rPr>
              <a:t>, R., &amp; Cipriano, A. (2009). Real-time control of buses in a transit corridor based on vehicle holding and boarding limits. </a:t>
            </a:r>
            <a:r>
              <a:rPr lang="en-US" altLang="zh-CN" sz="1200" i="1" dirty="0">
                <a:latin typeface="Times New Roman" panose="02020603050405020304" pitchFamily="18" charset="0"/>
                <a:cs typeface="Times New Roman" panose="02020603050405020304" pitchFamily="18" charset="0"/>
              </a:rPr>
              <a:t>Transportation Research Record</a:t>
            </a:r>
            <a:r>
              <a:rPr lang="en-US" altLang="zh-CN" sz="1200" dirty="0">
                <a:latin typeface="Times New Roman" panose="02020603050405020304" pitchFamily="18" charset="0"/>
                <a:cs typeface="Times New Roman" panose="02020603050405020304" pitchFamily="18" charset="0"/>
              </a:rPr>
              <a:t>, (2090), 59–67. https://doi.org/10.3141/2090-07</a:t>
            </a:r>
          </a:p>
          <a:p>
            <a:pPr marL="304800" indent="-304800"/>
            <a:endParaRPr lang="en-US" altLang="zh-CN" sz="1200" dirty="0">
              <a:latin typeface="Times New Roman" panose="02020603050405020304" pitchFamily="18" charset="0"/>
              <a:cs typeface="Times New Roman" panose="02020603050405020304" pitchFamily="18" charset="0"/>
            </a:endParaRPr>
          </a:p>
          <a:p>
            <a:pPr marL="304800" indent="-304800"/>
            <a:endParaRPr lang="en-US" altLang="zh-CN" sz="1200" dirty="0">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15</a:t>
            </a:fld>
            <a:endParaRPr lang="en-CA"/>
          </a:p>
        </p:txBody>
      </p:sp>
    </p:spTree>
    <p:extLst>
      <p:ext uri="{BB962C8B-B14F-4D97-AF65-F5344CB8AC3E}">
        <p14:creationId xmlns:p14="http://schemas.microsoft.com/office/powerpoint/2010/main" val="423545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综合</a:t>
            </a:r>
          </a:p>
        </p:txBody>
      </p:sp>
      <p:sp>
        <p:nvSpPr>
          <p:cNvPr id="4" name="灯片编号占位符 3"/>
          <p:cNvSpPr>
            <a:spLocks noGrp="1"/>
          </p:cNvSpPr>
          <p:nvPr>
            <p:ph type="sldNum" sz="quarter" idx="5"/>
          </p:nvPr>
        </p:nvSpPr>
        <p:spPr/>
        <p:txBody>
          <a:bodyPr/>
          <a:lstStyle/>
          <a:p>
            <a:fld id="{07639417-32C5-4F06-9EF4-662629C40CCD}" type="slidenum">
              <a:rPr lang="en-CA" smtClean="0"/>
              <a:pPr/>
              <a:t>16</a:t>
            </a:fld>
            <a:endParaRPr lang="en-CA"/>
          </a:p>
        </p:txBody>
      </p:sp>
    </p:spTree>
    <p:extLst>
      <p:ext uri="{BB962C8B-B14F-4D97-AF65-F5344CB8AC3E}">
        <p14:creationId xmlns:p14="http://schemas.microsoft.com/office/powerpoint/2010/main" val="1089342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cs typeface="Arial" panose="020B0604020202020204" pitchFamily="34" charset="0"/>
              </a:rPr>
              <a:t>Now we go back to regularization on graph</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Here r(˜L) is understood as applying the scalar valued function r(λ) to the eigen- values of ˜L, that is,</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20</a:t>
            </a:fld>
            <a:endParaRPr lang="en-CA"/>
          </a:p>
        </p:txBody>
      </p:sp>
    </p:spTree>
    <p:extLst>
      <p:ext uri="{BB962C8B-B14F-4D97-AF65-F5344CB8AC3E}">
        <p14:creationId xmlns:p14="http://schemas.microsoft.com/office/powerpoint/2010/main" val="70773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参考文献</a:t>
            </a:r>
            <a:endParaRPr lang="en-US" altLang="zh-CN" dirty="0"/>
          </a:p>
          <a:p>
            <a:r>
              <a:rPr lang="en-US" altLang="zh-CN" dirty="0"/>
              <a:t>Bus bunching original:</a:t>
            </a:r>
          </a:p>
          <a:p>
            <a:r>
              <a:rPr lang="en-US" altLang="zh-CN" sz="1200" b="0" i="0" kern="1200" dirty="0">
                <a:solidFill>
                  <a:schemeClr val="tx1"/>
                </a:solidFill>
                <a:effectLst/>
                <a:latin typeface="+mn-lt"/>
                <a:ea typeface="+mn-ea"/>
                <a:cs typeface="+mn-cs"/>
              </a:rPr>
              <a:t>Newell G F, Potts R B. Maintaining a bus schedule[C]//Australian Road Research Board (ARRB) Conference, 2nd, 1964, Melbourne. 1964, 2(1).</a:t>
            </a:r>
          </a:p>
          <a:p>
            <a:endParaRPr lang="en-US" altLang="zh-CN" dirty="0"/>
          </a:p>
          <a:p>
            <a:r>
              <a:rPr lang="en-US" altLang="zh-CN" dirty="0"/>
              <a:t>How much can holding and/or limiting boarding improve transit performance?</a:t>
            </a:r>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a:t>
            </a:fld>
            <a:endParaRPr lang="en-CA"/>
          </a:p>
        </p:txBody>
      </p:sp>
    </p:spTree>
    <p:extLst>
      <p:ext uri="{BB962C8B-B14F-4D97-AF65-F5344CB8AC3E}">
        <p14:creationId xmlns:p14="http://schemas.microsoft.com/office/powerpoint/2010/main" val="151832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各自文献</a:t>
            </a:r>
            <a:endParaRPr lang="en-US" altLang="zh-CN" dirty="0"/>
          </a:p>
          <a:p>
            <a:endParaRPr lang="en-US" altLang="zh-CN" dirty="0"/>
          </a:p>
          <a:p>
            <a:r>
              <a:rPr lang="en-US" altLang="zh-CN" dirty="0">
                <a:effectLst/>
              </a:rPr>
              <a:t>The real-time stop-skipping problem</a:t>
            </a:r>
          </a:p>
          <a:p>
            <a:r>
              <a:rPr lang="en-US" altLang="zh-CN" dirty="0">
                <a:effectLst/>
              </a:rPr>
              <a:t>An analysis of consumer preferences for a public transportation system</a:t>
            </a:r>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7</a:t>
            </a:fld>
            <a:endParaRPr lang="en-CA"/>
          </a:p>
        </p:txBody>
      </p:sp>
    </p:spTree>
    <p:extLst>
      <p:ext uri="{BB962C8B-B14F-4D97-AF65-F5344CB8AC3E}">
        <p14:creationId xmlns:p14="http://schemas.microsoft.com/office/powerpoint/2010/main" val="163521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cs typeface="Times New Roman" panose="02020603050405020304" pitchFamily="18" charset="0"/>
              </a:rPr>
              <a:t>Li,Y., Rousseau, J.-M., and Gendreau, M. (1991). Real-time scheduling on a transit bus route: A 0–1 stochastic programming model, Pro- ceedings of the Thirty-Third Annual Meeting, Transportation Re- search Forum, 157–166.</a:t>
            </a:r>
            <a:endParaRPr lang="en-US"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Lin, G., Liang, P., Schonfeld, P., and Larson, R. (1995). Adaptive Con- trol of Transit Operations, Final Report for Project MD–26–7002, US</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sz="1200" dirty="0" err="1">
                <a:latin typeface="Times New Roman" panose="02020603050405020304" pitchFamily="18" charset="0"/>
                <a:cs typeface="Times New Roman" panose="02020603050405020304" pitchFamily="18" charset="0"/>
              </a:rPr>
              <a:t>Eberlein</a:t>
            </a:r>
            <a:r>
              <a:rPr lang="en-US" altLang="zh-CN" sz="1200" dirty="0">
                <a:latin typeface="Times New Roman" panose="02020603050405020304" pitchFamily="18" charset="0"/>
                <a:cs typeface="Times New Roman" panose="02020603050405020304" pitchFamily="18" charset="0"/>
              </a:rPr>
              <a:t>, X.-J. (1995). Real-time control strategies in transit operations: Models and analysis, Ph.D. Dissertation, Department of Civil and Environmental Engineering, Massachusetts Institute of Technology</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Fu, L. and Liu, Q. (2003). A real-time optimization model for dynamic scheduling of transit operations, 82nd Annual Meeting of the Trans- </a:t>
            </a:r>
            <a:r>
              <a:rPr lang="en-US" altLang="zh-CN" sz="1200" dirty="0" err="1">
                <a:latin typeface="Times New Roman" panose="02020603050405020304" pitchFamily="18" charset="0"/>
                <a:cs typeface="Times New Roman" panose="02020603050405020304" pitchFamily="18" charset="0"/>
              </a:rPr>
              <a:t>portation</a:t>
            </a:r>
            <a:r>
              <a:rPr lang="en-US" altLang="zh-CN" sz="1200" dirty="0">
                <a:latin typeface="Times New Roman" panose="02020603050405020304" pitchFamily="18" charset="0"/>
                <a:cs typeface="Times New Roman" panose="02020603050405020304" pitchFamily="18" charset="0"/>
              </a:rPr>
              <a:t> Research Board, Washington, DC.</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Sun, A., &amp; Hickman, M. (2005). The real-time stop-skipping problem. Journal of Intelligent Transportation Systems, 9(2), 91–109. https://doi.org/10.1080/15472450590934642</a:t>
            </a:r>
            <a:endParaRPr lang="zh-CN" altLang="en-US"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8</a:t>
            </a:fld>
            <a:endParaRPr lang="en-CA"/>
          </a:p>
        </p:txBody>
      </p:sp>
    </p:spTree>
    <p:extLst>
      <p:ext uri="{BB962C8B-B14F-4D97-AF65-F5344CB8AC3E}">
        <p14:creationId xmlns:p14="http://schemas.microsoft.com/office/powerpoint/2010/main" val="243422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latin typeface="Times New Roman" panose="02020603050405020304" pitchFamily="18" charset="0"/>
                <a:cs typeface="Times New Roman" panose="02020603050405020304" pitchFamily="18" charset="0"/>
              </a:rPr>
              <a:t>Daganzo</a:t>
            </a:r>
            <a:r>
              <a:rPr lang="en-US" altLang="zh-CN" sz="1200" dirty="0">
                <a:latin typeface="Times New Roman" panose="02020603050405020304" pitchFamily="18" charset="0"/>
                <a:cs typeface="Times New Roman" panose="02020603050405020304" pitchFamily="18" charset="0"/>
              </a:rPr>
              <a:t>, C. F., &amp; </a:t>
            </a:r>
            <a:r>
              <a:rPr lang="en-US" altLang="zh-CN" sz="1200" dirty="0" err="1">
                <a:latin typeface="Times New Roman" panose="02020603050405020304" pitchFamily="18" charset="0"/>
                <a:cs typeface="Times New Roman" panose="02020603050405020304" pitchFamily="18" charset="0"/>
              </a:rPr>
              <a:t>Pilachowski</a:t>
            </a:r>
            <a:r>
              <a:rPr lang="en-US" altLang="zh-CN" sz="1200" dirty="0">
                <a:latin typeface="Times New Roman" panose="02020603050405020304" pitchFamily="18" charset="0"/>
                <a:cs typeface="Times New Roman" panose="02020603050405020304" pitchFamily="18" charset="0"/>
              </a:rPr>
              <a:t>, J. (2011). Reducing bunching with bus-to-bus cooperation. Transportation Research Part B: Methodological, 45(1), 267–277. https://doi.org/10.1016/j.trb.2010.06.005</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9</a:t>
            </a:fld>
            <a:endParaRPr lang="en-CA"/>
          </a:p>
        </p:txBody>
      </p:sp>
    </p:spTree>
    <p:extLst>
      <p:ext uri="{BB962C8B-B14F-4D97-AF65-F5344CB8AC3E}">
        <p14:creationId xmlns:p14="http://schemas.microsoft.com/office/powerpoint/2010/main" val="107400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 C. F. (2009). A headway-based approach to eliminate bus bunching: Systematic analysis and comparisons. Transportation Research Part B: Methodological, 43(10), 913–921. https://doi.org/10.1016/j.trb.2009.04.002</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7639417-32C5-4F06-9EF4-662629C40CCD}" type="slidenum">
              <a:rPr lang="en-CA" smtClean="0"/>
              <a:pPr/>
              <a:t>10</a:t>
            </a:fld>
            <a:endParaRPr lang="en-CA"/>
          </a:p>
        </p:txBody>
      </p:sp>
    </p:spTree>
    <p:extLst>
      <p:ext uri="{BB962C8B-B14F-4D97-AF65-F5344CB8AC3E}">
        <p14:creationId xmlns:p14="http://schemas.microsoft.com/office/powerpoint/2010/main" val="63493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3648" y="2636912"/>
            <a:ext cx="6438140" cy="676540"/>
          </a:xfrm>
        </p:spPr>
        <p:txBody>
          <a:bodyPr>
            <a:normAutofit/>
          </a:bodyPr>
          <a:lstStyle>
            <a:lvl1pPr>
              <a:defRPr sz="30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Subtitle 2"/>
          <p:cNvSpPr>
            <a:spLocks noGrp="1"/>
          </p:cNvSpPr>
          <p:nvPr>
            <p:ph type="subTitle" idx="1"/>
          </p:nvPr>
        </p:nvSpPr>
        <p:spPr>
          <a:xfrm>
            <a:off x="243648" y="3161052"/>
            <a:ext cx="6438140" cy="748553"/>
          </a:xfrm>
        </p:spPr>
        <p:txBody>
          <a:bodyPr>
            <a:normAutofit/>
          </a:bodyPr>
          <a:lstStyle>
            <a:lvl1pPr marL="0" indent="0" algn="l">
              <a:buNone/>
              <a:defRPr sz="20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dirty="0"/>
          </a:p>
        </p:txBody>
      </p:sp>
      <p:sp>
        <p:nvSpPr>
          <p:cNvPr id="17" name="Rectangle 16"/>
          <p:cNvSpPr/>
          <p:nvPr userDrawn="1"/>
        </p:nvSpPr>
        <p:spPr>
          <a:xfrm>
            <a:off x="0" y="6525344"/>
            <a:ext cx="9144000" cy="332656"/>
          </a:xfrm>
          <a:prstGeom prst="rect">
            <a:avLst/>
          </a:prstGeom>
          <a:solidFill>
            <a:srgbClr val="DE2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TextBox 17"/>
          <p:cNvSpPr txBox="1"/>
          <p:nvPr userDrawn="1"/>
        </p:nvSpPr>
        <p:spPr>
          <a:xfrm>
            <a:off x="7380312" y="6564022"/>
            <a:ext cx="1678820"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9" name="TextBox 18"/>
          <p:cNvSpPr txBox="1"/>
          <p:nvPr userDrawn="1"/>
        </p:nvSpPr>
        <p:spPr>
          <a:xfrm>
            <a:off x="85014" y="6561876"/>
            <a:ext cx="5135058" cy="253916"/>
          </a:xfrm>
          <a:prstGeom prst="rect">
            <a:avLst/>
          </a:prstGeom>
          <a:noFill/>
        </p:spPr>
        <p:txBody>
          <a:bodyPr wrap="square" rtlCol="0">
            <a:spAutoFit/>
          </a:bodyPr>
          <a:lstStyle/>
          <a:p>
            <a:pPr algn="l"/>
            <a:r>
              <a:rPr lang="en-CA"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506130"/>
            <a:ext cx="8352928" cy="589156"/>
          </a:xfrm>
        </p:spPr>
        <p:txBody>
          <a:bodyPr anchor="ctr"/>
          <a:lstStyle>
            <a:lvl1pPr algn="l" fontAlgn="ctr">
              <a:defRPr sz="24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Content Placeholder 2"/>
          <p:cNvSpPr>
            <a:spLocks noGrp="1"/>
          </p:cNvSpPr>
          <p:nvPr>
            <p:ph idx="1" hasCustomPrompt="1"/>
          </p:nvPr>
        </p:nvSpPr>
        <p:spPr>
          <a:xfrm>
            <a:off x="395536" y="1196752"/>
            <a:ext cx="8352928" cy="5328592"/>
          </a:xfrm>
        </p:spPr>
        <p:txBody>
          <a:bodyPr>
            <a:normAutofit/>
          </a:bodyPr>
          <a:lstStyle>
            <a:lvl1pPr marL="91440" indent="-182880">
              <a:spcBef>
                <a:spcPts val="6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571500" indent="-274320">
              <a:buFont typeface="Courier New" panose="02070309020205020404" pitchFamily="49" charset="0"/>
              <a:buChar char="o"/>
              <a:defRPr sz="1800">
                <a:solidFill>
                  <a:schemeClr val="tx1"/>
                </a:solidFill>
                <a:latin typeface="Arial" panose="020B0604020202020204" pitchFamily="34" charset="0"/>
                <a:cs typeface="Arial" panose="020B0604020202020204" pitchFamily="34" charset="0"/>
              </a:defRPr>
            </a:lvl2pPr>
            <a:lvl3pPr marL="8001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3pPr>
            <a:lvl4pPr marL="10287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4pPr>
            <a:lvl5pPr marL="1257300" indent="-3429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p>
          <a:p>
            <a:pPr lvl="4"/>
            <a:r>
              <a:rPr lang="en-CA" dirty="0"/>
              <a:t> </a:t>
            </a:r>
          </a:p>
          <a:p>
            <a:pPr lvl="4"/>
            <a:endParaRPr dirty="0"/>
          </a:p>
        </p:txBody>
      </p:sp>
      <p:sp>
        <p:nvSpPr>
          <p:cNvPr id="8" name="Rectangle 7"/>
          <p:cNvSpPr/>
          <p:nvPr userDrawn="1"/>
        </p:nvSpPr>
        <p:spPr>
          <a:xfrm>
            <a:off x="0" y="0"/>
            <a:ext cx="9144000" cy="3326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5" name="TextBox 14"/>
          <p:cNvSpPr txBox="1"/>
          <p:nvPr userDrawn="1"/>
        </p:nvSpPr>
        <p:spPr>
          <a:xfrm>
            <a:off x="8404754" y="38678"/>
            <a:ext cx="654378"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6" name="TextBox 15"/>
          <p:cNvSpPr txBox="1"/>
          <p:nvPr userDrawn="1"/>
        </p:nvSpPr>
        <p:spPr>
          <a:xfrm>
            <a:off x="85014" y="36532"/>
            <a:ext cx="5711122" cy="253916"/>
          </a:xfrm>
          <a:prstGeom prst="rect">
            <a:avLst/>
          </a:prstGeom>
          <a:noFill/>
        </p:spPr>
        <p:txBody>
          <a:bodyPr wrap="square" rtlCol="0">
            <a:spAutoFit/>
          </a:bodyPr>
          <a:lstStyle/>
          <a:p>
            <a:pPr algn="l"/>
            <a:r>
              <a:rPr lang="en-CA" altLang="zh-CN"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784666"/>
          </a:xfrm>
          <a:prstGeom prst="rect">
            <a:avLst/>
          </a:prstGeom>
        </p:spPr>
        <p:txBody>
          <a:bodyPr vert="horz" lIns="91440" tIns="45720" rIns="91440" bIns="45720" rtlCol="0" anchor="t" anchorCtr="0">
            <a:noAutofit/>
          </a:bodyPr>
          <a:lstStyle/>
          <a:p>
            <a:r>
              <a:rPr lang="en-CA" dirty="0"/>
              <a:t>Click to edit Master title style</a:t>
            </a:r>
            <a:endParaRPr dirty="0"/>
          </a:p>
        </p:txBody>
      </p:sp>
      <p:sp>
        <p:nvSpPr>
          <p:cNvPr id="3" name="Text Placeholder 2"/>
          <p:cNvSpPr>
            <a:spLocks noGrp="1"/>
          </p:cNvSpPr>
          <p:nvPr>
            <p:ph type="body" idx="1"/>
          </p:nvPr>
        </p:nvSpPr>
        <p:spPr>
          <a:xfrm>
            <a:off x="498474" y="1556792"/>
            <a:ext cx="7556313" cy="4569371"/>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latin typeface="Arial" panose="020B0604020202020204" pitchFamily="34" charset="0"/>
                <a:cs typeface="Arial" panose="020B0604020202020204" pitchFamily="34" charset="0"/>
              </a:defRPr>
            </a:lvl1pPr>
          </a:lstStyle>
          <a:p>
            <a:fld id="{CA30023E-9D1A-466C-B055-4EF46546797D}" type="datetime1">
              <a:rPr lang="en-US" smtClean="0"/>
              <a:pPr/>
              <a:t>10/13/2019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r>
              <a:rPr lang="en-US"/>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8AF02B71-8991-4516-A01E-F1A9ACD28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3200" b="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6/j.trb.2011.11.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016/j.trb.2012.04.005" TargetMode="External"/><Relationship Id="rId3" Type="http://schemas.openxmlformats.org/officeDocument/2006/relationships/hyperlink" Target="https://doi.org/10.1016/j.trb.2011.07.009" TargetMode="External"/><Relationship Id="rId7" Type="http://schemas.openxmlformats.org/officeDocument/2006/relationships/hyperlink" Target="https://doi.org/10.1016/j.trb.2017.06.013" TargetMode="External"/><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hyperlink" Target="https://doi.org/10.11436/mssj.15.250" TargetMode="External"/><Relationship Id="rId5" Type="http://schemas.openxmlformats.org/officeDocument/2006/relationships/hyperlink" Target="https://doi.org/10.1109/ITSC.2016.7795538" TargetMode="External"/><Relationship Id="rId4" Type="http://schemas.openxmlformats.org/officeDocument/2006/relationships/hyperlink" Target="https://doi.org/10.1016/j.trb.2010.06.005" TargetMode="External"/><Relationship Id="rId9" Type="http://schemas.openxmlformats.org/officeDocument/2006/relationships/hyperlink" Target="https://doi.org/10.1016/0041-1647(72)90113-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8288792" cy="1158828"/>
          </a:xfrm>
        </p:spPr>
        <p:txBody>
          <a:bodyPr>
            <a:noAutofit/>
          </a:bodyPr>
          <a:lstStyle/>
          <a:p>
            <a:r>
              <a:rPr lang="en-US" altLang="zh-CN" sz="3600" b="1" dirty="0"/>
              <a:t>Bus bunching and related research</a:t>
            </a:r>
            <a:endParaRPr lang="en-CA" sz="3600" b="1" dirty="0"/>
          </a:p>
        </p:txBody>
      </p:sp>
      <p:sp>
        <p:nvSpPr>
          <p:cNvPr id="5" name="Subtitle 4"/>
          <p:cNvSpPr>
            <a:spLocks noGrp="1"/>
          </p:cNvSpPr>
          <p:nvPr>
            <p:ph type="subTitle" idx="1"/>
          </p:nvPr>
        </p:nvSpPr>
        <p:spPr>
          <a:xfrm>
            <a:off x="352868" y="3625424"/>
            <a:ext cx="6438140" cy="748553"/>
          </a:xfrm>
        </p:spPr>
        <p:txBody>
          <a:bodyPr>
            <a:normAutofit/>
          </a:bodyPr>
          <a:lstStyle/>
          <a:p>
            <a:r>
              <a:rPr lang="en-US" altLang="zh-CN" sz="2800" b="1" dirty="0">
                <a:solidFill>
                  <a:srgbClr val="C00000"/>
                </a:solidFill>
              </a:rPr>
              <a:t>Literature review 04</a:t>
            </a:r>
            <a:endParaRPr lang="en-CA" sz="2800" b="1" dirty="0">
              <a:solidFill>
                <a:srgbClr val="C00000"/>
              </a:solidFill>
            </a:endParaRPr>
          </a:p>
        </p:txBody>
      </p:sp>
      <p:pic>
        <p:nvPicPr>
          <p:cNvPr id="8" name="Picture 7" descr="MCCR-RED"/>
          <p:cNvPicPr/>
          <p:nvPr/>
        </p:nvPicPr>
        <p:blipFill>
          <a:blip r:embed="rId3">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Tree>
    <p:extLst>
      <p:ext uri="{BB962C8B-B14F-4D97-AF65-F5344CB8AC3E}">
        <p14:creationId xmlns:p14="http://schemas.microsoft.com/office/powerpoint/2010/main" val="359897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Holding buses</a:t>
            </a:r>
          </a:p>
          <a:p>
            <a:pPr lvl="1"/>
            <a:r>
              <a:rPr lang="en-US" altLang="zh-CN" b="1" dirty="0"/>
              <a:t>Basic implementation</a:t>
            </a:r>
            <a:r>
              <a:rPr lang="en-US" altLang="zh-CN" dirty="0"/>
              <a:t>: transit agencies insert slack into their schedules, and require buses (or transit vehicles) to depart on time at predefined control points along the route. The slack is calculated so buses can make up time lost due to random recurrent travel disruptions between control points, but </a:t>
            </a:r>
            <a:r>
              <a:rPr lang="en-US" altLang="zh-CN" dirty="0">
                <a:solidFill>
                  <a:srgbClr val="FF0000"/>
                </a:solidFill>
              </a:rPr>
              <a:t>slack reduces the commercial speed of the buses</a:t>
            </a:r>
            <a:r>
              <a:rPr lang="en-US" altLang="zh-CN" dirty="0"/>
              <a:t>, so it cannot be too big. To limit the total amount of bus delay, control points are spaced widely so that typical routes include only a few. Analytical</a:t>
            </a:r>
            <a:endParaRPr lang="zh-CN" altLang="en-US" dirty="0"/>
          </a:p>
        </p:txBody>
      </p:sp>
    </p:spTree>
    <p:extLst>
      <p:ext uri="{BB962C8B-B14F-4D97-AF65-F5344CB8AC3E}">
        <p14:creationId xmlns:p14="http://schemas.microsoft.com/office/powerpoint/2010/main" val="356131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a:xfrm>
            <a:off x="395536" y="1196752"/>
            <a:ext cx="8136904" cy="5328592"/>
          </a:xfrm>
        </p:spPr>
        <p:txBody>
          <a:bodyPr/>
          <a:lstStyle/>
          <a:p>
            <a:r>
              <a:rPr lang="en-US" altLang="zh-CN" dirty="0"/>
              <a:t>Holding buses</a:t>
            </a:r>
          </a:p>
          <a:p>
            <a:pPr lvl="1"/>
            <a:r>
              <a:rPr lang="en-US" altLang="zh-CN" b="1" dirty="0"/>
              <a:t>Single point control:</a:t>
            </a:r>
          </a:p>
          <a:p>
            <a:pPr lvl="2"/>
            <a:r>
              <a:rPr lang="en-US" altLang="zh-CN" b="1" dirty="0"/>
              <a:t>Pioneer work: </a:t>
            </a:r>
            <a:r>
              <a:rPr lang="en-US" altLang="zh-CN" dirty="0"/>
              <a:t>Osuna and Newell (1972), Barnett (1974), Newell (1974), </a:t>
            </a:r>
            <a:r>
              <a:rPr lang="en-US" altLang="zh-CN" dirty="0" err="1"/>
              <a:t>Ignall</a:t>
            </a:r>
            <a:r>
              <a:rPr lang="en-US" altLang="zh-CN" dirty="0"/>
              <a:t> and </a:t>
            </a:r>
            <a:r>
              <a:rPr lang="en-US" altLang="zh-CN" dirty="0" err="1"/>
              <a:t>Kolesar</a:t>
            </a:r>
            <a:r>
              <a:rPr lang="en-US" altLang="zh-CN" dirty="0"/>
              <a:t> (1974)</a:t>
            </a:r>
          </a:p>
          <a:p>
            <a:pPr lvl="2"/>
            <a:r>
              <a:rPr lang="en-US" altLang="zh-CN" b="1" dirty="0"/>
              <a:t>Most recently: </a:t>
            </a:r>
            <a:r>
              <a:rPr lang="en-US" altLang="zh-CN" dirty="0"/>
              <a:t>Hickman (2001) ,Zhao et al. (2006), </a:t>
            </a:r>
            <a:r>
              <a:rPr lang="en-US" altLang="zh-CN" dirty="0" err="1"/>
              <a:t>Daganzo</a:t>
            </a:r>
            <a:r>
              <a:rPr lang="en-US" altLang="zh-CN" dirty="0"/>
              <a:t>(2009), Bartholdi and </a:t>
            </a:r>
            <a:r>
              <a:rPr lang="en-US" altLang="zh-CN" dirty="0" err="1"/>
              <a:t>Eisentein</a:t>
            </a:r>
            <a:r>
              <a:rPr lang="en-US" altLang="zh-CN" dirty="0"/>
              <a:t> (2012)</a:t>
            </a:r>
          </a:p>
        </p:txBody>
      </p:sp>
      <p:sp>
        <p:nvSpPr>
          <p:cNvPr id="2" name="矩形 1">
            <a:extLst>
              <a:ext uri="{FF2B5EF4-FFF2-40B4-BE49-F238E27FC236}">
                <a16:creationId xmlns:a16="http://schemas.microsoft.com/office/drawing/2014/main" id="{BC11DA5C-496B-4E94-AB07-BB52DF7B3F18}"/>
              </a:ext>
            </a:extLst>
          </p:cNvPr>
          <p:cNvSpPr/>
          <p:nvPr/>
        </p:nvSpPr>
        <p:spPr>
          <a:xfrm>
            <a:off x="1331640" y="3432086"/>
            <a:ext cx="6066432" cy="646331"/>
          </a:xfrm>
          <a:prstGeom prst="rect">
            <a:avLst/>
          </a:prstGeom>
        </p:spPr>
        <p:txBody>
          <a:bodyPr wrap="square">
            <a:spAutoFit/>
          </a:bodyPr>
          <a:lstStyle/>
          <a:p>
            <a:r>
              <a:rPr lang="zh-CN" altLang="en-US" b="1" dirty="0">
                <a:solidFill>
                  <a:srgbClr val="FF0000"/>
                </a:solidFill>
              </a:rPr>
              <a:t>single-point control cannot suc-ceed for long routes with frequent service and a strong bunching tendency. </a:t>
            </a:r>
          </a:p>
        </p:txBody>
      </p:sp>
    </p:spTree>
    <p:extLst>
      <p:ext uri="{BB962C8B-B14F-4D97-AF65-F5344CB8AC3E}">
        <p14:creationId xmlns:p14="http://schemas.microsoft.com/office/powerpoint/2010/main" val="36595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Holding buses</a:t>
            </a:r>
          </a:p>
          <a:p>
            <a:pPr lvl="1"/>
            <a:r>
              <a:rPr lang="en-US" altLang="zh-CN" b="1" dirty="0"/>
              <a:t>Schedule based: </a:t>
            </a:r>
            <a:r>
              <a:rPr lang="en-US" altLang="zh-CN" dirty="0"/>
              <a:t>Zhao et al. (2006) ,Wu et al(2016) </a:t>
            </a:r>
          </a:p>
          <a:p>
            <a:pPr lvl="1"/>
            <a:r>
              <a:rPr lang="en-US" altLang="zh-CN" b="1" dirty="0"/>
              <a:t>Headway </a:t>
            </a:r>
            <a:r>
              <a:rPr lang="en-US" altLang="zh-CN" b="1" dirty="0" err="1"/>
              <a:t>based:</a:t>
            </a:r>
            <a:r>
              <a:rPr lang="en-US" altLang="zh-CN" dirty="0" err="1"/>
              <a:t>Xuan</a:t>
            </a:r>
            <a:r>
              <a:rPr lang="en-US" altLang="zh-CN" dirty="0"/>
              <a:t> et al (2011) proposed a set of control strategies by integrating both the forward headway and backward headway information. It was found that the headway regularity can be further improved compared to the previous headway-based methods. The work is extended by </a:t>
            </a:r>
            <a:r>
              <a:rPr lang="en-US" altLang="zh-CN" dirty="0" err="1"/>
              <a:t>Argote-Cabanero</a:t>
            </a:r>
            <a:r>
              <a:rPr lang="en-US" altLang="zh-CN" dirty="0"/>
              <a:t> et al. (2016) to be scalable for multi-line systems, taking into account the interaction among different bus lines.</a:t>
            </a:r>
          </a:p>
        </p:txBody>
      </p:sp>
      <p:sp>
        <p:nvSpPr>
          <p:cNvPr id="6" name="矩形 5">
            <a:extLst>
              <a:ext uri="{FF2B5EF4-FFF2-40B4-BE49-F238E27FC236}">
                <a16:creationId xmlns:a16="http://schemas.microsoft.com/office/drawing/2014/main" id="{4FFB153D-30BE-4675-86BC-1E6EC8010C88}"/>
              </a:ext>
            </a:extLst>
          </p:cNvPr>
          <p:cNvSpPr/>
          <p:nvPr/>
        </p:nvSpPr>
        <p:spPr>
          <a:xfrm>
            <a:off x="575556" y="4725144"/>
            <a:ext cx="7758608" cy="1200329"/>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Both target schedules and target headways attempt to realize a pre-specified static value of headway. We consider this a technical weakness in both approaches, because the ideal achievable headway is not static and not even knowable in advance</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66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Holding buses</a:t>
            </a:r>
          </a:p>
          <a:p>
            <a:pPr lvl="1"/>
            <a:r>
              <a:rPr lang="en-US" altLang="zh-CN" b="1" dirty="0"/>
              <a:t>Schedule free:  </a:t>
            </a:r>
            <a:r>
              <a:rPr lang="en-US" altLang="zh-CN" dirty="0"/>
              <a:t>Zhao et al. (2006) Bartholdi(2012) </a:t>
            </a:r>
            <a:r>
              <a:rPr lang="en-US" altLang="zh-CN" dirty="0" err="1"/>
              <a:t>Deigado</a:t>
            </a:r>
            <a:r>
              <a:rPr lang="en-US" altLang="zh-CN" dirty="0"/>
              <a:t>(2009)</a:t>
            </a:r>
          </a:p>
        </p:txBody>
      </p:sp>
      <p:sp>
        <p:nvSpPr>
          <p:cNvPr id="4" name="矩形 3">
            <a:extLst>
              <a:ext uri="{FF2B5EF4-FFF2-40B4-BE49-F238E27FC236}">
                <a16:creationId xmlns:a16="http://schemas.microsoft.com/office/drawing/2014/main" id="{C923E0DA-00C0-4DCB-AB49-A9480F8A137B}"/>
              </a:ext>
            </a:extLst>
          </p:cNvPr>
          <p:cNvSpPr/>
          <p:nvPr/>
        </p:nvSpPr>
        <p:spPr>
          <a:xfrm>
            <a:off x="544104" y="4221088"/>
            <a:ext cx="7992888" cy="1938992"/>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Zhao, J., </a:t>
            </a:r>
            <a:r>
              <a:rPr lang="en-US" altLang="zh-CN" sz="1200" dirty="0" err="1">
                <a:latin typeface="Times New Roman" panose="02020603050405020304" pitchFamily="18" charset="0"/>
                <a:cs typeface="Times New Roman" panose="02020603050405020304" pitchFamily="18" charset="0"/>
              </a:rPr>
              <a:t>Dessouky</a:t>
            </a:r>
            <a:r>
              <a:rPr lang="en-US" altLang="zh-CN" sz="1200" dirty="0">
                <a:latin typeface="Times New Roman" panose="02020603050405020304" pitchFamily="18" charset="0"/>
                <a:cs typeface="Times New Roman" panose="02020603050405020304" pitchFamily="18" charset="0"/>
              </a:rPr>
              <a:t>, M., </a:t>
            </a:r>
            <a:r>
              <a:rPr lang="en-US" altLang="zh-CN" sz="1200" dirty="0" err="1">
                <a:latin typeface="Times New Roman" panose="02020603050405020304" pitchFamily="18" charset="0"/>
                <a:cs typeface="Times New Roman" panose="02020603050405020304" pitchFamily="18" charset="0"/>
              </a:rPr>
              <a:t>Bukkapatnam</a:t>
            </a:r>
            <a:r>
              <a:rPr lang="en-US" altLang="zh-CN" sz="1200" dirty="0">
                <a:latin typeface="Times New Roman" panose="02020603050405020304" pitchFamily="18" charset="0"/>
                <a:cs typeface="Times New Roman" panose="02020603050405020304" pitchFamily="18" charset="0"/>
              </a:rPr>
              <a:t>, S., 2006. Optimal slack time for schedule-based transit operations. Transportation Science 40 (4), 529–539</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t>Bartholdi, J. J., &amp; Eisenstein, D. D. (2012). A self-</a:t>
            </a:r>
            <a:r>
              <a:rPr lang="en-US" altLang="zh-CN" sz="1200" dirty="0" err="1"/>
              <a:t>coördinating</a:t>
            </a:r>
            <a:r>
              <a:rPr lang="en-US" altLang="zh-CN" sz="1200" dirty="0"/>
              <a:t> bus route to resist bus bunching. </a:t>
            </a:r>
            <a:r>
              <a:rPr lang="en-US" altLang="zh-CN" sz="1200" i="1" dirty="0"/>
              <a:t>Transportation Research Part B: Methodological</a:t>
            </a:r>
            <a:r>
              <a:rPr lang="en-US" altLang="zh-CN" sz="1200" dirty="0"/>
              <a:t>, </a:t>
            </a:r>
            <a:r>
              <a:rPr lang="en-US" altLang="zh-CN" sz="1200" i="1" dirty="0"/>
              <a:t>46</a:t>
            </a:r>
            <a:r>
              <a:rPr lang="en-US" altLang="zh-CN" sz="1200" dirty="0"/>
              <a:t>(4), 481–491. </a:t>
            </a:r>
            <a:r>
              <a:rPr lang="en-US" altLang="zh-CN" sz="1200" dirty="0">
                <a:hlinkClick r:id="rId3"/>
              </a:rPr>
              <a:t>https://doi.org/10.1016/j.trb.2011.11.001</a:t>
            </a:r>
            <a:endParaRPr lang="en-US" altLang="zh-CN" sz="1200" dirty="0"/>
          </a:p>
          <a:p>
            <a:endParaRPr lang="en-US" altLang="zh-CN" sz="1200" dirty="0"/>
          </a:p>
          <a:p>
            <a:r>
              <a:rPr lang="en-US" altLang="zh-CN" sz="1200" dirty="0"/>
              <a:t>Delgado, F., Muñoz, J. C., </a:t>
            </a:r>
            <a:r>
              <a:rPr lang="en-US" altLang="zh-CN" sz="1200" dirty="0" err="1"/>
              <a:t>Giesen</a:t>
            </a:r>
            <a:r>
              <a:rPr lang="en-US" altLang="zh-CN" sz="1200" dirty="0"/>
              <a:t>, R., &amp; Cipriano, A. (2009). Real-time control of buses in a transit corridor based on vehicle holding and boarding limits. </a:t>
            </a:r>
            <a:r>
              <a:rPr lang="en-US" altLang="zh-CN" sz="1200" i="1" dirty="0"/>
              <a:t>Transportation Research Record</a:t>
            </a:r>
            <a:r>
              <a:rPr lang="en-US" altLang="zh-CN" sz="1200" dirty="0"/>
              <a:t>, (2090), 59–67. https://doi.org/10.3141/2090-07</a:t>
            </a:r>
          </a:p>
          <a:p>
            <a:endParaRPr lang="en-US" altLang="zh-CN" sz="1200" dirty="0"/>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26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a:xfrm>
            <a:off x="395536" y="1196752"/>
            <a:ext cx="8136904" cy="5328592"/>
          </a:xfrm>
        </p:spPr>
        <p:txBody>
          <a:bodyPr/>
          <a:lstStyle/>
          <a:p>
            <a:r>
              <a:rPr lang="en-US" altLang="zh-CN" dirty="0"/>
              <a:t>Holding buses</a:t>
            </a:r>
          </a:p>
          <a:p>
            <a:pPr lvl="1"/>
            <a:r>
              <a:rPr lang="en-US" altLang="zh-CN" b="1" dirty="0"/>
              <a:t>Optimization based: </a:t>
            </a:r>
            <a:r>
              <a:rPr lang="en-US" altLang="zh-CN" dirty="0"/>
              <a:t>Sánchez-Martínez et al. (2016) formulated an effective dynamic holding optimization model that can reflect dynamic running times and demand.</a:t>
            </a:r>
          </a:p>
        </p:txBody>
      </p:sp>
    </p:spTree>
    <p:extLst>
      <p:ext uri="{BB962C8B-B14F-4D97-AF65-F5344CB8AC3E}">
        <p14:creationId xmlns:p14="http://schemas.microsoft.com/office/powerpoint/2010/main" val="313600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Boarding limits</a:t>
            </a:r>
          </a:p>
          <a:p>
            <a:pPr lvl="1"/>
            <a:r>
              <a:rPr lang="en-US" altLang="zh-CN" dirty="0"/>
              <a:t>Zhao(2016) abandons the idea of target headway or schedule. Proposed passenger rejection based control scheme. The scheme is basically equalize two adjacent headway at control point, with such scheme, bus drivers need not pay much attention to the schedule and there is no addition wasting time for buses.</a:t>
            </a:r>
          </a:p>
          <a:p>
            <a:pPr lvl="1"/>
            <a:r>
              <a:rPr lang="en-US" altLang="zh-CN" dirty="0"/>
              <a:t>Delgado(2009,2012) come up with a </a:t>
            </a:r>
            <a:r>
              <a:rPr lang="en-US" altLang="zh-CN" dirty="0" err="1"/>
              <a:t>optimzation</a:t>
            </a:r>
            <a:r>
              <a:rPr lang="en-US" altLang="zh-CN" dirty="0"/>
              <a:t> problem exploring how to combine both the holding strategy and boarding limits to avoid bus bunching, with the objective to minimize the sum of individual travel times of all passengers.</a:t>
            </a:r>
          </a:p>
          <a:p>
            <a:endParaRPr lang="en-US" altLang="zh-CN" dirty="0"/>
          </a:p>
          <a:p>
            <a:pPr lvl="1"/>
            <a:endParaRPr lang="zh-CN" altLang="en-US" dirty="0"/>
          </a:p>
        </p:txBody>
      </p:sp>
    </p:spTree>
    <p:extLst>
      <p:ext uri="{BB962C8B-B14F-4D97-AF65-F5344CB8AC3E}">
        <p14:creationId xmlns:p14="http://schemas.microsoft.com/office/powerpoint/2010/main" val="348319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Bus </a:t>
            </a:r>
            <a:r>
              <a:rPr lang="en-US" altLang="zh-CN" dirty="0" err="1"/>
              <a:t>subsititution</a:t>
            </a:r>
            <a:endParaRPr lang="en-US" altLang="zh-CN" dirty="0"/>
          </a:p>
          <a:p>
            <a:pPr lvl="1"/>
            <a:r>
              <a:rPr lang="en-US" altLang="zh-CN" dirty="0"/>
              <a:t>Petit A(2019) suggests a dynamic bus substitution strategy for multiple bus lines, where standby buses are dispatched to take over service from late/early buses.</a:t>
            </a:r>
          </a:p>
          <a:p>
            <a:endParaRPr lang="en-US" altLang="zh-CN" dirty="0"/>
          </a:p>
          <a:p>
            <a:pPr lvl="1"/>
            <a:endParaRPr lang="zh-CN" altLang="en-US" dirty="0"/>
          </a:p>
        </p:txBody>
      </p:sp>
      <p:sp>
        <p:nvSpPr>
          <p:cNvPr id="2" name="矩形 1">
            <a:extLst>
              <a:ext uri="{FF2B5EF4-FFF2-40B4-BE49-F238E27FC236}">
                <a16:creationId xmlns:a16="http://schemas.microsoft.com/office/drawing/2014/main" id="{47E907FE-147C-4553-97FC-117CF66E36FC}"/>
              </a:ext>
            </a:extLst>
          </p:cNvPr>
          <p:cNvSpPr/>
          <p:nvPr/>
        </p:nvSpPr>
        <p:spPr>
          <a:xfrm>
            <a:off x="360328" y="5845547"/>
            <a:ext cx="7110536" cy="461665"/>
          </a:xfrm>
          <a:prstGeom prst="rect">
            <a:avLst/>
          </a:prstGeom>
        </p:spPr>
        <p:txBody>
          <a:bodyPr wrap="square">
            <a:spAutoFit/>
          </a:bodyPr>
          <a:lstStyle/>
          <a:p>
            <a:r>
              <a:rPr lang="en-US" altLang="zh-CN" sz="1200" dirty="0"/>
              <a:t>Petit, A., Lei, C., &amp; Ouyang, Y. (2019). Multiline Bus Bunching Control via Vehicle Substitution. </a:t>
            </a:r>
            <a:r>
              <a:rPr lang="en-US" altLang="zh-CN" sz="1200" i="1" dirty="0"/>
              <a:t>Transportation Research Part B: Methodological</a:t>
            </a:r>
            <a:r>
              <a:rPr lang="en-US" altLang="zh-CN" sz="1200" dirty="0"/>
              <a:t>, </a:t>
            </a:r>
            <a:r>
              <a:rPr lang="en-US" altLang="zh-CN" sz="1200" i="1" dirty="0"/>
              <a:t>126</a:t>
            </a:r>
            <a:r>
              <a:rPr lang="en-US" altLang="zh-CN" sz="1200" dirty="0"/>
              <a:t>, 68–86. https://doi.org/10.1016/j.trb.2019.05.009</a:t>
            </a:r>
            <a:endParaRPr lang="en-US" altLang="zh-CN" sz="1200" dirty="0">
              <a:effectLst/>
            </a:endParaRPr>
          </a:p>
        </p:txBody>
      </p:sp>
    </p:spTree>
    <p:extLst>
      <p:ext uri="{BB962C8B-B14F-4D97-AF65-F5344CB8AC3E}">
        <p14:creationId xmlns:p14="http://schemas.microsoft.com/office/powerpoint/2010/main" val="54483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
        <p:nvSpPr>
          <p:cNvPr id="6" name="内容占位符 6">
            <a:extLst>
              <a:ext uri="{FF2B5EF4-FFF2-40B4-BE49-F238E27FC236}">
                <a16:creationId xmlns:a16="http://schemas.microsoft.com/office/drawing/2014/main" id="{16C20996-8B17-451C-9475-B1B35B52F903}"/>
              </a:ext>
            </a:extLst>
          </p:cNvPr>
          <p:cNvSpPr txBox="1">
            <a:spLocks/>
          </p:cNvSpPr>
          <p:nvPr/>
        </p:nvSpPr>
        <p:spPr>
          <a:xfrm>
            <a:off x="179512" y="902174"/>
            <a:ext cx="8352928" cy="5328592"/>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ts val="2000"/>
              </a:spcBef>
              <a:buClr>
                <a:schemeClr val="accent1"/>
              </a:buClr>
              <a:buSzPct val="75000"/>
              <a:buFont typeface="Wingdings"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600" dirty="0">
                <a:solidFill>
                  <a:schemeClr val="tx1"/>
                </a:solidFill>
                <a:latin typeface="Times New Roman" panose="02020603050405020304" pitchFamily="18" charset="0"/>
                <a:cs typeface="Times New Roman" panose="02020603050405020304" pitchFamily="18" charset="0"/>
              </a:rPr>
              <a:t>[1]</a:t>
            </a:r>
            <a:r>
              <a:rPr lang="en-US" altLang="zh-CN" sz="1600" b="1" dirty="0">
                <a:solidFill>
                  <a:schemeClr val="tx1"/>
                </a:solidFill>
                <a:latin typeface="Times New Roman" panose="02020603050405020304" pitchFamily="18" charset="0"/>
                <a:cs typeface="Times New Roman" panose="02020603050405020304" pitchFamily="18" charset="0"/>
              </a:rPr>
              <a:t> </a:t>
            </a:r>
            <a:r>
              <a:rPr lang="en-US" altLang="zh-CN" sz="1600" dirty="0">
                <a:solidFill>
                  <a:schemeClr val="tx1"/>
                </a:solidFill>
                <a:latin typeface="Times New Roman" panose="02020603050405020304" pitchFamily="18" charset="0"/>
                <a:cs typeface="Times New Roman" panose="02020603050405020304" pitchFamily="18" charset="0"/>
              </a:rPr>
              <a:t>Xuan, Y., </a:t>
            </a:r>
            <a:r>
              <a:rPr lang="en-US" altLang="zh-CN" sz="1600" dirty="0" err="1">
                <a:solidFill>
                  <a:schemeClr val="tx1"/>
                </a:solidFill>
                <a:latin typeface="Times New Roman" panose="02020603050405020304" pitchFamily="18" charset="0"/>
                <a:cs typeface="Times New Roman" panose="02020603050405020304" pitchFamily="18" charset="0"/>
              </a:rPr>
              <a:t>Argote</a:t>
            </a:r>
            <a:r>
              <a:rPr lang="en-US" altLang="zh-CN" sz="1600" dirty="0">
                <a:solidFill>
                  <a:schemeClr val="tx1"/>
                </a:solidFill>
                <a:latin typeface="Times New Roman" panose="02020603050405020304" pitchFamily="18" charset="0"/>
                <a:cs typeface="Times New Roman" panose="02020603050405020304" pitchFamily="18" charset="0"/>
              </a:rPr>
              <a:t>, J., &amp; </a:t>
            </a:r>
            <a:r>
              <a:rPr lang="en-US" altLang="zh-CN" sz="1600" dirty="0" err="1">
                <a:solidFill>
                  <a:schemeClr val="tx1"/>
                </a:solidFill>
                <a:latin typeface="Times New Roman" panose="02020603050405020304" pitchFamily="18" charset="0"/>
                <a:cs typeface="Times New Roman" panose="02020603050405020304" pitchFamily="18" charset="0"/>
              </a:rPr>
              <a:t>Daganzo</a:t>
            </a:r>
            <a:r>
              <a:rPr lang="en-US" altLang="zh-CN" sz="1600" dirty="0">
                <a:solidFill>
                  <a:schemeClr val="tx1"/>
                </a:solidFill>
                <a:latin typeface="Times New Roman" panose="02020603050405020304" pitchFamily="18" charset="0"/>
                <a:cs typeface="Times New Roman" panose="02020603050405020304" pitchFamily="18" charset="0"/>
              </a:rPr>
              <a:t>, C. F. (2011). Dynamic bus holding strategies for schedule reliability: Optimal linear control and performance analysis. Transportation Research Part B: Methodological, 45(10), 1831–1845. </a:t>
            </a:r>
            <a:r>
              <a:rPr lang="en-US" altLang="zh-CN" sz="1600" dirty="0">
                <a:solidFill>
                  <a:schemeClr val="tx1"/>
                </a:solidFill>
                <a:latin typeface="Times New Roman" panose="02020603050405020304" pitchFamily="18" charset="0"/>
                <a:cs typeface="Times New Roman" panose="02020603050405020304" pitchFamily="18" charset="0"/>
                <a:hlinkClick r:id="rId3"/>
              </a:rPr>
              <a:t>https://doi.org/10.1016/j.trb.2011.07.009</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[2]</a:t>
            </a:r>
            <a:r>
              <a:rPr lang="en-US" altLang="zh-CN" sz="1600" b="1" dirty="0">
                <a:solidFill>
                  <a:schemeClr val="tx1"/>
                </a:solidFill>
                <a:latin typeface="Times New Roman" panose="02020603050405020304" pitchFamily="18" charset="0"/>
                <a:cs typeface="Times New Roman" panose="02020603050405020304" pitchFamily="18" charset="0"/>
              </a:rPr>
              <a:t> </a:t>
            </a:r>
            <a:r>
              <a:rPr lang="en-US" altLang="zh-CN" sz="1600" dirty="0" err="1">
                <a:solidFill>
                  <a:schemeClr val="tx1"/>
                </a:solidFill>
                <a:latin typeface="Times New Roman" panose="02020603050405020304" pitchFamily="18" charset="0"/>
                <a:cs typeface="Times New Roman" panose="02020603050405020304" pitchFamily="18" charset="0"/>
              </a:rPr>
              <a:t>Daganzo</a:t>
            </a:r>
            <a:r>
              <a:rPr lang="en-US" altLang="zh-CN" sz="1600" dirty="0">
                <a:solidFill>
                  <a:schemeClr val="tx1"/>
                </a:solidFill>
                <a:latin typeface="Times New Roman" panose="02020603050405020304" pitchFamily="18" charset="0"/>
                <a:cs typeface="Times New Roman" panose="02020603050405020304" pitchFamily="18" charset="0"/>
              </a:rPr>
              <a:t>, C. F., &amp; </a:t>
            </a:r>
            <a:r>
              <a:rPr lang="en-US" altLang="zh-CN" sz="1600" dirty="0" err="1">
                <a:solidFill>
                  <a:schemeClr val="tx1"/>
                </a:solidFill>
                <a:latin typeface="Times New Roman" panose="02020603050405020304" pitchFamily="18" charset="0"/>
                <a:cs typeface="Times New Roman" panose="02020603050405020304" pitchFamily="18" charset="0"/>
              </a:rPr>
              <a:t>Pilachowski</a:t>
            </a:r>
            <a:r>
              <a:rPr lang="en-US" altLang="zh-CN" sz="1600" dirty="0">
                <a:solidFill>
                  <a:schemeClr val="tx1"/>
                </a:solidFill>
                <a:latin typeface="Times New Roman" panose="02020603050405020304" pitchFamily="18" charset="0"/>
                <a:cs typeface="Times New Roman" panose="02020603050405020304" pitchFamily="18" charset="0"/>
              </a:rPr>
              <a:t>, J. (2011). Reducing bunching with bus-to-bus cooperation. Transportation Research Part B: Methodological, 45(1), 267–277. </a:t>
            </a:r>
            <a:r>
              <a:rPr lang="en-US" altLang="zh-CN" sz="1600" dirty="0">
                <a:solidFill>
                  <a:schemeClr val="tx1"/>
                </a:solidFill>
                <a:latin typeface="Times New Roman" panose="02020603050405020304" pitchFamily="18" charset="0"/>
                <a:cs typeface="Times New Roman" panose="02020603050405020304" pitchFamily="18" charset="0"/>
                <a:hlinkClick r:id="rId4"/>
              </a:rPr>
              <a:t>https://doi.org/10.1016/j.trb.2010.06.005</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[3] Chen, W., Zhou, K., &amp; Chen, C. (2016). Real-Time bus holding control on a transit corridor based on multi-Agent reinforcement learning. IEEE Conference on Intelligent Transportation Systems, Proceedings, ITSC, 0, 100–106. </a:t>
            </a:r>
            <a:r>
              <a:rPr lang="en-US" altLang="zh-CN" sz="1600" dirty="0">
                <a:solidFill>
                  <a:schemeClr val="tx1"/>
                </a:solidFill>
                <a:latin typeface="Times New Roman" panose="02020603050405020304" pitchFamily="18" charset="0"/>
                <a:cs typeface="Times New Roman" panose="02020603050405020304" pitchFamily="18" charset="0"/>
                <a:hlinkClick r:id="rId5"/>
              </a:rPr>
              <a:t>https://doi.org/10.1109/ITSC.2016.7795538</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[4] </a:t>
            </a:r>
            <a:r>
              <a:rPr lang="en-US" altLang="zh-CN" sz="1600" dirty="0" err="1">
                <a:solidFill>
                  <a:schemeClr val="tx1"/>
                </a:solidFill>
                <a:latin typeface="Times New Roman" panose="02020603050405020304" pitchFamily="18" charset="0"/>
                <a:cs typeface="Times New Roman" panose="02020603050405020304" pitchFamily="18" charset="0"/>
              </a:rPr>
              <a:t>Pilachowski</a:t>
            </a:r>
            <a:r>
              <a:rPr lang="en-US" altLang="zh-CN" sz="1600" dirty="0">
                <a:solidFill>
                  <a:schemeClr val="tx1"/>
                </a:solidFill>
                <a:latin typeface="Times New Roman" panose="02020603050405020304" pitchFamily="18" charset="0"/>
                <a:cs typeface="Times New Roman" panose="02020603050405020304" pitchFamily="18" charset="0"/>
              </a:rPr>
              <a:t>, J. M. (2013). An Approach to Reducing Bus Bunching Permalink. Ensemble, 15(4), 250–260. </a:t>
            </a:r>
            <a:r>
              <a:rPr lang="en-US" altLang="zh-CN" sz="1600" dirty="0">
                <a:solidFill>
                  <a:schemeClr val="tx1"/>
                </a:solidFill>
                <a:latin typeface="Times New Roman" panose="02020603050405020304" pitchFamily="18" charset="0"/>
                <a:cs typeface="Times New Roman" panose="02020603050405020304" pitchFamily="18" charset="0"/>
                <a:hlinkClick r:id="rId6"/>
              </a:rPr>
              <a:t>https://doi.org/10.11436/mssj.15.250</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[5] Andres, M., &amp; Nair, R. (2017). A predictive-control framework to address bus bunching. Transportation Research Part B: Methodological, 104, 123–148. </a:t>
            </a:r>
            <a:r>
              <a:rPr lang="en-US" altLang="zh-CN" sz="1600" dirty="0">
                <a:solidFill>
                  <a:schemeClr val="tx1"/>
                </a:solidFill>
                <a:latin typeface="Times New Roman" panose="02020603050405020304" pitchFamily="18" charset="0"/>
                <a:cs typeface="Times New Roman" panose="02020603050405020304" pitchFamily="18" charset="0"/>
                <a:hlinkClick r:id="rId7"/>
              </a:rPr>
              <a:t>https://doi.org/10.1016/j.trb.2017.06.013</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[6] Delgado, F., Munoz, J. C., &amp; </a:t>
            </a:r>
            <a:r>
              <a:rPr lang="en-US" altLang="zh-CN" sz="1600" dirty="0" err="1">
                <a:solidFill>
                  <a:schemeClr val="tx1"/>
                </a:solidFill>
                <a:latin typeface="Times New Roman" panose="02020603050405020304" pitchFamily="18" charset="0"/>
                <a:cs typeface="Times New Roman" panose="02020603050405020304" pitchFamily="18" charset="0"/>
              </a:rPr>
              <a:t>Giesen</a:t>
            </a:r>
            <a:r>
              <a:rPr lang="en-US" altLang="zh-CN" sz="1600" dirty="0">
                <a:solidFill>
                  <a:schemeClr val="tx1"/>
                </a:solidFill>
                <a:latin typeface="Times New Roman" panose="02020603050405020304" pitchFamily="18" charset="0"/>
                <a:cs typeface="Times New Roman" panose="02020603050405020304" pitchFamily="18" charset="0"/>
              </a:rPr>
              <a:t>, R. (2012). How much can holding and/or limiting boarding improve transit performance? Transportation Research Part B: Methodological, 46(9), 1202–1217. </a:t>
            </a:r>
            <a:r>
              <a:rPr lang="en-US" altLang="zh-CN" sz="1600" dirty="0">
                <a:solidFill>
                  <a:schemeClr val="tx1"/>
                </a:solidFill>
                <a:latin typeface="Times New Roman" panose="02020603050405020304" pitchFamily="18" charset="0"/>
                <a:cs typeface="Times New Roman" panose="02020603050405020304" pitchFamily="18" charset="0"/>
                <a:hlinkClick r:id="rId8"/>
              </a:rPr>
              <a:t>https://doi.org/10.1016/j.trb.2012.04.005</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[7] Newell G F, Potts R B. Maintaining a bus schedule[C]//Australian Road Research Board (ARRB) Conference, 2nd, 1964, Melbourne. 1964, 2(1).</a:t>
            </a:r>
          </a:p>
          <a:p>
            <a:r>
              <a:rPr lang="en-US" altLang="zh-CN" sz="1600" dirty="0">
                <a:solidFill>
                  <a:schemeClr val="tx1"/>
                </a:solidFill>
                <a:latin typeface="Times New Roman" panose="02020603050405020304" pitchFamily="18" charset="0"/>
                <a:cs typeface="Times New Roman" panose="02020603050405020304" pitchFamily="18" charset="0"/>
              </a:rPr>
              <a:t>[8] </a:t>
            </a:r>
            <a:r>
              <a:rPr lang="en-US" altLang="zh-CN" sz="1600" dirty="0" err="1">
                <a:solidFill>
                  <a:schemeClr val="tx1"/>
                </a:solidFill>
                <a:latin typeface="Times New Roman" panose="02020603050405020304" pitchFamily="18" charset="0"/>
                <a:cs typeface="Times New Roman" panose="02020603050405020304" pitchFamily="18" charset="0"/>
              </a:rPr>
              <a:t>Golob</a:t>
            </a:r>
            <a:r>
              <a:rPr lang="en-US" altLang="zh-CN" sz="1600" dirty="0">
                <a:solidFill>
                  <a:schemeClr val="tx1"/>
                </a:solidFill>
                <a:latin typeface="Times New Roman" panose="02020603050405020304" pitchFamily="18" charset="0"/>
                <a:cs typeface="Times New Roman" panose="02020603050405020304" pitchFamily="18" charset="0"/>
              </a:rPr>
              <a:t>, T. F., Canty, E. T., Gustafson, R. L., &amp; </a:t>
            </a:r>
            <a:r>
              <a:rPr lang="en-US" altLang="zh-CN" sz="1600" dirty="0" err="1">
                <a:solidFill>
                  <a:schemeClr val="tx1"/>
                </a:solidFill>
                <a:latin typeface="Times New Roman" panose="02020603050405020304" pitchFamily="18" charset="0"/>
                <a:cs typeface="Times New Roman" panose="02020603050405020304" pitchFamily="18" charset="0"/>
              </a:rPr>
              <a:t>Vitt</a:t>
            </a:r>
            <a:r>
              <a:rPr lang="en-US" altLang="zh-CN" sz="1600" dirty="0">
                <a:solidFill>
                  <a:schemeClr val="tx1"/>
                </a:solidFill>
                <a:latin typeface="Times New Roman" panose="02020603050405020304" pitchFamily="18" charset="0"/>
                <a:cs typeface="Times New Roman" panose="02020603050405020304" pitchFamily="18" charset="0"/>
              </a:rPr>
              <a:t>, J. E. (1972). An analysis of consumer preferences for a public transportation system. Transportation Research, 6(1), 81–102. </a:t>
            </a:r>
            <a:r>
              <a:rPr lang="en-US" altLang="zh-CN" sz="1600" dirty="0">
                <a:solidFill>
                  <a:schemeClr val="tx1"/>
                </a:solidFill>
                <a:latin typeface="Times New Roman" panose="02020603050405020304" pitchFamily="18" charset="0"/>
                <a:cs typeface="Times New Roman" panose="02020603050405020304" pitchFamily="18" charset="0"/>
                <a:hlinkClick r:id="rId9"/>
              </a:rPr>
              <a:t>https://doi.org/10.1016/0041-1647(72)90113-X</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[9] Sun, A., &amp; Hickman, M. (2005). The real-time stop-skipping problem. Journal of Intelligent Transportation Systems, 9(2), 91–109. https://doi.org/10.1080/15472450590934642</a:t>
            </a:r>
          </a:p>
          <a:p>
            <a:pPr lvl="1"/>
            <a:endParaRPr lang="zh-CN" altLang="en-US" sz="1600" b="1" dirty="0">
              <a:solidFill>
                <a:schemeClr val="tx1"/>
              </a:solidFill>
            </a:endParaRPr>
          </a:p>
        </p:txBody>
      </p:sp>
      <p:sp>
        <p:nvSpPr>
          <p:cNvPr id="7" name="标题 4">
            <a:extLst>
              <a:ext uri="{FF2B5EF4-FFF2-40B4-BE49-F238E27FC236}">
                <a16:creationId xmlns:a16="http://schemas.microsoft.com/office/drawing/2014/main" id="{40318070-4307-4010-8C7C-5B70C70E6ECF}"/>
              </a:ext>
            </a:extLst>
          </p:cNvPr>
          <p:cNvSpPr txBox="1">
            <a:spLocks/>
          </p:cNvSpPr>
          <p:nvPr/>
        </p:nvSpPr>
        <p:spPr>
          <a:xfrm>
            <a:off x="179512" y="211552"/>
            <a:ext cx="8352928" cy="589156"/>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3000" b="0" kern="1200">
                <a:solidFill>
                  <a:schemeClr val="accent1"/>
                </a:solidFill>
                <a:latin typeface="Arial" panose="020B0604020202020204" pitchFamily="34" charset="0"/>
                <a:ea typeface="+mj-ea"/>
                <a:cs typeface="Arial" panose="020B0604020202020204" pitchFamily="34" charset="0"/>
              </a:defRPr>
            </a:lvl1pPr>
          </a:lstStyle>
          <a:p>
            <a:r>
              <a:rPr lang="en-US" altLang="zh-CN" b="1">
                <a:solidFill>
                  <a:srgbClr val="C00000"/>
                </a:solidFill>
              </a:rPr>
              <a:t>References:</a:t>
            </a:r>
            <a:endParaRPr lang="zh-CN" altLang="en-US" b="1" dirty="0">
              <a:solidFill>
                <a:srgbClr val="C00000"/>
              </a:solidFill>
            </a:endParaRPr>
          </a:p>
        </p:txBody>
      </p:sp>
    </p:spTree>
    <p:extLst>
      <p:ext uri="{BB962C8B-B14F-4D97-AF65-F5344CB8AC3E}">
        <p14:creationId xmlns:p14="http://schemas.microsoft.com/office/powerpoint/2010/main" val="325733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
        <p:nvSpPr>
          <p:cNvPr id="6" name="内容占位符 6">
            <a:extLst>
              <a:ext uri="{FF2B5EF4-FFF2-40B4-BE49-F238E27FC236}">
                <a16:creationId xmlns:a16="http://schemas.microsoft.com/office/drawing/2014/main" id="{16C20996-8B17-451C-9475-B1B35B52F903}"/>
              </a:ext>
            </a:extLst>
          </p:cNvPr>
          <p:cNvSpPr txBox="1">
            <a:spLocks/>
          </p:cNvSpPr>
          <p:nvPr/>
        </p:nvSpPr>
        <p:spPr>
          <a:xfrm>
            <a:off x="179512" y="902174"/>
            <a:ext cx="8352928" cy="5328592"/>
          </a:xfrm>
          <a:prstGeom prst="rect">
            <a:avLst/>
          </a:prstGeom>
        </p:spPr>
        <p:txBody>
          <a:bodyPr vert="horz" lIns="91440" tIns="45720" rIns="91440" bIns="45720" rtlCol="0">
            <a:normAutofit/>
          </a:bodyPr>
          <a:lstStyle>
            <a:lvl1pPr marL="0" indent="0" algn="l" defTabSz="914400" rtl="0" eaLnBrk="1" latinLnBrk="0" hangingPunct="1">
              <a:spcBef>
                <a:spcPts val="2000"/>
              </a:spcBef>
              <a:buClr>
                <a:schemeClr val="accent1"/>
              </a:buClr>
              <a:buSzPct val="75000"/>
              <a:buFont typeface="Wingdings"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ts val="600"/>
              </a:spcBef>
              <a:buClr>
                <a:schemeClr val="accent1">
                  <a:lumMod val="60000"/>
                  <a:lumOff val="40000"/>
                </a:schemeClr>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ts val="600"/>
              </a:spcBef>
              <a:buClr>
                <a:schemeClr val="accent1"/>
              </a:buClr>
              <a:buSzPct val="75000"/>
              <a:buFont typeface="Wingdings"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600" dirty="0">
                <a:solidFill>
                  <a:schemeClr val="tx1"/>
                </a:solidFill>
                <a:latin typeface="Times New Roman" panose="02020603050405020304" pitchFamily="18" charset="0"/>
                <a:cs typeface="Times New Roman" panose="02020603050405020304" pitchFamily="18" charset="0"/>
              </a:rPr>
              <a:t>[1]</a:t>
            </a:r>
            <a:r>
              <a:rPr lang="en-US" altLang="zh-CN" sz="1600" b="1" dirty="0">
                <a:solidFill>
                  <a:schemeClr val="tx1"/>
                </a:solidFill>
                <a:latin typeface="Times New Roman" panose="02020603050405020304" pitchFamily="18" charset="0"/>
                <a:cs typeface="Times New Roman" panose="02020603050405020304" pitchFamily="18" charset="0"/>
              </a:rPr>
              <a:t> </a:t>
            </a:r>
            <a:r>
              <a:rPr lang="en-US" altLang="zh-CN" sz="1600" dirty="0">
                <a:solidFill>
                  <a:schemeClr val="tx1"/>
                </a:solidFill>
                <a:latin typeface="Times New Roman" panose="02020603050405020304" pitchFamily="18" charset="0"/>
                <a:cs typeface="Times New Roman" panose="02020603050405020304" pitchFamily="18" charset="0"/>
              </a:rPr>
              <a:t>Xuan, Y., </a:t>
            </a:r>
            <a:r>
              <a:rPr lang="en-US" altLang="zh-CN" sz="1600" dirty="0" err="1">
                <a:solidFill>
                  <a:schemeClr val="tx1"/>
                </a:solidFill>
                <a:latin typeface="Times New Roman" panose="02020603050405020304" pitchFamily="18" charset="0"/>
                <a:cs typeface="Times New Roman" panose="02020603050405020304" pitchFamily="18" charset="0"/>
              </a:rPr>
              <a:t>Argote</a:t>
            </a:r>
            <a:r>
              <a:rPr lang="en-US" altLang="zh-CN" sz="1600" dirty="0">
                <a:solidFill>
                  <a:schemeClr val="tx1"/>
                </a:solidFill>
                <a:latin typeface="Times New Roman" panose="02020603050405020304" pitchFamily="18" charset="0"/>
                <a:cs typeface="Times New Roman" panose="02020603050405020304" pitchFamily="18" charset="0"/>
              </a:rPr>
              <a:t>, J., &amp; </a:t>
            </a:r>
            <a:r>
              <a:rPr lang="en-US" altLang="zh-CN" sz="1600" dirty="0" err="1">
                <a:solidFill>
                  <a:schemeClr val="tx1"/>
                </a:solidFill>
                <a:latin typeface="Times New Roman" panose="02020603050405020304" pitchFamily="18" charset="0"/>
                <a:cs typeface="Times New Roman" panose="02020603050405020304" pitchFamily="18" charset="0"/>
              </a:rPr>
              <a:t>Daganzo</a:t>
            </a:r>
            <a:r>
              <a:rPr lang="en-US" altLang="zh-CN" sz="1600" dirty="0">
                <a:solidFill>
                  <a:schemeClr val="tx1"/>
                </a:solidFill>
                <a:latin typeface="Times New Roman" panose="02020603050405020304" pitchFamily="18" charset="0"/>
                <a:cs typeface="Times New Roman" panose="02020603050405020304" pitchFamily="18" charset="0"/>
              </a:rPr>
              <a:t>, C. F. (2011). Dynamic bus holding strategies for schedule reliability: Optimal linear control and perform</a:t>
            </a:r>
            <a:endParaRPr lang="zh-CN" altLang="en-US" sz="1600" b="1" dirty="0">
              <a:solidFill>
                <a:schemeClr val="tx1"/>
              </a:solidFill>
            </a:endParaRPr>
          </a:p>
        </p:txBody>
      </p:sp>
      <p:sp>
        <p:nvSpPr>
          <p:cNvPr id="7" name="标题 4">
            <a:extLst>
              <a:ext uri="{FF2B5EF4-FFF2-40B4-BE49-F238E27FC236}">
                <a16:creationId xmlns:a16="http://schemas.microsoft.com/office/drawing/2014/main" id="{40318070-4307-4010-8C7C-5B70C70E6ECF}"/>
              </a:ext>
            </a:extLst>
          </p:cNvPr>
          <p:cNvSpPr txBox="1">
            <a:spLocks/>
          </p:cNvSpPr>
          <p:nvPr/>
        </p:nvSpPr>
        <p:spPr>
          <a:xfrm>
            <a:off x="179512" y="211552"/>
            <a:ext cx="8352928" cy="589156"/>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3000" b="0" kern="1200">
                <a:solidFill>
                  <a:schemeClr val="accent1"/>
                </a:solidFill>
                <a:latin typeface="Arial" panose="020B0604020202020204" pitchFamily="34" charset="0"/>
                <a:ea typeface="+mj-ea"/>
                <a:cs typeface="Arial" panose="020B0604020202020204" pitchFamily="34" charset="0"/>
              </a:defRPr>
            </a:lvl1pPr>
          </a:lstStyle>
          <a:p>
            <a:r>
              <a:rPr lang="en-US" altLang="zh-CN" b="1">
                <a:solidFill>
                  <a:srgbClr val="C00000"/>
                </a:solidFill>
              </a:rPr>
              <a:t>References:</a:t>
            </a:r>
            <a:endParaRPr lang="zh-CN" altLang="en-US" b="1" dirty="0">
              <a:solidFill>
                <a:srgbClr val="C00000"/>
              </a:solidFill>
            </a:endParaRPr>
          </a:p>
        </p:txBody>
      </p:sp>
    </p:spTree>
    <p:extLst>
      <p:ext uri="{BB962C8B-B14F-4D97-AF65-F5344CB8AC3E}">
        <p14:creationId xmlns:p14="http://schemas.microsoft.com/office/powerpoint/2010/main" val="187386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8288792" cy="1158828"/>
          </a:xfrm>
        </p:spPr>
        <p:txBody>
          <a:bodyPr>
            <a:noAutofit/>
          </a:bodyPr>
          <a:lstStyle/>
          <a:p>
            <a:pPr algn="ctr"/>
            <a:r>
              <a:rPr lang="en-US" altLang="zh-CN" sz="3600" b="1" dirty="0"/>
              <a:t>Thank you for attention ! </a:t>
            </a:r>
            <a:endParaRPr lang="en-CA" sz="3600" b="1" dirty="0"/>
          </a:p>
        </p:txBody>
      </p:sp>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Tree>
    <p:extLst>
      <p:ext uri="{BB962C8B-B14F-4D97-AF65-F5344CB8AC3E}">
        <p14:creationId xmlns:p14="http://schemas.microsoft.com/office/powerpoint/2010/main" val="374044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0BB9D7-EC35-41FB-9B26-78A7D8D6312F}"/>
              </a:ext>
            </a:extLst>
          </p:cNvPr>
          <p:cNvSpPr>
            <a:spLocks noGrp="1"/>
          </p:cNvSpPr>
          <p:nvPr>
            <p:ph type="title"/>
          </p:nvPr>
        </p:nvSpPr>
        <p:spPr>
          <a:xfrm>
            <a:off x="270604" y="1186145"/>
            <a:ext cx="8352928" cy="589156"/>
          </a:xfrm>
        </p:spPr>
        <p:txBody>
          <a:bodyPr/>
          <a:lstStyle/>
          <a:p>
            <a:pPr algn="ctr"/>
            <a:r>
              <a:rPr lang="en-US" altLang="zh-CN" sz="3600" b="1" dirty="0"/>
              <a:t>Contents</a:t>
            </a:r>
            <a:endParaRPr lang="zh-CN" altLang="en-US" sz="3600" b="1" dirty="0"/>
          </a:p>
        </p:txBody>
      </p:sp>
      <p:grpSp>
        <p:nvGrpSpPr>
          <p:cNvPr id="3" name="组合 2">
            <a:extLst>
              <a:ext uri="{FF2B5EF4-FFF2-40B4-BE49-F238E27FC236}">
                <a16:creationId xmlns:a16="http://schemas.microsoft.com/office/drawing/2014/main" id="{584603DC-2508-405A-84B6-114724F542F0}"/>
              </a:ext>
            </a:extLst>
          </p:cNvPr>
          <p:cNvGrpSpPr/>
          <p:nvPr/>
        </p:nvGrpSpPr>
        <p:grpSpPr>
          <a:xfrm>
            <a:off x="3015908" y="1995386"/>
            <a:ext cx="6362568" cy="3180699"/>
            <a:chOff x="5457912" y="1321672"/>
            <a:chExt cx="8483420" cy="4240928"/>
          </a:xfrm>
        </p:grpSpPr>
        <p:grpSp>
          <p:nvGrpSpPr>
            <p:cNvPr id="4" name="组合 3">
              <a:extLst>
                <a:ext uri="{FF2B5EF4-FFF2-40B4-BE49-F238E27FC236}">
                  <a16:creationId xmlns:a16="http://schemas.microsoft.com/office/drawing/2014/main" id="{0B37B730-77D6-40FC-A5BF-C9707F0F7B44}"/>
                </a:ext>
              </a:extLst>
            </p:cNvPr>
            <p:cNvGrpSpPr/>
            <p:nvPr/>
          </p:nvGrpSpPr>
          <p:grpSpPr>
            <a:xfrm>
              <a:off x="5457912" y="1321672"/>
              <a:ext cx="7476828" cy="723028"/>
              <a:chOff x="1343472" y="2350372"/>
              <a:chExt cx="7476828" cy="723028"/>
            </a:xfrm>
          </p:grpSpPr>
          <p:sp>
            <p:nvSpPr>
              <p:cNvPr id="22" name="矩形 21">
                <a:extLst>
                  <a:ext uri="{FF2B5EF4-FFF2-40B4-BE49-F238E27FC236}">
                    <a16:creationId xmlns:a16="http://schemas.microsoft.com/office/drawing/2014/main" id="{7B6D7D05-AB29-4513-82FF-A8A21F6C7ECC}"/>
                  </a:ext>
                </a:extLst>
              </p:cNvPr>
              <p:cNvSpPr/>
              <p:nvPr/>
            </p:nvSpPr>
            <p:spPr>
              <a:xfrm>
                <a:off x="1343472" y="2420888"/>
                <a:ext cx="612328" cy="612328"/>
              </a:xfrm>
              <a:prstGeom prst="rect">
                <a:avLst/>
              </a:prstGeom>
              <a:solidFill>
                <a:srgbClr val="0B4F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3" name="矩形 22">
                <a:extLst>
                  <a:ext uri="{FF2B5EF4-FFF2-40B4-BE49-F238E27FC236}">
                    <a16:creationId xmlns:a16="http://schemas.microsoft.com/office/drawing/2014/main" id="{2BA90FCD-597C-4FB9-A259-5173AB145E2F}"/>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4" name="文本框 23">
                <a:extLst>
                  <a:ext uri="{FF2B5EF4-FFF2-40B4-BE49-F238E27FC236}">
                    <a16:creationId xmlns:a16="http://schemas.microsoft.com/office/drawing/2014/main" id="{1B1CC1E3-8885-42FC-93D7-1BB03B4BFBFC}"/>
                  </a:ext>
                </a:extLst>
              </p:cNvPr>
              <p:cNvSpPr txBox="1"/>
              <p:nvPr/>
            </p:nvSpPr>
            <p:spPr>
              <a:xfrm>
                <a:off x="2387658" y="2350372"/>
                <a:ext cx="6432642"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Background</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734E56D-F5DD-486D-A6E9-0DE3BDEBB04F}"/>
                  </a:ext>
                </a:extLst>
              </p:cNvPr>
              <p:cNvSpPr txBox="1"/>
              <p:nvPr/>
            </p:nvSpPr>
            <p:spPr>
              <a:xfrm>
                <a:off x="1343472" y="2375775"/>
                <a:ext cx="684337" cy="697625"/>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6F2480EE-45CA-4BC0-9336-B1F0D81062EC}"/>
                </a:ext>
              </a:extLst>
            </p:cNvPr>
            <p:cNvGrpSpPr/>
            <p:nvPr/>
          </p:nvGrpSpPr>
          <p:grpSpPr>
            <a:xfrm>
              <a:off x="5457913" y="2281188"/>
              <a:ext cx="8483419" cy="1119570"/>
              <a:chOff x="1343473" y="2420888"/>
              <a:chExt cx="8483419" cy="1119570"/>
            </a:xfrm>
          </p:grpSpPr>
          <p:sp>
            <p:nvSpPr>
              <p:cNvPr id="19" name="文本框 18">
                <a:extLst>
                  <a:ext uri="{FF2B5EF4-FFF2-40B4-BE49-F238E27FC236}">
                    <a16:creationId xmlns:a16="http://schemas.microsoft.com/office/drawing/2014/main" id="{C63AF1E5-7220-40E3-A725-EEFE235138CA}"/>
                  </a:ext>
                </a:extLst>
              </p:cNvPr>
              <p:cNvSpPr txBox="1"/>
              <p:nvPr/>
            </p:nvSpPr>
            <p:spPr>
              <a:xfrm>
                <a:off x="1343473" y="2842832"/>
                <a:ext cx="684336" cy="697626"/>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948F909-4E89-439B-8DDD-ACC0DC05FB64}"/>
                  </a:ext>
                </a:extLst>
              </p:cNvPr>
              <p:cNvSpPr/>
              <p:nvPr/>
            </p:nvSpPr>
            <p:spPr>
              <a:xfrm>
                <a:off x="2243638" y="2420888"/>
                <a:ext cx="2340194"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1" name="文本框 20">
                <a:extLst>
                  <a:ext uri="{FF2B5EF4-FFF2-40B4-BE49-F238E27FC236}">
                    <a16:creationId xmlns:a16="http://schemas.microsoft.com/office/drawing/2014/main" id="{93D0ED9D-FD32-4817-88B3-952FAEDDB337}"/>
                  </a:ext>
                </a:extLst>
              </p:cNvPr>
              <p:cNvSpPr txBox="1"/>
              <p:nvPr/>
            </p:nvSpPr>
            <p:spPr>
              <a:xfrm>
                <a:off x="2387658" y="2842832"/>
                <a:ext cx="7439234"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Traditional methods</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A3108439-0B4F-42C6-B79D-24E67AEABFED}"/>
                </a:ext>
              </a:extLst>
            </p:cNvPr>
            <p:cNvSpPr/>
            <p:nvPr/>
          </p:nvSpPr>
          <p:spPr>
            <a:xfrm>
              <a:off x="6033976" y="4922789"/>
              <a:ext cx="2664296"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pSp>
      <p:sp>
        <p:nvSpPr>
          <p:cNvPr id="14" name="文本框 13">
            <a:extLst>
              <a:ext uri="{FF2B5EF4-FFF2-40B4-BE49-F238E27FC236}">
                <a16:creationId xmlns:a16="http://schemas.microsoft.com/office/drawing/2014/main" id="{5F24484D-A52B-4F29-8521-74DF3E0D31A7}"/>
              </a:ext>
            </a:extLst>
          </p:cNvPr>
          <p:cNvSpPr txBox="1"/>
          <p:nvPr/>
        </p:nvSpPr>
        <p:spPr>
          <a:xfrm>
            <a:off x="3015909" y="4048526"/>
            <a:ext cx="513252" cy="523220"/>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089112E-4ADB-48C3-BE90-CE2FABCAE047}"/>
              </a:ext>
            </a:extLst>
          </p:cNvPr>
          <p:cNvSpPr txBox="1"/>
          <p:nvPr/>
        </p:nvSpPr>
        <p:spPr>
          <a:xfrm>
            <a:off x="3799048" y="4048526"/>
            <a:ext cx="5579428" cy="52322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Advanced methods</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0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Kernels and Regularization on Graph</a:t>
            </a:r>
            <a:endParaRPr lang="zh-CN" altLang="en-US" b="1" dirty="0">
              <a:solidFill>
                <a:srgbClr val="C00000"/>
              </a:solidFill>
            </a:endParaRPr>
          </a:p>
        </p:txBody>
      </p:sp>
      <p:pic>
        <p:nvPicPr>
          <p:cNvPr id="6" name="图片 5">
            <a:extLst>
              <a:ext uri="{FF2B5EF4-FFF2-40B4-BE49-F238E27FC236}">
                <a16:creationId xmlns:a16="http://schemas.microsoft.com/office/drawing/2014/main" id="{545C9B51-45E6-4ED1-B48E-3495C7A7F3BA}"/>
              </a:ext>
            </a:extLst>
          </p:cNvPr>
          <p:cNvPicPr>
            <a:picLocks noChangeAspect="1"/>
          </p:cNvPicPr>
          <p:nvPr/>
        </p:nvPicPr>
        <p:blipFill>
          <a:blip r:embed="rId3"/>
          <a:stretch>
            <a:fillRect/>
          </a:stretch>
        </p:blipFill>
        <p:spPr>
          <a:xfrm>
            <a:off x="395536" y="1844824"/>
            <a:ext cx="8431187" cy="2736304"/>
          </a:xfrm>
          <a:prstGeom prst="rect">
            <a:avLst/>
          </a:prstGeom>
        </p:spPr>
      </p:pic>
    </p:spTree>
    <p:extLst>
      <p:ext uri="{BB962C8B-B14F-4D97-AF65-F5344CB8AC3E}">
        <p14:creationId xmlns:p14="http://schemas.microsoft.com/office/powerpoint/2010/main" val="335694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a:xfrm>
            <a:off x="251520" y="620688"/>
            <a:ext cx="8352928" cy="589156"/>
          </a:xfrm>
        </p:spPr>
        <p:txBody>
          <a:bodyPr/>
          <a:lstStyle/>
          <a:p>
            <a:r>
              <a:rPr lang="en-US" altLang="zh-CN" b="1" dirty="0">
                <a:solidFill>
                  <a:srgbClr val="C00000"/>
                </a:solidFill>
              </a:rPr>
              <a:t>1 Background</a:t>
            </a:r>
            <a:br>
              <a:rPr lang="en-US" altLang="zh-CN" b="1" dirty="0">
                <a:solidFill>
                  <a:srgbClr val="C00000"/>
                </a:solidFill>
              </a:rPr>
            </a:br>
            <a:endParaRPr lang="zh-CN" altLang="en-US" b="1" dirty="0">
              <a:solidFill>
                <a:srgbClr val="C00000"/>
              </a:solidFill>
            </a:endParaRPr>
          </a:p>
        </p:txBody>
      </p:sp>
      <p:sp>
        <p:nvSpPr>
          <p:cNvPr id="9" name="内容占位符 6">
            <a:extLst>
              <a:ext uri="{FF2B5EF4-FFF2-40B4-BE49-F238E27FC236}">
                <a16:creationId xmlns:a16="http://schemas.microsoft.com/office/drawing/2014/main" id="{9965329E-1145-4AF1-9864-5C767DE5516F}"/>
              </a:ext>
            </a:extLst>
          </p:cNvPr>
          <p:cNvSpPr>
            <a:spLocks noGrp="1"/>
          </p:cNvSpPr>
          <p:nvPr>
            <p:ph idx="1"/>
          </p:nvPr>
        </p:nvSpPr>
        <p:spPr>
          <a:xfrm>
            <a:off x="395536" y="1196752"/>
            <a:ext cx="8352928" cy="5328592"/>
          </a:xfrm>
        </p:spPr>
        <p:txBody>
          <a:bodyPr>
            <a:normAutofit/>
          </a:bodyPr>
          <a:lstStyle/>
          <a:p>
            <a:r>
              <a:rPr lang="en-US" altLang="zh-CN" b="1" dirty="0">
                <a:solidFill>
                  <a:srgbClr val="C00000"/>
                </a:solidFill>
              </a:rPr>
              <a:t>What is bus bunching?</a:t>
            </a:r>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solidFill>
                  <a:srgbClr val="C00000"/>
                </a:solidFill>
              </a:rPr>
              <a:t>What causes bus bunching?</a:t>
            </a:r>
          </a:p>
          <a:p>
            <a:pPr lvl="1"/>
            <a:r>
              <a:rPr lang="en-US" altLang="zh-CN" dirty="0"/>
              <a:t>Variability in travel time between stops.</a:t>
            </a:r>
          </a:p>
          <a:p>
            <a:pPr lvl="1"/>
            <a:r>
              <a:rPr lang="en-US" altLang="zh-CN" dirty="0"/>
              <a:t>Variability in passenger demands</a:t>
            </a:r>
          </a:p>
          <a:p>
            <a:endParaRPr lang="en-US" altLang="zh-CN" b="1" dirty="0"/>
          </a:p>
          <a:p>
            <a:pPr lvl="1"/>
            <a:endParaRPr lang="en-US" altLang="zh-CN" dirty="0"/>
          </a:p>
        </p:txBody>
      </p:sp>
      <p:pic>
        <p:nvPicPr>
          <p:cNvPr id="10" name="r4">
            <a:hlinkClick r:id="" action="ppaction://media"/>
            <a:extLst>
              <a:ext uri="{FF2B5EF4-FFF2-40B4-BE49-F238E27FC236}">
                <a16:creationId xmlns:a16="http://schemas.microsoft.com/office/drawing/2014/main" id="{5C66A524-E83F-4EDF-88C5-854EC3D7346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1010" y="1844866"/>
            <a:ext cx="2652838" cy="1492221"/>
          </a:xfrm>
          <a:prstGeom prst="roundRect">
            <a:avLst>
              <a:gd name="adj" fmla="val 5439"/>
            </a:avLst>
          </a:prstGeom>
          <a:ln>
            <a:noFill/>
          </a:ln>
          <a:effectLst>
            <a:innerShdw blurRad="114300" dist="50800">
              <a:srgbClr val="000000">
                <a:alpha val="0"/>
              </a:srgbClr>
            </a:innerShdw>
          </a:effectLst>
        </p:spPr>
      </p:pic>
      <p:pic>
        <p:nvPicPr>
          <p:cNvPr id="1026" name="Picture 2" descr="âbus bunchingâçå¾çæç´¢ç»æ">
            <a:extLst>
              <a:ext uri="{FF2B5EF4-FFF2-40B4-BE49-F238E27FC236}">
                <a16:creationId xmlns:a16="http://schemas.microsoft.com/office/drawing/2014/main" id="{DEC7F074-AD9B-43E6-AA13-5927EFB0D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662906"/>
            <a:ext cx="2479128" cy="16536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mute="1">
                <p:cTn id="12" fill="hold" display="0">
                  <p:stCondLst>
                    <p:cond delay="indefinite"/>
                  </p:stCondLst>
                </p:cTn>
                <p:tgtEl>
                  <p:spTgt spid="10"/>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a:xfrm>
            <a:off x="251520" y="620688"/>
            <a:ext cx="8352928" cy="589156"/>
          </a:xfrm>
        </p:spPr>
        <p:txBody>
          <a:bodyPr/>
          <a:lstStyle/>
          <a:p>
            <a:r>
              <a:rPr lang="en-US" altLang="zh-CN" b="1" dirty="0">
                <a:solidFill>
                  <a:srgbClr val="C00000"/>
                </a:solidFill>
              </a:rPr>
              <a:t>1 Background</a:t>
            </a:r>
            <a:br>
              <a:rPr lang="en-US" altLang="zh-CN" b="1" dirty="0">
                <a:solidFill>
                  <a:srgbClr val="C00000"/>
                </a:solidFill>
              </a:rPr>
            </a:br>
            <a:endParaRPr lang="zh-CN" altLang="en-US" b="1" dirty="0">
              <a:solidFill>
                <a:srgbClr val="C00000"/>
              </a:solidFill>
            </a:endParaRPr>
          </a:p>
        </p:txBody>
      </p:sp>
      <p:sp>
        <p:nvSpPr>
          <p:cNvPr id="9" name="内容占位符 6">
            <a:extLst>
              <a:ext uri="{FF2B5EF4-FFF2-40B4-BE49-F238E27FC236}">
                <a16:creationId xmlns:a16="http://schemas.microsoft.com/office/drawing/2014/main" id="{9965329E-1145-4AF1-9864-5C767DE5516F}"/>
              </a:ext>
            </a:extLst>
          </p:cNvPr>
          <p:cNvSpPr>
            <a:spLocks noGrp="1"/>
          </p:cNvSpPr>
          <p:nvPr>
            <p:ph idx="1"/>
          </p:nvPr>
        </p:nvSpPr>
        <p:spPr>
          <a:xfrm>
            <a:off x="395536" y="1196752"/>
            <a:ext cx="8352928" cy="5328592"/>
          </a:xfrm>
        </p:spPr>
        <p:txBody>
          <a:bodyPr>
            <a:normAutofit/>
          </a:bodyPr>
          <a:lstStyle/>
          <a:p>
            <a:r>
              <a:rPr lang="en-US" altLang="zh-CN" b="1" dirty="0">
                <a:solidFill>
                  <a:srgbClr val="C00000"/>
                </a:solidFill>
              </a:rPr>
              <a:t>What is bus bunching?</a:t>
            </a:r>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solidFill>
                  <a:srgbClr val="C00000"/>
                </a:solidFill>
              </a:rPr>
              <a:t>What causes bus bunching?</a:t>
            </a:r>
          </a:p>
          <a:p>
            <a:pPr lvl="1"/>
            <a:r>
              <a:rPr lang="en-US" altLang="zh-CN" dirty="0"/>
              <a:t>Variability in travel time between stops.</a:t>
            </a:r>
          </a:p>
          <a:p>
            <a:pPr lvl="1"/>
            <a:r>
              <a:rPr lang="en-US" altLang="zh-CN" dirty="0"/>
              <a:t>Variability in passenger demands</a:t>
            </a:r>
          </a:p>
          <a:p>
            <a:pPr lvl="1"/>
            <a:endParaRPr lang="en-US" altLang="zh-CN" dirty="0"/>
          </a:p>
        </p:txBody>
      </p:sp>
      <p:pic>
        <p:nvPicPr>
          <p:cNvPr id="10" name="r4">
            <a:hlinkClick r:id="" action="ppaction://media"/>
            <a:extLst>
              <a:ext uri="{FF2B5EF4-FFF2-40B4-BE49-F238E27FC236}">
                <a16:creationId xmlns:a16="http://schemas.microsoft.com/office/drawing/2014/main" id="{5C66A524-E83F-4EDF-88C5-854EC3D7346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1010" y="1844866"/>
            <a:ext cx="2652838" cy="1492221"/>
          </a:xfrm>
          <a:prstGeom prst="roundRect">
            <a:avLst>
              <a:gd name="adj" fmla="val 5439"/>
            </a:avLst>
          </a:prstGeom>
          <a:ln>
            <a:noFill/>
          </a:ln>
          <a:effectLst>
            <a:innerShdw blurRad="114300" dist="50800">
              <a:srgbClr val="000000">
                <a:alpha val="0"/>
              </a:srgbClr>
            </a:innerShdw>
          </a:effectLst>
        </p:spPr>
      </p:pic>
      <p:pic>
        <p:nvPicPr>
          <p:cNvPr id="1026" name="Picture 2" descr="âbus bunchingâçå¾çæç´¢ç»æ">
            <a:extLst>
              <a:ext uri="{FF2B5EF4-FFF2-40B4-BE49-F238E27FC236}">
                <a16:creationId xmlns:a16="http://schemas.microsoft.com/office/drawing/2014/main" id="{DEC7F074-AD9B-43E6-AA13-5927EFB0D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662906"/>
            <a:ext cx="2479128" cy="16536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9A222B98-F626-4F96-A84C-1B94A98D3BE3}"/>
              </a:ext>
            </a:extLst>
          </p:cNvPr>
          <p:cNvSpPr/>
          <p:nvPr/>
        </p:nvSpPr>
        <p:spPr>
          <a:xfrm rot="534227">
            <a:off x="5187565" y="1829656"/>
            <a:ext cx="3571814" cy="589156"/>
          </a:xfrm>
          <a:prstGeom prst="roundRect">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positive feedback mechanism</a:t>
            </a:r>
            <a:endParaRPr lang="zh-CN" alt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8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mute="1">
                <p:cTn id="12" fill="hold" display="0">
                  <p:stCondLst>
                    <p:cond delay="indefinite"/>
                  </p:stCondLst>
                </p:cTn>
                <p:tgtEl>
                  <p:spTgt spid="10"/>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a:xfrm>
            <a:off x="251520" y="620688"/>
            <a:ext cx="8352928" cy="589156"/>
          </a:xfrm>
        </p:spPr>
        <p:txBody>
          <a:bodyPr/>
          <a:lstStyle/>
          <a:p>
            <a:r>
              <a:rPr lang="en-US" altLang="zh-CN" b="1" dirty="0">
                <a:solidFill>
                  <a:srgbClr val="C00000"/>
                </a:solidFill>
              </a:rPr>
              <a:t>1 Background</a:t>
            </a:r>
            <a:br>
              <a:rPr lang="en-US" altLang="zh-CN" b="1" dirty="0">
                <a:solidFill>
                  <a:srgbClr val="C00000"/>
                </a:solidFill>
              </a:rPr>
            </a:br>
            <a:endParaRPr lang="zh-CN" altLang="en-US" b="1" dirty="0">
              <a:solidFill>
                <a:srgbClr val="C00000"/>
              </a:solidFill>
            </a:endParaRPr>
          </a:p>
        </p:txBody>
      </p:sp>
      <p:pic>
        <p:nvPicPr>
          <p:cNvPr id="10" name="r4">
            <a:hlinkClick r:id="" action="ppaction://media"/>
            <a:extLst>
              <a:ext uri="{FF2B5EF4-FFF2-40B4-BE49-F238E27FC236}">
                <a16:creationId xmlns:a16="http://schemas.microsoft.com/office/drawing/2014/main" id="{5C66A524-E83F-4EDF-88C5-854EC3D7346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1010" y="1844866"/>
            <a:ext cx="2652838" cy="1492221"/>
          </a:xfrm>
          <a:prstGeom prst="roundRect">
            <a:avLst>
              <a:gd name="adj" fmla="val 5439"/>
            </a:avLst>
          </a:prstGeom>
          <a:ln>
            <a:noFill/>
          </a:ln>
          <a:effectLst>
            <a:innerShdw blurRad="114300" dist="50800">
              <a:srgbClr val="000000">
                <a:alpha val="0"/>
              </a:srgbClr>
            </a:innerShdw>
          </a:effectLst>
        </p:spPr>
      </p:pic>
      <p:pic>
        <p:nvPicPr>
          <p:cNvPr id="1026" name="Picture 2" descr="âbus bunchingâçå¾çæç´¢ç»æ">
            <a:extLst>
              <a:ext uri="{FF2B5EF4-FFF2-40B4-BE49-F238E27FC236}">
                <a16:creationId xmlns:a16="http://schemas.microsoft.com/office/drawing/2014/main" id="{DEC7F074-AD9B-43E6-AA13-5927EFB0D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662906"/>
            <a:ext cx="2479128" cy="16536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9A222B98-F626-4F96-A84C-1B94A98D3BE3}"/>
              </a:ext>
            </a:extLst>
          </p:cNvPr>
          <p:cNvSpPr/>
          <p:nvPr/>
        </p:nvSpPr>
        <p:spPr>
          <a:xfrm rot="534227">
            <a:off x="5187565" y="1829656"/>
            <a:ext cx="3571814" cy="589156"/>
          </a:xfrm>
          <a:prstGeom prst="roundRect">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positive feedback mechanism</a:t>
            </a:r>
            <a:endParaRPr lang="zh-CN" altLang="en-US" b="1" dirty="0">
              <a:solidFill>
                <a:schemeClr val="tx1"/>
              </a:solidFill>
              <a:latin typeface="Arial" panose="020B0604020202020204" pitchFamily="34" charset="0"/>
              <a:cs typeface="Arial" panose="020B0604020202020204" pitchFamily="34" charset="0"/>
            </a:endParaRPr>
          </a:p>
        </p:txBody>
      </p:sp>
      <p:sp>
        <p:nvSpPr>
          <p:cNvPr id="12" name="内容占位符 6">
            <a:extLst>
              <a:ext uri="{FF2B5EF4-FFF2-40B4-BE49-F238E27FC236}">
                <a16:creationId xmlns:a16="http://schemas.microsoft.com/office/drawing/2014/main" id="{1557E5DA-FAD5-4187-BFE7-E825018E086A}"/>
              </a:ext>
            </a:extLst>
          </p:cNvPr>
          <p:cNvSpPr>
            <a:spLocks noGrp="1"/>
          </p:cNvSpPr>
          <p:nvPr>
            <p:ph idx="1"/>
          </p:nvPr>
        </p:nvSpPr>
        <p:spPr>
          <a:xfrm>
            <a:off x="395536" y="1196752"/>
            <a:ext cx="8928992" cy="5328592"/>
          </a:xfrm>
        </p:spPr>
        <p:txBody>
          <a:bodyPr>
            <a:normAutofit/>
          </a:bodyPr>
          <a:lstStyle/>
          <a:p>
            <a:r>
              <a:rPr lang="en-US" altLang="zh-CN" b="1" dirty="0">
                <a:solidFill>
                  <a:srgbClr val="C00000"/>
                </a:solidFill>
              </a:rPr>
              <a:t>What is bus bunching?</a:t>
            </a:r>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solidFill>
                  <a:srgbClr val="C00000"/>
                </a:solidFill>
              </a:rPr>
              <a:t>What causes bus bunching?</a:t>
            </a:r>
          </a:p>
          <a:p>
            <a:pPr lvl="1"/>
            <a:r>
              <a:rPr lang="en-US" altLang="zh-CN" dirty="0"/>
              <a:t>Variability in travel time between stops.</a:t>
            </a:r>
          </a:p>
          <a:p>
            <a:pPr lvl="1"/>
            <a:r>
              <a:rPr lang="en-US" altLang="zh-CN" dirty="0"/>
              <a:t>Variability in passenger demands</a:t>
            </a:r>
          </a:p>
          <a:p>
            <a:endParaRPr lang="en-US" altLang="zh-CN" b="1" dirty="0"/>
          </a:p>
          <a:p>
            <a:r>
              <a:rPr lang="en-US" altLang="zh-CN" b="1" dirty="0">
                <a:solidFill>
                  <a:srgbClr val="C00000"/>
                </a:solidFill>
              </a:rPr>
              <a:t>What is the result of bus bunching?</a:t>
            </a:r>
          </a:p>
          <a:p>
            <a:pPr lvl="1"/>
            <a:r>
              <a:rPr lang="en-US" altLang="zh-CN" dirty="0"/>
              <a:t>Waste bus capacity and causes unevenness in public transportation resource</a:t>
            </a:r>
          </a:p>
          <a:p>
            <a:pPr lvl="1"/>
            <a:r>
              <a:rPr lang="en-US" altLang="zh-CN" dirty="0"/>
              <a:t>Worsen both the magnitude and variability of average waiting times</a:t>
            </a:r>
          </a:p>
          <a:p>
            <a:pPr lvl="1"/>
            <a:endParaRPr lang="en-US" altLang="zh-CN" dirty="0"/>
          </a:p>
        </p:txBody>
      </p:sp>
    </p:spTree>
    <p:extLst>
      <p:ext uri="{BB962C8B-B14F-4D97-AF65-F5344CB8AC3E}">
        <p14:creationId xmlns:p14="http://schemas.microsoft.com/office/powerpoint/2010/main" val="1699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mute="1">
                <p:cTn id="12" fill="hold" display="0">
                  <p:stCondLst>
                    <p:cond delay="indefinite"/>
                  </p:stCondLst>
                </p:cTn>
                <p:tgtEl>
                  <p:spTgt spid="10"/>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a:xfrm>
            <a:off x="251520" y="620688"/>
            <a:ext cx="8352928" cy="589156"/>
          </a:xfrm>
        </p:spPr>
        <p:txBody>
          <a:bodyPr/>
          <a:lstStyle/>
          <a:p>
            <a:r>
              <a:rPr lang="en-US" altLang="zh-CN" b="1" dirty="0">
                <a:solidFill>
                  <a:srgbClr val="C00000"/>
                </a:solidFill>
              </a:rPr>
              <a:t>1 Background</a:t>
            </a:r>
            <a:br>
              <a:rPr lang="en-US" altLang="zh-CN" b="1" dirty="0">
                <a:solidFill>
                  <a:srgbClr val="C00000"/>
                </a:solidFill>
              </a:rPr>
            </a:br>
            <a:endParaRPr lang="zh-CN" altLang="en-US" b="1" dirty="0">
              <a:solidFill>
                <a:srgbClr val="C00000"/>
              </a:solidFill>
            </a:endParaRPr>
          </a:p>
        </p:txBody>
      </p:sp>
      <p:sp>
        <p:nvSpPr>
          <p:cNvPr id="9" name="内容占位符 6">
            <a:extLst>
              <a:ext uri="{FF2B5EF4-FFF2-40B4-BE49-F238E27FC236}">
                <a16:creationId xmlns:a16="http://schemas.microsoft.com/office/drawing/2014/main" id="{9965329E-1145-4AF1-9864-5C767DE5516F}"/>
              </a:ext>
            </a:extLst>
          </p:cNvPr>
          <p:cNvSpPr>
            <a:spLocks noGrp="1"/>
          </p:cNvSpPr>
          <p:nvPr>
            <p:ph idx="1"/>
          </p:nvPr>
        </p:nvSpPr>
        <p:spPr>
          <a:xfrm>
            <a:off x="395536" y="1196752"/>
            <a:ext cx="8928992" cy="5328592"/>
          </a:xfrm>
        </p:spPr>
        <p:txBody>
          <a:bodyPr>
            <a:normAutofit/>
          </a:bodyPr>
          <a:lstStyle/>
          <a:p>
            <a:r>
              <a:rPr lang="en-US" altLang="zh-CN" b="1" dirty="0">
                <a:solidFill>
                  <a:srgbClr val="C00000"/>
                </a:solidFill>
              </a:rPr>
              <a:t>What is bus bunching?</a:t>
            </a:r>
          </a:p>
          <a:p>
            <a:endParaRPr lang="en-US" altLang="zh-CN" b="1" dirty="0"/>
          </a:p>
          <a:p>
            <a:endParaRPr lang="en-US" altLang="zh-CN" b="1" dirty="0"/>
          </a:p>
          <a:p>
            <a:endParaRPr lang="en-US" altLang="zh-CN" b="1" dirty="0"/>
          </a:p>
          <a:p>
            <a:endParaRPr lang="en-US" altLang="zh-CN" b="1" dirty="0"/>
          </a:p>
          <a:p>
            <a:endParaRPr lang="en-US" altLang="zh-CN" b="1" dirty="0"/>
          </a:p>
          <a:p>
            <a:r>
              <a:rPr lang="en-US" altLang="zh-CN" b="1" dirty="0">
                <a:solidFill>
                  <a:srgbClr val="C00000"/>
                </a:solidFill>
              </a:rPr>
              <a:t>What causes bus bunching?</a:t>
            </a:r>
          </a:p>
          <a:p>
            <a:pPr lvl="1"/>
            <a:r>
              <a:rPr lang="en-US" altLang="zh-CN" dirty="0"/>
              <a:t>Variability in travel time between stops.</a:t>
            </a:r>
          </a:p>
          <a:p>
            <a:pPr lvl="1"/>
            <a:r>
              <a:rPr lang="en-US" altLang="zh-CN" dirty="0"/>
              <a:t>Variability in passenger demands</a:t>
            </a:r>
          </a:p>
          <a:p>
            <a:endParaRPr lang="en-US" altLang="zh-CN" b="1" dirty="0"/>
          </a:p>
          <a:p>
            <a:r>
              <a:rPr lang="en-US" altLang="zh-CN" b="1" dirty="0">
                <a:solidFill>
                  <a:srgbClr val="C00000"/>
                </a:solidFill>
              </a:rPr>
              <a:t>What is the result of bus bunching?</a:t>
            </a:r>
          </a:p>
          <a:p>
            <a:pPr lvl="1"/>
            <a:r>
              <a:rPr lang="en-US" altLang="zh-CN" dirty="0"/>
              <a:t>Waste bus capacity and causes unevenness in public transportation resource</a:t>
            </a:r>
          </a:p>
          <a:p>
            <a:pPr lvl="1"/>
            <a:r>
              <a:rPr lang="en-US" altLang="zh-CN" dirty="0"/>
              <a:t>Worsen both the magnitude and variability of average waiting times</a:t>
            </a:r>
          </a:p>
          <a:p>
            <a:pPr lvl="1"/>
            <a:endParaRPr lang="en-US" altLang="zh-CN" dirty="0"/>
          </a:p>
        </p:txBody>
      </p:sp>
      <p:pic>
        <p:nvPicPr>
          <p:cNvPr id="10" name="r4">
            <a:hlinkClick r:id="" action="ppaction://media"/>
            <a:extLst>
              <a:ext uri="{FF2B5EF4-FFF2-40B4-BE49-F238E27FC236}">
                <a16:creationId xmlns:a16="http://schemas.microsoft.com/office/drawing/2014/main" id="{5C66A524-E83F-4EDF-88C5-854EC3D7346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51010" y="1844866"/>
            <a:ext cx="2652838" cy="1492221"/>
          </a:xfrm>
          <a:prstGeom prst="roundRect">
            <a:avLst>
              <a:gd name="adj" fmla="val 5439"/>
            </a:avLst>
          </a:prstGeom>
          <a:ln>
            <a:noFill/>
          </a:ln>
          <a:effectLst>
            <a:innerShdw blurRad="114300" dist="50800">
              <a:srgbClr val="000000">
                <a:alpha val="0"/>
              </a:srgbClr>
            </a:innerShdw>
          </a:effectLst>
        </p:spPr>
      </p:pic>
      <p:pic>
        <p:nvPicPr>
          <p:cNvPr id="1026" name="Picture 2" descr="âbus bunchingâçå¾çæç´¢ç»æ">
            <a:extLst>
              <a:ext uri="{FF2B5EF4-FFF2-40B4-BE49-F238E27FC236}">
                <a16:creationId xmlns:a16="http://schemas.microsoft.com/office/drawing/2014/main" id="{DEC7F074-AD9B-43E6-AA13-5927EFB0D8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662906"/>
            <a:ext cx="2479128" cy="16536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9A222B98-F626-4F96-A84C-1B94A98D3BE3}"/>
              </a:ext>
            </a:extLst>
          </p:cNvPr>
          <p:cNvSpPr/>
          <p:nvPr/>
        </p:nvSpPr>
        <p:spPr>
          <a:xfrm rot="534227">
            <a:off x="5187565" y="1829656"/>
            <a:ext cx="3571814" cy="589156"/>
          </a:xfrm>
          <a:prstGeom prst="roundRect">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positive feedback mechanism</a:t>
            </a:r>
            <a:endParaRPr lang="zh-CN" altLang="en-US" b="1" dirty="0">
              <a:solidFill>
                <a:schemeClr val="tx1"/>
              </a:solidFill>
              <a:latin typeface="Arial" panose="020B0604020202020204" pitchFamily="34" charset="0"/>
              <a:cs typeface="Arial" panose="020B0604020202020204" pitchFamily="34" charset="0"/>
            </a:endParaRPr>
          </a:p>
        </p:txBody>
      </p:sp>
      <p:sp>
        <p:nvSpPr>
          <p:cNvPr id="7" name="矩形: 圆角 6">
            <a:extLst>
              <a:ext uri="{FF2B5EF4-FFF2-40B4-BE49-F238E27FC236}">
                <a16:creationId xmlns:a16="http://schemas.microsoft.com/office/drawing/2014/main" id="{C2A958F2-FC04-4154-880B-78F49B8774BB}"/>
              </a:ext>
            </a:extLst>
          </p:cNvPr>
          <p:cNvSpPr/>
          <p:nvPr/>
        </p:nvSpPr>
        <p:spPr>
          <a:xfrm>
            <a:off x="707640" y="6116385"/>
            <a:ext cx="7896808" cy="589156"/>
          </a:xfrm>
          <a:prstGeom prst="roundRect">
            <a:avLst/>
          </a:prstGeom>
          <a:solidFill>
            <a:schemeClr val="bg1"/>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Impact the level of service &amp; Undermine the reliability of bus system</a:t>
            </a:r>
            <a:endParaRPr lang="zh-CN" alt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37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mute="1">
                <p:cTn id="12" fill="hold" display="0">
                  <p:stCondLst>
                    <p:cond delay="indefinite"/>
                  </p:stCondLst>
                </p:cTn>
                <p:tgtEl>
                  <p:spTgt spid="10"/>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a:xfrm>
            <a:off x="450568" y="1484784"/>
            <a:ext cx="8352928" cy="3888432"/>
          </a:xfrm>
        </p:spPr>
        <p:txBody>
          <a:bodyPr/>
          <a:lstStyle/>
          <a:p>
            <a:r>
              <a:rPr lang="en-US" altLang="zh-CN" dirty="0"/>
              <a:t>Strategies</a:t>
            </a:r>
          </a:p>
          <a:p>
            <a:pPr lvl="1"/>
            <a:r>
              <a:rPr lang="en-US" altLang="zh-CN" dirty="0"/>
              <a:t>Skipping stops</a:t>
            </a:r>
          </a:p>
          <a:p>
            <a:pPr lvl="1"/>
            <a:r>
              <a:rPr lang="en-US" altLang="zh-CN" dirty="0"/>
              <a:t>Holding buses</a:t>
            </a:r>
          </a:p>
          <a:p>
            <a:pPr lvl="1"/>
            <a:r>
              <a:rPr lang="en-US" altLang="zh-CN" dirty="0"/>
              <a:t>Adjust cruising speed</a:t>
            </a:r>
          </a:p>
          <a:p>
            <a:pPr lvl="1"/>
            <a:r>
              <a:rPr lang="en-US" altLang="zh-CN" dirty="0"/>
              <a:t>Boarding limits</a:t>
            </a:r>
          </a:p>
          <a:p>
            <a:endParaRPr lang="en-US" altLang="zh-CN" dirty="0"/>
          </a:p>
          <a:p>
            <a:pPr lvl="1"/>
            <a:endParaRPr lang="zh-CN" altLang="en-US" dirty="0"/>
          </a:p>
        </p:txBody>
      </p:sp>
      <p:sp>
        <p:nvSpPr>
          <p:cNvPr id="6" name="内容占位符 2">
            <a:extLst>
              <a:ext uri="{FF2B5EF4-FFF2-40B4-BE49-F238E27FC236}">
                <a16:creationId xmlns:a16="http://schemas.microsoft.com/office/drawing/2014/main" id="{7470F963-4376-40D1-8643-676BF67C2C0F}"/>
              </a:ext>
            </a:extLst>
          </p:cNvPr>
          <p:cNvSpPr txBox="1">
            <a:spLocks/>
          </p:cNvSpPr>
          <p:nvPr/>
        </p:nvSpPr>
        <p:spPr>
          <a:xfrm>
            <a:off x="450568" y="3717032"/>
            <a:ext cx="8352928" cy="3888432"/>
          </a:xfrm>
          <a:prstGeom prst="rect">
            <a:avLst/>
          </a:prstGeom>
        </p:spPr>
        <p:txBody>
          <a:bodyPr vert="horz" lIns="91440" tIns="45720" rIns="91440" bIns="45720" rtlCol="0">
            <a:normAutofit/>
          </a:bodyPr>
          <a:lstStyle>
            <a:lvl1pPr marL="91440" indent="-182880" algn="l" defTabSz="914400" rtl="0" eaLnBrk="1" latinLnBrk="0" hangingPunct="1">
              <a:spcBef>
                <a:spcPts val="600"/>
              </a:spcBef>
              <a:buClr>
                <a:schemeClr val="accent1"/>
              </a:buClr>
              <a:buSzPct val="75000"/>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571500" indent="-274320" algn="l" defTabSz="914400" rtl="0" eaLnBrk="1" latinLnBrk="0" hangingPunct="1">
              <a:spcBef>
                <a:spcPts val="600"/>
              </a:spcBef>
              <a:buClr>
                <a:schemeClr val="accent1">
                  <a:lumMod val="60000"/>
                  <a:lumOff val="40000"/>
                </a:schemeClr>
              </a:buClr>
              <a:buSzPct val="75000"/>
              <a:buFont typeface="Courier New" panose="02070309020205020404" pitchFamily="49" charset="0"/>
              <a:buChar char="o"/>
              <a:defRPr sz="1800" kern="1200">
                <a:solidFill>
                  <a:schemeClr val="tx1"/>
                </a:solidFill>
                <a:latin typeface="Arial" panose="020B0604020202020204" pitchFamily="34" charset="0"/>
                <a:ea typeface="+mn-ea"/>
                <a:cs typeface="Arial" panose="020B0604020202020204" pitchFamily="34" charset="0"/>
              </a:defRPr>
            </a:lvl2pPr>
            <a:lvl3pPr marL="800100" indent="-342900" algn="l" defTabSz="914400" rtl="0" eaLnBrk="1" latinLnBrk="0" hangingPunct="1">
              <a:spcBef>
                <a:spcPts val="600"/>
              </a:spcBef>
              <a:buClr>
                <a:schemeClr val="accent1"/>
              </a:buClr>
              <a:buSzPct val="75000"/>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28700" indent="-342900" algn="l" defTabSz="914400" rtl="0" eaLnBrk="1" latinLnBrk="0" hangingPunct="1">
              <a:spcBef>
                <a:spcPts val="600"/>
              </a:spcBef>
              <a:buClr>
                <a:schemeClr val="accent1">
                  <a:lumMod val="60000"/>
                  <a:lumOff val="40000"/>
                </a:schemeClr>
              </a:buClr>
              <a:buSzPct val="75000"/>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1257300" indent="-342900" algn="l" defTabSz="914400" rtl="0" eaLnBrk="1" latinLnBrk="0" hangingPunct="1">
              <a:spcBef>
                <a:spcPts val="600"/>
              </a:spcBef>
              <a:buClr>
                <a:schemeClr val="accent1"/>
              </a:buClr>
              <a:buSzPct val="75000"/>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Solutions:</a:t>
            </a:r>
          </a:p>
          <a:p>
            <a:pPr lvl="1"/>
            <a:r>
              <a:rPr lang="en-US" altLang="zh-CN" b="1" dirty="0"/>
              <a:t>Control</a:t>
            </a:r>
            <a:r>
              <a:rPr lang="en-US" altLang="zh-CN" dirty="0"/>
              <a:t> </a:t>
            </a:r>
          </a:p>
          <a:p>
            <a:pPr lvl="2"/>
            <a:r>
              <a:rPr lang="en-US" altLang="zh-CN" dirty="0"/>
              <a:t>the control approach can systematically account for the uncertainties due to traffic and demand while reducing the commercial speed only slightly.</a:t>
            </a:r>
          </a:p>
          <a:p>
            <a:pPr lvl="1"/>
            <a:r>
              <a:rPr lang="en-US" altLang="zh-CN" b="1" dirty="0"/>
              <a:t>Optimization</a:t>
            </a:r>
            <a:endParaRPr lang="zh-CN" altLang="en-US" b="1" dirty="0"/>
          </a:p>
        </p:txBody>
      </p:sp>
    </p:spTree>
    <p:extLst>
      <p:ext uri="{BB962C8B-B14F-4D97-AF65-F5344CB8AC3E}">
        <p14:creationId xmlns:p14="http://schemas.microsoft.com/office/powerpoint/2010/main" val="414983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Skipping stops</a:t>
            </a:r>
          </a:p>
          <a:p>
            <a:pPr lvl="1"/>
            <a:endParaRPr lang="en-US" altLang="zh-CN" dirty="0"/>
          </a:p>
          <a:p>
            <a:endParaRPr lang="en-US" altLang="zh-CN" dirty="0"/>
          </a:p>
          <a:p>
            <a:pPr lvl="1"/>
            <a:endParaRPr lang="zh-CN" altLang="en-US" dirty="0"/>
          </a:p>
        </p:txBody>
      </p:sp>
      <p:sp>
        <p:nvSpPr>
          <p:cNvPr id="2" name="矩形 1">
            <a:extLst>
              <a:ext uri="{FF2B5EF4-FFF2-40B4-BE49-F238E27FC236}">
                <a16:creationId xmlns:a16="http://schemas.microsoft.com/office/drawing/2014/main" id="{486A203F-BE83-455F-85DD-63A03E5477AB}"/>
              </a:ext>
            </a:extLst>
          </p:cNvPr>
          <p:cNvSpPr/>
          <p:nvPr/>
        </p:nvSpPr>
        <p:spPr>
          <a:xfrm>
            <a:off x="191136" y="1608108"/>
            <a:ext cx="9061384" cy="1477328"/>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The formulations </a:t>
            </a:r>
            <a:r>
              <a:rPr lang="zh-CN" altLang="en-US" dirty="0">
                <a:solidFill>
                  <a:srgbClr val="FF0000"/>
                </a:solidFill>
                <a:latin typeface="Times New Roman" panose="02020603050405020304" pitchFamily="18" charset="0"/>
                <a:cs typeface="Times New Roman" panose="02020603050405020304" pitchFamily="18" charset="0"/>
              </a:rPr>
              <a:t>of Li, Rousseau, and Gendreau (1991), Lin</a:t>
            </a:r>
          </a:p>
          <a:p>
            <a:r>
              <a:rPr lang="zh-CN" altLang="en-US" dirty="0">
                <a:solidFill>
                  <a:srgbClr val="FF0000"/>
                </a:solidFill>
                <a:latin typeface="Times New Roman" panose="02020603050405020304" pitchFamily="18" charset="0"/>
                <a:cs typeface="Times New Roman" panose="02020603050405020304" pitchFamily="18" charset="0"/>
              </a:rPr>
              <a:t>et al. (1995), Eberlein (1995), and Fu and Liu (2003)</a:t>
            </a:r>
            <a:r>
              <a:rPr lang="zh-CN" altLang="en-US" dirty="0">
                <a:latin typeface="Times New Roman" panose="02020603050405020304" pitchFamily="18" charset="0"/>
                <a:cs typeface="Times New Roman" panose="02020603050405020304" pitchFamily="18" charset="0"/>
              </a:rPr>
              <a:t> all formulated the real-time stop-skipping problem as a decision problem solved during vehicle dispatch from the terminal. In those studies, the underlying assumption is that, as soon as the vehicle is dispatched from the terminal, the prescribed skipping stops (or skipped segment) cannot be changed. </a:t>
            </a:r>
            <a:endParaRPr lang="zh-CN" altLang="en-US"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1C26894-FDC8-44E3-A078-5E9D4025FB05}"/>
              </a:ext>
            </a:extLst>
          </p:cNvPr>
          <p:cNvSpPr/>
          <p:nvPr/>
        </p:nvSpPr>
        <p:spPr>
          <a:xfrm>
            <a:off x="191136" y="3172400"/>
            <a:ext cx="8557328" cy="120032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Sun(2005) moves a step further to investigate the possibility of implementing stop-skipping control in a real-time manner. The proposed control policy allows the control vehicle to drop off the onboard passengers at the same stops as they planned to alight, even when their destination stops are already prescribed to be skipped by the control vehicle.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29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Traditional methods</a:t>
            </a:r>
            <a:endParaRPr lang="zh-CN" altLang="en-US" b="1" dirty="0">
              <a:solidFill>
                <a:srgbClr val="C00000"/>
              </a:solidFill>
            </a:endParaRPr>
          </a:p>
        </p:txBody>
      </p:sp>
      <p:sp>
        <p:nvSpPr>
          <p:cNvPr id="3" name="内容占位符 2">
            <a:extLst>
              <a:ext uri="{FF2B5EF4-FFF2-40B4-BE49-F238E27FC236}">
                <a16:creationId xmlns:a16="http://schemas.microsoft.com/office/drawing/2014/main" id="{8F249AA4-1E66-489E-8F0F-362272C59BDE}"/>
              </a:ext>
            </a:extLst>
          </p:cNvPr>
          <p:cNvSpPr>
            <a:spLocks noGrp="1"/>
          </p:cNvSpPr>
          <p:nvPr>
            <p:ph idx="1"/>
          </p:nvPr>
        </p:nvSpPr>
        <p:spPr/>
        <p:txBody>
          <a:bodyPr/>
          <a:lstStyle/>
          <a:p>
            <a:r>
              <a:rPr lang="en-US" altLang="zh-CN" dirty="0"/>
              <a:t>Adjusting cruising speed</a:t>
            </a:r>
          </a:p>
          <a:p>
            <a:pPr lvl="1"/>
            <a:endParaRPr lang="en-US" altLang="zh-CN" dirty="0"/>
          </a:p>
          <a:p>
            <a:endParaRPr lang="en-US" altLang="zh-CN" dirty="0"/>
          </a:p>
          <a:p>
            <a:pPr lvl="1"/>
            <a:endParaRPr lang="zh-CN" altLang="en-US" dirty="0"/>
          </a:p>
        </p:txBody>
      </p:sp>
      <p:sp>
        <p:nvSpPr>
          <p:cNvPr id="2" name="矩形 1">
            <a:extLst>
              <a:ext uri="{FF2B5EF4-FFF2-40B4-BE49-F238E27FC236}">
                <a16:creationId xmlns:a16="http://schemas.microsoft.com/office/drawing/2014/main" id="{486A203F-BE83-455F-85DD-63A03E5477AB}"/>
              </a:ext>
            </a:extLst>
          </p:cNvPr>
          <p:cNvSpPr/>
          <p:nvPr/>
        </p:nvSpPr>
        <p:spPr>
          <a:xfrm>
            <a:off x="395536" y="1614279"/>
            <a:ext cx="8557328" cy="923330"/>
          </a:xfrm>
          <a:prstGeom prst="rect">
            <a:avLst/>
          </a:prstGeom>
        </p:spPr>
        <p:txBody>
          <a:bodyPr wrap="square">
            <a:spAutoFit/>
          </a:bodyPr>
          <a:lstStyle/>
          <a:p>
            <a:r>
              <a:rPr lang="en-US" altLang="zh-CN" dirty="0" err="1">
                <a:latin typeface="Times New Roman" panose="02020603050405020304" pitchFamily="18" charset="0"/>
                <a:cs typeface="Times New Roman" panose="02020603050405020304" pitchFamily="18" charset="0"/>
              </a:rPr>
              <a:t>Daganzo</a:t>
            </a:r>
            <a:r>
              <a:rPr lang="en-US" altLang="zh-CN" dirty="0">
                <a:latin typeface="Times New Roman" panose="02020603050405020304" pitchFamily="18" charset="0"/>
                <a:cs typeface="Times New Roman" panose="02020603050405020304" pitchFamily="18" charset="0"/>
              </a:rPr>
              <a:t>(2011) yields regular headway with faster bus travel by adjusting cruising speed:</a:t>
            </a:r>
          </a:p>
          <a:p>
            <a:r>
              <a:rPr lang="en-US" altLang="zh-CN" dirty="0">
                <a:latin typeface="Times New Roman" panose="02020603050405020304" pitchFamily="18" charset="0"/>
                <a:cs typeface="Times New Roman" panose="02020603050405020304" pitchFamily="18" charset="0"/>
              </a:rPr>
              <a:t>1) Model the bus dynamic to illustrate the fact that more passenger arrival results in lower cruising speed.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09167"/>
      </p:ext>
    </p:extLst>
  </p:cSld>
  <p:clrMapOvr>
    <a:masterClrMapping/>
  </p:clrMapOvr>
</p:sld>
</file>

<file path=ppt/theme/theme1.xml><?xml version="1.0" encoding="utf-8"?>
<a:theme xmlns:a="http://schemas.openxmlformats.org/drawingml/2006/main" name="Advantage">
  <a:themeElements>
    <a:clrScheme name="Custom 2">
      <a:dk1>
        <a:sysClr val="windowText" lastClr="000000"/>
      </a:dk1>
      <a:lt1>
        <a:sysClr val="window" lastClr="FFFFFF"/>
      </a:lt1>
      <a:dk2>
        <a:srgbClr val="2B142D"/>
      </a:dk2>
      <a:lt2>
        <a:srgbClr val="C3AFCC"/>
      </a:lt2>
      <a:accent1>
        <a:srgbClr val="323232"/>
      </a:accent1>
      <a:accent2>
        <a:srgbClr val="E0E0E0"/>
      </a:accent2>
      <a:accent3>
        <a:srgbClr val="DE2010"/>
      </a:accent3>
      <a:accent4>
        <a:srgbClr val="C8C8C8"/>
      </a:accent4>
      <a:accent5>
        <a:srgbClr val="F7901E"/>
      </a:accent5>
      <a:accent6>
        <a:srgbClr val="A3A149"/>
      </a:accent6>
      <a:hlink>
        <a:srgbClr val="0070C0"/>
      </a:hlink>
      <a:folHlink>
        <a:srgbClr val="0070C0"/>
      </a:folHlink>
    </a:clrScheme>
    <a:fontScheme name="Joshua">
      <a:majorFont>
        <a:latin typeface="Georgia"/>
        <a:ea typeface=""/>
        <a:cs typeface=""/>
      </a:majorFont>
      <a:minorFont>
        <a:latin typeface="Franklin Gothic Book"/>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AF85A141BFC14DB9BD4E32E924B366" ma:contentTypeVersion="2" ma:contentTypeDescription="Create a new document." ma:contentTypeScope="" ma:versionID="58884af542431479119aee04abbc0261">
  <xsd:schema xmlns:xsd="http://www.w3.org/2001/XMLSchema" xmlns:xs="http://www.w3.org/2001/XMLSchema" xmlns:p="http://schemas.microsoft.com/office/2006/metadata/properties" xmlns:ns3="5649c746-aad0-4368-97ce-fd3c1a6ed542" targetNamespace="http://schemas.microsoft.com/office/2006/metadata/properties" ma:root="true" ma:fieldsID="1a2a460f4f73b575413c856fd96c5c7a" ns3:_="">
    <xsd:import namespace="5649c746-aad0-4368-97ce-fd3c1a6ed5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49c746-aad0-4368-97ce-fd3c1a6ed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A7AE6-5119-48CA-9DA2-118BFE77F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49c746-aad0-4368-97ce-fd3c1a6ed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66F58F-D7C2-4819-ACE8-5220636E3AF3}">
  <ds:schemaRefs>
    <ds:schemaRef ds:uri="http://schemas.microsoft.com/sharepoint/v3/contenttype/forms"/>
  </ds:schemaRefs>
</ds:datastoreItem>
</file>

<file path=customXml/itemProps3.xml><?xml version="1.0" encoding="utf-8"?>
<ds:datastoreItem xmlns:ds="http://schemas.openxmlformats.org/officeDocument/2006/customXml" ds:itemID="{347E67B5-6C52-404A-B13E-1092A4B85B86}">
  <ds:schemaRefs>
    <ds:schemaRef ds:uri="http://purl.org/dc/term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5649c746-aad0-4368-97ce-fd3c1a6ed542"/>
  </ds:schemaRefs>
</ds:datastoreItem>
</file>

<file path=docProps/app.xml><?xml version="1.0" encoding="utf-8"?>
<Properties xmlns="http://schemas.openxmlformats.org/officeDocument/2006/extended-properties" xmlns:vt="http://schemas.openxmlformats.org/officeDocument/2006/docPropsVTypes">
  <Template/>
  <TotalTime>39278</TotalTime>
  <Words>2647</Words>
  <Application>Microsoft Office PowerPoint</Application>
  <PresentationFormat>全屏显示(4:3)</PresentationFormat>
  <Paragraphs>200</Paragraphs>
  <Slides>20</Slides>
  <Notes>16</Notes>
  <HiddenSlides>0</HiddenSlides>
  <MMClips>4</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微软雅黑</vt:lpstr>
      <vt:lpstr>Arial</vt:lpstr>
      <vt:lpstr>Calibri</vt:lpstr>
      <vt:lpstr>Courier New</vt:lpstr>
      <vt:lpstr>Franklin Gothic Book</vt:lpstr>
      <vt:lpstr>Times New Roman</vt:lpstr>
      <vt:lpstr>Wingdings</vt:lpstr>
      <vt:lpstr>Advantage</vt:lpstr>
      <vt:lpstr>Bus bunching and related research</vt:lpstr>
      <vt:lpstr>Contents</vt:lpstr>
      <vt:lpstr>1 Background </vt:lpstr>
      <vt:lpstr>1 Background </vt:lpstr>
      <vt:lpstr>1 Background </vt:lpstr>
      <vt:lpstr>1 Background </vt:lpstr>
      <vt:lpstr>1 Traditional methods</vt:lpstr>
      <vt:lpstr>1 Traditional methods</vt:lpstr>
      <vt:lpstr>1 Traditional methods</vt:lpstr>
      <vt:lpstr>1 Traditional methods</vt:lpstr>
      <vt:lpstr>1 Traditional methods</vt:lpstr>
      <vt:lpstr>1 Traditional methods</vt:lpstr>
      <vt:lpstr>1 Traditional methods</vt:lpstr>
      <vt:lpstr>1 Traditional methods</vt:lpstr>
      <vt:lpstr>1 Traditional methods</vt:lpstr>
      <vt:lpstr>1 Traditional methods</vt:lpstr>
      <vt:lpstr>PowerPoint 演示文稿</vt:lpstr>
      <vt:lpstr>PowerPoint 演示文稿</vt:lpstr>
      <vt:lpstr>Thank you for attention ! </vt:lpstr>
      <vt:lpstr>2 Kernels and Regularization on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wjw</dc:creator>
  <cp:lastModifiedBy>Jiawei Wang</cp:lastModifiedBy>
  <cp:revision>1487</cp:revision>
  <cp:lastPrinted>2018-09-13T18:12:28Z</cp:lastPrinted>
  <dcterms:created xsi:type="dcterms:W3CDTF">2014-08-18T11:27:13Z</dcterms:created>
  <dcterms:modified xsi:type="dcterms:W3CDTF">2019-10-13T13:11:28Z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0x01010054AF85A141BFC14DB9BD4E32E924B366</vt:lpwstr>
  </property>
</Properties>
</file>