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8">
  <p:sldMasterIdLst>
    <p:sldMasterId id="2147483648" r:id="rId4"/>
  </p:sldMasterIdLst>
  <p:notesMasterIdLst>
    <p:notesMasterId r:id="rId36"/>
  </p:notesMasterIdLst>
  <p:handoutMasterIdLst>
    <p:handoutMasterId r:id="rId37"/>
  </p:handoutMasterIdLst>
  <p:sldIdLst>
    <p:sldId id="414" r:id="rId5"/>
    <p:sldId id="657" r:id="rId6"/>
    <p:sldId id="686" r:id="rId7"/>
    <p:sldId id="713" r:id="rId8"/>
    <p:sldId id="736" r:id="rId9"/>
    <p:sldId id="735" r:id="rId10"/>
    <p:sldId id="712" r:id="rId11"/>
    <p:sldId id="716" r:id="rId12"/>
    <p:sldId id="717" r:id="rId13"/>
    <p:sldId id="718" r:id="rId14"/>
    <p:sldId id="719" r:id="rId15"/>
    <p:sldId id="721" r:id="rId16"/>
    <p:sldId id="720" r:id="rId17"/>
    <p:sldId id="709" r:id="rId18"/>
    <p:sldId id="722" r:id="rId19"/>
    <p:sldId id="724" r:id="rId20"/>
    <p:sldId id="715" r:id="rId21"/>
    <p:sldId id="728" r:id="rId22"/>
    <p:sldId id="726" r:id="rId23"/>
    <p:sldId id="727" r:id="rId24"/>
    <p:sldId id="729" r:id="rId25"/>
    <p:sldId id="738" r:id="rId26"/>
    <p:sldId id="737" r:id="rId27"/>
    <p:sldId id="731" r:id="rId28"/>
    <p:sldId id="732" r:id="rId29"/>
    <p:sldId id="734" r:id="rId30"/>
    <p:sldId id="710" r:id="rId31"/>
    <p:sldId id="733" r:id="rId32"/>
    <p:sldId id="739" r:id="rId33"/>
    <p:sldId id="711" r:id="rId34"/>
    <p:sldId id="675" r:id="rId35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colas Saunier" initials="NS" lastIdx="44" clrIdx="0"/>
  <p:cmAuthor id="1" name="Joshua Stipancic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2010"/>
    <a:srgbClr val="23858E"/>
    <a:srgbClr val="EC2010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7D387F-BA86-4121-83DA-CE72239C3B7B}" v="745" dt="2019-09-06T02:17:57.2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12" autoAdjust="0"/>
    <p:restoredTop sz="93792" autoAdjust="0"/>
  </p:normalViewPr>
  <p:slideViewPr>
    <p:cSldViewPr snapToObjects="1">
      <p:cViewPr varScale="1">
        <p:scale>
          <a:sx n="67" d="100"/>
          <a:sy n="67" d="100"/>
        </p:scale>
        <p:origin x="1016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Objects="1">
      <p:cViewPr varScale="1">
        <p:scale>
          <a:sx n="63" d="100"/>
          <a:sy n="63" d="100"/>
        </p:scale>
        <p:origin x="2770" y="6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DE0E85A-3B25-48B0-8B7F-380198599903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47AD3EB-992D-4A7C-9D59-C44C63BC8A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20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952D08C-A88F-4C18-8DFD-7C6E4B48C73D}" type="datetimeFigureOut">
              <a:rPr lang="en-CA" smtClean="0"/>
              <a:pPr/>
              <a:t>2020-06-19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7639417-32C5-4F06-9EF4-662629C40CC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2012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0479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9626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7804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1923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12215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86885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77475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55632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0875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88090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1602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45213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59741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730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3328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7170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6900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0450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6144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9760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4978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648" y="2636912"/>
            <a:ext cx="6438140" cy="676540"/>
          </a:xfrm>
        </p:spPr>
        <p:txBody>
          <a:bodyPr>
            <a:normAutofit/>
          </a:bodyPr>
          <a:lstStyle>
            <a:lvl1pPr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648" y="3161052"/>
            <a:ext cx="6438140" cy="74855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/>
              <a:t>Click to edit Master subtitle style</a:t>
            </a:r>
            <a:endParaRPr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DE201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7380312" y="6564022"/>
            <a:ext cx="16788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F2FEB3F-E3D3-4392-B002-D2856A6DAAD5}" type="slidenum">
              <a:rPr lang="en-CA" sz="1050" b="0" kern="1000" spc="50" baseline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CA" sz="1050" b="0" kern="1000" spc="50" baseline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85014" y="6561876"/>
            <a:ext cx="51350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1050" b="0" kern="1000" spc="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progress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06130"/>
            <a:ext cx="8352928" cy="589156"/>
          </a:xfrm>
        </p:spPr>
        <p:txBody>
          <a:bodyPr anchor="ctr"/>
          <a:lstStyle>
            <a:lvl1pPr algn="l" fontAlgn="ctr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>
            <a:lvl1pPr marL="91440" indent="-182880"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1500" indent="-274320">
              <a:buFont typeface="Courier New" panose="02070309020205020404" pitchFamily="49" charset="0"/>
              <a:buChar char="o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0100" indent="-342900"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-342900"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57300" indent="-342900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  <a:p>
            <a:pPr lvl="4"/>
            <a:r>
              <a:rPr lang="en-CA" dirty="0"/>
              <a:t> </a:t>
            </a:r>
          </a:p>
          <a:p>
            <a:pPr lvl="4"/>
            <a:endParaRPr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8404754" y="38678"/>
            <a:ext cx="6543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F2FEB3F-E3D3-4392-B002-D2856A6DAAD5}" type="slidenum">
              <a:rPr lang="en-CA" sz="1050" b="0" kern="1000" spc="50" baseline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CA" sz="1050" b="0" kern="1000" spc="50" baseline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85014" y="36532"/>
            <a:ext cx="57111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altLang="zh-CN" sz="1050" b="0" kern="1000" spc="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progress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78466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CA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556792"/>
            <a:ext cx="7556313" cy="4569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A30023E-9D1A-466C-B055-4EF46546797D}" type="datetime1">
              <a:rPr lang="en-US" smtClean="0"/>
              <a:pPr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AF02B71-8991-4516-A01E-F1A9ACD28BD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16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16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9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44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6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43648" y="1773653"/>
            <a:ext cx="9008872" cy="1158828"/>
          </a:xfrm>
        </p:spPr>
        <p:txBody>
          <a:bodyPr>
            <a:noAutofit/>
          </a:bodyPr>
          <a:lstStyle/>
          <a:p>
            <a:r>
              <a:rPr lang="en-US" altLang="zh-CN" sz="3600" b="1" dirty="0"/>
              <a:t>Multiline bus control with asynchronous multiagent reinforcement learning</a:t>
            </a:r>
            <a:endParaRPr lang="en-CA" sz="36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2868" y="3625424"/>
            <a:ext cx="6438140" cy="748553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Research progress</a:t>
            </a:r>
            <a:endParaRPr lang="en-CA" sz="2800" b="1" dirty="0">
              <a:solidFill>
                <a:srgbClr val="C00000"/>
              </a:solidFill>
            </a:endParaRPr>
          </a:p>
        </p:txBody>
      </p:sp>
      <p:pic>
        <p:nvPicPr>
          <p:cNvPr id="8" name="Picture 7" descr="MCCR-RED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008" y="5815475"/>
            <a:ext cx="2103120" cy="49466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itle 4">
            <a:extLst>
              <a:ext uri="{FF2B5EF4-FFF2-40B4-BE49-F238E27FC236}">
                <a16:creationId xmlns:a16="http://schemas.microsoft.com/office/drawing/2014/main" id="{BB276D5A-B9F3-451D-9174-CF3106A43889}"/>
              </a:ext>
            </a:extLst>
          </p:cNvPr>
          <p:cNvSpPr txBox="1">
            <a:spLocks/>
          </p:cNvSpPr>
          <p:nvPr/>
        </p:nvSpPr>
        <p:spPr>
          <a:xfrm>
            <a:off x="379186" y="4373977"/>
            <a:ext cx="6438140" cy="74855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tx1"/>
                </a:solidFill>
              </a:rPr>
              <a:t>Jiawei Wang</a:t>
            </a:r>
          </a:p>
          <a:p>
            <a:r>
              <a:rPr lang="en-US" b="1" dirty="0">
                <a:solidFill>
                  <a:schemeClr val="tx1"/>
                </a:solidFill>
              </a:rPr>
              <a:t>6/19/2020</a:t>
            </a:r>
            <a:endParaRPr lang="en-CA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972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1 Background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r>
              <a:rPr lang="en-US" altLang="zh-CN" b="1" dirty="0"/>
              <a:t>Past studies</a:t>
            </a:r>
          </a:p>
          <a:p>
            <a:pPr marL="297180" lvl="1" indent="0">
              <a:buNone/>
            </a:pPr>
            <a:endParaRPr lang="en-US" altLang="zh-CN" b="1" dirty="0"/>
          </a:p>
          <a:p>
            <a:pPr lvl="3"/>
            <a:endParaRPr lang="en-US" altLang="zh-CN" dirty="0"/>
          </a:p>
          <a:p>
            <a:pPr lvl="2"/>
            <a:endParaRPr lang="en-US" altLang="zh-CN" b="1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40EC3A-821D-49DB-A488-D3B3F2312224}"/>
              </a:ext>
            </a:extLst>
          </p:cNvPr>
          <p:cNvSpPr/>
          <p:nvPr/>
        </p:nvSpPr>
        <p:spPr>
          <a:xfrm>
            <a:off x="1403648" y="2079412"/>
            <a:ext cx="6479564" cy="61808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 an explicit dynamic model for the environment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87BC195-F154-42FA-99FA-3344D211B736}"/>
              </a:ext>
            </a:extLst>
          </p:cNvPr>
          <p:cNvSpPr/>
          <p:nvPr/>
        </p:nvSpPr>
        <p:spPr>
          <a:xfrm>
            <a:off x="1424256" y="3271116"/>
            <a:ext cx="6479564" cy="61808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not learn from past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848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1 Background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r>
              <a:rPr lang="en-US" altLang="zh-CN" b="1" dirty="0"/>
              <a:t>Past studies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MDRL</a:t>
            </a:r>
          </a:p>
          <a:p>
            <a:pPr marL="297180" lvl="1" indent="0">
              <a:buNone/>
            </a:pPr>
            <a:endParaRPr lang="en-US" altLang="zh-CN" b="1" dirty="0"/>
          </a:p>
          <a:p>
            <a:pPr lvl="3"/>
            <a:endParaRPr lang="en-US" altLang="zh-CN" dirty="0"/>
          </a:p>
          <a:p>
            <a:pPr lvl="2"/>
            <a:endParaRPr lang="en-US" altLang="zh-CN" b="1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40EC3A-821D-49DB-A488-D3B3F2312224}"/>
              </a:ext>
            </a:extLst>
          </p:cNvPr>
          <p:cNvSpPr/>
          <p:nvPr/>
        </p:nvSpPr>
        <p:spPr>
          <a:xfrm>
            <a:off x="1403648" y="2079412"/>
            <a:ext cx="6479564" cy="61808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 an explicit dynamic model for the environment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87BC195-F154-42FA-99FA-3344D211B736}"/>
              </a:ext>
            </a:extLst>
          </p:cNvPr>
          <p:cNvSpPr/>
          <p:nvPr/>
        </p:nvSpPr>
        <p:spPr>
          <a:xfrm>
            <a:off x="1424256" y="3271116"/>
            <a:ext cx="6479564" cy="61808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not learn from past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009E8AC-E82B-4003-95D6-871D3AD92FC8}"/>
              </a:ext>
            </a:extLst>
          </p:cNvPr>
          <p:cNvSpPr/>
          <p:nvPr/>
        </p:nvSpPr>
        <p:spPr>
          <a:xfrm>
            <a:off x="1403648" y="4761253"/>
            <a:ext cx="6479564" cy="61808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Model-free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1DAFBF1-52BC-493E-B6BF-207A0CC029FD}"/>
              </a:ext>
            </a:extLst>
          </p:cNvPr>
          <p:cNvSpPr/>
          <p:nvPr/>
        </p:nvSpPr>
        <p:spPr>
          <a:xfrm>
            <a:off x="1424256" y="5952957"/>
            <a:ext cx="6479564" cy="61808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 to explore more efficient and viable cooperation</a:t>
            </a:r>
          </a:p>
        </p:txBody>
      </p:sp>
    </p:spTree>
    <p:extLst>
      <p:ext uri="{BB962C8B-B14F-4D97-AF65-F5344CB8AC3E}">
        <p14:creationId xmlns:p14="http://schemas.microsoft.com/office/powerpoint/2010/main" val="3014198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3" name="内容占位符 6">
            <a:extLst>
              <a:ext uri="{FF2B5EF4-FFF2-40B4-BE49-F238E27FC236}">
                <a16:creationId xmlns:a16="http://schemas.microsoft.com/office/drawing/2014/main" id="{7CAAA6E1-4CF5-4B8C-AA49-8C69DDB1B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r>
              <a:rPr lang="en-US" altLang="zh-CN" b="1" dirty="0"/>
              <a:t>Model</a:t>
            </a:r>
          </a:p>
          <a:p>
            <a:pPr marL="297180" lvl="1" indent="0">
              <a:buNone/>
            </a:pPr>
            <a:endParaRPr lang="en-US" altLang="zh-CN" b="1" dirty="0"/>
          </a:p>
          <a:p>
            <a:pPr lvl="3"/>
            <a:endParaRPr lang="en-US" altLang="zh-CN" dirty="0"/>
          </a:p>
          <a:p>
            <a:pPr lvl="2"/>
            <a:endParaRPr lang="en-US" altLang="zh-CN" b="1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5063F1C-A9B7-4B23-9F34-19F3E33D855E}"/>
              </a:ext>
            </a:extLst>
          </p:cNvPr>
          <p:cNvSpPr/>
          <p:nvPr/>
        </p:nvSpPr>
        <p:spPr>
          <a:xfrm>
            <a:off x="3707904" y="1238945"/>
            <a:ext cx="1368152" cy="936104"/>
          </a:xfrm>
          <a:prstGeom prst="ellipse">
            <a:avLst/>
          </a:prstGeom>
          <a:noFill/>
          <a:ln w="38100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D9CCF4-F8C3-4C9D-ADE2-9B347BBB55CA}"/>
              </a:ext>
            </a:extLst>
          </p:cNvPr>
          <p:cNvSpPr txBox="1"/>
          <p:nvPr/>
        </p:nvSpPr>
        <p:spPr>
          <a:xfrm>
            <a:off x="3979789" y="129434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Agents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E0BC7D-1773-4676-B7B8-625AA72641D5}"/>
              </a:ext>
            </a:extLst>
          </p:cNvPr>
          <p:cNvCxnSpPr>
            <a:cxnSpLocks/>
          </p:cNvCxnSpPr>
          <p:nvPr/>
        </p:nvCxnSpPr>
        <p:spPr>
          <a:xfrm>
            <a:off x="1136851" y="2404588"/>
            <a:ext cx="6525663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75B4A49-FABC-4236-B740-20F361D3F78C}"/>
              </a:ext>
            </a:extLst>
          </p:cNvPr>
          <p:cNvSpPr/>
          <p:nvPr/>
        </p:nvSpPr>
        <p:spPr>
          <a:xfrm>
            <a:off x="2061888" y="2230928"/>
            <a:ext cx="318977" cy="318977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F84FE1-C235-4226-84A2-4D2293EF8C91}"/>
              </a:ext>
            </a:extLst>
          </p:cNvPr>
          <p:cNvSpPr/>
          <p:nvPr/>
        </p:nvSpPr>
        <p:spPr>
          <a:xfrm>
            <a:off x="4234474" y="2223839"/>
            <a:ext cx="318977" cy="318977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E30A2C-7E7F-485B-B979-CA536AFBB0E4}"/>
              </a:ext>
            </a:extLst>
          </p:cNvPr>
          <p:cNvCxnSpPr>
            <a:cxnSpLocks/>
          </p:cNvCxnSpPr>
          <p:nvPr/>
        </p:nvCxnSpPr>
        <p:spPr>
          <a:xfrm>
            <a:off x="1136851" y="3862940"/>
            <a:ext cx="6525663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C4EE2BA5-4A46-4811-ABE7-CC1307332821}"/>
              </a:ext>
            </a:extLst>
          </p:cNvPr>
          <p:cNvSpPr/>
          <p:nvPr/>
        </p:nvSpPr>
        <p:spPr>
          <a:xfrm>
            <a:off x="2636046" y="3689280"/>
            <a:ext cx="318977" cy="318977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6A3FDB4-5955-4FA9-A566-C67035EB2D6B}"/>
              </a:ext>
            </a:extLst>
          </p:cNvPr>
          <p:cNvSpPr/>
          <p:nvPr/>
        </p:nvSpPr>
        <p:spPr>
          <a:xfrm>
            <a:off x="6396428" y="3703455"/>
            <a:ext cx="318977" cy="318977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B4EC19-4256-451D-B680-14DCAA77D615}"/>
              </a:ext>
            </a:extLst>
          </p:cNvPr>
          <p:cNvCxnSpPr>
            <a:cxnSpLocks/>
          </p:cNvCxnSpPr>
          <p:nvPr/>
        </p:nvCxnSpPr>
        <p:spPr>
          <a:xfrm>
            <a:off x="1348212" y="5277556"/>
            <a:ext cx="641047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4FEFC62-F03B-4E3A-85C6-A29658C577F9}"/>
              </a:ext>
            </a:extLst>
          </p:cNvPr>
          <p:cNvSpPr/>
          <p:nvPr/>
        </p:nvSpPr>
        <p:spPr>
          <a:xfrm>
            <a:off x="2996267" y="5103896"/>
            <a:ext cx="318977" cy="318977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5C2B285-452E-4E52-9EBC-944AFF19263D}"/>
              </a:ext>
            </a:extLst>
          </p:cNvPr>
          <p:cNvSpPr/>
          <p:nvPr/>
        </p:nvSpPr>
        <p:spPr>
          <a:xfrm>
            <a:off x="5406306" y="5100349"/>
            <a:ext cx="318977" cy="318977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0D64346-D4C4-42F8-8E93-FD05F6B06327}"/>
                  </a:ext>
                </a:extLst>
              </p:cNvPr>
              <p:cNvSpPr txBox="1"/>
              <p:nvPr/>
            </p:nvSpPr>
            <p:spPr>
              <a:xfrm>
                <a:off x="4051899" y="2521264"/>
                <a:ext cx="35907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800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0D64346-D4C4-42F8-8E93-FD05F6B06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899" y="2521264"/>
                <a:ext cx="359073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图形 4" descr="公共汽车">
            <a:extLst>
              <a:ext uri="{FF2B5EF4-FFF2-40B4-BE49-F238E27FC236}">
                <a16:creationId xmlns:a16="http://schemas.microsoft.com/office/drawing/2014/main" id="{FBA9E3DE-CAFA-479B-AF43-F59DB37427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52750" y="1618342"/>
            <a:ext cx="666636" cy="666636"/>
          </a:xfrm>
          <a:prstGeom prst="rect">
            <a:avLst/>
          </a:prstGeom>
        </p:spPr>
      </p:pic>
      <p:pic>
        <p:nvPicPr>
          <p:cNvPr id="19" name="图形 4" descr="公共汽车">
            <a:extLst>
              <a:ext uri="{FF2B5EF4-FFF2-40B4-BE49-F238E27FC236}">
                <a16:creationId xmlns:a16="http://schemas.microsoft.com/office/drawing/2014/main" id="{3E565683-2729-4491-83E7-F9D64A6ABD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0640" y="1618342"/>
            <a:ext cx="666636" cy="666636"/>
          </a:xfrm>
          <a:prstGeom prst="rect">
            <a:avLst/>
          </a:prstGeom>
        </p:spPr>
      </p:pic>
      <p:pic>
        <p:nvPicPr>
          <p:cNvPr id="20" name="图形 4" descr="公共汽车">
            <a:extLst>
              <a:ext uri="{FF2B5EF4-FFF2-40B4-BE49-F238E27FC236}">
                <a16:creationId xmlns:a16="http://schemas.microsoft.com/office/drawing/2014/main" id="{E6DC1299-7646-4524-9709-4F7A40D568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71080" y="4454615"/>
            <a:ext cx="666636" cy="666636"/>
          </a:xfrm>
          <a:prstGeom prst="rect">
            <a:avLst/>
          </a:prstGeom>
        </p:spPr>
      </p:pic>
      <p:pic>
        <p:nvPicPr>
          <p:cNvPr id="21" name="图形 4" descr="公共汽车">
            <a:extLst>
              <a:ext uri="{FF2B5EF4-FFF2-40B4-BE49-F238E27FC236}">
                <a16:creationId xmlns:a16="http://schemas.microsoft.com/office/drawing/2014/main" id="{D9F89B24-86D1-481E-BDEB-7841ADFD10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80378" y="3042748"/>
            <a:ext cx="666636" cy="666636"/>
          </a:xfrm>
          <a:prstGeom prst="rect">
            <a:avLst/>
          </a:prstGeom>
        </p:spPr>
      </p:pic>
      <p:pic>
        <p:nvPicPr>
          <p:cNvPr id="22" name="图形 4" descr="公共汽车">
            <a:extLst>
              <a:ext uri="{FF2B5EF4-FFF2-40B4-BE49-F238E27FC236}">
                <a16:creationId xmlns:a16="http://schemas.microsoft.com/office/drawing/2014/main" id="{DBE04ADE-E6E6-40F0-90E7-F1FDF2C93F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22594" y="3079182"/>
            <a:ext cx="666636" cy="666636"/>
          </a:xfrm>
          <a:prstGeom prst="rect">
            <a:avLst/>
          </a:prstGeom>
        </p:spPr>
      </p:pic>
      <p:pic>
        <p:nvPicPr>
          <p:cNvPr id="23" name="图形 4" descr="公共汽车">
            <a:extLst>
              <a:ext uri="{FF2B5EF4-FFF2-40B4-BE49-F238E27FC236}">
                <a16:creationId xmlns:a16="http://schemas.microsoft.com/office/drawing/2014/main" id="{8DA1A49E-3338-4128-B8C5-AE602997A6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03520" y="4493797"/>
            <a:ext cx="666636" cy="6666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99E5C33-B7AF-45A4-A46F-A1AB6269E217}"/>
                  </a:ext>
                </a:extLst>
              </p:cNvPr>
              <p:cNvSpPr txBox="1"/>
              <p:nvPr/>
            </p:nvSpPr>
            <p:spPr>
              <a:xfrm>
                <a:off x="6943363" y="1619412"/>
                <a:ext cx="58028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99E5C33-B7AF-45A4-A46F-A1AB6269E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363" y="1619412"/>
                <a:ext cx="580287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5BA0DC-FE78-466C-9AD9-C306F13A698C}"/>
                  </a:ext>
                </a:extLst>
              </p:cNvPr>
              <p:cNvSpPr txBox="1"/>
              <p:nvPr/>
            </p:nvSpPr>
            <p:spPr>
              <a:xfrm>
                <a:off x="6993494" y="3060715"/>
                <a:ext cx="58028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5BA0DC-FE78-466C-9AD9-C306F13A6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494" y="3060715"/>
                <a:ext cx="580287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7B509E1-0550-4F52-99FC-BC6881F92F13}"/>
                  </a:ext>
                </a:extLst>
              </p:cNvPr>
              <p:cNvSpPr txBox="1"/>
              <p:nvPr/>
            </p:nvSpPr>
            <p:spPr>
              <a:xfrm>
                <a:off x="6993494" y="4480157"/>
                <a:ext cx="58028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7B509E1-0550-4F52-99FC-BC6881F92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494" y="4480157"/>
                <a:ext cx="580287" cy="6155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0">
            <a:extLst>
              <a:ext uri="{FF2B5EF4-FFF2-40B4-BE49-F238E27FC236}">
                <a16:creationId xmlns:a16="http://schemas.microsoft.com/office/drawing/2014/main" id="{F7E9CB82-AACA-4B33-BE61-F60208A90B67}"/>
              </a:ext>
            </a:extLst>
          </p:cNvPr>
          <p:cNvSpPr txBox="1"/>
          <p:nvPr/>
        </p:nvSpPr>
        <p:spPr>
          <a:xfrm>
            <a:off x="1640787" y="2521264"/>
            <a:ext cx="2419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Bus stop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8D27EA8-2C9C-4491-AD33-A00D10D298BB}"/>
              </a:ext>
            </a:extLst>
          </p:cNvPr>
          <p:cNvCxnSpPr>
            <a:cxnSpLocks/>
          </p:cNvCxnSpPr>
          <p:nvPr/>
        </p:nvCxnSpPr>
        <p:spPr>
          <a:xfrm>
            <a:off x="1348212" y="6512171"/>
            <a:ext cx="641047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17D12C74-6BCB-4E93-AEAB-9C505AB49D83}"/>
              </a:ext>
            </a:extLst>
          </p:cNvPr>
          <p:cNvSpPr/>
          <p:nvPr/>
        </p:nvSpPr>
        <p:spPr>
          <a:xfrm>
            <a:off x="3485102" y="6338511"/>
            <a:ext cx="318977" cy="318977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FCCDA20-0D68-4432-B62A-8E0226D093F7}"/>
              </a:ext>
            </a:extLst>
          </p:cNvPr>
          <p:cNvSpPr/>
          <p:nvPr/>
        </p:nvSpPr>
        <p:spPr>
          <a:xfrm>
            <a:off x="5406306" y="6334964"/>
            <a:ext cx="318977" cy="318977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图形 4" descr="公共汽车">
            <a:extLst>
              <a:ext uri="{FF2B5EF4-FFF2-40B4-BE49-F238E27FC236}">
                <a16:creationId xmlns:a16="http://schemas.microsoft.com/office/drawing/2014/main" id="{BED606CE-FBD3-441C-AC10-4E01A79FB2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31993" y="5700223"/>
            <a:ext cx="666636" cy="666636"/>
          </a:xfrm>
          <a:prstGeom prst="rect">
            <a:avLst/>
          </a:prstGeom>
        </p:spPr>
      </p:pic>
      <p:pic>
        <p:nvPicPr>
          <p:cNvPr id="32" name="图形 4" descr="公共汽车">
            <a:extLst>
              <a:ext uri="{FF2B5EF4-FFF2-40B4-BE49-F238E27FC236}">
                <a16:creationId xmlns:a16="http://schemas.microsoft.com/office/drawing/2014/main" id="{4D77D7CE-F727-44FB-93EB-EE8BFD0467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62650" y="5736723"/>
            <a:ext cx="666636" cy="66663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4C729B3-35B1-4729-96C9-B2AF2E3CCFD2}"/>
              </a:ext>
            </a:extLst>
          </p:cNvPr>
          <p:cNvSpPr txBox="1"/>
          <p:nvPr/>
        </p:nvSpPr>
        <p:spPr>
          <a:xfrm>
            <a:off x="53139" y="2164615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Route 1 section 1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CBD8C3-8D2A-4164-8F62-BF07C0A69205}"/>
              </a:ext>
            </a:extLst>
          </p:cNvPr>
          <p:cNvSpPr txBox="1"/>
          <p:nvPr/>
        </p:nvSpPr>
        <p:spPr>
          <a:xfrm>
            <a:off x="92736" y="3502749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Route 1 section k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E9B3F3-6616-4888-8E52-0830A81CB404}"/>
              </a:ext>
            </a:extLst>
          </p:cNvPr>
          <p:cNvSpPr txBox="1"/>
          <p:nvPr/>
        </p:nvSpPr>
        <p:spPr>
          <a:xfrm>
            <a:off x="120012" y="4871259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Route n section 1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0E2058-8986-4DDC-A05E-73C711BCF9DF}"/>
              </a:ext>
            </a:extLst>
          </p:cNvPr>
          <p:cNvSpPr txBox="1"/>
          <p:nvPr/>
        </p:nvSpPr>
        <p:spPr>
          <a:xfrm>
            <a:off x="121247" y="5958758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Route n section k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FD59FE7-BD0E-4FB7-81F0-24D269E64DE7}"/>
                  </a:ext>
                </a:extLst>
              </p:cNvPr>
              <p:cNvSpPr txBox="1"/>
              <p:nvPr/>
            </p:nvSpPr>
            <p:spPr>
              <a:xfrm>
                <a:off x="4060640" y="3882848"/>
                <a:ext cx="35907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800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FD59FE7-BD0E-4FB7-81F0-24D269E64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640" y="3882848"/>
                <a:ext cx="359073" cy="7386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9ADEAEA-6C7B-45CE-A1A1-96FFB1291A41}"/>
                  </a:ext>
                </a:extLst>
              </p:cNvPr>
              <p:cNvSpPr txBox="1"/>
              <p:nvPr/>
            </p:nvSpPr>
            <p:spPr>
              <a:xfrm>
                <a:off x="4120783" y="5241545"/>
                <a:ext cx="35907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800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9ADEAEA-6C7B-45CE-A1A1-96FFB1291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783" y="5241545"/>
                <a:ext cx="359073" cy="7386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25268C-D125-46A4-ADE8-6CDA42752E45}"/>
                  </a:ext>
                </a:extLst>
              </p:cNvPr>
              <p:cNvSpPr txBox="1"/>
              <p:nvPr/>
            </p:nvSpPr>
            <p:spPr>
              <a:xfrm>
                <a:off x="7069166" y="5869840"/>
                <a:ext cx="58028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25268C-D125-46A4-ADE8-6CDA42752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166" y="5869840"/>
                <a:ext cx="580287" cy="61555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5711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3" name="内容占位符 6">
            <a:extLst>
              <a:ext uri="{FF2B5EF4-FFF2-40B4-BE49-F238E27FC236}">
                <a16:creationId xmlns:a16="http://schemas.microsoft.com/office/drawing/2014/main" id="{7CAAA6E1-4CF5-4B8C-AA49-8C69DDB1B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r>
              <a:rPr lang="en-US" altLang="zh-CN" b="1" dirty="0"/>
              <a:t>Challenges</a:t>
            </a:r>
          </a:p>
          <a:p>
            <a:pPr marL="297180" lvl="1" indent="0">
              <a:buNone/>
            </a:pPr>
            <a:endParaRPr lang="en-US" altLang="zh-CN" b="1" dirty="0"/>
          </a:p>
          <a:p>
            <a:pPr lvl="3"/>
            <a:endParaRPr lang="en-US" altLang="zh-CN" dirty="0"/>
          </a:p>
          <a:p>
            <a:pPr lvl="2"/>
            <a:endParaRPr lang="en-US" altLang="zh-CN" b="1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69DAB5-5C86-4646-BFFA-2D049921A8F4}"/>
              </a:ext>
            </a:extLst>
          </p:cNvPr>
          <p:cNvSpPr txBox="1"/>
          <p:nvPr/>
        </p:nvSpPr>
        <p:spPr>
          <a:xfrm>
            <a:off x="971600" y="5509681"/>
            <a:ext cx="743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Each agent acts </a:t>
            </a:r>
            <a:r>
              <a:rPr lang="en-CA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asynchronously</a:t>
            </a:r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 because of different arrival period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130CD1-C64E-4FD7-B6E9-2ABF99A95394}"/>
              </a:ext>
            </a:extLst>
          </p:cNvPr>
          <p:cNvSpPr txBox="1"/>
          <p:nvPr/>
        </p:nvSpPr>
        <p:spPr>
          <a:xfrm>
            <a:off x="611560" y="6042158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achieve stable and cooperative control in asynchronous setting?</a:t>
            </a:r>
            <a:endParaRPr lang="zh-CN" alt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9E05A4-ED1F-4240-ACA7-2407E7FAE64D}"/>
              </a:ext>
            </a:extLst>
          </p:cNvPr>
          <p:cNvSpPr txBox="1"/>
          <p:nvPr/>
        </p:nvSpPr>
        <p:spPr>
          <a:xfrm>
            <a:off x="6444208" y="109528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/>
              <a:t>At time step t</a:t>
            </a:r>
            <a:endParaRPr lang="zh-CN" altLang="en-US" dirty="0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4A3634BF-A3F0-43AD-AF09-20E56C5E7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713761"/>
            <a:ext cx="5663501" cy="365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492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3" name="内容占位符 6">
            <a:extLst>
              <a:ext uri="{FF2B5EF4-FFF2-40B4-BE49-F238E27FC236}">
                <a16:creationId xmlns:a16="http://schemas.microsoft.com/office/drawing/2014/main" id="{7CAAA6E1-4CF5-4B8C-AA49-8C69DDB1B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r>
              <a:rPr lang="en-US" altLang="zh-CN" b="1" dirty="0"/>
              <a:t>Related studies</a:t>
            </a:r>
          </a:p>
          <a:p>
            <a:pPr marL="297180" lvl="1" indent="0">
              <a:buNone/>
            </a:pPr>
            <a:endParaRPr lang="en-US" altLang="zh-CN" b="1" dirty="0"/>
          </a:p>
          <a:p>
            <a:pPr lvl="3"/>
            <a:endParaRPr lang="en-US" altLang="zh-CN" dirty="0"/>
          </a:p>
          <a:p>
            <a:pPr lvl="2"/>
            <a:endParaRPr lang="en-US" altLang="zh-CN" b="1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ABE305-94C7-438D-9C82-1C8CA8669A71}"/>
              </a:ext>
            </a:extLst>
          </p:cNvPr>
          <p:cNvSpPr txBox="1"/>
          <p:nvPr/>
        </p:nvSpPr>
        <p:spPr>
          <a:xfrm>
            <a:off x="4092962" y="1674284"/>
            <a:ext cx="439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Independent Q learning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17A9BD8-A9DA-429F-A887-9E3B8FBF7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59" y="1795469"/>
            <a:ext cx="2842155" cy="440693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A928EBC-3EAB-43AA-B7F1-E1C32ADCF24F}"/>
              </a:ext>
            </a:extLst>
          </p:cNvPr>
          <p:cNvSpPr/>
          <p:nvPr/>
        </p:nvSpPr>
        <p:spPr>
          <a:xfrm>
            <a:off x="4059828" y="3861048"/>
            <a:ext cx="50738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In general, each agent is faced with a non-stationary learning problem because the dynamics of its environment effectively changes as teammates change their behaviors through learning.</a:t>
            </a:r>
            <a:endParaRPr lang="zh-CN" alt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996B73-6E02-4CF7-96D6-1356341E3218}"/>
              </a:ext>
            </a:extLst>
          </p:cNvPr>
          <p:cNvSpPr txBox="1"/>
          <p:nvPr/>
        </p:nvSpPr>
        <p:spPr>
          <a:xfrm>
            <a:off x="4092962" y="2521147"/>
            <a:ext cx="4583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 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agent independently learns its own policy, treating other agents as part of the environment.</a:t>
            </a:r>
            <a:endParaRPr lang="zh-CN" alt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489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3" name="内容占位符 6">
            <a:extLst>
              <a:ext uri="{FF2B5EF4-FFF2-40B4-BE49-F238E27FC236}">
                <a16:creationId xmlns:a16="http://schemas.microsoft.com/office/drawing/2014/main" id="{7CAAA6E1-4CF5-4B8C-AA49-8C69DDB1B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r>
              <a:rPr lang="en-US" altLang="zh-CN" b="1" dirty="0"/>
              <a:t>Related studies</a:t>
            </a:r>
          </a:p>
          <a:p>
            <a:pPr marL="297180" lvl="1" indent="0">
              <a:buNone/>
            </a:pPr>
            <a:endParaRPr lang="en-US" altLang="zh-CN" b="1" dirty="0"/>
          </a:p>
          <a:p>
            <a:pPr lvl="3"/>
            <a:endParaRPr lang="en-US" altLang="zh-CN" dirty="0"/>
          </a:p>
          <a:p>
            <a:pPr lvl="2"/>
            <a:endParaRPr lang="en-US" altLang="zh-CN" b="1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730BE0-1B63-45CF-AC5E-D59FFE3B3C59}"/>
              </a:ext>
            </a:extLst>
          </p:cNvPr>
          <p:cNvSpPr txBox="1"/>
          <p:nvPr/>
        </p:nvSpPr>
        <p:spPr>
          <a:xfrm>
            <a:off x="3468960" y="1756267"/>
            <a:ext cx="6367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DE201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Policy based</a:t>
            </a:r>
          </a:p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[1] Multi-Agent Actor-Critic for Mixed Cooperative-Competitive Environments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1A8276-9CEB-4185-96C0-51D250A10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7680" y="2202878"/>
            <a:ext cx="3579959" cy="27501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9101A8-A42B-449F-AE81-000E80729681}"/>
              </a:ext>
            </a:extLst>
          </p:cNvPr>
          <p:cNvSpPr txBox="1"/>
          <p:nvPr/>
        </p:nvSpPr>
        <p:spPr>
          <a:xfrm>
            <a:off x="3512279" y="2712403"/>
            <a:ext cx="5544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en-CA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Estimate actions of other agent for critic to evaluate current policy</a:t>
            </a:r>
            <a:endParaRPr lang="zh-CN" alt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1E27E6-E226-46CB-8E5C-C000FE045CF9}"/>
              </a:ext>
            </a:extLst>
          </p:cNvPr>
          <p:cNvSpPr/>
          <p:nvPr/>
        </p:nvSpPr>
        <p:spPr>
          <a:xfrm>
            <a:off x="3586328" y="4301924"/>
            <a:ext cx="53937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In asynchronous setting, action estimation is less necessary since less agents act simultaneously .</a:t>
            </a:r>
            <a:endParaRPr lang="zh-CN" alt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D41071-B849-49FF-9F13-B54ECA692C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0138" y="3573016"/>
            <a:ext cx="5711541" cy="56184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9B1FB9-B2DA-4996-A81D-78C5EAF302BD}"/>
              </a:ext>
            </a:extLst>
          </p:cNvPr>
          <p:cNvCxnSpPr>
            <a:cxnSpLocks/>
          </p:cNvCxnSpPr>
          <p:nvPr/>
        </p:nvCxnSpPr>
        <p:spPr>
          <a:xfrm>
            <a:off x="7892627" y="4005064"/>
            <a:ext cx="81593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374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AC41635-F044-4977-9844-BA5C69794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793" y="3497641"/>
            <a:ext cx="4000500" cy="800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1CCC93-46E7-423A-B3E1-AE236FBEF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055" y="2287490"/>
            <a:ext cx="4000500" cy="800100"/>
          </a:xfrm>
          <a:prstGeom prst="rect">
            <a:avLst/>
          </a:prstGeom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3" name="内容占位符 6">
            <a:extLst>
              <a:ext uri="{FF2B5EF4-FFF2-40B4-BE49-F238E27FC236}">
                <a16:creationId xmlns:a16="http://schemas.microsoft.com/office/drawing/2014/main" id="{7CAAA6E1-4CF5-4B8C-AA49-8C69DDB1B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r>
              <a:rPr lang="en-US" altLang="zh-CN" b="1" dirty="0"/>
              <a:t>Related studies</a:t>
            </a:r>
          </a:p>
          <a:p>
            <a:pPr marL="297180" lvl="1" indent="0">
              <a:buNone/>
            </a:pPr>
            <a:endParaRPr lang="en-US" altLang="zh-CN" b="1" dirty="0"/>
          </a:p>
          <a:p>
            <a:pPr lvl="3"/>
            <a:endParaRPr lang="en-US" altLang="zh-CN" dirty="0"/>
          </a:p>
          <a:p>
            <a:pPr lvl="2"/>
            <a:endParaRPr lang="en-US" altLang="zh-CN" b="1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730BE0-1B63-45CF-AC5E-D59FFE3B3C59}"/>
              </a:ext>
            </a:extLst>
          </p:cNvPr>
          <p:cNvSpPr txBox="1"/>
          <p:nvPr/>
        </p:nvSpPr>
        <p:spPr>
          <a:xfrm>
            <a:off x="2737320" y="1496490"/>
            <a:ext cx="65872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DE201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based</a:t>
            </a:r>
          </a:p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[2] Value-Decomposition Networks For Cooperative Multi-Agent Learning Based On Team Reward Extended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D6DA47-3A21-4BC3-9C1C-E7BD9B2AF0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917" y="2160141"/>
            <a:ext cx="2379976" cy="340181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677A94C-EB41-45C4-BCB6-F9013D61E3D1}"/>
              </a:ext>
            </a:extLst>
          </p:cNvPr>
          <p:cNvSpPr/>
          <p:nvPr/>
        </p:nvSpPr>
        <p:spPr>
          <a:xfrm>
            <a:off x="2736179" y="2948188"/>
            <a:ext cx="64776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[3] QMIX: Monotonic Value Function Factorization for Deep Multi-Agent Reinforcement Learning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6D2643-0DC7-41B3-B433-D93F0645DBC8}"/>
              </a:ext>
            </a:extLst>
          </p:cNvPr>
          <p:cNvSpPr txBox="1"/>
          <p:nvPr/>
        </p:nvSpPr>
        <p:spPr>
          <a:xfrm>
            <a:off x="2881189" y="4183368"/>
            <a:ext cx="5953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en-CA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Estimate 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joint action-value function for the system can be additively decomposed into value functions across agents.</a:t>
            </a:r>
            <a:endParaRPr lang="zh-CN" alt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E45975-88F4-465D-B31E-C34C6F2BC21D}"/>
              </a:ext>
            </a:extLst>
          </p:cNvPr>
          <p:cNvSpPr/>
          <p:nvPr/>
        </p:nvSpPr>
        <p:spPr>
          <a:xfrm>
            <a:off x="2915814" y="5091740"/>
            <a:ext cx="62991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342900" indent="-342900">
              <a:buAutoNum type="arabicParenR"/>
            </a:pP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do not consider asynchronous problem </a:t>
            </a:r>
          </a:p>
          <a:p>
            <a:pPr marL="342900" indent="-342900">
              <a:buAutoNum type="arabicParenR"/>
            </a:pP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Limited to local observation and discrete action.</a:t>
            </a:r>
          </a:p>
          <a:p>
            <a:pPr marL="342900" indent="-342900">
              <a:buAutoNum type="arabicParenR"/>
            </a:pP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Strong assumption on joint value and local value.</a:t>
            </a:r>
          </a:p>
          <a:p>
            <a:pPr marL="342900" indent="-342900">
              <a:buAutoNum type="arabicParenR"/>
            </a:pP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 flexible with centralized setting</a:t>
            </a:r>
            <a:endParaRPr lang="zh-CN" alt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680B2A-B59E-4B59-AFCF-4EED23E67B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6193" y="3503742"/>
            <a:ext cx="16002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23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B1183949-0682-4982-97F3-D7CF811B1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564" y="4998994"/>
            <a:ext cx="6120046" cy="10533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93519B6-2BA4-42FC-A355-C3018B445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43" y="4361284"/>
            <a:ext cx="2828925" cy="742950"/>
          </a:xfrm>
          <a:prstGeom prst="rect">
            <a:avLst/>
          </a:prstGeom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3" name="内容占位符 6">
            <a:extLst>
              <a:ext uri="{FF2B5EF4-FFF2-40B4-BE49-F238E27FC236}">
                <a16:creationId xmlns:a16="http://schemas.microsoft.com/office/drawing/2014/main" id="{7CAAA6E1-4CF5-4B8C-AA49-8C69DDB1B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r>
              <a:rPr lang="en-US" altLang="zh-CN" b="1" dirty="0"/>
              <a:t>Proposed method</a:t>
            </a:r>
          </a:p>
          <a:p>
            <a:pPr lvl="1"/>
            <a:r>
              <a:rPr lang="en-US" altLang="zh-CN" b="1" dirty="0"/>
              <a:t>DDPG actor-critic framework to model continuous action</a:t>
            </a:r>
          </a:p>
          <a:p>
            <a:pPr lvl="1"/>
            <a:r>
              <a:rPr lang="en-US" altLang="zh-CN" b="1" dirty="0"/>
              <a:t>Incorporate asynchronous actions to conduct credit assignment</a:t>
            </a:r>
          </a:p>
          <a:p>
            <a:pPr marL="297180" lvl="1" indent="0">
              <a:buNone/>
            </a:pPr>
            <a:endParaRPr lang="en-US" altLang="zh-CN" b="1" dirty="0"/>
          </a:p>
          <a:p>
            <a:pPr lvl="3"/>
            <a:endParaRPr lang="en-US" altLang="zh-CN" dirty="0"/>
          </a:p>
          <a:p>
            <a:pPr lvl="2"/>
            <a:endParaRPr lang="en-US" altLang="zh-CN" b="1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1026" name="Picture 2" descr="Dueling Neural Networks Icons - Download Free Vector Icons | Noun ...">
            <a:extLst>
              <a:ext uri="{FF2B5EF4-FFF2-40B4-BE49-F238E27FC236}">
                <a16:creationId xmlns:a16="http://schemas.microsoft.com/office/drawing/2014/main" id="{94334215-1EC4-409D-833F-E312597C5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918" y="1863374"/>
            <a:ext cx="2448272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ueling Neural Networks Icons - Download Free Vector Icons | Noun ...">
            <a:extLst>
              <a:ext uri="{FF2B5EF4-FFF2-40B4-BE49-F238E27FC236}">
                <a16:creationId xmlns:a16="http://schemas.microsoft.com/office/drawing/2014/main" id="{C453172D-0549-4473-B0C5-A021C4C3C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166" y="2511446"/>
            <a:ext cx="2448272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1355E9-5A3C-414F-9DAE-2934AF23624F}"/>
              </a:ext>
            </a:extLst>
          </p:cNvPr>
          <p:cNvSpPr txBox="1"/>
          <p:nvPr/>
        </p:nvSpPr>
        <p:spPr>
          <a:xfrm>
            <a:off x="2916982" y="38671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Actor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7CE167-ADFE-4A4D-ADBF-E40587CA69B1}"/>
              </a:ext>
            </a:extLst>
          </p:cNvPr>
          <p:cNvSpPr txBox="1"/>
          <p:nvPr/>
        </p:nvSpPr>
        <p:spPr>
          <a:xfrm>
            <a:off x="5365254" y="437596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Critic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8035A5-E81C-4F6B-8500-34BC71B7AC1C}"/>
              </a:ext>
            </a:extLst>
          </p:cNvPr>
          <p:cNvSpPr txBox="1"/>
          <p:nvPr/>
        </p:nvSpPr>
        <p:spPr>
          <a:xfrm>
            <a:off x="3275856" y="640700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Traditional setting of </a:t>
            </a:r>
            <a:r>
              <a:rPr lang="en-CA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ddpg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4DEAA21-3167-4A70-BCD0-B2CA29B52DB3}"/>
                  </a:ext>
                </a:extLst>
              </p:cNvPr>
              <p:cNvSpPr/>
              <p:nvPr/>
            </p:nvSpPr>
            <p:spPr>
              <a:xfrm>
                <a:off x="4285134" y="2704258"/>
                <a:ext cx="14430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CA" altLang="zh-CN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CA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  <m:sub>
                        <m:r>
                          <a:rPr lang="zh-CN" altLang="en-CA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sub>
                    </m:sSub>
                    <m:r>
                      <a:rPr lang="en-CA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CA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en-CA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4DEAA21-3167-4A70-BCD0-B2CA29B52D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134" y="2704258"/>
                <a:ext cx="1443024" cy="369332"/>
              </a:xfrm>
              <a:prstGeom prst="rect">
                <a:avLst/>
              </a:prstGeom>
              <a:blipFill>
                <a:blip r:embed="rId6"/>
                <a:stretch>
                  <a:fillRect l="-3797" t="-10000" r="-422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80A87FE-CD9F-4D26-BC37-C68082FE7C22}"/>
                  </a:ext>
                </a:extLst>
              </p:cNvPr>
              <p:cNvSpPr/>
              <p:nvPr/>
            </p:nvSpPr>
            <p:spPr>
              <a:xfrm>
                <a:off x="6733406" y="3262884"/>
                <a:ext cx="1858394" cy="394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CA" altLang="zh-CN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CA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e>
                      <m:sub>
                        <m:r>
                          <a:rPr lang="zh-CN" alt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𝜙</m:t>
                        </m:r>
                      </m:sub>
                    </m:sSub>
                    <m:r>
                      <a:rPr lang="en-CA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CA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en-CA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CA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CA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80A87FE-CD9F-4D26-BC37-C68082FE7C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3406" y="3262884"/>
                <a:ext cx="1858394" cy="394082"/>
              </a:xfrm>
              <a:prstGeom prst="rect">
                <a:avLst/>
              </a:prstGeom>
              <a:blipFill>
                <a:blip r:embed="rId7"/>
                <a:stretch>
                  <a:fillRect l="-2961" t="-7692" r="-329" b="-1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FBFDE9DC-C3CD-4F07-90E7-90A45F10C230}"/>
              </a:ext>
            </a:extLst>
          </p:cNvPr>
          <p:cNvSpPr/>
          <p:nvPr/>
        </p:nvSpPr>
        <p:spPr>
          <a:xfrm>
            <a:off x="1792951" y="2888924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 s 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E16960-3A9C-47D5-9E85-53780B3F14E5}"/>
              </a:ext>
            </a:extLst>
          </p:cNvPr>
          <p:cNvSpPr/>
          <p:nvPr/>
        </p:nvSpPr>
        <p:spPr>
          <a:xfrm>
            <a:off x="4039449" y="3528816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 s 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1D0774E-6E77-4C00-BAAF-450074A74512}"/>
              </a:ext>
            </a:extLst>
          </p:cNvPr>
          <p:cNvSpPr/>
          <p:nvPr/>
        </p:nvSpPr>
        <p:spPr>
          <a:xfrm rot="5400000">
            <a:off x="5574977" y="4712825"/>
            <a:ext cx="360040" cy="493786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CDE32B-00C4-46DA-83BD-8B5727C9B94F}"/>
              </a:ext>
            </a:extLst>
          </p:cNvPr>
          <p:cNvSpPr/>
          <p:nvPr/>
        </p:nvSpPr>
        <p:spPr>
          <a:xfrm>
            <a:off x="4880975" y="3042492"/>
            <a:ext cx="215764" cy="21576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B81E441-6C09-490A-8BE6-83662F1ADC8A}"/>
              </a:ext>
            </a:extLst>
          </p:cNvPr>
          <p:cNvSpPr/>
          <p:nvPr/>
        </p:nvSpPr>
        <p:spPr>
          <a:xfrm rot="7026230">
            <a:off x="2576117" y="4151846"/>
            <a:ext cx="360040" cy="493786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403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B1183949-0682-4982-97F3-D7CF811B1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564" y="4998994"/>
            <a:ext cx="6120046" cy="10533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93519B6-2BA4-42FC-A355-C3018B445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43" y="4361284"/>
            <a:ext cx="2828925" cy="742950"/>
          </a:xfrm>
          <a:prstGeom prst="rect">
            <a:avLst/>
          </a:prstGeom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3" name="内容占位符 6">
            <a:extLst>
              <a:ext uri="{FF2B5EF4-FFF2-40B4-BE49-F238E27FC236}">
                <a16:creationId xmlns:a16="http://schemas.microsoft.com/office/drawing/2014/main" id="{7CAAA6E1-4CF5-4B8C-AA49-8C69DDB1B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r>
              <a:rPr lang="en-US" altLang="zh-CN" b="1" dirty="0"/>
              <a:t>Proposed method</a:t>
            </a:r>
          </a:p>
          <a:p>
            <a:pPr lvl="1"/>
            <a:r>
              <a:rPr lang="en-US" altLang="zh-CN" b="1" dirty="0"/>
              <a:t>DDPG actor-critic framework to model continuous action</a:t>
            </a:r>
          </a:p>
          <a:p>
            <a:pPr lvl="1"/>
            <a:r>
              <a:rPr lang="en-US" altLang="zh-CN" b="1" dirty="0"/>
              <a:t>Incorporate asynchronous actions to conduct credit assignment</a:t>
            </a:r>
          </a:p>
          <a:p>
            <a:pPr marL="297180" lvl="1" indent="0">
              <a:buNone/>
            </a:pPr>
            <a:endParaRPr lang="en-US" altLang="zh-CN" b="1" dirty="0"/>
          </a:p>
          <a:p>
            <a:pPr lvl="3"/>
            <a:endParaRPr lang="en-US" altLang="zh-CN" dirty="0"/>
          </a:p>
          <a:p>
            <a:pPr lvl="2"/>
            <a:endParaRPr lang="en-US" altLang="zh-CN" b="1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1026" name="Picture 2" descr="Dueling Neural Networks Icons - Download Free Vector Icons | Noun ...">
            <a:extLst>
              <a:ext uri="{FF2B5EF4-FFF2-40B4-BE49-F238E27FC236}">
                <a16:creationId xmlns:a16="http://schemas.microsoft.com/office/drawing/2014/main" id="{94334215-1EC4-409D-833F-E312597C5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918" y="1863374"/>
            <a:ext cx="2448272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ueling Neural Networks Icons - Download Free Vector Icons | Noun ...">
            <a:extLst>
              <a:ext uri="{FF2B5EF4-FFF2-40B4-BE49-F238E27FC236}">
                <a16:creationId xmlns:a16="http://schemas.microsoft.com/office/drawing/2014/main" id="{C453172D-0549-4473-B0C5-A021C4C3C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166" y="2511446"/>
            <a:ext cx="2448272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1355E9-5A3C-414F-9DAE-2934AF23624F}"/>
              </a:ext>
            </a:extLst>
          </p:cNvPr>
          <p:cNvSpPr txBox="1"/>
          <p:nvPr/>
        </p:nvSpPr>
        <p:spPr>
          <a:xfrm>
            <a:off x="2916982" y="38671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Actor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7CE167-ADFE-4A4D-ADBF-E40587CA69B1}"/>
              </a:ext>
            </a:extLst>
          </p:cNvPr>
          <p:cNvSpPr txBox="1"/>
          <p:nvPr/>
        </p:nvSpPr>
        <p:spPr>
          <a:xfrm>
            <a:off x="5365254" y="437596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Critic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8035A5-E81C-4F6B-8500-34BC71B7AC1C}"/>
              </a:ext>
            </a:extLst>
          </p:cNvPr>
          <p:cNvSpPr txBox="1"/>
          <p:nvPr/>
        </p:nvSpPr>
        <p:spPr>
          <a:xfrm>
            <a:off x="3275856" y="640700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Traditional setting of </a:t>
            </a:r>
            <a:r>
              <a:rPr lang="en-CA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ddpg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4DEAA21-3167-4A70-BCD0-B2CA29B52DB3}"/>
                  </a:ext>
                </a:extLst>
              </p:cNvPr>
              <p:cNvSpPr/>
              <p:nvPr/>
            </p:nvSpPr>
            <p:spPr>
              <a:xfrm>
                <a:off x="4285134" y="2704258"/>
                <a:ext cx="14430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CA" altLang="zh-CN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CA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  <m:sub>
                        <m:r>
                          <a:rPr lang="zh-CN" altLang="en-CA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sub>
                    </m:sSub>
                    <m:r>
                      <a:rPr lang="en-CA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CA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en-CA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4DEAA21-3167-4A70-BCD0-B2CA29B52D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134" y="2704258"/>
                <a:ext cx="1443024" cy="369332"/>
              </a:xfrm>
              <a:prstGeom prst="rect">
                <a:avLst/>
              </a:prstGeom>
              <a:blipFill>
                <a:blip r:embed="rId6"/>
                <a:stretch>
                  <a:fillRect l="-3797" t="-10000" r="-422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80A87FE-CD9F-4D26-BC37-C68082FE7C22}"/>
                  </a:ext>
                </a:extLst>
              </p:cNvPr>
              <p:cNvSpPr/>
              <p:nvPr/>
            </p:nvSpPr>
            <p:spPr>
              <a:xfrm>
                <a:off x="6733406" y="3262884"/>
                <a:ext cx="1858394" cy="394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CA" altLang="zh-CN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CA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e>
                      <m:sub>
                        <m:r>
                          <a:rPr lang="zh-CN" alt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𝜙</m:t>
                        </m:r>
                      </m:sub>
                    </m:sSub>
                    <m:r>
                      <a:rPr lang="en-CA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CA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en-CA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CA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CA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80A87FE-CD9F-4D26-BC37-C68082FE7C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3406" y="3262884"/>
                <a:ext cx="1858394" cy="394082"/>
              </a:xfrm>
              <a:prstGeom prst="rect">
                <a:avLst/>
              </a:prstGeom>
              <a:blipFill>
                <a:blip r:embed="rId7"/>
                <a:stretch>
                  <a:fillRect l="-2961" t="-7692" r="-329" b="-1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FBFDE9DC-C3CD-4F07-90E7-90A45F10C230}"/>
              </a:ext>
            </a:extLst>
          </p:cNvPr>
          <p:cNvSpPr/>
          <p:nvPr/>
        </p:nvSpPr>
        <p:spPr>
          <a:xfrm>
            <a:off x="1792951" y="2888924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 s 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E16960-3A9C-47D5-9E85-53780B3F14E5}"/>
              </a:ext>
            </a:extLst>
          </p:cNvPr>
          <p:cNvSpPr/>
          <p:nvPr/>
        </p:nvSpPr>
        <p:spPr>
          <a:xfrm>
            <a:off x="4039449" y="3528816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 s 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1D0774E-6E77-4C00-BAAF-450074A74512}"/>
              </a:ext>
            </a:extLst>
          </p:cNvPr>
          <p:cNvSpPr/>
          <p:nvPr/>
        </p:nvSpPr>
        <p:spPr>
          <a:xfrm rot="5400000">
            <a:off x="5574977" y="4712825"/>
            <a:ext cx="360040" cy="493786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CDE32B-00C4-46DA-83BD-8B5727C9B94F}"/>
              </a:ext>
            </a:extLst>
          </p:cNvPr>
          <p:cNvSpPr/>
          <p:nvPr/>
        </p:nvSpPr>
        <p:spPr>
          <a:xfrm>
            <a:off x="4880975" y="3042492"/>
            <a:ext cx="215764" cy="21576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B81E441-6C09-490A-8BE6-83662F1ADC8A}"/>
              </a:ext>
            </a:extLst>
          </p:cNvPr>
          <p:cNvSpPr/>
          <p:nvPr/>
        </p:nvSpPr>
        <p:spPr>
          <a:xfrm rot="7026230">
            <a:off x="2576117" y="4151846"/>
            <a:ext cx="360040" cy="493786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267E119-6EBF-420E-9BAB-AA213F076F87}"/>
              </a:ext>
            </a:extLst>
          </p:cNvPr>
          <p:cNvSpPr/>
          <p:nvPr/>
        </p:nvSpPr>
        <p:spPr>
          <a:xfrm>
            <a:off x="6228184" y="2420888"/>
            <a:ext cx="2520280" cy="621604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multi-agent case, the Q is ambiguous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38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3" name="内容占位符 6">
            <a:extLst>
              <a:ext uri="{FF2B5EF4-FFF2-40B4-BE49-F238E27FC236}">
                <a16:creationId xmlns:a16="http://schemas.microsoft.com/office/drawing/2014/main" id="{7CAAA6E1-4CF5-4B8C-AA49-8C69DDB1B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r>
              <a:rPr lang="en-US" altLang="zh-CN" b="1" dirty="0"/>
              <a:t>Proposed method</a:t>
            </a:r>
          </a:p>
          <a:p>
            <a:pPr lvl="1"/>
            <a:r>
              <a:rPr lang="en-US" altLang="zh-CN" b="1" dirty="0"/>
              <a:t>DDPG actor-critic framework to model continuous action</a:t>
            </a:r>
          </a:p>
          <a:p>
            <a:pPr lvl="1"/>
            <a:r>
              <a:rPr lang="en-US" altLang="zh-CN" b="1" dirty="0"/>
              <a:t>Incorporate asynchronous actions to conduct credit assignment</a:t>
            </a:r>
          </a:p>
          <a:p>
            <a:pPr marL="297180" lvl="1" indent="0">
              <a:buNone/>
            </a:pPr>
            <a:endParaRPr lang="en-US" altLang="zh-CN" b="1" dirty="0"/>
          </a:p>
          <a:p>
            <a:pPr lvl="3"/>
            <a:endParaRPr lang="en-US" altLang="zh-CN" dirty="0"/>
          </a:p>
          <a:p>
            <a:pPr lvl="2"/>
            <a:endParaRPr lang="en-US" altLang="zh-CN" b="1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8035A5-E81C-4F6B-8500-34BC71B7AC1C}"/>
              </a:ext>
            </a:extLst>
          </p:cNvPr>
          <p:cNvSpPr txBox="1"/>
          <p:nvPr/>
        </p:nvSpPr>
        <p:spPr>
          <a:xfrm>
            <a:off x="2733604" y="6454903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Proposed asynchronous framework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" descr="Dueling Neural Networks Icons - Download Free Vector Icons | Noun ...">
            <a:extLst>
              <a:ext uri="{FF2B5EF4-FFF2-40B4-BE49-F238E27FC236}">
                <a16:creationId xmlns:a16="http://schemas.microsoft.com/office/drawing/2014/main" id="{F014EAF9-8475-4EA0-BCA3-3CCB81A78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699" y="4233864"/>
            <a:ext cx="2448272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Dueling Neural Networks Icons - Download Free Vector Icons | Noun ...">
            <a:extLst>
              <a:ext uri="{FF2B5EF4-FFF2-40B4-BE49-F238E27FC236}">
                <a16:creationId xmlns:a16="http://schemas.microsoft.com/office/drawing/2014/main" id="{458D6BC9-A70D-4292-B13E-3E7FE3205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782" y="1825930"/>
            <a:ext cx="2448272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Dueling Neural Networks Icons - Download Free Vector Icons | Noun ...">
            <a:extLst>
              <a:ext uri="{FF2B5EF4-FFF2-40B4-BE49-F238E27FC236}">
                <a16:creationId xmlns:a16="http://schemas.microsoft.com/office/drawing/2014/main" id="{7B9A1C22-01BE-417F-A2A0-6D5244B59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030" y="2474002"/>
            <a:ext cx="2448272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471DA9A-D936-4596-B998-3BF10F4FC1CA}"/>
              </a:ext>
            </a:extLst>
          </p:cNvPr>
          <p:cNvSpPr txBox="1"/>
          <p:nvPr/>
        </p:nvSpPr>
        <p:spPr>
          <a:xfrm>
            <a:off x="1692846" y="382971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Actor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5877E0B-888D-4ECF-B286-EB9D9A91EC70}"/>
              </a:ext>
            </a:extLst>
          </p:cNvPr>
          <p:cNvSpPr txBox="1"/>
          <p:nvPr/>
        </p:nvSpPr>
        <p:spPr>
          <a:xfrm>
            <a:off x="3942263" y="4338519"/>
            <a:ext cx="1952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Ego Critic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9799396-E7D9-4399-A8F3-0D14CEBC7F48}"/>
                  </a:ext>
                </a:extLst>
              </p:cNvPr>
              <p:cNvSpPr/>
              <p:nvPr/>
            </p:nvSpPr>
            <p:spPr>
              <a:xfrm>
                <a:off x="3060998" y="2666814"/>
                <a:ext cx="15072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CA" altLang="zh-CN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CA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  <m:sub>
                        <m:r>
                          <a:rPr lang="zh-CN" altLang="en-CA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sub>
                    </m:sSub>
                    <m:r>
                      <a:rPr lang="en-CA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CA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CA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CA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CA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9799396-E7D9-4399-A8F3-0D14CEBC7F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998" y="2666814"/>
                <a:ext cx="1507272" cy="369332"/>
              </a:xfrm>
              <a:prstGeom prst="rect">
                <a:avLst/>
              </a:prstGeom>
              <a:blipFill>
                <a:blip r:embed="rId4"/>
                <a:stretch>
                  <a:fillRect l="-3239" t="-8197" r="-810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6A847AF-51B1-4077-9847-66D9D67BD7E7}"/>
                  </a:ext>
                </a:extLst>
              </p:cNvPr>
              <p:cNvSpPr/>
              <p:nvPr/>
            </p:nvSpPr>
            <p:spPr>
              <a:xfrm>
                <a:off x="5307533" y="3216495"/>
                <a:ext cx="1991635" cy="394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CA" altLang="zh-CN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CA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e>
                      <m:sub>
                        <m:r>
                          <a:rPr lang="zh-CN" alt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𝜙</m:t>
                        </m:r>
                      </m:sub>
                    </m:sSub>
                    <m:r>
                      <a:rPr lang="en-CA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CA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CA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CA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CA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CA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CA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CA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CA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6A847AF-51B1-4077-9847-66D9D67BD7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533" y="3216495"/>
                <a:ext cx="1991635" cy="394082"/>
              </a:xfrm>
              <a:prstGeom prst="rect">
                <a:avLst/>
              </a:prstGeom>
              <a:blipFill>
                <a:blip r:embed="rId5"/>
                <a:stretch>
                  <a:fillRect l="-2761" t="-9375" r="-613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DE126CFB-8BBB-4DEE-809B-B0A875E97A51}"/>
              </a:ext>
            </a:extLst>
          </p:cNvPr>
          <p:cNvSpPr/>
          <p:nvPr/>
        </p:nvSpPr>
        <p:spPr>
          <a:xfrm>
            <a:off x="568815" y="2851480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 s 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A4DB370-6D71-439A-B9E9-FD8594F61E51}"/>
              </a:ext>
            </a:extLst>
          </p:cNvPr>
          <p:cNvSpPr/>
          <p:nvPr/>
        </p:nvSpPr>
        <p:spPr>
          <a:xfrm>
            <a:off x="2815313" y="3491372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 s 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986CB4F-7EA2-4273-A142-DC3A5DDA5A61}"/>
              </a:ext>
            </a:extLst>
          </p:cNvPr>
          <p:cNvSpPr/>
          <p:nvPr/>
        </p:nvSpPr>
        <p:spPr>
          <a:xfrm>
            <a:off x="3656839" y="3005048"/>
            <a:ext cx="215764" cy="21576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13BF3D-562A-47EB-A21A-DE6992DE4466}"/>
              </a:ext>
            </a:extLst>
          </p:cNvPr>
          <p:cNvSpPr txBox="1"/>
          <p:nvPr/>
        </p:nvSpPr>
        <p:spPr>
          <a:xfrm>
            <a:off x="4094663" y="6081165"/>
            <a:ext cx="1952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Exterior</a:t>
            </a:r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 Critic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1D69691-3664-48BA-92EF-AE8CAFE3FA56}"/>
                  </a:ext>
                </a:extLst>
              </p:cNvPr>
              <p:cNvSpPr/>
              <p:nvPr/>
            </p:nvSpPr>
            <p:spPr>
              <a:xfrm>
                <a:off x="4913000" y="4772626"/>
                <a:ext cx="1919116" cy="6710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CA" altLang="zh-CN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Exterior impact</a:t>
                </a:r>
              </a:p>
              <a:p>
                <a:pPr algn="ctr"/>
                <a:r>
                  <a:rPr lang="en-CA" altLang="zh-CN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CA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  <m:sub>
                        <m:r>
                          <a:rPr lang="zh-CN" alt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</m:sub>
                    </m:sSub>
                    <m:r>
                      <a:rPr lang="en-CA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CA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CA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CA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CA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CA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CA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CA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CA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CA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CA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𝒔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Λ</m:t>
                        </m:r>
                      </m:sub>
                    </m:sSub>
                    <m:r>
                      <a:rPr lang="en-CA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CA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CA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𝒂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Λ</m:t>
                        </m:r>
                      </m:sub>
                    </m:sSub>
                    <m:r>
                      <a:rPr lang="en-CA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1D69691-3664-48BA-92EF-AE8CAFE3FA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000" y="4772626"/>
                <a:ext cx="1919116" cy="671081"/>
              </a:xfrm>
              <a:prstGeom prst="rect">
                <a:avLst/>
              </a:prstGeom>
              <a:blipFill>
                <a:blip r:embed="rId6"/>
                <a:stretch>
                  <a:fillRect t="-5455" b="-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CBF42CD-6050-41C1-B0ED-D4BDFFF581C9}"/>
                  </a:ext>
                </a:extLst>
              </p:cNvPr>
              <p:cNvSpPr/>
              <p:nvPr/>
            </p:nvSpPr>
            <p:spPr>
              <a:xfrm>
                <a:off x="8024888" y="4354002"/>
                <a:ext cx="4561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𝐺</m:t>
                          </m:r>
                        </m:e>
                        <m:sub>
                          <m:r>
                            <a:rPr lang="en-CA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CBF42CD-6050-41C1-B0ED-D4BDFFF581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888" y="4354002"/>
                <a:ext cx="456151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FB1AF667-AC99-4A83-A0E5-3003438FB4A8}"/>
              </a:ext>
            </a:extLst>
          </p:cNvPr>
          <p:cNvCxnSpPr>
            <a:stCxn id="28" idx="3"/>
            <a:endCxn id="38" idx="1"/>
          </p:cNvCxnSpPr>
          <p:nvPr/>
        </p:nvCxnSpPr>
        <p:spPr>
          <a:xfrm>
            <a:off x="5797302" y="3698138"/>
            <a:ext cx="2227586" cy="84053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EE90705A-438C-4ADE-9721-3FB3A6C3A0C1}"/>
              </a:ext>
            </a:extLst>
          </p:cNvPr>
          <p:cNvCxnSpPr>
            <a:stCxn id="23" idx="3"/>
            <a:endCxn id="38" idx="1"/>
          </p:cNvCxnSpPr>
          <p:nvPr/>
        </p:nvCxnSpPr>
        <p:spPr>
          <a:xfrm flipV="1">
            <a:off x="5794971" y="4538668"/>
            <a:ext cx="2229917" cy="91933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lowchart: Or 40">
            <a:extLst>
              <a:ext uri="{FF2B5EF4-FFF2-40B4-BE49-F238E27FC236}">
                <a16:creationId xmlns:a16="http://schemas.microsoft.com/office/drawing/2014/main" id="{3B046B9E-2FB4-40CE-AC8A-DF6A5C3D1E28}"/>
              </a:ext>
            </a:extLst>
          </p:cNvPr>
          <p:cNvSpPr/>
          <p:nvPr/>
        </p:nvSpPr>
        <p:spPr>
          <a:xfrm>
            <a:off x="6734332" y="4354002"/>
            <a:ext cx="364202" cy="364202"/>
          </a:xfrm>
          <a:prstGeom prst="flowChartOr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3801460-3C53-4191-8B9B-984FA9A24FC2}"/>
                  </a:ext>
                </a:extLst>
              </p:cNvPr>
              <p:cNvSpPr/>
              <p:nvPr/>
            </p:nvSpPr>
            <p:spPr>
              <a:xfrm>
                <a:off x="7118617" y="3471324"/>
                <a:ext cx="2133903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CA" altLang="zh-CN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Actual feedback from environment for agent </a:t>
                </a:r>
                <a14:m>
                  <m:oMath xmlns:m="http://schemas.openxmlformats.org/officeDocument/2006/math">
                    <m:r>
                      <a:rPr lang="en-CA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3801460-3C53-4191-8B9B-984FA9A24F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617" y="3471324"/>
                <a:ext cx="2133903" cy="923330"/>
              </a:xfrm>
              <a:prstGeom prst="rect">
                <a:avLst/>
              </a:prstGeom>
              <a:blipFill>
                <a:blip r:embed="rId8"/>
                <a:stretch>
                  <a:fillRect t="-3289" r="-857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1351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50BB9D7-EC35-41FB-9B26-78A7D8D63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604" y="1186145"/>
            <a:ext cx="8352928" cy="589156"/>
          </a:xfrm>
        </p:spPr>
        <p:txBody>
          <a:bodyPr/>
          <a:lstStyle/>
          <a:p>
            <a:pPr algn="ctr"/>
            <a:r>
              <a:rPr lang="en-US" altLang="zh-CN" sz="3600" b="1" dirty="0"/>
              <a:t>Contents</a:t>
            </a:r>
            <a:endParaRPr lang="zh-CN" altLang="en-US" sz="3600" b="1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84603DC-2508-405A-84B6-114724F542F0}"/>
              </a:ext>
            </a:extLst>
          </p:cNvPr>
          <p:cNvGrpSpPr/>
          <p:nvPr/>
        </p:nvGrpSpPr>
        <p:grpSpPr>
          <a:xfrm>
            <a:off x="3015908" y="1995386"/>
            <a:ext cx="6362568" cy="3180699"/>
            <a:chOff x="5457912" y="1321672"/>
            <a:chExt cx="8483420" cy="4240928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B37B730-77D6-40FC-A5BF-C9707F0F7B44}"/>
                </a:ext>
              </a:extLst>
            </p:cNvPr>
            <p:cNvGrpSpPr/>
            <p:nvPr/>
          </p:nvGrpSpPr>
          <p:grpSpPr>
            <a:xfrm>
              <a:off x="5457912" y="1321672"/>
              <a:ext cx="6587287" cy="723028"/>
              <a:chOff x="1343472" y="2350372"/>
              <a:chExt cx="6587287" cy="723028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7B6D7D05-AB29-4513-82FF-A8A21F6C7ECC}"/>
                  </a:ext>
                </a:extLst>
              </p:cNvPr>
              <p:cNvSpPr/>
              <p:nvPr/>
            </p:nvSpPr>
            <p:spPr>
              <a:xfrm>
                <a:off x="1343472" y="2420888"/>
                <a:ext cx="612328" cy="612328"/>
              </a:xfrm>
              <a:prstGeom prst="rect">
                <a:avLst/>
              </a:prstGeom>
              <a:solidFill>
                <a:srgbClr val="0B4F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2BA90FCD-597C-4FB9-A259-5173AB145E2F}"/>
                  </a:ext>
                </a:extLst>
              </p:cNvPr>
              <p:cNvSpPr/>
              <p:nvPr/>
            </p:nvSpPr>
            <p:spPr>
              <a:xfrm>
                <a:off x="1919536" y="2420888"/>
                <a:ext cx="2664296" cy="6398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B1CC1E3-8885-42FC-93D7-1BB03B4BFBFC}"/>
                  </a:ext>
                </a:extLst>
              </p:cNvPr>
              <p:cNvSpPr txBox="1"/>
              <p:nvPr/>
            </p:nvSpPr>
            <p:spPr>
              <a:xfrm>
                <a:off x="2387658" y="2350372"/>
                <a:ext cx="5543101" cy="697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Background</a:t>
                </a:r>
                <a:endPara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734E56D-F5DD-486D-A6E9-0DE3BDEBB04F}"/>
                  </a:ext>
                </a:extLst>
              </p:cNvPr>
              <p:cNvSpPr txBox="1"/>
              <p:nvPr/>
            </p:nvSpPr>
            <p:spPr>
              <a:xfrm>
                <a:off x="1343472" y="2375775"/>
                <a:ext cx="684337" cy="697625"/>
              </a:xfrm>
              <a:prstGeom prst="rect">
                <a:avLst/>
              </a:prstGeom>
              <a:solidFill>
                <a:srgbClr val="DE201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6F2480EE-45CA-4BC0-9336-B1F0D81062EC}"/>
                </a:ext>
              </a:extLst>
            </p:cNvPr>
            <p:cNvGrpSpPr/>
            <p:nvPr/>
          </p:nvGrpSpPr>
          <p:grpSpPr>
            <a:xfrm>
              <a:off x="5457913" y="2281188"/>
              <a:ext cx="8483419" cy="1119570"/>
              <a:chOff x="1343473" y="2420888"/>
              <a:chExt cx="8483419" cy="1119570"/>
            </a:xfrm>
          </p:grpSpPr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63AF1E5-7220-40E3-A725-EEFE235138CA}"/>
                  </a:ext>
                </a:extLst>
              </p:cNvPr>
              <p:cNvSpPr txBox="1"/>
              <p:nvPr/>
            </p:nvSpPr>
            <p:spPr>
              <a:xfrm>
                <a:off x="1343473" y="2842832"/>
                <a:ext cx="684336" cy="697626"/>
              </a:xfrm>
              <a:prstGeom prst="rect">
                <a:avLst/>
              </a:prstGeom>
              <a:solidFill>
                <a:srgbClr val="DE201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D948F909-4E89-439B-8DDD-ACC0DC05FB64}"/>
                  </a:ext>
                </a:extLst>
              </p:cNvPr>
              <p:cNvSpPr/>
              <p:nvPr/>
            </p:nvSpPr>
            <p:spPr>
              <a:xfrm>
                <a:off x="2243638" y="2420888"/>
                <a:ext cx="2340194" cy="6398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3D0ED9D-FD32-4817-88B3-952FAEDDB337}"/>
                  </a:ext>
                </a:extLst>
              </p:cNvPr>
              <p:cNvSpPr txBox="1"/>
              <p:nvPr/>
            </p:nvSpPr>
            <p:spPr>
              <a:xfrm>
                <a:off x="2387658" y="2842832"/>
                <a:ext cx="7439234" cy="697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Methodology</a:t>
                </a:r>
                <a:endPara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3108439-0B4F-42C6-B79D-24E67AEABFED}"/>
                </a:ext>
              </a:extLst>
            </p:cNvPr>
            <p:cNvSpPr/>
            <p:nvPr/>
          </p:nvSpPr>
          <p:spPr>
            <a:xfrm>
              <a:off x="6033976" y="4922789"/>
              <a:ext cx="2664296" cy="6398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/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id="{60956F00-8B83-49DE-940D-A809F9BD5D7A}"/>
              </a:ext>
            </a:extLst>
          </p:cNvPr>
          <p:cNvSpPr txBox="1"/>
          <p:nvPr/>
        </p:nvSpPr>
        <p:spPr>
          <a:xfrm>
            <a:off x="3015909" y="4176788"/>
            <a:ext cx="513252" cy="523220"/>
          </a:xfrm>
          <a:prstGeom prst="rect">
            <a:avLst/>
          </a:prstGeom>
          <a:solidFill>
            <a:srgbClr val="DE2010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20">
            <a:extLst>
              <a:ext uri="{FF2B5EF4-FFF2-40B4-BE49-F238E27FC236}">
                <a16:creationId xmlns:a16="http://schemas.microsoft.com/office/drawing/2014/main" id="{08F01961-AD0A-41D0-9160-9353357B7226}"/>
              </a:ext>
            </a:extLst>
          </p:cNvPr>
          <p:cNvSpPr txBox="1"/>
          <p:nvPr/>
        </p:nvSpPr>
        <p:spPr>
          <a:xfrm>
            <a:off x="3799048" y="4176788"/>
            <a:ext cx="5579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experimental progress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086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3" name="内容占位符 6">
            <a:extLst>
              <a:ext uri="{FF2B5EF4-FFF2-40B4-BE49-F238E27FC236}">
                <a16:creationId xmlns:a16="http://schemas.microsoft.com/office/drawing/2014/main" id="{7CAAA6E1-4CF5-4B8C-AA49-8C69DDB1B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r>
              <a:rPr lang="en-US" altLang="zh-CN" b="1" dirty="0"/>
              <a:t>Proposed method</a:t>
            </a:r>
          </a:p>
          <a:p>
            <a:pPr lvl="1"/>
            <a:r>
              <a:rPr lang="en-US" altLang="zh-CN" b="1" dirty="0"/>
              <a:t>DDPG actor-critic framework to model continuous action</a:t>
            </a:r>
          </a:p>
          <a:p>
            <a:pPr lvl="1"/>
            <a:r>
              <a:rPr lang="en-US" altLang="zh-CN" b="1" dirty="0"/>
              <a:t>Incorporate asynchronous actions to conduct credit assignment</a:t>
            </a:r>
          </a:p>
          <a:p>
            <a:pPr marL="297180" lvl="1" indent="0">
              <a:buNone/>
            </a:pPr>
            <a:endParaRPr lang="en-US" altLang="zh-CN" b="1" dirty="0"/>
          </a:p>
          <a:p>
            <a:pPr lvl="3"/>
            <a:endParaRPr lang="en-US" altLang="zh-CN" dirty="0"/>
          </a:p>
          <a:p>
            <a:pPr lvl="2"/>
            <a:endParaRPr lang="en-US" altLang="zh-CN" b="1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5210EE-F512-4D72-9234-B8F03C933D4F}"/>
                  </a:ext>
                </a:extLst>
              </p:cNvPr>
              <p:cNvSpPr txBox="1"/>
              <p:nvPr/>
            </p:nvSpPr>
            <p:spPr>
              <a:xfrm>
                <a:off x="31394" y="5823103"/>
                <a:ext cx="8388258" cy="8462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CA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CA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CA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d>
                            <m:dPr>
                              <m:ctrlPr>
                                <a:rPr lang="en-CA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altLang="zh-CN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CA" altLang="zh-CN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altLang="zh-CN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CA" altLang="zh-CN" b="0" i="1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altLang="zh-C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CA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CA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CA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d>
                                <m:dPr>
                                  <m:ctrlPr>
                                    <a:rPr lang="en-CA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CA" altLang="zh-CN" i="1" smtClean="0">
                                          <a:solidFill>
                                            <a:srgbClr val="DE201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CA" altLang="zh-CN" b="0" i="1" smtClean="0">
                                          <a:solidFill>
                                            <a:srgbClr val="DE201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zh-CN" altLang="en-CA" i="1" smtClean="0">
                                          <a:solidFill>
                                            <a:srgbClr val="DE201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sub>
                                    <m:sup>
                                      <m:r>
                                        <a:rPr lang="en-CA" altLang="zh-CN" b="0" i="1" smtClean="0">
                                          <a:solidFill>
                                            <a:srgbClr val="DE201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𝑡𝑎𝑟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CA" altLang="zh-CN" i="1">
                                          <a:solidFill>
                                            <a:srgbClr val="DE201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CA" altLang="zh-CN" i="1">
                                              <a:solidFill>
                                                <a:srgbClr val="DE2010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p>
                                            <m:sSupPr>
                                              <m:ctrlPr>
                                                <a:rPr lang="en-CA" altLang="zh-CN" b="0" i="1" smtClean="0">
                                                  <a:solidFill>
                                                    <a:srgbClr val="DE201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CA" altLang="zh-CN" i="1">
                                                  <a:solidFill>
                                                    <a:srgbClr val="DE201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p>
                                              <m:r>
                                                <a:rPr lang="en-CA" altLang="zh-CN" b="0" i="1" smtClean="0">
                                                  <a:solidFill>
                                                    <a:srgbClr val="DE201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zh-CN" i="1">
                                              <a:solidFill>
                                                <a:srgbClr val="DE201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Λ</m:t>
                                          </m:r>
                                        </m:sub>
                                      </m:sSub>
                                      <m:r>
                                        <a:rPr lang="en-CA" altLang="zh-CN" i="1">
                                          <a:solidFill>
                                            <a:srgbClr val="DE201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CA" altLang="zh-CN" i="1">
                                              <a:solidFill>
                                                <a:srgbClr val="DE2010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p>
                                            <m:sSupPr>
                                              <m:ctrlPr>
                                                <a:rPr lang="en-CA" altLang="zh-CN" b="0" i="1" smtClean="0">
                                                  <a:solidFill>
                                                    <a:srgbClr val="DE201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CA" altLang="zh-CN" i="1">
                                                  <a:solidFill>
                                                    <a:srgbClr val="DE201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p>
                                              <m:r>
                                                <a:rPr lang="en-CA" altLang="zh-CN" b="0" i="1" smtClean="0">
                                                  <a:solidFill>
                                                    <a:srgbClr val="DE201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zh-CN" i="1">
                                              <a:solidFill>
                                                <a:srgbClr val="DE201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Λ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CA" altLang="zh-CN" b="0" i="1" smtClean="0">
                                      <a:solidFill>
                                        <a:srgbClr val="DE201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CA" altLang="zh-CN" i="1">
                                          <a:solidFill>
                                            <a:srgbClr val="DE201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CA" altLang="zh-CN" b="0" i="1" smtClean="0">
                                          <a:solidFill>
                                            <a:srgbClr val="DE201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zh-CN" altLang="en-US" i="1" smtClean="0">
                                          <a:solidFill>
                                            <a:srgbClr val="DE201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sub>
                                    <m:sup>
                                      <m:r>
                                        <a:rPr lang="en-CA" altLang="zh-CN" i="1">
                                          <a:solidFill>
                                            <a:srgbClr val="DE201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𝑡𝑎𝑟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CA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CA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p>
                                            <m:sSupPr>
                                              <m:ctrlPr>
                                                <a:rPr lang="en-CA" altLang="zh-CN" b="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CA" altLang="zh-CN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p>
                                              <m:r>
                                                <a:rPr lang="en-CA" altLang="zh-CN" b="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  <m:sub>
                                          <m:r>
                                            <a:rPr lang="en-CA" altLang="zh-CN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CA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CA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p>
                                            <m:sSupPr>
                                              <m:ctrlPr>
                                                <a:rPr lang="en-CA" altLang="zh-CN" b="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CA" altLang="zh-CN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p>
                                              <m:r>
                                                <a:rPr lang="en-CA" altLang="zh-CN" b="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  <m:sub>
                                          <m:r>
                                            <a:rPr lang="en-CA" altLang="zh-CN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CA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CA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p>
                                            <m:sSupPr>
                                              <m:ctrlPr>
                                                <a:rPr lang="en-CA" altLang="zh-CN" b="1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CA" altLang="zh-CN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CA" altLang="zh-CN" b="1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CA" altLang="zh-CN" b="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l-GR" altLang="zh-CN" i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Λ</m:t>
                                              </m:r>
                                            </m:e>
                                            <m:sup>
                                              <m:r>
                                                <a:rPr lang="en-CA" altLang="zh-CN" b="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  <m:r>
                                        <a:rPr lang="en-CA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CA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p>
                                            <m:sSupPr>
                                              <m:ctrlPr>
                                                <a:rPr lang="en-CA" altLang="zh-CN" b="1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CA" altLang="zh-CN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𝒂</m:t>
                                              </m:r>
                                            </m:e>
                                            <m:sup>
                                              <m:r>
                                                <a:rPr lang="en-CA" altLang="zh-CN" b="1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Λ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CA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CA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altLang="zh-CN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CA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CA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altLang="zh-CN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  <m:r>
                                    <a:rPr lang="en-CA" altLang="zh-CN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CA" altLang="zh-CN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en-CA" altLang="zh-CN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CA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r>
                                    <a:rPr lang="en-CA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CA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CA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CA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𝜓</m:t>
                          </m:r>
                        </m:sub>
                      </m:sSub>
                      <m:d>
                        <m:dPr>
                          <m:ctrlPr>
                            <a:rPr lang="en-CA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CA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CA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CA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𝒎</m:t>
                          </m:r>
                          <m:r>
                            <a:rPr lang="en-CA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</m:e>
                      </m:d>
                      <m:r>
                        <a:rPr lang="en-CA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5210EE-F512-4D72-9234-B8F03C933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4" y="5823103"/>
                <a:ext cx="8388258" cy="846257"/>
              </a:xfrm>
              <a:prstGeom prst="rect">
                <a:avLst/>
              </a:prstGeom>
              <a:blipFill>
                <a:blip r:embed="rId3"/>
                <a:stretch>
                  <a:fillRect b="-9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A5832F9B-3F6B-426A-A0AF-3CEBD6EA7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2029151"/>
            <a:ext cx="6609555" cy="366379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29A563F-CD31-40C0-9886-A6E6DA25C405}"/>
              </a:ext>
            </a:extLst>
          </p:cNvPr>
          <p:cNvSpPr/>
          <p:nvPr/>
        </p:nvSpPr>
        <p:spPr>
          <a:xfrm>
            <a:off x="2915816" y="2564904"/>
            <a:ext cx="4809355" cy="2942388"/>
          </a:xfrm>
          <a:prstGeom prst="rect">
            <a:avLst/>
          </a:prstGeom>
          <a:noFill/>
          <a:ln w="57150">
            <a:solidFill>
              <a:srgbClr val="C0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176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DE063E-7A6C-48A0-AA40-A1E6D2FF8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93096"/>
            <a:ext cx="2503765" cy="1059832"/>
          </a:xfrm>
          <a:prstGeom prst="rect">
            <a:avLst/>
          </a:prstGeom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3" name="内容占位符 6">
            <a:extLst>
              <a:ext uri="{FF2B5EF4-FFF2-40B4-BE49-F238E27FC236}">
                <a16:creationId xmlns:a16="http://schemas.microsoft.com/office/drawing/2014/main" id="{7CAAA6E1-4CF5-4B8C-AA49-8C69DDB1B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r>
              <a:rPr lang="en-US" altLang="zh-CN" b="1" dirty="0"/>
              <a:t>Proposed method</a:t>
            </a:r>
          </a:p>
          <a:p>
            <a:pPr lvl="1"/>
            <a:r>
              <a:rPr lang="en-US" altLang="zh-CN" b="1" dirty="0"/>
              <a:t>DDPG actor-critic framework to model continuous action</a:t>
            </a:r>
          </a:p>
          <a:p>
            <a:pPr lvl="1"/>
            <a:r>
              <a:rPr lang="en-US" altLang="zh-CN" b="1" dirty="0"/>
              <a:t>Incorporate asynchronous actions to conduct credit assignment</a:t>
            </a:r>
          </a:p>
          <a:p>
            <a:pPr marL="297180" lvl="1" indent="0">
              <a:buNone/>
            </a:pPr>
            <a:endParaRPr lang="en-US" altLang="zh-CN" b="1" dirty="0"/>
          </a:p>
          <a:p>
            <a:pPr lvl="3"/>
            <a:endParaRPr lang="en-US" altLang="zh-CN" dirty="0"/>
          </a:p>
          <a:p>
            <a:pPr lvl="2"/>
            <a:endParaRPr lang="en-US" altLang="zh-CN" b="1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5832F9B-3F6B-426A-A0AF-3CEBD6EA7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2029151"/>
            <a:ext cx="6609555" cy="366379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29A563F-CD31-40C0-9886-A6E6DA25C405}"/>
              </a:ext>
            </a:extLst>
          </p:cNvPr>
          <p:cNvSpPr/>
          <p:nvPr/>
        </p:nvSpPr>
        <p:spPr>
          <a:xfrm>
            <a:off x="2915816" y="2564904"/>
            <a:ext cx="4809355" cy="2942388"/>
          </a:xfrm>
          <a:prstGeom prst="rect">
            <a:avLst/>
          </a:prstGeom>
          <a:noFill/>
          <a:ln w="57150">
            <a:solidFill>
              <a:srgbClr val="C0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DB275A-A071-4F0C-B0CF-57C5B6F89882}"/>
              </a:ext>
            </a:extLst>
          </p:cNvPr>
          <p:cNvSpPr/>
          <p:nvPr/>
        </p:nvSpPr>
        <p:spPr>
          <a:xfrm>
            <a:off x="2411760" y="4221088"/>
            <a:ext cx="3384376" cy="1387670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E8E176-5EDA-4D0C-A4D3-B61C2F0BF086}"/>
              </a:ext>
            </a:extLst>
          </p:cNvPr>
          <p:cNvSpPr/>
          <p:nvPr/>
        </p:nvSpPr>
        <p:spPr>
          <a:xfrm>
            <a:off x="92323" y="3828913"/>
            <a:ext cx="21767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Message Passing Neural Networks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5279D2-E7ED-46D5-BF2D-A9BCFFED63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981" y="5888534"/>
            <a:ext cx="8388823" cy="9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67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内容占位符 6">
                <a:extLst>
                  <a:ext uri="{FF2B5EF4-FFF2-40B4-BE49-F238E27FC236}">
                    <a16:creationId xmlns:a16="http://schemas.microsoft.com/office/drawing/2014/main" id="{7CAAA6E1-4CF5-4B8C-AA49-8C69DDB1B0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536" y="1196752"/>
                <a:ext cx="8352928" cy="532859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/>
                  <a:t>Control and learning  </a:t>
                </a:r>
              </a:p>
              <a:p>
                <a:pPr lvl="1"/>
                <a:r>
                  <a:rPr lang="en-US" altLang="zh-CN" b="1" dirty="0"/>
                  <a:t>For each bus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altLang="zh-CN" b="1" dirty="0"/>
                  <a:t>, a piece of experience is collected every 3 consecutive arrivals </a:t>
                </a:r>
              </a:p>
              <a:p>
                <a:pPr lvl="2"/>
                <a:r>
                  <a:rPr lang="en-US" altLang="zh-CN" b="1" dirty="0"/>
                  <a:t>Experience k</a:t>
                </a:r>
              </a:p>
              <a:p>
                <a:pPr marL="297180" lvl="1" indent="0">
                  <a:buNone/>
                </a:pPr>
                <a:endParaRPr lang="en-US" altLang="zh-CN" b="1" dirty="0"/>
              </a:p>
              <a:p>
                <a:pPr lvl="3"/>
                <a:endParaRPr lang="en-US" altLang="zh-CN" dirty="0"/>
              </a:p>
              <a:p>
                <a:pPr lvl="2"/>
                <a:endParaRPr lang="en-US" altLang="zh-CN" b="1" dirty="0"/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13" name="内容占位符 6">
                <a:extLst>
                  <a:ext uri="{FF2B5EF4-FFF2-40B4-BE49-F238E27FC236}">
                    <a16:creationId xmlns:a16="http://schemas.microsoft.com/office/drawing/2014/main" id="{7CAAA6E1-4CF5-4B8C-AA49-8C69DDB1B0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196752"/>
                <a:ext cx="8352928" cy="5328592"/>
              </a:xfrm>
              <a:blipFill>
                <a:blip r:embed="rId3"/>
                <a:stretch>
                  <a:fillRect l="-219" t="-458" r="-8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03EF561-D6D5-4B35-A87B-0FB8DAE88F18}"/>
              </a:ext>
            </a:extLst>
          </p:cNvPr>
          <p:cNvCxnSpPr>
            <a:cxnSpLocks/>
          </p:cNvCxnSpPr>
          <p:nvPr/>
        </p:nvCxnSpPr>
        <p:spPr>
          <a:xfrm>
            <a:off x="1170304" y="3549526"/>
            <a:ext cx="6525663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3782112F-CA31-487B-88A6-B046579913DA}"/>
              </a:ext>
            </a:extLst>
          </p:cNvPr>
          <p:cNvSpPr/>
          <p:nvPr/>
        </p:nvSpPr>
        <p:spPr>
          <a:xfrm>
            <a:off x="2095341" y="3375866"/>
            <a:ext cx="318977" cy="318977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2567268-3B47-4516-A610-D094D9A76A54}"/>
              </a:ext>
            </a:extLst>
          </p:cNvPr>
          <p:cNvSpPr/>
          <p:nvPr/>
        </p:nvSpPr>
        <p:spPr>
          <a:xfrm>
            <a:off x="4267927" y="3368777"/>
            <a:ext cx="318977" cy="318977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4" name="图形 4" descr="公共汽车">
            <a:extLst>
              <a:ext uri="{FF2B5EF4-FFF2-40B4-BE49-F238E27FC236}">
                <a16:creationId xmlns:a16="http://schemas.microsoft.com/office/drawing/2014/main" id="{28A5BBC9-477F-4298-86AC-A832ED2EDD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21511" y="2586046"/>
            <a:ext cx="666636" cy="6666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08139CD-2551-4F9B-BB18-9BC847630976}"/>
                  </a:ext>
                </a:extLst>
              </p:cNvPr>
              <p:cNvSpPr txBox="1"/>
              <p:nvPr/>
            </p:nvSpPr>
            <p:spPr>
              <a:xfrm>
                <a:off x="6976816" y="2764350"/>
                <a:ext cx="58028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08139CD-2551-4F9B-BB18-9BC847630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816" y="2764350"/>
                <a:ext cx="580287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文本框 20">
            <a:extLst>
              <a:ext uri="{FF2B5EF4-FFF2-40B4-BE49-F238E27FC236}">
                <a16:creationId xmlns:a16="http://schemas.microsoft.com/office/drawing/2014/main" id="{FE7A76C0-E9B6-4363-A187-E9EC9723726C}"/>
              </a:ext>
            </a:extLst>
          </p:cNvPr>
          <p:cNvSpPr txBox="1"/>
          <p:nvPr/>
        </p:nvSpPr>
        <p:spPr>
          <a:xfrm>
            <a:off x="1674240" y="3666202"/>
            <a:ext cx="2419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k arrival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文本框 20">
            <a:extLst>
              <a:ext uri="{FF2B5EF4-FFF2-40B4-BE49-F238E27FC236}">
                <a16:creationId xmlns:a16="http://schemas.microsoft.com/office/drawing/2014/main" id="{C896A07C-2CEF-499A-8DB6-8AE7BA51CD76}"/>
              </a:ext>
            </a:extLst>
          </p:cNvPr>
          <p:cNvSpPr txBox="1"/>
          <p:nvPr/>
        </p:nvSpPr>
        <p:spPr>
          <a:xfrm>
            <a:off x="4129417" y="3672711"/>
            <a:ext cx="2419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k+1 arrival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9144D27-92DF-46B0-B78B-E6B7957D3084}"/>
              </a:ext>
            </a:extLst>
          </p:cNvPr>
          <p:cNvSpPr/>
          <p:nvPr/>
        </p:nvSpPr>
        <p:spPr>
          <a:xfrm>
            <a:off x="6438005" y="3340102"/>
            <a:ext cx="318977" cy="318977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框 20">
            <a:extLst>
              <a:ext uri="{FF2B5EF4-FFF2-40B4-BE49-F238E27FC236}">
                <a16:creationId xmlns:a16="http://schemas.microsoft.com/office/drawing/2014/main" id="{1AD22E79-E282-4ACD-B978-1CB4B54CF7EA}"/>
              </a:ext>
            </a:extLst>
          </p:cNvPr>
          <p:cNvSpPr txBox="1"/>
          <p:nvPr/>
        </p:nvSpPr>
        <p:spPr>
          <a:xfrm>
            <a:off x="6226923" y="3652461"/>
            <a:ext cx="2419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k+2 arrival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A258E02-2555-4166-B845-1FBC7FBDC4CB}"/>
                  </a:ext>
                </a:extLst>
              </p:cNvPr>
              <p:cNvSpPr txBox="1"/>
              <p:nvPr/>
            </p:nvSpPr>
            <p:spPr>
              <a:xfrm>
                <a:off x="899592" y="3970782"/>
                <a:ext cx="7624748" cy="2706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600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𝒔</m:t>
                        </m:r>
                      </m:e>
                      <m:sub>
                        <m:r>
                          <a:rPr lang="en-US" altLang="zh-CN" sz="1600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𝒊</m:t>
                        </m:r>
                      </m:sub>
                    </m:sSub>
                    <m:r>
                      <a:rPr lang="en-US" altLang="zh-CN" sz="1600" b="1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=[</m:t>
                    </m:r>
                    <m:sSubSup>
                      <m:sSubSupPr>
                        <m:ctrlPr>
                          <a:rPr lang="en-US" altLang="zh-CN" sz="1600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sz="1600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𝒔</m:t>
                        </m:r>
                      </m:e>
                      <m:sub>
                        <m:r>
                          <a:rPr lang="en-US" altLang="zh-CN" sz="1600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𝒊</m:t>
                        </m:r>
                      </m:sub>
                      <m:sup>
                        <m:r>
                          <a:rPr lang="en-US" altLang="zh-CN" sz="1600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𝒍𝒐𝒄𝒂𝒍</m:t>
                        </m:r>
                      </m:sup>
                    </m:sSubSup>
                    <m:r>
                      <a:rPr lang="en-US" altLang="zh-CN" sz="1600" b="1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Sup>
                      <m:sSubSupPr>
                        <m:ctrlPr>
                          <a:rPr lang="en-US" altLang="zh-CN" sz="1600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sz="1600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𝒔</m:t>
                        </m:r>
                      </m:e>
                      <m:sub>
                        <m:r>
                          <a:rPr lang="en-US" altLang="zh-CN" sz="1600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𝒊</m:t>
                        </m:r>
                      </m:sub>
                      <m:sup>
                        <m:r>
                          <a:rPr lang="en-US" altLang="zh-CN" sz="1600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𝒈𝒍𝒐𝒃𝒂𝒍</m:t>
                        </m:r>
                      </m:sup>
                    </m:sSubSup>
                    <m:r>
                      <a:rPr lang="en-US" altLang="zh-CN" sz="1600" b="1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]</m:t>
                    </m:r>
                  </m:oMath>
                </a14:m>
                <a:endPara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1600" dirty="0">
                    <a:solidFill>
                      <a:srgbClr val="DE201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Local observation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b="1" i="1" dirty="0" smtClean="0">
                            <a:solidFill>
                              <a:srgbClr val="DE201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sz="1600" b="1" i="1" dirty="0">
                            <a:solidFill>
                              <a:srgbClr val="DE201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𝒔</m:t>
                        </m:r>
                      </m:e>
                      <m:sub>
                        <m:r>
                          <a:rPr lang="en-US" altLang="zh-CN" sz="1600" b="1" i="1" dirty="0">
                            <a:solidFill>
                              <a:srgbClr val="DE201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𝒊</m:t>
                        </m:r>
                      </m:sub>
                      <m:sup>
                        <m:r>
                          <a:rPr lang="en-US" altLang="zh-CN" sz="1600" b="1" i="1" dirty="0">
                            <a:solidFill>
                              <a:srgbClr val="DE201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𝒍𝒐𝒄𝒂𝒍</m:t>
                        </m:r>
                      </m:sup>
                    </m:sSubSup>
                  </m:oMath>
                </a14:m>
                <a:endPara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1. Forward headway from the bus on the same route</a:t>
                </a:r>
              </a:p>
              <a:p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2. Backward headway from the bus on the same route</a:t>
                </a:r>
              </a:p>
              <a:p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3. Backward headway from the bus on different route in transfer stop</a:t>
                </a:r>
              </a:p>
              <a:p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4. Waiting passengers / capacity</a:t>
                </a:r>
              </a:p>
              <a:p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5. Transfer stop one-hot indicator</a:t>
                </a:r>
              </a:p>
              <a:p>
                <a:r>
                  <a:rPr lang="en-US" altLang="zh-CN" sz="1600" dirty="0">
                    <a:solidFill>
                      <a:srgbClr val="DE201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Global observation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b="1" i="1" dirty="0">
                            <a:solidFill>
                              <a:srgbClr val="DE201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sz="1600" b="1" i="1" dirty="0">
                            <a:solidFill>
                              <a:srgbClr val="DE201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𝒔</m:t>
                        </m:r>
                      </m:e>
                      <m:sub>
                        <m:r>
                          <a:rPr lang="en-US" altLang="zh-CN" sz="1600" b="1" i="1" dirty="0">
                            <a:solidFill>
                              <a:srgbClr val="DE201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𝒊</m:t>
                        </m:r>
                      </m:sub>
                      <m:sup>
                        <m:r>
                          <a:rPr lang="en-US" altLang="zh-CN" sz="1600" b="1" i="1" dirty="0">
                            <a:solidFill>
                              <a:srgbClr val="DE201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𝒈𝒍𝒐𝒃𝒂𝒍</m:t>
                        </m:r>
                      </m:sup>
                    </m:sSubSup>
                  </m:oMath>
                </a14:m>
                <a:endPara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AutoNum type="arabicPeriod"/>
                </a:pPr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Snap shot of all stops (Waiting </a:t>
                </a:r>
                <a:r>
                  <a:rPr lang="en-US" altLang="zh-CN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passengers,Transferring</a:t>
                </a:r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passengers)</a:t>
                </a:r>
              </a:p>
              <a:p>
                <a:pPr marL="342900" indent="-342900">
                  <a:buAutoNum type="arabicPeriod"/>
                </a:pPr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Historical arrival rate</a:t>
                </a:r>
                <a:endPara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A258E02-2555-4166-B845-1FBC7FBDC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970782"/>
                <a:ext cx="7624748" cy="2706703"/>
              </a:xfrm>
              <a:prstGeom prst="rect">
                <a:avLst/>
              </a:prstGeom>
              <a:blipFill>
                <a:blip r:embed="rId7"/>
                <a:stretch>
                  <a:fillRect l="-480" b="-20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D58EF21-9B58-4F58-8D02-4FA1F11B339B}"/>
                  </a:ext>
                </a:extLst>
              </p:cNvPr>
              <p:cNvSpPr txBox="1"/>
              <p:nvPr/>
            </p:nvSpPr>
            <p:spPr>
              <a:xfrm>
                <a:off x="2776752" y="2726505"/>
                <a:ext cx="2304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Bus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D58EF21-9B58-4F58-8D02-4FA1F11B3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752" y="2726505"/>
                <a:ext cx="2304256" cy="369332"/>
              </a:xfrm>
              <a:prstGeom prst="rect">
                <a:avLst/>
              </a:prstGeom>
              <a:blipFill>
                <a:blip r:embed="rId8"/>
                <a:stretch>
                  <a:fillRect l="-2387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8012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内容占位符 6">
                <a:extLst>
                  <a:ext uri="{FF2B5EF4-FFF2-40B4-BE49-F238E27FC236}">
                    <a16:creationId xmlns:a16="http://schemas.microsoft.com/office/drawing/2014/main" id="{7CAAA6E1-4CF5-4B8C-AA49-8C69DDB1B0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536" y="1196752"/>
                <a:ext cx="8352928" cy="532859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/>
                  <a:t>Control and learning  </a:t>
                </a:r>
              </a:p>
              <a:p>
                <a:pPr lvl="1"/>
                <a:r>
                  <a:rPr lang="en-US" altLang="zh-CN" b="1" dirty="0"/>
                  <a:t>For each bus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altLang="zh-CN" b="1" dirty="0"/>
                  <a:t>, a piece of experience is collected every 3 consecutive arrivals </a:t>
                </a:r>
              </a:p>
              <a:p>
                <a:pPr lvl="2"/>
                <a:r>
                  <a:rPr lang="en-US" altLang="zh-CN" b="1" dirty="0"/>
                  <a:t>Experience k</a:t>
                </a:r>
              </a:p>
              <a:p>
                <a:pPr marL="297180" lvl="1" indent="0">
                  <a:buNone/>
                </a:pPr>
                <a:endParaRPr lang="en-US" altLang="zh-CN" b="1" dirty="0"/>
              </a:p>
              <a:p>
                <a:pPr lvl="3"/>
                <a:endParaRPr lang="en-US" altLang="zh-CN" dirty="0"/>
              </a:p>
              <a:p>
                <a:pPr lvl="2"/>
                <a:endParaRPr lang="en-US" altLang="zh-CN" b="1" dirty="0"/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13" name="内容占位符 6">
                <a:extLst>
                  <a:ext uri="{FF2B5EF4-FFF2-40B4-BE49-F238E27FC236}">
                    <a16:creationId xmlns:a16="http://schemas.microsoft.com/office/drawing/2014/main" id="{7CAAA6E1-4CF5-4B8C-AA49-8C69DDB1B0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196752"/>
                <a:ext cx="8352928" cy="5328592"/>
              </a:xfrm>
              <a:blipFill>
                <a:blip r:embed="rId3"/>
                <a:stretch>
                  <a:fillRect l="-219" t="-458" r="-8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03EF561-D6D5-4B35-A87B-0FB8DAE88F18}"/>
              </a:ext>
            </a:extLst>
          </p:cNvPr>
          <p:cNvCxnSpPr>
            <a:cxnSpLocks/>
          </p:cNvCxnSpPr>
          <p:nvPr/>
        </p:nvCxnSpPr>
        <p:spPr>
          <a:xfrm>
            <a:off x="1170304" y="3549526"/>
            <a:ext cx="6525663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3782112F-CA31-487B-88A6-B046579913DA}"/>
              </a:ext>
            </a:extLst>
          </p:cNvPr>
          <p:cNvSpPr/>
          <p:nvPr/>
        </p:nvSpPr>
        <p:spPr>
          <a:xfrm>
            <a:off x="2095341" y="3375866"/>
            <a:ext cx="318977" cy="318977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2567268-3B47-4516-A610-D094D9A76A54}"/>
              </a:ext>
            </a:extLst>
          </p:cNvPr>
          <p:cNvSpPr/>
          <p:nvPr/>
        </p:nvSpPr>
        <p:spPr>
          <a:xfrm>
            <a:off x="4267927" y="3368777"/>
            <a:ext cx="318977" cy="318977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4" name="图形 4" descr="公共汽车">
            <a:extLst>
              <a:ext uri="{FF2B5EF4-FFF2-40B4-BE49-F238E27FC236}">
                <a16:creationId xmlns:a16="http://schemas.microsoft.com/office/drawing/2014/main" id="{28A5BBC9-477F-4298-86AC-A832ED2EDD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21511" y="2586046"/>
            <a:ext cx="666636" cy="6666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08139CD-2551-4F9B-BB18-9BC847630976}"/>
                  </a:ext>
                </a:extLst>
              </p:cNvPr>
              <p:cNvSpPr txBox="1"/>
              <p:nvPr/>
            </p:nvSpPr>
            <p:spPr>
              <a:xfrm>
                <a:off x="6976816" y="2764350"/>
                <a:ext cx="58028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08139CD-2551-4F9B-BB18-9BC847630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816" y="2764350"/>
                <a:ext cx="580287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文本框 20">
            <a:extLst>
              <a:ext uri="{FF2B5EF4-FFF2-40B4-BE49-F238E27FC236}">
                <a16:creationId xmlns:a16="http://schemas.microsoft.com/office/drawing/2014/main" id="{FE7A76C0-E9B6-4363-A187-E9EC9723726C}"/>
              </a:ext>
            </a:extLst>
          </p:cNvPr>
          <p:cNvSpPr txBox="1"/>
          <p:nvPr/>
        </p:nvSpPr>
        <p:spPr>
          <a:xfrm>
            <a:off x="1674240" y="3666202"/>
            <a:ext cx="2419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k arrival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文本框 20">
            <a:extLst>
              <a:ext uri="{FF2B5EF4-FFF2-40B4-BE49-F238E27FC236}">
                <a16:creationId xmlns:a16="http://schemas.microsoft.com/office/drawing/2014/main" id="{C896A07C-2CEF-499A-8DB6-8AE7BA51CD76}"/>
              </a:ext>
            </a:extLst>
          </p:cNvPr>
          <p:cNvSpPr txBox="1"/>
          <p:nvPr/>
        </p:nvSpPr>
        <p:spPr>
          <a:xfrm>
            <a:off x="4129417" y="3672711"/>
            <a:ext cx="2419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k+1 arrival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9144D27-92DF-46B0-B78B-E6B7957D3084}"/>
              </a:ext>
            </a:extLst>
          </p:cNvPr>
          <p:cNvSpPr/>
          <p:nvPr/>
        </p:nvSpPr>
        <p:spPr>
          <a:xfrm>
            <a:off x="6438005" y="3340102"/>
            <a:ext cx="318977" cy="318977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框 20">
            <a:extLst>
              <a:ext uri="{FF2B5EF4-FFF2-40B4-BE49-F238E27FC236}">
                <a16:creationId xmlns:a16="http://schemas.microsoft.com/office/drawing/2014/main" id="{1AD22E79-E282-4ACD-B978-1CB4B54CF7EA}"/>
              </a:ext>
            </a:extLst>
          </p:cNvPr>
          <p:cNvSpPr txBox="1"/>
          <p:nvPr/>
        </p:nvSpPr>
        <p:spPr>
          <a:xfrm>
            <a:off x="6226923" y="3652461"/>
            <a:ext cx="2419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k+2 arrival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A258E02-2555-4166-B845-1FBC7FBDC4CB}"/>
                  </a:ext>
                </a:extLst>
              </p:cNvPr>
              <p:cNvSpPr txBox="1"/>
              <p:nvPr/>
            </p:nvSpPr>
            <p:spPr>
              <a:xfrm>
                <a:off x="899592" y="3970782"/>
                <a:ext cx="7624748" cy="2706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dirty="0" smtClean="0">
                            <a:solidFill>
                              <a:srgbClr val="DE201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600" b="1" i="1" dirty="0" smtClean="0">
                            <a:solidFill>
                              <a:srgbClr val="DE201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𝒔</m:t>
                        </m:r>
                      </m:e>
                      <m:sub>
                        <m:r>
                          <a:rPr lang="en-US" altLang="zh-CN" sz="1600" b="1" i="1" dirty="0" smtClean="0">
                            <a:solidFill>
                              <a:srgbClr val="DE201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𝒊</m:t>
                        </m:r>
                      </m:sub>
                    </m:sSub>
                    <m:r>
                      <a:rPr lang="en-US" altLang="zh-CN" sz="1600" b="1" i="1" dirty="0" smtClean="0">
                        <a:solidFill>
                          <a:srgbClr val="DE201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=[</m:t>
                    </m:r>
                    <m:sSubSup>
                      <m:sSubSupPr>
                        <m:ctrlPr>
                          <a:rPr lang="en-US" altLang="zh-CN" sz="1600" b="1" i="1" dirty="0" smtClean="0">
                            <a:solidFill>
                              <a:srgbClr val="DE201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sz="1600" b="1" i="1" dirty="0" smtClean="0">
                            <a:solidFill>
                              <a:srgbClr val="DE201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𝒔</m:t>
                        </m:r>
                      </m:e>
                      <m:sub>
                        <m:r>
                          <a:rPr lang="en-US" altLang="zh-CN" sz="1600" b="1" i="1" dirty="0" smtClean="0">
                            <a:solidFill>
                              <a:srgbClr val="DE201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𝒊</m:t>
                        </m:r>
                      </m:sub>
                      <m:sup>
                        <m:r>
                          <a:rPr lang="en-US" altLang="zh-CN" sz="1600" b="1" i="1" dirty="0" smtClean="0">
                            <a:solidFill>
                              <a:srgbClr val="DE201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𝒍𝒐𝒄𝒂𝒍</m:t>
                        </m:r>
                      </m:sup>
                    </m:sSubSup>
                    <m:r>
                      <a:rPr lang="en-US" altLang="zh-CN" sz="1600" b="1" i="1" dirty="0" smtClean="0">
                        <a:solidFill>
                          <a:srgbClr val="DE201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Sup>
                      <m:sSubSupPr>
                        <m:ctrlPr>
                          <a:rPr lang="en-US" altLang="zh-CN" sz="1600" b="1" i="1" dirty="0" smtClean="0">
                            <a:solidFill>
                              <a:srgbClr val="DE201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sz="1600" b="1" i="1" dirty="0" smtClean="0">
                            <a:solidFill>
                              <a:srgbClr val="DE201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𝒔</m:t>
                        </m:r>
                      </m:e>
                      <m:sub>
                        <m:r>
                          <a:rPr lang="en-US" altLang="zh-CN" sz="1600" b="1" i="1" dirty="0" smtClean="0">
                            <a:solidFill>
                              <a:srgbClr val="DE201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𝒊</m:t>
                        </m:r>
                      </m:sub>
                      <m:sup>
                        <m:r>
                          <a:rPr lang="en-US" altLang="zh-CN" sz="1600" b="1" i="1" dirty="0" smtClean="0">
                            <a:solidFill>
                              <a:srgbClr val="DE201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𝒈𝒍𝒐𝒃𝒂𝒍</m:t>
                        </m:r>
                      </m:sup>
                    </m:sSubSup>
                    <m:r>
                      <a:rPr lang="en-US" altLang="zh-CN" sz="1600" b="1" i="1" dirty="0" smtClean="0">
                        <a:solidFill>
                          <a:srgbClr val="DE201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]</m:t>
                    </m:r>
                  </m:oMath>
                </a14:m>
                <a:endParaRPr lang="en-US" altLang="zh-CN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1600" dirty="0">
                    <a:solidFill>
                      <a:srgbClr val="DE201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Local observation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b="1" i="1" dirty="0" smtClean="0">
                            <a:solidFill>
                              <a:srgbClr val="DE201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sz="1600" b="1" i="1" dirty="0">
                            <a:solidFill>
                              <a:srgbClr val="DE201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𝒔</m:t>
                        </m:r>
                      </m:e>
                      <m:sub>
                        <m:r>
                          <a:rPr lang="en-US" altLang="zh-CN" sz="1600" b="1" i="1" dirty="0">
                            <a:solidFill>
                              <a:srgbClr val="DE201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𝒊</m:t>
                        </m:r>
                      </m:sub>
                      <m:sup>
                        <m:r>
                          <a:rPr lang="en-US" altLang="zh-CN" sz="1600" b="1" i="1" dirty="0">
                            <a:solidFill>
                              <a:srgbClr val="DE201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𝒍𝒐𝒄𝒂𝒍</m:t>
                        </m:r>
                      </m:sup>
                    </m:sSubSup>
                  </m:oMath>
                </a14:m>
                <a:endPara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1. Forward headway from the bus on the same route</a:t>
                </a:r>
              </a:p>
              <a:p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2. Backward headway from the bus on the same route</a:t>
                </a:r>
              </a:p>
              <a:p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3. Backward headway from the bus on different route in transfer stop</a:t>
                </a:r>
              </a:p>
              <a:p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4. Waiting passengers / capacity</a:t>
                </a:r>
              </a:p>
              <a:p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5. Transfer stop one-hot indicator</a:t>
                </a:r>
              </a:p>
              <a:p>
                <a:r>
                  <a:rPr lang="en-US" altLang="zh-CN" sz="1600" dirty="0">
                    <a:solidFill>
                      <a:srgbClr val="DE201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Global observation</a:t>
                </a:r>
                <a:r>
                  <a:rPr lang="en-US" altLang="zh-CN" sz="1600" b="1" dirty="0">
                    <a:solidFill>
                      <a:srgbClr val="DE2010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b="1" i="1" dirty="0">
                            <a:solidFill>
                              <a:srgbClr val="DE201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sz="1600" b="1" i="1" dirty="0" smtClean="0">
                            <a:solidFill>
                              <a:srgbClr val="DE201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𝒔</m:t>
                        </m:r>
                      </m:e>
                      <m:sub>
                        <m:r>
                          <a:rPr lang="en-US" altLang="zh-CN" sz="1600" b="1" i="1" dirty="0">
                            <a:solidFill>
                              <a:srgbClr val="DE201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𝒊</m:t>
                        </m:r>
                      </m:sub>
                      <m:sup>
                        <m:r>
                          <a:rPr lang="en-US" altLang="zh-CN" sz="1600" b="1" i="1" dirty="0">
                            <a:solidFill>
                              <a:srgbClr val="DE201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𝒈𝒍𝒐𝒃𝒂𝒍</m:t>
                        </m:r>
                      </m:sup>
                    </m:sSubSup>
                  </m:oMath>
                </a14:m>
                <a:endPara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AutoNum type="arabicPeriod"/>
                </a:pPr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Snap shot of all stops (Waiting </a:t>
                </a:r>
                <a:r>
                  <a:rPr lang="en-US" altLang="zh-CN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passengers,Transferring</a:t>
                </a:r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passengers)</a:t>
                </a:r>
              </a:p>
              <a:p>
                <a:pPr marL="342900" indent="-342900">
                  <a:buAutoNum type="arabicPeriod"/>
                </a:pPr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Historical arrival rate</a:t>
                </a:r>
                <a:endPara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A258E02-2555-4166-B845-1FBC7FBDC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970782"/>
                <a:ext cx="7624748" cy="2706703"/>
              </a:xfrm>
              <a:prstGeom prst="rect">
                <a:avLst/>
              </a:prstGeom>
              <a:blipFill>
                <a:blip r:embed="rId7"/>
                <a:stretch>
                  <a:fillRect l="-480" b="-20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C0BF43B-D938-417F-B287-B89DD474D57C}"/>
              </a:ext>
            </a:extLst>
          </p:cNvPr>
          <p:cNvSpPr/>
          <p:nvPr/>
        </p:nvSpPr>
        <p:spPr>
          <a:xfrm>
            <a:off x="777156" y="5802429"/>
            <a:ext cx="7035204" cy="875056"/>
          </a:xfrm>
          <a:prstGeom prst="roundRect">
            <a:avLst/>
          </a:prstGeom>
          <a:noFill/>
          <a:ln w="28575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A50C97-C41E-4964-A66B-AD06784D4B21}"/>
                  </a:ext>
                </a:extLst>
              </p:cNvPr>
              <p:cNvSpPr/>
              <p:nvPr/>
            </p:nvSpPr>
            <p:spPr>
              <a:xfrm>
                <a:off x="5805596" y="5632354"/>
                <a:ext cx="1681358" cy="442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1" i="1" dirty="0" smtClean="0">
                              <a:solidFill>
                                <a:srgbClr val="DE201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zh-CN" b="1" i="1" dirty="0">
                              <a:solidFill>
                                <a:srgbClr val="DE201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b="1" i="1" dirty="0">
                              <a:solidFill>
                                <a:srgbClr val="DE201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zh-CN" b="1" i="1" dirty="0">
                              <a:solidFill>
                                <a:srgbClr val="DE201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𝒈𝒍𝒐𝒃𝒂𝒍</m:t>
                          </m:r>
                        </m:sup>
                      </m:sSubSup>
                      <m:r>
                        <a:rPr lang="en-US" altLang="zh-CN" b="1" i="1" dirty="0">
                          <a:solidFill>
                            <a:srgbClr val="DE201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 dirty="0" smtClean="0">
                              <a:solidFill>
                                <a:srgbClr val="DE201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 dirty="0">
                              <a:solidFill>
                                <a:srgbClr val="DE201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A</m:t>
                          </m:r>
                        </m:e>
                        <m:sub>
                          <m:r>
                            <a:rPr lang="en-US" altLang="zh-CN" b="1" i="1" dirty="0" smtClean="0">
                              <a:solidFill>
                                <a:srgbClr val="DE201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𝒊</m:t>
                          </m:r>
                        </m:sub>
                      </m:sSub>
                      <m:sSub>
                        <m:sSubPr>
                          <m:ctrlPr>
                            <a:rPr lang="en-US" altLang="zh-CN" b="1" i="1" dirty="0" smtClean="0">
                              <a:solidFill>
                                <a:srgbClr val="DE201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1" i="1" dirty="0" smtClean="0">
                              <a:solidFill>
                                <a:srgbClr val="DE201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zh-CN" b="1" i="1" dirty="0" smtClean="0">
                              <a:solidFill>
                                <a:srgbClr val="DE201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A50C97-C41E-4964-A66B-AD06784D4B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596" y="5632354"/>
                <a:ext cx="1681358" cy="442172"/>
              </a:xfrm>
              <a:prstGeom prst="rect">
                <a:avLst/>
              </a:prstGeom>
              <a:blipFill>
                <a:blip r:embed="rId8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D392A27-A4B2-4C19-9409-6A32427CD9C3}"/>
                  </a:ext>
                </a:extLst>
              </p:cNvPr>
              <p:cNvSpPr txBox="1"/>
              <p:nvPr/>
            </p:nvSpPr>
            <p:spPr>
              <a:xfrm>
                <a:off x="2776752" y="2726505"/>
                <a:ext cx="2304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Bus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D392A27-A4B2-4C19-9409-6A32427CD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752" y="2726505"/>
                <a:ext cx="2304256" cy="369332"/>
              </a:xfrm>
              <a:prstGeom prst="rect">
                <a:avLst/>
              </a:prstGeom>
              <a:blipFill>
                <a:blip r:embed="rId9"/>
                <a:stretch>
                  <a:fillRect l="-2387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0566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内容占位符 6">
                <a:extLst>
                  <a:ext uri="{FF2B5EF4-FFF2-40B4-BE49-F238E27FC236}">
                    <a16:creationId xmlns:a16="http://schemas.microsoft.com/office/drawing/2014/main" id="{7CAAA6E1-4CF5-4B8C-AA49-8C69DDB1B0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536" y="1196752"/>
                <a:ext cx="8352928" cy="532859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/>
                  <a:t>Control and learning  </a:t>
                </a:r>
              </a:p>
              <a:p>
                <a:pPr lvl="1"/>
                <a:r>
                  <a:rPr lang="en-US" altLang="zh-CN" b="1" dirty="0"/>
                  <a:t>For each bus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altLang="zh-CN" b="1" dirty="0"/>
                  <a:t>, a piece of experience is collected every 3 consecutive arrivals </a:t>
                </a:r>
              </a:p>
              <a:p>
                <a:pPr lvl="2"/>
                <a:r>
                  <a:rPr lang="en-US" altLang="zh-CN" b="1" dirty="0"/>
                  <a:t>Experience k (current asynchronous situation organization)</a:t>
                </a:r>
              </a:p>
              <a:p>
                <a:pPr marL="297180" lvl="1" indent="0">
                  <a:buNone/>
                </a:pPr>
                <a:endParaRPr lang="en-US" altLang="zh-CN" b="1" dirty="0"/>
              </a:p>
              <a:p>
                <a:pPr lvl="3"/>
                <a:endParaRPr lang="en-US" altLang="zh-CN" dirty="0"/>
              </a:p>
              <a:p>
                <a:pPr lvl="2"/>
                <a:endParaRPr lang="en-US" altLang="zh-CN" b="1" dirty="0"/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13" name="内容占位符 6">
                <a:extLst>
                  <a:ext uri="{FF2B5EF4-FFF2-40B4-BE49-F238E27FC236}">
                    <a16:creationId xmlns:a16="http://schemas.microsoft.com/office/drawing/2014/main" id="{7CAAA6E1-4CF5-4B8C-AA49-8C69DDB1B0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196752"/>
                <a:ext cx="8352928" cy="5328592"/>
              </a:xfrm>
              <a:blipFill>
                <a:blip r:embed="rId3"/>
                <a:stretch>
                  <a:fillRect l="-219" t="-458" r="-8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03EF561-D6D5-4B35-A87B-0FB8DAE88F18}"/>
              </a:ext>
            </a:extLst>
          </p:cNvPr>
          <p:cNvCxnSpPr>
            <a:cxnSpLocks/>
          </p:cNvCxnSpPr>
          <p:nvPr/>
        </p:nvCxnSpPr>
        <p:spPr>
          <a:xfrm>
            <a:off x="1170304" y="3549526"/>
            <a:ext cx="6525663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3782112F-CA31-487B-88A6-B046579913DA}"/>
              </a:ext>
            </a:extLst>
          </p:cNvPr>
          <p:cNvSpPr/>
          <p:nvPr/>
        </p:nvSpPr>
        <p:spPr>
          <a:xfrm>
            <a:off x="2095341" y="3375866"/>
            <a:ext cx="318977" cy="318977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2567268-3B47-4516-A610-D094D9A76A54}"/>
              </a:ext>
            </a:extLst>
          </p:cNvPr>
          <p:cNvSpPr/>
          <p:nvPr/>
        </p:nvSpPr>
        <p:spPr>
          <a:xfrm>
            <a:off x="4267927" y="3368777"/>
            <a:ext cx="318977" cy="318977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4" name="图形 4" descr="公共汽车">
            <a:extLst>
              <a:ext uri="{FF2B5EF4-FFF2-40B4-BE49-F238E27FC236}">
                <a16:creationId xmlns:a16="http://schemas.microsoft.com/office/drawing/2014/main" id="{28A5BBC9-477F-4298-86AC-A832ED2EDD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21511" y="2586046"/>
            <a:ext cx="666636" cy="6666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08139CD-2551-4F9B-BB18-9BC847630976}"/>
                  </a:ext>
                </a:extLst>
              </p:cNvPr>
              <p:cNvSpPr txBox="1"/>
              <p:nvPr/>
            </p:nvSpPr>
            <p:spPr>
              <a:xfrm>
                <a:off x="6976816" y="2764350"/>
                <a:ext cx="58028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08139CD-2551-4F9B-BB18-9BC847630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816" y="2764350"/>
                <a:ext cx="580287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文本框 20">
            <a:extLst>
              <a:ext uri="{FF2B5EF4-FFF2-40B4-BE49-F238E27FC236}">
                <a16:creationId xmlns:a16="http://schemas.microsoft.com/office/drawing/2014/main" id="{FE7A76C0-E9B6-4363-A187-E9EC9723726C}"/>
              </a:ext>
            </a:extLst>
          </p:cNvPr>
          <p:cNvSpPr txBox="1"/>
          <p:nvPr/>
        </p:nvSpPr>
        <p:spPr>
          <a:xfrm>
            <a:off x="1674240" y="3666202"/>
            <a:ext cx="2419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k arrival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文本框 20">
            <a:extLst>
              <a:ext uri="{FF2B5EF4-FFF2-40B4-BE49-F238E27FC236}">
                <a16:creationId xmlns:a16="http://schemas.microsoft.com/office/drawing/2014/main" id="{C896A07C-2CEF-499A-8DB6-8AE7BA51CD76}"/>
              </a:ext>
            </a:extLst>
          </p:cNvPr>
          <p:cNvSpPr txBox="1"/>
          <p:nvPr/>
        </p:nvSpPr>
        <p:spPr>
          <a:xfrm>
            <a:off x="4129417" y="3672711"/>
            <a:ext cx="2419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k+1 arrival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9144D27-92DF-46B0-B78B-E6B7957D3084}"/>
              </a:ext>
            </a:extLst>
          </p:cNvPr>
          <p:cNvSpPr/>
          <p:nvPr/>
        </p:nvSpPr>
        <p:spPr>
          <a:xfrm>
            <a:off x="6438005" y="3340102"/>
            <a:ext cx="318977" cy="318977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框 20">
            <a:extLst>
              <a:ext uri="{FF2B5EF4-FFF2-40B4-BE49-F238E27FC236}">
                <a16:creationId xmlns:a16="http://schemas.microsoft.com/office/drawing/2014/main" id="{1AD22E79-E282-4ACD-B978-1CB4B54CF7EA}"/>
              </a:ext>
            </a:extLst>
          </p:cNvPr>
          <p:cNvSpPr txBox="1"/>
          <p:nvPr/>
        </p:nvSpPr>
        <p:spPr>
          <a:xfrm>
            <a:off x="6226923" y="3652461"/>
            <a:ext cx="2419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k+2 arrival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18706BD-7DDD-4E34-B202-F9FFB2EBD976}"/>
                  </a:ext>
                </a:extLst>
              </p:cNvPr>
              <p:cNvSpPr txBox="1"/>
              <p:nvPr/>
            </p:nvSpPr>
            <p:spPr>
              <a:xfrm>
                <a:off x="73798" y="5238186"/>
                <a:ext cx="8388258" cy="8462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altLang="zh-CN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CA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CA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CA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CA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d>
                            <m:dPr>
                              <m:ctrlPr>
                                <a:rPr lang="en-CA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altLang="zh-CN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CA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altLang="zh-CN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CA" altLang="zh-CN" i="1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CA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altLang="zh-CN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CA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CA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CA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d>
                                <m:dPr>
                                  <m:ctrlPr>
                                    <a:rPr lang="en-CA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CA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CA" altLang="zh-CN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zh-CN" altLang="en-CA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sub>
                                    <m:sup>
                                      <m:r>
                                        <a:rPr lang="en-CA" altLang="zh-CN" i="1">
                                          <a:latin typeface="Cambria Math" panose="02040503050406030204" pitchFamily="18" charset="0"/>
                                        </a:rPr>
                                        <m:t>𝑡𝑎𝑟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CA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CA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p>
                                            <m:sSupPr>
                                              <m:ctrlPr>
                                                <a:rPr lang="en-CA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CA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p>
                                              <m:r>
                                                <a:rPr lang="en-CA" altLang="zh-CN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zh-CN" i="1">
                                              <a:latin typeface="Cambria Math" panose="02040503050406030204" pitchFamily="18" charset="0"/>
                                            </a:rPr>
                                            <m:t>Λ</m:t>
                                          </m:r>
                                        </m:sub>
                                      </m:sSub>
                                      <m:r>
                                        <a:rPr lang="en-CA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CA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p>
                                            <m:sSupPr>
                                              <m:ctrlPr>
                                                <a:rPr lang="en-CA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CA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p>
                                              <m:r>
                                                <a:rPr lang="en-CA" altLang="zh-CN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zh-CN" i="1">
                                              <a:latin typeface="Cambria Math" panose="02040503050406030204" pitchFamily="18" charset="0"/>
                                            </a:rPr>
                                            <m:t>Λ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CA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CA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CA" altLang="zh-CN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sub>
                                    <m:sup>
                                      <m:r>
                                        <a:rPr lang="en-CA" altLang="zh-CN" i="1">
                                          <a:latin typeface="Cambria Math" panose="02040503050406030204" pitchFamily="18" charset="0"/>
                                        </a:rPr>
                                        <m:t>𝑡𝑎𝑟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CA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CA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p>
                                            <m:sSupPr>
                                              <m:ctrlPr>
                                                <a:rPr lang="en-CA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CA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p>
                                              <m:r>
                                                <a:rPr lang="en-CA" altLang="zh-CN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  <m:sub>
                                          <m:r>
                                            <a:rPr lang="en-CA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CA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CA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p>
                                            <m:sSupPr>
                                              <m:ctrlPr>
                                                <a:rPr lang="en-CA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CA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p>
                                              <m:r>
                                                <a:rPr lang="en-CA" altLang="zh-CN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  <m:sub>
                                          <m:r>
                                            <a:rPr lang="en-CA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CA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CA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p>
                                            <m:sSupPr>
                                              <m:ctrlPr>
                                                <a:rPr lang="en-CA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CA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CA" altLang="zh-CN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CA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l-GR" altLang="zh-CN" i="1">
                                                  <a:latin typeface="Cambria Math" panose="02040503050406030204" pitchFamily="18" charset="0"/>
                                                </a:rPr>
                                                <m:t>Λ</m:t>
                                              </m:r>
                                            </m:e>
                                            <m:sup>
                                              <m:r>
                                                <a:rPr lang="en-CA" altLang="zh-CN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  <m:r>
                                        <a:rPr lang="en-CA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CA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p>
                                            <m:sSupPr>
                                              <m:ctrlPr>
                                                <a:rPr lang="en-CA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CA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𝒂</m:t>
                                              </m:r>
                                            </m:e>
                                            <m:sup>
                                              <m:r>
                                                <a:rPr lang="en-CA" altLang="zh-CN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zh-CN" i="1">
                                              <a:latin typeface="Cambria Math" panose="02040503050406030204" pitchFamily="18" charset="0"/>
                                            </a:rPr>
                                            <m:t>Λ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CA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CA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altLang="zh-CN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CA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CA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altLang="zh-CN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  <m:r>
                                    <a:rPr lang="en-CA" altLang="zh-CN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CA" altLang="zh-CN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en-CA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CA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r>
                                    <a:rPr lang="en-CA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CA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altLang="zh-C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altLang="zh-CN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CA" altLang="zh-CN" i="1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CA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d>
                        <m:dPr>
                          <m:ctrlPr>
                            <a:rPr lang="en-CA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CA" altLang="zh-CN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18706BD-7DDD-4E34-B202-F9FFB2EBD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98" y="5238186"/>
                <a:ext cx="8388258" cy="846257"/>
              </a:xfrm>
              <a:prstGeom prst="rect">
                <a:avLst/>
              </a:prstGeom>
              <a:blipFill>
                <a:blip r:embed="rId7"/>
                <a:stretch>
                  <a:fillRect b="-9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eft Brace 1">
            <a:extLst>
              <a:ext uri="{FF2B5EF4-FFF2-40B4-BE49-F238E27FC236}">
                <a16:creationId xmlns:a16="http://schemas.microsoft.com/office/drawing/2014/main" id="{D1226E17-5654-472E-8224-62C492CBBD19}"/>
              </a:ext>
            </a:extLst>
          </p:cNvPr>
          <p:cNvSpPr/>
          <p:nvPr/>
        </p:nvSpPr>
        <p:spPr>
          <a:xfrm rot="16200000">
            <a:off x="3268686" y="3283773"/>
            <a:ext cx="503936" cy="210269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6E775E-5555-406F-B89A-DC559BB6CF8F}"/>
              </a:ext>
            </a:extLst>
          </p:cNvPr>
          <p:cNvSpPr txBox="1"/>
          <p:nvPr/>
        </p:nvSpPr>
        <p:spPr>
          <a:xfrm>
            <a:off x="2446391" y="6300028"/>
            <a:ext cx="6361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Experience for formulating objective function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827988-396C-4B99-8BEC-2F2044092DE6}"/>
              </a:ext>
            </a:extLst>
          </p:cNvPr>
          <p:cNvSpPr txBox="1"/>
          <p:nvPr/>
        </p:nvSpPr>
        <p:spPr>
          <a:xfrm>
            <a:off x="9540552" y="25860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49C790-E03F-4792-BA82-AACAE3944B6D}"/>
              </a:ext>
            </a:extLst>
          </p:cNvPr>
          <p:cNvSpPr txBox="1"/>
          <p:nvPr/>
        </p:nvSpPr>
        <p:spPr>
          <a:xfrm>
            <a:off x="1921511" y="4587087"/>
            <a:ext cx="689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Impact collection: Collect information on stops where arrivals occur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94EA90A-C7EA-4475-BA0E-8F1728E2CD7B}"/>
                  </a:ext>
                </a:extLst>
              </p:cNvPr>
              <p:cNvSpPr txBox="1"/>
              <p:nvPr/>
            </p:nvSpPr>
            <p:spPr>
              <a:xfrm>
                <a:off x="2776752" y="2726505"/>
                <a:ext cx="2304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Bus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94EA90A-C7EA-4475-BA0E-8F1728E2C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752" y="2726505"/>
                <a:ext cx="2304256" cy="369332"/>
              </a:xfrm>
              <a:prstGeom prst="rect">
                <a:avLst/>
              </a:prstGeom>
              <a:blipFill>
                <a:blip r:embed="rId8"/>
                <a:stretch>
                  <a:fillRect l="-2387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0095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内容占位符 6">
                <a:extLst>
                  <a:ext uri="{FF2B5EF4-FFF2-40B4-BE49-F238E27FC236}">
                    <a16:creationId xmlns:a16="http://schemas.microsoft.com/office/drawing/2014/main" id="{7CAAA6E1-4CF5-4B8C-AA49-8C69DDB1B0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536" y="1196752"/>
                <a:ext cx="8352928" cy="532859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/>
                  <a:t>Control and learning  </a:t>
                </a:r>
              </a:p>
              <a:p>
                <a:pPr lvl="1"/>
                <a:r>
                  <a:rPr lang="en-US" altLang="zh-CN" b="1" dirty="0"/>
                  <a:t>For each bus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altLang="zh-CN" b="1" dirty="0"/>
                  <a:t>, a piece of experience is collected every 3 consecutive arrivals </a:t>
                </a:r>
              </a:p>
              <a:p>
                <a:pPr lvl="2"/>
                <a:r>
                  <a:rPr lang="en-US" altLang="zh-CN" b="1" dirty="0"/>
                  <a:t>Experience k (next asynchronous situation organization)</a:t>
                </a:r>
              </a:p>
              <a:p>
                <a:pPr marL="297180" lvl="1" indent="0">
                  <a:buNone/>
                </a:pPr>
                <a:endParaRPr lang="en-US" altLang="zh-CN" b="1" dirty="0"/>
              </a:p>
              <a:p>
                <a:pPr lvl="3"/>
                <a:endParaRPr lang="en-US" altLang="zh-CN" dirty="0"/>
              </a:p>
              <a:p>
                <a:pPr lvl="2"/>
                <a:endParaRPr lang="en-US" altLang="zh-CN" b="1" dirty="0"/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13" name="内容占位符 6">
                <a:extLst>
                  <a:ext uri="{FF2B5EF4-FFF2-40B4-BE49-F238E27FC236}">
                    <a16:creationId xmlns:a16="http://schemas.microsoft.com/office/drawing/2014/main" id="{7CAAA6E1-4CF5-4B8C-AA49-8C69DDB1B0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196752"/>
                <a:ext cx="8352928" cy="5328592"/>
              </a:xfrm>
              <a:blipFill>
                <a:blip r:embed="rId3"/>
                <a:stretch>
                  <a:fillRect l="-219" t="-458" r="-8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03EF561-D6D5-4B35-A87B-0FB8DAE88F18}"/>
              </a:ext>
            </a:extLst>
          </p:cNvPr>
          <p:cNvCxnSpPr>
            <a:cxnSpLocks/>
          </p:cNvCxnSpPr>
          <p:nvPr/>
        </p:nvCxnSpPr>
        <p:spPr>
          <a:xfrm>
            <a:off x="1170304" y="3549526"/>
            <a:ext cx="6525663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3782112F-CA31-487B-88A6-B046579913DA}"/>
              </a:ext>
            </a:extLst>
          </p:cNvPr>
          <p:cNvSpPr/>
          <p:nvPr/>
        </p:nvSpPr>
        <p:spPr>
          <a:xfrm>
            <a:off x="2095341" y="3375866"/>
            <a:ext cx="318977" cy="318977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2567268-3B47-4516-A610-D094D9A76A54}"/>
              </a:ext>
            </a:extLst>
          </p:cNvPr>
          <p:cNvSpPr/>
          <p:nvPr/>
        </p:nvSpPr>
        <p:spPr>
          <a:xfrm>
            <a:off x="4267927" y="3368777"/>
            <a:ext cx="318977" cy="318977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4" name="图形 4" descr="公共汽车">
            <a:extLst>
              <a:ext uri="{FF2B5EF4-FFF2-40B4-BE49-F238E27FC236}">
                <a16:creationId xmlns:a16="http://schemas.microsoft.com/office/drawing/2014/main" id="{28A5BBC9-477F-4298-86AC-A832ED2EDD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49311" y="2586046"/>
            <a:ext cx="666636" cy="6666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08139CD-2551-4F9B-BB18-9BC847630976}"/>
                  </a:ext>
                </a:extLst>
              </p:cNvPr>
              <p:cNvSpPr txBox="1"/>
              <p:nvPr/>
            </p:nvSpPr>
            <p:spPr>
              <a:xfrm>
                <a:off x="6976816" y="2764350"/>
                <a:ext cx="58028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08139CD-2551-4F9B-BB18-9BC847630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816" y="2764350"/>
                <a:ext cx="580287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文本框 20">
            <a:extLst>
              <a:ext uri="{FF2B5EF4-FFF2-40B4-BE49-F238E27FC236}">
                <a16:creationId xmlns:a16="http://schemas.microsoft.com/office/drawing/2014/main" id="{FE7A76C0-E9B6-4363-A187-E9EC9723726C}"/>
              </a:ext>
            </a:extLst>
          </p:cNvPr>
          <p:cNvSpPr txBox="1"/>
          <p:nvPr/>
        </p:nvSpPr>
        <p:spPr>
          <a:xfrm>
            <a:off x="1674240" y="3666202"/>
            <a:ext cx="2419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k arrival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文本框 20">
            <a:extLst>
              <a:ext uri="{FF2B5EF4-FFF2-40B4-BE49-F238E27FC236}">
                <a16:creationId xmlns:a16="http://schemas.microsoft.com/office/drawing/2014/main" id="{C896A07C-2CEF-499A-8DB6-8AE7BA51CD76}"/>
              </a:ext>
            </a:extLst>
          </p:cNvPr>
          <p:cNvSpPr txBox="1"/>
          <p:nvPr/>
        </p:nvSpPr>
        <p:spPr>
          <a:xfrm>
            <a:off x="4129417" y="3672711"/>
            <a:ext cx="2419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k+1 arrival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9144D27-92DF-46B0-B78B-E6B7957D3084}"/>
              </a:ext>
            </a:extLst>
          </p:cNvPr>
          <p:cNvSpPr/>
          <p:nvPr/>
        </p:nvSpPr>
        <p:spPr>
          <a:xfrm>
            <a:off x="6438005" y="3340102"/>
            <a:ext cx="318977" cy="318977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框 20">
            <a:extLst>
              <a:ext uri="{FF2B5EF4-FFF2-40B4-BE49-F238E27FC236}">
                <a16:creationId xmlns:a16="http://schemas.microsoft.com/office/drawing/2014/main" id="{1AD22E79-E282-4ACD-B978-1CB4B54CF7EA}"/>
              </a:ext>
            </a:extLst>
          </p:cNvPr>
          <p:cNvSpPr txBox="1"/>
          <p:nvPr/>
        </p:nvSpPr>
        <p:spPr>
          <a:xfrm>
            <a:off x="6226923" y="3652461"/>
            <a:ext cx="2419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k+2 arrival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18706BD-7DDD-4E34-B202-F9FFB2EBD976}"/>
                  </a:ext>
                </a:extLst>
              </p:cNvPr>
              <p:cNvSpPr txBox="1"/>
              <p:nvPr/>
            </p:nvSpPr>
            <p:spPr>
              <a:xfrm>
                <a:off x="73798" y="5310194"/>
                <a:ext cx="8388258" cy="8462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altLang="zh-CN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CA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CA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CA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CA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d>
                            <m:dPr>
                              <m:ctrlPr>
                                <a:rPr lang="en-CA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altLang="zh-CN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CA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altLang="zh-CN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CA" altLang="zh-CN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CA" altLang="zh-CN" i="1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CA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CA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CA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C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d>
                                <m:dPr>
                                  <m:ctrlPr>
                                    <a:rPr lang="en-CA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CA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CA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zh-CN" altLang="en-CA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sub>
                                    <m:sup>
                                      <m:r>
                                        <a:rPr lang="en-CA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𝑡𝑎𝑟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CA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CA" altLang="zh-CN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p>
                                            <m:sSupPr>
                                              <m:ctrlPr>
                                                <a:rPr lang="en-CA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CA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p>
                                              <m:r>
                                                <a:rPr lang="en-CA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Λ</m:t>
                                          </m:r>
                                        </m:sub>
                                      </m:sSub>
                                      <m:r>
                                        <a:rPr lang="en-CA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CA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p>
                                            <m:sSupPr>
                                              <m:ctrlPr>
                                                <a:rPr lang="en-CA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CA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p>
                                              <m:r>
                                                <a:rPr lang="en-CA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Λ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CA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CA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CA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sub>
                                    <m:sup>
                                      <m:r>
                                        <a:rPr lang="en-CA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𝑡𝑎𝑟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CA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CA" altLang="zh-CN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p>
                                            <m:sSupPr>
                                              <m:ctrlPr>
                                                <a:rPr lang="en-CA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CA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p>
                                              <m:r>
                                                <a:rPr lang="en-CA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  <m:sub>
                                          <m:r>
                                            <a:rPr lang="en-CA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CA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CA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p>
                                            <m:sSupPr>
                                              <m:ctrlPr>
                                                <a:rPr lang="en-CA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CA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p>
                                              <m:r>
                                                <a:rPr lang="en-CA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  <m:sub>
                                          <m:r>
                                            <a:rPr lang="en-CA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CA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CA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p>
                                            <m:sSupPr>
                                              <m:ctrlPr>
                                                <a:rPr lang="en-CA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CA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CA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CA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l-GR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Λ</m:t>
                                              </m:r>
                                            </m:e>
                                            <m:sup>
                                              <m:r>
                                                <a:rPr lang="en-CA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  <m:r>
                                        <a:rPr lang="en-CA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CA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p>
                                            <m:sSupPr>
                                              <m:ctrlPr>
                                                <a:rPr lang="en-CA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CA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𝒂</m:t>
                                              </m:r>
                                            </m:e>
                                            <m:sup>
                                              <m:r>
                                                <a:rPr lang="en-CA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Λ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CA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CA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CA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CA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  <m:r>
                                    <a:rPr lang="en-CA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CA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en-CA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CA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r>
                                    <a:rPr lang="en-CA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CA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CA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altLang="zh-CN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CA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CA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d>
                        <m:dPr>
                          <m:ctrlPr>
                            <a:rPr lang="en-CA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CA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CA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18706BD-7DDD-4E34-B202-F9FFB2EBD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98" y="5310194"/>
                <a:ext cx="8388258" cy="846257"/>
              </a:xfrm>
              <a:prstGeom prst="rect">
                <a:avLst/>
              </a:prstGeom>
              <a:blipFill>
                <a:blip r:embed="rId7"/>
                <a:stretch>
                  <a:fillRect b="-9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eft Brace 1">
            <a:extLst>
              <a:ext uri="{FF2B5EF4-FFF2-40B4-BE49-F238E27FC236}">
                <a16:creationId xmlns:a16="http://schemas.microsoft.com/office/drawing/2014/main" id="{D1226E17-5654-472E-8224-62C492CBBD19}"/>
              </a:ext>
            </a:extLst>
          </p:cNvPr>
          <p:cNvSpPr/>
          <p:nvPr/>
        </p:nvSpPr>
        <p:spPr>
          <a:xfrm rot="16200000">
            <a:off x="5386282" y="3236047"/>
            <a:ext cx="503936" cy="210269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67152F-E724-4B9D-8578-31F65636C6EB}"/>
              </a:ext>
            </a:extLst>
          </p:cNvPr>
          <p:cNvSpPr txBox="1"/>
          <p:nvPr/>
        </p:nvSpPr>
        <p:spPr>
          <a:xfrm>
            <a:off x="2446391" y="6300028"/>
            <a:ext cx="6361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Experience for formulating objective function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B56FE3-8EE1-47D0-AFEB-BC5F3293A3F1}"/>
              </a:ext>
            </a:extLst>
          </p:cNvPr>
          <p:cNvSpPr txBox="1"/>
          <p:nvPr/>
        </p:nvSpPr>
        <p:spPr>
          <a:xfrm>
            <a:off x="1921511" y="4587087"/>
            <a:ext cx="689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Impact collection: Collect information on stops where arrivals occur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80675F1-2953-4016-AE72-3167A4D88249}"/>
                  </a:ext>
                </a:extLst>
              </p:cNvPr>
              <p:cNvSpPr txBox="1"/>
              <p:nvPr/>
            </p:nvSpPr>
            <p:spPr>
              <a:xfrm>
                <a:off x="5445365" y="2668004"/>
                <a:ext cx="2304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Bus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80675F1-2953-4016-AE72-3167A4D88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365" y="2668004"/>
                <a:ext cx="2304256" cy="369332"/>
              </a:xfrm>
              <a:prstGeom prst="rect">
                <a:avLst/>
              </a:prstGeom>
              <a:blipFill>
                <a:blip r:embed="rId8"/>
                <a:stretch>
                  <a:fillRect l="-2116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84054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内容占位符 6">
            <a:extLst>
              <a:ext uri="{FF2B5EF4-FFF2-40B4-BE49-F238E27FC236}">
                <a16:creationId xmlns:a16="http://schemas.microsoft.com/office/drawing/2014/main" id="{88CD6181-693F-4CCB-A9FB-EB0AC9D2C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928992" cy="5328592"/>
          </a:xfrm>
        </p:spPr>
        <p:txBody>
          <a:bodyPr>
            <a:normAutofit/>
          </a:bodyPr>
          <a:lstStyle/>
          <a:p>
            <a:r>
              <a:rPr lang="en-US" altLang="zh-CN" b="1" dirty="0"/>
              <a:t>Work have done so far</a:t>
            </a:r>
          </a:p>
          <a:p>
            <a:pPr lvl="1"/>
            <a:r>
              <a:rPr lang="en-US" altLang="zh-CN" b="1" dirty="0"/>
              <a:t>Experiment setting</a:t>
            </a:r>
          </a:p>
          <a:p>
            <a:pPr lvl="2"/>
            <a:r>
              <a:rPr lang="en-US" altLang="zh-CN" sz="1600" dirty="0"/>
              <a:t>Testbed</a:t>
            </a:r>
          </a:p>
          <a:p>
            <a:pPr lvl="3"/>
            <a:r>
              <a:rPr lang="en-US" altLang="zh-CN" sz="1600" dirty="0"/>
              <a:t>Simulation engine: sumo 1.6.0</a:t>
            </a:r>
          </a:p>
          <a:p>
            <a:pPr lvl="3"/>
            <a:r>
              <a:rPr lang="en-US" altLang="zh-CN" sz="1600" dirty="0"/>
              <a:t>Algorithm: </a:t>
            </a:r>
            <a:r>
              <a:rPr lang="en-US" altLang="zh-CN" sz="1600" dirty="0" err="1"/>
              <a:t>pytorch</a:t>
            </a:r>
            <a:r>
              <a:rPr lang="en-US" altLang="zh-CN" sz="1600" dirty="0"/>
              <a:t> 10.2</a:t>
            </a:r>
          </a:p>
          <a:p>
            <a:pPr lvl="2"/>
            <a:r>
              <a:rPr lang="en-US" altLang="zh-CN" sz="1600" dirty="0"/>
              <a:t>Scenario</a:t>
            </a:r>
          </a:p>
          <a:p>
            <a:pPr lvl="3"/>
            <a:r>
              <a:rPr lang="en-US" altLang="zh-CN" sz="1600" dirty="0"/>
              <a:t>20 bus stops with 2 shared stops (passenger can transfer at shared stops)</a:t>
            </a:r>
          </a:p>
          <a:p>
            <a:pPr lvl="3"/>
            <a:r>
              <a:rPr lang="en-US" altLang="zh-CN" sz="1600" dirty="0"/>
              <a:t>Two bus routes with 8 buses for each </a:t>
            </a:r>
          </a:p>
          <a:p>
            <a:pPr lvl="3"/>
            <a:r>
              <a:rPr lang="en-US" altLang="zh-CN" sz="1600" dirty="0"/>
              <a:t>Transfer rate: 0.1 (10% passengers need to transfer</a:t>
            </a:r>
            <a:r>
              <a:rPr lang="en-US" altLang="zh-CN" dirty="0"/>
              <a:t>)</a:t>
            </a:r>
          </a:p>
          <a:p>
            <a:pPr lvl="2"/>
            <a:endParaRPr lang="en-US" altLang="zh-CN" b="1" dirty="0"/>
          </a:p>
          <a:p>
            <a:pPr marL="297180" lvl="1" indent="0">
              <a:buNone/>
            </a:pPr>
            <a:endParaRPr lang="en-US" altLang="zh-CN" b="1" dirty="0"/>
          </a:p>
          <a:p>
            <a:pPr lvl="3"/>
            <a:endParaRPr lang="en-US" altLang="zh-CN" dirty="0"/>
          </a:p>
          <a:p>
            <a:pPr lvl="2"/>
            <a:endParaRPr lang="en-US" altLang="zh-CN" b="1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3 Experimental progress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BC7E3F-6B74-4C49-8242-755277A13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80" y="4572233"/>
            <a:ext cx="3614732" cy="17902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390780-EEB0-4807-BA1C-20A00B3DD7C1}"/>
              </a:ext>
            </a:extLst>
          </p:cNvPr>
          <p:cNvSpPr txBox="1"/>
          <p:nvPr/>
        </p:nvSpPr>
        <p:spPr>
          <a:xfrm>
            <a:off x="3392436" y="646702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/>
              <a:t>Simulation network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672710-F41B-4DDF-967C-760195D21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8343" y="4419884"/>
            <a:ext cx="3614732" cy="192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1782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内容占位符 6">
            <a:extLst>
              <a:ext uri="{FF2B5EF4-FFF2-40B4-BE49-F238E27FC236}">
                <a16:creationId xmlns:a16="http://schemas.microsoft.com/office/drawing/2014/main" id="{88CD6181-693F-4CCB-A9FB-EB0AC9D2C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928992" cy="5328592"/>
          </a:xfrm>
        </p:spPr>
        <p:txBody>
          <a:bodyPr>
            <a:normAutofit/>
          </a:bodyPr>
          <a:lstStyle/>
          <a:p>
            <a:r>
              <a:rPr lang="en-US" altLang="zh-CN" b="1" dirty="0"/>
              <a:t>Work have done so far</a:t>
            </a:r>
          </a:p>
          <a:p>
            <a:pPr lvl="1"/>
            <a:r>
              <a:rPr lang="en-US" altLang="zh-CN" b="1" dirty="0"/>
              <a:t>Experiment setting</a:t>
            </a:r>
          </a:p>
          <a:p>
            <a:pPr lvl="2"/>
            <a:r>
              <a:rPr lang="en-US" altLang="zh-CN" dirty="0"/>
              <a:t>SUMO </a:t>
            </a:r>
            <a:r>
              <a:rPr lang="en-US" altLang="zh-CN" dirty="0" err="1"/>
              <a:t>api</a:t>
            </a:r>
            <a:r>
              <a:rPr lang="en-US" altLang="zh-CN" dirty="0"/>
              <a:t> for python for simulation testbed &amp; torch for learning algorithm</a:t>
            </a:r>
          </a:p>
          <a:p>
            <a:pPr lvl="2"/>
            <a:r>
              <a:rPr lang="en-US" altLang="zh-CN" dirty="0"/>
              <a:t>Two ring road network with shared corridor</a:t>
            </a:r>
          </a:p>
          <a:p>
            <a:pPr lvl="3"/>
            <a:r>
              <a:rPr lang="en-US" altLang="zh-CN" dirty="0"/>
              <a:t>20 bus stops with 2 shared stops (passenger can transfer at shared stops)</a:t>
            </a:r>
          </a:p>
          <a:p>
            <a:pPr lvl="2"/>
            <a:r>
              <a:rPr lang="en-US" altLang="zh-CN" dirty="0"/>
              <a:t>Two bus routes with 8 buses for each </a:t>
            </a:r>
          </a:p>
          <a:p>
            <a:pPr lvl="2"/>
            <a:r>
              <a:rPr lang="en-US" altLang="zh-CN" dirty="0"/>
              <a:t>Transfer rate: 0.1 (10% passengers need to transfer)</a:t>
            </a:r>
          </a:p>
          <a:p>
            <a:pPr lvl="2"/>
            <a:endParaRPr lang="en-US" altLang="zh-CN" b="1" dirty="0"/>
          </a:p>
          <a:p>
            <a:pPr marL="297180" lvl="1" indent="0">
              <a:buNone/>
            </a:pPr>
            <a:endParaRPr lang="en-US" altLang="zh-CN" b="1" dirty="0"/>
          </a:p>
          <a:p>
            <a:pPr lvl="3"/>
            <a:endParaRPr lang="en-US" altLang="zh-CN" dirty="0"/>
          </a:p>
          <a:p>
            <a:pPr lvl="2"/>
            <a:endParaRPr lang="en-US" altLang="zh-CN" b="1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31704E-A601-4C91-9DAC-59771094B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588" y="3819576"/>
            <a:ext cx="4151908" cy="2948150"/>
          </a:xfrm>
          <a:prstGeom prst="rect">
            <a:avLst/>
          </a:prstGeom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3 Experimental progress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BC7E3F-6B74-4C49-8242-755277A13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82" y="4265095"/>
            <a:ext cx="3614732" cy="17902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390780-EEB0-4807-BA1C-20A00B3DD7C1}"/>
              </a:ext>
            </a:extLst>
          </p:cNvPr>
          <p:cNvSpPr txBox="1"/>
          <p:nvPr/>
        </p:nvSpPr>
        <p:spPr>
          <a:xfrm>
            <a:off x="1763688" y="630932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/>
              <a:t>Simulation network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77960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3 Experimental progress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0" name="内容占位符 6">
            <a:extLst>
              <a:ext uri="{FF2B5EF4-FFF2-40B4-BE49-F238E27FC236}">
                <a16:creationId xmlns:a16="http://schemas.microsoft.com/office/drawing/2014/main" id="{88CD6181-693F-4CCB-A9FB-EB0AC9D2C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928992" cy="5328592"/>
          </a:xfrm>
        </p:spPr>
        <p:txBody>
          <a:bodyPr>
            <a:normAutofit/>
          </a:bodyPr>
          <a:lstStyle/>
          <a:p>
            <a:r>
              <a:rPr lang="en-US" altLang="zh-CN" b="1" dirty="0"/>
              <a:t>Work have done so far</a:t>
            </a:r>
          </a:p>
          <a:p>
            <a:pPr lvl="1"/>
            <a:r>
              <a:rPr lang="en-US" altLang="zh-CN" b="1" dirty="0"/>
              <a:t>Results</a:t>
            </a:r>
            <a:endParaRPr lang="en-US" altLang="zh-CN" dirty="0"/>
          </a:p>
          <a:p>
            <a:pPr lvl="2"/>
            <a:endParaRPr lang="en-US" altLang="zh-CN" b="1" dirty="0"/>
          </a:p>
          <a:p>
            <a:pPr marL="297180" lvl="1" indent="0">
              <a:buNone/>
            </a:pPr>
            <a:endParaRPr lang="en-US" altLang="zh-CN" b="1" dirty="0"/>
          </a:p>
          <a:p>
            <a:pPr lvl="3"/>
            <a:endParaRPr lang="en-US" altLang="zh-CN" dirty="0"/>
          </a:p>
          <a:p>
            <a:pPr lvl="2"/>
            <a:endParaRPr lang="en-US" altLang="zh-CN" b="1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37E9059-8880-4930-BD6D-CDCE99516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62" y="2370575"/>
            <a:ext cx="3438151" cy="3035814"/>
          </a:xfrm>
          <a:prstGeom prst="rect">
            <a:avLst/>
          </a:prstGeom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11EFBFA7-7EE8-4755-BEC4-DC26BC697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204864"/>
            <a:ext cx="3520447" cy="30358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EF2533-0A4F-44B3-A187-B5F9664E95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576" y="5690970"/>
            <a:ext cx="7492633" cy="3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718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3 Experimental progress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0" name="内容占位符 6">
            <a:extLst>
              <a:ext uri="{FF2B5EF4-FFF2-40B4-BE49-F238E27FC236}">
                <a16:creationId xmlns:a16="http://schemas.microsoft.com/office/drawing/2014/main" id="{88CD6181-693F-4CCB-A9FB-EB0AC9D2C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928992" cy="5328592"/>
          </a:xfrm>
        </p:spPr>
        <p:txBody>
          <a:bodyPr>
            <a:normAutofit/>
          </a:bodyPr>
          <a:lstStyle/>
          <a:p>
            <a:r>
              <a:rPr lang="en-US" altLang="zh-CN" b="1" dirty="0"/>
              <a:t>Work have done so far</a:t>
            </a:r>
          </a:p>
          <a:p>
            <a:pPr lvl="1"/>
            <a:r>
              <a:rPr lang="en-US" altLang="zh-CN" b="1" dirty="0"/>
              <a:t>Results</a:t>
            </a:r>
          </a:p>
          <a:p>
            <a:pPr lvl="2"/>
            <a:r>
              <a:rPr lang="en-US" altLang="zh-CN" b="1" dirty="0"/>
              <a:t>The reward function can not ensure the improvement.</a:t>
            </a:r>
          </a:p>
          <a:p>
            <a:pPr lvl="3"/>
            <a:r>
              <a:rPr lang="en-US" altLang="zh-CN" sz="1600" b="1" dirty="0">
                <a:solidFill>
                  <a:srgbClr val="C00000"/>
                </a:solidFill>
              </a:rPr>
              <a:t>There is no explicit consideration on transfer process.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lvl="2"/>
            <a:endParaRPr lang="en-US" altLang="zh-CN" b="1" dirty="0"/>
          </a:p>
          <a:p>
            <a:pPr marL="297180" lvl="1" indent="0">
              <a:buNone/>
            </a:pPr>
            <a:endParaRPr lang="en-US" altLang="zh-CN" b="1" dirty="0"/>
          </a:p>
          <a:p>
            <a:pPr lvl="3"/>
            <a:endParaRPr lang="en-US" altLang="zh-CN" dirty="0"/>
          </a:p>
          <a:p>
            <a:pPr lvl="2"/>
            <a:endParaRPr lang="en-US" altLang="zh-CN" b="1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B8090504-2FBE-4EB2-9A2B-DA3F505AD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38" y="2914269"/>
            <a:ext cx="3438151" cy="3035814"/>
          </a:xfrm>
          <a:prstGeom prst="rect">
            <a:avLst/>
          </a:prstGeom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82E9C9D7-F2AC-42DC-BBCB-59E45F5DE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5098" y="2924944"/>
            <a:ext cx="3520447" cy="30358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ADE664E-8CD5-4DF8-9FDF-FBDB9AFFA57D}"/>
                  </a:ext>
                </a:extLst>
              </p:cNvPr>
              <p:cNvSpPr txBox="1"/>
              <p:nvPr/>
            </p:nvSpPr>
            <p:spPr>
              <a:xfrm>
                <a:off x="739183" y="6246233"/>
                <a:ext cx="74905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CA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CA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CA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CA" altLang="zh-CN" b="0" i="0" smtClean="0">
                                      <a:latin typeface="Cambria Math" panose="02040503050406030204" pitchFamily="18" charset="0"/>
                                    </a:rPr>
                                    <m:t>forwrd</m:t>
                                  </m:r>
                                  <m:r>
                                    <a:rPr lang="en-CA" altLang="zh-CN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 altLang="zh-CN" b="0" i="0" smtClean="0">
                                      <a:latin typeface="Cambria Math" panose="02040503050406030204" pitchFamily="18" charset="0"/>
                                    </a:rPr>
                                    <m:t>headway</m:t>
                                  </m:r>
                                  <m:r>
                                    <a:rPr lang="en-CA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 altLang="zh-CN" b="0" i="0" smtClean="0">
                                      <a:latin typeface="Cambria Math" panose="02040503050406030204" pitchFamily="18" charset="0"/>
                                    </a:rPr>
                                    <m:t>backward</m:t>
                                  </m:r>
                                  <m:r>
                                    <a:rPr lang="en-CA" altLang="zh-CN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 altLang="zh-CN" b="0" i="0" smtClean="0">
                                      <a:latin typeface="Cambria Math" panose="02040503050406030204" pitchFamily="18" charset="0"/>
                                    </a:rPr>
                                    <m:t>headway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CA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CA" altLang="zh-CN" b="0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CA" altLang="zh-CN" i="0">
                          <a:latin typeface="Cambria Math" panose="02040503050406030204" pitchFamily="18" charset="0"/>
                        </a:rPr>
                        <m:t>forwrd</m:t>
                      </m:r>
                      <m:r>
                        <a:rPr lang="en-CA" altLang="zh-CN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altLang="zh-CN" i="0">
                          <a:latin typeface="Cambria Math" panose="02040503050406030204" pitchFamily="18" charset="0"/>
                        </a:rPr>
                        <m:t>headway</m:t>
                      </m:r>
                      <m:r>
                        <a:rPr lang="en-CA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ADE664E-8CD5-4DF8-9FDF-FBDB9AFFA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83" y="6246233"/>
                <a:ext cx="7490512" cy="276999"/>
              </a:xfrm>
              <a:prstGeom prst="rect">
                <a:avLst/>
              </a:prstGeom>
              <a:blipFill>
                <a:blip r:embed="rId5"/>
                <a:stretch>
                  <a:fillRect t="-2222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956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1 Background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r>
              <a:rPr lang="en-US" altLang="zh-CN" b="1" dirty="0"/>
              <a:t>Problem statement</a:t>
            </a:r>
          </a:p>
          <a:p>
            <a:pPr lvl="1"/>
            <a:r>
              <a:rPr lang="en-US" altLang="zh-CN" b="1" dirty="0"/>
              <a:t>In transit network, multiple bus lines usually share the same corridor along their routes.</a:t>
            </a:r>
          </a:p>
          <a:p>
            <a:pPr marL="297180" lvl="1" indent="0">
              <a:buNone/>
            </a:pPr>
            <a:endParaRPr lang="en-US" altLang="zh-CN" b="1" dirty="0"/>
          </a:p>
          <a:p>
            <a:pPr lvl="3"/>
            <a:endParaRPr lang="en-US" altLang="zh-CN" dirty="0"/>
          </a:p>
          <a:p>
            <a:pPr lvl="2"/>
            <a:endParaRPr lang="en-US" altLang="zh-CN" b="1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B4A8AA-AB88-4EBC-8D3F-ACCEDBF9E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383" y="4594820"/>
            <a:ext cx="3986647" cy="21328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943F8B-4A37-469F-927E-A63B21BA6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2492896"/>
            <a:ext cx="3683111" cy="17402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468CA9-0E58-4C7F-8A51-3B945B6881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012" y="4505354"/>
            <a:ext cx="3584635" cy="21328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A2C303-25F0-4B4C-9C82-0D49D34943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4047" y="2654179"/>
            <a:ext cx="3603821" cy="154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015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3 Experimental progress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0" name="内容占位符 6">
            <a:extLst>
              <a:ext uri="{FF2B5EF4-FFF2-40B4-BE49-F238E27FC236}">
                <a16:creationId xmlns:a16="http://schemas.microsoft.com/office/drawing/2014/main" id="{88CD6181-693F-4CCB-A9FB-EB0AC9D2C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r>
              <a:rPr lang="en-US" altLang="zh-CN" b="1" dirty="0"/>
              <a:t>Next step</a:t>
            </a:r>
          </a:p>
          <a:p>
            <a:pPr lvl="1"/>
            <a:r>
              <a:rPr lang="en-US" altLang="zh-CN" b="1" dirty="0"/>
              <a:t>Design reward function</a:t>
            </a:r>
          </a:p>
          <a:p>
            <a:pPr lvl="1"/>
            <a:r>
              <a:rPr lang="en-US" altLang="zh-CN" b="1" dirty="0"/>
              <a:t>Baseline comparisons</a:t>
            </a:r>
          </a:p>
          <a:p>
            <a:pPr lvl="1"/>
            <a:r>
              <a:rPr lang="en-US" altLang="zh-CN" b="1" dirty="0"/>
              <a:t>Complex network (i.e., more overlapped ring roads)</a:t>
            </a:r>
          </a:p>
          <a:p>
            <a:pPr lvl="1"/>
            <a:r>
              <a:rPr lang="en-US" altLang="zh-CN" b="1" dirty="0"/>
              <a:t>Random speed setting</a:t>
            </a:r>
          </a:p>
          <a:p>
            <a:pPr lvl="1"/>
            <a:r>
              <a:rPr lang="en-US" altLang="zh-CN" b="1" dirty="0"/>
              <a:t>Different transfer rate</a:t>
            </a:r>
          </a:p>
          <a:p>
            <a:pPr lvl="1"/>
            <a:r>
              <a:rPr lang="en-US" altLang="zh-CN" b="1" dirty="0"/>
              <a:t>Field data</a:t>
            </a:r>
          </a:p>
          <a:p>
            <a:pPr marL="297180" lvl="1" indent="0">
              <a:buNone/>
            </a:pPr>
            <a:endParaRPr lang="en-US" altLang="zh-CN" b="1" dirty="0"/>
          </a:p>
          <a:p>
            <a:pPr lvl="3"/>
            <a:endParaRPr lang="en-US" altLang="zh-CN" dirty="0"/>
          </a:p>
          <a:p>
            <a:pPr lvl="2"/>
            <a:endParaRPr lang="en-US" altLang="zh-CN" b="1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81303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43648" y="1773653"/>
            <a:ext cx="8288792" cy="1158828"/>
          </a:xfrm>
        </p:spPr>
        <p:txBody>
          <a:bodyPr>
            <a:noAutofit/>
          </a:bodyPr>
          <a:lstStyle/>
          <a:p>
            <a:pPr algn="ctr"/>
            <a:r>
              <a:rPr lang="en-US" altLang="zh-CN" sz="3600" b="1" dirty="0"/>
              <a:t>Thank you ! </a:t>
            </a:r>
            <a:br>
              <a:rPr lang="en-US" altLang="zh-CN" sz="3600" b="1" dirty="0"/>
            </a:br>
            <a:r>
              <a:rPr lang="en-US" altLang="zh-CN" sz="3600" b="1" dirty="0"/>
              <a:t>And</a:t>
            </a:r>
            <a:br>
              <a:rPr lang="en-US" altLang="zh-CN" sz="3600" b="1" dirty="0"/>
            </a:br>
            <a:r>
              <a:rPr lang="en-US" altLang="zh-CN" sz="3600" b="1" dirty="0"/>
              <a:t>Any suggestions?</a:t>
            </a:r>
            <a:endParaRPr lang="en-CA" sz="3600" b="1" dirty="0"/>
          </a:p>
        </p:txBody>
      </p:sp>
      <p:pic>
        <p:nvPicPr>
          <p:cNvPr id="8" name="Picture 7" descr="MCCR-RE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008" y="5815475"/>
            <a:ext cx="2103120" cy="494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0440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1 Background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r>
              <a:rPr lang="en-US" altLang="zh-CN" b="1" dirty="0"/>
              <a:t>Problem statement</a:t>
            </a:r>
          </a:p>
          <a:p>
            <a:pPr lvl="3"/>
            <a:endParaRPr lang="en-US" altLang="zh-CN" dirty="0"/>
          </a:p>
          <a:p>
            <a:pPr lvl="2"/>
            <a:endParaRPr lang="en-US" altLang="zh-CN" b="1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AFBF06-C472-4D37-A3F3-F8ECBD758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379" y="3033049"/>
            <a:ext cx="6619242" cy="3492295"/>
          </a:xfrm>
          <a:prstGeom prst="rect">
            <a:avLst/>
          </a:prstGeom>
        </p:spPr>
      </p:pic>
      <p:pic>
        <p:nvPicPr>
          <p:cNvPr id="4" name="Graphic 3" descr="Bus">
            <a:extLst>
              <a:ext uri="{FF2B5EF4-FFF2-40B4-BE49-F238E27FC236}">
                <a16:creationId xmlns:a16="http://schemas.microsoft.com/office/drawing/2014/main" id="{465B066C-0C62-448E-8578-D6B730D1BA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7623" y="3844211"/>
            <a:ext cx="531955" cy="531955"/>
          </a:xfrm>
          <a:prstGeom prst="rect">
            <a:avLst/>
          </a:prstGeom>
        </p:spPr>
      </p:pic>
      <p:pic>
        <p:nvPicPr>
          <p:cNvPr id="8" name="Graphic 7" descr="Bus">
            <a:extLst>
              <a:ext uri="{FF2B5EF4-FFF2-40B4-BE49-F238E27FC236}">
                <a16:creationId xmlns:a16="http://schemas.microsoft.com/office/drawing/2014/main" id="{39DDDBEA-037C-4815-8F32-BCD5F6220B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19578" y="4735758"/>
            <a:ext cx="531955" cy="531955"/>
          </a:xfrm>
          <a:prstGeom prst="rect">
            <a:avLst/>
          </a:prstGeom>
        </p:spPr>
      </p:pic>
      <p:pic>
        <p:nvPicPr>
          <p:cNvPr id="9" name="Graphic 8" descr="Bus">
            <a:extLst>
              <a:ext uri="{FF2B5EF4-FFF2-40B4-BE49-F238E27FC236}">
                <a16:creationId xmlns:a16="http://schemas.microsoft.com/office/drawing/2014/main" id="{625F525E-DFF2-4156-B651-E6FDF5AE6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45687" y="3873750"/>
            <a:ext cx="531955" cy="53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01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1 Background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r>
              <a:rPr lang="en-US" altLang="zh-CN" b="1" dirty="0"/>
              <a:t>Problem statement</a:t>
            </a:r>
          </a:p>
          <a:p>
            <a:pPr lvl="1"/>
            <a:r>
              <a:rPr lang="en-US" altLang="zh-CN" b="1" dirty="0"/>
              <a:t>How to regularize buses from the same route to avoid bus bunching?</a:t>
            </a:r>
          </a:p>
          <a:p>
            <a:pPr marL="297180" lvl="1" indent="0">
              <a:buNone/>
            </a:pPr>
            <a:endParaRPr lang="en-US" altLang="zh-CN" b="1" dirty="0"/>
          </a:p>
          <a:p>
            <a:pPr lvl="3"/>
            <a:endParaRPr lang="en-US" altLang="zh-CN" dirty="0"/>
          </a:p>
          <a:p>
            <a:pPr lvl="2"/>
            <a:endParaRPr lang="en-US" altLang="zh-CN" b="1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AFBF06-C472-4D37-A3F3-F8ECBD758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379" y="3033049"/>
            <a:ext cx="6619242" cy="3492295"/>
          </a:xfrm>
          <a:prstGeom prst="rect">
            <a:avLst/>
          </a:prstGeom>
        </p:spPr>
      </p:pic>
      <p:pic>
        <p:nvPicPr>
          <p:cNvPr id="4" name="Graphic 3" descr="Bus">
            <a:extLst>
              <a:ext uri="{FF2B5EF4-FFF2-40B4-BE49-F238E27FC236}">
                <a16:creationId xmlns:a16="http://schemas.microsoft.com/office/drawing/2014/main" id="{465B066C-0C62-448E-8578-D6B730D1BA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7623" y="3844211"/>
            <a:ext cx="531955" cy="531955"/>
          </a:xfrm>
          <a:prstGeom prst="rect">
            <a:avLst/>
          </a:prstGeom>
        </p:spPr>
      </p:pic>
      <p:pic>
        <p:nvPicPr>
          <p:cNvPr id="8" name="Graphic 7" descr="Bus">
            <a:extLst>
              <a:ext uri="{FF2B5EF4-FFF2-40B4-BE49-F238E27FC236}">
                <a16:creationId xmlns:a16="http://schemas.microsoft.com/office/drawing/2014/main" id="{39DDDBEA-037C-4815-8F32-BCD5F6220B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19578" y="4735758"/>
            <a:ext cx="531955" cy="531955"/>
          </a:xfrm>
          <a:prstGeom prst="rect">
            <a:avLst/>
          </a:prstGeom>
        </p:spPr>
      </p:pic>
      <p:pic>
        <p:nvPicPr>
          <p:cNvPr id="9" name="Graphic 8" descr="Bus">
            <a:extLst>
              <a:ext uri="{FF2B5EF4-FFF2-40B4-BE49-F238E27FC236}">
                <a16:creationId xmlns:a16="http://schemas.microsoft.com/office/drawing/2014/main" id="{625F525E-DFF2-4156-B651-E6FDF5AE6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45687" y="3873750"/>
            <a:ext cx="531955" cy="531955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745148AE-164A-4AF3-91EA-1E1676B0449A}"/>
              </a:ext>
            </a:extLst>
          </p:cNvPr>
          <p:cNvSpPr/>
          <p:nvPr/>
        </p:nvSpPr>
        <p:spPr>
          <a:xfrm rot="5400000">
            <a:off x="1324481" y="3284579"/>
            <a:ext cx="1147533" cy="1872208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428EB4-F014-4A3E-9E87-CD68DDC9C315}"/>
              </a:ext>
            </a:extLst>
          </p:cNvPr>
          <p:cNvSpPr/>
          <p:nvPr/>
        </p:nvSpPr>
        <p:spPr>
          <a:xfrm>
            <a:off x="615992" y="3263492"/>
            <a:ext cx="114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5"/>
                </a:solidFill>
              </a:rPr>
              <a:t>regularize</a:t>
            </a:r>
            <a:endParaRPr lang="zh-CN" alt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709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1 Background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r>
              <a:rPr lang="en-US" altLang="zh-CN" b="1" dirty="0"/>
              <a:t>Problem statement</a:t>
            </a:r>
          </a:p>
          <a:p>
            <a:pPr lvl="1"/>
            <a:r>
              <a:rPr lang="en-US" altLang="zh-CN" b="1" dirty="0"/>
              <a:t>How to regularize buses from the same route to avoid bus bunching?</a:t>
            </a:r>
          </a:p>
          <a:p>
            <a:pPr lvl="1"/>
            <a:r>
              <a:rPr lang="en-US" altLang="zh-CN" b="1" dirty="0"/>
              <a:t>How to synchronize buses from different routes on the shared corridor to reduce transfer cost?</a:t>
            </a:r>
          </a:p>
          <a:p>
            <a:pPr lvl="1"/>
            <a:endParaRPr lang="en-US" altLang="zh-CN" b="1" dirty="0"/>
          </a:p>
          <a:p>
            <a:pPr marL="297180" lvl="1" indent="0">
              <a:buNone/>
            </a:pPr>
            <a:endParaRPr lang="en-US" altLang="zh-CN" b="1" dirty="0"/>
          </a:p>
          <a:p>
            <a:pPr lvl="3"/>
            <a:endParaRPr lang="en-US" altLang="zh-CN" dirty="0"/>
          </a:p>
          <a:p>
            <a:pPr lvl="2"/>
            <a:endParaRPr lang="en-US" altLang="zh-CN" b="1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AFBF06-C472-4D37-A3F3-F8ECBD758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379" y="3033049"/>
            <a:ext cx="6619242" cy="3492295"/>
          </a:xfrm>
          <a:prstGeom prst="rect">
            <a:avLst/>
          </a:prstGeom>
        </p:spPr>
      </p:pic>
      <p:pic>
        <p:nvPicPr>
          <p:cNvPr id="4" name="Graphic 3" descr="Bus">
            <a:extLst>
              <a:ext uri="{FF2B5EF4-FFF2-40B4-BE49-F238E27FC236}">
                <a16:creationId xmlns:a16="http://schemas.microsoft.com/office/drawing/2014/main" id="{465B066C-0C62-448E-8578-D6B730D1BA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7623" y="3844211"/>
            <a:ext cx="531955" cy="531955"/>
          </a:xfrm>
          <a:prstGeom prst="rect">
            <a:avLst/>
          </a:prstGeom>
        </p:spPr>
      </p:pic>
      <p:pic>
        <p:nvPicPr>
          <p:cNvPr id="8" name="Graphic 7" descr="Bus">
            <a:extLst>
              <a:ext uri="{FF2B5EF4-FFF2-40B4-BE49-F238E27FC236}">
                <a16:creationId xmlns:a16="http://schemas.microsoft.com/office/drawing/2014/main" id="{39DDDBEA-037C-4815-8F32-BCD5F6220B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19578" y="4735758"/>
            <a:ext cx="531955" cy="531955"/>
          </a:xfrm>
          <a:prstGeom prst="rect">
            <a:avLst/>
          </a:prstGeom>
        </p:spPr>
      </p:pic>
      <p:pic>
        <p:nvPicPr>
          <p:cNvPr id="9" name="Graphic 8" descr="Bus">
            <a:extLst>
              <a:ext uri="{FF2B5EF4-FFF2-40B4-BE49-F238E27FC236}">
                <a16:creationId xmlns:a16="http://schemas.microsoft.com/office/drawing/2014/main" id="{625F525E-DFF2-4156-B651-E6FDF5AE6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45687" y="3873750"/>
            <a:ext cx="531955" cy="53195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D9BE42B-D4E7-4D2C-8F4E-47D67B305DC8}"/>
              </a:ext>
            </a:extLst>
          </p:cNvPr>
          <p:cNvSpPr/>
          <p:nvPr/>
        </p:nvSpPr>
        <p:spPr>
          <a:xfrm rot="1130881">
            <a:off x="1723626" y="3656392"/>
            <a:ext cx="1147533" cy="1872208"/>
          </a:xfrm>
          <a:prstGeom prst="ellipse">
            <a:avLst/>
          </a:prstGeom>
          <a:noFill/>
          <a:ln w="38100">
            <a:solidFill>
              <a:srgbClr val="23858E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45148AE-164A-4AF3-91EA-1E1676B0449A}"/>
              </a:ext>
            </a:extLst>
          </p:cNvPr>
          <p:cNvSpPr/>
          <p:nvPr/>
        </p:nvSpPr>
        <p:spPr>
          <a:xfrm rot="5400000">
            <a:off x="1324481" y="3284579"/>
            <a:ext cx="1147533" cy="1872208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9BC0AF-C62D-45B0-9E20-FCFD7FC7315D}"/>
              </a:ext>
            </a:extLst>
          </p:cNvPr>
          <p:cNvSpPr/>
          <p:nvPr/>
        </p:nvSpPr>
        <p:spPr>
          <a:xfrm>
            <a:off x="2538821" y="5083047"/>
            <a:ext cx="1334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synchronize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428EB4-F014-4A3E-9E87-CD68DDC9C315}"/>
              </a:ext>
            </a:extLst>
          </p:cNvPr>
          <p:cNvSpPr/>
          <p:nvPr/>
        </p:nvSpPr>
        <p:spPr>
          <a:xfrm>
            <a:off x="615992" y="3263492"/>
            <a:ext cx="114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5"/>
                </a:solidFill>
              </a:rPr>
              <a:t>regularize</a:t>
            </a:r>
            <a:endParaRPr lang="zh-CN" alt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982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1 Background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r>
              <a:rPr lang="en-US" altLang="zh-CN" b="1" dirty="0"/>
              <a:t>Past studies</a:t>
            </a:r>
          </a:p>
          <a:p>
            <a:pPr marL="297180" lvl="1" indent="0">
              <a:buNone/>
            </a:pPr>
            <a:endParaRPr lang="en-US" altLang="zh-CN" b="1" dirty="0"/>
          </a:p>
          <a:p>
            <a:pPr lvl="3"/>
            <a:endParaRPr lang="en-US" altLang="zh-CN" dirty="0"/>
          </a:p>
          <a:p>
            <a:pPr lvl="2"/>
            <a:endParaRPr lang="en-US" altLang="zh-CN" b="1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083DA0-51FD-41CB-99B7-784E7927072B}"/>
              </a:ext>
            </a:extLst>
          </p:cNvPr>
          <p:cNvSpPr/>
          <p:nvPr/>
        </p:nvSpPr>
        <p:spPr>
          <a:xfrm>
            <a:off x="827584" y="1999124"/>
            <a:ext cx="7344816" cy="194421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BB528E-BAA6-4354-ADB0-CFE70A437F75}"/>
              </a:ext>
            </a:extLst>
          </p:cNvPr>
          <p:cNvSpPr txBox="1"/>
          <p:nvPr/>
        </p:nvSpPr>
        <p:spPr>
          <a:xfrm>
            <a:off x="3635896" y="1783100"/>
            <a:ext cx="1728192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Polices</a:t>
            </a:r>
            <a:endParaRPr lang="zh-CN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0A09CF-5BE5-46E4-BD9B-D0C1A38BF48C}"/>
              </a:ext>
            </a:extLst>
          </p:cNvPr>
          <p:cNvSpPr txBox="1"/>
          <p:nvPr/>
        </p:nvSpPr>
        <p:spPr>
          <a:xfrm>
            <a:off x="1786548" y="231188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Holding control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683721-8770-4833-8858-B3ABEBE25889}"/>
              </a:ext>
            </a:extLst>
          </p:cNvPr>
          <p:cNvSpPr txBox="1"/>
          <p:nvPr/>
        </p:nvSpPr>
        <p:spPr>
          <a:xfrm>
            <a:off x="1786548" y="289724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Stop skipping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1A44F3-AF78-42BE-87C9-12280110CC83}"/>
              </a:ext>
            </a:extLst>
          </p:cNvPr>
          <p:cNvSpPr txBox="1"/>
          <p:nvPr/>
        </p:nvSpPr>
        <p:spPr>
          <a:xfrm>
            <a:off x="4450844" y="231599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Bus substitution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178774-7A33-4F58-9597-DE1702181B7A}"/>
              </a:ext>
            </a:extLst>
          </p:cNvPr>
          <p:cNvSpPr txBox="1"/>
          <p:nvPr/>
        </p:nvSpPr>
        <p:spPr>
          <a:xfrm>
            <a:off x="4427984" y="293423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On-road speed control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8A4211-9D05-4D83-91F1-3F92BCF24BB6}"/>
              </a:ext>
            </a:extLst>
          </p:cNvPr>
          <p:cNvSpPr txBox="1"/>
          <p:nvPr/>
        </p:nvSpPr>
        <p:spPr>
          <a:xfrm>
            <a:off x="4485144" y="3494170"/>
            <a:ext cx="353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Combined based some rules…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3A5DBA-8319-486B-A282-E5A896D7879C}"/>
              </a:ext>
            </a:extLst>
          </p:cNvPr>
          <p:cNvSpPr txBox="1"/>
          <p:nvPr/>
        </p:nvSpPr>
        <p:spPr>
          <a:xfrm>
            <a:off x="1786548" y="3494170"/>
            <a:ext cx="353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Boarding limits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247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1 Background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r>
              <a:rPr lang="en-US" altLang="zh-CN" b="1" dirty="0"/>
              <a:t>Past studies</a:t>
            </a:r>
          </a:p>
          <a:p>
            <a:pPr marL="297180" lvl="1" indent="0">
              <a:buNone/>
            </a:pPr>
            <a:endParaRPr lang="en-US" altLang="zh-CN" b="1" dirty="0"/>
          </a:p>
          <a:p>
            <a:pPr lvl="3"/>
            <a:endParaRPr lang="en-US" altLang="zh-CN" dirty="0"/>
          </a:p>
          <a:p>
            <a:pPr lvl="2"/>
            <a:endParaRPr lang="en-US" altLang="zh-CN" b="1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083DA0-51FD-41CB-99B7-784E7927072B}"/>
              </a:ext>
            </a:extLst>
          </p:cNvPr>
          <p:cNvSpPr/>
          <p:nvPr/>
        </p:nvSpPr>
        <p:spPr>
          <a:xfrm>
            <a:off x="827584" y="1999124"/>
            <a:ext cx="7344816" cy="194421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BB528E-BAA6-4354-ADB0-CFE70A437F75}"/>
              </a:ext>
            </a:extLst>
          </p:cNvPr>
          <p:cNvSpPr txBox="1"/>
          <p:nvPr/>
        </p:nvSpPr>
        <p:spPr>
          <a:xfrm>
            <a:off x="3635896" y="1783100"/>
            <a:ext cx="1728192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Polices</a:t>
            </a:r>
            <a:endParaRPr lang="zh-CN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0A09CF-5BE5-46E4-BD9B-D0C1A38BF48C}"/>
              </a:ext>
            </a:extLst>
          </p:cNvPr>
          <p:cNvSpPr txBox="1"/>
          <p:nvPr/>
        </p:nvSpPr>
        <p:spPr>
          <a:xfrm>
            <a:off x="1786548" y="231188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Holding control</a:t>
            </a:r>
            <a:endParaRPr lang="zh-CN" alt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683721-8770-4833-8858-B3ABEBE25889}"/>
              </a:ext>
            </a:extLst>
          </p:cNvPr>
          <p:cNvSpPr txBox="1"/>
          <p:nvPr/>
        </p:nvSpPr>
        <p:spPr>
          <a:xfrm>
            <a:off x="1786548" y="289724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Stop skipping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1A44F3-AF78-42BE-87C9-12280110CC83}"/>
              </a:ext>
            </a:extLst>
          </p:cNvPr>
          <p:cNvSpPr txBox="1"/>
          <p:nvPr/>
        </p:nvSpPr>
        <p:spPr>
          <a:xfrm>
            <a:off x="4450844" y="231599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Bus substitution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178774-7A33-4F58-9597-DE1702181B7A}"/>
              </a:ext>
            </a:extLst>
          </p:cNvPr>
          <p:cNvSpPr txBox="1"/>
          <p:nvPr/>
        </p:nvSpPr>
        <p:spPr>
          <a:xfrm>
            <a:off x="4427984" y="293423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On-road speed control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8A4211-9D05-4D83-91F1-3F92BCF24BB6}"/>
              </a:ext>
            </a:extLst>
          </p:cNvPr>
          <p:cNvSpPr txBox="1"/>
          <p:nvPr/>
        </p:nvSpPr>
        <p:spPr>
          <a:xfrm>
            <a:off x="4485144" y="3494170"/>
            <a:ext cx="353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Combined based some rules…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3A5DBA-8319-486B-A282-E5A896D7879C}"/>
              </a:ext>
            </a:extLst>
          </p:cNvPr>
          <p:cNvSpPr txBox="1"/>
          <p:nvPr/>
        </p:nvSpPr>
        <p:spPr>
          <a:xfrm>
            <a:off x="1786548" y="3494170"/>
            <a:ext cx="353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Boarding limits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BCDE60-A54C-45AA-AD8B-C3534568A742}"/>
              </a:ext>
            </a:extLst>
          </p:cNvPr>
          <p:cNvSpPr txBox="1"/>
          <p:nvPr/>
        </p:nvSpPr>
        <p:spPr>
          <a:xfrm>
            <a:off x="3745632" y="2282154"/>
            <a:ext cx="50177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altLang="zh-CN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Flexible and less frustrated for passengers</a:t>
            </a:r>
            <a:endParaRPr lang="zh-CN" altLang="en-US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760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1 Background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r>
              <a:rPr lang="en-US" altLang="zh-CN" b="1" dirty="0"/>
              <a:t>Past studies</a:t>
            </a:r>
          </a:p>
          <a:p>
            <a:pPr marL="297180" lvl="1" indent="0">
              <a:buNone/>
            </a:pPr>
            <a:endParaRPr lang="en-US" altLang="zh-CN" b="1" dirty="0"/>
          </a:p>
          <a:p>
            <a:pPr lvl="3"/>
            <a:endParaRPr lang="en-US" altLang="zh-CN" dirty="0"/>
          </a:p>
          <a:p>
            <a:pPr lvl="2"/>
            <a:endParaRPr lang="en-US" altLang="zh-CN" b="1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083DA0-51FD-41CB-99B7-784E7927072B}"/>
              </a:ext>
            </a:extLst>
          </p:cNvPr>
          <p:cNvSpPr/>
          <p:nvPr/>
        </p:nvSpPr>
        <p:spPr>
          <a:xfrm>
            <a:off x="827584" y="1999124"/>
            <a:ext cx="7344816" cy="194421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BB528E-BAA6-4354-ADB0-CFE70A437F75}"/>
              </a:ext>
            </a:extLst>
          </p:cNvPr>
          <p:cNvSpPr txBox="1"/>
          <p:nvPr/>
        </p:nvSpPr>
        <p:spPr>
          <a:xfrm>
            <a:off x="3635896" y="1783100"/>
            <a:ext cx="1728192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Polices</a:t>
            </a:r>
            <a:endParaRPr lang="zh-CN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6A6218-1124-4CAF-B693-8200C2D8AB1E}"/>
              </a:ext>
            </a:extLst>
          </p:cNvPr>
          <p:cNvSpPr/>
          <p:nvPr/>
        </p:nvSpPr>
        <p:spPr>
          <a:xfrm>
            <a:off x="827584" y="4682594"/>
            <a:ext cx="7344816" cy="194421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78FD6D-57FD-438C-9240-0A0FE7E37710}"/>
              </a:ext>
            </a:extLst>
          </p:cNvPr>
          <p:cNvSpPr txBox="1"/>
          <p:nvPr/>
        </p:nvSpPr>
        <p:spPr>
          <a:xfrm>
            <a:off x="3635896" y="4466570"/>
            <a:ext cx="1728192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Solutions</a:t>
            </a:r>
            <a:endParaRPr lang="zh-CN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0A09CF-5BE5-46E4-BD9B-D0C1A38BF48C}"/>
              </a:ext>
            </a:extLst>
          </p:cNvPr>
          <p:cNvSpPr txBox="1"/>
          <p:nvPr/>
        </p:nvSpPr>
        <p:spPr>
          <a:xfrm>
            <a:off x="1786548" y="231188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Holding control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683721-8770-4833-8858-B3ABEBE25889}"/>
              </a:ext>
            </a:extLst>
          </p:cNvPr>
          <p:cNvSpPr txBox="1"/>
          <p:nvPr/>
        </p:nvSpPr>
        <p:spPr>
          <a:xfrm>
            <a:off x="1786548" y="289724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Stop skipping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1A44F3-AF78-42BE-87C9-12280110CC83}"/>
              </a:ext>
            </a:extLst>
          </p:cNvPr>
          <p:cNvSpPr txBox="1"/>
          <p:nvPr/>
        </p:nvSpPr>
        <p:spPr>
          <a:xfrm>
            <a:off x="4450844" y="231599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Bus substitution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178774-7A33-4F58-9597-DE1702181B7A}"/>
              </a:ext>
            </a:extLst>
          </p:cNvPr>
          <p:cNvSpPr txBox="1"/>
          <p:nvPr/>
        </p:nvSpPr>
        <p:spPr>
          <a:xfrm>
            <a:off x="4427984" y="293423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On-road speed control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8A4211-9D05-4D83-91F1-3F92BCF24BB6}"/>
              </a:ext>
            </a:extLst>
          </p:cNvPr>
          <p:cNvSpPr txBox="1"/>
          <p:nvPr/>
        </p:nvSpPr>
        <p:spPr>
          <a:xfrm>
            <a:off x="4485144" y="3494170"/>
            <a:ext cx="353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Combined based some rules…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3A5DBA-8319-486B-A282-E5A896D7879C}"/>
              </a:ext>
            </a:extLst>
          </p:cNvPr>
          <p:cNvSpPr txBox="1"/>
          <p:nvPr/>
        </p:nvSpPr>
        <p:spPr>
          <a:xfrm>
            <a:off x="1786548" y="3494170"/>
            <a:ext cx="353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Boarding limits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6025A2F-F85A-4880-8A67-25773EEA172A}"/>
              </a:ext>
            </a:extLst>
          </p:cNvPr>
          <p:cNvCxnSpPr/>
          <p:nvPr/>
        </p:nvCxnSpPr>
        <p:spPr>
          <a:xfrm>
            <a:off x="4485144" y="5013176"/>
            <a:ext cx="0" cy="129614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17530C9-5BF9-4220-B907-2CA0C602ED83}"/>
              </a:ext>
            </a:extLst>
          </p:cNvPr>
          <p:cNvSpPr txBox="1"/>
          <p:nvPr/>
        </p:nvSpPr>
        <p:spPr>
          <a:xfrm>
            <a:off x="1650036" y="5307795"/>
            <a:ext cx="2454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Analytical optimization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D31FF5-4E93-4FA5-AB89-42B68A3F0B5B}"/>
              </a:ext>
            </a:extLst>
          </p:cNvPr>
          <p:cNvSpPr txBox="1"/>
          <p:nvPr/>
        </p:nvSpPr>
        <p:spPr>
          <a:xfrm>
            <a:off x="1669419" y="5996316"/>
            <a:ext cx="278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Heuristic optimization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67E613-6922-4903-8D79-9EFE7513249D}"/>
              </a:ext>
            </a:extLst>
          </p:cNvPr>
          <p:cNvSpPr txBox="1"/>
          <p:nvPr/>
        </p:nvSpPr>
        <p:spPr>
          <a:xfrm>
            <a:off x="5142065" y="5291549"/>
            <a:ext cx="3394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Waiting time minimization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9E0A8E-C604-4FEB-984C-17B0EC34C2E9}"/>
              </a:ext>
            </a:extLst>
          </p:cNvPr>
          <p:cNvSpPr txBox="1"/>
          <p:nvPr/>
        </p:nvSpPr>
        <p:spPr>
          <a:xfrm>
            <a:off x="5158617" y="5991096"/>
            <a:ext cx="3394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Headway regularization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7C2923-0396-4AC0-9A16-9C4F5305F9EF}"/>
              </a:ext>
            </a:extLst>
          </p:cNvPr>
          <p:cNvSpPr txBox="1"/>
          <p:nvPr/>
        </p:nvSpPr>
        <p:spPr>
          <a:xfrm>
            <a:off x="1669419" y="488773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Approaches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A7CFD3-FC64-4E1C-ACFE-ACE5F88BD820}"/>
              </a:ext>
            </a:extLst>
          </p:cNvPr>
          <p:cNvSpPr txBox="1"/>
          <p:nvPr/>
        </p:nvSpPr>
        <p:spPr>
          <a:xfrm>
            <a:off x="5133754" y="491165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5C1E19-8EB0-4051-8B4B-56CBB3791C8E}"/>
              </a:ext>
            </a:extLst>
          </p:cNvPr>
          <p:cNvSpPr txBox="1"/>
          <p:nvPr/>
        </p:nvSpPr>
        <p:spPr>
          <a:xfrm>
            <a:off x="1422552" y="5712986"/>
            <a:ext cx="3347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optimal but onerous</a:t>
            </a:r>
            <a:endParaRPr lang="zh-CN" altLang="en-US"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C6D7EE-1DBA-4BE9-AD5E-D08B26B274C3}"/>
              </a:ext>
            </a:extLst>
          </p:cNvPr>
          <p:cNvSpPr txBox="1"/>
          <p:nvPr/>
        </p:nvSpPr>
        <p:spPr>
          <a:xfrm>
            <a:off x="1447664" y="6297097"/>
            <a:ext cx="3347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optimal but quick</a:t>
            </a:r>
            <a:endParaRPr lang="zh-CN" altLang="en-US"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512431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Custom 2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323232"/>
      </a:accent1>
      <a:accent2>
        <a:srgbClr val="E0E0E0"/>
      </a:accent2>
      <a:accent3>
        <a:srgbClr val="DE2010"/>
      </a:accent3>
      <a:accent4>
        <a:srgbClr val="C8C8C8"/>
      </a:accent4>
      <a:accent5>
        <a:srgbClr val="F7901E"/>
      </a:accent5>
      <a:accent6>
        <a:srgbClr val="A3A149"/>
      </a:accent6>
      <a:hlink>
        <a:srgbClr val="0070C0"/>
      </a:hlink>
      <a:folHlink>
        <a:srgbClr val="0070C0"/>
      </a:folHlink>
    </a:clrScheme>
    <a:fontScheme name="Joshua">
      <a:majorFont>
        <a:latin typeface="Georgia"/>
        <a:ea typeface=""/>
        <a:cs typeface=""/>
      </a:majorFont>
      <a:minorFont>
        <a:latin typeface="Franklin Gothic Book"/>
        <a:ea typeface=""/>
        <a:cs typeface="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AF85A141BFC14DB9BD4E32E924B366" ma:contentTypeVersion="2" ma:contentTypeDescription="Create a new document." ma:contentTypeScope="" ma:versionID="58884af542431479119aee04abbc0261">
  <xsd:schema xmlns:xsd="http://www.w3.org/2001/XMLSchema" xmlns:xs="http://www.w3.org/2001/XMLSchema" xmlns:p="http://schemas.microsoft.com/office/2006/metadata/properties" xmlns:ns3="5649c746-aad0-4368-97ce-fd3c1a6ed542" targetNamespace="http://schemas.microsoft.com/office/2006/metadata/properties" ma:root="true" ma:fieldsID="1a2a460f4f73b575413c856fd96c5c7a" ns3:_="">
    <xsd:import namespace="5649c746-aad0-4368-97ce-fd3c1a6ed54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49c746-aad0-4368-97ce-fd3c1a6ed5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87A7AE6-5119-48CA-9DA2-118BFE77FF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49c746-aad0-4368-97ce-fd3c1a6ed5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47E67B5-6C52-404A-B13E-1092A4B85B86}">
  <ds:schemaRefs>
    <ds:schemaRef ds:uri="http://purl.org/dc/terms/"/>
    <ds:schemaRef ds:uri="http://www.w3.org/XML/1998/namespace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schemas.microsoft.com/office/infopath/2007/PartnerControls"/>
    <ds:schemaRef ds:uri="5649c746-aad0-4368-97ce-fd3c1a6ed542"/>
  </ds:schemaRefs>
</ds:datastoreItem>
</file>

<file path=customXml/itemProps3.xml><?xml version="1.0" encoding="utf-8"?>
<ds:datastoreItem xmlns:ds="http://schemas.openxmlformats.org/officeDocument/2006/customXml" ds:itemID="{5866F58F-D7C2-4819-ACE8-5220636E3A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38902</TotalTime>
  <Words>1268</Words>
  <Application>Microsoft Office PowerPoint</Application>
  <PresentationFormat>On-screen Show (4:3)</PresentationFormat>
  <Paragraphs>414</Paragraphs>
  <Slides>31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微软雅黑</vt:lpstr>
      <vt:lpstr>Arial</vt:lpstr>
      <vt:lpstr>Calibri</vt:lpstr>
      <vt:lpstr>Cambria Math</vt:lpstr>
      <vt:lpstr>Courier New</vt:lpstr>
      <vt:lpstr>Franklin Gothic Book</vt:lpstr>
      <vt:lpstr>Wingdings</vt:lpstr>
      <vt:lpstr>Advantage</vt:lpstr>
      <vt:lpstr>Multiline bus control with asynchronous multiagent reinforcement learning</vt:lpstr>
      <vt:lpstr>Contents</vt:lpstr>
      <vt:lpstr>1 Background</vt:lpstr>
      <vt:lpstr>1 Background</vt:lpstr>
      <vt:lpstr>1 Background</vt:lpstr>
      <vt:lpstr>1 Background</vt:lpstr>
      <vt:lpstr>1 Background</vt:lpstr>
      <vt:lpstr>1 Background</vt:lpstr>
      <vt:lpstr>1 Background</vt:lpstr>
      <vt:lpstr>1 Background</vt:lpstr>
      <vt:lpstr>1 Background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3 Experimental progress</vt:lpstr>
      <vt:lpstr>3 Experimental progress</vt:lpstr>
      <vt:lpstr>3 Experimental progress</vt:lpstr>
      <vt:lpstr>3 Experimental progress</vt:lpstr>
      <vt:lpstr>3 Experimental progress</vt:lpstr>
      <vt:lpstr>Thank you !  And Any suggestions?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wjw</dc:creator>
  <cp:lastModifiedBy>Jiawei Wang</cp:lastModifiedBy>
  <cp:revision>1517</cp:revision>
  <cp:lastPrinted>2018-09-13T18:12:28Z</cp:lastPrinted>
  <dcterms:created xsi:type="dcterms:W3CDTF">2014-08-18T11:27:13Z</dcterms:created>
  <dcterms:modified xsi:type="dcterms:W3CDTF">2020-06-19T20:39:14Z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0x01010054AF85A141BFC14DB9BD4E32E924B366</vt:lpwstr>
  </property>
</Properties>
</file>