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485" r:id="rId2"/>
    <p:sldId id="406" r:id="rId3"/>
    <p:sldId id="487" r:id="rId4"/>
    <p:sldId id="508" r:id="rId5"/>
    <p:sldId id="510" r:id="rId6"/>
    <p:sldId id="509" r:id="rId7"/>
    <p:sldId id="511" r:id="rId8"/>
    <p:sldId id="512" r:id="rId9"/>
    <p:sldId id="514" r:id="rId10"/>
    <p:sldId id="513" r:id="rId11"/>
    <p:sldId id="515" r:id="rId12"/>
    <p:sldId id="517" r:id="rId13"/>
    <p:sldId id="520" r:id="rId14"/>
    <p:sldId id="521" r:id="rId15"/>
    <p:sldId id="522" r:id="rId16"/>
    <p:sldId id="523" r:id="rId17"/>
    <p:sldId id="524" r:id="rId18"/>
    <p:sldId id="525" r:id="rId19"/>
    <p:sldId id="526" r:id="rId20"/>
    <p:sldId id="527" r:id="rId21"/>
    <p:sldId id="46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24"/>
    <p:restoredTop sz="95982"/>
  </p:normalViewPr>
  <p:slideViewPr>
    <p:cSldViewPr snapToGrid="0" snapToObjects="1" showGuides="1">
      <p:cViewPr varScale="1">
        <p:scale>
          <a:sx n="95" d="100"/>
          <a:sy n="95" d="100"/>
        </p:scale>
        <p:origin x="216" y="536"/>
      </p:cViewPr>
      <p:guideLst>
        <p:guide orient="horz" pos="2183"/>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96793-D982-D24D-934E-B7407B4DA0EC}" type="datetimeFigureOut">
              <a:rPr kumimoji="1" lang="zh-CN" altLang="en-US" smtClean="0"/>
              <a:t>2022/10/4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1EDE2-584D-6948-9FA3-5211733C99B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10</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7427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236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52043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9860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1292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1897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35745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17</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93429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18</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03973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19</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002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20</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51998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21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7259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953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7</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3584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8</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436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9</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606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a:solidFill>
                  <a:schemeClr val="tx1">
                    <a:lumMod val="65000"/>
                    <a:lumOff val="35000"/>
                  </a:schemeClr>
                </a:solidFill>
              </a:r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lvl1pPr>
              <a:defRPr/>
            </a:lvl1pPr>
          </a:lstStyle>
          <a:p>
            <a:fld id="{3DB09262-3A1F-014F-800A-57EA8861CCC3}" type="datetime1">
              <a:rPr lang="en-US" altLang="zh-CN" smtClean="0">
                <a:solidFill>
                  <a:prstClr val="black">
                    <a:tint val="75000"/>
                  </a:prstClr>
                </a:solidFill>
              </a:rPr>
              <a:t>10/4/22</a:t>
            </a:fld>
            <a:endParaRPr lang="zh-CN" altLang="en-US" sz="2485" dirty="0">
              <a:solidFill>
                <a:prstClr val="black"/>
              </a:solidFill>
            </a:endParaRPr>
          </a:p>
        </p:txBody>
      </p:sp>
      <p:sp>
        <p:nvSpPr>
          <p:cNvPr id="4" name="页脚占位符 3"/>
          <p:cNvSpPr>
            <a:spLocks noGrp="1"/>
          </p:cNvSpPr>
          <p:nvPr>
            <p:ph type="ftr" sz="quarter" idx="11"/>
          </p:nvPr>
        </p:nvSpPr>
        <p:spPr>
          <a:xfrm>
            <a:off x="4038600" y="6356352"/>
            <a:ext cx="4114800" cy="365125"/>
          </a:xfrm>
          <a:prstGeom prst="rect">
            <a:avLst/>
          </a:prstGeo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lvl1pPr>
              <a:defRPr/>
            </a:lvl1pPr>
          </a:lstStyle>
          <a:p>
            <a:fld id="{70336DA7-0B35-4766-B3FA-87CC82BF78CC}" type="slidenum">
              <a:rPr lang="zh-CN" altLang="en-US">
                <a:solidFill>
                  <a:prstClr val="black">
                    <a:tint val="75000"/>
                  </a:prstClr>
                </a:solidFill>
              </a:rPr>
              <a:t>‹#›</a:t>
            </a:fld>
            <a:endParaRPr lang="zh-CN" altLang="en-US" sz="2485"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3765"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9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390901" y="3687234"/>
            <a:ext cx="2705099" cy="1385570"/>
          </a:xfrm>
          <a:prstGeom prst="rect">
            <a:avLst/>
          </a:prstGeom>
        </p:spPr>
        <p:txBody>
          <a:bodyPr wrap="square" lIns="91440" tIns="45720" rIns="91440" bIns="45720">
            <a:spAutoFit/>
          </a:bodyPr>
          <a:lstStyle/>
          <a:p>
            <a:pPr defTabSz="456565">
              <a:lnSpc>
                <a:spcPct val="150000"/>
              </a:lnSpc>
              <a:spcBef>
                <a:spcPct val="0"/>
              </a:spcBef>
            </a:pPr>
            <a:r>
              <a:rPr lang="zh-CN" altLang="en-US" sz="1865" b="1" dirty="0">
                <a:solidFill>
                  <a:prstClr val="black"/>
                </a:solidFill>
                <a:latin typeface="微软雅黑"/>
                <a:ea typeface="微软雅黑"/>
              </a:rPr>
              <a:t>姓名：汪楷星</a:t>
            </a:r>
            <a:endParaRPr lang="en-US" altLang="zh-CN" sz="1865" b="1" dirty="0">
              <a:solidFill>
                <a:prstClr val="black"/>
              </a:solidFill>
              <a:latin typeface="微软雅黑"/>
              <a:ea typeface="微软雅黑"/>
            </a:endParaRPr>
          </a:p>
          <a:p>
            <a:pPr defTabSz="456565">
              <a:lnSpc>
                <a:spcPct val="150000"/>
              </a:lnSpc>
              <a:spcBef>
                <a:spcPct val="0"/>
              </a:spcBef>
            </a:pPr>
            <a:r>
              <a:rPr lang="zh-CN" altLang="en-US" sz="1865" b="1" dirty="0">
                <a:solidFill>
                  <a:prstClr val="black"/>
                </a:solidFill>
                <a:latin typeface="微软雅黑"/>
                <a:ea typeface="微软雅黑"/>
              </a:rPr>
              <a:t>时间：</a:t>
            </a:r>
            <a:endParaRPr lang="en-US" altLang="zh-CN" sz="1865" b="1" dirty="0">
              <a:solidFill>
                <a:prstClr val="black"/>
              </a:solidFill>
              <a:latin typeface="微软雅黑"/>
              <a:ea typeface="微软雅黑"/>
            </a:endParaRPr>
          </a:p>
          <a:p>
            <a:pPr defTabSz="456565">
              <a:lnSpc>
                <a:spcPct val="150000"/>
              </a:lnSpc>
              <a:spcBef>
                <a:spcPct val="0"/>
              </a:spcBef>
            </a:pPr>
            <a:endParaRPr lang="zh-CN" altLang="en-US" sz="1865" b="1" dirty="0">
              <a:solidFill>
                <a:prstClr val="black"/>
              </a:solidFill>
              <a:latin typeface="微软雅黑"/>
              <a:ea typeface="微软雅黑"/>
            </a:endParaRPr>
          </a:p>
        </p:txBody>
      </p:sp>
      <p:sp>
        <p:nvSpPr>
          <p:cNvPr id="23" name="矩形 22"/>
          <p:cNvSpPr/>
          <p:nvPr/>
        </p:nvSpPr>
        <p:spPr>
          <a:xfrm>
            <a:off x="3299061" y="2505185"/>
            <a:ext cx="7785980" cy="829945"/>
          </a:xfrm>
          <a:prstGeom prst="rect">
            <a:avLst/>
          </a:prstGeom>
        </p:spPr>
        <p:txBody>
          <a:bodyPr wrap="square" lIns="91440" tIns="45720" rIns="91440" bIns="45720">
            <a:spAutoFit/>
          </a:bodyPr>
          <a:lstStyle/>
          <a:p>
            <a:pPr defTabSz="456565"/>
            <a:r>
              <a:rPr lang="zh-CN" altLang="en-US" sz="4800" b="1" dirty="0">
                <a:solidFill>
                  <a:srgbClr val="071F65"/>
                </a:solidFill>
                <a:latin typeface="微软雅黑"/>
              </a:rPr>
              <a:t>读书报告</a:t>
            </a:r>
          </a:p>
        </p:txBody>
      </p:sp>
      <p:cxnSp>
        <p:nvCxnSpPr>
          <p:cNvPr id="24" name="直接连接符 23"/>
          <p:cNvCxnSpPr/>
          <p:nvPr/>
        </p:nvCxnSpPr>
        <p:spPr>
          <a:xfrm flipH="1">
            <a:off x="3390955" y="3511285"/>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18626" y="210842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121920" tIns="60960" rIns="121920" bIns="60960" numCol="1" anchor="t" anchorCtr="0" compatLnSpc="1"/>
          <a:lstStyle/>
          <a:p>
            <a:pPr defTabSz="456565"/>
            <a:endParaRPr lang="zh-CN" altLang="en-US" sz="1865">
              <a:solidFill>
                <a:prstClr val="black"/>
              </a:solidFill>
              <a:latin typeface="Arial" panose="020B0604020202090204"/>
              <a:ea typeface="微软雅黑"/>
            </a:endParaRPr>
          </a:p>
        </p:txBody>
      </p:sp>
      <p:sp>
        <p:nvSpPr>
          <p:cNvPr id="15"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121920" tIns="60960" rIns="121920" bIns="60960" numCol="1" anchor="t" anchorCtr="0" compatLnSpc="1"/>
          <a:lstStyle/>
          <a:p>
            <a:pPr defTabSz="456565"/>
            <a:endParaRPr lang="zh-CN" altLang="en-US" sz="1865">
              <a:solidFill>
                <a:prstClr val="black"/>
              </a:solidFill>
              <a:latin typeface="Arial" panose="020B0604020202090204"/>
              <a:ea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11478"/>
            <a:ext cx="8867999" cy="120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b="0" i="0" dirty="0">
                <a:effectLst/>
                <a:latin typeface="-apple-system"/>
              </a:rPr>
              <a:t>1.1.4</a:t>
            </a:r>
            <a:r>
              <a:rPr lang="zh-CN" altLang="en-US" b="0" i="0" dirty="0">
                <a:effectLst/>
                <a:latin typeface="-apple-system"/>
              </a:rPr>
              <a:t>容错协议和零知识证明 </a:t>
            </a:r>
            <a:endParaRPr lang="en-US" altLang="zh-CN" b="0" i="0" dirty="0">
              <a:effectLst/>
              <a:latin typeface="-apple-system"/>
            </a:endParaRPr>
          </a:p>
          <a:p>
            <a:pPr defTabSz="456565">
              <a:buNone/>
            </a:pPr>
            <a:r>
              <a:rPr lang="en" altLang="zh-CN" b="0" i="0" dirty="0">
                <a:effectLst/>
                <a:latin typeface="-apple-system"/>
              </a:rPr>
              <a:t>Fault-Tolerant Protocols and Zero-Knowledge Proofs</a:t>
            </a:r>
            <a:endParaRPr lang="en-US" b="1" dirty="0">
              <a:solidFill>
                <a:srgbClr val="071F65"/>
              </a:solidFill>
            </a:endParaRPr>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5" name="文本框 4">
            <a:extLst>
              <a:ext uri="{FF2B5EF4-FFF2-40B4-BE49-F238E27FC236}">
                <a16:creationId xmlns:a16="http://schemas.microsoft.com/office/drawing/2014/main" id="{CFE5FD0B-2B9E-C648-A608-A5790A3EAD05}"/>
              </a:ext>
            </a:extLst>
          </p:cNvPr>
          <p:cNvSpPr txBox="1"/>
          <p:nvPr/>
        </p:nvSpPr>
        <p:spPr>
          <a:xfrm>
            <a:off x="668781" y="1472767"/>
            <a:ext cx="8478580" cy="3139321"/>
          </a:xfrm>
          <a:prstGeom prst="rect">
            <a:avLst/>
          </a:prstGeom>
          <a:noFill/>
        </p:spPr>
        <p:txBody>
          <a:bodyPr wrap="square">
            <a:spAutoFit/>
          </a:bodyPr>
          <a:lstStyle/>
          <a:p>
            <a:r>
              <a:rPr lang="zh-CN" altLang="en-US" dirty="0"/>
              <a:t>并发问题Simultaneity Problem</a:t>
            </a:r>
          </a:p>
          <a:p>
            <a:endParaRPr lang="en-US" altLang="zh-CN" dirty="0"/>
          </a:p>
          <a:p>
            <a:r>
              <a:rPr lang="zh-CN" altLang="en-US" dirty="0"/>
              <a:t>两个参与方如何安全的同时交换各自的秘密信息？</a:t>
            </a:r>
          </a:p>
          <a:p>
            <a:endParaRPr lang="zh-CN" altLang="en-US" dirty="0"/>
          </a:p>
          <a:p>
            <a:r>
              <a:rPr lang="zh-CN" altLang="en-US" dirty="0"/>
              <a:t>解决方法：</a:t>
            </a:r>
            <a:endParaRPr lang="en-US" altLang="zh-CN" dirty="0"/>
          </a:p>
          <a:p>
            <a:endParaRPr lang="zh-CN" altLang="en-US" dirty="0"/>
          </a:p>
          <a:p>
            <a:r>
              <a:rPr lang="zh-CN" altLang="en-US" dirty="0"/>
              <a:t>方法一：设置一个外部的积极参与者（此时所有内容参与者都是诚实的）帮助参与方交换秘密信息。</a:t>
            </a:r>
          </a:p>
          <a:p>
            <a:endParaRPr lang="en-US" altLang="zh-CN" dirty="0"/>
          </a:p>
          <a:p>
            <a:r>
              <a:rPr lang="zh-CN" altLang="en-US" dirty="0"/>
              <a:t>方法二：设置一个完全可信的第三方，但是这种参与者往往不存在。</a:t>
            </a:r>
          </a:p>
          <a:p>
            <a:endParaRPr lang="zh-CN" altLang="en-US" dirty="0"/>
          </a:p>
        </p:txBody>
      </p:sp>
    </p:spTree>
    <p:extLst>
      <p:ext uri="{BB962C8B-B14F-4D97-AF65-F5344CB8AC3E}">
        <p14:creationId xmlns:p14="http://schemas.microsoft.com/office/powerpoint/2010/main" val="29590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11478"/>
            <a:ext cx="8867999" cy="120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b="0" i="0" dirty="0">
                <a:effectLst/>
                <a:latin typeface="-apple-system"/>
              </a:rPr>
              <a:t>1.1.4</a:t>
            </a:r>
            <a:r>
              <a:rPr lang="zh-CN" altLang="en-US" b="0" i="0" dirty="0">
                <a:effectLst/>
                <a:latin typeface="-apple-system"/>
              </a:rPr>
              <a:t>容错协议和零知识证明 </a:t>
            </a:r>
            <a:endParaRPr lang="en-US" altLang="zh-CN" b="0" i="0" dirty="0">
              <a:effectLst/>
              <a:latin typeface="-apple-system"/>
            </a:endParaRPr>
          </a:p>
          <a:p>
            <a:pPr defTabSz="456565">
              <a:buNone/>
            </a:pPr>
            <a:r>
              <a:rPr lang="en" altLang="zh-CN" b="0" i="0" dirty="0">
                <a:effectLst/>
                <a:latin typeface="-apple-system"/>
              </a:rPr>
              <a:t>Fault-Tolerant Protocols and Zero-Knowledge Proofs</a:t>
            </a:r>
            <a:endParaRPr lang="en-US" b="1" dirty="0">
              <a:solidFill>
                <a:srgbClr val="071F65"/>
              </a:solidFill>
            </a:endParaRPr>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6" name="文本框 5">
            <a:extLst>
              <a:ext uri="{FF2B5EF4-FFF2-40B4-BE49-F238E27FC236}">
                <a16:creationId xmlns:a16="http://schemas.microsoft.com/office/drawing/2014/main" id="{92C9A10E-A9BF-3F4B-8CB7-AD8E7CD2259E}"/>
              </a:ext>
            </a:extLst>
          </p:cNvPr>
          <p:cNvSpPr txBox="1"/>
          <p:nvPr/>
        </p:nvSpPr>
        <p:spPr>
          <a:xfrm>
            <a:off x="668781" y="1734671"/>
            <a:ext cx="8478580" cy="3416320"/>
          </a:xfrm>
          <a:prstGeom prst="rect">
            <a:avLst/>
          </a:prstGeom>
          <a:noFill/>
        </p:spPr>
        <p:txBody>
          <a:bodyPr wrap="square">
            <a:spAutoFit/>
          </a:bodyPr>
          <a:lstStyle/>
          <a:p>
            <a:r>
              <a:rPr lang="zh-CN" altLang="en-US" dirty="0"/>
              <a:t>函数功能与可信第三方的安全实现方案</a:t>
            </a:r>
            <a:endParaRPr lang="en-US" altLang="zh-CN" dirty="0"/>
          </a:p>
          <a:p>
            <a:r>
              <a:rPr lang="en" altLang="zh-CN" dirty="0"/>
              <a:t>﻿Secure Implementation of Functionalities and Trusted Parties</a:t>
            </a:r>
          </a:p>
          <a:p>
            <a:endParaRPr lang="zh-CN" altLang="en-US" dirty="0"/>
          </a:p>
          <a:p>
            <a:r>
              <a:rPr lang="zh-CN" altLang="en-US" dirty="0"/>
              <a:t>该协议必须要满足的2点：</a:t>
            </a:r>
          </a:p>
          <a:p>
            <a:endParaRPr lang="zh-CN" altLang="en-US" dirty="0"/>
          </a:p>
          <a:p>
            <a:r>
              <a:rPr lang="zh-CN" altLang="en-US" dirty="0"/>
              <a:t>第一：隐私性，任何参与方不能获得其他参与者的输入信息，除了其自行从函数结果值推测的内容。而单靠函数值无法获得其他人的输入信息。</a:t>
            </a:r>
          </a:p>
          <a:p>
            <a:endParaRPr lang="zh-CN" altLang="en-US" dirty="0"/>
          </a:p>
          <a:p>
            <a:r>
              <a:rPr lang="zh-CN" altLang="en-US" dirty="0"/>
              <a:t>第二：鲁棒性，任何参与方都不能影响结果值，除了其可以对自己的输入产生影响与干预。</a:t>
            </a:r>
            <a:endParaRPr lang="en-US" altLang="zh-CN" dirty="0"/>
          </a:p>
          <a:p>
            <a:endParaRPr lang="en-US" altLang="zh-CN" dirty="0"/>
          </a:p>
          <a:p>
            <a:r>
              <a:rPr lang="zh-CN" altLang="en-US" dirty="0"/>
              <a:t>零知识证明是构建密码协议中的一个重要工具。</a:t>
            </a:r>
          </a:p>
        </p:txBody>
      </p:sp>
    </p:spTree>
    <p:extLst>
      <p:ext uri="{BB962C8B-B14F-4D97-AF65-F5344CB8AC3E}">
        <p14:creationId xmlns:p14="http://schemas.microsoft.com/office/powerpoint/2010/main" val="26833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61414" y="-428229"/>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6565"/>
            <a:r>
              <a:rPr lang="en-US" altLang="zh-CN" sz="1865" b="1" dirty="0">
                <a:solidFill>
                  <a:prstClr val="white"/>
                </a:solidFill>
                <a:latin typeface="Arial" panose="020B0604020202090204"/>
                <a:ea typeface="微软雅黑"/>
              </a:rPr>
              <a:t>Part</a:t>
            </a:r>
            <a:r>
              <a:rPr lang="en-US" altLang="zh-CN" sz="7200" b="1" dirty="0">
                <a:solidFill>
                  <a:prstClr val="white"/>
                </a:solidFill>
                <a:latin typeface="Arial" panose="020B0604020202090204"/>
                <a:ea typeface="微软雅黑"/>
              </a:rPr>
              <a:t>3</a:t>
            </a:r>
            <a:endParaRPr lang="zh-CN" altLang="en-US" sz="7200" b="1" dirty="0">
              <a:solidFill>
                <a:prstClr val="white"/>
              </a:solidFill>
              <a:latin typeface="Arial" panose="020B0604020202090204"/>
              <a:ea typeface="微软雅黑"/>
            </a:endParaRPr>
          </a:p>
        </p:txBody>
      </p:sp>
      <p:sp>
        <p:nvSpPr>
          <p:cNvPr id="29" name="矩形 28"/>
          <p:cNvSpPr/>
          <p:nvPr/>
        </p:nvSpPr>
        <p:spPr>
          <a:xfrm>
            <a:off x="5638797" y="2692405"/>
            <a:ext cx="6061424" cy="830997"/>
          </a:xfrm>
          <a:prstGeom prst="rect">
            <a:avLst/>
          </a:prstGeom>
        </p:spPr>
        <p:txBody>
          <a:bodyPr wrap="square" lIns="91440" tIns="45720" rIns="91440" bIns="45720">
            <a:spAutoFit/>
          </a:bodyPr>
          <a:lstStyle/>
          <a:p>
            <a:pPr defTabSz="456565"/>
            <a:r>
              <a:rPr lang="zh-CN" altLang="en-US" sz="4800" b="1" dirty="0">
                <a:solidFill>
                  <a:prstClr val="white"/>
                </a:solidFill>
                <a:latin typeface="Arial" panose="020B0604020202090204"/>
                <a:ea typeface="微软雅黑"/>
              </a:rPr>
              <a:t>概率论的背景知识</a:t>
            </a:r>
          </a:p>
        </p:txBody>
      </p:sp>
    </p:spTree>
    <p:extLst>
      <p:ext uri="{BB962C8B-B14F-4D97-AF65-F5344CB8AC3E}">
        <p14:creationId xmlns:p14="http://schemas.microsoft.com/office/powerpoint/2010/main" val="33946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13162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1.2.2</a:t>
            </a:r>
            <a:r>
              <a:rPr lang="zh-CN" altLang="en-US" dirty="0">
                <a:latin typeface="-apple-system"/>
              </a:rPr>
              <a:t>三个不等式</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2" name="图片 1">
            <a:extLst>
              <a:ext uri="{FF2B5EF4-FFF2-40B4-BE49-F238E27FC236}">
                <a16:creationId xmlns:a16="http://schemas.microsoft.com/office/drawing/2014/main" id="{6689B857-4314-C342-BF93-62B72078A949}"/>
              </a:ext>
            </a:extLst>
          </p:cNvPr>
          <p:cNvPicPr>
            <a:picLocks noChangeAspect="1"/>
          </p:cNvPicPr>
          <p:nvPr/>
        </p:nvPicPr>
        <p:blipFill>
          <a:blip r:embed="rId3"/>
          <a:stretch>
            <a:fillRect/>
          </a:stretch>
        </p:blipFill>
        <p:spPr>
          <a:xfrm>
            <a:off x="668781" y="1011215"/>
            <a:ext cx="8470900" cy="2247900"/>
          </a:xfrm>
          <a:prstGeom prst="rect">
            <a:avLst/>
          </a:prstGeom>
        </p:spPr>
      </p:pic>
      <p:pic>
        <p:nvPicPr>
          <p:cNvPr id="3" name="图片 2">
            <a:extLst>
              <a:ext uri="{FF2B5EF4-FFF2-40B4-BE49-F238E27FC236}">
                <a16:creationId xmlns:a16="http://schemas.microsoft.com/office/drawing/2014/main" id="{613F9D10-7CA3-0C45-9A8B-93295CC752E3}"/>
              </a:ext>
            </a:extLst>
          </p:cNvPr>
          <p:cNvPicPr>
            <a:picLocks noChangeAspect="1"/>
          </p:cNvPicPr>
          <p:nvPr/>
        </p:nvPicPr>
        <p:blipFill>
          <a:blip r:embed="rId4"/>
          <a:stretch>
            <a:fillRect/>
          </a:stretch>
        </p:blipFill>
        <p:spPr>
          <a:xfrm>
            <a:off x="668781" y="3856318"/>
            <a:ext cx="7708900" cy="1270000"/>
          </a:xfrm>
          <a:prstGeom prst="rect">
            <a:avLst/>
          </a:prstGeom>
        </p:spPr>
      </p:pic>
      <p:sp>
        <p:nvSpPr>
          <p:cNvPr id="4" name="文本框 3">
            <a:extLst>
              <a:ext uri="{FF2B5EF4-FFF2-40B4-BE49-F238E27FC236}">
                <a16:creationId xmlns:a16="http://schemas.microsoft.com/office/drawing/2014/main" id="{8386A8A3-2947-C241-9AC3-E2975E785E0C}"/>
              </a:ext>
            </a:extLst>
          </p:cNvPr>
          <p:cNvSpPr txBox="1"/>
          <p:nvPr/>
        </p:nvSpPr>
        <p:spPr>
          <a:xfrm>
            <a:off x="847165" y="3276455"/>
            <a:ext cx="6366882" cy="348365"/>
          </a:xfrm>
          <a:prstGeom prst="rect">
            <a:avLst/>
          </a:prstGeom>
          <a:noFill/>
        </p:spPr>
        <p:txBody>
          <a:bodyPr wrap="square" rtlCol="0">
            <a:spAutoFit/>
          </a:bodyPr>
          <a:lstStyle/>
          <a:p>
            <a:pPr>
              <a:lnSpc>
                <a:spcPct val="130000"/>
              </a:lnSpc>
            </a:pPr>
            <a:r>
              <a:rPr lang="zh-CN" altLang="en-US" sz="1400" b="0" i="0" dirty="0">
                <a:effectLst/>
                <a:latin typeface="-apple-system"/>
              </a:rPr>
              <a:t>利用</a:t>
            </a:r>
            <a:r>
              <a:rPr lang="en" altLang="zh-CN" sz="1400" b="0" i="0" dirty="0">
                <a:effectLst/>
                <a:latin typeface="-apple-system"/>
              </a:rPr>
              <a:t>Markov</a:t>
            </a:r>
            <a:r>
              <a:rPr lang="zh-CN" altLang="en-US" sz="1400" b="0" i="0" dirty="0">
                <a:effectLst/>
                <a:latin typeface="-apple-system"/>
              </a:rPr>
              <a:t>可以得到一个随机变量偏离其均值（</a:t>
            </a:r>
            <a:r>
              <a:rPr lang="en-US" altLang="zh-CN" sz="1400" b="0" i="0" dirty="0">
                <a:effectLst/>
                <a:latin typeface="-apple-system"/>
              </a:rPr>
              <a:t>r</a:t>
            </a:r>
            <a:r>
              <a:rPr lang="zh-CN" altLang="en-US" sz="1400" b="0" i="0" dirty="0">
                <a:effectLst/>
                <a:latin typeface="-apple-system"/>
              </a:rPr>
              <a:t>*</a:t>
            </a:r>
            <a:r>
              <a:rPr lang="en-US" altLang="zh-CN" sz="1400" b="0" i="0" dirty="0">
                <a:effectLst/>
                <a:latin typeface="-apple-system"/>
              </a:rPr>
              <a:t>EX</a:t>
            </a:r>
            <a:r>
              <a:rPr lang="zh-CN" altLang="en-US" sz="1400" b="0" i="0" dirty="0">
                <a:effectLst/>
                <a:latin typeface="-apple-system"/>
              </a:rPr>
              <a:t>）“更紧”（</a:t>
            </a:r>
            <a:r>
              <a:rPr lang="en-US" altLang="zh-CN" sz="1400" dirty="0">
                <a:latin typeface="-apple-system"/>
              </a:rPr>
              <a:t>&lt;1/r</a:t>
            </a:r>
            <a:r>
              <a:rPr lang="zh-CN" altLang="en-US" sz="1400" b="0" i="0" dirty="0">
                <a:effectLst/>
                <a:latin typeface="-apple-system"/>
              </a:rPr>
              <a:t>）的界</a:t>
            </a:r>
            <a:endParaRPr kumimoji="1" lang="zh-CN" altLang="en-US" sz="1400" dirty="0">
              <a:latin typeface="Arial" panose="020B0604020202090204" pitchFamily="34" charset="0"/>
              <a:ea typeface="微软雅黑" panose="020B0503020204020204" pitchFamily="34" charset="-122"/>
            </a:endParaRPr>
          </a:p>
        </p:txBody>
      </p:sp>
      <p:pic>
        <p:nvPicPr>
          <p:cNvPr id="5" name="图片 4">
            <a:extLst>
              <a:ext uri="{FF2B5EF4-FFF2-40B4-BE49-F238E27FC236}">
                <a16:creationId xmlns:a16="http://schemas.microsoft.com/office/drawing/2014/main" id="{2B7C4A64-4726-9A41-B098-AAB9DEBCEC84}"/>
              </a:ext>
            </a:extLst>
          </p:cNvPr>
          <p:cNvPicPr>
            <a:picLocks noChangeAspect="1"/>
          </p:cNvPicPr>
          <p:nvPr/>
        </p:nvPicPr>
        <p:blipFill>
          <a:blip r:embed="rId5"/>
          <a:stretch>
            <a:fillRect/>
          </a:stretch>
        </p:blipFill>
        <p:spPr>
          <a:xfrm>
            <a:off x="668781" y="4962479"/>
            <a:ext cx="7708900" cy="1738850"/>
          </a:xfrm>
          <a:prstGeom prst="rect">
            <a:avLst/>
          </a:prstGeom>
        </p:spPr>
      </p:pic>
      <p:sp>
        <p:nvSpPr>
          <p:cNvPr id="9" name="文本框 8">
            <a:extLst>
              <a:ext uri="{FF2B5EF4-FFF2-40B4-BE49-F238E27FC236}">
                <a16:creationId xmlns:a16="http://schemas.microsoft.com/office/drawing/2014/main" id="{649C6C76-5E94-FE49-8B2F-11F2B2DB460F}"/>
              </a:ext>
            </a:extLst>
          </p:cNvPr>
          <p:cNvSpPr txBox="1"/>
          <p:nvPr/>
        </p:nvSpPr>
        <p:spPr>
          <a:xfrm>
            <a:off x="6712487" y="5628142"/>
            <a:ext cx="3330388" cy="903389"/>
          </a:xfrm>
          <a:prstGeom prst="rect">
            <a:avLst/>
          </a:prstGeom>
          <a:noFill/>
        </p:spPr>
        <p:txBody>
          <a:bodyPr wrap="square" rtlCol="0">
            <a:spAutoFit/>
          </a:bodyPr>
          <a:lstStyle/>
          <a:p>
            <a:pPr>
              <a:lnSpc>
                <a:spcPct val="130000"/>
              </a:lnSpc>
            </a:pPr>
            <a:r>
              <a:rPr lang="zh-CN" altLang="en-US" sz="1400" b="0" i="0" dirty="0">
                <a:effectLst/>
                <a:latin typeface="-apple-system"/>
              </a:rPr>
              <a:t>利用两两独立取样推论，逼近的错误概率会随着取样点线性（</a:t>
            </a:r>
            <a:r>
              <a:rPr lang="en-US" altLang="zh-CN" sz="1400" b="0" i="0" dirty="0">
                <a:effectLst/>
                <a:latin typeface="-apple-system"/>
              </a:rPr>
              <a:t>1/n</a:t>
            </a:r>
            <a:r>
              <a:rPr lang="zh-CN" altLang="en-US" sz="1400" b="0" i="0" dirty="0">
                <a:effectLst/>
                <a:latin typeface="-apple-system"/>
              </a:rPr>
              <a:t>的速度）递减。</a:t>
            </a:r>
            <a:endParaRPr lang="en-US" altLang="zh-CN" sz="1400" b="0" i="0" dirty="0">
              <a:effectLst/>
              <a:latin typeface="-apple-system"/>
            </a:endParaRPr>
          </a:p>
          <a:p>
            <a:pPr>
              <a:lnSpc>
                <a:spcPct val="130000"/>
              </a:lnSpc>
            </a:pPr>
            <a:r>
              <a:rPr kumimoji="1" lang="zh-CN" altLang="en-US" sz="1400" dirty="0">
                <a:latin typeface="-apple-system"/>
                <a:ea typeface="微软雅黑" panose="020B0503020204020204" pitchFamily="34" charset="-122"/>
              </a:rPr>
              <a:t>（切比雪夫大数定理，依概率收敛）</a:t>
            </a:r>
            <a:endParaRPr kumimoji="1" lang="zh-CN" altLang="en-US" sz="1400" dirty="0">
              <a:latin typeface="Arial" panose="020B0604020202090204" pitchFamily="34" charset="0"/>
              <a:ea typeface="微软雅黑" panose="020B0503020204020204" pitchFamily="34" charset="-122"/>
            </a:endParaRPr>
          </a:p>
        </p:txBody>
      </p:sp>
    </p:spTree>
    <p:extLst>
      <p:ext uri="{BB962C8B-B14F-4D97-AF65-F5344CB8AC3E}">
        <p14:creationId xmlns:p14="http://schemas.microsoft.com/office/powerpoint/2010/main" val="423246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13162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1.2.2</a:t>
            </a:r>
            <a:r>
              <a:rPr lang="zh-CN" altLang="en-US" dirty="0">
                <a:latin typeface="-apple-system"/>
              </a:rPr>
              <a:t>三个不等式</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10" name="文本框 9">
            <a:extLst>
              <a:ext uri="{FF2B5EF4-FFF2-40B4-BE49-F238E27FC236}">
                <a16:creationId xmlns:a16="http://schemas.microsoft.com/office/drawing/2014/main" id="{1B32B408-FF13-CE40-A0E6-D405E1FAD44E}"/>
              </a:ext>
            </a:extLst>
          </p:cNvPr>
          <p:cNvSpPr txBox="1"/>
          <p:nvPr/>
        </p:nvSpPr>
        <p:spPr>
          <a:xfrm>
            <a:off x="668781" y="1146593"/>
            <a:ext cx="6098240" cy="369332"/>
          </a:xfrm>
          <a:prstGeom prst="rect">
            <a:avLst/>
          </a:prstGeom>
          <a:noFill/>
        </p:spPr>
        <p:txBody>
          <a:bodyPr wrap="square">
            <a:spAutoFit/>
          </a:bodyPr>
          <a:lstStyle/>
          <a:p>
            <a:pPr algn="l" latinLnBrk="1"/>
            <a:r>
              <a:rPr lang="zh-CN" altLang="en-US" i="0" dirty="0">
                <a:solidFill>
                  <a:srgbClr val="222226"/>
                </a:solidFill>
                <a:effectLst/>
                <a:latin typeface="PingFang SC" panose="020B0400000000000000" pitchFamily="34" charset="-122"/>
                <a:ea typeface="PingFang SC" panose="020B0400000000000000" pitchFamily="34" charset="-122"/>
              </a:rPr>
              <a:t>切诺夫界 </a:t>
            </a:r>
            <a:r>
              <a:rPr lang="en-US" altLang="zh-CN" i="0" dirty="0">
                <a:solidFill>
                  <a:srgbClr val="222226"/>
                </a:solidFill>
                <a:effectLst/>
                <a:latin typeface="PingFang SC" panose="020B0400000000000000" pitchFamily="34" charset="-122"/>
                <a:ea typeface="PingFang SC" panose="020B0400000000000000" pitchFamily="34" charset="-122"/>
              </a:rPr>
              <a:t>(</a:t>
            </a:r>
            <a:r>
              <a:rPr lang="en" altLang="zh-CN" i="0" dirty="0">
                <a:solidFill>
                  <a:srgbClr val="222226"/>
                </a:solidFill>
                <a:effectLst/>
                <a:latin typeface="PingFang SC" panose="020B0400000000000000" pitchFamily="34" charset="-122"/>
                <a:ea typeface="PingFang SC" panose="020B0400000000000000" pitchFamily="34" charset="-122"/>
              </a:rPr>
              <a:t>Chernoff bounds)</a:t>
            </a:r>
          </a:p>
        </p:txBody>
      </p:sp>
      <p:sp>
        <p:nvSpPr>
          <p:cNvPr id="12" name="文本框 11">
            <a:extLst>
              <a:ext uri="{FF2B5EF4-FFF2-40B4-BE49-F238E27FC236}">
                <a16:creationId xmlns:a16="http://schemas.microsoft.com/office/drawing/2014/main" id="{057F4853-98ED-BB4A-8961-59684CB911BE}"/>
              </a:ext>
            </a:extLst>
          </p:cNvPr>
          <p:cNvSpPr txBox="1"/>
          <p:nvPr/>
        </p:nvSpPr>
        <p:spPr>
          <a:xfrm>
            <a:off x="668780" y="1515925"/>
            <a:ext cx="9994737" cy="646331"/>
          </a:xfrm>
          <a:prstGeom prst="rect">
            <a:avLst/>
          </a:prstGeom>
          <a:noFill/>
        </p:spPr>
        <p:txBody>
          <a:bodyPr wrap="square">
            <a:spAutoFit/>
          </a:bodyPr>
          <a:lstStyle/>
          <a:p>
            <a:r>
              <a:rPr lang="en" altLang="zh-CN" b="0" i="0" dirty="0">
                <a:effectLst/>
                <a:latin typeface="-apple-system"/>
              </a:rPr>
              <a:t>Markov</a:t>
            </a:r>
            <a:r>
              <a:rPr lang="zh-CN" altLang="en-US" b="0" i="0" dirty="0">
                <a:effectLst/>
                <a:latin typeface="-apple-system"/>
              </a:rPr>
              <a:t>不等式和</a:t>
            </a:r>
            <a:r>
              <a:rPr lang="en" altLang="zh-CN" b="0" i="0" dirty="0">
                <a:effectLst/>
                <a:latin typeface="-apple-system"/>
              </a:rPr>
              <a:t>Chebyshev</a:t>
            </a:r>
            <a:r>
              <a:rPr lang="zh-CN" altLang="en-US" b="0" i="0" dirty="0">
                <a:effectLst/>
                <a:latin typeface="-apple-system"/>
              </a:rPr>
              <a:t>不等式考虑随机变量取值在一定区间内的概率，</a:t>
            </a:r>
            <a:endParaRPr lang="en-US" altLang="zh-CN" b="0" i="0" dirty="0">
              <a:effectLst/>
              <a:latin typeface="-apple-system"/>
            </a:endParaRPr>
          </a:p>
          <a:p>
            <a:r>
              <a:rPr lang="zh-CN" altLang="en-US" b="0" i="0" dirty="0">
                <a:effectLst/>
                <a:latin typeface="-apple-system"/>
              </a:rPr>
              <a:t>而</a:t>
            </a:r>
            <a:r>
              <a:rPr lang="en" altLang="zh-CN" b="0" i="0" dirty="0">
                <a:effectLst/>
                <a:latin typeface="-apple-system"/>
              </a:rPr>
              <a:t>Chernoff</a:t>
            </a:r>
            <a:r>
              <a:rPr lang="zh-CN" altLang="en-US" b="0" i="0" dirty="0">
                <a:effectLst/>
                <a:latin typeface="-apple-system"/>
              </a:rPr>
              <a:t>边界考虑的是若干随机变量的和的取值概率。它的推导需要用到</a:t>
            </a:r>
            <a:r>
              <a:rPr lang="en" altLang="zh-CN" b="0" i="0" dirty="0">
                <a:effectLst/>
                <a:latin typeface="-apple-system"/>
              </a:rPr>
              <a:t>Markov</a:t>
            </a:r>
            <a:r>
              <a:rPr lang="zh-CN" altLang="en-US" b="0" i="0" dirty="0">
                <a:effectLst/>
                <a:latin typeface="-apple-system"/>
              </a:rPr>
              <a:t>不等式。</a:t>
            </a:r>
            <a:endParaRPr lang="zh-CN" altLang="en-US" dirty="0"/>
          </a:p>
        </p:txBody>
      </p:sp>
      <p:pic>
        <p:nvPicPr>
          <p:cNvPr id="8" name="图片 7">
            <a:extLst>
              <a:ext uri="{FF2B5EF4-FFF2-40B4-BE49-F238E27FC236}">
                <a16:creationId xmlns:a16="http://schemas.microsoft.com/office/drawing/2014/main" id="{89F48A1E-C369-CA42-BC74-4FF010B950EC}"/>
              </a:ext>
            </a:extLst>
          </p:cNvPr>
          <p:cNvPicPr>
            <a:picLocks noChangeAspect="1"/>
          </p:cNvPicPr>
          <p:nvPr/>
        </p:nvPicPr>
        <p:blipFill>
          <a:blip r:embed="rId3"/>
          <a:stretch>
            <a:fillRect/>
          </a:stretch>
        </p:blipFill>
        <p:spPr>
          <a:xfrm>
            <a:off x="668780" y="2288615"/>
            <a:ext cx="7874000" cy="1689100"/>
          </a:xfrm>
          <a:prstGeom prst="rect">
            <a:avLst/>
          </a:prstGeom>
        </p:spPr>
      </p:pic>
      <p:pic>
        <p:nvPicPr>
          <p:cNvPr id="11" name="图片 10">
            <a:extLst>
              <a:ext uri="{FF2B5EF4-FFF2-40B4-BE49-F238E27FC236}">
                <a16:creationId xmlns:a16="http://schemas.microsoft.com/office/drawing/2014/main" id="{ED9E86D2-1743-FE48-AF35-62109ACD71E4}"/>
              </a:ext>
            </a:extLst>
          </p:cNvPr>
          <p:cNvPicPr>
            <a:picLocks noChangeAspect="1"/>
          </p:cNvPicPr>
          <p:nvPr/>
        </p:nvPicPr>
        <p:blipFill>
          <a:blip r:embed="rId4"/>
          <a:stretch>
            <a:fillRect/>
          </a:stretch>
        </p:blipFill>
        <p:spPr>
          <a:xfrm>
            <a:off x="668780" y="4001995"/>
            <a:ext cx="7772400" cy="2044700"/>
          </a:xfrm>
          <a:prstGeom prst="rect">
            <a:avLst/>
          </a:prstGeom>
        </p:spPr>
      </p:pic>
      <p:sp>
        <p:nvSpPr>
          <p:cNvPr id="13" name="文本框 12">
            <a:extLst>
              <a:ext uri="{FF2B5EF4-FFF2-40B4-BE49-F238E27FC236}">
                <a16:creationId xmlns:a16="http://schemas.microsoft.com/office/drawing/2014/main" id="{449BB114-754F-9B44-8597-331159423B9C}"/>
              </a:ext>
            </a:extLst>
          </p:cNvPr>
          <p:cNvSpPr txBox="1"/>
          <p:nvPr/>
        </p:nvSpPr>
        <p:spPr>
          <a:xfrm>
            <a:off x="860612" y="6239435"/>
            <a:ext cx="7526419" cy="344710"/>
          </a:xfrm>
          <a:prstGeom prst="rect">
            <a:avLst/>
          </a:prstGeom>
          <a:noFill/>
        </p:spPr>
        <p:txBody>
          <a:bodyPr wrap="none" rtlCol="0">
            <a:spAutoFit/>
          </a:bodyPr>
          <a:lstStyle/>
          <a:p>
            <a:pPr>
              <a:lnSpc>
                <a:spcPct val="130000"/>
              </a:lnSpc>
            </a:pPr>
            <a:r>
              <a:rPr kumimoji="1" lang="zh-CN" altLang="en-US" sz="1400" dirty="0">
                <a:latin typeface="Arial" panose="020B0604020202090204" pitchFamily="34" charset="0"/>
                <a:ea typeface="微软雅黑" panose="020B0503020204020204" pitchFamily="34" charset="-122"/>
              </a:rPr>
              <a:t>具有相同概率分布的</a:t>
            </a:r>
            <a:r>
              <a:rPr kumimoji="1" lang="en-US" altLang="zh-CN" sz="1400" dirty="0">
                <a:latin typeface="Arial" panose="020B0604020202090204" pitchFamily="34" charset="0"/>
                <a:ea typeface="微软雅黑" panose="020B0503020204020204" pitchFamily="34" charset="-122"/>
              </a:rPr>
              <a:t>Xi</a:t>
            </a:r>
            <a:r>
              <a:rPr kumimoji="1" lang="zh-CN" altLang="en-US" sz="1400" dirty="0">
                <a:latin typeface="Arial" panose="020B0604020202090204" pitchFamily="34" charset="0"/>
                <a:ea typeface="微软雅黑" panose="020B0503020204020204" pitchFamily="34" charset="-122"/>
              </a:rPr>
              <a:t>。霍夫丁不等式在估计定义域是多个取值的集合的函数的均值时使用。</a:t>
            </a:r>
          </a:p>
        </p:txBody>
      </p:sp>
    </p:spTree>
    <p:extLst>
      <p:ext uri="{BB962C8B-B14F-4D97-AF65-F5344CB8AC3E}">
        <p14:creationId xmlns:p14="http://schemas.microsoft.com/office/powerpoint/2010/main" val="230274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61414" y="-428229"/>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6565"/>
            <a:r>
              <a:rPr lang="en-US" altLang="zh-CN" sz="1865" b="1" dirty="0">
                <a:solidFill>
                  <a:prstClr val="white"/>
                </a:solidFill>
                <a:latin typeface="Arial" panose="020B0604020202090204"/>
                <a:ea typeface="微软雅黑"/>
              </a:rPr>
              <a:t>Part</a:t>
            </a:r>
            <a:r>
              <a:rPr lang="en-US" altLang="zh-CN" sz="7200" b="1" dirty="0">
                <a:solidFill>
                  <a:prstClr val="white"/>
                </a:solidFill>
                <a:latin typeface="Arial" panose="020B0604020202090204"/>
                <a:ea typeface="微软雅黑"/>
              </a:rPr>
              <a:t>4</a:t>
            </a:r>
            <a:endParaRPr lang="zh-CN" altLang="en-US" sz="7200" b="1" dirty="0">
              <a:solidFill>
                <a:prstClr val="white"/>
              </a:solidFill>
              <a:latin typeface="Arial" panose="020B0604020202090204"/>
              <a:ea typeface="微软雅黑"/>
            </a:endParaRPr>
          </a:p>
        </p:txBody>
      </p:sp>
      <p:sp>
        <p:nvSpPr>
          <p:cNvPr id="29" name="矩形 28"/>
          <p:cNvSpPr/>
          <p:nvPr/>
        </p:nvSpPr>
        <p:spPr>
          <a:xfrm>
            <a:off x="5638797" y="2692405"/>
            <a:ext cx="6061424" cy="830997"/>
          </a:xfrm>
          <a:prstGeom prst="rect">
            <a:avLst/>
          </a:prstGeom>
        </p:spPr>
        <p:txBody>
          <a:bodyPr wrap="square" lIns="91440" tIns="45720" rIns="91440" bIns="45720">
            <a:spAutoFit/>
          </a:bodyPr>
          <a:lstStyle/>
          <a:p>
            <a:pPr defTabSz="456565"/>
            <a:r>
              <a:rPr lang="zh-CN" altLang="en-US" sz="4800" b="1" dirty="0">
                <a:solidFill>
                  <a:prstClr val="white"/>
                </a:solidFill>
                <a:latin typeface="Arial" panose="020B0604020202090204"/>
                <a:ea typeface="微软雅黑"/>
              </a:rPr>
              <a:t>计算模型</a:t>
            </a:r>
          </a:p>
        </p:txBody>
      </p:sp>
    </p:spTree>
    <p:extLst>
      <p:ext uri="{BB962C8B-B14F-4D97-AF65-F5344CB8AC3E}">
        <p14:creationId xmlns:p14="http://schemas.microsoft.com/office/powerpoint/2010/main" val="232915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82508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1.3.1 P, NP</a:t>
            </a:r>
            <a:r>
              <a:rPr lang="zh-CN" altLang="en-US" dirty="0">
                <a:latin typeface="-apple-system"/>
              </a:rPr>
              <a:t>与</a:t>
            </a:r>
            <a:r>
              <a:rPr lang="en-US" altLang="zh-CN" dirty="0">
                <a:latin typeface="-apple-system"/>
              </a:rPr>
              <a:t>NP-</a:t>
            </a:r>
            <a:r>
              <a:rPr lang="zh-CN" altLang="en-US" dirty="0">
                <a:latin typeface="-apple-system"/>
              </a:rPr>
              <a:t>完全</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10" name="文本框 9">
            <a:extLst>
              <a:ext uri="{FF2B5EF4-FFF2-40B4-BE49-F238E27FC236}">
                <a16:creationId xmlns:a16="http://schemas.microsoft.com/office/drawing/2014/main" id="{A2EFF158-241F-EF48-BA8B-C2EC7E261DB7}"/>
              </a:ext>
            </a:extLst>
          </p:cNvPr>
          <p:cNvSpPr txBox="1"/>
          <p:nvPr/>
        </p:nvSpPr>
        <p:spPr>
          <a:xfrm>
            <a:off x="793376" y="1196788"/>
            <a:ext cx="8327090" cy="646331"/>
          </a:xfrm>
          <a:prstGeom prst="rect">
            <a:avLst/>
          </a:prstGeom>
          <a:noFill/>
        </p:spPr>
        <p:txBody>
          <a:bodyPr wrap="square">
            <a:spAutoFit/>
          </a:bodyPr>
          <a:lstStyle/>
          <a:p>
            <a:r>
              <a:rPr lang="zh-CN" altLang="en-US" b="0" i="0" dirty="0">
                <a:solidFill>
                  <a:srgbClr val="333333"/>
                </a:solidFill>
                <a:effectLst/>
                <a:latin typeface="Helvetica Neue" panose="02000503000000020004" pitchFamily="2" charset="0"/>
              </a:rPr>
              <a:t>用确定的图灵机以多项式时间界可解的问题称为</a:t>
            </a:r>
            <a:r>
              <a:rPr lang="en" altLang="zh-CN" b="0" i="0" dirty="0">
                <a:solidFill>
                  <a:srgbClr val="333333"/>
                </a:solidFill>
                <a:effectLst/>
                <a:latin typeface="Helvetica Neue" panose="02000503000000020004" pitchFamily="2" charset="0"/>
              </a:rPr>
              <a:t>P</a:t>
            </a:r>
            <a:r>
              <a:rPr lang="zh-CN" altLang="en-US" b="0" i="0" dirty="0">
                <a:solidFill>
                  <a:srgbClr val="333333"/>
                </a:solidFill>
                <a:effectLst/>
                <a:latin typeface="Helvetica Neue" panose="02000503000000020004" pitchFamily="2" charset="0"/>
              </a:rPr>
              <a:t>类问题；用不确定的图灵机以多项式时间界可解的问题称为</a:t>
            </a:r>
            <a:r>
              <a:rPr lang="en" altLang="zh-CN" b="0" i="0" dirty="0">
                <a:solidFill>
                  <a:srgbClr val="333333"/>
                </a:solidFill>
                <a:effectLst/>
                <a:latin typeface="Helvetica Neue" panose="02000503000000020004" pitchFamily="2" charset="0"/>
              </a:rPr>
              <a:t>NP</a:t>
            </a:r>
            <a:r>
              <a:rPr lang="zh-CN" altLang="en-US" b="0" i="0" dirty="0">
                <a:solidFill>
                  <a:srgbClr val="333333"/>
                </a:solidFill>
                <a:effectLst/>
                <a:latin typeface="Helvetica Neue" panose="02000503000000020004" pitchFamily="2" charset="0"/>
              </a:rPr>
              <a:t>类问题</a:t>
            </a:r>
            <a:endParaRPr lang="zh-CN" altLang="en-US" dirty="0"/>
          </a:p>
        </p:txBody>
      </p:sp>
      <p:pic>
        <p:nvPicPr>
          <p:cNvPr id="12" name="图片 11">
            <a:extLst>
              <a:ext uri="{FF2B5EF4-FFF2-40B4-BE49-F238E27FC236}">
                <a16:creationId xmlns:a16="http://schemas.microsoft.com/office/drawing/2014/main" id="{ED6CC326-64B8-994A-8B6E-212242840670}"/>
              </a:ext>
            </a:extLst>
          </p:cNvPr>
          <p:cNvPicPr>
            <a:picLocks noChangeAspect="1"/>
          </p:cNvPicPr>
          <p:nvPr/>
        </p:nvPicPr>
        <p:blipFill>
          <a:blip r:embed="rId3"/>
          <a:stretch>
            <a:fillRect/>
          </a:stretch>
        </p:blipFill>
        <p:spPr>
          <a:xfrm>
            <a:off x="668781" y="1924510"/>
            <a:ext cx="6294574" cy="2322721"/>
          </a:xfrm>
          <a:prstGeom prst="rect">
            <a:avLst/>
          </a:prstGeom>
        </p:spPr>
      </p:pic>
      <p:pic>
        <p:nvPicPr>
          <p:cNvPr id="14" name="图片 13">
            <a:extLst>
              <a:ext uri="{FF2B5EF4-FFF2-40B4-BE49-F238E27FC236}">
                <a16:creationId xmlns:a16="http://schemas.microsoft.com/office/drawing/2014/main" id="{560B4EE2-0AAE-8A44-8347-25E325C22566}"/>
              </a:ext>
            </a:extLst>
          </p:cNvPr>
          <p:cNvPicPr>
            <a:picLocks noChangeAspect="1"/>
          </p:cNvPicPr>
          <p:nvPr/>
        </p:nvPicPr>
        <p:blipFill>
          <a:blip r:embed="rId4"/>
          <a:stretch>
            <a:fillRect/>
          </a:stretch>
        </p:blipFill>
        <p:spPr>
          <a:xfrm>
            <a:off x="6844552" y="1690481"/>
            <a:ext cx="5012405" cy="4525486"/>
          </a:xfrm>
          <a:prstGeom prst="rect">
            <a:avLst/>
          </a:prstGeom>
        </p:spPr>
      </p:pic>
    </p:spTree>
    <p:extLst>
      <p:ext uri="{BB962C8B-B14F-4D97-AF65-F5344CB8AC3E}">
        <p14:creationId xmlns:p14="http://schemas.microsoft.com/office/powerpoint/2010/main" val="404537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99782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1.3.1P</a:t>
            </a:r>
            <a:r>
              <a:rPr lang="zh-CN" altLang="en-US" dirty="0">
                <a:latin typeface="-apple-system"/>
              </a:rPr>
              <a:t>，</a:t>
            </a:r>
            <a:r>
              <a:rPr lang="en-US" altLang="zh-CN" dirty="0">
                <a:latin typeface="-apple-system"/>
              </a:rPr>
              <a:t>NP</a:t>
            </a:r>
            <a:r>
              <a:rPr lang="zh-CN" altLang="en-US" dirty="0">
                <a:latin typeface="-apple-system"/>
              </a:rPr>
              <a:t>与</a:t>
            </a:r>
            <a:r>
              <a:rPr lang="en-US" altLang="zh-CN" dirty="0">
                <a:latin typeface="-apple-system"/>
              </a:rPr>
              <a:t>NP-</a:t>
            </a:r>
            <a:r>
              <a:rPr lang="zh-CN" altLang="en-US" dirty="0">
                <a:latin typeface="-apple-system"/>
              </a:rPr>
              <a:t>完全</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Tree>
    <p:extLst>
      <p:ext uri="{BB962C8B-B14F-4D97-AF65-F5344CB8AC3E}">
        <p14:creationId xmlns:p14="http://schemas.microsoft.com/office/powerpoint/2010/main" val="248255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99782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1.3.1P</a:t>
            </a:r>
            <a:r>
              <a:rPr lang="zh-CN" altLang="en-US" dirty="0">
                <a:latin typeface="-apple-system"/>
              </a:rPr>
              <a:t>，</a:t>
            </a:r>
            <a:r>
              <a:rPr lang="en-US" altLang="zh-CN" dirty="0">
                <a:latin typeface="-apple-system"/>
              </a:rPr>
              <a:t>NP</a:t>
            </a:r>
            <a:r>
              <a:rPr lang="zh-CN" altLang="en-US" dirty="0">
                <a:latin typeface="-apple-system"/>
              </a:rPr>
              <a:t>与</a:t>
            </a:r>
            <a:r>
              <a:rPr lang="en-US" altLang="zh-CN" dirty="0">
                <a:latin typeface="-apple-system"/>
              </a:rPr>
              <a:t>NP-</a:t>
            </a:r>
            <a:r>
              <a:rPr lang="zh-CN" altLang="en-US" dirty="0">
                <a:latin typeface="-apple-system"/>
              </a:rPr>
              <a:t>完全</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Tree>
    <p:extLst>
      <p:ext uri="{BB962C8B-B14F-4D97-AF65-F5344CB8AC3E}">
        <p14:creationId xmlns:p14="http://schemas.microsoft.com/office/powerpoint/2010/main" val="221462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99782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1.3.1P</a:t>
            </a:r>
            <a:r>
              <a:rPr lang="zh-CN" altLang="en-US" dirty="0">
                <a:latin typeface="-apple-system"/>
              </a:rPr>
              <a:t>，</a:t>
            </a:r>
            <a:r>
              <a:rPr lang="en-US" altLang="zh-CN" dirty="0">
                <a:latin typeface="-apple-system"/>
              </a:rPr>
              <a:t>NP</a:t>
            </a:r>
            <a:r>
              <a:rPr lang="zh-CN" altLang="en-US" dirty="0">
                <a:latin typeface="-apple-system"/>
              </a:rPr>
              <a:t>与</a:t>
            </a:r>
            <a:r>
              <a:rPr lang="en-US" altLang="zh-CN" dirty="0">
                <a:latin typeface="-apple-system"/>
              </a:rPr>
              <a:t>NP-</a:t>
            </a:r>
            <a:r>
              <a:rPr lang="zh-CN" altLang="en-US" dirty="0">
                <a:latin typeface="-apple-system"/>
              </a:rPr>
              <a:t>完全</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Tree>
    <p:extLst>
      <p:ext uri="{BB962C8B-B14F-4D97-AF65-F5344CB8AC3E}">
        <p14:creationId xmlns:p14="http://schemas.microsoft.com/office/powerpoint/2010/main" val="223122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89960" y="1298288"/>
            <a:ext cx="639112" cy="6391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r>
              <a:rPr lang="en-US" altLang="zh-CN" sz="3600" b="1" dirty="0">
                <a:solidFill>
                  <a:prstClr val="white"/>
                </a:solidFill>
                <a:latin typeface="微软雅黑" panose="020B0503020204020204" pitchFamily="34" charset="-122"/>
                <a:ea typeface="微软雅黑" panose="020B0503020204020204" pitchFamily="34" charset="-122"/>
              </a:rPr>
              <a:t>1</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sp>
        <p:nvSpPr>
          <p:cNvPr id="7" name="椭圆 6"/>
          <p:cNvSpPr/>
          <p:nvPr/>
        </p:nvSpPr>
        <p:spPr>
          <a:xfrm>
            <a:off x="2389960" y="2337483"/>
            <a:ext cx="639112" cy="6391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r>
              <a:rPr lang="en-US" altLang="zh-CN" sz="3600" b="1" dirty="0">
                <a:solidFill>
                  <a:prstClr val="white"/>
                </a:solidFill>
                <a:latin typeface="微软雅黑" panose="020B0503020204020204" pitchFamily="34" charset="-122"/>
                <a:ea typeface="微软雅黑" panose="020B0503020204020204" pitchFamily="34" charset="-122"/>
              </a:rPr>
              <a:t>2</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sp>
        <p:nvSpPr>
          <p:cNvPr id="8" name="椭圆 7"/>
          <p:cNvSpPr/>
          <p:nvPr/>
        </p:nvSpPr>
        <p:spPr>
          <a:xfrm>
            <a:off x="2389960" y="3376678"/>
            <a:ext cx="650607" cy="6506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r>
              <a:rPr lang="en-US" altLang="zh-CN" sz="3600" b="1" dirty="0">
                <a:solidFill>
                  <a:prstClr val="white"/>
                </a:solidFill>
                <a:latin typeface="微软雅黑" panose="020B0503020204020204" pitchFamily="34" charset="-122"/>
                <a:ea typeface="微软雅黑" panose="020B0503020204020204" pitchFamily="34" charset="-122"/>
              </a:rPr>
              <a:t>3</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3">
            <a:duotone>
              <a:schemeClr val="accent1">
                <a:shade val="45000"/>
                <a:satMod val="135000"/>
              </a:schemeClr>
              <a:prstClr val="white"/>
            </a:duotone>
          </a:blip>
          <a:srcRect l="48604"/>
          <a:stretch>
            <a:fillRect/>
          </a:stretch>
        </p:blipFill>
        <p:spPr>
          <a:xfrm>
            <a:off x="1" y="2158068"/>
            <a:ext cx="1623327" cy="3158577"/>
          </a:xfrm>
          <a:prstGeom prst="rect">
            <a:avLst/>
          </a:prstGeom>
        </p:spPr>
      </p:pic>
      <p:sp>
        <p:nvSpPr>
          <p:cNvPr id="22" name="矩形 21"/>
          <p:cNvSpPr>
            <a:spLocks noChangeArrowheads="1"/>
          </p:cNvSpPr>
          <p:nvPr/>
        </p:nvSpPr>
        <p:spPr bwMode="auto">
          <a:xfrm>
            <a:off x="668784" y="114357"/>
            <a:ext cx="1477321" cy="8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zh-CN" altLang="en-US" sz="4800" b="1" dirty="0">
                <a:solidFill>
                  <a:srgbClr val="071F65"/>
                </a:solidFill>
                <a:latin typeface="Arial" panose="020B0604020202090204" pitchFamily="34" charset="0"/>
              </a:rPr>
              <a:t>目录</a:t>
            </a:r>
          </a:p>
        </p:txBody>
      </p:sp>
      <p:sp>
        <p:nvSpPr>
          <p:cNvPr id="23" name="等腰三角形 22"/>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2" name="文本框 1"/>
          <p:cNvSpPr txBox="1"/>
          <p:nvPr/>
        </p:nvSpPr>
        <p:spPr>
          <a:xfrm>
            <a:off x="3094594" y="1210533"/>
            <a:ext cx="1107996" cy="741357"/>
          </a:xfrm>
          <a:prstGeom prst="rect">
            <a:avLst/>
          </a:prstGeom>
          <a:noFill/>
        </p:spPr>
        <p:txBody>
          <a:bodyPr wrap="none" rtlCol="0" anchor="t">
            <a:spAutoFit/>
          </a:bodyPr>
          <a:lstStyle/>
          <a:p>
            <a:pPr algn="l" defTabSz="456565">
              <a:lnSpc>
                <a:spcPct val="130000"/>
              </a:lnSpc>
            </a:pPr>
            <a:r>
              <a:rPr lang="en-US" altLang="zh-CN" sz="3600" b="1" dirty="0">
                <a:latin typeface="Arial" panose="020B0604020202090204"/>
                <a:ea typeface="微软雅黑"/>
                <a:sym typeface="+mn-ea"/>
              </a:rPr>
              <a:t>前言</a:t>
            </a:r>
          </a:p>
        </p:txBody>
      </p:sp>
      <p:sp>
        <p:nvSpPr>
          <p:cNvPr id="20" name="文本框 19"/>
          <p:cNvSpPr txBox="1"/>
          <p:nvPr/>
        </p:nvSpPr>
        <p:spPr>
          <a:xfrm>
            <a:off x="3094594" y="3260136"/>
            <a:ext cx="3877985" cy="741357"/>
          </a:xfrm>
          <a:prstGeom prst="rect">
            <a:avLst/>
          </a:prstGeom>
          <a:noFill/>
        </p:spPr>
        <p:txBody>
          <a:bodyPr wrap="none" rtlCol="0" anchor="t">
            <a:spAutoFit/>
          </a:bodyPr>
          <a:lstStyle/>
          <a:p>
            <a:pPr algn="l" defTabSz="456565">
              <a:lnSpc>
                <a:spcPct val="130000"/>
              </a:lnSpc>
            </a:pPr>
            <a:r>
              <a:rPr lang="en-US" sz="3600" b="1" dirty="0">
                <a:latin typeface="Arial" panose="020B0604020202090204"/>
                <a:ea typeface="微软雅黑"/>
                <a:sym typeface="+mn-ea"/>
              </a:rPr>
              <a:t>概率论的背景知识</a:t>
            </a:r>
          </a:p>
        </p:txBody>
      </p:sp>
      <p:sp>
        <p:nvSpPr>
          <p:cNvPr id="3" name="文本框 2"/>
          <p:cNvSpPr txBox="1"/>
          <p:nvPr/>
        </p:nvSpPr>
        <p:spPr>
          <a:xfrm>
            <a:off x="3040567" y="2250501"/>
            <a:ext cx="2492990" cy="741357"/>
          </a:xfrm>
          <a:prstGeom prst="rect">
            <a:avLst/>
          </a:prstGeom>
          <a:noFill/>
        </p:spPr>
        <p:txBody>
          <a:bodyPr wrap="none" rtlCol="0" anchor="t">
            <a:spAutoFit/>
          </a:bodyPr>
          <a:lstStyle/>
          <a:p>
            <a:pPr algn="l" defTabSz="456565">
              <a:lnSpc>
                <a:spcPct val="130000"/>
              </a:lnSpc>
            </a:pPr>
            <a:r>
              <a:rPr lang="zh-CN" altLang="en-US" sz="3600" b="1" dirty="0">
                <a:latin typeface="Arial" panose="020B0604020202090204"/>
                <a:ea typeface="微软雅黑"/>
                <a:sym typeface="+mn-ea"/>
              </a:rPr>
              <a:t>密码学概述</a:t>
            </a:r>
          </a:p>
        </p:txBody>
      </p:sp>
      <p:sp>
        <p:nvSpPr>
          <p:cNvPr id="4" name="椭圆 3"/>
          <p:cNvSpPr/>
          <p:nvPr/>
        </p:nvSpPr>
        <p:spPr>
          <a:xfrm>
            <a:off x="2389959" y="4415873"/>
            <a:ext cx="650608" cy="6506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r>
              <a:rPr lang="en-US" altLang="zh-HK" sz="3600" b="1" dirty="0">
                <a:solidFill>
                  <a:prstClr val="white"/>
                </a:solidFill>
                <a:latin typeface="微软雅黑" panose="020B0503020204020204" pitchFamily="34" charset="-122"/>
                <a:ea typeface="微软雅黑" panose="020B0503020204020204" pitchFamily="34" charset="-122"/>
              </a:rPr>
              <a:t>4</a:t>
            </a:r>
          </a:p>
        </p:txBody>
      </p:sp>
      <p:sp>
        <p:nvSpPr>
          <p:cNvPr id="5" name="文本框 4"/>
          <p:cNvSpPr txBox="1"/>
          <p:nvPr/>
        </p:nvSpPr>
        <p:spPr>
          <a:xfrm>
            <a:off x="3094594" y="4336619"/>
            <a:ext cx="2031325" cy="741357"/>
          </a:xfrm>
          <a:prstGeom prst="rect">
            <a:avLst/>
          </a:prstGeom>
          <a:noFill/>
        </p:spPr>
        <p:txBody>
          <a:bodyPr wrap="none" rtlCol="0" anchor="t">
            <a:spAutoFit/>
          </a:bodyPr>
          <a:lstStyle/>
          <a:p>
            <a:pPr algn="l" defTabSz="456565">
              <a:lnSpc>
                <a:spcPct val="130000"/>
              </a:lnSpc>
            </a:pPr>
            <a:r>
              <a:rPr lang="zh-CN" altLang="en-US" sz="3600" b="1" i="0" dirty="0">
                <a:effectLst/>
                <a:latin typeface="-apple-system"/>
              </a:rPr>
              <a:t>计算模型</a:t>
            </a:r>
            <a:endParaRPr lang="en-US" sz="3600" b="1" dirty="0">
              <a:solidFill>
                <a:srgbClr val="071F65"/>
              </a:solidFill>
              <a:latin typeface="Arial" panose="020B0604020202090204"/>
              <a:ea typeface="微软雅黑"/>
              <a:sym typeface="+mn-ea"/>
            </a:endParaRPr>
          </a:p>
        </p:txBody>
      </p:sp>
      <p:sp>
        <p:nvSpPr>
          <p:cNvPr id="13" name="椭圆 12">
            <a:extLst>
              <a:ext uri="{FF2B5EF4-FFF2-40B4-BE49-F238E27FC236}">
                <a16:creationId xmlns:a16="http://schemas.microsoft.com/office/drawing/2014/main" id="{0F295437-0015-6040-B24D-E3A4B911D717}"/>
              </a:ext>
            </a:extLst>
          </p:cNvPr>
          <p:cNvSpPr/>
          <p:nvPr/>
        </p:nvSpPr>
        <p:spPr>
          <a:xfrm>
            <a:off x="2389959" y="5492356"/>
            <a:ext cx="650608" cy="6506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r>
              <a:rPr lang="en-US" altLang="zh-CN" sz="3600" b="1" dirty="0">
                <a:solidFill>
                  <a:prstClr val="white"/>
                </a:solidFill>
                <a:latin typeface="微软雅黑" panose="020B0503020204020204" pitchFamily="34" charset="-122"/>
                <a:ea typeface="微软雅黑" panose="020B0503020204020204" pitchFamily="34" charset="-122"/>
              </a:rPr>
              <a:t>5</a:t>
            </a:r>
            <a:endParaRPr lang="en-US" altLang="zh-HK" sz="3600" b="1" dirty="0">
              <a:solidFill>
                <a:prstClr val="white"/>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8A647BA-52A7-7F4B-B927-D306DCD69F23}"/>
              </a:ext>
            </a:extLst>
          </p:cNvPr>
          <p:cNvSpPr txBox="1"/>
          <p:nvPr/>
        </p:nvSpPr>
        <p:spPr>
          <a:xfrm>
            <a:off x="3094594" y="5413102"/>
            <a:ext cx="3416320" cy="741357"/>
          </a:xfrm>
          <a:prstGeom prst="rect">
            <a:avLst/>
          </a:prstGeom>
          <a:noFill/>
        </p:spPr>
        <p:txBody>
          <a:bodyPr wrap="none" rtlCol="0" anchor="t">
            <a:spAutoFit/>
          </a:bodyPr>
          <a:lstStyle/>
          <a:p>
            <a:pPr algn="l" defTabSz="456565">
              <a:lnSpc>
                <a:spcPct val="130000"/>
              </a:lnSpc>
            </a:pPr>
            <a:r>
              <a:rPr lang="zh-CN" altLang="en-US" sz="3600" b="1" i="0" dirty="0">
                <a:effectLst/>
                <a:latin typeface="-apple-system"/>
              </a:rPr>
              <a:t>严格处理的目的</a:t>
            </a:r>
            <a:endParaRPr lang="en-US" sz="3600" b="1" dirty="0">
              <a:solidFill>
                <a:srgbClr val="071F65"/>
              </a:solidFill>
              <a:latin typeface="Arial" panose="020B0604020202090204"/>
              <a:ea typeface="微软雅黑"/>
              <a:sym typeface="+mn-ea"/>
            </a:endParaRPr>
          </a:p>
        </p:txBody>
      </p:sp>
      <p:sp>
        <p:nvSpPr>
          <p:cNvPr id="15" name="椭圆 14">
            <a:extLst>
              <a:ext uri="{FF2B5EF4-FFF2-40B4-BE49-F238E27FC236}">
                <a16:creationId xmlns:a16="http://schemas.microsoft.com/office/drawing/2014/main" id="{556DB4AA-539D-824B-80C7-4D68C6EB741F}"/>
              </a:ext>
            </a:extLst>
          </p:cNvPr>
          <p:cNvSpPr/>
          <p:nvPr/>
        </p:nvSpPr>
        <p:spPr>
          <a:xfrm>
            <a:off x="6972579" y="1289787"/>
            <a:ext cx="650608" cy="6506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r>
              <a:rPr lang="en-US" altLang="zh-CN" sz="3600" b="1" dirty="0">
                <a:solidFill>
                  <a:prstClr val="white"/>
                </a:solidFill>
                <a:latin typeface="微软雅黑" panose="020B0503020204020204" pitchFamily="34" charset="-122"/>
                <a:ea typeface="微软雅黑" panose="020B0503020204020204" pitchFamily="34" charset="-122"/>
              </a:rPr>
              <a:t>6</a:t>
            </a:r>
            <a:endParaRPr lang="en-US" altLang="zh-HK" sz="3600" b="1" dirty="0">
              <a:solidFill>
                <a:prstClr val="white"/>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D6CD04A8-C0D3-164D-847D-D335CFF623FE}"/>
              </a:ext>
            </a:extLst>
          </p:cNvPr>
          <p:cNvSpPr txBox="1"/>
          <p:nvPr/>
        </p:nvSpPr>
        <p:spPr>
          <a:xfrm>
            <a:off x="7677214" y="1210533"/>
            <a:ext cx="1107996" cy="741357"/>
          </a:xfrm>
          <a:prstGeom prst="rect">
            <a:avLst/>
          </a:prstGeom>
          <a:noFill/>
        </p:spPr>
        <p:txBody>
          <a:bodyPr wrap="none" rtlCol="0" anchor="t">
            <a:spAutoFit/>
          </a:bodyPr>
          <a:lstStyle/>
          <a:p>
            <a:pPr algn="l" defTabSz="456565">
              <a:lnSpc>
                <a:spcPct val="130000"/>
              </a:lnSpc>
            </a:pPr>
            <a:r>
              <a:rPr lang="zh-CN" altLang="en-US" sz="3600" b="1" i="0" dirty="0">
                <a:effectLst/>
                <a:latin typeface="-apple-system"/>
              </a:rPr>
              <a:t>其他</a:t>
            </a:r>
            <a:endParaRPr lang="en-US" sz="3600" b="1" dirty="0">
              <a:solidFill>
                <a:srgbClr val="071F65"/>
              </a:solidFill>
              <a:latin typeface="Arial" panose="020B0604020202090204"/>
              <a:ea typeface="微软雅黑"/>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68781" y="236335"/>
            <a:ext cx="399782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dirty="0">
                <a:latin typeface="-apple-system"/>
              </a:rPr>
              <a:t>1.3.1P</a:t>
            </a:r>
            <a:r>
              <a:rPr lang="zh-CN" altLang="en-US" dirty="0">
                <a:latin typeface="-apple-system"/>
              </a:rPr>
              <a:t>，</a:t>
            </a:r>
            <a:r>
              <a:rPr lang="en-US" altLang="zh-CN" dirty="0">
                <a:latin typeface="-apple-system"/>
              </a:rPr>
              <a:t>NP</a:t>
            </a:r>
            <a:r>
              <a:rPr lang="zh-CN" altLang="en-US" dirty="0">
                <a:latin typeface="-apple-system"/>
              </a:rPr>
              <a:t>与</a:t>
            </a:r>
            <a:r>
              <a:rPr lang="en-US" altLang="zh-CN" dirty="0">
                <a:latin typeface="-apple-system"/>
              </a:rPr>
              <a:t>NP-</a:t>
            </a:r>
            <a:r>
              <a:rPr lang="zh-CN" altLang="en-US" dirty="0">
                <a:latin typeface="-apple-system"/>
              </a:rPr>
              <a:t>完全</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Tree>
    <p:extLst>
      <p:ext uri="{BB962C8B-B14F-4D97-AF65-F5344CB8AC3E}">
        <p14:creationId xmlns:p14="http://schemas.microsoft.com/office/powerpoint/2010/main" val="162337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278655" y="2589103"/>
            <a:ext cx="7785980" cy="1116965"/>
          </a:xfrm>
          <a:prstGeom prst="rect">
            <a:avLst/>
          </a:prstGeom>
        </p:spPr>
        <p:txBody>
          <a:bodyPr wrap="square" lIns="91440" tIns="45720" rIns="91440" bIns="45720">
            <a:spAutoFit/>
          </a:bodyPr>
          <a:lstStyle/>
          <a:p>
            <a:pPr defTabSz="456565"/>
            <a:r>
              <a:rPr lang="en-US" altLang="zh-CN" sz="6665" b="1" dirty="0">
                <a:solidFill>
                  <a:srgbClr val="071F65"/>
                </a:solidFill>
                <a:latin typeface="微软雅黑"/>
                <a:ea typeface="微软雅黑"/>
              </a:rPr>
              <a:t>End</a:t>
            </a:r>
          </a:p>
        </p:txBody>
      </p:sp>
      <p:cxnSp>
        <p:nvCxnSpPr>
          <p:cNvPr id="28" name="直接连接符 27"/>
          <p:cNvCxnSpPr/>
          <p:nvPr/>
        </p:nvCxnSpPr>
        <p:spPr>
          <a:xfrm flipH="1">
            <a:off x="3390108" y="3866885"/>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121920" tIns="60960" rIns="121920" bIns="60960" numCol="1" anchor="t" anchorCtr="0" compatLnSpc="1"/>
          <a:lstStyle/>
          <a:p>
            <a:pPr defTabSz="456565"/>
            <a:endParaRPr lang="zh-CN" altLang="en-US" sz="1865">
              <a:solidFill>
                <a:prstClr val="black"/>
              </a:solidFill>
              <a:latin typeface="Arial" panose="020B0604020202090204"/>
              <a:ea typeface="微软雅黑"/>
            </a:endParaRPr>
          </a:p>
        </p:txBody>
      </p:sp>
      <p:sp>
        <p:nvSpPr>
          <p:cNvPr id="32"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121920" tIns="60960" rIns="121920" bIns="60960" numCol="1" anchor="t" anchorCtr="0" compatLnSpc="1"/>
          <a:lstStyle/>
          <a:p>
            <a:pPr defTabSz="456565"/>
            <a:endParaRPr lang="zh-CN" altLang="en-US" sz="1865">
              <a:solidFill>
                <a:prstClr val="black"/>
              </a:solidFill>
              <a:latin typeface="Arial" panose="020B0604020202090204"/>
              <a:ea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61414" y="-428229"/>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6565"/>
            <a:r>
              <a:rPr lang="en-US" altLang="zh-CN" sz="1865" b="1" dirty="0">
                <a:solidFill>
                  <a:prstClr val="white"/>
                </a:solidFill>
                <a:latin typeface="Arial" panose="020B0604020202090204"/>
                <a:ea typeface="微软雅黑"/>
              </a:rPr>
              <a:t>Part</a:t>
            </a:r>
            <a:r>
              <a:rPr lang="en-US" altLang="zh-CN" sz="7200" b="1" dirty="0">
                <a:solidFill>
                  <a:prstClr val="white"/>
                </a:solidFill>
                <a:latin typeface="Arial" panose="020B0604020202090204"/>
                <a:ea typeface="微软雅黑"/>
              </a:rPr>
              <a:t>1</a:t>
            </a:r>
            <a:endParaRPr lang="zh-CN" altLang="en-US" sz="7200" b="1" dirty="0">
              <a:solidFill>
                <a:prstClr val="white"/>
              </a:solidFill>
              <a:latin typeface="Arial" panose="020B0604020202090204"/>
              <a:ea typeface="微软雅黑"/>
            </a:endParaRPr>
          </a:p>
        </p:txBody>
      </p:sp>
      <p:sp>
        <p:nvSpPr>
          <p:cNvPr id="29" name="矩形 28"/>
          <p:cNvSpPr/>
          <p:nvPr/>
        </p:nvSpPr>
        <p:spPr>
          <a:xfrm>
            <a:off x="5638797" y="2692405"/>
            <a:ext cx="6061424" cy="829945"/>
          </a:xfrm>
          <a:prstGeom prst="rect">
            <a:avLst/>
          </a:prstGeom>
        </p:spPr>
        <p:txBody>
          <a:bodyPr wrap="square" lIns="91440" tIns="45720" rIns="91440" bIns="45720">
            <a:spAutoFit/>
          </a:bodyPr>
          <a:lstStyle/>
          <a:p>
            <a:pPr defTabSz="456565"/>
            <a:r>
              <a:rPr lang="zh-CN" altLang="en-US" sz="4800" b="1" dirty="0">
                <a:solidFill>
                  <a:prstClr val="white"/>
                </a:solidFill>
                <a:latin typeface="Arial" panose="020B0604020202090204"/>
                <a:ea typeface="微软雅黑"/>
              </a:rPr>
              <a:t>前言</a:t>
            </a:r>
            <a:endParaRPr lang="en-US" altLang="zh-CN" sz="4800" b="1" dirty="0">
              <a:solidFill>
                <a:prstClr val="white"/>
              </a:solidFill>
              <a:latin typeface="Arial" panose="020B0604020202090204"/>
              <a:ea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37123"/>
            <a:ext cx="1066953"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dirty="0" err="1"/>
              <a:t>前言</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5" name="文本框 4">
            <a:extLst>
              <a:ext uri="{FF2B5EF4-FFF2-40B4-BE49-F238E27FC236}">
                <a16:creationId xmlns:a16="http://schemas.microsoft.com/office/drawing/2014/main" id="{1BBC1560-83F9-C54C-8333-6C237B732F79}"/>
              </a:ext>
            </a:extLst>
          </p:cNvPr>
          <p:cNvSpPr txBox="1"/>
          <p:nvPr/>
        </p:nvSpPr>
        <p:spPr>
          <a:xfrm>
            <a:off x="668781" y="1277035"/>
            <a:ext cx="8671162" cy="369332"/>
          </a:xfrm>
          <a:prstGeom prst="rect">
            <a:avLst/>
          </a:prstGeom>
          <a:noFill/>
        </p:spPr>
        <p:txBody>
          <a:bodyPr wrap="square">
            <a:spAutoFit/>
          </a:bodyPr>
          <a:lstStyle/>
          <a:p>
            <a:r>
              <a:rPr lang="zh-CN" altLang="en-US" b="0" i="0" dirty="0">
                <a:effectLst/>
                <a:latin typeface="-apple-system"/>
              </a:rPr>
              <a:t>本文重点：澄清基本概念，证明解决几个核心加密问题的可行性。</a:t>
            </a:r>
            <a:endParaRPr lang="zh-CN" altLang="en-US" dirty="0"/>
          </a:p>
        </p:txBody>
      </p:sp>
      <p:sp>
        <p:nvSpPr>
          <p:cNvPr id="7" name="文本框 6">
            <a:extLst>
              <a:ext uri="{FF2B5EF4-FFF2-40B4-BE49-F238E27FC236}">
                <a16:creationId xmlns:a16="http://schemas.microsoft.com/office/drawing/2014/main" id="{CAC259A0-0DAF-2146-A42B-118A75E51A7B}"/>
              </a:ext>
            </a:extLst>
          </p:cNvPr>
          <p:cNvSpPr txBox="1"/>
          <p:nvPr/>
        </p:nvSpPr>
        <p:spPr>
          <a:xfrm>
            <a:off x="668781" y="1991851"/>
            <a:ext cx="6096000" cy="369332"/>
          </a:xfrm>
          <a:prstGeom prst="rect">
            <a:avLst/>
          </a:prstGeom>
          <a:noFill/>
        </p:spPr>
        <p:txBody>
          <a:bodyPr wrap="square">
            <a:spAutoFit/>
          </a:bodyPr>
          <a:lstStyle/>
          <a:p>
            <a:r>
              <a:rPr lang="zh-CN" altLang="en-US" b="0" i="0" dirty="0">
                <a:effectLst/>
                <a:latin typeface="-apple-system"/>
              </a:rPr>
              <a:t>解决加密问题的阶段：定义阶段、构造阶段。</a:t>
            </a:r>
            <a:endParaRPr lang="zh-CN" altLang="en-US" dirty="0"/>
          </a:p>
        </p:txBody>
      </p:sp>
      <p:sp>
        <p:nvSpPr>
          <p:cNvPr id="9" name="文本框 8">
            <a:extLst>
              <a:ext uri="{FF2B5EF4-FFF2-40B4-BE49-F238E27FC236}">
                <a16:creationId xmlns:a16="http://schemas.microsoft.com/office/drawing/2014/main" id="{072D98B6-E2D7-EE45-9E78-81CB5F86935A}"/>
              </a:ext>
            </a:extLst>
          </p:cNvPr>
          <p:cNvSpPr txBox="1"/>
          <p:nvPr/>
        </p:nvSpPr>
        <p:spPr>
          <a:xfrm>
            <a:off x="668780" y="2706667"/>
            <a:ext cx="9999219" cy="646331"/>
          </a:xfrm>
          <a:prstGeom prst="rect">
            <a:avLst/>
          </a:prstGeom>
          <a:noFill/>
        </p:spPr>
        <p:txBody>
          <a:bodyPr wrap="square">
            <a:spAutoFit/>
          </a:bodyPr>
          <a:lstStyle/>
          <a:p>
            <a:r>
              <a:rPr lang="zh-CN" altLang="en-US" b="0" i="0" dirty="0">
                <a:effectLst/>
                <a:latin typeface="-apple-system"/>
              </a:rPr>
              <a:t>本书集中在几个构造型密码问题（加密和签名机制）</a:t>
            </a:r>
            <a:r>
              <a:rPr lang="en-US" altLang="zh-CN" b="0" i="0" dirty="0">
                <a:effectLst/>
                <a:latin typeface="-apple-system"/>
              </a:rPr>
              <a:t>+</a:t>
            </a:r>
            <a:r>
              <a:rPr lang="zh-CN" altLang="en-US" b="0" i="0" dirty="0">
                <a:effectLst/>
                <a:latin typeface="-apple-system"/>
              </a:rPr>
              <a:t>几个核心工具</a:t>
            </a:r>
            <a:r>
              <a:rPr lang="en" altLang="zh-CN" b="0" i="0" dirty="0">
                <a:effectLst/>
                <a:latin typeface="-apple-system"/>
              </a:rPr>
              <a:t>central tools</a:t>
            </a:r>
            <a:r>
              <a:rPr lang="zh-CN" altLang="en-US" b="0" i="0" dirty="0">
                <a:effectLst/>
                <a:latin typeface="-apple-system"/>
              </a:rPr>
              <a:t>（计算难题、伪随机证明、零知识证明）</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61414" y="-428229"/>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6565"/>
            <a:endParaRPr lang="zh-CN" altLang="en-US" sz="2400">
              <a:solidFill>
                <a:prstClr val="white"/>
              </a:solidFill>
              <a:latin typeface="Arial" panose="020B0604020202090204"/>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6565"/>
            <a:r>
              <a:rPr lang="en-US" altLang="zh-CN" sz="1865" b="1" dirty="0">
                <a:solidFill>
                  <a:prstClr val="white"/>
                </a:solidFill>
                <a:latin typeface="Arial" panose="020B0604020202090204"/>
                <a:ea typeface="微软雅黑"/>
              </a:rPr>
              <a:t>Part</a:t>
            </a:r>
            <a:r>
              <a:rPr lang="en-US" altLang="zh-CN" sz="7200" b="1" dirty="0">
                <a:solidFill>
                  <a:prstClr val="white"/>
                </a:solidFill>
                <a:latin typeface="Arial" panose="020B0604020202090204"/>
                <a:ea typeface="微软雅黑"/>
              </a:rPr>
              <a:t>2</a:t>
            </a:r>
            <a:endParaRPr lang="zh-CN" altLang="en-US" sz="7200" b="1" dirty="0">
              <a:solidFill>
                <a:prstClr val="white"/>
              </a:solidFill>
              <a:latin typeface="Arial" panose="020B0604020202090204"/>
              <a:ea typeface="微软雅黑"/>
            </a:endParaRPr>
          </a:p>
        </p:txBody>
      </p:sp>
      <p:sp>
        <p:nvSpPr>
          <p:cNvPr id="29" name="矩形 28"/>
          <p:cNvSpPr/>
          <p:nvPr/>
        </p:nvSpPr>
        <p:spPr>
          <a:xfrm>
            <a:off x="5638797" y="2692405"/>
            <a:ext cx="6061424" cy="830997"/>
          </a:xfrm>
          <a:prstGeom prst="rect">
            <a:avLst/>
          </a:prstGeom>
        </p:spPr>
        <p:txBody>
          <a:bodyPr wrap="square" lIns="91440" tIns="45720" rIns="91440" bIns="45720">
            <a:spAutoFit/>
          </a:bodyPr>
          <a:lstStyle/>
          <a:p>
            <a:pPr defTabSz="456565"/>
            <a:r>
              <a:rPr lang="zh-CN" altLang="en-US" sz="4800" b="1" dirty="0">
                <a:solidFill>
                  <a:prstClr val="white"/>
                </a:solidFill>
                <a:latin typeface="Arial" panose="020B0604020202090204"/>
                <a:ea typeface="微软雅黑"/>
              </a:rPr>
              <a:t>密码学概述</a:t>
            </a:r>
          </a:p>
        </p:txBody>
      </p:sp>
    </p:spTree>
    <p:extLst>
      <p:ext uri="{BB962C8B-B14F-4D97-AF65-F5344CB8AC3E}">
        <p14:creationId xmlns:p14="http://schemas.microsoft.com/office/powerpoint/2010/main" val="26394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37123"/>
            <a:ext cx="7162917"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i="0" dirty="0">
                <a:effectLst/>
                <a:latin typeface="-apple-system"/>
              </a:rPr>
              <a:t>1.1</a:t>
            </a:r>
            <a:r>
              <a:rPr lang="zh-CN" altLang="en-US" i="0" dirty="0">
                <a:effectLst/>
                <a:latin typeface="-apple-system"/>
              </a:rPr>
              <a:t>密码学概述</a:t>
            </a:r>
            <a:r>
              <a:rPr lang="en" altLang="zh-CN" i="0" dirty="0" err="1">
                <a:effectLst/>
                <a:latin typeface="-apple-system"/>
              </a:rPr>
              <a:t>Cryptography:Main</a:t>
            </a:r>
            <a:r>
              <a:rPr lang="en" altLang="zh-CN" i="0" dirty="0">
                <a:effectLst/>
                <a:latin typeface="-apple-system"/>
              </a:rPr>
              <a:t> Topics</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8" name="文本框 7">
            <a:extLst>
              <a:ext uri="{FF2B5EF4-FFF2-40B4-BE49-F238E27FC236}">
                <a16:creationId xmlns:a16="http://schemas.microsoft.com/office/drawing/2014/main" id="{5DD5E3CD-6DBA-E948-B65D-5CF0528B5019}"/>
              </a:ext>
            </a:extLst>
          </p:cNvPr>
          <p:cNvSpPr txBox="1"/>
          <p:nvPr/>
        </p:nvSpPr>
        <p:spPr>
          <a:xfrm>
            <a:off x="668780" y="1405613"/>
            <a:ext cx="9999219" cy="2118529"/>
          </a:xfrm>
          <a:prstGeom prst="rect">
            <a:avLst/>
          </a:prstGeom>
          <a:noFill/>
        </p:spPr>
        <p:txBody>
          <a:bodyPr wrap="square">
            <a:spAutoFit/>
          </a:bodyPr>
          <a:lstStyle/>
          <a:p>
            <a:pPr>
              <a:lnSpc>
                <a:spcPct val="150000"/>
              </a:lnSpc>
            </a:pPr>
            <a:r>
              <a:rPr lang="zh-CN" altLang="en-US" dirty="0"/>
              <a:t> 密码学主要讨论的是什么？从古代以来密码学讨论的是如何在一个不安全信道上安全的交换信息（不安全信道：至少存在窃听器）。然而，自从1970年后，设计不可否认的数字签名，具有容错能力的协议等也被加入到了密码学考虑的范畴中，如何设计一个能够抵抗恶意参与者滥用的协议，也成为了密码学研究的内容之一。</a:t>
            </a:r>
          </a:p>
          <a:p>
            <a:pPr>
              <a:lnSpc>
                <a:spcPct val="150000"/>
              </a:lnSpc>
            </a:pPr>
            <a:endParaRPr lang="zh-CN" altLang="en-US" dirty="0"/>
          </a:p>
        </p:txBody>
      </p:sp>
    </p:spTree>
    <p:extLst>
      <p:ext uri="{BB962C8B-B14F-4D97-AF65-F5344CB8AC3E}">
        <p14:creationId xmlns:p14="http://schemas.microsoft.com/office/powerpoint/2010/main" val="163394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37123"/>
            <a:ext cx="6191945"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i="0" dirty="0">
                <a:effectLst/>
                <a:latin typeface="-apple-system"/>
              </a:rPr>
              <a:t>1.1.1</a:t>
            </a:r>
            <a:r>
              <a:rPr lang="zh-CN" altLang="en-US" i="0" dirty="0">
                <a:effectLst/>
                <a:latin typeface="-apple-system"/>
              </a:rPr>
              <a:t>加密方案 </a:t>
            </a:r>
            <a:r>
              <a:rPr lang="en" altLang="zh-CN" i="0" dirty="0">
                <a:effectLst/>
                <a:latin typeface="-apple-system"/>
              </a:rPr>
              <a:t>Encryption Schemes</a:t>
            </a:r>
            <a:endParaRPr lang="en-US" dirty="0"/>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6" name="文本框 5">
            <a:extLst>
              <a:ext uri="{FF2B5EF4-FFF2-40B4-BE49-F238E27FC236}">
                <a16:creationId xmlns:a16="http://schemas.microsoft.com/office/drawing/2014/main" id="{8B3AD759-49BB-0446-ACBC-6CE334C1E28F}"/>
              </a:ext>
            </a:extLst>
          </p:cNvPr>
          <p:cNvSpPr txBox="1"/>
          <p:nvPr/>
        </p:nvSpPr>
        <p:spPr>
          <a:xfrm>
            <a:off x="1073604" y="1170606"/>
            <a:ext cx="6098720" cy="369332"/>
          </a:xfrm>
          <a:prstGeom prst="rect">
            <a:avLst/>
          </a:prstGeom>
          <a:noFill/>
        </p:spPr>
        <p:txBody>
          <a:bodyPr wrap="square">
            <a:spAutoFit/>
          </a:bodyPr>
          <a:lstStyle/>
          <a:p>
            <a:r>
              <a:rPr lang="zh-CN" altLang="en-US" b="0" i="0" dirty="0">
                <a:effectLst/>
                <a:latin typeface="-apple-system"/>
              </a:rPr>
              <a:t>窃听</a:t>
            </a:r>
            <a:r>
              <a:rPr lang="zh-CN" altLang="en-US" dirty="0">
                <a:latin typeface="-apple-system"/>
              </a:rPr>
              <a:t>者</a:t>
            </a:r>
            <a:r>
              <a:rPr lang="zh-CN" altLang="en-US" b="0" i="0" dirty="0">
                <a:effectLst/>
                <a:latin typeface="-apple-system"/>
              </a:rPr>
              <a:t>不知道密钥的存在是秘密通信的必要条件</a:t>
            </a:r>
            <a:endParaRPr lang="zh-CN" altLang="en-US" dirty="0"/>
          </a:p>
        </p:txBody>
      </p:sp>
      <p:sp>
        <p:nvSpPr>
          <p:cNvPr id="9" name="文本框 8">
            <a:extLst>
              <a:ext uri="{FF2B5EF4-FFF2-40B4-BE49-F238E27FC236}">
                <a16:creationId xmlns:a16="http://schemas.microsoft.com/office/drawing/2014/main" id="{788E241A-447B-5243-A03B-0C1F0F97FF34}"/>
              </a:ext>
            </a:extLst>
          </p:cNvPr>
          <p:cNvSpPr txBox="1"/>
          <p:nvPr/>
        </p:nvSpPr>
        <p:spPr>
          <a:xfrm>
            <a:off x="1073603" y="1857870"/>
            <a:ext cx="9523639" cy="923330"/>
          </a:xfrm>
          <a:prstGeom prst="rect">
            <a:avLst/>
          </a:prstGeom>
          <a:noFill/>
        </p:spPr>
        <p:txBody>
          <a:bodyPr wrap="square">
            <a:spAutoFit/>
          </a:bodyPr>
          <a:lstStyle/>
          <a:p>
            <a:r>
              <a:rPr lang="zh-CN" altLang="en-US" b="0" i="0" dirty="0">
                <a:effectLst/>
                <a:latin typeface="-apple-system"/>
              </a:rPr>
              <a:t>传统的加密协议包括：加密算法给与发送者</a:t>
            </a:r>
            <a:r>
              <a:rPr lang="en-US" altLang="zh-CN" b="0" i="0" dirty="0">
                <a:effectLst/>
                <a:latin typeface="-apple-system"/>
              </a:rPr>
              <a:t>(</a:t>
            </a:r>
            <a:r>
              <a:rPr lang="en" altLang="zh-CN" b="0" i="0" dirty="0">
                <a:effectLst/>
                <a:latin typeface="-apple-system"/>
              </a:rPr>
              <a:t>sender)</a:t>
            </a:r>
            <a:r>
              <a:rPr lang="zh-CN" altLang="en-US" b="0" i="0" dirty="0">
                <a:effectLst/>
                <a:latin typeface="-apple-system"/>
              </a:rPr>
              <a:t>使用，解密算法给与接收者</a:t>
            </a:r>
            <a:r>
              <a:rPr lang="en-US" altLang="zh-CN" b="0" i="0" dirty="0">
                <a:effectLst/>
                <a:latin typeface="-apple-system"/>
              </a:rPr>
              <a:t>(</a:t>
            </a:r>
            <a:r>
              <a:rPr lang="en" altLang="zh-CN" b="0" i="0" dirty="0">
                <a:effectLst/>
                <a:latin typeface="-apple-system"/>
              </a:rPr>
              <a:t>receiver)</a:t>
            </a:r>
            <a:r>
              <a:rPr lang="zh-CN" altLang="en-US" b="0" i="0" dirty="0">
                <a:effectLst/>
                <a:latin typeface="-apple-system"/>
              </a:rPr>
              <a:t>使用。为了实现安全通信的目的，解密算法一般掌握一些窃听者不知道的参数</a:t>
            </a:r>
            <a:r>
              <a:rPr lang="en-US" altLang="zh-CN" b="0" i="0" dirty="0">
                <a:effectLst/>
                <a:latin typeface="-apple-system"/>
              </a:rPr>
              <a:t>(</a:t>
            </a:r>
            <a:r>
              <a:rPr lang="en" altLang="zh-CN" b="0" i="0" dirty="0">
                <a:effectLst/>
                <a:latin typeface="-apple-system"/>
              </a:rPr>
              <a:t>parameters)</a:t>
            </a:r>
            <a:r>
              <a:rPr lang="zh-CN" altLang="en" b="0" i="0" dirty="0">
                <a:effectLst/>
                <a:latin typeface="-apple-system"/>
              </a:rPr>
              <a:t>、</a:t>
            </a:r>
            <a:r>
              <a:rPr lang="zh-CN" altLang="en-US" b="0" i="0" dirty="0">
                <a:effectLst/>
                <a:latin typeface="-apple-system"/>
              </a:rPr>
              <a:t>辅助输入</a:t>
            </a:r>
            <a:r>
              <a:rPr lang="en-US" altLang="zh-CN" b="0" i="0" dirty="0">
                <a:effectLst/>
                <a:latin typeface="-apple-system"/>
              </a:rPr>
              <a:t>(</a:t>
            </a:r>
            <a:r>
              <a:rPr lang="en" altLang="zh-CN" b="0" i="0" dirty="0">
                <a:effectLst/>
                <a:latin typeface="-apple-system"/>
              </a:rPr>
              <a:t>auxiliary inputs)</a:t>
            </a:r>
            <a:r>
              <a:rPr lang="zh-CN" altLang="en-US" b="0" i="0" dirty="0">
                <a:effectLst/>
                <a:latin typeface="-apple-system"/>
              </a:rPr>
              <a:t>信息。（一般说是解密密钥）</a:t>
            </a:r>
            <a:endParaRPr lang="zh-CN" altLang="en-US" dirty="0"/>
          </a:p>
        </p:txBody>
      </p:sp>
      <p:sp>
        <p:nvSpPr>
          <p:cNvPr id="7" name="文本框 6">
            <a:extLst>
              <a:ext uri="{FF2B5EF4-FFF2-40B4-BE49-F238E27FC236}">
                <a16:creationId xmlns:a16="http://schemas.microsoft.com/office/drawing/2014/main" id="{531C5DBD-06F0-144C-9594-A3A576D99588}"/>
              </a:ext>
            </a:extLst>
          </p:cNvPr>
          <p:cNvSpPr txBox="1"/>
          <p:nvPr/>
        </p:nvSpPr>
        <p:spPr>
          <a:xfrm>
            <a:off x="1073603" y="3099132"/>
            <a:ext cx="9342606" cy="3139321"/>
          </a:xfrm>
          <a:prstGeom prst="rect">
            <a:avLst/>
          </a:prstGeom>
          <a:noFill/>
        </p:spPr>
        <p:txBody>
          <a:bodyPr wrap="square">
            <a:spAutoFit/>
          </a:bodyPr>
          <a:lstStyle/>
          <a:p>
            <a:r>
              <a:rPr lang="zh-CN" altLang="en-US" b="0" i="0" dirty="0">
                <a:effectLst/>
                <a:latin typeface="-apple-system"/>
              </a:rPr>
              <a:t>安全性是什么？两种定义方法</a:t>
            </a:r>
            <a:endParaRPr lang="en-US" altLang="zh-CN" b="0" i="0" dirty="0">
              <a:effectLst/>
              <a:latin typeface="-apple-system"/>
            </a:endParaRPr>
          </a:p>
          <a:p>
            <a:r>
              <a:rPr lang="en-US" altLang="zh-CN" b="0" i="0" dirty="0">
                <a:effectLst/>
                <a:latin typeface="-apple-system"/>
              </a:rPr>
              <a:t>1</a:t>
            </a:r>
            <a:r>
              <a:rPr lang="zh-CN" altLang="en-US" b="0" i="0" dirty="0">
                <a:effectLst/>
                <a:latin typeface="-apple-system"/>
              </a:rPr>
              <a:t>、</a:t>
            </a:r>
            <a:r>
              <a:rPr lang="en" altLang="zh-CN" b="0" i="0" dirty="0">
                <a:effectLst/>
                <a:latin typeface="-apple-system"/>
              </a:rPr>
              <a:t>classic approach——</a:t>
            </a:r>
            <a:r>
              <a:rPr lang="zh-CN" altLang="en-US" b="0" i="0" dirty="0">
                <a:effectLst/>
                <a:latin typeface="-apple-system"/>
              </a:rPr>
              <a:t>信息论方法</a:t>
            </a:r>
            <a:r>
              <a:rPr lang="en" altLang="zh-CN" b="0" i="0" dirty="0">
                <a:effectLst/>
                <a:latin typeface="-apple-system"/>
              </a:rPr>
              <a:t>information-theoretic</a:t>
            </a:r>
            <a:r>
              <a:rPr lang="zh-CN" altLang="en" b="0" i="0" dirty="0">
                <a:effectLst/>
                <a:latin typeface="-apple-system"/>
              </a:rPr>
              <a:t>（</a:t>
            </a:r>
            <a:r>
              <a:rPr lang="zh-CN" altLang="en-US" b="0" i="0" dirty="0">
                <a:effectLst/>
                <a:latin typeface="-apple-system"/>
              </a:rPr>
              <a:t>完善保密性，一次一密）</a:t>
            </a:r>
            <a:endParaRPr lang="en-US" altLang="zh-CN" b="0" i="0" dirty="0">
              <a:effectLst/>
              <a:latin typeface="-apple-system"/>
            </a:endParaRPr>
          </a:p>
          <a:p>
            <a:r>
              <a:rPr lang="zh-CN" altLang="en-US" b="0" i="0" dirty="0">
                <a:effectLst/>
                <a:latin typeface="-apple-system"/>
              </a:rPr>
              <a:t>关注的是“存在”在密文中的关于明文的“信息”</a:t>
            </a:r>
            <a:endParaRPr lang="en-US" altLang="zh-CN" b="0" i="0" dirty="0">
              <a:effectLst/>
              <a:latin typeface="-apple-system"/>
            </a:endParaRPr>
          </a:p>
          <a:p>
            <a:r>
              <a:rPr lang="en" altLang="zh-CN" b="0" i="0" dirty="0">
                <a:effectLst/>
                <a:latin typeface="-apple-system"/>
              </a:rPr>
              <a:t>Loosely speaking</a:t>
            </a:r>
            <a:r>
              <a:rPr lang="zh-CN" altLang="en" b="0" i="0" dirty="0">
                <a:effectLst/>
                <a:latin typeface="-apple-system"/>
              </a:rPr>
              <a:t>，</a:t>
            </a:r>
            <a:r>
              <a:rPr lang="zh-CN" altLang="en-US" b="0" i="0" dirty="0">
                <a:effectLst/>
                <a:latin typeface="-apple-system"/>
              </a:rPr>
              <a:t>如果密文包含关于明文的信息，那么加密方案被认为是不安全的。已经表明，密钥至少与明文总长一样长时才能实现如此“完美”的安全级别。</a:t>
            </a:r>
            <a:r>
              <a:rPr lang="en-US" altLang="zh-CN" b="0" i="0" dirty="0">
                <a:effectLst/>
                <a:latin typeface="-apple-system"/>
              </a:rPr>
              <a:t>———&gt;</a:t>
            </a:r>
            <a:r>
              <a:rPr lang="zh-CN" altLang="en-US" b="0" i="0" dirty="0">
                <a:effectLst/>
                <a:latin typeface="-apple-system"/>
              </a:rPr>
              <a:t>密钥长度过长导致适用性受限</a:t>
            </a:r>
            <a:endParaRPr lang="en-US" altLang="zh-CN" b="0" i="0" dirty="0">
              <a:effectLst/>
              <a:latin typeface="-apple-system"/>
            </a:endParaRPr>
          </a:p>
          <a:p>
            <a:r>
              <a:rPr lang="en-US" altLang="zh-CN" dirty="0"/>
              <a:t>2</a:t>
            </a:r>
            <a:r>
              <a:rPr lang="zh-CN" altLang="en-US" dirty="0"/>
              <a:t>、</a:t>
            </a:r>
            <a:r>
              <a:rPr lang="en" altLang="zh-CN" b="0" i="0" dirty="0">
                <a:effectLst/>
                <a:latin typeface="-apple-system"/>
              </a:rPr>
              <a:t>modern approach——</a:t>
            </a:r>
            <a:r>
              <a:rPr lang="zh-CN" altLang="en-US" b="0" i="0" dirty="0">
                <a:effectLst/>
                <a:latin typeface="-apple-system"/>
              </a:rPr>
              <a:t>基于计算复杂性</a:t>
            </a:r>
            <a:endParaRPr lang="en-US" altLang="zh-CN" b="0" i="0" dirty="0">
              <a:effectLst/>
              <a:latin typeface="-apple-system"/>
            </a:endParaRPr>
          </a:p>
          <a:p>
            <a:r>
              <a:rPr lang="zh-CN" altLang="en-US" b="0" i="0" dirty="0">
                <a:effectLst/>
                <a:latin typeface="-apple-system"/>
              </a:rPr>
              <a:t>密文是否包含关于明文的信息不重要，重要的是该信息能否被有效地提取出来。</a:t>
            </a:r>
            <a:endParaRPr lang="en-US" altLang="zh-CN" dirty="0">
              <a:latin typeface="-apple-system"/>
            </a:endParaRPr>
          </a:p>
          <a:p>
            <a:r>
              <a:rPr lang="zh-CN" altLang="en-US" b="0" i="0" dirty="0">
                <a:effectLst/>
                <a:latin typeface="-apple-system"/>
              </a:rPr>
              <a:t>密钥短也能提供安全性。例如用“伪随机发生器”（后续）将密钥扩展为长得多的“伪密钥”，以便伪密钥长度与长度相当的“真实密钥”一样安全。</a:t>
            </a:r>
            <a:endParaRPr lang="en-US" altLang="zh-CN" b="0" i="0" dirty="0">
              <a:effectLst/>
              <a:latin typeface="-apple-system"/>
            </a:endParaRPr>
          </a:p>
          <a:p>
            <a:r>
              <a:rPr lang="zh-CN" altLang="en-US" b="0" i="0" dirty="0">
                <a:effectLst/>
                <a:latin typeface="-apple-system"/>
              </a:rPr>
              <a:t>计算复杂性方法允许窃听者知道加密密钥而不危及安全性。（公钥方案）</a:t>
            </a:r>
            <a:endParaRPr lang="zh-CN" altLang="en-US" dirty="0"/>
          </a:p>
        </p:txBody>
      </p:sp>
    </p:spTree>
    <p:extLst>
      <p:ext uri="{BB962C8B-B14F-4D97-AF65-F5344CB8AC3E}">
        <p14:creationId xmlns:p14="http://schemas.microsoft.com/office/powerpoint/2010/main" val="291874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37123"/>
            <a:ext cx="7988656"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i="0" dirty="0">
                <a:effectLst/>
                <a:latin typeface="-apple-system"/>
              </a:rPr>
              <a:t>1.1.2</a:t>
            </a:r>
            <a:r>
              <a:rPr lang="zh-CN" altLang="en-US" i="0" dirty="0">
                <a:effectLst/>
                <a:latin typeface="-apple-system"/>
              </a:rPr>
              <a:t>伪随机发生器 </a:t>
            </a:r>
            <a:r>
              <a:rPr lang="en" altLang="zh-CN" i="0" dirty="0" err="1">
                <a:effectLst/>
                <a:latin typeface="-apple-system"/>
              </a:rPr>
              <a:t>Pseudoradom</a:t>
            </a:r>
            <a:r>
              <a:rPr lang="en" altLang="zh-CN" i="0" dirty="0">
                <a:effectLst/>
                <a:latin typeface="-apple-system"/>
              </a:rPr>
              <a:t> Generators</a:t>
            </a:r>
            <a:endParaRPr lang="en-US" dirty="0">
              <a:solidFill>
                <a:srgbClr val="071F65"/>
              </a:solidFill>
            </a:endParaRPr>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10" name="文本框 9">
            <a:extLst>
              <a:ext uri="{FF2B5EF4-FFF2-40B4-BE49-F238E27FC236}">
                <a16:creationId xmlns:a16="http://schemas.microsoft.com/office/drawing/2014/main" id="{BA7CB231-E9F4-E541-8E7C-86D4902038C8}"/>
              </a:ext>
            </a:extLst>
          </p:cNvPr>
          <p:cNvSpPr txBox="1"/>
          <p:nvPr/>
        </p:nvSpPr>
        <p:spPr>
          <a:xfrm>
            <a:off x="634918" y="1329340"/>
            <a:ext cx="7905812" cy="1477328"/>
          </a:xfrm>
          <a:prstGeom prst="rect">
            <a:avLst/>
          </a:prstGeom>
          <a:noFill/>
        </p:spPr>
        <p:txBody>
          <a:bodyPr wrap="square">
            <a:spAutoFit/>
          </a:bodyPr>
          <a:lstStyle/>
          <a:p>
            <a:r>
              <a:rPr lang="zh-CN" altLang="en-US" b="0" i="0" dirty="0">
                <a:effectLst/>
                <a:latin typeface="-apple-system"/>
              </a:rPr>
              <a:t>作用：伪随机发生器在加密方案的构造中起着核心作用</a:t>
            </a:r>
            <a:endParaRPr lang="en-US" altLang="zh-CN" b="0" i="0" dirty="0">
              <a:effectLst/>
              <a:latin typeface="-apple-system"/>
            </a:endParaRPr>
          </a:p>
          <a:p>
            <a:endParaRPr lang="en-US" altLang="zh-CN" dirty="0">
              <a:latin typeface="-apple-system"/>
            </a:endParaRPr>
          </a:p>
          <a:p>
            <a:endParaRPr lang="en-US" altLang="zh-CN" dirty="0">
              <a:latin typeface="-apple-system"/>
            </a:endParaRPr>
          </a:p>
          <a:p>
            <a:r>
              <a:rPr lang="zh-CN" altLang="en-US" b="0" i="0" dirty="0">
                <a:effectLst/>
                <a:latin typeface="-apple-system"/>
              </a:rPr>
              <a:t>定义：伪随机发生器是一种确定性算法，此算法能将较短的随机种子扩展成比它长许多的比特流（看起来是随机的，计算不可区分）。</a:t>
            </a:r>
            <a:endParaRPr lang="zh-CN" altLang="en-US" dirty="0"/>
          </a:p>
        </p:txBody>
      </p:sp>
    </p:spTree>
    <p:extLst>
      <p:ext uri="{BB962C8B-B14F-4D97-AF65-F5344CB8AC3E}">
        <p14:creationId xmlns:p14="http://schemas.microsoft.com/office/powerpoint/2010/main" val="370152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6"/>
          <p:cNvSpPr>
            <a:spLocks noChangeArrowheads="1"/>
          </p:cNvSpPr>
          <p:nvPr/>
        </p:nvSpPr>
        <p:spPr bwMode="auto">
          <a:xfrm>
            <a:off x="634918" y="237123"/>
            <a:ext cx="5711109"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nchor="ctr">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buNone/>
            </a:pPr>
            <a:r>
              <a:rPr lang="en-US" altLang="zh-CN" b="0" i="0" dirty="0">
                <a:effectLst/>
                <a:latin typeface="-apple-system"/>
              </a:rPr>
              <a:t>1.1.3</a:t>
            </a:r>
            <a:r>
              <a:rPr lang="zh-CN" altLang="en-US" b="0" i="0" dirty="0">
                <a:effectLst/>
                <a:latin typeface="-apple-system"/>
              </a:rPr>
              <a:t>数字签名 </a:t>
            </a:r>
            <a:r>
              <a:rPr lang="en" altLang="zh-CN" b="0" i="0" dirty="0">
                <a:effectLst/>
                <a:latin typeface="-apple-system"/>
              </a:rPr>
              <a:t>Digital Signatures</a:t>
            </a:r>
            <a:endParaRPr lang="en-US" b="1" dirty="0">
              <a:solidFill>
                <a:srgbClr val="071F65"/>
              </a:solidFill>
            </a:endParaRPr>
          </a:p>
        </p:txBody>
      </p:sp>
      <p:sp>
        <p:nvSpPr>
          <p:cNvPr id="4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sp>
        <p:nvSpPr>
          <p:cNvPr id="5" name="文本框 4">
            <a:extLst>
              <a:ext uri="{FF2B5EF4-FFF2-40B4-BE49-F238E27FC236}">
                <a16:creationId xmlns:a16="http://schemas.microsoft.com/office/drawing/2014/main" id="{295A0181-612D-E043-A461-A2D146BCD13B}"/>
              </a:ext>
            </a:extLst>
          </p:cNvPr>
          <p:cNvSpPr txBox="1"/>
          <p:nvPr/>
        </p:nvSpPr>
        <p:spPr>
          <a:xfrm>
            <a:off x="668781" y="1397675"/>
            <a:ext cx="10456419" cy="2951449"/>
          </a:xfrm>
          <a:prstGeom prst="rect">
            <a:avLst/>
          </a:prstGeom>
          <a:noFill/>
        </p:spPr>
        <p:txBody>
          <a:bodyPr wrap="square">
            <a:spAutoFit/>
          </a:bodyPr>
          <a:lstStyle/>
          <a:p>
            <a:pPr>
              <a:lnSpc>
                <a:spcPct val="150000"/>
              </a:lnSpc>
            </a:pPr>
            <a:r>
              <a:rPr lang="zh-CN" altLang="en-US" dirty="0"/>
              <a:t>加密机制和签名方法的“数字化”,以及将计算复杂度的方法引入到信息安全之中,使得加</a:t>
            </a:r>
          </a:p>
          <a:p>
            <a:pPr>
              <a:lnSpc>
                <a:spcPct val="150000"/>
              </a:lnSpc>
            </a:pPr>
            <a:r>
              <a:rPr lang="zh-CN" altLang="en-US" dirty="0"/>
              <a:t>密机制和签名方法相关联成为可能。简单地说，一种不可伪造的签名机制应满足以下几点:</a:t>
            </a:r>
          </a:p>
          <a:p>
            <a:pPr>
              <a:lnSpc>
                <a:spcPct val="150000"/>
              </a:lnSpc>
            </a:pPr>
            <a:r>
              <a:rPr lang="zh-CN" altLang="en-US" dirty="0"/>
              <a:t>●每个用户可以有效地生成在他所选的文件上的签名</a:t>
            </a:r>
          </a:p>
          <a:p>
            <a:pPr>
              <a:lnSpc>
                <a:spcPct val="150000"/>
              </a:lnSpc>
            </a:pPr>
            <a:r>
              <a:rPr lang="zh-CN" altLang="en-US" dirty="0"/>
              <a:t>●（身份鉴定）每个用户能够有效地校验所给的字符串是否是另一(指定的)用户在特定文件上的签</a:t>
            </a:r>
          </a:p>
          <a:p>
            <a:pPr>
              <a:lnSpc>
                <a:spcPct val="150000"/>
              </a:lnSpc>
            </a:pPr>
            <a:r>
              <a:rPr lang="zh-CN" altLang="en-US" dirty="0"/>
              <a:t>名</a:t>
            </a:r>
          </a:p>
          <a:p>
            <a:pPr>
              <a:lnSpc>
                <a:spcPct val="150000"/>
              </a:lnSpc>
            </a:pPr>
            <a:r>
              <a:rPr lang="zh-CN" altLang="en-US" dirty="0"/>
              <a:t>●（不可伪造）如果用户本身没有在文件上签名,那么其他任何用户都不能有效地伪造那些用户的签</a:t>
            </a:r>
          </a:p>
          <a:p>
            <a:pPr>
              <a:lnSpc>
                <a:spcPct val="150000"/>
              </a:lnSpc>
            </a:pPr>
            <a:r>
              <a:rPr lang="zh-CN" altLang="en-US" dirty="0"/>
              <a:t>名</a:t>
            </a:r>
          </a:p>
        </p:txBody>
      </p:sp>
    </p:spTree>
    <p:extLst>
      <p:ext uri="{BB962C8B-B14F-4D97-AF65-F5344CB8AC3E}">
        <p14:creationId xmlns:p14="http://schemas.microsoft.com/office/powerpoint/2010/main" val="104501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1104</Words>
  <Application>Microsoft Macintosh PowerPoint</Application>
  <PresentationFormat>宽屏</PresentationFormat>
  <Paragraphs>114</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-apple-system</vt:lpstr>
      <vt:lpstr>等线</vt:lpstr>
      <vt:lpstr>微软雅黑</vt:lpstr>
      <vt:lpstr>幼圆</vt:lpstr>
      <vt:lpstr>PingFang SC</vt:lpstr>
      <vt:lpstr>Arial</vt:lpstr>
      <vt:lpstr>Arial Black</vt:lpstr>
      <vt:lpstr>Calibri</vt:lpstr>
      <vt:lpstr>Helvetica Neue</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楷星</dc:creator>
  <cp:lastModifiedBy>汪 楷星</cp:lastModifiedBy>
  <cp:revision>99</cp:revision>
  <dcterms:created xsi:type="dcterms:W3CDTF">2022-10-03T12:03:49Z</dcterms:created>
  <dcterms:modified xsi:type="dcterms:W3CDTF">2022-10-04T10:50:43Z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