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3"/>
    <p:sldId id="276" r:id="rId4"/>
    <p:sldId id="277" r:id="rId5"/>
    <p:sldId id="278" r:id="rId6"/>
    <p:sldId id="279" r:id="rId7"/>
    <p:sldId id="280" r:id="rId8"/>
    <p:sldId id="282" r:id="rId9"/>
    <p:sldId id="283" r:id="rId10"/>
    <p:sldId id="284" r:id="rId11"/>
    <p:sldId id="285" r:id="rId12"/>
    <p:sldId id="286" r:id="rId13"/>
    <p:sldId id="262" r:id="rId14"/>
    <p:sldId id="263" r:id="rId15"/>
    <p:sldId id="264" r:id="rId16"/>
    <p:sldId id="265" r:id="rId17"/>
    <p:sldId id="266" r:id="rId18"/>
    <p:sldId id="267" r:id="rId19"/>
    <p:sldId id="269" r:id="rId20"/>
    <p:sldId id="256" r:id="rId21"/>
    <p:sldId id="257" r:id="rId22"/>
    <p:sldId id="259" r:id="rId23"/>
    <p:sldId id="261" r:id="rId24"/>
    <p:sldId id="27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7477760"/>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1</a:t>
            </a:r>
            <a:r>
              <a:rPr sz="3200" b="1">
                <a:solidFill>
                  <a:srgbClr val="FF0000"/>
                </a:solidFill>
                <a:latin typeface="微软雅黑" panose="020B0503020204020204" charset="-122"/>
                <a:ea typeface="微软雅黑" panose="020B0503020204020204" charset="-122"/>
                <a:cs typeface="微软雅黑" panose="020B0503020204020204" charset="-122"/>
              </a:rPr>
              <a:t>.</a:t>
            </a:r>
            <a:r>
              <a:rPr lang="zh-CN" sz="3200" b="1">
                <a:solidFill>
                  <a:srgbClr val="FF0000"/>
                </a:solidFill>
                <a:latin typeface="微软雅黑" panose="020B0503020204020204" charset="-122"/>
                <a:ea typeface="微软雅黑" panose="020B0503020204020204" charset="-122"/>
                <a:cs typeface="微软雅黑" panose="020B0503020204020204" charset="-122"/>
              </a:rPr>
              <a:t>中国担当</a:t>
            </a:r>
            <a:endParaRPr lang="zh-CN" sz="32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3200" b="1">
                <a:solidFill>
                  <a:schemeClr val="tx1"/>
                </a:solidFill>
                <a:latin typeface="微软雅黑" panose="020B0503020204020204" charset="-122"/>
                <a:ea typeface="微软雅黑" panose="020B0503020204020204" charset="-122"/>
                <a:cs typeface="微软雅黑" panose="020B0503020204020204" charset="-122"/>
              </a:rPr>
              <a:t>①面对各种区域性和全球性的危机与难题，中国不推诿、不逃避，也不依赖他人，积极主动承担相应的责任。②中国全方位参与全球治理，在有关世界和平与发展的各个领域，积极采取行动。③作为一个负责任的大国，中国努力提高自身在国际上的影响力、感召力和塑造力，致力于成为世界和平的建设者、全球发展的贡献者、国际秩序的维护者④中国着眼于时代发展大势，遵循共商共建的原则，为全球治理提出中国方案，贡献中国智慧。⑤广泛参与国际事务，推动国际秩序朝着更加公正合理的方向发展。</a:t>
            </a:r>
            <a:endParaRPr sz="32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3200" b="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5631180"/>
          </a:xfrm>
          <a:prstGeom prst="rect">
            <a:avLst/>
          </a:prstGeom>
          <a:noFill/>
        </p:spPr>
        <p:txBody>
          <a:bodyPr wrap="square" rtlCol="0">
            <a:spAutoFit/>
          </a:bodyPr>
          <a:p>
            <a:pPr fontAlgn="auto">
              <a:lnSpc>
                <a:spcPct val="150000"/>
              </a:lnSpc>
            </a:pPr>
            <a:r>
              <a:rPr lang="en-US" sz="2400" b="1">
                <a:solidFill>
                  <a:srgbClr val="FF0000"/>
                </a:solidFill>
                <a:latin typeface="微软雅黑" panose="020B0503020204020204" charset="-122"/>
                <a:ea typeface="微软雅黑" panose="020B0503020204020204" charset="-122"/>
                <a:cs typeface="微软雅黑" panose="020B0503020204020204" charset="-122"/>
              </a:rPr>
              <a:t>15.</a:t>
            </a:r>
            <a:r>
              <a:rPr sz="2400" b="1">
                <a:solidFill>
                  <a:srgbClr val="FF0000"/>
                </a:solidFill>
                <a:latin typeface="微软雅黑" panose="020B0503020204020204" charset="-122"/>
                <a:ea typeface="微软雅黑" panose="020B0503020204020204" charset="-122"/>
                <a:cs typeface="微软雅黑" panose="020B0503020204020204" charset="-122"/>
              </a:rPr>
              <a:t>青少年应该有的情怀与抱负：</a:t>
            </a:r>
            <a:endParaRPr sz="24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1）对国家：我们要传承、发扬中华民族的优秀传统文化，增强爱国情感，弘扬民族精神和时代精神，践行社会主义核心价值观，并将其转化为自己的情感认同和行为习惯，做有自信、懂自尊、能自强的中国人，成为中华民族的栋梁。</a:t>
            </a:r>
            <a:endParaRPr sz="24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2）对世界：走向世界的中国青少年需要了解人类文明进程，积极关注人类问题和世界局势，掌握相应的知识，在与世界各国青少年交流中提高我们的影响。要有忧患意识、居安思危，在世界复杂多变的环境中提高改变世界的素质和能力。</a:t>
            </a:r>
            <a:endParaRPr sz="24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（3）对人类：我们要尊重差异、理解不同、包容多样文化，向国际社会传递中国声音、讲好中国故事、展现中国风貌，成为连接中国与世界的纽带，承担起推动人类共同发展的责任。</a:t>
            </a:r>
            <a:endParaRPr sz="2400" b="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5539105"/>
          </a:xfrm>
          <a:prstGeom prst="rect">
            <a:avLst/>
          </a:prstGeom>
          <a:noFill/>
        </p:spPr>
        <p:txBody>
          <a:bodyPr wrap="square" rtlCol="0">
            <a:spAutoFit/>
          </a:bodyPr>
          <a:p>
            <a:pPr fontAlgn="auto">
              <a:lnSpc>
                <a:spcPct val="150000"/>
              </a:lnSpc>
            </a:pPr>
            <a:r>
              <a:rPr lang="en-US" sz="2800" b="1">
                <a:solidFill>
                  <a:srgbClr val="FF0000"/>
                </a:solidFill>
                <a:latin typeface="微软雅黑" panose="020B0503020204020204" charset="-122"/>
                <a:ea typeface="微软雅黑" panose="020B0503020204020204" charset="-122"/>
                <a:cs typeface="微软雅黑" panose="020B0503020204020204" charset="-122"/>
              </a:rPr>
              <a:t>16.</a:t>
            </a:r>
            <a:r>
              <a:rPr sz="2800" b="1">
                <a:solidFill>
                  <a:srgbClr val="FF0000"/>
                </a:solidFill>
                <a:latin typeface="微软雅黑" panose="020B0503020204020204" charset="-122"/>
                <a:ea typeface="微软雅黑" panose="020B0503020204020204" charset="-122"/>
                <a:cs typeface="微软雅黑" panose="020B0503020204020204" charset="-122"/>
              </a:rPr>
              <a:t>青少年</a:t>
            </a:r>
            <a:r>
              <a:rPr lang="zh-CN" sz="2800" b="1">
                <a:solidFill>
                  <a:srgbClr val="FF0000"/>
                </a:solidFill>
                <a:latin typeface="微软雅黑" panose="020B0503020204020204" charset="-122"/>
                <a:ea typeface="微软雅黑" panose="020B0503020204020204" charset="-122"/>
                <a:cs typeface="微软雅黑" panose="020B0503020204020204" charset="-122"/>
              </a:rPr>
              <a:t>怎么做</a:t>
            </a:r>
            <a:endParaRPr sz="2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b="1">
                <a:solidFill>
                  <a:schemeClr val="tx1"/>
                </a:solidFill>
                <a:latin typeface="微软雅黑" panose="020B0503020204020204" charset="-122"/>
                <a:ea typeface="微软雅黑" panose="020B0503020204020204" charset="-122"/>
                <a:cs typeface="微软雅黑" panose="020B0503020204020204" charset="-122"/>
              </a:rPr>
              <a:t>（1）</a:t>
            </a:r>
            <a:r>
              <a:rPr lang="zh-CN" sz="2800" b="1">
                <a:solidFill>
                  <a:schemeClr val="tx1"/>
                </a:solidFill>
                <a:latin typeface="微软雅黑" panose="020B0503020204020204" charset="-122"/>
                <a:ea typeface="微软雅黑" panose="020B0503020204020204" charset="-122"/>
                <a:cs typeface="微软雅黑" panose="020B0503020204020204" charset="-122"/>
              </a:rPr>
              <a:t>树立远大理想，肩负历史使命</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a:t>
            </a:r>
            <a:endParaRPr lang="zh-CN"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b="1">
                <a:solidFill>
                  <a:schemeClr val="tx1"/>
                </a:solidFill>
                <a:latin typeface="微软雅黑" panose="020B0503020204020204" charset="-122"/>
                <a:ea typeface="微软雅黑" panose="020B0503020204020204" charset="-122"/>
                <a:cs typeface="微软雅黑" panose="020B0503020204020204" charset="-122"/>
              </a:rPr>
              <a:t>（2）</a:t>
            </a:r>
            <a:r>
              <a:rPr lang="zh-CN" sz="2800" b="1">
                <a:solidFill>
                  <a:schemeClr val="tx1"/>
                </a:solidFill>
                <a:latin typeface="微软雅黑" panose="020B0503020204020204" charset="-122"/>
                <a:ea typeface="微软雅黑" panose="020B0503020204020204" charset="-122"/>
                <a:cs typeface="微软雅黑" panose="020B0503020204020204" charset="-122"/>
              </a:rPr>
              <a:t>努力学习科学文化知识，增强知识储备，提升自身素质</a:t>
            </a:r>
            <a:endParaRPr lang="zh-CN"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b="1">
                <a:solidFill>
                  <a:schemeClr val="tx1"/>
                </a:solidFill>
                <a:latin typeface="微软雅黑" panose="020B0503020204020204" charset="-122"/>
                <a:ea typeface="微软雅黑" panose="020B0503020204020204" charset="-122"/>
                <a:cs typeface="微软雅黑" panose="020B0503020204020204" charset="-122"/>
              </a:rPr>
              <a:t>（3）</a:t>
            </a:r>
            <a:r>
              <a:rPr lang="zh-CN" sz="2800" b="1">
                <a:solidFill>
                  <a:schemeClr val="tx1"/>
                </a:solidFill>
                <a:latin typeface="微软雅黑" panose="020B0503020204020204" charset="-122"/>
                <a:ea typeface="微软雅黑" panose="020B0503020204020204" charset="-122"/>
                <a:cs typeface="微软雅黑" panose="020B0503020204020204" charset="-122"/>
              </a:rPr>
              <a:t>意识：创新、法律、责任</a:t>
            </a:r>
            <a:endParaRPr lang="zh-CN"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2800" b="1">
                <a:solidFill>
                  <a:schemeClr val="tx1"/>
                </a:solidFill>
                <a:latin typeface="微软雅黑" panose="020B0503020204020204" charset="-122"/>
                <a:ea typeface="微软雅黑" panose="020B0503020204020204" charset="-122"/>
                <a:cs typeface="微软雅黑" panose="020B0503020204020204" charset="-122"/>
              </a:rPr>
              <a:t>（</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4</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）承担责任，服务社会，公益活动</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5</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）弘扬文化</a:t>
            </a:r>
            <a:endParaRPr lang="zh-CN" altLang="en-US"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4000" b="1">
                <a:solidFill>
                  <a:srgbClr val="FF0000"/>
                </a:solidFill>
                <a:latin typeface="微软雅黑" panose="020B0503020204020204" charset="-122"/>
                <a:ea typeface="微软雅黑" panose="020B0503020204020204" charset="-122"/>
                <a:cs typeface="微软雅黑" panose="020B0503020204020204" charset="-122"/>
              </a:rPr>
              <a:t>                           意识＋行动</a:t>
            </a:r>
            <a:endParaRPr lang="zh-CN" altLang="en-US" sz="4000" b="1">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5262245"/>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17</a:t>
            </a:r>
            <a:r>
              <a:rPr sz="3200" b="1">
                <a:solidFill>
                  <a:srgbClr val="FF0000"/>
                </a:solidFill>
                <a:latin typeface="微软雅黑" panose="020B0503020204020204" charset="-122"/>
                <a:ea typeface="微软雅黑" panose="020B0503020204020204" charset="-122"/>
                <a:cs typeface="微软雅黑" panose="020B0503020204020204" charset="-122"/>
              </a:rPr>
              <a:t>.法治的意义？（为什么要选择法治道路? ）</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①法治能够为人们提供良好的生活秩序,让人们能够建立起一个基本、稳定、持续的生活预 期,保障人们在社会各个领域依法享有广泛的权利和自由,使人们安全、有尊严地生活。 </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②法治是现代政治文明的核心,是发展市场经济、实现强国富民的基本保障,是解决社会矛盾、 维护社会稳定、实现社会正义的有效方式,走法治道路是实现中华民族伟大复兴的必然选择。 </a:t>
            </a:r>
            <a:endParaRPr sz="32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000750"/>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18</a:t>
            </a:r>
            <a:r>
              <a:rPr sz="3200" b="1">
                <a:solidFill>
                  <a:srgbClr val="FF0000"/>
                </a:solidFill>
                <a:latin typeface="微软雅黑" panose="020B0503020204020204" charset="-122"/>
                <a:ea typeface="微软雅黑" panose="020B0503020204020204" charset="-122"/>
                <a:cs typeface="微软雅黑" panose="020B0503020204020204" charset="-122"/>
              </a:rPr>
              <a:t>.法治的要求有哪些?</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①法治要求实行良法之治。</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良法应当反映最广大人民群众的意志和利益,反映社会的发展规律,程序正当,符合公平正 义要求,维护个人的基本权利,促进人与社会的共同发展,最大程度地维护社会秩序、增进人民 福祉。</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②法治还要求实行善治。 </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法治建立在民主政治基础上,通过赋予公民更多的参与公共活动的机会和权利,实现公共利益的最大化。</a:t>
            </a:r>
            <a:endParaRPr sz="32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000750"/>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19</a:t>
            </a:r>
            <a:r>
              <a:rPr sz="3200" b="1">
                <a:solidFill>
                  <a:srgbClr val="FF0000"/>
                </a:solidFill>
                <a:latin typeface="微软雅黑" panose="020B0503020204020204" charset="-122"/>
                <a:ea typeface="微软雅黑" panose="020B0503020204020204" charset="-122"/>
                <a:cs typeface="微软雅黑" panose="020B0503020204020204" charset="-122"/>
              </a:rPr>
              <a:t>.法治的要求有哪些?</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①法治要求实行良法之治。</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良法应当反映最广大人民群众的意志和利益,反映社会的发展规律,程序正当,符合公平正 义要求,维护个人的基本权利,促进人与社会的共同发展,最大程度地维护社会秩序、增进人民 福祉。</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②法治还要求实行善治。 </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法治建立在民主政治基础上,通过赋予公民更多的参与公共活动的机会和权利,实现公共利益的最大化。</a:t>
            </a:r>
            <a:endParaRPr sz="32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739255"/>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20</a:t>
            </a:r>
            <a:r>
              <a:rPr sz="3200" b="1">
                <a:solidFill>
                  <a:srgbClr val="FF0000"/>
                </a:solidFill>
                <a:latin typeface="微软雅黑" panose="020B0503020204020204" charset="-122"/>
                <a:ea typeface="微软雅黑" panose="020B0503020204020204" charset="-122"/>
                <a:cs typeface="微软雅黑" panose="020B0503020204020204" charset="-122"/>
              </a:rPr>
              <a:t>.怎样厉行法治?(厉行法治的要求) </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①</a:t>
            </a:r>
            <a:r>
              <a:rPr lang="zh-CN" sz="3200">
                <a:solidFill>
                  <a:schemeClr val="tx1"/>
                </a:solidFill>
                <a:latin typeface="微软雅黑" panose="020B0503020204020204" charset="-122"/>
                <a:ea typeface="微软雅黑" panose="020B0503020204020204" charset="-122"/>
                <a:cs typeface="微软雅黑" panose="020B0503020204020204" charset="-122"/>
              </a:rPr>
              <a:t>推进</a:t>
            </a:r>
            <a:r>
              <a:rPr sz="3200">
                <a:solidFill>
                  <a:schemeClr val="tx1"/>
                </a:solidFill>
                <a:latin typeface="微软雅黑" panose="020B0503020204020204" charset="-122"/>
                <a:ea typeface="微软雅黑" panose="020B0503020204020204" charset="-122"/>
                <a:cs typeface="微软雅黑" panose="020B0503020204020204" charset="-122"/>
              </a:rPr>
              <a:t>科学立法、严格执法、公正司法、全民守法。</a:t>
            </a:r>
            <a:r>
              <a:rPr lang="zh-CN" sz="3200">
                <a:solidFill>
                  <a:schemeClr val="tx1"/>
                </a:solidFill>
                <a:latin typeface="微软雅黑" panose="020B0503020204020204" charset="-122"/>
                <a:ea typeface="微软雅黑" panose="020B0503020204020204" charset="-122"/>
                <a:cs typeface="微软雅黑" panose="020B0503020204020204" charset="-122"/>
              </a:rPr>
              <a:t>②</a:t>
            </a:r>
            <a:r>
              <a:rPr sz="3200">
                <a:solidFill>
                  <a:schemeClr val="tx1"/>
                </a:solidFill>
                <a:latin typeface="微软雅黑" panose="020B0503020204020204" charset="-122"/>
                <a:ea typeface="微软雅黑" panose="020B0503020204020204" charset="-122"/>
                <a:cs typeface="微软雅黑" panose="020B0503020204020204" charset="-122"/>
              </a:rPr>
              <a:t>坚定不移地走中国特色社会主义法治道路,必须坚持党的领导人民当家作主、依法治国有机统一</a:t>
            </a:r>
            <a:r>
              <a:rPr lang="zh-CN" sz="3200">
                <a:solidFill>
                  <a:schemeClr val="tx1"/>
                </a:solidFill>
                <a:latin typeface="微软雅黑" panose="020B0503020204020204" charset="-122"/>
                <a:ea typeface="微软雅黑" panose="020B0503020204020204" charset="-122"/>
                <a:cs typeface="微软雅黑" panose="020B0503020204020204" charset="-122"/>
              </a:rPr>
              <a:t>。</a:t>
            </a:r>
            <a:r>
              <a:rPr sz="3200">
                <a:solidFill>
                  <a:schemeClr val="tx1"/>
                </a:solidFill>
                <a:latin typeface="微软雅黑" panose="020B0503020204020204" charset="-122"/>
                <a:ea typeface="微软雅黑" panose="020B0503020204020204" charset="-122"/>
                <a:cs typeface="微软雅黑" panose="020B0503020204020204" charset="-122"/>
              </a:rPr>
              <a:t> </a:t>
            </a:r>
            <a:r>
              <a:rPr lang="zh-CN" sz="3200">
                <a:solidFill>
                  <a:schemeClr val="tx1"/>
                </a:solidFill>
                <a:latin typeface="微软雅黑" panose="020B0503020204020204" charset="-122"/>
                <a:ea typeface="微软雅黑" panose="020B0503020204020204" charset="-122"/>
                <a:cs typeface="微软雅黑" panose="020B0503020204020204" charset="-122"/>
              </a:rPr>
              <a:t>③</a:t>
            </a:r>
            <a:r>
              <a:rPr sz="3200">
                <a:solidFill>
                  <a:schemeClr val="tx1"/>
                </a:solidFill>
                <a:latin typeface="微软雅黑" panose="020B0503020204020204" charset="-122"/>
                <a:ea typeface="微软雅黑" panose="020B0503020204020204" charset="-122"/>
                <a:cs typeface="微软雅黑" panose="020B0503020204020204" charset="-122"/>
              </a:rPr>
              <a:t>公民要增强尊法学法守法用法意识,培育法治精神, 培养正确的权利义务观念、规则意识。</a:t>
            </a:r>
            <a:r>
              <a:rPr lang="zh-CN" sz="3200">
                <a:solidFill>
                  <a:schemeClr val="tx1"/>
                </a:solidFill>
                <a:latin typeface="微软雅黑" panose="020B0503020204020204" charset="-122"/>
                <a:ea typeface="微软雅黑" panose="020B0503020204020204" charset="-122"/>
                <a:cs typeface="微软雅黑" panose="020B0503020204020204" charset="-122"/>
              </a:rPr>
              <a:t>④</a:t>
            </a:r>
            <a:r>
              <a:rPr sz="3200">
                <a:solidFill>
                  <a:schemeClr val="tx1"/>
                </a:solidFill>
                <a:latin typeface="微软雅黑" panose="020B0503020204020204" charset="-122"/>
                <a:ea typeface="微软雅黑" panose="020B0503020204020204" charset="-122"/>
                <a:cs typeface="微软雅黑" panose="020B0503020204020204" charset="-122"/>
              </a:rPr>
              <a:t>政府及其工作人员要</a:t>
            </a:r>
            <a:r>
              <a:rPr lang="zh-CN" sz="3200">
                <a:solidFill>
                  <a:schemeClr val="tx1"/>
                </a:solidFill>
                <a:latin typeface="微软雅黑" panose="020B0503020204020204" charset="-122"/>
                <a:ea typeface="微软雅黑" panose="020B0503020204020204" charset="-122"/>
                <a:cs typeface="微软雅黑" panose="020B0503020204020204" charset="-122"/>
              </a:rPr>
              <a:t>依法行政，</a:t>
            </a:r>
            <a:r>
              <a:rPr sz="3200">
                <a:solidFill>
                  <a:schemeClr val="tx1"/>
                </a:solidFill>
                <a:latin typeface="微软雅黑" panose="020B0503020204020204" charset="-122"/>
                <a:ea typeface="微软雅黑" panose="020B0503020204020204" charset="-122"/>
                <a:cs typeface="微软雅黑" panose="020B0503020204020204" charset="-122"/>
              </a:rPr>
              <a:t>率先做尊法守法的榜样,带动其他公民,共同守法。 </a:t>
            </a:r>
            <a:r>
              <a:rPr lang="zh-CN" sz="3200">
                <a:solidFill>
                  <a:schemeClr val="tx1"/>
                </a:solidFill>
                <a:latin typeface="微软雅黑" panose="020B0503020204020204" charset="-122"/>
                <a:ea typeface="微软雅黑" panose="020B0503020204020204" charset="-122"/>
                <a:cs typeface="微软雅黑" panose="020B0503020204020204" charset="-122"/>
              </a:rPr>
              <a:t>⑤</a:t>
            </a:r>
            <a:r>
              <a:rPr sz="3200">
                <a:solidFill>
                  <a:schemeClr val="tx1"/>
                </a:solidFill>
                <a:latin typeface="微软雅黑" panose="020B0503020204020204" charset="-122"/>
                <a:ea typeface="微软雅黑" panose="020B0503020204020204" charset="-122"/>
                <a:cs typeface="微软雅黑" panose="020B0503020204020204" charset="-122"/>
              </a:rPr>
              <a:t>要加强法治宣传,弘扬法治精神,共同营造良好的法治文化环境</a:t>
            </a:r>
            <a:r>
              <a:rPr lang="zh-CN" sz="3200">
                <a:solidFill>
                  <a:schemeClr val="tx1"/>
                </a:solidFill>
                <a:latin typeface="微软雅黑" panose="020B0503020204020204" charset="-122"/>
                <a:ea typeface="微软雅黑" panose="020B0503020204020204" charset="-122"/>
                <a:cs typeface="微软雅黑" panose="020B0503020204020204" charset="-122"/>
              </a:rPr>
              <a:t>⑥</a:t>
            </a:r>
            <a:r>
              <a:rPr sz="3200">
                <a:solidFill>
                  <a:schemeClr val="tx1"/>
                </a:solidFill>
                <a:latin typeface="微软雅黑" panose="020B0503020204020204" charset="-122"/>
                <a:ea typeface="微软雅黑" panose="020B0503020204020204" charset="-122"/>
                <a:cs typeface="微软雅黑" panose="020B0503020204020204" charset="-122"/>
              </a:rPr>
              <a:t>国家和社会治理需要法律和道德共同发挥作用,既重视发挥法律的规范作用,又重视发挥 道德的教化作用。</a:t>
            </a:r>
            <a:endParaRPr sz="32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4523105"/>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21.</a:t>
            </a:r>
            <a:r>
              <a:rPr sz="3200" b="1">
                <a:solidFill>
                  <a:srgbClr val="FF0000"/>
                </a:solidFill>
                <a:latin typeface="微软雅黑" panose="020B0503020204020204" charset="-122"/>
                <a:ea typeface="微软雅黑" panose="020B0503020204020204" charset="-122"/>
                <a:cs typeface="微软雅黑" panose="020B0503020204020204" charset="-122"/>
              </a:rPr>
              <a:t>怎样正确认识法治与德治的关系? </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①国家和社会治理需要法律和道德共同发挥作用,既重视发挥法律的规范作用,又重视发挥 道德的教化作用。②以法治体现道德理念,强化法律对道德建设的促进作用;以道德滋养法治精神,强化道德对法治文化的支撑作用。 ③法律与道德相辅相成,法治与德治相得益彰。</a:t>
            </a:r>
            <a:endParaRPr sz="32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8216900"/>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22.</a:t>
            </a:r>
            <a:r>
              <a:rPr sz="3200" b="1">
                <a:solidFill>
                  <a:srgbClr val="FF0000"/>
                </a:solidFill>
                <a:latin typeface="微软雅黑" panose="020B0503020204020204" charset="-122"/>
                <a:ea typeface="微软雅黑" panose="020B0503020204020204" charset="-122"/>
                <a:cs typeface="微软雅黑" panose="020B0503020204020204" charset="-122"/>
              </a:rPr>
              <a:t>全面推进政务公开的意义是什么？</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a:solidFill>
                  <a:schemeClr val="tx1"/>
                </a:solidFill>
                <a:latin typeface="微软雅黑" panose="020B0503020204020204" charset="-122"/>
                <a:ea typeface="微软雅黑" panose="020B0503020204020204" charset="-122"/>
                <a:cs typeface="微软雅黑" panose="020B0503020204020204" charset="-122"/>
              </a:rPr>
              <a:t>①保障公民的知情权、参与权、表达权和监督权,促进政府决策科 学化和民主化。②维护广大人民群众的合法权益,提高政府公信力,从 而推进民主法治建设进程。</a:t>
            </a:r>
            <a:endParaRPr sz="28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sym typeface="+mn-ea"/>
              </a:rPr>
              <a:t>23.</a:t>
            </a:r>
            <a:r>
              <a:rPr sz="3200" b="1">
                <a:solidFill>
                  <a:srgbClr val="FF0000"/>
                </a:solidFill>
                <a:latin typeface="微软雅黑" panose="020B0503020204020204" charset="-122"/>
                <a:ea typeface="微软雅黑" panose="020B0503020204020204" charset="-122"/>
                <a:cs typeface="微软雅黑" panose="020B0503020204020204" charset="-122"/>
                <a:sym typeface="+mn-ea"/>
              </a:rPr>
              <a:t>行政机关应该如何行使职权？</a:t>
            </a:r>
            <a:r>
              <a:rPr lang="zh-CN" sz="3200" b="1">
                <a:solidFill>
                  <a:srgbClr val="FF0000"/>
                </a:solidFill>
                <a:latin typeface="微软雅黑" panose="020B0503020204020204" charset="-122"/>
                <a:ea typeface="微软雅黑" panose="020B0503020204020204" charset="-122"/>
                <a:cs typeface="微软雅黑" panose="020B0503020204020204" charset="-122"/>
                <a:sym typeface="+mn-ea"/>
              </a:rPr>
              <a:t>（依法行政）</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a:latin typeface="微软雅黑" panose="020B0503020204020204" charset="-122"/>
                <a:ea typeface="微软雅黑" panose="020B0503020204020204" charset="-122"/>
                <a:cs typeface="微软雅黑" panose="020B0503020204020204" charset="-122"/>
                <a:sym typeface="+mn-ea"/>
              </a:rPr>
              <a:t>①依据宪法和法律的规定正确行使权力。</a:t>
            </a:r>
            <a:endParaRPr sz="28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a:latin typeface="微软雅黑" panose="020B0503020204020204" charset="-122"/>
                <a:ea typeface="微软雅黑" panose="020B0503020204020204" charset="-122"/>
                <a:cs typeface="微软雅黑" panose="020B0503020204020204" charset="-122"/>
                <a:sym typeface="+mn-ea"/>
              </a:rPr>
              <a:t>②</a:t>
            </a:r>
            <a:r>
              <a:rPr sz="2800">
                <a:latin typeface="微软雅黑" panose="020B0503020204020204" charset="-122"/>
                <a:ea typeface="微软雅黑" panose="020B0503020204020204" charset="-122"/>
                <a:cs typeface="微软雅黑" panose="020B0503020204020204" charset="-122"/>
                <a:sym typeface="+mn-ea"/>
              </a:rPr>
              <a:t>行政机关必须依法行政。坚持法定职责必须为、法无授权不可为，坚决纠正不作为、乱作为，坚决克服懒政、怠政。</a:t>
            </a:r>
            <a:endParaRPr sz="28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2800">
                <a:latin typeface="微软雅黑" panose="020B0503020204020204" charset="-122"/>
                <a:ea typeface="微软雅黑" panose="020B0503020204020204" charset="-122"/>
                <a:cs typeface="微软雅黑" panose="020B0503020204020204" charset="-122"/>
                <a:sym typeface="+mn-ea"/>
              </a:rPr>
              <a:t>③</a:t>
            </a:r>
            <a:r>
              <a:rPr sz="2800">
                <a:latin typeface="微软雅黑" panose="020B0503020204020204" charset="-122"/>
                <a:ea typeface="微软雅黑" panose="020B0503020204020204" charset="-122"/>
                <a:cs typeface="微软雅黑" panose="020B0503020204020204" charset="-122"/>
                <a:sym typeface="+mn-ea"/>
              </a:rPr>
              <a:t>行政机关工作人员做到有权必有责，用权受监督，权责要对等，失责要追究，侵权要赔偿</a:t>
            </a:r>
            <a:r>
              <a:rPr lang="zh-CN" sz="2800">
                <a:latin typeface="微软雅黑" panose="020B0503020204020204" charset="-122"/>
                <a:ea typeface="微软雅黑" panose="020B0503020204020204" charset="-122"/>
                <a:cs typeface="微软雅黑" panose="020B0503020204020204" charset="-122"/>
                <a:sym typeface="+mn-ea"/>
              </a:rPr>
              <a:t>。</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32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5262245"/>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24</a:t>
            </a:r>
            <a:r>
              <a:rPr sz="3200" b="1">
                <a:solidFill>
                  <a:srgbClr val="FF0000"/>
                </a:solidFill>
                <a:latin typeface="微软雅黑" panose="020B0503020204020204" charset="-122"/>
                <a:ea typeface="微软雅黑" panose="020B0503020204020204" charset="-122"/>
                <a:cs typeface="微软雅黑" panose="020B0503020204020204" charset="-122"/>
              </a:rPr>
              <a:t>.</a:t>
            </a:r>
            <a:r>
              <a:rPr lang="zh-CN" sz="3200" b="1">
                <a:solidFill>
                  <a:schemeClr val="tx1"/>
                </a:solidFill>
                <a:latin typeface="微软雅黑" panose="020B0503020204020204" charset="-122"/>
                <a:ea typeface="微软雅黑" panose="020B0503020204020204" charset="-122"/>
                <a:cs typeface="微软雅黑" panose="020B0503020204020204" charset="-122"/>
              </a:rPr>
              <a:t>政府的</a:t>
            </a:r>
            <a:r>
              <a:rPr lang="zh-CN" sz="3200" b="1">
                <a:solidFill>
                  <a:srgbClr val="FF0000"/>
                </a:solidFill>
                <a:latin typeface="微软雅黑" panose="020B0503020204020204" charset="-122"/>
                <a:ea typeface="微软雅黑" panose="020B0503020204020204" charset="-122"/>
                <a:cs typeface="微软雅黑" panose="020B0503020204020204" charset="-122"/>
              </a:rPr>
              <a:t>权力来源</a:t>
            </a:r>
            <a:r>
              <a:rPr lang="zh-CN" sz="3200" b="1">
                <a:solidFill>
                  <a:schemeClr val="tx1"/>
                </a:solidFill>
                <a:latin typeface="微软雅黑" panose="020B0503020204020204" charset="-122"/>
                <a:ea typeface="微软雅黑" panose="020B0503020204020204" charset="-122"/>
                <a:cs typeface="微软雅黑" panose="020B0503020204020204" charset="-122"/>
              </a:rPr>
              <a:t>于人民，政府的</a:t>
            </a:r>
            <a:r>
              <a:rPr lang="zh-CN" sz="3200" b="1">
                <a:solidFill>
                  <a:srgbClr val="FF0000"/>
                </a:solidFill>
                <a:latin typeface="微软雅黑" panose="020B0503020204020204" charset="-122"/>
                <a:ea typeface="微软雅黑" panose="020B0503020204020204" charset="-122"/>
                <a:cs typeface="微软雅黑" panose="020B0503020204020204" charset="-122"/>
              </a:rPr>
              <a:t>宗旨</a:t>
            </a:r>
            <a:r>
              <a:rPr lang="zh-CN" sz="3200" b="1">
                <a:solidFill>
                  <a:schemeClr val="tx1"/>
                </a:solidFill>
                <a:latin typeface="微软雅黑" panose="020B0503020204020204" charset="-122"/>
                <a:ea typeface="微软雅黑" panose="020B0503020204020204" charset="-122"/>
                <a:cs typeface="微软雅黑" panose="020B0503020204020204" charset="-122"/>
              </a:rPr>
              <a:t>是为人民服务，政府的工作要对人民负责，为人民谋利益。依法行政的</a:t>
            </a:r>
            <a:r>
              <a:rPr lang="zh-CN" sz="3200" b="1">
                <a:solidFill>
                  <a:srgbClr val="FF0000"/>
                </a:solidFill>
                <a:latin typeface="微软雅黑" panose="020B0503020204020204" charset="-122"/>
                <a:ea typeface="微软雅黑" panose="020B0503020204020204" charset="-122"/>
                <a:cs typeface="微软雅黑" panose="020B0503020204020204" charset="-122"/>
              </a:rPr>
              <a:t>核心</a:t>
            </a:r>
            <a:r>
              <a:rPr lang="zh-CN" sz="3200" b="1">
                <a:solidFill>
                  <a:schemeClr val="tx1"/>
                </a:solidFill>
                <a:latin typeface="微软雅黑" panose="020B0503020204020204" charset="-122"/>
                <a:ea typeface="微软雅黑" panose="020B0503020204020204" charset="-122"/>
                <a:cs typeface="微软雅黑" panose="020B0503020204020204" charset="-122"/>
              </a:rPr>
              <a:t>是规范政府的行政权。</a:t>
            </a:r>
            <a:endParaRPr sz="32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25.</a:t>
            </a:r>
            <a:r>
              <a:rPr sz="3200" b="1">
                <a:solidFill>
                  <a:srgbClr val="FF0000"/>
                </a:solidFill>
                <a:latin typeface="微软雅黑" panose="020B0503020204020204" charset="-122"/>
                <a:ea typeface="微软雅黑" panose="020B0503020204020204" charset="-122"/>
                <a:cs typeface="微软雅黑" panose="020B0503020204020204" charset="-122"/>
              </a:rPr>
              <a:t>如何促进政府依法行政,建设法治政府? </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①政府要坚持依法行政，防范行政权力滥用；全面推进政务公开</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②公民也要积极参与,献计献策,主动监督,促进政府依法行政。</a:t>
            </a:r>
            <a:endParaRPr sz="32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000750"/>
          </a:xfrm>
          <a:prstGeom prst="rect">
            <a:avLst/>
          </a:prstGeom>
          <a:noFill/>
        </p:spPr>
        <p:txBody>
          <a:bodyPr wrap="square" rtlCol="0">
            <a:spAutoFit/>
          </a:bodyPr>
          <a:p>
            <a:pPr fontAlgn="auto">
              <a:lnSpc>
                <a:spcPct val="150000"/>
              </a:lnSpc>
            </a:pPr>
            <a:r>
              <a:rPr lang="en-US" altLang="zh-CN" sz="3200" b="1">
                <a:solidFill>
                  <a:srgbClr val="FF0000"/>
                </a:solidFill>
              </a:rPr>
              <a:t>26.</a:t>
            </a:r>
            <a:r>
              <a:rPr lang="zh-CN" altLang="en-US" sz="3200" b="1">
                <a:solidFill>
                  <a:srgbClr val="FF0000"/>
                </a:solidFill>
              </a:rPr>
              <a:t>美好集体的特征体现在哪些方面？</a:t>
            </a:r>
            <a:endParaRPr lang="zh-CN" altLang="en-US" sz="3200" b="1">
              <a:solidFill>
                <a:srgbClr val="FF0000"/>
              </a:solidFill>
            </a:endParaRPr>
          </a:p>
          <a:p>
            <a:pPr fontAlgn="auto">
              <a:lnSpc>
                <a:spcPct val="150000"/>
              </a:lnSpc>
            </a:pPr>
            <a:r>
              <a:rPr lang="zh-CN" altLang="en-US" sz="3200"/>
              <a:t>①美好集体是民主的、公正的；</a:t>
            </a:r>
            <a:endParaRPr lang="zh-CN" altLang="en-US" sz="3200"/>
          </a:p>
          <a:p>
            <a:pPr fontAlgn="auto">
              <a:lnSpc>
                <a:spcPct val="150000"/>
              </a:lnSpc>
            </a:pPr>
            <a:r>
              <a:rPr lang="zh-CN" altLang="en-US" sz="3200"/>
              <a:t>②美好集体是充满关怀与友爱的；</a:t>
            </a:r>
            <a:endParaRPr lang="zh-CN" altLang="en-US" sz="3200"/>
          </a:p>
          <a:p>
            <a:pPr fontAlgn="auto">
              <a:lnSpc>
                <a:spcPct val="150000"/>
              </a:lnSpc>
            </a:pPr>
            <a:r>
              <a:rPr lang="zh-CN" altLang="en-US" sz="3200"/>
              <a:t>③美好集体是善于合作的；</a:t>
            </a:r>
            <a:endParaRPr lang="zh-CN" altLang="en-US" sz="3200"/>
          </a:p>
          <a:p>
            <a:pPr fontAlgn="auto">
              <a:lnSpc>
                <a:spcPct val="150000"/>
              </a:lnSpc>
            </a:pPr>
            <a:r>
              <a:rPr lang="zh-CN" altLang="en-US" sz="3200"/>
              <a:t>④美好集体是充满活力的。</a:t>
            </a:r>
            <a:endParaRPr lang="zh-CN" altLang="en-US" sz="3200"/>
          </a:p>
          <a:p>
            <a:pPr fontAlgn="auto">
              <a:lnSpc>
                <a:spcPct val="150000"/>
              </a:lnSpc>
            </a:pPr>
            <a:r>
              <a:rPr lang="en-US" altLang="zh-CN" sz="3200" b="1">
                <a:solidFill>
                  <a:srgbClr val="FF0000"/>
                </a:solidFill>
              </a:rPr>
              <a:t>27.</a:t>
            </a:r>
            <a:r>
              <a:rPr lang="zh-CN" altLang="en-US" sz="3200" b="1">
                <a:solidFill>
                  <a:srgbClr val="FF0000"/>
                </a:solidFill>
              </a:rPr>
              <a:t>集体愿景的含义：</a:t>
            </a:r>
            <a:endParaRPr lang="zh-CN" altLang="en-US" sz="3200"/>
          </a:p>
          <a:p>
            <a:pPr fontAlgn="auto">
              <a:lnSpc>
                <a:spcPct val="150000"/>
              </a:lnSpc>
            </a:pPr>
            <a:r>
              <a:rPr lang="zh-CN" altLang="en-US" sz="3200"/>
              <a:t>    美好集体拥有共同的梦想，向往美好的前景，承担共同的使命，认同正确的价值观，形成一致的目标和追求，这就是集体的愿景。</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739255"/>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2</a:t>
            </a:r>
            <a:r>
              <a:rPr sz="3200" b="1">
                <a:solidFill>
                  <a:srgbClr val="FF0000"/>
                </a:solidFill>
                <a:latin typeface="微软雅黑" panose="020B0503020204020204" charset="-122"/>
                <a:ea typeface="微软雅黑" panose="020B0503020204020204" charset="-122"/>
                <a:cs typeface="微软雅黑" panose="020B0503020204020204" charset="-122"/>
              </a:rPr>
              <a:t>.</a:t>
            </a:r>
            <a:r>
              <a:rPr lang="zh-CN" sz="3200" b="1">
                <a:solidFill>
                  <a:srgbClr val="FF0000"/>
                </a:solidFill>
                <a:latin typeface="微软雅黑" panose="020B0503020204020204" charset="-122"/>
                <a:ea typeface="微软雅黑" panose="020B0503020204020204" charset="-122"/>
                <a:cs typeface="微软雅黑" panose="020B0503020204020204" charset="-122"/>
              </a:rPr>
              <a:t>中国影响        与世界深度互动</a:t>
            </a:r>
            <a:endParaRPr lang="zh-CN" sz="32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3200" b="1">
                <a:solidFill>
                  <a:schemeClr val="tx1"/>
                </a:solidFill>
                <a:latin typeface="微软雅黑" panose="020B0503020204020204" charset="-122"/>
                <a:ea typeface="微软雅黑" panose="020B0503020204020204" charset="-122"/>
                <a:cs typeface="微软雅黑" panose="020B0503020204020204" charset="-122"/>
              </a:rPr>
              <a:t>文化：</a:t>
            </a:r>
            <a:r>
              <a:rPr lang="zh-CN" sz="3200">
                <a:solidFill>
                  <a:schemeClr val="tx1"/>
                </a:solidFill>
                <a:latin typeface="微软雅黑" panose="020B0503020204020204" charset="-122"/>
                <a:ea typeface="微软雅黑" panose="020B0503020204020204" charset="-122"/>
                <a:cs typeface="微软雅黑" panose="020B0503020204020204" charset="-122"/>
              </a:rPr>
              <a:t>中国文化对世界的影响越来越大；</a:t>
            </a:r>
            <a:endParaRPr lang="zh-CN"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3200" b="1">
                <a:solidFill>
                  <a:schemeClr val="tx1"/>
                </a:solidFill>
                <a:latin typeface="微软雅黑" panose="020B0503020204020204" charset="-122"/>
                <a:ea typeface="微软雅黑" panose="020B0503020204020204" charset="-122"/>
                <a:cs typeface="微软雅黑" panose="020B0503020204020204" charset="-122"/>
              </a:rPr>
              <a:t>经济：</a:t>
            </a:r>
            <a:r>
              <a:rPr lang="zh-CN" sz="3200">
                <a:solidFill>
                  <a:schemeClr val="tx1"/>
                </a:solidFill>
                <a:latin typeface="微软雅黑" panose="020B0503020204020204" charset="-122"/>
                <a:ea typeface="微软雅黑" panose="020B0503020204020204" charset="-122"/>
                <a:cs typeface="微软雅黑" panose="020B0503020204020204" charset="-122"/>
              </a:rPr>
              <a:t>中国正为世界经济增长注入新的活力，日益成为世界经济发展的引擎与稳定器；</a:t>
            </a:r>
            <a:endParaRPr lang="zh-CN"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3200" b="1">
                <a:solidFill>
                  <a:schemeClr val="tx1"/>
                </a:solidFill>
                <a:latin typeface="微软雅黑" panose="020B0503020204020204" charset="-122"/>
                <a:ea typeface="微软雅黑" panose="020B0503020204020204" charset="-122"/>
                <a:cs typeface="微软雅黑" panose="020B0503020204020204" charset="-122"/>
              </a:rPr>
              <a:t>政治：</a:t>
            </a:r>
            <a:r>
              <a:rPr lang="zh-CN" sz="3200">
                <a:solidFill>
                  <a:schemeClr val="tx1"/>
                </a:solidFill>
                <a:latin typeface="微软雅黑" panose="020B0503020204020204" charset="-122"/>
                <a:ea typeface="微软雅黑" panose="020B0503020204020204" charset="-122"/>
                <a:cs typeface="微软雅黑" panose="020B0503020204020204" charset="-122"/>
              </a:rPr>
              <a:t>中国是世界格局中的重要力量，推动着构建人类命运共同体的伟大进程；</a:t>
            </a:r>
            <a:endParaRPr lang="zh-CN"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3200" b="1">
                <a:solidFill>
                  <a:schemeClr val="tx1"/>
                </a:solidFill>
                <a:latin typeface="微软雅黑" panose="020B0503020204020204" charset="-122"/>
                <a:ea typeface="微软雅黑" panose="020B0503020204020204" charset="-122"/>
                <a:cs typeface="微软雅黑" panose="020B0503020204020204" charset="-122"/>
              </a:rPr>
              <a:t>中国为人类思考和建设未来提供了新的路径，对世界的和平与发展产生深远的影响。</a:t>
            </a:r>
            <a:endParaRPr lang="zh-CN" sz="32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3200" b="1">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右箭头 1"/>
          <p:cNvSpPr/>
          <p:nvPr/>
        </p:nvSpPr>
        <p:spPr>
          <a:xfrm>
            <a:off x="2355215" y="430530"/>
            <a:ext cx="631825" cy="755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739255"/>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28</a:t>
            </a:r>
            <a:r>
              <a:rPr sz="3200" b="1">
                <a:solidFill>
                  <a:srgbClr val="FF0000"/>
                </a:solidFill>
                <a:latin typeface="微软雅黑" panose="020B0503020204020204" charset="-122"/>
                <a:ea typeface="微软雅黑" panose="020B0503020204020204" charset="-122"/>
                <a:cs typeface="微软雅黑" panose="020B0503020204020204" charset="-122"/>
              </a:rPr>
              <a:t>、集体荣誉感的重要性：</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rPr>
              <a:t>①集体荣誉感让我们骄傲、自豪，给我们温暖和力量，激励我们不断前进；②集体荣誉是集体成员共同奋斗的结果，是我们共同的荣誉。</a:t>
            </a:r>
            <a:endParaRPr sz="3200">
              <a:solidFill>
                <a:schemeClr val="tx1"/>
              </a:solidFill>
            </a:endParaRPr>
          </a:p>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29</a:t>
            </a:r>
            <a:r>
              <a:rPr sz="3200" b="1">
                <a:solidFill>
                  <a:srgbClr val="FF0000"/>
                </a:solidFill>
                <a:latin typeface="微软雅黑" panose="020B0503020204020204" charset="-122"/>
                <a:ea typeface="微软雅黑" panose="020B0503020204020204" charset="-122"/>
                <a:cs typeface="微软雅黑" panose="020B0503020204020204" charset="-122"/>
              </a:rPr>
              <a:t>、集体力量的来源：</a:t>
            </a:r>
            <a:endParaRPr sz="3200">
              <a:solidFill>
                <a:schemeClr val="tx1"/>
              </a:solidFill>
            </a:endParaRPr>
          </a:p>
          <a:p>
            <a:pPr fontAlgn="auto">
              <a:lnSpc>
                <a:spcPct val="150000"/>
              </a:lnSpc>
            </a:pPr>
            <a:r>
              <a:rPr sz="3200">
                <a:solidFill>
                  <a:schemeClr val="tx1"/>
                </a:solidFill>
                <a:latin typeface="微软雅黑" panose="020B0503020204020204" charset="-122"/>
                <a:ea typeface="微软雅黑" panose="020B0503020204020204" charset="-122"/>
              </a:rPr>
              <a:t>集体的力量来源于成员共同的目标和团结协作。</a:t>
            </a:r>
            <a:endParaRPr sz="3200">
              <a:solidFill>
                <a:schemeClr val="tx1"/>
              </a:solidFill>
              <a:latin typeface="微软雅黑" panose="020B0503020204020204" charset="-122"/>
              <a:ea typeface="微软雅黑" panose="020B0503020204020204" charset="-122"/>
            </a:endParaRPr>
          </a:p>
          <a:p>
            <a:pPr fontAlgn="auto">
              <a:lnSpc>
                <a:spcPct val="150000"/>
              </a:lnSpc>
            </a:pPr>
            <a:r>
              <a:rPr lang="en-US" altLang="zh-CN" sz="3200" b="1">
                <a:solidFill>
                  <a:srgbClr val="FF0000"/>
                </a:solidFill>
                <a:latin typeface="微软雅黑" panose="020B0503020204020204" charset="-122"/>
                <a:ea typeface="微软雅黑" panose="020B0503020204020204" charset="-122"/>
              </a:rPr>
              <a:t>30</a:t>
            </a:r>
            <a:r>
              <a:rPr lang="zh-CN" altLang="en-US" sz="3200" b="1">
                <a:solidFill>
                  <a:srgbClr val="FF0000"/>
                </a:solidFill>
                <a:latin typeface="微软雅黑" panose="020B0503020204020204" charset="-122"/>
                <a:ea typeface="微软雅黑" panose="020B0503020204020204" charset="-122"/>
              </a:rPr>
              <a:t>、什么是集体？</a:t>
            </a:r>
            <a:endParaRPr lang="zh-CN" altLang="en-US" sz="3200" b="1">
              <a:solidFill>
                <a:srgbClr val="FF0000"/>
              </a:solidFill>
              <a:latin typeface="微软雅黑" panose="020B0503020204020204" charset="-122"/>
              <a:ea typeface="微软雅黑" panose="020B0503020204020204" charset="-122"/>
            </a:endParaRPr>
          </a:p>
          <a:p>
            <a:pPr fontAlgn="auto">
              <a:lnSpc>
                <a:spcPct val="150000"/>
              </a:lnSpc>
            </a:pPr>
            <a:r>
              <a:rPr lang="zh-CN" altLang="en-US" sz="3200">
                <a:latin typeface="微软雅黑" panose="020B0503020204020204" charset="-122"/>
                <a:ea typeface="微软雅黑" panose="020B0503020204020204" charset="-122"/>
              </a:rPr>
              <a:t>①集体是人们联合起来的有组织的整体；②集体并不是成员的简单相加，而是有共同目标、分工明确的整体。</a:t>
            </a:r>
            <a:endParaRPr lang="zh-CN" altLang="en-US" sz="3200">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000750"/>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31</a:t>
            </a:r>
            <a:r>
              <a:rPr sz="3200" b="1">
                <a:solidFill>
                  <a:srgbClr val="FF0000"/>
                </a:solidFill>
                <a:latin typeface="微软雅黑" panose="020B0503020204020204" charset="-122"/>
                <a:ea typeface="微软雅黑" panose="020B0503020204020204" charset="-122"/>
                <a:cs typeface="微软雅黑" panose="020B0503020204020204" charset="-122"/>
              </a:rPr>
              <a:t>、集体对个人的作用：</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①集体的力量是强大的，在某种程度上可以影响甚至改变一个人；</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②个人在集体生活中会自觉不自觉的产生与集体要求相一致的态度和行为；</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③集体有助于我们获得安全感和自信心，也有助于我们学习他人的经验，扩大视野，健康成长。④我们可以在集体中涵养品格，集体生活可以培养我们负责人的态度和能力，可以培养我们人际交往的基本态度和能力 ⑤我们可以在集体中发展个性。</a:t>
            </a:r>
            <a:endParaRPr sz="32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739255"/>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32.</a:t>
            </a:r>
            <a:r>
              <a:rPr sz="3200" b="1">
                <a:solidFill>
                  <a:srgbClr val="FF0000"/>
                </a:solidFill>
                <a:latin typeface="微软雅黑" panose="020B0503020204020204" charset="-122"/>
                <a:ea typeface="微软雅黑" panose="020B0503020204020204" charset="-122"/>
                <a:cs typeface="微软雅黑" panose="020B0503020204020204" charset="-122"/>
              </a:rPr>
              <a:t>如何建设和谐集体？</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①做好自己，遵守规则②为改进集体规则建言献策③.学会处理与他人</a:t>
            </a:r>
            <a:r>
              <a:rPr lang="en-US" sz="3200">
                <a:solidFill>
                  <a:schemeClr val="tx1"/>
                </a:solidFill>
                <a:latin typeface="微软雅黑" panose="020B0503020204020204" charset="-122"/>
                <a:ea typeface="微软雅黑" panose="020B0503020204020204" charset="-122"/>
                <a:cs typeface="微软雅黑" panose="020B0503020204020204" charset="-122"/>
              </a:rPr>
              <a:t>.</a:t>
            </a:r>
            <a:r>
              <a:rPr sz="3200">
                <a:solidFill>
                  <a:schemeClr val="tx1"/>
                </a:solidFill>
                <a:latin typeface="微软雅黑" panose="020B0503020204020204" charset="-122"/>
                <a:ea typeface="微软雅黑" panose="020B0503020204020204" charset="-122"/>
                <a:cs typeface="微软雅黑" panose="020B0503020204020204" charset="-122"/>
              </a:rPr>
              <a:t>的关系④当个人意愿与集体规则发生矛盾时，个人意愿服从集体的共同要求；理解双方合理性；找到解决冲突的平衡点</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⑤当个人利益与集体利益发生冲突时，把集体利益放在首位，坚持集体利益</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⑥当我们在不同集体中的角色发生冲突时，局部利益服从整体利益、个人利益服从集体利益</a:t>
            </a:r>
            <a:endParaRPr sz="32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a:solidFill>
                  <a:schemeClr val="tx1"/>
                </a:solidFill>
                <a:latin typeface="微软雅黑" panose="020B0503020204020204" charset="-122"/>
                <a:ea typeface="微软雅黑" panose="020B0503020204020204" charset="-122"/>
                <a:cs typeface="微软雅黑" panose="020B0503020204020204" charset="-122"/>
              </a:rPr>
              <a:t>⑦.处理好小群体与集体的关系，坚持集体主义，反对小团体主义</a:t>
            </a:r>
            <a:endParaRPr sz="32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647180"/>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33.</a:t>
            </a:r>
            <a:r>
              <a:rPr sz="3200" b="1">
                <a:solidFill>
                  <a:srgbClr val="FF0000"/>
                </a:solidFill>
                <a:latin typeface="微软雅黑" panose="020B0503020204020204" charset="-122"/>
                <a:ea typeface="微软雅黑" panose="020B0503020204020204" charset="-122"/>
                <a:cs typeface="微软雅黑" panose="020B0503020204020204" charset="-122"/>
              </a:rPr>
              <a:t>怎样坚守、维护公平正义？ </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a:solidFill>
                  <a:schemeClr val="tx1"/>
                </a:solidFill>
                <a:latin typeface="微软雅黑" panose="020B0503020204020204" charset="-122"/>
                <a:ea typeface="微软雅黑" panose="020B0503020204020204" charset="-122"/>
                <a:cs typeface="微软雅黑" panose="020B0503020204020204" charset="-122"/>
              </a:rPr>
              <a:t>①</a:t>
            </a:r>
            <a:r>
              <a:rPr sz="2800" b="1">
                <a:solidFill>
                  <a:schemeClr val="tx1"/>
                </a:solidFill>
                <a:latin typeface="微软雅黑" panose="020B0503020204020204" charset="-122"/>
                <a:ea typeface="微软雅黑" panose="020B0503020204020204" charset="-122"/>
                <a:cs typeface="微软雅黑" panose="020B0503020204020204" charset="-122"/>
              </a:rPr>
              <a:t>个人维护公平</a:t>
            </a:r>
            <a:r>
              <a:rPr sz="2800">
                <a:solidFill>
                  <a:schemeClr val="tx1"/>
                </a:solidFill>
                <a:latin typeface="微软雅黑" panose="020B0503020204020204" charset="-122"/>
                <a:ea typeface="微软雅黑" panose="020B0503020204020204" charset="-122"/>
                <a:cs typeface="微软雅黑" panose="020B0503020204020204" charset="-122"/>
              </a:rPr>
              <a:t>。面对利益冲突，学会担当，以公平之心为人处世。遇到不公平的行为时，坚守原则立场，敢于说“不”，采用合理合法的方式和手段，谋求最大限度的公平。</a:t>
            </a:r>
            <a:endParaRPr sz="28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a:solidFill>
                  <a:schemeClr val="tx1"/>
                </a:solidFill>
                <a:latin typeface="微软雅黑" panose="020B0503020204020204" charset="-122"/>
                <a:ea typeface="微软雅黑" panose="020B0503020204020204" charset="-122"/>
                <a:cs typeface="微软雅黑" panose="020B0503020204020204" charset="-122"/>
              </a:rPr>
              <a:t>②</a:t>
            </a:r>
            <a:r>
              <a:rPr sz="2800" b="1">
                <a:solidFill>
                  <a:schemeClr val="tx1"/>
                </a:solidFill>
                <a:latin typeface="微软雅黑" panose="020B0503020204020204" charset="-122"/>
                <a:ea typeface="微软雅黑" panose="020B0503020204020204" charset="-122"/>
                <a:cs typeface="微软雅黑" panose="020B0503020204020204" charset="-122"/>
              </a:rPr>
              <a:t>制度保障公平</a:t>
            </a:r>
            <a:r>
              <a:rPr sz="2800">
                <a:solidFill>
                  <a:schemeClr val="tx1"/>
                </a:solidFill>
                <a:latin typeface="微软雅黑" panose="020B0503020204020204" charset="-122"/>
                <a:ea typeface="微软雅黑" panose="020B0503020204020204" charset="-122"/>
                <a:cs typeface="微软雅黑" panose="020B0503020204020204" charset="-122"/>
              </a:rPr>
              <a:t>。对于立法而言，规定权利义务时，公平地对待每个人；对于司法而言，解决矛盾时，公平地对待当事人。</a:t>
            </a:r>
            <a:endParaRPr sz="28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a:solidFill>
                  <a:schemeClr val="tx1"/>
                </a:solidFill>
                <a:latin typeface="微软雅黑" panose="020B0503020204020204" charset="-122"/>
                <a:ea typeface="微软雅黑" panose="020B0503020204020204" charset="-122"/>
                <a:cs typeface="微软雅黑" panose="020B0503020204020204" charset="-122"/>
              </a:rPr>
              <a:t>③</a:t>
            </a:r>
            <a:r>
              <a:rPr sz="2800" b="1">
                <a:solidFill>
                  <a:schemeClr val="tx1"/>
                </a:solidFill>
                <a:latin typeface="微软雅黑" panose="020B0503020204020204" charset="-122"/>
                <a:ea typeface="微软雅黑" panose="020B0503020204020204" charset="-122"/>
                <a:cs typeface="微软雅黑" panose="020B0503020204020204" charset="-122"/>
              </a:rPr>
              <a:t>个人守护正义</a:t>
            </a:r>
            <a:r>
              <a:rPr sz="2800">
                <a:solidFill>
                  <a:schemeClr val="tx1"/>
                </a:solidFill>
                <a:latin typeface="微软雅黑" panose="020B0503020204020204" charset="-122"/>
                <a:ea typeface="微软雅黑" panose="020B0503020204020204" charset="-122"/>
                <a:cs typeface="微软雅黑" panose="020B0503020204020204" charset="-122"/>
              </a:rPr>
              <a:t>。要敢于斗争；要讲究策略，做到见义“智”为。</a:t>
            </a:r>
            <a:endParaRPr sz="28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a:solidFill>
                  <a:schemeClr val="tx1"/>
                </a:solidFill>
                <a:latin typeface="微软雅黑" panose="020B0503020204020204" charset="-122"/>
                <a:ea typeface="微软雅黑" panose="020B0503020204020204" charset="-122"/>
                <a:cs typeface="微软雅黑" panose="020B0503020204020204" charset="-122"/>
              </a:rPr>
              <a:t>④</a:t>
            </a:r>
            <a:r>
              <a:rPr sz="2800" b="1">
                <a:solidFill>
                  <a:schemeClr val="tx1"/>
                </a:solidFill>
                <a:latin typeface="微软雅黑" panose="020B0503020204020204" charset="-122"/>
                <a:ea typeface="微软雅黑" panose="020B0503020204020204" charset="-122"/>
                <a:cs typeface="微软雅黑" panose="020B0503020204020204" charset="-122"/>
              </a:rPr>
              <a:t>司法维护正义</a:t>
            </a:r>
            <a:r>
              <a:rPr sz="2800">
                <a:solidFill>
                  <a:schemeClr val="tx1"/>
                </a:solidFill>
                <a:latin typeface="微软雅黑" panose="020B0503020204020204" charset="-122"/>
                <a:ea typeface="微软雅黑" panose="020B0503020204020204" charset="-122"/>
                <a:cs typeface="微软雅黑" panose="020B0503020204020204" charset="-122"/>
              </a:rPr>
              <a:t>。坚持以事实为根据，以法律为准绳，遵循诉讼程序，平等对待当事人，确保司法过程和结果合法、公正。</a:t>
            </a:r>
            <a:endParaRPr sz="28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28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369685"/>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3</a:t>
            </a:r>
            <a:r>
              <a:rPr sz="3200" b="1">
                <a:solidFill>
                  <a:srgbClr val="FF0000"/>
                </a:solidFill>
                <a:latin typeface="微软雅黑" panose="020B0503020204020204" charset="-122"/>
                <a:ea typeface="微软雅黑" panose="020B0503020204020204" charset="-122"/>
                <a:cs typeface="微软雅黑" panose="020B0503020204020204" charset="-122"/>
              </a:rPr>
              <a:t>.</a:t>
            </a:r>
            <a:r>
              <a:rPr lang="zh-CN" sz="3200" b="1">
                <a:solidFill>
                  <a:srgbClr val="FF0000"/>
                </a:solidFill>
                <a:latin typeface="微软雅黑" panose="020B0503020204020204" charset="-122"/>
                <a:ea typeface="微软雅黑" panose="020B0503020204020204" charset="-122"/>
                <a:cs typeface="微软雅黑" panose="020B0503020204020204" charset="-122"/>
              </a:rPr>
              <a:t> 在世界经济的大海中，我们国家面临着的机遇和挑战：</a:t>
            </a:r>
            <a:endParaRPr lang="zh-CN"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2400" b="1">
                <a:solidFill>
                  <a:schemeClr val="tx1"/>
                </a:solidFill>
                <a:latin typeface="微软雅黑" panose="020B0503020204020204" charset="-122"/>
                <a:ea typeface="微软雅黑" panose="020B0503020204020204" charset="-122"/>
                <a:cs typeface="微软雅黑" panose="020B0503020204020204" charset="-122"/>
              </a:rPr>
              <a:t>⑴机遇：</a:t>
            </a:r>
            <a:r>
              <a:rPr lang="zh-CN" sz="2400">
                <a:solidFill>
                  <a:schemeClr val="tx1"/>
                </a:solidFill>
                <a:latin typeface="微软雅黑" panose="020B0503020204020204" charset="-122"/>
                <a:ea typeface="微软雅黑" panose="020B0503020204020204" charset="-122"/>
                <a:cs typeface="微软雅黑" panose="020B0503020204020204" charset="-122"/>
              </a:rPr>
              <a:t>②中国在资金、人才、技术、管理经验、基础设施等领域具备良好的积累，为经济发展从“中国制造”向“中国智造”转型奠定了良好的基础。③和平、发展、合作、共赢的时代潮流越来越强劲，为我国的发展提供了良好的外部环境。④许多国家为谋求经济的稳定与增长，需要与中国开展深入合作，这使中国在国际合作各个领域获得更大发展空间，更加有所作为。 </a:t>
            </a:r>
            <a:endParaRPr lang="zh-CN" sz="24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2400" b="1">
                <a:solidFill>
                  <a:schemeClr val="tx1"/>
                </a:solidFill>
                <a:latin typeface="微软雅黑" panose="020B0503020204020204" charset="-122"/>
                <a:ea typeface="微软雅黑" panose="020B0503020204020204" charset="-122"/>
                <a:cs typeface="微软雅黑" panose="020B0503020204020204" charset="-122"/>
              </a:rPr>
              <a:t>⑵挑战：</a:t>
            </a:r>
            <a:r>
              <a:rPr lang="zh-CN" sz="2400">
                <a:solidFill>
                  <a:schemeClr val="tx1"/>
                </a:solidFill>
                <a:latin typeface="微软雅黑" panose="020B0503020204020204" charset="-122"/>
                <a:ea typeface="微软雅黑" panose="020B0503020204020204" charset="-122"/>
                <a:cs typeface="微软雅黑" panose="020B0503020204020204" charset="-122"/>
              </a:rPr>
              <a:t>①受全球经济大环境的影响，中国经济面临一定的下行压力和不少困难。②为降低制造成本，一些传统制造企业将工厂迁往劳动力成本更低的国家和地区，“中国制造”在新的历史条件下需要转型升级。</a:t>
            </a:r>
            <a:endParaRPr lang="zh-CN" sz="240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2400">
                <a:solidFill>
                  <a:schemeClr val="tx1"/>
                </a:solidFill>
                <a:latin typeface="微软雅黑" panose="020B0503020204020204" charset="-122"/>
                <a:ea typeface="微软雅黑" panose="020B0503020204020204" charset="-122"/>
                <a:cs typeface="微软雅黑" panose="020B0503020204020204" charset="-122"/>
              </a:rPr>
              <a:t>③国际上局部地区持续动荡、恐怖主义持续蔓延，一些国家因政府更迭而导致政策法规发生变化……这使得中国的海外投资面临不少困难和风险。</a:t>
            </a:r>
            <a:endParaRPr lang="zh-CN" sz="24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3784600"/>
          </a:xfrm>
          <a:prstGeom prst="rect">
            <a:avLst/>
          </a:prstGeom>
          <a:noFill/>
        </p:spPr>
        <p:txBody>
          <a:bodyPr wrap="square" rtlCol="0">
            <a:spAutoFit/>
          </a:bodyPr>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4</a:t>
            </a:r>
            <a:r>
              <a:rPr sz="3200" b="1">
                <a:solidFill>
                  <a:srgbClr val="FF0000"/>
                </a:solidFill>
                <a:latin typeface="微软雅黑" panose="020B0503020204020204" charset="-122"/>
                <a:ea typeface="微软雅黑" panose="020B0503020204020204" charset="-122"/>
                <a:cs typeface="微软雅黑" panose="020B0503020204020204" charset="-122"/>
              </a:rPr>
              <a:t>.</a:t>
            </a:r>
            <a:r>
              <a:rPr lang="zh-CN" sz="3200" b="1">
                <a:solidFill>
                  <a:srgbClr val="FF0000"/>
                </a:solidFill>
                <a:latin typeface="微软雅黑" panose="020B0503020204020204" charset="-122"/>
                <a:ea typeface="微软雅黑" panose="020B0503020204020204" charset="-122"/>
                <a:cs typeface="微软雅黑" panose="020B0503020204020204" charset="-122"/>
              </a:rPr>
              <a:t> 面对国家发展的机遇与挑战，我们应该： </a:t>
            </a:r>
            <a:endParaRPr lang="zh-CN"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3200" b="1">
                <a:solidFill>
                  <a:schemeClr val="tx1"/>
                </a:solidFill>
                <a:latin typeface="微软雅黑" panose="020B0503020204020204" charset="-122"/>
                <a:ea typeface="微软雅黑" panose="020B0503020204020204" charset="-122"/>
                <a:cs typeface="微软雅黑" panose="020B0503020204020204" charset="-122"/>
              </a:rPr>
              <a:t>①我们要审时度势，顺势而为,赢得主动。</a:t>
            </a:r>
            <a:endParaRPr lang="zh-CN" sz="32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3200" b="1">
                <a:solidFill>
                  <a:schemeClr val="tx1"/>
                </a:solidFill>
                <a:latin typeface="微软雅黑" panose="020B0503020204020204" charset="-122"/>
                <a:ea typeface="微软雅黑" panose="020B0503020204020204" charset="-122"/>
                <a:cs typeface="微软雅黑" panose="020B0503020204020204" charset="-122"/>
              </a:rPr>
              <a:t>②面对成绩，我们要有忧患意识。</a:t>
            </a:r>
            <a:endParaRPr lang="zh-CN" sz="32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3200" b="1">
                <a:solidFill>
                  <a:schemeClr val="tx1"/>
                </a:solidFill>
                <a:latin typeface="微软雅黑" panose="020B0503020204020204" charset="-122"/>
                <a:ea typeface="微软雅黑" panose="020B0503020204020204" charset="-122"/>
                <a:cs typeface="微软雅黑" panose="020B0503020204020204" charset="-122"/>
              </a:rPr>
              <a:t>③面对困难,我们要增强信心，运用自身的智慧，将困难和挑战转化为发展的动力和契机，开创新的局面。</a:t>
            </a:r>
            <a:endParaRPr lang="zh-CN" sz="3200" b="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6185535"/>
          </a:xfrm>
          <a:prstGeom prst="rect">
            <a:avLst/>
          </a:prstGeom>
          <a:noFill/>
        </p:spPr>
        <p:txBody>
          <a:bodyPr wrap="square" rtlCol="0">
            <a:spAutoFit/>
          </a:bodyPr>
          <a:p>
            <a:pPr fontAlgn="auto">
              <a:lnSpc>
                <a:spcPct val="150000"/>
              </a:lnSpc>
            </a:pPr>
            <a:r>
              <a:rPr lang="en-US" sz="2400" b="1">
                <a:solidFill>
                  <a:srgbClr val="FF0000"/>
                </a:solidFill>
                <a:latin typeface="微软雅黑" panose="020B0503020204020204" charset="-122"/>
                <a:ea typeface="微软雅黑" panose="020B0503020204020204" charset="-122"/>
                <a:cs typeface="微软雅黑" panose="020B0503020204020204" charset="-122"/>
              </a:rPr>
              <a:t>5</a:t>
            </a:r>
            <a:r>
              <a:rPr sz="2400" b="1">
                <a:solidFill>
                  <a:srgbClr val="FF0000"/>
                </a:solidFill>
                <a:latin typeface="微软雅黑" panose="020B0503020204020204" charset="-122"/>
                <a:ea typeface="微软雅黑" panose="020B0503020204020204" charset="-122"/>
                <a:cs typeface="微软雅黑" panose="020B0503020204020204" charset="-122"/>
              </a:rPr>
              <a:t>、如何积极谋求自身发展？</a:t>
            </a:r>
            <a:endParaRPr sz="24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①把提升发展质量放在首位。②积极寻求新的经济增长点。③要以更加开放的态度积极参与全球规则制定。</a:t>
            </a:r>
            <a:endParaRPr sz="24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2400" b="1">
                <a:solidFill>
                  <a:srgbClr val="FF0000"/>
                </a:solidFill>
                <a:latin typeface="微软雅黑" panose="020B0503020204020204" charset="-122"/>
                <a:ea typeface="微软雅黑" panose="020B0503020204020204" charset="-122"/>
                <a:cs typeface="微软雅黑" panose="020B0503020204020204" charset="-122"/>
              </a:rPr>
              <a:t>6</a:t>
            </a:r>
            <a:r>
              <a:rPr sz="2400" b="1">
                <a:solidFill>
                  <a:srgbClr val="FF0000"/>
                </a:solidFill>
                <a:latin typeface="微软雅黑" panose="020B0503020204020204" charset="-122"/>
                <a:ea typeface="微软雅黑" panose="020B0503020204020204" charset="-122"/>
                <a:cs typeface="微软雅黑" panose="020B0503020204020204" charset="-122"/>
              </a:rPr>
              <a:t>、如何共享发展机遇？</a:t>
            </a:r>
            <a:endParaRPr sz="24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①中国在谋求自身发展的同时，一直坚持合作共赢的理念，主张在全球发展中要集思广益、各施所长、各尽其能，让发展的成果更多更公平地惠及各个国家。</a:t>
            </a:r>
            <a:endParaRPr sz="24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②重视与相关国家和地区的合作，致力于共同建设一个繁荣的世界。中国充分考虑相关合作国家和地区的实际利益，互信互利，取长补短；寻求共同的增长点，努力探索与建立新型发展合作机制；</a:t>
            </a:r>
            <a:endParaRPr sz="24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③以中国的发展为引擎，带动区域和世界的共同发展。为世界各国提供了更广阔的市场、更充足的资本、更丰富的产品、更宝贵的合作契机。</a:t>
            </a:r>
            <a:endParaRPr sz="2400" b="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7293610"/>
          </a:xfrm>
          <a:prstGeom prst="rect">
            <a:avLst/>
          </a:prstGeom>
          <a:noFill/>
        </p:spPr>
        <p:txBody>
          <a:bodyPr wrap="square" rtlCol="0">
            <a:spAutoFit/>
          </a:bodyPr>
          <a:p>
            <a:pPr fontAlgn="auto">
              <a:lnSpc>
                <a:spcPct val="150000"/>
              </a:lnSpc>
            </a:pPr>
            <a:r>
              <a:rPr lang="en-US" sz="2400" b="1">
                <a:solidFill>
                  <a:srgbClr val="FF0000"/>
                </a:solidFill>
                <a:latin typeface="微软雅黑" panose="020B0503020204020204" charset="-122"/>
                <a:ea typeface="微软雅黑" panose="020B0503020204020204" charset="-122"/>
                <a:cs typeface="微软雅黑" panose="020B0503020204020204" charset="-122"/>
              </a:rPr>
              <a:t>7</a:t>
            </a:r>
            <a:r>
              <a:rPr sz="2400" b="1">
                <a:solidFill>
                  <a:srgbClr val="FF0000"/>
                </a:solidFill>
                <a:latin typeface="微软雅黑" panose="020B0503020204020204" charset="-122"/>
                <a:ea typeface="微软雅黑" panose="020B0503020204020204" charset="-122"/>
                <a:cs typeface="微软雅黑" panose="020B0503020204020204" charset="-122"/>
              </a:rPr>
              <a:t>、怎样正确认识世界文化的多样性？</a:t>
            </a:r>
            <a:endParaRPr sz="24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①文化多样性是人类社会的基本特征，是世界文化充满活力的表现，也是人类文明进步的重要动力。②文化多样性是实现文化创新与发展的前提和基础。不同特质的文化互相交融，能够为彼此增添新的元素，激发新的活力。</a:t>
            </a:r>
            <a:endParaRPr sz="24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2400" b="1">
                <a:solidFill>
                  <a:srgbClr val="FF0000"/>
                </a:solidFill>
                <a:latin typeface="微软雅黑" panose="020B0503020204020204" charset="-122"/>
                <a:ea typeface="微软雅黑" panose="020B0503020204020204" charset="-122"/>
                <a:cs typeface="微软雅黑" panose="020B0503020204020204" charset="-122"/>
              </a:rPr>
              <a:t>8</a:t>
            </a:r>
            <a:r>
              <a:rPr sz="2400" b="1">
                <a:solidFill>
                  <a:srgbClr val="FF0000"/>
                </a:solidFill>
                <a:latin typeface="微软雅黑" panose="020B0503020204020204" charset="-122"/>
                <a:ea typeface="微软雅黑" panose="020B0503020204020204" charset="-122"/>
                <a:cs typeface="微软雅黑" panose="020B0503020204020204" charset="-122"/>
              </a:rPr>
              <a:t>、我们应该如何对待文化的多样性？</a:t>
            </a:r>
            <a:endParaRPr sz="24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①正确认识文化差异，相互尊重，通过平等交流、对话，达到彼此理解和包容。</a:t>
            </a:r>
            <a:endParaRPr sz="24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②各国应当用开放和包容的心态，学习和借鉴优秀外来文化，促进和而不同、兼收并蓄的文明交流。</a:t>
            </a:r>
            <a:endParaRPr sz="24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2400" b="1">
                <a:solidFill>
                  <a:srgbClr val="FF0000"/>
                </a:solidFill>
                <a:latin typeface="微软雅黑" panose="020B0503020204020204" charset="-122"/>
                <a:ea typeface="微软雅黑" panose="020B0503020204020204" charset="-122"/>
                <a:cs typeface="微软雅黑" panose="020B0503020204020204" charset="-122"/>
              </a:rPr>
              <a:t>9</a:t>
            </a:r>
            <a:r>
              <a:rPr lang="zh-CN" altLang="en-US" sz="2400" b="1">
                <a:solidFill>
                  <a:srgbClr val="FF0000"/>
                </a:solidFill>
                <a:latin typeface="微软雅黑" panose="020B0503020204020204" charset="-122"/>
                <a:ea typeface="微软雅黑" panose="020B0503020204020204" charset="-122"/>
                <a:cs typeface="微软雅黑" panose="020B0503020204020204" charset="-122"/>
              </a:rPr>
              <a:t>、</a:t>
            </a:r>
            <a:r>
              <a:rPr sz="2400" b="1">
                <a:solidFill>
                  <a:srgbClr val="FF0000"/>
                </a:solidFill>
                <a:latin typeface="微软雅黑" panose="020B0503020204020204" charset="-122"/>
                <a:ea typeface="微软雅黑" panose="020B0503020204020204" charset="-122"/>
                <a:cs typeface="微软雅黑" panose="020B0503020204020204" charset="-122"/>
              </a:rPr>
              <a:t>如何对待其他文明？（或如何学习其他文明）</a:t>
            </a:r>
            <a:endParaRPr sz="24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400" b="1">
                <a:solidFill>
                  <a:schemeClr val="tx1"/>
                </a:solidFill>
                <a:latin typeface="微软雅黑" panose="020B0503020204020204" charset="-122"/>
                <a:ea typeface="微软雅黑" panose="020B0503020204020204" charset="-122"/>
                <a:cs typeface="微软雅黑" panose="020B0503020204020204" charset="-122"/>
              </a:rPr>
              <a:t>①我们要学习和借鉴人类文明的一切优秀成果，坚持以我为主，兼收并蓄。要在交流互鉴中发展。②对其他文明的学习，我们不能只满足于欣赏物件的精美，更应该领略其中蕴含的人文精神。</a:t>
            </a:r>
            <a:endParaRPr sz="24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2400" b="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5262245"/>
          </a:xfrm>
          <a:prstGeom prst="rect">
            <a:avLst/>
          </a:prstGeom>
          <a:noFill/>
        </p:spPr>
        <p:txBody>
          <a:bodyPr wrap="square" rtlCol="0">
            <a:spAutoFit/>
          </a:bodyPr>
          <a:p>
            <a:pPr fontAlgn="auto">
              <a:lnSpc>
                <a:spcPct val="150000"/>
              </a:lnSpc>
            </a:pPr>
            <a:r>
              <a:rPr sz="3200" b="1">
                <a:solidFill>
                  <a:srgbClr val="FF0000"/>
                </a:solidFill>
                <a:latin typeface="微软雅黑" panose="020B0503020204020204" charset="-122"/>
                <a:ea typeface="微软雅黑" panose="020B0503020204020204" charset="-122"/>
                <a:cs typeface="微软雅黑" panose="020B0503020204020204" charset="-122"/>
              </a:rPr>
              <a:t>.当今世界的特点： </a:t>
            </a:r>
            <a:r>
              <a:rPr lang="zh-CN" sz="3200" b="1">
                <a:solidFill>
                  <a:schemeClr val="tx1"/>
                </a:solidFill>
                <a:latin typeface="微软雅黑" panose="020B0503020204020204" charset="-122"/>
                <a:ea typeface="微软雅黑" panose="020B0503020204020204" charset="-122"/>
                <a:cs typeface="微软雅黑" panose="020B0503020204020204" charset="-122"/>
              </a:rPr>
              <a:t>这是一个</a:t>
            </a:r>
            <a:r>
              <a:rPr sz="3200" b="1">
                <a:solidFill>
                  <a:schemeClr val="tx1"/>
                </a:solidFill>
                <a:latin typeface="微软雅黑" panose="020B0503020204020204" charset="-122"/>
                <a:ea typeface="微软雅黑" panose="020B0503020204020204" charset="-122"/>
                <a:cs typeface="微软雅黑" panose="020B0503020204020204" charset="-122"/>
              </a:rPr>
              <a:t>开放</a:t>
            </a:r>
            <a:r>
              <a:rPr lang="zh-CN" sz="3200" b="1">
                <a:solidFill>
                  <a:schemeClr val="tx1"/>
                </a:solidFill>
                <a:latin typeface="微软雅黑" panose="020B0503020204020204" charset="-122"/>
                <a:ea typeface="微软雅黑" panose="020B0503020204020204" charset="-122"/>
                <a:cs typeface="微软雅黑" panose="020B0503020204020204" charset="-122"/>
              </a:rPr>
              <a:t>、</a:t>
            </a:r>
            <a:r>
              <a:rPr sz="3200" b="1">
                <a:solidFill>
                  <a:schemeClr val="tx1"/>
                </a:solidFill>
                <a:latin typeface="微软雅黑" panose="020B0503020204020204" charset="-122"/>
                <a:ea typeface="微软雅黑" panose="020B0503020204020204" charset="-122"/>
                <a:cs typeface="微软雅黑" panose="020B0503020204020204" charset="-122"/>
              </a:rPr>
              <a:t>发展</a:t>
            </a:r>
            <a:r>
              <a:rPr lang="zh-CN" sz="3200" b="1">
                <a:solidFill>
                  <a:schemeClr val="tx1"/>
                </a:solidFill>
                <a:latin typeface="微软雅黑" panose="020B0503020204020204" charset="-122"/>
                <a:ea typeface="微软雅黑" panose="020B0503020204020204" charset="-122"/>
                <a:cs typeface="微软雅黑" panose="020B0503020204020204" charset="-122"/>
              </a:rPr>
              <a:t>、</a:t>
            </a:r>
            <a:r>
              <a:rPr sz="3200" b="1">
                <a:solidFill>
                  <a:schemeClr val="tx1"/>
                </a:solidFill>
                <a:latin typeface="微软雅黑" panose="020B0503020204020204" charset="-122"/>
                <a:ea typeface="微软雅黑" panose="020B0503020204020204" charset="-122"/>
                <a:cs typeface="微软雅黑" panose="020B0503020204020204" charset="-122"/>
              </a:rPr>
              <a:t>紧密联系的世界。 </a:t>
            </a:r>
            <a:endParaRPr sz="32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3200" b="1">
                <a:solidFill>
                  <a:srgbClr val="FF0000"/>
                </a:solidFill>
                <a:latin typeface="微软雅黑" panose="020B0503020204020204" charset="-122"/>
                <a:ea typeface="微软雅黑" panose="020B0503020204020204" charset="-122"/>
                <a:cs typeface="微软雅黑" panose="020B0503020204020204" charset="-122"/>
              </a:rPr>
              <a:t>.</a:t>
            </a:r>
            <a:r>
              <a:rPr sz="3200" b="1">
                <a:solidFill>
                  <a:srgbClr val="FF0000"/>
                </a:solidFill>
                <a:latin typeface="微软雅黑" panose="020B0503020204020204" charset="-122"/>
                <a:ea typeface="微软雅黑" panose="020B0503020204020204" charset="-122"/>
                <a:cs typeface="微软雅黑" panose="020B0503020204020204" charset="-122"/>
              </a:rPr>
              <a:t>当今时代的主题：</a:t>
            </a:r>
            <a:r>
              <a:rPr sz="3200" b="1">
                <a:solidFill>
                  <a:schemeClr val="tx1"/>
                </a:solidFill>
                <a:latin typeface="微软雅黑" panose="020B0503020204020204" charset="-122"/>
                <a:ea typeface="微软雅黑" panose="020B0503020204020204" charset="-122"/>
                <a:cs typeface="微软雅黑" panose="020B0503020204020204" charset="-122"/>
              </a:rPr>
              <a:t>和平与发展。</a:t>
            </a:r>
            <a:r>
              <a:rPr sz="3200" b="1">
                <a:solidFill>
                  <a:srgbClr val="FF0000"/>
                </a:solidFill>
                <a:latin typeface="微软雅黑" panose="020B0503020204020204" charset="-122"/>
                <a:ea typeface="微软雅黑" panose="020B0503020204020204" charset="-122"/>
                <a:cs typeface="微软雅黑" panose="020B0503020204020204" charset="-122"/>
              </a:rPr>
              <a:t> </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b="1">
                <a:solidFill>
                  <a:srgbClr val="FF0000"/>
                </a:solidFill>
                <a:latin typeface="微软雅黑" panose="020B0503020204020204" charset="-122"/>
                <a:ea typeface="微软雅黑" panose="020B0503020204020204" charset="-122"/>
                <a:cs typeface="微软雅黑" panose="020B0503020204020204" charset="-122"/>
              </a:rPr>
              <a:t>.当今世界的发展趋势：</a:t>
            </a:r>
            <a:r>
              <a:rPr sz="3200" b="1">
                <a:solidFill>
                  <a:schemeClr val="tx1"/>
                </a:solidFill>
                <a:latin typeface="微软雅黑" panose="020B0503020204020204" charset="-122"/>
                <a:ea typeface="微软雅黑" panose="020B0503020204020204" charset="-122"/>
                <a:cs typeface="微软雅黑" panose="020B0503020204020204" charset="-122"/>
              </a:rPr>
              <a:t>世界多极化、经济全球化、社会信息化、文化多样化深入发展。</a:t>
            </a:r>
            <a:r>
              <a:rPr sz="3200" b="1">
                <a:solidFill>
                  <a:srgbClr val="FF0000"/>
                </a:solidFill>
                <a:latin typeface="微软雅黑" panose="020B0503020204020204" charset="-122"/>
                <a:ea typeface="微软雅黑" panose="020B0503020204020204" charset="-122"/>
                <a:cs typeface="微软雅黑" panose="020B0503020204020204" charset="-122"/>
              </a:rPr>
              <a:t> </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b="1">
                <a:solidFill>
                  <a:srgbClr val="FF0000"/>
                </a:solidFill>
                <a:latin typeface="微软雅黑" panose="020B0503020204020204" charset="-122"/>
                <a:ea typeface="微软雅黑" panose="020B0503020204020204" charset="-122"/>
                <a:cs typeface="微软雅黑" panose="020B0503020204020204" charset="-122"/>
              </a:rPr>
              <a:t>.当今时代潮流：</a:t>
            </a:r>
            <a:r>
              <a:rPr sz="3200" b="1">
                <a:solidFill>
                  <a:schemeClr val="tx1"/>
                </a:solidFill>
                <a:latin typeface="微软雅黑" panose="020B0503020204020204" charset="-122"/>
                <a:ea typeface="微软雅黑" panose="020B0503020204020204" charset="-122"/>
                <a:cs typeface="微软雅黑" panose="020B0503020204020204" charset="-122"/>
              </a:rPr>
              <a:t>和平、发展、合作、共赢。 </a:t>
            </a:r>
            <a:endParaRPr sz="32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b="1">
                <a:solidFill>
                  <a:srgbClr val="FF0000"/>
                </a:solidFill>
                <a:latin typeface="微软雅黑" panose="020B0503020204020204" charset="-122"/>
                <a:ea typeface="微软雅黑" panose="020B0503020204020204" charset="-122"/>
                <a:cs typeface="微软雅黑" panose="020B0503020204020204" charset="-122"/>
              </a:rPr>
              <a:t>.我们要建设的新型国际关系：</a:t>
            </a:r>
            <a:r>
              <a:rPr sz="3200" b="1">
                <a:solidFill>
                  <a:schemeClr val="tx1"/>
                </a:solidFill>
                <a:latin typeface="微软雅黑" panose="020B0503020204020204" charset="-122"/>
                <a:ea typeface="微软雅黑" panose="020B0503020204020204" charset="-122"/>
                <a:cs typeface="微软雅黑" panose="020B0503020204020204" charset="-122"/>
              </a:rPr>
              <a:t>相互尊重、公平正义、合作共赢。 </a:t>
            </a:r>
            <a:endParaRPr sz="32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3200" b="1">
                <a:solidFill>
                  <a:srgbClr val="FF0000"/>
                </a:solidFill>
                <a:latin typeface="微软雅黑" panose="020B0503020204020204" charset="-122"/>
                <a:ea typeface="微软雅黑" panose="020B0503020204020204" charset="-122"/>
                <a:cs typeface="微软雅黑" panose="020B0503020204020204" charset="-122"/>
              </a:rPr>
              <a:t>我国向世界展示出的形象：</a:t>
            </a:r>
            <a:r>
              <a:rPr sz="3200" b="1">
                <a:solidFill>
                  <a:schemeClr val="tx1"/>
                </a:solidFill>
                <a:latin typeface="微软雅黑" panose="020B0503020204020204" charset="-122"/>
                <a:ea typeface="微软雅黑" panose="020B0503020204020204" charset="-122"/>
                <a:cs typeface="微软雅黑" panose="020B0503020204020204" charset="-122"/>
              </a:rPr>
              <a:t>和平、</a:t>
            </a:r>
            <a:r>
              <a:rPr lang="zh-CN" sz="3200" b="1">
                <a:solidFill>
                  <a:schemeClr val="tx1"/>
                </a:solidFill>
                <a:latin typeface="微软雅黑" panose="020B0503020204020204" charset="-122"/>
                <a:ea typeface="微软雅黑" panose="020B0503020204020204" charset="-122"/>
                <a:cs typeface="微软雅黑" panose="020B0503020204020204" charset="-122"/>
              </a:rPr>
              <a:t>发展</a:t>
            </a:r>
            <a:r>
              <a:rPr sz="3200" b="1">
                <a:solidFill>
                  <a:schemeClr val="tx1"/>
                </a:solidFill>
                <a:latin typeface="微软雅黑" panose="020B0503020204020204" charset="-122"/>
                <a:ea typeface="微软雅黑" panose="020B0503020204020204" charset="-122"/>
                <a:cs typeface="微软雅黑" panose="020B0503020204020204" charset="-122"/>
              </a:rPr>
              <a:t>、负责任的大国形象。</a:t>
            </a:r>
            <a:r>
              <a:rPr sz="2800" b="1">
                <a:solidFill>
                  <a:schemeClr val="tx1"/>
                </a:solidFill>
                <a:latin typeface="微软雅黑" panose="020B0503020204020204" charset="-122"/>
                <a:ea typeface="微软雅黑" panose="020B0503020204020204" charset="-122"/>
                <a:cs typeface="微软雅黑" panose="020B0503020204020204" charset="-122"/>
              </a:rPr>
              <a:t> </a:t>
            </a:r>
            <a:endParaRPr sz="2800" b="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5631180"/>
          </a:xfrm>
          <a:prstGeom prst="rect">
            <a:avLst/>
          </a:prstGeom>
          <a:noFill/>
        </p:spPr>
        <p:txBody>
          <a:bodyPr wrap="square" rtlCol="0">
            <a:spAutoFit/>
          </a:bodyPr>
          <a:p>
            <a:pPr fontAlgn="auto">
              <a:lnSpc>
                <a:spcPct val="150000"/>
              </a:lnSpc>
            </a:pPr>
            <a:r>
              <a:rPr lang="en-US" sz="2400" b="1">
                <a:solidFill>
                  <a:srgbClr val="FF0000"/>
                </a:solidFill>
                <a:latin typeface="微软雅黑" panose="020B0503020204020204" charset="-122"/>
                <a:ea typeface="微软雅黑" panose="020B0503020204020204" charset="-122"/>
                <a:cs typeface="微软雅黑" panose="020B0503020204020204" charset="-122"/>
              </a:rPr>
              <a:t>11</a:t>
            </a:r>
            <a:r>
              <a:rPr sz="2400" b="1">
                <a:solidFill>
                  <a:srgbClr val="FF0000"/>
                </a:solidFill>
                <a:latin typeface="微软雅黑" panose="020B0503020204020204" charset="-122"/>
                <a:ea typeface="微软雅黑" panose="020B0503020204020204" charset="-122"/>
                <a:cs typeface="微软雅黑" panose="020B0503020204020204" charset="-122"/>
              </a:rPr>
              <a:t>.</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经济全球化带来的影响（积极和消极）： </a:t>
            </a:r>
            <a:endParaRPr sz="24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2400" b="1">
                <a:latin typeface="微软雅黑" panose="020B0503020204020204" charset="-122"/>
                <a:ea typeface="微软雅黑" panose="020B0503020204020204" charset="-122"/>
                <a:cs typeface="微软雅黑" panose="020B0503020204020204" charset="-122"/>
                <a:sym typeface="+mn-ea"/>
              </a:rPr>
              <a:t>⑴积极影响：①经济全球化改变了我们的生活。 ②经济全球化促进商品、资本和劳动力在全球流动，有利于在世界范围内配置资源,促进资源利用更加合理有效。 ③经济全球化也使各国经济相互联系、相互依赖的程度不断加深。 </a:t>
            </a:r>
            <a:endParaRPr sz="24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2400" b="1">
                <a:latin typeface="微软雅黑" panose="020B0503020204020204" charset="-122"/>
                <a:ea typeface="微软雅黑" panose="020B0503020204020204" charset="-122"/>
                <a:cs typeface="微软雅黑" panose="020B0503020204020204" charset="-122"/>
                <a:sym typeface="+mn-ea"/>
              </a:rPr>
              <a:t>⑵消极影响：经济全球化，一方面为经济发展提供了新的机会，另一方面也使风险与危机跨国界传递。 </a:t>
            </a:r>
            <a:endParaRPr sz="24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lang="en-US" sz="2400" b="1">
                <a:solidFill>
                  <a:srgbClr val="FF0000"/>
                </a:solidFill>
                <a:latin typeface="微软雅黑" panose="020B0503020204020204" charset="-122"/>
                <a:ea typeface="微软雅黑" panose="020B0503020204020204" charset="-122"/>
                <a:cs typeface="微软雅黑" panose="020B0503020204020204" charset="-122"/>
                <a:sym typeface="+mn-ea"/>
              </a:rPr>
              <a:t>12</a:t>
            </a:r>
            <a:r>
              <a:rPr sz="2400" b="1">
                <a:solidFill>
                  <a:srgbClr val="FF0000"/>
                </a:solidFill>
                <a:latin typeface="微软雅黑" panose="020B0503020204020204" charset="-122"/>
                <a:ea typeface="微软雅黑" panose="020B0503020204020204" charset="-122"/>
                <a:cs typeface="微软雅黑" panose="020B0503020204020204" charset="-122"/>
                <a:sym typeface="+mn-ea"/>
              </a:rPr>
              <a:t>.正确面对经济全球化：</a:t>
            </a:r>
            <a:endParaRPr sz="24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2400" b="1">
                <a:latin typeface="微软雅黑" panose="020B0503020204020204" charset="-122"/>
                <a:ea typeface="微软雅黑" panose="020B0503020204020204" charset="-122"/>
                <a:cs typeface="微软雅黑" panose="020B0503020204020204" charset="-122"/>
                <a:sym typeface="+mn-ea"/>
              </a:rPr>
              <a:t>⑴面对经济全球化，我们既要顺应历史潮流，保持积极、开放的心态，主动参与竞争。</a:t>
            </a:r>
            <a:endParaRPr sz="2400" b="1">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r>
              <a:rPr sz="2400" b="1">
                <a:latin typeface="微软雅黑" panose="020B0503020204020204" charset="-122"/>
                <a:ea typeface="微软雅黑" panose="020B0503020204020204" charset="-122"/>
                <a:cs typeface="微软雅黑" panose="020B0503020204020204" charset="-122"/>
                <a:sym typeface="+mn-ea"/>
              </a:rPr>
              <a:t>⑵也要居安思危，增强风险意识，注重国家经济安全，为应对各种困难和挑战做好充分准备。</a:t>
            </a:r>
            <a:endParaRPr sz="24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1915775" cy="5908040"/>
          </a:xfrm>
          <a:prstGeom prst="rect">
            <a:avLst/>
          </a:prstGeom>
          <a:noFill/>
        </p:spPr>
        <p:txBody>
          <a:bodyPr wrap="square" rtlCol="0">
            <a:spAutoFit/>
          </a:bodyPr>
          <a:p>
            <a:pPr fontAlgn="auto">
              <a:lnSpc>
                <a:spcPct val="150000"/>
              </a:lnSpc>
            </a:pPr>
            <a:r>
              <a:rPr sz="2800" b="1">
                <a:solidFill>
                  <a:srgbClr val="FF0000"/>
                </a:solidFill>
                <a:latin typeface="微软雅黑" panose="020B0503020204020204" charset="-122"/>
                <a:ea typeface="微软雅黑" panose="020B0503020204020204" charset="-122"/>
                <a:cs typeface="微软雅黑" panose="020B0503020204020204" charset="-122"/>
              </a:rPr>
              <a:t>1</a:t>
            </a:r>
            <a:r>
              <a:rPr lang="en-US" sz="2800" b="1">
                <a:solidFill>
                  <a:srgbClr val="FF0000"/>
                </a:solidFill>
                <a:latin typeface="微软雅黑" panose="020B0503020204020204" charset="-122"/>
                <a:ea typeface="微软雅黑" panose="020B0503020204020204" charset="-122"/>
                <a:cs typeface="微软雅黑" panose="020B0503020204020204" charset="-122"/>
              </a:rPr>
              <a:t>3</a:t>
            </a:r>
            <a:r>
              <a:rPr sz="2800" b="1">
                <a:solidFill>
                  <a:srgbClr val="FF0000"/>
                </a:solidFill>
                <a:latin typeface="微软雅黑" panose="020B0503020204020204" charset="-122"/>
                <a:ea typeface="微软雅黑" panose="020B0503020204020204" charset="-122"/>
                <a:cs typeface="微软雅黑" panose="020B0503020204020204" charset="-122"/>
              </a:rPr>
              <a:t>.构建人类命运共同体的原因：</a:t>
            </a:r>
            <a:endParaRPr sz="2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sz="2800" b="1">
                <a:solidFill>
                  <a:schemeClr val="tx1"/>
                </a:solidFill>
                <a:latin typeface="微软雅黑" panose="020B0503020204020204" charset="-122"/>
                <a:ea typeface="微软雅黑" panose="020B0503020204020204" charset="-122"/>
                <a:cs typeface="微软雅黑" panose="020B0503020204020204" charset="-122"/>
              </a:rPr>
              <a:t>（</a:t>
            </a:r>
            <a:r>
              <a:rPr sz="2800" b="1">
                <a:solidFill>
                  <a:schemeClr val="tx1"/>
                </a:solidFill>
                <a:latin typeface="微软雅黑" panose="020B0503020204020204" charset="-122"/>
                <a:ea typeface="微软雅黑" panose="020B0503020204020204" charset="-122"/>
                <a:cs typeface="微软雅黑" panose="020B0503020204020204" charset="-122"/>
              </a:rPr>
              <a:t>1）当今世界，各国相互联系、相互依存的程度空前加深。</a:t>
            </a:r>
            <a:endParaRPr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b="1">
                <a:solidFill>
                  <a:schemeClr val="tx1"/>
                </a:solidFill>
                <a:latin typeface="微软雅黑" panose="020B0503020204020204" charset="-122"/>
                <a:ea typeface="微软雅黑" panose="020B0503020204020204" charset="-122"/>
                <a:cs typeface="微软雅黑" panose="020B0503020204020204" charset="-122"/>
              </a:rPr>
              <a:t>（2）人类面临许多共同挑战，需要解决许多全球性问题。</a:t>
            </a:r>
            <a:endParaRPr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en-US" sz="2800" b="1">
                <a:solidFill>
                  <a:srgbClr val="FF0000"/>
                </a:solidFill>
                <a:latin typeface="微软雅黑" panose="020B0503020204020204" charset="-122"/>
                <a:ea typeface="微软雅黑" panose="020B0503020204020204" charset="-122"/>
                <a:cs typeface="微软雅黑" panose="020B0503020204020204" charset="-122"/>
              </a:rPr>
              <a:t>14</a:t>
            </a:r>
            <a:r>
              <a:rPr sz="2800" b="1">
                <a:solidFill>
                  <a:srgbClr val="FF0000"/>
                </a:solidFill>
                <a:latin typeface="微软雅黑" panose="020B0503020204020204" charset="-122"/>
                <a:ea typeface="微软雅黑" panose="020B0503020204020204" charset="-122"/>
                <a:cs typeface="微软雅黑" panose="020B0503020204020204" charset="-122"/>
              </a:rPr>
              <a:t>.如何构建人类命运共同体：</a:t>
            </a:r>
            <a:endParaRPr sz="2800" b="1">
              <a:solidFill>
                <a:srgbClr val="FF0000"/>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b="1">
                <a:solidFill>
                  <a:schemeClr val="tx1"/>
                </a:solidFill>
                <a:latin typeface="微软雅黑" panose="020B0503020204020204" charset="-122"/>
                <a:ea typeface="微软雅黑" panose="020B0503020204020204" charset="-122"/>
                <a:cs typeface="微软雅黑" panose="020B0503020204020204" charset="-122"/>
              </a:rPr>
              <a:t>（1）国家：①各国要努力扩大利益交汇点，谋求开放创新，包容互惠的发展前景；②坚持对话协商、共建共享、合作共赢、交流互鉴、绿色低碳。</a:t>
            </a:r>
            <a:endParaRPr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b="1">
                <a:solidFill>
                  <a:schemeClr val="tx1"/>
                </a:solidFill>
                <a:latin typeface="微软雅黑" panose="020B0503020204020204" charset="-122"/>
                <a:ea typeface="微软雅黑" panose="020B0503020204020204" charset="-122"/>
                <a:cs typeface="微软雅黑" panose="020B0503020204020204" charset="-122"/>
              </a:rPr>
              <a:t>（2）各国人民：相互信任、守望相助和共同担当；</a:t>
            </a:r>
            <a:endParaRPr sz="2800" b="1">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sz="2800" b="1">
                <a:solidFill>
                  <a:schemeClr val="tx1"/>
                </a:solidFill>
                <a:latin typeface="微软雅黑" panose="020B0503020204020204" charset="-122"/>
                <a:ea typeface="微软雅黑" panose="020B0503020204020204" charset="-122"/>
                <a:cs typeface="微软雅黑" panose="020B0503020204020204" charset="-122"/>
              </a:rPr>
              <a:t>（3）公民：关怀生命、尊重生命的价值，善待自己，关注他人的命运；既要放眼全球，又要心系祖国。</a:t>
            </a:r>
            <a:endParaRPr sz="2800" b="1">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4720</Words>
  <Application>WPS 演示</Application>
  <PresentationFormat>宽屏</PresentationFormat>
  <Paragraphs>143</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陈皓年</cp:lastModifiedBy>
  <cp:revision>2</cp:revision>
  <dcterms:created xsi:type="dcterms:W3CDTF">2020-06-28T23:31:17Z</dcterms:created>
  <dcterms:modified xsi:type="dcterms:W3CDTF">2020-06-29T03:10:37Z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