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5" r:id="rId8"/>
    <p:sldId id="266" r:id="rId9"/>
    <p:sldId id="262" r:id="rId10"/>
    <p:sldId id="267" r:id="rId11"/>
    <p:sldId id="268" r:id="rId12"/>
    <p:sldId id="269" r:id="rId13"/>
    <p:sldId id="270" r:id="rId14"/>
    <p:sldId id="263" r:id="rId15"/>
    <p:sldId id="271" r:id="rId16"/>
    <p:sldId id="272" r:id="rId17"/>
    <p:sldId id="264"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28" autoAdjust="0"/>
  </p:normalViewPr>
  <p:slideViewPr>
    <p:cSldViewPr snapToGrid="0">
      <p:cViewPr varScale="1">
        <p:scale>
          <a:sx n="97" d="100"/>
          <a:sy n="97" d="100"/>
        </p:scale>
        <p:origin x="4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34A26-E8C4-4C37-B6EB-6B32077F376F}" type="datetimeFigureOut">
              <a:rPr lang="zh-CN" altLang="en-US" smtClean="0"/>
              <a:t>2019/12/28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DA468-F7B1-467F-A7CD-055D3B406C44}" type="slidenum">
              <a:rPr lang="zh-CN" altLang="en-US" smtClean="0"/>
              <a:t>‹#›</a:t>
            </a:fld>
            <a:endParaRPr lang="zh-CN" altLang="en-US"/>
          </a:p>
        </p:txBody>
      </p:sp>
    </p:spTree>
    <p:extLst>
      <p:ext uri="{BB962C8B-B14F-4D97-AF65-F5344CB8AC3E}">
        <p14:creationId xmlns:p14="http://schemas.microsoft.com/office/powerpoint/2010/main" val="66414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DA468-F7B1-467F-A7CD-055D3B406C44}" type="slidenum">
              <a:rPr lang="zh-CN" altLang="en-US" smtClean="0"/>
              <a:t>3</a:t>
            </a:fld>
            <a:endParaRPr lang="zh-CN" altLang="en-US"/>
          </a:p>
        </p:txBody>
      </p:sp>
    </p:spTree>
    <p:extLst>
      <p:ext uri="{BB962C8B-B14F-4D97-AF65-F5344CB8AC3E}">
        <p14:creationId xmlns:p14="http://schemas.microsoft.com/office/powerpoint/2010/main" val="261397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3550A-915E-41C7-A010-1CD229F7032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0480DC-7DBE-476E-83B0-8FB2FF8D5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1C2E28D-71BE-4EAA-BFBE-08357149DEC3}"/>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E50968DA-829D-4357-AA9E-C7320EBB8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A073A-D141-4203-A593-B3FD27210A89}"/>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79858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C885-0B98-41CA-84F9-A55FA7A505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86C6A0C-AB55-4395-8D96-70D6571DD3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48DDCB-9B80-4464-9C64-DF339839444E}"/>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E7A5F3FE-4AD5-46C7-87C2-E9B076DF51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1FE088-69A3-474F-BD6F-DE5797357E85}"/>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408806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430ECC-F382-4057-B02D-178AF4B964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A96809-7E06-4EAA-9668-69450C5729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598D30-AB61-45DE-85A9-0217870ADF79}"/>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52FDCADB-1CDA-47D1-84DF-B3593678A7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644E1F-33D7-4B10-87EB-902C28BD89C9}"/>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784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B473E-A1CD-4074-B34D-16D48CEAAE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F1FA5-E818-4533-9889-39D32255DF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813410-3DFC-4962-87E0-7CA7B4870D41}"/>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6CC06C4F-CEC5-46B8-B86F-B9C7B91A18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0E553E-107A-4292-9708-B1E9EA73C8D2}"/>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61258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38943-8349-480E-BFA6-C41AAE9E0D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72AC3E-8BEB-41A1-A4C7-26B82CA04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D99E47-E845-4296-83AF-802818FBD56F}"/>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A407E824-EE38-4E23-85B9-321F6FE0A5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AC108-C2B0-418C-8A6F-1900EFF4D87D}"/>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42156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250CD-1068-4261-A3A4-76C28293E0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6BE562-EFD7-469A-A5E6-6594F042D0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4F3875-E1F5-4B90-9E85-010E701418D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03E69C-5148-4873-A8CF-70F659C193BA}"/>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6" name="页脚占位符 5">
            <a:extLst>
              <a:ext uri="{FF2B5EF4-FFF2-40B4-BE49-F238E27FC236}">
                <a16:creationId xmlns:a16="http://schemas.microsoft.com/office/drawing/2014/main" id="{40595A3E-057A-4FAE-8333-063954FEB4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B07201-0897-4C01-A80F-CA5738E2E5C5}"/>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26324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9D83F-8053-4421-BE14-7756AEACAB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EC0CC4-8A31-4BD0-8660-8235A63E2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2827812-970C-4381-946D-567F3622AC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FBEC70-06DF-4FC9-9C61-FC0D74178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A56AC3-DD36-49B8-B4CB-A3C31A07A87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2C780C-C1F5-46F7-A6E5-C52810FB1971}"/>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8" name="页脚占位符 7">
            <a:extLst>
              <a:ext uri="{FF2B5EF4-FFF2-40B4-BE49-F238E27FC236}">
                <a16:creationId xmlns:a16="http://schemas.microsoft.com/office/drawing/2014/main" id="{864D45B4-8697-4E9C-A00D-6D75B2D76A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FDDDA6-FBBB-4558-82D5-810D6D92E16A}"/>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39012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EA0CB-2AB6-4F01-8F16-9CE1A88EB8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15D849-F5D0-461B-8AAF-FDFA8BD6597A}"/>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4" name="页脚占位符 3">
            <a:extLst>
              <a:ext uri="{FF2B5EF4-FFF2-40B4-BE49-F238E27FC236}">
                <a16:creationId xmlns:a16="http://schemas.microsoft.com/office/drawing/2014/main" id="{E5384F3B-FC52-4CC3-BCC3-7E94F9A5B67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C597F1-740E-432A-A6A2-7C0B4E704246}"/>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62843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3CAE55-431A-4C27-B212-4410E758506D}"/>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3" name="页脚占位符 2">
            <a:extLst>
              <a:ext uri="{FF2B5EF4-FFF2-40B4-BE49-F238E27FC236}">
                <a16:creationId xmlns:a16="http://schemas.microsoft.com/office/drawing/2014/main" id="{F652BBA4-2B12-4F38-9695-9781F62354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9F4A90B-9F4A-44D1-BFFF-2437493EF45F}"/>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3204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BAF73-4E4E-4CB9-AC25-9A763ECF5F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464777-7DEE-4985-8A21-6B9BFAD58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186BA0-0187-4CE4-925E-4420EEC36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16F54D-C52A-44FE-907F-55C15C734DCA}"/>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6" name="页脚占位符 5">
            <a:extLst>
              <a:ext uri="{FF2B5EF4-FFF2-40B4-BE49-F238E27FC236}">
                <a16:creationId xmlns:a16="http://schemas.microsoft.com/office/drawing/2014/main" id="{03EA9192-B220-4F6F-94B1-D5CBFBE4DE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E32477-A2C6-4EFB-86B4-C22E492734BF}"/>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424960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F4029-0B31-46C4-83DC-B43281027C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A4B7D9-7058-4DE7-941E-59911563D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677FCD-AFA7-4BA7-80E4-A58B29AAA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6D1C3F-214D-48D2-BD28-FE5001BA1DA7}"/>
              </a:ext>
            </a:extLst>
          </p:cNvPr>
          <p:cNvSpPr>
            <a:spLocks noGrp="1"/>
          </p:cNvSpPr>
          <p:nvPr>
            <p:ph type="dt" sz="half" idx="10"/>
          </p:nvPr>
        </p:nvSpPr>
        <p:spPr/>
        <p:txBody>
          <a:bodyPr/>
          <a:lstStyle/>
          <a:p>
            <a:fld id="{A0B95251-E1E9-465B-A63F-747916FB04F1}" type="datetimeFigureOut">
              <a:rPr lang="zh-CN" altLang="en-US" smtClean="0"/>
              <a:t>2019/12/28</a:t>
            </a:fld>
            <a:endParaRPr lang="zh-CN" altLang="en-US"/>
          </a:p>
        </p:txBody>
      </p:sp>
      <p:sp>
        <p:nvSpPr>
          <p:cNvPr id="6" name="页脚占位符 5">
            <a:extLst>
              <a:ext uri="{FF2B5EF4-FFF2-40B4-BE49-F238E27FC236}">
                <a16:creationId xmlns:a16="http://schemas.microsoft.com/office/drawing/2014/main" id="{C11D7366-8750-451D-AB9D-A6BA903D95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7F22F2-BF84-4070-981E-814B84FA616C}"/>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99163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0F4337-1D7D-48AA-8709-BCE1FE1CE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B79EFE-3FF7-475D-93E0-C136CD842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A92EEB-B134-49BF-AAD0-40DD8DA9E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95251-E1E9-465B-A63F-747916FB04F1}"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F386DA17-32BE-4CFB-9DDD-3E6D51523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7DCA80-748F-4A30-925E-921C5AFE1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251737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C857C-BFC8-43CD-94B4-76DBF43DC25C}"/>
              </a:ext>
            </a:extLst>
          </p:cNvPr>
          <p:cNvSpPr>
            <a:spLocks noGrp="1"/>
          </p:cNvSpPr>
          <p:nvPr>
            <p:ph type="ctrTitle"/>
          </p:nvPr>
        </p:nvSpPr>
        <p:spPr/>
        <p:txBody>
          <a:bodyPr/>
          <a:lstStyle/>
          <a:p>
            <a:r>
              <a:rPr lang="zh-CN" altLang="en-US" dirty="0"/>
              <a:t>基于硬件性能计数器的侧信道攻击检测</a:t>
            </a:r>
          </a:p>
        </p:txBody>
      </p:sp>
      <p:sp>
        <p:nvSpPr>
          <p:cNvPr id="3" name="副标题 2">
            <a:extLst>
              <a:ext uri="{FF2B5EF4-FFF2-40B4-BE49-F238E27FC236}">
                <a16:creationId xmlns:a16="http://schemas.microsoft.com/office/drawing/2014/main" id="{3A1E5F1E-9206-4EC4-B022-8C43F470813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5299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A7ED9B-F0FE-414F-BFC3-055A1601839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B93172C-CACE-4F22-B38A-1201A0F0256A}"/>
              </a:ext>
            </a:extLst>
          </p:cNvPr>
          <p:cNvPicPr>
            <a:picLocks noChangeAspect="1"/>
          </p:cNvPicPr>
          <p:nvPr/>
        </p:nvPicPr>
        <p:blipFill>
          <a:blip r:embed="rId2"/>
          <a:stretch>
            <a:fillRect/>
          </a:stretch>
        </p:blipFill>
        <p:spPr>
          <a:xfrm>
            <a:off x="698089" y="1179871"/>
            <a:ext cx="10515600" cy="5132029"/>
          </a:xfrm>
          <a:prstGeom prst="rect">
            <a:avLst/>
          </a:prstGeom>
        </p:spPr>
      </p:pic>
      <p:sp>
        <p:nvSpPr>
          <p:cNvPr id="5" name="文本框 4">
            <a:extLst>
              <a:ext uri="{FF2B5EF4-FFF2-40B4-BE49-F238E27FC236}">
                <a16:creationId xmlns:a16="http://schemas.microsoft.com/office/drawing/2014/main" id="{CD697EC3-6B15-4E3E-9394-20CF99302671}"/>
              </a:ext>
            </a:extLst>
          </p:cNvPr>
          <p:cNvSpPr txBox="1"/>
          <p:nvPr/>
        </p:nvSpPr>
        <p:spPr>
          <a:xfrm>
            <a:off x="698089" y="681037"/>
            <a:ext cx="5030544" cy="369332"/>
          </a:xfrm>
          <a:prstGeom prst="rect">
            <a:avLst/>
          </a:prstGeom>
          <a:noFill/>
        </p:spPr>
        <p:txBody>
          <a:bodyPr wrap="none" rtlCol="0">
            <a:spAutoFit/>
          </a:bodyPr>
          <a:lstStyle/>
          <a:p>
            <a:r>
              <a:rPr lang="zh-CN" altLang="en-US" dirty="0"/>
              <a:t>监视进程和受害进程对</a:t>
            </a:r>
            <a:r>
              <a:rPr lang="en-US" altLang="zh-CN" dirty="0"/>
              <a:t>L3</a:t>
            </a:r>
            <a:r>
              <a:rPr lang="zh-CN" altLang="en-US" dirty="0"/>
              <a:t>的访问次数基本一致：</a:t>
            </a:r>
          </a:p>
        </p:txBody>
      </p:sp>
    </p:spTree>
    <p:extLst>
      <p:ext uri="{BB962C8B-B14F-4D97-AF65-F5344CB8AC3E}">
        <p14:creationId xmlns:p14="http://schemas.microsoft.com/office/powerpoint/2010/main" val="318511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FB149C-3E69-4FE2-801D-BA21FA0A576E}"/>
              </a:ext>
            </a:extLst>
          </p:cNvPr>
          <p:cNvPicPr>
            <a:picLocks noChangeAspect="1"/>
          </p:cNvPicPr>
          <p:nvPr/>
        </p:nvPicPr>
        <p:blipFill>
          <a:blip r:embed="rId2"/>
          <a:stretch>
            <a:fillRect/>
          </a:stretch>
        </p:blipFill>
        <p:spPr>
          <a:xfrm>
            <a:off x="838200" y="1407450"/>
            <a:ext cx="5712932" cy="5065325"/>
          </a:xfrm>
          <a:prstGeom prst="rect">
            <a:avLst/>
          </a:prstGeom>
        </p:spPr>
      </p:pic>
      <p:sp>
        <p:nvSpPr>
          <p:cNvPr id="5" name="文本框 4">
            <a:extLst>
              <a:ext uri="{FF2B5EF4-FFF2-40B4-BE49-F238E27FC236}">
                <a16:creationId xmlns:a16="http://schemas.microsoft.com/office/drawing/2014/main" id="{9550BF5F-0B09-4797-BCBA-6CA4B0B4AEE1}"/>
              </a:ext>
            </a:extLst>
          </p:cNvPr>
          <p:cNvSpPr txBox="1"/>
          <p:nvPr/>
        </p:nvSpPr>
        <p:spPr>
          <a:xfrm>
            <a:off x="838200" y="766915"/>
            <a:ext cx="6415539" cy="369332"/>
          </a:xfrm>
          <a:prstGeom prst="rect">
            <a:avLst/>
          </a:prstGeom>
          <a:noFill/>
        </p:spPr>
        <p:txBody>
          <a:bodyPr wrap="none" rtlCol="0">
            <a:spAutoFit/>
          </a:bodyPr>
          <a:lstStyle/>
          <a:p>
            <a:r>
              <a:rPr lang="zh-CN" altLang="en-US" dirty="0"/>
              <a:t>良性进程与受害进程的</a:t>
            </a:r>
            <a:r>
              <a:rPr lang="en-US" altLang="zh-CN" dirty="0"/>
              <a:t>L3</a:t>
            </a:r>
            <a:r>
              <a:rPr lang="zh-CN" altLang="en-US" dirty="0"/>
              <a:t>缓存的访问次数不一致，相差较大：</a:t>
            </a:r>
          </a:p>
        </p:txBody>
      </p:sp>
    </p:spTree>
    <p:extLst>
      <p:ext uri="{BB962C8B-B14F-4D97-AF65-F5344CB8AC3E}">
        <p14:creationId xmlns:p14="http://schemas.microsoft.com/office/powerpoint/2010/main" val="43479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C192DC-9116-4B9C-B199-9D21FF6E517D}"/>
              </a:ext>
            </a:extLst>
          </p:cNvPr>
          <p:cNvSpPr>
            <a:spLocks noGrp="1"/>
          </p:cNvSpPr>
          <p:nvPr>
            <p:ph idx="1"/>
          </p:nvPr>
        </p:nvSpPr>
        <p:spPr>
          <a:xfrm>
            <a:off x="838200" y="511277"/>
            <a:ext cx="10515600" cy="5665686"/>
          </a:xfrm>
        </p:spPr>
        <p:txBody>
          <a:bodyPr/>
          <a:lstStyle/>
          <a:p>
            <a:r>
              <a:rPr lang="zh-CN" altLang="en-US" dirty="0"/>
              <a:t>基于异常的检测方法</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2924214-A75B-4723-8B1D-4A72786B9C82}"/>
                  </a:ext>
                </a:extLst>
              </p:cNvPr>
              <p:cNvSpPr txBox="1"/>
              <p:nvPr/>
            </p:nvSpPr>
            <p:spPr>
              <a:xfrm>
                <a:off x="583668" y="1209368"/>
                <a:ext cx="11028229" cy="4073744"/>
              </a:xfrm>
              <a:prstGeom prst="rect">
                <a:avLst/>
              </a:prstGeom>
              <a:noFill/>
            </p:spPr>
            <p:txBody>
              <a:bodyPr wrap="square" rtlCol="0">
                <a:spAutoFit/>
              </a:bodyPr>
              <a:lstStyle/>
              <a:p>
                <a:endParaRPr lang="en-US" altLang="zh-CN" dirty="0"/>
              </a:p>
              <a:p>
                <a:endParaRPr lang="zh-CN" altLang="zh-CN" dirty="0"/>
              </a:p>
              <a:p>
                <a:r>
                  <a:rPr lang="zh-CN" altLang="zh-CN" dirty="0"/>
                  <a:t>在各种试验后通过分析</a:t>
                </a:r>
                <a:r>
                  <a:rPr lang="en-US" altLang="zh-CN" dirty="0" err="1"/>
                  <a:t>quickhpc</a:t>
                </a:r>
                <a:r>
                  <a:rPr lang="zh-CN" altLang="zh-CN" dirty="0"/>
                  <a:t>获取的样本的每个特征集达到的</a:t>
                </a:r>
                <a:r>
                  <a:rPr lang="en-US" altLang="zh-CN" dirty="0"/>
                  <a:t>F</a:t>
                </a:r>
                <a:r>
                  <a:rPr lang="zh-CN" altLang="zh-CN" dirty="0"/>
                  <a:t>分，选择总指令数，总</a:t>
                </a:r>
                <a:r>
                  <a:rPr lang="en-US" altLang="zh-CN" dirty="0"/>
                  <a:t>CPU</a:t>
                </a:r>
                <a:r>
                  <a:rPr lang="zh-CN" altLang="zh-CN" dirty="0"/>
                  <a:t>周期，</a:t>
                </a:r>
                <a:r>
                  <a:rPr lang="en-US" altLang="zh-CN" dirty="0"/>
                  <a:t>L2</a:t>
                </a:r>
                <a:r>
                  <a:rPr lang="zh-CN" altLang="zh-CN" dirty="0"/>
                  <a:t>缓存命中数，</a:t>
                </a:r>
                <a:r>
                  <a:rPr lang="en-US" altLang="zh-CN" dirty="0"/>
                  <a:t>L3</a:t>
                </a:r>
                <a:r>
                  <a:rPr lang="zh-CN" altLang="zh-CN" dirty="0"/>
                  <a:t>缓存未命中数，</a:t>
                </a:r>
                <a:r>
                  <a:rPr lang="en-US" altLang="zh-CN" dirty="0"/>
                  <a:t>L3</a:t>
                </a:r>
                <a:r>
                  <a:rPr lang="zh-CN" altLang="zh-CN" dirty="0"/>
                  <a:t>缓存总访问数作为监视的特征集。</a:t>
                </a:r>
                <a:endParaRPr lang="en-US" altLang="zh-CN" dirty="0"/>
              </a:p>
              <a:p>
                <a:endParaRPr lang="zh-CN" altLang="zh-CN" dirty="0"/>
              </a:p>
              <a:p>
                <a:r>
                  <a:rPr lang="zh-CN" altLang="zh-CN" dirty="0"/>
                  <a:t>使用异常检测时，将来自监视进程的数据样本视为正常样本，其他进程的数据样本视为异常样本。</a:t>
                </a:r>
                <a:endParaRPr lang="en-US" altLang="zh-CN" dirty="0"/>
              </a:p>
              <a:p>
                <a:endParaRPr lang="en-US" altLang="zh-CN" dirty="0"/>
              </a:p>
              <a:p>
                <a:endParaRPr lang="en-US" altLang="zh-CN" dirty="0"/>
              </a:p>
              <a:p>
                <a:r>
                  <a:rPr lang="zh-CN" altLang="zh-CN" dirty="0"/>
                  <a:t>通过使用一些已知的监视进程的样本数据，训练模型，直到找到最佳的阈值，训练阶段分为三步：</a:t>
                </a:r>
              </a:p>
              <a:p>
                <a:pPr marL="285750" lvl="0" indent="-285750">
                  <a:buFont typeface="Arial" panose="020B0604020202020204" pitchFamily="34" charset="0"/>
                  <a:buChar char="•"/>
                </a:pPr>
                <a:r>
                  <a:rPr lang="zh-CN" altLang="zh-CN" dirty="0"/>
                  <a:t>为每个特征集</a:t>
                </a:r>
                <a14:m>
                  <m:oMath xmlns:m="http://schemas.openxmlformats.org/officeDocument/2006/math">
                    <m:sSub>
                      <m:sSubPr>
                        <m:ctrlPr>
                          <a:rPr lang="zh-CN" altLang="zh-CN" i="1"/>
                        </m:ctrlPr>
                      </m:sSubPr>
                      <m:e>
                        <m:r>
                          <a:rPr lang="en-US" altLang="zh-CN" i="1"/>
                          <m:t>𝑥</m:t>
                        </m:r>
                      </m:e>
                      <m:sub>
                        <m:r>
                          <a:rPr lang="en-US" altLang="zh-CN" i="1"/>
                          <m:t>𝑗</m:t>
                        </m:r>
                      </m:sub>
                    </m:sSub>
                  </m:oMath>
                </a14:m>
                <a:r>
                  <a:rPr lang="zh-CN" altLang="zh-CN" dirty="0"/>
                  <a:t>计算期望</a:t>
                </a:r>
                <a14:m>
                  <m:oMath xmlns:m="http://schemas.openxmlformats.org/officeDocument/2006/math">
                    <m:sSub>
                      <m:sSubPr>
                        <m:ctrlPr>
                          <a:rPr lang="zh-CN" altLang="zh-CN" i="1"/>
                        </m:ctrlPr>
                      </m:sSubPr>
                      <m:e>
                        <m:r>
                          <a:rPr lang="en-US" altLang="zh-CN" i="1"/>
                          <m:t>µ</m:t>
                        </m:r>
                      </m:e>
                      <m:sub>
                        <m:r>
                          <a:rPr lang="en-US" altLang="zh-CN" i="1"/>
                          <m:t>𝑗</m:t>
                        </m:r>
                      </m:sub>
                    </m:sSub>
                  </m:oMath>
                </a14:m>
                <a:r>
                  <a:rPr lang="zh-CN" altLang="zh-CN" dirty="0"/>
                  <a:t>和方差</a:t>
                </a:r>
                <a14:m>
                  <m:oMath xmlns:m="http://schemas.openxmlformats.org/officeDocument/2006/math">
                    <m:sSubSup>
                      <m:sSubSupPr>
                        <m:ctrlPr>
                          <a:rPr lang="zh-CN" altLang="zh-CN" i="1"/>
                        </m:ctrlPr>
                      </m:sSubSupPr>
                      <m:e>
                        <m:r>
                          <a:rPr lang="en-US" altLang="zh-CN" i="1"/>
                          <m:t>𝜎</m:t>
                        </m:r>
                      </m:e>
                      <m:sub>
                        <m:r>
                          <a:rPr lang="en-US" altLang="zh-CN" i="1"/>
                          <m:t>𝑗</m:t>
                        </m:r>
                      </m:sub>
                      <m:sup>
                        <m:r>
                          <a:rPr lang="en-US" altLang="zh-CN" i="1"/>
                          <m:t>2</m:t>
                        </m:r>
                      </m:sup>
                    </m:sSubSup>
                  </m:oMath>
                </a14:m>
                <a:r>
                  <a:rPr lang="zh-CN" altLang="zh-CN" dirty="0"/>
                  <a:t>；</a:t>
                </a:r>
              </a:p>
              <a:p>
                <a:pPr marL="285750" lvl="0" indent="-285750">
                  <a:buFont typeface="Arial" panose="020B0604020202020204" pitchFamily="34" charset="0"/>
                  <a:buChar char="•"/>
                </a:pPr>
                <a:r>
                  <a:rPr lang="zh-CN" altLang="zh-CN" dirty="0"/>
                  <a:t>为每个样本</a:t>
                </a:r>
                <a:r>
                  <a:rPr lang="en-US" altLang="zh-CN" dirty="0"/>
                  <a:t>x</a:t>
                </a:r>
                <a:r>
                  <a:rPr lang="zh-CN" altLang="zh-CN" dirty="0"/>
                  <a:t>计算总的概率密度函数值</a:t>
                </a:r>
                <a:r>
                  <a:rPr lang="en-US" altLang="zh-CN" dirty="0"/>
                  <a:t>p</a:t>
                </a:r>
                <a:r>
                  <a:rPr lang="zh-CN" altLang="zh-CN" dirty="0"/>
                  <a:t>（</a:t>
                </a:r>
                <a:r>
                  <a:rPr lang="en-US" altLang="zh-CN" dirty="0"/>
                  <a:t>x</a:t>
                </a:r>
                <a:r>
                  <a:rPr lang="zh-CN" altLang="zh-CN" dirty="0"/>
                  <a:t>）</a:t>
                </a:r>
                <a:r>
                  <a:rPr lang="en-US" altLang="zh-CN" dirty="0"/>
                  <a:t>=</a:t>
                </a:r>
                <a14:m>
                  <m:oMath xmlns:m="http://schemas.openxmlformats.org/officeDocument/2006/math">
                    <m:nary>
                      <m:naryPr>
                        <m:chr m:val="∏"/>
                        <m:limLoc m:val="undOvr"/>
                        <m:subHide m:val="on"/>
                        <m:supHide m:val="on"/>
                        <m:ctrlPr>
                          <a:rPr lang="zh-CN" altLang="zh-CN" i="1"/>
                        </m:ctrlPr>
                      </m:naryPr>
                      <m:sub/>
                      <m:sup/>
                      <m:e>
                        <m:r>
                          <a:rPr lang="en-US" altLang="zh-CN" i="1"/>
                          <m:t>𝑝</m:t>
                        </m:r>
                        <m:r>
                          <a:rPr lang="en-US" altLang="zh-CN" i="1"/>
                          <m:t>(</m:t>
                        </m:r>
                        <m:sSub>
                          <m:sSubPr>
                            <m:ctrlPr>
                              <a:rPr lang="zh-CN" altLang="zh-CN" i="1"/>
                            </m:ctrlPr>
                          </m:sSubPr>
                          <m:e>
                            <m:r>
                              <a:rPr lang="en-US" altLang="zh-CN" i="1"/>
                              <m:t>𝑥</m:t>
                            </m:r>
                          </m:e>
                          <m:sub>
                            <m:r>
                              <a:rPr lang="en-US" altLang="zh-CN" i="1"/>
                              <m:t>𝑗</m:t>
                            </m:r>
                          </m:sub>
                        </m:sSub>
                        <m:r>
                          <a:rPr lang="en-US" altLang="zh-CN"/>
                          <m:t>;</m:t>
                        </m:r>
                        <m:sSub>
                          <m:sSubPr>
                            <m:ctrlPr>
                              <a:rPr lang="zh-CN" altLang="zh-CN" i="1"/>
                            </m:ctrlPr>
                          </m:sSubPr>
                          <m:e>
                            <m:r>
                              <a:rPr lang="en-US" altLang="zh-CN"/>
                              <m:t>µ</m:t>
                            </m:r>
                          </m:e>
                          <m:sub>
                            <m:r>
                              <m:rPr>
                                <m:sty m:val="p"/>
                              </m:rPr>
                              <a:rPr lang="en-US" altLang="zh-CN"/>
                              <m:t>j</m:t>
                            </m:r>
                          </m:sub>
                        </m:sSub>
                        <m:r>
                          <a:rPr lang="en-US" altLang="zh-CN"/>
                          <m:t>,</m:t>
                        </m:r>
                        <m:sSubSup>
                          <m:sSubSupPr>
                            <m:ctrlPr>
                              <a:rPr lang="zh-CN" altLang="zh-CN" i="1"/>
                            </m:ctrlPr>
                          </m:sSubSupPr>
                          <m:e>
                            <m:r>
                              <m:rPr>
                                <m:sty m:val="p"/>
                              </m:rPr>
                              <a:rPr lang="en-US" altLang="zh-CN"/>
                              <m:t>σ</m:t>
                            </m:r>
                          </m:e>
                          <m:sub>
                            <m:r>
                              <m:rPr>
                                <m:sty m:val="p"/>
                              </m:rPr>
                              <a:rPr lang="en-US" altLang="zh-CN"/>
                              <m:t>j</m:t>
                            </m:r>
                          </m:sub>
                          <m:sup>
                            <m:r>
                              <a:rPr lang="en-US" altLang="zh-CN"/>
                              <m:t>2</m:t>
                            </m:r>
                          </m:sup>
                        </m:sSubSup>
                        <m:r>
                          <a:rPr lang="en-US" altLang="zh-CN" i="1"/>
                          <m:t>)</m:t>
                        </m:r>
                      </m:e>
                    </m:nary>
                  </m:oMath>
                </a14:m>
                <a:r>
                  <a:rPr lang="en-US" altLang="zh-CN" dirty="0"/>
                  <a:t>,</a:t>
                </a:r>
                <a:r>
                  <a:rPr lang="zh-CN" altLang="zh-CN" dirty="0"/>
                  <a:t>并找到一个阈值，使得如果</a:t>
                </a:r>
                <a:r>
                  <a:rPr lang="en-US" altLang="zh-CN" dirty="0"/>
                  <a:t>x</a:t>
                </a:r>
                <a:r>
                  <a:rPr lang="zh-CN" altLang="zh-CN" dirty="0"/>
                  <a:t>是一个异常数据样本，则</a:t>
                </a:r>
                <a:r>
                  <a:rPr lang="en-US" altLang="zh-CN" dirty="0"/>
                  <a:t>p</a:t>
                </a:r>
                <a:r>
                  <a:rPr lang="zh-CN" altLang="zh-CN" dirty="0"/>
                  <a:t>（</a:t>
                </a:r>
                <a:r>
                  <a:rPr lang="en-US" altLang="zh-CN" dirty="0"/>
                  <a:t>x</a:t>
                </a:r>
                <a:r>
                  <a:rPr lang="zh-CN" altLang="zh-CN" dirty="0"/>
                  <a:t>）小于此阈值。其中阈值的最佳值是根据每次迭代时在交叉验证集上达到的</a:t>
                </a:r>
                <a:r>
                  <a:rPr lang="en-US" altLang="zh-CN" dirty="0"/>
                  <a:t>F</a:t>
                </a:r>
                <a:r>
                  <a:rPr lang="zh-CN" altLang="zh-CN" dirty="0"/>
                  <a:t>分来选择的。</a:t>
                </a:r>
              </a:p>
              <a:p>
                <a:pPr marL="285750" lvl="0" indent="-285750">
                  <a:buFont typeface="Arial" panose="020B0604020202020204" pitchFamily="34" charset="0"/>
                  <a:buChar char="•"/>
                </a:pPr>
                <a:r>
                  <a:rPr lang="zh-CN" altLang="zh-CN" dirty="0"/>
                  <a:t>在包含异常的数据集上测试</a:t>
                </a:r>
                <a:r>
                  <a:rPr lang="en-US" altLang="zh-CN" dirty="0"/>
                  <a:t>p</a:t>
                </a:r>
                <a:r>
                  <a:rPr lang="zh-CN" altLang="zh-CN" dirty="0"/>
                  <a:t>（</a:t>
                </a:r>
                <a:r>
                  <a:rPr lang="en-US" altLang="zh-CN" dirty="0"/>
                  <a:t>x</a:t>
                </a:r>
                <a:r>
                  <a:rPr lang="zh-CN" altLang="zh-CN" dirty="0"/>
                  <a:t>）并验证是否可以识别此类异常。</a:t>
                </a:r>
              </a:p>
              <a:p>
                <a:endParaRPr lang="zh-CN" altLang="en-US" dirty="0"/>
              </a:p>
            </p:txBody>
          </p:sp>
        </mc:Choice>
        <mc:Fallback>
          <p:sp>
            <p:nvSpPr>
              <p:cNvPr id="4" name="文本框 3">
                <a:extLst>
                  <a:ext uri="{FF2B5EF4-FFF2-40B4-BE49-F238E27FC236}">
                    <a16:creationId xmlns:a16="http://schemas.microsoft.com/office/drawing/2014/main" id="{02924214-A75B-4723-8B1D-4A72786B9C82}"/>
                  </a:ext>
                </a:extLst>
              </p:cNvPr>
              <p:cNvSpPr txBox="1">
                <a:spLocks noRot="1" noChangeAspect="1" noMove="1" noResize="1" noEditPoints="1" noAdjustHandles="1" noChangeArrowheads="1" noChangeShapeType="1" noTextEdit="1"/>
              </p:cNvSpPr>
              <p:nvPr/>
            </p:nvSpPr>
            <p:spPr>
              <a:xfrm>
                <a:off x="583668" y="1209368"/>
                <a:ext cx="11028229" cy="4073744"/>
              </a:xfrm>
              <a:prstGeom prst="rect">
                <a:avLst/>
              </a:prstGeom>
              <a:blipFill>
                <a:blip r:embed="rId2"/>
                <a:stretch>
                  <a:fillRect l="-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502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5D92BC-A158-4430-8DB3-D9AA45FA9994}"/>
              </a:ext>
            </a:extLst>
          </p:cNvPr>
          <p:cNvSpPr>
            <a:spLocks noGrp="1"/>
          </p:cNvSpPr>
          <p:nvPr>
            <p:ph idx="1"/>
          </p:nvPr>
        </p:nvSpPr>
        <p:spPr>
          <a:xfrm>
            <a:off x="838200" y="481781"/>
            <a:ext cx="10515600" cy="5695182"/>
          </a:xfrm>
        </p:spPr>
        <p:txBody>
          <a:bodyPr/>
          <a:lstStyle/>
          <a:p>
            <a:r>
              <a:rPr lang="zh-CN" altLang="en-US" dirty="0"/>
              <a:t>基于神经网络的方法</a:t>
            </a:r>
          </a:p>
        </p:txBody>
      </p:sp>
      <p:sp>
        <p:nvSpPr>
          <p:cNvPr id="4" name="文本框 3">
            <a:extLst>
              <a:ext uri="{FF2B5EF4-FFF2-40B4-BE49-F238E27FC236}">
                <a16:creationId xmlns:a16="http://schemas.microsoft.com/office/drawing/2014/main" id="{8054490A-1529-4FCC-884F-3B4A308CAD89}"/>
              </a:ext>
            </a:extLst>
          </p:cNvPr>
          <p:cNvSpPr txBox="1"/>
          <p:nvPr/>
        </p:nvSpPr>
        <p:spPr>
          <a:xfrm>
            <a:off x="1031630" y="2413337"/>
            <a:ext cx="9715027" cy="2031325"/>
          </a:xfrm>
          <a:prstGeom prst="rect">
            <a:avLst/>
          </a:prstGeom>
          <a:noFill/>
        </p:spPr>
        <p:txBody>
          <a:bodyPr wrap="square" rtlCol="0">
            <a:spAutoFit/>
          </a:bodyPr>
          <a:lstStyle/>
          <a:p>
            <a:r>
              <a:rPr lang="zh-CN" altLang="zh-CN" dirty="0"/>
              <a:t>在监督学习的情况下，</a:t>
            </a:r>
            <a:r>
              <a:rPr lang="en-US" altLang="zh-CN" dirty="0" err="1"/>
              <a:t>quickhpc</a:t>
            </a:r>
            <a:r>
              <a:rPr lang="zh-CN" altLang="zh-CN" dirty="0"/>
              <a:t>收集的原始数据先由一组脚本处理，合并到一个数据集中，再送入神经网络，输出代表两类：恶意进程和良性进程。</a:t>
            </a:r>
            <a:endParaRPr lang="en-US" altLang="zh-CN" dirty="0"/>
          </a:p>
          <a:p>
            <a:endParaRPr lang="en-US" altLang="zh-CN" dirty="0"/>
          </a:p>
          <a:p>
            <a:endParaRPr lang="en-US" altLang="zh-CN" dirty="0"/>
          </a:p>
          <a:p>
            <a:r>
              <a:rPr lang="zh-CN" altLang="zh-CN" dirty="0"/>
              <a:t>在训练集中将受害进程标记为良性。</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9709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D3185-2688-4FDC-A4DD-7F18ED421F77}"/>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93AD830C-110E-4AAA-B3BC-BC7F35B03E44}"/>
              </a:ext>
            </a:extLst>
          </p:cNvPr>
          <p:cNvSpPr>
            <a:spLocks noGrp="1"/>
          </p:cNvSpPr>
          <p:nvPr>
            <p:ph idx="1"/>
          </p:nvPr>
        </p:nvSpPr>
        <p:spPr/>
        <p:txBody>
          <a:bodyPr/>
          <a:lstStyle/>
          <a:p>
            <a:r>
              <a:rPr lang="zh-CN" altLang="en-US" dirty="0"/>
              <a:t>基于异常检测</a:t>
            </a:r>
            <a:endParaRPr lang="en-US" altLang="zh-CN" dirty="0"/>
          </a:p>
          <a:p>
            <a:pPr lvl="2"/>
            <a:r>
              <a:rPr lang="zh-CN" altLang="zh-CN" dirty="0"/>
              <a:t>用时最短：对于</a:t>
            </a:r>
            <a:r>
              <a:rPr lang="en-US" altLang="zh-CN" dirty="0"/>
              <a:t>100</a:t>
            </a:r>
            <a:r>
              <a:rPr lang="zh-CN" altLang="zh-CN" dirty="0"/>
              <a:t>个样本的预测，平均只需要</a:t>
            </a:r>
            <a:r>
              <a:rPr lang="en-US" altLang="zh-CN" dirty="0"/>
              <a:t>0.2ms</a:t>
            </a:r>
            <a:r>
              <a:rPr lang="zh-CN" altLang="zh-CN" dirty="0"/>
              <a:t>。但是受噪声影响最大。</a:t>
            </a:r>
            <a:endParaRPr lang="en-US" altLang="zh-CN" dirty="0"/>
          </a:p>
          <a:p>
            <a:r>
              <a:rPr lang="zh-CN" altLang="en-US" dirty="0"/>
              <a:t>基于神经网络</a:t>
            </a:r>
            <a:endParaRPr lang="en-US" altLang="zh-CN" dirty="0"/>
          </a:p>
          <a:p>
            <a:pPr lvl="2"/>
            <a:r>
              <a:rPr lang="zh-CN" altLang="zh-CN" dirty="0"/>
              <a:t>用时较长，预测</a:t>
            </a:r>
            <a:r>
              <a:rPr lang="en-US" altLang="zh-CN" dirty="0"/>
              <a:t>100</a:t>
            </a:r>
            <a:r>
              <a:rPr lang="zh-CN" altLang="zh-CN" dirty="0"/>
              <a:t>个样本平均需要</a:t>
            </a:r>
            <a:r>
              <a:rPr lang="en-US" altLang="zh-CN" dirty="0"/>
              <a:t>0.64ms</a:t>
            </a:r>
            <a:r>
              <a:rPr lang="zh-CN" altLang="zh-CN" dirty="0"/>
              <a:t>。但是其</a:t>
            </a:r>
            <a:r>
              <a:rPr lang="en-US" altLang="zh-CN" dirty="0"/>
              <a:t>F</a:t>
            </a:r>
            <a:r>
              <a:rPr lang="zh-CN" altLang="zh-CN" dirty="0"/>
              <a:t>分比较高。</a:t>
            </a:r>
          </a:p>
          <a:p>
            <a:endParaRPr lang="zh-CN" altLang="en-US" dirty="0"/>
          </a:p>
        </p:txBody>
      </p:sp>
      <p:pic>
        <p:nvPicPr>
          <p:cNvPr id="4" name="图片 3">
            <a:extLst>
              <a:ext uri="{FF2B5EF4-FFF2-40B4-BE49-F238E27FC236}">
                <a16:creationId xmlns:a16="http://schemas.microsoft.com/office/drawing/2014/main" id="{187C498E-BA2F-420E-91D6-09975C573E9E}"/>
              </a:ext>
            </a:extLst>
          </p:cNvPr>
          <p:cNvPicPr>
            <a:picLocks noChangeAspect="1"/>
          </p:cNvPicPr>
          <p:nvPr/>
        </p:nvPicPr>
        <p:blipFill>
          <a:blip r:embed="rId2"/>
          <a:stretch>
            <a:fillRect/>
          </a:stretch>
        </p:blipFill>
        <p:spPr>
          <a:xfrm>
            <a:off x="838200" y="4035477"/>
            <a:ext cx="9091152" cy="2457398"/>
          </a:xfrm>
          <a:prstGeom prst="rect">
            <a:avLst/>
          </a:prstGeom>
        </p:spPr>
      </p:pic>
      <p:sp>
        <p:nvSpPr>
          <p:cNvPr id="5" name="文本框 4">
            <a:extLst>
              <a:ext uri="{FF2B5EF4-FFF2-40B4-BE49-F238E27FC236}">
                <a16:creationId xmlns:a16="http://schemas.microsoft.com/office/drawing/2014/main" id="{41262506-4FAC-45E8-BACC-7F0022F49793}"/>
              </a:ext>
            </a:extLst>
          </p:cNvPr>
          <p:cNvSpPr txBox="1"/>
          <p:nvPr/>
        </p:nvSpPr>
        <p:spPr>
          <a:xfrm>
            <a:off x="838200" y="3816628"/>
            <a:ext cx="1338828" cy="369332"/>
          </a:xfrm>
          <a:prstGeom prst="rect">
            <a:avLst/>
          </a:prstGeom>
          <a:noFill/>
        </p:spPr>
        <p:txBody>
          <a:bodyPr wrap="square" rtlCol="0">
            <a:spAutoFit/>
          </a:bodyPr>
          <a:lstStyle/>
          <a:p>
            <a:r>
              <a:rPr lang="zh-CN" altLang="en-US" dirty="0"/>
              <a:t>实验结果：</a:t>
            </a:r>
          </a:p>
        </p:txBody>
      </p:sp>
    </p:spTree>
    <p:extLst>
      <p:ext uri="{BB962C8B-B14F-4D97-AF65-F5344CB8AC3E}">
        <p14:creationId xmlns:p14="http://schemas.microsoft.com/office/powerpoint/2010/main" val="1896080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06D643-E0BD-4746-BB3D-1F270C0F53E1}"/>
              </a:ext>
            </a:extLst>
          </p:cNvPr>
          <p:cNvSpPr>
            <a:spLocks noGrp="1"/>
          </p:cNvSpPr>
          <p:nvPr>
            <p:ph idx="1"/>
          </p:nvPr>
        </p:nvSpPr>
        <p:spPr>
          <a:xfrm>
            <a:off x="838200" y="422787"/>
            <a:ext cx="10515600" cy="530942"/>
          </a:xfrm>
        </p:spPr>
        <p:txBody>
          <a:bodyPr/>
          <a:lstStyle/>
          <a:p>
            <a:r>
              <a:rPr lang="zh-CN" altLang="en-US" dirty="0"/>
              <a:t>基于相关性</a:t>
            </a:r>
          </a:p>
        </p:txBody>
      </p:sp>
      <p:sp>
        <p:nvSpPr>
          <p:cNvPr id="4" name="文本框 3">
            <a:extLst>
              <a:ext uri="{FF2B5EF4-FFF2-40B4-BE49-F238E27FC236}">
                <a16:creationId xmlns:a16="http://schemas.microsoft.com/office/drawing/2014/main" id="{B81511BA-BA22-47CF-B476-C03ED2221292}"/>
              </a:ext>
            </a:extLst>
          </p:cNvPr>
          <p:cNvSpPr txBox="1"/>
          <p:nvPr/>
        </p:nvSpPr>
        <p:spPr>
          <a:xfrm>
            <a:off x="983226" y="1327355"/>
            <a:ext cx="8146782" cy="646331"/>
          </a:xfrm>
          <a:prstGeom prst="rect">
            <a:avLst/>
          </a:prstGeom>
          <a:noFill/>
        </p:spPr>
        <p:txBody>
          <a:bodyPr wrap="none" rtlCol="0">
            <a:spAutoFit/>
          </a:bodyPr>
          <a:lstStyle/>
          <a:p>
            <a:r>
              <a:rPr lang="zh-CN" altLang="zh-CN" dirty="0"/>
              <a:t>相关性及两个进程之间存在相关性的可信度的计算方法：（</a:t>
            </a:r>
            <a:r>
              <a:rPr lang="en-US" altLang="zh-CN" dirty="0" err="1"/>
              <a:t>cov</a:t>
            </a:r>
            <a:r>
              <a:rPr lang="zh-CN" altLang="zh-CN" dirty="0"/>
              <a:t>表示计算方差）</a:t>
            </a:r>
          </a:p>
          <a:p>
            <a:endParaRPr lang="zh-CN" altLang="en-US" dirty="0"/>
          </a:p>
        </p:txBody>
      </p:sp>
      <p:pic>
        <p:nvPicPr>
          <p:cNvPr id="5" name="图片 4">
            <a:extLst>
              <a:ext uri="{FF2B5EF4-FFF2-40B4-BE49-F238E27FC236}">
                <a16:creationId xmlns:a16="http://schemas.microsoft.com/office/drawing/2014/main" id="{7A0E0EB4-8F30-4B00-A556-34867493CF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1045" y="1650520"/>
            <a:ext cx="5274310" cy="2406650"/>
          </a:xfrm>
          <a:prstGeom prst="rect">
            <a:avLst/>
          </a:prstGeom>
          <a:noFill/>
          <a:ln>
            <a:noFill/>
          </a:ln>
        </p:spPr>
      </p:pic>
      <p:sp>
        <p:nvSpPr>
          <p:cNvPr id="8" name="文本框 7">
            <a:extLst>
              <a:ext uri="{FF2B5EF4-FFF2-40B4-BE49-F238E27FC236}">
                <a16:creationId xmlns:a16="http://schemas.microsoft.com/office/drawing/2014/main" id="{C4CA6E54-F34C-438A-8F5B-29E1ABD255C3}"/>
              </a:ext>
            </a:extLst>
          </p:cNvPr>
          <p:cNvSpPr txBox="1"/>
          <p:nvPr/>
        </p:nvSpPr>
        <p:spPr>
          <a:xfrm>
            <a:off x="983226" y="4514983"/>
            <a:ext cx="6878806" cy="369332"/>
          </a:xfrm>
          <a:prstGeom prst="rect">
            <a:avLst/>
          </a:prstGeom>
          <a:noFill/>
        </p:spPr>
        <p:txBody>
          <a:bodyPr wrap="none" rtlCol="0">
            <a:spAutoFit/>
          </a:bodyPr>
          <a:lstStyle/>
          <a:p>
            <a:r>
              <a:rPr lang="zh-CN" altLang="zh-CN" dirty="0"/>
              <a:t>可信度越高，说明两个样本数据集之间存在相关性的可能性越大。</a:t>
            </a:r>
            <a:endParaRPr lang="en-US" altLang="zh-CN" dirty="0"/>
          </a:p>
        </p:txBody>
      </p:sp>
    </p:spTree>
    <p:extLst>
      <p:ext uri="{BB962C8B-B14F-4D97-AF65-F5344CB8AC3E}">
        <p14:creationId xmlns:p14="http://schemas.microsoft.com/office/powerpoint/2010/main" val="30110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F31C19D-FA68-4E55-A120-4107444D7F34}"/>
              </a:ext>
            </a:extLst>
          </p:cNvPr>
          <p:cNvSpPr txBox="1"/>
          <p:nvPr/>
        </p:nvSpPr>
        <p:spPr>
          <a:xfrm>
            <a:off x="511277" y="216310"/>
            <a:ext cx="1338828" cy="369332"/>
          </a:xfrm>
          <a:prstGeom prst="rect">
            <a:avLst/>
          </a:prstGeom>
          <a:noFill/>
        </p:spPr>
        <p:txBody>
          <a:bodyPr wrap="none" rtlCol="0">
            <a:spAutoFit/>
          </a:bodyPr>
          <a:lstStyle/>
          <a:p>
            <a:r>
              <a:rPr lang="zh-CN" altLang="en-US" dirty="0"/>
              <a:t>实验结果：</a:t>
            </a:r>
          </a:p>
        </p:txBody>
      </p:sp>
      <p:pic>
        <p:nvPicPr>
          <p:cNvPr id="8" name="图片 7">
            <a:extLst>
              <a:ext uri="{FF2B5EF4-FFF2-40B4-BE49-F238E27FC236}">
                <a16:creationId xmlns:a16="http://schemas.microsoft.com/office/drawing/2014/main" id="{F93B30F8-65BF-4584-A469-6348ECD3700F}"/>
              </a:ext>
            </a:extLst>
          </p:cNvPr>
          <p:cNvPicPr>
            <a:picLocks noChangeAspect="1"/>
          </p:cNvPicPr>
          <p:nvPr/>
        </p:nvPicPr>
        <p:blipFill>
          <a:blip r:embed="rId2"/>
          <a:stretch>
            <a:fillRect/>
          </a:stretch>
        </p:blipFill>
        <p:spPr>
          <a:xfrm>
            <a:off x="1022554" y="606342"/>
            <a:ext cx="10146891" cy="3430127"/>
          </a:xfrm>
          <a:prstGeom prst="rect">
            <a:avLst/>
          </a:prstGeom>
        </p:spPr>
      </p:pic>
      <p:sp>
        <p:nvSpPr>
          <p:cNvPr id="9" name="文本框 8">
            <a:extLst>
              <a:ext uri="{FF2B5EF4-FFF2-40B4-BE49-F238E27FC236}">
                <a16:creationId xmlns:a16="http://schemas.microsoft.com/office/drawing/2014/main" id="{0BBFFA09-FC4F-4A82-9DAA-9E9B576F6DA8}"/>
              </a:ext>
            </a:extLst>
          </p:cNvPr>
          <p:cNvSpPr txBox="1"/>
          <p:nvPr/>
        </p:nvSpPr>
        <p:spPr>
          <a:xfrm>
            <a:off x="511277" y="4160969"/>
            <a:ext cx="10854253" cy="2308324"/>
          </a:xfrm>
          <a:prstGeom prst="rect">
            <a:avLst/>
          </a:prstGeom>
          <a:noFill/>
        </p:spPr>
        <p:txBody>
          <a:bodyPr wrap="none" rtlCol="0">
            <a:spAutoFit/>
          </a:bodyPr>
          <a:lstStyle/>
          <a:p>
            <a:r>
              <a:rPr lang="zh-CN" altLang="zh-CN" dirty="0"/>
              <a:t>样本的数量越高，获得良好的可信度的概率就越大。</a:t>
            </a:r>
            <a:endParaRPr lang="en-US" altLang="zh-CN" dirty="0"/>
          </a:p>
          <a:p>
            <a:endParaRPr lang="en-US" altLang="zh-CN" dirty="0"/>
          </a:p>
          <a:p>
            <a:r>
              <a:rPr lang="zh-CN" altLang="zh-CN" dirty="0"/>
              <a:t>良性进程与受害进程之间相关性的最大可信度也要比监视进程与受害进程之间相关性的</a:t>
            </a:r>
            <a:endParaRPr lang="en-US" altLang="zh-CN" dirty="0"/>
          </a:p>
          <a:p>
            <a:r>
              <a:rPr lang="zh-CN" altLang="zh-CN" dirty="0"/>
              <a:t>最小置信度低近一个数量级。</a:t>
            </a:r>
            <a:endParaRPr lang="en-US" altLang="zh-CN" dirty="0"/>
          </a:p>
          <a:p>
            <a:endParaRPr lang="en-US" altLang="zh-CN" dirty="0"/>
          </a:p>
          <a:p>
            <a:r>
              <a:rPr lang="zh-CN" altLang="zh-CN" dirty="0"/>
              <a:t>在</a:t>
            </a:r>
            <a:r>
              <a:rPr lang="en-US" altLang="zh-CN" dirty="0"/>
              <a:t>AES</a:t>
            </a:r>
            <a:r>
              <a:rPr lang="zh-CN" altLang="zh-CN" dirty="0"/>
              <a:t>和</a:t>
            </a:r>
            <a:r>
              <a:rPr lang="en-US" altLang="zh-CN" dirty="0"/>
              <a:t>ECDSA</a:t>
            </a:r>
            <a:r>
              <a:rPr lang="zh-CN" altLang="zh-CN" dirty="0"/>
              <a:t>易受攻击的部分中执行时间最快的是蒙哥马利阶梯算法中的循环，最多需要</a:t>
            </a:r>
            <a:r>
              <a:rPr lang="en-US" altLang="zh-CN" dirty="0"/>
              <a:t>2.8ms</a:t>
            </a:r>
            <a:r>
              <a:rPr lang="zh-CN" altLang="zh-CN" dirty="0"/>
              <a:t>，</a:t>
            </a:r>
            <a:endParaRPr lang="en-US" altLang="zh-CN" dirty="0"/>
          </a:p>
          <a:p>
            <a:r>
              <a:rPr lang="zh-CN" altLang="zh-CN" dirty="0"/>
              <a:t>而对具有</a:t>
            </a:r>
            <a:r>
              <a:rPr lang="en-US" altLang="zh-CN" dirty="0"/>
              <a:t>500</a:t>
            </a:r>
            <a:r>
              <a:rPr lang="zh-CN" altLang="zh-CN" dirty="0"/>
              <a:t>个样本的数据集执行算法</a:t>
            </a:r>
            <a:r>
              <a:rPr lang="en-US" altLang="zh-CN" dirty="0"/>
              <a:t>8</a:t>
            </a:r>
            <a:r>
              <a:rPr lang="zh-CN" altLang="zh-CN" dirty="0"/>
              <a:t>的平均时间为</a:t>
            </a:r>
            <a:r>
              <a:rPr lang="en-US" altLang="zh-CN" dirty="0"/>
              <a:t>0.35ms</a:t>
            </a:r>
            <a:r>
              <a:rPr lang="zh-CN" altLang="zh-CN" dirty="0"/>
              <a:t>，这样仍然有</a:t>
            </a:r>
            <a:r>
              <a:rPr lang="en-US" altLang="zh-CN" dirty="0"/>
              <a:t>2.45ms</a:t>
            </a:r>
            <a:r>
              <a:rPr lang="zh-CN" altLang="zh-CN" dirty="0"/>
              <a:t>的时间采取适当的措施。</a:t>
            </a:r>
          </a:p>
          <a:p>
            <a:endParaRPr lang="zh-CN" altLang="en-US" dirty="0"/>
          </a:p>
        </p:txBody>
      </p:sp>
    </p:spTree>
    <p:extLst>
      <p:ext uri="{BB962C8B-B14F-4D97-AF65-F5344CB8AC3E}">
        <p14:creationId xmlns:p14="http://schemas.microsoft.com/office/powerpoint/2010/main" val="33650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74AC0-6BCD-413F-8638-86C8D9952DFD}"/>
              </a:ext>
            </a:extLst>
          </p:cNvPr>
          <p:cNvSpPr>
            <a:spLocks noGrp="1"/>
          </p:cNvSpPr>
          <p:nvPr>
            <p:ph type="title"/>
          </p:nvPr>
        </p:nvSpPr>
        <p:spPr/>
        <p:txBody>
          <a:bodyPr/>
          <a:lstStyle/>
          <a:p>
            <a:r>
              <a:rPr lang="zh-CN" altLang="en-US" dirty="0"/>
              <a:t>一个改进的攻击程序</a:t>
            </a:r>
          </a:p>
        </p:txBody>
      </p:sp>
      <p:sp>
        <p:nvSpPr>
          <p:cNvPr id="4" name="文本框 3">
            <a:extLst>
              <a:ext uri="{FF2B5EF4-FFF2-40B4-BE49-F238E27FC236}">
                <a16:creationId xmlns:a16="http://schemas.microsoft.com/office/drawing/2014/main" id="{789DA84C-00D6-42EB-BA8B-ABB0E86B79D0}"/>
              </a:ext>
            </a:extLst>
          </p:cNvPr>
          <p:cNvSpPr txBox="1"/>
          <p:nvPr/>
        </p:nvSpPr>
        <p:spPr>
          <a:xfrm>
            <a:off x="609601" y="1560395"/>
            <a:ext cx="9908482" cy="3139321"/>
          </a:xfrm>
          <a:prstGeom prst="rect">
            <a:avLst/>
          </a:prstGeom>
          <a:noFill/>
        </p:spPr>
        <p:txBody>
          <a:bodyPr wrap="none" rtlCol="0">
            <a:spAutoFit/>
          </a:bodyPr>
          <a:lstStyle/>
          <a:p>
            <a:r>
              <a:rPr lang="zh-CN" altLang="zh-CN" dirty="0"/>
              <a:t>这里使用了由</a:t>
            </a:r>
            <a:r>
              <a:rPr lang="en-US" altLang="zh-CN" dirty="0" err="1"/>
              <a:t>Irazoqui</a:t>
            </a:r>
            <a:r>
              <a:rPr lang="zh-CN" altLang="zh-CN" dirty="0"/>
              <a:t>等人修改的</a:t>
            </a:r>
            <a:r>
              <a:rPr lang="en-US" altLang="zh-CN" dirty="0"/>
              <a:t>AES</a:t>
            </a:r>
            <a:r>
              <a:rPr lang="zh-CN" altLang="en-US" dirty="0"/>
              <a:t>监视</a:t>
            </a:r>
            <a:r>
              <a:rPr lang="zh-CN" altLang="zh-CN" dirty="0"/>
              <a:t>程序。由于相关性检测利用的是对缓存的访问的次数，</a:t>
            </a:r>
            <a:endParaRPr lang="en-US" altLang="zh-CN" dirty="0"/>
          </a:p>
          <a:p>
            <a:r>
              <a:rPr lang="zh-CN" altLang="zh-CN" dirty="0"/>
              <a:t>所以监视进程可以在监视的主循环中再</a:t>
            </a:r>
            <a:r>
              <a:rPr lang="zh-CN" altLang="zh-CN" dirty="0">
                <a:solidFill>
                  <a:srgbClr val="FF0000"/>
                </a:solidFill>
              </a:rPr>
              <a:t>访问一组随机生成的数目的地址</a:t>
            </a:r>
            <a:r>
              <a:rPr lang="zh-CN" altLang="zh-CN" dirty="0"/>
              <a:t>，因此就有了随机次数</a:t>
            </a:r>
            <a:endParaRPr lang="en-US" altLang="zh-CN" dirty="0"/>
          </a:p>
          <a:p>
            <a:r>
              <a:rPr lang="zh-CN" altLang="zh-CN" dirty="0"/>
              <a:t>的</a:t>
            </a:r>
            <a:r>
              <a:rPr lang="en-US" altLang="zh-CN" dirty="0"/>
              <a:t>cache</a:t>
            </a:r>
            <a:r>
              <a:rPr lang="zh-CN" altLang="zh-CN" dirty="0"/>
              <a:t>的命中或未命中。这虽然会导致执行时间的延长，但是不会影响攻击的成功。</a:t>
            </a:r>
            <a:endParaRPr lang="en-US" altLang="zh-CN" dirty="0"/>
          </a:p>
          <a:p>
            <a:endParaRPr lang="en-US" altLang="zh-CN" dirty="0"/>
          </a:p>
          <a:p>
            <a:r>
              <a:rPr lang="zh-CN" altLang="zh-CN" dirty="0"/>
              <a:t>此时可信度的范围明显减小了。</a:t>
            </a:r>
            <a:endParaRPr lang="en-US" altLang="zh-CN" dirty="0"/>
          </a:p>
          <a:p>
            <a:endParaRPr lang="zh-CN" altLang="zh-CN" dirty="0"/>
          </a:p>
          <a:p>
            <a:r>
              <a:rPr lang="zh-CN" altLang="zh-CN" dirty="0"/>
              <a:t>当使用神经网络和异常检测的方法来检测这种改进的监视程序的时候，</a:t>
            </a:r>
            <a:endParaRPr lang="en-US" altLang="zh-CN" dirty="0"/>
          </a:p>
          <a:p>
            <a:r>
              <a:rPr lang="zh-CN" altLang="zh-CN" dirty="0"/>
              <a:t>神经网络得到的最大的</a:t>
            </a:r>
            <a:r>
              <a:rPr lang="en-US" altLang="zh-CN" dirty="0"/>
              <a:t>F</a:t>
            </a:r>
            <a:r>
              <a:rPr lang="zh-CN" altLang="zh-CN" dirty="0"/>
              <a:t>分为</a:t>
            </a:r>
            <a:r>
              <a:rPr lang="en-US" altLang="zh-CN" dirty="0"/>
              <a:t>0.98</a:t>
            </a:r>
            <a:r>
              <a:rPr lang="zh-CN" altLang="zh-CN" dirty="0"/>
              <a:t>，异常检测是</a:t>
            </a:r>
            <a:r>
              <a:rPr lang="en-US" altLang="zh-CN" dirty="0"/>
              <a:t>0.79</a:t>
            </a:r>
            <a:r>
              <a:rPr lang="zh-CN" altLang="zh-CN" dirty="0"/>
              <a:t>，类似于未经修改的</a:t>
            </a:r>
            <a:r>
              <a:rPr lang="en-US" altLang="zh-CN" dirty="0"/>
              <a:t>AES</a:t>
            </a:r>
            <a:r>
              <a:rPr lang="zh-CN" altLang="zh-CN" dirty="0"/>
              <a:t>监视程序，</a:t>
            </a:r>
            <a:endParaRPr lang="en-US" altLang="zh-CN" dirty="0"/>
          </a:p>
          <a:p>
            <a:r>
              <a:rPr lang="zh-CN" altLang="zh-CN" dirty="0"/>
              <a:t>甚至比未经修改的监视程序的</a:t>
            </a:r>
            <a:r>
              <a:rPr lang="en-US" altLang="zh-CN" dirty="0"/>
              <a:t>F</a:t>
            </a:r>
            <a:r>
              <a:rPr lang="zh-CN" altLang="zh-CN" dirty="0"/>
              <a:t>分还要稍高一些，这说明新加入的行为使得该进程更加突出，</a:t>
            </a:r>
            <a:endParaRPr lang="en-US" altLang="zh-CN" dirty="0"/>
          </a:p>
          <a:p>
            <a:r>
              <a:rPr lang="zh-CN" altLang="zh-CN" dirty="0"/>
              <a:t>使用基于机器学习的方法时，检测会变得更加容易。</a:t>
            </a:r>
          </a:p>
          <a:p>
            <a:endParaRPr lang="zh-CN" altLang="en-US" dirty="0"/>
          </a:p>
        </p:txBody>
      </p:sp>
      <p:pic>
        <p:nvPicPr>
          <p:cNvPr id="5" name="图片 4">
            <a:extLst>
              <a:ext uri="{FF2B5EF4-FFF2-40B4-BE49-F238E27FC236}">
                <a16:creationId xmlns:a16="http://schemas.microsoft.com/office/drawing/2014/main" id="{14AE0247-9BA4-4C3F-ABF3-77D6958D5573}"/>
              </a:ext>
            </a:extLst>
          </p:cNvPr>
          <p:cNvPicPr>
            <a:picLocks noChangeAspect="1"/>
          </p:cNvPicPr>
          <p:nvPr/>
        </p:nvPicPr>
        <p:blipFill>
          <a:blip r:embed="rId2"/>
          <a:stretch>
            <a:fillRect/>
          </a:stretch>
        </p:blipFill>
        <p:spPr>
          <a:xfrm>
            <a:off x="160126" y="4609672"/>
            <a:ext cx="10249318" cy="1883203"/>
          </a:xfrm>
          <a:prstGeom prst="rect">
            <a:avLst/>
          </a:prstGeom>
        </p:spPr>
      </p:pic>
    </p:spTree>
    <p:extLst>
      <p:ext uri="{BB962C8B-B14F-4D97-AF65-F5344CB8AC3E}">
        <p14:creationId xmlns:p14="http://schemas.microsoft.com/office/powerpoint/2010/main" val="20065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596B5C-F2F9-420A-A360-918357FEEB64}"/>
              </a:ext>
            </a:extLst>
          </p:cNvPr>
          <p:cNvPicPr>
            <a:picLocks noChangeAspect="1"/>
          </p:cNvPicPr>
          <p:nvPr/>
        </p:nvPicPr>
        <p:blipFill>
          <a:blip r:embed="rId2"/>
          <a:stretch>
            <a:fillRect/>
          </a:stretch>
        </p:blipFill>
        <p:spPr>
          <a:xfrm>
            <a:off x="977833" y="1170039"/>
            <a:ext cx="7114115" cy="5417080"/>
          </a:xfrm>
          <a:prstGeom prst="rect">
            <a:avLst/>
          </a:prstGeom>
        </p:spPr>
      </p:pic>
      <p:sp>
        <p:nvSpPr>
          <p:cNvPr id="5" name="文本框 4">
            <a:extLst>
              <a:ext uri="{FF2B5EF4-FFF2-40B4-BE49-F238E27FC236}">
                <a16:creationId xmlns:a16="http://schemas.microsoft.com/office/drawing/2014/main" id="{D55021FD-4854-48D1-B9C1-A86454EED6C4}"/>
              </a:ext>
            </a:extLst>
          </p:cNvPr>
          <p:cNvSpPr txBox="1"/>
          <p:nvPr/>
        </p:nvSpPr>
        <p:spPr>
          <a:xfrm>
            <a:off x="977833" y="668594"/>
            <a:ext cx="3647152" cy="369332"/>
          </a:xfrm>
          <a:prstGeom prst="rect">
            <a:avLst/>
          </a:prstGeom>
          <a:noFill/>
        </p:spPr>
        <p:txBody>
          <a:bodyPr wrap="none" rtlCol="0">
            <a:spAutoFit/>
          </a:bodyPr>
          <a:lstStyle/>
          <a:p>
            <a:r>
              <a:rPr lang="zh-CN" altLang="en-US" dirty="0"/>
              <a:t>加入噪声之后相关性变得不明显：</a:t>
            </a:r>
          </a:p>
        </p:txBody>
      </p:sp>
    </p:spTree>
    <p:extLst>
      <p:ext uri="{BB962C8B-B14F-4D97-AF65-F5344CB8AC3E}">
        <p14:creationId xmlns:p14="http://schemas.microsoft.com/office/powerpoint/2010/main" val="272538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FDC01-E2D4-4C84-A898-7503626B92E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6C3F4CA-216E-4730-B1BA-B35F9DCE7251}"/>
              </a:ext>
            </a:extLst>
          </p:cNvPr>
          <p:cNvSpPr>
            <a:spLocks noGrp="1"/>
          </p:cNvSpPr>
          <p:nvPr>
            <p:ph idx="1"/>
          </p:nvPr>
        </p:nvSpPr>
        <p:spPr/>
        <p:txBody>
          <a:bodyPr/>
          <a:lstStyle/>
          <a:p>
            <a:r>
              <a:rPr lang="zh-CN" altLang="en-US" dirty="0"/>
              <a:t>背景知识</a:t>
            </a:r>
            <a:endParaRPr lang="en-US" altLang="zh-CN" dirty="0"/>
          </a:p>
          <a:p>
            <a:pPr lvl="1"/>
            <a:r>
              <a:rPr lang="zh-CN" altLang="en-US" dirty="0"/>
              <a:t>针对</a:t>
            </a:r>
            <a:r>
              <a:rPr lang="en-US" altLang="zh-CN" dirty="0"/>
              <a:t>RSA AES ECDSA</a:t>
            </a:r>
            <a:r>
              <a:rPr lang="zh-CN" altLang="en-US" dirty="0"/>
              <a:t>的侧信道攻击</a:t>
            </a:r>
            <a:endParaRPr lang="en-US" altLang="zh-CN" dirty="0"/>
          </a:p>
          <a:p>
            <a:pPr lvl="1"/>
            <a:r>
              <a:rPr lang="zh-CN" altLang="en-US" dirty="0"/>
              <a:t>硬件性能计数器</a:t>
            </a:r>
            <a:endParaRPr lang="en-US" altLang="zh-CN" dirty="0"/>
          </a:p>
          <a:p>
            <a:pPr lvl="1"/>
            <a:r>
              <a:rPr lang="zh-CN" altLang="en-US" dirty="0"/>
              <a:t>异常检测</a:t>
            </a:r>
            <a:endParaRPr lang="en-US" altLang="zh-CN" dirty="0"/>
          </a:p>
          <a:p>
            <a:pPr lvl="1"/>
            <a:r>
              <a:rPr lang="zh-CN" altLang="en-US" dirty="0"/>
              <a:t>监督学习和神经网络</a:t>
            </a:r>
            <a:endParaRPr lang="en-US" altLang="zh-CN" dirty="0"/>
          </a:p>
          <a:p>
            <a:pPr marL="228600" lvl="1">
              <a:spcBef>
                <a:spcPts val="1000"/>
              </a:spcBef>
            </a:pPr>
            <a:r>
              <a:rPr lang="zh-CN" altLang="en-US" sz="2800" dirty="0"/>
              <a:t>检测一个监视进程</a:t>
            </a:r>
            <a:endParaRPr lang="en-US" altLang="zh-CN" sz="2800" dirty="0"/>
          </a:p>
          <a:p>
            <a:pPr marL="228600" lvl="1">
              <a:spcBef>
                <a:spcPts val="1000"/>
              </a:spcBef>
            </a:pPr>
            <a:r>
              <a:rPr lang="zh-CN" altLang="en-US" sz="2800" dirty="0"/>
              <a:t>实验结果</a:t>
            </a:r>
            <a:endParaRPr lang="en-US" altLang="zh-CN" sz="2800" dirty="0"/>
          </a:p>
          <a:p>
            <a:pPr marL="228600" lvl="1">
              <a:spcBef>
                <a:spcPts val="1000"/>
              </a:spcBef>
            </a:pPr>
            <a:r>
              <a:rPr lang="zh-CN" altLang="en-US" sz="2800" dirty="0"/>
              <a:t>改进的监视进程</a:t>
            </a:r>
            <a:endParaRPr lang="en-US" altLang="zh-CN" sz="2800" dirty="0"/>
          </a:p>
          <a:p>
            <a:pPr lvl="1"/>
            <a:endParaRPr lang="en-US" altLang="zh-CN" dirty="0"/>
          </a:p>
        </p:txBody>
      </p:sp>
    </p:spTree>
    <p:extLst>
      <p:ext uri="{BB962C8B-B14F-4D97-AF65-F5344CB8AC3E}">
        <p14:creationId xmlns:p14="http://schemas.microsoft.com/office/powerpoint/2010/main" val="111181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F6DE8-8E2C-4183-BB06-AEE66D062B0F}"/>
              </a:ext>
            </a:extLst>
          </p:cNvPr>
          <p:cNvSpPr>
            <a:spLocks noGrp="1"/>
          </p:cNvSpPr>
          <p:nvPr>
            <p:ph type="title"/>
          </p:nvPr>
        </p:nvSpPr>
        <p:spPr/>
        <p:txBody>
          <a:bodyPr/>
          <a:lstStyle/>
          <a:p>
            <a:r>
              <a:rPr lang="zh-CN" altLang="en-US" dirty="0"/>
              <a:t>针对</a:t>
            </a:r>
            <a:r>
              <a:rPr lang="en-US" altLang="zh-CN" dirty="0"/>
              <a:t>RSA</a:t>
            </a:r>
            <a:r>
              <a:rPr lang="zh-CN" altLang="en-US" dirty="0"/>
              <a:t>、</a:t>
            </a:r>
            <a:r>
              <a:rPr lang="en-US" altLang="zh-CN" dirty="0"/>
              <a:t>AES</a:t>
            </a:r>
            <a:r>
              <a:rPr lang="zh-CN" altLang="en-US" dirty="0"/>
              <a:t>、</a:t>
            </a:r>
            <a:r>
              <a:rPr lang="en-US" altLang="zh-CN" dirty="0"/>
              <a:t>ECDSA</a:t>
            </a:r>
            <a:r>
              <a:rPr lang="zh-CN" altLang="en-US" dirty="0"/>
              <a:t>的侧信道攻击</a:t>
            </a:r>
          </a:p>
        </p:txBody>
      </p:sp>
      <p:pic>
        <p:nvPicPr>
          <p:cNvPr id="4" name="内容占位符 3">
            <a:extLst>
              <a:ext uri="{FF2B5EF4-FFF2-40B4-BE49-F238E27FC236}">
                <a16:creationId xmlns:a16="http://schemas.microsoft.com/office/drawing/2014/main" id="{F803D348-3875-45A4-BCC5-0E00456DD2BB}"/>
              </a:ext>
            </a:extLst>
          </p:cNvPr>
          <p:cNvPicPr>
            <a:picLocks noGrp="1" noChangeAspect="1"/>
          </p:cNvPicPr>
          <p:nvPr>
            <p:ph idx="1"/>
          </p:nvPr>
        </p:nvPicPr>
        <p:blipFill rotWithShape="1">
          <a:blip r:embed="rId3"/>
          <a:srcRect t="1772" r="22300"/>
          <a:stretch/>
        </p:blipFill>
        <p:spPr>
          <a:xfrm>
            <a:off x="225165" y="2031999"/>
            <a:ext cx="4882543" cy="4274271"/>
          </a:xfrm>
          <a:prstGeom prst="rect">
            <a:avLst/>
          </a:prstGeom>
        </p:spPr>
      </p:pic>
      <p:pic>
        <p:nvPicPr>
          <p:cNvPr id="5" name="图片 4">
            <a:extLst>
              <a:ext uri="{FF2B5EF4-FFF2-40B4-BE49-F238E27FC236}">
                <a16:creationId xmlns:a16="http://schemas.microsoft.com/office/drawing/2014/main" id="{69D26C53-BD58-477F-AE2C-7EECBE6911EB}"/>
              </a:ext>
            </a:extLst>
          </p:cNvPr>
          <p:cNvPicPr>
            <a:picLocks noChangeAspect="1"/>
          </p:cNvPicPr>
          <p:nvPr/>
        </p:nvPicPr>
        <p:blipFill>
          <a:blip r:embed="rId4"/>
          <a:stretch>
            <a:fillRect/>
          </a:stretch>
        </p:blipFill>
        <p:spPr>
          <a:xfrm>
            <a:off x="6197600" y="2141537"/>
            <a:ext cx="5566035" cy="4351338"/>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4AF512D-D003-4CDE-B7EF-27214925D18E}"/>
                  </a:ext>
                </a:extLst>
              </p:cNvPr>
              <p:cNvSpPr txBox="1"/>
              <p:nvPr/>
            </p:nvSpPr>
            <p:spPr>
              <a:xfrm>
                <a:off x="378690" y="1648865"/>
                <a:ext cx="1596527" cy="374270"/>
              </a:xfrm>
              <a:prstGeom prst="rect">
                <a:avLst/>
              </a:prstGeom>
              <a:noFill/>
            </p:spPr>
            <p:txBody>
              <a:bodyPr wrap="none" rtlCol="0">
                <a:spAutoFit/>
              </a:bodyPr>
              <a:lstStyle/>
              <a:p>
                <a:r>
                  <a:rPr lang="en-US" altLang="zh-CN" dirty="0"/>
                  <a:t>RSA</a:t>
                </a:r>
                <a:r>
                  <a:rPr lang="zh-CN" altLang="en-US" dirty="0"/>
                  <a:t>计算</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𝑑</m:t>
                        </m:r>
                      </m:sup>
                    </m:sSup>
                    <m:r>
                      <a:rPr lang="zh-CN" altLang="en-US" b="0" i="1" smtClean="0">
                        <a:latin typeface="Cambria Math" panose="02040503050406030204" pitchFamily="18" charset="0"/>
                      </a:rPr>
                      <m:t>：</m:t>
                    </m:r>
                  </m:oMath>
                </a14:m>
                <a:endParaRPr lang="zh-CN" altLang="en-US" dirty="0"/>
              </a:p>
            </p:txBody>
          </p:sp>
        </mc:Choice>
        <mc:Fallback>
          <p:sp>
            <p:nvSpPr>
              <p:cNvPr id="6" name="文本框 5">
                <a:extLst>
                  <a:ext uri="{FF2B5EF4-FFF2-40B4-BE49-F238E27FC236}">
                    <a16:creationId xmlns:a16="http://schemas.microsoft.com/office/drawing/2014/main" id="{14AF512D-D003-4CDE-B7EF-27214925D18E}"/>
                  </a:ext>
                </a:extLst>
              </p:cNvPr>
              <p:cNvSpPr txBox="1">
                <a:spLocks noRot="1" noChangeAspect="1" noMove="1" noResize="1" noEditPoints="1" noAdjustHandles="1" noChangeArrowheads="1" noChangeShapeType="1" noTextEdit="1"/>
              </p:cNvSpPr>
              <p:nvPr/>
            </p:nvSpPr>
            <p:spPr>
              <a:xfrm>
                <a:off x="378690" y="1648865"/>
                <a:ext cx="1596527" cy="374270"/>
              </a:xfrm>
              <a:prstGeom prst="rect">
                <a:avLst/>
              </a:prstGeom>
              <a:blipFill>
                <a:blip r:embed="rId5"/>
                <a:stretch>
                  <a:fillRect l="-3053" t="-6452" b="-2419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D95C22D4-76D5-481C-8F32-A5C56A76724A}"/>
              </a:ext>
            </a:extLst>
          </p:cNvPr>
          <p:cNvSpPr txBox="1"/>
          <p:nvPr/>
        </p:nvSpPr>
        <p:spPr>
          <a:xfrm>
            <a:off x="6797964" y="1690688"/>
            <a:ext cx="2021707" cy="369332"/>
          </a:xfrm>
          <a:prstGeom prst="rect">
            <a:avLst/>
          </a:prstGeom>
          <a:noFill/>
        </p:spPr>
        <p:txBody>
          <a:bodyPr wrap="none" rtlCol="0">
            <a:spAutoFit/>
          </a:bodyPr>
          <a:lstStyle/>
          <a:p>
            <a:r>
              <a:rPr lang="en-US" altLang="zh-CN" dirty="0"/>
              <a:t>ECDSA</a:t>
            </a:r>
            <a:r>
              <a:rPr lang="zh-CN" altLang="en-US" dirty="0"/>
              <a:t>计算点乘：</a:t>
            </a:r>
          </a:p>
        </p:txBody>
      </p:sp>
      <p:sp>
        <p:nvSpPr>
          <p:cNvPr id="9" name="文本框 8">
            <a:extLst>
              <a:ext uri="{FF2B5EF4-FFF2-40B4-BE49-F238E27FC236}">
                <a16:creationId xmlns:a16="http://schemas.microsoft.com/office/drawing/2014/main" id="{59EB1341-209A-45BA-9C92-7E59FC66EA8A}"/>
              </a:ext>
            </a:extLst>
          </p:cNvPr>
          <p:cNvSpPr txBox="1"/>
          <p:nvPr/>
        </p:nvSpPr>
        <p:spPr>
          <a:xfrm>
            <a:off x="428365" y="6308209"/>
            <a:ext cx="2763898" cy="369332"/>
          </a:xfrm>
          <a:prstGeom prst="rect">
            <a:avLst/>
          </a:prstGeom>
          <a:noFill/>
        </p:spPr>
        <p:txBody>
          <a:bodyPr wrap="none" rtlCol="0">
            <a:spAutoFit/>
          </a:bodyPr>
          <a:lstStyle/>
          <a:p>
            <a:r>
              <a:rPr lang="en-US" altLang="zh-CN" dirty="0"/>
              <a:t>AES</a:t>
            </a:r>
            <a:r>
              <a:rPr lang="zh-CN" altLang="en-US" dirty="0"/>
              <a:t>中监视</a:t>
            </a:r>
            <a:r>
              <a:rPr lang="en-US" altLang="zh-CN" dirty="0"/>
              <a:t>T</a:t>
            </a:r>
            <a:r>
              <a:rPr lang="zh-CN" altLang="en-US" dirty="0"/>
              <a:t>表的访问情况</a:t>
            </a:r>
          </a:p>
        </p:txBody>
      </p:sp>
    </p:spTree>
    <p:extLst>
      <p:ext uri="{BB962C8B-B14F-4D97-AF65-F5344CB8AC3E}">
        <p14:creationId xmlns:p14="http://schemas.microsoft.com/office/powerpoint/2010/main" val="55011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46424-5072-42BE-AA1C-50B74D9A1BDC}"/>
              </a:ext>
            </a:extLst>
          </p:cNvPr>
          <p:cNvSpPr>
            <a:spLocks noGrp="1"/>
          </p:cNvSpPr>
          <p:nvPr>
            <p:ph type="title"/>
          </p:nvPr>
        </p:nvSpPr>
        <p:spPr/>
        <p:txBody>
          <a:bodyPr/>
          <a:lstStyle/>
          <a:p>
            <a:r>
              <a:rPr lang="zh-CN" altLang="en-US" dirty="0"/>
              <a:t>硬件性能计数器</a:t>
            </a:r>
          </a:p>
        </p:txBody>
      </p:sp>
      <p:sp>
        <p:nvSpPr>
          <p:cNvPr id="3" name="内容占位符 2">
            <a:extLst>
              <a:ext uri="{FF2B5EF4-FFF2-40B4-BE49-F238E27FC236}">
                <a16:creationId xmlns:a16="http://schemas.microsoft.com/office/drawing/2014/main" id="{E5B45CAC-F2F2-484B-94FC-8885F6BD4B6C}"/>
              </a:ext>
            </a:extLst>
          </p:cNvPr>
          <p:cNvSpPr>
            <a:spLocks noGrp="1"/>
          </p:cNvSpPr>
          <p:nvPr>
            <p:ph idx="1"/>
          </p:nvPr>
        </p:nvSpPr>
        <p:spPr>
          <a:xfrm>
            <a:off x="625763" y="1523999"/>
            <a:ext cx="10515600" cy="4652963"/>
          </a:xfrm>
        </p:spPr>
        <p:txBody>
          <a:bodyPr/>
          <a:lstStyle/>
          <a:p>
            <a:pPr lvl="1"/>
            <a:r>
              <a:rPr lang="zh-CN" altLang="en-US" dirty="0"/>
              <a:t>是处理器中一组特殊目的的寄存器</a:t>
            </a:r>
            <a:endParaRPr lang="en-US" altLang="zh-CN" dirty="0"/>
          </a:p>
          <a:p>
            <a:pPr lvl="1"/>
            <a:r>
              <a:rPr lang="zh-CN" altLang="en-US" dirty="0"/>
              <a:t>用来记录硬件事件的发生</a:t>
            </a:r>
            <a:endParaRPr lang="en-US" altLang="zh-CN" dirty="0"/>
          </a:p>
          <a:p>
            <a:pPr lvl="1"/>
            <a:r>
              <a:rPr lang="zh-CN" altLang="en-US" dirty="0"/>
              <a:t>原始目的是为了软件调试或者系统性能优化</a:t>
            </a:r>
            <a:endParaRPr lang="en-US" altLang="zh-CN" dirty="0"/>
          </a:p>
          <a:p>
            <a:r>
              <a:rPr lang="en-US" altLang="zh-CN" dirty="0"/>
              <a:t>Perf</a:t>
            </a:r>
            <a:r>
              <a:rPr lang="zh-CN" altLang="en-US" dirty="0"/>
              <a:t>：</a:t>
            </a:r>
            <a:endParaRPr lang="en-US" altLang="zh-CN" dirty="0"/>
          </a:p>
          <a:p>
            <a:pPr lvl="2"/>
            <a:r>
              <a:rPr lang="zh-CN" altLang="zh-CN" dirty="0"/>
              <a:t>在</a:t>
            </a:r>
            <a:r>
              <a:rPr lang="en-US" altLang="zh-CN" dirty="0"/>
              <a:t>Linux</a:t>
            </a:r>
            <a:r>
              <a:rPr lang="zh-CN" altLang="zh-CN" dirty="0"/>
              <a:t>中，可以通过名为</a:t>
            </a:r>
            <a:r>
              <a:rPr lang="en-US" altLang="zh-CN" dirty="0"/>
              <a:t>perf</a:t>
            </a:r>
            <a:r>
              <a:rPr lang="zh-CN" altLang="zh-CN" dirty="0"/>
              <a:t>的命令行工具为</a:t>
            </a:r>
            <a:r>
              <a:rPr lang="en-US" altLang="zh-CN" dirty="0"/>
              <a:t>HPC</a:t>
            </a:r>
            <a:r>
              <a:rPr lang="zh-CN" altLang="zh-CN" dirty="0"/>
              <a:t>提供交互式界面。</a:t>
            </a:r>
            <a:endParaRPr lang="en-US" altLang="zh-CN" dirty="0"/>
          </a:p>
          <a:p>
            <a:pPr lvl="2"/>
            <a:r>
              <a:rPr lang="en-US" altLang="zh-CN" dirty="0"/>
              <a:t>perf-stat</a:t>
            </a:r>
            <a:r>
              <a:rPr lang="zh-CN" altLang="en-US" dirty="0"/>
              <a:t>：</a:t>
            </a:r>
            <a:r>
              <a:rPr lang="zh-CN" altLang="zh-CN" i="1" dirty="0"/>
              <a:t>此程序通过概括精简的方式提供被调试程序运行的整体情况和汇总数据</a:t>
            </a:r>
            <a:endParaRPr lang="en-US" altLang="zh-CN" dirty="0"/>
          </a:p>
          <a:p>
            <a:pPr marL="228600" lvl="2">
              <a:spcBef>
                <a:spcPts val="1000"/>
              </a:spcBef>
            </a:pPr>
            <a:r>
              <a:rPr lang="en-US" altLang="zh-CN" sz="2800" dirty="0" err="1"/>
              <a:t>quickhpc</a:t>
            </a:r>
            <a:endParaRPr lang="zh-CN" altLang="en-US" sz="2800" dirty="0"/>
          </a:p>
        </p:txBody>
      </p:sp>
      <p:pic>
        <p:nvPicPr>
          <p:cNvPr id="4" name="图片 3">
            <a:extLst>
              <a:ext uri="{FF2B5EF4-FFF2-40B4-BE49-F238E27FC236}">
                <a16:creationId xmlns:a16="http://schemas.microsoft.com/office/drawing/2014/main" id="{33501A62-2F0D-4EAC-A64C-067A62C4C8EF}"/>
              </a:ext>
            </a:extLst>
          </p:cNvPr>
          <p:cNvPicPr>
            <a:picLocks noChangeAspect="1"/>
          </p:cNvPicPr>
          <p:nvPr/>
        </p:nvPicPr>
        <p:blipFill>
          <a:blip r:embed="rId2"/>
          <a:stretch>
            <a:fillRect/>
          </a:stretch>
        </p:blipFill>
        <p:spPr>
          <a:xfrm>
            <a:off x="5437425" y="3850480"/>
            <a:ext cx="4188356" cy="3256911"/>
          </a:xfrm>
          <a:prstGeom prst="rect">
            <a:avLst/>
          </a:prstGeom>
        </p:spPr>
      </p:pic>
    </p:spTree>
    <p:extLst>
      <p:ext uri="{BB962C8B-B14F-4D97-AF65-F5344CB8AC3E}">
        <p14:creationId xmlns:p14="http://schemas.microsoft.com/office/powerpoint/2010/main" val="129610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89386-0C8D-4B5E-A444-2BB602A1FD72}"/>
              </a:ext>
            </a:extLst>
          </p:cNvPr>
          <p:cNvSpPr>
            <a:spLocks noGrp="1"/>
          </p:cNvSpPr>
          <p:nvPr>
            <p:ph type="title"/>
          </p:nvPr>
        </p:nvSpPr>
        <p:spPr>
          <a:xfrm>
            <a:off x="838200" y="365126"/>
            <a:ext cx="10515600" cy="983384"/>
          </a:xfrm>
        </p:spPr>
        <p:txBody>
          <a:bodyPr/>
          <a:lstStyle/>
          <a:p>
            <a:r>
              <a:rPr lang="zh-CN" altLang="en-US" dirty="0"/>
              <a:t>异常检测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A8A684B-96C0-4E05-86AE-C62D6C1DCE6D}"/>
                  </a:ext>
                </a:extLst>
              </p:cNvPr>
              <p:cNvSpPr>
                <a:spLocks noGrp="1"/>
              </p:cNvSpPr>
              <p:nvPr>
                <p:ph idx="1"/>
              </p:nvPr>
            </p:nvSpPr>
            <p:spPr>
              <a:xfrm>
                <a:off x="838200" y="1524000"/>
                <a:ext cx="10515600" cy="4652963"/>
              </a:xfrm>
            </p:spPr>
            <p:txBody>
              <a:bodyPr/>
              <a:lstStyle/>
              <a:p>
                <a:r>
                  <a:rPr lang="zh-CN" altLang="zh-CN" dirty="0"/>
                  <a:t>用于在未被标记的数据集中查找异常值</a:t>
                </a:r>
                <a:endParaRPr lang="en-US" altLang="zh-CN" dirty="0"/>
              </a:p>
              <a:p>
                <a14:m>
                  <m:oMath xmlns:m="http://schemas.openxmlformats.org/officeDocument/2006/math">
                    <m:sSubSup>
                      <m:sSubSupPr>
                        <m:ctrlPr>
                          <a:rPr lang="zh-CN" altLang="zh-CN" sz="2000" i="1"/>
                        </m:ctrlPr>
                      </m:sSubSupPr>
                      <m:e>
                        <m:r>
                          <a:rPr lang="en-US" altLang="zh-CN" sz="2000" i="1"/>
                          <m:t>𝑥</m:t>
                        </m:r>
                      </m:e>
                      <m:sub>
                        <m:r>
                          <a:rPr lang="en-US" altLang="zh-CN" sz="2000" i="1"/>
                          <m:t>𝑗</m:t>
                        </m:r>
                      </m:sub>
                      <m:sup>
                        <m:r>
                          <a:rPr lang="zh-CN" altLang="zh-CN" sz="2000" i="1"/>
                          <m:t>（</m:t>
                        </m:r>
                        <m:r>
                          <a:rPr lang="en-US" altLang="zh-CN" sz="2000" i="1"/>
                          <m:t>𝑖</m:t>
                        </m:r>
                        <m:r>
                          <a:rPr lang="zh-CN" altLang="zh-CN" sz="2000" i="1"/>
                          <m:t>）</m:t>
                        </m:r>
                      </m:sup>
                    </m:sSubSup>
                    <m:r>
                      <a:rPr lang="zh-CN" altLang="en-US" sz="2000" b="0" i="1" smtClean="0">
                        <a:latin typeface="Cambria Math" panose="02040503050406030204" pitchFamily="18" charset="0"/>
                      </a:rPr>
                      <m:t>：</m:t>
                    </m:r>
                  </m:oMath>
                </a14:m>
                <a:r>
                  <a:rPr lang="zh-CN" altLang="zh-CN" sz="2000" dirty="0"/>
                  <a:t>表示第</a:t>
                </a:r>
                <a:r>
                  <a:rPr lang="en-US" altLang="zh-CN" sz="2000" dirty="0" err="1"/>
                  <a:t>i</a:t>
                </a:r>
                <a:r>
                  <a:rPr lang="zh-CN" altLang="zh-CN" sz="2000" dirty="0"/>
                  <a:t>个样本的第</a:t>
                </a:r>
                <a:r>
                  <a:rPr lang="en-US" altLang="zh-CN" sz="2000" dirty="0"/>
                  <a:t>j</a:t>
                </a:r>
                <a:r>
                  <a:rPr lang="zh-CN" altLang="zh-CN" sz="2000" dirty="0"/>
                  <a:t>个特征</a:t>
                </a:r>
                <a:r>
                  <a:rPr lang="zh-CN" altLang="en-US" sz="2000" dirty="0"/>
                  <a:t>，一般</a:t>
                </a:r>
                <a:r>
                  <a:rPr lang="zh-CN" altLang="zh-CN" sz="2000" dirty="0"/>
                  <a:t>假设每个特征</a:t>
                </a:r>
                <a14:m>
                  <m:oMath xmlns:m="http://schemas.openxmlformats.org/officeDocument/2006/math">
                    <m:sSub>
                      <m:sSubPr>
                        <m:ctrlPr>
                          <a:rPr lang="zh-CN" altLang="zh-CN" sz="2000" i="1"/>
                        </m:ctrlPr>
                      </m:sSubPr>
                      <m:e>
                        <m:r>
                          <a:rPr lang="en-US" altLang="zh-CN" sz="2000" i="1"/>
                          <m:t>𝑥</m:t>
                        </m:r>
                      </m:e>
                      <m:sub>
                        <m:r>
                          <a:rPr lang="en-US" altLang="zh-CN" sz="2000" i="1"/>
                          <m:t>𝑗</m:t>
                        </m:r>
                      </m:sub>
                    </m:sSub>
                  </m:oMath>
                </a14:m>
                <a:r>
                  <a:rPr lang="zh-CN" altLang="zh-CN" sz="2000" dirty="0"/>
                  <a:t>均符合高斯分布（</a:t>
                </a:r>
                <a14:m>
                  <m:oMath xmlns:m="http://schemas.openxmlformats.org/officeDocument/2006/math">
                    <m:sSub>
                      <m:sSubPr>
                        <m:ctrlPr>
                          <a:rPr lang="zh-CN" altLang="zh-CN" sz="2000" i="1"/>
                        </m:ctrlPr>
                      </m:sSubPr>
                      <m:e>
                        <m:r>
                          <a:rPr lang="en-US" altLang="zh-CN" sz="2000" i="1"/>
                          <m:t>𝑥</m:t>
                        </m:r>
                      </m:e>
                      <m:sub>
                        <m:r>
                          <a:rPr lang="en-US" altLang="zh-CN" sz="2000" i="1"/>
                          <m:t>𝑗</m:t>
                        </m:r>
                      </m:sub>
                    </m:sSub>
                    <m:r>
                      <a:rPr lang="en-US" altLang="zh-CN" sz="2000" i="1"/>
                      <m:t>~</m:t>
                    </m:r>
                    <m:r>
                      <a:rPr lang="zh-CN" altLang="en-US" sz="2000" i="1"/>
                      <m:t>𝛮</m:t>
                    </m:r>
                    <m:r>
                      <a:rPr lang="zh-CN" altLang="zh-CN" sz="2000" i="1"/>
                      <m:t>（</m:t>
                    </m:r>
                    <m:sSub>
                      <m:sSubPr>
                        <m:ctrlPr>
                          <a:rPr lang="zh-CN" altLang="zh-CN" sz="2000" i="1"/>
                        </m:ctrlPr>
                      </m:sSubPr>
                      <m:e>
                        <m:r>
                          <a:rPr lang="en-US" altLang="zh-CN" sz="2000" i="1"/>
                          <m:t>𝜇</m:t>
                        </m:r>
                      </m:e>
                      <m:sub>
                        <m:r>
                          <a:rPr lang="en-US" altLang="zh-CN" sz="2000" i="1"/>
                          <m:t>𝑗</m:t>
                        </m:r>
                      </m:sub>
                    </m:sSub>
                    <m:r>
                      <a:rPr lang="zh-CN" altLang="zh-CN" sz="2000" i="1"/>
                      <m:t>，</m:t>
                    </m:r>
                    <m:sSubSup>
                      <m:sSubSupPr>
                        <m:ctrlPr>
                          <a:rPr lang="zh-CN" altLang="zh-CN" sz="2000" i="1"/>
                        </m:ctrlPr>
                      </m:sSubSupPr>
                      <m:e>
                        <m:r>
                          <a:rPr lang="en-US" altLang="zh-CN" sz="2000" i="1"/>
                          <m:t>𝜎</m:t>
                        </m:r>
                        <m:r>
                          <a:rPr lang="en-US" altLang="zh-CN" sz="2000" b="0" i="1" smtClean="0">
                            <a:latin typeface="Cambria Math" panose="02040503050406030204" pitchFamily="18" charset="0"/>
                          </a:rPr>
                          <m:t> </m:t>
                        </m:r>
                      </m:e>
                      <m:sub>
                        <m:r>
                          <a:rPr lang="en-US" altLang="zh-CN" sz="2000" i="1"/>
                          <m:t>𝑗</m:t>
                        </m:r>
                      </m:sub>
                      <m:sup>
                        <m:r>
                          <a:rPr lang="en-US" altLang="zh-CN" sz="2000" i="1"/>
                          <m:t>2</m:t>
                        </m:r>
                      </m:sup>
                    </m:sSubSup>
                    <m:r>
                      <a:rPr lang="zh-CN" altLang="zh-CN" sz="2000" i="1"/>
                      <m:t>）</m:t>
                    </m:r>
                  </m:oMath>
                </a14:m>
                <a:r>
                  <a:rPr lang="zh-CN" altLang="zh-CN" sz="2000" dirty="0"/>
                  <a:t>）</a:t>
                </a:r>
                <a:endParaRPr lang="en-US" altLang="zh-CN" sz="2000"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AA8A684B-96C0-4E05-86AE-C62D6C1DCE6D}"/>
                  </a:ext>
                </a:extLst>
              </p:cNvPr>
              <p:cNvSpPr>
                <a:spLocks noGrp="1" noRot="1" noChangeAspect="1" noMove="1" noResize="1" noEditPoints="1" noAdjustHandles="1" noChangeArrowheads="1" noChangeShapeType="1" noTextEdit="1"/>
              </p:cNvSpPr>
              <p:nvPr>
                <p:ph idx="1"/>
              </p:nvPr>
            </p:nvSpPr>
            <p:spPr>
              <a:xfrm>
                <a:off x="838200" y="1524000"/>
                <a:ext cx="10515600" cy="4652963"/>
              </a:xfrm>
              <a:blipFill>
                <a:blip r:embed="rId2"/>
                <a:stretch>
                  <a:fillRect l="-1043" t="-23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A81A827-69AD-4F91-9351-35130E6C876F}"/>
              </a:ext>
            </a:extLst>
          </p:cNvPr>
          <p:cNvPicPr/>
          <p:nvPr/>
        </p:nvPicPr>
        <p:blipFill>
          <a:blip r:embed="rId3"/>
          <a:stretch>
            <a:fillRect/>
          </a:stretch>
        </p:blipFill>
        <p:spPr>
          <a:xfrm>
            <a:off x="5548311" y="3213616"/>
            <a:ext cx="3533775" cy="400050"/>
          </a:xfrm>
          <a:prstGeom prst="rect">
            <a:avLst/>
          </a:prstGeom>
        </p:spPr>
      </p:pic>
      <p:sp>
        <p:nvSpPr>
          <p:cNvPr id="5" name="文本框 4">
            <a:extLst>
              <a:ext uri="{FF2B5EF4-FFF2-40B4-BE49-F238E27FC236}">
                <a16:creationId xmlns:a16="http://schemas.microsoft.com/office/drawing/2014/main" id="{94715775-6ED5-4395-B670-A6304EE881D7}"/>
              </a:ext>
            </a:extLst>
          </p:cNvPr>
          <p:cNvSpPr txBox="1"/>
          <p:nvPr/>
        </p:nvSpPr>
        <p:spPr>
          <a:xfrm>
            <a:off x="838200" y="3244334"/>
            <a:ext cx="4973783" cy="369332"/>
          </a:xfrm>
          <a:prstGeom prst="rect">
            <a:avLst/>
          </a:prstGeom>
          <a:noFill/>
        </p:spPr>
        <p:txBody>
          <a:bodyPr wrap="square" rtlCol="0">
            <a:spAutoFit/>
          </a:bodyPr>
          <a:lstStyle/>
          <a:p>
            <a:r>
              <a:rPr lang="zh-CN" altLang="en-US" dirty="0"/>
              <a:t>对于一个新的样本，计算概率密度分布函数：</a:t>
            </a:r>
          </a:p>
        </p:txBody>
      </p:sp>
      <p:sp>
        <p:nvSpPr>
          <p:cNvPr id="6" name="文本框 5">
            <a:extLst>
              <a:ext uri="{FF2B5EF4-FFF2-40B4-BE49-F238E27FC236}">
                <a16:creationId xmlns:a16="http://schemas.microsoft.com/office/drawing/2014/main" id="{3DFC41B0-D484-4FD2-808C-3784E5328695}"/>
              </a:ext>
            </a:extLst>
          </p:cNvPr>
          <p:cNvSpPr txBox="1"/>
          <p:nvPr/>
        </p:nvSpPr>
        <p:spPr>
          <a:xfrm>
            <a:off x="838200" y="3644384"/>
            <a:ext cx="5493812" cy="369332"/>
          </a:xfrm>
          <a:prstGeom prst="rect">
            <a:avLst/>
          </a:prstGeom>
          <a:noFill/>
        </p:spPr>
        <p:txBody>
          <a:bodyPr wrap="none" rtlCol="0">
            <a:spAutoFit/>
          </a:bodyPr>
          <a:lstStyle/>
          <a:p>
            <a:r>
              <a:rPr lang="zh-CN" altLang="en-US" dirty="0"/>
              <a:t>将函数返回值与阈值相比较，判断其是否属于异常。</a:t>
            </a:r>
          </a:p>
        </p:txBody>
      </p:sp>
      <p:sp>
        <p:nvSpPr>
          <p:cNvPr id="7" name="文本框 6">
            <a:extLst>
              <a:ext uri="{FF2B5EF4-FFF2-40B4-BE49-F238E27FC236}">
                <a16:creationId xmlns:a16="http://schemas.microsoft.com/office/drawing/2014/main" id="{0F295D90-C2E6-4F92-8CE1-050CB06AFA2D}"/>
              </a:ext>
            </a:extLst>
          </p:cNvPr>
          <p:cNvSpPr txBox="1"/>
          <p:nvPr/>
        </p:nvSpPr>
        <p:spPr>
          <a:xfrm>
            <a:off x="838200" y="4341316"/>
            <a:ext cx="9007594" cy="1200329"/>
          </a:xfrm>
          <a:prstGeom prst="rect">
            <a:avLst/>
          </a:prstGeom>
          <a:noFill/>
        </p:spPr>
        <p:txBody>
          <a:bodyPr wrap="none" rtlCol="0">
            <a:spAutoFit/>
          </a:bodyPr>
          <a:lstStyle/>
          <a:p>
            <a:r>
              <a:rPr lang="zh-CN" altLang="en-US" dirty="0"/>
              <a:t>阈值：</a:t>
            </a:r>
            <a:r>
              <a:rPr lang="zh-CN" altLang="zh-CN" dirty="0"/>
              <a:t>通过在包含已知异常的数据集上测试模型来确定的</a:t>
            </a:r>
            <a:endParaRPr lang="en-US" altLang="zh-CN" dirty="0"/>
          </a:p>
          <a:p>
            <a:r>
              <a:rPr lang="zh-CN" altLang="en-US" dirty="0"/>
              <a:t>（</a:t>
            </a:r>
            <a:r>
              <a:rPr lang="zh-CN" altLang="zh-CN" dirty="0"/>
              <a:t>为数据集中的每一个样本数据按照已建立的模型计算它的第</a:t>
            </a:r>
            <a:r>
              <a:rPr lang="en-US" altLang="zh-CN" dirty="0"/>
              <a:t>j</a:t>
            </a:r>
            <a:r>
              <a:rPr lang="zh-CN" altLang="zh-CN" dirty="0"/>
              <a:t>个特征的概率密度函数，</a:t>
            </a:r>
            <a:endParaRPr lang="en-US" altLang="zh-CN" dirty="0"/>
          </a:p>
          <a:p>
            <a:r>
              <a:rPr lang="zh-CN" altLang="zh-CN" dirty="0"/>
              <a:t>得到函数的返回值，然后根据这些返回值确定一个阈值</a:t>
            </a:r>
            <a:r>
              <a:rPr lang="zh-CN" altLang="en-US" dirty="0"/>
              <a:t>）</a:t>
            </a:r>
            <a:endParaRPr lang="en-US" altLang="zh-CN" dirty="0"/>
          </a:p>
          <a:p>
            <a:r>
              <a:rPr lang="zh-CN" altLang="zh-CN" dirty="0"/>
              <a:t>使得我们可以根据这个阈值可以将样本中的异常和正常数据区分开。</a:t>
            </a:r>
            <a:endParaRPr lang="zh-CN" altLang="en-US" dirty="0"/>
          </a:p>
        </p:txBody>
      </p:sp>
    </p:spTree>
    <p:extLst>
      <p:ext uri="{BB962C8B-B14F-4D97-AF65-F5344CB8AC3E}">
        <p14:creationId xmlns:p14="http://schemas.microsoft.com/office/powerpoint/2010/main" val="72521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A4E83-09F9-46C9-B52B-A1CF9373720D}"/>
              </a:ext>
            </a:extLst>
          </p:cNvPr>
          <p:cNvSpPr>
            <a:spLocks noGrp="1"/>
          </p:cNvSpPr>
          <p:nvPr>
            <p:ph type="title"/>
          </p:nvPr>
        </p:nvSpPr>
        <p:spPr/>
        <p:txBody>
          <a:bodyPr/>
          <a:lstStyle/>
          <a:p>
            <a:r>
              <a:rPr lang="zh-CN" altLang="en-US" dirty="0"/>
              <a:t>监督学习和神经网络</a:t>
            </a:r>
          </a:p>
        </p:txBody>
      </p:sp>
      <p:pic>
        <p:nvPicPr>
          <p:cNvPr id="4" name="内容占位符 3" descr="Real time detection of cache-based side-channel at - OneNote">
            <a:extLst>
              <a:ext uri="{FF2B5EF4-FFF2-40B4-BE49-F238E27FC236}">
                <a16:creationId xmlns:a16="http://schemas.microsoft.com/office/drawing/2014/main" id="{F4893994-D8D5-4BAF-9702-8EBA5B9F1B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9031" t="30899" r="25973" b="41937"/>
          <a:stretch/>
        </p:blipFill>
        <p:spPr bwMode="auto">
          <a:xfrm>
            <a:off x="838200" y="1896090"/>
            <a:ext cx="4038517" cy="2655013"/>
          </a:xfrm>
          <a:prstGeom prst="rect">
            <a:avLst/>
          </a:prstGeom>
          <a:ln>
            <a:noFill/>
          </a:ln>
          <a:extLst>
            <a:ext uri="{53640926-AAD7-44D8-BBD7-CCE9431645EC}">
              <a14:shadowObscured xmlns:a14="http://schemas.microsoft.com/office/drawing/2010/main"/>
            </a:ext>
          </a:extLst>
        </p:spPr>
      </p:pic>
      <p:sp>
        <p:nvSpPr>
          <p:cNvPr id="5" name="文本框 4">
            <a:extLst>
              <a:ext uri="{FF2B5EF4-FFF2-40B4-BE49-F238E27FC236}">
                <a16:creationId xmlns:a16="http://schemas.microsoft.com/office/drawing/2014/main" id="{98FBEF08-C8EE-4BE5-A166-4E1029C4ED5B}"/>
              </a:ext>
            </a:extLst>
          </p:cNvPr>
          <p:cNvSpPr txBox="1"/>
          <p:nvPr/>
        </p:nvSpPr>
        <p:spPr>
          <a:xfrm>
            <a:off x="983226" y="1455326"/>
            <a:ext cx="1569660" cy="369332"/>
          </a:xfrm>
          <a:prstGeom prst="rect">
            <a:avLst/>
          </a:prstGeom>
          <a:noFill/>
        </p:spPr>
        <p:txBody>
          <a:bodyPr wrap="none" rtlCol="0">
            <a:spAutoFit/>
          </a:bodyPr>
          <a:lstStyle/>
          <a:p>
            <a:r>
              <a:rPr lang="zh-CN" altLang="en-US" dirty="0"/>
              <a:t>单个神经元：</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FAF9EE1-CB19-460F-BD59-741072ECFD77}"/>
                  </a:ext>
                </a:extLst>
              </p:cNvPr>
              <p:cNvSpPr txBox="1"/>
              <p:nvPr/>
            </p:nvSpPr>
            <p:spPr>
              <a:xfrm>
                <a:off x="463521" y="4422209"/>
                <a:ext cx="5262979" cy="2663421"/>
              </a:xfrm>
              <a:prstGeom prst="rect">
                <a:avLst/>
              </a:prstGeom>
              <a:noFill/>
            </p:spPr>
            <p:txBody>
              <a:bodyPr wrap="none" rtlCol="0">
                <a:spAutoFit/>
              </a:bodyPr>
              <a:lstStyle/>
              <a:p>
                <a:r>
                  <a:rPr lang="en-US" altLang="zh-CN" dirty="0"/>
                  <a:t>a1~an</a:t>
                </a:r>
                <a:r>
                  <a:rPr lang="zh-CN" altLang="en-US" dirty="0"/>
                  <a:t>：</a:t>
                </a:r>
                <a:r>
                  <a:rPr lang="zh-CN" altLang="zh-CN" dirty="0"/>
                  <a:t>输入向量的各个分量</a:t>
                </a:r>
                <a:endParaRPr lang="en-US" altLang="zh-CN" dirty="0"/>
              </a:p>
              <a:p>
                <a:r>
                  <a:rPr lang="en-US" altLang="zh-CN" dirty="0"/>
                  <a:t>w1~wn</a:t>
                </a:r>
                <a:r>
                  <a:rPr lang="zh-CN" altLang="en-US" dirty="0"/>
                  <a:t>：</a:t>
                </a:r>
                <a:r>
                  <a:rPr lang="zh-CN" altLang="zh-CN" dirty="0"/>
                  <a:t>神经元各个突触的权重</a:t>
                </a:r>
                <a:endParaRPr lang="en-US" altLang="zh-CN" dirty="0"/>
              </a:p>
              <a:p>
                <a:r>
                  <a:rPr lang="en-US" altLang="zh-CN" dirty="0"/>
                  <a:t>B</a:t>
                </a:r>
                <a:r>
                  <a:rPr lang="zh-CN" altLang="en-US" dirty="0"/>
                  <a:t>：</a:t>
                </a:r>
                <a:r>
                  <a:rPr lang="zh-CN" altLang="zh-CN" dirty="0"/>
                  <a:t>偏置</a:t>
                </a:r>
                <a:r>
                  <a:rPr lang="zh-CN" altLang="en-US" dirty="0"/>
                  <a:t>；</a:t>
                </a:r>
                <a:r>
                  <a:rPr lang="en-US" altLang="zh-CN" dirty="0"/>
                  <a:t>f</a:t>
                </a:r>
                <a:r>
                  <a:rPr lang="zh-CN" altLang="en-US" dirty="0"/>
                  <a:t>：</a:t>
                </a:r>
                <a:r>
                  <a:rPr lang="zh-CN" altLang="zh-CN" dirty="0"/>
                  <a:t>传递函数，通常为非线性函数；</a:t>
                </a:r>
                <a:endParaRPr lang="en-US" altLang="zh-CN" dirty="0"/>
              </a:p>
              <a:p>
                <a:r>
                  <a:rPr lang="en-US" altLang="zh-CN" dirty="0"/>
                  <a:t>t</a:t>
                </a:r>
                <a:r>
                  <a:rPr lang="zh-CN" altLang="en-US" dirty="0"/>
                  <a:t>：</a:t>
                </a:r>
                <a:r>
                  <a:rPr lang="zh-CN" altLang="zh-CN" dirty="0"/>
                  <a:t>输出，是一个标量结果。</a:t>
                </a:r>
              </a:p>
              <a:p>
                <a:r>
                  <a:rPr lang="zh-CN" altLang="zh-CN" dirty="0"/>
                  <a:t>数学表示为：</a:t>
                </a:r>
                <a14:m>
                  <m:oMath xmlns:m="http://schemas.openxmlformats.org/officeDocument/2006/math">
                    <m:r>
                      <a:rPr lang="en-US" altLang="zh-CN" i="1"/>
                      <m:t>𝑡</m:t>
                    </m:r>
                    <m:r>
                      <a:rPr lang="en-US" altLang="zh-CN" i="1"/>
                      <m:t>=</m:t>
                    </m:r>
                    <m:r>
                      <a:rPr lang="en-US" altLang="zh-CN" i="1"/>
                      <m:t>𝑓</m:t>
                    </m:r>
                  </m:oMath>
                </a14:m>
                <a:r>
                  <a:rPr lang="en-US" altLang="zh-CN" dirty="0"/>
                  <a:t>(</a:t>
                </a:r>
                <a14:m>
                  <m:oMath xmlns:m="http://schemas.openxmlformats.org/officeDocument/2006/math">
                    <m:acc>
                      <m:accPr>
                        <m:chr m:val="⃗"/>
                        <m:ctrlPr>
                          <a:rPr lang="zh-CN" altLang="zh-CN" i="1"/>
                        </m:ctrlPr>
                      </m:accPr>
                      <m:e>
                        <m:sSup>
                          <m:sSupPr>
                            <m:ctrlPr>
                              <a:rPr lang="zh-CN" altLang="zh-CN" i="1"/>
                            </m:ctrlPr>
                          </m:sSupPr>
                          <m:e>
                            <m:r>
                              <a:rPr lang="en-US" altLang="zh-CN" i="1"/>
                              <m:t>𝑊</m:t>
                            </m:r>
                          </m:e>
                          <m:sup>
                            <m:r>
                              <a:rPr lang="en-US" altLang="zh-CN" i="1"/>
                              <m:t>′</m:t>
                            </m:r>
                          </m:sup>
                        </m:sSup>
                      </m:e>
                    </m:acc>
                    <m:acc>
                      <m:accPr>
                        <m:chr m:val="⃗"/>
                        <m:ctrlPr>
                          <a:rPr lang="zh-CN" altLang="zh-CN" i="1"/>
                        </m:ctrlPr>
                      </m:accPr>
                      <m:e>
                        <m:r>
                          <a:rPr lang="en-US" altLang="zh-CN" i="1"/>
                          <m:t>𝐴</m:t>
                        </m:r>
                      </m:e>
                    </m:acc>
                    <m:r>
                      <a:rPr lang="en-US" altLang="zh-CN" i="1"/>
                      <m:t>+</m:t>
                    </m:r>
                    <m:r>
                      <a:rPr lang="en-US" altLang="zh-CN" i="1"/>
                      <m:t>𝑏</m:t>
                    </m:r>
                    <m:r>
                      <a:rPr lang="en-US" altLang="zh-CN" i="1"/>
                      <m:t>)</m:t>
                    </m:r>
                  </m:oMath>
                </a14:m>
                <a:r>
                  <a:rPr lang="en-US" altLang="zh-CN" dirty="0"/>
                  <a:t>  (</a:t>
                </a:r>
                <a14:m>
                  <m:oMath xmlns:m="http://schemas.openxmlformats.org/officeDocument/2006/math">
                    <m:acc>
                      <m:accPr>
                        <m:chr m:val="⃗"/>
                        <m:ctrlPr>
                          <a:rPr lang="zh-CN" altLang="zh-CN" i="1"/>
                        </m:ctrlPr>
                      </m:accPr>
                      <m:e>
                        <m:sSup>
                          <m:sSupPr>
                            <m:ctrlPr>
                              <a:rPr lang="zh-CN" altLang="zh-CN" i="1"/>
                            </m:ctrlPr>
                          </m:sSupPr>
                          <m:e>
                            <m:r>
                              <a:rPr lang="en-US" altLang="zh-CN" i="1"/>
                              <m:t>𝑊</m:t>
                            </m:r>
                          </m:e>
                          <m:sup>
                            <m:r>
                              <a:rPr lang="en-US" altLang="zh-CN" i="1"/>
                              <m:t>′</m:t>
                            </m:r>
                          </m:sup>
                        </m:sSup>
                      </m:e>
                    </m:acc>
                    <m:r>
                      <a:rPr lang="zh-CN" altLang="zh-CN" i="1"/>
                      <m:t>为</m:t>
                    </m:r>
                    <m:acc>
                      <m:accPr>
                        <m:chr m:val="⃗"/>
                        <m:ctrlPr>
                          <a:rPr lang="zh-CN" altLang="zh-CN" i="1"/>
                        </m:ctrlPr>
                      </m:accPr>
                      <m:e>
                        <m:r>
                          <a:rPr lang="en-US" altLang="zh-CN" i="1"/>
                          <m:t>𝑊</m:t>
                        </m:r>
                      </m:e>
                    </m:acc>
                  </m:oMath>
                </a14:m>
                <a:r>
                  <a:rPr lang="zh-CN" altLang="zh-CN" dirty="0"/>
                  <a:t>的转置</a:t>
                </a:r>
                <a:r>
                  <a:rPr lang="en-US" altLang="zh-CN" dirty="0"/>
                  <a:t>)</a:t>
                </a:r>
                <a:endParaRPr lang="zh-CN" altLang="zh-CN" dirty="0"/>
              </a:p>
              <a:p>
                <a:r>
                  <a:rPr lang="zh-CN" altLang="zh-CN" dirty="0"/>
                  <a:t>单个神经元的作用可以理解为把一个</a:t>
                </a:r>
                <a:r>
                  <a:rPr lang="en-US" altLang="zh-CN" dirty="0"/>
                  <a:t>n</a:t>
                </a:r>
                <a:r>
                  <a:rPr lang="zh-CN" altLang="zh-CN" dirty="0"/>
                  <a:t>维向量空间</a:t>
                </a:r>
                <a:endParaRPr lang="en-US" altLang="zh-CN" dirty="0"/>
              </a:p>
              <a:p>
                <a:r>
                  <a:rPr lang="zh-CN" altLang="zh-CN" dirty="0"/>
                  <a:t>用一个超平面分割成两部分，给定一个输入向量，</a:t>
                </a:r>
                <a:endParaRPr lang="en-US" altLang="zh-CN" dirty="0"/>
              </a:p>
              <a:p>
                <a:r>
                  <a:rPr lang="zh-CN" altLang="zh-CN" dirty="0"/>
                  <a:t>神经元可以判断出这个向量位于超平面的哪一边。</a:t>
                </a:r>
              </a:p>
              <a:p>
                <a:endParaRPr lang="zh-CN" altLang="en-US" dirty="0"/>
              </a:p>
            </p:txBody>
          </p:sp>
        </mc:Choice>
        <mc:Fallback>
          <p:sp>
            <p:nvSpPr>
              <p:cNvPr id="6" name="文本框 5">
                <a:extLst>
                  <a:ext uri="{FF2B5EF4-FFF2-40B4-BE49-F238E27FC236}">
                    <a16:creationId xmlns:a16="http://schemas.microsoft.com/office/drawing/2014/main" id="{9FAF9EE1-CB19-460F-BD59-741072ECFD77}"/>
                  </a:ext>
                </a:extLst>
              </p:cNvPr>
              <p:cNvSpPr txBox="1">
                <a:spLocks noRot="1" noChangeAspect="1" noMove="1" noResize="1" noEditPoints="1" noAdjustHandles="1" noChangeArrowheads="1" noChangeShapeType="1" noTextEdit="1"/>
              </p:cNvSpPr>
              <p:nvPr/>
            </p:nvSpPr>
            <p:spPr>
              <a:xfrm>
                <a:off x="463521" y="4422209"/>
                <a:ext cx="5262979" cy="2663421"/>
              </a:xfrm>
              <a:prstGeom prst="rect">
                <a:avLst/>
              </a:prstGeom>
              <a:blipFill>
                <a:blip r:embed="rId3"/>
                <a:stretch>
                  <a:fillRect l="-927" t="-1144" r="-46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D1ECC35-E8D3-48EE-9A0B-1999771CC4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90688"/>
            <a:ext cx="5566585" cy="3788799"/>
          </a:xfrm>
          <a:prstGeom prst="rect">
            <a:avLst/>
          </a:prstGeom>
          <a:noFill/>
          <a:ln>
            <a:noFill/>
          </a:ln>
        </p:spPr>
      </p:pic>
    </p:spTree>
    <p:extLst>
      <p:ext uri="{BB962C8B-B14F-4D97-AF65-F5344CB8AC3E}">
        <p14:creationId xmlns:p14="http://schemas.microsoft.com/office/powerpoint/2010/main" val="73627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64F71-38F2-456B-BE85-30794D0A732A}"/>
              </a:ext>
            </a:extLst>
          </p:cNvPr>
          <p:cNvSpPr>
            <a:spLocks noGrp="1"/>
          </p:cNvSpPr>
          <p:nvPr>
            <p:ph type="title"/>
          </p:nvPr>
        </p:nvSpPr>
        <p:spPr/>
        <p:txBody>
          <a:bodyPr/>
          <a:lstStyle/>
          <a:p>
            <a:r>
              <a:rPr lang="zh-CN" altLang="en-US" dirty="0"/>
              <a:t>监督学习</a:t>
            </a:r>
          </a:p>
        </p:txBody>
      </p:sp>
      <p:sp>
        <p:nvSpPr>
          <p:cNvPr id="3" name="内容占位符 2">
            <a:extLst>
              <a:ext uri="{FF2B5EF4-FFF2-40B4-BE49-F238E27FC236}">
                <a16:creationId xmlns:a16="http://schemas.microsoft.com/office/drawing/2014/main" id="{63D349A3-EF5D-4347-B21E-3FAD9CEE17F8}"/>
              </a:ext>
            </a:extLst>
          </p:cNvPr>
          <p:cNvSpPr>
            <a:spLocks noGrp="1"/>
          </p:cNvSpPr>
          <p:nvPr>
            <p:ph idx="1"/>
          </p:nvPr>
        </p:nvSpPr>
        <p:spPr>
          <a:xfrm>
            <a:off x="838200" y="1494503"/>
            <a:ext cx="10515600" cy="4682460"/>
          </a:xfrm>
        </p:spPr>
        <p:txBody>
          <a:bodyPr/>
          <a:lstStyle/>
          <a:p>
            <a:r>
              <a:rPr lang="zh-CN" altLang="zh-CN" sz="1800" dirty="0"/>
              <a:t>在</a:t>
            </a:r>
            <a:r>
              <a:rPr lang="zh-CN" altLang="en-US" sz="1800" dirty="0"/>
              <a:t>监督学习</a:t>
            </a:r>
            <a:r>
              <a:rPr lang="zh-CN" altLang="zh-CN" sz="1800" dirty="0"/>
              <a:t>中，将训练样本的数据加到网络输入端，同时将相应的期望输出与网络输出相比较，得到</a:t>
            </a:r>
            <a:r>
              <a:rPr lang="en-US" altLang="zh-CN" sz="1800" dirty="0"/>
              <a:t>误</a:t>
            </a:r>
            <a:r>
              <a:rPr lang="zh-CN" altLang="en-US" sz="1800" dirty="0"/>
              <a:t>误差</a:t>
            </a:r>
            <a:r>
              <a:rPr lang="zh-CN" altLang="zh-CN" sz="1800" dirty="0"/>
              <a:t>信号，以此控制权值的调整，经过多次训练后收敛到一个确定的权值。当样本情况发生变化时，经过学习可以修改权值以适应新的环境。监督学习的主要目标是根据已知的已标记的样本构建一个分类器。训练阶段完成后，可以为分类器提供未被标注的单个特征向量，分类器应该能够预测特征向量属于哪类实体。</a:t>
            </a:r>
            <a:endParaRPr lang="en-US" altLang="zh-CN" sz="1800" dirty="0"/>
          </a:p>
          <a:p>
            <a:r>
              <a:rPr lang="zh-CN" altLang="en-US" dirty="0"/>
              <a:t>难点：</a:t>
            </a:r>
            <a:r>
              <a:rPr lang="zh-CN" altLang="zh-CN" dirty="0"/>
              <a:t>找到能够很好地描述某个类</a:t>
            </a:r>
            <a:r>
              <a:rPr lang="zh-CN" altLang="en-US" dirty="0"/>
              <a:t>别</a:t>
            </a:r>
            <a:r>
              <a:rPr lang="zh-CN" altLang="zh-CN" dirty="0"/>
              <a:t>的特征。</a:t>
            </a:r>
            <a:endParaRPr lang="en-US" altLang="zh-CN" dirty="0"/>
          </a:p>
          <a:p>
            <a:r>
              <a:rPr lang="zh-CN" altLang="en-US" dirty="0"/>
              <a:t>与异常检测的区别：</a:t>
            </a:r>
            <a:endParaRPr lang="en-US" altLang="zh-CN" dirty="0"/>
          </a:p>
          <a:p>
            <a:pPr lvl="1"/>
            <a:r>
              <a:rPr lang="zh-CN" altLang="zh-CN" sz="1800" dirty="0"/>
              <a:t>虽然它们都是分类，但是异常检测中一般样本中正常的数目会比异常样本的数目多很多，而且异常检测只能区分一个样本是否属于某一个主要的类别，而不能区分多个类别。但是在监督学习中，属于不同种类的样本的数量越平衡越好，而且监督学习可以区分多个类别</a:t>
            </a:r>
            <a:r>
              <a:rPr lang="zh-CN" altLang="zh-CN" sz="1400" dirty="0"/>
              <a:t>。</a:t>
            </a:r>
          </a:p>
          <a:p>
            <a:endParaRPr lang="zh-CN" altLang="en-US" dirty="0"/>
          </a:p>
        </p:txBody>
      </p:sp>
      <p:sp>
        <p:nvSpPr>
          <p:cNvPr id="5" name="文本框 4">
            <a:extLst>
              <a:ext uri="{FF2B5EF4-FFF2-40B4-BE49-F238E27FC236}">
                <a16:creationId xmlns:a16="http://schemas.microsoft.com/office/drawing/2014/main" id="{0808BCB0-2324-4589-8BC4-120AFA67932A}"/>
              </a:ext>
            </a:extLst>
          </p:cNvPr>
          <p:cNvSpPr txBox="1"/>
          <p:nvPr/>
        </p:nvSpPr>
        <p:spPr>
          <a:xfrm>
            <a:off x="1607573" y="5040331"/>
            <a:ext cx="2000865" cy="923330"/>
          </a:xfrm>
          <a:prstGeom prst="rect">
            <a:avLst/>
          </a:prstGeom>
          <a:noFill/>
        </p:spPr>
        <p:txBody>
          <a:bodyPr wrap="square" rtlCol="0">
            <a:spAutoFit/>
          </a:bodyPr>
          <a:lstStyle/>
          <a:p>
            <a:r>
              <a:rPr lang="zh-CN" altLang="en-US" dirty="0"/>
              <a:t>异常检测：</a:t>
            </a:r>
            <a:endParaRPr lang="en-US" altLang="zh-CN" dirty="0"/>
          </a:p>
          <a:p>
            <a:r>
              <a:rPr lang="zh-CN" altLang="en-US" dirty="0"/>
              <a:t>苹果（</a:t>
            </a:r>
            <a:r>
              <a:rPr lang="en-US" altLang="zh-CN" dirty="0"/>
              <a:t>10000</a:t>
            </a:r>
            <a:r>
              <a:rPr lang="zh-CN" altLang="en-US" dirty="0"/>
              <a:t>）</a:t>
            </a:r>
            <a:endParaRPr lang="en-US" altLang="zh-CN" dirty="0"/>
          </a:p>
          <a:p>
            <a:r>
              <a:rPr lang="zh-CN" altLang="en-US" dirty="0"/>
              <a:t>非苹果（</a:t>
            </a:r>
            <a:r>
              <a:rPr lang="en-US" altLang="zh-CN" dirty="0"/>
              <a:t>10</a:t>
            </a:r>
            <a:r>
              <a:rPr lang="zh-CN" altLang="en-US" dirty="0"/>
              <a:t>）</a:t>
            </a:r>
          </a:p>
        </p:txBody>
      </p:sp>
      <p:sp>
        <p:nvSpPr>
          <p:cNvPr id="6" name="文本框 5">
            <a:extLst>
              <a:ext uri="{FF2B5EF4-FFF2-40B4-BE49-F238E27FC236}">
                <a16:creationId xmlns:a16="http://schemas.microsoft.com/office/drawing/2014/main" id="{ED597B8C-C703-4E7D-A7FC-D64F91C1207F}"/>
              </a:ext>
            </a:extLst>
          </p:cNvPr>
          <p:cNvSpPr txBox="1"/>
          <p:nvPr/>
        </p:nvSpPr>
        <p:spPr>
          <a:xfrm>
            <a:off x="4247536" y="4976634"/>
            <a:ext cx="1351652" cy="1200329"/>
          </a:xfrm>
          <a:prstGeom prst="rect">
            <a:avLst/>
          </a:prstGeom>
          <a:noFill/>
        </p:spPr>
        <p:txBody>
          <a:bodyPr wrap="none" rtlCol="0">
            <a:spAutoFit/>
          </a:bodyPr>
          <a:lstStyle/>
          <a:p>
            <a:r>
              <a:rPr lang="zh-CN" altLang="en-US" dirty="0"/>
              <a:t>监督学习：</a:t>
            </a:r>
            <a:endParaRPr lang="en-US" altLang="zh-CN" dirty="0"/>
          </a:p>
          <a:p>
            <a:r>
              <a:rPr lang="zh-CN" altLang="en-US" dirty="0"/>
              <a:t>苹果（</a:t>
            </a:r>
            <a:r>
              <a:rPr lang="en-US" altLang="zh-CN" dirty="0"/>
              <a:t>30</a:t>
            </a:r>
            <a:r>
              <a:rPr lang="zh-CN" altLang="en-US" dirty="0"/>
              <a:t>）</a:t>
            </a:r>
            <a:endParaRPr lang="en-US" altLang="zh-CN" dirty="0"/>
          </a:p>
          <a:p>
            <a:r>
              <a:rPr lang="zh-CN" altLang="en-US" dirty="0"/>
              <a:t>橘子（</a:t>
            </a:r>
            <a:r>
              <a:rPr lang="en-US" altLang="zh-CN" dirty="0"/>
              <a:t>35</a:t>
            </a:r>
            <a:r>
              <a:rPr lang="zh-CN" altLang="en-US" dirty="0"/>
              <a:t>）</a:t>
            </a:r>
            <a:endParaRPr lang="en-US" altLang="zh-CN" dirty="0"/>
          </a:p>
          <a:p>
            <a:r>
              <a:rPr lang="zh-CN" altLang="en-US" dirty="0"/>
              <a:t>土豆（</a:t>
            </a:r>
            <a:r>
              <a:rPr lang="en-US" altLang="zh-CN" dirty="0"/>
              <a:t>40</a:t>
            </a:r>
            <a:r>
              <a:rPr lang="zh-CN" altLang="en-US" dirty="0"/>
              <a:t>）</a:t>
            </a:r>
            <a:endParaRPr lang="en-US" altLang="zh-CN" dirty="0"/>
          </a:p>
        </p:txBody>
      </p:sp>
    </p:spTree>
    <p:extLst>
      <p:ext uri="{BB962C8B-B14F-4D97-AF65-F5344CB8AC3E}">
        <p14:creationId xmlns:p14="http://schemas.microsoft.com/office/powerpoint/2010/main" val="357347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B42E6-217F-4529-8BE3-D300B5225869}"/>
              </a:ext>
            </a:extLst>
          </p:cNvPr>
          <p:cNvSpPr>
            <a:spLocks noGrp="1"/>
          </p:cNvSpPr>
          <p:nvPr>
            <p:ph type="title"/>
          </p:nvPr>
        </p:nvSpPr>
        <p:spPr/>
        <p:txBody>
          <a:bodyPr/>
          <a:lstStyle/>
          <a:p>
            <a:r>
              <a:rPr lang="en-US" altLang="zh-CN" dirty="0"/>
              <a:t>F-Score</a:t>
            </a:r>
            <a:endParaRPr lang="zh-CN" altLang="en-US" dirty="0"/>
          </a:p>
        </p:txBody>
      </p:sp>
      <p:sp>
        <p:nvSpPr>
          <p:cNvPr id="3" name="内容占位符 2">
            <a:extLst>
              <a:ext uri="{FF2B5EF4-FFF2-40B4-BE49-F238E27FC236}">
                <a16:creationId xmlns:a16="http://schemas.microsoft.com/office/drawing/2014/main" id="{8D37BDF5-2DA9-4AFF-98EA-0E518244FD9D}"/>
              </a:ext>
            </a:extLst>
          </p:cNvPr>
          <p:cNvSpPr>
            <a:spLocks noGrp="1"/>
          </p:cNvSpPr>
          <p:nvPr>
            <p:ph idx="1"/>
          </p:nvPr>
        </p:nvSpPr>
        <p:spPr>
          <a:xfrm>
            <a:off x="838200" y="1465006"/>
            <a:ext cx="10515600" cy="4711957"/>
          </a:xfrm>
        </p:spPr>
        <p:txBody>
          <a:bodyPr/>
          <a:lstStyle/>
          <a:p>
            <a:r>
              <a:rPr lang="zh-CN" altLang="en-US" dirty="0"/>
              <a:t>其值越高说明分类效果越好</a:t>
            </a:r>
            <a:endParaRPr lang="en-US" altLang="zh-CN" dirty="0"/>
          </a:p>
          <a:p>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C131B0D-5459-4E57-B713-F644ADA78AE5}"/>
                  </a:ext>
                </a:extLst>
              </p:cNvPr>
              <p:cNvSpPr txBox="1"/>
              <p:nvPr/>
            </p:nvSpPr>
            <p:spPr>
              <a:xfrm>
                <a:off x="752168" y="2091812"/>
                <a:ext cx="10427110" cy="4742452"/>
              </a:xfrm>
              <a:prstGeom prst="rect">
                <a:avLst/>
              </a:prstGeom>
              <a:noFill/>
            </p:spPr>
            <p:txBody>
              <a:bodyPr wrap="square" rtlCol="0">
                <a:spAutoFit/>
              </a:bodyPr>
              <a:lstStyle/>
              <a:p>
                <a:r>
                  <a:rPr lang="zh-CN" altLang="en-US" dirty="0"/>
                  <a:t>它</a:t>
                </a:r>
                <a:r>
                  <a:rPr lang="zh-CN" altLang="zh-CN" dirty="0"/>
                  <a:t>是准确率（</a:t>
                </a:r>
                <a:r>
                  <a:rPr lang="en-US" altLang="zh-CN" dirty="0"/>
                  <a:t>Precision</a:t>
                </a:r>
                <a:r>
                  <a:rPr lang="zh-CN" altLang="zh-CN" dirty="0"/>
                  <a:t>）和召回率（</a:t>
                </a:r>
                <a:r>
                  <a:rPr lang="en-US" altLang="zh-CN" dirty="0"/>
                  <a:t>Recall</a:t>
                </a:r>
                <a:r>
                  <a:rPr lang="zh-CN" altLang="zh-CN" dirty="0"/>
                  <a:t>）的加权调和平均值</a:t>
                </a:r>
                <a:r>
                  <a:rPr lang="zh-CN" altLang="en-US" dirty="0"/>
                  <a:t>：</a:t>
                </a:r>
                <a:endParaRPr lang="en-US" altLang="zh-CN" dirty="0"/>
              </a:p>
              <a:p>
                <a14:m>
                  <m:oMath xmlns:m="http://schemas.openxmlformats.org/officeDocument/2006/math">
                    <m:sSub>
                      <m:sSubPr>
                        <m:ctrlPr>
                          <a:rPr lang="zh-CN" altLang="zh-CN" i="1"/>
                        </m:ctrlPr>
                      </m:sSubPr>
                      <m:e>
                        <m:r>
                          <a:rPr lang="en-US" altLang="zh-CN" i="1"/>
                          <m:t>𝐹</m:t>
                        </m:r>
                      </m:e>
                      <m:sub>
                        <m:r>
                          <a:rPr lang="en-US" altLang="zh-CN" i="1"/>
                          <m:t>𝛽</m:t>
                        </m:r>
                      </m:sub>
                    </m:sSub>
                    <m:r>
                      <a:rPr lang="en-US" altLang="zh-CN" i="1"/>
                      <m:t>=</m:t>
                    </m:r>
                    <m:f>
                      <m:fPr>
                        <m:ctrlPr>
                          <a:rPr lang="zh-CN" altLang="zh-CN" i="1"/>
                        </m:ctrlPr>
                      </m:fPr>
                      <m:num>
                        <m:r>
                          <a:rPr lang="zh-CN" altLang="zh-CN" i="1"/>
                          <m:t>（</m:t>
                        </m:r>
                        <m:sSup>
                          <m:sSupPr>
                            <m:ctrlPr>
                              <a:rPr lang="zh-CN" altLang="zh-CN" i="1"/>
                            </m:ctrlPr>
                          </m:sSupPr>
                          <m:e>
                            <m:r>
                              <a:rPr lang="en-US" altLang="zh-CN" i="1"/>
                              <m:t>𝛽</m:t>
                            </m:r>
                          </m:e>
                          <m:sup>
                            <m:r>
                              <a:rPr lang="en-US" altLang="zh-CN" i="1"/>
                              <m:t>2</m:t>
                            </m:r>
                          </m:sup>
                        </m:sSup>
                        <m:r>
                          <a:rPr lang="en-US" altLang="zh-CN" i="1"/>
                          <m:t>+1</m:t>
                        </m:r>
                        <m:r>
                          <a:rPr lang="zh-CN" altLang="zh-CN" i="1"/>
                          <m:t>）</m:t>
                        </m:r>
                        <m:r>
                          <a:rPr lang="en-US" altLang="zh-CN" i="1"/>
                          <m:t>𝑃𝑅</m:t>
                        </m:r>
                      </m:num>
                      <m:den>
                        <m:sSup>
                          <m:sSupPr>
                            <m:ctrlPr>
                              <a:rPr lang="zh-CN" altLang="zh-CN" i="1"/>
                            </m:ctrlPr>
                          </m:sSupPr>
                          <m:e>
                            <m:r>
                              <a:rPr lang="en-US" altLang="zh-CN" i="1"/>
                              <m:t>𝛽</m:t>
                            </m:r>
                          </m:e>
                          <m:sup>
                            <m:r>
                              <a:rPr lang="en-US" altLang="zh-CN" i="1"/>
                              <m:t>2</m:t>
                            </m:r>
                          </m:sup>
                        </m:sSup>
                        <m:r>
                          <a:rPr lang="en-US" altLang="zh-CN" i="1"/>
                          <m:t>𝑃</m:t>
                        </m:r>
                        <m:r>
                          <a:rPr lang="en-US" altLang="zh-CN" i="1"/>
                          <m:t>+</m:t>
                        </m:r>
                        <m:r>
                          <a:rPr lang="en-US" altLang="zh-CN" i="1"/>
                          <m:t>𝑅</m:t>
                        </m:r>
                      </m:den>
                    </m:f>
                  </m:oMath>
                </a14:m>
                <a:r>
                  <a:rPr lang="en-US" altLang="zh-CN" dirty="0"/>
                  <a:t>,</a:t>
                </a:r>
                <a:r>
                  <a:rPr lang="zh-CN" altLang="zh-CN" dirty="0"/>
                  <a:t>其中β为参数，</a:t>
                </a:r>
                <a:r>
                  <a:rPr lang="en-US" altLang="zh-CN" dirty="0"/>
                  <a:t>P</a:t>
                </a:r>
                <a:r>
                  <a:rPr lang="zh-CN" altLang="zh-CN" dirty="0"/>
                  <a:t>为准确率，</a:t>
                </a:r>
                <a:r>
                  <a:rPr lang="en-US" altLang="zh-CN" dirty="0"/>
                  <a:t>R</a:t>
                </a:r>
                <a:r>
                  <a:rPr lang="zh-CN" altLang="zh-CN" dirty="0"/>
                  <a:t>为召回率。当β</a:t>
                </a:r>
                <a:r>
                  <a:rPr lang="en-US" altLang="zh-CN" dirty="0"/>
                  <a:t>=1</a:t>
                </a:r>
                <a:r>
                  <a:rPr lang="zh-CN" altLang="zh-CN" dirty="0"/>
                  <a:t>时，称为</a:t>
                </a:r>
                <a:r>
                  <a:rPr lang="en-US" altLang="zh-CN" dirty="0"/>
                  <a:t>F1-score</a:t>
                </a:r>
                <a:r>
                  <a:rPr lang="zh-CN" altLang="zh-CN" dirty="0"/>
                  <a:t>，这时，准确率和召回率都很重要，权重相同。在计算时，如果认为准确率更重要些，那就调整</a:t>
                </a:r>
                <a:r>
                  <a:rPr lang="en-US" altLang="zh-CN" dirty="0"/>
                  <a:t>β</a:t>
                </a:r>
                <a:r>
                  <a:rPr lang="zh-CN" altLang="zh-CN" dirty="0"/>
                  <a:t>的值小于</a:t>
                </a:r>
                <a:r>
                  <a:rPr lang="en-US" altLang="zh-CN" dirty="0"/>
                  <a:t>1</a:t>
                </a:r>
                <a:r>
                  <a:rPr lang="zh-CN" altLang="zh-CN" dirty="0"/>
                  <a:t>，如果认为召回率更重要些，那就调整</a:t>
                </a:r>
                <a:r>
                  <a:rPr lang="en-US" altLang="zh-CN" dirty="0"/>
                  <a:t>β</a:t>
                </a:r>
                <a:r>
                  <a:rPr lang="zh-CN" altLang="zh-CN" dirty="0"/>
                  <a:t>的值大于</a:t>
                </a:r>
                <a:r>
                  <a:rPr lang="en-US" altLang="zh-CN" dirty="0"/>
                  <a:t>1</a:t>
                </a:r>
                <a:r>
                  <a:rPr lang="zh-CN" altLang="zh-CN" dirty="0"/>
                  <a:t>。</a:t>
                </a:r>
                <a:endParaRPr lang="en-US" altLang="zh-CN" dirty="0"/>
              </a:p>
              <a:p>
                <a:endParaRPr lang="zh-CN" altLang="zh-CN" dirty="0"/>
              </a:p>
              <a:p>
                <a:r>
                  <a:rPr lang="zh-CN" altLang="zh-CN" dirty="0"/>
                  <a:t>对于准确率和召回率的定义，首先先定义四种分类情况：</a:t>
                </a:r>
                <a:endParaRPr lang="en-US" altLang="zh-CN" dirty="0"/>
              </a:p>
              <a:p>
                <a:endParaRPr lang="zh-CN" altLang="zh-CN" dirty="0"/>
              </a:p>
              <a:p>
                <a:r>
                  <a:rPr lang="en-US" altLang="zh-CN" dirty="0"/>
                  <a:t>TP</a:t>
                </a:r>
                <a:r>
                  <a:rPr lang="zh-CN" altLang="zh-CN" dirty="0"/>
                  <a:t>（</a:t>
                </a:r>
                <a:r>
                  <a:rPr lang="en-US" altLang="zh-CN" dirty="0"/>
                  <a:t>True positives</a:t>
                </a:r>
                <a:r>
                  <a:rPr lang="zh-CN" altLang="zh-CN" dirty="0"/>
                  <a:t>）：正类判断为正类 （属于此类的判断为属于此类）</a:t>
                </a:r>
              </a:p>
              <a:p>
                <a:r>
                  <a:rPr lang="en-US" altLang="zh-CN" dirty="0"/>
                  <a:t>FP</a:t>
                </a:r>
                <a:r>
                  <a:rPr lang="zh-CN" altLang="zh-CN" dirty="0"/>
                  <a:t>（</a:t>
                </a:r>
                <a:r>
                  <a:rPr lang="en-US" altLang="zh-CN" dirty="0"/>
                  <a:t>False positives</a:t>
                </a:r>
                <a:r>
                  <a:rPr lang="zh-CN" altLang="zh-CN" dirty="0"/>
                  <a:t>）</a:t>
                </a:r>
                <a:r>
                  <a:rPr lang="en-US" altLang="zh-CN" dirty="0"/>
                  <a:t>:  </a:t>
                </a:r>
                <a:r>
                  <a:rPr lang="zh-CN" altLang="zh-CN" dirty="0"/>
                  <a:t>负类误判断为正类（存伪，即将不属于此类的样本误判为属于此类）</a:t>
                </a:r>
              </a:p>
              <a:p>
                <a:r>
                  <a:rPr lang="en-US" altLang="zh-CN" dirty="0"/>
                  <a:t>FN</a:t>
                </a:r>
                <a:r>
                  <a:rPr lang="zh-CN" altLang="zh-CN" dirty="0"/>
                  <a:t>（</a:t>
                </a:r>
                <a:r>
                  <a:rPr lang="en-US" altLang="zh-CN" dirty="0"/>
                  <a:t>False negatives</a:t>
                </a:r>
                <a:r>
                  <a:rPr lang="zh-CN" altLang="zh-CN" dirty="0"/>
                  <a:t>）：正类误判断为负类（去真，即属于此类的样本没有判断出来，误以为它不属于此类）</a:t>
                </a:r>
              </a:p>
              <a:p>
                <a:r>
                  <a:rPr lang="en-US" altLang="zh-CN" dirty="0"/>
                  <a:t>TN</a:t>
                </a:r>
                <a:r>
                  <a:rPr lang="zh-CN" altLang="zh-CN" dirty="0"/>
                  <a:t>（</a:t>
                </a:r>
                <a:r>
                  <a:rPr lang="en-US" altLang="zh-CN" dirty="0"/>
                  <a:t>True negatives</a:t>
                </a:r>
                <a:r>
                  <a:rPr lang="zh-CN" altLang="zh-CN" dirty="0"/>
                  <a:t>）</a:t>
                </a:r>
                <a:r>
                  <a:rPr lang="en-US" altLang="zh-CN" dirty="0"/>
                  <a:t>:</a:t>
                </a:r>
                <a:r>
                  <a:rPr lang="zh-CN" altLang="zh-CN" dirty="0"/>
                  <a:t>负类判断为负类  （不属于此类的判断为不属于此类）</a:t>
                </a:r>
                <a:endParaRPr lang="en-US" altLang="zh-CN" dirty="0"/>
              </a:p>
              <a:p>
                <a:endParaRPr lang="zh-CN" altLang="zh-CN" dirty="0"/>
              </a:p>
              <a:p>
                <a:r>
                  <a:rPr lang="zh-CN" altLang="zh-CN" dirty="0"/>
                  <a:t>准确率</a:t>
                </a:r>
                <a:r>
                  <a:rPr lang="en-US" altLang="zh-CN" dirty="0"/>
                  <a:t>=</a:t>
                </a:r>
                <a:r>
                  <a:rPr lang="zh-CN" altLang="zh-CN" dirty="0"/>
                  <a:t>正类</a:t>
                </a:r>
                <a:r>
                  <a:rPr lang="en-US" altLang="zh-CN" dirty="0"/>
                  <a:t>/</a:t>
                </a:r>
                <a:r>
                  <a:rPr lang="zh-CN" altLang="zh-CN" dirty="0"/>
                  <a:t>（正类</a:t>
                </a:r>
                <a:r>
                  <a:rPr lang="en-US" altLang="zh-CN" dirty="0"/>
                  <a:t>+</a:t>
                </a:r>
                <a:r>
                  <a:rPr lang="zh-CN" altLang="zh-CN" dirty="0"/>
                  <a:t>存伪）</a:t>
                </a:r>
              </a:p>
              <a:p>
                <a:r>
                  <a:rPr lang="zh-CN" altLang="zh-CN" dirty="0"/>
                  <a:t>召回率</a:t>
                </a:r>
                <a:r>
                  <a:rPr lang="en-US" altLang="zh-CN" dirty="0"/>
                  <a:t>=</a:t>
                </a:r>
                <a:r>
                  <a:rPr lang="zh-CN" altLang="zh-CN" dirty="0"/>
                  <a:t>正类</a:t>
                </a:r>
                <a:r>
                  <a:rPr lang="en-US" altLang="zh-CN" dirty="0"/>
                  <a:t>/</a:t>
                </a:r>
                <a:r>
                  <a:rPr lang="zh-CN" altLang="zh-CN" dirty="0"/>
                  <a:t>（正类</a:t>
                </a:r>
                <a:r>
                  <a:rPr lang="en-US" altLang="zh-CN" dirty="0"/>
                  <a:t>+</a:t>
                </a:r>
                <a:r>
                  <a:rPr lang="zh-CN" altLang="zh-CN" dirty="0"/>
                  <a:t>去真）</a:t>
                </a:r>
              </a:p>
              <a:p>
                <a:endParaRPr lang="zh-CN" altLang="en-US" dirty="0"/>
              </a:p>
            </p:txBody>
          </p:sp>
        </mc:Choice>
        <mc:Fallback>
          <p:sp>
            <p:nvSpPr>
              <p:cNvPr id="4" name="文本框 3">
                <a:extLst>
                  <a:ext uri="{FF2B5EF4-FFF2-40B4-BE49-F238E27FC236}">
                    <a16:creationId xmlns:a16="http://schemas.microsoft.com/office/drawing/2014/main" id="{9C131B0D-5459-4E57-B713-F644ADA78AE5}"/>
                  </a:ext>
                </a:extLst>
              </p:cNvPr>
              <p:cNvSpPr txBox="1">
                <a:spLocks noRot="1" noChangeAspect="1" noMove="1" noResize="1" noEditPoints="1" noAdjustHandles="1" noChangeArrowheads="1" noChangeShapeType="1" noTextEdit="1"/>
              </p:cNvSpPr>
              <p:nvPr/>
            </p:nvSpPr>
            <p:spPr>
              <a:xfrm>
                <a:off x="752168" y="2091812"/>
                <a:ext cx="10427110" cy="4742452"/>
              </a:xfrm>
              <a:prstGeom prst="rect">
                <a:avLst/>
              </a:prstGeom>
              <a:blipFill>
                <a:blip r:embed="rId2"/>
                <a:stretch>
                  <a:fillRect l="-468" t="-643" r="-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082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1BDCE-9780-46B6-8018-61F3C350FB60}"/>
              </a:ext>
            </a:extLst>
          </p:cNvPr>
          <p:cNvSpPr>
            <a:spLocks noGrp="1"/>
          </p:cNvSpPr>
          <p:nvPr>
            <p:ph type="title"/>
          </p:nvPr>
        </p:nvSpPr>
        <p:spPr/>
        <p:txBody>
          <a:bodyPr/>
          <a:lstStyle/>
          <a:p>
            <a:r>
              <a:rPr lang="zh-CN" altLang="en-US" dirty="0"/>
              <a:t>检测一个监视进程</a:t>
            </a:r>
          </a:p>
        </p:txBody>
      </p:sp>
      <p:sp>
        <p:nvSpPr>
          <p:cNvPr id="3" name="内容占位符 2">
            <a:extLst>
              <a:ext uri="{FF2B5EF4-FFF2-40B4-BE49-F238E27FC236}">
                <a16:creationId xmlns:a16="http://schemas.microsoft.com/office/drawing/2014/main" id="{1959C48F-8C3A-4ECF-8126-B004D7EA0C71}"/>
              </a:ext>
            </a:extLst>
          </p:cNvPr>
          <p:cNvSpPr>
            <a:spLocks noGrp="1"/>
          </p:cNvSpPr>
          <p:nvPr>
            <p:ph idx="1"/>
          </p:nvPr>
        </p:nvSpPr>
        <p:spPr>
          <a:xfrm>
            <a:off x="838200" y="1563329"/>
            <a:ext cx="10515600" cy="4613634"/>
          </a:xfrm>
        </p:spPr>
        <p:txBody>
          <a:bodyPr/>
          <a:lstStyle/>
          <a:p>
            <a:r>
              <a:rPr lang="zh-CN" altLang="en-US" dirty="0"/>
              <a:t>基于相关性的方法</a:t>
            </a:r>
            <a:endParaRPr lang="en-US" altLang="zh-CN" dirty="0"/>
          </a:p>
          <a:p>
            <a:endParaRPr lang="zh-CN" altLang="en-US" dirty="0"/>
          </a:p>
        </p:txBody>
      </p:sp>
      <p:sp>
        <p:nvSpPr>
          <p:cNvPr id="4" name="文本框 3">
            <a:extLst>
              <a:ext uri="{FF2B5EF4-FFF2-40B4-BE49-F238E27FC236}">
                <a16:creationId xmlns:a16="http://schemas.microsoft.com/office/drawing/2014/main" id="{FCF1E0B2-9B0B-4A56-A2EF-C580B5C1C220}"/>
              </a:ext>
            </a:extLst>
          </p:cNvPr>
          <p:cNvSpPr txBox="1"/>
          <p:nvPr/>
        </p:nvSpPr>
        <p:spPr>
          <a:xfrm>
            <a:off x="602285" y="2888892"/>
            <a:ext cx="11263020" cy="2308324"/>
          </a:xfrm>
          <a:prstGeom prst="rect">
            <a:avLst/>
          </a:prstGeom>
          <a:noFill/>
        </p:spPr>
        <p:txBody>
          <a:bodyPr wrap="none" rtlCol="0">
            <a:spAutoFit/>
          </a:bodyPr>
          <a:lstStyle/>
          <a:p>
            <a:r>
              <a:rPr lang="zh-CN" altLang="zh-CN" dirty="0"/>
              <a:t>这种方法是通过分析</a:t>
            </a:r>
            <a:r>
              <a:rPr lang="en-US" altLang="zh-CN" dirty="0" err="1"/>
              <a:t>quickhpc</a:t>
            </a:r>
            <a:r>
              <a:rPr lang="zh-CN" altLang="zh-CN" dirty="0"/>
              <a:t>收集的数据来找到受害者和间谍之间的相关性，使用的</a:t>
            </a:r>
            <a:r>
              <a:rPr lang="zh-CN" altLang="zh-CN" dirty="0">
                <a:solidFill>
                  <a:srgbClr val="FF0000"/>
                </a:solidFill>
              </a:rPr>
              <a:t>判断相关性的指标</a:t>
            </a:r>
            <a:r>
              <a:rPr lang="zh-CN" altLang="zh-CN" dirty="0"/>
              <a:t>是</a:t>
            </a:r>
            <a:endParaRPr lang="en-US" altLang="zh-CN" dirty="0"/>
          </a:p>
          <a:p>
            <a:r>
              <a:rPr lang="zh-CN" altLang="zh-CN" dirty="0"/>
              <a:t>随时间推移</a:t>
            </a:r>
            <a:r>
              <a:rPr lang="en-US" altLang="zh-CN" dirty="0"/>
              <a:t>L3</a:t>
            </a:r>
            <a:r>
              <a:rPr lang="zh-CN" altLang="zh-CN" dirty="0"/>
              <a:t>缓存的访问次数。</a:t>
            </a:r>
            <a:endParaRPr lang="en-US" altLang="zh-CN" dirty="0"/>
          </a:p>
          <a:p>
            <a:endParaRPr lang="en-US" altLang="zh-CN" dirty="0"/>
          </a:p>
          <a:p>
            <a:r>
              <a:rPr lang="zh-CN" altLang="zh-CN" dirty="0"/>
              <a:t>因为监视程序和受害程序大部分时间都花在一个循环中，因此监视程序和受害程序在某个时间段内访问</a:t>
            </a:r>
            <a:r>
              <a:rPr lang="en-US" altLang="zh-CN" dirty="0"/>
              <a:t>L3</a:t>
            </a:r>
            <a:r>
              <a:rPr lang="zh-CN" altLang="zh-CN" dirty="0"/>
              <a:t>缓存</a:t>
            </a:r>
            <a:endParaRPr lang="en-US" altLang="zh-CN" dirty="0"/>
          </a:p>
          <a:p>
            <a:r>
              <a:rPr lang="zh-CN" altLang="zh-CN" dirty="0"/>
              <a:t>的次数会很相似，以此来判断一个进程是否是监视进程。</a:t>
            </a:r>
            <a:endParaRPr lang="en-US" altLang="zh-CN" dirty="0"/>
          </a:p>
          <a:p>
            <a:endParaRPr lang="zh-CN" altLang="zh-CN" dirty="0"/>
          </a:p>
          <a:p>
            <a:r>
              <a:rPr lang="zh-CN" altLang="zh-CN" dirty="0"/>
              <a:t>这种方法在实际情况中，由于通常是无法知道在进程中何时发生了这种攻击，所以必须持续监视潜在的受害</a:t>
            </a:r>
            <a:endParaRPr lang="en-US" altLang="zh-CN" dirty="0"/>
          </a:p>
          <a:p>
            <a:r>
              <a:rPr lang="zh-CN" altLang="zh-CN" dirty="0"/>
              <a:t>进程，并分别监视系统产生的每个进程。</a:t>
            </a:r>
          </a:p>
        </p:txBody>
      </p:sp>
    </p:spTree>
    <p:extLst>
      <p:ext uri="{BB962C8B-B14F-4D97-AF65-F5344CB8AC3E}">
        <p14:creationId xmlns:p14="http://schemas.microsoft.com/office/powerpoint/2010/main" val="42186807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1648</Words>
  <Application>Microsoft Office PowerPoint</Application>
  <PresentationFormat>宽屏</PresentationFormat>
  <Paragraphs>126</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基于硬件性能计数器的侧信道攻击检测</vt:lpstr>
      <vt:lpstr>目录</vt:lpstr>
      <vt:lpstr>针对RSA、AES、ECDSA的侧信道攻击</vt:lpstr>
      <vt:lpstr>硬件性能计数器</vt:lpstr>
      <vt:lpstr>异常检测</vt:lpstr>
      <vt:lpstr>监督学习和神经网络</vt:lpstr>
      <vt:lpstr>监督学习</vt:lpstr>
      <vt:lpstr>F-Score</vt:lpstr>
      <vt:lpstr>检测一个监视进程</vt:lpstr>
      <vt:lpstr>PowerPoint 演示文稿</vt:lpstr>
      <vt:lpstr>PowerPoint 演示文稿</vt:lpstr>
      <vt:lpstr>PowerPoint 演示文稿</vt:lpstr>
      <vt:lpstr>PowerPoint 演示文稿</vt:lpstr>
      <vt:lpstr>实验结果</vt:lpstr>
      <vt:lpstr>PowerPoint 演示文稿</vt:lpstr>
      <vt:lpstr>PowerPoint 演示文稿</vt:lpstr>
      <vt:lpstr>一个改进的攻击程序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基于硬件性能计数器的侧信道攻击检测</dc:title>
  <dc:creator>Administrator</dc:creator>
  <cp:lastModifiedBy>Administrator</cp:lastModifiedBy>
  <cp:revision>9</cp:revision>
  <dcterms:created xsi:type="dcterms:W3CDTF">2019-12-28T07:29:49Z</dcterms:created>
  <dcterms:modified xsi:type="dcterms:W3CDTF">2019-12-28T08:43:28Z</dcterms:modified>
</cp:coreProperties>
</file>