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76" autoAdjust="0"/>
  </p:normalViewPr>
  <p:slideViewPr>
    <p:cSldViewPr snapToGrid="0">
      <p:cViewPr varScale="1">
        <p:scale>
          <a:sx n="56" d="100"/>
          <a:sy n="56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20A6B-B2A2-446F-A8D5-D0EBBB6F2D0E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59ADA-0226-4551-81D8-8A61DA31E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20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HP Elite 8300（具有Intel Core i5-3470处理器和8GB DDR3-1600内存）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Dell PowerEdge T420（具有两个Xeon E5-2430处理器和32GB DDR3-1333内存） </a:t>
            </a:r>
          </a:p>
          <a:p>
            <a:r>
              <a:rPr lang="en-US" altLang="zh-CN" dirty="0"/>
              <a:t>Both scenarios were tested in a local lab settings on otherwise idle machines.</a:t>
            </a:r>
          </a:p>
          <a:p>
            <a:r>
              <a:rPr lang="en-US" altLang="zh-CN" dirty="0"/>
              <a:t>In the cross-VM scenario, the spy and the victim execute in separate, co-located virtual machines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为了实现共享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攻击程序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将受害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的可执行文件映射到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攻击程序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的虚拟地址空间中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59ADA-0226-4551-81D8-8A61DA31E3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130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59ADA-0226-4551-81D8-8A61DA31E3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52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4505E-D6AF-4391-A853-674ED3DF9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0F1097-B40E-460A-9429-3C732EBCE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FF0F2-F189-4FA3-B740-8982C300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E21E-C764-466E-B1C1-7825443AF48C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D1388-F0D6-4B1D-87F4-03FDCD08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6F034-FD08-4445-A174-49B9BD97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9E19-CEF8-4540-9F06-A4DDFDD6C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59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0B2F3-88DC-4E7C-860C-009D0991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9DE1E-B9ED-4441-9432-C14DA48FE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016013-B70C-4F08-B227-FD51BBD4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E21E-C764-466E-B1C1-7825443AF48C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480978-376F-4E6E-AA78-9F25DBBD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52AAA8-0B17-4148-9212-D2515F40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9E19-CEF8-4540-9F06-A4DDFDD6C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8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9CA2D7-37F6-49B9-834E-386328E71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8143C4-503C-47B1-88C1-3D7ECC26B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0F248-A277-44C0-A92B-30E3FC90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E21E-C764-466E-B1C1-7825443AF48C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45928-2148-47E4-81C5-091F8291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15FED-1A42-46EE-BEF5-1E2C17BE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9E19-CEF8-4540-9F06-A4DDFDD6C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03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E6DFD-5697-4BE7-95C3-CEB886B9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4E75D-9BEF-424C-A3EC-7B5DA8EB1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D7F14-1240-4F16-8855-05F26FBD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E21E-C764-466E-B1C1-7825443AF48C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5555B-9FC3-441B-B14C-94845F3E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44AF9-5350-440A-B2D5-4337E9E9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9E19-CEF8-4540-9F06-A4DDFDD6C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5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976E1-E5C4-4F1F-BCA0-9F4CAC0E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E87CEC-D0C8-4A2D-AC8E-C547176F4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E7E38-3691-4E39-9A68-1D6524C7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E21E-C764-466E-B1C1-7825443AF48C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0B37D-D699-4709-89F5-46D7943B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5086B-D616-4F4C-BC91-64F0B3E4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9E19-CEF8-4540-9F06-A4DDFDD6C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78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3D896-B988-456E-B647-0B099A19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01A57-A9FB-476A-A5F1-5EAE6B5AF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14587D-C5A1-4AF2-8D4B-73885BD76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B040C-CC31-409E-9E25-E3EA41C2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E21E-C764-466E-B1C1-7825443AF48C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AE2263-AD11-4C88-AB57-C3611E16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BE284D-AF6E-404F-A022-80B53591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9E19-CEF8-4540-9F06-A4DDFDD6C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8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128B6-90CE-4883-8609-B66582265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89C68-BFAD-4B70-A5D8-C0BBF8AC5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53E6CD-E5DB-4C73-982B-0CEDB1AEB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662601-3F55-4D9D-B04B-84F6100B6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6231A2-386B-47AF-8809-BFF8FA1AE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CF619D-E0AF-4FF2-A3F3-AAB04520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E21E-C764-466E-B1C1-7825443AF48C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29C09A-ED94-427E-BBE7-CF320D1B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A1AEE1-E965-4B46-BB41-275F589C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9E19-CEF8-4540-9F06-A4DDFDD6C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77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FDB8F-659C-4764-A0F1-81C402AD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E0E325-D8F5-43A8-ADBC-3FCC48ED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E21E-C764-466E-B1C1-7825443AF48C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EA825F-5D4D-4F4B-A102-D1F58311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C5308F-0472-42E6-8E2F-7B0D5D09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9E19-CEF8-4540-9F06-A4DDFDD6C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31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4489E3-9B4D-490C-9B16-0126901F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E21E-C764-466E-B1C1-7825443AF48C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2EE6F1-2C04-4FBC-80C6-3D376F70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BF3110-2EE9-4E46-B479-9713FF53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9E19-CEF8-4540-9F06-A4DDFDD6C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31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51950-E86C-472F-B952-15145869B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E95C4-B6CC-43FC-908E-0ED9AE366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1DE66-12E3-4888-B222-ACAAF02F2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D1ECD-B975-44AD-B044-4A454AB2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E21E-C764-466E-B1C1-7825443AF48C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48D55C-39F9-49AB-86C1-BC0BF3DB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0152C7-23E5-4284-9B3B-3973EA76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9E19-CEF8-4540-9F06-A4DDFDD6C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64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FD639-FFC8-4CCE-ACDC-58AC54B2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1AADE5-10D0-4FA6-9F03-30104EEF3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B0AA5B-1566-4129-98B3-64C7142B0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5997AA-A4B4-46FD-A25C-ADDC949A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E21E-C764-466E-B1C1-7825443AF48C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2CCE48-7867-47FD-B879-74677053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5F1F77-F5B3-46D2-A784-AFFF8E06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9E19-CEF8-4540-9F06-A4DDFDD6C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63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1E1623-9F0D-4932-B00A-756512AF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2B3689-16DC-452F-A55A-794CC2027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3EA43-BB4E-4FFD-9B07-7C24BD01B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5E21E-C764-466E-B1C1-7825443AF48C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90F4B4-3884-4FB1-932E-FEFA58ABF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8A7E7-0257-45B6-87DF-6130AD3FC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C9E19-CEF8-4540-9F06-A4DDFDD6C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5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AC5BB-6421-4176-876A-50871B03A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99" y="1214438"/>
            <a:ext cx="10344727" cy="2387600"/>
          </a:xfrm>
        </p:spPr>
        <p:txBody>
          <a:bodyPr>
            <a:normAutofit/>
          </a:bodyPr>
          <a:lstStyle/>
          <a:p>
            <a:r>
              <a:rPr lang="en-US" altLang="zh-CN" sz="4800" dirty="0" err="1"/>
              <a:t>Flush+reload:a</a:t>
            </a:r>
            <a:r>
              <a:rPr lang="en-US" altLang="zh-CN" sz="4800" dirty="0"/>
              <a:t> high </a:t>
            </a:r>
            <a:r>
              <a:rPr lang="en-US" altLang="zh-CN" sz="4800" dirty="0" err="1"/>
              <a:t>resolution,low</a:t>
            </a:r>
            <a:r>
              <a:rPr lang="en-US" altLang="zh-CN" sz="4800" dirty="0"/>
              <a:t> noise,L3cahce side channel attack</a:t>
            </a:r>
            <a:br>
              <a:rPr lang="en-US" altLang="zh-CN" sz="4800" dirty="0"/>
            </a:br>
            <a:r>
              <a:rPr lang="zh-CN" altLang="en-US" sz="2000" dirty="0"/>
              <a:t>（攻击结果部分）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D65636-91AD-4739-9FD4-8627EF13D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4668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2014  </a:t>
            </a:r>
            <a:r>
              <a:rPr lang="en-US" altLang="zh-CN" dirty="0" err="1"/>
              <a:t>Usenix</a:t>
            </a:r>
            <a:r>
              <a:rPr lang="en-US" altLang="zh-CN" dirty="0"/>
              <a:t>    Yuval </a:t>
            </a:r>
            <a:r>
              <a:rPr lang="en-US" altLang="zh-CN" dirty="0" err="1"/>
              <a:t>Yarom</a:t>
            </a:r>
            <a:r>
              <a:rPr lang="en-US" altLang="zh-CN" dirty="0"/>
              <a:t> and Katrina Falkner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01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A4DA5B-6F0E-4B66-B21E-6DDE47E4435A}"/>
              </a:ext>
            </a:extLst>
          </p:cNvPr>
          <p:cNvSpPr txBox="1"/>
          <p:nvPr/>
        </p:nvSpPr>
        <p:spPr>
          <a:xfrm>
            <a:off x="0" y="1802971"/>
            <a:ext cx="1162048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在两种不同的方式下测试攻击，使用了两种硬件平台</a:t>
            </a:r>
            <a:r>
              <a:rPr lang="en-US" altLang="zh-CN" sz="2000" dirty="0"/>
              <a:t>HP Elite 8300和Dell PowerEdge T420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在同一个OS中</a:t>
            </a:r>
            <a:r>
              <a:rPr lang="en-US" altLang="zh-CN" sz="2000" dirty="0"/>
              <a:t>，</a:t>
            </a:r>
            <a:r>
              <a:rPr lang="zh-CN" altLang="en-US" sz="2000" dirty="0"/>
              <a:t>攻击</a:t>
            </a:r>
            <a:r>
              <a:rPr lang="en-US" altLang="zh-CN" sz="2000" dirty="0" err="1"/>
              <a:t>程序和受害</a:t>
            </a:r>
            <a:r>
              <a:rPr lang="zh-CN" altLang="en-US" sz="2000" dirty="0"/>
              <a:t>程序</a:t>
            </a:r>
            <a:r>
              <a:rPr lang="en-US" altLang="zh-CN" sz="2000" dirty="0" err="1"/>
              <a:t>都作为同一操作系统中</a:t>
            </a:r>
            <a:r>
              <a:rPr lang="zh-CN" altLang="en-US" sz="2000" dirty="0"/>
              <a:t>不相关</a:t>
            </a:r>
            <a:r>
              <a:rPr lang="en-US" altLang="zh-CN" sz="2000" dirty="0" err="1"/>
              <a:t>的进程执行</a:t>
            </a:r>
            <a:r>
              <a:rPr lang="en-US" altLang="zh-CN" sz="2000" dirty="0"/>
              <a:t>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（对于一轮签名或解密），平均提取</a:t>
            </a:r>
            <a:r>
              <a:rPr lang="en-US" altLang="zh-CN" sz="2000" dirty="0"/>
              <a:t>98.7%</a:t>
            </a:r>
            <a:r>
              <a:rPr lang="zh-CN" altLang="en-US" sz="2000" dirty="0"/>
              <a:t>的比特，最差的情况为</a:t>
            </a:r>
            <a:r>
              <a:rPr lang="en-US" altLang="zh-CN" sz="2000" dirty="0"/>
              <a:t>95％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 </a:t>
            </a:r>
            <a:r>
              <a:rPr lang="en-US" altLang="zh-CN" sz="2000" dirty="0" err="1"/>
              <a:t>在跨VM方案中</a:t>
            </a:r>
            <a:r>
              <a:rPr lang="en-US" altLang="zh-CN" sz="2000" dirty="0"/>
              <a:t>，</a:t>
            </a:r>
            <a:r>
              <a:rPr lang="zh-CN" altLang="en-US" sz="2000" dirty="0"/>
              <a:t>攻击程序</a:t>
            </a:r>
            <a:r>
              <a:rPr lang="en-US" altLang="zh-CN" sz="2000" dirty="0" err="1"/>
              <a:t>和受害</a:t>
            </a:r>
            <a:r>
              <a:rPr lang="zh-CN" altLang="en-US" sz="2000" dirty="0"/>
              <a:t>程序</a:t>
            </a:r>
            <a:r>
              <a:rPr lang="en-US" altLang="zh-CN" sz="2000" dirty="0"/>
              <a:t>在</a:t>
            </a:r>
            <a:r>
              <a:rPr lang="zh-CN" altLang="en-US" sz="2000" dirty="0"/>
              <a:t>分开</a:t>
            </a:r>
            <a:r>
              <a:rPr lang="en-US" altLang="zh-CN" sz="2000" dirty="0"/>
              <a:t>的</a:t>
            </a:r>
            <a:r>
              <a:rPr lang="zh-CN" altLang="en-US" sz="2000" dirty="0"/>
              <a:t>，共驻</a:t>
            </a:r>
            <a:r>
              <a:rPr lang="en-US" altLang="zh-CN" sz="2000" dirty="0" err="1"/>
              <a:t>的虚拟机中执行</a:t>
            </a:r>
            <a:r>
              <a:rPr lang="en-US" altLang="zh-CN" sz="2000" dirty="0"/>
              <a:t>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（对于一轮签名或解密），</a:t>
            </a:r>
            <a:r>
              <a:rPr lang="en-US" altLang="zh-CN" sz="2000" dirty="0"/>
              <a:t> 平均提取96.7％的比特，最差的情况90％。</a:t>
            </a:r>
          </a:p>
          <a:p>
            <a:r>
              <a:rPr lang="en-US" altLang="zh-CN" sz="2000" dirty="0" err="1"/>
              <a:t>两种方案均在本地</a:t>
            </a:r>
            <a:r>
              <a:rPr lang="zh-CN" altLang="en-US" sz="2000" dirty="0"/>
              <a:t>实验室</a:t>
            </a:r>
            <a:r>
              <a:rPr lang="en-US" altLang="zh-CN" sz="2000" dirty="0" err="1"/>
              <a:t>闲置的计算机中进行了测试</a:t>
            </a:r>
            <a:r>
              <a:rPr lang="en-US" altLang="zh-CN" sz="2000" dirty="0"/>
              <a:t>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 err="1"/>
              <a:t>DELl</a:t>
            </a:r>
            <a:r>
              <a:rPr lang="zh-CN" altLang="en-US" sz="2000" dirty="0"/>
              <a:t>的机器上设置了进程的</a:t>
            </a:r>
            <a:r>
              <a:rPr lang="en-US" altLang="zh-CN" sz="2000" dirty="0"/>
              <a:t>CPU</a:t>
            </a:r>
            <a:r>
              <a:rPr lang="zh-CN" altLang="en-US" sz="2000" dirty="0"/>
              <a:t>亲和度（</a:t>
            </a:r>
            <a:r>
              <a:rPr lang="en-US" altLang="zh-CN" sz="2000" dirty="0"/>
              <a:t>affinity</a:t>
            </a:r>
            <a:r>
              <a:rPr lang="zh-CN" altLang="en-US" sz="2000" dirty="0"/>
              <a:t>），以确保攻击进程和受害进程在同一个物理处理器</a:t>
            </a:r>
            <a:endParaRPr lang="en-US" altLang="zh-CN" sz="2000" dirty="0"/>
          </a:p>
          <a:p>
            <a:r>
              <a:rPr lang="zh-CN" altLang="en-US" sz="2000" dirty="0"/>
              <a:t>上运行。进程可以在处理器的多个核上迁移。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时间槽设置为</a:t>
            </a:r>
            <a:r>
              <a:rPr lang="en-US" altLang="zh-CN" sz="2000" dirty="0"/>
              <a:t>2500</a:t>
            </a:r>
            <a:r>
              <a:rPr lang="zh-CN" altLang="en-US" sz="2000" dirty="0"/>
              <a:t>个</a:t>
            </a:r>
            <a:r>
              <a:rPr lang="en-US" altLang="zh-CN" sz="2000" dirty="0"/>
              <a:t>cycle</a:t>
            </a:r>
            <a:r>
              <a:rPr lang="zh-CN" altLang="en-US" sz="2000" dirty="0"/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247415-D8C9-427E-8A63-94D6361AB410}"/>
              </a:ext>
            </a:extLst>
          </p:cNvPr>
          <p:cNvSpPr txBox="1"/>
          <p:nvPr/>
        </p:nvSpPr>
        <p:spPr>
          <a:xfrm>
            <a:off x="812800" y="42302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0B04CF-0225-4A0B-8CF5-B13AFDA6A410}"/>
              </a:ext>
            </a:extLst>
          </p:cNvPr>
          <p:cNvSpPr txBox="1"/>
          <p:nvPr/>
        </p:nvSpPr>
        <p:spPr>
          <a:xfrm>
            <a:off x="334267" y="81393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实验环境</a:t>
            </a:r>
          </a:p>
        </p:txBody>
      </p:sp>
    </p:spTree>
    <p:extLst>
      <p:ext uri="{BB962C8B-B14F-4D97-AF65-F5344CB8AC3E}">
        <p14:creationId xmlns:p14="http://schemas.microsoft.com/office/powerpoint/2010/main" val="110300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C5145-D5B4-4546-9516-F3CFC3B3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45" y="174576"/>
            <a:ext cx="2906486" cy="1059317"/>
          </a:xfrm>
        </p:spPr>
        <p:txBody>
          <a:bodyPr/>
          <a:lstStyle/>
          <a:p>
            <a:r>
              <a:rPr lang="zh-CN" altLang="en-US" dirty="0"/>
              <a:t>比特丢失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AE5336-DB33-4852-A2B5-65D728CD26CC}"/>
              </a:ext>
            </a:extLst>
          </p:cNvPr>
          <p:cNvSpPr txBox="1"/>
          <p:nvPr/>
        </p:nvSpPr>
        <p:spPr>
          <a:xfrm>
            <a:off x="279343" y="1113301"/>
            <a:ext cx="1163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系统活动可能会导致</a:t>
            </a:r>
            <a:r>
              <a:rPr lang="zh-CN" altLang="en-US" dirty="0"/>
              <a:t>攻击程序</a:t>
            </a:r>
            <a:r>
              <a:rPr lang="zh-CN" altLang="zh-CN" dirty="0"/>
              <a:t>错过时间槽。</a:t>
            </a:r>
            <a:r>
              <a:rPr lang="zh-CN" altLang="en-US" dirty="0"/>
              <a:t>攻击程序</a:t>
            </a:r>
            <a:r>
              <a:rPr lang="zh-CN" altLang="zh-CN" dirty="0"/>
              <a:t>通过注意到</a:t>
            </a:r>
            <a:r>
              <a:rPr lang="zh-CN" altLang="en-US" dirty="0"/>
              <a:t>时钟周期</a:t>
            </a:r>
            <a:r>
              <a:rPr lang="zh-CN" altLang="zh-CN" dirty="0"/>
              <a:t>计数器中的</a:t>
            </a:r>
            <a:r>
              <a:rPr lang="en-US" altLang="zh-CN" dirty="0"/>
              <a:t>jumps</a:t>
            </a:r>
            <a:r>
              <a:rPr lang="zh-CN" altLang="zh-CN" dirty="0"/>
              <a:t>来识别错过的时间槽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1EBB81-B01C-46E7-A628-A49572D2A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67" y="1551893"/>
            <a:ext cx="9411546" cy="44140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1F85B72-5438-4FF3-BE96-39E8DD17C63C}"/>
              </a:ext>
            </a:extLst>
          </p:cNvPr>
          <p:cNvSpPr txBox="1"/>
          <p:nvPr/>
        </p:nvSpPr>
        <p:spPr>
          <a:xfrm>
            <a:off x="123226" y="6035163"/>
            <a:ext cx="12068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图中攻击进程</a:t>
            </a:r>
            <a:r>
              <a:rPr lang="en-US" altLang="zh-CN" dirty="0"/>
              <a:t>错过了3,983和3,984</a:t>
            </a:r>
            <a:r>
              <a:rPr lang="zh-CN" altLang="en-US" dirty="0"/>
              <a:t>时间槽</a:t>
            </a:r>
            <a:r>
              <a:rPr lang="en-US" altLang="zh-CN" dirty="0"/>
              <a:t>。 </a:t>
            </a:r>
            <a:r>
              <a:rPr lang="en-US" altLang="zh-CN" dirty="0" err="1"/>
              <a:t>在这种情况下，丢失的比特不足以隐藏在这些</a:t>
            </a:r>
            <a:r>
              <a:rPr lang="zh-CN" altLang="en-US" dirty="0"/>
              <a:t>时间槽</a:t>
            </a:r>
            <a:r>
              <a:rPr lang="en-US" altLang="zh-CN" dirty="0" err="1"/>
              <a:t>期间处理的比特的信息</a:t>
            </a:r>
            <a:r>
              <a:rPr lang="en-US" altLang="zh-CN" dirty="0"/>
              <a:t>。</a:t>
            </a:r>
          </a:p>
          <a:p>
            <a:r>
              <a:rPr lang="en-US" altLang="zh-CN" dirty="0" err="1"/>
              <a:t>但是，如果错过了更多的</a:t>
            </a:r>
            <a:r>
              <a:rPr lang="zh-CN" altLang="en-US" dirty="0"/>
              <a:t>时间槽</a:t>
            </a:r>
            <a:r>
              <a:rPr lang="en-US" altLang="zh-CN" dirty="0"/>
              <a:t>，</a:t>
            </a:r>
            <a:r>
              <a:rPr lang="en-US" altLang="zh-CN" dirty="0" err="1"/>
              <a:t>则私钥指数的比特数据将丢失，从而导致捕获错误</a:t>
            </a:r>
            <a:r>
              <a:rPr lang="en-US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448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902A8F-1B49-4238-99A4-6D80F894AD28}"/>
              </a:ext>
            </a:extLst>
          </p:cNvPr>
          <p:cNvSpPr txBox="1"/>
          <p:nvPr/>
        </p:nvSpPr>
        <p:spPr>
          <a:xfrm>
            <a:off x="326572" y="1522314"/>
            <a:ext cx="5039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对于每个观察到的签名，</a:t>
            </a:r>
            <a:r>
              <a:rPr lang="zh-CN" altLang="en-US" dirty="0"/>
              <a:t>攻击程序</a:t>
            </a:r>
            <a:r>
              <a:rPr lang="zh-CN" altLang="zh-CN" dirty="0"/>
              <a:t>都会在每个</a:t>
            </a:r>
            <a:r>
              <a:rPr lang="zh-CN" altLang="en-US" dirty="0"/>
              <a:t>时间槽</a:t>
            </a:r>
            <a:r>
              <a:rPr lang="zh-CN" altLang="zh-CN" dirty="0"/>
              <a:t>中输出代表观察到的探针的文本行。</a:t>
            </a:r>
            <a:r>
              <a:rPr lang="en-US" altLang="zh-CN" dirty="0"/>
              <a:t> </a:t>
            </a:r>
            <a:r>
              <a:rPr lang="en-US" altLang="zh-CN" dirty="0" err="1"/>
              <a:t>使用Shell脚本来解析此输出，并将结果与基本事实进行比较</a:t>
            </a:r>
            <a:r>
              <a:rPr lang="en-US" altLang="zh-CN" dirty="0"/>
              <a:t>。</a:t>
            </a:r>
            <a:r>
              <a:rPr lang="zh-CN" altLang="en-US" dirty="0"/>
              <a:t>结果如表</a:t>
            </a:r>
            <a:r>
              <a:rPr lang="en-US" altLang="zh-CN" dirty="0"/>
              <a:t>2</a:t>
            </a:r>
            <a:r>
              <a:rPr lang="zh-CN" altLang="en-US" dirty="0"/>
              <a:t>，图</a:t>
            </a:r>
            <a:r>
              <a:rPr lang="en-US" altLang="zh-CN" dirty="0"/>
              <a:t>8</a:t>
            </a:r>
            <a:r>
              <a:rPr lang="zh-CN" altLang="en-US" dirty="0"/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3482A6-74BB-4550-B7CD-39AB601E0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192" y="1764515"/>
            <a:ext cx="4883171" cy="51479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4F2FAA8-1084-4955-9C06-96B3BCD9E4BE}"/>
              </a:ext>
            </a:extLst>
          </p:cNvPr>
          <p:cNvSpPr txBox="1"/>
          <p:nvPr/>
        </p:nvSpPr>
        <p:spPr>
          <a:xfrm>
            <a:off x="326572" y="391886"/>
            <a:ext cx="11226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为了</a:t>
            </a:r>
            <a:r>
              <a:rPr lang="zh-CN" altLang="zh-CN" b="1" dirty="0"/>
              <a:t>衡量捕获错误的发生率</a:t>
            </a:r>
            <a:r>
              <a:rPr lang="zh-CN" altLang="zh-CN" dirty="0"/>
              <a:t>，使用</a:t>
            </a:r>
            <a:r>
              <a:rPr lang="zh-CN" altLang="en-US" dirty="0"/>
              <a:t>攻击</a:t>
            </a:r>
            <a:r>
              <a:rPr lang="zh-CN" altLang="zh-CN" dirty="0"/>
              <a:t>程序来观察和捕获每种配置上</a:t>
            </a:r>
            <a:r>
              <a:rPr lang="zh-CN" altLang="en-US" dirty="0"/>
              <a:t>运行</a:t>
            </a:r>
            <a:r>
              <a:rPr lang="zh-CN" altLang="zh-CN" dirty="0"/>
              <a:t>的</a:t>
            </a:r>
            <a:r>
              <a:rPr lang="en-US" altLang="zh-CN" dirty="0">
                <a:solidFill>
                  <a:srgbClr val="FF0000"/>
                </a:solidFill>
              </a:rPr>
              <a:t>1,000个签名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r>
              <a:rPr lang="en-US" altLang="zh-CN" dirty="0" err="1"/>
              <a:t>GnuPG受害</a:t>
            </a:r>
            <a:r>
              <a:rPr lang="zh-CN" altLang="en-US" dirty="0"/>
              <a:t>程序</a:t>
            </a:r>
            <a:r>
              <a:rPr lang="en-US" altLang="zh-CN" dirty="0" err="1"/>
              <a:t>是从另一个窗口中的shell执行的</a:t>
            </a:r>
            <a:r>
              <a:rPr lang="en-US" altLang="zh-CN" dirty="0"/>
              <a:t>。</a:t>
            </a:r>
          </a:p>
          <a:p>
            <a:r>
              <a:rPr lang="en-US" altLang="zh-CN" dirty="0" err="1"/>
              <a:t>除了确保</a:t>
            </a:r>
            <a:r>
              <a:rPr lang="zh-CN" altLang="en-US" dirty="0"/>
              <a:t>攻击</a:t>
            </a:r>
            <a:r>
              <a:rPr lang="en-US" altLang="zh-CN" dirty="0" err="1"/>
              <a:t>程序在运行签名时执行之外</a:t>
            </a:r>
            <a:r>
              <a:rPr lang="en-US" altLang="zh-CN" dirty="0"/>
              <a:t>，</a:t>
            </a:r>
            <a:r>
              <a:rPr lang="zh-CN" altLang="en-US" dirty="0"/>
              <a:t>攻击</a:t>
            </a:r>
            <a:r>
              <a:rPr lang="en-US" altLang="zh-CN" dirty="0" err="1"/>
              <a:t>程序和GnuPG的执行不会</a:t>
            </a:r>
            <a:r>
              <a:rPr lang="zh-CN" altLang="en-US" dirty="0"/>
              <a:t>被</a:t>
            </a:r>
            <a:r>
              <a:rPr lang="en-US" altLang="zh-CN" dirty="0" err="1"/>
              <a:t>同步</a:t>
            </a:r>
            <a:r>
              <a:rPr lang="en-US" altLang="zh-CN" dirty="0"/>
              <a:t>。</a:t>
            </a:r>
            <a:endParaRPr lang="zh-CN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8B7404-A60C-4CE2-B3CE-A12E178F1B64}"/>
              </a:ext>
            </a:extLst>
          </p:cNvPr>
          <p:cNvSpPr txBox="1"/>
          <p:nvPr/>
        </p:nvSpPr>
        <p:spPr>
          <a:xfrm>
            <a:off x="406621" y="3076684"/>
            <a:ext cx="47135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shell脚本高估了错误的数量。例如，由于缺少</a:t>
            </a:r>
            <a:r>
              <a:rPr lang="zh-CN" altLang="en-US" dirty="0"/>
              <a:t>时间槽</a:t>
            </a:r>
            <a:r>
              <a:rPr lang="zh-CN" altLang="zh-CN" dirty="0"/>
              <a:t>，该脚本无法识别表</a:t>
            </a:r>
            <a:r>
              <a:rPr lang="en-US" altLang="zh-CN" dirty="0"/>
              <a:t>1中的第12位。我们手动检查了一些捕获输出的样本，并估计手动检查可以减少错误的数量。 错误减少25％-50％。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B2ADCE-E326-4E91-A4CA-A9BD5966B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03" y="4711267"/>
            <a:ext cx="45529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2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0C1FD57-A19A-428A-AFBA-607CA29869DD}"/>
              </a:ext>
            </a:extLst>
          </p:cNvPr>
          <p:cNvSpPr txBox="1"/>
          <p:nvPr/>
        </p:nvSpPr>
        <p:spPr>
          <a:xfrm>
            <a:off x="478971" y="827314"/>
            <a:ext cx="10781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在</a:t>
            </a:r>
            <a:r>
              <a:rPr lang="en-US" altLang="zh-CN" dirty="0" err="1"/>
              <a:t>HP机器上，与Dell机器相比</a:t>
            </a:r>
            <a:r>
              <a:rPr lang="en-US" altLang="zh-CN" dirty="0"/>
              <a:t>，</a:t>
            </a:r>
            <a:r>
              <a:rPr lang="zh-CN" altLang="en-US" dirty="0"/>
              <a:t>可以</a:t>
            </a:r>
            <a:r>
              <a:rPr lang="en-US" altLang="zh-CN" dirty="0" err="1"/>
              <a:t>观察到更好的结果和明显更少的噪音</a:t>
            </a:r>
            <a:r>
              <a:rPr lang="en-US" altLang="zh-CN" dirty="0"/>
              <a:t>。 </a:t>
            </a:r>
            <a:r>
              <a:rPr lang="en-US" altLang="zh-CN" dirty="0" err="1"/>
              <a:t>我们认为，这是戴尔计算机的处理器进行更高级优化的结果</a:t>
            </a:r>
            <a:r>
              <a:rPr lang="en-US" altLang="zh-CN" dirty="0"/>
              <a:t>。 </a:t>
            </a:r>
            <a:r>
              <a:rPr lang="en-US" altLang="zh-CN" dirty="0" err="1"/>
              <a:t>在每台计算机上，由于增加了虚拟化层的处理，因此相同操作系统配</a:t>
            </a:r>
            <a:r>
              <a:rPr lang="zh-CN" altLang="en-US" dirty="0"/>
              <a:t>中攻击</a:t>
            </a:r>
            <a:r>
              <a:rPr lang="en-US" altLang="zh-CN" dirty="0" err="1"/>
              <a:t>的结果要优于跨VM攻击的结果</a:t>
            </a:r>
            <a:r>
              <a:rPr lang="en-US" altLang="zh-CN" dirty="0"/>
              <a:t>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F3C7D3-5D8F-4303-8A24-11CB7600259C}"/>
              </a:ext>
            </a:extLst>
          </p:cNvPr>
          <p:cNvSpPr txBox="1"/>
          <p:nvPr/>
        </p:nvSpPr>
        <p:spPr>
          <a:xfrm>
            <a:off x="478971" y="2690336"/>
            <a:ext cx="11025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恢复密钥的</a:t>
            </a:r>
            <a:r>
              <a:rPr lang="zh-CN" altLang="zh-CN" b="1" dirty="0"/>
              <a:t>另一种方法是组合来自多个签名的数据</a:t>
            </a:r>
            <a:r>
              <a:rPr lang="zh-CN" altLang="zh-CN" dirty="0"/>
              <a:t>。由于每个捕获中的错误位置是独立的，因此任何两个捕获</a:t>
            </a:r>
            <a:r>
              <a:rPr lang="zh-CN" altLang="en-US" dirty="0"/>
              <a:t>结果</a:t>
            </a:r>
            <a:r>
              <a:rPr lang="zh-CN" altLang="zh-CN" dirty="0"/>
              <a:t>在相同位位置中都有错误的可能性很小。为了测试此方法，我们在</a:t>
            </a:r>
            <a:r>
              <a:rPr lang="en-US" altLang="zh-CN" dirty="0"/>
              <a:t>Dell跨VM场景下手动合并了几对间谍观察结果。合并随机对时，合并结果中最多有一位错误。将Dell跨VM场景的最差捕获与随机捕获合并时，合并结果有6位错误，所有这些错误均在CRT组件之一中，并且在此过程中已全部识别为潜在错误。因此，我们得出结论，通过观察两个签名，攻击者可以恢复私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59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F5FD3-E032-43BC-90F0-265FB1B7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200400" cy="984704"/>
          </a:xfrm>
        </p:spPr>
        <p:txBody>
          <a:bodyPr/>
          <a:lstStyle/>
          <a:p>
            <a:r>
              <a:rPr lang="zh-CN" altLang="en-US" dirty="0"/>
              <a:t>攻击的限制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F551D1-B372-41A3-B3A2-F00C1B2208CC}"/>
              </a:ext>
            </a:extLst>
          </p:cNvPr>
          <p:cNvSpPr txBox="1"/>
          <p:nvPr/>
        </p:nvSpPr>
        <p:spPr>
          <a:xfrm>
            <a:off x="631372" y="1582340"/>
            <a:ext cx="103047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为了使攻击</a:t>
            </a:r>
            <a:r>
              <a:rPr lang="zh-CN" altLang="en-US" dirty="0"/>
              <a:t>能成功</a:t>
            </a:r>
            <a:r>
              <a:rPr lang="zh-CN" altLang="zh-CN" dirty="0"/>
              <a:t>，</a:t>
            </a:r>
            <a:r>
              <a:rPr lang="zh-CN" altLang="en-US" dirty="0"/>
              <a:t>攻击程序</a:t>
            </a:r>
            <a:r>
              <a:rPr lang="zh-CN" altLang="zh-CN" dirty="0"/>
              <a:t>和受害</a:t>
            </a:r>
            <a:r>
              <a:rPr lang="zh-CN" altLang="en-US" dirty="0"/>
              <a:t>程序</a:t>
            </a:r>
            <a:r>
              <a:rPr lang="zh-CN" altLang="zh-CN" dirty="0"/>
              <a:t>必须在同一物理处理器上执行。</a:t>
            </a:r>
            <a:r>
              <a:rPr lang="zh-CN" altLang="en-US" dirty="0"/>
              <a:t>（</a:t>
            </a:r>
            <a:r>
              <a:rPr lang="zh-CN" altLang="zh-CN" dirty="0"/>
              <a:t>设置处理器</a:t>
            </a:r>
            <a:r>
              <a:rPr lang="zh-CN" altLang="en-US" dirty="0"/>
              <a:t>亲和度）</a:t>
            </a:r>
            <a:r>
              <a:rPr lang="zh-CN" altLang="zh-CN" dirty="0"/>
              <a:t>。但是，在实际的攻击情况下，攻击取决于系统调度程序。</a:t>
            </a:r>
          </a:p>
          <a:p>
            <a:r>
              <a:rPr lang="zh-CN" altLang="zh-CN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在执行测试时，</a:t>
            </a:r>
            <a:r>
              <a:rPr lang="zh-CN" altLang="en-US" dirty="0"/>
              <a:t>攻击程序</a:t>
            </a:r>
            <a:r>
              <a:rPr lang="zh-CN" altLang="zh-CN" dirty="0"/>
              <a:t>和受害</a:t>
            </a:r>
            <a:r>
              <a:rPr lang="zh-CN" altLang="en-US" dirty="0"/>
              <a:t>程序</a:t>
            </a:r>
            <a:r>
              <a:rPr lang="zh-CN" altLang="zh-CN" dirty="0"/>
              <a:t>是系统上的唯一负载。这种情况并不代表运行多个进程的真实系统。我们预计这种负载会产生噪声，从而影响捕获质量。此外，对于包含多个并行的</a:t>
            </a:r>
            <a:r>
              <a:rPr lang="en-US" altLang="zh-CN" dirty="0" err="1"/>
              <a:t>GnuPG实例的负载</a:t>
            </a:r>
            <a:r>
              <a:rPr lang="en-US" altLang="zh-CN" dirty="0"/>
              <a:t>，</a:t>
            </a:r>
            <a:r>
              <a:rPr lang="zh-CN" altLang="en-US" dirty="0"/>
              <a:t>攻击</a:t>
            </a:r>
            <a:r>
              <a:rPr lang="en-US" altLang="zh-CN" dirty="0" err="1"/>
              <a:t>将无法区分每个实例的内存访问，并且将无法恢复任何数据</a:t>
            </a:r>
            <a:r>
              <a:rPr lang="en-US" altLang="zh-CN" dirty="0"/>
              <a:t>。</a:t>
            </a:r>
            <a:endParaRPr lang="zh-CN" altLang="zh-CN" dirty="0"/>
          </a:p>
          <a:p>
            <a:r>
              <a:rPr lang="en-US" altLang="zh-CN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另一个限制是密钥的长度。</a:t>
            </a:r>
            <a:r>
              <a:rPr lang="en-US" altLang="zh-CN" dirty="0"/>
              <a:t> 在Dell计算机上，探测三个内存位置大约需要2200个周期。 </a:t>
            </a:r>
            <a:r>
              <a:rPr lang="en-US" altLang="zh-CN" dirty="0" err="1"/>
              <a:t>因此，攻击不能在短于此的</a:t>
            </a:r>
            <a:r>
              <a:rPr lang="zh-CN" altLang="en-US" dirty="0"/>
              <a:t>时间槽</a:t>
            </a:r>
            <a:r>
              <a:rPr lang="en-US" altLang="zh-CN" dirty="0" err="1"/>
              <a:t>上进行</a:t>
            </a:r>
            <a:r>
              <a:rPr lang="en-US" altLang="zh-CN" dirty="0"/>
              <a:t>。 如果密钥长度较短，则2200个周期或更长时间的</a:t>
            </a:r>
            <a:r>
              <a:rPr lang="zh-CN" altLang="en-US" dirty="0"/>
              <a:t>时间槽</a:t>
            </a:r>
            <a:r>
              <a:rPr lang="en-US" altLang="zh-CN" dirty="0" err="1"/>
              <a:t>不能提供足够的分辨率来跟踪受害者</a:t>
            </a:r>
            <a:r>
              <a:rPr lang="en-US" altLang="zh-CN" dirty="0"/>
              <a:t>。 </a:t>
            </a:r>
            <a:r>
              <a:rPr lang="en-US" altLang="zh-CN" dirty="0" err="1"/>
              <a:t>因此</a:t>
            </a:r>
            <a:r>
              <a:rPr lang="en-US" altLang="zh-CN" dirty="0"/>
              <a:t>，</a:t>
            </a:r>
            <a:r>
              <a:rPr lang="zh-CN" altLang="zh-CN" dirty="0"/>
              <a:t>对于</a:t>
            </a:r>
            <a:r>
              <a:rPr lang="en-US" altLang="zh-CN" dirty="0" err="1"/>
              <a:t>使用较短的密钥</a:t>
            </a:r>
            <a:r>
              <a:rPr lang="zh-CN" altLang="zh-CN" dirty="0"/>
              <a:t>的情况，</a:t>
            </a:r>
            <a:r>
              <a:rPr lang="en-US" altLang="zh-CN" dirty="0" err="1"/>
              <a:t>恢复私钥更加困难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ARM</a:t>
            </a:r>
            <a:r>
              <a:rPr lang="zh-CN" altLang="en-US" dirty="0"/>
              <a:t>体系结构中驱逐缓存行的指令不允许用户进程使用，需要特权模式。所以攻击不适用。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AMD</a:t>
            </a:r>
            <a:r>
              <a:rPr lang="zh-CN" altLang="en-US" dirty="0"/>
              <a:t>处理器中攻击也不适用（可能缓存是非包含性的）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645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ADF18-9445-4F3D-8FCB-669949872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343"/>
          </a:xfrm>
        </p:spPr>
        <p:txBody>
          <a:bodyPr/>
          <a:lstStyle/>
          <a:p>
            <a:r>
              <a:rPr lang="zh-CN" altLang="en-US" dirty="0"/>
              <a:t>缓解措施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CD3A29-DD5B-46B5-984C-6D364F02B163}"/>
              </a:ext>
            </a:extLst>
          </p:cNvPr>
          <p:cNvSpPr txBox="1"/>
          <p:nvPr/>
        </p:nvSpPr>
        <p:spPr>
          <a:xfrm>
            <a:off x="488535" y="1759788"/>
            <a:ext cx="11214930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通过添加限制对PAT（页面属性表</a:t>
            </a:r>
            <a:r>
              <a:rPr lang="zh-CN" altLang="en-US" sz="2000" dirty="0"/>
              <a:t>）</a:t>
            </a:r>
            <a:r>
              <a:rPr lang="en-US" altLang="zh-CN" sz="2000" dirty="0" err="1"/>
              <a:t>进行刷新访问的内存类型来实现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通过更改程序加载程序避免共享敏感代码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禁用页面重复数据删除（这可以防止虚拟化系统中共同托管的</a:t>
            </a:r>
            <a:r>
              <a:rPr lang="en-US" altLang="zh-CN" sz="2000" dirty="0"/>
              <a:t>Guest</a:t>
            </a:r>
            <a:r>
              <a:rPr lang="zh-CN" altLang="en-US" sz="2000" dirty="0"/>
              <a:t>之间使用</a:t>
            </a:r>
            <a:r>
              <a:rPr lang="en-US" altLang="zh-CN" sz="2000" dirty="0" err="1"/>
              <a:t>flush+reload</a:t>
            </a:r>
            <a:r>
              <a:rPr lang="zh-CN" altLang="en-US" sz="2000" dirty="0"/>
              <a:t>攻击）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 </a:t>
            </a:r>
            <a:r>
              <a:rPr lang="zh-CN" altLang="en-US" sz="2000" dirty="0"/>
              <a:t>降低时钟分辨率或在时钟测量中引入噪声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引入无效指令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48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9A4E6-B6C2-45D8-8460-1933A28C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462DA-57AE-409E-8932-7D507CF96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10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605</Words>
  <Application>Microsoft Office PowerPoint</Application>
  <PresentationFormat>宽屏</PresentationFormat>
  <Paragraphs>46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Flush+reload:a high resolution,low noise,L3cahce side channel attack （攻击结果部分）</vt:lpstr>
      <vt:lpstr>PowerPoint 演示文稿</vt:lpstr>
      <vt:lpstr>比特丢失</vt:lpstr>
      <vt:lpstr>PowerPoint 演示文稿</vt:lpstr>
      <vt:lpstr>PowerPoint 演示文稿</vt:lpstr>
      <vt:lpstr>攻击的限制</vt:lpstr>
      <vt:lpstr>缓解措施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Flush+reload:a high resolution,low noise,L3cahce side channel attack</dc:title>
  <dc:creator>Administrator</dc:creator>
  <cp:lastModifiedBy>Administrator</cp:lastModifiedBy>
  <cp:revision>22</cp:revision>
  <dcterms:created xsi:type="dcterms:W3CDTF">2020-01-03T09:54:17Z</dcterms:created>
  <dcterms:modified xsi:type="dcterms:W3CDTF">2020-01-04T08:45:12Z</dcterms:modified>
</cp:coreProperties>
</file>