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8" r:id="rId5"/>
    <p:sldId id="259" r:id="rId6"/>
    <p:sldId id="257" r:id="rId7"/>
    <p:sldId id="261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5" r:id="rId16"/>
    <p:sldId id="276" r:id="rId17"/>
    <p:sldId id="274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5760" y="1608773"/>
            <a:ext cx="9144000" cy="2387600"/>
          </a:xfrm>
        </p:spPr>
        <p:txBody>
          <a:bodyPr/>
          <a:p>
            <a:r>
              <a:rPr lang="zh-CN" altLang="en-US"/>
              <a:t>常用文本注意力机制以及其实现方法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7985" y="151130"/>
            <a:ext cx="636968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ym typeface="+mn-ea"/>
              </a:rPr>
              <a:t>方法三</a:t>
            </a:r>
            <a:r>
              <a:rPr lang="en-US" altLang="zh-CN" sz="3600" b="1">
                <a:sym typeface="+mn-ea"/>
              </a:rPr>
              <a:t>: </a:t>
            </a:r>
            <a:r>
              <a:rPr lang="zh-CN" altLang="en-US" sz="3600" b="1">
                <a:sym typeface="+mn-ea"/>
              </a:rPr>
              <a:t>  Tdot2:  Tanh(Q</a:t>
            </a:r>
            <a:r>
              <a:rPr lang="en-US" altLang="zh-CN" sz="3600" b="1">
                <a:sym typeface="+mn-ea"/>
              </a:rPr>
              <a:t>(</a:t>
            </a:r>
            <a:r>
              <a:rPr lang="zh-CN" altLang="en-US" sz="3600" b="1">
                <a:sym typeface="+mn-ea"/>
              </a:rPr>
              <a:t>HW</a:t>
            </a:r>
            <a:r>
              <a:rPr lang="en-US" altLang="zh-CN" sz="3600" b="1">
                <a:sym typeface="+mn-ea"/>
              </a:rPr>
              <a:t>)</a:t>
            </a:r>
            <a:r>
              <a:rPr lang="zh-CN" altLang="en-US" sz="3600" b="1">
                <a:sym typeface="+mn-ea"/>
              </a:rPr>
              <a:t>+b)</a:t>
            </a:r>
            <a:endParaRPr lang="zh-CN" altLang="en-US" sz="36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660" y="4609465"/>
            <a:ext cx="80441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zh-CN" altLang="en-US"/>
              <a:t>代码</a:t>
            </a:r>
            <a:endParaRPr lang="zh-CN" altLang="en-US"/>
          </a:p>
          <a:p>
            <a:r>
              <a:rPr lang="zh-CN" altLang="en-US"/>
              <a:t>V = torch.matmul(W. self.H)                                       # (B, L, q_dim)                                              A = torch.matmul(V, Q.t()) + self.att_bias                # (B, L, K)                                                    A = A.tanh()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 rot="5400000">
            <a:off x="1716405" y="2175510"/>
            <a:ext cx="182880" cy="404495"/>
            <a:chOff x="8215" y="3191"/>
            <a:chExt cx="288" cy="637"/>
          </a:xfrm>
        </p:grpSpPr>
        <p:sp>
          <p:nvSpPr>
            <p:cNvPr id="7" name="矩形 6"/>
            <p:cNvSpPr/>
            <p:nvPr/>
          </p:nvSpPr>
          <p:spPr>
            <a:xfrm rot="5400000">
              <a:off x="8200" y="3206"/>
              <a:ext cx="319" cy="2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8200" y="3525"/>
              <a:ext cx="319" cy="28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72515" y="2193925"/>
            <a:ext cx="83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grpSp>
        <p:nvGrpSpPr>
          <p:cNvPr id="26" name="组合 25"/>
          <p:cNvGrpSpPr/>
          <p:nvPr/>
        </p:nvGrpSpPr>
        <p:grpSpPr>
          <a:xfrm rot="0">
            <a:off x="1175385" y="4445635"/>
            <a:ext cx="405130" cy="548640"/>
            <a:chOff x="5023" y="6367"/>
            <a:chExt cx="638" cy="864"/>
          </a:xfrm>
        </p:grpSpPr>
        <p:sp>
          <p:nvSpPr>
            <p:cNvPr id="27" name="矩形 26"/>
            <p:cNvSpPr/>
            <p:nvPr/>
          </p:nvSpPr>
          <p:spPr>
            <a:xfrm>
              <a:off x="5023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42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023" y="6655"/>
              <a:ext cx="638" cy="576"/>
              <a:chOff x="5023" y="6655"/>
              <a:chExt cx="638" cy="57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 rot="0">
            <a:off x="1175385" y="3526155"/>
            <a:ext cx="405130" cy="548640"/>
            <a:chOff x="5023" y="6367"/>
            <a:chExt cx="638" cy="864"/>
          </a:xfrm>
        </p:grpSpPr>
        <p:sp>
          <p:nvSpPr>
            <p:cNvPr id="40" name="矩形 39"/>
            <p:cNvSpPr/>
            <p:nvPr/>
          </p:nvSpPr>
          <p:spPr>
            <a:xfrm>
              <a:off x="5023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342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023" y="6655"/>
              <a:ext cx="638" cy="576"/>
              <a:chOff x="5023" y="6655"/>
              <a:chExt cx="638" cy="57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 rot="0">
            <a:off x="1175385" y="2770505"/>
            <a:ext cx="405130" cy="548640"/>
            <a:chOff x="5023" y="6367"/>
            <a:chExt cx="638" cy="864"/>
          </a:xfrm>
        </p:grpSpPr>
        <p:sp>
          <p:nvSpPr>
            <p:cNvPr id="48" name="矩形 47"/>
            <p:cNvSpPr/>
            <p:nvPr/>
          </p:nvSpPr>
          <p:spPr>
            <a:xfrm>
              <a:off x="5023" y="6367"/>
              <a:ext cx="319" cy="2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342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023" y="6655"/>
              <a:ext cx="638" cy="576"/>
              <a:chOff x="5023" y="6655"/>
              <a:chExt cx="638" cy="57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-27305" y="1825625"/>
            <a:ext cx="4509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第一个句子在</a:t>
            </a:r>
            <a:r>
              <a:rPr lang="en-US" altLang="zh-CN"/>
              <a:t>q_1 query</a:t>
            </a:r>
            <a:r>
              <a:rPr lang="zh-CN" altLang="en-US"/>
              <a:t>下生成的权重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10410" y="2767965"/>
            <a:ext cx="247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每一个都加相同偏置</a:t>
            </a:r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6134735" y="3098165"/>
            <a:ext cx="205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验证相加正确性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073275" y="2193925"/>
            <a:ext cx="146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K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40995" y="950595"/>
            <a:ext cx="7647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经过方法一</a:t>
            </a:r>
            <a:r>
              <a:rPr lang="en-US" altLang="zh-CN">
                <a:sym typeface="+mn-ea"/>
              </a:rPr>
              <a:t>Q(HW)</a:t>
            </a:r>
            <a:r>
              <a:rPr lang="zh-CN" altLang="en-US">
                <a:sym typeface="+mn-ea"/>
              </a:rPr>
              <a:t>的过程生成</a:t>
            </a:r>
            <a:r>
              <a:rPr lang="en-US" altLang="zh-CN">
                <a:sym typeface="+mn-ea"/>
              </a:rPr>
              <a:t>A</a:t>
            </a:r>
            <a:endParaRPr lang="zh-CN" altLang="en-US"/>
          </a:p>
          <a:p>
            <a:r>
              <a:rPr lang="zh-CN" altLang="en-US">
                <a:sym typeface="+mn-ea"/>
              </a:rPr>
              <a:t>然后加上</a:t>
            </a:r>
            <a:r>
              <a:rPr lang="en-US" altLang="zh-CN">
                <a:sym typeface="+mn-ea"/>
              </a:rPr>
              <a:t>bias</a:t>
            </a:r>
            <a:r>
              <a:rPr lang="zh-CN" altLang="en-US">
                <a:sym typeface="+mn-ea"/>
              </a:rPr>
              <a:t>， 如下图。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8" idx="0"/>
            <a:endCxn id="51" idx="0"/>
          </p:cNvCxnSpPr>
          <p:nvPr/>
        </p:nvCxnSpPr>
        <p:spPr>
          <a:xfrm flipH="1">
            <a:off x="1276985" y="2469515"/>
            <a:ext cx="429260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28725" y="4994275"/>
            <a:ext cx="351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endParaRPr lang="en-US" altLang="zh-CN"/>
          </a:p>
        </p:txBody>
      </p:sp>
      <p:cxnSp>
        <p:nvCxnSpPr>
          <p:cNvPr id="22" name="直接箭头连接符 21"/>
          <p:cNvCxnSpPr>
            <a:endCxn id="51" idx="2"/>
          </p:cNvCxnSpPr>
          <p:nvPr/>
        </p:nvCxnSpPr>
        <p:spPr>
          <a:xfrm flipH="1">
            <a:off x="1276985" y="2487930"/>
            <a:ext cx="41148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85" idx="2"/>
          </p:cNvCxnSpPr>
          <p:nvPr/>
        </p:nvCxnSpPr>
        <p:spPr>
          <a:xfrm flipH="1">
            <a:off x="1276985" y="2511425"/>
            <a:ext cx="403860" cy="80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endCxn id="51" idx="1"/>
          </p:cNvCxnSpPr>
          <p:nvPr/>
        </p:nvCxnSpPr>
        <p:spPr>
          <a:xfrm rot="5400000" flipV="1">
            <a:off x="473075" y="2341880"/>
            <a:ext cx="965835" cy="4387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0" y="-57150"/>
            <a:ext cx="4138295" cy="6972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0250" y="1586865"/>
            <a:ext cx="10730865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>
                <a:sym typeface="+mn-ea"/>
              </a:rPr>
              <a:t>		</a:t>
            </a:r>
            <a:r>
              <a:rPr lang="zh-CN" altLang="en-US" sz="4000">
                <a:sym typeface="+mn-ea"/>
              </a:rPr>
              <a:t>方法四</a:t>
            </a:r>
            <a:r>
              <a:rPr lang="en-US" altLang="zh-CN" sz="4000">
                <a:sym typeface="+mn-ea"/>
              </a:rPr>
              <a:t>: </a:t>
            </a:r>
            <a:r>
              <a:rPr lang="zh-CN" altLang="en-US" sz="4000">
                <a:sym typeface="+mn-ea"/>
              </a:rPr>
              <a:t>  </a:t>
            </a:r>
            <a:r>
              <a:rPr sz="4000">
                <a:sym typeface="+mn-ea"/>
              </a:rPr>
              <a:t>Cat:  tanh(</a:t>
            </a:r>
            <a:r>
              <a:rPr lang="en-US" sz="4000">
                <a:sym typeface="+mn-ea"/>
              </a:rPr>
              <a:t>L</a:t>
            </a:r>
            <a:r>
              <a:rPr sz="4000">
                <a:sym typeface="+mn-ea"/>
              </a:rPr>
              <a:t>[W;q]+b)</a:t>
            </a:r>
            <a:endParaRPr sz="4000">
              <a:sym typeface="+mn-ea"/>
            </a:endParaRPr>
          </a:p>
          <a:p>
            <a:r>
              <a:rPr lang="zh-CN" sz="3200">
                <a:sym typeface="+mn-ea"/>
              </a:rPr>
              <a:t>由于实现多维</a:t>
            </a:r>
            <a:r>
              <a:rPr lang="en-US" altLang="zh-CN" sz="3200">
                <a:sym typeface="+mn-ea"/>
              </a:rPr>
              <a:t>query</a:t>
            </a:r>
            <a:r>
              <a:rPr lang="zh-CN" altLang="en-US" sz="3200">
                <a:sym typeface="+mn-ea"/>
              </a:rPr>
              <a:t>牵扯循环复杂度高，故该方法只接受一维</a:t>
            </a:r>
            <a:r>
              <a:rPr lang="en-US" altLang="zh-CN" sz="3200">
                <a:sym typeface="+mn-ea"/>
              </a:rPr>
              <a:t>query vector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5790" y="650240"/>
            <a:ext cx="53949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ym typeface="+mn-ea"/>
              </a:rPr>
              <a:t>方法四</a:t>
            </a:r>
            <a:r>
              <a:rPr lang="en-US" altLang="zh-CN" sz="3200" b="1">
                <a:sym typeface="+mn-ea"/>
              </a:rPr>
              <a:t>: </a:t>
            </a:r>
            <a:r>
              <a:rPr lang="zh-CN" altLang="en-US" sz="3200" b="1">
                <a:sym typeface="+mn-ea"/>
              </a:rPr>
              <a:t>  </a:t>
            </a:r>
            <a:r>
              <a:rPr sz="3200" b="1">
                <a:sym typeface="+mn-ea"/>
              </a:rPr>
              <a:t>Cat:  tanh(</a:t>
            </a:r>
            <a:r>
              <a:rPr lang="en-US" sz="3200" b="1">
                <a:sym typeface="+mn-ea"/>
              </a:rPr>
              <a:t>L</a:t>
            </a:r>
            <a:r>
              <a:rPr sz="3200" b="1">
                <a:sym typeface="+mn-ea"/>
              </a:rPr>
              <a:t>[W;q]+b)</a:t>
            </a:r>
            <a:endParaRPr lang="zh-CN" altLang="en-US" sz="3200" b="1">
              <a:sym typeface="+mn-ea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084580" y="2348865"/>
            <a:ext cx="810260" cy="2125980"/>
            <a:chOff x="1708" y="3699"/>
            <a:chExt cx="1276" cy="3348"/>
          </a:xfrm>
        </p:grpSpPr>
        <p:grpSp>
          <p:nvGrpSpPr>
            <p:cNvPr id="23" name="组合 22"/>
            <p:cNvGrpSpPr/>
            <p:nvPr/>
          </p:nvGrpSpPr>
          <p:grpSpPr>
            <a:xfrm rot="0">
              <a:off x="1708" y="3699"/>
              <a:ext cx="1276" cy="864"/>
              <a:chOff x="12043" y="3338"/>
              <a:chExt cx="1276" cy="86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3000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2043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2362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2681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3000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2043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2362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2681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000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rot="0">
              <a:off x="1708" y="4713"/>
              <a:ext cx="1276" cy="864"/>
              <a:chOff x="12043" y="3338"/>
              <a:chExt cx="1276" cy="864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3000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2043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2362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2681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3000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2043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2362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2681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3000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rot="0">
              <a:off x="1708" y="6183"/>
              <a:ext cx="1276" cy="864"/>
              <a:chOff x="12043" y="3338"/>
              <a:chExt cx="1276" cy="86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3000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043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2362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2681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000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043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362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2681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3000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 rot="0">
            <a:off x="2564765" y="2992755"/>
            <a:ext cx="607695" cy="182880"/>
            <a:chOff x="12043" y="3338"/>
            <a:chExt cx="957" cy="288"/>
          </a:xfrm>
        </p:grpSpPr>
        <p:sp>
          <p:nvSpPr>
            <p:cNvPr id="55" name="矩形 54"/>
            <p:cNvSpPr/>
            <p:nvPr/>
          </p:nvSpPr>
          <p:spPr>
            <a:xfrm>
              <a:off x="12043" y="3338"/>
              <a:ext cx="319" cy="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362" y="3338"/>
              <a:ext cx="319" cy="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2681" y="3338"/>
              <a:ext cx="319" cy="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3339465" y="2348865"/>
            <a:ext cx="2802890" cy="2125980"/>
            <a:chOff x="6204" y="3699"/>
            <a:chExt cx="4414" cy="334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6204" y="5131"/>
              <a:ext cx="19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8373" y="3699"/>
              <a:ext cx="1276" cy="3348"/>
              <a:chOff x="1708" y="3699"/>
              <a:chExt cx="1276" cy="3348"/>
            </a:xfrm>
          </p:grpSpPr>
          <p:grpSp>
            <p:nvGrpSpPr>
              <p:cNvPr id="20" name="组合 19"/>
              <p:cNvGrpSpPr/>
              <p:nvPr/>
            </p:nvGrpSpPr>
            <p:grpSpPr>
              <a:xfrm rot="0">
                <a:off x="1708" y="3699"/>
                <a:ext cx="1276" cy="864"/>
                <a:chOff x="12043" y="3338"/>
                <a:chExt cx="1276" cy="864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12043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362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12681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13000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12043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12362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2681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13000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12043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12362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12681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13000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 rot="0">
                <a:off x="1708" y="4713"/>
                <a:ext cx="1276" cy="864"/>
                <a:chOff x="12043" y="3338"/>
                <a:chExt cx="1276" cy="864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12043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12362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12681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3000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12043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12362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12681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13000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12043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12362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12681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13000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 rot="0">
                <a:off x="1708" y="6183"/>
                <a:ext cx="1276" cy="864"/>
                <a:chOff x="12043" y="3338"/>
                <a:chExt cx="1276" cy="864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12043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12362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12681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13000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12043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12362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12681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13000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12043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2362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12681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13000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3" name="组合 92"/>
            <p:cNvGrpSpPr/>
            <p:nvPr/>
          </p:nvGrpSpPr>
          <p:grpSpPr>
            <a:xfrm rot="0">
              <a:off x="9662" y="3699"/>
              <a:ext cx="957" cy="288"/>
              <a:chOff x="12043" y="3338"/>
              <a:chExt cx="957" cy="288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 rot="0">
              <a:off x="9662" y="3987"/>
              <a:ext cx="957" cy="288"/>
              <a:chOff x="12043" y="3338"/>
              <a:chExt cx="957" cy="288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 rot="0">
              <a:off x="9662" y="4275"/>
              <a:ext cx="957" cy="288"/>
              <a:chOff x="12043" y="3338"/>
              <a:chExt cx="957" cy="288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 rot="0">
              <a:off x="9662" y="4713"/>
              <a:ext cx="957" cy="288"/>
              <a:chOff x="12043" y="3338"/>
              <a:chExt cx="957" cy="288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 rot="0">
              <a:off x="9662" y="4987"/>
              <a:ext cx="957" cy="288"/>
              <a:chOff x="12043" y="3338"/>
              <a:chExt cx="957" cy="288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rot="0">
              <a:off x="9662" y="5275"/>
              <a:ext cx="957" cy="288"/>
              <a:chOff x="12043" y="3338"/>
              <a:chExt cx="957" cy="288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 rot="0">
              <a:off x="9662" y="6183"/>
              <a:ext cx="957" cy="288"/>
              <a:chOff x="12043" y="3338"/>
              <a:chExt cx="957" cy="28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 rot="0">
              <a:off x="9662" y="6471"/>
              <a:ext cx="957" cy="288"/>
              <a:chOff x="12043" y="3338"/>
              <a:chExt cx="957" cy="288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 rot="0">
              <a:off x="9662" y="6759"/>
              <a:ext cx="957" cy="288"/>
              <a:chOff x="12043" y="3338"/>
              <a:chExt cx="957" cy="288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30" name="文本框 129"/>
          <p:cNvSpPr txBox="1"/>
          <p:nvPr/>
        </p:nvSpPr>
        <p:spPr>
          <a:xfrm>
            <a:off x="433705" y="5264150"/>
            <a:ext cx="478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</a:t>
            </a:r>
            <a:endParaRPr lang="zh-CN" altLang="en-US"/>
          </a:p>
          <a:p>
            <a:r>
              <a:rPr lang="en-US" altLang="zh-CN"/>
              <a:t>zeros = torch.zeros(W.size(0), W.size(1), Q.size(1))</a:t>
            </a:r>
            <a:endParaRPr lang="en-US" altLang="zh-CN"/>
          </a:p>
          <a:p>
            <a:r>
              <a:rPr lang="en-US" altLang="zh-CN"/>
              <a:t>extend_q = zeros + Q.squeeze(0) </a:t>
            </a:r>
            <a:endParaRPr lang="en-US" altLang="zh-CN"/>
          </a:p>
          <a:p>
            <a:r>
              <a:rPr lang="en-US" altLang="zh-CN"/>
              <a:t>V = torch.cat([W, extend_q], -1)       </a:t>
            </a:r>
            <a:endParaRPr lang="en-US" altLang="zh-CN"/>
          </a:p>
        </p:txBody>
      </p:sp>
      <p:pic>
        <p:nvPicPr>
          <p:cNvPr id="131" name="图片 1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7175" y="24130"/>
            <a:ext cx="5507990" cy="6851015"/>
          </a:xfrm>
          <a:prstGeom prst="rect">
            <a:avLst/>
          </a:prstGeom>
        </p:spPr>
      </p:pic>
      <p:sp>
        <p:nvSpPr>
          <p:cNvPr id="132" name="文本框 131"/>
          <p:cNvSpPr txBox="1"/>
          <p:nvPr/>
        </p:nvSpPr>
        <p:spPr>
          <a:xfrm>
            <a:off x="4809490" y="5154295"/>
            <a:ext cx="205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验证正确性</a:t>
            </a:r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320675" y="1388110"/>
            <a:ext cx="4509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第一步</a:t>
            </a:r>
            <a:r>
              <a:rPr lang="en-US" altLang="zh-CN"/>
              <a:t>: </a:t>
            </a:r>
            <a:r>
              <a:rPr lang="zh-CN" altLang="en-US"/>
              <a:t>扩展</a:t>
            </a:r>
            <a:r>
              <a:rPr lang="en-US" altLang="zh-CN"/>
              <a:t>q</a:t>
            </a:r>
            <a:r>
              <a:rPr lang="zh-CN" altLang="en-US"/>
              <a:t>并拼接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9" name="组合 128"/>
          <p:cNvGrpSpPr/>
          <p:nvPr/>
        </p:nvGrpSpPr>
        <p:grpSpPr>
          <a:xfrm>
            <a:off x="1335405" y="2462530"/>
            <a:ext cx="1426210" cy="2125980"/>
            <a:chOff x="8373" y="3699"/>
            <a:chExt cx="2246" cy="3348"/>
          </a:xfrm>
        </p:grpSpPr>
        <p:grpSp>
          <p:nvGrpSpPr>
            <p:cNvPr id="6" name="组合 5"/>
            <p:cNvGrpSpPr/>
            <p:nvPr/>
          </p:nvGrpSpPr>
          <p:grpSpPr>
            <a:xfrm>
              <a:off x="8373" y="3699"/>
              <a:ext cx="1276" cy="3348"/>
              <a:chOff x="1708" y="3699"/>
              <a:chExt cx="1276" cy="3348"/>
            </a:xfrm>
          </p:grpSpPr>
          <p:grpSp>
            <p:nvGrpSpPr>
              <p:cNvPr id="20" name="组合 19"/>
              <p:cNvGrpSpPr/>
              <p:nvPr/>
            </p:nvGrpSpPr>
            <p:grpSpPr>
              <a:xfrm rot="0">
                <a:off x="1708" y="3699"/>
                <a:ext cx="1276" cy="864"/>
                <a:chOff x="12043" y="3338"/>
                <a:chExt cx="1276" cy="864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12043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362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12681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13000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12043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12362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2681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13000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12043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12362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12681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13000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 rot="0">
                <a:off x="1708" y="4713"/>
                <a:ext cx="1276" cy="864"/>
                <a:chOff x="12043" y="3338"/>
                <a:chExt cx="1276" cy="864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12043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12362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12681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3000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12043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12362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12681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13000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12043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12362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12681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13000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 rot="0">
                <a:off x="1708" y="6183"/>
                <a:ext cx="1276" cy="864"/>
                <a:chOff x="12043" y="3338"/>
                <a:chExt cx="1276" cy="864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12043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12362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12681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13000" y="3338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12043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12362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12681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13000" y="3626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12043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2362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12681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13000" y="3914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3" name="组合 92"/>
            <p:cNvGrpSpPr/>
            <p:nvPr/>
          </p:nvGrpSpPr>
          <p:grpSpPr>
            <a:xfrm rot="0">
              <a:off x="9662" y="3699"/>
              <a:ext cx="957" cy="288"/>
              <a:chOff x="12043" y="3338"/>
              <a:chExt cx="957" cy="288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 rot="0">
              <a:off x="9662" y="3987"/>
              <a:ext cx="957" cy="288"/>
              <a:chOff x="12043" y="3338"/>
              <a:chExt cx="957" cy="288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 rot="0">
              <a:off x="9662" y="4275"/>
              <a:ext cx="957" cy="288"/>
              <a:chOff x="12043" y="3338"/>
              <a:chExt cx="957" cy="288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 rot="0">
              <a:off x="9662" y="4713"/>
              <a:ext cx="957" cy="288"/>
              <a:chOff x="12043" y="3338"/>
              <a:chExt cx="957" cy="288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 rot="0">
              <a:off x="9662" y="4987"/>
              <a:ext cx="957" cy="288"/>
              <a:chOff x="12043" y="3338"/>
              <a:chExt cx="957" cy="288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rot="0">
              <a:off x="9662" y="5275"/>
              <a:ext cx="957" cy="288"/>
              <a:chOff x="12043" y="3338"/>
              <a:chExt cx="957" cy="288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 rot="0">
              <a:off x="9662" y="6183"/>
              <a:ext cx="957" cy="288"/>
              <a:chOff x="12043" y="3338"/>
              <a:chExt cx="957" cy="28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 rot="0">
              <a:off x="9662" y="6471"/>
              <a:ext cx="957" cy="288"/>
              <a:chOff x="12043" y="3338"/>
              <a:chExt cx="957" cy="288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 rot="0">
              <a:off x="9662" y="6759"/>
              <a:ext cx="957" cy="288"/>
              <a:chOff x="12043" y="3338"/>
              <a:chExt cx="957" cy="288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605790" y="650240"/>
            <a:ext cx="53949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ym typeface="+mn-ea"/>
              </a:rPr>
              <a:t>方法四</a:t>
            </a:r>
            <a:r>
              <a:rPr lang="en-US" altLang="zh-CN" sz="3200" b="1">
                <a:sym typeface="+mn-ea"/>
              </a:rPr>
              <a:t>: </a:t>
            </a:r>
            <a:r>
              <a:rPr lang="zh-CN" altLang="en-US" sz="3200" b="1">
                <a:sym typeface="+mn-ea"/>
              </a:rPr>
              <a:t>  </a:t>
            </a:r>
            <a:r>
              <a:rPr sz="3200" b="1">
                <a:sym typeface="+mn-ea"/>
              </a:rPr>
              <a:t>Cat:  tanh(</a:t>
            </a:r>
            <a:r>
              <a:rPr lang="en-US" sz="3200" b="1">
                <a:sym typeface="+mn-ea"/>
              </a:rPr>
              <a:t>L</a:t>
            </a:r>
            <a:r>
              <a:rPr sz="3200" b="1">
                <a:sym typeface="+mn-ea"/>
              </a:rPr>
              <a:t>[W;q]+b)</a:t>
            </a:r>
            <a:endParaRPr lang="zh-CN" altLang="en-US" sz="3200" b="1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5790" y="5015865"/>
            <a:ext cx="6264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然后经过全连接层</a:t>
            </a:r>
            <a:endParaRPr lang="zh-CN" altLang="en-US"/>
          </a:p>
          <a:p>
            <a:r>
              <a:rPr lang="en-US" altLang="zh-CN"/>
              <a:t>A = self.L(V)                                # (B, L, K)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039745" y="3475355"/>
            <a:ext cx="1509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775200" y="2645410"/>
            <a:ext cx="201930" cy="548640"/>
            <a:chOff x="7520" y="3878"/>
            <a:chExt cx="318" cy="864"/>
          </a:xfrm>
        </p:grpSpPr>
        <p:sp>
          <p:nvSpPr>
            <p:cNvPr id="9" name="矩形 8"/>
            <p:cNvSpPr/>
            <p:nvPr/>
          </p:nvSpPr>
          <p:spPr>
            <a:xfrm>
              <a:off x="7520" y="3878"/>
              <a:ext cx="319" cy="2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520" y="4166"/>
              <a:ext cx="319" cy="2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520" y="4454"/>
              <a:ext cx="319" cy="2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75200" y="3337560"/>
            <a:ext cx="201930" cy="548640"/>
            <a:chOff x="7520" y="3878"/>
            <a:chExt cx="318" cy="864"/>
          </a:xfrm>
        </p:grpSpPr>
        <p:sp>
          <p:nvSpPr>
            <p:cNvPr id="14" name="矩形 13"/>
            <p:cNvSpPr/>
            <p:nvPr/>
          </p:nvSpPr>
          <p:spPr>
            <a:xfrm>
              <a:off x="7520" y="3878"/>
              <a:ext cx="319" cy="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520" y="4166"/>
              <a:ext cx="319" cy="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520" y="4454"/>
              <a:ext cx="319" cy="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75200" y="4039870"/>
            <a:ext cx="201930" cy="548640"/>
            <a:chOff x="7520" y="3878"/>
            <a:chExt cx="318" cy="864"/>
          </a:xfrm>
        </p:grpSpPr>
        <p:sp>
          <p:nvSpPr>
            <p:cNvPr id="18" name="矩形 17"/>
            <p:cNvSpPr/>
            <p:nvPr/>
          </p:nvSpPr>
          <p:spPr>
            <a:xfrm>
              <a:off x="7520" y="3878"/>
              <a:ext cx="319" cy="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520" y="4166"/>
              <a:ext cx="319" cy="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520" y="4454"/>
              <a:ext cx="319" cy="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/>
          <p:cNvCxnSpPr>
            <a:endCxn id="11" idx="0"/>
          </p:cNvCxnSpPr>
          <p:nvPr/>
        </p:nvCxnSpPr>
        <p:spPr>
          <a:xfrm flipH="1">
            <a:off x="4876800" y="2296160"/>
            <a:ext cx="427355" cy="715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45710" y="2058670"/>
            <a:ext cx="134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相加为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320675" y="1388110"/>
            <a:ext cx="4509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第二步</a:t>
            </a:r>
            <a:r>
              <a:rPr lang="en-US" altLang="zh-CN"/>
              <a:t>:</a:t>
            </a:r>
            <a:r>
              <a:rPr lang="zh-CN" altLang="en-US"/>
              <a:t>求得</a:t>
            </a:r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370" y="76835"/>
            <a:ext cx="10515600" cy="1325563"/>
          </a:xfrm>
        </p:spPr>
        <p:txBody>
          <a:bodyPr/>
          <a:p>
            <a:r>
              <a:rPr lang="en-US" altLang="zh-CN"/>
              <a:t>				       Mask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38860" y="1217295"/>
            <a:ext cx="85769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Mask</a:t>
            </a:r>
            <a:r>
              <a:rPr lang="zh-CN" altLang="en-US"/>
              <a:t>方法旨在去除掉填充词的影响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需要额外的代表</a:t>
            </a:r>
            <a:r>
              <a:rPr lang="en-US" altLang="zh-CN"/>
              <a:t>B</a:t>
            </a:r>
            <a:r>
              <a:rPr lang="zh-CN" altLang="en-US"/>
              <a:t>个句子长度的一维</a:t>
            </a:r>
            <a:r>
              <a:rPr lang="en-US" altLang="zh-CN"/>
              <a:t>Tensor. </a:t>
            </a:r>
            <a:r>
              <a:rPr lang="zh-CN" altLang="en-US"/>
              <a:t>如 </a:t>
            </a:r>
            <a:r>
              <a:rPr lang="en-US" altLang="zh-CN"/>
              <a:t>B = [2,1,3]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首先经过</a:t>
            </a:r>
            <a:r>
              <a:rPr lang="en-US" altLang="zh-CN"/>
              <a:t>sqelen_mask</a:t>
            </a:r>
            <a:r>
              <a:rPr lang="zh-CN" altLang="en-US"/>
              <a:t>生成</a:t>
            </a:r>
            <a:r>
              <a:rPr lang="en-US" altLang="zh-CN"/>
              <a:t>mask</a:t>
            </a:r>
            <a:r>
              <a:rPr lang="zh-CN" altLang="en-US"/>
              <a:t>矩阵。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pSp>
        <p:nvGrpSpPr>
          <p:cNvPr id="54" name="组合 53"/>
          <p:cNvGrpSpPr/>
          <p:nvPr/>
        </p:nvGrpSpPr>
        <p:grpSpPr>
          <a:xfrm rot="0">
            <a:off x="1899285" y="3161665"/>
            <a:ext cx="607695" cy="182880"/>
            <a:chOff x="12043" y="3338"/>
            <a:chExt cx="957" cy="288"/>
          </a:xfrm>
        </p:grpSpPr>
        <p:sp>
          <p:nvSpPr>
            <p:cNvPr id="55" name="矩形 54"/>
            <p:cNvSpPr/>
            <p:nvPr/>
          </p:nvSpPr>
          <p:spPr>
            <a:xfrm>
              <a:off x="12043" y="3338"/>
              <a:ext cx="319" cy="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362" y="3338"/>
              <a:ext cx="319" cy="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2681" y="3338"/>
              <a:ext cx="319" cy="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6" name="直接箭头连接符 5"/>
          <p:cNvCxnSpPr/>
          <p:nvPr/>
        </p:nvCxnSpPr>
        <p:spPr>
          <a:xfrm>
            <a:off x="2674620" y="3260090"/>
            <a:ext cx="416623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81655" y="2713355"/>
            <a:ext cx="2804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sqelen_mask</a:t>
            </a:r>
            <a:endParaRPr lang="en-US" altLang="zh-CN"/>
          </a:p>
        </p:txBody>
      </p:sp>
      <p:grpSp>
        <p:nvGrpSpPr>
          <p:cNvPr id="67" name="组合 66"/>
          <p:cNvGrpSpPr/>
          <p:nvPr/>
        </p:nvGrpSpPr>
        <p:grpSpPr>
          <a:xfrm>
            <a:off x="6948170" y="3326765"/>
            <a:ext cx="607060" cy="556895"/>
            <a:chOff x="9234" y="4673"/>
            <a:chExt cx="956" cy="877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9234" y="4673"/>
              <a:ext cx="957" cy="288"/>
              <a:chOff x="12043" y="3338"/>
              <a:chExt cx="957" cy="2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9234" y="4974"/>
              <a:ext cx="957" cy="288"/>
              <a:chOff x="12043" y="3338"/>
              <a:chExt cx="957" cy="2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0">
              <a:off x="9234" y="5262"/>
              <a:ext cx="957" cy="288"/>
              <a:chOff x="12043" y="3338"/>
              <a:chExt cx="957" cy="28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8565" y="1786255"/>
            <a:ext cx="4473575" cy="1295400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1494155" y="4217670"/>
            <a:ext cx="405130" cy="2257425"/>
            <a:chOff x="2353" y="6642"/>
            <a:chExt cx="638" cy="3555"/>
          </a:xfrm>
        </p:grpSpPr>
        <p:grpSp>
          <p:nvGrpSpPr>
            <p:cNvPr id="26" name="组合 25"/>
            <p:cNvGrpSpPr/>
            <p:nvPr/>
          </p:nvGrpSpPr>
          <p:grpSpPr>
            <a:xfrm rot="0">
              <a:off x="2353" y="9333"/>
              <a:ext cx="638" cy="864"/>
              <a:chOff x="5023" y="6367"/>
              <a:chExt cx="638" cy="86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023" y="6367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342" y="6367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5023" y="6655"/>
                <a:ext cx="638" cy="576"/>
                <a:chOff x="5023" y="6655"/>
                <a:chExt cx="638" cy="576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5023" y="6655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5342" y="6655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5023" y="6943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5342" y="6943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0" name="矩形 39"/>
            <p:cNvSpPr/>
            <p:nvPr/>
          </p:nvSpPr>
          <p:spPr>
            <a:xfrm>
              <a:off x="2353" y="7885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353" y="8173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353" y="8461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672" y="7885"/>
              <a:ext cx="318" cy="864"/>
              <a:chOff x="2672" y="7885"/>
              <a:chExt cx="318" cy="86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672" y="788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672" y="817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672" y="8461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 rot="0">
              <a:off x="2353" y="6642"/>
              <a:ext cx="638" cy="864"/>
              <a:chOff x="5023" y="6367"/>
              <a:chExt cx="638" cy="864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5023" y="6367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342" y="6367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5023" y="6655"/>
                <a:ext cx="638" cy="576"/>
                <a:chOff x="5023" y="6655"/>
                <a:chExt cx="638" cy="576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5023" y="6655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5342" y="6655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023" y="6943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342" y="6943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3" name="文本框 22"/>
          <p:cNvSpPr txBox="1"/>
          <p:nvPr/>
        </p:nvSpPr>
        <p:spPr>
          <a:xfrm>
            <a:off x="1583690" y="3608070"/>
            <a:ext cx="573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然后对</a:t>
            </a:r>
            <a:r>
              <a:rPr lang="en-US" altLang="zh-CN"/>
              <a:t>mask</a:t>
            </a:r>
            <a:r>
              <a:rPr lang="zh-CN" altLang="en-US"/>
              <a:t>矩阵进行扩维并用</a:t>
            </a:r>
            <a:r>
              <a:rPr lang="en-US" altLang="zh-CN"/>
              <a:t>A</a:t>
            </a:r>
            <a:r>
              <a:rPr lang="zh-CN" altLang="en-US"/>
              <a:t>减去扩维后矩阵</a:t>
            </a:r>
            <a:endParaRPr lang="zh-CN" altLang="en-US"/>
          </a:p>
        </p:txBody>
      </p:sp>
      <p:cxnSp>
        <p:nvCxnSpPr>
          <p:cNvPr id="24" name="曲线连接符 23"/>
          <p:cNvCxnSpPr>
            <a:stCxn id="17" idx="1"/>
            <a:endCxn id="65" idx="3"/>
          </p:cNvCxnSpPr>
          <p:nvPr/>
        </p:nvCxnSpPr>
        <p:spPr>
          <a:xfrm rot="10800000" flipV="1">
            <a:off x="2879090" y="3792220"/>
            <a:ext cx="4069080" cy="14890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2879090" y="4217670"/>
            <a:ext cx="202565" cy="548640"/>
            <a:chOff x="2672" y="7885"/>
            <a:chExt cx="319" cy="864"/>
          </a:xfrm>
        </p:grpSpPr>
        <p:sp>
          <p:nvSpPr>
            <p:cNvPr id="36" name="矩形 35"/>
            <p:cNvSpPr/>
            <p:nvPr/>
          </p:nvSpPr>
          <p:spPr>
            <a:xfrm>
              <a:off x="2672" y="7885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672" y="8173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672" y="8461"/>
              <a:ext cx="319" cy="2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879090" y="5006975"/>
            <a:ext cx="202565" cy="548640"/>
            <a:chOff x="2672" y="7885"/>
            <a:chExt cx="319" cy="864"/>
          </a:xfrm>
        </p:grpSpPr>
        <p:sp>
          <p:nvSpPr>
            <p:cNvPr id="58" name="矩形 57"/>
            <p:cNvSpPr/>
            <p:nvPr/>
          </p:nvSpPr>
          <p:spPr>
            <a:xfrm>
              <a:off x="2672" y="7885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672" y="8173"/>
              <a:ext cx="319" cy="2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672" y="8461"/>
              <a:ext cx="319" cy="2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879090" y="5926455"/>
            <a:ext cx="202565" cy="548640"/>
            <a:chOff x="2672" y="7885"/>
            <a:chExt cx="319" cy="864"/>
          </a:xfrm>
        </p:grpSpPr>
        <p:sp>
          <p:nvSpPr>
            <p:cNvPr id="62" name="矩形 61"/>
            <p:cNvSpPr/>
            <p:nvPr/>
          </p:nvSpPr>
          <p:spPr>
            <a:xfrm>
              <a:off x="2672" y="7885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672" y="8173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672" y="8461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2160270" y="5097145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减去</a:t>
            </a:r>
            <a:endParaRPr lang="zh-CN" altLang="en-US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210" y="19050"/>
            <a:ext cx="3093720" cy="6819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165" y="2536190"/>
            <a:ext cx="10515600" cy="1325563"/>
          </a:xfrm>
        </p:spPr>
        <p:txBody>
          <a:bodyPr/>
          <a:p>
            <a:r>
              <a:rPr lang="en-US" altLang="zh-CN"/>
              <a:t>				</a:t>
            </a:r>
            <a:r>
              <a:rPr lang="zh-CN" altLang="en-US"/>
              <a:t>得到最终结果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3215"/>
          </a:xfrm>
        </p:spPr>
        <p:txBody>
          <a:bodyPr>
            <a:normAutofit fontScale="90000"/>
          </a:bodyPr>
          <a:p>
            <a:r>
              <a:rPr lang="en-US" altLang="zh-CN" b="1"/>
              <a:t>					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723900" y="688340"/>
            <a:ext cx="10629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- </a:t>
            </a:r>
            <a:r>
              <a:rPr lang="zh-CN" altLang="en-US"/>
              <a:t>经过前面的步骤</a:t>
            </a:r>
            <a:r>
              <a:rPr lang="en-US" altLang="zh-CN"/>
              <a:t>1</a:t>
            </a:r>
            <a:r>
              <a:rPr lang="zh-CN" altLang="en-US"/>
              <a:t>、每种方法都生成了 </a:t>
            </a:r>
            <a:r>
              <a:rPr lang="en-US" altLang="zh-CN"/>
              <a:t>A:(B, L, K), </a:t>
            </a:r>
            <a:r>
              <a:rPr lang="zh-CN" altLang="en-US"/>
              <a:t>且都经过了</a:t>
            </a:r>
            <a:r>
              <a:rPr lang="en-US" altLang="zh-CN"/>
              <a:t>mask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现在：使用</a:t>
            </a:r>
            <a:r>
              <a:rPr lang="en-US" altLang="zh-CN"/>
              <a:t>softmax</a:t>
            </a:r>
            <a:r>
              <a:rPr lang="zh-CN" altLang="en-US"/>
              <a:t>使得权重满足概率分布</a:t>
            </a:r>
            <a:r>
              <a:rPr lang="en-US" altLang="zh-CN"/>
              <a:t>, </a:t>
            </a:r>
            <a:r>
              <a:rPr lang="zh-CN" altLang="en-US"/>
              <a:t>并转置</a:t>
            </a:r>
            <a:r>
              <a:rPr lang="en-US" altLang="zh-CN"/>
              <a:t>A</a:t>
            </a:r>
            <a:r>
              <a:rPr lang="zh-CN" altLang="en-US"/>
              <a:t>的后两维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72870" y="2532380"/>
            <a:ext cx="548640" cy="2098675"/>
            <a:chOff x="2162" y="3988"/>
            <a:chExt cx="864" cy="3305"/>
          </a:xfrm>
        </p:grpSpPr>
        <p:grpSp>
          <p:nvGrpSpPr>
            <p:cNvPr id="26" name="组合 25"/>
            <p:cNvGrpSpPr/>
            <p:nvPr/>
          </p:nvGrpSpPr>
          <p:grpSpPr>
            <a:xfrm rot="5400000">
              <a:off x="2275" y="6542"/>
              <a:ext cx="638" cy="864"/>
              <a:chOff x="5023" y="6367"/>
              <a:chExt cx="638" cy="86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023" y="6367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342" y="6367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5023" y="6655"/>
                <a:ext cx="638" cy="576"/>
                <a:chOff x="5023" y="6655"/>
                <a:chExt cx="638" cy="576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5023" y="6655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5342" y="6655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5023" y="6943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5342" y="6943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 rot="5400000">
              <a:off x="2275" y="5094"/>
              <a:ext cx="638" cy="864"/>
              <a:chOff x="5023" y="6367"/>
              <a:chExt cx="638" cy="86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023" y="6367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342" y="6367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5023" y="6655"/>
                <a:ext cx="638" cy="576"/>
                <a:chOff x="5023" y="6655"/>
                <a:chExt cx="638" cy="576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5023" y="6655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5342" y="6655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5023" y="6943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5342" y="6943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 rot="5400000">
              <a:off x="2275" y="3875"/>
              <a:ext cx="638" cy="864"/>
              <a:chOff x="5023" y="6367"/>
              <a:chExt cx="638" cy="864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5023" y="6367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342" y="6367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5023" y="6655"/>
                <a:ext cx="638" cy="576"/>
                <a:chOff x="5023" y="6655"/>
                <a:chExt cx="638" cy="576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5023" y="6655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5342" y="6655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023" y="6943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342" y="6943"/>
                  <a:ext cx="319" cy="28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cxnSp>
        <p:nvCxnSpPr>
          <p:cNvPr id="7" name="直接箭头连接符 6"/>
          <p:cNvCxnSpPr>
            <a:endCxn id="51" idx="0"/>
          </p:cNvCxnSpPr>
          <p:nvPr/>
        </p:nvCxnSpPr>
        <p:spPr>
          <a:xfrm>
            <a:off x="1398270" y="2007870"/>
            <a:ext cx="340360" cy="626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4660" y="1659255"/>
            <a:ext cx="133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相加为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9" name="文本框 88"/>
          <p:cNvSpPr txBox="1"/>
          <p:nvPr/>
        </p:nvSpPr>
        <p:spPr>
          <a:xfrm>
            <a:off x="973455" y="5248275"/>
            <a:ext cx="444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代码：</a:t>
            </a:r>
            <a:r>
              <a:rPr lang="en-US" altLang="zh-CN"/>
              <a:t>A = F.softmax(A, 1).permute(0,2,1)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8475" y="2381250"/>
            <a:ext cx="3810635" cy="1744980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7724140" y="4345305"/>
            <a:ext cx="205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验证正确性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781050" y="1146175"/>
            <a:ext cx="1062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- </a:t>
            </a:r>
            <a:r>
              <a:rPr lang="zh-CN" altLang="en-US"/>
              <a:t>使用权重对原句子中的每个单词进行线性加权。</a:t>
            </a:r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2139315" y="2296160"/>
            <a:ext cx="810260" cy="2125980"/>
            <a:chOff x="1708" y="3699"/>
            <a:chExt cx="1276" cy="3348"/>
          </a:xfrm>
        </p:grpSpPr>
        <p:grpSp>
          <p:nvGrpSpPr>
            <p:cNvPr id="23" name="组合 22"/>
            <p:cNvGrpSpPr/>
            <p:nvPr/>
          </p:nvGrpSpPr>
          <p:grpSpPr>
            <a:xfrm rot="0">
              <a:off x="1708" y="3699"/>
              <a:ext cx="1276" cy="864"/>
              <a:chOff x="12043" y="3338"/>
              <a:chExt cx="1276" cy="86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3000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2043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2362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2681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3000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2043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2362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2681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000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rot="0">
              <a:off x="1708" y="4713"/>
              <a:ext cx="1276" cy="864"/>
              <a:chOff x="12043" y="3338"/>
              <a:chExt cx="1276" cy="864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3000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2043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2362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2681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3000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2043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2362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2681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3000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0">
              <a:off x="1708" y="6183"/>
              <a:ext cx="1276" cy="864"/>
              <a:chOff x="12043" y="3338"/>
              <a:chExt cx="1276" cy="86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3000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2043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2362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2681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3000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043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2362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681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3000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 rot="5400000">
            <a:off x="1278255" y="3950970"/>
            <a:ext cx="405130" cy="548640"/>
            <a:chOff x="5023" y="6367"/>
            <a:chExt cx="638" cy="864"/>
          </a:xfrm>
        </p:grpSpPr>
        <p:sp>
          <p:nvSpPr>
            <p:cNvPr id="36" name="矩形 35"/>
            <p:cNvSpPr/>
            <p:nvPr/>
          </p:nvSpPr>
          <p:spPr>
            <a:xfrm>
              <a:off x="5023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342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5023" y="6655"/>
              <a:ext cx="638" cy="576"/>
              <a:chOff x="5023" y="6655"/>
              <a:chExt cx="638" cy="576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 rot="5400000">
            <a:off x="1278255" y="3031490"/>
            <a:ext cx="405130" cy="548640"/>
            <a:chOff x="5023" y="6367"/>
            <a:chExt cx="638" cy="864"/>
          </a:xfrm>
        </p:grpSpPr>
        <p:sp>
          <p:nvSpPr>
            <p:cNvPr id="57" name="矩形 56"/>
            <p:cNvSpPr/>
            <p:nvPr/>
          </p:nvSpPr>
          <p:spPr>
            <a:xfrm>
              <a:off x="5023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342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5023" y="6655"/>
              <a:ext cx="638" cy="576"/>
              <a:chOff x="5023" y="6655"/>
              <a:chExt cx="638" cy="576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 rot="5400000">
            <a:off x="1278255" y="2257425"/>
            <a:ext cx="405130" cy="548640"/>
            <a:chOff x="5023" y="6367"/>
            <a:chExt cx="638" cy="864"/>
          </a:xfrm>
        </p:grpSpPr>
        <p:sp>
          <p:nvSpPr>
            <p:cNvPr id="65" name="矩形 64"/>
            <p:cNvSpPr/>
            <p:nvPr/>
          </p:nvSpPr>
          <p:spPr>
            <a:xfrm>
              <a:off x="5023" y="6367"/>
              <a:ext cx="319" cy="2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342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5023" y="6655"/>
              <a:ext cx="638" cy="576"/>
              <a:chOff x="5023" y="6655"/>
              <a:chExt cx="638" cy="57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89" name="文本框 88"/>
          <p:cNvSpPr txBox="1"/>
          <p:nvPr/>
        </p:nvSpPr>
        <p:spPr>
          <a:xfrm>
            <a:off x="627380" y="5217160"/>
            <a:ext cx="444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代码：</a:t>
            </a:r>
            <a:r>
              <a:rPr lang="en-US" altLang="zh-CN"/>
              <a:t>result = torch.matmul(A, W)</a:t>
            </a:r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3308350" y="3506470"/>
            <a:ext cx="1075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 rot="5400000">
            <a:off x="4877435" y="2339340"/>
            <a:ext cx="202565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 rot="5400000">
            <a:off x="4877435" y="2541905"/>
            <a:ext cx="202565" cy="18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 rot="5400000">
            <a:off x="4501515" y="2348865"/>
            <a:ext cx="405130" cy="365760"/>
            <a:chOff x="5023" y="6655"/>
            <a:chExt cx="638" cy="576"/>
          </a:xfrm>
        </p:grpSpPr>
        <p:sp>
          <p:nvSpPr>
            <p:cNvPr id="74" name="矩形 73"/>
            <p:cNvSpPr/>
            <p:nvPr/>
          </p:nvSpPr>
          <p:spPr>
            <a:xfrm>
              <a:off x="5023" y="6655"/>
              <a:ext cx="319" cy="2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342" y="6655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023" y="6943"/>
              <a:ext cx="319" cy="2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342" y="6943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069840" y="2329815"/>
            <a:ext cx="182880" cy="404495"/>
            <a:chOff x="7896" y="3869"/>
            <a:chExt cx="288" cy="637"/>
          </a:xfrm>
        </p:grpSpPr>
        <p:sp>
          <p:nvSpPr>
            <p:cNvPr id="78" name="矩形 77"/>
            <p:cNvSpPr/>
            <p:nvPr/>
          </p:nvSpPr>
          <p:spPr>
            <a:xfrm rot="5400000">
              <a:off x="7881" y="3884"/>
              <a:ext cx="319" cy="2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7881" y="4203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1" name="矩形 80"/>
          <p:cNvSpPr/>
          <p:nvPr/>
        </p:nvSpPr>
        <p:spPr>
          <a:xfrm rot="5400000">
            <a:off x="4876800" y="3337560"/>
            <a:ext cx="202565" cy="18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 rot="5400000">
            <a:off x="4500880" y="3347085"/>
            <a:ext cx="405130" cy="365760"/>
            <a:chOff x="5023" y="6655"/>
            <a:chExt cx="638" cy="576"/>
          </a:xfrm>
        </p:grpSpPr>
        <p:sp>
          <p:nvSpPr>
            <p:cNvPr id="87" name="矩形 86"/>
            <p:cNvSpPr/>
            <p:nvPr/>
          </p:nvSpPr>
          <p:spPr>
            <a:xfrm>
              <a:off x="5023" y="6655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342" y="6655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5023" y="6943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5342" y="6943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069205" y="3328035"/>
            <a:ext cx="182880" cy="404495"/>
            <a:chOff x="7896" y="3869"/>
            <a:chExt cx="288" cy="637"/>
          </a:xfrm>
        </p:grpSpPr>
        <p:sp>
          <p:nvSpPr>
            <p:cNvPr id="94" name="矩形 93"/>
            <p:cNvSpPr/>
            <p:nvPr/>
          </p:nvSpPr>
          <p:spPr>
            <a:xfrm rot="5400000">
              <a:off x="7881" y="3884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 rot="5400000">
              <a:off x="7881" y="4203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20565" y="4218940"/>
            <a:ext cx="731520" cy="405130"/>
            <a:chOff x="7319" y="5440"/>
            <a:chExt cx="1152" cy="638"/>
          </a:xfrm>
        </p:grpSpPr>
        <p:sp>
          <p:nvSpPr>
            <p:cNvPr id="82" name="矩形 81"/>
            <p:cNvSpPr/>
            <p:nvPr/>
          </p:nvSpPr>
          <p:spPr>
            <a:xfrm rot="5400000">
              <a:off x="7680" y="5575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 rot="5400000">
              <a:off x="7880" y="5456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 rot="5400000">
              <a:off x="7880" y="5775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8" name="组合 97"/>
            <p:cNvGrpSpPr/>
            <p:nvPr/>
          </p:nvGrpSpPr>
          <p:grpSpPr>
            <a:xfrm rot="5400000">
              <a:off x="7288" y="5471"/>
              <a:ext cx="638" cy="576"/>
              <a:chOff x="5023" y="6655"/>
              <a:chExt cx="638" cy="576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4" name="矩形 103"/>
            <p:cNvSpPr/>
            <p:nvPr/>
          </p:nvSpPr>
          <p:spPr>
            <a:xfrm rot="5400000">
              <a:off x="8168" y="5456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 rot="5400000">
              <a:off x="8168" y="5775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7" name="矩形 106"/>
          <p:cNvSpPr/>
          <p:nvPr/>
        </p:nvSpPr>
        <p:spPr>
          <a:xfrm rot="5400000">
            <a:off x="4876800" y="3540125"/>
            <a:ext cx="202565" cy="18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4890770" y="1996440"/>
            <a:ext cx="196215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018790" y="1613535"/>
            <a:ext cx="3909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句子一在</a:t>
            </a:r>
            <a:r>
              <a:rPr lang="en-US" altLang="zh-CN"/>
              <a:t>q1 query</a:t>
            </a:r>
            <a:r>
              <a:rPr lang="zh-CN" altLang="en-US"/>
              <a:t>下生成的向量</a:t>
            </a:r>
            <a:endParaRPr lang="zh-CN" altLang="en-US"/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51435"/>
            <a:ext cx="3657600" cy="6690995"/>
          </a:xfrm>
          <a:prstGeom prst="rect">
            <a:avLst/>
          </a:prstGeom>
        </p:spPr>
      </p:pic>
      <p:sp>
        <p:nvSpPr>
          <p:cNvPr id="111" name="文本框 110"/>
          <p:cNvSpPr txBox="1"/>
          <p:nvPr/>
        </p:nvSpPr>
        <p:spPr>
          <a:xfrm>
            <a:off x="7724140" y="4345305"/>
            <a:ext cx="205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验证正确性</a:t>
            </a:r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5865495" y="5992495"/>
            <a:ext cx="205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验证正确性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8" algn="l"/>
            <a:r>
              <a:rPr lang="zh-CN" altLang="en-US" sz="3200"/>
              <a:t>总览</a:t>
            </a:r>
            <a:endParaRPr lang="zh-CN" altLang="en-US" sz="3200"/>
          </a:p>
          <a:p>
            <a:pPr lvl="8"/>
            <a:r>
              <a:rPr lang="zh-CN" altLang="en-US" sz="3200"/>
              <a:t>方法一</a:t>
            </a:r>
            <a:r>
              <a:rPr lang="en-US" altLang="zh-CN" sz="3200"/>
              <a:t>:Hdot </a:t>
            </a:r>
            <a:endParaRPr lang="en-US" altLang="zh-CN" sz="3200"/>
          </a:p>
          <a:p>
            <a:pPr lvl="8"/>
            <a:r>
              <a:rPr lang="zh-CN" altLang="en-US" sz="3200"/>
              <a:t>方法二</a:t>
            </a:r>
            <a:r>
              <a:rPr lang="en-US" altLang="zh-CN" sz="3200"/>
              <a:t>:Tdot1</a:t>
            </a:r>
            <a:endParaRPr lang="en-US" altLang="zh-CN" sz="3200"/>
          </a:p>
          <a:p>
            <a:pPr lvl="8"/>
            <a:r>
              <a:rPr lang="zh-CN" altLang="en-US" sz="3200"/>
              <a:t>方法三</a:t>
            </a:r>
            <a:r>
              <a:rPr lang="en-US" altLang="zh-CN" sz="3200"/>
              <a:t>:Tdot2</a:t>
            </a:r>
            <a:endParaRPr lang="en-US" altLang="zh-CN" sz="3200"/>
          </a:p>
          <a:p>
            <a:pPr lvl="8"/>
            <a:r>
              <a:rPr lang="zh-CN" altLang="en-US" sz="3200"/>
              <a:t>方法四</a:t>
            </a:r>
            <a:r>
              <a:rPr lang="en-US" altLang="zh-CN" sz="3200"/>
              <a:t>:Cat   </a:t>
            </a:r>
            <a:endParaRPr lang="en-US" altLang="zh-CN" sz="3200"/>
          </a:p>
          <a:p>
            <a:pPr lvl="8"/>
            <a:r>
              <a:rPr lang="en-US" altLang="zh-CN" sz="3200"/>
              <a:t>MASK</a:t>
            </a:r>
            <a:endParaRPr lang="en-US" altLang="zh-CN" sz="3200"/>
          </a:p>
          <a:p>
            <a:pPr lvl="8"/>
            <a:r>
              <a:rPr lang="zh-CN" altLang="en-US" sz="3200"/>
              <a:t>得到结果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590"/>
          </a:xfrm>
        </p:spPr>
        <p:txBody>
          <a:bodyPr>
            <a:normAutofit fontScale="90000"/>
          </a:bodyPr>
          <a:p>
            <a:r>
              <a:rPr lang="en-US" altLang="zh-CN"/>
              <a:t>				     </a:t>
            </a:r>
            <a:r>
              <a:rPr lang="zh-CN" altLang="en-US"/>
              <a:t>总览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5060" y="1374140"/>
            <a:ext cx="11259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/>
              <a:t>输入：</a:t>
            </a:r>
            <a:r>
              <a:rPr lang="en-US" altLang="zh-CN"/>
              <a:t>W</a:t>
            </a:r>
            <a:r>
              <a:rPr lang="zh-CN" altLang="en-US"/>
              <a:t>：</a:t>
            </a:r>
            <a:r>
              <a:rPr lang="en-US" altLang="zh-CN"/>
              <a:t>(B/None, L, f_dim)</a:t>
            </a:r>
            <a:r>
              <a:rPr lang="zh-CN" altLang="en-US"/>
              <a:t>的</a:t>
            </a:r>
            <a:r>
              <a:rPr lang="en-US" altLang="zh-CN"/>
              <a:t>Tensor</a:t>
            </a:r>
            <a:r>
              <a:rPr lang="zh-CN" altLang="en-US"/>
              <a:t>，</a:t>
            </a:r>
            <a:r>
              <a:rPr lang="en-US" altLang="zh-CN"/>
              <a:t>Q:(K, q_dim)</a:t>
            </a:r>
            <a:r>
              <a:rPr lang="zh-CN" altLang="en-US"/>
              <a:t>的</a:t>
            </a:r>
            <a:r>
              <a:rPr lang="en-US" altLang="zh-CN"/>
              <a:t>Tensor</a:t>
            </a:r>
            <a:r>
              <a:rPr lang="zh-CN" altLang="en-US"/>
              <a:t>。</a:t>
            </a:r>
            <a:endParaRPr lang="zh-CN" altLang="en-US"/>
          </a:p>
          <a:p>
            <a:pPr indent="0">
              <a:buNone/>
            </a:pPr>
            <a:r>
              <a:rPr lang="zh-CN" altLang="en-US"/>
              <a:t>输出：</a:t>
            </a:r>
            <a:r>
              <a:rPr lang="en-US" altLang="zh-CN"/>
              <a:t>(B, K, f_dim)</a:t>
            </a:r>
            <a:r>
              <a:rPr lang="zh-CN" altLang="en-US"/>
              <a:t>的</a:t>
            </a:r>
            <a:r>
              <a:rPr lang="en-US" altLang="zh-CN"/>
              <a:t>Tensor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15060" y="2272665"/>
            <a:ext cx="83273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在单词层次的</a:t>
            </a:r>
            <a:r>
              <a:rPr lang="en-US" altLang="zh-CN"/>
              <a:t>attention</a:t>
            </a:r>
            <a:r>
              <a:rPr lang="zh-CN" altLang="en-US"/>
              <a:t>机制中。</a:t>
            </a:r>
            <a:endParaRPr lang="zh-CN" altLang="en-US"/>
          </a:p>
          <a:p>
            <a:r>
              <a:rPr lang="zh-CN" altLang="en-US"/>
              <a:t>          </a:t>
            </a:r>
            <a:r>
              <a:rPr lang="en-US" altLang="zh-CN"/>
              <a:t>- W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	- B: </a:t>
            </a:r>
            <a:r>
              <a:rPr lang="zh-CN" altLang="en-US"/>
              <a:t>代表句子的个数。</a:t>
            </a:r>
            <a:endParaRPr lang="zh-CN" altLang="en-US"/>
          </a:p>
          <a:p>
            <a:r>
              <a:rPr lang="en-US" altLang="zh-CN"/>
              <a:t>	- L: </a:t>
            </a:r>
            <a:r>
              <a:rPr lang="zh-CN" altLang="en-US"/>
              <a:t>代表所有句子最大长度。</a:t>
            </a:r>
            <a:endParaRPr lang="zh-CN" altLang="en-US"/>
          </a:p>
          <a:p>
            <a:r>
              <a:rPr lang="en-US" altLang="zh-CN"/>
              <a:t>	- f_dim: </a:t>
            </a:r>
            <a:r>
              <a:rPr lang="zh-CN" altLang="en-US"/>
              <a:t>代表每个单词向量的维度。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</a:t>
            </a:r>
            <a:r>
              <a:rPr lang="en-US" altLang="zh-CN"/>
              <a:t>- Q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	- K: query vector</a:t>
            </a:r>
            <a:r>
              <a:rPr lang="zh-CN" altLang="en-US"/>
              <a:t>的个数。因为有时会多个</a:t>
            </a:r>
            <a:r>
              <a:rPr lang="en-US" altLang="zh-CN"/>
              <a:t>aspect</a:t>
            </a:r>
            <a:r>
              <a:rPr lang="zh-CN" altLang="en-US"/>
              <a:t>的</a:t>
            </a:r>
            <a:r>
              <a:rPr lang="en-US" altLang="zh-CN"/>
              <a:t>attention</a:t>
            </a:r>
            <a:endParaRPr lang="en-US" altLang="zh-CN"/>
          </a:p>
          <a:p>
            <a:r>
              <a:rPr lang="en-US" altLang="zh-CN"/>
              <a:t>	- q_dim: query vector</a:t>
            </a:r>
            <a:r>
              <a:rPr lang="zh-CN" altLang="en-US"/>
              <a:t>的维数。</a:t>
            </a:r>
            <a:endParaRPr lang="zh-CN" altLang="en-US"/>
          </a:p>
          <a:p>
            <a:r>
              <a:rPr lang="en-US" altLang="zh-CN"/>
              <a:t> 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300845" y="2034540"/>
            <a:ext cx="53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 rot="0">
            <a:off x="9529445" y="1764030"/>
            <a:ext cx="915670" cy="772795"/>
            <a:chOff x="11876" y="2985"/>
            <a:chExt cx="1442" cy="1217"/>
          </a:xfrm>
        </p:grpSpPr>
        <p:sp>
          <p:nvSpPr>
            <p:cNvPr id="6" name="矩形 5"/>
            <p:cNvSpPr/>
            <p:nvPr/>
          </p:nvSpPr>
          <p:spPr>
            <a:xfrm>
              <a:off x="12043" y="3338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362" y="3338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681" y="3338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000" y="3338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2043" y="3626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362" y="3626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2681" y="3626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00" y="3626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043" y="3914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362" y="3914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681" y="3914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000" y="3914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11876" y="3411"/>
              <a:ext cx="167" cy="71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右大括号 19"/>
            <p:cNvSpPr/>
            <p:nvPr/>
          </p:nvSpPr>
          <p:spPr>
            <a:xfrm rot="16200000">
              <a:off x="12544" y="2563"/>
              <a:ext cx="352" cy="119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685655" y="151257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f_dim</a:t>
            </a:r>
            <a:endParaRPr lang="en-US" altLang="zh-CN"/>
          </a:p>
        </p:txBody>
      </p:sp>
      <p:grpSp>
        <p:nvGrpSpPr>
          <p:cNvPr id="23" name="组合 22"/>
          <p:cNvGrpSpPr/>
          <p:nvPr/>
        </p:nvGrpSpPr>
        <p:grpSpPr>
          <a:xfrm rot="0">
            <a:off x="9635490" y="2622550"/>
            <a:ext cx="810260" cy="548640"/>
            <a:chOff x="12043" y="3338"/>
            <a:chExt cx="1276" cy="864"/>
          </a:xfrm>
        </p:grpSpPr>
        <p:sp>
          <p:nvSpPr>
            <p:cNvPr id="24" name="矩形 23"/>
            <p:cNvSpPr/>
            <p:nvPr/>
          </p:nvSpPr>
          <p:spPr>
            <a:xfrm>
              <a:off x="12043" y="3338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2362" y="3338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681" y="3338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000" y="3338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043" y="3626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362" y="3626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681" y="3626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3000" y="3626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043" y="3914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362" y="3914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2681" y="3914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3000" y="3914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0">
            <a:off x="9635490" y="3439160"/>
            <a:ext cx="810260" cy="548640"/>
            <a:chOff x="12043" y="3338"/>
            <a:chExt cx="1276" cy="864"/>
          </a:xfrm>
        </p:grpSpPr>
        <p:sp>
          <p:nvSpPr>
            <p:cNvPr id="39" name="矩形 38"/>
            <p:cNvSpPr/>
            <p:nvPr/>
          </p:nvSpPr>
          <p:spPr>
            <a:xfrm>
              <a:off x="12043" y="3338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2362" y="3338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2681" y="3338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3000" y="3338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2043" y="3626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2362" y="3626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2681" y="3626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00" y="3626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2043" y="3914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362" y="3914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681" y="3914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3000" y="3914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1" name="左大括号 50"/>
          <p:cNvSpPr/>
          <p:nvPr/>
        </p:nvSpPr>
        <p:spPr>
          <a:xfrm>
            <a:off x="9219565" y="1856740"/>
            <a:ext cx="75565" cy="2139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8763635" y="2742565"/>
            <a:ext cx="53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grpSp>
        <p:nvGrpSpPr>
          <p:cNvPr id="54" name="组合 53"/>
          <p:cNvGrpSpPr/>
          <p:nvPr/>
        </p:nvGrpSpPr>
        <p:grpSpPr>
          <a:xfrm rot="0">
            <a:off x="9756775" y="4631055"/>
            <a:ext cx="607695" cy="365760"/>
            <a:chOff x="12043" y="3338"/>
            <a:chExt cx="957" cy="576"/>
          </a:xfrm>
        </p:grpSpPr>
        <p:sp>
          <p:nvSpPr>
            <p:cNvPr id="55" name="矩形 54"/>
            <p:cNvSpPr/>
            <p:nvPr/>
          </p:nvSpPr>
          <p:spPr>
            <a:xfrm>
              <a:off x="12043" y="3338"/>
              <a:ext cx="319" cy="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362" y="3338"/>
              <a:ext cx="319" cy="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2681" y="3338"/>
              <a:ext cx="319" cy="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2043" y="3626"/>
              <a:ext cx="319" cy="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2362" y="3626"/>
              <a:ext cx="319" cy="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2681" y="3626"/>
              <a:ext cx="319" cy="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7" name="左大括号 66"/>
          <p:cNvSpPr/>
          <p:nvPr/>
        </p:nvSpPr>
        <p:spPr>
          <a:xfrm>
            <a:off x="9579610" y="4540250"/>
            <a:ext cx="106045" cy="4565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9219565" y="4628515"/>
            <a:ext cx="53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9771380" y="5196205"/>
            <a:ext cx="98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q_dim</a:t>
            </a:r>
            <a:endParaRPr lang="en-US" altLang="zh-CN"/>
          </a:p>
        </p:txBody>
      </p:sp>
      <p:sp>
        <p:nvSpPr>
          <p:cNvPr id="70" name="右大括号 69"/>
          <p:cNvSpPr/>
          <p:nvPr/>
        </p:nvSpPr>
        <p:spPr>
          <a:xfrm rot="5400000">
            <a:off x="9982835" y="4772660"/>
            <a:ext cx="75565" cy="770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1725" y="2860040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	    </a:t>
            </a:r>
            <a:r>
              <a:rPr lang="zh-CN" altLang="en-US">
                <a:sym typeface="+mn-ea"/>
              </a:rPr>
              <a:t>方法一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Hdot           </a:t>
            </a:r>
            <a:r>
              <a:rPr lang="en-US" altLang="zh-CN">
                <a:sym typeface="+mn-ea"/>
              </a:rPr>
              <a:t>A = Q(HW)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3215"/>
          </a:xfrm>
        </p:spPr>
        <p:txBody>
          <a:bodyPr>
            <a:normAutofit fontScale="90000"/>
          </a:bodyPr>
          <a:p>
            <a:r>
              <a:rPr lang="zh-CN" altLang="en-US" b="1"/>
              <a:t>方法一</a:t>
            </a:r>
            <a:r>
              <a:rPr lang="en-US" altLang="zh-CN" b="1"/>
              <a:t>: </a:t>
            </a:r>
            <a:r>
              <a:rPr lang="zh-CN" altLang="en-US" b="1"/>
              <a:t>Hdot           </a:t>
            </a:r>
            <a:r>
              <a:rPr lang="en-US" altLang="zh-CN" b="1"/>
              <a:t>A = Q(HW)</a:t>
            </a:r>
            <a:endParaRPr lang="en-US" altLang="zh-CN" b="1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638165" y="389318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165" y="389318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9455" y="1394460"/>
            <a:ext cx="1062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- </a:t>
            </a:r>
            <a:r>
              <a:rPr lang="zh-CN" altLang="en-US"/>
              <a:t>第一步：将</a:t>
            </a:r>
            <a:r>
              <a:rPr lang="en-US" altLang="zh-CN"/>
              <a:t>W</a:t>
            </a:r>
            <a:r>
              <a:rPr lang="zh-CN" altLang="en-US"/>
              <a:t>转为</a:t>
            </a:r>
            <a:r>
              <a:rPr lang="en-US" altLang="zh-CN"/>
              <a:t>(B,L,q_dim)</a:t>
            </a:r>
            <a:r>
              <a:rPr lang="zh-CN" altLang="en-US"/>
              <a:t>的</a:t>
            </a:r>
            <a:r>
              <a:rPr lang="en-US" altLang="zh-CN"/>
              <a:t>temsor V. </a:t>
            </a:r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1084580" y="2348865"/>
            <a:ext cx="810260" cy="2125980"/>
            <a:chOff x="1708" y="3699"/>
            <a:chExt cx="1276" cy="3348"/>
          </a:xfrm>
        </p:grpSpPr>
        <p:grpSp>
          <p:nvGrpSpPr>
            <p:cNvPr id="23" name="组合 22"/>
            <p:cNvGrpSpPr/>
            <p:nvPr/>
          </p:nvGrpSpPr>
          <p:grpSpPr>
            <a:xfrm rot="0">
              <a:off x="1708" y="3699"/>
              <a:ext cx="1276" cy="864"/>
              <a:chOff x="12043" y="3338"/>
              <a:chExt cx="1276" cy="86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3000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2043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2362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2681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3000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2043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2362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2681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000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rot="0">
              <a:off x="1708" y="4713"/>
              <a:ext cx="1276" cy="864"/>
              <a:chOff x="12043" y="3338"/>
              <a:chExt cx="1276" cy="864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3000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2043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2362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2681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3000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2043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2362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2681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3000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rot="0">
              <a:off x="1708" y="6183"/>
              <a:ext cx="1276" cy="864"/>
              <a:chOff x="12043" y="3338"/>
              <a:chExt cx="1276" cy="86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3000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043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2362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2681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000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043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362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2681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3000" y="3914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0" name="直接箭头连接符 19"/>
          <p:cNvCxnSpPr/>
          <p:nvPr/>
        </p:nvCxnSpPr>
        <p:spPr>
          <a:xfrm>
            <a:off x="2129155" y="3281045"/>
            <a:ext cx="801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3189605" y="3926205"/>
            <a:ext cx="607060" cy="548640"/>
            <a:chOff x="5023" y="6367"/>
            <a:chExt cx="956" cy="864"/>
          </a:xfrm>
        </p:grpSpPr>
        <p:sp>
          <p:nvSpPr>
            <p:cNvPr id="22" name="矩形 21"/>
            <p:cNvSpPr/>
            <p:nvPr/>
          </p:nvSpPr>
          <p:spPr>
            <a:xfrm>
              <a:off x="5023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342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661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5023" y="6655"/>
              <a:ext cx="957" cy="576"/>
              <a:chOff x="5023" y="6655"/>
              <a:chExt cx="957" cy="576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661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661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3189605" y="3006725"/>
            <a:ext cx="607060" cy="548640"/>
            <a:chOff x="5223" y="6567"/>
            <a:chExt cx="956" cy="864"/>
          </a:xfrm>
        </p:grpSpPr>
        <p:sp>
          <p:nvSpPr>
            <p:cNvPr id="61" name="矩形 60"/>
            <p:cNvSpPr/>
            <p:nvPr/>
          </p:nvSpPr>
          <p:spPr>
            <a:xfrm>
              <a:off x="5223" y="65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542" y="65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861" y="65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5223" y="6855"/>
              <a:ext cx="957" cy="576"/>
              <a:chOff x="5023" y="6655"/>
              <a:chExt cx="957" cy="57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661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661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3189605" y="2348865"/>
            <a:ext cx="607060" cy="548640"/>
            <a:chOff x="5223" y="6567"/>
            <a:chExt cx="956" cy="864"/>
          </a:xfrm>
        </p:grpSpPr>
        <p:sp>
          <p:nvSpPr>
            <p:cNvPr id="73" name="矩形 72"/>
            <p:cNvSpPr/>
            <p:nvPr/>
          </p:nvSpPr>
          <p:spPr>
            <a:xfrm>
              <a:off x="5223" y="65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542" y="65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861" y="65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5223" y="6855"/>
              <a:ext cx="957" cy="576"/>
              <a:chOff x="5023" y="6655"/>
              <a:chExt cx="957" cy="576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661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661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84" name="直接箭头连接符 83"/>
          <p:cNvCxnSpPr>
            <a:endCxn id="73" idx="1"/>
          </p:cNvCxnSpPr>
          <p:nvPr/>
        </p:nvCxnSpPr>
        <p:spPr>
          <a:xfrm>
            <a:off x="2860040" y="2236470"/>
            <a:ext cx="32956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683385" y="1891665"/>
            <a:ext cx="327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每一行代表一个单词的特征</a:t>
            </a:r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1084580" y="4731385"/>
            <a:ext cx="4442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代码：</a:t>
            </a:r>
            <a:r>
              <a:rPr lang="en-US" altLang="zh-CN"/>
              <a:t>torch.matmul(W,H)</a:t>
            </a:r>
            <a:endParaRPr lang="en-US" altLang="zh-CN"/>
          </a:p>
          <a:p>
            <a:r>
              <a:rPr lang="zh-CN" altLang="en-US"/>
              <a:t>其中</a:t>
            </a:r>
            <a:r>
              <a:rPr lang="en-US" altLang="zh-CN"/>
              <a:t>H</a:t>
            </a:r>
            <a:r>
              <a:rPr lang="zh-CN" altLang="en-US"/>
              <a:t>为</a:t>
            </a:r>
            <a:r>
              <a:rPr lang="en-US" altLang="zh-CN"/>
              <a:t>(f_dim, q_dim)</a:t>
            </a:r>
            <a:r>
              <a:rPr lang="zh-CN" altLang="en-US"/>
              <a:t>的</a:t>
            </a:r>
            <a:r>
              <a:rPr lang="en-US" altLang="zh-CN"/>
              <a:t>Tensor</a:t>
            </a:r>
            <a:endParaRPr lang="en-US" altLang="zh-CN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25" y="1143000"/>
            <a:ext cx="3932555" cy="5321300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5638165" y="5918200"/>
            <a:ext cx="205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验证正确性：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3215"/>
          </a:xfrm>
        </p:spPr>
        <p:txBody>
          <a:bodyPr>
            <a:normAutofit fontScale="90000"/>
          </a:bodyPr>
          <a:p>
            <a:r>
              <a:rPr lang="zh-CN" altLang="en-US" b="1"/>
              <a:t>方法一</a:t>
            </a:r>
            <a:r>
              <a:rPr lang="en-US" altLang="zh-CN" b="1"/>
              <a:t>: </a:t>
            </a:r>
            <a:r>
              <a:rPr lang="zh-CN" altLang="en-US" b="1"/>
              <a:t>Hdot           </a:t>
            </a:r>
            <a:r>
              <a:rPr lang="en-US" altLang="zh-CN" b="1"/>
              <a:t>A = Q(HW)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781050" y="1146175"/>
            <a:ext cx="1062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- </a:t>
            </a:r>
            <a:r>
              <a:rPr lang="zh-CN" altLang="en-US"/>
              <a:t>第二步：使用</a:t>
            </a:r>
            <a:r>
              <a:rPr lang="en-US" altLang="zh-CN"/>
              <a:t>Q</a:t>
            </a:r>
            <a:r>
              <a:rPr lang="zh-CN" altLang="en-US"/>
              <a:t>采取点积形式去 </a:t>
            </a:r>
            <a:r>
              <a:rPr lang="en-US" altLang="zh-CN" b="1"/>
              <a:t>query</a:t>
            </a:r>
            <a:r>
              <a:rPr lang="en-US" altLang="zh-CN"/>
              <a:t> V</a:t>
            </a:r>
            <a:endParaRPr lang="en-US" altLang="zh-CN"/>
          </a:p>
        </p:txBody>
      </p:sp>
      <p:grpSp>
        <p:nvGrpSpPr>
          <p:cNvPr id="83" name="组合 82"/>
          <p:cNvGrpSpPr/>
          <p:nvPr/>
        </p:nvGrpSpPr>
        <p:grpSpPr>
          <a:xfrm rot="0">
            <a:off x="2041525" y="4205605"/>
            <a:ext cx="607060" cy="548640"/>
            <a:chOff x="5023" y="6367"/>
            <a:chExt cx="956" cy="864"/>
          </a:xfrm>
        </p:grpSpPr>
        <p:sp>
          <p:nvSpPr>
            <p:cNvPr id="22" name="矩形 21"/>
            <p:cNvSpPr/>
            <p:nvPr/>
          </p:nvSpPr>
          <p:spPr>
            <a:xfrm>
              <a:off x="5023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342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661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5023" y="6655"/>
              <a:ext cx="957" cy="576"/>
              <a:chOff x="5023" y="6655"/>
              <a:chExt cx="957" cy="576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661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661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 rot="0">
            <a:off x="2041525" y="3286125"/>
            <a:ext cx="607060" cy="548640"/>
            <a:chOff x="5223" y="6567"/>
            <a:chExt cx="956" cy="864"/>
          </a:xfrm>
        </p:grpSpPr>
        <p:sp>
          <p:nvSpPr>
            <p:cNvPr id="61" name="矩形 60"/>
            <p:cNvSpPr/>
            <p:nvPr/>
          </p:nvSpPr>
          <p:spPr>
            <a:xfrm>
              <a:off x="5223" y="65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542" y="65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861" y="65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5223" y="6855"/>
              <a:ext cx="957" cy="576"/>
              <a:chOff x="5023" y="6655"/>
              <a:chExt cx="957" cy="57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661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661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 rot="0">
            <a:off x="2041525" y="2628265"/>
            <a:ext cx="607060" cy="548640"/>
            <a:chOff x="5223" y="6567"/>
            <a:chExt cx="956" cy="864"/>
          </a:xfrm>
        </p:grpSpPr>
        <p:sp>
          <p:nvSpPr>
            <p:cNvPr id="73" name="矩形 72"/>
            <p:cNvSpPr/>
            <p:nvPr/>
          </p:nvSpPr>
          <p:spPr>
            <a:xfrm>
              <a:off x="5223" y="65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542" y="65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861" y="65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5223" y="6855"/>
              <a:ext cx="957" cy="576"/>
              <a:chOff x="5023" y="6655"/>
              <a:chExt cx="957" cy="576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661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661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3122930" y="2509520"/>
            <a:ext cx="1485900" cy="1669415"/>
            <a:chOff x="5488" y="3847"/>
            <a:chExt cx="2340" cy="2629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5837" y="5015"/>
              <a:ext cx="957" cy="576"/>
              <a:chOff x="12043" y="3338"/>
              <a:chExt cx="957" cy="576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2043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362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2681" y="3338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2043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2362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681" y="3626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6028" y="5896"/>
              <a:ext cx="1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Q^T</a:t>
              </a:r>
              <a:endParaRPr lang="en-US" altLang="zh-CN"/>
            </a:p>
          </p:txBody>
        </p:sp>
        <p:cxnSp>
          <p:nvCxnSpPr>
            <p:cNvPr id="14" name="直接箭头连接符 13"/>
            <p:cNvCxnSpPr>
              <a:endCxn id="59" idx="1"/>
            </p:cNvCxnSpPr>
            <p:nvPr/>
          </p:nvCxnSpPr>
          <p:spPr>
            <a:xfrm>
              <a:off x="6025" y="4202"/>
              <a:ext cx="147" cy="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488" y="3847"/>
              <a:ext cx="13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q_1</a:t>
              </a:r>
              <a:endParaRPr lang="en-US" altLang="zh-CN"/>
            </a:p>
          </p:txBody>
        </p:sp>
        <p:cxnSp>
          <p:nvCxnSpPr>
            <p:cNvPr id="18" name="直接箭头连接符 17"/>
            <p:cNvCxnSpPr>
              <a:endCxn id="55" idx="1"/>
            </p:cNvCxnSpPr>
            <p:nvPr/>
          </p:nvCxnSpPr>
          <p:spPr>
            <a:xfrm flipH="1">
              <a:off x="6460" y="4259"/>
              <a:ext cx="355" cy="5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6460" y="3847"/>
              <a:ext cx="13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q_2</a:t>
              </a:r>
              <a:endParaRPr lang="en-US" altLang="zh-CN"/>
            </a:p>
          </p:txBody>
        </p:sp>
      </p:grpSp>
      <p:cxnSp>
        <p:nvCxnSpPr>
          <p:cNvPr id="20" name="直接箭头连接符 19"/>
          <p:cNvCxnSpPr>
            <a:stCxn id="73" idx="1"/>
          </p:cNvCxnSpPr>
          <p:nvPr/>
        </p:nvCxnSpPr>
        <p:spPr>
          <a:xfrm flipH="1" flipV="1">
            <a:off x="1623060" y="2668270"/>
            <a:ext cx="418465" cy="5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38200" y="2509520"/>
            <a:ext cx="86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V_1_1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94615" y="2141220"/>
            <a:ext cx="409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V_1_1</a:t>
            </a:r>
            <a:r>
              <a:rPr lang="zh-CN" altLang="en-US"/>
              <a:t>代表第一个句子中第一个单词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301490" y="3413125"/>
            <a:ext cx="93027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 rot="0">
            <a:off x="5415915" y="4205605"/>
            <a:ext cx="405130" cy="548640"/>
            <a:chOff x="5023" y="6367"/>
            <a:chExt cx="638" cy="864"/>
          </a:xfrm>
        </p:grpSpPr>
        <p:sp>
          <p:nvSpPr>
            <p:cNvPr id="27" name="矩形 26"/>
            <p:cNvSpPr/>
            <p:nvPr/>
          </p:nvSpPr>
          <p:spPr>
            <a:xfrm>
              <a:off x="5023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42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023" y="6655"/>
              <a:ext cx="638" cy="576"/>
              <a:chOff x="5023" y="6655"/>
              <a:chExt cx="638" cy="57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 rot="0">
            <a:off x="5415915" y="3286125"/>
            <a:ext cx="405130" cy="548640"/>
            <a:chOff x="5023" y="6367"/>
            <a:chExt cx="638" cy="864"/>
          </a:xfrm>
        </p:grpSpPr>
        <p:sp>
          <p:nvSpPr>
            <p:cNvPr id="40" name="矩形 39"/>
            <p:cNvSpPr/>
            <p:nvPr/>
          </p:nvSpPr>
          <p:spPr>
            <a:xfrm>
              <a:off x="5023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342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023" y="6655"/>
              <a:ext cx="638" cy="576"/>
              <a:chOff x="5023" y="6655"/>
              <a:chExt cx="638" cy="57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 rot="0">
            <a:off x="5415915" y="2512060"/>
            <a:ext cx="405130" cy="548640"/>
            <a:chOff x="5023" y="6367"/>
            <a:chExt cx="638" cy="864"/>
          </a:xfrm>
        </p:grpSpPr>
        <p:sp>
          <p:nvSpPr>
            <p:cNvPr id="48" name="矩形 47"/>
            <p:cNvSpPr/>
            <p:nvPr/>
          </p:nvSpPr>
          <p:spPr>
            <a:xfrm>
              <a:off x="5023" y="6367"/>
              <a:ext cx="319" cy="2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342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023" y="6655"/>
              <a:ext cx="638" cy="576"/>
              <a:chOff x="5023" y="6655"/>
              <a:chExt cx="638" cy="57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87" name="直接箭头连接符 86"/>
          <p:cNvCxnSpPr>
            <a:endCxn id="51" idx="0"/>
          </p:cNvCxnSpPr>
          <p:nvPr/>
        </p:nvCxnSpPr>
        <p:spPr>
          <a:xfrm>
            <a:off x="5356225" y="2213610"/>
            <a:ext cx="161290" cy="48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301490" y="1772920"/>
            <a:ext cx="4509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第一个句子在</a:t>
            </a:r>
            <a:r>
              <a:rPr lang="en-US" altLang="zh-CN"/>
              <a:t>q_1 query</a:t>
            </a:r>
            <a:r>
              <a:rPr lang="zh-CN" altLang="en-US"/>
              <a:t>下生成的权重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973455" y="5248275"/>
            <a:ext cx="4442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代码：</a:t>
            </a:r>
            <a:r>
              <a:rPr lang="en-US" altLang="zh-CN"/>
              <a:t>A = torch.matmul(V,Q.t())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1970" y="53975"/>
            <a:ext cx="3063240" cy="5098415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70" y="5152390"/>
            <a:ext cx="3063240" cy="906780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6444615" y="5690870"/>
            <a:ext cx="205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验证正确性：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12520" y="1670685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	    </a:t>
            </a:r>
            <a:r>
              <a:rPr lang="zh-CN" altLang="en-US">
                <a:sym typeface="+mn-ea"/>
              </a:rPr>
              <a:t>方法二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  Tdot1    QTanh(HW+b)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来源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   "Coevolutionary Recommendation Model: Mutual Learning between Ratings and Reviews"       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5640" y="645795"/>
            <a:ext cx="6156325" cy="1076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ym typeface="+mn-ea"/>
              </a:rPr>
              <a:t>方法二</a:t>
            </a:r>
            <a:r>
              <a:rPr lang="en-US" altLang="zh-CN" sz="3600" b="1">
                <a:sym typeface="+mn-ea"/>
              </a:rPr>
              <a:t>: </a:t>
            </a:r>
            <a:r>
              <a:rPr lang="zh-CN" altLang="en-US" sz="3600" b="1">
                <a:sym typeface="+mn-ea"/>
              </a:rPr>
              <a:t>  Tdot1    QTanh(HW+b)</a:t>
            </a:r>
            <a:br>
              <a:rPr lang="zh-CN" altLang="en-US" sz="2800" b="1">
                <a:sym typeface="+mn-ea"/>
              </a:rPr>
            </a:br>
            <a:endParaRPr lang="zh-CN" altLang="en-US" sz="28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7530" y="2016760"/>
            <a:ext cx="1041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和方法一相似，加入了偏置和</a:t>
            </a:r>
            <a:r>
              <a:rPr lang="en-US" altLang="zh-CN"/>
              <a:t>tanh()</a:t>
            </a:r>
            <a:r>
              <a:rPr lang="zh-CN" altLang="en-US"/>
              <a:t>函数，因此使用</a:t>
            </a:r>
            <a:r>
              <a:rPr lang="en-US" altLang="zh-CN"/>
              <a:t>nn.linear</a:t>
            </a:r>
            <a:r>
              <a:rPr lang="zh-CN" altLang="en-US"/>
              <a:t>实现。过程可以参考方法一，代码如下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0240" y="2955925"/>
            <a:ext cx="74402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        V = self.L(W).tanh()                                                   # (B, L, q_dim)</a:t>
            </a:r>
            <a:endParaRPr lang="zh-CN" altLang="en-US"/>
          </a:p>
          <a:p>
            <a:r>
              <a:rPr lang="zh-CN" altLang="en-US"/>
              <a:t>        A = torch.matmul(V, Q.t())                                       # (B, L, K)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 rot="0">
            <a:off x="9084945" y="5268595"/>
            <a:ext cx="405130" cy="548640"/>
            <a:chOff x="5023" y="6367"/>
            <a:chExt cx="638" cy="864"/>
          </a:xfrm>
        </p:grpSpPr>
        <p:sp>
          <p:nvSpPr>
            <p:cNvPr id="27" name="矩形 26"/>
            <p:cNvSpPr/>
            <p:nvPr/>
          </p:nvSpPr>
          <p:spPr>
            <a:xfrm>
              <a:off x="5023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42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023" y="6655"/>
              <a:ext cx="638" cy="576"/>
              <a:chOff x="5023" y="6655"/>
              <a:chExt cx="638" cy="57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 rot="0">
            <a:off x="9084945" y="4349115"/>
            <a:ext cx="405130" cy="548640"/>
            <a:chOff x="5023" y="6367"/>
            <a:chExt cx="638" cy="864"/>
          </a:xfrm>
        </p:grpSpPr>
        <p:sp>
          <p:nvSpPr>
            <p:cNvPr id="40" name="矩形 39"/>
            <p:cNvSpPr/>
            <p:nvPr/>
          </p:nvSpPr>
          <p:spPr>
            <a:xfrm>
              <a:off x="5023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342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023" y="6655"/>
              <a:ext cx="638" cy="576"/>
              <a:chOff x="5023" y="6655"/>
              <a:chExt cx="638" cy="57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 rot="0">
            <a:off x="9084945" y="3575050"/>
            <a:ext cx="405130" cy="548640"/>
            <a:chOff x="5023" y="6367"/>
            <a:chExt cx="638" cy="864"/>
          </a:xfrm>
        </p:grpSpPr>
        <p:sp>
          <p:nvSpPr>
            <p:cNvPr id="48" name="矩形 47"/>
            <p:cNvSpPr/>
            <p:nvPr/>
          </p:nvSpPr>
          <p:spPr>
            <a:xfrm>
              <a:off x="5023" y="6367"/>
              <a:ext cx="319" cy="2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342" y="6367"/>
              <a:ext cx="319" cy="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023" y="6655"/>
              <a:ext cx="638" cy="576"/>
              <a:chOff x="5023" y="6655"/>
              <a:chExt cx="638" cy="57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5023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342" y="6655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023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5342" y="6943"/>
                <a:ext cx="319" cy="2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64590" y="2280285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	    </a:t>
            </a:r>
            <a:r>
              <a:rPr lang="zh-CN" altLang="en-US">
                <a:sym typeface="+mn-ea"/>
              </a:rPr>
              <a:t>方法三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  Tdot2:  Tanh(Q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HW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+b):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来源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    "HAMI: Neural Gender Prediction for Chinese Microblogging with Hierarchical Attention and Multi-channel Input   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2265</Words>
  <Application>WPS 演示</Application>
  <PresentationFormat>宽屏</PresentationFormat>
  <Paragraphs>190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Equation.KSEE3</vt:lpstr>
      <vt:lpstr>常用文本注意力机制以及其实现方法</vt:lpstr>
      <vt:lpstr>目录</vt:lpstr>
      <vt:lpstr>				     总览</vt:lpstr>
      <vt:lpstr>	    方法一: Hdot           A = Q(HW)</vt:lpstr>
      <vt:lpstr>方法一: Hdot           A = Q(HW)</vt:lpstr>
      <vt:lpstr>方法一: Hdot           A = Q(HW)</vt:lpstr>
      <vt:lpstr>	    方法二:   Tdot1    QTanh(HW+b)  来源:   "Coevolutionary Recommendation Model: Mutual Learning between Ratings and Reviews"       </vt:lpstr>
      <vt:lpstr>PowerPoint 演示文稿</vt:lpstr>
      <vt:lpstr>	    方法三:   Tdot2:  Tanh(Q(HW)+b): 来源:    "HAMI: Neural Gender Prediction for Chinese Microblogging with Hierarchical Attention and Multi-channel Input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方法一: Hdot           A = Q(HW)</vt:lpstr>
      <vt:lpstr>方法一: Hdot           A = Q(HW)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Dam</cp:lastModifiedBy>
  <cp:revision>22</cp:revision>
  <dcterms:created xsi:type="dcterms:W3CDTF">2019-03-03T15:29:00Z</dcterms:created>
  <dcterms:modified xsi:type="dcterms:W3CDTF">2019-03-05T01:44:07Z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