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2" r:id="rId4"/>
    <p:sldId id="267" r:id="rId5"/>
    <p:sldId id="265" r:id="rId6"/>
    <p:sldId id="284" r:id="rId7"/>
    <p:sldId id="285" r:id="rId8"/>
    <p:sldId id="286" r:id="rId9"/>
    <p:sldId id="287" r:id="rId10"/>
    <p:sldId id="291" r:id="rId11"/>
    <p:sldId id="288" r:id="rId12"/>
    <p:sldId id="289" r:id="rId13"/>
    <p:sldId id="290" r:id="rId14"/>
    <p:sldId id="292" r:id="rId15"/>
    <p:sldId id="293" r:id="rId16"/>
    <p:sldId id="295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4098"/>
    <a:srgbClr val="0E4A9E"/>
    <a:srgbClr val="8DAAD1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654" autoAdjust="0"/>
  </p:normalViewPr>
  <p:slideViewPr>
    <p:cSldViewPr snapToGrid="0">
      <p:cViewPr varScale="1">
        <p:scale>
          <a:sx n="80" d="100"/>
          <a:sy n="80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9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4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7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SWM</a:t>
            </a:r>
            <a:r>
              <a:rPr lang="zh-CN" altLang="en-US" dirty="0" smtClean="0"/>
              <a:t>可以识别</a:t>
            </a:r>
            <a:r>
              <a:rPr lang="en-US" altLang="zh-CN" dirty="0" smtClean="0"/>
              <a:t>SWN</a:t>
            </a:r>
            <a:r>
              <a:rPr lang="zh-CN" altLang="en-US" dirty="0" smtClean="0"/>
              <a:t>无法识别的语义相关词：</a:t>
            </a:r>
            <a:r>
              <a:rPr lang="en-US" altLang="zh-CN" dirty="0" smtClean="0"/>
              <a:t>song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playlist</a:t>
            </a:r>
          </a:p>
          <a:p>
            <a:r>
              <a:rPr lang="en-US" altLang="zh-CN" dirty="0" smtClean="0"/>
              <a:t>SWM</a:t>
            </a:r>
            <a:r>
              <a:rPr lang="zh-CN" altLang="en-US" dirty="0" smtClean="0"/>
              <a:t>不能识别</a:t>
            </a:r>
            <a:r>
              <a:rPr lang="en-US" altLang="zh-CN" dirty="0" smtClean="0"/>
              <a:t>SWN</a:t>
            </a:r>
            <a:r>
              <a:rPr lang="zh-CN" altLang="en-US" dirty="0" smtClean="0"/>
              <a:t>识别的语义相关词：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drop</a:t>
            </a:r>
          </a:p>
          <a:p>
            <a:r>
              <a:rPr lang="en-US" altLang="zh-CN" dirty="0" smtClean="0"/>
              <a:t>SWM</a:t>
            </a:r>
            <a:r>
              <a:rPr lang="zh-CN" altLang="en-US" dirty="0" smtClean="0"/>
              <a:t>不能识别</a:t>
            </a:r>
            <a:r>
              <a:rPr lang="en-US" altLang="zh-CN" dirty="0" smtClean="0"/>
              <a:t>SWN</a:t>
            </a:r>
            <a:r>
              <a:rPr lang="zh-CN" altLang="en-US" dirty="0" smtClean="0"/>
              <a:t>不能识别的语义相关词：</a:t>
            </a:r>
            <a:r>
              <a:rPr lang="en-US" altLang="zh-CN" dirty="0" smtClean="0"/>
              <a:t>listing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2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对大部分查询：</a:t>
            </a:r>
            <a:r>
              <a:rPr lang="en-US" altLang="zh-CN" dirty="0" smtClean="0"/>
              <a:t>SWN</a:t>
            </a:r>
            <a:r>
              <a:rPr lang="zh-CN" altLang="en-US" dirty="0" smtClean="0"/>
              <a:t>找不到相关结果</a:t>
            </a:r>
            <a:r>
              <a:rPr lang="en-US" altLang="zh-CN" dirty="0" smtClean="0"/>
              <a:t>SWM</a:t>
            </a:r>
            <a:r>
              <a:rPr lang="zh-CN" altLang="en-US" dirty="0" smtClean="0"/>
              <a:t>可以 </a:t>
            </a:r>
            <a:r>
              <a:rPr lang="en-US" altLang="zh-CN" dirty="0" smtClean="0"/>
              <a:t>export to </a:t>
            </a:r>
            <a:r>
              <a:rPr lang="en-US" altLang="zh-CN" dirty="0" err="1" smtClean="0"/>
              <a:t>excel:excel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csv</a:t>
            </a:r>
          </a:p>
          <a:p>
            <a:r>
              <a:rPr lang="en-US" altLang="zh-CN" dirty="0" smtClean="0"/>
              <a:t>Buy an </a:t>
            </a:r>
            <a:r>
              <a:rPr lang="en-US" altLang="zh-CN" dirty="0" err="1" smtClean="0"/>
              <a:t>item:SWM</a:t>
            </a:r>
            <a:r>
              <a:rPr lang="zh-CN" altLang="en-US" dirty="0" smtClean="0"/>
              <a:t>无法识别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auction</a:t>
            </a:r>
          </a:p>
          <a:p>
            <a:r>
              <a:rPr lang="en-US" altLang="zh-CN" dirty="0" smtClean="0"/>
              <a:t>Get playable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songs:playable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playeable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1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to convert</a:t>
            </a:r>
            <a:r>
              <a:rPr lang="en-US" altLang="zh-CN" baseline="0" dirty="0" smtClean="0"/>
              <a:t> IPv4 address into a integer:ipv4 ipv6 </a:t>
            </a:r>
            <a:r>
              <a:rPr lang="en-US" altLang="zh-CN" baseline="0" dirty="0" err="1" smtClean="0"/>
              <a:t>ip</a:t>
            </a:r>
            <a:r>
              <a:rPr lang="en-US" altLang="zh-CN" baseline="0" dirty="0" smtClean="0"/>
              <a:t>, address </a:t>
            </a:r>
            <a:r>
              <a:rPr lang="en-US" altLang="zh-CN" baseline="0" dirty="0" err="1" smtClean="0"/>
              <a:t>addr</a:t>
            </a:r>
            <a:r>
              <a:rPr lang="en-US" altLang="zh-CN" baseline="0" dirty="0" smtClean="0"/>
              <a:t> hostname</a:t>
            </a:r>
            <a:r>
              <a:rPr lang="zh-CN" altLang="en-US" baseline="0" dirty="0" smtClean="0"/>
              <a:t>提升</a:t>
            </a:r>
            <a:endParaRPr lang="en-US" altLang="zh-CN" baseline="0" dirty="0" smtClean="0"/>
          </a:p>
          <a:p>
            <a:r>
              <a:rPr lang="en-US" altLang="zh-CN" baseline="0" dirty="0" smtClean="0"/>
              <a:t>Quick sort, reverse string:</a:t>
            </a:r>
            <a:r>
              <a:rPr lang="zh-CN" altLang="en-US" baseline="0" dirty="0" smtClean="0"/>
              <a:t>常见</a:t>
            </a:r>
            <a:endParaRPr lang="en-US" altLang="zh-CN" baseline="0" dirty="0" smtClean="0"/>
          </a:p>
          <a:p>
            <a:r>
              <a:rPr lang="en-US" altLang="zh-CN" baseline="0" dirty="0" smtClean="0"/>
              <a:t>How to get mac address:1</a:t>
            </a:r>
            <a:r>
              <a:rPr lang="zh-CN" altLang="en-US" baseline="0" dirty="0" smtClean="0"/>
              <a:t>苹果操作系统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网卡物理地址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7" Type="http://schemas.openxmlformats.org/officeDocument/2006/relationships/image" Target="../media/image20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Relationship Id="rId9" Type="http://schemas.openxmlformats.org/officeDocument/2006/relationships/image" Target="../media/image28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30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6.tmp"/><Relationship Id="rId4" Type="http://schemas.openxmlformats.org/officeDocument/2006/relationships/image" Target="../media/image24.tmp"/><Relationship Id="rId9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4105835"/>
            <a:ext cx="7886700" cy="1375747"/>
          </a:xfrm>
        </p:spPr>
        <p:txBody>
          <a:bodyPr/>
          <a:lstStyle/>
          <a:p>
            <a:r>
              <a:rPr lang="zh-CN" altLang="en-US" sz="4400" dirty="0" smtClean="0"/>
              <a:t>软件工程领域语义相关词的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挖掘与应用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481582"/>
            <a:ext cx="7886700" cy="604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胡望胜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信息检索模型</a:t>
            </a:r>
            <a:endParaRPr lang="en-US" altLang="zh-CN" dirty="0"/>
          </a:p>
          <a:p>
            <a:pPr lvl="1"/>
            <a:r>
              <a:rPr lang="zh-CN" altLang="en-US" dirty="0" smtClean="0"/>
              <a:t>布尔模型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向量空间模型</a:t>
            </a:r>
            <a:r>
              <a:rPr lang="en-US" altLang="zh-CN" b="1" dirty="0" smtClean="0"/>
              <a:t>(VSM)                 </a:t>
            </a:r>
            <a:endParaRPr lang="en-US" altLang="zh-CN" dirty="0"/>
          </a:p>
          <a:p>
            <a:pPr lvl="1"/>
            <a:r>
              <a:rPr lang="zh-CN" altLang="en-US" dirty="0" smtClean="0"/>
              <a:t>扩展布尔模型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扩展模型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29" y="2983119"/>
            <a:ext cx="2226681" cy="60727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15" y="3590395"/>
            <a:ext cx="3524445" cy="604362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15" y="4194757"/>
            <a:ext cx="4172146" cy="850335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15" y="5045092"/>
            <a:ext cx="5922784" cy="87564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671060" y="1775460"/>
            <a:ext cx="4290060" cy="1584960"/>
            <a:chOff x="4671060" y="1775460"/>
            <a:chExt cx="4290060" cy="1584960"/>
          </a:xfrm>
        </p:grpSpPr>
        <p:sp>
          <p:nvSpPr>
            <p:cNvPr id="16" name="文本框 15"/>
            <p:cNvSpPr txBox="1"/>
            <p:nvPr/>
          </p:nvSpPr>
          <p:spPr>
            <a:xfrm>
              <a:off x="4774815" y="1801618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4098"/>
                  </a:solidFill>
                </a:rPr>
                <a:t>举例    </a:t>
              </a:r>
              <a:r>
                <a:rPr lang="zh-CN" altLang="en-US" dirty="0" smtClean="0"/>
                <a:t>对用户查询</a:t>
              </a:r>
              <a:endParaRPr lang="zh-CN" altLang="en-US" dirty="0"/>
            </a:p>
          </p:txBody>
        </p:sp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090" y="1848238"/>
              <a:ext cx="1687919" cy="276091"/>
            </a:xfrm>
            <a:prstGeom prst="rect">
              <a:avLst/>
            </a:prstGeom>
          </p:spPr>
        </p:pic>
        <p:pic>
          <p:nvPicPr>
            <p:cNvPr id="18" name="图片 17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815" y="2365963"/>
              <a:ext cx="4091372" cy="924493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671060" y="1775460"/>
              <a:ext cx="4290060" cy="1584960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2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本地</a:t>
            </a:r>
            <a:r>
              <a:rPr lang="zh-CN" altLang="en-US" dirty="0" smtClean="0"/>
              <a:t>代码搜索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用户查询：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扩展查询：    扩展词列表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扩展模型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9" y="2181312"/>
            <a:ext cx="1905272" cy="31862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55" y="2505491"/>
            <a:ext cx="3466451" cy="31100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50" y="2470478"/>
            <a:ext cx="1224918" cy="3460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0" y="3298941"/>
            <a:ext cx="3790180" cy="288105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0" y="3633920"/>
            <a:ext cx="4636000" cy="286173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7" y="2979922"/>
            <a:ext cx="1560636" cy="318629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9" y="2979922"/>
            <a:ext cx="207154" cy="307159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22181" y="4069487"/>
            <a:ext cx="6290099" cy="1584960"/>
            <a:chOff x="522181" y="4069487"/>
            <a:chExt cx="6290099" cy="1584960"/>
          </a:xfrm>
        </p:grpSpPr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21" y="4901960"/>
              <a:ext cx="5131299" cy="681501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28946" y="4069487"/>
              <a:ext cx="5883334" cy="1584960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2181" y="4146427"/>
              <a:ext cx="58224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r>
                <a:rPr lang="zh-CN" altLang="en-US" dirty="0">
                  <a:solidFill>
                    <a:srgbClr val="004098"/>
                  </a:solidFill>
                </a:rPr>
                <a:t>举例</a:t>
              </a:r>
              <a:r>
                <a:rPr lang="zh-CN" altLang="en-US" dirty="0"/>
                <a:t>    对用户查询</a:t>
              </a:r>
              <a:r>
                <a:rPr lang="zh-CN" altLang="en-US" b="1" dirty="0"/>
                <a:t>“</a:t>
              </a:r>
              <a:r>
                <a:rPr lang="en-US" altLang="zh-CN" b="1" dirty="0"/>
                <a:t>How to execute a thread?</a:t>
              </a:r>
              <a:r>
                <a:rPr lang="zh-CN" altLang="en-US" b="1" dirty="0"/>
                <a:t>”</a:t>
              </a:r>
              <a:endParaRPr lang="en-US" altLang="zh-CN" b="1" dirty="0"/>
            </a:p>
            <a:p>
              <a:pPr lvl="1"/>
              <a:r>
                <a:rPr lang="en-US" altLang="zh-CN" b="1" dirty="0"/>
                <a:t>           execute: (run, invoke)   thread</a:t>
              </a:r>
              <a:r>
                <a:rPr lang="en-US" altLang="zh-CN" b="1" dirty="0">
                  <a:sym typeface="Wingdings" panose="05000000000000000000" pitchFamily="2" charset="2"/>
                </a:rPr>
                <a:t>: (runnable, task</a:t>
              </a:r>
              <a:r>
                <a:rPr lang="en-US" altLang="zh-CN" b="1" dirty="0" smtClean="0">
                  <a:sym typeface="Wingdings" panose="05000000000000000000" pitchFamily="2" charset="2"/>
                </a:rPr>
                <a:t>)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3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</a:t>
            </a:r>
            <a:r>
              <a:rPr lang="zh-CN" altLang="en-US" dirty="0" smtClean="0"/>
              <a:t>代码搜索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用户查询：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扩展查询：    扩展词列表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扩展模型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9" y="2181312"/>
            <a:ext cx="1905272" cy="31862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4" y="2506767"/>
            <a:ext cx="3466451" cy="31100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0" y="3298941"/>
            <a:ext cx="3790180" cy="288105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7" y="2979922"/>
            <a:ext cx="1560636" cy="31862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25" y="2506767"/>
            <a:ext cx="4244340" cy="322790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61" y="3650646"/>
            <a:ext cx="4490684" cy="1066134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9" y="2979922"/>
            <a:ext cx="207154" cy="30715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3773" y="4757170"/>
            <a:ext cx="8307767" cy="1856832"/>
            <a:chOff x="203773" y="4757170"/>
            <a:chExt cx="8307767" cy="1856832"/>
          </a:xfrm>
        </p:grpSpPr>
        <p:pic>
          <p:nvPicPr>
            <p:cNvPr id="15" name="图片 14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173" y="5168890"/>
              <a:ext cx="6211367" cy="137660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596036" y="4757170"/>
              <a:ext cx="7915504" cy="18568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773" y="4806878"/>
              <a:ext cx="49696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r>
                <a:rPr lang="zh-CN" altLang="en-US" dirty="0">
                  <a:solidFill>
                    <a:srgbClr val="004098"/>
                  </a:solidFill>
                </a:rPr>
                <a:t>举例</a:t>
              </a:r>
              <a:r>
                <a:rPr lang="zh-CN" altLang="en-US" dirty="0"/>
                <a:t>    对用户查询</a:t>
              </a:r>
              <a:r>
                <a:rPr lang="zh-CN" altLang="en-US" b="1" dirty="0"/>
                <a:t>“</a:t>
              </a:r>
              <a:r>
                <a:rPr lang="en-US" altLang="zh-CN" b="1" dirty="0"/>
                <a:t>How to save an image?</a:t>
              </a:r>
              <a:r>
                <a:rPr lang="zh-CN" altLang="en-US" b="1" dirty="0"/>
                <a:t>”</a:t>
              </a:r>
              <a:endParaRPr lang="en-US" altLang="zh-CN" b="1" dirty="0"/>
            </a:p>
            <a:p>
              <a:pPr lvl="1"/>
              <a:r>
                <a:rPr lang="en-US" altLang="zh-CN" b="1" dirty="0"/>
                <a:t>    save: (write)  </a:t>
              </a:r>
            </a:p>
            <a:p>
              <a:pPr lvl="1"/>
              <a:r>
                <a:rPr lang="en-US" altLang="zh-CN" b="1" dirty="0"/>
                <a:t>    image</a:t>
              </a:r>
              <a:r>
                <a:rPr lang="en-US" altLang="zh-CN" b="1" dirty="0">
                  <a:sym typeface="Wingdings" panose="05000000000000000000" pitchFamily="2" charset="2"/>
                </a:rPr>
                <a:t>: (</a:t>
              </a:r>
              <a:r>
                <a:rPr lang="en-US" altLang="zh-CN" b="1" dirty="0" err="1">
                  <a:sym typeface="Wingdings" panose="05000000000000000000" pitchFamily="2" charset="2"/>
                </a:rPr>
                <a:t>img</a:t>
              </a:r>
              <a:r>
                <a:rPr lang="en-US" altLang="zh-CN" b="1" dirty="0">
                  <a:sym typeface="Wingdings" panose="05000000000000000000" pitchFamily="2" charset="2"/>
                </a:rPr>
                <a:t>)</a:t>
              </a:r>
              <a:endParaRPr lang="en-US" altLang="zh-CN" b="1" dirty="0"/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6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3" y="838200"/>
            <a:ext cx="6234326" cy="52542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453640" y="838200"/>
            <a:ext cx="1066800" cy="266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125980" y="3070860"/>
            <a:ext cx="2682240" cy="2133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299460" y="3284220"/>
            <a:ext cx="647700" cy="1810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354580" y="3465312"/>
            <a:ext cx="3832860" cy="2463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54822" y="786884"/>
                <a:ext cx="32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2" y="786884"/>
                <a:ext cx="3292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56" r="-18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717515" y="3177540"/>
                <a:ext cx="32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15" y="3177540"/>
                <a:ext cx="3292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5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717515" y="4512170"/>
                <a:ext cx="32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15" y="4512170"/>
                <a:ext cx="3292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556" r="-18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330319" y="2989956"/>
                <a:ext cx="32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19" y="2989956"/>
                <a:ext cx="32925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556" r="-185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487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31" grpId="0" animBg="1"/>
      <p:bldP spid="10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具体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elasticsearch</a:t>
            </a:r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扩展模型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55" y="1881643"/>
            <a:ext cx="5448300" cy="40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语义相关</a:t>
            </a:r>
            <a:r>
              <a:rPr lang="zh-CN" altLang="en-US" dirty="0" smtClean="0"/>
              <a:t>词表的精确度</a:t>
            </a:r>
            <a:endParaRPr lang="en-US" altLang="zh-CN" dirty="0" smtClean="0"/>
          </a:p>
          <a:p>
            <a:r>
              <a:rPr lang="zh-CN" altLang="en-US" dirty="0"/>
              <a:t>关注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zh-CN" altLang="en-US" dirty="0" smtClean="0"/>
              <a:t>本地代码搜索</a:t>
            </a:r>
            <a:endParaRPr lang="en-US" altLang="zh-CN" dirty="0" smtClean="0"/>
          </a:p>
          <a:p>
            <a:r>
              <a:rPr lang="zh-CN" altLang="en-US" dirty="0"/>
              <a:t>开源代码搜索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</p:spTree>
    <p:extLst>
      <p:ext uri="{BB962C8B-B14F-4D97-AF65-F5344CB8AC3E}">
        <p14:creationId xmlns:p14="http://schemas.microsoft.com/office/powerpoint/2010/main" val="39853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语义相关</a:t>
            </a:r>
            <a:r>
              <a:rPr lang="zh-CN" altLang="en-US" dirty="0" smtClean="0"/>
              <a:t>词表的精确度</a:t>
            </a:r>
            <a:endParaRPr lang="en-US" altLang="zh-CN" dirty="0"/>
          </a:p>
          <a:p>
            <a:pPr lvl="1"/>
            <a:r>
              <a:rPr lang="zh-CN" altLang="en-US" dirty="0" smtClean="0"/>
              <a:t>随机选取</a:t>
            </a:r>
            <a:r>
              <a:rPr lang="en-US" altLang="zh-CN" b="1" dirty="0" smtClean="0"/>
              <a:t>100</a:t>
            </a:r>
            <a:r>
              <a:rPr lang="zh-CN" altLang="en-US" dirty="0" smtClean="0"/>
              <a:t>个单词，</a:t>
            </a:r>
            <a:r>
              <a:rPr lang="en-US" altLang="zh-CN" b="1" dirty="0" smtClean="0"/>
              <a:t>1872</a:t>
            </a:r>
            <a:r>
              <a:rPr lang="zh-CN" altLang="en-US" dirty="0" smtClean="0"/>
              <a:t>个不重复的语义相关词对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人工验证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33" y="3181277"/>
            <a:ext cx="580694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关注定位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b="1" dirty="0" err="1" smtClean="0"/>
              <a:t>SWordNet</a:t>
            </a:r>
            <a:r>
              <a:rPr lang="zh-CN" altLang="en-US" dirty="0" smtClean="0"/>
              <a:t>同样的测试数据及测试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正则表达式匹配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48" y="2498779"/>
            <a:ext cx="5400514" cy="149066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1" y="3989446"/>
            <a:ext cx="2505993" cy="202921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50" y="4236953"/>
            <a:ext cx="5488336" cy="14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关注定位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相比</a:t>
            </a:r>
            <a:r>
              <a:rPr lang="en-US" altLang="zh-CN" b="1" dirty="0" err="1" smtClean="0"/>
              <a:t>SWordNet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36.6%</a:t>
            </a:r>
            <a:r>
              <a:rPr lang="zh-CN" altLang="en-US" dirty="0" smtClean="0"/>
              <a:t>，相比</a:t>
            </a:r>
            <a:r>
              <a:rPr lang="en-US" altLang="zh-CN" b="1" dirty="0" smtClean="0"/>
              <a:t>Transitive </a:t>
            </a:r>
            <a:r>
              <a:rPr lang="en-US" altLang="zh-CN" b="1" dirty="0" err="1" smtClean="0"/>
              <a:t>SWordNet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600%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748499"/>
            <a:ext cx="8370949" cy="36791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880" y="5074919"/>
            <a:ext cx="8214360" cy="960121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3880" y="3848099"/>
            <a:ext cx="8214360" cy="273707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3880" y="3611879"/>
            <a:ext cx="8214360" cy="249555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3880" y="4588067"/>
            <a:ext cx="8214360" cy="48685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本地代码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25</a:t>
            </a:r>
            <a:r>
              <a:rPr lang="zh-CN" altLang="en-US" dirty="0" smtClean="0"/>
              <a:t>条查询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00" y="1647896"/>
            <a:ext cx="3531631" cy="499706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4" y="3352801"/>
            <a:ext cx="4670621" cy="16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986972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39463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95815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研究背景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1792495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20016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76367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国内外研究现状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2598017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00568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6920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SWordMap</a:t>
            </a:r>
            <a:r>
              <a:rPr lang="zh-CN" altLang="en-US" sz="2400" dirty="0" smtClean="0"/>
              <a:t>技术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3411015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38186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33821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查询</a:t>
            </a:r>
            <a:r>
              <a:rPr lang="zh-CN" altLang="en-US" sz="2400" dirty="0" smtClean="0"/>
              <a:t>扩展模型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224012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463167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19519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实验与评估</a:t>
            </a:r>
            <a:endParaRPr lang="zh-CN" alt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841535" y="5037008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3" y="544467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3" y="500819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总结与展望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本地代码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19</a:t>
            </a:r>
            <a:r>
              <a:rPr lang="zh-CN" altLang="en-US" dirty="0" smtClean="0"/>
              <a:t>条表现更优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1685678"/>
            <a:ext cx="4777740" cy="49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15590" y="2171700"/>
            <a:ext cx="4663440" cy="960120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15590" y="3418840"/>
            <a:ext cx="4663440" cy="1770380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15590" y="5476240"/>
            <a:ext cx="4663440" cy="132080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15590" y="5895340"/>
            <a:ext cx="4663440" cy="541020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15590" y="3131820"/>
            <a:ext cx="4663440" cy="272415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15590" y="5189220"/>
            <a:ext cx="4663440" cy="272415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15590" y="5608320"/>
            <a:ext cx="4663440" cy="272415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开源代码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测试数据与</a:t>
            </a:r>
            <a:r>
              <a:rPr lang="en-US" altLang="zh-CN" b="1" dirty="0" err="1" smtClean="0"/>
              <a:t>CodeHow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搜索对象为</a:t>
            </a:r>
            <a:r>
              <a:rPr lang="en-US" altLang="zh-CN" b="1" dirty="0" err="1" smtClean="0"/>
              <a:t>Github</a:t>
            </a:r>
            <a:r>
              <a:rPr lang="zh-CN" altLang="en-US" dirty="0" smtClean="0"/>
              <a:t>上下载的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/>
              <a:t>1023</a:t>
            </a:r>
            <a:r>
              <a:rPr lang="zh-CN" altLang="en-US" dirty="0" smtClean="0"/>
              <a:t>个</a:t>
            </a:r>
            <a:r>
              <a:rPr lang="en-US" altLang="zh-CN" b="1" dirty="0"/>
              <a:t>J</a:t>
            </a:r>
            <a:r>
              <a:rPr lang="en-US" altLang="zh-CN" b="1" dirty="0" smtClean="0"/>
              <a:t>ava</a:t>
            </a:r>
            <a:r>
              <a:rPr lang="zh-CN" altLang="en-US" dirty="0" smtClean="0"/>
              <a:t>项目，共约</a:t>
            </a:r>
            <a:r>
              <a:rPr lang="en-US" altLang="zh-CN" b="1" dirty="0" smtClean="0"/>
              <a:t>20.6GB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b="1" dirty="0" smtClean="0"/>
              <a:t>457265</a:t>
            </a:r>
            <a:r>
              <a:rPr lang="zh-CN" altLang="en-US" dirty="0" smtClean="0"/>
              <a:t>个</a:t>
            </a:r>
            <a:r>
              <a:rPr lang="en-US" altLang="zh-CN" b="1" dirty="0" smtClean="0"/>
              <a:t>Java</a:t>
            </a:r>
            <a:r>
              <a:rPr lang="zh-CN" altLang="en-US" dirty="0" smtClean="0"/>
              <a:t>文件，</a:t>
            </a:r>
            <a:r>
              <a:rPr lang="en-US" altLang="zh-CN" b="1" dirty="0" smtClean="0"/>
              <a:t>3547798</a:t>
            </a:r>
          </a:p>
          <a:p>
            <a:pPr marL="457200" lvl="1" indent="0">
              <a:buNone/>
            </a:pPr>
            <a:r>
              <a:rPr lang="zh-CN" altLang="en-US" dirty="0" smtClean="0"/>
              <a:t>个函数</a:t>
            </a:r>
            <a:endParaRPr lang="en-US" altLang="zh-CN" dirty="0"/>
          </a:p>
          <a:p>
            <a:pPr lvl="1"/>
            <a:r>
              <a:rPr lang="zh-CN" altLang="en-US" dirty="0"/>
              <a:t>评估</a:t>
            </a:r>
            <a:r>
              <a:rPr lang="zh-CN" altLang="en-US" dirty="0" smtClean="0"/>
              <a:t>标准：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16" y="780801"/>
            <a:ext cx="4134024" cy="591362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0" y="4616749"/>
            <a:ext cx="3293356" cy="48389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01" y="5382232"/>
            <a:ext cx="2112039" cy="4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本地代码搜索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18</a:t>
            </a:r>
            <a:r>
              <a:rPr lang="zh-CN" altLang="en-US" dirty="0" smtClean="0"/>
              <a:t>条查询</a:t>
            </a:r>
            <a:r>
              <a:rPr lang="en-US" altLang="zh-CN" b="1" dirty="0" err="1" smtClean="0"/>
              <a:t>SWordMap</a:t>
            </a:r>
            <a:r>
              <a:rPr lang="zh-CN" altLang="en-US" dirty="0" smtClean="0"/>
              <a:t>优于</a:t>
            </a:r>
            <a:r>
              <a:rPr lang="en-US" altLang="zh-CN" b="1" dirty="0"/>
              <a:t>Initial</a:t>
            </a:r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条查询</a:t>
            </a:r>
            <a:r>
              <a:rPr lang="en-US" altLang="zh-CN" b="1" dirty="0" err="1"/>
              <a:t>SWordMap</a:t>
            </a:r>
            <a:r>
              <a:rPr lang="zh-CN" altLang="en-US" dirty="0" smtClean="0"/>
              <a:t>与</a:t>
            </a:r>
            <a:r>
              <a:rPr lang="en-US" altLang="zh-CN" b="1" dirty="0"/>
              <a:t>Initial</a:t>
            </a:r>
            <a:r>
              <a:rPr lang="zh-CN" altLang="en-US" dirty="0" smtClean="0"/>
              <a:t>相当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条查询</a:t>
            </a:r>
            <a:r>
              <a:rPr lang="en-US" altLang="zh-CN" b="1" dirty="0" err="1"/>
              <a:t>SWordMap</a:t>
            </a:r>
            <a:r>
              <a:rPr lang="zh-CN" altLang="en-US" dirty="0" smtClean="0"/>
              <a:t>比</a:t>
            </a:r>
            <a:r>
              <a:rPr lang="en-US" altLang="zh-CN" b="1" dirty="0"/>
              <a:t>Initial</a:t>
            </a:r>
            <a:r>
              <a:rPr lang="zh-CN" altLang="en-US" dirty="0" smtClean="0"/>
              <a:t>差</a:t>
            </a:r>
            <a:endParaRPr lang="en-US" altLang="zh-CN" dirty="0"/>
          </a:p>
          <a:p>
            <a:pPr lvl="1"/>
            <a:r>
              <a:rPr lang="en-US" altLang="zh-CN" b="1" dirty="0" smtClean="0"/>
              <a:t>Precision@1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8.64%</a:t>
            </a:r>
            <a:r>
              <a:rPr lang="zh-CN" altLang="en-US" dirty="0" smtClean="0"/>
              <a:t>，</a:t>
            </a:r>
            <a:r>
              <a:rPr lang="en-US" altLang="zh-CN" b="1" dirty="0"/>
              <a:t> </a:t>
            </a:r>
            <a:r>
              <a:rPr lang="en-US" altLang="zh-CN" b="1" dirty="0" smtClean="0"/>
              <a:t>Precision@5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5.23%</a:t>
            </a:r>
            <a:r>
              <a:rPr lang="zh-CN" altLang="en-US" dirty="0" smtClean="0"/>
              <a:t>，</a:t>
            </a:r>
            <a:r>
              <a:rPr lang="en-US" altLang="zh-CN" b="1" dirty="0"/>
              <a:t> </a:t>
            </a:r>
            <a:r>
              <a:rPr lang="en-US" altLang="zh-CN" b="1" dirty="0" smtClean="0"/>
              <a:t>Precision@10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5.13%</a:t>
            </a:r>
            <a:r>
              <a:rPr lang="zh-CN" altLang="en-US" dirty="0" smtClean="0"/>
              <a:t>，</a:t>
            </a:r>
            <a:r>
              <a:rPr lang="en-US" altLang="zh-CN" b="1" dirty="0"/>
              <a:t> </a:t>
            </a:r>
            <a:r>
              <a:rPr lang="en-US" altLang="zh-CN" b="1" dirty="0" smtClean="0"/>
              <a:t>Precision@20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8.20%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MRR</a:t>
            </a:r>
            <a:r>
              <a:rPr lang="zh-CN" altLang="en-US" dirty="0" smtClean="0"/>
              <a:t>提升</a:t>
            </a:r>
            <a:r>
              <a:rPr lang="en-US" altLang="zh-CN" b="1" dirty="0" smtClean="0"/>
              <a:t>5.04%</a:t>
            </a:r>
            <a:endParaRPr lang="en-US" altLang="zh-CN" b="1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与</a:t>
            </a:r>
            <a:r>
              <a:rPr lang="zh-CN" altLang="en-US" dirty="0"/>
              <a:t>评估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81" y="4299311"/>
            <a:ext cx="3558848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总结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SWordMap</a:t>
            </a:r>
            <a:r>
              <a:rPr lang="zh-CN" altLang="en-US" dirty="0" smtClean="0"/>
              <a:t>挖掘</a:t>
            </a:r>
            <a:r>
              <a:rPr lang="zh-CN" altLang="en-US" dirty="0"/>
              <a:t>语义相关词</a:t>
            </a:r>
            <a:r>
              <a:rPr lang="zh-CN" altLang="en-US" dirty="0" smtClean="0"/>
              <a:t>精确度较高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SWordMap</a:t>
            </a:r>
            <a:r>
              <a:rPr lang="zh-CN" altLang="en-US" dirty="0" smtClean="0"/>
              <a:t>能</a:t>
            </a:r>
            <a:r>
              <a:rPr lang="zh-CN" altLang="en-US" dirty="0"/>
              <a:t>有效提升</a:t>
            </a:r>
            <a:r>
              <a:rPr lang="zh-CN" altLang="en-US" dirty="0" smtClean="0"/>
              <a:t>关注定位</a:t>
            </a:r>
            <a:r>
              <a:rPr lang="zh-CN" altLang="en-US" dirty="0"/>
              <a:t>任务效率及本地代码搜索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SWordMap</a:t>
            </a:r>
            <a:r>
              <a:rPr lang="zh-CN" altLang="en-US" dirty="0" smtClean="0"/>
              <a:t>对开</a:t>
            </a:r>
            <a:r>
              <a:rPr lang="zh-CN" altLang="en-US" dirty="0"/>
              <a:t>源代码搜索精度的提升</a:t>
            </a:r>
            <a:r>
              <a:rPr lang="zh-CN" altLang="en-US" dirty="0" smtClean="0"/>
              <a:t>有限</a:t>
            </a:r>
            <a:endParaRPr lang="en-US" altLang="zh-CN" dirty="0" smtClean="0"/>
          </a:p>
          <a:p>
            <a:r>
              <a:rPr lang="zh-CN" altLang="en-US" dirty="0" smtClean="0"/>
              <a:t>展望</a:t>
            </a:r>
            <a:endParaRPr lang="en-US" altLang="zh-CN" dirty="0" smtClean="0"/>
          </a:p>
          <a:p>
            <a:pPr lvl="1"/>
            <a:r>
              <a:rPr lang="zh-CN" altLang="en-US" dirty="0"/>
              <a:t>扩充训练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zh-CN" altLang="en-US" dirty="0"/>
              <a:t>软件开发者</a:t>
            </a:r>
            <a:r>
              <a:rPr lang="zh-CN" altLang="en-US" dirty="0" smtClean="0"/>
              <a:t>手册、</a:t>
            </a:r>
            <a:r>
              <a:rPr lang="en-US" altLang="zh-CN" b="1" dirty="0" smtClean="0"/>
              <a:t>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zh-CN" altLang="en-US" dirty="0"/>
              <a:t>改进训练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训练结构化文本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</a:t>
            </a:r>
            <a:r>
              <a:rPr lang="zh-CN" altLang="en-US" dirty="0"/>
              <a:t>查询扩展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考虑查询的上下文语义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考虑代码结构作为代码特性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0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本地代码搜索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开源代码搜索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现有代码搜索引擎如</a:t>
            </a:r>
            <a:r>
              <a:rPr lang="en-US" altLang="zh-CN" b="1" dirty="0" err="1" smtClean="0"/>
              <a:t>Sando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Krugle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Sourcerer</a:t>
            </a:r>
            <a:r>
              <a:rPr lang="zh-CN" altLang="en-US" dirty="0" smtClean="0"/>
              <a:t>等均基于关键字文本匹配的搜索方法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关键问题：用户查询关键字与代码文本用词不匹配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语义相关</a:t>
            </a:r>
            <a:r>
              <a:rPr lang="zh-CN" altLang="en-US" dirty="0" smtClean="0"/>
              <a:t>词扩展：自然语言领域</a:t>
            </a:r>
            <a:r>
              <a:rPr lang="zh-CN" altLang="en-US" dirty="0"/>
              <a:t>与</a:t>
            </a:r>
            <a:r>
              <a:rPr lang="zh-CN" altLang="en-US" dirty="0" smtClean="0"/>
              <a:t>软件工程领域存在差异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92028" y="4589317"/>
            <a:ext cx="4237882" cy="878795"/>
            <a:chOff x="1042416" y="4680757"/>
            <a:chExt cx="4237882" cy="878795"/>
          </a:xfrm>
        </p:grpSpPr>
        <p:sp>
          <p:nvSpPr>
            <p:cNvPr id="9" name="文本框 8"/>
            <p:cNvSpPr txBox="1"/>
            <p:nvPr/>
          </p:nvSpPr>
          <p:spPr>
            <a:xfrm>
              <a:off x="1084506" y="4704655"/>
              <a:ext cx="41537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Merriam-Webster</a:t>
              </a:r>
              <a:r>
                <a:rPr lang="zh-CN" altLang="en-US" sz="1600" dirty="0"/>
                <a:t>英语词典：</a:t>
              </a:r>
              <a:r>
                <a:rPr lang="en-US" altLang="zh-CN" sz="1600" b="1" dirty="0"/>
                <a:t>(disable, torture)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/>
                <a:t>软件</a:t>
              </a:r>
              <a:r>
                <a:rPr lang="zh-CN" altLang="en-US" sz="1600" dirty="0"/>
                <a:t>代码：</a:t>
              </a:r>
              <a:r>
                <a:rPr lang="en-US" altLang="zh-CN" sz="1600" b="1" dirty="0"/>
                <a:t>(save, write), (interrupt, </a:t>
              </a:r>
              <a:r>
                <a:rPr lang="en-US" altLang="zh-CN" sz="1600" b="1" dirty="0" err="1"/>
                <a:t>irq</a:t>
              </a:r>
              <a:r>
                <a:rPr lang="en-US" altLang="zh-CN" sz="1600" b="1" dirty="0"/>
                <a:t>)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2416" y="4680757"/>
              <a:ext cx="4237882" cy="8787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7" y="803072"/>
            <a:ext cx="7537155" cy="572323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42816" y="2913888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3632" y="3968496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266688" y="4114800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93042" y="4255008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855464" y="4255008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6080" y="5178704"/>
            <a:ext cx="831682" cy="1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694326" y="5183200"/>
            <a:ext cx="84084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62434" y="5029200"/>
            <a:ext cx="863006" cy="149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178130" y="6106896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300306" y="6102400"/>
            <a:ext cx="469392" cy="14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023782" y="5306112"/>
            <a:ext cx="831682" cy="1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916514" y="3395472"/>
            <a:ext cx="515534" cy="158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916514" y="2334768"/>
            <a:ext cx="515534" cy="158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312754" y="4442344"/>
            <a:ext cx="930062" cy="1983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977474" y="5529072"/>
            <a:ext cx="515534" cy="158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35241" y="2913888"/>
            <a:ext cx="648802" cy="158496"/>
          </a:xfrm>
          <a:prstGeom prst="rect">
            <a:avLst/>
          </a:prstGeom>
          <a:solidFill>
            <a:srgbClr val="004098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266688" y="5876544"/>
            <a:ext cx="2085238" cy="451104"/>
            <a:chOff x="6266688" y="5876544"/>
            <a:chExt cx="2085238" cy="451104"/>
          </a:xfrm>
        </p:grpSpPr>
        <p:sp>
          <p:nvSpPr>
            <p:cNvPr id="2" name="文本框 1"/>
            <p:cNvSpPr txBox="1"/>
            <p:nvPr/>
          </p:nvSpPr>
          <p:spPr>
            <a:xfrm>
              <a:off x="6297320" y="5932819"/>
              <a:ext cx="2044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Java API: </a:t>
              </a:r>
              <a:r>
                <a:rPr lang="en-US" altLang="zh-CN" sz="1600" b="1" dirty="0" err="1" smtClean="0"/>
                <a:t>Thread.run</a:t>
              </a:r>
              <a:r>
                <a:rPr lang="en-US" altLang="zh-CN" sz="1600" b="1" dirty="0" smtClean="0"/>
                <a:t>()</a:t>
              </a:r>
              <a:endParaRPr lang="zh-CN" altLang="en-US" sz="16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66688" y="5876544"/>
              <a:ext cx="2085238" cy="4511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0835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Shepherd</a:t>
            </a:r>
            <a:r>
              <a:rPr lang="zh-CN" altLang="en-US" dirty="0" smtClean="0"/>
              <a:t>等人通过对软件代码及注释做</a:t>
            </a:r>
            <a:r>
              <a:rPr lang="en-US" altLang="zh-CN" b="1" dirty="0" smtClean="0"/>
              <a:t>verb-DO(verb-Direct Object)</a:t>
            </a:r>
            <a:r>
              <a:rPr lang="zh-CN" altLang="en-US" dirty="0" smtClean="0"/>
              <a:t>对提取识别语义相关词</a:t>
            </a:r>
            <a:endParaRPr lang="en-US" altLang="zh-CN" dirty="0" smtClean="0"/>
          </a:p>
          <a:p>
            <a:r>
              <a:rPr lang="en-US" altLang="zh-CN" b="1" dirty="0" smtClean="0"/>
              <a:t>Hill</a:t>
            </a:r>
            <a:r>
              <a:rPr lang="zh-CN" altLang="en-US" dirty="0" smtClean="0"/>
              <a:t>优化</a:t>
            </a:r>
            <a:r>
              <a:rPr lang="en-US" altLang="zh-CN" b="1" dirty="0"/>
              <a:t>Shepherd</a:t>
            </a:r>
            <a:r>
              <a:rPr lang="zh-CN" altLang="en-US" dirty="0" smtClean="0"/>
              <a:t>的工作，推出</a:t>
            </a:r>
            <a:r>
              <a:rPr lang="en-US" altLang="zh-CN" b="1" dirty="0"/>
              <a:t>SWUM</a:t>
            </a:r>
          </a:p>
          <a:p>
            <a:r>
              <a:rPr lang="en-US" altLang="zh-CN" b="1" dirty="0"/>
              <a:t>Yang</a:t>
            </a:r>
            <a:r>
              <a:rPr lang="zh-CN" altLang="en-US" dirty="0" smtClean="0"/>
              <a:t>等人推出</a:t>
            </a:r>
            <a:r>
              <a:rPr lang="en-US" altLang="zh-CN" b="1" dirty="0" err="1"/>
              <a:t>SWordNet</a:t>
            </a:r>
            <a:r>
              <a:rPr lang="zh-CN" altLang="en-US" dirty="0" smtClean="0"/>
              <a:t>，通过对软件代码及注释的文本相似度比较识别语义相关词</a:t>
            </a:r>
            <a:endParaRPr lang="en-US" altLang="zh-CN" dirty="0" smtClean="0"/>
          </a:p>
          <a:p>
            <a:r>
              <a:rPr lang="en-US" altLang="zh-CN" b="1" dirty="0"/>
              <a:t>Howard</a:t>
            </a:r>
            <a:r>
              <a:rPr lang="zh-CN" altLang="en-US" dirty="0"/>
              <a:t>等</a:t>
            </a:r>
            <a:r>
              <a:rPr lang="zh-CN" altLang="en-US" dirty="0" smtClean="0"/>
              <a:t>人工作与</a:t>
            </a:r>
            <a:r>
              <a:rPr lang="en-US" altLang="zh-CN" b="1" dirty="0"/>
              <a:t>verb-DO</a:t>
            </a:r>
            <a:r>
              <a:rPr lang="zh-CN" altLang="en-US" dirty="0" smtClean="0"/>
              <a:t>思想类似，但仅</a:t>
            </a:r>
            <a:r>
              <a:rPr lang="zh-CN" altLang="en-US" dirty="0"/>
              <a:t>提取软件代码及</a:t>
            </a:r>
            <a:r>
              <a:rPr lang="zh-CN" altLang="en-US" dirty="0" smtClean="0"/>
              <a:t>注释中的主要动词</a:t>
            </a:r>
            <a:endParaRPr lang="en-US" altLang="zh-CN" dirty="0" smtClean="0"/>
          </a:p>
          <a:p>
            <a:r>
              <a:rPr lang="en-US" altLang="zh-CN" b="1" dirty="0"/>
              <a:t>Wang</a:t>
            </a:r>
            <a:r>
              <a:rPr lang="zh-CN" altLang="en-US" dirty="0" smtClean="0"/>
              <a:t>等人分析</a:t>
            </a:r>
            <a:r>
              <a:rPr lang="en-US" altLang="zh-CN" b="1" dirty="0" err="1"/>
              <a:t>Freecode</a:t>
            </a:r>
            <a:r>
              <a:rPr lang="zh-CN" altLang="en-US" dirty="0" smtClean="0"/>
              <a:t>网站上软件标签的语义相似度</a:t>
            </a:r>
            <a:endParaRPr lang="en-US" altLang="zh-CN" dirty="0" smtClean="0"/>
          </a:p>
          <a:p>
            <a:r>
              <a:rPr lang="en-US" altLang="zh-CN" b="1" dirty="0"/>
              <a:t>Tian</a:t>
            </a:r>
            <a:r>
              <a:rPr lang="zh-CN" altLang="en-US" dirty="0" smtClean="0"/>
              <a:t>等人推出</a:t>
            </a:r>
            <a:r>
              <a:rPr lang="en-US" altLang="zh-CN" b="1" dirty="0" err="1" smtClean="0"/>
              <a:t>SEWordSim</a:t>
            </a:r>
            <a:r>
              <a:rPr lang="zh-CN" altLang="en-US" dirty="0"/>
              <a:t>，</a:t>
            </a:r>
            <a:r>
              <a:rPr lang="zh-CN" altLang="en-US" dirty="0" smtClean="0"/>
              <a:t>采用词汇同现频率的统计方法计算单词之间的语义相似度</a:t>
            </a:r>
            <a:endParaRPr lang="en-US" altLang="zh-CN" dirty="0" smtClean="0"/>
          </a:p>
          <a:p>
            <a:r>
              <a:rPr lang="en-US" altLang="zh-CN" b="1" dirty="0"/>
              <a:t>Ye</a:t>
            </a:r>
            <a:r>
              <a:rPr lang="zh-CN" altLang="en-US" dirty="0" smtClean="0"/>
              <a:t>等人提出基于</a:t>
            </a:r>
            <a:r>
              <a:rPr lang="en-US" altLang="zh-CN" b="1" dirty="0"/>
              <a:t>Word Embedding</a:t>
            </a:r>
            <a:r>
              <a:rPr lang="zh-CN" altLang="en-US" dirty="0" smtClean="0"/>
              <a:t>的软件工程领域文档相关度计算方法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国内外研究现状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44035" y="2154446"/>
            <a:ext cx="3234893" cy="486137"/>
            <a:chOff x="4044440" y="2106062"/>
            <a:chExt cx="4377058" cy="486137"/>
          </a:xfrm>
        </p:grpSpPr>
        <p:sp>
          <p:nvSpPr>
            <p:cNvPr id="2" name="文本框 1"/>
            <p:cNvSpPr txBox="1"/>
            <p:nvPr/>
          </p:nvSpPr>
          <p:spPr>
            <a:xfrm>
              <a:off x="4193994" y="2163140"/>
              <a:ext cx="4077947" cy="37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(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add</a:t>
              </a:r>
              <a:r>
                <a:rPr lang="en-US" altLang="zh-CN" b="1" dirty="0"/>
                <a:t>, </a:t>
              </a:r>
              <a:r>
                <a:rPr lang="en-US" altLang="zh-CN" b="1" dirty="0" smtClean="0"/>
                <a:t>element)  (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find</a:t>
              </a:r>
              <a:r>
                <a:rPr lang="en-US" altLang="zh-CN" b="1" dirty="0" smtClean="0"/>
                <a:t>, element)</a:t>
              </a:r>
              <a:endParaRPr lang="zh-CN" altLang="en-US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044440" y="2106062"/>
              <a:ext cx="4377058" cy="4861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41660" y="3462230"/>
            <a:ext cx="5437268" cy="486137"/>
            <a:chOff x="4044440" y="2106062"/>
            <a:chExt cx="4020078" cy="486137"/>
          </a:xfrm>
        </p:grpSpPr>
        <p:sp>
          <p:nvSpPr>
            <p:cNvPr id="8" name="文本框 7"/>
            <p:cNvSpPr txBox="1"/>
            <p:nvPr/>
          </p:nvSpPr>
          <p:spPr>
            <a:xfrm>
              <a:off x="4090500" y="2164464"/>
              <a:ext cx="3927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“disable </a:t>
              </a:r>
              <a:r>
                <a:rPr lang="en-US" altLang="zh-CN" b="1" dirty="0"/>
                <a:t>all </a:t>
              </a:r>
              <a:r>
                <a:rPr lang="en-US" altLang="zh-CN" b="1" dirty="0">
                  <a:solidFill>
                    <a:srgbClr val="FF0000"/>
                  </a:solidFill>
                </a:rPr>
                <a:t>interrupt</a:t>
              </a:r>
              <a:r>
                <a:rPr lang="en-US" altLang="zh-CN" b="1" dirty="0"/>
                <a:t> </a:t>
              </a:r>
              <a:r>
                <a:rPr lang="en-US" altLang="zh-CN" b="1" dirty="0" smtClean="0"/>
                <a:t>sources” “</a:t>
              </a:r>
              <a:r>
                <a:rPr lang="en-US" altLang="zh-CN" b="1" dirty="0"/>
                <a:t>disable all 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irq</a:t>
              </a:r>
              <a:r>
                <a:rPr lang="en-US" altLang="zh-CN" b="1" dirty="0"/>
                <a:t> </a:t>
              </a:r>
              <a:r>
                <a:rPr lang="en-US" altLang="zh-CN" b="1" dirty="0" smtClean="0"/>
                <a:t>sources”</a:t>
              </a:r>
              <a:endParaRPr lang="zh-CN" altLang="en-US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044440" y="2106062"/>
              <a:ext cx="4020078" cy="4861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Word Embedding</a:t>
            </a:r>
          </a:p>
          <a:p>
            <a:pPr lvl="1"/>
            <a:r>
              <a:rPr lang="zh-CN" altLang="en-US" dirty="0" smtClean="0"/>
              <a:t>将词典</a:t>
            </a:r>
            <a:r>
              <a:rPr lang="zh-CN" altLang="en-US" dirty="0"/>
              <a:t>中的单词映射到固定维度的实数</a:t>
            </a:r>
            <a:r>
              <a:rPr lang="zh-CN" altLang="en-US" dirty="0" smtClean="0"/>
              <a:t>向量，简称词向量</a:t>
            </a:r>
            <a:r>
              <a:rPr lang="en-US" altLang="zh-CN" b="1" dirty="0" smtClean="0"/>
              <a:t>(word vector)</a:t>
            </a:r>
          </a:p>
          <a:p>
            <a:pPr lvl="1"/>
            <a:r>
              <a:rPr lang="en-US" altLang="zh-CN" b="1" dirty="0" err="1" smtClean="0"/>
              <a:t>Mikolov</a:t>
            </a:r>
            <a:r>
              <a:rPr lang="zh-CN" altLang="en-US" dirty="0" smtClean="0"/>
              <a:t>等人提出神经网络语言模型</a:t>
            </a:r>
            <a:r>
              <a:rPr lang="en-US" altLang="zh-CN" b="1" dirty="0"/>
              <a:t>CBOW(Continuous Bag-of-Words Model)</a:t>
            </a:r>
            <a:r>
              <a:rPr lang="zh-CN" altLang="en-US" dirty="0" smtClean="0"/>
              <a:t>和</a:t>
            </a:r>
            <a:r>
              <a:rPr lang="en-US" altLang="zh-CN" b="1" dirty="0"/>
              <a:t>Skip-gram(Continuous Skip-gram Model)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SWordMap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68770" y="3534195"/>
            <a:ext cx="2743059" cy="735106"/>
            <a:chOff x="304800" y="3173506"/>
            <a:chExt cx="2743059" cy="735106"/>
          </a:xfrm>
        </p:grpSpPr>
        <p:sp>
          <p:nvSpPr>
            <p:cNvPr id="11" name="文本框 10"/>
            <p:cNvSpPr txBox="1"/>
            <p:nvPr/>
          </p:nvSpPr>
          <p:spPr>
            <a:xfrm>
              <a:off x="304800" y="3217893"/>
              <a:ext cx="274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execute:[0.12, -0.32, 0.01]</a:t>
              </a:r>
              <a:r>
                <a:rPr lang="zh-CN" altLang="en-US" b="1" dirty="0"/>
                <a:t> </a:t>
              </a:r>
              <a:endParaRPr lang="en-US" altLang="zh-CN" b="1" dirty="0"/>
            </a:p>
            <a:p>
              <a:r>
                <a:rPr lang="en-US" altLang="zh-CN" b="1" dirty="0"/>
                <a:t>run:[0.12, -0.31, 0.02]</a:t>
              </a:r>
              <a:r>
                <a:rPr lang="zh-CN" altLang="en-US" b="1" dirty="0"/>
                <a:t> 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04800" y="3173506"/>
              <a:ext cx="2695337" cy="7351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29" y="3287976"/>
            <a:ext cx="5309425" cy="32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6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SWordMap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构建语料库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MSDN Blog, Bing, SO</a:t>
            </a:r>
          </a:p>
          <a:p>
            <a:pPr lvl="2"/>
            <a:r>
              <a:rPr lang="zh-CN" altLang="en-US" dirty="0" smtClean="0"/>
              <a:t>划分语句</a:t>
            </a:r>
            <a:endParaRPr lang="en-US" altLang="zh-CN" dirty="0" smtClean="0"/>
          </a:p>
          <a:p>
            <a:pPr lvl="2"/>
            <a:r>
              <a:rPr lang="zh-CN" altLang="en-US" dirty="0"/>
              <a:t>数据</a:t>
            </a:r>
            <a:r>
              <a:rPr lang="zh-CN" altLang="en-US" dirty="0" smtClean="0"/>
              <a:t>过滤（短句）</a:t>
            </a:r>
            <a:endParaRPr lang="en-US" altLang="zh-CN" dirty="0" smtClean="0"/>
          </a:p>
          <a:p>
            <a:pPr lvl="2"/>
            <a:r>
              <a:rPr lang="zh-CN" altLang="en-US" dirty="0"/>
              <a:t>分词</a:t>
            </a:r>
            <a:endParaRPr lang="en-US" altLang="zh-CN" dirty="0" smtClean="0"/>
          </a:p>
          <a:p>
            <a:pPr lvl="1"/>
            <a:r>
              <a:rPr lang="zh-CN" altLang="en-US" dirty="0"/>
              <a:t>模型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2"/>
            <a:r>
              <a:rPr lang="zh-CN" altLang="en-US" dirty="0"/>
              <a:t>设置</a:t>
            </a:r>
            <a:r>
              <a:rPr lang="zh-CN" altLang="en-US" dirty="0" smtClean="0"/>
              <a:t>训练</a:t>
            </a:r>
            <a:r>
              <a:rPr lang="zh-CN" altLang="en-US" dirty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生成语义</a:t>
            </a:r>
            <a:r>
              <a:rPr lang="zh-CN" altLang="en-US" dirty="0"/>
              <a:t>相关</a:t>
            </a:r>
            <a:r>
              <a:rPr lang="zh-CN" altLang="en-US" dirty="0" smtClean="0"/>
              <a:t>词表</a:t>
            </a:r>
            <a:endParaRPr lang="en-US" altLang="zh-CN" dirty="0" smtClean="0"/>
          </a:p>
          <a:p>
            <a:pPr lvl="2"/>
            <a:r>
              <a:rPr lang="zh-CN" altLang="en-US" dirty="0"/>
              <a:t>数据</a:t>
            </a:r>
            <a:r>
              <a:rPr lang="zh-CN" altLang="en-US" dirty="0" smtClean="0"/>
              <a:t>过滤（数字、停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词、低频单词）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余弦距离计算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19332</a:t>
            </a:r>
            <a:r>
              <a:rPr lang="zh-CN" altLang="en-US" dirty="0" smtClean="0"/>
              <a:t>个单词，</a:t>
            </a:r>
            <a:r>
              <a:rPr lang="en-US" altLang="zh-CN" dirty="0" smtClean="0"/>
              <a:t>325583</a:t>
            </a:r>
            <a:r>
              <a:rPr lang="zh-CN" altLang="en-US" dirty="0" smtClean="0"/>
              <a:t>对不重复的语义相关词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SWordMap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77" y="2406112"/>
            <a:ext cx="5297310" cy="34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7" y="993340"/>
            <a:ext cx="7627369" cy="345390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24" y="4228168"/>
            <a:ext cx="5655434" cy="23937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2616" y="847725"/>
            <a:ext cx="7943850" cy="32956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10225" y="2053516"/>
            <a:ext cx="657225" cy="542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0857" y="2352675"/>
            <a:ext cx="985967" cy="6667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90925" y="3409951"/>
            <a:ext cx="81915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71728" y="1091184"/>
            <a:ext cx="1194816" cy="5852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694431" y="2243329"/>
            <a:ext cx="1715643" cy="731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19856" y="1256481"/>
            <a:ext cx="798576" cy="3618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212592" y="1703128"/>
            <a:ext cx="890016" cy="4554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273865" y="1560576"/>
            <a:ext cx="1144717" cy="7920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121408" y="2456687"/>
            <a:ext cx="743712" cy="6637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02098" y="3456432"/>
            <a:ext cx="819150" cy="5059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81200" y="4676972"/>
            <a:ext cx="426720" cy="21681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999232" y="4676972"/>
            <a:ext cx="1857248" cy="21681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81200" y="4937307"/>
            <a:ext cx="558800" cy="2180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32124" y="4937307"/>
            <a:ext cx="666115" cy="19268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23422" y="4937307"/>
            <a:ext cx="1511618" cy="19268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81200" y="5198869"/>
            <a:ext cx="812800" cy="19449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98238" y="5198869"/>
            <a:ext cx="903859" cy="19449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981200" y="5478157"/>
            <a:ext cx="558800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32124" y="5478157"/>
            <a:ext cx="666113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922744" y="4676972"/>
            <a:ext cx="1198656" cy="21681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776438" y="4926760"/>
            <a:ext cx="678721" cy="2180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057926" y="5206829"/>
            <a:ext cx="569194" cy="19449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776438" y="5478157"/>
            <a:ext cx="633636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937984" y="5478157"/>
            <a:ext cx="624616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103303" y="4937307"/>
            <a:ext cx="521017" cy="2180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659437" y="5478157"/>
            <a:ext cx="375603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09272" y="5198869"/>
            <a:ext cx="294528" cy="19449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981200" y="5753790"/>
            <a:ext cx="279400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057926" y="5749485"/>
            <a:ext cx="782554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064918" y="5214048"/>
            <a:ext cx="1097122" cy="19449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506118" y="5478156"/>
            <a:ext cx="350362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692000" y="5749485"/>
            <a:ext cx="279400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81700" y="5749485"/>
            <a:ext cx="408940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981200" y="6271950"/>
            <a:ext cx="508000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057926" y="6271949"/>
            <a:ext cx="2677394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981200" y="5996317"/>
            <a:ext cx="883920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57926" y="6000621"/>
            <a:ext cx="3149834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927855" y="5753789"/>
            <a:ext cx="674241" cy="21144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68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20" grpId="0" animBg="1"/>
      <p:bldP spid="20" grpId="1" animBg="1"/>
      <p:bldP spid="20" grpId="2" animBg="1"/>
      <p:bldP spid="20" grpId="3" animBg="1"/>
      <p:bldP spid="41" grpId="0" animBg="1"/>
      <p:bldP spid="41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6" grpId="0" animBg="1"/>
      <p:bldP spid="46" grpId="1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8" grpId="0" animBg="1"/>
      <p:bldP spid="48" grpId="1" animBg="1"/>
      <p:bldP spid="49" grpId="0" animBg="1"/>
      <p:bldP spid="49" grpId="2" animBg="1"/>
      <p:bldP spid="49" grpId="3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代码搜索一般流程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本地代码搜索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相比精确度更注重召回率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搜索返回结果的排序不太重要</a:t>
            </a:r>
            <a:endParaRPr lang="en-US" altLang="zh-CN" dirty="0" smtClean="0"/>
          </a:p>
          <a:p>
            <a:r>
              <a:rPr lang="zh-CN" altLang="en-US" dirty="0"/>
              <a:t>开源代码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精确度与召回率难以衡量</a:t>
            </a:r>
            <a:endParaRPr lang="en-US" altLang="zh-CN" dirty="0" smtClean="0"/>
          </a:p>
          <a:p>
            <a:pPr lvl="1"/>
            <a:r>
              <a:rPr lang="zh-CN" altLang="en-US" dirty="0"/>
              <a:t>搜索返回</a:t>
            </a:r>
            <a:r>
              <a:rPr lang="zh-CN" altLang="en-US" dirty="0" smtClean="0"/>
              <a:t>结果的排序十分重要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扩展模型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85" y="2059058"/>
            <a:ext cx="6563640" cy="19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1485</TotalTime>
  <Words>864</Words>
  <Application>Microsoft Office PowerPoint</Application>
  <PresentationFormat>全屏显示(4:3)</PresentationFormat>
  <Paragraphs>168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Calibri</vt:lpstr>
      <vt:lpstr>Cambria Math</vt:lpstr>
      <vt:lpstr>Wingdings</vt:lpstr>
      <vt:lpstr>2016-VI主题-蓝</vt:lpstr>
      <vt:lpstr>软件工程领域语义相关词的 挖掘与应用</vt:lpstr>
      <vt:lpstr>目录 Contents</vt:lpstr>
      <vt:lpstr>研究背景</vt:lpstr>
      <vt:lpstr>PowerPoint 演示文稿</vt:lpstr>
      <vt:lpstr>国内外研究现状</vt:lpstr>
      <vt:lpstr>SWordMap技术</vt:lpstr>
      <vt:lpstr>SWordMap技术</vt:lpstr>
      <vt:lpstr>PowerPoint 演示文稿</vt:lpstr>
      <vt:lpstr>查询扩展模型</vt:lpstr>
      <vt:lpstr>查询扩展模型</vt:lpstr>
      <vt:lpstr>查询扩展模型</vt:lpstr>
      <vt:lpstr>查询扩展模型</vt:lpstr>
      <vt:lpstr>PowerPoint 演示文稿</vt:lpstr>
      <vt:lpstr>查询扩展模型</vt:lpstr>
      <vt:lpstr>实验与评估</vt:lpstr>
      <vt:lpstr>实验与评估</vt:lpstr>
      <vt:lpstr>实验与评估</vt:lpstr>
      <vt:lpstr>实验与评估</vt:lpstr>
      <vt:lpstr>实验与评估</vt:lpstr>
      <vt:lpstr>实验与评估</vt:lpstr>
      <vt:lpstr>实验与评估</vt:lpstr>
      <vt:lpstr>实验与评估</vt:lpstr>
      <vt:lpstr>总结与展望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Wangsheng Hu</cp:lastModifiedBy>
  <cp:revision>101</cp:revision>
  <dcterms:created xsi:type="dcterms:W3CDTF">2016-04-20T02:59:17Z</dcterms:created>
  <dcterms:modified xsi:type="dcterms:W3CDTF">2017-01-09T06:35:30Z</dcterms:modified>
</cp:coreProperties>
</file>