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05" r:id="rId1"/>
    <p:sldMasterId id="2147483657" r:id="rId2"/>
  </p:sldMasterIdLst>
  <p:notesMasterIdLst>
    <p:notesMasterId r:id="rId25"/>
  </p:notesMasterIdLst>
  <p:handoutMasterIdLst>
    <p:handoutMasterId r:id="rId26"/>
  </p:handoutMasterIdLst>
  <p:sldIdLst>
    <p:sldId id="438" r:id="rId3"/>
    <p:sldId id="439" r:id="rId4"/>
    <p:sldId id="440" r:id="rId5"/>
    <p:sldId id="441" r:id="rId6"/>
    <p:sldId id="442" r:id="rId7"/>
    <p:sldId id="443" r:id="rId8"/>
    <p:sldId id="444" r:id="rId9"/>
    <p:sldId id="445" r:id="rId10"/>
    <p:sldId id="446" r:id="rId11"/>
    <p:sldId id="447" r:id="rId12"/>
    <p:sldId id="448" r:id="rId13"/>
    <p:sldId id="449" r:id="rId14"/>
    <p:sldId id="450" r:id="rId15"/>
    <p:sldId id="451" r:id="rId16"/>
    <p:sldId id="452" r:id="rId17"/>
    <p:sldId id="453" r:id="rId18"/>
    <p:sldId id="454" r:id="rId19"/>
    <p:sldId id="455" r:id="rId20"/>
    <p:sldId id="456" r:id="rId21"/>
    <p:sldId id="459" r:id="rId22"/>
    <p:sldId id="457" r:id="rId23"/>
    <p:sldId id="458" r:id="rId24"/>
  </p:sldIdLst>
  <p:sldSz cx="9144000" cy="6858000" type="screen4x3"/>
  <p:notesSz cx="7315200" cy="9601200"/>
  <p:custDataLst>
    <p:tags r:id="rId2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Glendinning"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47D"/>
    <a:srgbClr val="F45914"/>
    <a:srgbClr val="F64900"/>
    <a:srgbClr val="F27300"/>
    <a:srgbClr val="E9EAEB"/>
    <a:srgbClr val="F67B44"/>
    <a:srgbClr val="FE7900"/>
    <a:srgbClr val="2A2E32"/>
    <a:srgbClr val="F3540D"/>
    <a:srgbClr val="5860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74" autoAdjust="0"/>
    <p:restoredTop sz="99762" autoAdjust="0"/>
  </p:normalViewPr>
  <p:slideViewPr>
    <p:cSldViewPr snapToGrid="0">
      <p:cViewPr varScale="1">
        <p:scale>
          <a:sx n="85" d="100"/>
          <a:sy n="85" d="100"/>
        </p:scale>
        <p:origin x="1157" y="67"/>
      </p:cViewPr>
      <p:guideLst>
        <p:guide orient="horz" pos="2160"/>
        <p:guide pos="2880"/>
      </p:guideLst>
    </p:cSldViewPr>
  </p:slideViewPr>
  <p:notesTextViewPr>
    <p:cViewPr>
      <p:scale>
        <a:sx n="3" d="2"/>
        <a:sy n="3" d="2"/>
      </p:scale>
      <p:origin x="0" y="0"/>
    </p:cViewPr>
  </p:notesTextViewPr>
  <p:sorterViewPr>
    <p:cViewPr>
      <p:scale>
        <a:sx n="70" d="100"/>
        <a:sy n="70" d="100"/>
      </p:scale>
      <p:origin x="0" y="0"/>
    </p:cViewPr>
  </p:sorterViewPr>
  <p:notesViewPr>
    <p:cSldViewPr snapToGrid="0">
      <p:cViewPr varScale="1">
        <p:scale>
          <a:sx n="66" d="100"/>
          <a:sy n="66" d="100"/>
        </p:scale>
        <p:origin x="2586"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1" name="Rectangle 3"/>
          <p:cNvSpPr>
            <a:spLocks noGrp="1" noChangeArrowheads="1"/>
          </p:cNvSpPr>
          <p:nvPr>
            <p:ph type="dt" sz="quarter" idx="1"/>
          </p:nvPr>
        </p:nvSpPr>
        <p:spPr bwMode="auto">
          <a:xfrm>
            <a:off x="4799030" y="137343"/>
            <a:ext cx="2347414" cy="2720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FF589425-449D-4D80-B16A-0FCA3F0B391A}" type="datetime9">
              <a:rPr lang="en-US">
                <a:solidFill>
                  <a:schemeClr val="bg2"/>
                </a:solidFill>
              </a:rPr>
              <a:pPr/>
              <a:t>9/8/2015 3:21:00 PM</a:t>
            </a:fld>
            <a:endParaRPr lang="en-US" dirty="0">
              <a:solidFill>
                <a:schemeClr val="bg2"/>
              </a:solidFill>
            </a:endParaRPr>
          </a:p>
        </p:txBody>
      </p:sp>
      <p:sp>
        <p:nvSpPr>
          <p:cNvPr id="99332" name="Rectangle 4"/>
          <p:cNvSpPr>
            <a:spLocks noGrp="1" noChangeArrowheads="1"/>
          </p:cNvSpPr>
          <p:nvPr>
            <p:ph type="ftr" sz="quarter" idx="2"/>
          </p:nvPr>
        </p:nvSpPr>
        <p:spPr bwMode="auto">
          <a:xfrm>
            <a:off x="81889" y="8899208"/>
            <a:ext cx="4403026" cy="6057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en-US" sz="800" dirty="0" smtClean="0">
                <a:solidFill>
                  <a:schemeClr val="accent3">
                    <a:lumMod val="65000"/>
                  </a:schemeClr>
                </a:solidFill>
              </a:rPr>
              <a:t>Confidential and Proprietary</a:t>
            </a:r>
          </a:p>
          <a:p>
            <a:r>
              <a:rPr lang="en-US" sz="400" dirty="0">
                <a:solidFill>
                  <a:schemeClr val="accent3">
                    <a:lumMod val="65000"/>
                  </a:schemeClr>
                </a:solidFill>
              </a:rPr>
              <a:t>Freescale, the Freescale logo, AltiVec, C-5, CodeTEST, CodeWarrior, ColdFire, ColdFire+, C-Ware, the Energy Efficient Solutions logo, Kinetis, mobileGT, PEG, PowerQUICC, Processor Expert, QorIQ, Qorivva, SafeAssure, the SafeAssure logo, StarCore, Symphony and VortiQa are trademarks of Freescale Semiconductor, Inc., Reg. U.S. Pat. &amp; Tm. Off. Airfast, BeeKit, BeeStack, CoreNet, Flexis, Layerscape, MagniV, MXC, Platform in a Package, QorIQ Qonverge, QUICC Engine, Ready Play, SMARTMOS, Tower, TurboLink, UMEMS, Vybrid and Xtrinsic are trademarks of Freescale Semiconductor, Inc. All other product or service names are the property of their respective owners. © 2014 Freescale Semiconductor, Inc</a:t>
            </a:r>
            <a:r>
              <a:rPr lang="en-US" sz="400" dirty="0" smtClean="0">
                <a:solidFill>
                  <a:schemeClr val="accent3">
                    <a:lumMod val="65000"/>
                  </a:schemeClr>
                </a:solidFill>
              </a:rPr>
              <a:t>.</a:t>
            </a:r>
            <a:endParaRPr lang="en-US" sz="400" dirty="0">
              <a:solidFill>
                <a:schemeClr val="accent3">
                  <a:lumMod val="65000"/>
                </a:schemeClr>
              </a:solidFill>
            </a:endParaRPr>
          </a:p>
        </p:txBody>
      </p:sp>
      <p:sp>
        <p:nvSpPr>
          <p:cNvPr id="99333" name="Rectangle 5"/>
          <p:cNvSpPr>
            <a:spLocks noGrp="1" noChangeArrowheads="1"/>
          </p:cNvSpPr>
          <p:nvPr>
            <p:ph type="sldNum" sz="quarter" idx="3"/>
          </p:nvPr>
        </p:nvSpPr>
        <p:spPr bwMode="auto">
          <a:xfrm>
            <a:off x="5800297" y="9038300"/>
            <a:ext cx="1458723"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a:solidFill>
                  <a:schemeClr val="accent4">
                    <a:lumMod val="85000"/>
                    <a:lumOff val="15000"/>
                  </a:schemeClr>
                </a:solidFill>
              </a:rPr>
              <a:pPr/>
              <a:t>‹#›</a:t>
            </a:fld>
            <a:endParaRPr lang="en-US">
              <a:solidFill>
                <a:schemeClr val="accent4">
                  <a:lumMod val="85000"/>
                  <a:lumOff val="15000"/>
                </a:schemeClr>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822" y="172890"/>
            <a:ext cx="1177890" cy="236543"/>
          </a:xfrm>
          <a:prstGeom prst="rect">
            <a:avLst/>
          </a:prstGeom>
        </p:spPr>
      </p:pic>
    </p:spTree>
    <p:extLst>
      <p:ext uri="{BB962C8B-B14F-4D97-AF65-F5344CB8AC3E}">
        <p14:creationId xmlns:p14="http://schemas.microsoft.com/office/powerpoint/2010/main" val="417891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838" y="4560889"/>
            <a:ext cx="5851525" cy="400467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Rectangle 5"/>
          <p:cNvSpPr>
            <a:spLocks noGrp="1" noChangeArrowheads="1"/>
          </p:cNvSpPr>
          <p:nvPr>
            <p:ph type="sldNum" sz="quarter" idx="5"/>
          </p:nvPr>
        </p:nvSpPr>
        <p:spPr bwMode="auto">
          <a:xfrm>
            <a:off x="5800297" y="9038300"/>
            <a:ext cx="1458723"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a:solidFill>
                  <a:schemeClr val="accent4">
                    <a:lumMod val="85000"/>
                    <a:lumOff val="15000"/>
                  </a:schemeClr>
                </a:solidFill>
              </a:rPr>
              <a:pPr/>
              <a:t>‹#›</a:t>
            </a:fld>
            <a:endParaRPr lang="en-US">
              <a:solidFill>
                <a:schemeClr val="accent4">
                  <a:lumMod val="85000"/>
                  <a:lumOff val="15000"/>
                </a:scheme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822" y="172890"/>
            <a:ext cx="1177890" cy="236543"/>
          </a:xfrm>
          <a:prstGeom prst="rect">
            <a:avLst/>
          </a:prstGeom>
        </p:spPr>
      </p:pic>
      <p:sp>
        <p:nvSpPr>
          <p:cNvPr id="14" name="Rectangle 3"/>
          <p:cNvSpPr>
            <a:spLocks noGrp="1" noChangeArrowheads="1"/>
          </p:cNvSpPr>
          <p:nvPr>
            <p:ph type="dt" sz="quarter" idx="1"/>
          </p:nvPr>
        </p:nvSpPr>
        <p:spPr bwMode="auto">
          <a:xfrm>
            <a:off x="4799030" y="137343"/>
            <a:ext cx="2347414" cy="2720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FF589425-449D-4D80-B16A-0FCA3F0B391A}" type="datetime9">
              <a:rPr lang="en-US">
                <a:solidFill>
                  <a:schemeClr val="bg2"/>
                </a:solidFill>
              </a:rPr>
              <a:pPr/>
              <a:t>9/8/2015 3:20:59 PM</a:t>
            </a:fld>
            <a:endParaRPr lang="en-US" dirty="0">
              <a:solidFill>
                <a:schemeClr val="bg2"/>
              </a:solidFill>
            </a:endParaRPr>
          </a:p>
        </p:txBody>
      </p:sp>
      <p:sp>
        <p:nvSpPr>
          <p:cNvPr id="15" name="Rectangle 4"/>
          <p:cNvSpPr>
            <a:spLocks noGrp="1" noChangeArrowheads="1"/>
          </p:cNvSpPr>
          <p:nvPr>
            <p:ph type="ftr" sz="quarter" idx="4"/>
          </p:nvPr>
        </p:nvSpPr>
        <p:spPr bwMode="auto">
          <a:xfrm>
            <a:off x="81889" y="8899208"/>
            <a:ext cx="4403026" cy="6057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en-US" sz="800" dirty="0" smtClean="0">
                <a:solidFill>
                  <a:schemeClr val="accent3">
                    <a:lumMod val="65000"/>
                  </a:schemeClr>
                </a:solidFill>
              </a:rPr>
              <a:t>Confidential and Proprietary</a:t>
            </a:r>
          </a:p>
          <a:p>
            <a:r>
              <a:rPr lang="en-US" sz="400" dirty="0">
                <a:solidFill>
                  <a:schemeClr val="accent3">
                    <a:lumMod val="65000"/>
                  </a:schemeClr>
                </a:solidFill>
              </a:rPr>
              <a:t>Freescale, the Freescale logo, AltiVec, C-5, CodeTEST, CodeWarrior, ColdFire, ColdFire+, C-Ware, the Energy Efficient Solutions logo, Kinetis, mobileGT, PEG, PowerQUICC, Processor Expert, QorIQ, Qorivva, SafeAssure, the SafeAssure logo, StarCore, Symphony and VortiQa are trademarks of Freescale Semiconductor, Inc., Reg. U.S. Pat. &amp; Tm. Off. Airfast, BeeKit, BeeStack, CoreNet, Flexis, Layerscape, MagniV, MXC, Platform in a Package, QorIQ Qonverge, QUICC Engine, Ready Play, SMARTMOS, Tower, TurboLink, UMEMS, Vybrid and Xtrinsic are trademarks of Freescale Semiconductor, Inc. All other product or service names are the property of their respective owners. © 2014 Freescale Semiconductor, Inc</a:t>
            </a:r>
            <a:r>
              <a:rPr lang="en-US" sz="400" dirty="0" smtClean="0">
                <a:solidFill>
                  <a:schemeClr val="accent3">
                    <a:lumMod val="65000"/>
                  </a:schemeClr>
                </a:solidFill>
              </a:rPr>
              <a:t>.</a:t>
            </a:r>
            <a:endParaRPr lang="en-US" sz="400" dirty="0">
              <a:solidFill>
                <a:schemeClr val="accent3">
                  <a:lumMod val="65000"/>
                </a:schemeClr>
              </a:solidFill>
            </a:endParaRPr>
          </a:p>
        </p:txBody>
      </p:sp>
    </p:spTree>
    <p:extLst>
      <p:ext uri="{BB962C8B-B14F-4D97-AF65-F5344CB8AC3E}">
        <p14:creationId xmlns:p14="http://schemas.microsoft.com/office/powerpoint/2010/main" val="35080022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2_Master Title Slide">
    <p:spTree>
      <p:nvGrpSpPr>
        <p:cNvPr id="1" name=""/>
        <p:cNvGrpSpPr/>
        <p:nvPr/>
      </p:nvGrpSpPr>
      <p:grpSpPr>
        <a:xfrm>
          <a:off x="0" y="0"/>
          <a:ext cx="0" cy="0"/>
          <a:chOff x="0" y="0"/>
          <a:chExt cx="0" cy="0"/>
        </a:xfrm>
      </p:grpSpPr>
      <p:sp>
        <p:nvSpPr>
          <p:cNvPr id="87" name="Round Diagonal Corner Rectangle 86"/>
          <p:cNvSpPr/>
          <p:nvPr userDrawn="1"/>
        </p:nvSpPr>
        <p:spPr>
          <a:xfrm>
            <a:off x="518615" y="-1"/>
            <a:ext cx="2326017" cy="5225401"/>
          </a:xfrm>
          <a:prstGeom prst="round2DiagRect">
            <a:avLst>
              <a:gd name="adj1" fmla="val 12757"/>
              <a:gd name="adj2" fmla="val 0"/>
            </a:avLst>
          </a:prstGeom>
          <a:gradFill flip="none" rotWithShape="1">
            <a:gsLst>
              <a:gs pos="100000">
                <a:srgbClr val="FFC000"/>
              </a:gs>
              <a:gs pos="79000">
                <a:srgbClr val="F97400"/>
              </a:gs>
              <a:gs pos="3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8" name="Freeform 87"/>
          <p:cNvSpPr/>
          <p:nvPr userDrawn="1"/>
        </p:nvSpPr>
        <p:spPr>
          <a:xfrm flipV="1">
            <a:off x="520929" y="4954880"/>
            <a:ext cx="2323704" cy="270520"/>
          </a:xfrm>
          <a:custGeom>
            <a:avLst/>
            <a:gdLst>
              <a:gd name="connsiteX0" fmla="*/ 0 w 2295943"/>
              <a:gd name="connsiteY0" fmla="*/ 270520 h 270520"/>
              <a:gd name="connsiteX1" fmla="*/ 2295943 w 2295943"/>
              <a:gd name="connsiteY1" fmla="*/ 270520 h 270520"/>
              <a:gd name="connsiteX2" fmla="*/ 2292272 w 2295943"/>
              <a:gd name="connsiteY2" fmla="*/ 234098 h 270520"/>
              <a:gd name="connsiteX3" fmla="*/ 2005043 w 2295943"/>
              <a:gd name="connsiteY3" fmla="*/ 0 h 270520"/>
              <a:gd name="connsiteX4" fmla="*/ 0 w 2295943"/>
              <a:gd name="connsiteY4" fmla="*/ 0 h 270520"/>
              <a:gd name="connsiteX5" fmla="*/ 0 w 2295943"/>
              <a:gd name="connsiteY5" fmla="*/ 270520 h 27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5943" h="270520">
                <a:moveTo>
                  <a:pt x="0" y="270520"/>
                </a:moveTo>
                <a:lnTo>
                  <a:pt x="2295943" y="270520"/>
                </a:lnTo>
                <a:lnTo>
                  <a:pt x="2292272" y="234098"/>
                </a:lnTo>
                <a:cubicBezTo>
                  <a:pt x="2264933" y="100498"/>
                  <a:pt x="2146725" y="0"/>
                  <a:pt x="2005043" y="0"/>
                </a:cubicBezTo>
                <a:lnTo>
                  <a:pt x="0" y="0"/>
                </a:lnTo>
                <a:lnTo>
                  <a:pt x="0" y="270520"/>
                </a:lnTo>
                <a:close/>
              </a:path>
            </a:pathLst>
          </a:custGeom>
          <a:gradFill flip="none" rotWithShape="1">
            <a:gsLst>
              <a:gs pos="100000">
                <a:srgbClr val="FE7900"/>
              </a:gs>
              <a:gs pos="0">
                <a:srgbClr val="F649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p:cNvSpPr txBox="1"/>
          <p:nvPr userDrawn="1"/>
        </p:nvSpPr>
        <p:spPr>
          <a:xfrm>
            <a:off x="3105352" y="6027143"/>
            <a:ext cx="792205" cy="219291"/>
          </a:xfrm>
          <a:prstGeom prst="rect">
            <a:avLst/>
          </a:prstGeom>
          <a:noFill/>
        </p:spPr>
        <p:txBody>
          <a:bodyPr wrap="none" rtlCol="0">
            <a:spAutoFit/>
          </a:bodyPr>
          <a:lstStyle/>
          <a:p>
            <a:r>
              <a:rPr lang="en-US" sz="825" dirty="0" smtClean="0">
                <a:solidFill>
                  <a:schemeClr val="tx1">
                    <a:lumMod val="65000"/>
                    <a:lumOff val="35000"/>
                  </a:schemeClr>
                </a:solidFill>
              </a:rPr>
              <a:t>External Use</a:t>
            </a:r>
            <a:endParaRPr lang="en-US" sz="825" dirty="0">
              <a:solidFill>
                <a:schemeClr val="tx1">
                  <a:lumMod val="65000"/>
                  <a:lumOff val="35000"/>
                </a:schemeClr>
              </a:solidFill>
            </a:endParaRPr>
          </a:p>
        </p:txBody>
      </p:sp>
      <p:grpSp>
        <p:nvGrpSpPr>
          <p:cNvPr id="59" name="Group 58"/>
          <p:cNvGrpSpPr/>
          <p:nvPr userDrawn="1"/>
        </p:nvGrpSpPr>
        <p:grpSpPr>
          <a:xfrm>
            <a:off x="8025844" y="5924577"/>
            <a:ext cx="690644" cy="690644"/>
            <a:chOff x="527308" y="4062509"/>
            <a:chExt cx="777923" cy="777923"/>
          </a:xfrm>
          <a:solidFill>
            <a:schemeClr val="accent4">
              <a:lumMod val="20000"/>
              <a:lumOff val="80000"/>
            </a:schemeClr>
          </a:solidFill>
        </p:grpSpPr>
        <p:sp>
          <p:nvSpPr>
            <p:cNvPr id="60" name="Donut 59">
              <a:hlinkClick r:id="" action="ppaction://hlinkshowjump?jump=nextslide"/>
            </p:cNvPr>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60">
              <a:hlinkClick r:id="" action="ppaction://hlinkshowjump?jump=nextslide"/>
            </p:cNvPr>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p:cNvGrpSpPr/>
          <p:nvPr userDrawn="1"/>
        </p:nvGrpSpPr>
        <p:grpSpPr>
          <a:xfrm>
            <a:off x="3198411" y="4548249"/>
            <a:ext cx="3317163" cy="682049"/>
            <a:chOff x="633159" y="6301141"/>
            <a:chExt cx="1771650" cy="381114"/>
          </a:xfrm>
        </p:grpSpPr>
        <p:sp>
          <p:nvSpPr>
            <p:cNvPr id="63"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6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73"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74"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75"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76"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7"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9"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0"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1"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46" name="Group 45"/>
          <p:cNvGrpSpPr/>
          <p:nvPr userDrawn="1"/>
        </p:nvGrpSpPr>
        <p:grpSpPr>
          <a:xfrm>
            <a:off x="247243" y="759004"/>
            <a:ext cx="2009955" cy="1929709"/>
            <a:chOff x="934393" y="3452281"/>
            <a:chExt cx="668168" cy="641492"/>
          </a:xfrm>
          <a:solidFill>
            <a:schemeClr val="bg1"/>
          </a:solidFill>
        </p:grpSpPr>
        <p:sp>
          <p:nvSpPr>
            <p:cNvPr id="47"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48"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49"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2"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3"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4"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5"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6"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
        <p:nvSpPr>
          <p:cNvPr id="89" name="Rectangle 182"/>
          <p:cNvSpPr>
            <a:spLocks noGrp="1" noChangeArrowheads="1"/>
          </p:cNvSpPr>
          <p:nvPr>
            <p:ph type="ctrTitle" hasCustomPrompt="1"/>
          </p:nvPr>
        </p:nvSpPr>
        <p:spPr bwMode="blackWhite">
          <a:xfrm>
            <a:off x="3099152" y="1078174"/>
            <a:ext cx="5605462" cy="1052105"/>
          </a:xfrm>
          <a:ln w="25400"/>
          <a:effectLst/>
        </p:spPr>
        <p:txBody>
          <a:bodyPr tIns="91440" bIns="91440" anchor="b"/>
          <a:lstStyle>
            <a:lvl1pPr algn="l">
              <a:spcBef>
                <a:spcPct val="25000"/>
              </a:spcBef>
              <a:defRPr lang="en-US" sz="3000" b="0" kern="1200" spc="-100" baseline="0" dirty="0">
                <a:solidFill>
                  <a:schemeClr val="accent4">
                    <a:lumMod val="50000"/>
                  </a:schemeClr>
                </a:solidFill>
                <a:effectLst/>
                <a:latin typeface="Arial" charset="0"/>
                <a:ea typeface="+mn-ea"/>
                <a:cs typeface="+mn-cs"/>
              </a:defRPr>
            </a:lvl1pPr>
          </a:lstStyle>
          <a:p>
            <a:r>
              <a:rPr lang="en-US" dirty="0" smtClean="0"/>
              <a:t>Title Goes Here</a:t>
            </a:r>
            <a:br>
              <a:rPr lang="en-US" dirty="0" smtClean="0"/>
            </a:br>
            <a:r>
              <a:rPr lang="en-US" dirty="0" smtClean="0"/>
              <a:t>Second Line Optional</a:t>
            </a:r>
            <a:endParaRPr lang="en-US" dirty="0"/>
          </a:p>
        </p:txBody>
      </p:sp>
      <p:sp>
        <p:nvSpPr>
          <p:cNvPr id="91" name="Rectangle 183"/>
          <p:cNvSpPr>
            <a:spLocks noGrp="1" noChangeArrowheads="1"/>
          </p:cNvSpPr>
          <p:nvPr>
            <p:ph type="subTitle" idx="1" hasCustomPrompt="1"/>
          </p:nvPr>
        </p:nvSpPr>
        <p:spPr bwMode="blackWhite">
          <a:xfrm>
            <a:off x="3111027" y="2203218"/>
            <a:ext cx="5605462" cy="533400"/>
          </a:xfrm>
          <a:prstGeom prst="rect">
            <a:avLst/>
          </a:prstGeom>
          <a:ln w="25400" algn="ctr"/>
          <a:effectLst/>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400" b="0" kern="1200" spc="-70" baseline="0" dirty="0" smtClean="0">
                <a:solidFill>
                  <a:schemeClr val="accent4"/>
                </a:solidFill>
                <a:effectLst/>
                <a:latin typeface="Arial" charset="0"/>
                <a:ea typeface="+mn-ea"/>
                <a:cs typeface="+mn-cs"/>
              </a:defRPr>
            </a:lvl1pPr>
          </a:lstStyle>
          <a:p>
            <a:r>
              <a:rPr lang="en-US" dirty="0" smtClean="0"/>
              <a:t>Subhead here</a:t>
            </a:r>
          </a:p>
        </p:txBody>
      </p:sp>
      <p:sp>
        <p:nvSpPr>
          <p:cNvPr id="92" name="Text Placeholder 76"/>
          <p:cNvSpPr>
            <a:spLocks noGrp="1"/>
          </p:cNvSpPr>
          <p:nvPr>
            <p:ph type="body" sz="quarter" idx="11" hasCustomPrompt="1"/>
          </p:nvPr>
        </p:nvSpPr>
        <p:spPr>
          <a:xfrm>
            <a:off x="3111026" y="3378536"/>
            <a:ext cx="5605144" cy="323165"/>
          </a:xfrm>
          <a:noFill/>
        </p:spPr>
        <p:txBody>
          <a:bodyPr wrap="square" rtlCol="0">
            <a:spAutoFit/>
          </a:bodyPr>
          <a:lstStyle>
            <a:lvl1pPr marL="0" indent="0">
              <a:buNone/>
              <a:defRPr lang="en-US" sz="1500" kern="1200" spc="450" dirty="0" smtClean="0">
                <a:solidFill>
                  <a:schemeClr val="accent4"/>
                </a:solidFill>
                <a:latin typeface="Arial" charset="0"/>
              </a:defRPr>
            </a:lvl1pPr>
          </a:lstStyle>
          <a:p>
            <a:pPr lvl="0">
              <a:spcBef>
                <a:spcPct val="0"/>
              </a:spcBef>
              <a:spcAft>
                <a:spcPct val="0"/>
              </a:spcAft>
            </a:pPr>
            <a:r>
              <a:rPr lang="en-US" dirty="0" smtClean="0"/>
              <a:t>JAN.01.2014</a:t>
            </a:r>
          </a:p>
        </p:txBody>
      </p:sp>
      <p:sp>
        <p:nvSpPr>
          <p:cNvPr id="93" name="Text Placeholder 89"/>
          <p:cNvSpPr>
            <a:spLocks noGrp="1"/>
          </p:cNvSpPr>
          <p:nvPr>
            <p:ph type="body" sz="quarter" idx="12"/>
          </p:nvPr>
        </p:nvSpPr>
        <p:spPr>
          <a:xfrm>
            <a:off x="3111026" y="2936756"/>
            <a:ext cx="5605144" cy="425040"/>
          </a:xfrm>
        </p:spPr>
        <p:txBody>
          <a:bodyPr>
            <a:normAutofit/>
          </a:bodyPr>
          <a:lstStyle>
            <a:lvl1pPr marL="0" indent="0">
              <a:buFontTx/>
              <a:buNone/>
              <a:defRPr sz="1800" spc="-70" baseline="0">
                <a:solidFill>
                  <a:schemeClr val="accent4"/>
                </a:solidFill>
              </a:defRPr>
            </a:lvl1pPr>
            <a:lvl2pPr marL="175022" indent="0">
              <a:buFontTx/>
              <a:buNone/>
              <a:defRPr/>
            </a:lvl2pPr>
            <a:lvl3pPr marL="301229" indent="0">
              <a:buFontTx/>
              <a:buNone/>
              <a:defRPr/>
            </a:lvl3pPr>
            <a:lvl4pPr marL="427434" indent="0">
              <a:buFontTx/>
              <a:buNone/>
              <a:defRPr/>
            </a:lvl4pPr>
            <a:lvl5pPr marL="559594" indent="0">
              <a:buFontTx/>
              <a:buNone/>
              <a:defRPr/>
            </a:lvl5pPr>
          </a:lstStyle>
          <a:p>
            <a:pPr lvl="0"/>
            <a:r>
              <a:rPr lang="en-US" dirty="0" smtClean="0"/>
              <a:t>Click to edit Master text styles</a:t>
            </a:r>
          </a:p>
        </p:txBody>
      </p:sp>
      <p:pic>
        <p:nvPicPr>
          <p:cNvPr id="41" name="Picture 4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7147" y="6288511"/>
            <a:ext cx="4438015" cy="320421"/>
          </a:xfrm>
          <a:prstGeom prst="rect">
            <a:avLst/>
          </a:prstGeom>
        </p:spPr>
      </p:pic>
    </p:spTree>
    <p:extLst>
      <p:ext uri="{BB962C8B-B14F-4D97-AF65-F5344CB8AC3E}">
        <p14:creationId xmlns:p14="http://schemas.microsoft.com/office/powerpoint/2010/main" val="3436846549"/>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5872163" y="6505575"/>
            <a:ext cx="685800" cy="314325"/>
          </a:xfrm>
          <a:prstGeom prst="rect">
            <a:avLst/>
          </a:prstGeom>
        </p:spPr>
        <p:txBody>
          <a:bodyPr/>
          <a:lstStyle>
            <a:lvl1pPr>
              <a:defRPr/>
            </a:lvl1pPr>
          </a:lstStyle>
          <a:p>
            <a:fld id="{4D9D9D1D-3AF2-49C2-8246-562B9F9204C3}" type="slidenum">
              <a:rPr lang="en-US"/>
              <a:pPr/>
              <a:t>‹#›</a:t>
            </a:fld>
            <a:endParaRPr lang="en-US"/>
          </a:p>
        </p:txBody>
      </p:sp>
    </p:spTree>
    <p:extLst>
      <p:ext uri="{BB962C8B-B14F-4D97-AF65-F5344CB8AC3E}">
        <p14:creationId xmlns:p14="http://schemas.microsoft.com/office/powerpoint/2010/main" val="97379802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1102549" y="1238250"/>
            <a:ext cx="7746110"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734420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FSL Logo Slid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224642" y="1074189"/>
            <a:ext cx="8747266"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9133332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5_ Picture and Tex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3028208" y="1074189"/>
            <a:ext cx="5943700" cy="45328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ound Diagonal Corner Rectangle 7"/>
          <p:cNvSpPr/>
          <p:nvPr userDrawn="1"/>
        </p:nvSpPr>
        <p:spPr>
          <a:xfrm flipH="1">
            <a:off x="304797" y="4429496"/>
            <a:ext cx="2607625" cy="1177505"/>
          </a:xfrm>
          <a:prstGeom prst="round2DiagRect">
            <a:avLst>
              <a:gd name="adj1" fmla="val 12647"/>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1"/>
          </p:nvPr>
        </p:nvSpPr>
        <p:spPr>
          <a:xfrm>
            <a:off x="304799" y="1074738"/>
            <a:ext cx="2607624" cy="3259756"/>
          </a:xfrm>
        </p:spPr>
        <p:txBody>
          <a:bodyPr anchor="t">
            <a:normAutofit/>
          </a:bodyPr>
          <a:lstStyle>
            <a:lvl1pPr marL="0" indent="0" algn="ctr">
              <a:buNone/>
              <a:defRPr sz="1200" baseline="0"/>
            </a:lvl1pPr>
          </a:lstStyle>
          <a:p>
            <a:endParaRPr lang="en-US" dirty="0" smtClean="0"/>
          </a:p>
          <a:p>
            <a:endParaRPr lang="en-US" dirty="0" smtClean="0"/>
          </a:p>
          <a:p>
            <a:endParaRPr lang="en-US" dirty="0" smtClean="0"/>
          </a:p>
          <a:p>
            <a:r>
              <a:rPr lang="en-US" dirty="0" smtClean="0"/>
              <a:t>Click Icon to Insert Picture</a:t>
            </a:r>
            <a:endParaRPr lang="en-US" dirty="0"/>
          </a:p>
        </p:txBody>
      </p:sp>
    </p:spTree>
    <p:extLst>
      <p:ext uri="{BB962C8B-B14F-4D97-AF65-F5344CB8AC3E}">
        <p14:creationId xmlns:p14="http://schemas.microsoft.com/office/powerpoint/2010/main" val="327744819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6_ Agenda Slide">
    <p:spTree>
      <p:nvGrpSpPr>
        <p:cNvPr id="1" name=""/>
        <p:cNvGrpSpPr/>
        <p:nvPr/>
      </p:nvGrpSpPr>
      <p:grpSpPr>
        <a:xfrm>
          <a:off x="0" y="0"/>
          <a:ext cx="0" cy="0"/>
          <a:chOff x="0" y="0"/>
          <a:chExt cx="0" cy="0"/>
        </a:xfrm>
      </p:grpSpPr>
      <p:sp>
        <p:nvSpPr>
          <p:cNvPr id="44" name="Rectangle 226"/>
          <p:cNvSpPr>
            <a:spLocks noGrp="1" noChangeArrowheads="1"/>
          </p:cNvSpPr>
          <p:nvPr>
            <p:ph type="title" hasCustomPrompt="1"/>
          </p:nvPr>
        </p:nvSpPr>
        <p:spPr bwMode="auto">
          <a:xfrm>
            <a:off x="224644" y="531565"/>
            <a:ext cx="1483848"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900" spc="-90" dirty="0" smtClean="0"/>
            </a:lvl1pPr>
          </a:lstStyle>
          <a:p>
            <a:pPr lvl="0"/>
            <a:r>
              <a:rPr lang="en-US" dirty="0" smtClean="0"/>
              <a:t>Agenda</a:t>
            </a:r>
          </a:p>
        </p:txBody>
      </p:sp>
      <p:sp>
        <p:nvSpPr>
          <p:cNvPr id="46" name="Text Placeholder 45"/>
          <p:cNvSpPr>
            <a:spLocks noGrp="1"/>
          </p:cNvSpPr>
          <p:nvPr>
            <p:ph type="body" sz="quarter" idx="10"/>
          </p:nvPr>
        </p:nvSpPr>
        <p:spPr>
          <a:xfrm>
            <a:off x="1637240" y="1290578"/>
            <a:ext cx="7120911"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5" name="Group 4"/>
          <p:cNvGrpSpPr/>
          <p:nvPr userDrawn="1"/>
        </p:nvGrpSpPr>
        <p:grpSpPr>
          <a:xfrm>
            <a:off x="1708492" y="730840"/>
            <a:ext cx="7049660" cy="279252"/>
            <a:chOff x="2456121" y="730840"/>
            <a:chExt cx="9399547" cy="279252"/>
          </a:xfrm>
        </p:grpSpPr>
        <p:sp>
          <p:nvSpPr>
            <p:cNvPr id="6" name="Round Diagonal Corner Rectangle 5"/>
            <p:cNvSpPr/>
            <p:nvPr/>
          </p:nvSpPr>
          <p:spPr>
            <a:xfrm flipH="1">
              <a:off x="2456121" y="730841"/>
              <a:ext cx="2687442" cy="279251"/>
            </a:xfrm>
            <a:prstGeom prst="round2DiagRect">
              <a:avLst>
                <a:gd name="adj1" fmla="val 24069"/>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Diagonal Corner Rectangle 6"/>
            <p:cNvSpPr/>
            <p:nvPr/>
          </p:nvSpPr>
          <p:spPr>
            <a:xfrm flipV="1">
              <a:off x="5203853" y="730840"/>
              <a:ext cx="6651815" cy="279251"/>
            </a:xfrm>
            <a:prstGeom prst="round2DiagRect">
              <a:avLst>
                <a:gd name="adj1" fmla="val 20262"/>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445173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7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14"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p14="http://schemas.microsoft.com/office/powerpoint/2010/main" val="39454359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69000">
                <a:schemeClr val="accent4">
                  <a:lumMod val="50000"/>
                </a:schemeClr>
              </a:gs>
              <a:gs pos="9000">
                <a:schemeClr val="accent4"/>
              </a:gs>
              <a:gs pos="0">
                <a:schemeClr val="accent4"/>
              </a:gs>
              <a:gs pos="94690">
                <a:srgbClr val="2A2E32"/>
              </a:gs>
              <a:gs pos="31000">
                <a:schemeClr val="accent4">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14"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p14="http://schemas.microsoft.com/office/powerpoint/2010/main" val="215067225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6_ Transition Title and Subtitle">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810250"/>
          </a:xfrm>
          <a:prstGeom prst="rect">
            <a:avLst/>
          </a:prstGeom>
        </p:spPr>
      </p:pic>
      <p:sp>
        <p:nvSpPr>
          <p:cNvPr id="16" name="Round Diagonal Corner Rectangle 15"/>
          <p:cNvSpPr/>
          <p:nvPr userDrawn="1"/>
        </p:nvSpPr>
        <p:spPr>
          <a:xfrm>
            <a:off x="1334297" y="4585648"/>
            <a:ext cx="6582179" cy="1224602"/>
          </a:xfrm>
          <a:prstGeom prst="round2DiagRect">
            <a:avLst>
              <a:gd name="adj1" fmla="val 12647"/>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ound Diagonal Corner Rectangle 16"/>
          <p:cNvSpPr/>
          <p:nvPr userDrawn="1"/>
        </p:nvSpPr>
        <p:spPr>
          <a:xfrm flipH="1">
            <a:off x="-2" y="4585648"/>
            <a:ext cx="1302509" cy="1224602"/>
          </a:xfrm>
          <a:prstGeom prst="round2DiagRect">
            <a:avLst>
              <a:gd name="adj1" fmla="val 12647"/>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Rectangle 226"/>
          <p:cNvSpPr>
            <a:spLocks noGrp="1" noChangeArrowheads="1"/>
          </p:cNvSpPr>
          <p:nvPr>
            <p:ph type="title" hasCustomPrompt="1"/>
          </p:nvPr>
        </p:nvSpPr>
        <p:spPr bwMode="auto">
          <a:xfrm>
            <a:off x="1450514" y="4632388"/>
            <a:ext cx="6252751" cy="1131123"/>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600" b="0" kern="1200" spc="-90" baseline="0" dirty="0" smtClean="0">
                <a:solidFill>
                  <a:schemeClr val="bg1"/>
                </a:solidFill>
                <a:effectLst/>
                <a:latin typeface="Arial" charset="0"/>
                <a:ea typeface="+mn-ea"/>
                <a:cs typeface="+mn-cs"/>
              </a:defRPr>
            </a:lvl1pPr>
          </a:lstStyle>
          <a:p>
            <a:pPr lvl="0"/>
            <a:r>
              <a:rPr lang="en-US" dirty="0" smtClean="0"/>
              <a:t>Transition Titles Should be Short/Powerful</a:t>
            </a:r>
            <a:br>
              <a:rPr lang="en-US" dirty="0" smtClean="0"/>
            </a:br>
            <a:r>
              <a:rPr lang="en-US" dirty="0" smtClean="0"/>
              <a:t>Second Line Subtitle Optional</a:t>
            </a:r>
          </a:p>
        </p:txBody>
      </p:sp>
      <p:grpSp>
        <p:nvGrpSpPr>
          <p:cNvPr id="9" name="Group 8"/>
          <p:cNvGrpSpPr/>
          <p:nvPr userDrawn="1"/>
        </p:nvGrpSpPr>
        <p:grpSpPr>
          <a:xfrm>
            <a:off x="276147" y="4843623"/>
            <a:ext cx="708652" cy="708652"/>
            <a:chOff x="527308" y="4062509"/>
            <a:chExt cx="777923" cy="777923"/>
          </a:xfrm>
          <a:solidFill>
            <a:schemeClr val="accent2">
              <a:lumMod val="60000"/>
              <a:lumOff val="40000"/>
            </a:schemeClr>
          </a:solidFill>
        </p:grpSpPr>
        <p:sp>
          <p:nvSpPr>
            <p:cNvPr id="10" name="Donut 9"/>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13"/>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09351354"/>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4_Title Slide">
    <p:spTree>
      <p:nvGrpSpPr>
        <p:cNvPr id="1" name=""/>
        <p:cNvGrpSpPr/>
        <p:nvPr/>
      </p:nvGrpSpPr>
      <p:grpSpPr>
        <a:xfrm>
          <a:off x="0" y="0"/>
          <a:ext cx="0" cy="0"/>
          <a:chOff x="0" y="0"/>
          <a:chExt cx="0" cy="0"/>
        </a:xfrm>
      </p:grpSpPr>
      <p:pic>
        <p:nvPicPr>
          <p:cNvPr id="15364" name="Picture 4" descr="\\10.81.250.100\wip\CORP\COR\_2011_Brand_Refresh\COR-P22374_Corp_PowerPoint_Template\Graphics\Lindsey_PPT build\elements\PPT_ORGBG_OP9.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052" y="0"/>
            <a:ext cx="9163051" cy="6858001"/>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58000"/>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3"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gradFill flip="none" rotWithShape="1">
            <a:gsLst>
              <a:gs pos="0">
                <a:srgbClr val="A02908">
                  <a:alpha val="19000"/>
                </a:srgbClr>
              </a:gs>
              <a:gs pos="50000">
                <a:srgbClr val="F43E0C">
                  <a:alpha val="34000"/>
                </a:srgbClr>
              </a:gs>
              <a:gs pos="100000">
                <a:srgbClr val="FF7F15">
                  <a:alpha val="1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rgbClr val="BF300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53"/>
          <p:cNvGrpSpPr/>
          <p:nvPr userDrawn="1"/>
        </p:nvGrpSpPr>
        <p:grpSpPr>
          <a:xfrm>
            <a:off x="7013476" y="4115723"/>
            <a:ext cx="1915027" cy="1923571"/>
            <a:chOff x="-1143000" y="1828800"/>
            <a:chExt cx="518410" cy="520723"/>
          </a:xfrm>
        </p:grpSpPr>
        <p:sp>
          <p:nvSpPr>
            <p:cNvPr id="155" name="Freeform 143"/>
            <p:cNvSpPr>
              <a:spLocks noChangeAspect="1"/>
            </p:cNvSpPr>
            <p:nvPr/>
          </p:nvSpPr>
          <p:spPr bwMode="black">
            <a:xfrm>
              <a:off x="-996018" y="1828800"/>
              <a:ext cx="174790" cy="9540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6" name="Freeform 144"/>
            <p:cNvSpPr>
              <a:spLocks noChangeAspect="1"/>
            </p:cNvSpPr>
            <p:nvPr/>
          </p:nvSpPr>
          <p:spPr bwMode="black">
            <a:xfrm>
              <a:off x="-894720" y="1880475"/>
              <a:ext cx="170817" cy="9738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7" name="Freeform 145"/>
            <p:cNvSpPr>
              <a:spLocks noChangeAspect="1"/>
            </p:cNvSpPr>
            <p:nvPr/>
          </p:nvSpPr>
          <p:spPr bwMode="black">
            <a:xfrm>
              <a:off x="-799380" y="1930161"/>
              <a:ext cx="174790" cy="99375"/>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8" name="Freeform 146"/>
            <p:cNvSpPr>
              <a:spLocks noChangeAspect="1"/>
            </p:cNvSpPr>
            <p:nvPr/>
          </p:nvSpPr>
          <p:spPr bwMode="black">
            <a:xfrm>
              <a:off x="-946363" y="2019599"/>
              <a:ext cx="174790" cy="99375"/>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9" name="Freeform 147"/>
            <p:cNvSpPr>
              <a:spLocks noChangeAspect="1"/>
            </p:cNvSpPr>
            <p:nvPr/>
          </p:nvSpPr>
          <p:spPr bwMode="black">
            <a:xfrm>
              <a:off x="-847050" y="2073261"/>
              <a:ext cx="172803" cy="9540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0" name="Freeform 148"/>
            <p:cNvSpPr>
              <a:spLocks noChangeAspect="1"/>
            </p:cNvSpPr>
            <p:nvPr/>
          </p:nvSpPr>
          <p:spPr bwMode="black">
            <a:xfrm>
              <a:off x="-1091357" y="2107048"/>
              <a:ext cx="170817" cy="101361"/>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1" name="Freeform 149"/>
            <p:cNvSpPr>
              <a:spLocks noChangeAspect="1"/>
            </p:cNvSpPr>
            <p:nvPr/>
          </p:nvSpPr>
          <p:spPr bwMode="black">
            <a:xfrm>
              <a:off x="-996018" y="2158723"/>
              <a:ext cx="174790" cy="99375"/>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2" name="Freeform 150"/>
            <p:cNvSpPr>
              <a:spLocks noChangeAspect="1"/>
            </p:cNvSpPr>
            <p:nvPr/>
          </p:nvSpPr>
          <p:spPr bwMode="black">
            <a:xfrm>
              <a:off x="-1143000" y="2250148"/>
              <a:ext cx="174790" cy="99375"/>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gr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38100" dir="5400000" algn="t" rotWithShape="0">
                    <a:prstClr val="black">
                      <a:alpha val="40000"/>
                    </a:prst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tx1">
                      <a:lumMod val="85000"/>
                      <a:lumOff val="1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spTree>
    <p:extLst>
      <p:ext uri="{BB962C8B-B14F-4D97-AF65-F5344CB8AC3E}">
        <p14:creationId xmlns:p14="http://schemas.microsoft.com/office/powerpoint/2010/main" val="43075713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5872163" y="6505575"/>
            <a:ext cx="685800" cy="314325"/>
          </a:xfrm>
          <a:prstGeom prst="rect">
            <a:avLst/>
          </a:prstGeom>
        </p:spPr>
        <p:txBody>
          <a:bodyPr/>
          <a:lstStyle>
            <a:lvl1pPr>
              <a:defRPr/>
            </a:lvl1pPr>
          </a:lstStyle>
          <a:p>
            <a:fld id="{21FC1C59-7B30-4EA9-8DAC-C1C3F6A88F65}" type="slidenum">
              <a:rPr lang="en-US"/>
              <a:pPr/>
              <a:t>‹#›</a:t>
            </a:fld>
            <a:endParaRPr lang="en-US"/>
          </a:p>
        </p:txBody>
      </p:sp>
    </p:spTree>
    <p:extLst>
      <p:ext uri="{BB962C8B-B14F-4D97-AF65-F5344CB8AC3E}">
        <p14:creationId xmlns:p14="http://schemas.microsoft.com/office/powerpoint/2010/main" val="414028912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www.freescale.com/" TargetMode="External"/><Relationship Id="rId2" Type="http://schemas.openxmlformats.org/officeDocument/2006/relationships/theme" Target="../theme/theme2.xml"/><Relationship Id="rId1" Type="http://schemas.openxmlformats.org/officeDocument/2006/relationships/slideLayout" Target="../slideLayouts/slideLayout12.xml"/><Relationship Id="rId5" Type="http://schemas.openxmlformats.org/officeDocument/2006/relationships/hyperlink" Target="https://www.facebook.com/freescale" TargetMode="External"/><Relationship Id="rId4" Type="http://schemas.openxmlformats.org/officeDocument/2006/relationships/hyperlink" Target="https://twitter.com/Freescal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6066" name="Rectangle 226"/>
          <p:cNvSpPr>
            <a:spLocks noGrp="1" noChangeArrowheads="1"/>
          </p:cNvSpPr>
          <p:nvPr>
            <p:ph type="title"/>
          </p:nvPr>
        </p:nvSpPr>
        <p:spPr bwMode="auto">
          <a:xfrm>
            <a:off x="225511" y="280713"/>
            <a:ext cx="8725789"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17" name="Text Placeholder 16"/>
          <p:cNvSpPr>
            <a:spLocks noGrp="1"/>
          </p:cNvSpPr>
          <p:nvPr>
            <p:ph type="body" idx="1"/>
          </p:nvPr>
        </p:nvSpPr>
        <p:spPr>
          <a:xfrm>
            <a:off x="224642" y="1068042"/>
            <a:ext cx="8735291" cy="466600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32" name="Group 31"/>
          <p:cNvGrpSpPr/>
          <p:nvPr userDrawn="1"/>
        </p:nvGrpSpPr>
        <p:grpSpPr>
          <a:xfrm>
            <a:off x="379911" y="6258336"/>
            <a:ext cx="1847279" cy="379823"/>
            <a:chOff x="633159" y="6301141"/>
            <a:chExt cx="1771650" cy="381114"/>
          </a:xfrm>
        </p:grpSpPr>
        <p:sp>
          <p:nvSpPr>
            <p:cNvPr id="33" name="Text Box 129"/>
            <p:cNvSpPr txBox="1">
              <a:spLocks noChangeAspect="1" noChangeArrowheads="1"/>
            </p:cNvSpPr>
            <p:nvPr/>
          </p:nvSpPr>
          <p:spPr bwMode="black">
            <a:xfrm>
              <a:off x="2094626" y="6435763"/>
              <a:ext cx="310183" cy="151580"/>
            </a:xfrm>
            <a:prstGeom prst="rect">
              <a:avLst/>
            </a:prstGeom>
            <a:noFill/>
            <a:ln w="9525">
              <a:noFill/>
              <a:miter lim="800000"/>
              <a:headEnd/>
              <a:tailEnd/>
            </a:ln>
            <a:effectLst/>
          </p:spPr>
          <p:txBody>
            <a:bodyPr>
              <a:spAutoFit/>
            </a:bodyPr>
            <a:lstStyle/>
            <a:p>
              <a:r>
                <a:rPr lang="en-US" sz="300" b="1" dirty="0"/>
                <a:t>TM</a:t>
              </a:r>
            </a:p>
          </p:txBody>
        </p:sp>
        <p:sp>
          <p:nvSpPr>
            <p:cNvPr id="3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4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43"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44"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45"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46"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47"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48"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49"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50"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sp>
        <p:nvSpPr>
          <p:cNvPr id="52" name="Oval 51">
            <a:hlinkClick r:id="" action="ppaction://hlinkshowjump?jump=nextslide"/>
          </p:cNvPr>
          <p:cNvSpPr/>
          <p:nvPr/>
        </p:nvSpPr>
        <p:spPr>
          <a:xfrm>
            <a:off x="8495759" y="6258336"/>
            <a:ext cx="396374" cy="396374"/>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hlinkClick r:id="" action="ppaction://hlinkshowjump?jump=nextslide"/>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8537734" y="6295743"/>
            <a:ext cx="355877" cy="332149"/>
          </a:xfrm>
          <a:prstGeom prst="rect">
            <a:avLst/>
          </a:prstGeom>
        </p:spPr>
      </p:pic>
      <p:sp>
        <p:nvSpPr>
          <p:cNvPr id="55" name="Oval 54">
            <a:hlinkClick r:id="" action="ppaction://hlinkshowjump?jump=previousslide"/>
          </p:cNvPr>
          <p:cNvSpPr/>
          <p:nvPr userDrawn="1"/>
        </p:nvSpPr>
        <p:spPr>
          <a:xfrm>
            <a:off x="8003969" y="6258336"/>
            <a:ext cx="396374" cy="396374"/>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hlinkClick r:id="" action="ppaction://hlinkshowjump?jump=previousslide"/>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flipH="1">
            <a:off x="8026224" y="6295743"/>
            <a:ext cx="355877" cy="332149"/>
          </a:xfrm>
          <a:prstGeom prst="rect">
            <a:avLst/>
          </a:prstGeom>
        </p:spPr>
      </p:pic>
      <p:sp>
        <p:nvSpPr>
          <p:cNvPr id="57" name="TextBox 56"/>
          <p:cNvSpPr txBox="1"/>
          <p:nvPr userDrawn="1"/>
        </p:nvSpPr>
        <p:spPr>
          <a:xfrm>
            <a:off x="2343483" y="6496493"/>
            <a:ext cx="4019075" cy="215444"/>
          </a:xfrm>
          <a:prstGeom prst="rect">
            <a:avLst/>
          </a:prstGeom>
          <a:noFill/>
        </p:spPr>
        <p:txBody>
          <a:bodyPr wrap="square" rtlCol="0">
            <a:spAutoFit/>
          </a:bodyPr>
          <a:lstStyle/>
          <a:p>
            <a:pPr algn="l"/>
            <a:r>
              <a:rPr lang="en-US" sz="800" b="0" i="0" dirty="0" smtClean="0">
                <a:solidFill>
                  <a:schemeClr val="tx1">
                    <a:lumMod val="50000"/>
                    <a:lumOff val="50000"/>
                  </a:schemeClr>
                </a:solidFill>
              </a:rPr>
              <a:t>External</a:t>
            </a:r>
            <a:r>
              <a:rPr lang="en-US" sz="800" b="0" i="0" baseline="0" dirty="0" smtClean="0">
                <a:solidFill>
                  <a:schemeClr val="tx1">
                    <a:lumMod val="50000"/>
                    <a:lumOff val="50000"/>
                  </a:schemeClr>
                </a:solidFill>
              </a:rPr>
              <a:t> Use  </a:t>
            </a:r>
            <a:r>
              <a:rPr lang="en-US" sz="800" b="0" i="0" dirty="0" smtClean="0">
                <a:solidFill>
                  <a:schemeClr val="tx1">
                    <a:lumMod val="50000"/>
                    <a:lumOff val="50000"/>
                  </a:schemeClr>
                </a:solidFill>
              </a:rPr>
              <a:t>    </a:t>
            </a:r>
          </a:p>
        </p:txBody>
      </p:sp>
      <p:sp>
        <p:nvSpPr>
          <p:cNvPr id="58" name="Slide Number Placeholder 1"/>
          <p:cNvSpPr txBox="1">
            <a:spLocks/>
          </p:cNvSpPr>
          <p:nvPr userDrawn="1"/>
        </p:nvSpPr>
        <p:spPr>
          <a:xfrm>
            <a:off x="3155249" y="6411262"/>
            <a:ext cx="298580" cy="365125"/>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fld id="{9899D5D8-9A89-49C6-87E2-D5B81659BB09}"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cxnSp>
        <p:nvCxnSpPr>
          <p:cNvPr id="5" name="Straight Connector 4"/>
          <p:cNvCxnSpPr/>
          <p:nvPr userDrawn="1"/>
        </p:nvCxnSpPr>
        <p:spPr>
          <a:xfrm>
            <a:off x="3113685" y="6535885"/>
            <a:ext cx="0" cy="1173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4599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07" r:id="rId3"/>
    <p:sldLayoutId id="2147483776" r:id="rId4"/>
    <p:sldLayoutId id="2147483777" r:id="rId5"/>
    <p:sldLayoutId id="2147483780" r:id="rId6"/>
    <p:sldLayoutId id="2147483796" r:id="rId7"/>
    <p:sldLayoutId id="2147483797" r:id="rId8"/>
    <p:sldLayoutId id="2147483798" r:id="rId9"/>
    <p:sldLayoutId id="2147483799" r:id="rId10"/>
    <p:sldLayoutId id="2147483800" r:id="rId11"/>
  </p:sldLayoutIdLst>
  <p:transition>
    <p:fade/>
  </p:transition>
  <p:timing>
    <p:tnLst>
      <p:par>
        <p:cTn id="1" dur="indefinite" restart="never" nodeType="tmRoot"/>
      </p:par>
    </p:tnLst>
  </p:timing>
  <p:hf hdr="0" ftr="0" dt="0"/>
  <p:txStyles>
    <p:titleStyle>
      <a:lvl1pPr algn="l" rtl="0" fontAlgn="base">
        <a:lnSpc>
          <a:spcPct val="100000"/>
        </a:lnSpc>
        <a:spcBef>
          <a:spcPct val="0"/>
        </a:spcBef>
        <a:spcAft>
          <a:spcPct val="0"/>
        </a:spcAft>
        <a:defRPr lang="en-US" sz="2400" b="1" kern="1200" dirty="0" smtClean="0">
          <a:solidFill>
            <a:schemeClr val="accent4">
              <a:lumMod val="50000"/>
            </a:schemeClr>
          </a:solidFill>
          <a:effectLst/>
          <a:latin typeface="Arial" charset="0"/>
          <a:ea typeface="+mn-ea"/>
          <a:cs typeface="+mn-cs"/>
        </a:defRPr>
      </a:lvl1pPr>
      <a:lvl2pPr algn="r" rtl="0" fontAlgn="base">
        <a:lnSpc>
          <a:spcPct val="85000"/>
        </a:lnSpc>
        <a:spcBef>
          <a:spcPct val="0"/>
        </a:spcBef>
        <a:spcAft>
          <a:spcPct val="0"/>
        </a:spcAft>
        <a:defRPr sz="1650" b="1">
          <a:solidFill>
            <a:schemeClr val="tx1"/>
          </a:solidFill>
          <a:latin typeface="Arial" charset="0"/>
        </a:defRPr>
      </a:lvl2pPr>
      <a:lvl3pPr algn="r" rtl="0" fontAlgn="base">
        <a:lnSpc>
          <a:spcPct val="85000"/>
        </a:lnSpc>
        <a:spcBef>
          <a:spcPct val="0"/>
        </a:spcBef>
        <a:spcAft>
          <a:spcPct val="0"/>
        </a:spcAft>
        <a:defRPr sz="1650" b="1">
          <a:solidFill>
            <a:schemeClr val="tx1"/>
          </a:solidFill>
          <a:latin typeface="Arial" charset="0"/>
        </a:defRPr>
      </a:lvl3pPr>
      <a:lvl4pPr algn="r" rtl="0" fontAlgn="base">
        <a:lnSpc>
          <a:spcPct val="85000"/>
        </a:lnSpc>
        <a:spcBef>
          <a:spcPct val="0"/>
        </a:spcBef>
        <a:spcAft>
          <a:spcPct val="0"/>
        </a:spcAft>
        <a:defRPr sz="1650" b="1">
          <a:solidFill>
            <a:schemeClr val="tx1"/>
          </a:solidFill>
          <a:latin typeface="Arial" charset="0"/>
        </a:defRPr>
      </a:lvl4pPr>
      <a:lvl5pPr algn="r" rtl="0" fontAlgn="base">
        <a:lnSpc>
          <a:spcPct val="85000"/>
        </a:lnSpc>
        <a:spcBef>
          <a:spcPct val="0"/>
        </a:spcBef>
        <a:spcAft>
          <a:spcPct val="0"/>
        </a:spcAft>
        <a:defRPr sz="1650" b="1">
          <a:solidFill>
            <a:schemeClr val="tx1"/>
          </a:solidFill>
          <a:latin typeface="Arial" charset="0"/>
        </a:defRPr>
      </a:lvl5pPr>
      <a:lvl6pPr marL="342900" algn="r" rtl="0" fontAlgn="base">
        <a:lnSpc>
          <a:spcPct val="85000"/>
        </a:lnSpc>
        <a:spcBef>
          <a:spcPct val="0"/>
        </a:spcBef>
        <a:spcAft>
          <a:spcPct val="0"/>
        </a:spcAft>
        <a:defRPr sz="1650" b="1">
          <a:solidFill>
            <a:schemeClr val="tx1"/>
          </a:solidFill>
          <a:latin typeface="Arial" charset="0"/>
        </a:defRPr>
      </a:lvl6pPr>
      <a:lvl7pPr marL="685800" algn="r" rtl="0" fontAlgn="base">
        <a:lnSpc>
          <a:spcPct val="85000"/>
        </a:lnSpc>
        <a:spcBef>
          <a:spcPct val="0"/>
        </a:spcBef>
        <a:spcAft>
          <a:spcPct val="0"/>
        </a:spcAft>
        <a:defRPr sz="1650" b="1">
          <a:solidFill>
            <a:schemeClr val="tx1"/>
          </a:solidFill>
          <a:latin typeface="Arial" charset="0"/>
        </a:defRPr>
      </a:lvl7pPr>
      <a:lvl8pPr marL="1028700" algn="r" rtl="0" fontAlgn="base">
        <a:lnSpc>
          <a:spcPct val="85000"/>
        </a:lnSpc>
        <a:spcBef>
          <a:spcPct val="0"/>
        </a:spcBef>
        <a:spcAft>
          <a:spcPct val="0"/>
        </a:spcAft>
        <a:defRPr sz="1650" b="1">
          <a:solidFill>
            <a:schemeClr val="tx1"/>
          </a:solidFill>
          <a:latin typeface="Arial" charset="0"/>
        </a:defRPr>
      </a:lvl8pPr>
      <a:lvl9pPr marL="1371600" algn="r" rtl="0" fontAlgn="base">
        <a:lnSpc>
          <a:spcPct val="85000"/>
        </a:lnSpc>
        <a:spcBef>
          <a:spcPct val="0"/>
        </a:spcBef>
        <a:spcAft>
          <a:spcPct val="0"/>
        </a:spcAft>
        <a:defRPr sz="1650" b="1">
          <a:solidFill>
            <a:schemeClr val="tx1"/>
          </a:solidFill>
          <a:latin typeface="Arial" charset="0"/>
        </a:defRPr>
      </a:lvl9pPr>
    </p:titleStyle>
    <p:bodyStyle>
      <a:lvl1pPr marL="175022" indent="-175022" algn="l" rtl="0" fontAlgn="base">
        <a:lnSpc>
          <a:spcPct val="100000"/>
        </a:lnSpc>
        <a:spcBef>
          <a:spcPts val="431"/>
        </a:spcBef>
        <a:spcAft>
          <a:spcPts val="56"/>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344488" indent="-169863" algn="l" rtl="0" fontAlgn="base">
        <a:lnSpc>
          <a:spcPct val="100000"/>
        </a:lnSpc>
        <a:spcBef>
          <a:spcPts val="431"/>
        </a:spcBef>
        <a:spcAft>
          <a:spcPts val="56"/>
        </a:spcAft>
        <a:buClr>
          <a:schemeClr val="tx1"/>
        </a:buClr>
        <a:buSzPct val="80000"/>
        <a:buFont typeface="Arial" pitchFamily="34" charset="0"/>
        <a:buChar char="−"/>
        <a:defRPr sz="2000">
          <a:solidFill>
            <a:srgbClr val="000000"/>
          </a:solidFill>
          <a:latin typeface="+mn-lt"/>
        </a:defRPr>
      </a:lvl2pPr>
      <a:lvl3pPr marL="427435" indent="-126206" algn="l" rtl="0" fontAlgn="base">
        <a:lnSpc>
          <a:spcPct val="100000"/>
        </a:lnSpc>
        <a:spcBef>
          <a:spcPts val="431"/>
        </a:spcBef>
        <a:spcAft>
          <a:spcPts val="56"/>
        </a:spcAft>
        <a:buClr>
          <a:schemeClr val="tx1"/>
        </a:buClr>
        <a:buSzPct val="80000"/>
        <a:buFont typeface="Wingdings" pitchFamily="2" charset="2"/>
        <a:buChar char="§"/>
        <a:defRPr sz="1800">
          <a:solidFill>
            <a:srgbClr val="000000"/>
          </a:solidFill>
          <a:latin typeface="+mn-lt"/>
        </a:defRPr>
      </a:lvl3pPr>
      <a:lvl4pPr marL="559594" indent="-132160" algn="l" rtl="0" fontAlgn="base">
        <a:lnSpc>
          <a:spcPct val="100000"/>
        </a:lnSpc>
        <a:spcBef>
          <a:spcPts val="431"/>
        </a:spcBef>
        <a:spcAft>
          <a:spcPts val="56"/>
        </a:spcAft>
        <a:buClr>
          <a:schemeClr val="tx1"/>
        </a:buClr>
        <a:buSzPct val="80000"/>
        <a:buFont typeface="Arial" pitchFamily="34" charset="0"/>
        <a:buChar char="•"/>
        <a:defRPr sz="1600">
          <a:solidFill>
            <a:srgbClr val="000000"/>
          </a:solidFill>
          <a:latin typeface="+mn-lt"/>
        </a:defRPr>
      </a:lvl4pPr>
      <a:lvl5pPr marL="727472" indent="-167879" algn="l" rtl="0" fontAlgn="base">
        <a:lnSpc>
          <a:spcPct val="100000"/>
        </a:lnSpc>
        <a:spcBef>
          <a:spcPts val="431"/>
        </a:spcBef>
        <a:spcAft>
          <a:spcPts val="56"/>
        </a:spcAft>
        <a:buClr>
          <a:schemeClr val="tx1"/>
        </a:buClr>
        <a:buSzPct val="70000"/>
        <a:buFont typeface="Arial" pitchFamily="34" charset="0"/>
        <a:buChar char="−"/>
        <a:defRPr sz="1400">
          <a:solidFill>
            <a:srgbClr val="000000"/>
          </a:solidFill>
          <a:latin typeface="+mn-lt"/>
        </a:defRPr>
      </a:lvl5pPr>
      <a:lvl6pPr marL="16728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6pPr>
      <a:lvl7pPr marL="20157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7pPr>
      <a:lvl8pPr marL="23586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8pPr>
      <a:lvl9pPr marL="27015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1" name="Group 30"/>
          <p:cNvGrpSpPr/>
          <p:nvPr userDrawn="1"/>
        </p:nvGrpSpPr>
        <p:grpSpPr>
          <a:xfrm>
            <a:off x="2042908" y="1710992"/>
            <a:ext cx="5224434" cy="1048590"/>
            <a:chOff x="633159" y="6301141"/>
            <a:chExt cx="1814931" cy="381114"/>
          </a:xfrm>
        </p:grpSpPr>
        <p:sp>
          <p:nvSpPr>
            <p:cNvPr id="33" name="Text Box 129"/>
            <p:cNvSpPr txBox="1">
              <a:spLocks noChangeAspect="1" noChangeArrowheads="1"/>
            </p:cNvSpPr>
            <p:nvPr/>
          </p:nvSpPr>
          <p:spPr bwMode="black">
            <a:xfrm>
              <a:off x="2137907" y="6465788"/>
              <a:ext cx="310183" cy="72711"/>
            </a:xfrm>
            <a:prstGeom prst="rect">
              <a:avLst/>
            </a:prstGeom>
            <a:noFill/>
            <a:ln w="9525">
              <a:noFill/>
              <a:miter lim="800000"/>
              <a:headEnd/>
              <a:tailEnd/>
            </a:ln>
            <a:effectLst/>
          </p:spPr>
          <p:txBody>
            <a:bodyPr>
              <a:spAutoFit/>
            </a:bodyPr>
            <a:lstStyle/>
            <a:p>
              <a:r>
                <a:rPr lang="en-US" sz="700" b="1" dirty="0"/>
                <a:t>TM</a:t>
              </a:r>
            </a:p>
          </p:txBody>
        </p:sp>
        <p:sp>
          <p:nvSpPr>
            <p:cNvPr id="37"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8"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9"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0"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41"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2"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3"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44"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5"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46"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47"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48"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49"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50"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51"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52"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53"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sp>
        <p:nvSpPr>
          <p:cNvPr id="54" name="TextBox 53"/>
          <p:cNvSpPr txBox="1"/>
          <p:nvPr userDrawn="1"/>
        </p:nvSpPr>
        <p:spPr>
          <a:xfrm>
            <a:off x="1892617" y="6192972"/>
            <a:ext cx="5358766" cy="230832"/>
          </a:xfrm>
          <a:prstGeom prst="rect">
            <a:avLst/>
          </a:prstGeom>
          <a:noFill/>
        </p:spPr>
        <p:txBody>
          <a:bodyPr wrap="square" rtlCol="0">
            <a:spAutoFit/>
          </a:bodyPr>
          <a:lstStyle/>
          <a:p>
            <a:pPr algn="ctr"/>
            <a:r>
              <a:rPr lang="en-US" sz="900" dirty="0" smtClean="0">
                <a:solidFill>
                  <a:schemeClr val="tx1">
                    <a:lumMod val="50000"/>
                    <a:lumOff val="50000"/>
                  </a:schemeClr>
                </a:solidFill>
              </a:rPr>
              <a:t>© 2015 Freescale Semiconductor, Inc.  |  </a:t>
            </a:r>
            <a:r>
              <a:rPr lang="en-US" sz="900" b="1" i="1" dirty="0" smtClean="0">
                <a:solidFill>
                  <a:schemeClr val="tx1">
                    <a:lumMod val="50000"/>
                    <a:lumOff val="50000"/>
                  </a:schemeClr>
                </a:solidFill>
              </a:rPr>
              <a:t>External Use</a:t>
            </a:r>
          </a:p>
        </p:txBody>
      </p:sp>
      <p:sp>
        <p:nvSpPr>
          <p:cNvPr id="55" name="TextBox 54"/>
          <p:cNvSpPr txBox="1"/>
          <p:nvPr userDrawn="1"/>
        </p:nvSpPr>
        <p:spPr>
          <a:xfrm>
            <a:off x="1935061" y="5265907"/>
            <a:ext cx="5358766" cy="307777"/>
          </a:xfrm>
          <a:prstGeom prst="rect">
            <a:avLst/>
          </a:prstGeom>
          <a:noFill/>
        </p:spPr>
        <p:txBody>
          <a:bodyPr wrap="square" rtlCol="0">
            <a:spAutoFit/>
          </a:bodyPr>
          <a:lstStyle/>
          <a:p>
            <a:pPr algn="ctr"/>
            <a:r>
              <a:rPr lang="en-US" sz="1400" dirty="0" smtClean="0">
                <a:solidFill>
                  <a:schemeClr val="tx1">
                    <a:lumMod val="50000"/>
                    <a:lumOff val="50000"/>
                  </a:schemeClr>
                </a:solidFill>
              </a:rPr>
              <a:t>www.Freescale.com</a:t>
            </a:r>
            <a:endParaRPr lang="en-US" sz="1400" b="1" i="1" dirty="0" smtClean="0">
              <a:solidFill>
                <a:schemeClr val="tx1">
                  <a:lumMod val="50000"/>
                  <a:lumOff val="50000"/>
                </a:schemeClr>
              </a:solidFill>
            </a:endParaRPr>
          </a:p>
        </p:txBody>
      </p:sp>
      <p:sp>
        <p:nvSpPr>
          <p:cNvPr id="56" name="Rectangle 55">
            <a:hlinkClick r:id="rId3"/>
          </p:cNvPr>
          <p:cNvSpPr/>
          <p:nvPr userDrawn="1"/>
        </p:nvSpPr>
        <p:spPr>
          <a:xfrm>
            <a:off x="3626303" y="5230983"/>
            <a:ext cx="1891394" cy="4335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57" name="Group 56"/>
          <p:cNvGrpSpPr/>
          <p:nvPr userDrawn="1"/>
        </p:nvGrpSpPr>
        <p:grpSpPr>
          <a:xfrm>
            <a:off x="4136152" y="4733925"/>
            <a:ext cx="381000" cy="381000"/>
            <a:chOff x="5617708" y="4733925"/>
            <a:chExt cx="381000" cy="381000"/>
          </a:xfrm>
        </p:grpSpPr>
        <p:sp>
          <p:nvSpPr>
            <p:cNvPr id="58" name="Oval 57">
              <a:hlinkClick r:id="rId4"/>
            </p:cNvPr>
            <p:cNvSpPr/>
            <p:nvPr userDrawn="1"/>
          </p:nvSpPr>
          <p:spPr>
            <a:xfrm>
              <a:off x="5617708" y="4733925"/>
              <a:ext cx="381000" cy="381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a:hlinkClick r:id="rId4"/>
            </p:cNvPr>
            <p:cNvSpPr/>
            <p:nvPr userDrawn="1"/>
          </p:nvSpPr>
          <p:spPr>
            <a:xfrm rot="5400000">
              <a:off x="5720352" y="4858972"/>
              <a:ext cx="175712" cy="130907"/>
            </a:xfrm>
            <a:custGeom>
              <a:avLst/>
              <a:gdLst>
                <a:gd name="connsiteX0" fmla="*/ 0 w 3100390"/>
                <a:gd name="connsiteY0" fmla="*/ 1938335 h 2309814"/>
                <a:gd name="connsiteX1" fmla="*/ 0 w 3100390"/>
                <a:gd name="connsiteY1" fmla="*/ 1881191 h 2309814"/>
                <a:gd name="connsiteX2" fmla="*/ 371478 w 3100390"/>
                <a:gd name="connsiteY2" fmla="*/ 1509713 h 2309814"/>
                <a:gd name="connsiteX3" fmla="*/ 804863 w 3100390"/>
                <a:gd name="connsiteY3" fmla="*/ 1509713 h 2309814"/>
                <a:gd name="connsiteX4" fmla="*/ 804863 w 3100390"/>
                <a:gd name="connsiteY4" fmla="*/ 371479 h 2309814"/>
                <a:gd name="connsiteX5" fmla="*/ 1176341 w 3100390"/>
                <a:gd name="connsiteY5" fmla="*/ 1 h 2309814"/>
                <a:gd name="connsiteX6" fmla="*/ 1233485 w 3100390"/>
                <a:gd name="connsiteY6" fmla="*/ 1 h 2309814"/>
                <a:gd name="connsiteX7" fmla="*/ 1604963 w 3100390"/>
                <a:gd name="connsiteY7" fmla="*/ 371479 h 2309814"/>
                <a:gd name="connsiteX8" fmla="*/ 1604963 w 3100390"/>
                <a:gd name="connsiteY8" fmla="*/ 1509713 h 2309814"/>
                <a:gd name="connsiteX9" fmla="*/ 2038347 w 3100390"/>
                <a:gd name="connsiteY9" fmla="*/ 1509713 h 2309814"/>
                <a:gd name="connsiteX10" fmla="*/ 2047594 w 3100390"/>
                <a:gd name="connsiteY10" fmla="*/ 1510645 h 2309814"/>
                <a:gd name="connsiteX11" fmla="*/ 2064178 w 3100390"/>
                <a:gd name="connsiteY11" fmla="*/ 1509615 h 2309814"/>
                <a:gd name="connsiteX12" fmla="*/ 2231455 w 3100390"/>
                <a:gd name="connsiteY12" fmla="*/ 1437930 h 2309814"/>
                <a:gd name="connsiteX13" fmla="*/ 2299945 w 3100390"/>
                <a:gd name="connsiteY13" fmla="*/ 1197202 h 2309814"/>
                <a:gd name="connsiteX14" fmla="*/ 2300290 w 3100390"/>
                <a:gd name="connsiteY14" fmla="*/ 1195482 h 2309814"/>
                <a:gd name="connsiteX15" fmla="*/ 2300290 w 3100390"/>
                <a:gd name="connsiteY15" fmla="*/ 371478 h 2309814"/>
                <a:gd name="connsiteX16" fmla="*/ 2671768 w 3100390"/>
                <a:gd name="connsiteY16" fmla="*/ 0 h 2309814"/>
                <a:gd name="connsiteX17" fmla="*/ 2728912 w 3100390"/>
                <a:gd name="connsiteY17" fmla="*/ 0 h 2309814"/>
                <a:gd name="connsiteX18" fmla="*/ 3100390 w 3100390"/>
                <a:gd name="connsiteY18" fmla="*/ 371478 h 2309814"/>
                <a:gd name="connsiteX19" fmla="*/ 3100390 w 3100390"/>
                <a:gd name="connsiteY19" fmla="*/ 1223960 h 2309814"/>
                <a:gd name="connsiteX20" fmla="*/ 3096815 w 3100390"/>
                <a:gd name="connsiteY20" fmla="*/ 1259424 h 2309814"/>
                <a:gd name="connsiteX21" fmla="*/ 3094122 w 3100390"/>
                <a:gd name="connsiteY21" fmla="*/ 1358809 h 2309814"/>
                <a:gd name="connsiteX22" fmla="*/ 2804461 w 3100390"/>
                <a:gd name="connsiteY22" fmla="*/ 2038795 h 2309814"/>
                <a:gd name="connsiteX23" fmla="*/ 2074120 w 3100390"/>
                <a:gd name="connsiteY23" fmla="*/ 2306933 h 2309814"/>
                <a:gd name="connsiteX24" fmla="*/ 2070794 w 3100390"/>
                <a:gd name="connsiteY24" fmla="*/ 2306542 h 2309814"/>
                <a:gd name="connsiteX25" fmla="*/ 2038347 w 3100390"/>
                <a:gd name="connsiteY25" fmla="*/ 2309813 h 2309814"/>
                <a:gd name="connsiteX26" fmla="*/ 1233491 w 3100390"/>
                <a:gd name="connsiteY26" fmla="*/ 2309813 h 2309814"/>
                <a:gd name="connsiteX27" fmla="*/ 1233485 w 3100390"/>
                <a:gd name="connsiteY27" fmla="*/ 2309814 h 2309814"/>
                <a:gd name="connsiteX28" fmla="*/ 1176341 w 3100390"/>
                <a:gd name="connsiteY28" fmla="*/ 2309814 h 2309814"/>
                <a:gd name="connsiteX29" fmla="*/ 1176336 w 3100390"/>
                <a:gd name="connsiteY29" fmla="*/ 2309813 h 2309814"/>
                <a:gd name="connsiteX30" fmla="*/ 371478 w 3100390"/>
                <a:gd name="connsiteY30" fmla="*/ 2309813 h 2309814"/>
                <a:gd name="connsiteX31" fmla="*/ 0 w 3100390"/>
                <a:gd name="connsiteY31" fmla="*/ 1938335 h 230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100390" h="2309814">
                  <a:moveTo>
                    <a:pt x="0" y="1938335"/>
                  </a:moveTo>
                  <a:lnTo>
                    <a:pt x="0" y="1881191"/>
                  </a:lnTo>
                  <a:cubicBezTo>
                    <a:pt x="0" y="1676029"/>
                    <a:pt x="166316" y="1509713"/>
                    <a:pt x="371478" y="1509713"/>
                  </a:cubicBezTo>
                  <a:lnTo>
                    <a:pt x="804863" y="1509713"/>
                  </a:lnTo>
                  <a:lnTo>
                    <a:pt x="804863" y="371479"/>
                  </a:lnTo>
                  <a:cubicBezTo>
                    <a:pt x="804863" y="166317"/>
                    <a:pt x="971179" y="1"/>
                    <a:pt x="1176341" y="1"/>
                  </a:cubicBezTo>
                  <a:lnTo>
                    <a:pt x="1233485" y="1"/>
                  </a:lnTo>
                  <a:cubicBezTo>
                    <a:pt x="1438647" y="1"/>
                    <a:pt x="1604963" y="166317"/>
                    <a:pt x="1604963" y="371479"/>
                  </a:cubicBezTo>
                  <a:lnTo>
                    <a:pt x="1604963" y="1509713"/>
                  </a:lnTo>
                  <a:lnTo>
                    <a:pt x="2038347" y="1509713"/>
                  </a:lnTo>
                  <a:lnTo>
                    <a:pt x="2047594" y="1510645"/>
                  </a:lnTo>
                  <a:lnTo>
                    <a:pt x="2064178" y="1509615"/>
                  </a:lnTo>
                  <a:cubicBezTo>
                    <a:pt x="2136696" y="1500369"/>
                    <a:pt x="2192207" y="1477589"/>
                    <a:pt x="2231455" y="1437930"/>
                  </a:cubicBezTo>
                  <a:cubicBezTo>
                    <a:pt x="2283785" y="1385052"/>
                    <a:pt x="2303685" y="1321820"/>
                    <a:pt x="2299945" y="1197202"/>
                  </a:cubicBezTo>
                  <a:lnTo>
                    <a:pt x="2300290" y="1195482"/>
                  </a:lnTo>
                  <a:lnTo>
                    <a:pt x="2300290" y="371478"/>
                  </a:lnTo>
                  <a:cubicBezTo>
                    <a:pt x="2300290" y="166316"/>
                    <a:pt x="2466606" y="0"/>
                    <a:pt x="2671768" y="0"/>
                  </a:cubicBezTo>
                  <a:lnTo>
                    <a:pt x="2728912" y="0"/>
                  </a:lnTo>
                  <a:cubicBezTo>
                    <a:pt x="2934074" y="0"/>
                    <a:pt x="3100390" y="166316"/>
                    <a:pt x="3100390" y="371478"/>
                  </a:cubicBezTo>
                  <a:lnTo>
                    <a:pt x="3100390" y="1223960"/>
                  </a:lnTo>
                  <a:lnTo>
                    <a:pt x="3096815" y="1259424"/>
                  </a:lnTo>
                  <a:lnTo>
                    <a:pt x="3094122" y="1358809"/>
                  </a:lnTo>
                  <a:cubicBezTo>
                    <a:pt x="3077077" y="1601947"/>
                    <a:pt x="2985276" y="1871228"/>
                    <a:pt x="2804461" y="2038795"/>
                  </a:cubicBezTo>
                  <a:cubicBezTo>
                    <a:pt x="2752410" y="2108599"/>
                    <a:pt x="2501368" y="2302427"/>
                    <a:pt x="2074120" y="2306933"/>
                  </a:cubicBezTo>
                  <a:lnTo>
                    <a:pt x="2070794" y="2306542"/>
                  </a:lnTo>
                  <a:lnTo>
                    <a:pt x="2038347" y="2309813"/>
                  </a:lnTo>
                  <a:lnTo>
                    <a:pt x="1233491" y="2309813"/>
                  </a:lnTo>
                  <a:lnTo>
                    <a:pt x="1233485" y="2309814"/>
                  </a:lnTo>
                  <a:lnTo>
                    <a:pt x="1176341" y="2309814"/>
                  </a:lnTo>
                  <a:lnTo>
                    <a:pt x="1176336" y="2309813"/>
                  </a:lnTo>
                  <a:lnTo>
                    <a:pt x="371478" y="2309813"/>
                  </a:lnTo>
                  <a:cubicBezTo>
                    <a:pt x="166316" y="2309813"/>
                    <a:pt x="0" y="2143497"/>
                    <a:pt x="0" y="193833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userDrawn="1"/>
        </p:nvGrpSpPr>
        <p:grpSpPr>
          <a:xfrm>
            <a:off x="4736227" y="4733925"/>
            <a:ext cx="381000" cy="381000"/>
            <a:chOff x="6217783" y="4733925"/>
            <a:chExt cx="381000" cy="381000"/>
          </a:xfrm>
        </p:grpSpPr>
        <p:sp>
          <p:nvSpPr>
            <p:cNvPr id="61" name="Oval 60">
              <a:hlinkClick r:id="rId5"/>
            </p:cNvPr>
            <p:cNvSpPr/>
            <p:nvPr userDrawn="1"/>
          </p:nvSpPr>
          <p:spPr>
            <a:xfrm>
              <a:off x="6217783" y="4733925"/>
              <a:ext cx="381000" cy="381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a:hlinkClick r:id="rId5"/>
            </p:cNvPr>
            <p:cNvSpPr/>
            <p:nvPr userDrawn="1"/>
          </p:nvSpPr>
          <p:spPr>
            <a:xfrm>
              <a:off x="6349815" y="4804488"/>
              <a:ext cx="116937" cy="239875"/>
            </a:xfrm>
            <a:custGeom>
              <a:avLst/>
              <a:gdLst>
                <a:gd name="connsiteX0" fmla="*/ 1513789 w 1588641"/>
                <a:gd name="connsiteY0" fmla="*/ 0 h 3258812"/>
                <a:gd name="connsiteX1" fmla="*/ 1506905 w 1588641"/>
                <a:gd name="connsiteY1" fmla="*/ 3600 h 3258812"/>
                <a:gd name="connsiteX2" fmla="*/ 1543470 w 1588641"/>
                <a:gd name="connsiteY2" fmla="*/ 3871 h 3258812"/>
                <a:gd name="connsiteX3" fmla="*/ 1542440 w 1588641"/>
                <a:gd name="connsiteY3" fmla="*/ 4816 h 3258812"/>
                <a:gd name="connsiteX4" fmla="*/ 1565438 w 1588641"/>
                <a:gd name="connsiteY4" fmla="*/ 3480 h 3258812"/>
                <a:gd name="connsiteX5" fmla="*/ 1580199 w 1588641"/>
                <a:gd name="connsiteY5" fmla="*/ 43945 h 3258812"/>
                <a:gd name="connsiteX6" fmla="*/ 1582207 w 1588641"/>
                <a:gd name="connsiteY6" fmla="*/ 556764 h 3258812"/>
                <a:gd name="connsiteX7" fmla="*/ 1561483 w 1588641"/>
                <a:gd name="connsiteY7" fmla="*/ 578251 h 3258812"/>
                <a:gd name="connsiteX8" fmla="*/ 1171103 w 1588641"/>
                <a:gd name="connsiteY8" fmla="*/ 578251 h 3258812"/>
                <a:gd name="connsiteX9" fmla="*/ 1170112 w 1588641"/>
                <a:gd name="connsiteY9" fmla="*/ 578326 h 3258812"/>
                <a:gd name="connsiteX10" fmla="*/ 1076435 w 1588641"/>
                <a:gd name="connsiteY10" fmla="*/ 611712 h 3258812"/>
                <a:gd name="connsiteX11" fmla="*/ 1003924 w 1588641"/>
                <a:gd name="connsiteY11" fmla="*/ 756738 h 3258812"/>
                <a:gd name="connsiteX12" fmla="*/ 1002586 w 1588641"/>
                <a:gd name="connsiteY12" fmla="*/ 757066 h 3258812"/>
                <a:gd name="connsiteX13" fmla="*/ 1002586 w 1588641"/>
                <a:gd name="connsiteY13" fmla="*/ 1176024 h 3258812"/>
                <a:gd name="connsiteX14" fmla="*/ 1567602 w 1588641"/>
                <a:gd name="connsiteY14" fmla="*/ 1176024 h 3258812"/>
                <a:gd name="connsiteX15" fmla="*/ 1588641 w 1588641"/>
                <a:gd name="connsiteY15" fmla="*/ 1194958 h 3258812"/>
                <a:gd name="connsiteX16" fmla="*/ 1571797 w 1588641"/>
                <a:gd name="connsiteY16" fmla="*/ 1732767 h 3258812"/>
                <a:gd name="connsiteX17" fmla="*/ 1552863 w 1588641"/>
                <a:gd name="connsiteY17" fmla="*/ 1751701 h 3258812"/>
                <a:gd name="connsiteX18" fmla="*/ 1002586 w 1588641"/>
                <a:gd name="connsiteY18" fmla="*/ 1751701 h 3258812"/>
                <a:gd name="connsiteX19" fmla="*/ 1002586 w 1588641"/>
                <a:gd name="connsiteY19" fmla="*/ 3235670 h 3258812"/>
                <a:gd name="connsiteX20" fmla="*/ 979444 w 1588641"/>
                <a:gd name="connsiteY20" fmla="*/ 3258812 h 3258812"/>
                <a:gd name="connsiteX21" fmla="*/ 450051 w 1588641"/>
                <a:gd name="connsiteY21" fmla="*/ 3258812 h 3258812"/>
                <a:gd name="connsiteX22" fmla="*/ 426909 w 1588641"/>
                <a:gd name="connsiteY22" fmla="*/ 3235670 h 3258812"/>
                <a:gd name="connsiteX23" fmla="*/ 426909 w 1588641"/>
                <a:gd name="connsiteY23" fmla="*/ 1751701 h 3258812"/>
                <a:gd name="connsiteX24" fmla="*/ 18934 w 1588641"/>
                <a:gd name="connsiteY24" fmla="*/ 1751701 h 3258812"/>
                <a:gd name="connsiteX25" fmla="*/ 0 w 1588641"/>
                <a:gd name="connsiteY25" fmla="*/ 1732767 h 3258812"/>
                <a:gd name="connsiteX26" fmla="*/ 0 w 1588641"/>
                <a:gd name="connsiteY26" fmla="*/ 1194958 h 3258812"/>
                <a:gd name="connsiteX27" fmla="*/ 18934 w 1588641"/>
                <a:gd name="connsiteY27" fmla="*/ 1176024 h 3258812"/>
                <a:gd name="connsiteX28" fmla="*/ 426909 w 1588641"/>
                <a:gd name="connsiteY28" fmla="*/ 1176024 h 3258812"/>
                <a:gd name="connsiteX29" fmla="*/ 426909 w 1588641"/>
                <a:gd name="connsiteY29" fmla="*/ 571741 h 3258812"/>
                <a:gd name="connsiteX30" fmla="*/ 428723 w 1588641"/>
                <a:gd name="connsiteY30" fmla="*/ 567361 h 3258812"/>
                <a:gd name="connsiteX31" fmla="*/ 426488 w 1588641"/>
                <a:gd name="connsiteY31" fmla="*/ 568530 h 3258812"/>
                <a:gd name="connsiteX32" fmla="*/ 1513789 w 1588641"/>
                <a:gd name="connsiteY32" fmla="*/ 0 h 325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88641" h="3258812">
                  <a:moveTo>
                    <a:pt x="1513789" y="0"/>
                  </a:moveTo>
                  <a:lnTo>
                    <a:pt x="1506905" y="3600"/>
                  </a:lnTo>
                  <a:lnTo>
                    <a:pt x="1543470" y="3871"/>
                  </a:lnTo>
                  <a:lnTo>
                    <a:pt x="1542440" y="4816"/>
                  </a:lnTo>
                  <a:lnTo>
                    <a:pt x="1565438" y="3480"/>
                  </a:lnTo>
                  <a:cubicBezTo>
                    <a:pt x="1576883" y="3480"/>
                    <a:pt x="1580199" y="32078"/>
                    <a:pt x="1580199" y="43945"/>
                  </a:cubicBezTo>
                  <a:lnTo>
                    <a:pt x="1582207" y="556764"/>
                  </a:lnTo>
                  <a:cubicBezTo>
                    <a:pt x="1582207" y="568631"/>
                    <a:pt x="1572929" y="578251"/>
                    <a:pt x="1561483" y="578251"/>
                  </a:cubicBezTo>
                  <a:lnTo>
                    <a:pt x="1171103" y="578251"/>
                  </a:lnTo>
                  <a:lnTo>
                    <a:pt x="1170112" y="578326"/>
                  </a:lnTo>
                  <a:cubicBezTo>
                    <a:pt x="1120839" y="585702"/>
                    <a:pt x="1087954" y="601401"/>
                    <a:pt x="1076435" y="611712"/>
                  </a:cubicBezTo>
                  <a:cubicBezTo>
                    <a:pt x="1061075" y="625460"/>
                    <a:pt x="1004856" y="654478"/>
                    <a:pt x="1003924" y="756738"/>
                  </a:cubicBezTo>
                  <a:lnTo>
                    <a:pt x="1002586" y="757066"/>
                  </a:lnTo>
                  <a:lnTo>
                    <a:pt x="1002586" y="1176024"/>
                  </a:lnTo>
                  <a:lnTo>
                    <a:pt x="1567602" y="1176024"/>
                  </a:lnTo>
                  <a:cubicBezTo>
                    <a:pt x="1578059" y="1176024"/>
                    <a:pt x="1588641" y="1184501"/>
                    <a:pt x="1588641" y="1194958"/>
                  </a:cubicBezTo>
                  <a:cubicBezTo>
                    <a:pt x="1588641" y="1374227"/>
                    <a:pt x="1571797" y="1553498"/>
                    <a:pt x="1571797" y="1732767"/>
                  </a:cubicBezTo>
                  <a:cubicBezTo>
                    <a:pt x="1571797" y="1743224"/>
                    <a:pt x="1563319" y="1751701"/>
                    <a:pt x="1552863" y="1751701"/>
                  </a:cubicBezTo>
                  <a:lnTo>
                    <a:pt x="1002586" y="1751701"/>
                  </a:lnTo>
                  <a:lnTo>
                    <a:pt x="1002586" y="3235670"/>
                  </a:lnTo>
                  <a:cubicBezTo>
                    <a:pt x="1002586" y="3248451"/>
                    <a:pt x="992225" y="3258812"/>
                    <a:pt x="979444" y="3258812"/>
                  </a:cubicBezTo>
                  <a:lnTo>
                    <a:pt x="450051" y="3258812"/>
                  </a:lnTo>
                  <a:cubicBezTo>
                    <a:pt x="437270" y="3258812"/>
                    <a:pt x="426909" y="3248451"/>
                    <a:pt x="426909" y="3235670"/>
                  </a:cubicBezTo>
                  <a:lnTo>
                    <a:pt x="426909" y="1751701"/>
                  </a:lnTo>
                  <a:lnTo>
                    <a:pt x="18934" y="1751701"/>
                  </a:lnTo>
                  <a:cubicBezTo>
                    <a:pt x="8477" y="1751701"/>
                    <a:pt x="0" y="1743224"/>
                    <a:pt x="0" y="1732767"/>
                  </a:cubicBezTo>
                  <a:lnTo>
                    <a:pt x="0" y="1194958"/>
                  </a:lnTo>
                  <a:cubicBezTo>
                    <a:pt x="0" y="1184501"/>
                    <a:pt x="8477" y="1176024"/>
                    <a:pt x="18934" y="1176024"/>
                  </a:cubicBezTo>
                  <a:lnTo>
                    <a:pt x="426909" y="1176024"/>
                  </a:lnTo>
                  <a:lnTo>
                    <a:pt x="426909" y="571741"/>
                  </a:lnTo>
                  <a:lnTo>
                    <a:pt x="428723" y="567361"/>
                  </a:lnTo>
                  <a:lnTo>
                    <a:pt x="426488" y="568530"/>
                  </a:lnTo>
                  <a:cubicBezTo>
                    <a:pt x="386393" y="-8193"/>
                    <a:pt x="1280066" y="4397"/>
                    <a:pt x="1513789"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84" r:id="rId1"/>
  </p:sldLayoutIdLst>
  <p:transition>
    <p:fade/>
  </p:transition>
  <p:timing>
    <p:tnLst>
      <p:par>
        <p:cTn id="1" dur="indefinite" restart="never" nodeType="tmRoot"/>
      </p:par>
    </p:tnLst>
  </p:timing>
  <p:hf hdr="0" ftr="0" dt="0"/>
  <p:txStyles>
    <p:titleStyle>
      <a:lvl1pPr algn="ctr" rtl="0" fontAlgn="base">
        <a:spcBef>
          <a:spcPct val="0"/>
        </a:spcBef>
        <a:spcAft>
          <a:spcPct val="0"/>
        </a:spcAft>
        <a:defRPr sz="3300">
          <a:solidFill>
            <a:schemeClr val="tx2"/>
          </a:solidFill>
          <a:latin typeface="+mj-lt"/>
          <a:ea typeface="+mj-ea"/>
          <a:cs typeface="+mj-cs"/>
        </a:defRPr>
      </a:lvl1pPr>
      <a:lvl2pPr algn="ctr" rtl="0" fontAlgn="base">
        <a:spcBef>
          <a:spcPct val="0"/>
        </a:spcBef>
        <a:spcAft>
          <a:spcPct val="0"/>
        </a:spcAft>
        <a:defRPr sz="3300">
          <a:solidFill>
            <a:schemeClr val="tx2"/>
          </a:solidFill>
          <a:latin typeface="Arial" charset="0"/>
        </a:defRPr>
      </a:lvl2pPr>
      <a:lvl3pPr algn="ctr" rtl="0" fontAlgn="base">
        <a:spcBef>
          <a:spcPct val="0"/>
        </a:spcBef>
        <a:spcAft>
          <a:spcPct val="0"/>
        </a:spcAft>
        <a:defRPr sz="3300">
          <a:solidFill>
            <a:schemeClr val="tx2"/>
          </a:solidFill>
          <a:latin typeface="Arial" charset="0"/>
        </a:defRPr>
      </a:lvl3pPr>
      <a:lvl4pPr algn="ctr" rtl="0" fontAlgn="base">
        <a:spcBef>
          <a:spcPct val="0"/>
        </a:spcBef>
        <a:spcAft>
          <a:spcPct val="0"/>
        </a:spcAft>
        <a:defRPr sz="3300">
          <a:solidFill>
            <a:schemeClr val="tx2"/>
          </a:solidFill>
          <a:latin typeface="Arial" charset="0"/>
        </a:defRPr>
      </a:lvl4pPr>
      <a:lvl5pPr algn="ctr" rtl="0" fontAlgn="base">
        <a:spcBef>
          <a:spcPct val="0"/>
        </a:spcBef>
        <a:spcAft>
          <a:spcPct val="0"/>
        </a:spcAft>
        <a:defRPr sz="3300">
          <a:solidFill>
            <a:schemeClr val="tx2"/>
          </a:solidFill>
          <a:latin typeface="Arial" charset="0"/>
        </a:defRPr>
      </a:lvl5pPr>
      <a:lvl6pPr marL="342900" algn="ctr" rtl="0" fontAlgn="base">
        <a:spcBef>
          <a:spcPct val="0"/>
        </a:spcBef>
        <a:spcAft>
          <a:spcPct val="0"/>
        </a:spcAft>
        <a:defRPr sz="3300">
          <a:solidFill>
            <a:schemeClr val="tx2"/>
          </a:solidFill>
          <a:latin typeface="Arial" charset="0"/>
        </a:defRPr>
      </a:lvl6pPr>
      <a:lvl7pPr marL="685800" algn="ctr" rtl="0" fontAlgn="base">
        <a:spcBef>
          <a:spcPct val="0"/>
        </a:spcBef>
        <a:spcAft>
          <a:spcPct val="0"/>
        </a:spcAft>
        <a:defRPr sz="3300">
          <a:solidFill>
            <a:schemeClr val="tx2"/>
          </a:solidFill>
          <a:latin typeface="Arial" charset="0"/>
        </a:defRPr>
      </a:lvl7pPr>
      <a:lvl8pPr marL="1028700" algn="ctr" rtl="0" fontAlgn="base">
        <a:spcBef>
          <a:spcPct val="0"/>
        </a:spcBef>
        <a:spcAft>
          <a:spcPct val="0"/>
        </a:spcAft>
        <a:defRPr sz="3300">
          <a:solidFill>
            <a:schemeClr val="tx2"/>
          </a:solidFill>
          <a:latin typeface="Arial" charset="0"/>
        </a:defRPr>
      </a:lvl8pPr>
      <a:lvl9pPr marL="1371600" algn="ctr" rtl="0" fontAlgn="base">
        <a:spcBef>
          <a:spcPct val="0"/>
        </a:spcBef>
        <a:spcAft>
          <a:spcPct val="0"/>
        </a:spcAft>
        <a:defRPr sz="3300">
          <a:solidFill>
            <a:schemeClr val="tx2"/>
          </a:solidFill>
          <a:latin typeface="Arial" charset="0"/>
        </a:defRPr>
      </a:lvl9pPr>
    </p:titleStyle>
    <p:bodyStyle>
      <a:lvl1pPr marL="257175" indent="-257175" algn="l" rtl="0" fontAlgn="base">
        <a:spcBef>
          <a:spcPct val="20000"/>
        </a:spcBef>
        <a:spcAft>
          <a:spcPct val="0"/>
        </a:spcAft>
        <a:buChar char="•"/>
        <a:defRPr sz="2400">
          <a:solidFill>
            <a:schemeClr val="tx1"/>
          </a:solidFill>
          <a:latin typeface="+mn-lt"/>
          <a:ea typeface="+mn-ea"/>
          <a:cs typeface="+mn-cs"/>
        </a:defRPr>
      </a:lvl1pPr>
      <a:lvl2pPr marL="557213" indent="-214313" algn="l" rtl="0" fontAlgn="base">
        <a:spcBef>
          <a:spcPct val="20000"/>
        </a:spcBef>
        <a:spcAft>
          <a:spcPct val="0"/>
        </a:spcAft>
        <a:buChar char="–"/>
        <a:defRPr sz="2100">
          <a:solidFill>
            <a:schemeClr val="tx1"/>
          </a:solidFill>
          <a:latin typeface="+mn-lt"/>
        </a:defRPr>
      </a:lvl2pPr>
      <a:lvl3pPr marL="857250" indent="-171450" algn="l" rtl="0" fontAlgn="base">
        <a:spcBef>
          <a:spcPct val="20000"/>
        </a:spcBef>
        <a:spcAft>
          <a:spcPct val="0"/>
        </a:spcAft>
        <a:buChar char="•"/>
        <a:defRPr sz="1800">
          <a:solidFill>
            <a:schemeClr val="tx1"/>
          </a:solidFill>
          <a:latin typeface="+mn-lt"/>
        </a:defRPr>
      </a:lvl3pPr>
      <a:lvl4pPr marL="1200150" indent="-171450" algn="l" rtl="0" fontAlgn="base">
        <a:spcBef>
          <a:spcPct val="20000"/>
        </a:spcBef>
        <a:spcAft>
          <a:spcPct val="0"/>
        </a:spcAft>
        <a:buChar char="–"/>
        <a:defRPr sz="1500">
          <a:solidFill>
            <a:schemeClr val="tx1"/>
          </a:solidFill>
          <a:latin typeface="+mn-lt"/>
        </a:defRPr>
      </a:lvl4pPr>
      <a:lvl5pPr marL="1543050" indent="-171450" algn="l" rtl="0" fontAlgn="base">
        <a:spcBef>
          <a:spcPct val="20000"/>
        </a:spcBef>
        <a:spcAft>
          <a:spcPct val="0"/>
        </a:spcAft>
        <a:buChar char="»"/>
        <a:defRPr sz="1500">
          <a:solidFill>
            <a:schemeClr val="tx1"/>
          </a:solidFill>
          <a:latin typeface="+mn-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0.xml"/><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video" Target="file:///C:\Users\RMPE01\Documents\3rd%20Party\Intel\Portland_20120801\animation.avi" TargetMode="External"/><Relationship Id="rId1" Type="http://schemas.microsoft.com/office/2007/relationships/media" Target="file:///C:\Users\RMPE01\Documents\3rd%20Party\Intel\Portland_20120801\animation.avi" TargetMode="Externa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9.xml"/><Relationship Id="rId4" Type="http://schemas.openxmlformats.org/officeDocument/2006/relationships/image" Target="../media/image20.emf"/></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9.xml"/><Relationship Id="rId5" Type="http://schemas.openxmlformats.org/officeDocument/2006/relationships/image" Target="../media/image24.emf"/><Relationship Id="rId4" Type="http://schemas.openxmlformats.org/officeDocument/2006/relationships/image" Target="../media/image2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www.google.com/url?sa=t&amp;rct=j&amp;q=&amp;source=web&amp;cd=1&amp;cad=rja&amp;ved=0CCIQFjAA&amp;url=http://www.imusim.org/&amp;ei=PhpKUND8IuPCigK8yoDIBw&amp;usg=AFQjCNGMrmtCYfoqC886vE2rqrX9SKk0Ow" TargetMode="Externa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9.x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2000" dirty="0" smtClean="0">
                <a:solidFill>
                  <a:schemeClr val="bg1"/>
                </a:solidFill>
              </a:rPr>
              <a:t>Michael Stanley</a:t>
            </a:r>
          </a:p>
          <a:p>
            <a:r>
              <a:rPr lang="en-US" sz="1400" dirty="0" smtClean="0">
                <a:solidFill>
                  <a:schemeClr val="bg1"/>
                </a:solidFill>
              </a:rPr>
              <a:t>Last revised: </a:t>
            </a:r>
            <a:r>
              <a:rPr lang="en-US" sz="1400" dirty="0" smtClean="0">
                <a:solidFill>
                  <a:schemeClr val="bg1"/>
                </a:solidFill>
              </a:rPr>
              <a:t>8 </a:t>
            </a:r>
            <a:r>
              <a:rPr lang="en-US" sz="1400" dirty="0" smtClean="0">
                <a:solidFill>
                  <a:schemeClr val="bg1"/>
                </a:solidFill>
              </a:rPr>
              <a:t>September </a:t>
            </a:r>
            <a:r>
              <a:rPr lang="en-US" sz="1400" dirty="0" smtClean="0">
                <a:solidFill>
                  <a:schemeClr val="bg1"/>
                </a:solidFill>
              </a:rPr>
              <a:t>2015</a:t>
            </a:r>
            <a:endParaRPr lang="en-US" sz="1400" dirty="0">
              <a:solidFill>
                <a:schemeClr val="bg1"/>
              </a:solidFill>
            </a:endParaRPr>
          </a:p>
        </p:txBody>
      </p:sp>
      <p:sp>
        <p:nvSpPr>
          <p:cNvPr id="2" name="Title 1"/>
          <p:cNvSpPr>
            <a:spLocks noGrp="1"/>
          </p:cNvSpPr>
          <p:nvPr>
            <p:ph type="ctrTitle"/>
          </p:nvPr>
        </p:nvSpPr>
        <p:spPr/>
        <p:txBody>
          <a:bodyPr/>
          <a:lstStyle/>
          <a:p>
            <a:r>
              <a:rPr lang="en-US" dirty="0" err="1" smtClean="0"/>
              <a:t>TSim</a:t>
            </a:r>
            <a:r>
              <a:rPr lang="en-US" dirty="0" smtClean="0"/>
              <a:t> Working Notes</a:t>
            </a:r>
            <a:endParaRPr lang="en-US" dirty="0"/>
          </a:p>
        </p:txBody>
      </p:sp>
    </p:spTree>
    <p:extLst>
      <p:ext uri="{BB962C8B-B14F-4D97-AF65-F5344CB8AC3E}">
        <p14:creationId xmlns:p14="http://schemas.microsoft.com/office/powerpoint/2010/main" val="312261531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505200" y="274638"/>
            <a:ext cx="5638800" cy="715962"/>
          </a:xfrm>
        </p:spPr>
        <p:txBody>
          <a:bodyPr>
            <a:normAutofit/>
          </a:bodyPr>
          <a:lstStyle/>
          <a:p>
            <a:r>
              <a:rPr lang="en-US" dirty="0" smtClean="0"/>
              <a:t>Example: Position Result</a:t>
            </a:r>
            <a:endParaRPr lang="en-US" dirty="0"/>
          </a:p>
        </p:txBody>
      </p:sp>
      <p:pic>
        <p:nvPicPr>
          <p:cNvPr id="21506" name="Picture 2"/>
          <p:cNvPicPr>
            <a:picLocks noChangeAspect="1" noChangeArrowheads="1"/>
          </p:cNvPicPr>
          <p:nvPr/>
        </p:nvPicPr>
        <p:blipFill>
          <a:blip r:embed="rId2" cstate="print"/>
          <a:srcRect/>
          <a:stretch>
            <a:fillRect/>
          </a:stretch>
        </p:blipFill>
        <p:spPr bwMode="auto">
          <a:xfrm>
            <a:off x="533400" y="838200"/>
            <a:ext cx="3985683" cy="2989262"/>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cstate="print"/>
          <a:srcRect/>
          <a:stretch>
            <a:fillRect/>
          </a:stretch>
        </p:blipFill>
        <p:spPr bwMode="auto">
          <a:xfrm>
            <a:off x="4241800" y="3048000"/>
            <a:ext cx="4521200" cy="3390900"/>
          </a:xfrm>
          <a:prstGeom prst="rect">
            <a:avLst/>
          </a:prstGeom>
          <a:noFill/>
          <a:ln w="9525">
            <a:noFill/>
            <a:miter lim="800000"/>
            <a:headEnd/>
            <a:tailEnd/>
          </a:ln>
          <a:effectLst/>
        </p:spPr>
      </p:pic>
      <p:sp>
        <p:nvSpPr>
          <p:cNvPr id="9" name="TextBox 8"/>
          <p:cNvSpPr txBox="1"/>
          <p:nvPr/>
        </p:nvSpPr>
        <p:spPr>
          <a:xfrm>
            <a:off x="4267200" y="1524000"/>
            <a:ext cx="960969" cy="369332"/>
          </a:xfrm>
          <a:prstGeom prst="rect">
            <a:avLst/>
          </a:prstGeom>
          <a:noFill/>
        </p:spPr>
        <p:txBody>
          <a:bodyPr wrap="none" rtlCol="0">
            <a:spAutoFit/>
          </a:bodyPr>
          <a:lstStyle/>
          <a:p>
            <a:r>
              <a:rPr lang="en-US" dirty="0" smtClean="0"/>
              <a:t>2D View</a:t>
            </a:r>
            <a:endParaRPr lang="en-US" dirty="0"/>
          </a:p>
        </p:txBody>
      </p:sp>
      <p:sp>
        <p:nvSpPr>
          <p:cNvPr id="10" name="TextBox 9"/>
          <p:cNvSpPr txBox="1"/>
          <p:nvPr/>
        </p:nvSpPr>
        <p:spPr>
          <a:xfrm>
            <a:off x="4724400" y="3124200"/>
            <a:ext cx="960969" cy="369332"/>
          </a:xfrm>
          <a:prstGeom prst="rect">
            <a:avLst/>
          </a:prstGeom>
          <a:noFill/>
        </p:spPr>
        <p:txBody>
          <a:bodyPr wrap="none" rtlCol="0">
            <a:spAutoFit/>
          </a:bodyPr>
          <a:lstStyle/>
          <a:p>
            <a:r>
              <a:rPr lang="en-US" dirty="0" smtClean="0"/>
              <a:t>3D View</a:t>
            </a:r>
            <a:endParaRPr lang="en-US" dirty="0"/>
          </a:p>
        </p:txBody>
      </p:sp>
    </p:spTree>
    <p:extLst>
      <p:ext uri="{BB962C8B-B14F-4D97-AF65-F5344CB8AC3E}">
        <p14:creationId xmlns:p14="http://schemas.microsoft.com/office/powerpoint/2010/main" val="34905645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orientation information</a:t>
            </a:r>
            <a:endParaRPr lang="en-US" dirty="0"/>
          </a:p>
        </p:txBody>
      </p:sp>
      <p:sp>
        <p:nvSpPr>
          <p:cNvPr id="4" name="TextBox 3"/>
          <p:cNvSpPr txBox="1"/>
          <p:nvPr/>
        </p:nvSpPr>
        <p:spPr>
          <a:xfrm>
            <a:off x="382772" y="1329070"/>
            <a:ext cx="3010568" cy="4524315"/>
          </a:xfrm>
          <a:prstGeom prst="rect">
            <a:avLst/>
          </a:prstGeom>
          <a:noFill/>
        </p:spPr>
        <p:txBody>
          <a:bodyPr wrap="none" rtlCol="0">
            <a:spAutoFit/>
          </a:bodyPr>
          <a:lstStyle/>
          <a:p>
            <a:r>
              <a:rPr lang="en-US" sz="1200" b="1" dirty="0" err="1" smtClean="0"/>
              <a:t>Atime</a:t>
            </a:r>
            <a:r>
              <a:rPr lang="en-US" sz="1200" b="1" dirty="0" smtClean="0"/>
              <a:t> = [0; 1; 2; 11; 12; 13];</a:t>
            </a:r>
          </a:p>
          <a:p>
            <a:r>
              <a:rPr lang="en-US" sz="1200" b="1" dirty="0" err="1" smtClean="0"/>
              <a:t>Adata</a:t>
            </a:r>
            <a:r>
              <a:rPr lang="en-US" sz="1200" b="1" dirty="0" smtClean="0"/>
              <a:t> = [0, 0, 0; ...</a:t>
            </a:r>
          </a:p>
          <a:p>
            <a:r>
              <a:rPr lang="en-US" sz="1200" b="1" dirty="0" smtClean="0"/>
              <a:t>    0, 0, 0; ...</a:t>
            </a:r>
          </a:p>
          <a:p>
            <a:r>
              <a:rPr lang="en-US" sz="1200" b="1" dirty="0" smtClean="0"/>
              <a:t>    1, 0, 0; ...</a:t>
            </a:r>
          </a:p>
          <a:p>
            <a:r>
              <a:rPr lang="en-US" sz="1200" b="1" dirty="0" smtClean="0"/>
              <a:t>    1, 0, 0; ...</a:t>
            </a:r>
          </a:p>
          <a:p>
            <a:r>
              <a:rPr lang="en-US" sz="1200" b="1" dirty="0" smtClean="0"/>
              <a:t>    0, 0, 0; ...</a:t>
            </a:r>
          </a:p>
          <a:p>
            <a:r>
              <a:rPr lang="en-US" sz="1200" b="1" dirty="0" smtClean="0"/>
              <a:t>    0, 0, 0 ];</a:t>
            </a:r>
          </a:p>
          <a:p>
            <a:r>
              <a:rPr lang="nn-NO" sz="1200" b="1" dirty="0" smtClean="0"/>
              <a:t>traj = traj.set_av('linear', Atime, Adata);</a:t>
            </a:r>
          </a:p>
          <a:p>
            <a:endParaRPr lang="nn-NO" sz="1200" dirty="0" smtClean="0"/>
          </a:p>
          <a:p>
            <a:r>
              <a:rPr lang="nn-NO" sz="1200" dirty="0" smtClean="0"/>
              <a:t>...</a:t>
            </a:r>
          </a:p>
          <a:p>
            <a:endParaRPr lang="nn-NO" sz="1200" dirty="0" smtClean="0"/>
          </a:p>
          <a:p>
            <a:r>
              <a:rPr lang="en-US" sz="1200" dirty="0" err="1" smtClean="0"/>
              <a:t>traj</a:t>
            </a:r>
            <a:r>
              <a:rPr lang="en-US" sz="1200" dirty="0" smtClean="0"/>
              <a:t> = </a:t>
            </a:r>
            <a:r>
              <a:rPr lang="en-US" sz="1200" dirty="0" err="1" smtClean="0"/>
              <a:t>traj.compute</a:t>
            </a:r>
            <a:r>
              <a:rPr lang="en-US" sz="1200" dirty="0" smtClean="0"/>
              <a:t>(0.01, 0.005, [], []);</a:t>
            </a:r>
          </a:p>
          <a:p>
            <a:r>
              <a:rPr lang="en-US" sz="1200" dirty="0" smtClean="0"/>
              <a:t> </a:t>
            </a:r>
          </a:p>
          <a:p>
            <a:r>
              <a:rPr lang="en-US" sz="1200" dirty="0" err="1" smtClean="0"/>
              <a:t>traj.plot_all</a:t>
            </a:r>
            <a:r>
              <a:rPr lang="en-US" sz="1200" dirty="0" smtClean="0"/>
              <a:t>([1; 1; 1], </a:t>
            </a:r>
            <a:r>
              <a:rPr lang="en-US" sz="1200" dirty="0" err="1" smtClean="0"/>
              <a:t>outputDir</a:t>
            </a:r>
            <a:r>
              <a:rPr lang="en-US" sz="1200" dirty="0" smtClean="0"/>
              <a:t>); </a:t>
            </a:r>
          </a:p>
          <a:p>
            <a:r>
              <a:rPr lang="en-US" sz="1200" dirty="0" smtClean="0"/>
              <a:t> </a:t>
            </a:r>
          </a:p>
          <a:p>
            <a:r>
              <a:rPr lang="en-US" sz="1200" dirty="0" smtClean="0"/>
              <a:t>% Link sensor pod to the environment </a:t>
            </a:r>
          </a:p>
          <a:p>
            <a:r>
              <a:rPr lang="en-US" sz="1200" dirty="0" smtClean="0"/>
              <a:t>% and trajectory</a:t>
            </a:r>
          </a:p>
          <a:p>
            <a:r>
              <a:rPr lang="en-US" sz="1200" dirty="0" err="1" smtClean="0"/>
              <a:t>isp</a:t>
            </a:r>
            <a:r>
              <a:rPr lang="en-US" sz="1200" dirty="0" smtClean="0"/>
              <a:t> = </a:t>
            </a:r>
            <a:r>
              <a:rPr lang="en-US" sz="1200" dirty="0" err="1" smtClean="0"/>
              <a:t>IdealSensorPod</a:t>
            </a:r>
            <a:r>
              <a:rPr lang="en-US" sz="1200" dirty="0" smtClean="0"/>
              <a:t>(</a:t>
            </a:r>
            <a:r>
              <a:rPr lang="en-US" sz="1200" dirty="0" err="1" smtClean="0"/>
              <a:t>env</a:t>
            </a:r>
            <a:r>
              <a:rPr lang="en-US" sz="1200" dirty="0" smtClean="0"/>
              <a:t>, </a:t>
            </a:r>
            <a:r>
              <a:rPr lang="en-US" sz="1200" dirty="0" err="1" smtClean="0"/>
              <a:t>traj</a:t>
            </a:r>
            <a:r>
              <a:rPr lang="en-US" sz="1200" dirty="0" smtClean="0"/>
              <a:t>, </a:t>
            </a:r>
            <a:r>
              <a:rPr lang="en-US" sz="1200" dirty="0" err="1" smtClean="0"/>
              <a:t>ts</a:t>
            </a:r>
            <a:r>
              <a:rPr lang="en-US" sz="1200" dirty="0" smtClean="0"/>
              <a:t>);</a:t>
            </a:r>
          </a:p>
          <a:p>
            <a:r>
              <a:rPr lang="en-US" sz="1200" dirty="0" smtClean="0"/>
              <a:t> </a:t>
            </a:r>
          </a:p>
          <a:p>
            <a:r>
              <a:rPr lang="en-US" sz="1200" dirty="0" smtClean="0"/>
              <a:t>% Plot resultant values</a:t>
            </a:r>
          </a:p>
          <a:p>
            <a:r>
              <a:rPr lang="en-US" sz="1200" dirty="0" err="1" smtClean="0"/>
              <a:t>isp.plot_all</a:t>
            </a:r>
            <a:r>
              <a:rPr lang="en-US" sz="1200" dirty="0" smtClean="0"/>
              <a:t>(</a:t>
            </a:r>
            <a:r>
              <a:rPr lang="en-US" sz="1200" dirty="0" err="1" smtClean="0"/>
              <a:t>outputDir</a:t>
            </a:r>
            <a:r>
              <a:rPr lang="en-US" sz="1200" dirty="0" smtClean="0"/>
              <a:t>);</a:t>
            </a:r>
          </a:p>
          <a:p>
            <a:endParaRPr lang="en-US" sz="1200" dirty="0" smtClean="0"/>
          </a:p>
          <a:p>
            <a:endParaRPr lang="nn-NO" sz="1200" dirty="0" smtClean="0"/>
          </a:p>
          <a:p>
            <a:endParaRPr lang="en-US" sz="1200" dirty="0"/>
          </a:p>
        </p:txBody>
      </p:sp>
      <p:pic>
        <p:nvPicPr>
          <p:cNvPr id="3074" name="Picture 2"/>
          <p:cNvPicPr>
            <a:picLocks noChangeAspect="1" noChangeArrowheads="1"/>
          </p:cNvPicPr>
          <p:nvPr/>
        </p:nvPicPr>
        <p:blipFill>
          <a:blip r:embed="rId2" cstate="print"/>
          <a:srcRect/>
          <a:stretch>
            <a:fillRect/>
          </a:stretch>
        </p:blipFill>
        <p:spPr bwMode="auto">
          <a:xfrm>
            <a:off x="3026736" y="1137684"/>
            <a:ext cx="6317511" cy="4738133"/>
          </a:xfrm>
          <a:prstGeom prst="rect">
            <a:avLst/>
          </a:prstGeom>
          <a:noFill/>
          <a:ln w="9525">
            <a:noFill/>
            <a:miter lim="800000"/>
            <a:headEnd/>
            <a:tailEnd/>
          </a:ln>
          <a:effectLst/>
        </p:spPr>
      </p:pic>
    </p:spTree>
    <p:extLst>
      <p:ext uri="{BB962C8B-B14F-4D97-AF65-F5344CB8AC3E}">
        <p14:creationId xmlns:p14="http://schemas.microsoft.com/office/powerpoint/2010/main" val="30701694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Here’s the entire deck (1 of 2)</a:t>
            </a:r>
            <a:endParaRPr lang="en-US" dirty="0"/>
          </a:p>
        </p:txBody>
      </p:sp>
      <p:sp>
        <p:nvSpPr>
          <p:cNvPr id="4" name="TextBox 3"/>
          <p:cNvSpPr txBox="1"/>
          <p:nvPr/>
        </p:nvSpPr>
        <p:spPr>
          <a:xfrm>
            <a:off x="760300" y="1122413"/>
            <a:ext cx="6049925" cy="4708981"/>
          </a:xfrm>
          <a:prstGeom prst="rect">
            <a:avLst/>
          </a:prstGeom>
          <a:noFill/>
        </p:spPr>
        <p:txBody>
          <a:bodyPr wrap="square" rtlCol="0">
            <a:spAutoFit/>
          </a:bodyPr>
          <a:lstStyle/>
          <a:p>
            <a:r>
              <a:rPr lang="en-US" sz="1000" dirty="0" smtClean="0">
                <a:latin typeface="Courier New" pitchFamily="49" charset="0"/>
                <a:cs typeface="Courier New" pitchFamily="49" charset="0"/>
              </a:rPr>
              <a:t>function [ </a:t>
            </a:r>
            <a:r>
              <a:rPr lang="en-US" sz="1000" dirty="0" err="1" smtClean="0">
                <a:latin typeface="Courier New" pitchFamily="49" charset="0"/>
                <a:cs typeface="Courier New" pitchFamily="49" charset="0"/>
              </a:rPr>
              <a:t>output_args</a:t>
            </a:r>
            <a:r>
              <a:rPr lang="en-US" sz="1000" dirty="0" smtClean="0">
                <a:latin typeface="Courier New" pitchFamily="49" charset="0"/>
                <a:cs typeface="Courier New" pitchFamily="49" charset="0"/>
              </a:rPr>
              <a:t> ] = isp_example5( </a:t>
            </a:r>
            <a:r>
              <a:rPr lang="en-US" sz="1000" dirty="0" err="1" smtClean="0">
                <a:latin typeface="Courier New" pitchFamily="49" charset="0"/>
                <a:cs typeface="Courier New" pitchFamily="49" charset="0"/>
              </a:rPr>
              <a:t>input_args</a:t>
            </a:r>
            <a:r>
              <a:rPr lang="en-US" sz="1000" dirty="0" smtClean="0">
                <a:latin typeface="Courier New" pitchFamily="49" charset="0"/>
                <a:cs typeface="Courier New" pitchFamily="49" charset="0"/>
              </a:rPr>
              <a:t> )</a:t>
            </a:r>
          </a:p>
          <a:p>
            <a:r>
              <a:rPr lang="en-US" sz="1000" dirty="0" smtClean="0">
                <a:latin typeface="Courier New" pitchFamily="49" charset="0"/>
                <a:cs typeface="Courier New" pitchFamily="49" charset="0"/>
              </a:rPr>
              <a:t> </a:t>
            </a:r>
          </a:p>
          <a:p>
            <a:r>
              <a:rPr lang="en-US" sz="1000" dirty="0" smtClean="0">
                <a:latin typeface="Courier New" pitchFamily="49" charset="0"/>
                <a:cs typeface="Courier New" pitchFamily="49" charset="0"/>
              </a:rPr>
              <a:t>path(path, '../tool');</a:t>
            </a:r>
          </a:p>
          <a:p>
            <a:r>
              <a:rPr lang="en-US" sz="1000" dirty="0" err="1" smtClean="0">
                <a:latin typeface="Courier New" pitchFamily="49" charset="0"/>
                <a:cs typeface="Courier New" pitchFamily="49" charset="0"/>
              </a:rPr>
              <a:t>outputDir</a:t>
            </a:r>
            <a:r>
              <a:rPr lang="en-US" sz="1000" dirty="0" smtClean="0">
                <a:latin typeface="Courier New" pitchFamily="49" charset="0"/>
                <a:cs typeface="Courier New" pitchFamily="49" charset="0"/>
              </a:rPr>
              <a:t> = 'isp_example3_outputs';</a:t>
            </a:r>
          </a:p>
          <a:p>
            <a:r>
              <a:rPr lang="en-US" sz="1000" dirty="0" smtClean="0">
                <a:latin typeface="Courier New" pitchFamily="49" charset="0"/>
                <a:cs typeface="Courier New" pitchFamily="49" charset="0"/>
              </a:rPr>
              <a:t>close all;</a:t>
            </a:r>
          </a:p>
          <a:p>
            <a:r>
              <a:rPr lang="en-US" sz="1000" dirty="0" smtClean="0">
                <a:latin typeface="Courier New" pitchFamily="49" charset="0"/>
                <a:cs typeface="Courier New" pitchFamily="49" charset="0"/>
              </a:rPr>
              <a:t> </a:t>
            </a:r>
          </a:p>
          <a:p>
            <a:r>
              <a:rPr lang="en-US" sz="1000" dirty="0" smtClean="0">
                <a:latin typeface="Courier New" pitchFamily="49" charset="0"/>
                <a:cs typeface="Courier New" pitchFamily="49" charset="0"/>
              </a:rPr>
              <a:t>% constant definitions</a:t>
            </a:r>
          </a:p>
          <a:p>
            <a:r>
              <a:rPr lang="en-US" sz="1000" dirty="0" err="1" smtClean="0">
                <a:latin typeface="Courier New" pitchFamily="49" charset="0"/>
                <a:cs typeface="Courier New" pitchFamily="49" charset="0"/>
              </a:rPr>
              <a:t>Mref</a:t>
            </a:r>
            <a:r>
              <a:rPr lang="en-US" sz="1000" dirty="0" smtClean="0">
                <a:latin typeface="Courier New" pitchFamily="49" charset="0"/>
                <a:cs typeface="Courier New" pitchFamily="49" charset="0"/>
              </a:rPr>
              <a:t> = [24.3478; 0; +41.4739]; % Magnetic North Frame of Reference: X=East, Y=North, Z=Up, in </a:t>
            </a:r>
            <a:r>
              <a:rPr lang="en-US" sz="1000" dirty="0" err="1" smtClean="0">
                <a:latin typeface="Courier New" pitchFamily="49" charset="0"/>
                <a:cs typeface="Courier New" pitchFamily="49" charset="0"/>
              </a:rPr>
              <a:t>microTeslas</a:t>
            </a:r>
            <a:endParaRPr lang="en-US" sz="1000" dirty="0" smtClean="0">
              <a:latin typeface="Courier New" pitchFamily="49" charset="0"/>
              <a:cs typeface="Courier New" pitchFamily="49" charset="0"/>
            </a:endParaRPr>
          </a:p>
          <a:p>
            <a:r>
              <a:rPr lang="en-US" sz="1000" dirty="0" err="1" smtClean="0">
                <a:latin typeface="Courier New" pitchFamily="49" charset="0"/>
                <a:cs typeface="Courier New" pitchFamily="49" charset="0"/>
              </a:rPr>
              <a:t>Gref</a:t>
            </a:r>
            <a:r>
              <a:rPr lang="en-US" sz="1000" dirty="0" smtClean="0">
                <a:latin typeface="Courier New" pitchFamily="49" charset="0"/>
                <a:cs typeface="Courier New" pitchFamily="49" charset="0"/>
              </a:rPr>
              <a:t> = [0; 0; -</a:t>
            </a:r>
            <a:r>
              <a:rPr lang="en-US" sz="1000" dirty="0" err="1" smtClean="0">
                <a:latin typeface="Courier New" pitchFamily="49" charset="0"/>
                <a:cs typeface="Courier New" pitchFamily="49" charset="0"/>
              </a:rPr>
              <a:t>Env.one_g</a:t>
            </a:r>
            <a:r>
              <a:rPr lang="en-US" sz="1000" dirty="0" smtClean="0">
                <a:latin typeface="Courier New" pitchFamily="49" charset="0"/>
                <a:cs typeface="Courier New" pitchFamily="49" charset="0"/>
              </a:rPr>
              <a:t>];       % Gravity vector</a:t>
            </a:r>
          </a:p>
          <a:p>
            <a:r>
              <a:rPr lang="en-US" sz="1000" dirty="0" smtClean="0">
                <a:latin typeface="Courier New" pitchFamily="49" charset="0"/>
                <a:cs typeface="Courier New" pitchFamily="49" charset="0"/>
              </a:rPr>
              <a:t>temperature = 25;                % </a:t>
            </a:r>
            <a:r>
              <a:rPr lang="en-US" sz="1000" dirty="0" err="1" smtClean="0">
                <a:latin typeface="Courier New" pitchFamily="49" charset="0"/>
                <a:cs typeface="Courier New" pitchFamily="49" charset="0"/>
              </a:rPr>
              <a:t>Celcius</a:t>
            </a:r>
            <a:endParaRPr lang="en-US" sz="1000" dirty="0" smtClean="0">
              <a:latin typeface="Courier New" pitchFamily="49" charset="0"/>
              <a:cs typeface="Courier New" pitchFamily="49" charset="0"/>
            </a:endParaRPr>
          </a:p>
          <a:p>
            <a:r>
              <a:rPr lang="en-US" sz="1000" dirty="0" smtClean="0">
                <a:latin typeface="Courier New" pitchFamily="49" charset="0"/>
                <a:cs typeface="Courier New" pitchFamily="49" charset="0"/>
              </a:rPr>
              <a:t>Altitude = 400;                  % value in meters</a:t>
            </a:r>
          </a:p>
          <a:p>
            <a:r>
              <a:rPr lang="en-US" sz="1000" dirty="0" err="1" smtClean="0">
                <a:latin typeface="Courier New" pitchFamily="49" charset="0"/>
                <a:cs typeface="Courier New" pitchFamily="49" charset="0"/>
              </a:rPr>
              <a:t>sample_rate</a:t>
            </a:r>
            <a:r>
              <a:rPr lang="en-US" sz="1000" dirty="0" smtClean="0">
                <a:latin typeface="Courier New" pitchFamily="49" charset="0"/>
                <a:cs typeface="Courier New" pitchFamily="49" charset="0"/>
              </a:rPr>
              <a:t> = 10;                % sensor sample rate</a:t>
            </a:r>
          </a:p>
          <a:p>
            <a:r>
              <a:rPr lang="en-US" sz="1000" dirty="0" err="1" smtClean="0">
                <a:latin typeface="Courier New" pitchFamily="49" charset="0"/>
                <a:cs typeface="Courier New" pitchFamily="49" charset="0"/>
              </a:rPr>
              <a:t>ts</a:t>
            </a:r>
            <a:r>
              <a:rPr lang="en-US" sz="1000" dirty="0" smtClean="0">
                <a:latin typeface="Courier New" pitchFamily="49" charset="0"/>
                <a:cs typeface="Courier New" pitchFamily="49" charset="0"/>
              </a:rPr>
              <a:t> = 1/</a:t>
            </a:r>
            <a:r>
              <a:rPr lang="en-US" sz="1000" dirty="0" err="1" smtClean="0">
                <a:latin typeface="Courier New" pitchFamily="49" charset="0"/>
                <a:cs typeface="Courier New" pitchFamily="49" charset="0"/>
              </a:rPr>
              <a:t>sample_rate</a:t>
            </a:r>
            <a:r>
              <a:rPr lang="en-US" sz="1000" dirty="0" smtClean="0">
                <a:latin typeface="Courier New" pitchFamily="49" charset="0"/>
                <a:cs typeface="Courier New" pitchFamily="49" charset="0"/>
              </a:rPr>
              <a:t>;</a:t>
            </a:r>
          </a:p>
          <a:p>
            <a:r>
              <a:rPr lang="en-US" sz="1000" dirty="0" smtClean="0">
                <a:latin typeface="Courier New" pitchFamily="49" charset="0"/>
                <a:cs typeface="Courier New" pitchFamily="49" charset="0"/>
              </a:rPr>
              <a:t> </a:t>
            </a:r>
          </a:p>
          <a:p>
            <a:r>
              <a:rPr lang="en-US" sz="1000" dirty="0" smtClean="0">
                <a:latin typeface="Courier New" pitchFamily="49" charset="0"/>
                <a:cs typeface="Courier New" pitchFamily="49" charset="0"/>
              </a:rPr>
              <a:t>% Define the environment</a:t>
            </a:r>
          </a:p>
          <a:p>
            <a:r>
              <a:rPr lang="en-US" sz="1000" dirty="0" err="1" smtClean="0">
                <a:latin typeface="Courier New" pitchFamily="49" charset="0"/>
                <a:cs typeface="Courier New" pitchFamily="49" charset="0"/>
              </a:rPr>
              <a:t>env</a:t>
            </a:r>
            <a:r>
              <a:rPr lang="en-US" sz="1000" dirty="0" smtClean="0">
                <a:latin typeface="Courier New" pitchFamily="49" charset="0"/>
                <a:cs typeface="Courier New" pitchFamily="49" charset="0"/>
              </a:rPr>
              <a:t> = </a:t>
            </a:r>
            <a:r>
              <a:rPr lang="en-US" sz="1000" dirty="0" err="1" smtClean="0">
                <a:latin typeface="Courier New" pitchFamily="49" charset="0"/>
                <a:cs typeface="Courier New" pitchFamily="49" charset="0"/>
              </a:rPr>
              <a:t>Env</a:t>
            </a:r>
            <a:r>
              <a:rPr lang="en-US" sz="1000" dirty="0" smtClean="0">
                <a:latin typeface="Courier New" pitchFamily="49" charset="0"/>
                <a:cs typeface="Courier New" pitchFamily="49" charset="0"/>
              </a:rPr>
              <a:t>(Env.NED, </a:t>
            </a:r>
            <a:r>
              <a:rPr lang="en-US" sz="1000" dirty="0" err="1" smtClean="0">
                <a:latin typeface="Courier New" pitchFamily="49" charset="0"/>
                <a:cs typeface="Courier New" pitchFamily="49" charset="0"/>
              </a:rPr>
              <a:t>Gref</a:t>
            </a:r>
            <a:r>
              <a:rPr lang="en-US" sz="1000" dirty="0" smtClean="0">
                <a:latin typeface="Courier New" pitchFamily="49" charset="0"/>
                <a:cs typeface="Courier New" pitchFamily="49" charset="0"/>
              </a:rPr>
              <a:t>, Altitude, </a:t>
            </a:r>
            <a:r>
              <a:rPr lang="en-US" sz="1000" dirty="0" err="1" smtClean="0">
                <a:latin typeface="Courier New" pitchFamily="49" charset="0"/>
                <a:cs typeface="Courier New" pitchFamily="49" charset="0"/>
              </a:rPr>
              <a:t>Mref</a:t>
            </a: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standard_air_pressure</a:t>
            </a:r>
            <a:r>
              <a:rPr lang="en-US" sz="1000" dirty="0" smtClean="0">
                <a:latin typeface="Courier New" pitchFamily="49" charset="0"/>
                <a:cs typeface="Courier New" pitchFamily="49" charset="0"/>
              </a:rPr>
              <a:t>, temperature)</a:t>
            </a:r>
          </a:p>
          <a:p>
            <a:r>
              <a:rPr lang="en-US" sz="1000" dirty="0" smtClean="0">
                <a:latin typeface="Courier New" pitchFamily="49" charset="0"/>
                <a:cs typeface="Courier New" pitchFamily="49" charset="0"/>
              </a:rPr>
              <a:t> </a:t>
            </a:r>
          </a:p>
          <a:p>
            <a:r>
              <a:rPr lang="en-US" sz="1000" dirty="0" smtClean="0">
                <a:latin typeface="Courier New" pitchFamily="49" charset="0"/>
                <a:cs typeface="Courier New" pitchFamily="49" charset="0"/>
              </a:rPr>
              <a:t>% Define our trajectory</a:t>
            </a:r>
          </a:p>
          <a:p>
            <a:r>
              <a:rPr lang="en-US" sz="1000" dirty="0" smtClean="0">
                <a:latin typeface="Courier New" pitchFamily="49" charset="0"/>
                <a:cs typeface="Courier New" pitchFamily="49" charset="0"/>
              </a:rPr>
              <a:t> </a:t>
            </a:r>
          </a:p>
          <a:p>
            <a:r>
              <a:rPr lang="en-US" sz="1000" dirty="0" err="1" smtClean="0">
                <a:latin typeface="Courier New" pitchFamily="49" charset="0"/>
                <a:cs typeface="Courier New" pitchFamily="49" charset="0"/>
              </a:rPr>
              <a:t>traj</a:t>
            </a:r>
            <a:r>
              <a:rPr lang="en-US" sz="1000" dirty="0" smtClean="0">
                <a:latin typeface="Courier New" pitchFamily="49" charset="0"/>
                <a:cs typeface="Courier New" pitchFamily="49" charset="0"/>
              </a:rPr>
              <a:t> = </a:t>
            </a:r>
            <a:r>
              <a:rPr lang="en-US" sz="1000" dirty="0" err="1" smtClean="0">
                <a:latin typeface="Courier New" pitchFamily="49" charset="0"/>
                <a:cs typeface="Courier New" pitchFamily="49" charset="0"/>
              </a:rPr>
              <a:t>CompositeTrajectory</a:t>
            </a:r>
            <a:r>
              <a:rPr lang="en-US" sz="1000" dirty="0" smtClean="0">
                <a:latin typeface="Courier New" pitchFamily="49" charset="0"/>
                <a:cs typeface="Courier New" pitchFamily="49" charset="0"/>
              </a:rPr>
              <a:t>('Constellation');</a:t>
            </a:r>
          </a:p>
          <a:p>
            <a:r>
              <a:rPr lang="en-US" sz="1000" dirty="0" smtClean="0">
                <a:latin typeface="Courier New" pitchFamily="49" charset="0"/>
                <a:cs typeface="Courier New" pitchFamily="49" charset="0"/>
              </a:rPr>
              <a:t> </a:t>
            </a:r>
          </a:p>
          <a:p>
            <a:r>
              <a:rPr lang="en-US" sz="1000" dirty="0" err="1" smtClean="0">
                <a:latin typeface="Courier New" pitchFamily="49" charset="0"/>
                <a:cs typeface="Courier New" pitchFamily="49" charset="0"/>
              </a:rPr>
              <a:t>Atime</a:t>
            </a:r>
            <a:r>
              <a:rPr lang="en-US" sz="1000" dirty="0" smtClean="0">
                <a:latin typeface="Courier New" pitchFamily="49" charset="0"/>
                <a:cs typeface="Courier New" pitchFamily="49" charset="0"/>
              </a:rPr>
              <a:t> = [0; 1; 2; 11; 12; 13];</a:t>
            </a:r>
          </a:p>
          <a:p>
            <a:r>
              <a:rPr lang="en-US" sz="1000" dirty="0" err="1" smtClean="0">
                <a:latin typeface="Courier New" pitchFamily="49" charset="0"/>
                <a:cs typeface="Courier New" pitchFamily="49" charset="0"/>
              </a:rPr>
              <a:t>Adata</a:t>
            </a:r>
            <a:r>
              <a:rPr lang="en-US" sz="1000" dirty="0" smtClean="0">
                <a:latin typeface="Courier New" pitchFamily="49" charset="0"/>
                <a:cs typeface="Courier New" pitchFamily="49" charset="0"/>
              </a:rPr>
              <a:t> = [0, 0, 0; ...</a:t>
            </a:r>
          </a:p>
          <a:p>
            <a:r>
              <a:rPr lang="en-US" sz="1000" dirty="0" smtClean="0">
                <a:latin typeface="Courier New" pitchFamily="49" charset="0"/>
                <a:cs typeface="Courier New" pitchFamily="49" charset="0"/>
              </a:rPr>
              <a:t>    0, 0, 0; ...</a:t>
            </a:r>
          </a:p>
          <a:p>
            <a:r>
              <a:rPr lang="en-US" sz="1000" dirty="0" smtClean="0">
                <a:latin typeface="Courier New" pitchFamily="49" charset="0"/>
                <a:cs typeface="Courier New" pitchFamily="49" charset="0"/>
              </a:rPr>
              <a:t>    1, 0, 0; ...</a:t>
            </a:r>
          </a:p>
          <a:p>
            <a:r>
              <a:rPr lang="en-US" sz="1000" dirty="0" smtClean="0">
                <a:latin typeface="Courier New" pitchFamily="49" charset="0"/>
                <a:cs typeface="Courier New" pitchFamily="49" charset="0"/>
              </a:rPr>
              <a:t>    1, 0, 0; ...</a:t>
            </a:r>
          </a:p>
          <a:p>
            <a:r>
              <a:rPr lang="en-US" sz="1000" dirty="0" smtClean="0">
                <a:latin typeface="Courier New" pitchFamily="49" charset="0"/>
                <a:cs typeface="Courier New" pitchFamily="49" charset="0"/>
              </a:rPr>
              <a:t>    0, 0, 0; ...</a:t>
            </a:r>
          </a:p>
          <a:p>
            <a:r>
              <a:rPr lang="en-US" sz="1000" dirty="0" smtClean="0">
                <a:latin typeface="Courier New" pitchFamily="49" charset="0"/>
                <a:cs typeface="Courier New" pitchFamily="49" charset="0"/>
              </a:rPr>
              <a:t>    0, 0, 0 ];</a:t>
            </a:r>
          </a:p>
        </p:txBody>
      </p:sp>
    </p:spTree>
    <p:extLst>
      <p:ext uri="{BB962C8B-B14F-4D97-AF65-F5344CB8AC3E}">
        <p14:creationId xmlns:p14="http://schemas.microsoft.com/office/powerpoint/2010/main" val="35659374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2277" y="917078"/>
            <a:ext cx="4040373" cy="5170646"/>
          </a:xfrm>
          <a:prstGeom prst="rect">
            <a:avLst/>
          </a:prstGeom>
          <a:noFill/>
        </p:spPr>
        <p:txBody>
          <a:bodyPr wrap="square" rtlCol="0">
            <a:spAutoFit/>
          </a:bodyPr>
          <a:lstStyle/>
          <a:p>
            <a:r>
              <a:rPr lang="nn-NO" sz="1000" dirty="0" smtClean="0">
                <a:latin typeface="Courier New" pitchFamily="49" charset="0"/>
                <a:cs typeface="Courier New" pitchFamily="49" charset="0"/>
              </a:rPr>
              <a:t>traj = traj.set_av('linear', Atime, Adata);</a:t>
            </a:r>
          </a:p>
          <a:p>
            <a:r>
              <a:rPr lang="en-US" sz="1000" dirty="0" smtClean="0">
                <a:latin typeface="Courier New" pitchFamily="49" charset="0"/>
                <a:cs typeface="Courier New" pitchFamily="49" charset="0"/>
              </a:rPr>
              <a:t> </a:t>
            </a:r>
          </a:p>
          <a:p>
            <a:r>
              <a:rPr lang="en-US" sz="1000" dirty="0" err="1" smtClean="0">
                <a:latin typeface="Courier New" pitchFamily="49" charset="0"/>
                <a:cs typeface="Courier New" pitchFamily="49" charset="0"/>
              </a:rPr>
              <a:t>Ptime</a:t>
            </a:r>
            <a:r>
              <a:rPr lang="en-US" sz="1000" dirty="0" smtClean="0">
                <a:latin typeface="Courier New" pitchFamily="49" charset="0"/>
                <a:cs typeface="Courier New" pitchFamily="49" charset="0"/>
              </a:rPr>
              <a:t> = 0:13;</a:t>
            </a:r>
          </a:p>
          <a:p>
            <a:r>
              <a:rPr lang="en-US" sz="1000" dirty="0" err="1" smtClean="0">
                <a:latin typeface="Courier New" pitchFamily="49" charset="0"/>
                <a:cs typeface="Courier New" pitchFamily="49" charset="0"/>
              </a:rPr>
              <a:t>Pdata</a:t>
            </a:r>
            <a:r>
              <a:rPr lang="en-US" sz="1000" dirty="0" smtClean="0">
                <a:latin typeface="Courier New" pitchFamily="49" charset="0"/>
                <a:cs typeface="Courier New" pitchFamily="49" charset="0"/>
              </a:rPr>
              <a:t> = [0.0,   0.0,  0.0;</a:t>
            </a:r>
          </a:p>
          <a:p>
            <a:r>
              <a:rPr lang="en-US" sz="1000" dirty="0" smtClean="0">
                <a:latin typeface="Courier New" pitchFamily="49" charset="0"/>
                <a:cs typeface="Courier New" pitchFamily="49" charset="0"/>
              </a:rPr>
              <a:t>    0.0,   0.0,  0.0;</a:t>
            </a:r>
          </a:p>
          <a:p>
            <a:r>
              <a:rPr lang="en-US" sz="1000" dirty="0" smtClean="0">
                <a:latin typeface="Courier New" pitchFamily="49" charset="0"/>
                <a:cs typeface="Courier New" pitchFamily="49" charset="0"/>
              </a:rPr>
              <a:t>    1.0,   0.0,  0.0;</a:t>
            </a:r>
          </a:p>
          <a:p>
            <a:r>
              <a:rPr lang="en-US" sz="1000" dirty="0" smtClean="0">
                <a:latin typeface="Courier New" pitchFamily="49" charset="0"/>
                <a:cs typeface="Courier New" pitchFamily="49" charset="0"/>
              </a:rPr>
              <a:t>    1.0,   0.0,  0.0;</a:t>
            </a:r>
          </a:p>
          <a:p>
            <a:r>
              <a:rPr lang="en-US" sz="1000" dirty="0" smtClean="0">
                <a:latin typeface="Courier New" pitchFamily="49" charset="0"/>
                <a:cs typeface="Courier New" pitchFamily="49" charset="0"/>
              </a:rPr>
              <a:t>    -1.0,  0.0,  0.0;</a:t>
            </a:r>
          </a:p>
          <a:p>
            <a:r>
              <a:rPr lang="en-US" sz="1000" dirty="0" smtClean="0">
                <a:latin typeface="Courier New" pitchFamily="49" charset="0"/>
                <a:cs typeface="Courier New" pitchFamily="49" charset="0"/>
              </a:rPr>
              <a:t>    -1.0,  1.0,  0.0;</a:t>
            </a:r>
          </a:p>
          <a:p>
            <a:r>
              <a:rPr lang="en-US" sz="1000" dirty="0" smtClean="0">
                <a:latin typeface="Courier New" pitchFamily="49" charset="0"/>
                <a:cs typeface="Courier New" pitchFamily="49" charset="0"/>
              </a:rPr>
              <a:t>    0.0,   1.0,  0.0;</a:t>
            </a:r>
          </a:p>
          <a:p>
            <a:r>
              <a:rPr lang="en-US" sz="1000" dirty="0" smtClean="0">
                <a:latin typeface="Courier New" pitchFamily="49" charset="0"/>
                <a:cs typeface="Courier New" pitchFamily="49" charset="0"/>
              </a:rPr>
              <a:t>    0.0,  -1.0,  0.0;</a:t>
            </a:r>
          </a:p>
          <a:p>
            <a:r>
              <a:rPr lang="en-US" sz="1000" dirty="0" smtClean="0">
                <a:latin typeface="Courier New" pitchFamily="49" charset="0"/>
                <a:cs typeface="Courier New" pitchFamily="49" charset="0"/>
              </a:rPr>
              <a:t>    0.0,  -1.0,  1.0;</a:t>
            </a:r>
          </a:p>
          <a:p>
            <a:r>
              <a:rPr lang="en-US" sz="1000" dirty="0" smtClean="0">
                <a:latin typeface="Courier New" pitchFamily="49" charset="0"/>
                <a:cs typeface="Courier New" pitchFamily="49" charset="0"/>
              </a:rPr>
              <a:t>    0.0,   0.0,  1.0;</a:t>
            </a:r>
          </a:p>
          <a:p>
            <a:r>
              <a:rPr lang="en-US" sz="1000" dirty="0" smtClean="0">
                <a:latin typeface="Courier New" pitchFamily="49" charset="0"/>
                <a:cs typeface="Courier New" pitchFamily="49" charset="0"/>
              </a:rPr>
              <a:t>    0.0,   0.0, -1.0;</a:t>
            </a:r>
          </a:p>
          <a:p>
            <a:r>
              <a:rPr lang="en-US" sz="1000" dirty="0" smtClean="0">
                <a:latin typeface="Courier New" pitchFamily="49" charset="0"/>
                <a:cs typeface="Courier New" pitchFamily="49" charset="0"/>
              </a:rPr>
              <a:t>    0.0,   0.0, -1.0;</a:t>
            </a:r>
          </a:p>
          <a:p>
            <a:r>
              <a:rPr lang="en-US" sz="1000" dirty="0" smtClean="0">
                <a:latin typeface="Courier New" pitchFamily="49" charset="0"/>
                <a:cs typeface="Courier New" pitchFamily="49" charset="0"/>
              </a:rPr>
              <a:t>    0.0,   0.0,  0.0;</a:t>
            </a:r>
          </a:p>
          <a:p>
            <a:r>
              <a:rPr lang="en-US" sz="1000" dirty="0" smtClean="0">
                <a:latin typeface="Courier New" pitchFamily="49" charset="0"/>
                <a:cs typeface="Courier New" pitchFamily="49" charset="0"/>
              </a:rPr>
              <a:t>    0.0,   0.0,  0.0 ];</a:t>
            </a:r>
          </a:p>
          <a:p>
            <a:r>
              <a:rPr lang="en-US" sz="1000" dirty="0" err="1" smtClean="0">
                <a:latin typeface="Courier New" pitchFamily="49" charset="0"/>
                <a:cs typeface="Courier New" pitchFamily="49" charset="0"/>
              </a:rPr>
              <a:t>traj</a:t>
            </a:r>
            <a:r>
              <a:rPr lang="en-US" sz="1000" dirty="0" smtClean="0">
                <a:latin typeface="Courier New" pitchFamily="49" charset="0"/>
                <a:cs typeface="Courier New" pitchFamily="49" charset="0"/>
              </a:rPr>
              <a:t> = </a:t>
            </a:r>
            <a:r>
              <a:rPr lang="en-US" sz="1000" dirty="0" err="1" smtClean="0">
                <a:latin typeface="Courier New" pitchFamily="49" charset="0"/>
                <a:cs typeface="Courier New" pitchFamily="49" charset="0"/>
              </a:rPr>
              <a:t>traj.set_acceleration</a:t>
            </a:r>
            <a:r>
              <a:rPr lang="en-US" sz="1000" dirty="0" smtClean="0">
                <a:latin typeface="Courier New" pitchFamily="49" charset="0"/>
                <a:cs typeface="Courier New" pitchFamily="49" charset="0"/>
              </a:rPr>
              <a:t>('</a:t>
            </a:r>
            <a:r>
              <a:rPr lang="en-US" sz="1000" dirty="0" err="1" smtClean="0">
                <a:latin typeface="Courier New" pitchFamily="49" charset="0"/>
                <a:cs typeface="Courier New" pitchFamily="49" charset="0"/>
              </a:rPr>
              <a:t>spline</a:t>
            </a: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Ptime</a:t>
            </a: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Pdata</a:t>
            </a:r>
            <a:r>
              <a:rPr lang="en-US" sz="1000" dirty="0" smtClean="0">
                <a:latin typeface="Courier New" pitchFamily="49" charset="0"/>
                <a:cs typeface="Courier New" pitchFamily="49" charset="0"/>
              </a:rPr>
              <a:t> );</a:t>
            </a:r>
          </a:p>
          <a:p>
            <a:r>
              <a:rPr lang="en-US" sz="1000" dirty="0" smtClean="0">
                <a:latin typeface="Courier New" pitchFamily="49" charset="0"/>
                <a:cs typeface="Courier New" pitchFamily="49" charset="0"/>
              </a:rPr>
              <a:t> </a:t>
            </a:r>
          </a:p>
          <a:p>
            <a:r>
              <a:rPr lang="en-US" sz="1000" dirty="0" err="1" smtClean="0">
                <a:latin typeface="Courier New" pitchFamily="49" charset="0"/>
                <a:cs typeface="Courier New" pitchFamily="49" charset="0"/>
              </a:rPr>
              <a:t>traj</a:t>
            </a:r>
            <a:r>
              <a:rPr lang="en-US" sz="1000" dirty="0" smtClean="0">
                <a:latin typeface="Courier New" pitchFamily="49" charset="0"/>
                <a:cs typeface="Courier New" pitchFamily="49" charset="0"/>
              </a:rPr>
              <a:t> = </a:t>
            </a:r>
            <a:r>
              <a:rPr lang="en-US" sz="1000" dirty="0" err="1" smtClean="0">
                <a:latin typeface="Courier New" pitchFamily="49" charset="0"/>
                <a:cs typeface="Courier New" pitchFamily="49" charset="0"/>
              </a:rPr>
              <a:t>traj.compute</a:t>
            </a:r>
            <a:r>
              <a:rPr lang="en-US" sz="1000" dirty="0" smtClean="0">
                <a:latin typeface="Courier New" pitchFamily="49" charset="0"/>
                <a:cs typeface="Courier New" pitchFamily="49" charset="0"/>
              </a:rPr>
              <a:t>(0.01, 0.005, [], []);</a:t>
            </a:r>
          </a:p>
          <a:p>
            <a:r>
              <a:rPr lang="en-US" sz="1000" dirty="0" smtClean="0">
                <a:latin typeface="Courier New" pitchFamily="49" charset="0"/>
                <a:cs typeface="Courier New" pitchFamily="49" charset="0"/>
              </a:rPr>
              <a:t> </a:t>
            </a:r>
          </a:p>
          <a:p>
            <a:r>
              <a:rPr lang="en-US" sz="1000" dirty="0" err="1" smtClean="0">
                <a:latin typeface="Courier New" pitchFamily="49" charset="0"/>
                <a:cs typeface="Courier New" pitchFamily="49" charset="0"/>
              </a:rPr>
              <a:t>traj.plot_all</a:t>
            </a:r>
            <a:r>
              <a:rPr lang="en-US" sz="1000" dirty="0" smtClean="0">
                <a:latin typeface="Courier New" pitchFamily="49" charset="0"/>
                <a:cs typeface="Courier New" pitchFamily="49" charset="0"/>
              </a:rPr>
              <a:t>([1; 1; 1], </a:t>
            </a:r>
            <a:r>
              <a:rPr lang="en-US" sz="1000" dirty="0" err="1" smtClean="0">
                <a:latin typeface="Courier New" pitchFamily="49" charset="0"/>
                <a:cs typeface="Courier New" pitchFamily="49" charset="0"/>
              </a:rPr>
              <a:t>outputDir</a:t>
            </a:r>
            <a:r>
              <a:rPr lang="en-US" sz="1000" dirty="0" smtClean="0">
                <a:latin typeface="Courier New" pitchFamily="49" charset="0"/>
                <a:cs typeface="Courier New" pitchFamily="49" charset="0"/>
              </a:rPr>
              <a:t>); % vector chosen for </a:t>
            </a:r>
            <a:r>
              <a:rPr lang="en-US" sz="1000" dirty="0" err="1" smtClean="0">
                <a:latin typeface="Courier New" pitchFamily="49" charset="0"/>
                <a:cs typeface="Courier New" pitchFamily="49" charset="0"/>
              </a:rPr>
              <a:t>visualizaton</a:t>
            </a:r>
            <a:r>
              <a:rPr lang="en-US" sz="1000" dirty="0" smtClean="0">
                <a:latin typeface="Courier New" pitchFamily="49" charset="0"/>
                <a:cs typeface="Courier New" pitchFamily="49" charset="0"/>
              </a:rPr>
              <a:t> purposes only</a:t>
            </a:r>
          </a:p>
          <a:p>
            <a:r>
              <a:rPr lang="en-US" sz="1000" dirty="0" smtClean="0">
                <a:latin typeface="Courier New" pitchFamily="49" charset="0"/>
                <a:cs typeface="Courier New" pitchFamily="49" charset="0"/>
              </a:rPr>
              <a:t> </a:t>
            </a:r>
          </a:p>
          <a:p>
            <a:r>
              <a:rPr lang="en-US" sz="1000" dirty="0" smtClean="0">
                <a:latin typeface="Courier New" pitchFamily="49" charset="0"/>
                <a:cs typeface="Courier New" pitchFamily="49" charset="0"/>
              </a:rPr>
              <a:t>% Link sensor pod to the environment and trajectory</a:t>
            </a:r>
          </a:p>
          <a:p>
            <a:r>
              <a:rPr lang="en-US" sz="1000" dirty="0" err="1" smtClean="0">
                <a:latin typeface="Courier New" pitchFamily="49" charset="0"/>
                <a:cs typeface="Courier New" pitchFamily="49" charset="0"/>
              </a:rPr>
              <a:t>isp</a:t>
            </a:r>
            <a:r>
              <a:rPr lang="en-US" sz="1000" dirty="0" smtClean="0">
                <a:latin typeface="Courier New" pitchFamily="49" charset="0"/>
                <a:cs typeface="Courier New" pitchFamily="49" charset="0"/>
              </a:rPr>
              <a:t> = </a:t>
            </a:r>
            <a:r>
              <a:rPr lang="en-US" sz="1000" dirty="0" err="1" smtClean="0">
                <a:latin typeface="Courier New" pitchFamily="49" charset="0"/>
                <a:cs typeface="Courier New" pitchFamily="49" charset="0"/>
              </a:rPr>
              <a:t>IdealSensorPod</a:t>
            </a:r>
            <a:r>
              <a:rPr lang="en-US" sz="1000" dirty="0" smtClean="0">
                <a:latin typeface="Courier New" pitchFamily="49" charset="0"/>
                <a:cs typeface="Courier New" pitchFamily="49" charset="0"/>
              </a:rPr>
              <a:t>(</a:t>
            </a:r>
            <a:r>
              <a:rPr lang="en-US" sz="1000" dirty="0" err="1" smtClean="0">
                <a:latin typeface="Courier New" pitchFamily="49" charset="0"/>
                <a:cs typeface="Courier New" pitchFamily="49" charset="0"/>
              </a:rPr>
              <a:t>env</a:t>
            </a: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traj</a:t>
            </a: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ts</a:t>
            </a:r>
            <a:r>
              <a:rPr lang="en-US" sz="1000" dirty="0" smtClean="0">
                <a:latin typeface="Courier New" pitchFamily="49" charset="0"/>
                <a:cs typeface="Courier New" pitchFamily="49" charset="0"/>
              </a:rPr>
              <a:t>);</a:t>
            </a:r>
          </a:p>
          <a:p>
            <a:r>
              <a:rPr lang="en-US" sz="1000" dirty="0" smtClean="0">
                <a:latin typeface="Courier New" pitchFamily="49" charset="0"/>
                <a:cs typeface="Courier New" pitchFamily="49" charset="0"/>
              </a:rPr>
              <a:t> </a:t>
            </a:r>
          </a:p>
          <a:p>
            <a:r>
              <a:rPr lang="en-US" sz="1000" dirty="0" smtClean="0">
                <a:latin typeface="Courier New" pitchFamily="49" charset="0"/>
                <a:cs typeface="Courier New" pitchFamily="49" charset="0"/>
              </a:rPr>
              <a:t>% Plot resultant values</a:t>
            </a:r>
          </a:p>
          <a:p>
            <a:r>
              <a:rPr lang="en-US" sz="1000" dirty="0" err="1" smtClean="0">
                <a:latin typeface="Courier New" pitchFamily="49" charset="0"/>
                <a:cs typeface="Courier New" pitchFamily="49" charset="0"/>
              </a:rPr>
              <a:t>isp.plot_all</a:t>
            </a:r>
            <a:r>
              <a:rPr lang="en-US" sz="1000" dirty="0" smtClean="0">
                <a:latin typeface="Courier New" pitchFamily="49" charset="0"/>
                <a:cs typeface="Courier New" pitchFamily="49" charset="0"/>
              </a:rPr>
              <a:t>(</a:t>
            </a:r>
            <a:r>
              <a:rPr lang="en-US" sz="1000" dirty="0" err="1" smtClean="0">
                <a:latin typeface="Courier New" pitchFamily="49" charset="0"/>
                <a:cs typeface="Courier New" pitchFamily="49" charset="0"/>
              </a:rPr>
              <a:t>outputDir</a:t>
            </a:r>
            <a:r>
              <a:rPr lang="en-US" sz="1000" dirty="0" smtClean="0">
                <a:latin typeface="Courier New" pitchFamily="49" charset="0"/>
                <a:cs typeface="Courier New" pitchFamily="49" charset="0"/>
              </a:rPr>
              <a:t>);</a:t>
            </a:r>
          </a:p>
          <a:p>
            <a:r>
              <a:rPr lang="en-US" sz="1000" dirty="0" smtClean="0">
                <a:latin typeface="Courier New" pitchFamily="49" charset="0"/>
                <a:cs typeface="Courier New" pitchFamily="49" charset="0"/>
              </a:rPr>
              <a:t> </a:t>
            </a:r>
          </a:p>
          <a:p>
            <a:r>
              <a:rPr lang="en-US" sz="1000" dirty="0" smtClean="0">
                <a:latin typeface="Courier New" pitchFamily="49" charset="0"/>
                <a:cs typeface="Courier New" pitchFamily="49" charset="0"/>
              </a:rPr>
              <a:t>end</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4385931" y="1031358"/>
            <a:ext cx="3246474" cy="243485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5007936" y="2105247"/>
            <a:ext cx="3368748" cy="2526561"/>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5576778" y="3487479"/>
            <a:ext cx="3312041" cy="2484031"/>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smtClean="0"/>
              <a:t>Here’s the entire deck (2 of 2)</a:t>
            </a:r>
            <a:endParaRPr lang="en-US" dirty="0"/>
          </a:p>
        </p:txBody>
      </p:sp>
    </p:spTree>
    <p:extLst>
      <p:ext uri="{BB962C8B-B14F-4D97-AF65-F5344CB8AC3E}">
        <p14:creationId xmlns:p14="http://schemas.microsoft.com/office/powerpoint/2010/main" val="6153774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TSIM also supports trajectory animation</a:t>
            </a:r>
            <a:endParaRPr lang="en-US" dirty="0"/>
          </a:p>
        </p:txBody>
      </p:sp>
      <p:pic>
        <p:nvPicPr>
          <p:cNvPr id="4" name="animation.avi">
            <a:hlinkClick r:id="" action="ppaction://media"/>
          </p:cNvPr>
          <p:cNvPicPr>
            <a:picLocks noChangeAspect="1"/>
          </p:cNvPicPr>
          <p:nvPr>
            <a:videoFile r:link="rId2"/>
            <p:extLst>
              <p:ext uri="{DAA4B4D4-6D71-4841-9C94-3DE7FCFB9230}">
                <p14:media xmlns:p14="http://schemas.microsoft.com/office/powerpoint/2010/main" r:link="rId1"/>
              </p:ext>
            </p:extLst>
          </p:nvPr>
        </p:nvPicPr>
        <p:blipFill>
          <a:blip r:embed="rId4" cstate="print"/>
          <a:stretch>
            <a:fillRect/>
          </a:stretch>
        </p:blipFill>
        <p:spPr>
          <a:xfrm>
            <a:off x="1981200" y="1828800"/>
            <a:ext cx="5715000" cy="3810000"/>
          </a:xfrm>
          <a:prstGeom prst="rect">
            <a:avLst/>
          </a:prstGeom>
        </p:spPr>
      </p:pic>
    </p:spTree>
    <p:extLst>
      <p:ext uri="{BB962C8B-B14F-4D97-AF65-F5344CB8AC3E}">
        <p14:creationId xmlns:p14="http://schemas.microsoft.com/office/powerpoint/2010/main" val="2030007161"/>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676400" y="76200"/>
            <a:ext cx="6553200" cy="715963"/>
          </a:xfrm>
        </p:spPr>
        <p:txBody>
          <a:bodyPr>
            <a:normAutofit/>
          </a:bodyPr>
          <a:lstStyle/>
          <a:p>
            <a:r>
              <a:rPr lang="en-US" dirty="0" smtClean="0"/>
              <a:t>Example: Orientation Input</a:t>
            </a:r>
            <a:endParaRPr lang="en-US" dirty="0"/>
          </a:p>
        </p:txBody>
      </p:sp>
      <p:sp>
        <p:nvSpPr>
          <p:cNvPr id="5" name="Rectangle 4"/>
          <p:cNvSpPr/>
          <p:nvPr/>
        </p:nvSpPr>
        <p:spPr>
          <a:xfrm>
            <a:off x="533400" y="1066800"/>
            <a:ext cx="5562600" cy="2708434"/>
          </a:xfrm>
          <a:prstGeom prst="rect">
            <a:avLst/>
          </a:prstGeom>
        </p:spPr>
        <p:txBody>
          <a:bodyPr wrap="square">
            <a:spAutoFit/>
          </a:bodyPr>
          <a:lstStyle/>
          <a:p>
            <a:r>
              <a:rPr lang="en-US" sz="1000" dirty="0" smtClean="0">
                <a:latin typeface="Courier New" pitchFamily="49" charset="0"/>
                <a:cs typeface="Courier New" pitchFamily="49" charset="0"/>
              </a:rPr>
              <a:t>num = </a:t>
            </a:r>
            <a:r>
              <a:rPr lang="en-US" sz="1000" dirty="0" err="1" smtClean="0">
                <a:latin typeface="Courier New" pitchFamily="49" charset="0"/>
                <a:cs typeface="Courier New" pitchFamily="49" charset="0"/>
              </a:rPr>
              <a:t>sqrt</a:t>
            </a:r>
            <a:r>
              <a:rPr lang="en-US" sz="1000" dirty="0" smtClean="0">
                <a:latin typeface="Courier New" pitchFamily="49" charset="0"/>
                <a:cs typeface="Courier New" pitchFamily="49" charset="0"/>
              </a:rPr>
              <a:t>(0.5);</a:t>
            </a:r>
          </a:p>
          <a:p>
            <a:r>
              <a:rPr lang="en-US" sz="1000" dirty="0" smtClean="0">
                <a:latin typeface="Courier New" pitchFamily="49" charset="0"/>
                <a:cs typeface="Courier New" pitchFamily="49" charset="0"/>
              </a:rPr>
              <a:t>%       Time  q0    q1     q2    q3</a:t>
            </a:r>
          </a:p>
          <a:p>
            <a:r>
              <a:rPr lang="en-US" sz="1000" dirty="0" smtClean="0">
                <a:latin typeface="Courier New" pitchFamily="49" charset="0"/>
                <a:cs typeface="Courier New" pitchFamily="49" charset="0"/>
              </a:rPr>
              <a:t>    </a:t>
            </a:r>
          </a:p>
          <a:p>
            <a:r>
              <a:rPr lang="it-IT" sz="1000" dirty="0" smtClean="0">
                <a:latin typeface="Courier New" pitchFamily="49" charset="0"/>
                <a:cs typeface="Courier New" pitchFamily="49" charset="0"/>
              </a:rPr>
              <a:t>data = [0,    1.0,  0.0,   0.0,  0.0;  % identity</a:t>
            </a:r>
          </a:p>
          <a:p>
            <a:r>
              <a:rPr lang="pt-BR" sz="1000" dirty="0" smtClean="0">
                <a:latin typeface="Courier New" pitchFamily="49" charset="0"/>
                <a:cs typeface="Courier New" pitchFamily="49" charset="0"/>
              </a:rPr>
              <a:t>        1,    num,  num,   0.0,  0.0;  % 90 about X</a:t>
            </a:r>
          </a:p>
          <a:p>
            <a:r>
              <a:rPr lang="en-US" sz="1000" dirty="0" smtClean="0">
                <a:latin typeface="Courier New" pitchFamily="49" charset="0"/>
                <a:cs typeface="Courier New" pitchFamily="49" charset="0"/>
              </a:rPr>
              <a:t>        2,    0.0,  1.0,   0.0,  0.0;  % 180 degrees about X</a:t>
            </a:r>
          </a:p>
          <a:p>
            <a:r>
              <a:rPr lang="pt-BR" sz="1000" dirty="0" smtClean="0">
                <a:latin typeface="Courier New" pitchFamily="49" charset="0"/>
                <a:cs typeface="Courier New" pitchFamily="49" charset="0"/>
              </a:rPr>
              <a:t>        3,    num,  -num,  0.0,  0.0;  % -90 about X</a:t>
            </a:r>
          </a:p>
          <a:p>
            <a:r>
              <a:rPr lang="en-US" sz="1000" dirty="0" smtClean="0">
                <a:latin typeface="Courier New" pitchFamily="49" charset="0"/>
                <a:cs typeface="Courier New" pitchFamily="49" charset="0"/>
              </a:rPr>
              <a:t>        4,    -1.0,  0.0    0.0,  0.0;  % back to identity</a:t>
            </a:r>
          </a:p>
          <a:p>
            <a:r>
              <a:rPr lang="pt-BR" sz="1000" dirty="0" smtClean="0">
                <a:latin typeface="Courier New" pitchFamily="49" charset="0"/>
                <a:cs typeface="Courier New" pitchFamily="49" charset="0"/>
              </a:rPr>
              <a:t>        5,    num,  0.0,   num,  0.0;  % 90 about Y</a:t>
            </a:r>
          </a:p>
          <a:p>
            <a:r>
              <a:rPr lang="en-US" sz="1000" dirty="0" smtClean="0">
                <a:latin typeface="Courier New" pitchFamily="49" charset="0"/>
                <a:cs typeface="Courier New" pitchFamily="49" charset="0"/>
              </a:rPr>
              <a:t>        6,    0.0,  0.0,   1.0,  0.0;  % 180 degrees about y</a:t>
            </a:r>
          </a:p>
          <a:p>
            <a:r>
              <a:rPr lang="pt-BR" sz="1000" dirty="0" smtClean="0">
                <a:latin typeface="Courier New" pitchFamily="49" charset="0"/>
                <a:cs typeface="Courier New" pitchFamily="49" charset="0"/>
              </a:rPr>
              <a:t>        7,    num,  0.0,   -num, 0.0;  % -90 about Y</a:t>
            </a:r>
          </a:p>
          <a:p>
            <a:r>
              <a:rPr lang="en-US" sz="1000" dirty="0" smtClean="0">
                <a:latin typeface="Courier New" pitchFamily="49" charset="0"/>
                <a:cs typeface="Courier New" pitchFamily="49" charset="0"/>
              </a:rPr>
              <a:t>        8,    -1.0,  0.0    0.0,  0.0;  % back to identity</a:t>
            </a:r>
          </a:p>
          <a:p>
            <a:r>
              <a:rPr lang="pt-BR" sz="1000" dirty="0" smtClean="0">
                <a:latin typeface="Courier New" pitchFamily="49" charset="0"/>
                <a:cs typeface="Courier New" pitchFamily="49" charset="0"/>
              </a:rPr>
              <a:t>        9,    num,  0.0,   0.0,  num;  % 90 about Z</a:t>
            </a:r>
          </a:p>
          <a:p>
            <a:r>
              <a:rPr lang="en-US" sz="1000" dirty="0" smtClean="0">
                <a:latin typeface="Courier New" pitchFamily="49" charset="0"/>
                <a:cs typeface="Courier New" pitchFamily="49" charset="0"/>
              </a:rPr>
              <a:t>        10,   0.0,  0.0,   0.0,  1.0;  % 180 degrees about Z</a:t>
            </a:r>
          </a:p>
          <a:p>
            <a:r>
              <a:rPr lang="pt-BR" sz="1000" dirty="0" smtClean="0">
                <a:latin typeface="Courier New" pitchFamily="49" charset="0"/>
                <a:cs typeface="Courier New" pitchFamily="49" charset="0"/>
              </a:rPr>
              <a:t>        11,   num,  0.0,   0.0,  -num; % -90 about Z</a:t>
            </a:r>
          </a:p>
          <a:p>
            <a:r>
              <a:rPr lang="en-US" sz="1000" dirty="0" smtClean="0">
                <a:latin typeface="Courier New" pitchFamily="49" charset="0"/>
                <a:cs typeface="Courier New" pitchFamily="49" charset="0"/>
              </a:rPr>
              <a:t>        12,   1.0,  0.0,   0.0,  0.0</a:t>
            </a:r>
          </a:p>
          <a:p>
            <a:r>
              <a:rPr lang="en-US" sz="1000" dirty="0" smtClean="0">
                <a:latin typeface="Courier New" pitchFamily="49" charset="0"/>
                <a:cs typeface="Courier New" pitchFamily="49" charset="0"/>
              </a:rPr>
              <a:t>]; % back to starting point</a:t>
            </a:r>
          </a:p>
        </p:txBody>
      </p:sp>
      <p:pic>
        <p:nvPicPr>
          <p:cNvPr id="19458" name="Picture 2"/>
          <p:cNvPicPr>
            <a:picLocks noChangeAspect="1" noChangeArrowheads="1"/>
          </p:cNvPicPr>
          <p:nvPr/>
        </p:nvPicPr>
        <p:blipFill>
          <a:blip r:embed="rId2" cstate="print"/>
          <a:srcRect/>
          <a:stretch>
            <a:fillRect/>
          </a:stretch>
        </p:blipFill>
        <p:spPr bwMode="auto">
          <a:xfrm>
            <a:off x="5105400" y="990600"/>
            <a:ext cx="3786717" cy="2840038"/>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cstate="print"/>
          <a:srcRect/>
          <a:stretch>
            <a:fillRect/>
          </a:stretch>
        </p:blipFill>
        <p:spPr bwMode="auto">
          <a:xfrm>
            <a:off x="609600" y="3789362"/>
            <a:ext cx="4091517" cy="3068638"/>
          </a:xfrm>
          <a:prstGeom prst="rect">
            <a:avLst/>
          </a:prstGeom>
          <a:noFill/>
          <a:ln w="9525">
            <a:noFill/>
            <a:miter lim="800000"/>
            <a:headEnd/>
            <a:tailEnd/>
          </a:ln>
          <a:effectLst/>
        </p:spPr>
      </p:pic>
      <p:pic>
        <p:nvPicPr>
          <p:cNvPr id="19460" name="Picture 4"/>
          <p:cNvPicPr>
            <a:picLocks noChangeAspect="1" noChangeArrowheads="1"/>
          </p:cNvPicPr>
          <p:nvPr/>
        </p:nvPicPr>
        <p:blipFill>
          <a:blip r:embed="rId4" cstate="print"/>
          <a:srcRect/>
          <a:stretch>
            <a:fillRect/>
          </a:stretch>
        </p:blipFill>
        <p:spPr bwMode="auto">
          <a:xfrm>
            <a:off x="5181600" y="4114800"/>
            <a:ext cx="3077535" cy="2244725"/>
          </a:xfrm>
          <a:prstGeom prst="rect">
            <a:avLst/>
          </a:prstGeom>
          <a:noFill/>
          <a:ln w="9525">
            <a:noFill/>
            <a:miter lim="800000"/>
            <a:headEnd/>
            <a:tailEnd/>
          </a:ln>
          <a:effectLst/>
        </p:spPr>
      </p:pic>
      <p:sp>
        <p:nvSpPr>
          <p:cNvPr id="9" name="Freeform 8"/>
          <p:cNvSpPr/>
          <p:nvPr/>
        </p:nvSpPr>
        <p:spPr>
          <a:xfrm>
            <a:off x="3048000" y="4030767"/>
            <a:ext cx="3574991" cy="846033"/>
          </a:xfrm>
          <a:custGeom>
            <a:avLst/>
            <a:gdLst>
              <a:gd name="connsiteX0" fmla="*/ 3572142 w 3572142"/>
              <a:gd name="connsiteY0" fmla="*/ 737786 h 806153"/>
              <a:gd name="connsiteX1" fmla="*/ 1862983 w 3572142"/>
              <a:gd name="connsiteY1" fmla="*/ 11394 h 806153"/>
              <a:gd name="connsiteX2" fmla="*/ 0 w 3572142"/>
              <a:gd name="connsiteY2" fmla="*/ 806153 h 806153"/>
            </a:gdLst>
            <a:ahLst/>
            <a:cxnLst>
              <a:cxn ang="0">
                <a:pos x="connsiteX0" y="connsiteY0"/>
              </a:cxn>
              <a:cxn ang="0">
                <a:pos x="connsiteX1" y="connsiteY1"/>
              </a:cxn>
              <a:cxn ang="0">
                <a:pos x="connsiteX2" y="connsiteY2"/>
              </a:cxn>
            </a:cxnLst>
            <a:rect l="l" t="t" r="r" b="b"/>
            <a:pathLst>
              <a:path w="3572142" h="806153">
                <a:moveTo>
                  <a:pt x="3572142" y="737786"/>
                </a:moveTo>
                <a:cubicBezTo>
                  <a:pt x="3015241" y="368893"/>
                  <a:pt x="2458340" y="0"/>
                  <a:pt x="1862983" y="11394"/>
                </a:cubicBezTo>
                <a:cubicBezTo>
                  <a:pt x="1267626" y="22789"/>
                  <a:pt x="633813" y="414471"/>
                  <a:pt x="0" y="806153"/>
                </a:cubicBezTo>
              </a:path>
            </a:pathLst>
          </a:cu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599030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676400" y="274638"/>
            <a:ext cx="6553200" cy="715962"/>
          </a:xfrm>
        </p:spPr>
        <p:txBody>
          <a:bodyPr>
            <a:normAutofit/>
          </a:bodyPr>
          <a:lstStyle/>
          <a:p>
            <a:r>
              <a:rPr lang="en-US" dirty="0" smtClean="0"/>
              <a:t>Example: Orientation</a:t>
            </a:r>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228600" y="990600"/>
            <a:ext cx="3962400" cy="2971800"/>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cstate="print"/>
          <a:srcRect/>
          <a:stretch>
            <a:fillRect/>
          </a:stretch>
        </p:blipFill>
        <p:spPr bwMode="auto">
          <a:xfrm>
            <a:off x="4751918" y="990600"/>
            <a:ext cx="3556000" cy="2667000"/>
          </a:xfrm>
          <a:prstGeom prst="rect">
            <a:avLst/>
          </a:prstGeom>
          <a:noFill/>
          <a:ln w="9525">
            <a:noFill/>
            <a:miter lim="800000"/>
            <a:headEnd/>
            <a:tailEnd/>
          </a:ln>
          <a:effectLst/>
        </p:spPr>
      </p:pic>
      <p:pic>
        <p:nvPicPr>
          <p:cNvPr id="20484" name="Picture 4"/>
          <p:cNvPicPr>
            <a:picLocks noChangeAspect="1" noChangeArrowheads="1"/>
          </p:cNvPicPr>
          <p:nvPr/>
        </p:nvPicPr>
        <p:blipFill>
          <a:blip r:embed="rId4" cstate="print"/>
          <a:srcRect/>
          <a:stretch>
            <a:fillRect/>
          </a:stretch>
        </p:blipFill>
        <p:spPr bwMode="auto">
          <a:xfrm>
            <a:off x="4800600" y="4038600"/>
            <a:ext cx="3581400" cy="2686050"/>
          </a:xfrm>
          <a:prstGeom prst="rect">
            <a:avLst/>
          </a:prstGeom>
          <a:noFill/>
          <a:ln w="9525">
            <a:noFill/>
            <a:miter lim="800000"/>
            <a:headEnd/>
            <a:tailEnd/>
          </a:ln>
          <a:effectLst/>
        </p:spPr>
      </p:pic>
      <p:pic>
        <p:nvPicPr>
          <p:cNvPr id="20485" name="Picture 5"/>
          <p:cNvPicPr>
            <a:picLocks noChangeAspect="1" noChangeArrowheads="1"/>
          </p:cNvPicPr>
          <p:nvPr/>
        </p:nvPicPr>
        <p:blipFill>
          <a:blip r:embed="rId5" cstate="print"/>
          <a:srcRect/>
          <a:stretch>
            <a:fillRect/>
          </a:stretch>
        </p:blipFill>
        <p:spPr bwMode="auto">
          <a:xfrm>
            <a:off x="609600" y="4038600"/>
            <a:ext cx="3581400" cy="2686050"/>
          </a:xfrm>
          <a:prstGeom prst="rect">
            <a:avLst/>
          </a:prstGeom>
          <a:noFill/>
          <a:ln w="9525">
            <a:noFill/>
            <a:miter lim="800000"/>
            <a:headEnd/>
            <a:tailEnd/>
          </a:ln>
          <a:effectLst/>
        </p:spPr>
      </p:pic>
      <p:sp>
        <p:nvSpPr>
          <p:cNvPr id="12" name="Right Arrow 11"/>
          <p:cNvSpPr/>
          <p:nvPr/>
        </p:nvSpPr>
        <p:spPr>
          <a:xfrm>
            <a:off x="4191000" y="2133600"/>
            <a:ext cx="457200" cy="3048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6400800" y="3657600"/>
            <a:ext cx="304800" cy="30480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flipH="1">
            <a:off x="4191000" y="5181600"/>
            <a:ext cx="457200" cy="3048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943600" y="2590800"/>
            <a:ext cx="1314975" cy="369332"/>
          </a:xfrm>
          <a:prstGeom prst="rect">
            <a:avLst/>
          </a:prstGeom>
          <a:noFill/>
        </p:spPr>
        <p:txBody>
          <a:bodyPr wrap="none" rtlCol="0">
            <a:spAutoFit/>
          </a:bodyPr>
          <a:lstStyle/>
          <a:p>
            <a:r>
              <a:rPr lang="en-US" dirty="0" err="1" smtClean="0"/>
              <a:t>quaternions</a:t>
            </a:r>
            <a:endParaRPr lang="en-US" dirty="0"/>
          </a:p>
        </p:txBody>
      </p:sp>
      <p:sp>
        <p:nvSpPr>
          <p:cNvPr id="16" name="TextBox 15"/>
          <p:cNvSpPr txBox="1"/>
          <p:nvPr/>
        </p:nvSpPr>
        <p:spPr>
          <a:xfrm>
            <a:off x="5638800" y="6019800"/>
            <a:ext cx="1668405" cy="369332"/>
          </a:xfrm>
          <a:prstGeom prst="rect">
            <a:avLst/>
          </a:prstGeom>
          <a:noFill/>
        </p:spPr>
        <p:txBody>
          <a:bodyPr wrap="none" rtlCol="0">
            <a:spAutoFit/>
          </a:bodyPr>
          <a:lstStyle/>
          <a:p>
            <a:r>
              <a:rPr lang="en-US" dirty="0" smtClean="0"/>
              <a:t>angular velocity</a:t>
            </a:r>
            <a:endParaRPr lang="en-US" dirty="0"/>
          </a:p>
        </p:txBody>
      </p:sp>
      <p:sp>
        <p:nvSpPr>
          <p:cNvPr id="17" name="TextBox 16"/>
          <p:cNvSpPr txBox="1"/>
          <p:nvPr/>
        </p:nvSpPr>
        <p:spPr>
          <a:xfrm>
            <a:off x="1143000" y="6096000"/>
            <a:ext cx="2091791" cy="369332"/>
          </a:xfrm>
          <a:prstGeom prst="rect">
            <a:avLst/>
          </a:prstGeom>
          <a:noFill/>
        </p:spPr>
        <p:txBody>
          <a:bodyPr wrap="none" rtlCol="0">
            <a:spAutoFit/>
          </a:bodyPr>
          <a:lstStyle/>
          <a:p>
            <a:r>
              <a:rPr lang="en-US" dirty="0" smtClean="0"/>
              <a:t>angular acceleration</a:t>
            </a:r>
            <a:endParaRPr lang="en-US" dirty="0"/>
          </a:p>
        </p:txBody>
      </p:sp>
    </p:spTree>
    <p:extLst>
      <p:ext uri="{BB962C8B-B14F-4D97-AF65-F5344CB8AC3E}">
        <p14:creationId xmlns:p14="http://schemas.microsoft.com/office/powerpoint/2010/main" val="313909703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381000" y="2832080"/>
            <a:ext cx="8458200" cy="3831818"/>
          </a:xfrm>
          <a:prstGeom prst="rect">
            <a:avLst/>
          </a:prstGeom>
          <a:solidFill>
            <a:schemeClr val="bg1"/>
          </a:solidFill>
        </p:spPr>
        <p:txBody>
          <a:bodyPr wrap="square" rtlCol="0">
            <a:spAutoFit/>
          </a:bodyPr>
          <a:lstStyle/>
          <a:p>
            <a:pPr>
              <a:lnSpc>
                <a:spcPct val="150000"/>
              </a:lnSpc>
            </a:pPr>
            <a:r>
              <a:rPr lang="en-US" dirty="0" smtClean="0"/>
              <a:t>Want to traverse from q0 to q1 in time t=1</a:t>
            </a:r>
          </a:p>
          <a:p>
            <a:pPr>
              <a:lnSpc>
                <a:spcPct val="150000"/>
              </a:lnSpc>
            </a:pPr>
            <a:r>
              <a:rPr lang="en-US" dirty="0" smtClean="0"/>
              <a:t>q</a:t>
            </a:r>
            <a:r>
              <a:rPr lang="en-US" baseline="-25000" dirty="0" smtClean="0"/>
              <a:t>0</a:t>
            </a:r>
            <a:r>
              <a:rPr lang="en-US" dirty="0" smtClean="0"/>
              <a:t>•q</a:t>
            </a:r>
            <a:r>
              <a:rPr lang="en-US" baseline="-25000" dirty="0" smtClean="0"/>
              <a:t>1</a:t>
            </a:r>
            <a:r>
              <a:rPr lang="en-US" dirty="0" smtClean="0"/>
              <a:t> = |q</a:t>
            </a:r>
            <a:r>
              <a:rPr lang="en-US" baseline="-25000" dirty="0" smtClean="0"/>
              <a:t>0</a:t>
            </a:r>
            <a:r>
              <a:rPr lang="en-US" dirty="0" smtClean="0"/>
              <a:t>||q</a:t>
            </a:r>
            <a:r>
              <a:rPr lang="en-US" baseline="-25000" dirty="0" smtClean="0"/>
              <a:t>1</a:t>
            </a:r>
            <a:r>
              <a:rPr lang="en-US" dirty="0" smtClean="0"/>
              <a:t>|cos(</a:t>
            </a:r>
            <a:r>
              <a:rPr lang="el-GR" dirty="0" smtClean="0">
                <a:sym typeface="Symbol"/>
              </a:rPr>
              <a:t></a:t>
            </a:r>
            <a:r>
              <a:rPr lang="en-US" dirty="0" smtClean="0"/>
              <a:t>)</a:t>
            </a:r>
          </a:p>
          <a:p>
            <a:pPr>
              <a:lnSpc>
                <a:spcPct val="150000"/>
              </a:lnSpc>
            </a:pPr>
            <a:r>
              <a:rPr lang="en-US" dirty="0" smtClean="0"/>
              <a:t>where </a:t>
            </a:r>
            <a:r>
              <a:rPr lang="el-GR" dirty="0" smtClean="0">
                <a:sym typeface="Symbol"/>
              </a:rPr>
              <a:t></a:t>
            </a:r>
            <a:r>
              <a:rPr lang="en-US" dirty="0" smtClean="0"/>
              <a:t> is the angle between q</a:t>
            </a:r>
            <a:r>
              <a:rPr lang="en-US" baseline="-25000" dirty="0" smtClean="0"/>
              <a:t>0</a:t>
            </a:r>
            <a:r>
              <a:rPr lang="en-US" dirty="0" smtClean="0"/>
              <a:t> and q</a:t>
            </a:r>
            <a:r>
              <a:rPr lang="en-US" baseline="-25000" dirty="0" smtClean="0"/>
              <a:t>1</a:t>
            </a:r>
            <a:r>
              <a:rPr lang="en-US" dirty="0" smtClean="0"/>
              <a:t> (this is the definition of the dot product)</a:t>
            </a:r>
          </a:p>
          <a:p>
            <a:pPr>
              <a:lnSpc>
                <a:spcPct val="150000"/>
              </a:lnSpc>
            </a:pPr>
            <a:r>
              <a:rPr lang="en-US" dirty="0" smtClean="0"/>
              <a:t>Both q</a:t>
            </a:r>
            <a:r>
              <a:rPr lang="en-US" baseline="-25000" dirty="0" smtClean="0"/>
              <a:t>0</a:t>
            </a:r>
            <a:r>
              <a:rPr lang="en-US" dirty="0" smtClean="0"/>
              <a:t> and q</a:t>
            </a:r>
            <a:r>
              <a:rPr lang="en-US" baseline="-25000" dirty="0" smtClean="0"/>
              <a:t>1</a:t>
            </a:r>
            <a:r>
              <a:rPr lang="en-US" dirty="0" smtClean="0"/>
              <a:t>have length 1 for this problem, therefore </a:t>
            </a:r>
          </a:p>
          <a:p>
            <a:pPr>
              <a:lnSpc>
                <a:spcPct val="150000"/>
              </a:lnSpc>
            </a:pPr>
            <a:r>
              <a:rPr lang="el-GR" dirty="0" smtClean="0">
                <a:sym typeface="Symbol"/>
              </a:rPr>
              <a:t></a:t>
            </a:r>
            <a:r>
              <a:rPr lang="en-US" dirty="0" smtClean="0"/>
              <a:t> = cos</a:t>
            </a:r>
            <a:r>
              <a:rPr lang="en-US" baseline="30000" dirty="0" smtClean="0"/>
              <a:t>-1</a:t>
            </a:r>
            <a:r>
              <a:rPr lang="en-US" dirty="0" smtClean="0"/>
              <a:t>(q</a:t>
            </a:r>
            <a:r>
              <a:rPr lang="en-US" baseline="-25000" dirty="0" smtClean="0"/>
              <a:t>0</a:t>
            </a:r>
            <a:r>
              <a:rPr lang="en-US" dirty="0" smtClean="0"/>
              <a:t>•q</a:t>
            </a:r>
            <a:r>
              <a:rPr lang="en-US" baseline="-25000" dirty="0" smtClean="0"/>
              <a:t>1</a:t>
            </a:r>
            <a:r>
              <a:rPr lang="en-US" dirty="0" smtClean="0"/>
              <a:t>)</a:t>
            </a:r>
          </a:p>
          <a:p>
            <a:pPr>
              <a:lnSpc>
                <a:spcPct val="150000"/>
              </a:lnSpc>
            </a:pPr>
            <a:r>
              <a:rPr lang="en-US" dirty="0" smtClean="0"/>
              <a:t>Define </a:t>
            </a:r>
            <a:r>
              <a:rPr lang="el-GR" dirty="0" smtClean="0"/>
              <a:t>θ</a:t>
            </a:r>
            <a:r>
              <a:rPr lang="en-US" dirty="0" smtClean="0"/>
              <a:t> = t * </a:t>
            </a:r>
            <a:r>
              <a:rPr lang="el-GR" dirty="0" smtClean="0">
                <a:sym typeface="Symbol"/>
              </a:rPr>
              <a:t></a:t>
            </a:r>
            <a:endParaRPr lang="en-US" dirty="0" smtClean="0">
              <a:sym typeface="Symbol"/>
            </a:endParaRPr>
          </a:p>
          <a:p>
            <a:pPr>
              <a:lnSpc>
                <a:spcPct val="150000"/>
              </a:lnSpc>
            </a:pPr>
            <a:r>
              <a:rPr lang="en-US" dirty="0" smtClean="0">
                <a:sym typeface="Symbol"/>
              </a:rPr>
              <a:t>We traverse the </a:t>
            </a:r>
            <a:r>
              <a:rPr lang="en-US" b="1" u="sng" dirty="0" smtClean="0">
                <a:sym typeface="Symbol"/>
              </a:rPr>
              <a:t>angle</a:t>
            </a:r>
            <a:r>
              <a:rPr lang="en-US" dirty="0" smtClean="0">
                <a:sym typeface="Symbol"/>
              </a:rPr>
              <a:t> between q</a:t>
            </a:r>
            <a:r>
              <a:rPr lang="en-US" baseline="-25000" dirty="0" smtClean="0">
                <a:sym typeface="Symbol"/>
              </a:rPr>
              <a:t>0</a:t>
            </a:r>
            <a:r>
              <a:rPr lang="en-US" dirty="0" smtClean="0">
                <a:sym typeface="Symbol"/>
              </a:rPr>
              <a:t> and q</a:t>
            </a:r>
            <a:r>
              <a:rPr lang="en-US" baseline="-25000" dirty="0" smtClean="0">
                <a:sym typeface="Symbol"/>
              </a:rPr>
              <a:t>1</a:t>
            </a:r>
            <a:r>
              <a:rPr lang="en-US" dirty="0" smtClean="0">
                <a:sym typeface="Symbol"/>
              </a:rPr>
              <a:t> in a linear fashion, interpolating accordingly:</a:t>
            </a:r>
            <a:endParaRPr lang="en-US" dirty="0" smtClean="0"/>
          </a:p>
          <a:p>
            <a:pPr>
              <a:lnSpc>
                <a:spcPct val="150000"/>
              </a:lnSpc>
            </a:pPr>
            <a:r>
              <a:rPr lang="en-US" b="1" dirty="0" err="1" smtClean="0"/>
              <a:t>Slerp</a:t>
            </a:r>
            <a:r>
              <a:rPr lang="en-US" b="1" dirty="0" smtClean="0"/>
              <a:t>(q</a:t>
            </a:r>
            <a:r>
              <a:rPr lang="en-US" b="1" baseline="-25000" dirty="0" smtClean="0"/>
              <a:t>0</a:t>
            </a:r>
            <a:r>
              <a:rPr lang="en-US" b="1" dirty="0" smtClean="0"/>
              <a:t>, q</a:t>
            </a:r>
            <a:r>
              <a:rPr lang="en-US" b="1" baseline="-25000" dirty="0" smtClean="0"/>
              <a:t>1</a:t>
            </a:r>
            <a:r>
              <a:rPr lang="en-US" b="1" dirty="0" smtClean="0"/>
              <a:t>, t) = q</a:t>
            </a:r>
            <a:r>
              <a:rPr lang="en-US" b="1" baseline="-25000" dirty="0" smtClean="0"/>
              <a:t>0</a:t>
            </a:r>
            <a:r>
              <a:rPr lang="en-US" b="1" dirty="0" smtClean="0"/>
              <a:t>*sin((1-t)</a:t>
            </a:r>
            <a:r>
              <a:rPr lang="el-GR" b="1" dirty="0" smtClean="0"/>
              <a:t> </a:t>
            </a:r>
            <a:r>
              <a:rPr lang="el-GR" b="1" dirty="0" smtClean="0">
                <a:sym typeface="Symbol"/>
              </a:rPr>
              <a:t></a:t>
            </a:r>
            <a:r>
              <a:rPr lang="en-US" b="1" dirty="0" smtClean="0"/>
              <a:t>)/sin(</a:t>
            </a:r>
            <a:r>
              <a:rPr lang="el-GR" b="1" dirty="0" smtClean="0">
                <a:sym typeface="Symbol"/>
              </a:rPr>
              <a:t></a:t>
            </a:r>
            <a:r>
              <a:rPr lang="en-US" b="1" dirty="0" smtClean="0"/>
              <a:t>) + q</a:t>
            </a:r>
            <a:r>
              <a:rPr lang="en-US" b="1" baseline="-25000" dirty="0" smtClean="0"/>
              <a:t>1</a:t>
            </a:r>
            <a:r>
              <a:rPr lang="en-US" b="1" dirty="0" smtClean="0"/>
              <a:t>*sin((t</a:t>
            </a:r>
            <a:r>
              <a:rPr lang="el-GR" b="1" dirty="0" smtClean="0"/>
              <a:t> </a:t>
            </a:r>
            <a:r>
              <a:rPr lang="el-GR" b="1" dirty="0" smtClean="0">
                <a:sym typeface="Symbol"/>
              </a:rPr>
              <a:t></a:t>
            </a:r>
            <a:r>
              <a:rPr lang="en-US" b="1" dirty="0" smtClean="0"/>
              <a:t>)/sin(</a:t>
            </a:r>
            <a:r>
              <a:rPr lang="el-GR" b="1" dirty="0" smtClean="0">
                <a:sym typeface="Symbol"/>
              </a:rPr>
              <a:t></a:t>
            </a:r>
            <a:r>
              <a:rPr lang="en-US" b="1" dirty="0" smtClean="0"/>
              <a:t>)</a:t>
            </a:r>
          </a:p>
        </p:txBody>
      </p:sp>
      <p:grpSp>
        <p:nvGrpSpPr>
          <p:cNvPr id="61" name="Group 60"/>
          <p:cNvGrpSpPr/>
          <p:nvPr/>
        </p:nvGrpSpPr>
        <p:grpSpPr>
          <a:xfrm>
            <a:off x="2286000" y="152400"/>
            <a:ext cx="6858000" cy="4876800"/>
            <a:chOff x="2057400" y="152400"/>
            <a:chExt cx="6858000" cy="4876800"/>
          </a:xfrm>
        </p:grpSpPr>
        <p:grpSp>
          <p:nvGrpSpPr>
            <p:cNvPr id="60" name="Group 59"/>
            <p:cNvGrpSpPr/>
            <p:nvPr/>
          </p:nvGrpSpPr>
          <p:grpSpPr>
            <a:xfrm>
              <a:off x="2936631" y="228600"/>
              <a:ext cx="5978769" cy="3048000"/>
              <a:chOff x="2514600" y="914400"/>
              <a:chExt cx="5978769" cy="3048000"/>
            </a:xfrm>
          </p:grpSpPr>
          <p:cxnSp>
            <p:nvCxnSpPr>
              <p:cNvPr id="5" name="Straight Arrow Connector 4"/>
              <p:cNvCxnSpPr/>
              <p:nvPr/>
            </p:nvCxnSpPr>
            <p:spPr>
              <a:xfrm>
                <a:off x="2971800" y="3352800"/>
                <a:ext cx="5181600"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038600" y="914400"/>
                <a:ext cx="0" cy="29718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477000" y="3276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683740" y="141654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385170" y="2590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flipH="1">
                <a:off x="4038600" y="1490785"/>
                <a:ext cx="1736969" cy="1862015"/>
              </a:xfrm>
              <a:prstGeom prst="line">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4038600" y="2678723"/>
                <a:ext cx="2416908" cy="674077"/>
              </a:xfrm>
              <a:prstGeom prst="line">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9" name="Arc 38"/>
              <p:cNvSpPr/>
              <p:nvPr/>
            </p:nvSpPr>
            <p:spPr>
              <a:xfrm>
                <a:off x="4572000" y="2514600"/>
                <a:ext cx="533400" cy="1447800"/>
              </a:xfrm>
              <a:prstGeom prst="arc">
                <a:avLst>
                  <a:gd name="adj1" fmla="val 16200000"/>
                  <a:gd name="adj2" fmla="val 1389698"/>
                </a:avLst>
              </a:prstGeom>
              <a:ln w="127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4953000" y="2438400"/>
                <a:ext cx="362600" cy="369332"/>
              </a:xfrm>
              <a:prstGeom prst="rect">
                <a:avLst/>
              </a:prstGeom>
              <a:noFill/>
            </p:spPr>
            <p:txBody>
              <a:bodyPr wrap="none" rtlCol="0">
                <a:spAutoFit/>
              </a:bodyPr>
              <a:lstStyle/>
              <a:p>
                <a:r>
                  <a:rPr lang="el-GR" dirty="0" smtClean="0">
                    <a:sym typeface="Symbol"/>
                  </a:rPr>
                  <a:t></a:t>
                </a:r>
                <a:endParaRPr lang="en-US" dirty="0"/>
              </a:p>
            </p:txBody>
          </p:sp>
          <p:cxnSp>
            <p:nvCxnSpPr>
              <p:cNvPr id="42" name="Straight Connector 41"/>
              <p:cNvCxnSpPr/>
              <p:nvPr/>
            </p:nvCxnSpPr>
            <p:spPr>
              <a:xfrm flipH="1">
                <a:off x="2971801" y="1515058"/>
                <a:ext cx="2734257" cy="8942"/>
              </a:xfrm>
              <a:prstGeom prst="line">
                <a:avLst/>
              </a:prstGeom>
              <a:ln w="127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276600" y="1524000"/>
                <a:ext cx="0" cy="18288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514600" y="2895600"/>
                <a:ext cx="792205" cy="369332"/>
              </a:xfrm>
              <a:prstGeom prst="rect">
                <a:avLst/>
              </a:prstGeom>
              <a:noFill/>
            </p:spPr>
            <p:txBody>
              <a:bodyPr wrap="none" rtlCol="0">
                <a:spAutoFit/>
              </a:bodyPr>
              <a:lstStyle/>
              <a:p>
                <a:r>
                  <a:rPr lang="en-US" dirty="0" smtClean="0"/>
                  <a:t>sin(</a:t>
                </a:r>
                <a:r>
                  <a:rPr lang="el-GR" dirty="0" smtClean="0"/>
                  <a:t>θ</a:t>
                </a:r>
                <a:r>
                  <a:rPr lang="en-US" baseline="-25000" dirty="0"/>
                  <a:t>0</a:t>
                </a:r>
                <a:r>
                  <a:rPr lang="en-US" dirty="0" smtClean="0"/>
                  <a:t>)</a:t>
                </a:r>
                <a:endParaRPr lang="en-US" dirty="0"/>
              </a:p>
            </p:txBody>
          </p:sp>
          <p:sp>
            <p:nvSpPr>
              <p:cNvPr id="50" name="TextBox 49"/>
              <p:cNvSpPr txBox="1"/>
              <p:nvPr/>
            </p:nvSpPr>
            <p:spPr>
              <a:xfrm>
                <a:off x="5559302" y="2971800"/>
                <a:ext cx="308098" cy="369332"/>
              </a:xfrm>
              <a:prstGeom prst="rect">
                <a:avLst/>
              </a:prstGeom>
              <a:noFill/>
            </p:spPr>
            <p:txBody>
              <a:bodyPr wrap="none" rtlCol="0">
                <a:spAutoFit/>
              </a:bodyPr>
              <a:lstStyle/>
              <a:p>
                <a:r>
                  <a:rPr lang="el-GR" dirty="0" smtClean="0"/>
                  <a:t>θ</a:t>
                </a:r>
                <a:endParaRPr lang="en-US" dirty="0"/>
              </a:p>
            </p:txBody>
          </p:sp>
          <p:sp>
            <p:nvSpPr>
              <p:cNvPr id="51" name="Arc 50"/>
              <p:cNvSpPr/>
              <p:nvPr/>
            </p:nvSpPr>
            <p:spPr>
              <a:xfrm>
                <a:off x="5029200" y="2514600"/>
                <a:ext cx="533400" cy="1447800"/>
              </a:xfrm>
              <a:prstGeom prst="arc">
                <a:avLst>
                  <a:gd name="adj1" fmla="val 18510317"/>
                  <a:gd name="adj2" fmla="val 1389698"/>
                </a:avLst>
              </a:prstGeom>
              <a:ln w="127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p:cNvSpPr txBox="1"/>
              <p:nvPr/>
            </p:nvSpPr>
            <p:spPr>
              <a:xfrm>
                <a:off x="6324600" y="3429000"/>
                <a:ext cx="1752600" cy="369332"/>
              </a:xfrm>
              <a:prstGeom prst="rect">
                <a:avLst/>
              </a:prstGeom>
              <a:noFill/>
            </p:spPr>
            <p:txBody>
              <a:bodyPr wrap="square" rtlCol="0">
                <a:spAutoFit/>
              </a:bodyPr>
              <a:lstStyle/>
              <a:p>
                <a:r>
                  <a:rPr lang="en-US" dirty="0" smtClean="0"/>
                  <a:t>q</a:t>
                </a:r>
                <a:r>
                  <a:rPr lang="en-US" baseline="-25000" dirty="0" smtClean="0"/>
                  <a:t>0</a:t>
                </a:r>
                <a:r>
                  <a:rPr lang="en-US" dirty="0" smtClean="0"/>
                  <a:t> at time 0</a:t>
                </a:r>
                <a:endParaRPr lang="en-US" dirty="0"/>
              </a:p>
            </p:txBody>
          </p:sp>
          <p:sp>
            <p:nvSpPr>
              <p:cNvPr id="54" name="TextBox 53"/>
              <p:cNvSpPr txBox="1"/>
              <p:nvPr/>
            </p:nvSpPr>
            <p:spPr>
              <a:xfrm>
                <a:off x="5867400" y="1219201"/>
                <a:ext cx="1981200" cy="646331"/>
              </a:xfrm>
              <a:prstGeom prst="rect">
                <a:avLst/>
              </a:prstGeom>
              <a:noFill/>
            </p:spPr>
            <p:txBody>
              <a:bodyPr wrap="square" rtlCol="0">
                <a:spAutoFit/>
              </a:bodyPr>
              <a:lstStyle/>
              <a:p>
                <a:r>
                  <a:rPr lang="en-US" dirty="0" smtClean="0"/>
                  <a:t>q</a:t>
                </a:r>
                <a:r>
                  <a:rPr lang="en-US" baseline="-25000" dirty="0" smtClean="0"/>
                  <a:t>1</a:t>
                </a:r>
                <a:r>
                  <a:rPr lang="en-US" dirty="0" smtClean="0"/>
                  <a:t>at time 1</a:t>
                </a:r>
              </a:p>
              <a:p>
                <a:endParaRPr lang="en-US" dirty="0"/>
              </a:p>
            </p:txBody>
          </p:sp>
          <p:sp>
            <p:nvSpPr>
              <p:cNvPr id="56" name="TextBox 55"/>
              <p:cNvSpPr txBox="1"/>
              <p:nvPr/>
            </p:nvSpPr>
            <p:spPr>
              <a:xfrm>
                <a:off x="6512169" y="2438400"/>
                <a:ext cx="1981200" cy="646331"/>
              </a:xfrm>
              <a:prstGeom prst="rect">
                <a:avLst/>
              </a:prstGeom>
              <a:noFill/>
            </p:spPr>
            <p:txBody>
              <a:bodyPr wrap="square" rtlCol="0">
                <a:spAutoFit/>
              </a:bodyPr>
              <a:lstStyle/>
              <a:p>
                <a:r>
                  <a:rPr lang="en-US" dirty="0" smtClean="0"/>
                  <a:t>q at time (0&lt;t&lt;1)</a:t>
                </a:r>
              </a:p>
              <a:p>
                <a:endParaRPr lang="en-US" dirty="0"/>
              </a:p>
            </p:txBody>
          </p:sp>
        </p:grpSp>
        <p:sp>
          <p:nvSpPr>
            <p:cNvPr id="31" name="Arc 30"/>
            <p:cNvSpPr/>
            <p:nvPr/>
          </p:nvSpPr>
          <p:spPr>
            <a:xfrm>
              <a:off x="2057400" y="152400"/>
              <a:ext cx="4876800" cy="4876800"/>
            </a:xfrm>
            <a:prstGeom prst="arc">
              <a:avLst>
                <a:gd name="adj1" fmla="val 18729090"/>
                <a:gd name="adj2" fmla="val 9874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3" name="TextBox 22"/>
          <p:cNvSpPr txBox="1"/>
          <p:nvPr/>
        </p:nvSpPr>
        <p:spPr>
          <a:xfrm>
            <a:off x="609600" y="1219200"/>
            <a:ext cx="2830583" cy="1200329"/>
          </a:xfrm>
          <a:prstGeom prst="rect">
            <a:avLst/>
          </a:prstGeom>
          <a:noFill/>
        </p:spPr>
        <p:txBody>
          <a:bodyPr wrap="none" rtlCol="0">
            <a:spAutoFit/>
          </a:bodyPr>
          <a:lstStyle/>
          <a:p>
            <a:r>
              <a:rPr lang="en-US" dirty="0" err="1" smtClean="0"/>
              <a:t>Sperical</a:t>
            </a:r>
            <a:r>
              <a:rPr lang="en-US" dirty="0" smtClean="0"/>
              <a:t> Linear Interpolation</a:t>
            </a:r>
          </a:p>
          <a:p>
            <a:r>
              <a:rPr lang="en-US" sz="5400" dirty="0" smtClean="0"/>
              <a:t>SLERP</a:t>
            </a:r>
            <a:endParaRPr lang="en-US" sz="5400" dirty="0"/>
          </a:p>
        </p:txBody>
      </p:sp>
    </p:spTree>
    <p:extLst>
      <p:ext uri="{BB962C8B-B14F-4D97-AF65-F5344CB8AC3E}">
        <p14:creationId xmlns:p14="http://schemas.microsoft.com/office/powerpoint/2010/main" val="7719947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28800" y="0"/>
            <a:ext cx="6400800" cy="1143000"/>
          </a:xfrm>
        </p:spPr>
        <p:txBody>
          <a:bodyPr/>
          <a:lstStyle/>
          <a:p>
            <a:r>
              <a:rPr lang="en-US" dirty="0" smtClean="0"/>
              <a:t>Sensor Features</a:t>
            </a:r>
            <a:endParaRPr lang="en-US" dirty="0"/>
          </a:p>
        </p:txBody>
      </p:sp>
      <p:sp>
        <p:nvSpPr>
          <p:cNvPr id="7" name="Rectangle 6"/>
          <p:cNvSpPr/>
          <p:nvPr/>
        </p:nvSpPr>
        <p:spPr>
          <a:xfrm>
            <a:off x="422223" y="1846289"/>
            <a:ext cx="1040567" cy="4284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Trajectory</a:t>
            </a:r>
            <a:endParaRPr lang="en-US" sz="1000" dirty="0">
              <a:solidFill>
                <a:schemeClr val="tx1"/>
              </a:solidFill>
            </a:endParaRPr>
          </a:p>
        </p:txBody>
      </p:sp>
      <p:sp>
        <p:nvSpPr>
          <p:cNvPr id="19" name="Rectangle 18"/>
          <p:cNvSpPr/>
          <p:nvPr/>
        </p:nvSpPr>
        <p:spPr>
          <a:xfrm>
            <a:off x="422223" y="1295400"/>
            <a:ext cx="1040567" cy="4284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environment</a:t>
            </a:r>
            <a:endParaRPr lang="en-US" sz="1000" dirty="0">
              <a:solidFill>
                <a:schemeClr val="tx1"/>
              </a:solidFill>
            </a:endParaRPr>
          </a:p>
        </p:txBody>
      </p:sp>
      <p:sp>
        <p:nvSpPr>
          <p:cNvPr id="20" name="Rectangle 19"/>
          <p:cNvSpPr/>
          <p:nvPr/>
        </p:nvSpPr>
        <p:spPr>
          <a:xfrm>
            <a:off x="1952469" y="1417820"/>
            <a:ext cx="1040567" cy="4896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Ideal Sensor Pod</a:t>
            </a:r>
            <a:endParaRPr lang="en-US" sz="1000" dirty="0">
              <a:solidFill>
                <a:schemeClr val="tx1"/>
              </a:solidFill>
            </a:endParaRPr>
          </a:p>
        </p:txBody>
      </p:sp>
      <p:sp>
        <p:nvSpPr>
          <p:cNvPr id="48" name="Rectangle 47"/>
          <p:cNvSpPr/>
          <p:nvPr/>
        </p:nvSpPr>
        <p:spPr>
          <a:xfrm>
            <a:off x="2809407" y="2152338"/>
            <a:ext cx="1040567" cy="4284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1-axis sensor model</a:t>
            </a:r>
            <a:endParaRPr lang="en-US" sz="1000" dirty="0">
              <a:solidFill>
                <a:schemeClr val="tx1"/>
              </a:solidFill>
            </a:endParaRPr>
          </a:p>
        </p:txBody>
      </p:sp>
      <p:sp>
        <p:nvSpPr>
          <p:cNvPr id="49" name="Rectangle 48"/>
          <p:cNvSpPr/>
          <p:nvPr/>
        </p:nvSpPr>
        <p:spPr>
          <a:xfrm>
            <a:off x="2809407" y="2703226"/>
            <a:ext cx="1040567" cy="4284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3-axis sensor model</a:t>
            </a:r>
            <a:endParaRPr lang="en-US" sz="1000" dirty="0">
              <a:solidFill>
                <a:schemeClr val="tx1"/>
              </a:solidFill>
            </a:endParaRPr>
          </a:p>
        </p:txBody>
      </p:sp>
      <p:sp>
        <p:nvSpPr>
          <p:cNvPr id="56" name="Rectangle 55"/>
          <p:cNvSpPr/>
          <p:nvPr/>
        </p:nvSpPr>
        <p:spPr>
          <a:xfrm>
            <a:off x="4217233" y="1417820"/>
            <a:ext cx="1040567" cy="36113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Specific Sensor Pod</a:t>
            </a:r>
            <a:endParaRPr lang="en-US" sz="1000" dirty="0">
              <a:solidFill>
                <a:schemeClr val="tx1"/>
              </a:solidFill>
            </a:endParaRPr>
          </a:p>
        </p:txBody>
      </p:sp>
      <p:cxnSp>
        <p:nvCxnSpPr>
          <p:cNvPr id="60" name="Shape 59"/>
          <p:cNvCxnSpPr>
            <a:stCxn id="20" idx="2"/>
            <a:endCxn id="48" idx="1"/>
          </p:cNvCxnSpPr>
          <p:nvPr/>
        </p:nvCxnSpPr>
        <p:spPr>
          <a:xfrm rot="16200000" flipH="1">
            <a:off x="2411543" y="1968708"/>
            <a:ext cx="459074" cy="336654"/>
          </a:xfrm>
          <a:prstGeom prst="bentConnector2">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67" name="Shape 66"/>
          <p:cNvCxnSpPr>
            <a:stCxn id="20" idx="2"/>
            <a:endCxn id="49" idx="1"/>
          </p:cNvCxnSpPr>
          <p:nvPr/>
        </p:nvCxnSpPr>
        <p:spPr>
          <a:xfrm rot="16200000" flipH="1">
            <a:off x="2136098" y="2244152"/>
            <a:ext cx="1009962" cy="336654"/>
          </a:xfrm>
          <a:prstGeom prst="bentConnector2">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0" idx="3"/>
          </p:cNvCxnSpPr>
          <p:nvPr/>
        </p:nvCxnSpPr>
        <p:spPr>
          <a:xfrm>
            <a:off x="2993036" y="1662659"/>
            <a:ext cx="1224197"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3849974" y="2335967"/>
            <a:ext cx="367259"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3849974" y="2948066"/>
            <a:ext cx="367259"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20" idx="1"/>
          </p:cNvCxnSpPr>
          <p:nvPr/>
        </p:nvCxnSpPr>
        <p:spPr>
          <a:xfrm>
            <a:off x="1707630" y="1662659"/>
            <a:ext cx="244839" cy="0"/>
          </a:xfrm>
          <a:prstGeom prst="straightConnector1">
            <a:avLst/>
          </a:prstGeom>
          <a:ln w="19050">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19" idx="3"/>
          </p:cNvCxnSpPr>
          <p:nvPr/>
        </p:nvCxnSpPr>
        <p:spPr>
          <a:xfrm>
            <a:off x="1462790" y="1509634"/>
            <a:ext cx="244839" cy="153025"/>
          </a:xfrm>
          <a:prstGeom prst="bentConnector3">
            <a:avLst>
              <a:gd name="adj1" fmla="val 50000"/>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hape 93"/>
          <p:cNvCxnSpPr>
            <a:stCxn id="7" idx="3"/>
          </p:cNvCxnSpPr>
          <p:nvPr/>
        </p:nvCxnSpPr>
        <p:spPr>
          <a:xfrm flipV="1">
            <a:off x="1462790" y="1662659"/>
            <a:ext cx="122420" cy="397864"/>
          </a:xfrm>
          <a:prstGeom prst="bentConnector2">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410200" y="1481078"/>
            <a:ext cx="3903936" cy="2862322"/>
          </a:xfrm>
          <a:prstGeom prst="rect">
            <a:avLst/>
          </a:prstGeom>
          <a:noFill/>
        </p:spPr>
        <p:txBody>
          <a:bodyPr wrap="square" rtlCol="0">
            <a:spAutoFit/>
          </a:bodyPr>
          <a:lstStyle/>
          <a:p>
            <a:pPr marL="171450" indent="-171450">
              <a:buFont typeface="Arial" pitchFamily="34" charset="0"/>
              <a:buChar char="•"/>
            </a:pPr>
            <a:r>
              <a:rPr lang="en-US" dirty="0" err="1" smtClean="0"/>
              <a:t>resampling</a:t>
            </a:r>
            <a:endParaRPr lang="en-US" dirty="0" smtClean="0"/>
          </a:p>
          <a:p>
            <a:pPr marL="171450" indent="-171450">
              <a:buFont typeface="Arial" pitchFamily="34" charset="0"/>
              <a:buChar char="•"/>
            </a:pPr>
            <a:r>
              <a:rPr lang="en-US" dirty="0" smtClean="0"/>
              <a:t>quantization / change of units</a:t>
            </a:r>
          </a:p>
          <a:p>
            <a:pPr marL="171450" indent="-171450">
              <a:buFont typeface="Arial" pitchFamily="34" charset="0"/>
              <a:buChar char="•"/>
            </a:pPr>
            <a:r>
              <a:rPr lang="en-US" dirty="0" smtClean="0"/>
              <a:t>change reference frame</a:t>
            </a:r>
          </a:p>
          <a:p>
            <a:pPr marL="628650" lvl="1" indent="-171450">
              <a:buFont typeface="Arial" pitchFamily="34" charset="0"/>
              <a:buChar char="•"/>
            </a:pPr>
            <a:r>
              <a:rPr lang="en-US" dirty="0" smtClean="0"/>
              <a:t>HAL</a:t>
            </a:r>
          </a:p>
          <a:p>
            <a:pPr marL="628650" lvl="1" indent="-171450">
              <a:buFont typeface="Arial" pitchFamily="34" charset="0"/>
              <a:buChar char="•"/>
            </a:pPr>
            <a:r>
              <a:rPr lang="en-US" dirty="0" smtClean="0"/>
              <a:t>based on sensor alignment</a:t>
            </a:r>
          </a:p>
          <a:p>
            <a:pPr marL="171450" indent="-171450">
              <a:buFont typeface="Arial" pitchFamily="34" charset="0"/>
              <a:buChar char="•"/>
            </a:pPr>
            <a:r>
              <a:rPr lang="en-US" dirty="0" smtClean="0"/>
              <a:t>model axis misalignment</a:t>
            </a:r>
          </a:p>
          <a:p>
            <a:pPr marL="171450" indent="-171450">
              <a:buFont typeface="Arial" pitchFamily="34" charset="0"/>
              <a:buChar char="•"/>
            </a:pPr>
            <a:r>
              <a:rPr lang="en-US" dirty="0" smtClean="0"/>
              <a:t>temperature effects</a:t>
            </a:r>
          </a:p>
          <a:p>
            <a:pPr marL="171450" indent="-171450">
              <a:buFont typeface="Arial" pitchFamily="34" charset="0"/>
              <a:buChar char="•"/>
            </a:pPr>
            <a:r>
              <a:rPr lang="en-US" dirty="0" smtClean="0"/>
              <a:t>Gaussian noise</a:t>
            </a:r>
          </a:p>
          <a:p>
            <a:pPr marL="171450" indent="-171450">
              <a:buFont typeface="Arial" pitchFamily="34" charset="0"/>
              <a:buChar char="•"/>
            </a:pPr>
            <a:r>
              <a:rPr lang="en-US" dirty="0" smtClean="0"/>
              <a:t>offset / drift</a:t>
            </a:r>
          </a:p>
          <a:p>
            <a:endParaRPr lang="en-US" dirty="0"/>
          </a:p>
        </p:txBody>
      </p:sp>
    </p:spTree>
    <p:extLst>
      <p:ext uri="{BB962C8B-B14F-4D97-AF65-F5344CB8AC3E}">
        <p14:creationId xmlns:p14="http://schemas.microsoft.com/office/powerpoint/2010/main" val="52438068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11886"/>
            <a:ext cx="6248400" cy="1143000"/>
          </a:xfrm>
        </p:spPr>
        <p:txBody>
          <a:bodyPr/>
          <a:lstStyle/>
          <a:p>
            <a:r>
              <a:rPr lang="en-US" dirty="0" smtClean="0"/>
              <a:t>Distribution</a:t>
            </a:r>
            <a:endParaRPr lang="en-US" dirty="0"/>
          </a:p>
        </p:txBody>
      </p:sp>
      <p:sp>
        <p:nvSpPr>
          <p:cNvPr id="3" name="Content Placeholder 2"/>
          <p:cNvSpPr>
            <a:spLocks noGrp="1"/>
          </p:cNvSpPr>
          <p:nvPr>
            <p:ph idx="4294967295"/>
          </p:nvPr>
        </p:nvSpPr>
        <p:spPr>
          <a:xfrm>
            <a:off x="537882" y="1223683"/>
            <a:ext cx="8077200" cy="4525963"/>
          </a:xfrm>
        </p:spPr>
        <p:txBody>
          <a:bodyPr>
            <a:normAutofit/>
          </a:bodyPr>
          <a:lstStyle/>
          <a:p>
            <a:r>
              <a:rPr lang="en-US" sz="2400" dirty="0" smtClean="0"/>
              <a:t>Released via Open Source License (next page) to the MEMS Industry Group Accelerated Innovation Community GitHub site.</a:t>
            </a:r>
          </a:p>
          <a:p>
            <a:r>
              <a:rPr lang="en-US" sz="2400" dirty="0" smtClean="0"/>
              <a:t>Recommendations for Usage SOPs</a:t>
            </a:r>
            <a:endParaRPr lang="en-US" sz="2400" dirty="0" smtClean="0"/>
          </a:p>
          <a:p>
            <a:pPr lvl="1"/>
            <a:r>
              <a:rPr lang="en-US" sz="1800" dirty="0" smtClean="0"/>
              <a:t>any published algorithm results/status must be based upon centrally controlled “standard releases” of the trajectory and sensor pod classes.</a:t>
            </a:r>
          </a:p>
          <a:p>
            <a:pPr lvl="1"/>
            <a:r>
              <a:rPr lang="en-US" sz="1800" dirty="0" smtClean="0"/>
              <a:t>published results which use custom trajectories must specify (&amp; release for use) those trajectories.</a:t>
            </a:r>
          </a:p>
          <a:p>
            <a:pPr lvl="1"/>
            <a:r>
              <a:rPr lang="en-US" sz="1800" dirty="0" smtClean="0"/>
              <a:t>users are encouraged to submit enhancements for inclusion in future releases</a:t>
            </a:r>
          </a:p>
          <a:p>
            <a:r>
              <a:rPr lang="en-US" sz="2400" dirty="0" smtClean="0"/>
              <a:t>The goal is to encourage </a:t>
            </a:r>
            <a:r>
              <a:rPr lang="en-US" sz="2400" dirty="0" smtClean="0"/>
              <a:t>development of “standard” test sets and sensor/algorithm </a:t>
            </a:r>
            <a:r>
              <a:rPr lang="en-US" sz="2400" dirty="0" err="1" smtClean="0"/>
              <a:t>parametrics</a:t>
            </a:r>
            <a:r>
              <a:rPr lang="en-US" sz="2400" dirty="0" smtClean="0"/>
              <a:t>.</a:t>
            </a:r>
            <a:endParaRPr lang="en-US" sz="2400" dirty="0"/>
          </a:p>
        </p:txBody>
      </p:sp>
    </p:spTree>
    <p:extLst>
      <p:ext uri="{BB962C8B-B14F-4D97-AF65-F5344CB8AC3E}">
        <p14:creationId xmlns:p14="http://schemas.microsoft.com/office/powerpoint/2010/main" val="26600977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304800"/>
            <a:ext cx="6629400" cy="1143000"/>
          </a:xfrm>
        </p:spPr>
        <p:txBody>
          <a:bodyPr/>
          <a:lstStyle/>
          <a:p>
            <a:r>
              <a:rPr lang="en-US" sz="3200" dirty="0" smtClean="0"/>
              <a:t>Project Goals</a:t>
            </a:r>
            <a:endParaRPr lang="en-US" sz="3200" dirty="0"/>
          </a:p>
        </p:txBody>
      </p:sp>
      <p:sp>
        <p:nvSpPr>
          <p:cNvPr id="3" name="Content Placeholder 2"/>
          <p:cNvSpPr>
            <a:spLocks noGrp="1"/>
          </p:cNvSpPr>
          <p:nvPr>
            <p:ph idx="4294967295"/>
          </p:nvPr>
        </p:nvSpPr>
        <p:spPr>
          <a:xfrm>
            <a:off x="381000" y="1447800"/>
            <a:ext cx="8229600" cy="4525963"/>
          </a:xfrm>
        </p:spPr>
        <p:txBody>
          <a:bodyPr>
            <a:normAutofit fontScale="92500"/>
          </a:bodyPr>
          <a:lstStyle/>
          <a:p>
            <a:r>
              <a:rPr lang="en-US" dirty="0" smtClean="0"/>
              <a:t>Create a reproducible methodology for generating stimulus data sets </a:t>
            </a:r>
            <a:r>
              <a:rPr lang="en-US" u="sng" dirty="0" smtClean="0"/>
              <a:t>plus expected response </a:t>
            </a:r>
            <a:r>
              <a:rPr lang="en-US" dirty="0" smtClean="0"/>
              <a:t>for algorithm verification</a:t>
            </a:r>
          </a:p>
          <a:p>
            <a:r>
              <a:rPr lang="en-US" dirty="0" smtClean="0"/>
              <a:t>Tactical Approach</a:t>
            </a:r>
          </a:p>
          <a:p>
            <a:pPr marL="971550" lvl="1" indent="-514350">
              <a:buFont typeface="+mj-lt"/>
              <a:buAutoNum type="arabicPeriod"/>
            </a:pPr>
            <a:r>
              <a:rPr lang="en-US" dirty="0" smtClean="0"/>
              <a:t>Inspired by </a:t>
            </a:r>
            <a:r>
              <a:rPr lang="en-US" dirty="0" smtClean="0">
                <a:hlinkClick r:id="rId2"/>
              </a:rPr>
              <a:t>published paper on </a:t>
            </a:r>
            <a:r>
              <a:rPr lang="en-US" dirty="0" err="1" smtClean="0">
                <a:hlinkClick r:id="rId2"/>
              </a:rPr>
              <a:t>IMUSim</a:t>
            </a:r>
            <a:r>
              <a:rPr lang="en-US" dirty="0" smtClean="0"/>
              <a:t>:</a:t>
            </a:r>
          </a:p>
          <a:p>
            <a:pPr marL="971550" lvl="1" indent="-514350">
              <a:buFont typeface="+mj-lt"/>
              <a:buAutoNum type="arabicPeriod"/>
            </a:pPr>
            <a:r>
              <a:rPr lang="en-US" dirty="0" smtClean="0"/>
              <a:t>Native Matlab implementation (therefore easy to replicate the environment)</a:t>
            </a:r>
          </a:p>
          <a:p>
            <a:pPr marL="971550" lvl="1" indent="-514350">
              <a:buFont typeface="+mj-lt"/>
              <a:buAutoNum type="arabicPeriod"/>
            </a:pPr>
            <a:r>
              <a:rPr lang="en-US" dirty="0" smtClean="0"/>
              <a:t>Create idealized trajectory and orientation construction tools</a:t>
            </a:r>
          </a:p>
          <a:p>
            <a:pPr marL="971550" lvl="1" indent="-514350">
              <a:buFont typeface="+mj-lt"/>
              <a:buAutoNum type="arabicPeriod"/>
            </a:pPr>
            <a:r>
              <a:rPr lang="en-US" dirty="0" smtClean="0"/>
              <a:t>Add environmental models</a:t>
            </a:r>
          </a:p>
          <a:p>
            <a:pPr marL="971550" lvl="1" indent="-514350">
              <a:buFont typeface="+mj-lt"/>
              <a:buAutoNum type="arabicPeriod"/>
            </a:pPr>
            <a:r>
              <a:rPr lang="en-US" dirty="0" smtClean="0"/>
              <a:t>(3) &amp; (4) feed idealized sensor clusters</a:t>
            </a:r>
          </a:p>
          <a:p>
            <a:pPr marL="971550" lvl="1" indent="-514350">
              <a:buFont typeface="+mj-lt"/>
              <a:buAutoNum type="arabicPeriod"/>
            </a:pPr>
            <a:r>
              <a:rPr lang="en-US" dirty="0" smtClean="0"/>
              <a:t>Layer sensor error sources on top of (5)</a:t>
            </a:r>
          </a:p>
          <a:p>
            <a:pPr marL="971550" lvl="1" indent="-514350">
              <a:buFont typeface="+mj-lt"/>
              <a:buAutoNum type="arabicPeriod"/>
            </a:pPr>
            <a:r>
              <a:rPr lang="en-US" dirty="0" smtClean="0"/>
              <a:t>Use resulting data for algorithm development &amp; characterization</a:t>
            </a:r>
          </a:p>
          <a:p>
            <a:pPr marL="971550" lvl="1" indent="-514350">
              <a:buFont typeface="+mj-lt"/>
              <a:buAutoNum type="arabicPeriod"/>
            </a:pPr>
            <a:r>
              <a:rPr lang="en-US" dirty="0" smtClean="0"/>
              <a:t>Later expand to include import of video motion capture data sets</a:t>
            </a:r>
            <a:endParaRPr lang="en-US" dirty="0"/>
          </a:p>
        </p:txBody>
      </p:sp>
    </p:spTree>
    <p:extLst>
      <p:ext uri="{BB962C8B-B14F-4D97-AF65-F5344CB8AC3E}">
        <p14:creationId xmlns:p14="http://schemas.microsoft.com/office/powerpoint/2010/main" val="42184132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3059" y="452163"/>
            <a:ext cx="8356755" cy="654050"/>
          </a:xfrm>
        </p:spPr>
        <p:txBody>
          <a:bodyPr/>
          <a:lstStyle/>
          <a:p>
            <a:pPr marL="0" indent="0">
              <a:buNone/>
            </a:pPr>
            <a:r>
              <a:rPr lang="en-US" sz="2000" u="sng" dirty="0"/>
              <a:t>FREESCALE END-USER SOFTWARE LICENSE AGREEMENT</a:t>
            </a:r>
            <a:endParaRPr lang="en-US" sz="2000" dirty="0"/>
          </a:p>
        </p:txBody>
      </p:sp>
      <p:sp>
        <p:nvSpPr>
          <p:cNvPr id="4" name="Text Placeholder 3"/>
          <p:cNvSpPr>
            <a:spLocks noGrp="1"/>
          </p:cNvSpPr>
          <p:nvPr>
            <p:ph type="body" sz="quarter" idx="10"/>
          </p:nvPr>
        </p:nvSpPr>
        <p:spPr>
          <a:xfrm>
            <a:off x="206188" y="1238250"/>
            <a:ext cx="8642471" cy="4667249"/>
          </a:xfrm>
        </p:spPr>
        <p:txBody>
          <a:bodyPr>
            <a:noAutofit/>
          </a:bodyPr>
          <a:lstStyle/>
          <a:p>
            <a:pPr marL="0" indent="0">
              <a:buNone/>
            </a:pPr>
            <a:r>
              <a:rPr lang="en-US" sz="1400" dirty="0"/>
              <a:t>© 2004-2015 Freescale Semiconductor, Inc. All rights reserved</a:t>
            </a:r>
            <a:r>
              <a:rPr lang="en-US" sz="1400" dirty="0" smtClean="0"/>
              <a:t>.</a:t>
            </a:r>
          </a:p>
          <a:p>
            <a:pPr marL="0" indent="0">
              <a:buNone/>
            </a:pPr>
            <a:endParaRPr lang="en-US" sz="1400" dirty="0"/>
          </a:p>
          <a:p>
            <a:pPr marL="0" indent="0">
              <a:buNone/>
            </a:pPr>
            <a:r>
              <a:rPr lang="en-US" sz="1400" dirty="0" smtClean="0"/>
              <a:t>Redistribution </a:t>
            </a:r>
            <a:r>
              <a:rPr lang="en-US" sz="1400" dirty="0"/>
              <a:t>and use in source and binary forms, with or without modification, are permitted provided that the following conditions are met:</a:t>
            </a:r>
          </a:p>
          <a:p>
            <a:r>
              <a:rPr lang="en-US" sz="1400" dirty="0" smtClean="0"/>
              <a:t>Redistributions </a:t>
            </a:r>
            <a:r>
              <a:rPr lang="en-US" sz="1400" dirty="0"/>
              <a:t>of source code must retain the above copyright notice, this list of conditions and the following disclaimer.</a:t>
            </a:r>
          </a:p>
          <a:p>
            <a:r>
              <a:rPr lang="en-US" sz="1400" dirty="0" smtClean="0"/>
              <a:t>Redistributions </a:t>
            </a:r>
            <a:r>
              <a:rPr lang="en-US" sz="1400" dirty="0"/>
              <a:t>in binary form must reproduce the above copyright  notice, this list of conditions and the following disclaimer in the  documentation and/or other materials provided with the distribution.</a:t>
            </a:r>
          </a:p>
          <a:p>
            <a:r>
              <a:rPr lang="en-US" sz="1400" dirty="0" smtClean="0"/>
              <a:t>Neither </a:t>
            </a:r>
            <a:r>
              <a:rPr lang="en-US" sz="1400" dirty="0"/>
              <a:t>the name of Freescale Semiconductor, Inc. nor the  names of its contributors may be used to endorse or promote products derived from this software without specific prior written permission.</a:t>
            </a:r>
          </a:p>
          <a:p>
            <a:pPr marL="0" indent="0">
              <a:buNone/>
            </a:pPr>
            <a:r>
              <a:rPr lang="en-US" sz="1400" dirty="0"/>
              <a:t>THIS SOFTWARE IS PROVIDED BY THE COPYRIGHT HOLDERS AND CONTRIBUTORS "AS IS" AND ANY EXPRESS OR IMPLIED WARRANTIES, INCLUDING, BUT NOT LIMITED TO, THE IMPLIED WARRANTIES OF MERCHANTABILITY AND FITNESS FOR A PARTICULAR PURPOSE ARE DISCLAIMED. IN NO EVENT SHALL FREESCALE SEMICONDUCTOR, INC. BE LIABLE FOR ANY DIRECT, INDIRECT, INCIDENTAL, SPECIAL, EXEMPLARY, OR CONSEQUENTIAL DAMAGES (INCLUDING, BUT NOT LIMITED TO, PROCUREMENT OF SUBSTITUTE GOODS OR SERVICES; LOSS OF USE, DATA, OR PROFITS; OR BUSINESS INTERRUPTION) HOWEVER CAUSED AND ON ANY THEORY OF LIABILITY, WHETHER IN CONTRACT, STRICT LIABILITY, OR TORT (INCLUDING NEGLIGENCE OR OTHERWISE) ARISING IN ANY WAY OUT OF THE USE OF THIS SOFTWARE, EVEN IF ADVISED OF THE POSSIBILITY OF SUCH DAMAGE</a:t>
            </a:r>
            <a:r>
              <a:rPr lang="en-US" sz="1400" dirty="0" smtClean="0"/>
              <a:t>.</a:t>
            </a:r>
            <a:endParaRPr lang="en-US" sz="1400" dirty="0"/>
          </a:p>
        </p:txBody>
      </p:sp>
      <p:sp>
        <p:nvSpPr>
          <p:cNvPr id="2" name="Slide Number Placeholder 1"/>
          <p:cNvSpPr>
            <a:spLocks noGrp="1"/>
          </p:cNvSpPr>
          <p:nvPr>
            <p:ph type="sldNum" sz="quarter" idx="4294967295"/>
          </p:nvPr>
        </p:nvSpPr>
        <p:spPr>
          <a:xfrm>
            <a:off x="8458200" y="6505575"/>
            <a:ext cx="685800" cy="314325"/>
          </a:xfrm>
          <a:prstGeom prst="rect">
            <a:avLst/>
          </a:prstGeom>
        </p:spPr>
        <p:txBody>
          <a:bodyPr/>
          <a:lstStyle/>
          <a:p>
            <a:fld id="{21FC1C59-7B30-4EA9-8DAC-C1C3F6A88F65}" type="slidenum">
              <a:rPr lang="en-US" smtClean="0"/>
              <a:pPr/>
              <a:t>19</a:t>
            </a:fld>
            <a:endParaRPr lang="en-US"/>
          </a:p>
        </p:txBody>
      </p:sp>
    </p:spTree>
    <p:extLst>
      <p:ext uri="{BB962C8B-B14F-4D97-AF65-F5344CB8AC3E}">
        <p14:creationId xmlns:p14="http://schemas.microsoft.com/office/powerpoint/2010/main" val="338297013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Status</a:t>
            </a:r>
            <a:endParaRPr lang="en-US" dirty="0"/>
          </a:p>
        </p:txBody>
      </p:sp>
      <p:sp>
        <p:nvSpPr>
          <p:cNvPr id="7" name="Text Placeholder 6"/>
          <p:cNvSpPr>
            <a:spLocks noGrp="1"/>
          </p:cNvSpPr>
          <p:nvPr>
            <p:ph type="body" sz="quarter" idx="10"/>
          </p:nvPr>
        </p:nvSpPr>
        <p:spPr/>
        <p:txBody>
          <a:bodyPr/>
          <a:lstStyle/>
          <a:p>
            <a:r>
              <a:rPr lang="en-US" dirty="0" smtClean="0"/>
              <a:t>TSIM Base </a:t>
            </a:r>
            <a:r>
              <a:rPr lang="en-US" dirty="0" err="1" smtClean="0"/>
              <a:t>Matlab</a:t>
            </a:r>
            <a:r>
              <a:rPr lang="en-US" dirty="0" smtClean="0"/>
              <a:t> classes complete</a:t>
            </a:r>
          </a:p>
          <a:p>
            <a:r>
              <a:rPr lang="en-US" dirty="0" smtClean="0"/>
              <a:t>TSIM is fully documented with a 78 page user manual</a:t>
            </a:r>
          </a:p>
          <a:p>
            <a:r>
              <a:rPr lang="en-US" dirty="0" smtClean="0"/>
              <a:t>Pending:</a:t>
            </a:r>
          </a:p>
          <a:p>
            <a:pPr lvl="1"/>
            <a:r>
              <a:rPr lang="en-US" dirty="0" smtClean="0"/>
              <a:t>Physical sensor models correlated to actual devices</a:t>
            </a:r>
          </a:p>
          <a:p>
            <a:pPr lvl="1"/>
            <a:r>
              <a:rPr lang="en-US" dirty="0" smtClean="0"/>
              <a:t>Import of video motion capture databases</a:t>
            </a:r>
          </a:p>
          <a:p>
            <a:r>
              <a:rPr lang="en-US" dirty="0" smtClean="0"/>
              <a:t>TSIM has already been used to verify/debug:</a:t>
            </a:r>
          </a:p>
          <a:p>
            <a:pPr lvl="1"/>
            <a:r>
              <a:rPr lang="en-US" dirty="0" smtClean="0"/>
              <a:t>9 axis Indirect </a:t>
            </a:r>
            <a:r>
              <a:rPr lang="en-US" dirty="0" err="1" smtClean="0"/>
              <a:t>Kalman</a:t>
            </a:r>
            <a:r>
              <a:rPr lang="en-US" dirty="0" smtClean="0"/>
              <a:t> filter</a:t>
            </a:r>
          </a:p>
          <a:p>
            <a:pPr lvl="1"/>
            <a:r>
              <a:rPr lang="en-US" dirty="0" smtClean="0"/>
              <a:t>9 axis Recursive Least Squares approach</a:t>
            </a:r>
          </a:p>
          <a:p>
            <a:endParaRPr lang="en-US" dirty="0"/>
          </a:p>
        </p:txBody>
      </p:sp>
    </p:spTree>
    <p:extLst>
      <p:ext uri="{BB962C8B-B14F-4D97-AF65-F5344CB8AC3E}">
        <p14:creationId xmlns:p14="http://schemas.microsoft.com/office/powerpoint/2010/main" val="52087403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If you would like to try TSim</a:t>
            </a:r>
            <a:endParaRPr lang="en-US" dirty="0"/>
          </a:p>
        </p:txBody>
      </p:sp>
      <p:sp>
        <p:nvSpPr>
          <p:cNvPr id="5" name="Text Placeholder 4"/>
          <p:cNvSpPr>
            <a:spLocks noGrp="1"/>
          </p:cNvSpPr>
          <p:nvPr>
            <p:ph type="body" sz="quarter" idx="10"/>
          </p:nvPr>
        </p:nvSpPr>
        <p:spPr/>
        <p:txBody>
          <a:bodyPr/>
          <a:lstStyle/>
          <a:p>
            <a:r>
              <a:rPr lang="en-US" dirty="0" smtClean="0"/>
              <a:t>You can download </a:t>
            </a:r>
            <a:r>
              <a:rPr lang="en-US" dirty="0" smtClean="0"/>
              <a:t>the </a:t>
            </a:r>
            <a:r>
              <a:rPr lang="en-US" dirty="0" smtClean="0"/>
              <a:t>complete </a:t>
            </a:r>
            <a:r>
              <a:rPr lang="en-US" dirty="0" smtClean="0"/>
              <a:t>Matlab library plus documentation from</a:t>
            </a:r>
          </a:p>
          <a:p>
            <a:pPr lvl="1">
              <a:buNone/>
            </a:pPr>
            <a:r>
              <a:rPr lang="en-US" sz="2400" b="1" dirty="0"/>
              <a:t>https://github.com/memsindustrygroup/TSim</a:t>
            </a:r>
            <a:endParaRPr lang="en-US" sz="2400" b="1" dirty="0"/>
          </a:p>
        </p:txBody>
      </p:sp>
      <p:sp>
        <p:nvSpPr>
          <p:cNvPr id="2" name="Slide Number Placeholder 1"/>
          <p:cNvSpPr>
            <a:spLocks noGrp="1"/>
          </p:cNvSpPr>
          <p:nvPr>
            <p:ph type="sldNum" sz="quarter" idx="4294967295"/>
          </p:nvPr>
        </p:nvSpPr>
        <p:spPr>
          <a:xfrm>
            <a:off x="8458200" y="6505575"/>
            <a:ext cx="685800" cy="314325"/>
          </a:xfrm>
          <a:prstGeom prst="rect">
            <a:avLst/>
          </a:prstGeom>
        </p:spPr>
        <p:txBody>
          <a:bodyPr/>
          <a:lstStyle/>
          <a:p>
            <a:fld id="{21FC1C59-7B30-4EA9-8DAC-C1C3F6A88F65}" type="slidenum">
              <a:rPr lang="en-US" smtClean="0"/>
              <a:pPr/>
              <a:t>21</a:t>
            </a:fld>
            <a:endParaRPr lang="en-US"/>
          </a:p>
        </p:txBody>
      </p:sp>
    </p:spTree>
    <p:extLst>
      <p:ext uri="{BB962C8B-B14F-4D97-AF65-F5344CB8AC3E}">
        <p14:creationId xmlns:p14="http://schemas.microsoft.com/office/powerpoint/2010/main" val="21226319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Arrow Connector 67"/>
          <p:cNvCxnSpPr>
            <a:stCxn id="18" idx="3"/>
            <a:endCxn id="6" idx="1"/>
          </p:cNvCxnSpPr>
          <p:nvPr/>
        </p:nvCxnSpPr>
        <p:spPr>
          <a:xfrm>
            <a:off x="2057400" y="3314700"/>
            <a:ext cx="1981200" cy="0"/>
          </a:xfrm>
          <a:prstGeom prst="straightConnector1">
            <a:avLst/>
          </a:prstGeom>
          <a:ln w="19050">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idx="4294967295"/>
          </p:nvPr>
        </p:nvSpPr>
        <p:spPr>
          <a:xfrm>
            <a:off x="1752600" y="304800"/>
            <a:ext cx="6477000" cy="1143000"/>
          </a:xfrm>
        </p:spPr>
        <p:txBody>
          <a:bodyPr/>
          <a:lstStyle/>
          <a:p>
            <a:r>
              <a:rPr lang="en-US" dirty="0" smtClean="0"/>
              <a:t>Top Level Class Hierarchy</a:t>
            </a:r>
            <a:endParaRPr lang="en-US" dirty="0"/>
          </a:p>
        </p:txBody>
      </p:sp>
      <p:sp>
        <p:nvSpPr>
          <p:cNvPr id="4" name="Rectangle 3"/>
          <p:cNvSpPr/>
          <p:nvPr/>
        </p:nvSpPr>
        <p:spPr>
          <a:xfrm>
            <a:off x="3276600" y="1905000"/>
            <a:ext cx="1295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Abstract Trajectory</a:t>
            </a:r>
            <a:endParaRPr lang="en-US" sz="1400" dirty="0">
              <a:solidFill>
                <a:schemeClr val="tx1"/>
              </a:solidFill>
            </a:endParaRPr>
          </a:p>
        </p:txBody>
      </p:sp>
      <p:sp>
        <p:nvSpPr>
          <p:cNvPr id="5" name="Rectangle 4"/>
          <p:cNvSpPr/>
          <p:nvPr/>
        </p:nvSpPr>
        <p:spPr>
          <a:xfrm>
            <a:off x="2514600" y="3048000"/>
            <a:ext cx="1295400" cy="533400"/>
          </a:xfrm>
          <a:prstGeom prst="rect">
            <a:avLst/>
          </a:prstGeom>
          <a:solidFill>
            <a:schemeClr val="bg1">
              <a:alpha val="6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Position Trajectory</a:t>
            </a:r>
            <a:endParaRPr lang="en-US" sz="1400" dirty="0">
              <a:solidFill>
                <a:schemeClr val="tx1"/>
              </a:solidFill>
            </a:endParaRPr>
          </a:p>
        </p:txBody>
      </p:sp>
      <p:sp>
        <p:nvSpPr>
          <p:cNvPr id="6" name="Rectangle 5"/>
          <p:cNvSpPr/>
          <p:nvPr/>
        </p:nvSpPr>
        <p:spPr>
          <a:xfrm>
            <a:off x="4038600" y="3048000"/>
            <a:ext cx="1295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Attitude Trajectory</a:t>
            </a:r>
            <a:endParaRPr lang="en-US" sz="1400" dirty="0">
              <a:solidFill>
                <a:schemeClr val="tx1"/>
              </a:solidFill>
            </a:endParaRPr>
          </a:p>
        </p:txBody>
      </p:sp>
      <p:sp>
        <p:nvSpPr>
          <p:cNvPr id="7" name="Rectangle 6"/>
          <p:cNvSpPr/>
          <p:nvPr/>
        </p:nvSpPr>
        <p:spPr>
          <a:xfrm>
            <a:off x="3276600" y="4191000"/>
            <a:ext cx="1295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Composite Trajectory</a:t>
            </a:r>
            <a:endParaRPr lang="en-US" sz="1400" dirty="0">
              <a:solidFill>
                <a:schemeClr val="tx1"/>
              </a:solidFill>
            </a:endParaRPr>
          </a:p>
        </p:txBody>
      </p:sp>
      <p:cxnSp>
        <p:nvCxnSpPr>
          <p:cNvPr id="9" name="Elbow Connector 8"/>
          <p:cNvCxnSpPr>
            <a:stCxn id="4" idx="2"/>
            <a:endCxn id="5" idx="0"/>
          </p:cNvCxnSpPr>
          <p:nvPr/>
        </p:nvCxnSpPr>
        <p:spPr>
          <a:xfrm rot="5400000">
            <a:off x="3238500" y="2362200"/>
            <a:ext cx="609600" cy="762000"/>
          </a:xfrm>
          <a:prstGeom prst="bentConnector3">
            <a:avLst>
              <a:gd name="adj1" fmla="val 50000"/>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4" idx="2"/>
            <a:endCxn id="6" idx="0"/>
          </p:cNvCxnSpPr>
          <p:nvPr/>
        </p:nvCxnSpPr>
        <p:spPr>
          <a:xfrm rot="16200000" flipH="1">
            <a:off x="4000500" y="2362200"/>
            <a:ext cx="609600" cy="762000"/>
          </a:xfrm>
          <a:prstGeom prst="bentConnector3">
            <a:avLst>
              <a:gd name="adj1" fmla="val 50000"/>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a:endCxn id="7" idx="0"/>
          </p:cNvCxnSpPr>
          <p:nvPr/>
        </p:nvCxnSpPr>
        <p:spPr>
          <a:xfrm rot="16200000" flipH="1">
            <a:off x="3238500" y="3505200"/>
            <a:ext cx="609600" cy="762000"/>
          </a:xfrm>
          <a:prstGeom prst="bentConnector3">
            <a:avLst>
              <a:gd name="adj1" fmla="val 50000"/>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2"/>
            <a:endCxn id="7" idx="0"/>
          </p:cNvCxnSpPr>
          <p:nvPr/>
        </p:nvCxnSpPr>
        <p:spPr>
          <a:xfrm rot="5400000">
            <a:off x="4000500" y="3505200"/>
            <a:ext cx="609600" cy="762000"/>
          </a:xfrm>
          <a:prstGeom prst="bentConnector3">
            <a:avLst>
              <a:gd name="adj1" fmla="val 50000"/>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62000" y="3048000"/>
            <a:ext cx="1295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sinusoid</a:t>
            </a:r>
            <a:endParaRPr lang="en-US" sz="1400" dirty="0">
              <a:solidFill>
                <a:schemeClr val="tx1"/>
              </a:solidFill>
            </a:endParaRPr>
          </a:p>
        </p:txBody>
      </p:sp>
      <p:cxnSp>
        <p:nvCxnSpPr>
          <p:cNvPr id="67" name="Straight Arrow Connector 66"/>
          <p:cNvCxnSpPr>
            <a:stCxn id="18" idx="3"/>
            <a:endCxn id="5" idx="1"/>
          </p:cNvCxnSpPr>
          <p:nvPr/>
        </p:nvCxnSpPr>
        <p:spPr>
          <a:xfrm>
            <a:off x="2057400" y="3314700"/>
            <a:ext cx="457200" cy="0"/>
          </a:xfrm>
          <a:prstGeom prst="straightConnector1">
            <a:avLst/>
          </a:prstGeom>
          <a:ln w="19050">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62000" y="2362200"/>
            <a:ext cx="1295400" cy="53340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square wave</a:t>
            </a:r>
            <a:endParaRPr lang="en-US" sz="1400" dirty="0">
              <a:solidFill>
                <a:schemeClr val="tx1"/>
              </a:solidFill>
            </a:endParaRPr>
          </a:p>
        </p:txBody>
      </p:sp>
      <p:sp>
        <p:nvSpPr>
          <p:cNvPr id="15" name="Rectangle 14"/>
          <p:cNvSpPr/>
          <p:nvPr/>
        </p:nvSpPr>
        <p:spPr>
          <a:xfrm>
            <a:off x="762000" y="3733800"/>
            <a:ext cx="1295400" cy="53340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triangle wave</a:t>
            </a:r>
            <a:endParaRPr lang="en-US" sz="1400" dirty="0">
              <a:solidFill>
                <a:schemeClr val="tx1"/>
              </a:solidFill>
            </a:endParaRPr>
          </a:p>
        </p:txBody>
      </p:sp>
      <p:sp>
        <p:nvSpPr>
          <p:cNvPr id="16" name="TextBox 15"/>
          <p:cNvSpPr txBox="1"/>
          <p:nvPr/>
        </p:nvSpPr>
        <p:spPr>
          <a:xfrm>
            <a:off x="762000" y="1295400"/>
            <a:ext cx="1295400" cy="923330"/>
          </a:xfrm>
          <a:prstGeom prst="rect">
            <a:avLst/>
          </a:prstGeom>
          <a:noFill/>
        </p:spPr>
        <p:txBody>
          <a:bodyPr wrap="square" rtlCol="0">
            <a:spAutoFit/>
          </a:bodyPr>
          <a:lstStyle/>
          <a:p>
            <a:r>
              <a:rPr lang="en-US" dirty="0" smtClean="0"/>
              <a:t>Optional “standard” waveforms</a:t>
            </a:r>
            <a:endParaRPr lang="en-US" dirty="0"/>
          </a:p>
        </p:txBody>
      </p:sp>
      <p:sp>
        <p:nvSpPr>
          <p:cNvPr id="21" name="TextBox 20"/>
          <p:cNvSpPr txBox="1"/>
          <p:nvPr/>
        </p:nvSpPr>
        <p:spPr>
          <a:xfrm>
            <a:off x="5486400" y="1905000"/>
            <a:ext cx="3429000" cy="2308324"/>
          </a:xfrm>
          <a:prstGeom prst="rect">
            <a:avLst/>
          </a:prstGeom>
          <a:noFill/>
        </p:spPr>
        <p:txBody>
          <a:bodyPr wrap="square" rtlCol="0">
            <a:spAutoFit/>
          </a:bodyPr>
          <a:lstStyle/>
          <a:p>
            <a:r>
              <a:rPr lang="en-US" dirty="0" smtClean="0"/>
              <a:t>Interpolation methods include:</a:t>
            </a:r>
          </a:p>
          <a:p>
            <a:pPr marL="171450" indent="-171450">
              <a:buFont typeface="Arial" pitchFamily="34" charset="0"/>
              <a:buChar char="•"/>
            </a:pPr>
            <a:r>
              <a:rPr lang="en-US" dirty="0" smtClean="0"/>
              <a:t>None</a:t>
            </a:r>
          </a:p>
          <a:p>
            <a:pPr marL="171450" indent="-171450">
              <a:buFont typeface="Arial" pitchFamily="34" charset="0"/>
              <a:buChar char="•"/>
            </a:pPr>
            <a:r>
              <a:rPr lang="en-US" dirty="0" smtClean="0"/>
              <a:t>Linear</a:t>
            </a:r>
          </a:p>
          <a:p>
            <a:pPr marL="171450" indent="-171450">
              <a:buFont typeface="Arial" pitchFamily="34" charset="0"/>
              <a:buChar char="•"/>
            </a:pPr>
            <a:r>
              <a:rPr lang="en-US" dirty="0" smtClean="0"/>
              <a:t>Cubic </a:t>
            </a:r>
            <a:r>
              <a:rPr lang="en-US" dirty="0" err="1" smtClean="0"/>
              <a:t>spline</a:t>
            </a:r>
            <a:endParaRPr lang="en-US" dirty="0" smtClean="0"/>
          </a:p>
          <a:p>
            <a:pPr marL="171450" indent="-171450">
              <a:buFont typeface="Arial" pitchFamily="34" charset="0"/>
              <a:buChar char="•"/>
            </a:pPr>
            <a:r>
              <a:rPr lang="en-US" b="1" dirty="0" err="1" smtClean="0"/>
              <a:t>Slerp</a:t>
            </a:r>
            <a:r>
              <a:rPr lang="en-US" b="1" dirty="0" smtClean="0"/>
              <a:t> (spherical linear interpolation)</a:t>
            </a:r>
          </a:p>
          <a:p>
            <a:pPr marL="171450" indent="-171450">
              <a:buFont typeface="Arial" pitchFamily="34" charset="0"/>
              <a:buChar char="•"/>
            </a:pPr>
            <a:r>
              <a:rPr lang="en-US" b="1" dirty="0" smtClean="0"/>
              <a:t>Low Pass Filter</a:t>
            </a:r>
          </a:p>
          <a:p>
            <a:pPr marL="171450" indent="-171450">
              <a:buFont typeface="Arial" pitchFamily="34" charset="0"/>
              <a:buChar char="•"/>
            </a:pPr>
            <a:r>
              <a:rPr lang="en-US" b="1" dirty="0" smtClean="0"/>
              <a:t>Combinations of the above</a:t>
            </a:r>
            <a:endParaRPr lang="en-US" b="1" dirty="0"/>
          </a:p>
        </p:txBody>
      </p:sp>
      <p:sp>
        <p:nvSpPr>
          <p:cNvPr id="22" name="TextBox 21"/>
          <p:cNvSpPr txBox="1"/>
          <p:nvPr/>
        </p:nvSpPr>
        <p:spPr>
          <a:xfrm>
            <a:off x="1295400" y="4953000"/>
            <a:ext cx="6629400" cy="923330"/>
          </a:xfrm>
          <a:prstGeom prst="rect">
            <a:avLst/>
          </a:prstGeom>
          <a:noFill/>
        </p:spPr>
        <p:txBody>
          <a:bodyPr wrap="square" rtlCol="0">
            <a:spAutoFit/>
          </a:bodyPr>
          <a:lstStyle/>
          <a:p>
            <a:r>
              <a:rPr lang="en-US" dirty="0" smtClean="0"/>
              <a:t>Position Trajectory models changes in X/Y/Z position</a:t>
            </a:r>
            <a:br>
              <a:rPr lang="en-US" dirty="0" smtClean="0"/>
            </a:br>
            <a:r>
              <a:rPr lang="en-US" dirty="0" smtClean="0"/>
              <a:t>Attitude Trajectory models changes in orientation (internally modeled via </a:t>
            </a:r>
            <a:r>
              <a:rPr lang="en-US" dirty="0" err="1" smtClean="0"/>
              <a:t>quaternions</a:t>
            </a:r>
            <a:r>
              <a:rPr lang="en-US" dirty="0" smtClean="0"/>
              <a:t>)</a:t>
            </a:r>
            <a:endParaRPr lang="en-US" dirty="0"/>
          </a:p>
        </p:txBody>
      </p:sp>
    </p:spTree>
    <p:extLst>
      <p:ext uri="{BB962C8B-B14F-4D97-AF65-F5344CB8AC3E}">
        <p14:creationId xmlns:p14="http://schemas.microsoft.com/office/powerpoint/2010/main" val="181006367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112"/>
          <p:cNvSpPr/>
          <p:nvPr/>
        </p:nvSpPr>
        <p:spPr>
          <a:xfrm>
            <a:off x="152400" y="838200"/>
            <a:ext cx="8763000" cy="5715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304800" y="1219200"/>
            <a:ext cx="4191000" cy="5181600"/>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4572000" y="1219200"/>
            <a:ext cx="4191000" cy="5181600"/>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914400" y="152400"/>
            <a:ext cx="8229600" cy="685800"/>
          </a:xfrm>
        </p:spPr>
        <p:txBody>
          <a:bodyPr>
            <a:normAutofit/>
          </a:bodyPr>
          <a:lstStyle/>
          <a:p>
            <a:r>
              <a:rPr lang="en-US" dirty="0" smtClean="0"/>
              <a:t>Overall Trajectory Construction</a:t>
            </a:r>
            <a:endParaRPr lang="en-US" dirty="0"/>
          </a:p>
        </p:txBody>
      </p:sp>
      <p:sp>
        <p:nvSpPr>
          <p:cNvPr id="84" name="TextBox 83"/>
          <p:cNvSpPr txBox="1"/>
          <p:nvPr/>
        </p:nvSpPr>
        <p:spPr>
          <a:xfrm>
            <a:off x="457200" y="5029200"/>
            <a:ext cx="1447800" cy="1015663"/>
          </a:xfrm>
          <a:prstGeom prst="rect">
            <a:avLst/>
          </a:prstGeom>
          <a:noFill/>
        </p:spPr>
        <p:txBody>
          <a:bodyPr wrap="square" rtlCol="0">
            <a:spAutoFit/>
          </a:bodyPr>
          <a:lstStyle/>
          <a:p>
            <a:r>
              <a:rPr lang="en-US" sz="1000" dirty="0" smtClean="0"/>
              <a:t>At most one of these three paths is active for any one trajectory.</a:t>
            </a:r>
          </a:p>
          <a:p>
            <a:endParaRPr lang="en-US" sz="1000" dirty="0" smtClean="0"/>
          </a:p>
          <a:p>
            <a:r>
              <a:rPr lang="en-US" sz="1000" dirty="0" smtClean="0"/>
              <a:t>Alternately, P, V or A could be loaded directly</a:t>
            </a:r>
            <a:endParaRPr lang="en-US" sz="1000" dirty="0"/>
          </a:p>
        </p:txBody>
      </p:sp>
      <p:sp>
        <p:nvSpPr>
          <p:cNvPr id="7" name="Rectangle 6"/>
          <p:cNvSpPr/>
          <p:nvPr/>
        </p:nvSpPr>
        <p:spPr>
          <a:xfrm>
            <a:off x="2713222" y="3039171"/>
            <a:ext cx="1122826" cy="4623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 = Position</a:t>
            </a:r>
            <a:endParaRPr lang="en-US" sz="1000" dirty="0">
              <a:solidFill>
                <a:schemeClr val="tx1"/>
              </a:solidFill>
            </a:endParaRPr>
          </a:p>
        </p:txBody>
      </p:sp>
      <p:sp>
        <p:nvSpPr>
          <p:cNvPr id="36" name="Rectangle 35"/>
          <p:cNvSpPr/>
          <p:nvPr/>
        </p:nvSpPr>
        <p:spPr>
          <a:xfrm>
            <a:off x="2713222" y="4095949"/>
            <a:ext cx="1122826" cy="4623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V = Velocity</a:t>
            </a:r>
            <a:endParaRPr lang="en-US" sz="1000" dirty="0">
              <a:solidFill>
                <a:schemeClr val="tx1"/>
              </a:solidFill>
            </a:endParaRPr>
          </a:p>
        </p:txBody>
      </p:sp>
      <p:sp>
        <p:nvSpPr>
          <p:cNvPr id="38" name="Rectangle 37"/>
          <p:cNvSpPr/>
          <p:nvPr/>
        </p:nvSpPr>
        <p:spPr>
          <a:xfrm>
            <a:off x="2713222" y="5152726"/>
            <a:ext cx="1122826" cy="4623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 = Acceleration</a:t>
            </a:r>
            <a:endParaRPr lang="en-US" sz="1000" dirty="0">
              <a:solidFill>
                <a:schemeClr val="tx1"/>
              </a:solidFill>
            </a:endParaRPr>
          </a:p>
        </p:txBody>
      </p:sp>
      <p:sp>
        <p:nvSpPr>
          <p:cNvPr id="40" name="Rectangle 39"/>
          <p:cNvSpPr/>
          <p:nvPr/>
        </p:nvSpPr>
        <p:spPr>
          <a:xfrm>
            <a:off x="533400" y="2114491"/>
            <a:ext cx="1122826" cy="99072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RAWPT = piece-wise linear description</a:t>
            </a:r>
            <a:endParaRPr lang="en-US" sz="1000" dirty="0">
              <a:solidFill>
                <a:schemeClr val="tx1"/>
              </a:solidFill>
            </a:endParaRPr>
          </a:p>
        </p:txBody>
      </p:sp>
      <p:cxnSp>
        <p:nvCxnSpPr>
          <p:cNvPr id="45" name="Straight Arrow Connector 44"/>
          <p:cNvCxnSpPr/>
          <p:nvPr/>
        </p:nvCxnSpPr>
        <p:spPr>
          <a:xfrm>
            <a:off x="2977417" y="3501511"/>
            <a:ext cx="0" cy="594437"/>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977417" y="4558289"/>
            <a:ext cx="0" cy="594437"/>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3571854" y="4558289"/>
            <a:ext cx="0" cy="594437"/>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3571854" y="3501511"/>
            <a:ext cx="0" cy="594437"/>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571854" y="4756434"/>
            <a:ext cx="660266" cy="213419"/>
          </a:xfrm>
          <a:prstGeom prst="rect">
            <a:avLst/>
          </a:prstGeom>
          <a:noFill/>
        </p:spPr>
        <p:txBody>
          <a:bodyPr wrap="none" rtlCol="0">
            <a:spAutoFit/>
          </a:bodyPr>
          <a:lstStyle/>
          <a:p>
            <a:r>
              <a:rPr lang="en-US" sz="1000" dirty="0" smtClean="0"/>
              <a:t>integration</a:t>
            </a:r>
            <a:endParaRPr lang="en-US" sz="1000" dirty="0"/>
          </a:p>
        </p:txBody>
      </p:sp>
      <p:sp>
        <p:nvSpPr>
          <p:cNvPr id="67" name="TextBox 66"/>
          <p:cNvSpPr txBox="1"/>
          <p:nvPr/>
        </p:nvSpPr>
        <p:spPr>
          <a:xfrm>
            <a:off x="3571854" y="3699657"/>
            <a:ext cx="660266" cy="213419"/>
          </a:xfrm>
          <a:prstGeom prst="rect">
            <a:avLst/>
          </a:prstGeom>
          <a:noFill/>
        </p:spPr>
        <p:txBody>
          <a:bodyPr wrap="none" rtlCol="0">
            <a:spAutoFit/>
          </a:bodyPr>
          <a:lstStyle/>
          <a:p>
            <a:r>
              <a:rPr lang="en-US" sz="1000" dirty="0" smtClean="0"/>
              <a:t>integration</a:t>
            </a:r>
            <a:endParaRPr lang="en-US" sz="1000" dirty="0"/>
          </a:p>
        </p:txBody>
      </p:sp>
      <p:sp>
        <p:nvSpPr>
          <p:cNvPr id="68" name="TextBox 67"/>
          <p:cNvSpPr txBox="1"/>
          <p:nvPr/>
        </p:nvSpPr>
        <p:spPr>
          <a:xfrm>
            <a:off x="2286000" y="4756434"/>
            <a:ext cx="608857" cy="213419"/>
          </a:xfrm>
          <a:prstGeom prst="rect">
            <a:avLst/>
          </a:prstGeom>
          <a:noFill/>
        </p:spPr>
        <p:txBody>
          <a:bodyPr wrap="none" rtlCol="0">
            <a:spAutoFit/>
          </a:bodyPr>
          <a:lstStyle/>
          <a:p>
            <a:r>
              <a:rPr lang="en-US" sz="1000" dirty="0" smtClean="0"/>
              <a:t>derivative</a:t>
            </a:r>
            <a:endParaRPr lang="en-US" sz="1000" dirty="0"/>
          </a:p>
        </p:txBody>
      </p:sp>
      <p:sp>
        <p:nvSpPr>
          <p:cNvPr id="69" name="TextBox 68"/>
          <p:cNvSpPr txBox="1"/>
          <p:nvPr/>
        </p:nvSpPr>
        <p:spPr>
          <a:xfrm>
            <a:off x="2286000" y="3684384"/>
            <a:ext cx="608857" cy="213419"/>
          </a:xfrm>
          <a:prstGeom prst="rect">
            <a:avLst/>
          </a:prstGeom>
          <a:noFill/>
        </p:spPr>
        <p:txBody>
          <a:bodyPr wrap="none" rtlCol="0">
            <a:spAutoFit/>
          </a:bodyPr>
          <a:lstStyle/>
          <a:p>
            <a:r>
              <a:rPr lang="en-US" sz="1000" dirty="0" smtClean="0"/>
              <a:t>derivative</a:t>
            </a:r>
            <a:endParaRPr lang="en-US" sz="1000" dirty="0"/>
          </a:p>
        </p:txBody>
      </p:sp>
      <p:sp>
        <p:nvSpPr>
          <p:cNvPr id="71" name="Rectangle 70"/>
          <p:cNvSpPr/>
          <p:nvPr/>
        </p:nvSpPr>
        <p:spPr>
          <a:xfrm>
            <a:off x="533400" y="3369414"/>
            <a:ext cx="1122826" cy="4623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interpolation / </a:t>
            </a:r>
          </a:p>
          <a:p>
            <a:pPr algn="ctr"/>
            <a:r>
              <a:rPr lang="en-US" sz="1000" dirty="0" smtClean="0">
                <a:solidFill>
                  <a:schemeClr val="tx1"/>
                </a:solidFill>
              </a:rPr>
              <a:t>re-sampling</a:t>
            </a:r>
            <a:endParaRPr lang="en-US" sz="1000" dirty="0">
              <a:solidFill>
                <a:schemeClr val="tx1"/>
              </a:solidFill>
            </a:endParaRPr>
          </a:p>
        </p:txBody>
      </p:sp>
      <p:sp>
        <p:nvSpPr>
          <p:cNvPr id="72" name="Rectangle 71"/>
          <p:cNvSpPr/>
          <p:nvPr/>
        </p:nvSpPr>
        <p:spPr>
          <a:xfrm>
            <a:off x="533400" y="4095949"/>
            <a:ext cx="1122826" cy="4623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optional low pass filter</a:t>
            </a:r>
            <a:endParaRPr lang="en-US" sz="1000" dirty="0">
              <a:solidFill>
                <a:schemeClr val="tx1"/>
              </a:solidFill>
            </a:endParaRPr>
          </a:p>
        </p:txBody>
      </p:sp>
      <p:cxnSp>
        <p:nvCxnSpPr>
          <p:cNvPr id="74" name="Straight Arrow Connector 73"/>
          <p:cNvCxnSpPr/>
          <p:nvPr/>
        </p:nvCxnSpPr>
        <p:spPr>
          <a:xfrm>
            <a:off x="1094813" y="3105220"/>
            <a:ext cx="0" cy="264194"/>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1094813" y="3831754"/>
            <a:ext cx="0" cy="264194"/>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72" idx="3"/>
            <a:endCxn id="7" idx="1"/>
          </p:cNvCxnSpPr>
          <p:nvPr/>
        </p:nvCxnSpPr>
        <p:spPr>
          <a:xfrm flipV="1">
            <a:off x="1656226" y="3270341"/>
            <a:ext cx="1056996" cy="1056777"/>
          </a:xfrm>
          <a:prstGeom prst="bentConnector3">
            <a:avLst>
              <a:gd name="adj1" fmla="val 50000"/>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2" idx="3"/>
            <a:endCxn id="36" idx="1"/>
          </p:cNvCxnSpPr>
          <p:nvPr/>
        </p:nvCxnSpPr>
        <p:spPr>
          <a:xfrm>
            <a:off x="1656226" y="4327119"/>
            <a:ext cx="1056996"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72" idx="3"/>
            <a:endCxn id="38" idx="1"/>
          </p:cNvCxnSpPr>
          <p:nvPr/>
        </p:nvCxnSpPr>
        <p:spPr>
          <a:xfrm>
            <a:off x="1656226" y="4327119"/>
            <a:ext cx="1056996" cy="1056777"/>
          </a:xfrm>
          <a:prstGeom prst="bentConnector3">
            <a:avLst>
              <a:gd name="adj1" fmla="val 50000"/>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1788323" y="4426191"/>
            <a:ext cx="330243" cy="594437"/>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33400" y="1371600"/>
            <a:ext cx="1122826" cy="4623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optional sinusoid or other std waveforms </a:t>
            </a:r>
            <a:endParaRPr lang="en-US" sz="1000" dirty="0">
              <a:solidFill>
                <a:schemeClr val="tx1"/>
              </a:solidFill>
            </a:endParaRPr>
          </a:p>
        </p:txBody>
      </p:sp>
      <p:cxnSp>
        <p:nvCxnSpPr>
          <p:cNvPr id="86" name="Straight Arrow Connector 85"/>
          <p:cNvCxnSpPr/>
          <p:nvPr/>
        </p:nvCxnSpPr>
        <p:spPr>
          <a:xfrm>
            <a:off x="1094813" y="1833940"/>
            <a:ext cx="0" cy="264194"/>
          </a:xfrm>
          <a:prstGeom prst="straightConnector1">
            <a:avLst/>
          </a:prstGeom>
          <a:ln w="19050">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939302" y="3039171"/>
            <a:ext cx="1122826" cy="4623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O = Position</a:t>
            </a:r>
            <a:endParaRPr lang="en-US" sz="1000" dirty="0">
              <a:solidFill>
                <a:schemeClr val="tx1"/>
              </a:solidFill>
            </a:endParaRPr>
          </a:p>
        </p:txBody>
      </p:sp>
      <p:sp>
        <p:nvSpPr>
          <p:cNvPr id="88" name="Rectangle 87"/>
          <p:cNvSpPr/>
          <p:nvPr/>
        </p:nvSpPr>
        <p:spPr>
          <a:xfrm>
            <a:off x="6939302" y="4095949"/>
            <a:ext cx="1122826" cy="4623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AV = Angular Velocity</a:t>
            </a:r>
            <a:endParaRPr lang="en-US" sz="1000" dirty="0">
              <a:solidFill>
                <a:schemeClr val="tx1"/>
              </a:solidFill>
            </a:endParaRPr>
          </a:p>
        </p:txBody>
      </p:sp>
      <p:sp>
        <p:nvSpPr>
          <p:cNvPr id="89" name="Rectangle 88"/>
          <p:cNvSpPr/>
          <p:nvPr/>
        </p:nvSpPr>
        <p:spPr>
          <a:xfrm>
            <a:off x="6939302" y="5152726"/>
            <a:ext cx="1122826" cy="4623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AA = Angular Acceleration</a:t>
            </a:r>
            <a:endParaRPr lang="en-US" sz="1000" dirty="0">
              <a:solidFill>
                <a:schemeClr val="tx1"/>
              </a:solidFill>
            </a:endParaRPr>
          </a:p>
        </p:txBody>
      </p:sp>
      <p:sp>
        <p:nvSpPr>
          <p:cNvPr id="90" name="Rectangle 89"/>
          <p:cNvSpPr/>
          <p:nvPr/>
        </p:nvSpPr>
        <p:spPr>
          <a:xfrm>
            <a:off x="4759480" y="2114491"/>
            <a:ext cx="1122826" cy="99072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RAWAT = piece-wise linear description</a:t>
            </a:r>
            <a:endParaRPr lang="en-US" sz="1000" dirty="0">
              <a:solidFill>
                <a:schemeClr val="tx1"/>
              </a:solidFill>
            </a:endParaRPr>
          </a:p>
        </p:txBody>
      </p:sp>
      <p:cxnSp>
        <p:nvCxnSpPr>
          <p:cNvPr id="91" name="Straight Arrow Connector 90"/>
          <p:cNvCxnSpPr/>
          <p:nvPr/>
        </p:nvCxnSpPr>
        <p:spPr>
          <a:xfrm>
            <a:off x="7203496" y="3501511"/>
            <a:ext cx="0" cy="594437"/>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7203496" y="4558289"/>
            <a:ext cx="0" cy="594437"/>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7797934" y="4558289"/>
            <a:ext cx="0" cy="594437"/>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7797934" y="3501511"/>
            <a:ext cx="0" cy="594437"/>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797934" y="4756434"/>
            <a:ext cx="660266" cy="213419"/>
          </a:xfrm>
          <a:prstGeom prst="rect">
            <a:avLst/>
          </a:prstGeom>
          <a:noFill/>
        </p:spPr>
        <p:txBody>
          <a:bodyPr wrap="none" rtlCol="0">
            <a:spAutoFit/>
          </a:bodyPr>
          <a:lstStyle/>
          <a:p>
            <a:r>
              <a:rPr lang="en-US" sz="1000" dirty="0" smtClean="0"/>
              <a:t>integration</a:t>
            </a:r>
            <a:endParaRPr lang="en-US" sz="1000" dirty="0"/>
          </a:p>
        </p:txBody>
      </p:sp>
      <p:sp>
        <p:nvSpPr>
          <p:cNvPr id="96" name="TextBox 95"/>
          <p:cNvSpPr txBox="1"/>
          <p:nvPr/>
        </p:nvSpPr>
        <p:spPr>
          <a:xfrm>
            <a:off x="7797934" y="3699657"/>
            <a:ext cx="660266" cy="213419"/>
          </a:xfrm>
          <a:prstGeom prst="rect">
            <a:avLst/>
          </a:prstGeom>
          <a:noFill/>
        </p:spPr>
        <p:txBody>
          <a:bodyPr wrap="none" rtlCol="0">
            <a:spAutoFit/>
          </a:bodyPr>
          <a:lstStyle/>
          <a:p>
            <a:r>
              <a:rPr lang="en-US" sz="1000" dirty="0" smtClean="0"/>
              <a:t>integration</a:t>
            </a:r>
            <a:endParaRPr lang="en-US" sz="1000" dirty="0"/>
          </a:p>
        </p:txBody>
      </p:sp>
      <p:sp>
        <p:nvSpPr>
          <p:cNvPr id="97" name="TextBox 96"/>
          <p:cNvSpPr txBox="1"/>
          <p:nvPr/>
        </p:nvSpPr>
        <p:spPr>
          <a:xfrm>
            <a:off x="6553943" y="4756434"/>
            <a:ext cx="608857" cy="213419"/>
          </a:xfrm>
          <a:prstGeom prst="rect">
            <a:avLst/>
          </a:prstGeom>
          <a:noFill/>
        </p:spPr>
        <p:txBody>
          <a:bodyPr wrap="none" rtlCol="0">
            <a:spAutoFit/>
          </a:bodyPr>
          <a:lstStyle/>
          <a:p>
            <a:r>
              <a:rPr lang="en-US" sz="1000" dirty="0" smtClean="0"/>
              <a:t>derivative</a:t>
            </a:r>
            <a:endParaRPr lang="en-US" sz="1000" dirty="0"/>
          </a:p>
        </p:txBody>
      </p:sp>
      <p:sp>
        <p:nvSpPr>
          <p:cNvPr id="98" name="TextBox 97"/>
          <p:cNvSpPr txBox="1"/>
          <p:nvPr/>
        </p:nvSpPr>
        <p:spPr>
          <a:xfrm>
            <a:off x="6553943" y="3684384"/>
            <a:ext cx="608857" cy="213419"/>
          </a:xfrm>
          <a:prstGeom prst="rect">
            <a:avLst/>
          </a:prstGeom>
          <a:noFill/>
        </p:spPr>
        <p:txBody>
          <a:bodyPr wrap="none" rtlCol="0">
            <a:spAutoFit/>
          </a:bodyPr>
          <a:lstStyle/>
          <a:p>
            <a:r>
              <a:rPr lang="en-US" sz="1000" dirty="0" smtClean="0"/>
              <a:t>derivative</a:t>
            </a:r>
            <a:endParaRPr lang="en-US" sz="1000" dirty="0"/>
          </a:p>
        </p:txBody>
      </p:sp>
      <p:sp>
        <p:nvSpPr>
          <p:cNvPr id="99" name="Rectangle 98"/>
          <p:cNvSpPr/>
          <p:nvPr/>
        </p:nvSpPr>
        <p:spPr>
          <a:xfrm>
            <a:off x="4759480" y="3369414"/>
            <a:ext cx="1122826" cy="4623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interpolation / </a:t>
            </a:r>
          </a:p>
          <a:p>
            <a:pPr algn="ctr"/>
            <a:r>
              <a:rPr lang="en-US" sz="1000" dirty="0" smtClean="0">
                <a:solidFill>
                  <a:schemeClr val="tx1"/>
                </a:solidFill>
              </a:rPr>
              <a:t>re-sampling</a:t>
            </a:r>
            <a:endParaRPr lang="en-US" sz="1000" dirty="0">
              <a:solidFill>
                <a:schemeClr val="tx1"/>
              </a:solidFill>
            </a:endParaRPr>
          </a:p>
        </p:txBody>
      </p:sp>
      <p:sp>
        <p:nvSpPr>
          <p:cNvPr id="100" name="Rectangle 99"/>
          <p:cNvSpPr/>
          <p:nvPr/>
        </p:nvSpPr>
        <p:spPr>
          <a:xfrm>
            <a:off x="4759480" y="4095949"/>
            <a:ext cx="1122826" cy="4623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optional low pass filter</a:t>
            </a:r>
            <a:endParaRPr lang="en-US" sz="1000" dirty="0">
              <a:solidFill>
                <a:schemeClr val="tx1"/>
              </a:solidFill>
            </a:endParaRPr>
          </a:p>
        </p:txBody>
      </p:sp>
      <p:cxnSp>
        <p:nvCxnSpPr>
          <p:cNvPr id="101" name="Straight Arrow Connector 100"/>
          <p:cNvCxnSpPr/>
          <p:nvPr/>
        </p:nvCxnSpPr>
        <p:spPr>
          <a:xfrm>
            <a:off x="5320893" y="3105220"/>
            <a:ext cx="0" cy="264194"/>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5320893" y="3831754"/>
            <a:ext cx="0" cy="264194"/>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03" name="Elbow Connector 102"/>
          <p:cNvCxnSpPr>
            <a:stCxn id="100" idx="3"/>
            <a:endCxn id="87" idx="1"/>
          </p:cNvCxnSpPr>
          <p:nvPr/>
        </p:nvCxnSpPr>
        <p:spPr>
          <a:xfrm flipV="1">
            <a:off x="5882306" y="3270341"/>
            <a:ext cx="1056996" cy="1056777"/>
          </a:xfrm>
          <a:prstGeom prst="bentConnector3">
            <a:avLst>
              <a:gd name="adj1" fmla="val 50000"/>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0" idx="3"/>
            <a:endCxn id="88" idx="1"/>
          </p:cNvCxnSpPr>
          <p:nvPr/>
        </p:nvCxnSpPr>
        <p:spPr>
          <a:xfrm>
            <a:off x="5882306" y="4327119"/>
            <a:ext cx="1056996"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100" idx="3"/>
            <a:endCxn id="89" idx="1"/>
          </p:cNvCxnSpPr>
          <p:nvPr/>
        </p:nvCxnSpPr>
        <p:spPr>
          <a:xfrm>
            <a:off x="5882306" y="4327119"/>
            <a:ext cx="1056996" cy="1056777"/>
          </a:xfrm>
          <a:prstGeom prst="bentConnector3">
            <a:avLst>
              <a:gd name="adj1" fmla="val 50000"/>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6014403" y="4426191"/>
            <a:ext cx="330243" cy="594437"/>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4648200" y="5086676"/>
            <a:ext cx="1620245" cy="1015663"/>
          </a:xfrm>
          <a:prstGeom prst="rect">
            <a:avLst/>
          </a:prstGeom>
          <a:noFill/>
        </p:spPr>
        <p:txBody>
          <a:bodyPr wrap="square" rtlCol="0">
            <a:spAutoFit/>
          </a:bodyPr>
          <a:lstStyle/>
          <a:p>
            <a:r>
              <a:rPr lang="en-US" sz="1000" dirty="0" smtClean="0"/>
              <a:t>At most one of these three paths is active for any one trajectory.</a:t>
            </a:r>
          </a:p>
          <a:p>
            <a:endParaRPr lang="en-US" sz="1000" dirty="0" smtClean="0"/>
          </a:p>
          <a:p>
            <a:r>
              <a:rPr lang="en-US" sz="1000" dirty="0" smtClean="0"/>
              <a:t>Alternately, O, AV or AA could be loaded directly</a:t>
            </a:r>
            <a:endParaRPr lang="en-US" sz="1000" dirty="0"/>
          </a:p>
        </p:txBody>
      </p:sp>
      <p:sp>
        <p:nvSpPr>
          <p:cNvPr id="108" name="Rectangle 107"/>
          <p:cNvSpPr/>
          <p:nvPr/>
        </p:nvSpPr>
        <p:spPr>
          <a:xfrm>
            <a:off x="4759480" y="1371600"/>
            <a:ext cx="1122826" cy="4623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optional sinusoid or other std waveforms </a:t>
            </a:r>
            <a:endParaRPr lang="en-US" sz="1000" dirty="0">
              <a:solidFill>
                <a:schemeClr val="tx1"/>
              </a:solidFill>
            </a:endParaRPr>
          </a:p>
        </p:txBody>
      </p:sp>
      <p:cxnSp>
        <p:nvCxnSpPr>
          <p:cNvPr id="109" name="Straight Arrow Connector 108"/>
          <p:cNvCxnSpPr/>
          <p:nvPr/>
        </p:nvCxnSpPr>
        <p:spPr>
          <a:xfrm>
            <a:off x="5320893" y="1833940"/>
            <a:ext cx="0" cy="264194"/>
          </a:xfrm>
          <a:prstGeom prst="straightConnector1">
            <a:avLst/>
          </a:prstGeom>
          <a:ln w="19050">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2133600" y="2133600"/>
            <a:ext cx="1923219" cy="369332"/>
          </a:xfrm>
          <a:prstGeom prst="rect">
            <a:avLst/>
          </a:prstGeom>
          <a:noFill/>
        </p:spPr>
        <p:txBody>
          <a:bodyPr wrap="none" rtlCol="0">
            <a:spAutoFit/>
          </a:bodyPr>
          <a:lstStyle/>
          <a:p>
            <a:r>
              <a:rPr lang="en-US" dirty="0" smtClean="0"/>
              <a:t>Position Trajectory</a:t>
            </a:r>
            <a:endParaRPr lang="en-US" dirty="0"/>
          </a:p>
        </p:txBody>
      </p:sp>
      <p:sp>
        <p:nvSpPr>
          <p:cNvPr id="115" name="TextBox 114"/>
          <p:cNvSpPr txBox="1"/>
          <p:nvPr/>
        </p:nvSpPr>
        <p:spPr>
          <a:xfrm>
            <a:off x="6324600" y="2133600"/>
            <a:ext cx="1937966" cy="369332"/>
          </a:xfrm>
          <a:prstGeom prst="rect">
            <a:avLst/>
          </a:prstGeom>
          <a:noFill/>
        </p:spPr>
        <p:txBody>
          <a:bodyPr wrap="none" rtlCol="0">
            <a:spAutoFit/>
          </a:bodyPr>
          <a:lstStyle/>
          <a:p>
            <a:r>
              <a:rPr lang="en-US" dirty="0" smtClean="0"/>
              <a:t>Attitude Trajectory</a:t>
            </a:r>
            <a:endParaRPr lang="en-US" dirty="0"/>
          </a:p>
        </p:txBody>
      </p:sp>
      <p:sp>
        <p:nvSpPr>
          <p:cNvPr id="116" name="TextBox 115"/>
          <p:cNvSpPr txBox="1"/>
          <p:nvPr/>
        </p:nvSpPr>
        <p:spPr>
          <a:xfrm>
            <a:off x="3657600" y="838200"/>
            <a:ext cx="2177006" cy="369332"/>
          </a:xfrm>
          <a:prstGeom prst="rect">
            <a:avLst/>
          </a:prstGeom>
          <a:noFill/>
        </p:spPr>
        <p:txBody>
          <a:bodyPr wrap="none" rtlCol="0">
            <a:spAutoFit/>
          </a:bodyPr>
          <a:lstStyle/>
          <a:p>
            <a:r>
              <a:rPr lang="en-US" dirty="0" smtClean="0"/>
              <a:t>Composite Trajectory</a:t>
            </a:r>
            <a:endParaRPr lang="en-US" dirty="0"/>
          </a:p>
        </p:txBody>
      </p:sp>
    </p:spTree>
    <p:extLst>
      <p:ext uri="{BB962C8B-B14F-4D97-AF65-F5344CB8AC3E}">
        <p14:creationId xmlns:p14="http://schemas.microsoft.com/office/powerpoint/2010/main" val="109359826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152400"/>
            <a:ext cx="7620000" cy="1143000"/>
          </a:xfrm>
        </p:spPr>
        <p:txBody>
          <a:bodyPr/>
          <a:lstStyle/>
          <a:p>
            <a:r>
              <a:rPr lang="en-US" dirty="0" smtClean="0"/>
              <a:t>Class Hierarchy continued…</a:t>
            </a:r>
            <a:endParaRPr lang="en-US" dirty="0"/>
          </a:p>
        </p:txBody>
      </p:sp>
      <p:grpSp>
        <p:nvGrpSpPr>
          <p:cNvPr id="24" name="Group 23"/>
          <p:cNvGrpSpPr/>
          <p:nvPr/>
        </p:nvGrpSpPr>
        <p:grpSpPr>
          <a:xfrm>
            <a:off x="609600" y="1524000"/>
            <a:ext cx="7315200" cy="2438400"/>
            <a:chOff x="609600" y="1524000"/>
            <a:chExt cx="7315200" cy="2438400"/>
          </a:xfrm>
        </p:grpSpPr>
        <p:sp>
          <p:nvSpPr>
            <p:cNvPr id="7" name="Rectangle 6"/>
            <p:cNvSpPr/>
            <p:nvPr/>
          </p:nvSpPr>
          <p:spPr>
            <a:xfrm>
              <a:off x="609600" y="2209800"/>
              <a:ext cx="12954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Composite Trajectory</a:t>
              </a:r>
              <a:endParaRPr lang="en-US" sz="1400" dirty="0">
                <a:solidFill>
                  <a:schemeClr val="tx1"/>
                </a:solidFill>
              </a:endParaRPr>
            </a:p>
          </p:txBody>
        </p:sp>
        <p:sp>
          <p:nvSpPr>
            <p:cNvPr id="19" name="Rectangle 18"/>
            <p:cNvSpPr/>
            <p:nvPr/>
          </p:nvSpPr>
          <p:spPr>
            <a:xfrm>
              <a:off x="609600" y="1524000"/>
              <a:ext cx="12954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environment</a:t>
              </a:r>
              <a:endParaRPr lang="en-US" sz="1400" dirty="0">
                <a:solidFill>
                  <a:schemeClr val="tx1"/>
                </a:solidFill>
              </a:endParaRPr>
            </a:p>
          </p:txBody>
        </p:sp>
        <p:sp>
          <p:nvSpPr>
            <p:cNvPr id="20" name="Rectangle 19"/>
            <p:cNvSpPr/>
            <p:nvPr/>
          </p:nvSpPr>
          <p:spPr>
            <a:xfrm>
              <a:off x="2514600" y="1676400"/>
              <a:ext cx="1295400" cy="6096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Ideal Sensor Pod</a:t>
              </a:r>
              <a:endParaRPr lang="en-US" sz="1400" dirty="0">
                <a:solidFill>
                  <a:schemeClr val="tx1"/>
                </a:solidFill>
              </a:endParaRPr>
            </a:p>
          </p:txBody>
        </p:sp>
        <p:sp>
          <p:nvSpPr>
            <p:cNvPr id="48" name="Rectangle 47"/>
            <p:cNvSpPr/>
            <p:nvPr/>
          </p:nvSpPr>
          <p:spPr>
            <a:xfrm>
              <a:off x="3581400" y="2590800"/>
              <a:ext cx="1295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1-axis sensor model</a:t>
              </a:r>
              <a:endParaRPr lang="en-US" sz="1400" dirty="0">
                <a:solidFill>
                  <a:schemeClr val="tx1"/>
                </a:solidFill>
              </a:endParaRPr>
            </a:p>
          </p:txBody>
        </p:sp>
        <p:sp>
          <p:nvSpPr>
            <p:cNvPr id="49" name="Rectangle 48"/>
            <p:cNvSpPr/>
            <p:nvPr/>
          </p:nvSpPr>
          <p:spPr>
            <a:xfrm>
              <a:off x="3581400" y="3276600"/>
              <a:ext cx="1295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3-axis sensor model</a:t>
              </a:r>
              <a:endParaRPr lang="en-US" sz="1400" dirty="0">
                <a:solidFill>
                  <a:schemeClr val="tx1"/>
                </a:solidFill>
              </a:endParaRPr>
            </a:p>
          </p:txBody>
        </p:sp>
        <p:sp>
          <p:nvSpPr>
            <p:cNvPr id="56" name="Rectangle 55"/>
            <p:cNvSpPr/>
            <p:nvPr/>
          </p:nvSpPr>
          <p:spPr>
            <a:xfrm>
              <a:off x="5334000" y="1676400"/>
              <a:ext cx="1295400" cy="228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Physical Sensor Pod</a:t>
              </a:r>
              <a:endParaRPr lang="en-US" sz="1400" dirty="0">
                <a:solidFill>
                  <a:schemeClr val="tx1"/>
                </a:solidFill>
              </a:endParaRPr>
            </a:p>
          </p:txBody>
        </p:sp>
        <p:cxnSp>
          <p:nvCxnSpPr>
            <p:cNvPr id="73" name="Straight Arrow Connector 72"/>
            <p:cNvCxnSpPr>
              <a:stCxn id="20" idx="3"/>
            </p:cNvCxnSpPr>
            <p:nvPr/>
          </p:nvCxnSpPr>
          <p:spPr>
            <a:xfrm>
              <a:off x="3810000" y="1981200"/>
              <a:ext cx="1524000"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876800" y="2819400"/>
              <a:ext cx="457200" cy="0"/>
            </a:xfrm>
            <a:prstGeom prst="straightConnector1">
              <a:avLst/>
            </a:prstGeom>
            <a:ln w="19050">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20" idx="1"/>
            </p:cNvCxnSpPr>
            <p:nvPr/>
          </p:nvCxnSpPr>
          <p:spPr>
            <a:xfrm>
              <a:off x="2209800" y="1981200"/>
              <a:ext cx="304800" cy="0"/>
            </a:xfrm>
            <a:prstGeom prst="straightConnector1">
              <a:avLst/>
            </a:prstGeom>
            <a:ln w="19050">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19" idx="3"/>
            </p:cNvCxnSpPr>
            <p:nvPr/>
          </p:nvCxnSpPr>
          <p:spPr>
            <a:xfrm>
              <a:off x="1905000" y="1790700"/>
              <a:ext cx="304800" cy="190500"/>
            </a:xfrm>
            <a:prstGeom prst="bentConnector3">
              <a:avLst>
                <a:gd name="adj1" fmla="val 50000"/>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hape 93"/>
            <p:cNvCxnSpPr>
              <a:stCxn id="7" idx="3"/>
            </p:cNvCxnSpPr>
            <p:nvPr/>
          </p:nvCxnSpPr>
          <p:spPr>
            <a:xfrm flipV="1">
              <a:off x="1905000" y="1981200"/>
              <a:ext cx="152400" cy="495300"/>
            </a:xfrm>
            <a:prstGeom prst="bentConnector2">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162800" y="2286000"/>
              <a:ext cx="762000" cy="914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Sensor</a:t>
              </a:r>
            </a:p>
            <a:p>
              <a:pPr algn="ctr"/>
              <a:r>
                <a:rPr lang="en-US" sz="1400" dirty="0" smtClean="0">
                  <a:solidFill>
                    <a:schemeClr val="tx1"/>
                  </a:solidFill>
                </a:rPr>
                <a:t>Fusion</a:t>
              </a:r>
              <a:endParaRPr lang="en-US" sz="1400" dirty="0">
                <a:solidFill>
                  <a:schemeClr val="tx1"/>
                </a:solidFill>
              </a:endParaRPr>
            </a:p>
          </p:txBody>
        </p:sp>
        <p:sp>
          <p:nvSpPr>
            <p:cNvPr id="27" name="Right Arrow 26"/>
            <p:cNvSpPr/>
            <p:nvPr/>
          </p:nvSpPr>
          <p:spPr>
            <a:xfrm>
              <a:off x="6629400" y="2667000"/>
              <a:ext cx="533400" cy="22860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4876800" y="3581400"/>
              <a:ext cx="457200" cy="0"/>
            </a:xfrm>
            <a:prstGeom prst="straightConnector1">
              <a:avLst/>
            </a:prstGeom>
            <a:ln w="19050">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68644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76400" y="274638"/>
            <a:ext cx="6553200" cy="1143000"/>
          </a:xfrm>
        </p:spPr>
        <p:txBody>
          <a:bodyPr/>
          <a:lstStyle/>
          <a:p>
            <a:r>
              <a:rPr lang="en-US" dirty="0" smtClean="0"/>
              <a:t>Environmental Model</a:t>
            </a:r>
            <a:endParaRPr lang="en-US" dirty="0"/>
          </a:p>
        </p:txBody>
      </p:sp>
      <p:sp>
        <p:nvSpPr>
          <p:cNvPr id="3" name="Content Placeholder 2"/>
          <p:cNvSpPr>
            <a:spLocks noGrp="1"/>
          </p:cNvSpPr>
          <p:nvPr>
            <p:ph idx="4294967295"/>
          </p:nvPr>
        </p:nvSpPr>
        <p:spPr>
          <a:xfrm>
            <a:off x="1066800" y="1600200"/>
            <a:ext cx="7162800" cy="4525963"/>
          </a:xfrm>
        </p:spPr>
        <p:txBody>
          <a:bodyPr>
            <a:normAutofit lnSpcReduction="10000"/>
          </a:bodyPr>
          <a:lstStyle/>
          <a:p>
            <a:pPr>
              <a:buNone/>
            </a:pPr>
            <a:r>
              <a:rPr lang="en-US" sz="2000" dirty="0" smtClean="0"/>
              <a:t>Includes:</a:t>
            </a:r>
          </a:p>
          <a:p>
            <a:r>
              <a:rPr lang="en-US" sz="2000" dirty="0" smtClean="0"/>
              <a:t>Frame of Reference</a:t>
            </a:r>
          </a:p>
          <a:p>
            <a:r>
              <a:rPr lang="en-US" sz="2000" dirty="0" smtClean="0"/>
              <a:t>gravity vector (assumed independent of position)</a:t>
            </a:r>
          </a:p>
          <a:p>
            <a:r>
              <a:rPr lang="en-US" sz="2000" dirty="0" smtClean="0"/>
              <a:t>magnetic vector as constant vector </a:t>
            </a:r>
            <a:r>
              <a:rPr lang="en-US" sz="2000" u="sng" dirty="0" smtClean="0"/>
              <a:t>or</a:t>
            </a:r>
            <a:r>
              <a:rPr lang="en-US" sz="2000" dirty="0" smtClean="0"/>
              <a:t> Matlab function</a:t>
            </a:r>
          </a:p>
          <a:p>
            <a:pPr lvl="1"/>
            <a:r>
              <a:rPr lang="en-US" sz="1600" dirty="0" smtClean="0"/>
              <a:t>[ MV ] = f( time, position, temperature)</a:t>
            </a:r>
          </a:p>
          <a:p>
            <a:r>
              <a:rPr lang="en-US" sz="2000" dirty="0" smtClean="0"/>
              <a:t>temperature as constant </a:t>
            </a:r>
            <a:r>
              <a:rPr lang="en-US" sz="2000" u="sng" dirty="0" smtClean="0"/>
              <a:t>or</a:t>
            </a:r>
            <a:r>
              <a:rPr lang="en-US" sz="2000" dirty="0" smtClean="0"/>
              <a:t> a Matlab function</a:t>
            </a:r>
          </a:p>
          <a:p>
            <a:pPr lvl="1"/>
            <a:r>
              <a:rPr lang="en-US" sz="1600" dirty="0" smtClean="0"/>
              <a:t>[ T ] = f( time, position )</a:t>
            </a:r>
          </a:p>
          <a:p>
            <a:r>
              <a:rPr lang="en-US" sz="2000" dirty="0" smtClean="0"/>
              <a:t>air pressure value as constant </a:t>
            </a:r>
            <a:r>
              <a:rPr lang="en-US" sz="2000" u="sng" dirty="0" smtClean="0"/>
              <a:t>or</a:t>
            </a:r>
            <a:r>
              <a:rPr lang="en-US" sz="2000" dirty="0" smtClean="0"/>
              <a:t> a Matlab function</a:t>
            </a:r>
          </a:p>
          <a:p>
            <a:pPr lvl="1"/>
            <a:r>
              <a:rPr lang="en-US" sz="2000" dirty="0" smtClean="0"/>
              <a:t>[ P ] = f( time, position, temperature, altitude)</a:t>
            </a:r>
          </a:p>
          <a:p>
            <a:pPr lvl="1"/>
            <a:r>
              <a:rPr lang="en-US" sz="2000" dirty="0" smtClean="0"/>
              <a:t>default variant is based on standard NASA equations and is independent of time</a:t>
            </a:r>
          </a:p>
          <a:p>
            <a:pPr lvl="1"/>
            <a:r>
              <a:rPr lang="en-US" sz="2000" dirty="0" smtClean="0"/>
              <a:t>Need altitude above sea level at vertical = 0.</a:t>
            </a:r>
          </a:p>
          <a:p>
            <a:pPr lvl="1"/>
            <a:r>
              <a:rPr lang="en-US" sz="2000" dirty="0" smtClean="0"/>
              <a:t>could be based on full 3D model (not likely)</a:t>
            </a:r>
          </a:p>
          <a:p>
            <a:endParaRPr lang="en-US" sz="2000" dirty="0"/>
          </a:p>
        </p:txBody>
      </p:sp>
    </p:spTree>
    <p:extLst>
      <p:ext uri="{BB962C8B-B14F-4D97-AF65-F5344CB8AC3E}">
        <p14:creationId xmlns:p14="http://schemas.microsoft.com/office/powerpoint/2010/main" val="3809983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71600" y="274638"/>
            <a:ext cx="6858000" cy="1143000"/>
          </a:xfrm>
        </p:spPr>
        <p:txBody>
          <a:bodyPr/>
          <a:lstStyle/>
          <a:p>
            <a:r>
              <a:rPr lang="en-US" dirty="0" smtClean="0"/>
              <a:t>NASA Standard Atmosphere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143000"/>
            <a:ext cx="4953000" cy="906887"/>
          </a:xfrm>
          <a:prstGeom prst="rect">
            <a:avLst/>
          </a:prstGeom>
          <a:noFill/>
          <a:ln w="9525">
            <a:noFill/>
            <a:miter lim="800000"/>
            <a:headEnd/>
            <a:tailEnd/>
          </a:ln>
        </p:spPr>
      </p:pic>
      <p:sp>
        <p:nvSpPr>
          <p:cNvPr id="6" name="TextBox 5"/>
          <p:cNvSpPr txBox="1"/>
          <p:nvPr/>
        </p:nvSpPr>
        <p:spPr>
          <a:xfrm>
            <a:off x="609600" y="5181600"/>
            <a:ext cx="3538533" cy="615553"/>
          </a:xfrm>
          <a:prstGeom prst="rect">
            <a:avLst/>
          </a:prstGeom>
          <a:noFill/>
        </p:spPr>
        <p:txBody>
          <a:bodyPr wrap="none" rtlCol="0">
            <a:spAutoFit/>
          </a:bodyPr>
          <a:lstStyle/>
          <a:p>
            <a:r>
              <a:rPr lang="en-US" sz="1600" dirty="0" smtClean="0"/>
              <a:t>C is computed from g</a:t>
            </a:r>
            <a:r>
              <a:rPr lang="en-US" sz="1600" baseline="-25000" dirty="0" smtClean="0"/>
              <a:t>0</a:t>
            </a:r>
            <a:r>
              <a:rPr lang="en-US" sz="1600" dirty="0" smtClean="0"/>
              <a:t>, M</a:t>
            </a:r>
            <a:r>
              <a:rPr lang="en-US" sz="1600" baseline="-25000" dirty="0" smtClean="0"/>
              <a:t>0</a:t>
            </a:r>
            <a:r>
              <a:rPr lang="en-US" sz="1600" dirty="0" smtClean="0"/>
              <a:t>, R* and L </a:t>
            </a:r>
          </a:p>
          <a:p>
            <a:r>
              <a:rPr lang="en-US" dirty="0" smtClean="0"/>
              <a:t>P = P</a:t>
            </a:r>
            <a:r>
              <a:rPr lang="en-US" baseline="-25000" dirty="0" smtClean="0"/>
              <a:t>0</a:t>
            </a:r>
            <a:r>
              <a:rPr lang="en-US" dirty="0" smtClean="0"/>
              <a:t>(T/(T+LH))</a:t>
            </a:r>
            <a:r>
              <a:rPr lang="en-US" baseline="30000" dirty="0" smtClean="0"/>
              <a:t>C</a:t>
            </a:r>
            <a:endParaRPr lang="en-US" baseline="30000" dirty="0"/>
          </a:p>
        </p:txBody>
      </p:sp>
      <p:sp>
        <p:nvSpPr>
          <p:cNvPr id="8" name="TextBox 7"/>
          <p:cNvSpPr txBox="1"/>
          <p:nvPr/>
        </p:nvSpPr>
        <p:spPr>
          <a:xfrm>
            <a:off x="5029200" y="1969532"/>
            <a:ext cx="308098" cy="369332"/>
          </a:xfrm>
          <a:prstGeom prst="rect">
            <a:avLst/>
          </a:prstGeom>
          <a:noFill/>
        </p:spPr>
        <p:txBody>
          <a:bodyPr wrap="none" rtlCol="0">
            <a:spAutoFit/>
          </a:bodyPr>
          <a:lstStyle/>
          <a:p>
            <a:r>
              <a:rPr lang="en-US" dirty="0" smtClean="0"/>
              <a:t>C</a:t>
            </a:r>
            <a:endParaRPr lang="en-US" dirty="0"/>
          </a:p>
        </p:txBody>
      </p:sp>
      <p:graphicFrame>
        <p:nvGraphicFramePr>
          <p:cNvPr id="9" name="Table 8"/>
          <p:cNvGraphicFramePr>
            <a:graphicFrameLocks noGrp="1"/>
          </p:cNvGraphicFramePr>
          <p:nvPr/>
        </p:nvGraphicFramePr>
        <p:xfrm>
          <a:off x="304800" y="2286000"/>
          <a:ext cx="3162300" cy="1581150"/>
        </p:xfrm>
        <a:graphic>
          <a:graphicData uri="http://schemas.openxmlformats.org/drawingml/2006/table">
            <a:tbl>
              <a:tblPr/>
              <a:tblGrid>
                <a:gridCol w="1054100"/>
                <a:gridCol w="1054100"/>
                <a:gridCol w="1054100"/>
              </a:tblGrid>
              <a:tr h="200025">
                <a:tc>
                  <a:txBody>
                    <a:bodyPr/>
                    <a:lstStyle/>
                    <a:p>
                      <a:pPr algn="ctr" fontAlgn="b"/>
                      <a:r>
                        <a:rPr lang="en-US" sz="1200" b="1" i="0" u="none" strike="noStrike" dirty="0">
                          <a:latin typeface="Arial"/>
                        </a:rPr>
                        <a:t>Variable</a:t>
                      </a:r>
                    </a:p>
                  </a:txBody>
                  <a:tcPr marL="0" marR="0" marT="0" marB="0" anchor="b">
                    <a:lnL>
                      <a:noFill/>
                    </a:lnL>
                    <a:lnR>
                      <a:noFill/>
                    </a:lnR>
                    <a:lnT>
                      <a:noFill/>
                    </a:lnT>
                    <a:lnB>
                      <a:noFill/>
                    </a:lnB>
                  </a:tcPr>
                </a:tc>
                <a:tc>
                  <a:txBody>
                    <a:bodyPr/>
                    <a:lstStyle/>
                    <a:p>
                      <a:pPr algn="ctr" fontAlgn="b"/>
                      <a:r>
                        <a:rPr lang="en-US" sz="1200" b="1" i="0" u="none" strike="noStrike">
                          <a:latin typeface="Arial"/>
                        </a:rPr>
                        <a:t>Value</a:t>
                      </a:r>
                    </a:p>
                  </a:txBody>
                  <a:tcPr marL="0" marR="0" marT="0" marB="0" anchor="b">
                    <a:lnL>
                      <a:noFill/>
                    </a:lnL>
                    <a:lnR>
                      <a:noFill/>
                    </a:lnR>
                    <a:lnT>
                      <a:noFill/>
                    </a:lnT>
                    <a:lnB>
                      <a:noFill/>
                    </a:lnB>
                  </a:tcPr>
                </a:tc>
                <a:tc>
                  <a:txBody>
                    <a:bodyPr/>
                    <a:lstStyle/>
                    <a:p>
                      <a:pPr algn="ctr" fontAlgn="b"/>
                      <a:r>
                        <a:rPr lang="en-US" sz="1200" b="1" i="0" u="none" strike="noStrike">
                          <a:latin typeface="Arial"/>
                        </a:rPr>
                        <a:t>Units</a:t>
                      </a:r>
                    </a:p>
                  </a:txBody>
                  <a:tcPr marL="0" marR="0" marT="0" marB="0" anchor="b">
                    <a:lnL>
                      <a:noFill/>
                    </a:lnL>
                    <a:lnR>
                      <a:noFill/>
                    </a:lnR>
                    <a:lnT>
                      <a:noFill/>
                    </a:lnT>
                    <a:lnB>
                      <a:noFill/>
                    </a:lnB>
                  </a:tcPr>
                </a:tc>
              </a:tr>
              <a:tr h="161925">
                <a:tc>
                  <a:txBody>
                    <a:bodyPr/>
                    <a:lstStyle/>
                    <a:p>
                      <a:pPr algn="ctr" fontAlgn="b"/>
                      <a:r>
                        <a:rPr lang="en-US" sz="1000" b="1" i="0" u="none" strike="noStrike">
                          <a:latin typeface="Arial"/>
                        </a:rPr>
                        <a:t>L</a:t>
                      </a:r>
                    </a:p>
                  </a:txBody>
                  <a:tcPr marL="0" marR="0" marT="0" marB="0" anchor="b">
                    <a:lnL>
                      <a:noFill/>
                    </a:lnL>
                    <a:lnR>
                      <a:noFill/>
                    </a:lnR>
                    <a:lnT>
                      <a:noFill/>
                    </a:lnT>
                    <a:lnB>
                      <a:noFill/>
                    </a:lnB>
                  </a:tcPr>
                </a:tc>
                <a:tc>
                  <a:txBody>
                    <a:bodyPr/>
                    <a:lstStyle/>
                    <a:p>
                      <a:pPr algn="ctr" fontAlgn="b"/>
                      <a:r>
                        <a:rPr lang="en-US" sz="1000" b="0" i="0" u="none" strike="noStrike" dirty="0">
                          <a:latin typeface="Arial"/>
                        </a:rPr>
                        <a:t>-6.50E-03</a:t>
                      </a:r>
                    </a:p>
                  </a:txBody>
                  <a:tcPr marL="0" marR="0" marT="0" marB="0" anchor="b">
                    <a:lnL>
                      <a:noFill/>
                    </a:lnL>
                    <a:lnR>
                      <a:noFill/>
                    </a:lnR>
                    <a:lnT>
                      <a:noFill/>
                    </a:lnT>
                    <a:lnB>
                      <a:noFill/>
                    </a:lnB>
                  </a:tcPr>
                </a:tc>
                <a:tc>
                  <a:txBody>
                    <a:bodyPr/>
                    <a:lstStyle/>
                    <a:p>
                      <a:pPr algn="ctr" fontAlgn="b"/>
                      <a:r>
                        <a:rPr lang="en-US" sz="1000" b="0" i="0" u="none" strike="noStrike">
                          <a:latin typeface="Arial"/>
                        </a:rPr>
                        <a:t>K/M</a:t>
                      </a:r>
                    </a:p>
                  </a:txBody>
                  <a:tcPr marL="0" marR="0" marT="0" marB="0" anchor="b">
                    <a:lnL>
                      <a:noFill/>
                    </a:lnL>
                    <a:lnR>
                      <a:noFill/>
                    </a:lnR>
                    <a:lnT>
                      <a:noFill/>
                    </a:lnT>
                    <a:lnB>
                      <a:noFill/>
                    </a:lnB>
                  </a:tcPr>
                </a:tc>
              </a:tr>
              <a:tr h="180975">
                <a:tc>
                  <a:txBody>
                    <a:bodyPr/>
                    <a:lstStyle/>
                    <a:p>
                      <a:pPr algn="ctr" fontAlgn="b"/>
                      <a:r>
                        <a:rPr lang="en-US" sz="1000" b="1" i="0" u="none" strike="noStrike">
                          <a:latin typeface="Arial"/>
                        </a:rPr>
                        <a:t>R</a:t>
                      </a:r>
                      <a:r>
                        <a:rPr lang="en-US" sz="1000" b="1" i="0" u="none" strike="noStrike" baseline="30000">
                          <a:latin typeface="Arial"/>
                        </a:rPr>
                        <a:t>*</a:t>
                      </a:r>
                      <a:endParaRPr lang="en-US" sz="1000" b="1" i="0" u="none" strike="noStrike">
                        <a:latin typeface="Arial"/>
                      </a:endParaRPr>
                    </a:p>
                  </a:txBody>
                  <a:tcPr marL="0" marR="0" marT="0" marB="0" anchor="b">
                    <a:lnL>
                      <a:noFill/>
                    </a:lnL>
                    <a:lnR>
                      <a:noFill/>
                    </a:lnR>
                    <a:lnT>
                      <a:noFill/>
                    </a:lnT>
                    <a:lnB>
                      <a:noFill/>
                    </a:lnB>
                  </a:tcPr>
                </a:tc>
                <a:tc>
                  <a:txBody>
                    <a:bodyPr/>
                    <a:lstStyle/>
                    <a:p>
                      <a:pPr algn="ctr" fontAlgn="b"/>
                      <a:r>
                        <a:rPr lang="en-US" sz="1000" b="0" i="0" u="none" strike="noStrike">
                          <a:latin typeface="Arial"/>
                        </a:rPr>
                        <a:t>8.31E+03</a:t>
                      </a:r>
                    </a:p>
                  </a:txBody>
                  <a:tcPr marL="0" marR="0" marT="0" marB="0" anchor="b">
                    <a:lnL>
                      <a:noFill/>
                    </a:lnL>
                    <a:lnR>
                      <a:noFill/>
                    </a:lnR>
                    <a:lnT>
                      <a:noFill/>
                    </a:lnT>
                    <a:lnB>
                      <a:noFill/>
                    </a:lnB>
                  </a:tcPr>
                </a:tc>
                <a:tc>
                  <a:txBody>
                    <a:bodyPr/>
                    <a:lstStyle/>
                    <a:p>
                      <a:pPr algn="ctr" fontAlgn="b"/>
                      <a:r>
                        <a:rPr lang="en-US" sz="1000" b="0" i="0" u="none" strike="noStrike">
                          <a:latin typeface="Arial"/>
                        </a:rPr>
                        <a:t>N*m/(kmol*K)</a:t>
                      </a:r>
                    </a:p>
                  </a:txBody>
                  <a:tcPr marL="0" marR="0" marT="0" marB="0" anchor="b">
                    <a:lnL>
                      <a:noFill/>
                    </a:lnL>
                    <a:lnR>
                      <a:noFill/>
                    </a:lnR>
                    <a:lnT>
                      <a:noFill/>
                    </a:lnT>
                    <a:lnB>
                      <a:noFill/>
                    </a:lnB>
                  </a:tcPr>
                </a:tc>
              </a:tr>
              <a:tr h="180975">
                <a:tc>
                  <a:txBody>
                    <a:bodyPr/>
                    <a:lstStyle/>
                    <a:p>
                      <a:pPr algn="ctr" fontAlgn="b"/>
                      <a:r>
                        <a:rPr lang="en-US" sz="1000" b="1" i="0" u="none" strike="noStrike">
                          <a:latin typeface="Arial"/>
                        </a:rPr>
                        <a:t>g0</a:t>
                      </a:r>
                    </a:p>
                  </a:txBody>
                  <a:tcPr marL="0" marR="0" marT="0" marB="0" anchor="b">
                    <a:lnL>
                      <a:noFill/>
                    </a:lnL>
                    <a:lnR>
                      <a:noFill/>
                    </a:lnR>
                    <a:lnT>
                      <a:noFill/>
                    </a:lnT>
                    <a:lnB>
                      <a:noFill/>
                    </a:lnB>
                  </a:tcPr>
                </a:tc>
                <a:tc>
                  <a:txBody>
                    <a:bodyPr/>
                    <a:lstStyle/>
                    <a:p>
                      <a:pPr algn="ctr" fontAlgn="b"/>
                      <a:r>
                        <a:rPr lang="en-US" sz="1000" b="0" i="0" u="none" strike="noStrike">
                          <a:latin typeface="Arial"/>
                        </a:rPr>
                        <a:t>9.80665</a:t>
                      </a:r>
                    </a:p>
                  </a:txBody>
                  <a:tcPr marL="0" marR="0" marT="0" marB="0" anchor="b">
                    <a:lnL>
                      <a:noFill/>
                    </a:lnL>
                    <a:lnR>
                      <a:noFill/>
                    </a:lnR>
                    <a:lnT>
                      <a:noFill/>
                    </a:lnT>
                    <a:lnB>
                      <a:noFill/>
                    </a:lnB>
                  </a:tcPr>
                </a:tc>
                <a:tc>
                  <a:txBody>
                    <a:bodyPr/>
                    <a:lstStyle/>
                    <a:p>
                      <a:pPr algn="ctr" fontAlgn="b"/>
                      <a:r>
                        <a:rPr lang="en-US" sz="1000" b="0" i="0" u="none" strike="noStrike">
                          <a:latin typeface="Arial"/>
                        </a:rPr>
                        <a:t>m / s</a:t>
                      </a:r>
                      <a:r>
                        <a:rPr lang="en-US" sz="1000" b="0" i="0" u="none" strike="noStrike" baseline="30000">
                          <a:latin typeface="Arial"/>
                        </a:rPr>
                        <a:t>2</a:t>
                      </a:r>
                      <a:endParaRPr lang="en-US" sz="1000" b="0" i="0" u="none" strike="noStrike">
                        <a:latin typeface="Arial"/>
                      </a:endParaRPr>
                    </a:p>
                  </a:txBody>
                  <a:tcPr marL="0" marR="0" marT="0" marB="0" anchor="b">
                    <a:lnL>
                      <a:noFill/>
                    </a:lnL>
                    <a:lnR>
                      <a:noFill/>
                    </a:lnR>
                    <a:lnT>
                      <a:noFill/>
                    </a:lnT>
                    <a:lnB>
                      <a:noFill/>
                    </a:lnB>
                  </a:tcPr>
                </a:tc>
              </a:tr>
              <a:tr h="190500">
                <a:tc>
                  <a:txBody>
                    <a:bodyPr/>
                    <a:lstStyle/>
                    <a:p>
                      <a:pPr algn="ctr" fontAlgn="b"/>
                      <a:r>
                        <a:rPr lang="en-US" sz="1000" b="1" i="0" u="none" strike="noStrike" dirty="0">
                          <a:latin typeface="Arial"/>
                        </a:rPr>
                        <a:t>P</a:t>
                      </a:r>
                      <a:r>
                        <a:rPr lang="en-US" sz="1000" b="1" i="0" u="none" strike="noStrike" baseline="-25000" dirty="0">
                          <a:latin typeface="Arial"/>
                        </a:rPr>
                        <a:t>0</a:t>
                      </a:r>
                      <a:endParaRPr lang="en-US" sz="1000" b="1" i="0" u="none" strike="noStrike" dirty="0">
                        <a:latin typeface="Arial"/>
                      </a:endParaRPr>
                    </a:p>
                  </a:txBody>
                  <a:tcPr marL="0" marR="0" marT="0" marB="0" anchor="b">
                    <a:lnL>
                      <a:noFill/>
                    </a:lnL>
                    <a:lnR>
                      <a:noFill/>
                    </a:lnR>
                    <a:lnT>
                      <a:noFill/>
                    </a:lnT>
                    <a:lnB>
                      <a:noFill/>
                    </a:lnB>
                  </a:tcPr>
                </a:tc>
                <a:tc>
                  <a:txBody>
                    <a:bodyPr/>
                    <a:lstStyle/>
                    <a:p>
                      <a:pPr algn="ctr" fontAlgn="b"/>
                      <a:r>
                        <a:rPr lang="en-US" sz="1000" b="0" i="0" u="none" strike="noStrike">
                          <a:latin typeface="Arial"/>
                        </a:rPr>
                        <a:t>101325</a:t>
                      </a:r>
                    </a:p>
                  </a:txBody>
                  <a:tcPr marL="0" marR="0" marT="0" marB="0" anchor="b">
                    <a:lnL>
                      <a:noFill/>
                    </a:lnL>
                    <a:lnR>
                      <a:noFill/>
                    </a:lnR>
                    <a:lnT>
                      <a:noFill/>
                    </a:lnT>
                    <a:lnB>
                      <a:noFill/>
                    </a:lnB>
                  </a:tcPr>
                </a:tc>
                <a:tc>
                  <a:txBody>
                    <a:bodyPr/>
                    <a:lstStyle/>
                    <a:p>
                      <a:pPr algn="ctr" fontAlgn="b"/>
                      <a:r>
                        <a:rPr lang="en-US" sz="1000" b="0" i="0" u="none" strike="noStrike">
                          <a:latin typeface="Arial"/>
                        </a:rPr>
                        <a:t>Pa = N/m</a:t>
                      </a:r>
                      <a:r>
                        <a:rPr lang="en-US" sz="1000" b="0" i="0" u="none" strike="noStrike" baseline="30000">
                          <a:latin typeface="Arial"/>
                        </a:rPr>
                        <a:t>2</a:t>
                      </a:r>
                      <a:endParaRPr lang="en-US" sz="1000" b="0" i="0" u="none" strike="noStrike">
                        <a:latin typeface="Arial"/>
                      </a:endParaRPr>
                    </a:p>
                  </a:txBody>
                  <a:tcPr marL="0" marR="0" marT="0" marB="0" anchor="b">
                    <a:lnL>
                      <a:noFill/>
                    </a:lnL>
                    <a:lnR>
                      <a:noFill/>
                    </a:lnR>
                    <a:lnT>
                      <a:noFill/>
                    </a:lnT>
                    <a:lnB>
                      <a:noFill/>
                    </a:lnB>
                  </a:tcPr>
                </a:tc>
              </a:tr>
              <a:tr h="161925">
                <a:tc>
                  <a:txBody>
                    <a:bodyPr/>
                    <a:lstStyle/>
                    <a:p>
                      <a:pPr algn="ctr" fontAlgn="b"/>
                      <a:r>
                        <a:rPr lang="en-US" sz="1000" b="1" i="0" u="none" strike="noStrike">
                          <a:latin typeface="Arial"/>
                        </a:rPr>
                        <a:t>T</a:t>
                      </a:r>
                    </a:p>
                  </a:txBody>
                  <a:tcPr marL="0" marR="0" marT="0" marB="0" anchor="b">
                    <a:lnL>
                      <a:noFill/>
                    </a:lnL>
                    <a:lnR>
                      <a:noFill/>
                    </a:lnR>
                    <a:lnT>
                      <a:noFill/>
                    </a:lnT>
                    <a:lnB>
                      <a:noFill/>
                    </a:lnB>
                  </a:tcPr>
                </a:tc>
                <a:tc>
                  <a:txBody>
                    <a:bodyPr/>
                    <a:lstStyle/>
                    <a:p>
                      <a:pPr algn="ctr" fontAlgn="b"/>
                      <a:r>
                        <a:rPr lang="en-US" sz="1000" b="0" i="0" u="none" strike="noStrike">
                          <a:latin typeface="Arial"/>
                        </a:rPr>
                        <a:t>288.15</a:t>
                      </a:r>
                    </a:p>
                  </a:txBody>
                  <a:tcPr marL="0" marR="0" marT="0" marB="0" anchor="b">
                    <a:lnL>
                      <a:noFill/>
                    </a:lnL>
                    <a:lnR>
                      <a:noFill/>
                    </a:lnR>
                    <a:lnT>
                      <a:noFill/>
                    </a:lnT>
                    <a:lnB>
                      <a:noFill/>
                    </a:lnB>
                  </a:tcPr>
                </a:tc>
                <a:tc>
                  <a:txBody>
                    <a:bodyPr/>
                    <a:lstStyle/>
                    <a:p>
                      <a:pPr algn="ctr" fontAlgn="b"/>
                      <a:r>
                        <a:rPr lang="en-US" sz="1000" b="0" i="0" u="none" strike="noStrike">
                          <a:latin typeface="Arial"/>
                        </a:rPr>
                        <a:t>K</a:t>
                      </a:r>
                    </a:p>
                  </a:txBody>
                  <a:tcPr marL="0" marR="0" marT="0" marB="0" anchor="b">
                    <a:lnL>
                      <a:noFill/>
                    </a:lnL>
                    <a:lnR>
                      <a:noFill/>
                    </a:lnR>
                    <a:lnT>
                      <a:noFill/>
                    </a:lnT>
                    <a:lnB>
                      <a:noFill/>
                    </a:lnB>
                  </a:tcPr>
                </a:tc>
              </a:tr>
              <a:tr h="180975">
                <a:tc>
                  <a:txBody>
                    <a:bodyPr/>
                    <a:lstStyle/>
                    <a:p>
                      <a:pPr algn="ctr" fontAlgn="b"/>
                      <a:r>
                        <a:rPr lang="en-US" sz="1000" b="1" i="0" u="none" strike="noStrike">
                          <a:latin typeface="Arial"/>
                        </a:rPr>
                        <a:t>M</a:t>
                      </a:r>
                      <a:r>
                        <a:rPr lang="en-US" sz="1000" b="1" i="0" u="none" strike="noStrike" baseline="-25000">
                          <a:latin typeface="Arial"/>
                        </a:rPr>
                        <a:t>0</a:t>
                      </a:r>
                      <a:endParaRPr lang="en-US" sz="1000" b="1" i="0" u="none" strike="noStrike">
                        <a:latin typeface="Arial"/>
                      </a:endParaRPr>
                    </a:p>
                  </a:txBody>
                  <a:tcPr marL="0" marR="0" marT="0" marB="0" anchor="b">
                    <a:lnL>
                      <a:noFill/>
                    </a:lnL>
                    <a:lnR>
                      <a:noFill/>
                    </a:lnR>
                    <a:lnT>
                      <a:noFill/>
                    </a:lnT>
                    <a:lnB>
                      <a:noFill/>
                    </a:lnB>
                  </a:tcPr>
                </a:tc>
                <a:tc>
                  <a:txBody>
                    <a:bodyPr/>
                    <a:lstStyle/>
                    <a:p>
                      <a:pPr algn="ctr" fontAlgn="b"/>
                      <a:r>
                        <a:rPr lang="en-US" sz="1000" b="0" i="0" u="none" strike="noStrike">
                          <a:latin typeface="Arial"/>
                        </a:rPr>
                        <a:t>28.9644</a:t>
                      </a:r>
                    </a:p>
                  </a:txBody>
                  <a:tcPr marL="0" marR="0" marT="0" marB="0" anchor="b">
                    <a:lnL>
                      <a:noFill/>
                    </a:lnL>
                    <a:lnR>
                      <a:noFill/>
                    </a:lnR>
                    <a:lnT>
                      <a:noFill/>
                    </a:lnT>
                    <a:lnB>
                      <a:noFill/>
                    </a:lnB>
                  </a:tcPr>
                </a:tc>
                <a:tc>
                  <a:txBody>
                    <a:bodyPr/>
                    <a:lstStyle/>
                    <a:p>
                      <a:pPr algn="ctr" fontAlgn="b"/>
                      <a:r>
                        <a:rPr lang="en-US" sz="1000" b="0" i="0" u="none" strike="noStrike">
                          <a:latin typeface="Arial"/>
                        </a:rPr>
                        <a:t>kg/kmol</a:t>
                      </a:r>
                    </a:p>
                  </a:txBody>
                  <a:tcPr marL="0" marR="0" marT="0" marB="0" anchor="b">
                    <a:lnL>
                      <a:noFill/>
                    </a:lnL>
                    <a:lnR>
                      <a:noFill/>
                    </a:lnR>
                    <a:lnT>
                      <a:noFill/>
                    </a:lnT>
                    <a:lnB>
                      <a:noFill/>
                    </a:lnB>
                  </a:tcPr>
                </a:tc>
              </a:tr>
              <a:tr h="161925">
                <a:tc>
                  <a:txBody>
                    <a:bodyPr/>
                    <a:lstStyle/>
                    <a:p>
                      <a:pPr algn="ctr" fontAlgn="b"/>
                      <a:endParaRPr lang="en-US" sz="1000" b="1" i="0" u="none" strike="noStrike">
                        <a:latin typeface="Arial"/>
                      </a:endParaRPr>
                    </a:p>
                  </a:txBody>
                  <a:tcPr marL="0" marR="0" marT="0" marB="0" anchor="b">
                    <a:lnL>
                      <a:noFill/>
                    </a:lnL>
                    <a:lnR>
                      <a:noFill/>
                    </a:lnR>
                    <a:lnT>
                      <a:noFill/>
                    </a:lnT>
                    <a:lnB>
                      <a:noFill/>
                    </a:lnB>
                  </a:tcPr>
                </a:tc>
                <a:tc>
                  <a:txBody>
                    <a:bodyPr/>
                    <a:lstStyle/>
                    <a:p>
                      <a:pPr algn="ctr" fontAlgn="b"/>
                      <a:endParaRPr lang="en-US" sz="1000" b="0" i="0" u="none" strike="noStrike">
                        <a:latin typeface="Arial"/>
                      </a:endParaRPr>
                    </a:p>
                  </a:txBody>
                  <a:tcPr marL="0" marR="0" marT="0" marB="0" anchor="b">
                    <a:lnL>
                      <a:noFill/>
                    </a:lnL>
                    <a:lnR>
                      <a:noFill/>
                    </a:lnR>
                    <a:lnT>
                      <a:noFill/>
                    </a:lnT>
                    <a:lnB>
                      <a:noFill/>
                    </a:lnB>
                  </a:tcPr>
                </a:tc>
                <a:tc>
                  <a:txBody>
                    <a:bodyPr/>
                    <a:lstStyle/>
                    <a:p>
                      <a:pPr algn="ctr" fontAlgn="b"/>
                      <a:endParaRPr lang="en-US" sz="1000" b="0" i="0" u="none" strike="noStrike">
                        <a:latin typeface="Arial"/>
                      </a:endParaRPr>
                    </a:p>
                  </a:txBody>
                  <a:tcPr marL="0" marR="0" marT="0" marB="0" anchor="b">
                    <a:lnL>
                      <a:noFill/>
                    </a:lnL>
                    <a:lnR>
                      <a:noFill/>
                    </a:lnR>
                    <a:lnT>
                      <a:noFill/>
                    </a:lnT>
                    <a:lnB>
                      <a:noFill/>
                    </a:lnB>
                  </a:tcPr>
                </a:tc>
              </a:tr>
              <a:tr h="161925">
                <a:tc>
                  <a:txBody>
                    <a:bodyPr/>
                    <a:lstStyle/>
                    <a:p>
                      <a:pPr algn="ctr" fontAlgn="b"/>
                      <a:r>
                        <a:rPr lang="en-US" sz="1000" b="1" i="0" u="none" strike="noStrike">
                          <a:latin typeface="Arial"/>
                        </a:rPr>
                        <a:t>C</a:t>
                      </a:r>
                    </a:p>
                  </a:txBody>
                  <a:tcPr marL="0" marR="0" marT="0" marB="0" anchor="b">
                    <a:lnL>
                      <a:noFill/>
                    </a:lnL>
                    <a:lnR>
                      <a:noFill/>
                    </a:lnR>
                    <a:lnT>
                      <a:noFill/>
                    </a:lnT>
                    <a:lnB>
                      <a:noFill/>
                    </a:lnB>
                  </a:tcPr>
                </a:tc>
                <a:tc>
                  <a:txBody>
                    <a:bodyPr/>
                    <a:lstStyle/>
                    <a:p>
                      <a:pPr algn="ctr" fontAlgn="b"/>
                      <a:r>
                        <a:rPr lang="en-US" sz="1000" b="0" i="0" u="none" strike="noStrike">
                          <a:latin typeface="Arial"/>
                        </a:rPr>
                        <a:t>-5.25588E+00</a:t>
                      </a:r>
                    </a:p>
                  </a:txBody>
                  <a:tcPr marL="0" marR="0" marT="0" marB="0" anchor="b">
                    <a:lnL>
                      <a:noFill/>
                    </a:lnL>
                    <a:lnR>
                      <a:noFill/>
                    </a:lnR>
                    <a:lnT>
                      <a:noFill/>
                    </a:lnT>
                    <a:lnB>
                      <a:noFill/>
                    </a:lnB>
                  </a:tcPr>
                </a:tc>
                <a:tc>
                  <a:txBody>
                    <a:bodyPr/>
                    <a:lstStyle/>
                    <a:p>
                      <a:pPr algn="ctr" fontAlgn="b"/>
                      <a:r>
                        <a:rPr lang="en-US" sz="1000" b="0" i="0" u="none" strike="noStrike" dirty="0">
                          <a:latin typeface="Arial"/>
                        </a:rPr>
                        <a:t>0.1902632</a:t>
                      </a:r>
                    </a:p>
                  </a:txBody>
                  <a:tcPr marL="0" marR="0" marT="0" marB="0" anchor="b">
                    <a:lnL>
                      <a:noFill/>
                    </a:lnL>
                    <a:lnR>
                      <a:noFill/>
                    </a:lnR>
                    <a:lnT>
                      <a:noFill/>
                    </a:lnT>
                    <a:lnB>
                      <a:noFill/>
                    </a:lnB>
                  </a:tcPr>
                </a:tc>
              </a:tr>
            </a:tbl>
          </a:graphicData>
        </a:graphic>
      </p:graphicFrame>
      <p:sp>
        <p:nvSpPr>
          <p:cNvPr id="10" name="TextBox 9"/>
          <p:cNvSpPr txBox="1"/>
          <p:nvPr/>
        </p:nvSpPr>
        <p:spPr>
          <a:xfrm>
            <a:off x="533400" y="5867400"/>
            <a:ext cx="4645631" cy="369332"/>
          </a:xfrm>
          <a:prstGeom prst="rect">
            <a:avLst/>
          </a:prstGeom>
          <a:noFill/>
        </p:spPr>
        <p:txBody>
          <a:bodyPr wrap="none" rtlCol="0">
            <a:spAutoFit/>
          </a:bodyPr>
          <a:lstStyle/>
          <a:p>
            <a:r>
              <a:rPr lang="en-US" dirty="0" smtClean="0"/>
              <a:t>From “U.S. Standard Atmosphere, 1976” , NASA</a:t>
            </a:r>
            <a:endParaRPr lang="en-US" dirty="0"/>
          </a:p>
        </p:txBody>
      </p:sp>
      <p:sp>
        <p:nvSpPr>
          <p:cNvPr id="11" name="Right Brace 10"/>
          <p:cNvSpPr/>
          <p:nvPr/>
        </p:nvSpPr>
        <p:spPr>
          <a:xfrm rot="5400000">
            <a:off x="5067300" y="1398032"/>
            <a:ext cx="228600" cy="762000"/>
          </a:xfrm>
          <a:prstGeom prst="rightBrace">
            <a:avLst>
              <a:gd name="adj1" fmla="val 56074"/>
              <a:gd name="adj2" fmla="val 50000"/>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p:cNvSpPr/>
          <p:nvPr/>
        </p:nvSpPr>
        <p:spPr>
          <a:xfrm>
            <a:off x="3886200" y="2362200"/>
            <a:ext cx="5181600" cy="2708434"/>
          </a:xfrm>
          <a:prstGeom prst="rect">
            <a:avLst/>
          </a:prstGeom>
          <a:solidFill>
            <a:schemeClr val="bg1">
              <a:lumMod val="95000"/>
            </a:schemeClr>
          </a:solidFill>
        </p:spPr>
        <p:txBody>
          <a:bodyPr wrap="square">
            <a:spAutoFit/>
          </a:bodyPr>
          <a:lstStyle/>
          <a:p>
            <a:r>
              <a:rPr lang="en-US" sz="1000" b="1" dirty="0" smtClean="0"/>
              <a:t>function [ P ] = </a:t>
            </a:r>
            <a:r>
              <a:rPr lang="en-US" sz="1000" b="1" dirty="0" err="1" smtClean="0"/>
              <a:t>standard_air_pressure</a:t>
            </a:r>
            <a:r>
              <a:rPr lang="en-US" sz="1000" b="1" dirty="0" smtClean="0"/>
              <a:t>( position, temperature, time )</a:t>
            </a:r>
          </a:p>
          <a:p>
            <a:r>
              <a:rPr lang="en-US" sz="1000" b="1" dirty="0" smtClean="0"/>
              <a:t>% Calculate pressure based on standard equations from NASA: </a:t>
            </a:r>
          </a:p>
          <a:p>
            <a:r>
              <a:rPr lang="en-US" sz="1000" b="1" dirty="0" smtClean="0"/>
              <a:t>% "U.S. Standard Atmosphere, 1976".</a:t>
            </a:r>
          </a:p>
          <a:p>
            <a:r>
              <a:rPr lang="en-US" sz="1000" b="1" dirty="0" smtClean="0"/>
              <a:t>% Position is of form [X; Y; Z] in meters.</a:t>
            </a:r>
          </a:p>
          <a:p>
            <a:r>
              <a:rPr lang="en-US" sz="1000" b="1" dirty="0" smtClean="0"/>
              <a:t>% Temperature is in </a:t>
            </a:r>
            <a:r>
              <a:rPr lang="en-US" sz="1000" b="1" dirty="0" err="1" smtClean="0"/>
              <a:t>Celcius</a:t>
            </a:r>
            <a:endParaRPr lang="en-US" sz="1000" b="1" dirty="0" smtClean="0"/>
          </a:p>
          <a:p>
            <a:r>
              <a:rPr lang="en-US" sz="1000" b="1" dirty="0" smtClean="0"/>
              <a:t>% Time is not used by this version of the function, but is a required</a:t>
            </a:r>
          </a:p>
          <a:p>
            <a:r>
              <a:rPr lang="en-US" sz="1000" b="1" dirty="0" smtClean="0"/>
              <a:t>% parameter for the template.</a:t>
            </a:r>
          </a:p>
          <a:p>
            <a:r>
              <a:rPr lang="en-US" sz="1000" b="1" dirty="0" err="1" smtClean="0"/>
              <a:t>K_to_Celcius</a:t>
            </a:r>
            <a:r>
              <a:rPr lang="en-US" sz="1000" b="1" dirty="0" smtClean="0"/>
              <a:t> = 273.15;  % difference between degrees </a:t>
            </a:r>
            <a:r>
              <a:rPr lang="en-US" sz="1000" b="1" dirty="0" err="1" smtClean="0"/>
              <a:t>kelvin</a:t>
            </a:r>
            <a:r>
              <a:rPr lang="en-US" sz="1000" b="1" dirty="0" smtClean="0"/>
              <a:t> and </a:t>
            </a:r>
            <a:r>
              <a:rPr lang="en-US" sz="1000" b="1" dirty="0" err="1" smtClean="0"/>
              <a:t>Celcius</a:t>
            </a:r>
            <a:endParaRPr lang="en-US" sz="1000" b="1" dirty="0" smtClean="0"/>
          </a:p>
          <a:p>
            <a:r>
              <a:rPr lang="en-US" sz="1000" b="1" dirty="0" smtClean="0"/>
              <a:t> </a:t>
            </a:r>
          </a:p>
          <a:p>
            <a:r>
              <a:rPr lang="en-US" sz="1000" b="1" dirty="0" smtClean="0"/>
              <a:t>T = temperature + </a:t>
            </a:r>
            <a:r>
              <a:rPr lang="en-US" sz="1000" b="1" dirty="0" err="1" smtClean="0"/>
              <a:t>K_to_Celcius</a:t>
            </a:r>
            <a:r>
              <a:rPr lang="en-US" sz="1000" b="1" dirty="0" smtClean="0"/>
              <a:t>;</a:t>
            </a:r>
          </a:p>
          <a:p>
            <a:r>
              <a:rPr lang="en-US" sz="1000" b="1" dirty="0" smtClean="0"/>
              <a:t>H = position(3);</a:t>
            </a:r>
          </a:p>
          <a:p>
            <a:r>
              <a:rPr lang="en-US" sz="1000" b="1" dirty="0" smtClean="0"/>
              <a:t>P0 = 101325; % </a:t>
            </a:r>
            <a:r>
              <a:rPr lang="en-US" sz="1000" b="1" dirty="0" err="1" smtClean="0"/>
              <a:t>Pascals</a:t>
            </a:r>
            <a:endParaRPr lang="en-US" sz="1000" b="1" dirty="0" smtClean="0"/>
          </a:p>
          <a:p>
            <a:r>
              <a:rPr lang="en-US" sz="1000" b="1" dirty="0" smtClean="0"/>
              <a:t>L = -6.5e-3; % K/M</a:t>
            </a:r>
          </a:p>
          <a:p>
            <a:r>
              <a:rPr lang="en-US" sz="1000" b="1" dirty="0" smtClean="0"/>
              <a:t>C = -5.25588;  % C is a </a:t>
            </a:r>
            <a:r>
              <a:rPr lang="en-US" sz="1000" b="1" dirty="0" err="1" smtClean="0"/>
              <a:t>precalculated</a:t>
            </a:r>
            <a:r>
              <a:rPr lang="en-US" sz="1000" b="1" dirty="0" smtClean="0"/>
              <a:t> value for the fixed exponential value found in the NASA</a:t>
            </a:r>
          </a:p>
          <a:p>
            <a:r>
              <a:rPr lang="en-US" sz="1000" b="1" dirty="0" smtClean="0"/>
              <a:t>               % equation.  It is calculated as [g0'M0/R*</a:t>
            </a:r>
            <a:r>
              <a:rPr lang="en-US" sz="1000" b="1" dirty="0" err="1" smtClean="0"/>
              <a:t>Lm,b</a:t>
            </a:r>
            <a:r>
              <a:rPr lang="en-US" sz="1000" b="1" dirty="0" smtClean="0"/>
              <a:t>]</a:t>
            </a:r>
          </a:p>
          <a:p>
            <a:r>
              <a:rPr lang="en-US" sz="1000" b="1" dirty="0" smtClean="0"/>
              <a:t>P = P0*(T/(T+L*H))^C;</a:t>
            </a:r>
          </a:p>
          <a:p>
            <a:r>
              <a:rPr lang="en-US" sz="1000" b="1" dirty="0" smtClean="0"/>
              <a:t>end</a:t>
            </a:r>
          </a:p>
        </p:txBody>
      </p:sp>
    </p:spTree>
    <p:extLst>
      <p:ext uri="{BB962C8B-B14F-4D97-AF65-F5344CB8AC3E}">
        <p14:creationId xmlns:p14="http://schemas.microsoft.com/office/powerpoint/2010/main" val="8504311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57200"/>
            <a:ext cx="6324600" cy="5909310"/>
          </a:xfrm>
          <a:prstGeom prst="rect">
            <a:avLst/>
          </a:prstGeom>
          <a:solidFill>
            <a:srgbClr val="FFFF00"/>
          </a:solidFill>
        </p:spPr>
        <p:txBody>
          <a:bodyPr wrap="square">
            <a:spAutoFit/>
          </a:bodyPr>
          <a:lstStyle/>
          <a:p>
            <a:r>
              <a:rPr lang="en-US" sz="800" dirty="0" smtClean="0"/>
              <a:t>function [ t ] = traj9( </a:t>
            </a:r>
            <a:r>
              <a:rPr lang="en-US" sz="800" dirty="0" err="1" smtClean="0"/>
              <a:t>input_args</a:t>
            </a:r>
            <a:r>
              <a:rPr lang="en-US" sz="800" dirty="0" smtClean="0"/>
              <a:t> )</a:t>
            </a:r>
          </a:p>
          <a:p>
            <a:r>
              <a:rPr lang="en-US" sz="800" dirty="0" smtClean="0"/>
              <a:t>% Create trajectory based on linear interpolation followed by low pass</a:t>
            </a:r>
          </a:p>
          <a:p>
            <a:r>
              <a:rPr lang="en-US" sz="800" dirty="0" smtClean="0"/>
              <a:t>% filter.</a:t>
            </a:r>
          </a:p>
          <a:p>
            <a:r>
              <a:rPr lang="en-US" sz="800" dirty="0" smtClean="0"/>
              <a:t>close all;</a:t>
            </a:r>
          </a:p>
          <a:p>
            <a:r>
              <a:rPr lang="en-US" sz="800" dirty="0" err="1" smtClean="0"/>
              <a:t>clc</a:t>
            </a:r>
            <a:r>
              <a:rPr lang="en-US" sz="800" dirty="0" smtClean="0"/>
              <a:t>;</a:t>
            </a:r>
          </a:p>
          <a:p>
            <a:r>
              <a:rPr lang="en-US" sz="800" dirty="0" smtClean="0"/>
              <a:t> </a:t>
            </a:r>
          </a:p>
          <a:p>
            <a:r>
              <a:rPr lang="en-US" sz="800" dirty="0" err="1" smtClean="0"/>
              <a:t>LabelPts</a:t>
            </a:r>
            <a:r>
              <a:rPr lang="en-US" sz="800" dirty="0" smtClean="0"/>
              <a:t>=1;</a:t>
            </a:r>
          </a:p>
          <a:p>
            <a:r>
              <a:rPr lang="en-US" sz="800" dirty="0" err="1" smtClean="0"/>
              <a:t>initOR</a:t>
            </a:r>
            <a:r>
              <a:rPr lang="en-US" sz="800" dirty="0" smtClean="0"/>
              <a:t> = [1; 0; 0; 0];  % initial rotation = none</a:t>
            </a:r>
          </a:p>
          <a:p>
            <a:r>
              <a:rPr lang="en-US" sz="800" dirty="0" smtClean="0"/>
              <a:t>r = 2*pi();</a:t>
            </a:r>
          </a:p>
          <a:p>
            <a:r>
              <a:rPr lang="en-US" sz="800" dirty="0" smtClean="0"/>
              <a:t>d=20;</a:t>
            </a:r>
          </a:p>
          <a:p>
            <a:r>
              <a:rPr lang="en-US" sz="800" dirty="0" smtClean="0"/>
              <a:t> </a:t>
            </a:r>
          </a:p>
          <a:p>
            <a:r>
              <a:rPr lang="en-US" sz="800" dirty="0" smtClean="0"/>
              <a:t>%        X     Y      Z      </a:t>
            </a:r>
          </a:p>
          <a:p>
            <a:r>
              <a:rPr lang="en-US" sz="800" dirty="0" err="1" smtClean="0"/>
              <a:t>Adata</a:t>
            </a:r>
            <a:r>
              <a:rPr lang="en-US" sz="800" dirty="0" smtClean="0"/>
              <a:t> = [0.0,  0.0,   0.0;</a:t>
            </a:r>
          </a:p>
          <a:p>
            <a:r>
              <a:rPr lang="en-US" sz="800" dirty="0" smtClean="0"/>
              <a:t>         0.0,  0.0,   0.0;</a:t>
            </a:r>
          </a:p>
          <a:p>
            <a:r>
              <a:rPr lang="en-US" sz="800" dirty="0" smtClean="0"/>
              <a:t>         r  ,  0.0,   0.0;</a:t>
            </a:r>
          </a:p>
          <a:p>
            <a:r>
              <a:rPr lang="en-US" sz="800" dirty="0" smtClean="0"/>
              <a:t>         r  ,  0.0,   0.0;</a:t>
            </a:r>
          </a:p>
          <a:p>
            <a:r>
              <a:rPr lang="en-US" sz="800" dirty="0" smtClean="0"/>
              <a:t>         0.0,  0.0,   0.0;</a:t>
            </a:r>
          </a:p>
          <a:p>
            <a:r>
              <a:rPr lang="en-US" sz="800" dirty="0" smtClean="0"/>
              <a:t>         0.0,  0.0,   0.0];</a:t>
            </a:r>
          </a:p>
          <a:p>
            <a:r>
              <a:rPr lang="en-US" sz="800" dirty="0" err="1" smtClean="0"/>
              <a:t>Atime</a:t>
            </a:r>
            <a:r>
              <a:rPr lang="en-US" sz="800" dirty="0" smtClean="0"/>
              <a:t> = [0; 1; 2; d-2; d-1; d];</a:t>
            </a:r>
          </a:p>
          <a:p>
            <a:r>
              <a:rPr lang="en-US" sz="800" dirty="0" smtClean="0"/>
              <a:t> </a:t>
            </a:r>
          </a:p>
          <a:p>
            <a:r>
              <a:rPr lang="en-US" sz="800" dirty="0" err="1" smtClean="0"/>
              <a:t>Pdata</a:t>
            </a:r>
            <a:r>
              <a:rPr lang="en-US" sz="800" dirty="0" smtClean="0"/>
              <a:t> = [0.0,  0.0,   0.0;</a:t>
            </a:r>
          </a:p>
          <a:p>
            <a:r>
              <a:rPr lang="en-US" sz="800" dirty="0" smtClean="0"/>
              <a:t>         0.0,  0.0,   0.0;</a:t>
            </a:r>
          </a:p>
          <a:p>
            <a:r>
              <a:rPr lang="en-US" sz="800" dirty="0" smtClean="0"/>
              <a:t>         1  ,  0.0,   0.0;</a:t>
            </a:r>
          </a:p>
          <a:p>
            <a:r>
              <a:rPr lang="en-US" sz="800" dirty="0" smtClean="0"/>
              <a:t>         0.0,  0.0,   0.0;</a:t>
            </a:r>
          </a:p>
          <a:p>
            <a:r>
              <a:rPr lang="en-US" sz="800" dirty="0" smtClean="0"/>
              <a:t>         0.0,  0.0,   0.0;</a:t>
            </a:r>
          </a:p>
          <a:p>
            <a:r>
              <a:rPr lang="en-US" sz="800" dirty="0" smtClean="0"/>
              <a:t>         0.0,  0.0,   0.0;</a:t>
            </a:r>
          </a:p>
          <a:p>
            <a:r>
              <a:rPr lang="en-US" sz="800" dirty="0" smtClean="0"/>
              <a:t>         0.0,  0.0,   0.0];</a:t>
            </a:r>
          </a:p>
          <a:p>
            <a:r>
              <a:rPr lang="en-US" sz="800" dirty="0" err="1" smtClean="0"/>
              <a:t>Ptime</a:t>
            </a:r>
            <a:r>
              <a:rPr lang="en-US" sz="800" dirty="0" smtClean="0"/>
              <a:t> = [0; 1; (d/2)+1; d-3; d-2; d-1; d];</a:t>
            </a:r>
          </a:p>
          <a:p>
            <a:r>
              <a:rPr lang="en-US" sz="800" dirty="0" smtClean="0"/>
              <a:t> </a:t>
            </a:r>
          </a:p>
          <a:p>
            <a:r>
              <a:rPr lang="en-US" sz="800" dirty="0" smtClean="0"/>
              <a:t>    % Compute parameters for a low pass filter</a:t>
            </a:r>
          </a:p>
          <a:p>
            <a:r>
              <a:rPr lang="en-US" sz="800" dirty="0" smtClean="0"/>
              <a:t>    % Cutoff frequency=1Hz, sample frequency = 200Hz, 200 taps</a:t>
            </a:r>
          </a:p>
          <a:p>
            <a:r>
              <a:rPr lang="en-US" sz="800" dirty="0" smtClean="0"/>
              <a:t>    % This filter takes several seconds to run, but does a nice job of</a:t>
            </a:r>
          </a:p>
          <a:p>
            <a:r>
              <a:rPr lang="en-US" sz="800" dirty="0" smtClean="0"/>
              <a:t>    % ensuring that our waveforms look reasonable.</a:t>
            </a:r>
          </a:p>
          <a:p>
            <a:r>
              <a:rPr lang="en-US" sz="800" dirty="0" smtClean="0"/>
              <a:t>    % Note that it DOES introduce phase delay (which we don't care about)</a:t>
            </a:r>
          </a:p>
          <a:p>
            <a:r>
              <a:rPr lang="pt-BR" sz="800" dirty="0" smtClean="0"/>
              <a:t>    [ N, D ] = LPF( 1, 200, 200 ); </a:t>
            </a:r>
          </a:p>
          <a:p>
            <a:r>
              <a:rPr lang="en-US" sz="800" dirty="0" smtClean="0"/>
              <a:t>    </a:t>
            </a:r>
          </a:p>
          <a:p>
            <a:r>
              <a:rPr lang="en-US" sz="800" dirty="0" smtClean="0"/>
              <a:t>    t = Trajectory('Traj1');</a:t>
            </a:r>
          </a:p>
          <a:p>
            <a:r>
              <a:rPr lang="en-US" sz="800" dirty="0" smtClean="0"/>
              <a:t>    t = </a:t>
            </a:r>
            <a:r>
              <a:rPr lang="en-US" sz="800" dirty="0" err="1" smtClean="0"/>
              <a:t>t.set_av</a:t>
            </a:r>
            <a:r>
              <a:rPr lang="en-US" sz="800" dirty="0" smtClean="0"/>
              <a:t>(</a:t>
            </a:r>
            <a:r>
              <a:rPr lang="en-US" sz="800" dirty="0" err="1" smtClean="0"/>
              <a:t>initOR</a:t>
            </a:r>
            <a:r>
              <a:rPr lang="en-US" sz="800" dirty="0" smtClean="0"/>
              <a:t>, 'linear', </a:t>
            </a:r>
            <a:r>
              <a:rPr lang="en-US" sz="800" dirty="0" err="1" smtClean="0"/>
              <a:t>Atime</a:t>
            </a:r>
            <a:r>
              <a:rPr lang="en-US" sz="800" dirty="0" smtClean="0"/>
              <a:t>, </a:t>
            </a:r>
            <a:r>
              <a:rPr lang="en-US" sz="800" dirty="0" err="1" smtClean="0"/>
              <a:t>Adata</a:t>
            </a:r>
            <a:r>
              <a:rPr lang="en-US" sz="800" dirty="0" smtClean="0"/>
              <a:t>);</a:t>
            </a:r>
          </a:p>
          <a:p>
            <a:r>
              <a:rPr lang="fr-FR" sz="800" dirty="0" smtClean="0"/>
              <a:t>    t = t.</a:t>
            </a:r>
            <a:r>
              <a:rPr lang="fr-FR" sz="800" dirty="0" err="1" smtClean="0"/>
              <a:t>set_position</a:t>
            </a:r>
            <a:r>
              <a:rPr lang="fr-FR" sz="800" dirty="0" smtClean="0"/>
              <a:t>('</a:t>
            </a:r>
            <a:r>
              <a:rPr lang="fr-FR" sz="800" dirty="0" err="1" smtClean="0"/>
              <a:t>linear</a:t>
            </a:r>
            <a:r>
              <a:rPr lang="fr-FR" sz="800" dirty="0" smtClean="0"/>
              <a:t>', </a:t>
            </a:r>
            <a:r>
              <a:rPr lang="fr-FR" sz="800" dirty="0" err="1" smtClean="0"/>
              <a:t>Ptime</a:t>
            </a:r>
            <a:r>
              <a:rPr lang="fr-FR" sz="800" dirty="0" smtClean="0"/>
              <a:t>, </a:t>
            </a:r>
            <a:r>
              <a:rPr lang="fr-FR" sz="800" dirty="0" err="1" smtClean="0"/>
              <a:t>Pdata</a:t>
            </a:r>
            <a:r>
              <a:rPr lang="fr-FR" sz="800" dirty="0" smtClean="0"/>
              <a:t>);</a:t>
            </a:r>
          </a:p>
          <a:p>
            <a:r>
              <a:rPr lang="en-US" sz="800" dirty="0" smtClean="0"/>
              <a:t>    ok = </a:t>
            </a:r>
            <a:r>
              <a:rPr lang="en-US" sz="800" dirty="0" err="1" smtClean="0"/>
              <a:t>t.precheck</a:t>
            </a:r>
            <a:r>
              <a:rPr lang="en-US" sz="800" dirty="0" smtClean="0"/>
              <a:t>(); % Optional</a:t>
            </a:r>
          </a:p>
          <a:p>
            <a:r>
              <a:rPr lang="de-DE" sz="800" dirty="0" smtClean="0"/>
              <a:t>    t = t.compute(0.05, 0.005, N, D);</a:t>
            </a:r>
          </a:p>
          <a:p>
            <a:r>
              <a:rPr lang="en-US" sz="800" dirty="0" smtClean="0"/>
              <a:t>    num = </a:t>
            </a:r>
            <a:r>
              <a:rPr lang="en-US" sz="800" dirty="0" err="1" smtClean="0"/>
              <a:t>sqrt</a:t>
            </a:r>
            <a:r>
              <a:rPr lang="en-US" sz="800" dirty="0" smtClean="0"/>
              <a:t>(1/3);</a:t>
            </a:r>
          </a:p>
          <a:p>
            <a:r>
              <a:rPr lang="en-US" sz="800" dirty="0" smtClean="0"/>
              <a:t>    t = </a:t>
            </a:r>
            <a:r>
              <a:rPr lang="en-US" sz="800" dirty="0" err="1" smtClean="0"/>
              <a:t>t.plot_all</a:t>
            </a:r>
            <a:r>
              <a:rPr lang="en-US" sz="800" dirty="0" smtClean="0"/>
              <a:t>(</a:t>
            </a:r>
            <a:r>
              <a:rPr lang="en-US" sz="800" dirty="0" err="1" smtClean="0"/>
              <a:t>LabelPts</a:t>
            </a:r>
            <a:r>
              <a:rPr lang="en-US" sz="800" dirty="0" smtClean="0"/>
              <a:t>, [num; num; num]); % vector chosen for </a:t>
            </a:r>
            <a:r>
              <a:rPr lang="en-US" sz="800" dirty="0" err="1" smtClean="0"/>
              <a:t>visualizaton</a:t>
            </a:r>
            <a:r>
              <a:rPr lang="en-US" sz="800" dirty="0" smtClean="0"/>
              <a:t> purposes only</a:t>
            </a:r>
          </a:p>
          <a:p>
            <a:r>
              <a:rPr lang="en-US" sz="800" dirty="0" smtClean="0"/>
              <a:t>  </a:t>
            </a:r>
          </a:p>
          <a:p>
            <a:r>
              <a:rPr lang="en-US" sz="800" dirty="0" smtClean="0"/>
              <a:t>end</a:t>
            </a:r>
          </a:p>
          <a:p>
            <a:endParaRPr lang="en-US" dirty="0" smtClean="0"/>
          </a:p>
        </p:txBody>
      </p:sp>
      <p:sp>
        <p:nvSpPr>
          <p:cNvPr id="5" name="Rectangle 4"/>
          <p:cNvSpPr/>
          <p:nvPr/>
        </p:nvSpPr>
        <p:spPr>
          <a:xfrm>
            <a:off x="2514600" y="1219200"/>
            <a:ext cx="6172200" cy="2308324"/>
          </a:xfrm>
          <a:prstGeom prst="rect">
            <a:avLst/>
          </a:prstGeom>
          <a:solidFill>
            <a:schemeClr val="bg1">
              <a:lumMod val="95000"/>
            </a:schemeClr>
          </a:solidFill>
        </p:spPr>
        <p:txBody>
          <a:bodyPr wrap="square">
            <a:spAutoFit/>
          </a:bodyPr>
          <a:lstStyle/>
          <a:p>
            <a:r>
              <a:rPr lang="en-US" sz="1200" dirty="0" smtClean="0"/>
              <a:t>function [ </a:t>
            </a:r>
            <a:r>
              <a:rPr lang="en-US" sz="1200" dirty="0" err="1" smtClean="0"/>
              <a:t>output_args</a:t>
            </a:r>
            <a:r>
              <a:rPr lang="en-US" sz="1200" dirty="0" smtClean="0"/>
              <a:t> ] = marg_unit_test1( </a:t>
            </a:r>
            <a:r>
              <a:rPr lang="en-US" sz="1200" dirty="0" err="1" smtClean="0"/>
              <a:t>input_args</a:t>
            </a:r>
            <a:r>
              <a:rPr lang="en-US" sz="1200" dirty="0" smtClean="0"/>
              <a:t> )</a:t>
            </a:r>
          </a:p>
          <a:p>
            <a:r>
              <a:rPr lang="en-US" sz="1200" dirty="0" smtClean="0"/>
              <a:t> </a:t>
            </a:r>
          </a:p>
          <a:p>
            <a:r>
              <a:rPr lang="en-US" sz="1200" dirty="0" err="1" smtClean="0"/>
              <a:t>Mref</a:t>
            </a:r>
            <a:r>
              <a:rPr lang="en-US" sz="1200" dirty="0" smtClean="0"/>
              <a:t> = [0; 24.34777; -41.47411</a:t>
            </a:r>
            <a:r>
              <a:rPr lang="en-US" sz="1200" smtClean="0"/>
              <a:t>];  </a:t>
            </a:r>
            <a:endParaRPr lang="en-US" sz="1200" dirty="0" smtClean="0"/>
          </a:p>
          <a:p>
            <a:r>
              <a:rPr lang="en-US" sz="1200" dirty="0" smtClean="0"/>
              <a:t>% Magnetic North Frame of Reference: X=East, Y=North, Z=Up, in </a:t>
            </a:r>
            <a:r>
              <a:rPr lang="en-US" sz="1200" dirty="0" err="1" smtClean="0"/>
              <a:t>microTeslas</a:t>
            </a:r>
            <a:endParaRPr lang="en-US" sz="1200" dirty="0" smtClean="0"/>
          </a:p>
          <a:p>
            <a:r>
              <a:rPr lang="en-US" sz="1200" dirty="0" smtClean="0"/>
              <a:t>P0 = 101325;</a:t>
            </a:r>
          </a:p>
          <a:p>
            <a:r>
              <a:rPr lang="en-US" sz="1200" dirty="0" smtClean="0"/>
              <a:t> </a:t>
            </a:r>
          </a:p>
          <a:p>
            <a:r>
              <a:rPr lang="en-US" sz="1200" dirty="0" err="1" smtClean="0"/>
              <a:t>env</a:t>
            </a:r>
            <a:r>
              <a:rPr lang="en-US" sz="1200" dirty="0" smtClean="0"/>
              <a:t> = </a:t>
            </a:r>
            <a:r>
              <a:rPr lang="en-US" sz="1200" dirty="0" err="1" smtClean="0"/>
              <a:t>Env</a:t>
            </a:r>
            <a:r>
              <a:rPr lang="en-US" sz="1200" dirty="0" smtClean="0"/>
              <a:t>(Env.ENU, [0; 0; 9.80665], </a:t>
            </a:r>
            <a:r>
              <a:rPr lang="en-US" sz="1200" dirty="0" err="1" smtClean="0"/>
              <a:t>Mref</a:t>
            </a:r>
            <a:r>
              <a:rPr lang="en-US" sz="1200" dirty="0" smtClean="0"/>
              <a:t>, @</a:t>
            </a:r>
            <a:r>
              <a:rPr lang="en-US" sz="1200" dirty="0" err="1" smtClean="0"/>
              <a:t>standard_air_pressure</a:t>
            </a:r>
            <a:r>
              <a:rPr lang="en-US" sz="1200" dirty="0" smtClean="0"/>
              <a:t>, 25)</a:t>
            </a:r>
          </a:p>
          <a:p>
            <a:r>
              <a:rPr lang="en-US" sz="1200" dirty="0" smtClean="0"/>
              <a:t>t   = traj9(); % Pre-defined trajectory</a:t>
            </a:r>
          </a:p>
          <a:p>
            <a:r>
              <a:rPr lang="en-US" sz="1200" dirty="0" err="1" smtClean="0"/>
              <a:t>isp</a:t>
            </a:r>
            <a:r>
              <a:rPr lang="en-US" sz="1200" dirty="0" smtClean="0"/>
              <a:t> = </a:t>
            </a:r>
            <a:r>
              <a:rPr lang="en-US" sz="1200" dirty="0" err="1" smtClean="0"/>
              <a:t>IdealSensorPod</a:t>
            </a:r>
            <a:r>
              <a:rPr lang="en-US" sz="1200" dirty="0" smtClean="0"/>
              <a:t>(Env.ENU, </a:t>
            </a:r>
            <a:r>
              <a:rPr lang="en-US" sz="1200" dirty="0" err="1" smtClean="0"/>
              <a:t>env</a:t>
            </a:r>
            <a:r>
              <a:rPr lang="en-US" sz="1200" dirty="0" smtClean="0"/>
              <a:t>, t);</a:t>
            </a:r>
          </a:p>
          <a:p>
            <a:r>
              <a:rPr lang="en-US" sz="1200" dirty="0" smtClean="0"/>
              <a:t> </a:t>
            </a:r>
          </a:p>
          <a:p>
            <a:r>
              <a:rPr lang="en-US" sz="1200" dirty="0" smtClean="0"/>
              <a:t> </a:t>
            </a:r>
          </a:p>
          <a:p>
            <a:r>
              <a:rPr lang="en-US" sz="1200" dirty="0" smtClean="0"/>
              <a:t>end</a:t>
            </a:r>
          </a:p>
        </p:txBody>
      </p:sp>
    </p:spTree>
    <p:extLst>
      <p:ext uri="{BB962C8B-B14F-4D97-AF65-F5344CB8AC3E}">
        <p14:creationId xmlns:p14="http://schemas.microsoft.com/office/powerpoint/2010/main" val="23400297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514600" y="0"/>
            <a:ext cx="5715000" cy="715963"/>
          </a:xfrm>
        </p:spPr>
        <p:txBody>
          <a:bodyPr>
            <a:normAutofit/>
          </a:bodyPr>
          <a:lstStyle/>
          <a:p>
            <a:r>
              <a:rPr lang="en-US" dirty="0" smtClean="0"/>
              <a:t>Example: Acceleration Input</a:t>
            </a:r>
            <a:endParaRPr lang="en-US" dirty="0"/>
          </a:p>
        </p:txBody>
      </p:sp>
      <p:sp>
        <p:nvSpPr>
          <p:cNvPr id="11" name="Rectangle 10"/>
          <p:cNvSpPr/>
          <p:nvPr/>
        </p:nvSpPr>
        <p:spPr>
          <a:xfrm>
            <a:off x="381000" y="838200"/>
            <a:ext cx="5027612" cy="3016210"/>
          </a:xfrm>
          <a:prstGeom prst="rect">
            <a:avLst/>
          </a:prstGeom>
        </p:spPr>
        <p:txBody>
          <a:bodyPr wrap="square">
            <a:spAutoFit/>
          </a:bodyPr>
          <a:lstStyle/>
          <a:p>
            <a:r>
              <a:rPr lang="en-US" sz="1000" dirty="0" smtClean="0">
                <a:latin typeface="Courier New" pitchFamily="49" charset="0"/>
                <a:cs typeface="Courier New" pitchFamily="49" charset="0"/>
              </a:rPr>
              <a:t>%      time   X     Y      Z</a:t>
            </a:r>
          </a:p>
          <a:p>
            <a:r>
              <a:rPr lang="en-US" sz="1000" dirty="0" smtClean="0">
                <a:latin typeface="Courier New" pitchFamily="49" charset="0"/>
                <a:cs typeface="Courier New" pitchFamily="49" charset="0"/>
              </a:rPr>
              <a:t>    data = [0,    0.0,   0.0,  0.0;</a:t>
            </a:r>
          </a:p>
          <a:p>
            <a:r>
              <a:rPr lang="en-US" sz="1000" dirty="0" smtClean="0">
                <a:latin typeface="Courier New" pitchFamily="49" charset="0"/>
                <a:cs typeface="Courier New" pitchFamily="49" charset="0"/>
              </a:rPr>
              <a:t>        1,    0.0,   0.0,  0.0;</a:t>
            </a:r>
          </a:p>
          <a:p>
            <a:r>
              <a:rPr lang="en-US" sz="1000" dirty="0" smtClean="0">
                <a:latin typeface="Courier New" pitchFamily="49" charset="0"/>
                <a:cs typeface="Courier New" pitchFamily="49" charset="0"/>
              </a:rPr>
              <a:t>        2,    1.0,   0.0,  0.0;</a:t>
            </a:r>
          </a:p>
          <a:p>
            <a:r>
              <a:rPr lang="en-US" sz="1000" dirty="0" smtClean="0">
                <a:latin typeface="Courier New" pitchFamily="49" charset="0"/>
                <a:cs typeface="Courier New" pitchFamily="49" charset="0"/>
              </a:rPr>
              <a:t>        3,    1.0,   0.0,  0.0;</a:t>
            </a:r>
          </a:p>
          <a:p>
            <a:r>
              <a:rPr lang="en-US" sz="1000" dirty="0" smtClean="0">
                <a:latin typeface="Courier New" pitchFamily="49" charset="0"/>
                <a:cs typeface="Courier New" pitchFamily="49" charset="0"/>
              </a:rPr>
              <a:t>        4,    -1.0,  0.0,  0.0;</a:t>
            </a:r>
          </a:p>
          <a:p>
            <a:r>
              <a:rPr lang="en-US" sz="1000" dirty="0" smtClean="0">
                <a:latin typeface="Courier New" pitchFamily="49" charset="0"/>
                <a:cs typeface="Courier New" pitchFamily="49" charset="0"/>
              </a:rPr>
              <a:t>        5,    -1.0,  1.0,  0.0;</a:t>
            </a:r>
          </a:p>
          <a:p>
            <a:r>
              <a:rPr lang="en-US" sz="1000" dirty="0" smtClean="0">
                <a:latin typeface="Courier New" pitchFamily="49" charset="0"/>
                <a:cs typeface="Courier New" pitchFamily="49" charset="0"/>
              </a:rPr>
              <a:t>        6,    0.0,   1.0,  0.0;</a:t>
            </a:r>
          </a:p>
          <a:p>
            <a:r>
              <a:rPr lang="en-US" sz="1000" dirty="0" smtClean="0">
                <a:latin typeface="Courier New" pitchFamily="49" charset="0"/>
                <a:cs typeface="Courier New" pitchFamily="49" charset="0"/>
              </a:rPr>
              <a:t>        7,    0.0,  -1.0,  0.0;</a:t>
            </a:r>
          </a:p>
          <a:p>
            <a:r>
              <a:rPr lang="en-US" sz="1000" dirty="0" smtClean="0">
                <a:latin typeface="Courier New" pitchFamily="49" charset="0"/>
                <a:cs typeface="Courier New" pitchFamily="49" charset="0"/>
              </a:rPr>
              <a:t>        8,    0.0,  -1.0,  1.0;</a:t>
            </a:r>
          </a:p>
          <a:p>
            <a:r>
              <a:rPr lang="en-US" sz="1000" dirty="0" smtClean="0">
                <a:latin typeface="Courier New" pitchFamily="49" charset="0"/>
                <a:cs typeface="Courier New" pitchFamily="49" charset="0"/>
              </a:rPr>
              <a:t>        9,    0.0,   0.0,  1.0;</a:t>
            </a:r>
          </a:p>
          <a:p>
            <a:r>
              <a:rPr lang="en-US" sz="1000" dirty="0" smtClean="0">
                <a:latin typeface="Courier New" pitchFamily="49" charset="0"/>
                <a:cs typeface="Courier New" pitchFamily="49" charset="0"/>
              </a:rPr>
              <a:t>        10,   0.0,   0.0, -1.0;</a:t>
            </a:r>
          </a:p>
          <a:p>
            <a:r>
              <a:rPr lang="en-US" sz="1000" dirty="0" smtClean="0">
                <a:latin typeface="Courier New" pitchFamily="49" charset="0"/>
                <a:cs typeface="Courier New" pitchFamily="49" charset="0"/>
              </a:rPr>
              <a:t>        11,   0.0,   0.0, -1.0;</a:t>
            </a:r>
          </a:p>
          <a:p>
            <a:r>
              <a:rPr lang="en-US" sz="1000" dirty="0" smtClean="0">
                <a:latin typeface="Courier New" pitchFamily="49" charset="0"/>
                <a:cs typeface="Courier New" pitchFamily="49" charset="0"/>
              </a:rPr>
              <a:t>        12,   0.0,   0.0,  0.0;</a:t>
            </a:r>
          </a:p>
          <a:p>
            <a:r>
              <a:rPr lang="en-US" sz="1000" dirty="0" smtClean="0">
                <a:latin typeface="Courier New" pitchFamily="49" charset="0"/>
                <a:cs typeface="Courier New" pitchFamily="49" charset="0"/>
              </a:rPr>
              <a:t>        13,   0.0,   0.0,  0.0 ];</a:t>
            </a:r>
          </a:p>
          <a:p>
            <a:r>
              <a:rPr lang="en-US" sz="1000" dirty="0" smtClean="0">
                <a:latin typeface="Courier New" pitchFamily="49" charset="0"/>
                <a:cs typeface="Courier New" pitchFamily="49" charset="0"/>
              </a:rPr>
              <a:t>    </a:t>
            </a:r>
          </a:p>
          <a:p>
            <a:r>
              <a:rPr lang="it-IT" sz="1000" dirty="0" smtClean="0">
                <a:latin typeface="Courier New" pitchFamily="49" charset="0"/>
                <a:cs typeface="Courier New" pitchFamily="49" charset="0"/>
              </a:rPr>
              <a:t>    t = t.set_acceleration('spline', data(:,1), data(:,2:4) );</a:t>
            </a:r>
          </a:p>
          <a:p>
            <a:r>
              <a:rPr lang="en-US" sz="1000" dirty="0" smtClean="0">
                <a:latin typeface="Courier New" pitchFamily="49" charset="0"/>
                <a:cs typeface="Courier New" pitchFamily="49" charset="0"/>
              </a:rPr>
              <a:t>    t = </a:t>
            </a:r>
            <a:r>
              <a:rPr lang="en-US" sz="1000" dirty="0" err="1" smtClean="0">
                <a:latin typeface="Courier New" pitchFamily="49" charset="0"/>
                <a:cs typeface="Courier New" pitchFamily="49" charset="0"/>
              </a:rPr>
              <a:t>t.compute</a:t>
            </a:r>
            <a:r>
              <a:rPr lang="en-US" sz="1000" dirty="0" smtClean="0">
                <a:latin typeface="Courier New" pitchFamily="49" charset="0"/>
                <a:cs typeface="Courier New" pitchFamily="49" charset="0"/>
              </a:rPr>
              <a:t>(</a:t>
            </a:r>
            <a:r>
              <a:rPr lang="en-US" sz="1000" dirty="0" err="1" smtClean="0">
                <a:latin typeface="Courier New" pitchFamily="49" charset="0"/>
                <a:cs typeface="Courier New" pitchFamily="49" charset="0"/>
              </a:rPr>
              <a:t>TimeInc</a:t>
            </a:r>
            <a:r>
              <a:rPr lang="en-US" sz="1000" dirty="0" smtClean="0">
                <a:latin typeface="Courier New" pitchFamily="49" charset="0"/>
                <a:cs typeface="Courier New" pitchFamily="49" charset="0"/>
              </a:rPr>
              <a:t>, [], []);</a:t>
            </a:r>
          </a:p>
          <a:p>
            <a:r>
              <a:rPr lang="en-US" sz="1000" dirty="0" smtClean="0">
                <a:latin typeface="Courier New" pitchFamily="49" charset="0"/>
                <a:cs typeface="Courier New" pitchFamily="49" charset="0"/>
              </a:rPr>
              <a:t>    t = </a:t>
            </a:r>
            <a:r>
              <a:rPr lang="en-US" sz="1000" dirty="0" err="1" smtClean="0">
                <a:latin typeface="Courier New" pitchFamily="49" charset="0"/>
                <a:cs typeface="Courier New" pitchFamily="49" charset="0"/>
              </a:rPr>
              <a:t>t.plot_pt_all</a:t>
            </a:r>
            <a:r>
              <a:rPr lang="en-US" sz="1000" dirty="0" smtClean="0">
                <a:latin typeface="Courier New" pitchFamily="49" charset="0"/>
                <a:cs typeface="Courier New" pitchFamily="49" charset="0"/>
              </a:rPr>
              <a:t>(</a:t>
            </a:r>
            <a:r>
              <a:rPr lang="en-US" sz="1000" dirty="0" err="1" smtClean="0">
                <a:latin typeface="Courier New" pitchFamily="49" charset="0"/>
                <a:cs typeface="Courier New" pitchFamily="49" charset="0"/>
              </a:rPr>
              <a:t>LabelPts</a:t>
            </a:r>
            <a:r>
              <a:rPr lang="en-US" sz="1000" dirty="0" smtClean="0">
                <a:latin typeface="Courier New" pitchFamily="49" charset="0"/>
                <a:cs typeface="Courier New" pitchFamily="49" charset="0"/>
              </a:rPr>
              <a:t>);</a:t>
            </a:r>
          </a:p>
        </p:txBody>
      </p:sp>
      <p:pic>
        <p:nvPicPr>
          <p:cNvPr id="19461" name="Picture 5"/>
          <p:cNvPicPr>
            <a:picLocks noChangeAspect="1" noChangeArrowheads="1"/>
          </p:cNvPicPr>
          <p:nvPr/>
        </p:nvPicPr>
        <p:blipFill>
          <a:blip r:embed="rId2" cstate="print"/>
          <a:srcRect/>
          <a:stretch>
            <a:fillRect/>
          </a:stretch>
        </p:blipFill>
        <p:spPr bwMode="auto">
          <a:xfrm>
            <a:off x="5080000" y="762000"/>
            <a:ext cx="4064000" cy="3048000"/>
          </a:xfrm>
          <a:prstGeom prst="rect">
            <a:avLst/>
          </a:prstGeom>
          <a:noFill/>
          <a:ln w="9525">
            <a:noFill/>
            <a:miter lim="800000"/>
            <a:headEnd/>
            <a:tailEnd/>
          </a:ln>
          <a:effectLst/>
        </p:spPr>
      </p:pic>
      <p:pic>
        <p:nvPicPr>
          <p:cNvPr id="19462" name="Picture 6"/>
          <p:cNvPicPr>
            <a:picLocks noChangeAspect="1" noChangeArrowheads="1"/>
          </p:cNvPicPr>
          <p:nvPr/>
        </p:nvPicPr>
        <p:blipFill>
          <a:blip r:embed="rId3" cstate="print"/>
          <a:srcRect/>
          <a:stretch>
            <a:fillRect/>
          </a:stretch>
        </p:blipFill>
        <p:spPr bwMode="auto">
          <a:xfrm>
            <a:off x="5334000" y="3886200"/>
            <a:ext cx="3657600" cy="2743200"/>
          </a:xfrm>
          <a:prstGeom prst="rect">
            <a:avLst/>
          </a:prstGeom>
          <a:noFill/>
          <a:ln w="9525">
            <a:noFill/>
            <a:miter lim="800000"/>
            <a:headEnd/>
            <a:tailEnd/>
          </a:ln>
          <a:effectLst/>
        </p:spPr>
      </p:pic>
      <p:pic>
        <p:nvPicPr>
          <p:cNvPr id="19463" name="Picture 7"/>
          <p:cNvPicPr>
            <a:picLocks noChangeAspect="1" noChangeArrowheads="1"/>
          </p:cNvPicPr>
          <p:nvPr/>
        </p:nvPicPr>
        <p:blipFill>
          <a:blip r:embed="rId4" cstate="print"/>
          <a:srcRect/>
          <a:stretch>
            <a:fillRect/>
          </a:stretch>
        </p:blipFill>
        <p:spPr bwMode="auto">
          <a:xfrm>
            <a:off x="838200" y="4038600"/>
            <a:ext cx="3177117" cy="2382838"/>
          </a:xfrm>
          <a:prstGeom prst="rect">
            <a:avLst/>
          </a:prstGeom>
          <a:noFill/>
          <a:ln w="9525">
            <a:noFill/>
            <a:miter lim="800000"/>
            <a:headEnd/>
            <a:tailEnd/>
          </a:ln>
          <a:effectLst/>
        </p:spPr>
      </p:pic>
      <p:sp>
        <p:nvSpPr>
          <p:cNvPr id="15" name="Right Arrow 14"/>
          <p:cNvSpPr/>
          <p:nvPr/>
        </p:nvSpPr>
        <p:spPr>
          <a:xfrm>
            <a:off x="3429000" y="1828800"/>
            <a:ext cx="1600200" cy="6096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Yields</a:t>
            </a:r>
            <a:endParaRPr lang="en-US" b="1" dirty="0">
              <a:solidFill>
                <a:schemeClr val="tx1"/>
              </a:solidFill>
            </a:endParaRPr>
          </a:p>
        </p:txBody>
      </p:sp>
      <p:sp>
        <p:nvSpPr>
          <p:cNvPr id="16" name="Curved Right Arrow 15"/>
          <p:cNvSpPr/>
          <p:nvPr/>
        </p:nvSpPr>
        <p:spPr>
          <a:xfrm>
            <a:off x="4572000" y="3352800"/>
            <a:ext cx="685800" cy="1295400"/>
          </a:xfrm>
          <a:prstGeom prst="curv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4648200" y="3733800"/>
            <a:ext cx="1313180" cy="369332"/>
          </a:xfrm>
          <a:prstGeom prst="rect">
            <a:avLst/>
          </a:prstGeom>
          <a:noFill/>
        </p:spPr>
        <p:txBody>
          <a:bodyPr wrap="none" rtlCol="0">
            <a:spAutoFit/>
          </a:bodyPr>
          <a:lstStyle/>
          <a:p>
            <a:r>
              <a:rPr lang="en-US" dirty="0" smtClean="0"/>
              <a:t>via </a:t>
            </a:r>
            <a:r>
              <a:rPr lang="en-US" dirty="0" err="1" smtClean="0"/>
              <a:t>spline</a:t>
            </a:r>
            <a:r>
              <a:rPr lang="en-US" dirty="0" smtClean="0"/>
              <a:t> fit</a:t>
            </a:r>
            <a:endParaRPr lang="en-US" dirty="0"/>
          </a:p>
        </p:txBody>
      </p:sp>
      <p:sp>
        <p:nvSpPr>
          <p:cNvPr id="18" name="Right Arrow 17"/>
          <p:cNvSpPr/>
          <p:nvPr/>
        </p:nvSpPr>
        <p:spPr>
          <a:xfrm flipH="1">
            <a:off x="3810000" y="4953000"/>
            <a:ext cx="1600200" cy="6096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Integrates to</a:t>
            </a:r>
            <a:endParaRPr lang="en-US" sz="1400" b="1" dirty="0">
              <a:solidFill>
                <a:schemeClr val="tx1"/>
              </a:solidFill>
            </a:endParaRPr>
          </a:p>
        </p:txBody>
      </p:sp>
    </p:spTree>
    <p:extLst>
      <p:ext uri="{BB962C8B-B14F-4D97-AF65-F5344CB8AC3E}">
        <p14:creationId xmlns:p14="http://schemas.microsoft.com/office/powerpoint/2010/main" val="162400420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reescale PowerPoint Template&amp;quot;&quot;/&gt;&lt;property id=&quot;20307&quot; value=&quot;257&quot;/&gt;&lt;/object&gt;&lt;object type=&quot;3&quot; unique_id=&quot;10005&quot;&gt;&lt;property id=&quot;20148&quot; value=&quot;5&quot;/&gt;&lt;property id=&quot;20300&quot; value=&quot;Slide 2 - &amp;quot;Sample Slide: Text Only&amp;quot;&quot;/&gt;&lt;property id=&quot;20307&quot; value=&quot;260&quot;/&gt;&lt;/object&gt;&lt;object type=&quot;3&quot; unique_id=&quot;10006&quot;&gt;&lt;property id=&quot;20148&quot; value=&quot;5&quot;/&gt;&lt;property id=&quot;20300&quot; value=&quot;Slide 3 - &amp;quot;Sample Slide: Text + 1 Graphic&amp;quot;&quot;/&gt;&lt;property id=&quot;20307&quot; value=&quot;264&quot;/&gt;&lt;/object&gt;&lt;object type=&quot;3&quot; unique_id=&quot;10007&quot;&gt;&lt;property id=&quot;20148&quot; value=&quot;5&quot;/&gt;&lt;property id=&quot;20300&quot; value=&quot;Slide 4 - &amp;quot;Sample Slide: Text + 1 Graphic&amp;quot;&quot;/&gt;&lt;property id=&quot;20307&quot; value=&quot;265&quot;/&gt;&lt;/object&gt;&lt;object type=&quot;3&quot; unique_id=&quot;10008&quot;&gt;&lt;property id=&quot;20148&quot; value=&quot;5&quot;/&gt;&lt;property id=&quot;20300&quot; value=&quot;Slide 5 - &amp;quot;Sample Slide: Text + 2 Graphics&amp;quot;&quot;/&gt;&lt;property id=&quot;20307&quot; value=&quot;266&quot;/&gt;&lt;/object&gt;&lt;object type=&quot;3&quot; unique_id=&quot;10009&quot;&gt;&lt;property id=&quot;20148&quot; value=&quot;5&quot;/&gt;&lt;property id=&quot;20300&quot; value=&quot;Slide 6 - &amp;quot;Sample Slide: Text + 2 Graphics&amp;quot;&quot;/&gt;&lt;property id=&quot;20307&quot; value=&quot;267&quot;/&gt;&lt;/object&gt;&lt;object type=&quot;3&quot; unique_id=&quot;10010&quot;&gt;&lt;property id=&quot;20148&quot; value=&quot;5&quot;/&gt;&lt;property id=&quot;20300&quot; value=&quot;Slide 7 - &amp;quot;Sample Slide: Text + 3 Graphics&amp;quot;&quot;/&gt;&lt;property id=&quot;20307&quot; value=&quot;268&quot;/&gt;&lt;/object&gt;&lt;object type=&quot;3&quot; unique_id=&quot;10011&quot;&gt;&lt;property id=&quot;20148&quot; value=&quot;5&quot;/&gt;&lt;property id=&quot;20300&quot; value=&quot;Slide 8 - &amp;quot;Sample Slide: Text + 3 Graphics&amp;quot;&quot;/&gt;&lt;property id=&quot;20307&quot; value=&quot;269&quot;/&gt;&lt;/object&gt;&lt;object type=&quot;3&quot; unique_id=&quot;10012&quot;&gt;&lt;property id=&quot;20148&quot; value=&quot;5&quot;/&gt;&lt;property id=&quot;20300&quot; value=&quot;Slide 9 - &amp;quot;Sample Slide: Text and Logos&amp;quot;&quot;/&gt;&lt;property id=&quot;20307&quot; value=&quot;270&quot;/&gt;&lt;/object&gt;&lt;object type=&quot;3&quot; unique_id=&quot;10013&quot;&gt;&lt;property id=&quot;20148&quot; value=&quot;5&quot;/&gt;&lt;property id=&quot;20300&quot; value=&quot;Slide 10 - &amp;quot;Sample Slide: Text and Logos&amp;quot;&quot;/&gt;&lt;property id=&quot;20307&quot; value=&quot;271&quot;/&gt;&lt;/object&gt;&lt;object type=&quot;3&quot; unique_id=&quot;10014&quot;&gt;&lt;property id=&quot;20148&quot; value=&quot;5&quot;/&gt;&lt;property id=&quot;20300&quot; value=&quot;Slide 11 - &amp;quot;Sample Slide: Bar Graph&amp;quot;&quot;/&gt;&lt;property id=&quot;20307&quot; value=&quot;276&quot;/&gt;&lt;/object&gt;&lt;object type=&quot;3&quot; unique_id=&quot;10015&quot;&gt;&lt;property id=&quot;20148&quot; value=&quot;5&quot;/&gt;&lt;property id=&quot;20300&quot; value=&quot;Slide 12 - &amp;quot;Sample Slide: Bar Graph Quadrant&amp;quot;&quot;/&gt;&lt;property id=&quot;20307&quot; value=&quot;296&quot;/&gt;&lt;/object&gt;&lt;object type=&quot;3&quot; unique_id=&quot;10016&quot;&gt;&lt;property id=&quot;20148&quot; value=&quot;5&quot;/&gt;&lt;property id=&quot;20300&quot; value=&quot;Slide 13 - &amp;quot;Sample Slide: Pie Graph&amp;quot;&quot;/&gt;&lt;property id=&quot;20307&quot; value=&quot;277&quot;/&gt;&lt;/object&gt;&lt;object type=&quot;3&quot; unique_id=&quot;10017&quot;&gt;&lt;property id=&quot;20148&quot; value=&quot;5&quot;/&gt;&lt;property id=&quot;20300&quot; value=&quot;Slide 14 - &amp;quot;Sample Slide: Line Graph Quadrant&amp;quot;&quot;/&gt;&lt;property id=&quot;20307&quot; value=&quot;278&quot;/&gt;&lt;/object&gt;&lt;object type=&quot;3&quot; unique_id=&quot;10018&quot;&gt;&lt;property id=&quot;20148&quot; value=&quot;5&quot;/&gt;&lt;property id=&quot;20300&quot; value=&quot;Slide 15 - &amp;quot;Sample Slide: Line Graph&amp;quot;&quot;/&gt;&lt;property id=&quot;20307&quot; value=&quot;297&quot;/&gt;&lt;/object&gt;&lt;object type=&quot;3&quot; unique_id=&quot;10019&quot;&gt;&lt;property id=&quot;20148&quot; value=&quot;5&quot;/&gt;&lt;property id=&quot;20300&quot; value=&quot;Slide 16 - &amp;quot;Sample Slide: Diagram Slide&amp;quot;&quot;/&gt;&lt;property id=&quot;20307&quot; value=&quot;283&quot;/&gt;&lt;/object&gt;&lt;object type=&quot;3&quot; unique_id=&quot;10020&quot;&gt;&lt;property id=&quot;20148&quot; value=&quot;5&quot;/&gt;&lt;property id=&quot;20300&quot; value=&quot;Slide 17&quot;/&gt;&lt;property id=&quot;20307&quot; value=&quot;287&quot;/&gt;&lt;/object&gt;&lt;object type=&quot;3&quot; unique_id=&quot;10021&quot;&gt;&lt;property id=&quot;20148&quot; value=&quot;5&quot;/&gt;&lt;property id=&quot;20300&quot; value=&quot;Slide 18 - &amp;quot;Sample Slide: Text Treatments&amp;quot;&quot;/&gt;&lt;property id=&quot;20307&quot; value=&quot;289&quot;/&gt;&lt;/object&gt;&lt;object type=&quot;3&quot; unique_id=&quot;10022&quot;&gt;&lt;property id=&quot;20148&quot; value=&quot;5&quot;/&gt;&lt;property id=&quot;20300&quot; value=&quot;Slide 19 - &amp;quot;Sample Slide: Timeline&amp;quot;&quot;/&gt;&lt;property id=&quot;20307&quot; value=&quot;290&quot;/&gt;&lt;/object&gt;&lt;object type=&quot;3&quot; unique_id=&quot;10023&quot;&gt;&lt;property id=&quot;20148&quot; value=&quot;5&quot;/&gt;&lt;property id=&quot;20300&quot; value=&quot;Slide 20 - &amp;quot;Sample Slide: Timeline 2&amp;quot;&quot;/&gt;&lt;property id=&quot;20307&quot; value=&quot;294&quot;/&gt;&lt;/object&gt;&lt;object type=&quot;3&quot; unique_id=&quot;10024&quot;&gt;&lt;property id=&quot;20148&quot; value=&quot;5&quot;/&gt;&lt;property id=&quot;20300&quot; value=&quot;Slide 21 - &amp;quot;Sample Slide: Charts&amp;quot;&quot;/&gt;&lt;property id=&quot;20307&quot; value=&quot;295&quot;/&gt;&lt;/object&gt;&lt;object type=&quot;3&quot; unique_id=&quot;10025&quot;&gt;&lt;property id=&quot;20148&quot; value=&quot;5&quot;/&gt;&lt;property id=&quot;20300&quot; value=&quot;Slide 22 - &amp;quot;New Freescale Colors&amp;quot;&quot;/&gt;&lt;property id=&quot;20307&quot; value=&quot;293&quot;/&gt;&lt;/object&gt;&lt;object type=&quot;3&quot; unique_id=&quot;10026&quot;&gt;&lt;property id=&quot;20148&quot; value=&quot;5&quot;/&gt;&lt;property id=&quot;20300&quot; value=&quot;Slide 23 - &amp;quot;Sample Slide: Blank White Page&amp;quot;&quot;/&gt;&lt;property id=&quot;20307&quot; value=&quot;288&quot;/&gt;&lt;/object&gt;&lt;object type=&quot;3&quot; unique_id=&quot;10027&quot;&gt;&lt;property id=&quot;20148&quot; value=&quot;5&quot;/&gt;&lt;property id=&quot;20300&quot; value=&quot;Slide 24&quot;/&gt;&lt;property id=&quot;20307&quot; value=&quot;291&quot;/&gt;&lt;/object&gt;&lt;/object&gt;&lt;/object&gt;&lt;/database&gt;"/>
  <p:tag name="SECTOMILLISECCONVERTED" val="1"/>
</p:tagLst>
</file>

<file path=ppt/theme/theme1.xml><?xml version="1.0" encoding="utf-8"?>
<a:theme xmlns:a="http://schemas.openxmlformats.org/drawingml/2006/main" name="0_Master Content Slide">
  <a:themeElements>
    <a:clrScheme name="Freescale 2011 Color">
      <a:dk1>
        <a:sysClr val="windowText" lastClr="000000"/>
      </a:dk1>
      <a:lt1>
        <a:sysClr val="window" lastClr="FFFFFF"/>
      </a:lt1>
      <a:dk2>
        <a:srgbClr val="685C53"/>
      </a:dk2>
      <a:lt2>
        <a:srgbClr val="EEECE1"/>
      </a:lt2>
      <a:accent1>
        <a:srgbClr val="3597B8"/>
      </a:accent1>
      <a:accent2>
        <a:srgbClr val="E64F0C"/>
      </a:accent2>
      <a:accent3>
        <a:srgbClr val="69A020"/>
      </a:accent3>
      <a:accent4>
        <a:srgbClr val="6A747D"/>
      </a:accent4>
      <a:accent5>
        <a:srgbClr val="B6111A"/>
      </a:accent5>
      <a:accent6>
        <a:srgbClr val="2B285E"/>
      </a:accent6>
      <a:hlink>
        <a:srgbClr val="E64F0C"/>
      </a:hlink>
      <a:folHlink>
        <a:srgbClr val="3597B8"/>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rtlCol="0" anchor="t">
        <a:noAutofit/>
      </a:bodyPr>
      <a:lstStyle>
        <a:defPPr>
          <a:defRPr sz="1500" dirty="0" err="1" smtClean="0">
            <a:solidFill>
              <a:schemeClr val="accent4">
                <a:lumMod val="50000"/>
              </a:schemeClr>
            </a:solidFill>
          </a:defRPr>
        </a:defPPr>
      </a:lstStyle>
    </a:txDef>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_ FSL Logo Slide">
  <a:themeElements>
    <a:clrScheme name="Freescale_Brand2011">
      <a:dk1>
        <a:sysClr val="windowText" lastClr="000000"/>
      </a:dk1>
      <a:lt1>
        <a:sysClr val="window" lastClr="FFFFFF"/>
      </a:lt1>
      <a:dk2>
        <a:srgbClr val="685C53"/>
      </a:dk2>
      <a:lt2>
        <a:srgbClr val="EEECE1"/>
      </a:lt2>
      <a:accent1>
        <a:srgbClr val="69A020"/>
      </a:accent1>
      <a:accent2>
        <a:srgbClr val="E64F0C"/>
      </a:accent2>
      <a:accent3>
        <a:srgbClr val="3597B8"/>
      </a:accent3>
      <a:accent4>
        <a:srgbClr val="6A747D"/>
      </a:accent4>
      <a:accent5>
        <a:srgbClr val="B6111A"/>
      </a:accent5>
      <a:accent6>
        <a:srgbClr val="2B285E"/>
      </a:accent6>
      <a:hlink>
        <a:srgbClr val="396497"/>
      </a:hlink>
      <a:folHlink>
        <a:srgbClr val="D64B0C"/>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4593</TotalTime>
  <Pages>0</Pages>
  <Words>2366</Words>
  <Characters>0</Characters>
  <Application>Microsoft Office PowerPoint</Application>
  <DocSecurity>0</DocSecurity>
  <PresentationFormat>On-screen Show (4:3)</PresentationFormat>
  <Lines>0</Lines>
  <Paragraphs>383</Paragraphs>
  <Slides>22</Slides>
  <Notes>0</Notes>
  <HiddenSlides>0</HiddenSlides>
  <MMClips>1</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Arial Narrow</vt:lpstr>
      <vt:lpstr>Courier New</vt:lpstr>
      <vt:lpstr>Symbol</vt:lpstr>
      <vt:lpstr>Wingdings</vt:lpstr>
      <vt:lpstr>0_Master Content Slide</vt:lpstr>
      <vt:lpstr>10_ FSL Logo Slide</vt:lpstr>
      <vt:lpstr>TSim Working Notes</vt:lpstr>
      <vt:lpstr>Project Goals</vt:lpstr>
      <vt:lpstr>Top Level Class Hierarchy</vt:lpstr>
      <vt:lpstr>Overall Trajectory Construction</vt:lpstr>
      <vt:lpstr>Class Hierarchy continued…</vt:lpstr>
      <vt:lpstr>Environmental Model</vt:lpstr>
      <vt:lpstr>NASA Standard Atmosphere</vt:lpstr>
      <vt:lpstr>PowerPoint Presentation</vt:lpstr>
      <vt:lpstr>Example: Acceleration Input</vt:lpstr>
      <vt:lpstr>Example: Position Result</vt:lpstr>
      <vt:lpstr>Add orientation information</vt:lpstr>
      <vt:lpstr>Here’s the entire deck (1 of 2)</vt:lpstr>
      <vt:lpstr>Here’s the entire deck (2 of 2)</vt:lpstr>
      <vt:lpstr>TSIM also supports trajectory animation</vt:lpstr>
      <vt:lpstr>Example: Orientation Input</vt:lpstr>
      <vt:lpstr>Example: Orientation</vt:lpstr>
      <vt:lpstr>PowerPoint Presentation</vt:lpstr>
      <vt:lpstr>Sensor Features</vt:lpstr>
      <vt:lpstr>Distribution</vt:lpstr>
      <vt:lpstr>FREESCALE END-USER SOFTWARE LICENSE AGREEMENT</vt:lpstr>
      <vt:lpstr>Status</vt:lpstr>
      <vt:lpstr>If you would like to try TSim</vt:lpstr>
    </vt:vector>
  </TitlesOfParts>
  <Company>Free Scale</Company>
  <LinksUpToDate>false</LinksUpToDate>
  <CharactersWithSpaces>0</CharactersWithSpaces>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Freescale PowerPoint Template</dc:title>
  <dc:creator>rls02c</dc:creator>
  <cp:lastModifiedBy>Stanley Mike-RMPE01</cp:lastModifiedBy>
  <cp:revision>367</cp:revision>
  <dcterms:created xsi:type="dcterms:W3CDTF">2012-11-14T23:25:03Z</dcterms:created>
  <dcterms:modified xsi:type="dcterms:W3CDTF">2015-09-08T22:36:43Z</dcterms:modified>
  <cp:category>4:3 Confidential and Proprietary</cp:category>
</cp:coreProperties>
</file>