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embeddings/oleObject1.bin" ContentType="application/vnd.openxmlformats-officedocument.oleObject"/>
  <Override PartName="/ppt/embeddings/oleObject2.bin" ContentType="application/vnd.openxmlformats-officedocument.oleObject"/>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60.xml.rels" ContentType="application/vnd.openxmlformats-package.relationships+xml"/>
  <Override PartName="/ppt/slideLayouts/_rels/slideLayout51.xml.rels" ContentType="application/vnd.openxmlformats-package.relationships+xml"/>
  <Override PartName="/ppt/slideLayouts/_rels/slideLayout4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46.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4.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4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0.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7.xml.rels" ContentType="application/vnd.openxmlformats-package.relationships+xml"/>
  <Override PartName="/ppt/slideLayouts/_rels/slideLayout28.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15.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54.xml" ContentType="application/vnd.openxmlformats-officedocument.presentationml.slideLayout+xml"/>
  <Override PartName="/ppt/slideLayouts/slideLayout27.xml" ContentType="application/vnd.openxmlformats-officedocument.presentationml.slideLayout+xml"/>
  <Override PartName="/ppt/slideLayouts/slideLayout60.xml" ContentType="application/vnd.openxmlformats-officedocument.presentationml.slideLayout+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s/slide19.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6.xml" ContentType="application/vnd.openxmlformats-officedocument.presentationml.slide+xml"/>
  <Override PartName="/ppt/slides/_rels/slide61.xml.rels" ContentType="application/vnd.openxmlformats-package.relationships+xml"/>
  <Override PartName="/ppt/slides/_rels/slide13.xml.rels" ContentType="application/vnd.openxmlformats-package.relationships+xml"/>
  <Override PartName="/ppt/slides/_rels/slide60.xml.rels" ContentType="application/vnd.openxmlformats-package.relationships+xml"/>
  <Override PartName="/ppt/slides/_rels/slide12.xml.rels" ContentType="application/vnd.openxmlformats-package.relationships+xml"/>
  <Override PartName="/ppt/slides/_rels/slide59.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4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8.xml.rels" ContentType="application/vnd.openxmlformats-package.relationships+xml"/>
  <Override PartName="/ppt/slides/_rels/slide41.xml.rels" ContentType="application/vnd.openxmlformats-package.relationships+xml"/>
  <Override PartName="/ppt/slides/_rels/slide47.xml.rels" ContentType="application/vnd.openxmlformats-package.relationships+xml"/>
  <Override PartName="/ppt/slides/_rels/slide63.xml.rels" ContentType="application/vnd.openxmlformats-package.relationships+xml"/>
  <Override PartName="/ppt/slides/_rels/slide7.xml.rels" ContentType="application/vnd.openxmlformats-package.relationships+xml"/>
  <Override PartName="/ppt/slides/_rels/slide40.xml.rels" ContentType="application/vnd.openxmlformats-package.relationships+xml"/>
  <Override PartName="/ppt/slides/_rels/slide46.xml.rels" ContentType="application/vnd.openxmlformats-package.relationships+xml"/>
  <Override PartName="/ppt/slides/_rels/slide57.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37.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35.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18.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62.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54.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19.xml.rels" ContentType="application/vnd.openxmlformats-package.relationships+xml"/>
  <Override PartName="/ppt/slides/slide5.xml" ContentType="application/vnd.openxmlformats-officedocument.presentationml.slide+xml"/>
  <Override PartName="/ppt/slides/slide53.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54.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55.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57.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61.xml" ContentType="application/vnd.openxmlformats-officedocument.presentationml.slide+xml"/>
  <Override PartName="/ppt/slides/slide46.xml" ContentType="application/vnd.openxmlformats-officedocument.presentationml.slide+xml"/>
  <Override PartName="/ppt/slides/slide29.xml" ContentType="application/vnd.openxmlformats-officedocument.presentationml.slide+xml"/>
  <Override PartName="/ppt/slides/slide62.xml" ContentType="application/vnd.openxmlformats-officedocument.presentationml.slide+xml"/>
  <Override PartName="/ppt/slides/slide47.xml" ContentType="application/vnd.openxmlformats-officedocument.presentationml.slide+xml"/>
  <Override PartName="/ppt/slides/slide40.xml" ContentType="application/vnd.openxmlformats-officedocument.presentationml.slide+xml"/>
  <Override PartName="/ppt/slides/slide59.xml" ContentType="application/vnd.openxmlformats-officedocument.presentationml.slide+xml"/>
  <Override PartName="/ppt/slides/slide10.xml" ContentType="application/vnd.openxmlformats-officedocument.presentationml.slide+xml"/>
  <Override PartName="/ppt/slides/slide63.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60.xml" ContentType="application/vnd.openxmlformats-officedocument.presentationml.slide+xml"/>
  <Override PartName="/ppt/slides/slide11.xml" ContentType="application/vnd.openxmlformats-officedocument.presentationml.slide+xml"/>
  <Override PartName="/ppt/slides/slide64.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_rels/presentation.xml.rels" ContentType="application/vnd.openxmlformats-package.relationships+xml"/>
  <Override PartName="/ppt/media/image1.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media/image7.wmf" ContentType="image/x-wmf"/>
  <Override PartName="/ppt/media/image8.wmf" ContentType="image/x-wmf"/>
  <Override PartName="/ppt/media/image9.wmf" ContentType="image/x-wm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5B22DBB-E079-4057-BB59-2CD456E2EE7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D527975-78C5-4227-9C74-FDCDBE1A40B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21116CF-1C59-4FF8-A1FD-82CCFDC3F8B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FE4EF52-2EB5-4A44-A921-1FD1A5F69A5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117DBA4-6A30-4EF8-9B1C-236D9AC30AF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A740524-B5BB-443A-A92D-5778AD74205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011122-B87A-486F-B94F-BC660EA2046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8BAAE2D-4301-46E8-93D5-68FC956495A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3C0F729-CB5C-4F6B-91EE-45429854FA0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AD632D-460C-4417-967A-B3319CE4E19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923AD1B-0BA0-4A09-B8C3-2A8169E6589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6F97030-2991-4314-AC92-0A6F24B81D1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8BC6BB33-BB73-4AB5-B919-A205D76B743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12A7AFA5-AF7A-4450-8DF9-A3237B3899DB}"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F8EA6968-FDEE-4521-A5B7-D9A0E7AB4717}"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7875C349-C3F6-4D60-97F7-F72B64FBC7DC}"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FDBE9A26-4684-4C4E-A2D4-86D862F3F31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D93F9126-02A9-4EFD-930E-150249433C2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F1FD4583-6CEC-4ECE-84F2-E06021B1716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E23FA29D-DC8C-4F06-B667-A80954277DB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F8DD19B2-D50F-4B57-9096-455F11329E3A}"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3C870DED-4504-43BB-863B-44C58BEDA505}"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BFB6CF81-40C7-42EC-AA78-C945FC524C3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AB1D9FB9-96CE-4BDA-9A84-A4F8B869333A}"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700CF2F-8F5B-4811-98E6-B25BCD127C8D}"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7FC2FB1-9B8B-4D27-8478-5B0D06B28103}"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08318CD-FA20-4112-A3E3-8FF467CD921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006ABE8-6200-45B6-B3C8-B7DAABD19CCC}"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FC1EB3D-9538-4079-A5E4-4FF3635388AA}"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210192F-3EBA-41D6-B37B-814E77C165D9}"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41F0A90-956C-461F-A961-5D4B7EA45398}"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B9FE71-6418-43D7-8E93-3DAFABA8E49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A8EC3E5-5EBB-4853-B76D-4DCBFCC92C41}"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CE431E-2204-45D7-A73A-9E165F873982}"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17327DE-D6F9-4663-9DDA-2A0EC4CA0CB7}"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968BF0E-6ADD-473F-9D72-E647D36A5801}"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DB3C0AE-5447-4C50-AC61-8B5FB01DD61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54162D3-6D82-41B4-9121-299393C8AA7F}"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1CE1BC3-D029-4C1B-A847-A19FA0047824}"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84CDEDC-C994-40FE-BB1F-F6F4616CA272}"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7F7AC1A-92D1-4AB2-938F-890AD1F4C568}"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2CB5E6E-7344-40A7-8F47-934E26A639CD}"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822BABD-608D-4E5B-9109-5A4D8E5740D0}"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8AD5DF8-A126-4E3A-94FF-C8F81DF1E44C}"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6119602-4779-4F68-AA89-25D1A53528B1}"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26543FE-17F1-41D9-9421-0554465B86A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9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469D2EE-6187-4411-A297-74018759BC7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0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6385A9B-D6CD-4714-9E1B-45B10144CAE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fffff"/>
            </a:gs>
            <a:gs pos="100000">
              <a:srgbClr val="ffffff"/>
            </a:gs>
          </a:gsLst>
          <a:lin ang="0"/>
        </a:gradFill>
      </p:bgPr>
    </p:bg>
    <p:spTree>
      <p:nvGrpSpPr>
        <p:cNvPr id="1" name=""/>
        <p:cNvGrpSpPr/>
        <p:nvPr/>
      </p:nvGrpSpPr>
      <p:grpSpPr>
        <a:xfrm>
          <a:off x="0" y="0"/>
          <a:ext cx="0" cy="0"/>
          <a:chOff x="0" y="0"/>
          <a:chExt cx="0" cy="0"/>
        </a:xfrm>
      </p:grpSpPr>
      <p:sp>
        <p:nvSpPr>
          <p:cNvPr id="0" name="Text Box 12" hidden="1"/>
          <p:cNvSpPr/>
          <p:nvPr/>
        </p:nvSpPr>
        <p:spPr>
          <a:xfrm>
            <a:off x="685800" y="5867280"/>
            <a:ext cx="2208960" cy="592920"/>
          </a:xfrm>
          <a:prstGeom prst="rect">
            <a:avLst/>
          </a:prstGeom>
          <a:noFill/>
          <a:ln w="9525">
            <a:noFill/>
          </a:ln>
        </p:spPr>
        <p:style>
          <a:lnRef idx="0"/>
          <a:fillRef idx="0"/>
          <a:effectRef idx="0"/>
          <a:fontRef idx="minor"/>
        </p:style>
      </p:sp>
      <p:grpSp>
        <p:nvGrpSpPr>
          <p:cNvPr id="1" name="Group 10"/>
          <p:cNvGrpSpPr/>
          <p:nvPr/>
        </p:nvGrpSpPr>
        <p:grpSpPr>
          <a:xfrm>
            <a:off x="-1035000" y="1552680"/>
            <a:ext cx="10178280" cy="5304600"/>
            <a:chOff x="-1035000" y="1552680"/>
            <a:chExt cx="10178280" cy="5304600"/>
          </a:xfrm>
        </p:grpSpPr>
        <p:sp>
          <p:nvSpPr>
            <p:cNvPr id="2" name="Freeform 3"/>
            <p:cNvSpPr/>
            <p:nvPr/>
          </p:nvSpPr>
          <p:spPr>
            <a:xfrm>
              <a:off x="3271680" y="2709720"/>
              <a:ext cx="5871600" cy="4147560"/>
            </a:xfrm>
            <a:custGeom>
              <a:avLst/>
              <a:gdLst/>
              <a:ahLst/>
              <a:rect l="l" t="t"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6c6c6c"/>
                </a:gs>
                <a:gs pos="100000">
                  <a:srgbClr val="eaeaea"/>
                </a:gs>
              </a:gsLst>
              <a:lin ang="0"/>
            </a:gradFill>
            <a:ln w="9525">
              <a:noFill/>
            </a:ln>
          </p:spPr>
          <p:style>
            <a:lnRef idx="0"/>
            <a:fillRef idx="0"/>
            <a:effectRef idx="0"/>
            <a:fontRef idx="minor"/>
          </p:style>
        </p:sp>
        <p:sp>
          <p:nvSpPr>
            <p:cNvPr id="3" name="Arc 4"/>
            <p:cNvSpPr/>
            <p:nvPr/>
          </p:nvSpPr>
          <p:spPr>
            <a:xfrm>
              <a:off x="-1035000" y="1552680"/>
              <a:ext cx="6725520" cy="5304600"/>
            </a:xfrm>
            <a:custGeom>
              <a:avLst/>
              <a:gdLst/>
              <a:ahLst/>
              <a:rect l="l" t="t" r="r" b="b"/>
              <a:pathLst>
                <a:path w="21600" h="21231">
                  <a:moveTo>
                    <a:pt x="3976" y="0"/>
                  </a:moveTo>
                  <a:cubicBezTo>
                    <a:pt x="14194" y="1914"/>
                    <a:pt x="21600" y="10835"/>
                    <a:pt x="21600" y="21231"/>
                  </a:cubicBezTo>
                  <a:moveTo>
                    <a:pt x="3976" y="0"/>
                  </a:moveTo>
                  <a:cubicBezTo>
                    <a:pt x="14194" y="1914"/>
                    <a:pt x="21600" y="10835"/>
                    <a:pt x="21600" y="21231"/>
                  </a:cubicBezTo>
                  <a:lnTo>
                    <a:pt x="0" y="21231"/>
                  </a:lnTo>
                  <a:close/>
                </a:path>
              </a:pathLst>
            </a:custGeom>
            <a:noFill/>
            <a:ln cap="rnd" w="12700">
              <a:solidFill>
                <a:srgbClr val="eaeaea"/>
              </a:solidFill>
              <a:round/>
            </a:ln>
          </p:spPr>
          <p:style>
            <a:lnRef idx="0"/>
            <a:fillRef idx="0"/>
            <a:effectRef idx="0"/>
            <a:fontRef idx="minor"/>
          </p:style>
        </p:sp>
      </p:grpSp>
      <p:sp>
        <p:nvSpPr>
          <p:cNvPr id="4" name="PlaceHolder 1"/>
          <p:cNvSpPr>
            <a:spLocks noGrp="1"/>
          </p:cNvSpPr>
          <p:nvPr>
            <p:ph type="title"/>
          </p:nvPr>
        </p:nvSpPr>
        <p:spPr>
          <a:xfrm>
            <a:off x="457200" y="273600"/>
            <a:ext cx="8228880" cy="1144440"/>
          </a:xfrm>
          <a:prstGeom prst="rect">
            <a:avLst/>
          </a:prstGeom>
        </p:spPr>
        <p:txBody>
          <a:bodyPr numCol="1" spcCol="0" lIns="0" rIns="0" tIns="0" bIns="0" anchor="ctr">
            <a:noAutofit/>
          </a:bodyPr>
          <a:p>
            <a:r>
              <a:rPr b="0" lang="en-US" sz="1800" spc="-1" strike="noStrike">
                <a:latin typeface="Arial"/>
              </a:rPr>
              <a:t>Double-tap to edit the title text format</a:t>
            </a:r>
            <a:endParaRPr b="0" lang="en-US" sz="18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Double-tap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fffff"/>
            </a:gs>
            <a:gs pos="100000">
              <a:srgbClr val="ffffff"/>
            </a:gs>
          </a:gsLst>
          <a:lin ang="0"/>
        </a:gradFill>
      </p:bgPr>
    </p:bg>
    <p:spTree>
      <p:nvGrpSpPr>
        <p:cNvPr id="1" name=""/>
        <p:cNvGrpSpPr/>
        <p:nvPr/>
      </p:nvGrpSpPr>
      <p:grpSpPr>
        <a:xfrm>
          <a:off x="0" y="0"/>
          <a:ext cx="0" cy="0"/>
          <a:chOff x="0" y="0"/>
          <a:chExt cx="0" cy="0"/>
        </a:xfrm>
      </p:grpSpPr>
      <p:sp>
        <p:nvSpPr>
          <p:cNvPr id="42" name="Text Box 12"/>
          <p:cNvSpPr/>
          <p:nvPr/>
        </p:nvSpPr>
        <p:spPr>
          <a:xfrm>
            <a:off x="685800" y="5867280"/>
            <a:ext cx="2208960" cy="592920"/>
          </a:xfrm>
          <a:prstGeom prst="rect">
            <a:avLst/>
          </a:prstGeom>
          <a:noFill/>
          <a:ln w="9525">
            <a:noFill/>
          </a:ln>
        </p:spPr>
        <p:style>
          <a:lnRef idx="0"/>
          <a:fillRef idx="0"/>
          <a:effectRef idx="0"/>
          <a:fontRef idx="minor"/>
        </p:style>
      </p:sp>
      <p:sp>
        <p:nvSpPr>
          <p:cNvPr id="43" name="PlaceHolder 1"/>
          <p:cNvSpPr>
            <a:spLocks noGrp="1"/>
          </p:cNvSpPr>
          <p:nvPr>
            <p:ph type="ftr" idx="1"/>
          </p:nvPr>
        </p:nvSpPr>
        <p:spPr>
          <a:xfrm>
            <a:off x="228600" y="6248520"/>
            <a:ext cx="4799880" cy="304200"/>
          </a:xfrm>
          <a:prstGeom prst="rect">
            <a:avLst/>
          </a:prstGeom>
        </p:spPr>
        <p:txBody>
          <a:bodyPr numCol="1" spcCol="0" lIns="92160" rIns="92160" tIns="46080" bIns="46080" anchor="ctr">
            <a:noAutofit/>
          </a:bodyPr>
          <a:lstStyle>
            <a:lvl1pPr>
              <a:lnSpc>
                <a:spcPct val="100000"/>
              </a:lnSpc>
              <a:defRPr b="0" lang="en-US" sz="1000" spc="-1" strike="noStrike">
                <a:solidFill>
                  <a:srgbClr val="000000"/>
                </a:solidFill>
                <a:latin typeface="Arial"/>
              </a:defRPr>
            </a:lvl1pPr>
          </a:lstStyle>
          <a:p>
            <a:pPr>
              <a:lnSpc>
                <a:spcPct val="100000"/>
              </a:lnSpc>
            </a:pPr>
            <a:r>
              <a:rPr b="0" lang="en-US" sz="1000" spc="-1" strike="noStrike">
                <a:solidFill>
                  <a:srgbClr val="000000"/>
                </a:solidFill>
                <a:latin typeface="Arial"/>
              </a:rPr>
              <a:t>&lt;footer&gt;</a:t>
            </a:r>
            <a:endParaRPr b="0" lang="en-US" sz="1000" spc="-1" strike="noStrike">
              <a:latin typeface="Times New Roman"/>
            </a:endParaRPr>
          </a:p>
        </p:txBody>
      </p:sp>
      <p:sp>
        <p:nvSpPr>
          <p:cNvPr id="44" name="PlaceHolder 2"/>
          <p:cNvSpPr>
            <a:spLocks noGrp="1"/>
          </p:cNvSpPr>
          <p:nvPr>
            <p:ph type="sldNum" idx="2"/>
          </p:nvPr>
        </p:nvSpPr>
        <p:spPr>
          <a:xfrm>
            <a:off x="7467480" y="6248520"/>
            <a:ext cx="990000" cy="380160"/>
          </a:xfrm>
          <a:prstGeom prst="rect">
            <a:avLst/>
          </a:prstGeom>
        </p:spPr>
        <p:txBody>
          <a:bodyPr numCol="1" spcCol="0" lIns="92160" rIns="92160" tIns="46080" bIns="46080" anchor="ctr">
            <a:noAutofit/>
          </a:bodyPr>
          <a:lstStyle>
            <a:lvl1pPr algn="r">
              <a:lnSpc>
                <a:spcPct val="100000"/>
              </a:lnSpc>
              <a:defRPr b="0" lang="en-US" sz="1600" spc="-1" strike="noStrike">
                <a:solidFill>
                  <a:srgbClr val="000000"/>
                </a:solidFill>
                <a:latin typeface="Times New Roman"/>
              </a:defRPr>
            </a:lvl1pPr>
          </a:lstStyle>
          <a:p>
            <a:pPr algn="r">
              <a:lnSpc>
                <a:spcPct val="100000"/>
              </a:lnSpc>
            </a:pPr>
            <a:fld id="{93C6168D-E8B6-4744-AC7E-9FB8B9B09284}" type="slidenum">
              <a:rPr b="0" lang="en-US" sz="1600" spc="-1" strike="noStrike">
                <a:solidFill>
                  <a:srgbClr val="000000"/>
                </a:solidFill>
                <a:latin typeface="Times New Roman"/>
              </a:rPr>
              <a:t>&lt;number&gt;</a:t>
            </a:fld>
            <a:endParaRPr b="0" lang="en-US" sz="1600" spc="-1" strike="noStrike">
              <a:latin typeface="Times New Roman"/>
            </a:endParaRPr>
          </a:p>
        </p:txBody>
      </p:sp>
      <p:sp>
        <p:nvSpPr>
          <p:cNvPr id="45"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Double-tap to edit the title text format</a:t>
            </a:r>
            <a:endParaRPr b="0" lang="en-US" sz="4400" spc="-1" strike="noStrike">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Double-tap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fffff"/>
            </a:gs>
            <a:gs pos="100000">
              <a:srgbClr val="ffffff"/>
            </a:gs>
          </a:gsLst>
          <a:lin ang="0"/>
        </a:gradFill>
      </p:bgPr>
    </p:bg>
    <p:spTree>
      <p:nvGrpSpPr>
        <p:cNvPr id="1" name=""/>
        <p:cNvGrpSpPr/>
        <p:nvPr/>
      </p:nvGrpSpPr>
      <p:grpSpPr>
        <a:xfrm>
          <a:off x="0" y="0"/>
          <a:ext cx="0" cy="0"/>
          <a:chOff x="0" y="0"/>
          <a:chExt cx="0" cy="0"/>
        </a:xfrm>
      </p:grpSpPr>
      <p:sp>
        <p:nvSpPr>
          <p:cNvPr id="83" name="Text Box 12"/>
          <p:cNvSpPr/>
          <p:nvPr/>
        </p:nvSpPr>
        <p:spPr>
          <a:xfrm>
            <a:off x="685800" y="5867280"/>
            <a:ext cx="2208960" cy="592920"/>
          </a:xfrm>
          <a:prstGeom prst="rect">
            <a:avLst/>
          </a:prstGeom>
          <a:noFill/>
          <a:ln w="9525">
            <a:noFill/>
          </a:ln>
        </p:spPr>
        <p:style>
          <a:lnRef idx="0"/>
          <a:fillRef idx="0"/>
          <a:effectRef idx="0"/>
          <a:fontRef idx="minor"/>
        </p:style>
      </p:sp>
      <p:sp>
        <p:nvSpPr>
          <p:cNvPr id="84" name="PlaceHolder 1"/>
          <p:cNvSpPr>
            <a:spLocks noGrp="1"/>
          </p:cNvSpPr>
          <p:nvPr>
            <p:ph type="ftr" idx="3"/>
          </p:nvPr>
        </p:nvSpPr>
        <p:spPr>
          <a:xfrm>
            <a:off x="228600" y="6248520"/>
            <a:ext cx="4799880" cy="304200"/>
          </a:xfrm>
          <a:prstGeom prst="rect">
            <a:avLst/>
          </a:prstGeom>
        </p:spPr>
        <p:txBody>
          <a:bodyPr numCol="1" spcCol="0" lIns="92160" rIns="92160" tIns="46080" bIns="46080" anchor="ctr">
            <a:noAutofit/>
          </a:bodyPr>
          <a:lstStyle>
            <a:lvl1pPr>
              <a:lnSpc>
                <a:spcPct val="100000"/>
              </a:lnSpc>
              <a:defRPr b="0" lang="en-US" sz="1000" spc="-1" strike="noStrike">
                <a:solidFill>
                  <a:srgbClr val="000000"/>
                </a:solidFill>
                <a:latin typeface="Arial"/>
              </a:defRPr>
            </a:lvl1pPr>
          </a:lstStyle>
          <a:p>
            <a:pPr>
              <a:lnSpc>
                <a:spcPct val="100000"/>
              </a:lnSpc>
            </a:pPr>
            <a:r>
              <a:rPr b="0" lang="en-US" sz="1000" spc="-1" strike="noStrike">
                <a:solidFill>
                  <a:srgbClr val="000000"/>
                </a:solidFill>
                <a:latin typeface="Arial"/>
              </a:rPr>
              <a:t>&lt;footer&gt;</a:t>
            </a:r>
            <a:endParaRPr b="0" lang="en-US" sz="1000" spc="-1" strike="noStrike">
              <a:latin typeface="Times New Roman"/>
            </a:endParaRPr>
          </a:p>
        </p:txBody>
      </p:sp>
      <p:sp>
        <p:nvSpPr>
          <p:cNvPr id="85" name="PlaceHolder 2"/>
          <p:cNvSpPr>
            <a:spLocks noGrp="1"/>
          </p:cNvSpPr>
          <p:nvPr>
            <p:ph type="sldNum" idx="4"/>
          </p:nvPr>
        </p:nvSpPr>
        <p:spPr>
          <a:xfrm>
            <a:off x="7467480" y="6248520"/>
            <a:ext cx="990000" cy="380160"/>
          </a:xfrm>
          <a:prstGeom prst="rect">
            <a:avLst/>
          </a:prstGeom>
        </p:spPr>
        <p:txBody>
          <a:bodyPr numCol="1" spcCol="0" lIns="92160" rIns="92160" tIns="46080" bIns="46080" anchor="ctr">
            <a:noAutofit/>
          </a:bodyPr>
          <a:lstStyle>
            <a:lvl1pPr algn="r">
              <a:lnSpc>
                <a:spcPct val="100000"/>
              </a:lnSpc>
              <a:defRPr b="0" lang="en-US" sz="1600" spc="-1" strike="noStrike">
                <a:solidFill>
                  <a:srgbClr val="000000"/>
                </a:solidFill>
                <a:latin typeface="Times New Roman"/>
              </a:defRPr>
            </a:lvl1pPr>
          </a:lstStyle>
          <a:p>
            <a:pPr algn="r">
              <a:lnSpc>
                <a:spcPct val="100000"/>
              </a:lnSpc>
            </a:pPr>
            <a:fld id="{5C96F6DF-EE8D-4627-8CA5-94C903AC8C96}" type="slidenum">
              <a:rPr b="0" lang="en-US" sz="1600" spc="-1" strike="noStrike">
                <a:solidFill>
                  <a:srgbClr val="000000"/>
                </a:solidFill>
                <a:latin typeface="Times New Roman"/>
              </a:rPr>
              <a:t>&lt;number&gt;</a:t>
            </a:fld>
            <a:endParaRPr b="0" lang="en-US" sz="1600" spc="-1" strike="noStrike">
              <a:latin typeface="Times New Roman"/>
            </a:endParaRPr>
          </a:p>
        </p:txBody>
      </p:sp>
      <p:sp>
        <p:nvSpPr>
          <p:cNvPr id="86"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Double-tap to edit the title text format</a:t>
            </a:r>
            <a:endParaRPr b="0" lang="en-US" sz="4400" spc="-1" strike="noStrike">
              <a:latin typeface="Arial"/>
            </a:endParaRPr>
          </a:p>
        </p:txBody>
      </p:sp>
      <p:sp>
        <p:nvSpPr>
          <p:cNvPr id="87"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Double-tap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fffff"/>
            </a:gs>
            <a:gs pos="100000">
              <a:srgbClr val="ffffff"/>
            </a:gs>
          </a:gsLst>
          <a:lin ang="0"/>
        </a:gradFill>
      </p:bgPr>
    </p:bg>
    <p:spTree>
      <p:nvGrpSpPr>
        <p:cNvPr id="1" name=""/>
        <p:cNvGrpSpPr/>
        <p:nvPr/>
      </p:nvGrpSpPr>
      <p:grpSpPr>
        <a:xfrm>
          <a:off x="0" y="0"/>
          <a:ext cx="0" cy="0"/>
          <a:chOff x="0" y="0"/>
          <a:chExt cx="0" cy="0"/>
        </a:xfrm>
      </p:grpSpPr>
      <p:sp>
        <p:nvSpPr>
          <p:cNvPr id="124" name="Text Box 12"/>
          <p:cNvSpPr/>
          <p:nvPr/>
        </p:nvSpPr>
        <p:spPr>
          <a:xfrm>
            <a:off x="685800" y="5867280"/>
            <a:ext cx="2208960" cy="592920"/>
          </a:xfrm>
          <a:prstGeom prst="rect">
            <a:avLst/>
          </a:prstGeom>
          <a:noFill/>
          <a:ln w="9525">
            <a:noFill/>
          </a:ln>
        </p:spPr>
        <p:style>
          <a:lnRef idx="0"/>
          <a:fillRef idx="0"/>
          <a:effectRef idx="0"/>
          <a:fontRef idx="minor"/>
        </p:style>
      </p:sp>
      <p:sp>
        <p:nvSpPr>
          <p:cNvPr id="125" name="PlaceHolder 1"/>
          <p:cNvSpPr>
            <a:spLocks noGrp="1"/>
          </p:cNvSpPr>
          <p:nvPr>
            <p:ph type="title"/>
          </p:nvPr>
        </p:nvSpPr>
        <p:spPr>
          <a:xfrm>
            <a:off x="457200" y="273600"/>
            <a:ext cx="8228880" cy="1144440"/>
          </a:xfrm>
          <a:prstGeom prst="rect">
            <a:avLst/>
          </a:prstGeom>
        </p:spPr>
        <p:txBody>
          <a:bodyPr numCol="1" spcCol="0" lIns="0" rIns="0" tIns="0" bIns="0" anchor="ctr">
            <a:noAutofit/>
          </a:bodyPr>
          <a:p>
            <a:r>
              <a:rPr b="0" lang="en-US" sz="1800" spc="-1" strike="noStrike">
                <a:latin typeface="Arial"/>
              </a:rPr>
              <a:t>Double-tap to edit the title text format</a:t>
            </a:r>
            <a:endParaRPr b="0" lang="en-US" sz="1800" spc="-1" strike="noStrike">
              <a:latin typeface="Arial"/>
            </a:endParaRPr>
          </a:p>
        </p:txBody>
      </p:sp>
      <p:sp>
        <p:nvSpPr>
          <p:cNvPr id="126" name="PlaceHolder 2"/>
          <p:cNvSpPr>
            <a:spLocks noGrp="1"/>
          </p:cNvSpPr>
          <p:nvPr>
            <p:ph type="ftr" idx="5"/>
          </p:nvPr>
        </p:nvSpPr>
        <p:spPr>
          <a:xfrm>
            <a:off x="228600" y="6248520"/>
            <a:ext cx="4799880" cy="304200"/>
          </a:xfrm>
          <a:prstGeom prst="rect">
            <a:avLst/>
          </a:prstGeom>
        </p:spPr>
        <p:txBody>
          <a:bodyPr numCol="1" spcCol="0" lIns="92160" rIns="92160" tIns="46080" bIns="46080" anchor="ctr">
            <a:noAutofit/>
          </a:bodyPr>
          <a:lstStyle>
            <a:lvl1pPr>
              <a:lnSpc>
                <a:spcPct val="100000"/>
              </a:lnSpc>
              <a:defRPr b="0" lang="en-US" sz="1000" spc="-1" strike="noStrike">
                <a:solidFill>
                  <a:srgbClr val="000000"/>
                </a:solidFill>
                <a:latin typeface="Arial"/>
              </a:defRPr>
            </a:lvl1pPr>
          </a:lstStyle>
          <a:p>
            <a:pPr>
              <a:lnSpc>
                <a:spcPct val="100000"/>
              </a:lnSpc>
            </a:pPr>
            <a:r>
              <a:rPr b="0" lang="en-US" sz="1000" spc="-1" strike="noStrike">
                <a:solidFill>
                  <a:srgbClr val="000000"/>
                </a:solidFill>
                <a:latin typeface="Arial"/>
              </a:rPr>
              <a:t>&lt;footer&gt;</a:t>
            </a:r>
            <a:endParaRPr b="0" lang="en-US" sz="1000" spc="-1" strike="noStrike">
              <a:latin typeface="Times New Roman"/>
            </a:endParaRPr>
          </a:p>
        </p:txBody>
      </p:sp>
      <p:sp>
        <p:nvSpPr>
          <p:cNvPr id="127" name="PlaceHolder 3"/>
          <p:cNvSpPr>
            <a:spLocks noGrp="1"/>
          </p:cNvSpPr>
          <p:nvPr>
            <p:ph type="sldNum" idx="6"/>
          </p:nvPr>
        </p:nvSpPr>
        <p:spPr>
          <a:xfrm>
            <a:off x="7467480" y="6248520"/>
            <a:ext cx="990000" cy="380160"/>
          </a:xfrm>
          <a:prstGeom prst="rect">
            <a:avLst/>
          </a:prstGeom>
        </p:spPr>
        <p:txBody>
          <a:bodyPr numCol="1" spcCol="0" lIns="92160" rIns="92160" tIns="46080" bIns="46080" anchor="ctr">
            <a:noAutofit/>
          </a:bodyPr>
          <a:lstStyle>
            <a:lvl1pPr algn="r">
              <a:lnSpc>
                <a:spcPct val="100000"/>
              </a:lnSpc>
              <a:defRPr b="0" lang="en-US" sz="1600" spc="-1" strike="noStrike">
                <a:solidFill>
                  <a:srgbClr val="000000"/>
                </a:solidFill>
                <a:latin typeface="Times New Roman"/>
              </a:defRPr>
            </a:lvl1pPr>
          </a:lstStyle>
          <a:p>
            <a:pPr algn="r">
              <a:lnSpc>
                <a:spcPct val="100000"/>
              </a:lnSpc>
            </a:pPr>
            <a:fld id="{CD99FA69-999A-4CB5-B0B0-266A7ED01518}" type="slidenum">
              <a:rPr b="0" lang="en-US" sz="1600" spc="-1" strike="noStrike">
                <a:solidFill>
                  <a:srgbClr val="000000"/>
                </a:solidFill>
                <a:latin typeface="Times New Roman"/>
              </a:rPr>
              <a:t>&lt;number&gt;</a:t>
            </a:fld>
            <a:endParaRPr b="0" lang="en-US" sz="1600" spc="-1" strike="noStrike">
              <a:latin typeface="Times New Roman"/>
            </a:endParaRPr>
          </a:p>
        </p:txBody>
      </p:sp>
      <p:sp>
        <p:nvSpPr>
          <p:cNvPr id="12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Double-tap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fffff"/>
            </a:gs>
            <a:gs pos="100000">
              <a:srgbClr val="ffffff"/>
            </a:gs>
          </a:gsLst>
          <a:lin ang="0"/>
        </a:gradFill>
      </p:bgPr>
    </p:bg>
    <p:spTree>
      <p:nvGrpSpPr>
        <p:cNvPr id="1" name=""/>
        <p:cNvGrpSpPr/>
        <p:nvPr/>
      </p:nvGrpSpPr>
      <p:grpSpPr>
        <a:xfrm>
          <a:off x="0" y="0"/>
          <a:ext cx="0" cy="0"/>
          <a:chOff x="0" y="0"/>
          <a:chExt cx="0" cy="0"/>
        </a:xfrm>
      </p:grpSpPr>
      <p:sp>
        <p:nvSpPr>
          <p:cNvPr id="165" name="Text Box 12"/>
          <p:cNvSpPr/>
          <p:nvPr/>
        </p:nvSpPr>
        <p:spPr>
          <a:xfrm>
            <a:off x="685800" y="5867280"/>
            <a:ext cx="2208960" cy="592920"/>
          </a:xfrm>
          <a:prstGeom prst="rect">
            <a:avLst/>
          </a:prstGeom>
          <a:noFill/>
          <a:ln w="9525">
            <a:noFill/>
          </a:ln>
        </p:spPr>
        <p:style>
          <a:lnRef idx="0"/>
          <a:fillRef idx="0"/>
          <a:effectRef idx="0"/>
          <a:fontRef idx="minor"/>
        </p:style>
      </p:sp>
      <p:sp>
        <p:nvSpPr>
          <p:cNvPr id="166" name="PlaceHolder 1"/>
          <p:cNvSpPr>
            <a:spLocks noGrp="1"/>
          </p:cNvSpPr>
          <p:nvPr>
            <p:ph type="ftr" idx="7"/>
          </p:nvPr>
        </p:nvSpPr>
        <p:spPr>
          <a:xfrm>
            <a:off x="228600" y="6248520"/>
            <a:ext cx="4799880" cy="304200"/>
          </a:xfrm>
          <a:prstGeom prst="rect">
            <a:avLst/>
          </a:prstGeom>
        </p:spPr>
        <p:txBody>
          <a:bodyPr numCol="1" spcCol="0" lIns="92160" rIns="92160" tIns="46080" bIns="46080" anchor="ctr">
            <a:noAutofit/>
          </a:bodyPr>
          <a:lstStyle>
            <a:lvl1pPr>
              <a:lnSpc>
                <a:spcPct val="100000"/>
              </a:lnSpc>
              <a:defRPr b="0" lang="en-US" sz="1000" spc="-1" strike="noStrike">
                <a:solidFill>
                  <a:srgbClr val="000000"/>
                </a:solidFill>
                <a:latin typeface="Arial"/>
              </a:defRPr>
            </a:lvl1pPr>
          </a:lstStyle>
          <a:p>
            <a:pPr>
              <a:lnSpc>
                <a:spcPct val="100000"/>
              </a:lnSpc>
            </a:pPr>
            <a:r>
              <a:rPr b="0" lang="en-US" sz="1000" spc="-1" strike="noStrike">
                <a:solidFill>
                  <a:srgbClr val="000000"/>
                </a:solidFill>
                <a:latin typeface="Arial"/>
              </a:rPr>
              <a:t>&lt;footer&gt;</a:t>
            </a:r>
            <a:endParaRPr b="0" lang="en-US" sz="1000" spc="-1" strike="noStrike">
              <a:latin typeface="Times New Roman"/>
            </a:endParaRPr>
          </a:p>
        </p:txBody>
      </p:sp>
      <p:sp>
        <p:nvSpPr>
          <p:cNvPr id="167" name="PlaceHolder 2"/>
          <p:cNvSpPr>
            <a:spLocks noGrp="1"/>
          </p:cNvSpPr>
          <p:nvPr>
            <p:ph type="sldNum" idx="8"/>
          </p:nvPr>
        </p:nvSpPr>
        <p:spPr>
          <a:xfrm>
            <a:off x="7467480" y="6248520"/>
            <a:ext cx="990000" cy="380160"/>
          </a:xfrm>
          <a:prstGeom prst="rect">
            <a:avLst/>
          </a:prstGeom>
        </p:spPr>
        <p:txBody>
          <a:bodyPr numCol="1" spcCol="0" lIns="92160" rIns="92160" tIns="46080" bIns="46080" anchor="ctr">
            <a:noAutofit/>
          </a:bodyPr>
          <a:lstStyle>
            <a:lvl1pPr algn="r">
              <a:lnSpc>
                <a:spcPct val="100000"/>
              </a:lnSpc>
              <a:defRPr b="0" lang="en-US" sz="1600" spc="-1" strike="noStrike">
                <a:solidFill>
                  <a:srgbClr val="000000"/>
                </a:solidFill>
                <a:latin typeface="Times New Roman"/>
              </a:defRPr>
            </a:lvl1pPr>
          </a:lstStyle>
          <a:p>
            <a:pPr algn="r">
              <a:lnSpc>
                <a:spcPct val="100000"/>
              </a:lnSpc>
            </a:pPr>
            <a:fld id="{35567468-DCE5-42D7-8DFF-677D5CA17195}" type="slidenum">
              <a:rPr b="0" lang="en-US" sz="1600" spc="-1" strike="noStrike">
                <a:solidFill>
                  <a:srgbClr val="000000"/>
                </a:solidFill>
                <a:latin typeface="Times New Roman"/>
              </a:rPr>
              <a:t>&lt;number&gt;</a:t>
            </a:fld>
            <a:endParaRPr b="0" lang="en-US" sz="1600" spc="-1" strike="noStrike">
              <a:latin typeface="Times New Roman"/>
            </a:endParaRPr>
          </a:p>
        </p:txBody>
      </p:sp>
      <p:sp>
        <p:nvSpPr>
          <p:cNvPr id="168"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Double-tap to edit the title text format</a:t>
            </a:r>
            <a:endParaRPr b="0" lang="en-US" sz="4400" spc="-1" strike="noStrike">
              <a:latin typeface="Arial"/>
            </a:endParaRPr>
          </a:p>
        </p:txBody>
      </p:sp>
      <p:sp>
        <p:nvSpPr>
          <p:cNvPr id="169"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Double-tap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wmf"/><Relationship Id="rId3" Type="http://schemas.openxmlformats.org/officeDocument/2006/relationships/oleObject" Target="../embeddings/oleObject2.bin"/><Relationship Id="rId4" Type="http://schemas.openxmlformats.org/officeDocument/2006/relationships/image" Target="../media/image7.wmf"/><Relationship Id="rId5" Type="http://schemas.openxmlformats.org/officeDocument/2006/relationships/slideLayout" Target="../slideLayouts/slideLayout4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wmf"/><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wmf"/><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wmf"/><Relationship Id="rId3"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9.wmf"/><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oleObject" Target="../embeddings/oleObject2.bin"/><Relationship Id="rId4" Type="http://schemas.openxmlformats.org/officeDocument/2006/relationships/image" Target="../media/image4.wmf"/><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wmf"/><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Rectangle 2"/>
          <p:cNvSpPr/>
          <p:nvPr/>
        </p:nvSpPr>
        <p:spPr>
          <a:xfrm>
            <a:off x="685800" y="609480"/>
            <a:ext cx="7771680" cy="1142280"/>
          </a:xfrm>
          <a:prstGeom prst="rect">
            <a:avLst/>
          </a:prstGeom>
          <a:noFill/>
          <a:ln w="9360">
            <a:noFill/>
          </a:ln>
        </p:spPr>
        <p:style>
          <a:lnRef idx="0"/>
          <a:fillRef idx="0"/>
          <a:effectRef idx="0"/>
          <a:fontRef idx="minor"/>
        </p:style>
        <p:txBody>
          <a:bodyPr numCol="1" spcCol="0" lIns="92160" rIns="92160" tIns="46080" bIns="46080" anchor="b">
            <a:noAutofit/>
          </a:bodyPr>
          <a:p>
            <a:pPr algn="ctr">
              <a:lnSpc>
                <a:spcPct val="100000"/>
              </a:lnSpc>
            </a:pPr>
            <a:r>
              <a:rPr b="0" lang="en-US" sz="2800" spc="-1" strike="noStrike">
                <a:solidFill>
                  <a:srgbClr val="000000"/>
                </a:solidFill>
                <a:latin typeface="Arial"/>
              </a:rPr>
              <a:t>Assembly Language for Intel-Based Computers</a:t>
            </a:r>
            <a:endParaRPr b="0" lang="en-US" sz="2800" spc="-1" strike="noStrike">
              <a:latin typeface="Arial"/>
            </a:endParaRPr>
          </a:p>
        </p:txBody>
      </p:sp>
      <p:sp>
        <p:nvSpPr>
          <p:cNvPr id="207" name="Rectangle 3"/>
          <p:cNvSpPr/>
          <p:nvPr/>
        </p:nvSpPr>
        <p:spPr>
          <a:xfrm>
            <a:off x="1447920" y="2209680"/>
            <a:ext cx="6400080" cy="1751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spcBef>
                <a:spcPts val="561"/>
              </a:spcBef>
              <a:tabLst>
                <a:tab algn="l" pos="0"/>
              </a:tabLst>
            </a:pPr>
            <a:r>
              <a:rPr b="0" lang="en-US" sz="2800" spc="-1" strike="noStrike" u="sng">
                <a:solidFill>
                  <a:srgbClr val="000000"/>
                </a:solidFill>
                <a:uFillTx/>
                <a:latin typeface="Arial"/>
              </a:rPr>
              <a:t>Module 7</a:t>
            </a:r>
            <a:endParaRPr b="0" lang="en-US"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Arial"/>
              </a:rPr>
              <a:t>Procedures</a:t>
            </a:r>
            <a:endParaRPr b="0" lang="en-US"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Arial"/>
              </a:rPr>
              <a:t>Macros</a:t>
            </a:r>
            <a:endParaRPr b="0" lang="en-US" sz="2800" spc="-1" strike="noStrike">
              <a:latin typeface="Arial"/>
            </a:endParaRPr>
          </a:p>
        </p:txBody>
      </p:sp>
      <p:sp>
        <p:nvSpPr>
          <p:cNvPr id="208" name="Text Box 6"/>
          <p:cNvSpPr/>
          <p:nvPr/>
        </p:nvSpPr>
        <p:spPr>
          <a:xfrm>
            <a:off x="533520" y="4876920"/>
            <a:ext cx="5180760" cy="9615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1049"/>
              </a:spcBef>
            </a:pPr>
            <a:r>
              <a:rPr b="0" i="1" lang="en-US" sz="2100" spc="-1" strike="noStrike">
                <a:solidFill>
                  <a:srgbClr val="000000"/>
                </a:solidFill>
                <a:latin typeface="Arial"/>
                <a:ea typeface="DejaVu Sans"/>
              </a:rPr>
              <a:t>Slides prepared by Kip Irvine</a:t>
            </a:r>
            <a:endParaRPr b="0" lang="en-US" sz="2100" spc="-1" strike="noStrike">
              <a:latin typeface="Arial"/>
            </a:endParaRPr>
          </a:p>
          <a:p>
            <a:pPr>
              <a:lnSpc>
                <a:spcPct val="100000"/>
              </a:lnSpc>
              <a:spcBef>
                <a:spcPts val="850"/>
              </a:spcBef>
            </a:pPr>
            <a:r>
              <a:rPr b="0" i="1" lang="en-US" sz="1700" spc="-1" strike="noStrike">
                <a:solidFill>
                  <a:srgbClr val="000000"/>
                </a:solidFill>
                <a:latin typeface="Arial"/>
                <a:ea typeface="DejaVu Sans"/>
              </a:rPr>
              <a:t>Modified and supplemented by Clare Nguyen</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2"/>
          <p:cNvSpPr/>
          <p:nvPr/>
        </p:nvSpPr>
        <p:spPr>
          <a:xfrm>
            <a:off x="685800" y="22860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the Stack </a:t>
            </a:r>
            <a:r>
              <a:rPr b="0" lang="en-US" sz="2000" spc="-1" strike="noStrike">
                <a:solidFill>
                  <a:srgbClr val="000000"/>
                </a:solidFill>
                <a:latin typeface="Arial"/>
              </a:rPr>
              <a:t>(1 of 3)</a:t>
            </a:r>
            <a:endParaRPr b="0" lang="en-US" sz="2000" spc="-1" strike="noStrike">
              <a:latin typeface="Arial"/>
            </a:endParaRPr>
          </a:p>
        </p:txBody>
      </p:sp>
      <p:sp>
        <p:nvSpPr>
          <p:cNvPr id="240" name="Text Box 3"/>
          <p:cNvSpPr/>
          <p:nvPr/>
        </p:nvSpPr>
        <p:spPr>
          <a:xfrm>
            <a:off x="685800" y="3048120"/>
            <a:ext cx="7771680" cy="32760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esi</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save current data of </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ecx                      ; registers esi, ecx, ebx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ebx</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esi,OFFSET dwordVal </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store new data in the same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ecx,LENGTHOF dwordVal</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registers, in this case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ebx,TYPE dwordVal</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to display to screen</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call DumpRegs</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pop  ebx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restore original data</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pop  ecx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in the registers.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pop  esi</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Note the opposite order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from the push instructions</a:t>
            </a:r>
            <a:endParaRPr b="0" lang="en-US" sz="1600" spc="-1" strike="noStrike">
              <a:latin typeface="Arial"/>
            </a:endParaRPr>
          </a:p>
        </p:txBody>
      </p:sp>
      <p:sp>
        <p:nvSpPr>
          <p:cNvPr id="241" name="Text Box 4"/>
          <p:cNvSpPr/>
          <p:nvPr/>
        </p:nvSpPr>
        <p:spPr>
          <a:xfrm>
            <a:off x="457200" y="685800"/>
            <a:ext cx="8000280" cy="2886840"/>
          </a:xfrm>
          <a:prstGeom prst="rect">
            <a:avLst/>
          </a:prstGeom>
          <a:noFill/>
          <a:ln w="9525">
            <a:noFill/>
          </a:ln>
        </p:spPr>
        <p:style>
          <a:lnRef idx="0"/>
          <a:fillRef idx="0"/>
          <a:effectRef idx="0"/>
          <a:fontRef idx="minor"/>
        </p:style>
        <p:txBody>
          <a:bodyPr lIns="90000" rIns="90000" tIns="91440" bIns="91440">
            <a:spAutoFit/>
          </a:bodyPr>
          <a:p>
            <a:pPr marL="216000" indent="-215640">
              <a:lnSpc>
                <a:spcPct val="100000"/>
              </a:lnSpc>
              <a:spcBef>
                <a:spcPts val="9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Since there are a limited number of registers, one common use of the stack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is to:</a:t>
            </a:r>
            <a:endParaRPr b="0" lang="en-US" sz="1800" spc="-1" strike="noStrike">
              <a:latin typeface="Arial"/>
            </a:endParaRPr>
          </a:p>
          <a:p>
            <a:pPr lvl="1" marL="457200" indent="-215640">
              <a:lnSpc>
                <a:spcPct val="50000"/>
              </a:lnSpc>
              <a:spcBef>
                <a:spcPts val="9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Push on the stack the data that is in a register (save register data).</a:t>
            </a:r>
            <a:endParaRPr b="0" lang="en-US" sz="1800" spc="-1" strike="noStrike">
              <a:latin typeface="Arial"/>
            </a:endParaRPr>
          </a:p>
          <a:p>
            <a:pPr lvl="1" marL="457200" indent="-215640">
              <a:lnSpc>
                <a:spcPct val="50000"/>
              </a:lnSpc>
              <a:spcBef>
                <a:spcPts val="9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Use this same register for a different calculation.</a:t>
            </a:r>
            <a:endParaRPr b="0" lang="en-US" sz="1800" spc="-1" strike="noStrike">
              <a:latin typeface="Arial"/>
            </a:endParaRPr>
          </a:p>
          <a:p>
            <a:pPr lvl="1" marL="457200" indent="-215640">
              <a:lnSpc>
                <a:spcPct val="100000"/>
              </a:lnSpc>
              <a:spcBef>
                <a:spcPts val="5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When done with the calculation, pop the saved value from the stack </a:t>
            </a:r>
            <a:endParaRPr b="0" lang="en-US" sz="1800" spc="-1" strike="noStrike">
              <a:latin typeface="Arial"/>
            </a:endParaRPr>
          </a:p>
          <a:p>
            <a:pPr marL="457200">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back to the register (restore original register data).</a:t>
            </a:r>
            <a:endParaRPr b="0" lang="en-US" sz="1800" spc="-1" strike="noStrike">
              <a:latin typeface="Arial"/>
            </a:endParaRPr>
          </a:p>
          <a:p>
            <a:pPr marL="4572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When saving and restoring multiple registers, the PUSH and POP </a:t>
            </a:r>
            <a:endParaRPr b="0" lang="en-US" sz="1800" spc="-1" strike="noStrike">
              <a:latin typeface="Arial"/>
            </a:endParaRPr>
          </a:p>
          <a:p>
            <a:pPr marL="457200">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instructions occur in the opposite order, due to the LIFO order of the stack.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Rectangle 1026"/>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the Stack </a:t>
            </a:r>
            <a:r>
              <a:rPr b="0" lang="en-US" sz="2000" spc="-1" strike="noStrike">
                <a:solidFill>
                  <a:srgbClr val="000000"/>
                </a:solidFill>
                <a:latin typeface="Arial"/>
              </a:rPr>
              <a:t>(2 of 3)</a:t>
            </a:r>
            <a:endParaRPr b="0" lang="en-US" sz="2000" spc="-1" strike="noStrike">
              <a:latin typeface="Arial"/>
            </a:endParaRPr>
          </a:p>
        </p:txBody>
      </p:sp>
      <p:sp>
        <p:nvSpPr>
          <p:cNvPr id="243" name="Text Box 1027"/>
          <p:cNvSpPr/>
          <p:nvPr/>
        </p:nvSpPr>
        <p:spPr>
          <a:xfrm>
            <a:off x="1447920" y="1981080"/>
            <a:ext cx="6780960" cy="33519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ecx,100</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set outer loop count</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L1: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begin the outer loop</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ecx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save outer loop count</a:t>
            </a:r>
            <a:endParaRPr b="0" lang="en-US" sz="1600" spc="-1" strike="noStrike">
              <a:latin typeface="Arial"/>
            </a:endParaRPr>
          </a:p>
          <a:p>
            <a:pPr>
              <a:lnSpc>
                <a:spcPct val="50000"/>
              </a:lnSpc>
              <a:spcBef>
                <a:spcPts val="799"/>
              </a:spcBef>
              <a:tabLst>
                <a:tab algn="l" pos="457200"/>
                <a:tab algn="l" pos="3143160"/>
              </a:tabLst>
            </a:pP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ecx,20</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set inner loop count</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L2:</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begin the inner loop</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loop L2</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repeat the inner loop</a:t>
            </a:r>
            <a:endParaRPr b="0" lang="en-US" sz="1600" spc="-1" strike="noStrike">
              <a:latin typeface="Arial"/>
            </a:endParaRPr>
          </a:p>
          <a:p>
            <a:pPr>
              <a:lnSpc>
                <a:spcPct val="50000"/>
              </a:lnSpc>
              <a:spcBef>
                <a:spcPts val="799"/>
              </a:spcBef>
              <a:tabLst>
                <a:tab algn="l" pos="457200"/>
                <a:tab algn="l" pos="3143160"/>
              </a:tabLst>
            </a:pP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ecx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restore outer loop count</a:t>
            </a:r>
            <a:endParaRPr b="0" lang="en-US" sz="1600" spc="-1" strike="noStrike">
              <a:latin typeface="Arial"/>
            </a:endParaRPr>
          </a:p>
          <a:p>
            <a:pPr>
              <a:lnSpc>
                <a:spcPct val="50000"/>
              </a:lnSpc>
              <a:spcBef>
                <a:spcPts val="799"/>
              </a:spcBef>
              <a:tabLst>
                <a:tab algn="l" pos="457200"/>
                <a:tab algn="l" pos="31431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loop L1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repeat the outer loop</a:t>
            </a:r>
            <a:endParaRPr b="0" lang="en-US" sz="1600" spc="-1" strike="noStrike">
              <a:latin typeface="Arial"/>
            </a:endParaRPr>
          </a:p>
        </p:txBody>
      </p:sp>
      <p:sp>
        <p:nvSpPr>
          <p:cNvPr id="244" name="Text Box 1028"/>
          <p:cNvSpPr/>
          <p:nvPr/>
        </p:nvSpPr>
        <p:spPr>
          <a:xfrm>
            <a:off x="685800" y="1066680"/>
            <a:ext cx="7695360" cy="822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When creating a nested loop with the LOOP instruction, push the outer loop counter ECX before entering the inner loop:</a:t>
            </a:r>
            <a:endParaRPr b="0" lang="en-US" sz="1800" spc="-1" strike="noStrike">
              <a:latin typeface="Arial"/>
            </a:endParaRPr>
          </a:p>
        </p:txBody>
      </p:sp>
      <p:sp>
        <p:nvSpPr>
          <p:cNvPr id="245" name="Rectangle 1029"/>
          <p:cNvSpPr/>
          <p:nvPr/>
        </p:nvSpPr>
        <p:spPr>
          <a:xfrm>
            <a:off x="1523880" y="2971800"/>
            <a:ext cx="6095160" cy="1370880"/>
          </a:xfrm>
          <a:prstGeom prst="rect">
            <a:avLst/>
          </a:prstGeom>
          <a:noFill/>
          <a:ln w="9525">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1026"/>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the Stack </a:t>
            </a:r>
            <a:r>
              <a:rPr b="0" lang="en-US" sz="2000" spc="-1" strike="noStrike">
                <a:solidFill>
                  <a:srgbClr val="000000"/>
                </a:solidFill>
                <a:latin typeface="Arial"/>
              </a:rPr>
              <a:t>(3 of 3)</a:t>
            </a:r>
            <a:endParaRPr b="0" lang="en-US" sz="2000" spc="-1" strike="noStrike">
              <a:latin typeface="Arial"/>
            </a:endParaRPr>
          </a:p>
        </p:txBody>
      </p:sp>
      <p:sp>
        <p:nvSpPr>
          <p:cNvPr id="247" name="Rectangle 1027"/>
          <p:cNvSpPr/>
          <p:nvPr/>
        </p:nvSpPr>
        <p:spPr>
          <a:xfrm>
            <a:off x="685800" y="1066680"/>
            <a:ext cx="7771680" cy="25138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tabLst>
                <a:tab algn="l" pos="0"/>
              </a:tabLst>
            </a:pPr>
            <a:r>
              <a:rPr b="0" lang="en-US" sz="1800" spc="-1" strike="noStrike">
                <a:solidFill>
                  <a:srgbClr val="000000"/>
                </a:solidFill>
                <a:latin typeface="Arial"/>
              </a:rPr>
              <a:t>When reversing a string:</a:t>
            </a:r>
            <a:endParaRPr b="0" lang="en-US" sz="1800" spc="-1" strike="noStrike">
              <a:latin typeface="Arial"/>
            </a:endParaRPr>
          </a:p>
          <a:p>
            <a:pPr marL="343080" indent="-34236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Use a loop to store each character in EAX, then push the character in EAX on the stack.</a:t>
            </a:r>
            <a:endParaRPr b="0" lang="en-US" sz="1800" spc="-1" strike="noStrike">
              <a:latin typeface="Arial"/>
            </a:endParaRPr>
          </a:p>
          <a:p>
            <a:pPr marL="343080" indent="-34236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Pop the stack in reverse order, insert each character back into the string.</a:t>
            </a:r>
            <a:endParaRPr b="0" lang="en-US" sz="1800" spc="-1" strike="noStrike">
              <a:latin typeface="Arial"/>
            </a:endParaRPr>
          </a:p>
          <a:p>
            <a:pPr>
              <a:lnSpc>
                <a:spcPct val="90000"/>
              </a:lnSpc>
              <a:spcBef>
                <a:spcPts val="360"/>
              </a:spcBef>
              <a:tabLst>
                <a:tab algn="l" pos="0"/>
              </a:tabLst>
            </a:pPr>
            <a:endParaRPr b="0" lang="en-US" sz="1800" spc="-1" strike="noStrike">
              <a:latin typeface="Arial"/>
            </a:endParaRPr>
          </a:p>
          <a:p>
            <a:pPr marL="343080" indent="-34236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Q: Why must each character be put in EAX before it is pushed?  Why can’t we push each character (using its memory location) directly into the stack?</a:t>
            </a:r>
            <a:endParaRPr b="0" lang="en-US" sz="1800" spc="-1" strike="noStrike">
              <a:latin typeface="Arial"/>
            </a:endParaRPr>
          </a:p>
        </p:txBody>
      </p:sp>
      <p:sp>
        <p:nvSpPr>
          <p:cNvPr id="248" name="Text Box 1028"/>
          <p:cNvSpPr/>
          <p:nvPr/>
        </p:nvSpPr>
        <p:spPr>
          <a:xfrm>
            <a:off x="1143000" y="3876840"/>
            <a:ext cx="7009560" cy="822960"/>
          </a:xfrm>
          <a:prstGeom prst="rect">
            <a:avLst/>
          </a:prstGeom>
          <a:noFill/>
          <a:ln w="9525">
            <a:solidFill>
              <a:srgbClr val="000000"/>
            </a:solidFill>
            <a:miter/>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Because only word (16-bit) or doubleword (32-bit) values can be pushed on the stack.</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9">
                                  <p:stCondLst>
                                    <p:cond delay="0"/>
                                  </p:stCondLst>
                                  <p:childTnLst>
                                    <p:set>
                                      <p:cBhvr>
                                        <p:cTn id="6" dur="1" fill="hold">
                                          <p:stCondLst>
                                            <p:cond delay="0"/>
                                          </p:stCondLst>
                                        </p:cTn>
                                        <p:tgtEl>
                                          <p:spTgt spid="248"/>
                                        </p:tgtEl>
                                        <p:attrNameLst>
                                          <p:attrName>style.visibility</p:attrName>
                                        </p:attrNameLst>
                                      </p:cBhvr>
                                      <p:to>
                                        <p:strVal val="visible"/>
                                      </p:to>
                                    </p:set>
                                    <p:animEffect filter="dissolve" transition="in">
                                      <p:cBhvr additive="repl">
                                        <p:cTn id="7"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Related Instructions</a:t>
            </a:r>
            <a:endParaRPr b="0" lang="en-US" sz="2800" spc="-1" strike="noStrike">
              <a:latin typeface="Arial"/>
            </a:endParaRPr>
          </a:p>
        </p:txBody>
      </p:sp>
      <p:sp>
        <p:nvSpPr>
          <p:cNvPr id="250" name="Rectangle 3"/>
          <p:cNvSpPr/>
          <p:nvPr/>
        </p:nvSpPr>
        <p:spPr>
          <a:xfrm>
            <a:off x="685800" y="914400"/>
            <a:ext cx="7771680" cy="4190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PUSHFD and POPFD</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Push and pop the EFLAGS register.</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Syntax: </a:t>
            </a:r>
            <a:r>
              <a:rPr b="0" lang="en-US" sz="1800" spc="-1" strike="noStrike">
                <a:solidFill>
                  <a:srgbClr val="000000"/>
                </a:solidFill>
                <a:latin typeface="Arial"/>
              </a:rPr>
              <a:t>	</a:t>
            </a:r>
            <a:r>
              <a:rPr b="0" lang="en-US" sz="1800" spc="-1" strike="noStrike">
                <a:solidFill>
                  <a:srgbClr val="000000"/>
                </a:solidFill>
                <a:latin typeface="Arial"/>
              </a:rPr>
              <a:t>PUSHFD</a:t>
            </a:r>
            <a:endParaRPr b="0" lang="en-US" sz="1800" spc="-1" strike="noStrike">
              <a:latin typeface="Arial"/>
            </a:endParaRPr>
          </a:p>
          <a:p>
            <a:pPr marL="2057400" indent="-227880">
              <a:lnSpc>
                <a:spcPct val="100000"/>
              </a:lnSpc>
              <a:spcBef>
                <a:spcPts val="360"/>
              </a:spcBef>
              <a:tabLst>
                <a:tab algn="l" pos="0"/>
              </a:tabLst>
            </a:pPr>
            <a:r>
              <a:rPr b="0" lang="en-US" sz="1800" spc="-1" strike="noStrike">
                <a:solidFill>
                  <a:srgbClr val="000000"/>
                </a:solidFill>
                <a:latin typeface="Arial"/>
              </a:rPr>
              <a:t>POPFD</a:t>
            </a:r>
            <a:endParaRPr b="0" lang="en-US" sz="1800" spc="-1" strike="noStrike">
              <a:latin typeface="Arial"/>
            </a:endParaRPr>
          </a:p>
          <a:p>
            <a:pPr marL="343080" indent="-342360">
              <a:lnSpc>
                <a:spcPct val="100000"/>
              </a:lnSpc>
              <a:spcBef>
                <a:spcPts val="400"/>
              </a:spcBef>
              <a:buClr>
                <a:srgbClr val="000000"/>
              </a:buClr>
              <a:buFont typeface="Symbol"/>
              <a:buChar char=""/>
              <a:tabLst>
                <a:tab algn="l" pos="0"/>
              </a:tabLst>
            </a:pPr>
            <a:r>
              <a:rPr b="0" lang="en-US" sz="1800" spc="-1" strike="noStrike">
                <a:solidFill>
                  <a:srgbClr val="000000"/>
                </a:solidFill>
                <a:latin typeface="Arial"/>
              </a:rPr>
              <a:t>PUSHAD pushes all the 32-bit general-purpose registers on the stack.</a:t>
            </a:r>
            <a:r>
              <a:rPr b="0" lang="en-US" sz="2000" spc="-1" strike="noStrike">
                <a:solidFill>
                  <a:srgbClr val="000000"/>
                </a:solidFill>
                <a:latin typeface="Arial"/>
              </a:rPr>
              <a:t> </a:t>
            </a:r>
            <a:endParaRPr b="0" lang="en-US" sz="2000" spc="-1" strike="noStrike">
              <a:latin typeface="Arial"/>
            </a:endParaRPr>
          </a:p>
          <a:p>
            <a:pPr lvl="1" marL="743040" indent="-28512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In the order: EAX, ECX, EDX, EBX, ESP, EBP, ESI, EDI</a:t>
            </a:r>
            <a:endParaRPr b="0" lang="en-US" sz="1800" spc="-1" strike="noStrike">
              <a:latin typeface="Arial"/>
            </a:endParaRPr>
          </a:p>
          <a:p>
            <a:pPr lvl="1" marL="743040" indent="-28512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Useful when you need to save and restore many of these registers. It is faster than using many PUSH instructions, one for each register.</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POPAD pops the same registers off the stack in reverse order.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What's Next</a:t>
            </a:r>
            <a:endParaRPr b="0" lang="en-US" sz="2800" spc="-1" strike="noStrike">
              <a:latin typeface="Arial"/>
            </a:endParaRPr>
          </a:p>
        </p:txBody>
      </p:sp>
      <p:sp>
        <p:nvSpPr>
          <p:cNvPr id="252" name="Rectangle 3"/>
          <p:cNvSpPr/>
          <p:nvPr/>
        </p:nvSpPr>
        <p:spPr>
          <a:xfrm>
            <a:off x="1828800" y="1600200"/>
            <a:ext cx="6400080" cy="28947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Stack Operations</a:t>
            </a:r>
            <a:endParaRPr b="0" lang="en-US" sz="1800" spc="-1" strike="noStrike">
              <a:latin typeface="Arial"/>
            </a:endParaRPr>
          </a:p>
          <a:p>
            <a:pPr marL="343080" indent="-342360">
              <a:lnSpc>
                <a:spcPct val="100000"/>
              </a:lnSpc>
              <a:spcBef>
                <a:spcPts val="360"/>
              </a:spcBef>
              <a:buClr>
                <a:srgbClr val="000000"/>
              </a:buClr>
              <a:buFont typeface="Symbol"/>
              <a:buChar char=""/>
            </a:pPr>
            <a:r>
              <a:rPr b="1" lang="en-US" sz="1800" spc="-1" strike="noStrike">
                <a:solidFill>
                  <a:srgbClr val="000000"/>
                </a:solidFill>
                <a:latin typeface="Arial"/>
              </a:rPr>
              <a:t>Defining and Using Procedures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Creating Procedures</a:t>
            </a:r>
            <a:endParaRPr b="0" lang="en-US" sz="2800" spc="-1" strike="noStrike">
              <a:latin typeface="Arial"/>
            </a:endParaRPr>
          </a:p>
        </p:txBody>
      </p:sp>
      <p:sp>
        <p:nvSpPr>
          <p:cNvPr id="254" name="Rectangle 3"/>
          <p:cNvSpPr/>
          <p:nvPr/>
        </p:nvSpPr>
        <p:spPr>
          <a:xfrm>
            <a:off x="533520" y="838080"/>
            <a:ext cx="8076600" cy="10659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Large problems can be divided into smaller tasks that are more manageable and reusable.</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following is the template of a procedure:</a:t>
            </a:r>
            <a:endParaRPr b="0" lang="en-US" sz="1800" spc="-1" strike="noStrike">
              <a:latin typeface="Arial"/>
            </a:endParaRPr>
          </a:p>
        </p:txBody>
      </p:sp>
      <p:sp>
        <p:nvSpPr>
          <p:cNvPr id="255" name="Text Box 4"/>
          <p:cNvSpPr/>
          <p:nvPr/>
        </p:nvSpPr>
        <p:spPr>
          <a:xfrm>
            <a:off x="533520" y="1828800"/>
            <a:ext cx="8076600" cy="42663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start with: </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sample PROC     ; procedure_name and the directive PROC</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 body of procedure: multiple instructions</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ret            ; ret (return) instruction so execution will</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go back to the calling procedure.</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ret is required at the end of each procedure,</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otherwise execution will continue to step to </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the next instruction that happens to be after</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this procedure</a:t>
            </a:r>
            <a:endParaRPr b="0" lang="en-US" sz="1600" spc="-1" strike="noStrike">
              <a:latin typeface="Arial"/>
            </a:endParaRPr>
          </a:p>
          <a:p>
            <a:pPr marL="457200">
              <a:lnSpc>
                <a:spcPct val="50000"/>
              </a:lnSpc>
              <a:spcBef>
                <a:spcPts val="799"/>
              </a:spcBef>
              <a:tabLst>
                <a:tab algn="l" pos="457200"/>
                <a:tab algn="l" pos="3657600"/>
                <a:tab algn="l" pos="4114800"/>
              </a:tabLst>
            </a:pP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sample ENDP     ; end with:</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procedure_name and the directive ENDP</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Documenting Procedures</a:t>
            </a:r>
            <a:endParaRPr b="0" lang="en-US" sz="2800" spc="-1" strike="noStrike">
              <a:latin typeface="Arial"/>
            </a:endParaRPr>
          </a:p>
        </p:txBody>
      </p:sp>
      <p:sp>
        <p:nvSpPr>
          <p:cNvPr id="257" name="Rectangle 3"/>
          <p:cNvSpPr/>
          <p:nvPr/>
        </p:nvSpPr>
        <p:spPr>
          <a:xfrm>
            <a:off x="609480" y="914400"/>
            <a:ext cx="7848000" cy="39618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10000"/>
              </a:lnSpc>
              <a:spcBef>
                <a:spcPts val="360"/>
              </a:spcBef>
              <a:tabLst>
                <a:tab algn="l" pos="0"/>
              </a:tabLst>
            </a:pPr>
            <a:r>
              <a:rPr b="0" lang="en-US" sz="1800" spc="-1" strike="noStrike">
                <a:solidFill>
                  <a:srgbClr val="000000"/>
                </a:solidFill>
                <a:latin typeface="Arial"/>
              </a:rPr>
              <a:t>The recommended documentation for each procedure is:</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A one-line description of what the procedure does.</a:t>
            </a:r>
            <a:endParaRPr b="0" lang="en-US" sz="1800" spc="-1" strike="noStrike">
              <a:latin typeface="Arial"/>
            </a:endParaRPr>
          </a:p>
          <a:p>
            <a:pPr>
              <a:lnSpc>
                <a:spcPct val="110000"/>
              </a:lnSpc>
              <a:spcBef>
                <a:spcPts val="360"/>
              </a:spcBef>
              <a:tabLst>
                <a:tab algn="l" pos="0"/>
              </a:tabLst>
            </a:pPr>
            <a:endParaRPr b="0" lang="en-US" sz="1800" spc="-1" strike="noStrike">
              <a:latin typeface="Arial"/>
            </a:endParaRPr>
          </a:p>
          <a:p>
            <a:pPr marL="343080" indent="-342360">
              <a:lnSpc>
                <a:spcPct val="110000"/>
              </a:lnSpc>
              <a:spcBef>
                <a:spcPts val="360"/>
              </a:spcBef>
              <a:tabLst>
                <a:tab algn="l" pos="0"/>
              </a:tabLst>
            </a:pPr>
            <a:r>
              <a:rPr b="0" i="1" lang="en-US" sz="1800" spc="-1" strike="noStrike">
                <a:solidFill>
                  <a:srgbClr val="000000"/>
                </a:solidFill>
                <a:latin typeface="Arial"/>
              </a:rPr>
              <a:t>Optional</a:t>
            </a:r>
            <a:r>
              <a:rPr b="0" lang="en-US" sz="1800" spc="-1" strike="noStrike">
                <a:solidFill>
                  <a:srgbClr val="000000"/>
                </a:solidFill>
                <a:latin typeface="Arial"/>
              </a:rPr>
              <a:t> documentation can include 3 more lines:</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Receives: A list of input parameters; state their usage and requirements.</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Returns: A description of values returned by the procedure.</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Requires: Optional list of precondition requirements that must be satisfied before the procedure is called.</a:t>
            </a:r>
            <a:endParaRPr b="0" lang="en-US" sz="1800" spc="-1" strike="noStrike">
              <a:latin typeface="Arial"/>
            </a:endParaRPr>
          </a:p>
          <a:p>
            <a:pPr marL="343080" indent="-342360">
              <a:lnSpc>
                <a:spcPct val="110000"/>
              </a:lnSpc>
              <a:spcBef>
                <a:spcPts val="360"/>
              </a:spcBef>
              <a:tabLst>
                <a:tab algn="l" pos="0"/>
              </a:tabLst>
            </a:pPr>
            <a:r>
              <a:rPr b="0" lang="en-US" sz="1800" spc="-1" strike="noStrike">
                <a:solidFill>
                  <a:srgbClr val="000000"/>
                </a:solidFill>
                <a:latin typeface="Arial"/>
              </a:rPr>
              <a:t>	</a:t>
            </a:r>
            <a:r>
              <a:rPr b="0" lang="en-US" sz="1800" spc="-1" strike="noStrike">
                <a:solidFill>
                  <a:srgbClr val="000000"/>
                </a:solidFill>
                <a:latin typeface="Arial"/>
              </a:rPr>
              <a:t>If a procedure is called without its preconditions satisfied, it will  probably not produce the expected output.</a:t>
            </a:r>
            <a:endParaRPr b="0" lang="en-US" sz="1800" spc="-1" strike="noStrike">
              <a:latin typeface="Arial"/>
            </a:endParaRPr>
          </a:p>
          <a:p>
            <a:pPr marL="343080" indent="-342360">
              <a:lnSpc>
                <a:spcPct val="11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Example: SumOf Procedure</a:t>
            </a:r>
            <a:endParaRPr b="0" lang="en-US" sz="2800" spc="-1" strike="noStrike">
              <a:latin typeface="Arial"/>
            </a:endParaRPr>
          </a:p>
        </p:txBody>
      </p:sp>
      <p:sp>
        <p:nvSpPr>
          <p:cNvPr id="259" name="Text Box 3"/>
          <p:cNvSpPr/>
          <p:nvPr/>
        </p:nvSpPr>
        <p:spPr>
          <a:xfrm>
            <a:off x="609480" y="838080"/>
            <a:ext cx="7771680" cy="3276000"/>
          </a:xfrm>
          <a:prstGeom prst="rect">
            <a:avLst/>
          </a:prstGeom>
          <a:noFill/>
          <a:ln w="9525">
            <a:noFill/>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SumOf  PROC</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Calculates and returns the sum of three 32-bit integers.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Receives: EAX, EBX, ECX (the three integers)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May be signed or unsigned.</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Returns: EAX = sum, and the status flags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Requires: nothing</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add eax,ebx</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add eax,ecx</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ret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SumOf  ENDP</a:t>
            </a:r>
            <a:endParaRPr b="0" lang="en-US" sz="1600" spc="-1" strike="noStrike">
              <a:latin typeface="Arial"/>
            </a:endParaRPr>
          </a:p>
        </p:txBody>
      </p:sp>
      <p:sp>
        <p:nvSpPr>
          <p:cNvPr id="260" name="Text Box 7"/>
          <p:cNvSpPr/>
          <p:nvPr/>
        </p:nvSpPr>
        <p:spPr>
          <a:xfrm>
            <a:off x="762120" y="4038480"/>
            <a:ext cx="7617600" cy="164592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 this procedure, the input data and the return value are all</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passed through registers.</a:t>
            </a:r>
            <a:endParaRPr b="0" lang="en-US" sz="1800" spc="-1" strike="noStrike">
              <a:latin typeface="Arial"/>
            </a:endParaRPr>
          </a:p>
          <a:p>
            <a:pPr marL="216000" indent="-215640">
              <a:lnSpc>
                <a:spcPct val="100000"/>
              </a:lnSpc>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Before calling SumOf, the caller has to make sure that the 3 integers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are in EAX, EBX, ECX.</a:t>
            </a:r>
            <a:endParaRPr b="0" lang="en-US" sz="1800" spc="-1" strike="noStrike">
              <a:latin typeface="Arial"/>
            </a:endParaRPr>
          </a:p>
          <a:p>
            <a:pPr marL="216000" indent="-215640">
              <a:lnSpc>
                <a:spcPct val="100000"/>
              </a:lnSpc>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After the call, the caller can expect EAX to contain the sum.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CALL Instruction</a:t>
            </a:r>
            <a:endParaRPr b="0" lang="en-US" sz="2800" spc="-1" strike="noStrike">
              <a:latin typeface="Arial"/>
            </a:endParaRPr>
          </a:p>
        </p:txBody>
      </p:sp>
      <p:sp>
        <p:nvSpPr>
          <p:cNvPr id="262" name="Rectangle 3"/>
          <p:cNvSpPr/>
          <p:nvPr/>
        </p:nvSpPr>
        <p:spPr>
          <a:xfrm>
            <a:off x="457200" y="762120"/>
            <a:ext cx="8076600" cy="54856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Recall that EIP holds the address of the next instruction to be executed.</a:t>
            </a:r>
            <a:endParaRPr b="0" lang="en-US" sz="1800" spc="-1" strike="noStrike">
              <a:latin typeface="Arial"/>
            </a:endParaRPr>
          </a:p>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By storing the correct address in EIP, we can cause execution to jump to a called procedure.</a:t>
            </a:r>
            <a:endParaRPr b="0" lang="en-US" sz="1800" spc="-1" strike="noStrike">
              <a:latin typeface="Arial"/>
            </a:endParaRPr>
          </a:p>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Then later, by storing a different address in EIP, we can cause execution to return (jump back) to the calling procedure.</a:t>
            </a:r>
            <a:endParaRPr b="0" lang="en-US" sz="1800" spc="-1" strike="noStrike">
              <a:latin typeface="Arial"/>
            </a:endParaRPr>
          </a:p>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The CALL instruction is used to call a procedure.</a:t>
            </a:r>
            <a:endParaRPr b="0" lang="en-US" sz="1800" spc="-1" strike="noStrike">
              <a:latin typeface="Arial"/>
            </a:endParaRPr>
          </a:p>
          <a:p>
            <a:pPr lvl="1" marL="743040" indent="-285120">
              <a:lnSpc>
                <a:spcPct val="100000"/>
              </a:lnSpc>
              <a:spcBef>
                <a:spcPts val="601"/>
              </a:spcBef>
              <a:buClr>
                <a:srgbClr val="000000"/>
              </a:buClr>
              <a:buFont typeface="Symbol"/>
              <a:buChar char=""/>
            </a:pPr>
            <a:r>
              <a:rPr b="0" lang="en-US" sz="1800" spc="-1" strike="noStrike">
                <a:solidFill>
                  <a:srgbClr val="000000"/>
                </a:solidFill>
                <a:latin typeface="Arial"/>
              </a:rPr>
              <a:t>Syntax:      CALL   procedure_name</a:t>
            </a:r>
            <a:endParaRPr b="0" lang="en-US" sz="1800" spc="-1" strike="noStrike">
              <a:latin typeface="Arial"/>
            </a:endParaRPr>
          </a:p>
          <a:p>
            <a:pPr lvl="1" marL="743040" indent="-285120">
              <a:lnSpc>
                <a:spcPct val="100000"/>
              </a:lnSpc>
              <a:spcBef>
                <a:spcPts val="601"/>
              </a:spcBef>
              <a:buClr>
                <a:srgbClr val="000000"/>
              </a:buClr>
              <a:buFont typeface="Symbol"/>
              <a:buChar char=""/>
            </a:pPr>
            <a:r>
              <a:rPr b="0" lang="en-US" sz="1800" spc="-1" strike="noStrike">
                <a:solidFill>
                  <a:srgbClr val="000000"/>
                </a:solidFill>
                <a:latin typeface="Arial"/>
              </a:rPr>
              <a:t>A CALL instruction:</a:t>
            </a:r>
            <a:endParaRPr b="0" lang="en-US" sz="1800" spc="-1" strike="noStrike">
              <a:latin typeface="Arial"/>
            </a:endParaRPr>
          </a:p>
          <a:p>
            <a:pPr lvl="2" marL="1257480" indent="-342360">
              <a:lnSpc>
                <a:spcPct val="100000"/>
              </a:lnSpc>
              <a:spcBef>
                <a:spcPts val="601"/>
              </a:spcBef>
              <a:buClr>
                <a:srgbClr val="000000"/>
              </a:buClr>
              <a:buFont typeface="StarSymbol"/>
              <a:buAutoNum type="arabicPeriod"/>
            </a:pPr>
            <a:r>
              <a:rPr b="0" lang="en-US" sz="1800" spc="-1" strike="noStrike">
                <a:solidFill>
                  <a:srgbClr val="000000"/>
                </a:solidFill>
                <a:latin typeface="Arial"/>
              </a:rPr>
              <a:t>Pushes the current address in EIP on the stack, to save it for the return. The current address is the address of the instruction immediately following the CALL instruction, this address is where execution should return to after running the called procedure.</a:t>
            </a:r>
            <a:endParaRPr b="0" lang="en-US" sz="1800" spc="-1" strike="noStrike">
              <a:latin typeface="Arial"/>
            </a:endParaRPr>
          </a:p>
          <a:p>
            <a:pPr lvl="2" marL="1257480" indent="-342360">
              <a:lnSpc>
                <a:spcPct val="100000"/>
              </a:lnSpc>
              <a:spcBef>
                <a:spcPts val="601"/>
              </a:spcBef>
              <a:buClr>
                <a:srgbClr val="000000"/>
              </a:buClr>
              <a:buFont typeface="StarSymbol"/>
              <a:buAutoNum type="arabicPeriod"/>
            </a:pPr>
            <a:r>
              <a:rPr b="0" lang="en-US" sz="1800" spc="-1" strike="noStrike">
                <a:solidFill>
                  <a:srgbClr val="000000"/>
                </a:solidFill>
                <a:latin typeface="Arial"/>
              </a:rPr>
              <a:t>Copies the address of the called procedure into EIP.  The procedure name is the address of the first instruction of the called procedure. Therefore, the next instruction to be executed will be the first instruction of the called procedure.</a:t>
            </a:r>
            <a:endParaRPr b="0" lang="en-US" sz="1800" spc="-1" strike="noStrike">
              <a:latin typeface="Arial"/>
            </a:endParaRPr>
          </a:p>
          <a:p>
            <a:pPr>
              <a:lnSpc>
                <a:spcPct val="100000"/>
              </a:lnSpc>
            </a:pPr>
            <a:endParaRPr b="0" lang="en-US" sz="1400" spc="-1" strike="noStrike">
              <a:latin typeface="Arial"/>
            </a:endParaRPr>
          </a:p>
          <a:p>
            <a:pPr marL="343080" indent="-342360">
              <a:lnSpc>
                <a:spcPct val="80000"/>
              </a:lnSpc>
              <a:spcBef>
                <a:spcPts val="281"/>
              </a:spcBef>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RET Instruction</a:t>
            </a:r>
            <a:endParaRPr b="0" lang="en-US" sz="2800" spc="-1" strike="noStrike">
              <a:latin typeface="Arial"/>
            </a:endParaRPr>
          </a:p>
        </p:txBody>
      </p:sp>
      <p:sp>
        <p:nvSpPr>
          <p:cNvPr id="264" name="Rectangle 3"/>
          <p:cNvSpPr/>
          <p:nvPr/>
        </p:nvSpPr>
        <p:spPr>
          <a:xfrm>
            <a:off x="533520" y="762120"/>
            <a:ext cx="7848000" cy="5333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The RET instruction causes execution to return from a procedure.</a:t>
            </a:r>
            <a:endParaRPr b="0" lang="en-US" sz="1800" spc="-1" strike="noStrike">
              <a:latin typeface="Arial"/>
            </a:endParaRPr>
          </a:p>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The RET instruction needs to be a the end of every procedure so that execution can return to the calling procedure. If the RET instruction is missing, execution will continue to step to the next instruction that happens to appear after the procedure. (This behavior is similar to how a C/C++ switch statement will continue to the next case if we forget the break statement).</a:t>
            </a:r>
            <a:endParaRPr b="0" lang="en-US" sz="1800" spc="-1" strike="noStrike">
              <a:latin typeface="Arial"/>
            </a:endParaRPr>
          </a:p>
          <a:p>
            <a:pPr marL="343080" indent="-342360">
              <a:lnSpc>
                <a:spcPct val="100000"/>
              </a:lnSpc>
              <a:spcBef>
                <a:spcPts val="601"/>
              </a:spcBef>
              <a:buClr>
                <a:srgbClr val="000000"/>
              </a:buClr>
              <a:buFont typeface="Symbol"/>
              <a:buChar char=""/>
            </a:pPr>
            <a:r>
              <a:rPr b="0" lang="en-US" sz="1800" spc="-1" strike="noStrike">
                <a:solidFill>
                  <a:srgbClr val="000000"/>
                </a:solidFill>
                <a:latin typeface="Arial"/>
              </a:rPr>
              <a:t>Syntax:   RET   number</a:t>
            </a:r>
            <a:endParaRPr b="0" lang="en-US" sz="1800" spc="-1" strike="noStrike">
              <a:latin typeface="Arial"/>
            </a:endParaRPr>
          </a:p>
          <a:p>
            <a:pPr marL="343080" indent="-342360">
              <a:lnSpc>
                <a:spcPct val="100000"/>
              </a:lnSpc>
              <a:tabLst>
                <a:tab algn="l" pos="0"/>
              </a:tabLst>
            </a:pPr>
            <a:r>
              <a:rPr b="0" lang="en-US" sz="1800" spc="-1" strike="noStrike">
                <a:solidFill>
                  <a:srgbClr val="000000"/>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where number is optional</a:t>
            </a:r>
            <a:endParaRPr b="0" lang="en-US" sz="1800" spc="-1" strike="noStrike">
              <a:latin typeface="Arial"/>
            </a:endParaRPr>
          </a:p>
          <a:p>
            <a:pPr marL="343080" indent="-342360">
              <a:lnSpc>
                <a:spcPct val="100000"/>
              </a:lnSpc>
              <a:spcBef>
                <a:spcPts val="601"/>
              </a:spcBef>
              <a:buClr>
                <a:srgbClr val="000000"/>
              </a:buClr>
              <a:buFont typeface="Symbol"/>
              <a:buChar char=""/>
              <a:tabLst>
                <a:tab algn="l" pos="0"/>
              </a:tabLst>
            </a:pPr>
            <a:r>
              <a:rPr b="0" lang="en-US" sz="1800" spc="-1" strike="noStrike">
                <a:solidFill>
                  <a:srgbClr val="000000"/>
                </a:solidFill>
                <a:latin typeface="Arial"/>
              </a:rPr>
              <a:t>When RET runs, the value at the top of stack is popped off the stack into EIP. This value should be the return address: the address of the instruction in the calling procedure that execution should return to.</a:t>
            </a:r>
            <a:endParaRPr b="0" lang="en-US" sz="1800" spc="-1" strike="noStrike">
              <a:latin typeface="Arial"/>
            </a:endParaRPr>
          </a:p>
          <a:p>
            <a:pPr marL="343080" indent="-342360">
              <a:lnSpc>
                <a:spcPct val="100000"/>
              </a:lnSpc>
              <a:spcBef>
                <a:spcPts val="601"/>
              </a:spcBef>
              <a:buClr>
                <a:srgbClr val="000000"/>
              </a:buClr>
              <a:buFont typeface="Symbol"/>
              <a:buChar char=""/>
              <a:tabLst>
                <a:tab algn="l" pos="0"/>
              </a:tabLst>
            </a:pPr>
            <a:r>
              <a:rPr b="0" lang="en-US" sz="1800" spc="-1" strike="noStrike">
                <a:solidFill>
                  <a:srgbClr val="000000"/>
                </a:solidFill>
                <a:latin typeface="Arial"/>
              </a:rPr>
              <a:t>If there is an optional number after the RET instruction, the number dictates how many bytes will be popped off the stack </a:t>
            </a:r>
            <a:r>
              <a:rPr b="0" lang="en-US" sz="1800" spc="-1" strike="noStrike" u="sng">
                <a:solidFill>
                  <a:srgbClr val="000000"/>
                </a:solidFill>
                <a:uFillTx/>
                <a:latin typeface="Arial"/>
              </a:rPr>
              <a:t>after</a:t>
            </a:r>
            <a:r>
              <a:rPr b="0" lang="en-US" sz="1800" spc="-1" strike="noStrike">
                <a:solidFill>
                  <a:srgbClr val="000000"/>
                </a:solidFill>
                <a:latin typeface="Arial"/>
              </a:rPr>
              <a:t> the return address is popped and stored in EIP.</a:t>
            </a:r>
            <a:endParaRPr b="0" lang="en-US" sz="1800" spc="-1" strike="noStrike">
              <a:latin typeface="Arial"/>
            </a:endParaRPr>
          </a:p>
          <a:p>
            <a:pPr marL="343080" indent="-342360">
              <a:lnSpc>
                <a:spcPct val="100000"/>
              </a:lnSpc>
              <a:spcBef>
                <a:spcPts val="601"/>
              </a:spcBef>
              <a:buClr>
                <a:srgbClr val="000000"/>
              </a:buClr>
              <a:buFont typeface="Symbol"/>
              <a:buChar char=""/>
              <a:tabLst>
                <a:tab algn="l" pos="0"/>
              </a:tabLst>
            </a:pPr>
            <a:r>
              <a:rPr b="0" lang="en-US" sz="1800" spc="-1" strike="noStrike">
                <a:solidFill>
                  <a:srgbClr val="000000"/>
                </a:solidFill>
                <a:latin typeface="Arial"/>
              </a:rPr>
              <a:t>The number is typically given if a procedure passes input arguments on the stack, and these values need to be popped (cleared) from the stack when returning to the calling procedure. </a:t>
            </a:r>
            <a:endParaRPr b="0" lang="en-US" sz="18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EDCC7C42-7A81-439F-8256-EDE6FB1691CE}"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210"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Overview: Procedures</a:t>
            </a:r>
            <a:endParaRPr b="0" lang="en-US" sz="2800" spc="-1" strike="noStrike">
              <a:latin typeface="Arial"/>
            </a:endParaRPr>
          </a:p>
        </p:txBody>
      </p:sp>
      <p:sp>
        <p:nvSpPr>
          <p:cNvPr id="211" name="Rectangle 3"/>
          <p:cNvSpPr/>
          <p:nvPr/>
        </p:nvSpPr>
        <p:spPr>
          <a:xfrm>
            <a:off x="685800" y="1676520"/>
            <a:ext cx="7619400" cy="39618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Procedures in assembly are the same concept as functions in C/C++ or methods in Java.</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Code in a procedure runs as a result of a procedure call.</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Input and output data of a procedure are passed through the stack or through register values.</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All procedure calls and returns are coordinated through the run time stack.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Concepts covered in this section:</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Stack operations</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Defining and using procedures</a:t>
            </a:r>
            <a:endParaRPr b="0" lang="en-US" sz="1800" spc="-1" strike="noStrike">
              <a:latin typeface="Arial"/>
            </a:endParaRPr>
          </a:p>
        </p:txBody>
      </p:sp>
      <p:sp>
        <p:nvSpPr>
          <p:cNvPr id="212" name="Rectangle 6"/>
          <p:cNvSpPr/>
          <p:nvPr/>
        </p:nvSpPr>
        <p:spPr>
          <a:xfrm>
            <a:off x="1600200" y="762120"/>
            <a:ext cx="5714280" cy="5943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20"/>
              </a:spcBef>
            </a:pPr>
            <a:r>
              <a:rPr b="0" lang="en-US" sz="2000" spc="-1" strike="noStrike">
                <a:solidFill>
                  <a:srgbClr val="000000"/>
                </a:solidFill>
                <a:latin typeface="Arial"/>
                <a:ea typeface="DejaVu Sans"/>
              </a:rPr>
              <a:t>(Read chapter 5: 5.4 - 5.6, chapter 8: 8.1, 8.2</a:t>
            </a:r>
            <a:r>
              <a:rPr b="0" lang="en-US" sz="2100" spc="-1" strike="noStrike">
                <a:solidFill>
                  <a:srgbClr val="000000"/>
                </a:solidFill>
                <a:latin typeface="Arial"/>
                <a:ea typeface="DejaVu Sans"/>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Rectangle 2"/>
          <p:cNvSpPr/>
          <p:nvPr/>
        </p:nvSpPr>
        <p:spPr>
          <a:xfrm>
            <a:off x="685800" y="1522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CALL-RET Example</a:t>
            </a:r>
            <a:endParaRPr b="0" lang="en-US" sz="2800" spc="-1" strike="noStrike">
              <a:latin typeface="Arial"/>
            </a:endParaRPr>
          </a:p>
        </p:txBody>
      </p:sp>
      <p:sp>
        <p:nvSpPr>
          <p:cNvPr id="266" name="Text Box 3"/>
          <p:cNvSpPr/>
          <p:nvPr/>
        </p:nvSpPr>
        <p:spPr>
          <a:xfrm>
            <a:off x="5105520" y="914400"/>
            <a:ext cx="3580560" cy="46476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main PROC</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00000020   call MySub</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00000025   mov eax,ebx</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 .</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main ENDP</a:t>
            </a:r>
            <a:endParaRPr b="0" lang="en-US" sz="1600" spc="-1" strike="noStrike">
              <a:latin typeface="Arial"/>
            </a:endParaRPr>
          </a:p>
          <a:p>
            <a:pPr marL="457200">
              <a:lnSpc>
                <a:spcPct val="50000"/>
              </a:lnSpc>
              <a:spcBef>
                <a:spcPts val="799"/>
              </a:spcBef>
              <a:tabLst>
                <a:tab algn="l" pos="457200"/>
                <a:tab algn="l" pos="3657600"/>
                <a:tab algn="l" pos="4114800"/>
              </a:tabLst>
            </a:pP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MySub PROC</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00000040   mov eax,edx</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00000180  ret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MySub ENDP</a:t>
            </a:r>
            <a:endParaRPr b="0" lang="en-US" sz="1600" spc="-1" strike="noStrike">
              <a:latin typeface="Arial"/>
            </a:endParaRPr>
          </a:p>
        </p:txBody>
      </p:sp>
      <p:sp>
        <p:nvSpPr>
          <p:cNvPr id="267" name="Text Box 5"/>
          <p:cNvSpPr/>
          <p:nvPr/>
        </p:nvSpPr>
        <p:spPr>
          <a:xfrm>
            <a:off x="380880" y="685800"/>
            <a:ext cx="4571280" cy="5617080"/>
          </a:xfrm>
          <a:prstGeom prst="rect">
            <a:avLst/>
          </a:prstGeom>
          <a:noFill/>
          <a:ln w="9525">
            <a:noFill/>
          </a:ln>
        </p:spPr>
        <p:style>
          <a:lnRef idx="0"/>
          <a:fillRef idx="0"/>
          <a:effectRef idx="0"/>
          <a:fontRef idx="minor"/>
        </p:style>
        <p:txBody>
          <a:bodyPr lIns="90000" rIns="90000" tIns="0" bIns="137160">
            <a:spAutoFit/>
          </a:bodyPr>
          <a:p>
            <a:pPr>
              <a:lnSpc>
                <a:spcPct val="100000"/>
              </a:lnSpc>
              <a:spcBef>
                <a:spcPts val="901"/>
              </a:spcBef>
            </a:pPr>
            <a:r>
              <a:rPr b="0" lang="en-US" sz="1800" spc="-1" strike="noStrike">
                <a:solidFill>
                  <a:srgbClr val="000000"/>
                </a:solidFill>
                <a:latin typeface="Arial"/>
                <a:ea typeface="DejaVu Sans"/>
              </a:rPr>
              <a:t>At the start of the CALL instruction,        EIP = 0000 0025 (the address of the next instruction).</a:t>
            </a:r>
            <a:endParaRPr b="0" lang="en-US" sz="1800" spc="-1" strike="noStrike">
              <a:latin typeface="Arial"/>
            </a:endParaRPr>
          </a:p>
          <a:p>
            <a:pPr>
              <a:lnSpc>
                <a:spcPct val="100000"/>
              </a:lnSpc>
              <a:spcBef>
                <a:spcPts val="901"/>
              </a:spcBef>
            </a:pPr>
            <a:r>
              <a:rPr b="0" lang="en-US" sz="1800" spc="-1" strike="noStrike">
                <a:solidFill>
                  <a:srgbClr val="000000"/>
                </a:solidFill>
                <a:latin typeface="Arial"/>
                <a:ea typeface="DejaVu Sans"/>
              </a:rPr>
              <a:t>When CALL runs, 0000 0025 is pushed on the stack, then the address of MySub is copied into EIP.  EIP = 0000 0040.</a:t>
            </a:r>
            <a:endParaRPr b="0" lang="en-US" sz="1800" spc="-1" strike="noStrike">
              <a:latin typeface="Arial"/>
            </a:endParaRPr>
          </a:p>
          <a:p>
            <a:pPr>
              <a:lnSpc>
                <a:spcPct val="100000"/>
              </a:lnSpc>
            </a:pPr>
            <a:r>
              <a:rPr b="0" lang="en-US" sz="1800" spc="-1" strike="noStrike">
                <a:solidFill>
                  <a:srgbClr val="000000"/>
                </a:solidFill>
                <a:latin typeface="Arial"/>
                <a:ea typeface="DejaVu Sans"/>
              </a:rPr>
              <a:t>This causes execution to jump to the procedure MySub and start executing the first instruction in MySub.</a:t>
            </a:r>
            <a:endParaRPr b="0" lang="en-US" sz="1800" spc="-1" strike="noStrike">
              <a:latin typeface="Arial"/>
            </a:endParaRPr>
          </a:p>
          <a:p>
            <a:pPr>
              <a:lnSpc>
                <a:spcPct val="100000"/>
              </a:lnSpc>
              <a:spcBef>
                <a:spcPts val="1349"/>
              </a:spcBef>
            </a:pPr>
            <a:r>
              <a:rPr b="0" lang="en-US" sz="1800" spc="-1" strike="noStrike">
                <a:solidFill>
                  <a:srgbClr val="000000"/>
                </a:solidFill>
                <a:latin typeface="Arial"/>
                <a:ea typeface="DejaVu Sans"/>
              </a:rPr>
              <a:t>Subsequent instructions in MySub are executed, EIP changes with every instruction.</a:t>
            </a:r>
            <a:endParaRPr b="0" lang="en-US" sz="1800" spc="-1" strike="noStrike">
              <a:latin typeface="Arial"/>
            </a:endParaRPr>
          </a:p>
          <a:p>
            <a:pPr>
              <a:lnSpc>
                <a:spcPct val="35000"/>
              </a:lnSpc>
              <a:spcBef>
                <a:spcPts val="901"/>
              </a:spcBef>
            </a:pPr>
            <a:endParaRPr b="0" lang="en-US" sz="1800" spc="-1" strike="noStrike">
              <a:latin typeface="Arial"/>
            </a:endParaRPr>
          </a:p>
          <a:p>
            <a:pPr>
              <a:lnSpc>
                <a:spcPct val="100000"/>
              </a:lnSpc>
              <a:spcBef>
                <a:spcPts val="181"/>
              </a:spcBef>
            </a:pPr>
            <a:r>
              <a:rPr b="0" lang="en-US" sz="1800" spc="-1" strike="noStrike">
                <a:solidFill>
                  <a:srgbClr val="000000"/>
                </a:solidFill>
                <a:latin typeface="Arial"/>
                <a:ea typeface="DejaVu Sans"/>
              </a:rPr>
              <a:t>At the RET instruction, the value at the top of the stack, 0000 0025, is popped off and restored in EIP.  EIP = 0000 0025. </a:t>
            </a:r>
            <a:endParaRPr b="0" lang="en-US" sz="1800" spc="-1" strike="noStrike">
              <a:latin typeface="Arial"/>
            </a:endParaRPr>
          </a:p>
          <a:p>
            <a:pPr>
              <a:lnSpc>
                <a:spcPct val="100000"/>
              </a:lnSpc>
              <a:spcBef>
                <a:spcPts val="181"/>
              </a:spcBef>
            </a:pPr>
            <a:r>
              <a:rPr b="0" lang="en-US" sz="1800" spc="-1" strike="noStrike">
                <a:solidFill>
                  <a:srgbClr val="000000"/>
                </a:solidFill>
                <a:latin typeface="Arial"/>
                <a:ea typeface="DejaVu Sans"/>
              </a:rPr>
              <a:t>This causes execution to jump back to the correct next instruction in the calling procedure.</a:t>
            </a:r>
            <a:endParaRPr b="0" lang="en-US" sz="1800" spc="-1" strike="noStrike">
              <a:latin typeface="Arial"/>
            </a:endParaRPr>
          </a:p>
        </p:txBody>
      </p:sp>
      <p:sp>
        <p:nvSpPr>
          <p:cNvPr id="268" name="Line 9"/>
          <p:cNvSpPr/>
          <p:nvPr/>
        </p:nvSpPr>
        <p:spPr>
          <a:xfrm>
            <a:off x="2057400" y="1218960"/>
            <a:ext cx="3352680" cy="533520"/>
          </a:xfrm>
          <a:prstGeom prst="line">
            <a:avLst/>
          </a:prstGeom>
          <a:ln w="6350">
            <a:solidFill>
              <a:srgbClr val="000000"/>
            </a:solidFill>
            <a:round/>
            <a:tailEnd len="med" type="triangle" w="med"/>
          </a:ln>
        </p:spPr>
        <p:style>
          <a:lnRef idx="0"/>
          <a:fillRef idx="0"/>
          <a:effectRef idx="0"/>
          <a:fontRef idx="minor"/>
        </p:style>
      </p:sp>
      <p:sp>
        <p:nvSpPr>
          <p:cNvPr id="269" name="Line 10"/>
          <p:cNvSpPr/>
          <p:nvPr/>
        </p:nvSpPr>
        <p:spPr>
          <a:xfrm>
            <a:off x="4038480" y="2438280"/>
            <a:ext cx="1523880" cy="609480"/>
          </a:xfrm>
          <a:prstGeom prst="line">
            <a:avLst/>
          </a:prstGeom>
          <a:ln w="6350">
            <a:solidFill>
              <a:srgbClr val="000000"/>
            </a:solidFill>
            <a:round/>
            <a:tailEnd len="med" type="triangle" w="med"/>
          </a:ln>
        </p:spPr>
        <p:style>
          <a:lnRef idx="0"/>
          <a:fillRef idx="0"/>
          <a:effectRef idx="0"/>
          <a:fontRef idx="minor"/>
        </p:style>
      </p:sp>
      <p:sp>
        <p:nvSpPr>
          <p:cNvPr id="270" name="Line 11"/>
          <p:cNvSpPr/>
          <p:nvPr/>
        </p:nvSpPr>
        <p:spPr>
          <a:xfrm flipV="1">
            <a:off x="4724280" y="4267080"/>
            <a:ext cx="838080" cy="380880"/>
          </a:xfrm>
          <a:prstGeom prst="line">
            <a:avLst/>
          </a:prstGeom>
          <a:ln w="6350">
            <a:solidFill>
              <a:srgbClr val="000000"/>
            </a:solidFill>
            <a:round/>
            <a:tailEnd len="med" type="triangle" w="med"/>
          </a:ln>
        </p:spPr>
        <p:style>
          <a:lnRef idx="0"/>
          <a:fillRef idx="0"/>
          <a:effectRef idx="0"/>
          <a:fontRef idx="minor"/>
        </p:style>
      </p:sp>
      <p:sp>
        <p:nvSpPr>
          <p:cNvPr id="271" name="Line 12"/>
          <p:cNvSpPr/>
          <p:nvPr/>
        </p:nvSpPr>
        <p:spPr>
          <a:xfrm flipV="1">
            <a:off x="4038480" y="3657600"/>
            <a:ext cx="1523880" cy="228600"/>
          </a:xfrm>
          <a:prstGeom prst="line">
            <a:avLst/>
          </a:prstGeom>
          <a:ln w="6350">
            <a:solidFill>
              <a:srgbClr val="000000"/>
            </a:solidFill>
            <a:round/>
            <a:tailEnd len="med" type="triangle" w="med"/>
          </a:ln>
        </p:spPr>
        <p:style>
          <a:lnRef idx="0"/>
          <a:fillRef idx="0"/>
          <a:effectRef idx="0"/>
          <a:fontRef idx="minor"/>
        </p:style>
      </p:sp>
      <p:sp>
        <p:nvSpPr>
          <p:cNvPr id="272" name="Freeform 12"/>
          <p:cNvSpPr/>
          <p:nvPr/>
        </p:nvSpPr>
        <p:spPr>
          <a:xfrm>
            <a:off x="4852080" y="1929240"/>
            <a:ext cx="3920400" cy="3700080"/>
          </a:xfrm>
          <a:custGeom>
            <a:avLst/>
            <a:gdLst/>
            <a:ahLst/>
            <a:rect l="l" t="t" r="r" b="b"/>
            <a:pathLst>
              <a:path w="3920996" h="3700766">
                <a:moveTo>
                  <a:pt x="0" y="3673457"/>
                </a:moveTo>
                <a:cubicBezTo>
                  <a:pt x="135663" y="3687111"/>
                  <a:pt x="271326" y="3700766"/>
                  <a:pt x="850974" y="3530747"/>
                </a:cubicBezTo>
                <a:cubicBezTo>
                  <a:pt x="1430623" y="3360729"/>
                  <a:pt x="3034786" y="3167806"/>
                  <a:pt x="3477891" y="2653346"/>
                </a:cubicBezTo>
                <a:cubicBezTo>
                  <a:pt x="3920996" y="2138886"/>
                  <a:pt x="3780049" y="886211"/>
                  <a:pt x="3509605" y="443987"/>
                </a:cubicBezTo>
                <a:cubicBezTo>
                  <a:pt x="3239161" y="1763"/>
                  <a:pt x="2547194" y="881"/>
                  <a:pt x="1855228" y="0"/>
                </a:cubicBezTo>
              </a:path>
            </a:pathLst>
          </a:custGeom>
          <a:noFill/>
          <a:ln w="9525">
            <a:solidFill>
              <a:srgbClr val="000000"/>
            </a:solidFill>
            <a:round/>
            <a:tailEnd len="med" type="arrow" w="med"/>
          </a:ln>
        </p:spPr>
        <p:style>
          <a:lnRef idx="0"/>
          <a:fillRef idx="0"/>
          <a:effectRef idx="0"/>
          <a:fontRef idx="minor"/>
        </p:style>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afterEffect" fill="hold" presetClass="entr" presetID="3" presetSubtype="10">
                                  <p:stCondLst>
                                    <p:cond delay="500"/>
                                  </p:stCondLst>
                                  <p:childTnLst>
                                    <p:set>
                                      <p:cBhvr>
                                        <p:cTn id="13" dur="1" fill="hold">
                                          <p:stCondLst>
                                            <p:cond delay="0"/>
                                          </p:stCondLst>
                                        </p:cTn>
                                        <p:tgtEl>
                                          <p:spTgt spid="268"/>
                                        </p:tgtEl>
                                        <p:attrNameLst>
                                          <p:attrName>style.visibility</p:attrName>
                                        </p:attrNameLst>
                                      </p:cBhvr>
                                      <p:to>
                                        <p:strVal val="visible"/>
                                      </p:to>
                                    </p:set>
                                    <p:animEffect filter="blinds(horizontal)" transition="in">
                                      <p:cBhvr additive="repl">
                                        <p:cTn id="14" dur="500"/>
                                        <p:tgtEl>
                                          <p:spTgt spid="268"/>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3" presetSubtype="10">
                                  <p:stCondLst>
                                    <p:cond delay="0"/>
                                  </p:stCondLst>
                                  <p:childTnLst>
                                    <p:set>
                                      <p:cBhvr>
                                        <p:cTn id="18" dur="1" fill="hold">
                                          <p:stCondLst>
                                            <p:cond delay="0"/>
                                          </p:stCondLst>
                                        </p:cTn>
                                        <p:tgtEl>
                                          <p:spTgt spid="269"/>
                                        </p:tgtEl>
                                        <p:attrNameLst>
                                          <p:attrName>style.visibility</p:attrName>
                                        </p:attrNameLst>
                                      </p:cBhvr>
                                      <p:to>
                                        <p:strVal val="visible"/>
                                      </p:to>
                                    </p:set>
                                    <p:animEffect filter="blinds(horizontal)" transition="in">
                                      <p:cBhvr additive="repl">
                                        <p:cTn id="19" dur="500"/>
                                        <p:tgtEl>
                                          <p:spTgt spid="269"/>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3" presetSubtype="10">
                                  <p:stCondLst>
                                    <p:cond delay="0"/>
                                  </p:stCondLst>
                                  <p:childTnLst>
                                    <p:set>
                                      <p:cBhvr>
                                        <p:cTn id="23" dur="1" fill="hold">
                                          <p:stCondLst>
                                            <p:cond delay="0"/>
                                          </p:stCondLst>
                                        </p:cTn>
                                        <p:tgtEl>
                                          <p:spTgt spid="271"/>
                                        </p:tgtEl>
                                        <p:attrNameLst>
                                          <p:attrName>style.visibility</p:attrName>
                                        </p:attrNameLst>
                                      </p:cBhvr>
                                      <p:to>
                                        <p:strVal val="visible"/>
                                      </p:to>
                                    </p:set>
                                    <p:animEffect filter="blinds(horizontal)" transition="in">
                                      <p:cBhvr additive="repl">
                                        <p:cTn id="24" dur="500"/>
                                        <p:tgtEl>
                                          <p:spTgt spid="271"/>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3" presetSubtype="10">
                                  <p:stCondLst>
                                    <p:cond delay="0"/>
                                  </p:stCondLst>
                                  <p:childTnLst>
                                    <p:set>
                                      <p:cBhvr>
                                        <p:cTn id="28" dur="1" fill="hold">
                                          <p:stCondLst>
                                            <p:cond delay="0"/>
                                          </p:stCondLst>
                                        </p:cTn>
                                        <p:tgtEl>
                                          <p:spTgt spid="270"/>
                                        </p:tgtEl>
                                        <p:attrNameLst>
                                          <p:attrName>style.visibility</p:attrName>
                                        </p:attrNameLst>
                                      </p:cBhvr>
                                      <p:to>
                                        <p:strVal val="visible"/>
                                      </p:to>
                                    </p:set>
                                    <p:animEffect filter="blinds(horizontal)" transition="in">
                                      <p:cBhvr additive="repl">
                                        <p:cTn id="29" dur="500"/>
                                        <p:tgtEl>
                                          <p:spTgt spid="270"/>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3" presetSubtype="10">
                                  <p:stCondLst>
                                    <p:cond delay="0"/>
                                  </p:stCondLst>
                                  <p:childTnLst>
                                    <p:set>
                                      <p:cBhvr>
                                        <p:cTn id="33" dur="1" fill="hold">
                                          <p:stCondLst>
                                            <p:cond delay="0"/>
                                          </p:stCondLst>
                                        </p:cTn>
                                        <p:tgtEl>
                                          <p:spTgt spid="272"/>
                                        </p:tgtEl>
                                        <p:attrNameLst>
                                          <p:attrName>style.visibility</p:attrName>
                                        </p:attrNameLst>
                                      </p:cBhvr>
                                      <p:to>
                                        <p:strVal val="visible"/>
                                      </p:to>
                                    </p:set>
                                    <p:animEffect filter="blinds(horizontal)" transition="in">
                                      <p:cBhvr additive="repl">
                                        <p:cTn id="34"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2"/>
          <p:cNvSpPr/>
          <p:nvPr/>
        </p:nvSpPr>
        <p:spPr>
          <a:xfrm>
            <a:off x="685800" y="15228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Nested Procedure Calls</a:t>
            </a:r>
            <a:endParaRPr b="0" lang="en-US" sz="2800" spc="-1" strike="noStrike">
              <a:latin typeface="Arial"/>
            </a:endParaRPr>
          </a:p>
        </p:txBody>
      </p:sp>
      <p:graphicFrame>
        <p:nvGraphicFramePr>
          <p:cNvPr id="274" name="Object 3"/>
          <p:cNvGraphicFramePr/>
          <p:nvPr/>
        </p:nvGraphicFramePr>
        <p:xfrm>
          <a:off x="380880" y="838080"/>
          <a:ext cx="1751760" cy="4952160"/>
        </p:xfrm>
        <a:graphic>
          <a:graphicData uri="http://schemas.openxmlformats.org/presentationml/2006/ole">
            <p:oleObj r:id="rId1" spid="">
              <p:embed/>
              <p:pic>
                <p:nvPicPr>
                  <p:cNvPr id="275" name="Object 3" descr=""/>
                  <p:cNvPicPr/>
                  <p:nvPr/>
                </p:nvPicPr>
                <p:blipFill>
                  <a:blip r:embed="rId2"/>
                  <a:stretch/>
                </p:blipFill>
                <p:spPr>
                  <a:xfrm>
                    <a:off x="380880" y="838080"/>
                    <a:ext cx="1751760" cy="4952160"/>
                  </a:xfrm>
                  <a:prstGeom prst="rect">
                    <a:avLst/>
                  </a:prstGeom>
                  <a:ln w="0">
                    <a:noFill/>
                  </a:ln>
                </p:spPr>
              </p:pic>
            </p:oleObj>
          </a:graphicData>
        </a:graphic>
      </p:graphicFrame>
      <p:graphicFrame>
        <p:nvGraphicFramePr>
          <p:cNvPr id="276" name="Object 4"/>
          <p:cNvGraphicFramePr/>
          <p:nvPr/>
        </p:nvGraphicFramePr>
        <p:xfrm>
          <a:off x="3657600" y="1905120"/>
          <a:ext cx="3047400" cy="1447200"/>
        </p:xfrm>
        <a:graphic>
          <a:graphicData uri="http://schemas.openxmlformats.org/presentationml/2006/ole">
            <p:oleObj r:id="rId3" spid="">
              <p:embed/>
              <p:pic>
                <p:nvPicPr>
                  <p:cNvPr id="277" name="Object 4" descr=""/>
                  <p:cNvPicPr/>
                  <p:nvPr/>
                </p:nvPicPr>
                <p:blipFill>
                  <a:blip r:embed="rId4"/>
                  <a:stretch/>
                </p:blipFill>
                <p:spPr>
                  <a:xfrm>
                    <a:off x="3657600" y="1905120"/>
                    <a:ext cx="3047400" cy="1447200"/>
                  </a:xfrm>
                  <a:prstGeom prst="rect">
                    <a:avLst/>
                  </a:prstGeom>
                  <a:ln w="0">
                    <a:noFill/>
                  </a:ln>
                </p:spPr>
              </p:pic>
            </p:oleObj>
          </a:graphicData>
        </a:graphic>
      </p:graphicFrame>
      <p:sp>
        <p:nvSpPr>
          <p:cNvPr id="278" name="Text Box 5"/>
          <p:cNvSpPr/>
          <p:nvPr/>
        </p:nvSpPr>
        <p:spPr>
          <a:xfrm>
            <a:off x="2133720" y="609480"/>
            <a:ext cx="6552360" cy="1296000"/>
          </a:xfrm>
          <a:prstGeom prst="rect">
            <a:avLst/>
          </a:prstGeom>
          <a:noFill/>
          <a:ln w="9525">
            <a:noFill/>
          </a:ln>
        </p:spPr>
        <p:style>
          <a:lnRef idx="0"/>
          <a:fillRef idx="0"/>
          <a:effectRef idx="0"/>
          <a:fontRef idx="minor"/>
        </p:style>
        <p:txBody>
          <a:bodyPr lIns="90000" rIns="90000" tIns="91440" bIns="91440">
            <a:spAutoFit/>
          </a:bodyPr>
          <a:p>
            <a:pPr marL="216000" indent="-215640">
              <a:lnSpc>
                <a:spcPct val="100000"/>
              </a:lnSpc>
              <a:spcBef>
                <a:spcPts val="9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Every time CALL runs, the return address is pushed on the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stack.</a:t>
            </a:r>
            <a:endParaRPr b="0" lang="en-US" sz="1800" spc="-1" strike="noStrike">
              <a:latin typeface="Arial"/>
            </a:endParaRPr>
          </a:p>
          <a:p>
            <a:pPr marL="216000" indent="-215640">
              <a:lnSpc>
                <a:spcPct val="85000"/>
              </a:lnSpc>
              <a:spcBef>
                <a:spcPts val="45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 the example on the left, after Sub3 is called, the stack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contains all three return addresses:   </a:t>
            </a:r>
            <a:endParaRPr b="0" lang="en-US" sz="1800" spc="-1" strike="noStrike">
              <a:latin typeface="Arial"/>
            </a:endParaRPr>
          </a:p>
        </p:txBody>
      </p:sp>
      <p:sp>
        <p:nvSpPr>
          <p:cNvPr id="279" name="Text Box 6"/>
          <p:cNvSpPr/>
          <p:nvPr/>
        </p:nvSpPr>
        <p:spPr>
          <a:xfrm>
            <a:off x="2133720" y="3429000"/>
            <a:ext cx="6705000" cy="2651760"/>
          </a:xfrm>
          <a:prstGeom prst="rect">
            <a:avLst/>
          </a:prstGeom>
          <a:noFill/>
          <a:ln w="9525">
            <a:noFill/>
          </a:ln>
        </p:spPr>
        <p:style>
          <a:lnRef idx="0"/>
          <a:fillRef idx="0"/>
          <a:effectRef idx="0"/>
          <a:fontRef idx="minor"/>
        </p:style>
        <p:txBody>
          <a:bodyPr lIns="90000" rIns="90000" tIns="91440" bIns="91440">
            <a:spAutoFit/>
          </a:bodyPr>
          <a:p>
            <a:pPr marL="2160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When RET is encountered in Sub3, the address at the top</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of the stack is popped into EIP, so execution returns to Sub2.</a:t>
            </a:r>
            <a:endParaRPr b="0" lang="en-US" sz="1800" spc="-1" strike="noStrike">
              <a:latin typeface="Arial"/>
            </a:endParaRPr>
          </a:p>
          <a:p>
            <a:pPr marL="2160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When RET is encountered in Sub2, the address at the top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of the stack is popped into EIP again, so execution returns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to Sub1.</a:t>
            </a:r>
            <a:endParaRPr b="0" lang="en-US" sz="1800" spc="-1" strike="noStrike">
              <a:latin typeface="Arial"/>
            </a:endParaRPr>
          </a:p>
          <a:p>
            <a:pPr marL="2160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When RET is encountered in Sub1, the last address at the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top of the stack is popped into EIP again, so execution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returns to main.</a:t>
            </a:r>
            <a:endParaRPr b="0" lang="en-US" sz="1800" spc="-1" strike="noStrike">
              <a:latin typeface="Arial"/>
            </a:endParaRPr>
          </a:p>
          <a:p>
            <a:pPr marL="2160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When execution returns to main, the stack should be empty.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Rectangle 2"/>
          <p:cNvSpPr/>
          <p:nvPr/>
        </p:nvSpPr>
        <p:spPr>
          <a:xfrm>
            <a:off x="685800" y="152280"/>
            <a:ext cx="7771680" cy="53280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Input Parameters</a:t>
            </a:r>
            <a:endParaRPr b="0" lang="en-US" sz="2800" spc="-1" strike="noStrike">
              <a:latin typeface="Arial"/>
            </a:endParaRPr>
          </a:p>
        </p:txBody>
      </p:sp>
      <p:sp>
        <p:nvSpPr>
          <p:cNvPr id="281" name="Rectangle 3"/>
          <p:cNvSpPr/>
          <p:nvPr/>
        </p:nvSpPr>
        <p:spPr>
          <a:xfrm>
            <a:off x="380880" y="685800"/>
            <a:ext cx="8381160" cy="54856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One of the main reasons for writing procedures is that they are independent blocks of code that can be re-used. For example, the procedure WriteString in the Irvine library is re-used by all of us in our programs.</a:t>
            </a:r>
            <a:endParaRPr b="0" lang="en-US" sz="1800" spc="-1" strike="noStrike">
              <a:latin typeface="Arial"/>
            </a:endParaRPr>
          </a:p>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Since a useful procedure may be used in many different programs, a procedure </a:t>
            </a:r>
            <a:r>
              <a:rPr b="0" lang="en-US" sz="1800" spc="-1" strike="noStrike" u="sng">
                <a:solidFill>
                  <a:srgbClr val="000000"/>
                </a:solidFill>
                <a:uFillTx/>
                <a:latin typeface="Arial"/>
              </a:rPr>
              <a:t>cannot</a:t>
            </a:r>
            <a:r>
              <a:rPr b="0" lang="en-US" sz="1800" spc="-1" strike="noStrike">
                <a:solidFill>
                  <a:srgbClr val="000000"/>
                </a:solidFill>
                <a:latin typeface="Arial"/>
              </a:rPr>
              <a:t> refer to </a:t>
            </a:r>
            <a:r>
              <a:rPr b="0" i="1" lang="en-US" sz="1800" spc="-1" strike="noStrike">
                <a:solidFill>
                  <a:srgbClr val="000000"/>
                </a:solidFill>
                <a:latin typeface="Arial"/>
              </a:rPr>
              <a:t>specific variable names</a:t>
            </a:r>
            <a:r>
              <a:rPr b="0" lang="en-US" sz="1800" spc="-1" strike="noStrike">
                <a:solidFill>
                  <a:srgbClr val="000000"/>
                </a:solidFill>
                <a:latin typeface="Arial"/>
              </a:rPr>
              <a:t> (which are specific memory addresses) that are defined in a data segment.</a:t>
            </a:r>
            <a:endParaRPr b="0" lang="en-US" sz="1800" spc="-1" strike="noStrike">
              <a:latin typeface="Arial"/>
            </a:endParaRPr>
          </a:p>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Input data to a procedure can only come from one of two sources:</a:t>
            </a:r>
            <a:endParaRPr b="0" lang="en-US" sz="1800" spc="-1" strike="noStrike">
              <a:latin typeface="Arial"/>
            </a:endParaRPr>
          </a:p>
          <a:p>
            <a:pPr lvl="1" marL="743040" indent="-285120">
              <a:lnSpc>
                <a:spcPct val="80000"/>
              </a:lnSpc>
              <a:spcBef>
                <a:spcPts val="91"/>
              </a:spcBef>
              <a:buClr>
                <a:srgbClr val="000000"/>
              </a:buClr>
              <a:buFont typeface="Symbol"/>
              <a:buChar char=""/>
            </a:pPr>
            <a:r>
              <a:rPr b="0" lang="en-US" sz="1800" spc="-1" strike="noStrike">
                <a:solidFill>
                  <a:srgbClr val="000000"/>
                </a:solidFill>
                <a:latin typeface="Arial"/>
              </a:rPr>
              <a:t>registers, if input arguments are passed through registers</a:t>
            </a:r>
            <a:endParaRPr b="0" lang="en-US" sz="1800" spc="-1" strike="noStrike">
              <a:latin typeface="Arial"/>
            </a:endParaRPr>
          </a:p>
          <a:p>
            <a:pPr lvl="1" marL="743040" indent="-285120">
              <a:lnSpc>
                <a:spcPct val="80000"/>
              </a:lnSpc>
              <a:spcBef>
                <a:spcPts val="91"/>
              </a:spcBef>
              <a:buClr>
                <a:srgbClr val="000000"/>
              </a:buClr>
              <a:buFont typeface="Symbol"/>
              <a:buChar char=""/>
            </a:pPr>
            <a:r>
              <a:rPr b="0" lang="en-US" sz="1800" spc="-1" strike="noStrike">
                <a:solidFill>
                  <a:srgbClr val="000000"/>
                </a:solidFill>
                <a:latin typeface="Arial"/>
              </a:rPr>
              <a:t>the stack, if input arguments are passed through the stack</a:t>
            </a:r>
            <a:endParaRPr b="0" lang="en-US" sz="1800" spc="-1" strike="noStrike">
              <a:latin typeface="Arial"/>
            </a:endParaRPr>
          </a:p>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Here’s an example of why you cannot refer to specific variable names when writing a procedure:</a:t>
            </a:r>
            <a:endParaRPr b="0" lang="en-US" sz="1800" spc="-1" strike="noStrike">
              <a:latin typeface="Arial"/>
            </a:endParaRPr>
          </a:p>
          <a:p>
            <a:pPr lvl="1" marL="743040" indent="-285120">
              <a:lnSpc>
                <a:spcPct val="80000"/>
              </a:lnSpc>
              <a:spcBef>
                <a:spcPts val="901"/>
              </a:spcBef>
              <a:buClr>
                <a:srgbClr val="000000"/>
              </a:buClr>
              <a:buFont typeface="Symbol"/>
              <a:buChar char=""/>
            </a:pPr>
            <a:r>
              <a:rPr b="0" lang="en-US" sz="1800" spc="-1" strike="noStrike">
                <a:solidFill>
                  <a:srgbClr val="000000"/>
                </a:solidFill>
                <a:latin typeface="Arial"/>
              </a:rPr>
              <a:t>You write a procedure that uses the specific variable names </a:t>
            </a:r>
            <a:r>
              <a:rPr b="0" i="1" lang="en-US" sz="1800" spc="-1" strike="noStrike">
                <a:solidFill>
                  <a:srgbClr val="000000"/>
                </a:solidFill>
                <a:latin typeface="Arial"/>
              </a:rPr>
              <a:t>input1</a:t>
            </a:r>
            <a:r>
              <a:rPr b="0" lang="en-US" sz="1800" spc="-1" strike="noStrike">
                <a:solidFill>
                  <a:srgbClr val="000000"/>
                </a:solidFill>
                <a:latin typeface="Arial"/>
              </a:rPr>
              <a:t> and </a:t>
            </a:r>
            <a:r>
              <a:rPr b="0" i="1" lang="en-US" sz="1800" spc="-1" strike="noStrike">
                <a:solidFill>
                  <a:srgbClr val="000000"/>
                </a:solidFill>
                <a:latin typeface="Arial"/>
              </a:rPr>
              <a:t>input2</a:t>
            </a:r>
            <a:r>
              <a:rPr b="0" lang="en-US" sz="1800" spc="-1" strike="noStrike">
                <a:solidFill>
                  <a:srgbClr val="000000"/>
                </a:solidFill>
                <a:latin typeface="Arial"/>
              </a:rPr>
              <a:t> in your code. This means </a:t>
            </a:r>
            <a:r>
              <a:rPr b="0" i="1" lang="en-US" sz="1800" spc="-1" strike="noStrike">
                <a:solidFill>
                  <a:srgbClr val="000000"/>
                </a:solidFill>
                <a:latin typeface="Arial"/>
              </a:rPr>
              <a:t>input1</a:t>
            </a:r>
            <a:r>
              <a:rPr b="0" lang="en-US" sz="1800" spc="-1" strike="noStrike">
                <a:solidFill>
                  <a:srgbClr val="000000"/>
                </a:solidFill>
                <a:latin typeface="Arial"/>
              </a:rPr>
              <a:t> and </a:t>
            </a:r>
            <a:r>
              <a:rPr b="0" i="1" lang="en-US" sz="1800" spc="-1" strike="noStrike">
                <a:solidFill>
                  <a:srgbClr val="000000"/>
                </a:solidFill>
                <a:latin typeface="Arial"/>
              </a:rPr>
              <a:t>input2</a:t>
            </a:r>
            <a:r>
              <a:rPr b="0" lang="en-US" sz="1800" spc="-1" strike="noStrike">
                <a:solidFill>
                  <a:srgbClr val="000000"/>
                </a:solidFill>
                <a:latin typeface="Arial"/>
              </a:rPr>
              <a:t> have to be defined in the data segment of your program.</a:t>
            </a:r>
            <a:endParaRPr b="0" lang="en-US" sz="1800" spc="-1" strike="noStrike">
              <a:latin typeface="Arial"/>
            </a:endParaRPr>
          </a:p>
          <a:p>
            <a:pPr lvl="1" marL="743040" indent="-285120">
              <a:lnSpc>
                <a:spcPct val="80000"/>
              </a:lnSpc>
              <a:spcBef>
                <a:spcPts val="901"/>
              </a:spcBef>
              <a:buClr>
                <a:srgbClr val="000000"/>
              </a:buClr>
              <a:buFont typeface="Symbol"/>
              <a:buChar char=""/>
            </a:pPr>
            <a:r>
              <a:rPr b="0" lang="en-US" sz="1800" spc="-1" strike="noStrike">
                <a:solidFill>
                  <a:srgbClr val="000000"/>
                </a:solidFill>
                <a:latin typeface="Arial"/>
              </a:rPr>
              <a:t>If other people call your procedure in their programs, </a:t>
            </a:r>
            <a:r>
              <a:rPr b="0" i="1" lang="en-US" sz="1800" spc="-1" strike="noStrike">
                <a:solidFill>
                  <a:srgbClr val="000000"/>
                </a:solidFill>
                <a:latin typeface="Arial"/>
              </a:rPr>
              <a:t>input1</a:t>
            </a:r>
            <a:r>
              <a:rPr b="0" lang="en-US" sz="1800" spc="-1" strike="noStrike">
                <a:solidFill>
                  <a:srgbClr val="000000"/>
                </a:solidFill>
                <a:latin typeface="Arial"/>
              </a:rPr>
              <a:t> and </a:t>
            </a:r>
            <a:r>
              <a:rPr b="0" i="1" lang="en-US" sz="1800" spc="-1" strike="noStrike">
                <a:solidFill>
                  <a:srgbClr val="000000"/>
                </a:solidFill>
                <a:latin typeface="Arial"/>
              </a:rPr>
              <a:t>input2</a:t>
            </a:r>
            <a:r>
              <a:rPr b="0" lang="en-US" sz="1800" spc="-1" strike="noStrike">
                <a:solidFill>
                  <a:srgbClr val="000000"/>
                </a:solidFill>
                <a:latin typeface="Arial"/>
              </a:rPr>
              <a:t> (which are addresses in your data segment) will not be available for their program, and your procedure will no longer be able to run successfully.</a:t>
            </a:r>
            <a:endParaRPr b="0" lang="en-US" sz="1800" spc="-1" strike="noStrike">
              <a:latin typeface="Arial"/>
            </a:endParaRPr>
          </a:p>
          <a:p>
            <a:pPr lvl="1" marL="743040" indent="-285120">
              <a:lnSpc>
                <a:spcPct val="80000"/>
              </a:lnSpc>
              <a:spcBef>
                <a:spcPts val="901"/>
              </a:spcBef>
              <a:buClr>
                <a:srgbClr val="000000"/>
              </a:buClr>
              <a:buFont typeface="Symbol"/>
              <a:buChar char=""/>
            </a:pPr>
            <a:r>
              <a:rPr b="0" lang="en-US" sz="1800" spc="-1" strike="noStrike">
                <a:solidFill>
                  <a:srgbClr val="000000"/>
                </a:solidFill>
                <a:latin typeface="Arial"/>
              </a:rPr>
              <a:t>This is where parameter passing comes in. When other people call your procedure, they pass input data (such as </a:t>
            </a:r>
            <a:r>
              <a:rPr b="0" i="1" lang="en-US" sz="1800" spc="-1" strike="noStrike">
                <a:solidFill>
                  <a:srgbClr val="000000"/>
                </a:solidFill>
                <a:latin typeface="Arial"/>
              </a:rPr>
              <a:t>their own</a:t>
            </a:r>
            <a:r>
              <a:rPr b="0" lang="en-US" sz="1800" spc="-1" strike="noStrike">
                <a:solidFill>
                  <a:srgbClr val="000000"/>
                </a:solidFill>
                <a:latin typeface="Arial"/>
              </a:rPr>
              <a:t> values for </a:t>
            </a:r>
            <a:r>
              <a:rPr b="0" i="1" lang="en-US" sz="1800" spc="-1" strike="noStrike">
                <a:solidFill>
                  <a:srgbClr val="000000"/>
                </a:solidFill>
                <a:latin typeface="Arial"/>
              </a:rPr>
              <a:t>input1</a:t>
            </a:r>
            <a:r>
              <a:rPr b="0" lang="en-US" sz="1800" spc="-1" strike="noStrike">
                <a:solidFill>
                  <a:srgbClr val="000000"/>
                </a:solidFill>
                <a:latin typeface="Arial"/>
              </a:rPr>
              <a:t> and </a:t>
            </a:r>
            <a:r>
              <a:rPr b="0" i="1" lang="en-US" sz="1800" spc="-1" strike="noStrike">
                <a:solidFill>
                  <a:srgbClr val="000000"/>
                </a:solidFill>
                <a:latin typeface="Arial"/>
              </a:rPr>
              <a:t>input2</a:t>
            </a:r>
            <a:r>
              <a:rPr b="0" lang="en-US" sz="1800" spc="-1" strike="noStrike">
                <a:solidFill>
                  <a:srgbClr val="000000"/>
                </a:solidFill>
                <a:latin typeface="Arial"/>
              </a:rPr>
              <a:t>) to your procedure. This means your procedure must work with input parameters, rather than with pre-determined variable names.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2"/>
          <p:cNvSpPr/>
          <p:nvPr/>
        </p:nvSpPr>
        <p:spPr>
          <a:xfrm>
            <a:off x="685800" y="1522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Registers for Parameters </a:t>
            </a:r>
            <a:r>
              <a:rPr b="0" lang="en-US" sz="2000" spc="-1" strike="noStrike">
                <a:solidFill>
                  <a:srgbClr val="000000"/>
                </a:solidFill>
                <a:latin typeface="Arial"/>
              </a:rPr>
              <a:t>(1 of 3)</a:t>
            </a:r>
            <a:endParaRPr b="0" lang="en-US" sz="2000" spc="-1" strike="noStrike">
              <a:latin typeface="Arial"/>
            </a:endParaRPr>
          </a:p>
        </p:txBody>
      </p:sp>
      <p:sp>
        <p:nvSpPr>
          <p:cNvPr id="283" name="Rectangle 3"/>
          <p:cNvSpPr/>
          <p:nvPr/>
        </p:nvSpPr>
        <p:spPr>
          <a:xfrm>
            <a:off x="457200" y="762120"/>
            <a:ext cx="8228880" cy="54856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Input parameters make procedures flexible and therefore re-usable because parameter </a:t>
            </a:r>
            <a:r>
              <a:rPr b="0" i="1" lang="en-US" sz="1800" spc="-1" strike="noStrike">
                <a:solidFill>
                  <a:srgbClr val="000000"/>
                </a:solidFill>
                <a:latin typeface="Arial"/>
              </a:rPr>
              <a:t>values</a:t>
            </a:r>
            <a:r>
              <a:rPr b="0" lang="en-US" sz="1800" spc="-1" strike="noStrike">
                <a:solidFill>
                  <a:srgbClr val="000000"/>
                </a:solidFill>
                <a:latin typeface="Arial"/>
              </a:rPr>
              <a:t> can change at runtime.</a:t>
            </a:r>
            <a:endParaRPr b="0" lang="en-US" sz="1800" spc="-1" strike="noStrike">
              <a:latin typeface="Arial"/>
            </a:endParaRPr>
          </a:p>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There are 2 ways to pass input data to a procedure and receive the return value from the procedure: through registers and through the stack.</a:t>
            </a:r>
            <a:endParaRPr b="0" lang="en-US" sz="1800" spc="-1" strike="noStrike">
              <a:latin typeface="Arial"/>
            </a:endParaRPr>
          </a:p>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Using registers to for input parameters.</a:t>
            </a:r>
            <a:endParaRPr b="0" lang="en-US" sz="1800" spc="-1" strike="noStrike">
              <a:latin typeface="Arial"/>
            </a:endParaRPr>
          </a:p>
          <a:p>
            <a:pPr lvl="1" marL="743040" indent="-285120">
              <a:lnSpc>
                <a:spcPct val="80000"/>
              </a:lnSpc>
              <a:spcBef>
                <a:spcPts val="269"/>
              </a:spcBef>
              <a:buClr>
                <a:srgbClr val="000000"/>
              </a:buClr>
              <a:buFont typeface="Symbol"/>
              <a:buChar char=""/>
            </a:pPr>
            <a:r>
              <a:rPr b="0" lang="en-US" sz="1800" spc="-1" strike="noStrike">
                <a:solidFill>
                  <a:srgbClr val="000000"/>
                </a:solidFill>
                <a:latin typeface="Arial"/>
              </a:rPr>
              <a:t>Registers are always available for any instruction that is being executed. </a:t>
            </a:r>
            <a:endParaRPr b="0" lang="en-US" sz="1800" spc="-1" strike="noStrike">
              <a:latin typeface="Arial"/>
            </a:endParaRPr>
          </a:p>
          <a:p>
            <a:pPr lvl="1" marL="743040" indent="-285120">
              <a:lnSpc>
                <a:spcPct val="80000"/>
              </a:lnSpc>
              <a:spcBef>
                <a:spcPts val="269"/>
              </a:spcBef>
              <a:buClr>
                <a:srgbClr val="000000"/>
              </a:buClr>
              <a:buFont typeface="Symbol"/>
              <a:buChar char=""/>
            </a:pPr>
            <a:r>
              <a:rPr b="0" lang="en-US" sz="1800" spc="-1" strike="noStrike">
                <a:solidFill>
                  <a:srgbClr val="000000"/>
                </a:solidFill>
                <a:latin typeface="Arial"/>
              </a:rPr>
              <a:t>Taking advantage of this fact, the calling procedure (or caller) stores input data in certain registers.</a:t>
            </a:r>
            <a:endParaRPr b="0" lang="en-US" sz="1800" spc="-1" strike="noStrike">
              <a:latin typeface="Arial"/>
            </a:endParaRPr>
          </a:p>
          <a:p>
            <a:pPr lvl="1" marL="743040" indent="-285120">
              <a:lnSpc>
                <a:spcPct val="80000"/>
              </a:lnSpc>
              <a:spcBef>
                <a:spcPts val="269"/>
              </a:spcBef>
              <a:buClr>
                <a:srgbClr val="000000"/>
              </a:buClr>
              <a:buFont typeface="Symbol"/>
              <a:buChar char=""/>
            </a:pPr>
            <a:r>
              <a:rPr b="0" lang="en-US" sz="1800" spc="-1" strike="noStrike">
                <a:solidFill>
                  <a:srgbClr val="000000"/>
                </a:solidFill>
                <a:latin typeface="Arial"/>
              </a:rPr>
              <a:t>When the called procedure (or callee) runs, it uses the data that are in these specific registers to do its work, and it can store any output result in certain registers.</a:t>
            </a:r>
            <a:endParaRPr b="0" lang="en-US" sz="1800" spc="-1" strike="noStrike">
              <a:latin typeface="Arial"/>
            </a:endParaRPr>
          </a:p>
          <a:p>
            <a:pPr lvl="1" marL="743040" indent="-285120">
              <a:lnSpc>
                <a:spcPct val="80000"/>
              </a:lnSpc>
              <a:spcBef>
                <a:spcPts val="269"/>
              </a:spcBef>
              <a:buClr>
                <a:srgbClr val="000000"/>
              </a:buClr>
              <a:buFont typeface="Symbol"/>
              <a:buChar char=""/>
            </a:pPr>
            <a:r>
              <a:rPr b="0" lang="en-US" sz="1800" spc="-1" strike="noStrike">
                <a:solidFill>
                  <a:srgbClr val="000000"/>
                </a:solidFill>
                <a:latin typeface="Arial"/>
              </a:rPr>
              <a:t>When execution returns to the caller, the caller can fetch the results in these registers.</a:t>
            </a:r>
            <a:endParaRPr b="0" lang="en-US" sz="1800" spc="-1" strike="noStrike">
              <a:latin typeface="Arial"/>
            </a:endParaRPr>
          </a:p>
          <a:p>
            <a:pPr lvl="1" marL="743040" indent="-285120">
              <a:lnSpc>
                <a:spcPct val="80000"/>
              </a:lnSpc>
              <a:spcBef>
                <a:spcPts val="269"/>
              </a:spcBef>
              <a:buClr>
                <a:srgbClr val="000000"/>
              </a:buClr>
              <a:buFont typeface="Symbol"/>
              <a:buChar char=""/>
            </a:pPr>
            <a:r>
              <a:rPr b="0" lang="en-US" sz="1800" spc="-1" strike="noStrike">
                <a:solidFill>
                  <a:srgbClr val="000000"/>
                </a:solidFill>
                <a:latin typeface="Arial"/>
              </a:rPr>
              <a:t>Passing parameters through registers produces straightforward and shorter code because accessing registers is simple and fast.</a:t>
            </a:r>
            <a:endParaRPr b="0" lang="en-US" sz="1800" spc="-1" strike="noStrike">
              <a:latin typeface="Arial"/>
            </a:endParaRPr>
          </a:p>
          <a:p>
            <a:pPr lvl="1" marL="743040" indent="-285120">
              <a:lnSpc>
                <a:spcPct val="80000"/>
              </a:lnSpc>
              <a:spcBef>
                <a:spcPts val="269"/>
              </a:spcBef>
              <a:buClr>
                <a:srgbClr val="000000"/>
              </a:buClr>
              <a:buFont typeface="Symbol"/>
              <a:buChar char=""/>
            </a:pPr>
            <a:r>
              <a:rPr b="0" lang="en-US" sz="1800" spc="-1" strike="noStrike">
                <a:solidFill>
                  <a:srgbClr val="000000"/>
                </a:solidFill>
                <a:latin typeface="Arial"/>
              </a:rPr>
              <a:t>Example:  An add procedure requires that the 2 addends be stored in EAX and EBX.</a:t>
            </a:r>
            <a:endParaRPr b="0" lang="en-US" sz="1800" spc="-1" strike="noStrike">
              <a:latin typeface="Arial"/>
            </a:endParaRPr>
          </a:p>
          <a:p>
            <a:pPr marL="743040" indent="-285120">
              <a:lnSpc>
                <a:spcPct val="80000"/>
              </a:lnSpc>
              <a:spcBef>
                <a:spcPts val="269"/>
              </a:spcBef>
              <a:tabLst>
                <a:tab algn="l" pos="0"/>
              </a:tabLst>
            </a:pPr>
            <a:r>
              <a:rPr b="0" lang="en-US" sz="1800" spc="-1" strike="noStrike">
                <a:solidFill>
                  <a:srgbClr val="000000"/>
                </a:solidFill>
                <a:latin typeface="Arial"/>
              </a:rPr>
              <a:t>	</a:t>
            </a:r>
            <a:r>
              <a:rPr b="0" lang="en-US" sz="1800" spc="-1" strike="noStrike">
                <a:solidFill>
                  <a:srgbClr val="000000"/>
                </a:solidFill>
                <a:latin typeface="Arial"/>
              </a:rPr>
              <a:t>When the add procedure runs, it uses the data in EAX and EBX to do the addition, and it stores the sum back in EAX.</a:t>
            </a:r>
            <a:endParaRPr b="0" lang="en-US" sz="1800" spc="-1" strike="noStrike">
              <a:latin typeface="Arial"/>
            </a:endParaRPr>
          </a:p>
          <a:p>
            <a:pPr marL="743040" indent="-285120">
              <a:lnSpc>
                <a:spcPct val="80000"/>
              </a:lnSpc>
              <a:spcBef>
                <a:spcPts val="269"/>
              </a:spcBef>
              <a:tabLst>
                <a:tab algn="l" pos="0"/>
              </a:tabLst>
            </a:pPr>
            <a:r>
              <a:rPr b="0" lang="en-US" sz="1800" spc="-1" strike="noStrike">
                <a:solidFill>
                  <a:srgbClr val="000000"/>
                </a:solidFill>
                <a:latin typeface="Arial"/>
              </a:rPr>
              <a:t>	</a:t>
            </a:r>
            <a:r>
              <a:rPr b="0" lang="en-US" sz="1800" spc="-1" strike="noStrike">
                <a:solidFill>
                  <a:srgbClr val="000000"/>
                </a:solidFill>
                <a:latin typeface="Arial"/>
              </a:rPr>
              <a:t>When execution returns to the caller, the caller fetches the sum that is stored in EAX.</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Rectangle 2"/>
          <p:cNvSpPr/>
          <p:nvPr/>
        </p:nvSpPr>
        <p:spPr>
          <a:xfrm>
            <a:off x="685800" y="15228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Registers for Parameters </a:t>
            </a:r>
            <a:r>
              <a:rPr b="0" lang="en-US" sz="2000" spc="-1" strike="noStrike">
                <a:solidFill>
                  <a:srgbClr val="000000"/>
                </a:solidFill>
                <a:latin typeface="Arial"/>
              </a:rPr>
              <a:t>(2 of 3) </a:t>
            </a:r>
            <a:endParaRPr b="0" lang="en-US" sz="2000" spc="-1" strike="noStrike">
              <a:latin typeface="Arial"/>
            </a:endParaRPr>
          </a:p>
        </p:txBody>
      </p:sp>
      <p:sp>
        <p:nvSpPr>
          <p:cNvPr id="285" name="Text Box 3"/>
          <p:cNvSpPr/>
          <p:nvPr/>
        </p:nvSpPr>
        <p:spPr>
          <a:xfrm>
            <a:off x="838080" y="1447920"/>
            <a:ext cx="7238160" cy="28947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ArraySum PROC</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Receives: ESI is address of an array of doublewords, </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ECX = number of array elements.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Returns: EAX = sum</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eax,0            ; set the sum to zero</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L1: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add eax,[esi]        ; add each integer to sum</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add esi,4            ; go to next integer in array</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loop L1              ; repeat for entire array</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ret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ArraySum ENDP</a:t>
            </a:r>
            <a:endParaRPr b="0" lang="en-US" sz="1600" spc="-1" strike="noStrike">
              <a:latin typeface="Arial"/>
            </a:endParaRPr>
          </a:p>
        </p:txBody>
      </p:sp>
      <p:sp>
        <p:nvSpPr>
          <p:cNvPr id="286" name="Text Box 4"/>
          <p:cNvSpPr/>
          <p:nvPr/>
        </p:nvSpPr>
        <p:spPr>
          <a:xfrm>
            <a:off x="533520" y="609480"/>
            <a:ext cx="8076600" cy="807840"/>
          </a:xfrm>
          <a:prstGeom prst="rect">
            <a:avLst/>
          </a:prstGeom>
          <a:noFill/>
          <a:ln w="9525">
            <a:noFill/>
          </a:ln>
        </p:spPr>
        <p:style>
          <a:lnRef idx="0"/>
          <a:fillRef idx="0"/>
          <a:effectRef idx="0"/>
          <a:fontRef idx="minor"/>
        </p:style>
        <p:txBody>
          <a:bodyPr lIns="90000" rIns="90000" tIns="91440" bIns="91440">
            <a:spAutoFit/>
          </a:bodyPr>
          <a:p>
            <a:pPr marL="216000" indent="-215640">
              <a:lnSpc>
                <a:spcPct val="100000"/>
              </a:lnSpc>
              <a:spcBef>
                <a:spcPts val="6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Example: ArraySum adds all elements in an array and returns the sum.  </a:t>
            </a:r>
            <a:endParaRPr b="0" lang="en-US" sz="1800" spc="-1" strike="noStrike">
              <a:latin typeface="Arial"/>
            </a:endParaRPr>
          </a:p>
          <a:p>
            <a:pPr marL="216000" indent="-215640">
              <a:lnSpc>
                <a:spcPct val="100000"/>
              </a:lnSpc>
              <a:spcBef>
                <a:spcPts val="6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caller passes data through registers ESI, ECX, EAX.</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Registers for Parameters </a:t>
            </a:r>
            <a:r>
              <a:rPr b="0" lang="en-US" sz="2000" spc="-1" strike="noStrike">
                <a:solidFill>
                  <a:srgbClr val="000000"/>
                </a:solidFill>
                <a:latin typeface="Arial"/>
              </a:rPr>
              <a:t>(3 of 3)</a:t>
            </a:r>
            <a:endParaRPr b="0" lang="en-US" sz="2000" spc="-1" strike="noStrike">
              <a:latin typeface="Arial"/>
            </a:endParaRPr>
          </a:p>
        </p:txBody>
      </p:sp>
      <p:sp>
        <p:nvSpPr>
          <p:cNvPr id="288" name="Rectangle 3"/>
          <p:cNvSpPr/>
          <p:nvPr/>
        </p:nvSpPr>
        <p:spPr>
          <a:xfrm>
            <a:off x="533520" y="762120"/>
            <a:ext cx="8152560" cy="17517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tabLst>
                <a:tab algn="l" pos="0"/>
              </a:tabLst>
            </a:pPr>
            <a:r>
              <a:rPr b="0" lang="en-US" sz="1800" spc="-1" strike="noStrike">
                <a:solidFill>
                  <a:srgbClr val="000000"/>
                </a:solidFill>
                <a:latin typeface="Arial"/>
              </a:rPr>
              <a:t>When calling a procedure with register parameters, the caller must:</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Load the input argument into the required registers (required by the callee).</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Call the procedure.</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Fetch the result (if any) from registers.</a:t>
            </a:r>
            <a:endParaRPr b="0" lang="en-US" sz="1800" spc="-1" strike="noStrike">
              <a:latin typeface="Arial"/>
            </a:endParaRPr>
          </a:p>
        </p:txBody>
      </p:sp>
      <p:sp>
        <p:nvSpPr>
          <p:cNvPr id="289" name="Text Box 4"/>
          <p:cNvSpPr/>
          <p:nvPr/>
        </p:nvSpPr>
        <p:spPr>
          <a:xfrm>
            <a:off x="914400" y="2133720"/>
            <a:ext cx="7085880" cy="1294560"/>
          </a:xfrm>
          <a:prstGeom prst="rect">
            <a:avLst/>
          </a:prstGeom>
          <a:noFill/>
          <a:ln w="317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esi,OFFSET array     ; load input parameters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ecx,LENGTHOF array   ;   into required registers</a:t>
            </a:r>
            <a:endParaRPr b="0" lang="en-US" sz="1600" spc="-1" strike="noStrike">
              <a:latin typeface="Arial"/>
            </a:endParaRPr>
          </a:p>
          <a:p>
            <a:pPr>
              <a:lnSpc>
                <a:spcPct val="50000"/>
              </a:lnSpc>
              <a:spcBef>
                <a:spcPts val="1199"/>
              </a:spcBef>
              <a:tabLst>
                <a:tab algn="l" pos="457200"/>
                <a:tab algn="l" pos="3657600"/>
                <a:tab algn="l" pos="4114800"/>
              </a:tabLst>
            </a:pPr>
            <a:r>
              <a:rPr b="1" lang="en-US" sz="1600" spc="-1" strike="noStrike">
                <a:solidFill>
                  <a:srgbClr val="000000"/>
                </a:solidFill>
                <a:latin typeface="Courier New"/>
                <a:ea typeface="DejaVu Sans"/>
              </a:rPr>
              <a:t>call ArraySum            ; call the procedure</a:t>
            </a:r>
            <a:endParaRPr b="0" lang="en-US" sz="1600" spc="-1" strike="noStrike">
              <a:latin typeface="Arial"/>
            </a:endParaRPr>
          </a:p>
          <a:p>
            <a:pPr>
              <a:lnSpc>
                <a:spcPct val="50000"/>
              </a:lnSpc>
              <a:spcBef>
                <a:spcPts val="1199"/>
              </a:spcBef>
              <a:tabLst>
                <a:tab algn="l" pos="457200"/>
                <a:tab algn="l" pos="3657600"/>
                <a:tab algn="l" pos="4114800"/>
              </a:tabLst>
            </a:pPr>
            <a:r>
              <a:rPr b="1" lang="en-US" sz="1600" spc="-1" strike="noStrike">
                <a:solidFill>
                  <a:srgbClr val="000000"/>
                </a:solidFill>
                <a:latin typeface="Courier New"/>
                <a:ea typeface="DejaVu Sans"/>
              </a:rPr>
              <a:t>mov sum, eax             ; get the result in register</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p:txBody>
      </p:sp>
      <p:sp>
        <p:nvSpPr>
          <p:cNvPr id="290" name="Text Box 4"/>
          <p:cNvSpPr/>
          <p:nvPr/>
        </p:nvSpPr>
        <p:spPr>
          <a:xfrm>
            <a:off x="533520" y="3657600"/>
            <a:ext cx="8076600" cy="2453760"/>
          </a:xfrm>
          <a:prstGeom prst="rect">
            <a:avLst/>
          </a:prstGeom>
          <a:noFill/>
          <a:ln w="9525">
            <a:noFill/>
          </a:ln>
        </p:spPr>
        <p:style>
          <a:lnRef idx="0"/>
          <a:fillRef idx="0"/>
          <a:effectRef idx="0"/>
          <a:fontRef idx="minor"/>
        </p:style>
        <p:txBody>
          <a:bodyPr lIns="90000" rIns="90000" tIns="91440" bIns="91440">
            <a:spAutoFit/>
          </a:bodyPr>
          <a:p>
            <a:pPr marL="216000" indent="-215640">
              <a:lnSpc>
                <a:spcPct val="100000"/>
              </a:lnSpc>
              <a:spcBef>
                <a:spcPts val="6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Advantage of using registers to pass input data:</a:t>
            </a:r>
            <a:br/>
            <a:r>
              <a:rPr b="0" lang="en-US" sz="1800" spc="-1" strike="noStrike">
                <a:solidFill>
                  <a:srgbClr val="000000"/>
                </a:solidFill>
                <a:latin typeface="Arial"/>
                <a:ea typeface="DejaVu Sans"/>
              </a:rPr>
              <a:t>    It’s a simple way for one assembly procedure to pass data to another.</a:t>
            </a:r>
            <a:endParaRPr b="0" lang="en-US" sz="1800" spc="-1" strike="noStrike">
              <a:latin typeface="Arial"/>
            </a:endParaRPr>
          </a:p>
          <a:p>
            <a:pPr marL="216000" indent="-215640">
              <a:lnSpc>
                <a:spcPct val="100000"/>
              </a:lnSpc>
              <a:spcBef>
                <a:spcPts val="6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Disadvantage of using registers to pass input data:</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The registers being used to pass data (ESI, ECX, EAX above) are taken</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up by the input parameters and are not available for ArraySum to use. </a:t>
            </a:r>
            <a:br/>
            <a:r>
              <a:rPr b="0" lang="en-US" sz="1800" spc="-1" strike="noStrike">
                <a:solidFill>
                  <a:srgbClr val="000000"/>
                </a:solidFill>
                <a:latin typeface="Arial"/>
                <a:ea typeface="DejaVu Sans"/>
              </a:rPr>
              <a:t>    - The assembly procedure cannot be called by HLL functions. HLL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functions only use the stack to pass data.</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Rectangle 2"/>
          <p:cNvSpPr/>
          <p:nvPr/>
        </p:nvSpPr>
        <p:spPr>
          <a:xfrm>
            <a:off x="685800" y="15228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the Stack for Parameters </a:t>
            </a:r>
            <a:r>
              <a:rPr b="0" lang="en-US" sz="2000" spc="-1" strike="noStrike">
                <a:solidFill>
                  <a:srgbClr val="000000"/>
                </a:solidFill>
                <a:latin typeface="Arial"/>
              </a:rPr>
              <a:t>(1 of 2)</a:t>
            </a:r>
            <a:endParaRPr b="0" lang="en-US" sz="2000" spc="-1" strike="noStrike">
              <a:latin typeface="Arial"/>
            </a:endParaRPr>
          </a:p>
        </p:txBody>
      </p:sp>
      <p:sp>
        <p:nvSpPr>
          <p:cNvPr id="292" name="Rectangle 3"/>
          <p:cNvSpPr/>
          <p:nvPr/>
        </p:nvSpPr>
        <p:spPr>
          <a:xfrm>
            <a:off x="609480" y="685800"/>
            <a:ext cx="8000280" cy="55620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80000"/>
              </a:lnSpc>
              <a:spcBef>
                <a:spcPts val="901"/>
              </a:spcBef>
              <a:buClr>
                <a:srgbClr val="000000"/>
              </a:buClr>
              <a:buFont typeface="Symbol"/>
              <a:buChar char=""/>
            </a:pPr>
            <a:r>
              <a:rPr b="0" lang="en-US" sz="1800" spc="-1" strike="noStrike">
                <a:solidFill>
                  <a:srgbClr val="000000"/>
                </a:solidFill>
                <a:latin typeface="Arial"/>
              </a:rPr>
              <a:t>Advantage of using the stack to pass input parameters.</a:t>
            </a:r>
            <a:endParaRPr b="0" lang="en-US" sz="1800" spc="-1" strike="noStrike">
              <a:latin typeface="Arial"/>
            </a:endParaRPr>
          </a:p>
          <a:p>
            <a:pPr lvl="1" marL="743040" indent="-285120">
              <a:lnSpc>
                <a:spcPct val="80000"/>
              </a:lnSpc>
              <a:spcBef>
                <a:spcPts val="601"/>
              </a:spcBef>
              <a:buClr>
                <a:srgbClr val="000000"/>
              </a:buClr>
              <a:buFont typeface="Symbol"/>
              <a:buChar char=""/>
            </a:pPr>
            <a:r>
              <a:rPr b="0" lang="en-US" sz="1800" spc="-1" strike="noStrike">
                <a:solidFill>
                  <a:srgbClr val="000000"/>
                </a:solidFill>
                <a:latin typeface="Arial"/>
              </a:rPr>
              <a:t>General purpose registers are not taken up by input data, they are available for the procedure to use.</a:t>
            </a:r>
            <a:endParaRPr b="0" lang="en-US" sz="1800" spc="-1" strike="noStrike">
              <a:latin typeface="Arial"/>
            </a:endParaRPr>
          </a:p>
          <a:p>
            <a:pPr lvl="1" marL="743040" indent="-285120">
              <a:lnSpc>
                <a:spcPct val="80000"/>
              </a:lnSpc>
              <a:spcBef>
                <a:spcPts val="601"/>
              </a:spcBef>
              <a:buClr>
                <a:srgbClr val="000000"/>
              </a:buClr>
              <a:buFont typeface="Symbol"/>
              <a:buChar char=""/>
            </a:pPr>
            <a:r>
              <a:rPr b="0" lang="en-US" sz="1800" spc="-1" strike="noStrike">
                <a:solidFill>
                  <a:srgbClr val="000000"/>
                </a:solidFill>
                <a:latin typeface="Arial"/>
              </a:rPr>
              <a:t>Interface with HLL is seamless. The HLL function call puts all input arguments on the stack, and the assembly procedure fetches the input data from the stack. </a:t>
            </a:r>
            <a:endParaRPr b="0" lang="en-US" sz="1800" spc="-1" strike="noStrike">
              <a:latin typeface="Arial"/>
            </a:endParaRPr>
          </a:p>
          <a:p>
            <a:pPr lvl="1" marL="743040" indent="-285120">
              <a:lnSpc>
                <a:spcPct val="80000"/>
              </a:lnSpc>
              <a:spcBef>
                <a:spcPts val="601"/>
              </a:spcBef>
              <a:buClr>
                <a:srgbClr val="000000"/>
              </a:buClr>
              <a:buFont typeface="Symbol"/>
              <a:buChar char=""/>
            </a:pPr>
            <a:r>
              <a:rPr b="0" lang="en-US" sz="1800" spc="-1" strike="noStrike">
                <a:solidFill>
                  <a:srgbClr val="000000"/>
                </a:solidFill>
                <a:latin typeface="Arial"/>
              </a:rPr>
              <a:t>This is how HLL functions work.</a:t>
            </a:r>
            <a:endParaRPr b="0" lang="en-US" sz="1800" spc="-1" strike="noStrike">
              <a:latin typeface="Arial"/>
            </a:endParaRPr>
          </a:p>
          <a:p>
            <a:pPr marL="743040" indent="-285120">
              <a:lnSpc>
                <a:spcPct val="80000"/>
              </a:lnSpc>
              <a:spcBef>
                <a:spcPts val="601"/>
              </a:spcBef>
              <a:tabLst>
                <a:tab algn="l" pos="0"/>
              </a:tabLst>
            </a:pPr>
            <a:endParaRPr b="0" lang="en-US" sz="1800" spc="-1" strike="noStrike">
              <a:latin typeface="Arial"/>
            </a:endParaRPr>
          </a:p>
          <a:p>
            <a:pPr marL="343080" indent="-342360">
              <a:lnSpc>
                <a:spcPct val="80000"/>
              </a:lnSpc>
              <a:spcBef>
                <a:spcPts val="601"/>
              </a:spcBef>
              <a:buClr>
                <a:srgbClr val="000000"/>
              </a:buClr>
              <a:buFont typeface="Symbol"/>
              <a:buChar char=""/>
              <a:tabLst>
                <a:tab algn="l" pos="0"/>
              </a:tabLst>
            </a:pPr>
            <a:r>
              <a:rPr b="0" lang="en-US" sz="1800" spc="-1" strike="noStrike">
                <a:solidFill>
                  <a:srgbClr val="000000"/>
                </a:solidFill>
                <a:latin typeface="Arial"/>
              </a:rPr>
              <a:t>Disadvantage of using the stack to pass input parameters.</a:t>
            </a:r>
            <a:endParaRPr b="0" lang="en-US" sz="1800" spc="-1" strike="noStrike">
              <a:latin typeface="Arial"/>
            </a:endParaRPr>
          </a:p>
          <a:p>
            <a:pPr lvl="1" marL="743040" indent="-285120">
              <a:lnSpc>
                <a:spcPct val="80000"/>
              </a:lnSpc>
              <a:spcBef>
                <a:spcPts val="601"/>
              </a:spcBef>
              <a:buClr>
                <a:srgbClr val="000000"/>
              </a:buClr>
              <a:buFont typeface="Symbol"/>
              <a:buChar char=""/>
              <a:tabLst>
                <a:tab algn="l" pos="0"/>
              </a:tabLst>
            </a:pPr>
            <a:r>
              <a:rPr b="0" lang="en-US" sz="1800" spc="-1" strike="noStrike">
                <a:solidFill>
                  <a:srgbClr val="000000"/>
                </a:solidFill>
                <a:latin typeface="Arial"/>
              </a:rPr>
              <a:t>Need more instructions for the called procedure to retrieve data from the stack and to return data back through the stack.</a:t>
            </a:r>
            <a:endParaRPr b="0" lang="en-US" sz="1800" spc="-1" strike="noStrike">
              <a:latin typeface="Arial"/>
            </a:endParaRPr>
          </a:p>
          <a:p>
            <a:pPr lvl="1" marL="743040" indent="-285120">
              <a:lnSpc>
                <a:spcPct val="80000"/>
              </a:lnSpc>
              <a:spcBef>
                <a:spcPts val="601"/>
              </a:spcBef>
              <a:buClr>
                <a:srgbClr val="000000"/>
              </a:buClr>
              <a:buFont typeface="Symbol"/>
              <a:buChar char=""/>
              <a:tabLst>
                <a:tab algn="l" pos="0"/>
              </a:tabLst>
            </a:pPr>
            <a:r>
              <a:rPr b="0" lang="en-US" sz="1800" spc="-1" strike="noStrike">
                <a:solidFill>
                  <a:srgbClr val="000000"/>
                </a:solidFill>
                <a:latin typeface="Arial"/>
              </a:rPr>
              <a:t>Need to more instructions to maintain the stack frame</a:t>
            </a:r>
            <a:endParaRPr b="0" lang="en-US" sz="1800" spc="-1" strike="noStrike">
              <a:latin typeface="Arial"/>
            </a:endParaRPr>
          </a:p>
          <a:p>
            <a:pPr lvl="1" marL="743040" indent="-285120">
              <a:lnSpc>
                <a:spcPct val="80000"/>
              </a:lnSpc>
              <a:spcBef>
                <a:spcPts val="601"/>
              </a:spcBef>
              <a:buClr>
                <a:srgbClr val="000000"/>
              </a:buClr>
              <a:buFont typeface="Symbol"/>
              <a:buChar char=""/>
              <a:tabLst>
                <a:tab algn="l" pos="0"/>
              </a:tabLst>
            </a:pPr>
            <a:r>
              <a:rPr b="0" lang="en-US" sz="1800" spc="-1" strike="noStrike">
                <a:solidFill>
                  <a:srgbClr val="000000"/>
                </a:solidFill>
                <a:latin typeface="Arial"/>
              </a:rPr>
              <a:t>The stack is memory and not as fast as registers</a:t>
            </a:r>
            <a:endParaRPr b="0" lang="en-US" sz="1800" spc="-1" strike="noStrike">
              <a:latin typeface="Arial"/>
            </a:endParaRPr>
          </a:p>
          <a:p>
            <a:pPr>
              <a:lnSpc>
                <a:spcPct val="100000"/>
              </a:lnSpc>
              <a:tabLst>
                <a:tab algn="l" pos="0"/>
              </a:tabLst>
            </a:pPr>
            <a:endParaRPr b="0" lang="en-US" sz="1800" spc="-1" strike="noStrike">
              <a:latin typeface="Arial"/>
            </a:endParaRPr>
          </a:p>
          <a:p>
            <a:pPr marL="343080" indent="-342360">
              <a:lnSpc>
                <a:spcPct val="90000"/>
              </a:lnSpc>
              <a:spcBef>
                <a:spcPts val="601"/>
              </a:spcBef>
              <a:buClr>
                <a:srgbClr val="000000"/>
              </a:buClr>
              <a:buFont typeface="Symbol"/>
              <a:buChar char=""/>
              <a:tabLst>
                <a:tab algn="l" pos="0"/>
              </a:tabLst>
            </a:pPr>
            <a:r>
              <a:rPr b="0" lang="en-US" sz="1800" spc="-1" strike="noStrike">
                <a:solidFill>
                  <a:srgbClr val="000000"/>
                </a:solidFill>
                <a:latin typeface="Arial"/>
              </a:rPr>
              <a:t>To pass parameter through the stack:</a:t>
            </a:r>
            <a:endParaRPr b="0" lang="en-US" sz="1800" spc="-1" strike="noStrike">
              <a:latin typeface="Arial"/>
            </a:endParaRPr>
          </a:p>
          <a:p>
            <a:pPr lvl="1" marL="743040" indent="-28512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The </a:t>
            </a:r>
            <a:r>
              <a:rPr b="0" i="1" lang="en-US" sz="1800" spc="-1" strike="noStrike">
                <a:solidFill>
                  <a:srgbClr val="000000"/>
                </a:solidFill>
                <a:latin typeface="Arial"/>
              </a:rPr>
              <a:t>caller </a:t>
            </a:r>
            <a:r>
              <a:rPr b="0" lang="en-US" sz="1800" spc="-1" strike="noStrike">
                <a:solidFill>
                  <a:srgbClr val="000000"/>
                </a:solidFill>
                <a:latin typeface="Arial"/>
              </a:rPr>
              <a:t>pushes all input parameters onto the stack before the call.</a:t>
            </a:r>
            <a:endParaRPr b="0" lang="en-US" sz="1800" spc="-1" strike="noStrike">
              <a:latin typeface="Arial"/>
            </a:endParaRPr>
          </a:p>
          <a:p>
            <a:pPr lvl="1" marL="743040" indent="-28512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The </a:t>
            </a:r>
            <a:r>
              <a:rPr b="0" i="1" lang="en-US" sz="1800" spc="-1" strike="noStrike">
                <a:solidFill>
                  <a:srgbClr val="000000"/>
                </a:solidFill>
                <a:latin typeface="Arial"/>
              </a:rPr>
              <a:t>callee </a:t>
            </a:r>
            <a:r>
              <a:rPr b="0" lang="en-US" sz="1800" spc="-1" strike="noStrike">
                <a:solidFill>
                  <a:srgbClr val="000000"/>
                </a:solidFill>
                <a:latin typeface="Arial"/>
              </a:rPr>
              <a:t>accesses these input values in the stack when needed.</a:t>
            </a:r>
            <a:endParaRPr b="0" lang="en-US" sz="1800" spc="-1" strike="noStrike">
              <a:latin typeface="Arial"/>
            </a:endParaRPr>
          </a:p>
          <a:p>
            <a:pPr lvl="1" marL="743040" indent="-28512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The </a:t>
            </a:r>
            <a:r>
              <a:rPr b="0" i="1" lang="en-US" sz="1800" spc="-1" strike="noStrike">
                <a:solidFill>
                  <a:srgbClr val="000000"/>
                </a:solidFill>
                <a:latin typeface="Arial"/>
              </a:rPr>
              <a:t>callee </a:t>
            </a:r>
            <a:r>
              <a:rPr b="0" lang="en-US" sz="1800" spc="-1" strike="noStrike">
                <a:solidFill>
                  <a:srgbClr val="000000"/>
                </a:solidFill>
                <a:latin typeface="Arial"/>
              </a:rPr>
              <a:t>puts the return value (if any) on the stack.</a:t>
            </a:r>
            <a:endParaRPr b="0" lang="en-US" sz="1800" spc="-1" strike="noStrike">
              <a:latin typeface="Arial"/>
            </a:endParaRPr>
          </a:p>
          <a:p>
            <a:pPr lvl="1" marL="743040" indent="-285120">
              <a:lnSpc>
                <a:spcPct val="90000"/>
              </a:lnSpc>
              <a:spcBef>
                <a:spcPts val="360"/>
              </a:spcBef>
              <a:buClr>
                <a:srgbClr val="000000"/>
              </a:buClr>
              <a:buFont typeface="Symbol"/>
              <a:buChar char=""/>
              <a:tabLst>
                <a:tab algn="l" pos="0"/>
              </a:tabLst>
            </a:pPr>
            <a:r>
              <a:rPr b="0" lang="en-US" sz="1800" spc="-1" strike="noStrike">
                <a:solidFill>
                  <a:srgbClr val="000000"/>
                </a:solidFill>
                <a:latin typeface="Arial"/>
              </a:rPr>
              <a:t>The </a:t>
            </a:r>
            <a:r>
              <a:rPr b="0" i="1" lang="en-US" sz="1800" spc="-1" strike="noStrike">
                <a:solidFill>
                  <a:srgbClr val="000000"/>
                </a:solidFill>
                <a:latin typeface="Arial"/>
              </a:rPr>
              <a:t>caller</a:t>
            </a:r>
            <a:r>
              <a:rPr b="0" lang="en-US" sz="1800" spc="-1" strike="noStrike">
                <a:solidFill>
                  <a:srgbClr val="000000"/>
                </a:solidFill>
                <a:latin typeface="Arial"/>
              </a:rPr>
              <a:t> pops the return value (if it exists) from the stack.</a:t>
            </a:r>
            <a:endParaRPr b="0" lang="en-US" sz="1800" spc="-1" strike="noStrike">
              <a:latin typeface="Arial"/>
            </a:endParaRPr>
          </a:p>
          <a:p>
            <a:pPr marL="343080" indent="-342360">
              <a:lnSpc>
                <a:spcPct val="80000"/>
              </a:lnSpc>
              <a:spcBef>
                <a:spcPts val="6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Rectangle 2"/>
          <p:cNvSpPr/>
          <p:nvPr/>
        </p:nvSpPr>
        <p:spPr>
          <a:xfrm>
            <a:off x="533520" y="152280"/>
            <a:ext cx="7923960" cy="53280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Using the Stack for Parameters </a:t>
            </a:r>
            <a:r>
              <a:rPr b="0" lang="en-US" sz="2000" spc="-1" strike="noStrike">
                <a:solidFill>
                  <a:srgbClr val="000000"/>
                </a:solidFill>
                <a:latin typeface="Arial"/>
              </a:rPr>
              <a:t>(2 of 2)</a:t>
            </a:r>
            <a:endParaRPr b="0" lang="en-US" sz="2000" spc="-1" strike="noStrike">
              <a:latin typeface="Arial"/>
            </a:endParaRPr>
          </a:p>
        </p:txBody>
      </p:sp>
      <p:sp>
        <p:nvSpPr>
          <p:cNvPr id="294" name="Rectangle 3"/>
          <p:cNvSpPr/>
          <p:nvPr/>
        </p:nvSpPr>
        <p:spPr>
          <a:xfrm>
            <a:off x="457200" y="685800"/>
            <a:ext cx="8152560" cy="56379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One additional consideration when using the stack for parameter passing: When execution completes the procedure call, the stack must be cleared of all data that are used by the procedure.</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If the stack is not cleared after every procedure call, and some data are left behind, this causes a memory leak in the stack segment.  If the program runs for a long time or has a deep recursive call, it will lead to stack overflow.</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All data belonging to the procedure call (input parameters and possible return value) must be popped off the stack at the end of a procedure call.</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The return value is popped off the stack by the caller to retrieve it and this clears it from the stack.</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The input parameters are cleared off the stack by </a:t>
            </a:r>
            <a:r>
              <a:rPr b="0" i="1" lang="en-US" sz="1800" spc="-1" strike="noStrike">
                <a:solidFill>
                  <a:srgbClr val="000000"/>
                </a:solidFill>
                <a:latin typeface="Arial"/>
              </a:rPr>
              <a:t>one</a:t>
            </a:r>
            <a:r>
              <a:rPr b="0" lang="en-US" sz="1800" spc="-1" strike="noStrike">
                <a:solidFill>
                  <a:srgbClr val="000000"/>
                </a:solidFill>
                <a:latin typeface="Arial"/>
              </a:rPr>
              <a:t> of two ways:</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By the called procedure: this is the STDCALL convention or the Pascal convention. It is used by the Windows API.</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By the caller: this is the C convention or the cdecl (C declaration) convention. It is used by the C language. Since the caller clears the stack, this convention allows for variable length argument list, such as C’s printf, because the caller knows how many arguments are passed in the stack at the time of the call.</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For this class we use the STDCALL convention, and the C convention is used in Advanced Assembly when we interface with C/C++ code.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Rectangle 2"/>
          <p:cNvSpPr/>
          <p:nvPr/>
        </p:nvSpPr>
        <p:spPr>
          <a:xfrm>
            <a:off x="685800" y="152280"/>
            <a:ext cx="7771680" cy="53280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Examples of Parameter Passing</a:t>
            </a:r>
            <a:endParaRPr b="0" lang="en-US" sz="2800" spc="-1" strike="noStrike">
              <a:latin typeface="Arial"/>
            </a:endParaRPr>
          </a:p>
        </p:txBody>
      </p:sp>
      <p:sp>
        <p:nvSpPr>
          <p:cNvPr id="296" name="Rectangle 3"/>
          <p:cNvSpPr/>
          <p:nvPr/>
        </p:nvSpPr>
        <p:spPr>
          <a:xfrm>
            <a:off x="457200" y="609480"/>
            <a:ext cx="7771680" cy="3042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tabLst>
                <a:tab algn="l" pos="0"/>
              </a:tabLst>
            </a:pPr>
            <a:r>
              <a:rPr b="0" lang="en-US" sz="1800" spc="-1" strike="noStrike">
                <a:solidFill>
                  <a:srgbClr val="000000"/>
                </a:solidFill>
                <a:latin typeface="Arial"/>
              </a:rPr>
              <a:t>Two ways of calling printArray and pass 3 input arguments:</a:t>
            </a:r>
            <a:endParaRPr b="0" lang="en-US" sz="1800" spc="-1" strike="noStrike">
              <a:latin typeface="Arial"/>
            </a:endParaRPr>
          </a:p>
        </p:txBody>
      </p:sp>
      <p:sp>
        <p:nvSpPr>
          <p:cNvPr id="297" name="Text Box 4"/>
          <p:cNvSpPr/>
          <p:nvPr/>
        </p:nvSpPr>
        <p:spPr>
          <a:xfrm>
            <a:off x="609480" y="990720"/>
            <a:ext cx="3580560" cy="19044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using registers</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esi,OFFSET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ecx,LENGTHOF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ebx,TYPE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call printArray</a:t>
            </a:r>
            <a:endParaRPr b="0" lang="en-US" sz="1600" spc="-1" strike="noStrike">
              <a:latin typeface="Arial"/>
            </a:endParaRPr>
          </a:p>
        </p:txBody>
      </p:sp>
      <p:sp>
        <p:nvSpPr>
          <p:cNvPr id="298" name="Text Box 5"/>
          <p:cNvSpPr/>
          <p:nvPr/>
        </p:nvSpPr>
        <p:spPr>
          <a:xfrm>
            <a:off x="4572000" y="990720"/>
            <a:ext cx="3733200" cy="19044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using the stack</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OFFSET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LENGTHOF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TYPE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call printArray</a:t>
            </a:r>
            <a:endParaRPr b="0" lang="en-US" sz="16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p:txBody>
      </p:sp>
      <p:sp>
        <p:nvSpPr>
          <p:cNvPr id="299" name="Text Box 6"/>
          <p:cNvSpPr/>
          <p:nvPr/>
        </p:nvSpPr>
        <p:spPr>
          <a:xfrm>
            <a:off x="838080" y="4724280"/>
            <a:ext cx="3504600" cy="546840"/>
          </a:xfrm>
          <a:prstGeom prst="rect">
            <a:avLst/>
          </a:prstGeom>
          <a:noFill/>
          <a:ln w="9525">
            <a:noFill/>
          </a:ln>
        </p:spPr>
        <p:style>
          <a:lnRef idx="0"/>
          <a:fillRef idx="0"/>
          <a:effectRef idx="0"/>
          <a:fontRef idx="minor"/>
        </p:style>
      </p:sp>
      <p:sp>
        <p:nvSpPr>
          <p:cNvPr id="300" name="Text Box 7"/>
          <p:cNvSpPr/>
          <p:nvPr/>
        </p:nvSpPr>
        <p:spPr>
          <a:xfrm>
            <a:off x="609480" y="3048120"/>
            <a:ext cx="3580560" cy="234684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Advantage:</a:t>
            </a:r>
            <a:endParaRPr b="0" lang="en-US" sz="1800" spc="-1" strike="noStrike">
              <a:latin typeface="Arial"/>
            </a:endParaRPr>
          </a:p>
          <a:p>
            <a:pPr>
              <a:lnSpc>
                <a:spcPct val="100000"/>
              </a:lnSpc>
            </a:pPr>
            <a:r>
              <a:rPr b="0" lang="en-US" sz="1800" spc="-1" strike="noStrike">
                <a:solidFill>
                  <a:srgbClr val="000000"/>
                </a:solidFill>
                <a:latin typeface="Arial"/>
                <a:ea typeface="DejaVu Sans"/>
              </a:rPr>
              <a:t>printArray can easily access the input parameters in esi, ecx, ebx.</a:t>
            </a:r>
            <a:endParaRPr b="0" lang="en-US" sz="1800" spc="-1" strike="noStrike">
              <a:latin typeface="Arial"/>
            </a:endParaRPr>
          </a:p>
          <a:p>
            <a:pPr marL="216000" indent="-215640">
              <a:lnSpc>
                <a:spcPct val="100000"/>
              </a:lnSpc>
              <a:spcBef>
                <a:spcPts val="1199"/>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Disadvantage:</a:t>
            </a:r>
            <a:endParaRPr b="0" lang="en-US" sz="1800" spc="-1" strike="noStrike">
              <a:latin typeface="Arial"/>
            </a:endParaRPr>
          </a:p>
          <a:p>
            <a:pPr>
              <a:lnSpc>
                <a:spcPct val="100000"/>
              </a:lnSpc>
            </a:pPr>
            <a:r>
              <a:rPr b="0" lang="en-US" sz="1800" spc="-1" strike="noStrike">
                <a:solidFill>
                  <a:srgbClr val="000000"/>
                </a:solidFill>
                <a:latin typeface="Arial"/>
                <a:ea typeface="DejaVu Sans"/>
              </a:rPr>
              <a:t>esi, ecx, ebx are used for input data. printArray cannot use them to do its work.</a:t>
            </a:r>
            <a:endParaRPr b="0" lang="en-US" sz="1800" spc="-1" strike="noStrike">
              <a:latin typeface="Arial"/>
            </a:endParaRPr>
          </a:p>
        </p:txBody>
      </p:sp>
      <p:sp>
        <p:nvSpPr>
          <p:cNvPr id="301" name="Text Box 8"/>
          <p:cNvSpPr/>
          <p:nvPr/>
        </p:nvSpPr>
        <p:spPr>
          <a:xfrm>
            <a:off x="4572000" y="2971800"/>
            <a:ext cx="3809160" cy="336816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Advantage:</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All general purpose registers are available for printArray to use.</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 HLL function call produces the same code, so this version of printArray can work with HLL code.</a:t>
            </a:r>
            <a:endParaRPr b="0" lang="en-US" sz="1800" spc="-1" strike="noStrike">
              <a:latin typeface="Arial"/>
            </a:endParaRPr>
          </a:p>
          <a:p>
            <a:pPr marL="216000" indent="-215640">
              <a:lnSpc>
                <a:spcPct val="100000"/>
              </a:lnSpc>
              <a:spcBef>
                <a:spcPts val="6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Disadvantage:</a:t>
            </a:r>
            <a:endParaRPr b="0" lang="en-US" sz="1800" spc="-1" strike="noStrike">
              <a:latin typeface="Arial"/>
            </a:endParaRPr>
          </a:p>
          <a:p>
            <a:pPr>
              <a:lnSpc>
                <a:spcPct val="100000"/>
              </a:lnSpc>
            </a:pPr>
            <a:r>
              <a:rPr b="0" lang="en-US" sz="1800" spc="-1" strike="noStrike">
                <a:solidFill>
                  <a:srgbClr val="000000"/>
                </a:solidFill>
                <a:latin typeface="Arial"/>
                <a:ea typeface="DejaVu Sans"/>
              </a:rPr>
              <a:t>- It’s more work for printArray to access the input parameters.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The parameters must be cleared from the stack at the end of the call.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The Stack Frame</a:t>
            </a:r>
            <a:endParaRPr b="0" lang="en-US" sz="2800" spc="-1" strike="noStrike">
              <a:latin typeface="Arial"/>
            </a:endParaRPr>
          </a:p>
        </p:txBody>
      </p:sp>
      <p:sp>
        <p:nvSpPr>
          <p:cNvPr id="303" name="Rectangle 3"/>
          <p:cNvSpPr/>
          <p:nvPr/>
        </p:nvSpPr>
        <p:spPr>
          <a:xfrm>
            <a:off x="457200" y="762120"/>
            <a:ext cx="8228880" cy="54093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When using the stack for parameters, the CALL, RET instructions and the input data that are passed to the procedure go into a </a:t>
            </a:r>
            <a:r>
              <a:rPr b="0" i="1" lang="en-US" sz="1800" spc="-1" strike="noStrike">
                <a:solidFill>
                  <a:srgbClr val="000000"/>
                </a:solidFill>
                <a:latin typeface="Arial"/>
              </a:rPr>
              <a:t>stack frame </a:t>
            </a:r>
            <a:r>
              <a:rPr b="0" lang="en-US" sz="1800" spc="-1" strike="noStrike">
                <a:solidFill>
                  <a:srgbClr val="000000"/>
                </a:solidFill>
                <a:latin typeface="Arial"/>
              </a:rPr>
              <a:t>on the stack.</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A stack frame is also known as an </a:t>
            </a:r>
            <a:r>
              <a:rPr b="0" i="1" lang="en-US" sz="1800" spc="-1" strike="noStrike">
                <a:solidFill>
                  <a:srgbClr val="000000"/>
                </a:solidFill>
                <a:latin typeface="Arial"/>
              </a:rPr>
              <a:t>activation record.</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It is a part of the stack that is set aside for </a:t>
            </a:r>
            <a:r>
              <a:rPr b="0" i="1" lang="en-US" sz="1800" spc="-1" strike="noStrike">
                <a:solidFill>
                  <a:srgbClr val="000000"/>
                </a:solidFill>
                <a:latin typeface="Arial"/>
              </a:rPr>
              <a:t>each</a:t>
            </a:r>
            <a:r>
              <a:rPr b="0" lang="en-US" sz="1800" spc="-1" strike="noStrike">
                <a:solidFill>
                  <a:srgbClr val="000000"/>
                </a:solidFill>
                <a:latin typeface="Arial"/>
              </a:rPr>
              <a:t> called procedure.</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For a 3 level nested procedure call (A calls B, B calls C, C calls D), the stack will have 3 stack frames, one stack frame for each of the procedures B, C, and D.</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The stack frame can contain up to 5 logical parts, in the order that data are pushed into the stack:</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Input parameters: pushed on the stack first by the </a:t>
            </a:r>
            <a:r>
              <a:rPr b="0" i="1" lang="en-US" sz="1800" spc="-1" strike="noStrike">
                <a:solidFill>
                  <a:srgbClr val="000000"/>
                </a:solidFill>
                <a:latin typeface="Arial"/>
              </a:rPr>
              <a:t>caller.</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The </a:t>
            </a:r>
            <a:r>
              <a:rPr b="0" i="1" lang="en-US" sz="1800" spc="-1" strike="noStrike">
                <a:solidFill>
                  <a:srgbClr val="000000"/>
                </a:solidFill>
                <a:latin typeface="Arial"/>
              </a:rPr>
              <a:t>caller’s </a:t>
            </a:r>
            <a:r>
              <a:rPr b="0" lang="en-US" sz="1800" spc="-1" strike="noStrike">
                <a:solidFill>
                  <a:srgbClr val="000000"/>
                </a:solidFill>
                <a:latin typeface="Arial"/>
              </a:rPr>
              <a:t>return address: pushed on the stack by the CALL instruction.</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EBP value: pushed on the stack by the </a:t>
            </a:r>
            <a:r>
              <a:rPr b="0" i="1" lang="en-US" sz="1800" spc="-1" strike="noStrike">
                <a:solidFill>
                  <a:srgbClr val="000000"/>
                </a:solidFill>
                <a:latin typeface="Arial"/>
              </a:rPr>
              <a:t>callee</a:t>
            </a:r>
            <a:r>
              <a:rPr b="0" lang="en-US" sz="1800" spc="-1" strike="noStrike">
                <a:solidFill>
                  <a:srgbClr val="000000"/>
                </a:solidFill>
                <a:latin typeface="Arial"/>
              </a:rPr>
              <a:t> in order to set the base pointer for its stack frame.</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Local variables: pushed on the stack by the </a:t>
            </a:r>
            <a:r>
              <a:rPr b="0" i="1" lang="en-US" sz="1800" spc="-1" strike="noStrike">
                <a:solidFill>
                  <a:srgbClr val="000000"/>
                </a:solidFill>
                <a:latin typeface="Arial"/>
              </a:rPr>
              <a:t>callee</a:t>
            </a:r>
            <a:r>
              <a:rPr b="0" lang="en-US" sz="1800" spc="-1" strike="noStrike">
                <a:solidFill>
                  <a:srgbClr val="000000"/>
                </a:solidFill>
                <a:latin typeface="Arial"/>
              </a:rPr>
              <a:t> when it needs temporary data storage.</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Saved register data: pushed on the stack by the </a:t>
            </a:r>
            <a:r>
              <a:rPr b="0" i="1" lang="en-US" sz="1800" spc="-1" strike="noStrike">
                <a:solidFill>
                  <a:srgbClr val="000000"/>
                </a:solidFill>
                <a:latin typeface="Arial"/>
              </a:rPr>
              <a:t>callee</a:t>
            </a:r>
            <a:r>
              <a:rPr b="0" lang="en-US" sz="1800" spc="-1" strike="noStrike">
                <a:solidFill>
                  <a:srgbClr val="000000"/>
                </a:solidFill>
                <a:latin typeface="Arial"/>
              </a:rPr>
              <a:t>, before it uses any register.</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The caller’s return address is always part of the stack frame, even if registers are used for parameter passing. The other parts (input parameters, EBP, saved register data, and local variables) can be optional.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What’s next</a:t>
            </a:r>
            <a:endParaRPr b="0" lang="en-US" sz="2800" spc="-1" strike="noStrike">
              <a:latin typeface="Arial"/>
            </a:endParaRPr>
          </a:p>
        </p:txBody>
      </p:sp>
      <p:sp>
        <p:nvSpPr>
          <p:cNvPr id="214" name="Rectangle 3"/>
          <p:cNvSpPr/>
          <p:nvPr/>
        </p:nvSpPr>
        <p:spPr>
          <a:xfrm>
            <a:off x="2209680" y="1600200"/>
            <a:ext cx="5104800" cy="1904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400"/>
              </a:spcBef>
              <a:buClr>
                <a:srgbClr val="000000"/>
              </a:buClr>
              <a:buFont typeface="Symbol"/>
              <a:buChar char=""/>
            </a:pPr>
            <a:r>
              <a:rPr b="1" lang="en-US" sz="2000" spc="-1" strike="noStrike">
                <a:solidFill>
                  <a:srgbClr val="000000"/>
                </a:solidFill>
                <a:latin typeface="Arial"/>
              </a:rPr>
              <a:t>Stack Operations</a:t>
            </a:r>
            <a:endParaRPr b="0" lang="en-US" sz="2000" spc="-1" strike="noStrike">
              <a:latin typeface="Arial"/>
            </a:endParaRPr>
          </a:p>
          <a:p>
            <a:pPr marL="343080" indent="-342360">
              <a:lnSpc>
                <a:spcPct val="100000"/>
              </a:lnSpc>
              <a:spcBef>
                <a:spcPts val="400"/>
              </a:spcBef>
              <a:buClr>
                <a:srgbClr val="000000"/>
              </a:buClr>
              <a:buFont typeface="Symbol"/>
              <a:buChar char=""/>
            </a:pPr>
            <a:r>
              <a:rPr b="0" lang="en-US" sz="2000" spc="-1" strike="noStrike">
                <a:solidFill>
                  <a:srgbClr val="000000"/>
                </a:solidFill>
                <a:latin typeface="Arial"/>
              </a:rPr>
              <a:t>Defining and Using Procedures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Stack Frame: Setting Up</a:t>
            </a:r>
            <a:endParaRPr b="0" lang="en-US" sz="2800" spc="-1" strike="noStrike">
              <a:latin typeface="Arial"/>
            </a:endParaRPr>
          </a:p>
        </p:txBody>
      </p:sp>
      <p:sp>
        <p:nvSpPr>
          <p:cNvPr id="305" name="Rectangle 3"/>
          <p:cNvSpPr/>
          <p:nvPr/>
        </p:nvSpPr>
        <p:spPr>
          <a:xfrm>
            <a:off x="533520" y="914400"/>
            <a:ext cx="5637960" cy="5333400"/>
          </a:xfrm>
          <a:prstGeom prst="rect">
            <a:avLst/>
          </a:prstGeom>
          <a:noFill/>
          <a:ln w="9360">
            <a:noFill/>
          </a:ln>
        </p:spPr>
        <p:style>
          <a:lnRef idx="0"/>
          <a:fillRef idx="0"/>
          <a:effectRef idx="0"/>
          <a:fontRef idx="minor"/>
        </p:style>
        <p:txBody>
          <a:bodyPr numCol="1" spcCol="0" lIns="90000" rIns="90000" tIns="45000" bIns="45000">
            <a:noAutofit/>
          </a:bodyPr>
          <a:p>
            <a:pPr>
              <a:lnSpc>
                <a:spcPct val="100000"/>
              </a:lnSpc>
              <a:spcBef>
                <a:spcPts val="360"/>
              </a:spcBef>
              <a:tabLst>
                <a:tab algn="l" pos="0"/>
              </a:tabLst>
            </a:pPr>
            <a:r>
              <a:rPr b="0" lang="en-US" sz="1800" spc="-1" strike="noStrike">
                <a:solidFill>
                  <a:srgbClr val="000000"/>
                </a:solidFill>
                <a:latin typeface="Arial"/>
              </a:rPr>
              <a:t>With every procedure call, the stack frame for the called procedure is set up by the following steps, in order:</a:t>
            </a:r>
            <a:endParaRPr b="0" lang="en-US" sz="1800" spc="-1" strike="noStrike">
              <a:latin typeface="Arial"/>
            </a:endParaRPr>
          </a:p>
          <a:p>
            <a:pPr lvl="1" marL="800280" indent="-342360">
              <a:lnSpc>
                <a:spcPct val="100000"/>
              </a:lnSpc>
              <a:buClr>
                <a:srgbClr val="000000"/>
              </a:buClr>
              <a:buFont typeface="StarSymbol"/>
              <a:buAutoNum type="arabicPeriod"/>
              <a:tabLst>
                <a:tab algn="l" pos="0"/>
              </a:tabLst>
            </a:pPr>
            <a:r>
              <a:rPr b="0" lang="en-US" sz="1800" spc="-1" strike="noStrike">
                <a:solidFill>
                  <a:srgbClr val="000000"/>
                </a:solidFill>
                <a:latin typeface="Arial"/>
              </a:rPr>
              <a:t>The caller pushes all input parameters on the stack. </a:t>
            </a:r>
            <a:endParaRPr b="0" lang="en-US" sz="1800" spc="-1" strike="noStrike">
              <a:latin typeface="Arial"/>
            </a:endParaRPr>
          </a:p>
          <a:p>
            <a:pPr lvl="1" marL="800280" indent="-342360">
              <a:lnSpc>
                <a:spcPct val="100000"/>
              </a:lnSpc>
              <a:buClr>
                <a:srgbClr val="000000"/>
              </a:buClr>
              <a:buFont typeface="StarSymbol"/>
              <a:buAutoNum type="arabicPeriod"/>
              <a:tabLst>
                <a:tab algn="l" pos="0"/>
              </a:tabLst>
            </a:pPr>
            <a:r>
              <a:rPr b="0" lang="en-US" sz="1800" spc="-1" strike="noStrike">
                <a:solidFill>
                  <a:srgbClr val="000000"/>
                </a:solidFill>
                <a:latin typeface="Arial"/>
              </a:rPr>
              <a:t>The caller runs the CALL instruction, causing the return address to be pushed on the stack.</a:t>
            </a:r>
            <a:endParaRPr b="0" lang="en-US" sz="1800" spc="-1" strike="noStrike">
              <a:latin typeface="Arial"/>
            </a:endParaRPr>
          </a:p>
          <a:p>
            <a:pPr lvl="1" marL="800280" indent="-342360">
              <a:lnSpc>
                <a:spcPct val="100000"/>
              </a:lnSpc>
              <a:spcBef>
                <a:spcPts val="601"/>
              </a:spcBef>
              <a:buClr>
                <a:srgbClr val="000000"/>
              </a:buClr>
              <a:buFont typeface="StarSymbol"/>
              <a:buAutoNum type="arabicPeriod"/>
              <a:tabLst>
                <a:tab algn="l" pos="0"/>
              </a:tabLst>
            </a:pPr>
            <a:r>
              <a:rPr b="0" lang="en-US" sz="1800" spc="-1" strike="noStrike">
                <a:solidFill>
                  <a:srgbClr val="000000"/>
                </a:solidFill>
                <a:latin typeface="Arial"/>
              </a:rPr>
              <a:t>The callee pushes EBP value on the stack, and sets EBP to the base of its stack frame. </a:t>
            </a:r>
            <a:endParaRPr b="0" lang="en-US" sz="1800" spc="-1" strike="noStrike">
              <a:latin typeface="Arial"/>
            </a:endParaRPr>
          </a:p>
          <a:p>
            <a:pPr lvl="1" marL="800280" indent="-342360">
              <a:lnSpc>
                <a:spcPct val="100000"/>
              </a:lnSpc>
              <a:spcBef>
                <a:spcPts val="601"/>
              </a:spcBef>
              <a:buClr>
                <a:srgbClr val="000000"/>
              </a:buClr>
              <a:buFont typeface="StarSymbol"/>
              <a:buAutoNum type="arabicPeriod"/>
              <a:tabLst>
                <a:tab algn="l" pos="0"/>
              </a:tabLst>
            </a:pPr>
            <a:r>
              <a:rPr b="0" lang="en-US" sz="1800" spc="-1" strike="noStrike">
                <a:solidFill>
                  <a:srgbClr val="000000"/>
                </a:solidFill>
                <a:latin typeface="Arial"/>
              </a:rPr>
              <a:t>If local variables are needed, the callee makes room for them on the stack. </a:t>
            </a:r>
            <a:endParaRPr b="0" lang="en-US" sz="1800" spc="-1" strike="noStrike">
              <a:latin typeface="Arial"/>
            </a:endParaRPr>
          </a:p>
          <a:p>
            <a:pPr lvl="1" marL="800280" indent="-342360">
              <a:lnSpc>
                <a:spcPct val="100000"/>
              </a:lnSpc>
              <a:spcBef>
                <a:spcPts val="360"/>
              </a:spcBef>
              <a:buClr>
                <a:srgbClr val="000000"/>
              </a:buClr>
              <a:buFont typeface="StarSymbol"/>
              <a:buAutoNum type="arabicPeriod"/>
              <a:tabLst>
                <a:tab algn="l" pos="0"/>
              </a:tabLst>
            </a:pPr>
            <a:r>
              <a:rPr b="0" lang="en-US" sz="1800" spc="-1" strike="noStrike">
                <a:solidFill>
                  <a:srgbClr val="000000"/>
                </a:solidFill>
                <a:latin typeface="Arial"/>
              </a:rPr>
              <a:t>The callee saves data of all registers that it will use by pushing them on the stack.</a:t>
            </a:r>
            <a:endParaRPr b="0" lang="en-US" sz="1800" spc="-1" strike="noStrike">
              <a:latin typeface="Arial"/>
            </a:endParaRPr>
          </a:p>
          <a:p>
            <a:pPr>
              <a:lnSpc>
                <a:spcPct val="100000"/>
              </a:lnSpc>
              <a:spcBef>
                <a:spcPts val="1199"/>
              </a:spcBef>
              <a:tabLst>
                <a:tab algn="l" pos="0"/>
              </a:tabLst>
            </a:pPr>
            <a:r>
              <a:rPr b="0" lang="en-US" sz="1800" spc="-1" strike="noStrike">
                <a:solidFill>
                  <a:srgbClr val="000000"/>
                </a:solidFill>
                <a:latin typeface="Arial"/>
              </a:rPr>
              <a:t>After all 5 steps are done, then the callee is ready to begin doing work.</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Arial"/>
              </a:rPr>
              <a:t>The callee will access all input data in the stack frame to do its work.</a:t>
            </a: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306" name="Line 19"/>
          <p:cNvSpPr/>
          <p:nvPr/>
        </p:nvSpPr>
        <p:spPr>
          <a:xfrm>
            <a:off x="2057400" y="2209680"/>
            <a:ext cx="4419360" cy="360"/>
          </a:xfrm>
          <a:prstGeom prst="line">
            <a:avLst/>
          </a:prstGeom>
          <a:ln w="6350">
            <a:solidFill>
              <a:srgbClr val="000000"/>
            </a:solidFill>
            <a:round/>
            <a:tailEnd len="med" type="triangle" w="med"/>
          </a:ln>
        </p:spPr>
        <p:style>
          <a:lnRef idx="0"/>
          <a:fillRef idx="0"/>
          <a:effectRef idx="0"/>
          <a:fontRef idx="minor"/>
        </p:style>
      </p:sp>
      <p:sp>
        <p:nvSpPr>
          <p:cNvPr id="307" name="Line 20"/>
          <p:cNvSpPr/>
          <p:nvPr/>
        </p:nvSpPr>
        <p:spPr>
          <a:xfrm>
            <a:off x="6019560" y="2743200"/>
            <a:ext cx="457200" cy="360"/>
          </a:xfrm>
          <a:prstGeom prst="line">
            <a:avLst/>
          </a:prstGeom>
          <a:ln w="6350">
            <a:solidFill>
              <a:srgbClr val="000000"/>
            </a:solidFill>
            <a:round/>
            <a:tailEnd len="med" type="triangle" w="med"/>
          </a:ln>
        </p:spPr>
        <p:style>
          <a:lnRef idx="0"/>
          <a:fillRef idx="0"/>
          <a:effectRef idx="0"/>
          <a:fontRef idx="minor"/>
        </p:style>
      </p:sp>
      <p:sp>
        <p:nvSpPr>
          <p:cNvPr id="308" name="Line 21"/>
          <p:cNvSpPr/>
          <p:nvPr/>
        </p:nvSpPr>
        <p:spPr>
          <a:xfrm>
            <a:off x="5790960" y="3200400"/>
            <a:ext cx="685800" cy="360"/>
          </a:xfrm>
          <a:prstGeom prst="line">
            <a:avLst/>
          </a:prstGeom>
          <a:ln w="6350">
            <a:solidFill>
              <a:srgbClr val="000000"/>
            </a:solidFill>
            <a:round/>
            <a:tailEnd len="med" type="triangle" w="med"/>
          </a:ln>
        </p:spPr>
        <p:style>
          <a:lnRef idx="0"/>
          <a:fillRef idx="0"/>
          <a:effectRef idx="0"/>
          <a:fontRef idx="minor"/>
        </p:style>
      </p:sp>
      <p:sp>
        <p:nvSpPr>
          <p:cNvPr id="309" name="Line 22"/>
          <p:cNvSpPr/>
          <p:nvPr/>
        </p:nvSpPr>
        <p:spPr>
          <a:xfrm>
            <a:off x="5029200" y="3962160"/>
            <a:ext cx="1447560" cy="360"/>
          </a:xfrm>
          <a:prstGeom prst="line">
            <a:avLst/>
          </a:prstGeom>
          <a:ln w="6350">
            <a:solidFill>
              <a:srgbClr val="000000"/>
            </a:solidFill>
            <a:round/>
            <a:tailEnd len="med" type="triangle" w="med"/>
          </a:ln>
        </p:spPr>
        <p:style>
          <a:lnRef idx="0"/>
          <a:fillRef idx="0"/>
          <a:effectRef idx="0"/>
          <a:fontRef idx="minor"/>
        </p:style>
      </p:sp>
      <p:sp>
        <p:nvSpPr>
          <p:cNvPr id="310" name="Text Box 23"/>
          <p:cNvSpPr/>
          <p:nvPr/>
        </p:nvSpPr>
        <p:spPr>
          <a:xfrm>
            <a:off x="8077320" y="2209680"/>
            <a:ext cx="83736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sp>
        <p:nvSpPr>
          <p:cNvPr id="311" name="Line 26"/>
          <p:cNvSpPr/>
          <p:nvPr/>
        </p:nvSpPr>
        <p:spPr>
          <a:xfrm>
            <a:off x="5333760" y="4572000"/>
            <a:ext cx="1143000" cy="360"/>
          </a:xfrm>
          <a:prstGeom prst="line">
            <a:avLst/>
          </a:prstGeom>
          <a:ln w="6350">
            <a:solidFill>
              <a:srgbClr val="000000"/>
            </a:solidFill>
            <a:round/>
            <a:tailEnd len="med" type="triangle" w="med"/>
          </a:ln>
        </p:spPr>
        <p:style>
          <a:lnRef idx="0"/>
          <a:fillRef idx="0"/>
          <a:effectRef idx="0"/>
          <a:fontRef idx="minor"/>
        </p:style>
      </p:sp>
      <p:grpSp>
        <p:nvGrpSpPr>
          <p:cNvPr id="312" name="Group 33"/>
          <p:cNvGrpSpPr/>
          <p:nvPr/>
        </p:nvGrpSpPr>
        <p:grpSpPr>
          <a:xfrm>
            <a:off x="6476760" y="685800"/>
            <a:ext cx="2361960" cy="5377320"/>
            <a:chOff x="6476760" y="685800"/>
            <a:chExt cx="2361960" cy="5377320"/>
          </a:xfrm>
        </p:grpSpPr>
        <p:sp>
          <p:nvSpPr>
            <p:cNvPr id="313" name="Rectangle 4"/>
            <p:cNvSpPr/>
            <p:nvPr/>
          </p:nvSpPr>
          <p:spPr>
            <a:xfrm>
              <a:off x="6477120" y="1299600"/>
              <a:ext cx="1599480" cy="4119480"/>
            </a:xfrm>
            <a:prstGeom prst="rect">
              <a:avLst/>
            </a:prstGeom>
            <a:solidFill>
              <a:schemeClr val="accent1"/>
            </a:solidFill>
            <a:ln w="9525">
              <a:noFill/>
            </a:ln>
          </p:spPr>
          <p:style>
            <a:lnRef idx="0"/>
            <a:fillRef idx="0"/>
            <a:effectRef idx="0"/>
            <a:fontRef idx="minor"/>
          </p:style>
        </p:sp>
        <p:sp>
          <p:nvSpPr>
            <p:cNvPr id="314" name="Line 6"/>
            <p:cNvSpPr/>
            <p:nvPr/>
          </p:nvSpPr>
          <p:spPr>
            <a:xfrm>
              <a:off x="6553080" y="2526480"/>
              <a:ext cx="1219320" cy="360"/>
            </a:xfrm>
            <a:prstGeom prst="line">
              <a:avLst/>
            </a:prstGeom>
            <a:ln w="6350">
              <a:solidFill>
                <a:srgbClr val="000000"/>
              </a:solidFill>
              <a:round/>
            </a:ln>
          </p:spPr>
          <p:style>
            <a:lnRef idx="0"/>
            <a:fillRef idx="0"/>
            <a:effectRef idx="0"/>
            <a:fontRef idx="minor"/>
          </p:style>
        </p:sp>
        <p:sp>
          <p:nvSpPr>
            <p:cNvPr id="315" name="Line 7"/>
            <p:cNvSpPr/>
            <p:nvPr/>
          </p:nvSpPr>
          <p:spPr>
            <a:xfrm>
              <a:off x="6553080" y="3052440"/>
              <a:ext cx="1219320" cy="360"/>
            </a:xfrm>
            <a:prstGeom prst="line">
              <a:avLst/>
            </a:prstGeom>
            <a:ln w="6350">
              <a:solidFill>
                <a:srgbClr val="000000"/>
              </a:solidFill>
              <a:round/>
            </a:ln>
          </p:spPr>
          <p:style>
            <a:lnRef idx="0"/>
            <a:fillRef idx="0"/>
            <a:effectRef idx="0"/>
            <a:fontRef idx="minor"/>
          </p:style>
        </p:sp>
        <p:sp>
          <p:nvSpPr>
            <p:cNvPr id="316" name="Line 8"/>
            <p:cNvSpPr/>
            <p:nvPr/>
          </p:nvSpPr>
          <p:spPr>
            <a:xfrm>
              <a:off x="6476760" y="4192200"/>
              <a:ext cx="1600200" cy="360"/>
            </a:xfrm>
            <a:prstGeom prst="line">
              <a:avLst/>
            </a:prstGeom>
            <a:ln w="6350">
              <a:solidFill>
                <a:srgbClr val="000000"/>
              </a:solidFill>
              <a:round/>
            </a:ln>
          </p:spPr>
          <p:style>
            <a:lnRef idx="0"/>
            <a:fillRef idx="0"/>
            <a:effectRef idx="0"/>
            <a:fontRef idx="minor"/>
          </p:style>
        </p:sp>
        <p:sp>
          <p:nvSpPr>
            <p:cNvPr id="317" name="Text Box 9"/>
            <p:cNvSpPr/>
            <p:nvPr/>
          </p:nvSpPr>
          <p:spPr>
            <a:xfrm>
              <a:off x="6477120" y="1913040"/>
              <a:ext cx="137088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Input parameters</a:t>
              </a:r>
              <a:endParaRPr b="0" lang="en-US" sz="1200" spc="-1" strike="noStrike">
                <a:latin typeface="Arial"/>
              </a:endParaRPr>
            </a:p>
          </p:txBody>
        </p:sp>
        <p:sp>
          <p:nvSpPr>
            <p:cNvPr id="318" name="Text Box 10"/>
            <p:cNvSpPr/>
            <p:nvPr/>
          </p:nvSpPr>
          <p:spPr>
            <a:xfrm>
              <a:off x="6477120" y="2526840"/>
              <a:ext cx="129456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Return address</a:t>
              </a:r>
              <a:endParaRPr b="0" lang="en-US" sz="1200" spc="-1" strike="noStrike">
                <a:latin typeface="Arial"/>
              </a:endParaRPr>
            </a:p>
          </p:txBody>
        </p:sp>
        <p:sp>
          <p:nvSpPr>
            <p:cNvPr id="319" name="Text Box 11"/>
            <p:cNvSpPr/>
            <p:nvPr/>
          </p:nvSpPr>
          <p:spPr>
            <a:xfrm>
              <a:off x="6477120" y="3052800"/>
              <a:ext cx="152316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EBP</a:t>
              </a:r>
              <a:endParaRPr b="0" lang="en-US" sz="1200" spc="-1" strike="noStrike">
                <a:latin typeface="Arial"/>
              </a:endParaRPr>
            </a:p>
          </p:txBody>
        </p:sp>
        <p:sp>
          <p:nvSpPr>
            <p:cNvPr id="320" name="Text Box 12"/>
            <p:cNvSpPr/>
            <p:nvPr/>
          </p:nvSpPr>
          <p:spPr>
            <a:xfrm>
              <a:off x="6553080" y="3490920"/>
              <a:ext cx="121860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Local Variables</a:t>
              </a:r>
              <a:endParaRPr b="0" lang="en-US" sz="1200" spc="-1" strike="noStrike">
                <a:latin typeface="Arial"/>
              </a:endParaRPr>
            </a:p>
          </p:txBody>
        </p:sp>
        <p:sp>
          <p:nvSpPr>
            <p:cNvPr id="321" name="Line 13"/>
            <p:cNvSpPr/>
            <p:nvPr/>
          </p:nvSpPr>
          <p:spPr>
            <a:xfrm>
              <a:off x="6629400" y="1913040"/>
              <a:ext cx="1143000" cy="360"/>
            </a:xfrm>
            <a:prstGeom prst="line">
              <a:avLst/>
            </a:prstGeom>
            <a:ln w="6350">
              <a:solidFill>
                <a:srgbClr val="000000"/>
              </a:solidFill>
              <a:round/>
            </a:ln>
          </p:spPr>
          <p:style>
            <a:lnRef idx="0"/>
            <a:fillRef idx="0"/>
            <a:effectRef idx="0"/>
            <a:fontRef idx="minor"/>
          </p:style>
        </p:sp>
        <p:sp>
          <p:nvSpPr>
            <p:cNvPr id="322" name="Text Box 14"/>
            <p:cNvSpPr/>
            <p:nvPr/>
          </p:nvSpPr>
          <p:spPr>
            <a:xfrm>
              <a:off x="6553080" y="685800"/>
              <a:ext cx="1370880" cy="6393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000000"/>
                  </a:solidFill>
                  <a:latin typeface="Arial"/>
                  <a:ea typeface="DejaVu Sans"/>
                </a:rPr>
                <a:t>stack frame with all 5 parts</a:t>
              </a:r>
              <a:endParaRPr b="0" lang="en-US" sz="1200" spc="-1" strike="noStrike">
                <a:latin typeface="Arial"/>
              </a:endParaRPr>
            </a:p>
          </p:txBody>
        </p:sp>
        <p:sp>
          <p:nvSpPr>
            <p:cNvPr id="323" name="Line 15"/>
            <p:cNvSpPr/>
            <p:nvPr/>
          </p:nvSpPr>
          <p:spPr>
            <a:xfrm>
              <a:off x="6476760" y="2526480"/>
              <a:ext cx="1600200" cy="360"/>
            </a:xfrm>
            <a:prstGeom prst="line">
              <a:avLst/>
            </a:prstGeom>
            <a:ln w="6350">
              <a:solidFill>
                <a:srgbClr val="000000"/>
              </a:solidFill>
              <a:round/>
            </a:ln>
          </p:spPr>
          <p:style>
            <a:lnRef idx="0"/>
            <a:fillRef idx="0"/>
            <a:effectRef idx="0"/>
            <a:fontRef idx="minor"/>
          </p:style>
        </p:sp>
        <p:sp>
          <p:nvSpPr>
            <p:cNvPr id="324" name="Line 16"/>
            <p:cNvSpPr/>
            <p:nvPr/>
          </p:nvSpPr>
          <p:spPr>
            <a:xfrm>
              <a:off x="6476760" y="3052440"/>
              <a:ext cx="1600200" cy="360"/>
            </a:xfrm>
            <a:prstGeom prst="line">
              <a:avLst/>
            </a:prstGeom>
            <a:ln w="6350">
              <a:solidFill>
                <a:srgbClr val="000000"/>
              </a:solidFill>
              <a:round/>
            </a:ln>
          </p:spPr>
          <p:style>
            <a:lnRef idx="0"/>
            <a:fillRef idx="0"/>
            <a:effectRef idx="0"/>
            <a:fontRef idx="minor"/>
          </p:style>
        </p:sp>
        <p:sp>
          <p:nvSpPr>
            <p:cNvPr id="325" name="Line 17"/>
            <p:cNvSpPr/>
            <p:nvPr/>
          </p:nvSpPr>
          <p:spPr>
            <a:xfrm>
              <a:off x="6476760" y="3578760"/>
              <a:ext cx="1600200" cy="360"/>
            </a:xfrm>
            <a:prstGeom prst="line">
              <a:avLst/>
            </a:prstGeom>
            <a:ln w="6350">
              <a:solidFill>
                <a:srgbClr val="000000"/>
              </a:solidFill>
              <a:round/>
            </a:ln>
          </p:spPr>
          <p:style>
            <a:lnRef idx="0"/>
            <a:fillRef idx="0"/>
            <a:effectRef idx="0"/>
            <a:fontRef idx="minor"/>
          </p:style>
        </p:sp>
        <p:sp>
          <p:nvSpPr>
            <p:cNvPr id="326" name="Line 18"/>
            <p:cNvSpPr/>
            <p:nvPr/>
          </p:nvSpPr>
          <p:spPr>
            <a:xfrm>
              <a:off x="6476760" y="1913040"/>
              <a:ext cx="1600200" cy="360"/>
            </a:xfrm>
            <a:prstGeom prst="line">
              <a:avLst/>
            </a:prstGeom>
            <a:ln w="6350">
              <a:solidFill>
                <a:srgbClr val="000000"/>
              </a:solidFill>
              <a:round/>
            </a:ln>
          </p:spPr>
          <p:style>
            <a:lnRef idx="0"/>
            <a:fillRef idx="0"/>
            <a:effectRef idx="0"/>
            <a:fontRef idx="minor"/>
          </p:style>
        </p:sp>
        <p:sp>
          <p:nvSpPr>
            <p:cNvPr id="327" name="Text Box 24"/>
            <p:cNvSpPr/>
            <p:nvPr/>
          </p:nvSpPr>
          <p:spPr>
            <a:xfrm>
              <a:off x="8077320" y="3052800"/>
              <a:ext cx="53280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a:t>
              </a:r>
              <a:endParaRPr b="0" lang="en-US" sz="1000" spc="-1" strike="noStrike">
                <a:latin typeface="Arial"/>
              </a:endParaRPr>
            </a:p>
          </p:txBody>
        </p:sp>
        <p:sp>
          <p:nvSpPr>
            <p:cNvPr id="328" name="Text Box 25"/>
            <p:cNvSpPr/>
            <p:nvPr/>
          </p:nvSpPr>
          <p:spPr>
            <a:xfrm>
              <a:off x="8077320" y="3666600"/>
              <a:ext cx="60876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sp>
          <p:nvSpPr>
            <p:cNvPr id="329" name="Text Box 27"/>
            <p:cNvSpPr/>
            <p:nvPr/>
          </p:nvSpPr>
          <p:spPr>
            <a:xfrm>
              <a:off x="7162920" y="5331960"/>
              <a:ext cx="1675800" cy="7311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n is the offset from EBP, used to access data in the stack frame</a:t>
              </a:r>
              <a:endParaRPr b="0" lang="en-US" sz="1000" spc="-1" strike="noStrike">
                <a:latin typeface="Arial"/>
              </a:endParaRPr>
            </a:p>
          </p:txBody>
        </p:sp>
        <p:sp>
          <p:nvSpPr>
            <p:cNvPr id="330" name="Text Box 28"/>
            <p:cNvSpPr/>
            <p:nvPr/>
          </p:nvSpPr>
          <p:spPr>
            <a:xfrm>
              <a:off x="6553080" y="4192560"/>
              <a:ext cx="1218600" cy="6393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Saved registers</a:t>
              </a:r>
              <a:endParaRPr b="0" lang="en-US" sz="1200" spc="-1" strike="noStrike">
                <a:latin typeface="Arial"/>
              </a:endParaRPr>
            </a:p>
          </p:txBody>
        </p:sp>
        <p:sp>
          <p:nvSpPr>
            <p:cNvPr id="331" name="Line 29"/>
            <p:cNvSpPr/>
            <p:nvPr/>
          </p:nvSpPr>
          <p:spPr>
            <a:xfrm>
              <a:off x="6476760" y="4893480"/>
              <a:ext cx="1600200" cy="360"/>
            </a:xfrm>
            <a:prstGeom prst="line">
              <a:avLst/>
            </a:prstGeom>
            <a:ln w="6350">
              <a:solidFill>
                <a:srgbClr val="000000"/>
              </a:solidFill>
              <a:round/>
            </a:ln>
          </p:spPr>
          <p:style>
            <a:lnRef idx="0"/>
            <a:fillRef idx="0"/>
            <a:effectRef idx="0"/>
            <a:fontRef idx="minor"/>
          </p:style>
        </p:sp>
        <p:sp>
          <p:nvSpPr>
            <p:cNvPr id="332" name="Text Box 24"/>
            <p:cNvSpPr/>
            <p:nvPr/>
          </p:nvSpPr>
          <p:spPr>
            <a:xfrm>
              <a:off x="8077320" y="4455360"/>
              <a:ext cx="53280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ESP</a:t>
              </a:r>
              <a:endParaRPr b="0" lang="en-US" sz="1000" spc="-1" strike="noStrike">
                <a:latin typeface="Arial"/>
              </a:endParaRPr>
            </a:p>
          </p:txBody>
        </p:sp>
      </p:gr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Accessing Data in the Stack Frame </a:t>
            </a:r>
            <a:r>
              <a:rPr b="0" lang="en-US" sz="2000" spc="-1" strike="noStrike">
                <a:solidFill>
                  <a:srgbClr val="000000"/>
                </a:solidFill>
                <a:latin typeface="Arial"/>
              </a:rPr>
              <a:t>(1 of 4)</a:t>
            </a:r>
            <a:endParaRPr b="0" lang="en-US" sz="2000" spc="-1" strike="noStrike">
              <a:latin typeface="Arial"/>
            </a:endParaRPr>
          </a:p>
        </p:txBody>
      </p:sp>
      <p:sp>
        <p:nvSpPr>
          <p:cNvPr id="334" name="Rectangle 3"/>
          <p:cNvSpPr/>
          <p:nvPr/>
        </p:nvSpPr>
        <p:spPr>
          <a:xfrm>
            <a:off x="533520" y="914400"/>
            <a:ext cx="5409360" cy="5333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By the time the callee is ready to do its work, its stack frame is already set up as shown in the diagram from the last slide (and is repeated on the right).</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The stack pointer (ESP) is pointing to the last saved register value, which is the top of the stack.</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Given the specific order of the 5 parts of the stack frame, how do we access the input parameters to do work with them?</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One way to access data on the stack is by using the pop instruction.</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However, given the LIFO nature of the stack, we can only pop data at the top of the stack.</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This means that we will need to pop all data off the stack frame in order to get to the input parameters.</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But this causes a big problem: if we pop all data off the stack to get to the input parameters, where would we save them, especially if there are more data than there are general purpose registers?</a:t>
            </a:r>
            <a:endParaRPr b="0" lang="en-US" sz="1800" spc="-1" strike="noStrike">
              <a:latin typeface="Arial"/>
            </a:endParaRPr>
          </a:p>
        </p:txBody>
      </p:sp>
      <p:grpSp>
        <p:nvGrpSpPr>
          <p:cNvPr id="335" name="Group 28"/>
          <p:cNvGrpSpPr/>
          <p:nvPr/>
        </p:nvGrpSpPr>
        <p:grpSpPr>
          <a:xfrm>
            <a:off x="6248160" y="914400"/>
            <a:ext cx="2285280" cy="5054760"/>
            <a:chOff x="6248160" y="914400"/>
            <a:chExt cx="2285280" cy="5054760"/>
          </a:xfrm>
        </p:grpSpPr>
        <p:sp>
          <p:nvSpPr>
            <p:cNvPr id="336" name="Rectangle 4"/>
            <p:cNvSpPr/>
            <p:nvPr/>
          </p:nvSpPr>
          <p:spPr>
            <a:xfrm>
              <a:off x="6248520" y="1485360"/>
              <a:ext cx="1548000" cy="3833280"/>
            </a:xfrm>
            <a:prstGeom prst="rect">
              <a:avLst/>
            </a:prstGeom>
            <a:solidFill>
              <a:schemeClr val="accent1"/>
            </a:solidFill>
            <a:ln w="9525">
              <a:noFill/>
            </a:ln>
          </p:spPr>
          <p:style>
            <a:lnRef idx="0"/>
            <a:fillRef idx="0"/>
            <a:effectRef idx="0"/>
            <a:fontRef idx="minor"/>
          </p:style>
        </p:sp>
        <p:sp>
          <p:nvSpPr>
            <p:cNvPr id="337" name="Line 6"/>
            <p:cNvSpPr/>
            <p:nvPr/>
          </p:nvSpPr>
          <p:spPr>
            <a:xfrm>
              <a:off x="6321960" y="2627280"/>
              <a:ext cx="1179720" cy="360"/>
            </a:xfrm>
            <a:prstGeom prst="line">
              <a:avLst/>
            </a:prstGeom>
            <a:ln w="6350">
              <a:solidFill>
                <a:srgbClr val="000000"/>
              </a:solidFill>
              <a:round/>
            </a:ln>
          </p:spPr>
          <p:style>
            <a:lnRef idx="0"/>
            <a:fillRef idx="0"/>
            <a:effectRef idx="0"/>
            <a:fontRef idx="minor"/>
          </p:style>
        </p:sp>
        <p:sp>
          <p:nvSpPr>
            <p:cNvPr id="338" name="Line 7"/>
            <p:cNvSpPr/>
            <p:nvPr/>
          </p:nvSpPr>
          <p:spPr>
            <a:xfrm>
              <a:off x="6321960" y="3116880"/>
              <a:ext cx="1179720" cy="360"/>
            </a:xfrm>
            <a:prstGeom prst="line">
              <a:avLst/>
            </a:prstGeom>
            <a:ln w="6350">
              <a:solidFill>
                <a:srgbClr val="000000"/>
              </a:solidFill>
              <a:round/>
            </a:ln>
          </p:spPr>
          <p:style>
            <a:lnRef idx="0"/>
            <a:fillRef idx="0"/>
            <a:effectRef idx="0"/>
            <a:fontRef idx="minor"/>
          </p:style>
        </p:sp>
        <p:sp>
          <p:nvSpPr>
            <p:cNvPr id="339" name="Line 8"/>
            <p:cNvSpPr/>
            <p:nvPr/>
          </p:nvSpPr>
          <p:spPr>
            <a:xfrm>
              <a:off x="6248160" y="4177440"/>
              <a:ext cx="1548720" cy="360"/>
            </a:xfrm>
            <a:prstGeom prst="line">
              <a:avLst/>
            </a:prstGeom>
            <a:ln w="6350">
              <a:solidFill>
                <a:srgbClr val="000000"/>
              </a:solidFill>
              <a:round/>
            </a:ln>
          </p:spPr>
          <p:style>
            <a:lnRef idx="0"/>
            <a:fillRef idx="0"/>
            <a:effectRef idx="0"/>
            <a:fontRef idx="minor"/>
          </p:style>
        </p:sp>
        <p:sp>
          <p:nvSpPr>
            <p:cNvPr id="340" name="Text Box 9"/>
            <p:cNvSpPr/>
            <p:nvPr/>
          </p:nvSpPr>
          <p:spPr>
            <a:xfrm>
              <a:off x="6248520" y="2056320"/>
              <a:ext cx="132660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Input parameters</a:t>
              </a:r>
              <a:endParaRPr b="0" lang="en-US" sz="1200" spc="-1" strike="noStrike">
                <a:latin typeface="Arial"/>
              </a:endParaRPr>
            </a:p>
          </p:txBody>
        </p:sp>
        <p:sp>
          <p:nvSpPr>
            <p:cNvPr id="341" name="Text Box 10"/>
            <p:cNvSpPr/>
            <p:nvPr/>
          </p:nvSpPr>
          <p:spPr>
            <a:xfrm>
              <a:off x="6248520" y="2627640"/>
              <a:ext cx="125280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Return address</a:t>
              </a:r>
              <a:endParaRPr b="0" lang="en-US" sz="1200" spc="-1" strike="noStrike">
                <a:latin typeface="Arial"/>
              </a:endParaRPr>
            </a:p>
          </p:txBody>
        </p:sp>
        <p:sp>
          <p:nvSpPr>
            <p:cNvPr id="342" name="Text Box 11"/>
            <p:cNvSpPr/>
            <p:nvPr/>
          </p:nvSpPr>
          <p:spPr>
            <a:xfrm>
              <a:off x="6248520" y="3116880"/>
              <a:ext cx="147420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EBP</a:t>
              </a:r>
              <a:endParaRPr b="0" lang="en-US" sz="1200" spc="-1" strike="noStrike">
                <a:latin typeface="Arial"/>
              </a:endParaRPr>
            </a:p>
          </p:txBody>
        </p:sp>
        <p:sp>
          <p:nvSpPr>
            <p:cNvPr id="343" name="Text Box 12"/>
            <p:cNvSpPr/>
            <p:nvPr/>
          </p:nvSpPr>
          <p:spPr>
            <a:xfrm>
              <a:off x="6322320" y="3524760"/>
              <a:ext cx="1179000" cy="6393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Local Variables</a:t>
              </a:r>
              <a:endParaRPr b="0" lang="en-US" sz="1200" spc="-1" strike="noStrike">
                <a:latin typeface="Arial"/>
              </a:endParaRPr>
            </a:p>
          </p:txBody>
        </p:sp>
        <p:sp>
          <p:nvSpPr>
            <p:cNvPr id="344" name="Line 13"/>
            <p:cNvSpPr/>
            <p:nvPr/>
          </p:nvSpPr>
          <p:spPr>
            <a:xfrm>
              <a:off x="6395760" y="2056320"/>
              <a:ext cx="1105920" cy="360"/>
            </a:xfrm>
            <a:prstGeom prst="line">
              <a:avLst/>
            </a:prstGeom>
            <a:ln w="6350">
              <a:solidFill>
                <a:srgbClr val="000000"/>
              </a:solidFill>
              <a:round/>
            </a:ln>
          </p:spPr>
          <p:style>
            <a:lnRef idx="0"/>
            <a:fillRef idx="0"/>
            <a:effectRef idx="0"/>
            <a:fontRef idx="minor"/>
          </p:style>
        </p:sp>
        <p:sp>
          <p:nvSpPr>
            <p:cNvPr id="345" name="Text Box 14"/>
            <p:cNvSpPr/>
            <p:nvPr/>
          </p:nvSpPr>
          <p:spPr>
            <a:xfrm>
              <a:off x="6322320" y="914400"/>
              <a:ext cx="1326600" cy="6393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000000"/>
                  </a:solidFill>
                  <a:latin typeface="Arial"/>
                  <a:ea typeface="DejaVu Sans"/>
                </a:rPr>
                <a:t>stack frame with all 5 parts</a:t>
              </a:r>
              <a:endParaRPr b="0" lang="en-US" sz="1200" spc="-1" strike="noStrike">
                <a:latin typeface="Arial"/>
              </a:endParaRPr>
            </a:p>
          </p:txBody>
        </p:sp>
        <p:sp>
          <p:nvSpPr>
            <p:cNvPr id="346" name="Line 15"/>
            <p:cNvSpPr/>
            <p:nvPr/>
          </p:nvSpPr>
          <p:spPr>
            <a:xfrm>
              <a:off x="6248160" y="2627280"/>
              <a:ext cx="1548720" cy="360"/>
            </a:xfrm>
            <a:prstGeom prst="line">
              <a:avLst/>
            </a:prstGeom>
            <a:ln w="6350">
              <a:solidFill>
                <a:srgbClr val="000000"/>
              </a:solidFill>
              <a:round/>
            </a:ln>
          </p:spPr>
          <p:style>
            <a:lnRef idx="0"/>
            <a:fillRef idx="0"/>
            <a:effectRef idx="0"/>
            <a:fontRef idx="minor"/>
          </p:style>
        </p:sp>
        <p:sp>
          <p:nvSpPr>
            <p:cNvPr id="347" name="Line 16"/>
            <p:cNvSpPr/>
            <p:nvPr/>
          </p:nvSpPr>
          <p:spPr>
            <a:xfrm>
              <a:off x="6248160" y="3116880"/>
              <a:ext cx="1548720" cy="360"/>
            </a:xfrm>
            <a:prstGeom prst="line">
              <a:avLst/>
            </a:prstGeom>
            <a:ln w="6350">
              <a:solidFill>
                <a:srgbClr val="000000"/>
              </a:solidFill>
              <a:round/>
            </a:ln>
          </p:spPr>
          <p:style>
            <a:lnRef idx="0"/>
            <a:fillRef idx="0"/>
            <a:effectRef idx="0"/>
            <a:fontRef idx="minor"/>
          </p:style>
        </p:sp>
        <p:sp>
          <p:nvSpPr>
            <p:cNvPr id="348" name="Line 17"/>
            <p:cNvSpPr/>
            <p:nvPr/>
          </p:nvSpPr>
          <p:spPr>
            <a:xfrm>
              <a:off x="6248160" y="3606120"/>
              <a:ext cx="1548720" cy="360"/>
            </a:xfrm>
            <a:prstGeom prst="line">
              <a:avLst/>
            </a:prstGeom>
            <a:ln w="6350">
              <a:solidFill>
                <a:srgbClr val="000000"/>
              </a:solidFill>
              <a:round/>
            </a:ln>
          </p:spPr>
          <p:style>
            <a:lnRef idx="0"/>
            <a:fillRef idx="0"/>
            <a:effectRef idx="0"/>
            <a:fontRef idx="minor"/>
          </p:style>
        </p:sp>
        <p:sp>
          <p:nvSpPr>
            <p:cNvPr id="349" name="Line 18"/>
            <p:cNvSpPr/>
            <p:nvPr/>
          </p:nvSpPr>
          <p:spPr>
            <a:xfrm>
              <a:off x="6248160" y="2056320"/>
              <a:ext cx="1548720" cy="360"/>
            </a:xfrm>
            <a:prstGeom prst="line">
              <a:avLst/>
            </a:prstGeom>
            <a:ln w="6350">
              <a:solidFill>
                <a:srgbClr val="000000"/>
              </a:solidFill>
              <a:round/>
            </a:ln>
          </p:spPr>
          <p:style>
            <a:lnRef idx="0"/>
            <a:fillRef idx="0"/>
            <a:effectRef idx="0"/>
            <a:fontRef idx="minor"/>
          </p:style>
        </p:sp>
        <p:sp>
          <p:nvSpPr>
            <p:cNvPr id="350" name="Text Box 24"/>
            <p:cNvSpPr/>
            <p:nvPr/>
          </p:nvSpPr>
          <p:spPr>
            <a:xfrm>
              <a:off x="7796880" y="3116880"/>
              <a:ext cx="51552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a:t>
              </a:r>
              <a:endParaRPr b="0" lang="en-US" sz="1000" spc="-1" strike="noStrike">
                <a:latin typeface="Arial"/>
              </a:endParaRPr>
            </a:p>
          </p:txBody>
        </p:sp>
        <p:sp>
          <p:nvSpPr>
            <p:cNvPr id="351" name="Text Box 25"/>
            <p:cNvSpPr/>
            <p:nvPr/>
          </p:nvSpPr>
          <p:spPr>
            <a:xfrm>
              <a:off x="7796880" y="3688200"/>
              <a:ext cx="58932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sp>
          <p:nvSpPr>
            <p:cNvPr id="352" name="Text Box 27"/>
            <p:cNvSpPr/>
            <p:nvPr/>
          </p:nvSpPr>
          <p:spPr>
            <a:xfrm>
              <a:off x="6912000" y="5238000"/>
              <a:ext cx="1621440" cy="7311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n is the offset from EBP, used to access data in the stack frame</a:t>
              </a:r>
              <a:endParaRPr b="0" lang="en-US" sz="1000" spc="-1" strike="noStrike">
                <a:latin typeface="Arial"/>
              </a:endParaRPr>
            </a:p>
          </p:txBody>
        </p:sp>
        <p:sp>
          <p:nvSpPr>
            <p:cNvPr id="353" name="Text Box 28"/>
            <p:cNvSpPr/>
            <p:nvPr/>
          </p:nvSpPr>
          <p:spPr>
            <a:xfrm>
              <a:off x="6322320" y="4177440"/>
              <a:ext cx="1179000" cy="63936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Saved registers</a:t>
              </a:r>
              <a:endParaRPr b="0" lang="en-US" sz="1200" spc="-1" strike="noStrike">
                <a:latin typeface="Arial"/>
              </a:endParaRPr>
            </a:p>
          </p:txBody>
        </p:sp>
        <p:sp>
          <p:nvSpPr>
            <p:cNvPr id="354" name="Line 29"/>
            <p:cNvSpPr/>
            <p:nvPr/>
          </p:nvSpPr>
          <p:spPr>
            <a:xfrm>
              <a:off x="6248160" y="4830120"/>
              <a:ext cx="1548720" cy="360"/>
            </a:xfrm>
            <a:prstGeom prst="line">
              <a:avLst/>
            </a:prstGeom>
            <a:ln w="6350">
              <a:solidFill>
                <a:srgbClr val="000000"/>
              </a:solidFill>
              <a:round/>
            </a:ln>
          </p:spPr>
          <p:style>
            <a:lnRef idx="0"/>
            <a:fillRef idx="0"/>
            <a:effectRef idx="0"/>
            <a:fontRef idx="minor"/>
          </p:style>
        </p:sp>
        <p:sp>
          <p:nvSpPr>
            <p:cNvPr id="355" name="Text Box 24"/>
            <p:cNvSpPr/>
            <p:nvPr/>
          </p:nvSpPr>
          <p:spPr>
            <a:xfrm>
              <a:off x="7796880" y="4422240"/>
              <a:ext cx="51552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ESP</a:t>
              </a:r>
              <a:endParaRPr b="0" lang="en-US" sz="1000" spc="-1" strike="noStrike">
                <a:latin typeface="Arial"/>
              </a:endParaRPr>
            </a:p>
          </p:txBody>
        </p:sp>
      </p:grpSp>
      <p:sp>
        <p:nvSpPr>
          <p:cNvPr id="356" name="Text Box 23"/>
          <p:cNvSpPr/>
          <p:nvPr/>
        </p:nvSpPr>
        <p:spPr>
          <a:xfrm>
            <a:off x="7772400" y="2209680"/>
            <a:ext cx="83736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sp>
        <p:nvSpPr>
          <p:cNvPr id="357" name="Straight Arrow Connector 27"/>
          <p:cNvSpPr/>
          <p:nvPr/>
        </p:nvSpPr>
        <p:spPr>
          <a:xfrm flipH="1">
            <a:off x="7543080" y="4572000"/>
            <a:ext cx="304200" cy="360"/>
          </a:xfrm>
          <a:custGeom>
            <a:avLst/>
            <a:gdLst/>
            <a:ahLst/>
            <a:rect l="l" t="t" r="r" b="b"/>
            <a:pathLst>
              <a:path w="21600" h="21600">
                <a:moveTo>
                  <a:pt x="0" y="0"/>
                </a:moveTo>
                <a:lnTo>
                  <a:pt x="21600" y="21600"/>
                </a:lnTo>
              </a:path>
            </a:pathLst>
          </a:custGeom>
          <a:solidFill>
            <a:schemeClr val="accent1"/>
          </a:solidFill>
          <a:ln w="9525">
            <a:noFill/>
          </a:ln>
        </p:spPr>
        <p:style>
          <a:lnRef idx="0"/>
          <a:fillRef idx="0"/>
          <a:effectRef idx="0"/>
          <a:fontRef idx="minor"/>
        </p:style>
      </p:sp>
      <p:sp>
        <p:nvSpPr>
          <p:cNvPr id="358" name="Straight Arrow Connector 30"/>
          <p:cNvSpPr/>
          <p:nvPr/>
        </p:nvSpPr>
        <p:spPr>
          <a:xfrm flipH="1" flipV="1">
            <a:off x="7390800" y="4571280"/>
            <a:ext cx="405000" cy="79920"/>
          </a:xfrm>
          <a:custGeom>
            <a:avLst/>
            <a:gdLst/>
            <a:ahLst/>
            <a:rect l="l" t="t" r="r" b="b"/>
            <a:pathLst>
              <a:path w="21600" h="21600">
                <a:moveTo>
                  <a:pt x="0" y="0"/>
                </a:moveTo>
                <a:lnTo>
                  <a:pt x="21600" y="21600"/>
                </a:lnTo>
              </a:path>
            </a:pathLst>
          </a:custGeom>
          <a:solidFill>
            <a:schemeClr val="accent1"/>
          </a:solidFill>
          <a:ln w="9525">
            <a:noFill/>
          </a:ln>
        </p:spPr>
        <p:style>
          <a:lnRef idx="0"/>
          <a:fillRef idx="0"/>
          <a:effectRef idx="0"/>
          <a:fontRef idx="minor"/>
        </p:style>
      </p:sp>
      <p:sp>
        <p:nvSpPr>
          <p:cNvPr id="359" name="Straight Arrow Connector 32"/>
          <p:cNvSpPr/>
          <p:nvPr/>
        </p:nvSpPr>
        <p:spPr>
          <a:xfrm flipH="1">
            <a:off x="7543080" y="464832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4BA4F68F-29BD-4005-96C5-74635C9D08E1}"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361"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Accessing Data in the Stack Frame </a:t>
            </a:r>
            <a:r>
              <a:rPr b="0" lang="en-US" sz="2000" spc="-1" strike="noStrike">
                <a:solidFill>
                  <a:srgbClr val="000000"/>
                </a:solidFill>
                <a:latin typeface="Arial"/>
              </a:rPr>
              <a:t>(2 of 4)</a:t>
            </a:r>
            <a:endParaRPr b="0" lang="en-US" sz="2000" spc="-1" strike="noStrike">
              <a:latin typeface="Arial"/>
            </a:endParaRPr>
          </a:p>
        </p:txBody>
      </p:sp>
      <p:sp>
        <p:nvSpPr>
          <p:cNvPr id="362" name="Rectangle 3"/>
          <p:cNvSpPr/>
          <p:nvPr/>
        </p:nvSpPr>
        <p:spPr>
          <a:xfrm>
            <a:off x="304920" y="762120"/>
            <a:ext cx="5942880" cy="54093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The solution is to take advantage of 2 facts that are consistent with the stack:</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Each data value on the stack is 4 bytes away from the next data on the stack.</a:t>
            </a:r>
            <a:endParaRPr b="0" lang="en-US" sz="1800" spc="-1" strike="noStrike">
              <a:latin typeface="Arial"/>
            </a:endParaRPr>
          </a:p>
          <a:p>
            <a:pPr lvl="1" marL="800280" indent="-342360">
              <a:lnSpc>
                <a:spcPct val="80000"/>
              </a:lnSpc>
              <a:spcBef>
                <a:spcPts val="360"/>
              </a:spcBef>
              <a:buClr>
                <a:srgbClr val="000000"/>
              </a:buClr>
              <a:buFont typeface="StarSymbol"/>
              <a:buAutoNum type="arabicPeriod"/>
            </a:pPr>
            <a:r>
              <a:rPr b="0" lang="en-US" sz="1800" spc="-1" strike="noStrike">
                <a:solidFill>
                  <a:srgbClr val="000000"/>
                </a:solidFill>
                <a:latin typeface="Arial"/>
              </a:rPr>
              <a:t>ESP is always pointing to the top of the stack, which means ESP has the address of the last data that has been pushed into the stack.</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From the address of the stack top (which is stored in ESP), we can subtract multiples of 4 to get to any data value on the stack.</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For example, using the diagram on the left:</a:t>
            </a:r>
            <a:endParaRPr b="0" lang="en-US" sz="1800" spc="-1" strike="noStrike">
              <a:latin typeface="Arial"/>
            </a:endParaRPr>
          </a:p>
          <a:p>
            <a:pPr lvl="1" marL="743040" indent="-285120">
              <a:lnSpc>
                <a:spcPct val="80000"/>
              </a:lnSpc>
              <a:spcBef>
                <a:spcPts val="360"/>
              </a:spcBef>
              <a:buClr>
                <a:srgbClr val="000000"/>
              </a:buClr>
              <a:buFont typeface="Symbol"/>
              <a:buChar char=""/>
            </a:pPr>
            <a:r>
              <a:rPr b="0" lang="en-US" sz="1800" spc="-1" strike="noStrike">
                <a:solidFill>
                  <a:srgbClr val="000000"/>
                </a:solidFill>
                <a:latin typeface="Arial"/>
              </a:rPr>
              <a:t>Starting from the stack top (where ESP is) and going toward the bottom of the stack, let’s say there are: 2 saved register data, 1 local variable, 1 EBP data, and 1 return address before we get to the location of the input parameters.</a:t>
            </a:r>
            <a:endParaRPr b="0" lang="en-US" sz="1800" spc="-1" strike="noStrike">
              <a:latin typeface="Arial"/>
            </a:endParaRPr>
          </a:p>
          <a:p>
            <a:pPr lvl="1" marL="743040" indent="-285120">
              <a:lnSpc>
                <a:spcPct val="80000"/>
              </a:lnSpc>
              <a:spcBef>
                <a:spcPts val="360"/>
              </a:spcBef>
              <a:buClr>
                <a:srgbClr val="000000"/>
              </a:buClr>
              <a:buFont typeface="Symbol"/>
              <a:buChar char=""/>
            </a:pPr>
            <a:r>
              <a:rPr b="0" lang="en-US" sz="1800" spc="-1" strike="noStrike">
                <a:solidFill>
                  <a:srgbClr val="000000"/>
                </a:solidFill>
                <a:latin typeface="Arial"/>
              </a:rPr>
              <a:t>This means: 4 * (2 + 1 + 1 +1) = 20 bytes from ESP is where the input parameters are.</a:t>
            </a:r>
            <a:endParaRPr b="0" lang="en-US" sz="1800" spc="-1" strike="noStrike">
              <a:latin typeface="Arial"/>
            </a:endParaRPr>
          </a:p>
          <a:p>
            <a:pPr lvl="1" marL="743040" indent="-285120">
              <a:lnSpc>
                <a:spcPct val="80000"/>
              </a:lnSpc>
              <a:spcBef>
                <a:spcPts val="360"/>
              </a:spcBef>
              <a:buClr>
                <a:srgbClr val="000000"/>
              </a:buClr>
              <a:buFont typeface="Symbol"/>
              <a:buChar char=""/>
            </a:pPr>
            <a:r>
              <a:rPr b="0" lang="en-US" sz="1800" spc="-1" strike="noStrike">
                <a:solidFill>
                  <a:srgbClr val="000000"/>
                </a:solidFill>
                <a:latin typeface="Arial"/>
              </a:rPr>
              <a:t>To access the last input parameter that was pushed into the stack, we use:  [esp + 20]</a:t>
            </a:r>
            <a:endParaRPr b="0" lang="en-US" sz="1800" spc="-1" strike="noStrike">
              <a:latin typeface="Arial"/>
            </a:endParaRPr>
          </a:p>
          <a:p>
            <a:pPr marL="343080" indent="-342360">
              <a:lnSpc>
                <a:spcPct val="80000"/>
              </a:lnSpc>
              <a:spcBef>
                <a:spcPts val="360"/>
              </a:spcBef>
              <a:buClr>
                <a:srgbClr val="000000"/>
              </a:buClr>
              <a:buFont typeface="Symbol"/>
              <a:buChar char=""/>
            </a:pPr>
            <a:r>
              <a:rPr b="0" lang="en-US" sz="1800" spc="-1" strike="noStrike">
                <a:solidFill>
                  <a:srgbClr val="000000"/>
                </a:solidFill>
                <a:latin typeface="Arial"/>
              </a:rPr>
              <a:t>However, there are 2 problems with using ESP to access data on the stack.</a:t>
            </a:r>
            <a:endParaRPr b="0" lang="en-US" sz="1800" spc="-1" strike="noStrike">
              <a:latin typeface="Arial"/>
            </a:endParaRPr>
          </a:p>
        </p:txBody>
      </p:sp>
      <p:sp>
        <p:nvSpPr>
          <p:cNvPr id="363" name="Text Box 23"/>
          <p:cNvSpPr/>
          <p:nvPr/>
        </p:nvSpPr>
        <p:spPr>
          <a:xfrm>
            <a:off x="8077320" y="2209680"/>
            <a:ext cx="83736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grpSp>
        <p:nvGrpSpPr>
          <p:cNvPr id="364" name="Group 8"/>
          <p:cNvGrpSpPr/>
          <p:nvPr/>
        </p:nvGrpSpPr>
        <p:grpSpPr>
          <a:xfrm>
            <a:off x="6476760" y="1066680"/>
            <a:ext cx="2361960" cy="4769640"/>
            <a:chOff x="6476760" y="1066680"/>
            <a:chExt cx="2361960" cy="4769640"/>
          </a:xfrm>
        </p:grpSpPr>
        <p:sp>
          <p:nvSpPr>
            <p:cNvPr id="365" name="Rectangle 4"/>
            <p:cNvSpPr/>
            <p:nvPr/>
          </p:nvSpPr>
          <p:spPr>
            <a:xfrm>
              <a:off x="6477120" y="1600200"/>
              <a:ext cx="1599480" cy="3580560"/>
            </a:xfrm>
            <a:prstGeom prst="rect">
              <a:avLst/>
            </a:prstGeom>
            <a:solidFill>
              <a:schemeClr val="accent1"/>
            </a:solidFill>
            <a:ln w="9525">
              <a:noFill/>
            </a:ln>
          </p:spPr>
          <p:style>
            <a:lnRef idx="0"/>
            <a:fillRef idx="0"/>
            <a:effectRef idx="0"/>
            <a:fontRef idx="minor"/>
          </p:style>
        </p:sp>
        <p:sp>
          <p:nvSpPr>
            <p:cNvPr id="366" name="Line 6"/>
            <p:cNvSpPr/>
            <p:nvPr/>
          </p:nvSpPr>
          <p:spPr>
            <a:xfrm>
              <a:off x="6553080" y="2666880"/>
              <a:ext cx="1219320" cy="360"/>
            </a:xfrm>
            <a:prstGeom prst="line">
              <a:avLst/>
            </a:prstGeom>
            <a:ln w="6350">
              <a:solidFill>
                <a:srgbClr val="000000"/>
              </a:solidFill>
              <a:round/>
            </a:ln>
          </p:spPr>
          <p:style>
            <a:lnRef idx="0"/>
            <a:fillRef idx="0"/>
            <a:effectRef idx="0"/>
            <a:fontRef idx="minor"/>
          </p:style>
        </p:sp>
        <p:sp>
          <p:nvSpPr>
            <p:cNvPr id="367" name="Line 7"/>
            <p:cNvSpPr/>
            <p:nvPr/>
          </p:nvSpPr>
          <p:spPr>
            <a:xfrm>
              <a:off x="6553080" y="3124080"/>
              <a:ext cx="1219320" cy="360"/>
            </a:xfrm>
            <a:prstGeom prst="line">
              <a:avLst/>
            </a:prstGeom>
            <a:ln w="6350">
              <a:solidFill>
                <a:srgbClr val="000000"/>
              </a:solidFill>
              <a:round/>
            </a:ln>
          </p:spPr>
          <p:style>
            <a:lnRef idx="0"/>
            <a:fillRef idx="0"/>
            <a:effectRef idx="0"/>
            <a:fontRef idx="minor"/>
          </p:style>
        </p:sp>
        <p:sp>
          <p:nvSpPr>
            <p:cNvPr id="368" name="Line 8"/>
            <p:cNvSpPr/>
            <p:nvPr/>
          </p:nvSpPr>
          <p:spPr>
            <a:xfrm>
              <a:off x="6476760" y="4114800"/>
              <a:ext cx="1600200" cy="360"/>
            </a:xfrm>
            <a:prstGeom prst="line">
              <a:avLst/>
            </a:prstGeom>
            <a:ln w="6350">
              <a:solidFill>
                <a:srgbClr val="000000"/>
              </a:solidFill>
              <a:round/>
            </a:ln>
          </p:spPr>
          <p:style>
            <a:lnRef idx="0"/>
            <a:fillRef idx="0"/>
            <a:effectRef idx="0"/>
            <a:fontRef idx="minor"/>
          </p:style>
        </p:sp>
        <p:sp>
          <p:nvSpPr>
            <p:cNvPr id="369" name="Text Box 9"/>
            <p:cNvSpPr/>
            <p:nvPr/>
          </p:nvSpPr>
          <p:spPr>
            <a:xfrm>
              <a:off x="6477120" y="2133720"/>
              <a:ext cx="137088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Input parameters</a:t>
              </a:r>
              <a:endParaRPr b="0" lang="en-US" sz="1200" spc="-1" strike="noStrike">
                <a:latin typeface="Arial"/>
              </a:endParaRPr>
            </a:p>
          </p:txBody>
        </p:sp>
        <p:sp>
          <p:nvSpPr>
            <p:cNvPr id="370" name="Text Box 10"/>
            <p:cNvSpPr/>
            <p:nvPr/>
          </p:nvSpPr>
          <p:spPr>
            <a:xfrm>
              <a:off x="6477120" y="2666880"/>
              <a:ext cx="1294560" cy="4564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Return address</a:t>
              </a:r>
              <a:endParaRPr b="0" lang="en-US" sz="1200" spc="-1" strike="noStrike">
                <a:latin typeface="Arial"/>
              </a:endParaRPr>
            </a:p>
          </p:txBody>
        </p:sp>
        <p:sp>
          <p:nvSpPr>
            <p:cNvPr id="371" name="Text Box 11"/>
            <p:cNvSpPr/>
            <p:nvPr/>
          </p:nvSpPr>
          <p:spPr>
            <a:xfrm>
              <a:off x="6477120" y="3124080"/>
              <a:ext cx="1523160" cy="4564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EBP</a:t>
              </a:r>
              <a:endParaRPr b="0" lang="en-US" sz="1200" spc="-1" strike="noStrike">
                <a:latin typeface="Arial"/>
              </a:endParaRPr>
            </a:p>
          </p:txBody>
        </p:sp>
        <p:sp>
          <p:nvSpPr>
            <p:cNvPr id="372" name="Text Box 12"/>
            <p:cNvSpPr/>
            <p:nvPr/>
          </p:nvSpPr>
          <p:spPr>
            <a:xfrm>
              <a:off x="6553080" y="3505320"/>
              <a:ext cx="121860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Local Variables</a:t>
              </a:r>
              <a:endParaRPr b="0" lang="en-US" sz="1200" spc="-1" strike="noStrike">
                <a:latin typeface="Arial"/>
              </a:endParaRPr>
            </a:p>
          </p:txBody>
        </p:sp>
        <p:sp>
          <p:nvSpPr>
            <p:cNvPr id="373" name="Line 13"/>
            <p:cNvSpPr/>
            <p:nvPr/>
          </p:nvSpPr>
          <p:spPr>
            <a:xfrm>
              <a:off x="6629400" y="2133360"/>
              <a:ext cx="1143000" cy="360"/>
            </a:xfrm>
            <a:prstGeom prst="line">
              <a:avLst/>
            </a:prstGeom>
            <a:ln w="6350">
              <a:solidFill>
                <a:srgbClr val="000000"/>
              </a:solidFill>
              <a:round/>
            </a:ln>
          </p:spPr>
          <p:style>
            <a:lnRef idx="0"/>
            <a:fillRef idx="0"/>
            <a:effectRef idx="0"/>
            <a:fontRef idx="minor"/>
          </p:style>
        </p:sp>
        <p:sp>
          <p:nvSpPr>
            <p:cNvPr id="374" name="Text Box 14"/>
            <p:cNvSpPr/>
            <p:nvPr/>
          </p:nvSpPr>
          <p:spPr>
            <a:xfrm>
              <a:off x="6553080" y="1066680"/>
              <a:ext cx="137088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000000"/>
                  </a:solidFill>
                  <a:latin typeface="Arial"/>
                  <a:ea typeface="DejaVu Sans"/>
                </a:rPr>
                <a:t>stack frame with all 5 parts</a:t>
              </a:r>
              <a:endParaRPr b="0" lang="en-US" sz="1200" spc="-1" strike="noStrike">
                <a:latin typeface="Arial"/>
              </a:endParaRPr>
            </a:p>
          </p:txBody>
        </p:sp>
        <p:sp>
          <p:nvSpPr>
            <p:cNvPr id="375" name="Line 15"/>
            <p:cNvSpPr/>
            <p:nvPr/>
          </p:nvSpPr>
          <p:spPr>
            <a:xfrm>
              <a:off x="6476760" y="2666880"/>
              <a:ext cx="1600200" cy="360"/>
            </a:xfrm>
            <a:prstGeom prst="line">
              <a:avLst/>
            </a:prstGeom>
            <a:ln w="6350">
              <a:solidFill>
                <a:srgbClr val="000000"/>
              </a:solidFill>
              <a:round/>
            </a:ln>
          </p:spPr>
          <p:style>
            <a:lnRef idx="0"/>
            <a:fillRef idx="0"/>
            <a:effectRef idx="0"/>
            <a:fontRef idx="minor"/>
          </p:style>
        </p:sp>
        <p:sp>
          <p:nvSpPr>
            <p:cNvPr id="376" name="Line 16"/>
            <p:cNvSpPr/>
            <p:nvPr/>
          </p:nvSpPr>
          <p:spPr>
            <a:xfrm>
              <a:off x="6476760" y="3124080"/>
              <a:ext cx="1600200" cy="360"/>
            </a:xfrm>
            <a:prstGeom prst="line">
              <a:avLst/>
            </a:prstGeom>
            <a:ln w="6350">
              <a:solidFill>
                <a:srgbClr val="000000"/>
              </a:solidFill>
              <a:round/>
            </a:ln>
          </p:spPr>
          <p:style>
            <a:lnRef idx="0"/>
            <a:fillRef idx="0"/>
            <a:effectRef idx="0"/>
            <a:fontRef idx="minor"/>
          </p:style>
        </p:sp>
        <p:sp>
          <p:nvSpPr>
            <p:cNvPr id="377" name="Line 17"/>
            <p:cNvSpPr/>
            <p:nvPr/>
          </p:nvSpPr>
          <p:spPr>
            <a:xfrm>
              <a:off x="6476760" y="3581280"/>
              <a:ext cx="1600200" cy="360"/>
            </a:xfrm>
            <a:prstGeom prst="line">
              <a:avLst/>
            </a:prstGeom>
            <a:ln w="6350">
              <a:solidFill>
                <a:srgbClr val="000000"/>
              </a:solidFill>
              <a:round/>
            </a:ln>
          </p:spPr>
          <p:style>
            <a:lnRef idx="0"/>
            <a:fillRef idx="0"/>
            <a:effectRef idx="0"/>
            <a:fontRef idx="minor"/>
          </p:style>
        </p:sp>
        <p:sp>
          <p:nvSpPr>
            <p:cNvPr id="378" name="Line 18"/>
            <p:cNvSpPr/>
            <p:nvPr/>
          </p:nvSpPr>
          <p:spPr>
            <a:xfrm>
              <a:off x="6476760" y="2133360"/>
              <a:ext cx="1600200" cy="360"/>
            </a:xfrm>
            <a:prstGeom prst="line">
              <a:avLst/>
            </a:prstGeom>
            <a:ln w="6350">
              <a:solidFill>
                <a:srgbClr val="000000"/>
              </a:solidFill>
              <a:round/>
            </a:ln>
          </p:spPr>
          <p:style>
            <a:lnRef idx="0"/>
            <a:fillRef idx="0"/>
            <a:effectRef idx="0"/>
            <a:fontRef idx="minor"/>
          </p:style>
        </p:sp>
        <p:sp>
          <p:nvSpPr>
            <p:cNvPr id="379" name="Text Box 24"/>
            <p:cNvSpPr/>
            <p:nvPr/>
          </p:nvSpPr>
          <p:spPr>
            <a:xfrm>
              <a:off x="8077320" y="3124080"/>
              <a:ext cx="53280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a:t>
              </a:r>
              <a:endParaRPr b="0" lang="en-US" sz="1000" spc="-1" strike="noStrike">
                <a:latin typeface="Arial"/>
              </a:endParaRPr>
            </a:p>
          </p:txBody>
        </p:sp>
        <p:sp>
          <p:nvSpPr>
            <p:cNvPr id="380" name="Text Box 25"/>
            <p:cNvSpPr/>
            <p:nvPr/>
          </p:nvSpPr>
          <p:spPr>
            <a:xfrm>
              <a:off x="8077320" y="3657600"/>
              <a:ext cx="60876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sp>
          <p:nvSpPr>
            <p:cNvPr id="381" name="Text Box 27"/>
            <p:cNvSpPr/>
            <p:nvPr/>
          </p:nvSpPr>
          <p:spPr>
            <a:xfrm>
              <a:off x="7162920" y="5105520"/>
              <a:ext cx="1675800" cy="7308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n is the offset from EBP, used to access data in the stack frame</a:t>
              </a:r>
              <a:endParaRPr b="0" lang="en-US" sz="1000" spc="-1" strike="noStrike">
                <a:latin typeface="Arial"/>
              </a:endParaRPr>
            </a:p>
          </p:txBody>
        </p:sp>
        <p:sp>
          <p:nvSpPr>
            <p:cNvPr id="382" name="Text Box 28"/>
            <p:cNvSpPr/>
            <p:nvPr/>
          </p:nvSpPr>
          <p:spPr>
            <a:xfrm>
              <a:off x="6553080" y="4114800"/>
              <a:ext cx="121860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Saved registers</a:t>
              </a:r>
              <a:endParaRPr b="0" lang="en-US" sz="1200" spc="-1" strike="noStrike">
                <a:latin typeface="Arial"/>
              </a:endParaRPr>
            </a:p>
          </p:txBody>
        </p:sp>
        <p:sp>
          <p:nvSpPr>
            <p:cNvPr id="383" name="Line 29"/>
            <p:cNvSpPr/>
            <p:nvPr/>
          </p:nvSpPr>
          <p:spPr>
            <a:xfrm>
              <a:off x="6476760" y="4724280"/>
              <a:ext cx="1600200" cy="360"/>
            </a:xfrm>
            <a:prstGeom prst="line">
              <a:avLst/>
            </a:prstGeom>
            <a:ln w="6350">
              <a:solidFill>
                <a:srgbClr val="000000"/>
              </a:solidFill>
              <a:round/>
            </a:ln>
          </p:spPr>
          <p:style>
            <a:lnRef idx="0"/>
            <a:fillRef idx="0"/>
            <a:effectRef idx="0"/>
            <a:fontRef idx="minor"/>
          </p:style>
        </p:sp>
        <p:sp>
          <p:nvSpPr>
            <p:cNvPr id="384" name="Text Box 24"/>
            <p:cNvSpPr/>
            <p:nvPr/>
          </p:nvSpPr>
          <p:spPr>
            <a:xfrm>
              <a:off x="8077320" y="4343400"/>
              <a:ext cx="53280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ESP</a:t>
              </a:r>
              <a:endParaRPr b="0" lang="en-US" sz="1000" spc="-1" strike="noStrike">
                <a:latin typeface="Arial"/>
              </a:endParaRPr>
            </a:p>
          </p:txBody>
        </p:sp>
      </p:grpSp>
      <p:sp>
        <p:nvSpPr>
          <p:cNvPr id="385" name="Straight Arrow Connector 27"/>
          <p:cNvSpPr/>
          <p:nvPr/>
        </p:nvSpPr>
        <p:spPr>
          <a:xfrm flipH="1">
            <a:off x="7848000" y="457200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2977F18F-8DDD-4A89-83F6-05DBB2A8C38D}"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38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Accessing Data in the Stack Frame </a:t>
            </a:r>
            <a:r>
              <a:rPr b="0" lang="en-US" sz="2000" spc="-1" strike="noStrike">
                <a:solidFill>
                  <a:srgbClr val="000000"/>
                </a:solidFill>
                <a:latin typeface="Arial"/>
              </a:rPr>
              <a:t>(3 of 4)</a:t>
            </a:r>
            <a:endParaRPr b="0" lang="en-US" sz="2000" spc="-1" strike="noStrike">
              <a:latin typeface="Arial"/>
            </a:endParaRPr>
          </a:p>
        </p:txBody>
      </p:sp>
      <p:sp>
        <p:nvSpPr>
          <p:cNvPr id="388" name="Rectangle 3"/>
          <p:cNvSpPr/>
          <p:nvPr/>
        </p:nvSpPr>
        <p:spPr>
          <a:xfrm>
            <a:off x="533520" y="838080"/>
            <a:ext cx="5562000" cy="5409360"/>
          </a:xfrm>
          <a:prstGeom prst="rect">
            <a:avLst/>
          </a:prstGeom>
          <a:noFill/>
          <a:ln w="9360">
            <a:noFill/>
          </a:ln>
        </p:spPr>
        <p:style>
          <a:lnRef idx="0"/>
          <a:fillRef idx="0"/>
          <a:effectRef idx="0"/>
          <a:fontRef idx="minor"/>
        </p:style>
        <p:txBody>
          <a:bodyPr numCol="1" spcCol="0" lIns="90000" rIns="90000" tIns="45000" bIns="45000">
            <a:noAutofit/>
          </a:bodyPr>
          <a:p>
            <a:pPr>
              <a:lnSpc>
                <a:spcPct val="90000"/>
              </a:lnSpc>
              <a:spcBef>
                <a:spcPts val="360"/>
              </a:spcBef>
              <a:tabLst>
                <a:tab algn="l" pos="0"/>
              </a:tabLst>
            </a:pPr>
            <a:r>
              <a:rPr b="0" lang="en-US" sz="1800" spc="-1" strike="noStrike">
                <a:solidFill>
                  <a:srgbClr val="000000"/>
                </a:solidFill>
                <a:latin typeface="Arial"/>
              </a:rPr>
              <a:t>The 2 problems with using ESP to access data on the stack:</a:t>
            </a:r>
            <a:endParaRPr b="0" lang="en-US" sz="1800" spc="-1" strike="noStrike">
              <a:latin typeface="Arial"/>
            </a:endParaRPr>
          </a:p>
          <a:p>
            <a:pPr marL="216000" indent="-216000">
              <a:lnSpc>
                <a:spcPct val="90000"/>
              </a:lnSpc>
              <a:spcBef>
                <a:spcPts val="400"/>
              </a:spcBef>
              <a:buClr>
                <a:srgbClr val="000000"/>
              </a:buClr>
              <a:buFont typeface="StarSymbol"/>
              <a:buAutoNum type="arabicPeriod"/>
              <a:tabLst>
                <a:tab algn="l" pos="0"/>
              </a:tabLst>
            </a:pPr>
            <a:r>
              <a:rPr b="0" lang="en-US" sz="1800" spc="-1" strike="noStrike">
                <a:solidFill>
                  <a:srgbClr val="000000"/>
                </a:solidFill>
                <a:latin typeface="Arial"/>
              </a:rPr>
              <a:t>  </a:t>
            </a:r>
            <a:r>
              <a:rPr b="0" lang="en-US" sz="1800" spc="-1" strike="noStrike">
                <a:solidFill>
                  <a:srgbClr val="000000"/>
                </a:solidFill>
                <a:latin typeface="Arial"/>
              </a:rPr>
              <a:t>As</a:t>
            </a:r>
            <a:r>
              <a:rPr b="0" lang="en-US" sz="2000" spc="-1" strike="noStrike">
                <a:solidFill>
                  <a:srgbClr val="000000"/>
                </a:solidFill>
                <a:latin typeface="Arial"/>
              </a:rPr>
              <a:t> </a:t>
            </a:r>
            <a:r>
              <a:rPr b="0" lang="en-US" sz="1800" spc="-1" strike="noStrike">
                <a:solidFill>
                  <a:srgbClr val="000000"/>
                </a:solidFill>
                <a:latin typeface="Arial"/>
              </a:rPr>
              <a:t>shown in the diagram, ESP is the top of the stack and is far away from the input parameters. Using ESP to calculate the location of the input parameters means we typically need to subtract many multiples of 4.  This makes the code difficult to write and read. For example, ESP – 52 is not a convenient value to calculate, leading to more error prone code.</a:t>
            </a:r>
            <a:endParaRPr b="0" lang="en-US" sz="1800" spc="-1" strike="noStrike">
              <a:latin typeface="Arial"/>
            </a:endParaRPr>
          </a:p>
          <a:p>
            <a:pPr marL="216000" indent="-216000">
              <a:lnSpc>
                <a:spcPct val="90000"/>
              </a:lnSpc>
              <a:spcBef>
                <a:spcPts val="601"/>
              </a:spcBef>
              <a:buClr>
                <a:srgbClr val="000000"/>
              </a:buClr>
              <a:buFont typeface="StarSymbol"/>
              <a:buAutoNum type="arabicPeriod"/>
              <a:tabLst>
                <a:tab algn="l" pos="0"/>
              </a:tabLst>
            </a:pPr>
            <a:r>
              <a:rPr b="0" lang="en-US" sz="1800" spc="-1" strike="noStrike">
                <a:solidFill>
                  <a:srgbClr val="000000"/>
                </a:solidFill>
                <a:latin typeface="Arial"/>
              </a:rPr>
              <a:t>  </a:t>
            </a:r>
            <a:r>
              <a:rPr b="0" lang="en-US" sz="1800" spc="-1" strike="noStrike">
                <a:solidFill>
                  <a:srgbClr val="000000"/>
                </a:solidFill>
                <a:latin typeface="Arial"/>
              </a:rPr>
              <a:t>When the callee does its work, it will occasionally push data on the stack for temporary storage (for example, storing the loop count in a nested loop). But every time a push or pop operation occurs, ESP changes value. This means ESP can be a “moving target,” and therefore the ESP – 52 is not always going to be at the same location on the stack.</a:t>
            </a:r>
            <a:endParaRPr b="0" lang="en-US" sz="1800" spc="-1" strike="noStrike">
              <a:latin typeface="Arial"/>
            </a:endParaRPr>
          </a:p>
          <a:p>
            <a:pPr>
              <a:lnSpc>
                <a:spcPct val="100000"/>
              </a:lnSpc>
              <a:tabLst>
                <a:tab algn="l" pos="0"/>
              </a:tabLst>
            </a:pPr>
            <a:endParaRPr b="0" lang="en-US" sz="1500" spc="-1" strike="noStrike">
              <a:latin typeface="Arial"/>
            </a:endParaRPr>
          </a:p>
        </p:txBody>
      </p:sp>
      <p:sp>
        <p:nvSpPr>
          <p:cNvPr id="389" name="Text Box 23"/>
          <p:cNvSpPr/>
          <p:nvPr/>
        </p:nvSpPr>
        <p:spPr>
          <a:xfrm>
            <a:off x="8077320" y="2209680"/>
            <a:ext cx="83736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grpSp>
        <p:nvGrpSpPr>
          <p:cNvPr id="390" name="Group 8"/>
          <p:cNvGrpSpPr/>
          <p:nvPr/>
        </p:nvGrpSpPr>
        <p:grpSpPr>
          <a:xfrm>
            <a:off x="6476760" y="1066680"/>
            <a:ext cx="2361960" cy="4769640"/>
            <a:chOff x="6476760" y="1066680"/>
            <a:chExt cx="2361960" cy="4769640"/>
          </a:xfrm>
        </p:grpSpPr>
        <p:sp>
          <p:nvSpPr>
            <p:cNvPr id="391" name="Rectangle 4"/>
            <p:cNvSpPr/>
            <p:nvPr/>
          </p:nvSpPr>
          <p:spPr>
            <a:xfrm>
              <a:off x="6477120" y="1600200"/>
              <a:ext cx="1599480" cy="3580560"/>
            </a:xfrm>
            <a:prstGeom prst="rect">
              <a:avLst/>
            </a:prstGeom>
            <a:solidFill>
              <a:schemeClr val="accent1"/>
            </a:solidFill>
            <a:ln w="9525">
              <a:noFill/>
            </a:ln>
          </p:spPr>
          <p:style>
            <a:lnRef idx="0"/>
            <a:fillRef idx="0"/>
            <a:effectRef idx="0"/>
            <a:fontRef idx="minor"/>
          </p:style>
        </p:sp>
        <p:sp>
          <p:nvSpPr>
            <p:cNvPr id="392" name="Line 6"/>
            <p:cNvSpPr/>
            <p:nvPr/>
          </p:nvSpPr>
          <p:spPr>
            <a:xfrm>
              <a:off x="6553080" y="2666880"/>
              <a:ext cx="1219320" cy="360"/>
            </a:xfrm>
            <a:prstGeom prst="line">
              <a:avLst/>
            </a:prstGeom>
            <a:ln w="6350">
              <a:solidFill>
                <a:srgbClr val="000000"/>
              </a:solidFill>
              <a:round/>
            </a:ln>
          </p:spPr>
          <p:style>
            <a:lnRef idx="0"/>
            <a:fillRef idx="0"/>
            <a:effectRef idx="0"/>
            <a:fontRef idx="minor"/>
          </p:style>
        </p:sp>
        <p:sp>
          <p:nvSpPr>
            <p:cNvPr id="393" name="Line 7"/>
            <p:cNvSpPr/>
            <p:nvPr/>
          </p:nvSpPr>
          <p:spPr>
            <a:xfrm>
              <a:off x="6553080" y="3124080"/>
              <a:ext cx="1219320" cy="360"/>
            </a:xfrm>
            <a:prstGeom prst="line">
              <a:avLst/>
            </a:prstGeom>
            <a:ln w="6350">
              <a:solidFill>
                <a:srgbClr val="000000"/>
              </a:solidFill>
              <a:round/>
            </a:ln>
          </p:spPr>
          <p:style>
            <a:lnRef idx="0"/>
            <a:fillRef idx="0"/>
            <a:effectRef idx="0"/>
            <a:fontRef idx="minor"/>
          </p:style>
        </p:sp>
        <p:sp>
          <p:nvSpPr>
            <p:cNvPr id="394" name="Line 8"/>
            <p:cNvSpPr/>
            <p:nvPr/>
          </p:nvSpPr>
          <p:spPr>
            <a:xfrm>
              <a:off x="6476760" y="4114800"/>
              <a:ext cx="1600200" cy="360"/>
            </a:xfrm>
            <a:prstGeom prst="line">
              <a:avLst/>
            </a:prstGeom>
            <a:ln w="6350">
              <a:solidFill>
                <a:srgbClr val="000000"/>
              </a:solidFill>
              <a:round/>
            </a:ln>
          </p:spPr>
          <p:style>
            <a:lnRef idx="0"/>
            <a:fillRef idx="0"/>
            <a:effectRef idx="0"/>
            <a:fontRef idx="minor"/>
          </p:style>
        </p:sp>
        <p:sp>
          <p:nvSpPr>
            <p:cNvPr id="395" name="Text Box 9"/>
            <p:cNvSpPr/>
            <p:nvPr/>
          </p:nvSpPr>
          <p:spPr>
            <a:xfrm>
              <a:off x="6477120" y="2133720"/>
              <a:ext cx="137088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Input parameters</a:t>
              </a:r>
              <a:endParaRPr b="0" lang="en-US" sz="1200" spc="-1" strike="noStrike">
                <a:latin typeface="Arial"/>
              </a:endParaRPr>
            </a:p>
          </p:txBody>
        </p:sp>
        <p:sp>
          <p:nvSpPr>
            <p:cNvPr id="396" name="Text Box 10"/>
            <p:cNvSpPr/>
            <p:nvPr/>
          </p:nvSpPr>
          <p:spPr>
            <a:xfrm>
              <a:off x="6477120" y="2666880"/>
              <a:ext cx="1294560" cy="4564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Return address</a:t>
              </a:r>
              <a:endParaRPr b="0" lang="en-US" sz="1200" spc="-1" strike="noStrike">
                <a:latin typeface="Arial"/>
              </a:endParaRPr>
            </a:p>
          </p:txBody>
        </p:sp>
        <p:sp>
          <p:nvSpPr>
            <p:cNvPr id="397" name="Text Box 11"/>
            <p:cNvSpPr/>
            <p:nvPr/>
          </p:nvSpPr>
          <p:spPr>
            <a:xfrm>
              <a:off x="6477120" y="3124080"/>
              <a:ext cx="1523160" cy="4564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EBP</a:t>
              </a:r>
              <a:endParaRPr b="0" lang="en-US" sz="1200" spc="-1" strike="noStrike">
                <a:latin typeface="Arial"/>
              </a:endParaRPr>
            </a:p>
          </p:txBody>
        </p:sp>
        <p:sp>
          <p:nvSpPr>
            <p:cNvPr id="398" name="Text Box 12"/>
            <p:cNvSpPr/>
            <p:nvPr/>
          </p:nvSpPr>
          <p:spPr>
            <a:xfrm>
              <a:off x="6553080" y="3505320"/>
              <a:ext cx="121860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Local Variables</a:t>
              </a:r>
              <a:endParaRPr b="0" lang="en-US" sz="1200" spc="-1" strike="noStrike">
                <a:latin typeface="Arial"/>
              </a:endParaRPr>
            </a:p>
          </p:txBody>
        </p:sp>
        <p:sp>
          <p:nvSpPr>
            <p:cNvPr id="399" name="Line 13"/>
            <p:cNvSpPr/>
            <p:nvPr/>
          </p:nvSpPr>
          <p:spPr>
            <a:xfrm>
              <a:off x="6629400" y="2133360"/>
              <a:ext cx="1143000" cy="360"/>
            </a:xfrm>
            <a:prstGeom prst="line">
              <a:avLst/>
            </a:prstGeom>
            <a:ln w="6350">
              <a:solidFill>
                <a:srgbClr val="000000"/>
              </a:solidFill>
              <a:round/>
            </a:ln>
          </p:spPr>
          <p:style>
            <a:lnRef idx="0"/>
            <a:fillRef idx="0"/>
            <a:effectRef idx="0"/>
            <a:fontRef idx="minor"/>
          </p:style>
        </p:sp>
        <p:sp>
          <p:nvSpPr>
            <p:cNvPr id="400" name="Text Box 14"/>
            <p:cNvSpPr/>
            <p:nvPr/>
          </p:nvSpPr>
          <p:spPr>
            <a:xfrm>
              <a:off x="6553080" y="1066680"/>
              <a:ext cx="137088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000000"/>
                  </a:solidFill>
                  <a:latin typeface="Arial"/>
                  <a:ea typeface="DejaVu Sans"/>
                </a:rPr>
                <a:t>stack frame with all 5 parts</a:t>
              </a:r>
              <a:endParaRPr b="0" lang="en-US" sz="1200" spc="-1" strike="noStrike">
                <a:latin typeface="Arial"/>
              </a:endParaRPr>
            </a:p>
          </p:txBody>
        </p:sp>
        <p:sp>
          <p:nvSpPr>
            <p:cNvPr id="401" name="Line 15"/>
            <p:cNvSpPr/>
            <p:nvPr/>
          </p:nvSpPr>
          <p:spPr>
            <a:xfrm>
              <a:off x="6476760" y="2666880"/>
              <a:ext cx="1600200" cy="360"/>
            </a:xfrm>
            <a:prstGeom prst="line">
              <a:avLst/>
            </a:prstGeom>
            <a:ln w="6350">
              <a:solidFill>
                <a:srgbClr val="000000"/>
              </a:solidFill>
              <a:round/>
            </a:ln>
          </p:spPr>
          <p:style>
            <a:lnRef idx="0"/>
            <a:fillRef idx="0"/>
            <a:effectRef idx="0"/>
            <a:fontRef idx="minor"/>
          </p:style>
        </p:sp>
        <p:sp>
          <p:nvSpPr>
            <p:cNvPr id="402" name="Line 16"/>
            <p:cNvSpPr/>
            <p:nvPr/>
          </p:nvSpPr>
          <p:spPr>
            <a:xfrm>
              <a:off x="6476760" y="3124080"/>
              <a:ext cx="1600200" cy="360"/>
            </a:xfrm>
            <a:prstGeom prst="line">
              <a:avLst/>
            </a:prstGeom>
            <a:ln w="6350">
              <a:solidFill>
                <a:srgbClr val="000000"/>
              </a:solidFill>
              <a:round/>
            </a:ln>
          </p:spPr>
          <p:style>
            <a:lnRef idx="0"/>
            <a:fillRef idx="0"/>
            <a:effectRef idx="0"/>
            <a:fontRef idx="minor"/>
          </p:style>
        </p:sp>
        <p:sp>
          <p:nvSpPr>
            <p:cNvPr id="403" name="Line 17"/>
            <p:cNvSpPr/>
            <p:nvPr/>
          </p:nvSpPr>
          <p:spPr>
            <a:xfrm>
              <a:off x="6476760" y="3581280"/>
              <a:ext cx="1600200" cy="360"/>
            </a:xfrm>
            <a:prstGeom prst="line">
              <a:avLst/>
            </a:prstGeom>
            <a:ln w="6350">
              <a:solidFill>
                <a:srgbClr val="000000"/>
              </a:solidFill>
              <a:round/>
            </a:ln>
          </p:spPr>
          <p:style>
            <a:lnRef idx="0"/>
            <a:fillRef idx="0"/>
            <a:effectRef idx="0"/>
            <a:fontRef idx="minor"/>
          </p:style>
        </p:sp>
        <p:sp>
          <p:nvSpPr>
            <p:cNvPr id="404" name="Line 18"/>
            <p:cNvSpPr/>
            <p:nvPr/>
          </p:nvSpPr>
          <p:spPr>
            <a:xfrm>
              <a:off x="6476760" y="2133360"/>
              <a:ext cx="1600200" cy="360"/>
            </a:xfrm>
            <a:prstGeom prst="line">
              <a:avLst/>
            </a:prstGeom>
            <a:ln w="6350">
              <a:solidFill>
                <a:srgbClr val="000000"/>
              </a:solidFill>
              <a:round/>
            </a:ln>
          </p:spPr>
          <p:style>
            <a:lnRef idx="0"/>
            <a:fillRef idx="0"/>
            <a:effectRef idx="0"/>
            <a:fontRef idx="minor"/>
          </p:style>
        </p:sp>
        <p:sp>
          <p:nvSpPr>
            <p:cNvPr id="405" name="Text Box 24"/>
            <p:cNvSpPr/>
            <p:nvPr/>
          </p:nvSpPr>
          <p:spPr>
            <a:xfrm>
              <a:off x="8077320" y="3124080"/>
              <a:ext cx="53280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a:t>
              </a:r>
              <a:endParaRPr b="0" lang="en-US" sz="1000" spc="-1" strike="noStrike">
                <a:latin typeface="Arial"/>
              </a:endParaRPr>
            </a:p>
          </p:txBody>
        </p:sp>
        <p:sp>
          <p:nvSpPr>
            <p:cNvPr id="406" name="Text Box 25"/>
            <p:cNvSpPr/>
            <p:nvPr/>
          </p:nvSpPr>
          <p:spPr>
            <a:xfrm>
              <a:off x="8077320" y="3657600"/>
              <a:ext cx="60876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-n</a:t>
              </a:r>
              <a:endParaRPr b="0" lang="en-US" sz="1000" spc="-1" strike="noStrike">
                <a:latin typeface="Arial"/>
              </a:endParaRPr>
            </a:p>
          </p:txBody>
        </p:sp>
        <p:sp>
          <p:nvSpPr>
            <p:cNvPr id="407" name="Text Box 27"/>
            <p:cNvSpPr/>
            <p:nvPr/>
          </p:nvSpPr>
          <p:spPr>
            <a:xfrm>
              <a:off x="7162920" y="5105520"/>
              <a:ext cx="1675800" cy="7308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n is the offset from EBP, used to access data in the stack frame</a:t>
              </a:r>
              <a:endParaRPr b="0" lang="en-US" sz="1000" spc="-1" strike="noStrike">
                <a:latin typeface="Arial"/>
              </a:endParaRPr>
            </a:p>
          </p:txBody>
        </p:sp>
        <p:sp>
          <p:nvSpPr>
            <p:cNvPr id="408" name="Text Box 28"/>
            <p:cNvSpPr/>
            <p:nvPr/>
          </p:nvSpPr>
          <p:spPr>
            <a:xfrm>
              <a:off x="6553080" y="4114800"/>
              <a:ext cx="121860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Saved registers</a:t>
              </a:r>
              <a:endParaRPr b="0" lang="en-US" sz="1200" spc="-1" strike="noStrike">
                <a:latin typeface="Arial"/>
              </a:endParaRPr>
            </a:p>
          </p:txBody>
        </p:sp>
        <p:sp>
          <p:nvSpPr>
            <p:cNvPr id="409" name="Line 29"/>
            <p:cNvSpPr/>
            <p:nvPr/>
          </p:nvSpPr>
          <p:spPr>
            <a:xfrm>
              <a:off x="6476760" y="4724280"/>
              <a:ext cx="1600200" cy="360"/>
            </a:xfrm>
            <a:prstGeom prst="line">
              <a:avLst/>
            </a:prstGeom>
            <a:ln w="6350">
              <a:solidFill>
                <a:srgbClr val="000000"/>
              </a:solidFill>
              <a:round/>
            </a:ln>
          </p:spPr>
          <p:style>
            <a:lnRef idx="0"/>
            <a:fillRef idx="0"/>
            <a:effectRef idx="0"/>
            <a:fontRef idx="minor"/>
          </p:style>
        </p:sp>
        <p:sp>
          <p:nvSpPr>
            <p:cNvPr id="410" name="Text Box 24"/>
            <p:cNvSpPr/>
            <p:nvPr/>
          </p:nvSpPr>
          <p:spPr>
            <a:xfrm>
              <a:off x="8077320" y="4343400"/>
              <a:ext cx="53280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ESP</a:t>
              </a:r>
              <a:endParaRPr b="0" lang="en-US" sz="1000" spc="-1" strike="noStrike">
                <a:latin typeface="Arial"/>
              </a:endParaRPr>
            </a:p>
          </p:txBody>
        </p:sp>
      </p:grpSp>
      <p:sp>
        <p:nvSpPr>
          <p:cNvPr id="411" name="Straight Arrow Connector 27"/>
          <p:cNvSpPr/>
          <p:nvPr/>
        </p:nvSpPr>
        <p:spPr>
          <a:xfrm flipH="1">
            <a:off x="7848000" y="457200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Rectangle 2"/>
          <p:cNvSpPr/>
          <p:nvPr/>
        </p:nvSpPr>
        <p:spPr>
          <a:xfrm>
            <a:off x="685800" y="1522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Accessing Data in the Stack Frame </a:t>
            </a:r>
            <a:r>
              <a:rPr b="0" lang="en-US" sz="2000" spc="-1" strike="noStrike">
                <a:solidFill>
                  <a:srgbClr val="000000"/>
                </a:solidFill>
                <a:latin typeface="Arial"/>
              </a:rPr>
              <a:t>(4 of 4)</a:t>
            </a:r>
            <a:endParaRPr b="0" lang="en-US" sz="2000" spc="-1" strike="noStrike">
              <a:latin typeface="Arial"/>
            </a:endParaRPr>
          </a:p>
        </p:txBody>
      </p:sp>
      <p:sp>
        <p:nvSpPr>
          <p:cNvPr id="413" name="Rectangle 3"/>
          <p:cNvSpPr/>
          <p:nvPr/>
        </p:nvSpPr>
        <p:spPr>
          <a:xfrm>
            <a:off x="457200" y="685800"/>
            <a:ext cx="5562000" cy="54856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601"/>
              </a:spcBef>
              <a:buClr>
                <a:srgbClr val="000000"/>
              </a:buClr>
              <a:buFont typeface="Symbol"/>
              <a:buChar char=""/>
            </a:pPr>
            <a:r>
              <a:rPr b="0" lang="en-US" sz="1800" spc="-1" strike="noStrike">
                <a:solidFill>
                  <a:srgbClr val="000000"/>
                </a:solidFill>
                <a:latin typeface="Arial"/>
              </a:rPr>
              <a:t>To get around the problems of using ESP to access data on the stack, we use the register EBP (Extended Base Pointer). EBP has its name because it is designed to use as the pointer to the </a:t>
            </a:r>
            <a:r>
              <a:rPr b="0" lang="en-US" sz="1800" spc="-1" strike="noStrike" u="sng">
                <a:solidFill>
                  <a:srgbClr val="000000"/>
                </a:solidFill>
                <a:uFillTx/>
                <a:latin typeface="Arial"/>
              </a:rPr>
              <a:t>base</a:t>
            </a:r>
            <a:r>
              <a:rPr b="0" lang="en-US" sz="1800" spc="-1" strike="noStrike">
                <a:solidFill>
                  <a:srgbClr val="000000"/>
                </a:solidFill>
                <a:latin typeface="Arial"/>
              </a:rPr>
              <a:t> of the stack frame. From this base, we can easily access input parameters as well as local variables.</a:t>
            </a:r>
            <a:endParaRPr b="0" lang="en-US" sz="1800" spc="-1" strike="noStrike">
              <a:latin typeface="Arial"/>
            </a:endParaRPr>
          </a:p>
          <a:p>
            <a:pPr marL="343080" indent="-342360">
              <a:lnSpc>
                <a:spcPct val="90000"/>
              </a:lnSpc>
              <a:spcBef>
                <a:spcPts val="601"/>
              </a:spcBef>
              <a:buClr>
                <a:srgbClr val="000000"/>
              </a:buClr>
              <a:buFont typeface="Symbol"/>
              <a:buChar char=""/>
            </a:pPr>
            <a:r>
              <a:rPr b="0" lang="en-US" sz="1800" spc="-1" strike="noStrike">
                <a:solidFill>
                  <a:srgbClr val="000000"/>
                </a:solidFill>
                <a:latin typeface="Arial"/>
              </a:rPr>
              <a:t>At the beginning of the called procedure, we save the current ESP value in EBP. EBP becomes a stable, non-moving address of one location in the stack frame, and this location is called the base of the stack frame.</a:t>
            </a:r>
            <a:endParaRPr b="0" lang="en-US" sz="1800" spc="-1" strike="noStrike">
              <a:latin typeface="Arial"/>
            </a:endParaRPr>
          </a:p>
          <a:p>
            <a:pPr marL="343080" indent="-342360">
              <a:lnSpc>
                <a:spcPct val="90000"/>
              </a:lnSpc>
              <a:spcBef>
                <a:spcPts val="601"/>
              </a:spcBef>
              <a:buClr>
                <a:srgbClr val="000000"/>
              </a:buClr>
              <a:buFont typeface="Symbol"/>
              <a:buChar char=""/>
            </a:pPr>
            <a:r>
              <a:rPr b="0" lang="en-US" sz="1800" spc="-1" strike="noStrike">
                <a:solidFill>
                  <a:srgbClr val="000000"/>
                </a:solidFill>
                <a:latin typeface="Arial"/>
              </a:rPr>
              <a:t>Note that in the diagram, EBP is in between the input parameter section and the local variable section, making it convenient to access both sections of the stack frame.</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We can use the address in EBP to easily get to any input parameter or local variable in the stack frame:</a:t>
            </a:r>
            <a:endParaRPr b="0" lang="en-US" sz="1800" spc="-1" strike="noStrike">
              <a:latin typeface="Arial"/>
            </a:endParaRPr>
          </a:p>
          <a:p>
            <a:pPr lvl="1" marL="800280" indent="-342360">
              <a:lnSpc>
                <a:spcPct val="90000"/>
              </a:lnSpc>
              <a:spcBef>
                <a:spcPts val="360"/>
              </a:spcBef>
              <a:buClr>
                <a:srgbClr val="000000"/>
              </a:buClr>
              <a:buFont typeface="Symbol"/>
              <a:buChar char=""/>
            </a:pPr>
            <a:r>
              <a:rPr b="0" lang="en-US" sz="1800" spc="-1" strike="noStrike">
                <a:solidFill>
                  <a:srgbClr val="000000"/>
                </a:solidFill>
                <a:latin typeface="Arial"/>
              </a:rPr>
              <a:t>Input parameters are at EBP + n addresses</a:t>
            </a:r>
            <a:endParaRPr b="0" lang="en-US" sz="1800" spc="-1" strike="noStrike">
              <a:latin typeface="Arial"/>
            </a:endParaRPr>
          </a:p>
          <a:p>
            <a:pPr lvl="1" marL="800280" indent="-342360">
              <a:lnSpc>
                <a:spcPct val="90000"/>
              </a:lnSpc>
              <a:spcBef>
                <a:spcPts val="360"/>
              </a:spcBef>
              <a:buClr>
                <a:srgbClr val="000000"/>
              </a:buClr>
              <a:buFont typeface="Symbol"/>
              <a:buChar char=""/>
            </a:pPr>
            <a:r>
              <a:rPr b="0" lang="en-US" sz="1800" spc="-1" strike="noStrike">
                <a:solidFill>
                  <a:srgbClr val="000000"/>
                </a:solidFill>
                <a:latin typeface="Arial"/>
              </a:rPr>
              <a:t>Local variables are at EBP – n addresses</a:t>
            </a:r>
            <a:endParaRPr b="0" lang="en-US" sz="1800" spc="-1" strike="noStrike">
              <a:latin typeface="Arial"/>
            </a:endParaRPr>
          </a:p>
        </p:txBody>
      </p:sp>
      <p:grpSp>
        <p:nvGrpSpPr>
          <p:cNvPr id="414" name="Group 8"/>
          <p:cNvGrpSpPr/>
          <p:nvPr/>
        </p:nvGrpSpPr>
        <p:grpSpPr>
          <a:xfrm>
            <a:off x="6476760" y="1066680"/>
            <a:ext cx="2361960" cy="4769640"/>
            <a:chOff x="6476760" y="1066680"/>
            <a:chExt cx="2361960" cy="4769640"/>
          </a:xfrm>
        </p:grpSpPr>
        <p:sp>
          <p:nvSpPr>
            <p:cNvPr id="415" name="Rectangle 4"/>
            <p:cNvSpPr/>
            <p:nvPr/>
          </p:nvSpPr>
          <p:spPr>
            <a:xfrm>
              <a:off x="6477120" y="1600200"/>
              <a:ext cx="1599480" cy="3580560"/>
            </a:xfrm>
            <a:prstGeom prst="rect">
              <a:avLst/>
            </a:prstGeom>
            <a:solidFill>
              <a:schemeClr val="accent1"/>
            </a:solidFill>
            <a:ln w="9525">
              <a:noFill/>
            </a:ln>
          </p:spPr>
          <p:style>
            <a:lnRef idx="0"/>
            <a:fillRef idx="0"/>
            <a:effectRef idx="0"/>
            <a:fontRef idx="minor"/>
          </p:style>
        </p:sp>
        <p:sp>
          <p:nvSpPr>
            <p:cNvPr id="416" name="Line 6"/>
            <p:cNvSpPr/>
            <p:nvPr/>
          </p:nvSpPr>
          <p:spPr>
            <a:xfrm>
              <a:off x="6553080" y="2666880"/>
              <a:ext cx="1219320" cy="360"/>
            </a:xfrm>
            <a:prstGeom prst="line">
              <a:avLst/>
            </a:prstGeom>
            <a:ln w="6350">
              <a:solidFill>
                <a:srgbClr val="000000"/>
              </a:solidFill>
              <a:round/>
            </a:ln>
          </p:spPr>
          <p:style>
            <a:lnRef idx="0"/>
            <a:fillRef idx="0"/>
            <a:effectRef idx="0"/>
            <a:fontRef idx="minor"/>
          </p:style>
        </p:sp>
        <p:sp>
          <p:nvSpPr>
            <p:cNvPr id="417" name="Line 7"/>
            <p:cNvSpPr/>
            <p:nvPr/>
          </p:nvSpPr>
          <p:spPr>
            <a:xfrm>
              <a:off x="6553080" y="3124080"/>
              <a:ext cx="1219320" cy="360"/>
            </a:xfrm>
            <a:prstGeom prst="line">
              <a:avLst/>
            </a:prstGeom>
            <a:ln w="6350">
              <a:solidFill>
                <a:srgbClr val="000000"/>
              </a:solidFill>
              <a:round/>
            </a:ln>
          </p:spPr>
          <p:style>
            <a:lnRef idx="0"/>
            <a:fillRef idx="0"/>
            <a:effectRef idx="0"/>
            <a:fontRef idx="minor"/>
          </p:style>
        </p:sp>
        <p:sp>
          <p:nvSpPr>
            <p:cNvPr id="418" name="Line 8"/>
            <p:cNvSpPr/>
            <p:nvPr/>
          </p:nvSpPr>
          <p:spPr>
            <a:xfrm>
              <a:off x="6476760" y="4114800"/>
              <a:ext cx="1600200" cy="360"/>
            </a:xfrm>
            <a:prstGeom prst="line">
              <a:avLst/>
            </a:prstGeom>
            <a:ln w="6350">
              <a:solidFill>
                <a:srgbClr val="000000"/>
              </a:solidFill>
              <a:round/>
            </a:ln>
          </p:spPr>
          <p:style>
            <a:lnRef idx="0"/>
            <a:fillRef idx="0"/>
            <a:effectRef idx="0"/>
            <a:fontRef idx="minor"/>
          </p:style>
        </p:sp>
        <p:sp>
          <p:nvSpPr>
            <p:cNvPr id="419" name="Text Box 9"/>
            <p:cNvSpPr/>
            <p:nvPr/>
          </p:nvSpPr>
          <p:spPr>
            <a:xfrm>
              <a:off x="6477120" y="2133720"/>
              <a:ext cx="137088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Input parameters</a:t>
              </a:r>
              <a:endParaRPr b="0" lang="en-US" sz="1200" spc="-1" strike="noStrike">
                <a:latin typeface="Arial"/>
              </a:endParaRPr>
            </a:p>
          </p:txBody>
        </p:sp>
        <p:sp>
          <p:nvSpPr>
            <p:cNvPr id="420" name="Text Box 10"/>
            <p:cNvSpPr/>
            <p:nvPr/>
          </p:nvSpPr>
          <p:spPr>
            <a:xfrm>
              <a:off x="6477120" y="2666880"/>
              <a:ext cx="1294560" cy="4564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Return address</a:t>
              </a:r>
              <a:endParaRPr b="0" lang="en-US" sz="1200" spc="-1" strike="noStrike">
                <a:latin typeface="Arial"/>
              </a:endParaRPr>
            </a:p>
          </p:txBody>
        </p:sp>
        <p:sp>
          <p:nvSpPr>
            <p:cNvPr id="421" name="Text Box 11"/>
            <p:cNvSpPr/>
            <p:nvPr/>
          </p:nvSpPr>
          <p:spPr>
            <a:xfrm>
              <a:off x="6477120" y="3124080"/>
              <a:ext cx="1523160" cy="4564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EBP</a:t>
              </a:r>
              <a:endParaRPr b="0" lang="en-US" sz="1200" spc="-1" strike="noStrike">
                <a:latin typeface="Arial"/>
              </a:endParaRPr>
            </a:p>
          </p:txBody>
        </p:sp>
        <p:sp>
          <p:nvSpPr>
            <p:cNvPr id="422" name="Text Box 12"/>
            <p:cNvSpPr/>
            <p:nvPr/>
          </p:nvSpPr>
          <p:spPr>
            <a:xfrm>
              <a:off x="6553080" y="3505320"/>
              <a:ext cx="1218600" cy="4568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Local Variables</a:t>
              </a:r>
              <a:endParaRPr b="0" lang="en-US" sz="1200" spc="-1" strike="noStrike">
                <a:latin typeface="Arial"/>
              </a:endParaRPr>
            </a:p>
          </p:txBody>
        </p:sp>
        <p:sp>
          <p:nvSpPr>
            <p:cNvPr id="423" name="Line 13"/>
            <p:cNvSpPr/>
            <p:nvPr/>
          </p:nvSpPr>
          <p:spPr>
            <a:xfrm>
              <a:off x="6629400" y="2133360"/>
              <a:ext cx="1143000" cy="360"/>
            </a:xfrm>
            <a:prstGeom prst="line">
              <a:avLst/>
            </a:prstGeom>
            <a:ln w="6350">
              <a:solidFill>
                <a:srgbClr val="000000"/>
              </a:solidFill>
              <a:round/>
            </a:ln>
          </p:spPr>
          <p:style>
            <a:lnRef idx="0"/>
            <a:fillRef idx="0"/>
            <a:effectRef idx="0"/>
            <a:fontRef idx="minor"/>
          </p:style>
        </p:sp>
        <p:sp>
          <p:nvSpPr>
            <p:cNvPr id="424" name="Text Box 14"/>
            <p:cNvSpPr/>
            <p:nvPr/>
          </p:nvSpPr>
          <p:spPr>
            <a:xfrm>
              <a:off x="6553080" y="1066680"/>
              <a:ext cx="137088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000000"/>
                  </a:solidFill>
                  <a:latin typeface="Arial"/>
                  <a:ea typeface="DejaVu Sans"/>
                </a:rPr>
                <a:t>stack frame with all 5 parts</a:t>
              </a:r>
              <a:endParaRPr b="0" lang="en-US" sz="1200" spc="-1" strike="noStrike">
                <a:latin typeface="Arial"/>
              </a:endParaRPr>
            </a:p>
          </p:txBody>
        </p:sp>
        <p:sp>
          <p:nvSpPr>
            <p:cNvPr id="425" name="Line 15"/>
            <p:cNvSpPr/>
            <p:nvPr/>
          </p:nvSpPr>
          <p:spPr>
            <a:xfrm>
              <a:off x="6476760" y="2666880"/>
              <a:ext cx="1600200" cy="360"/>
            </a:xfrm>
            <a:prstGeom prst="line">
              <a:avLst/>
            </a:prstGeom>
            <a:ln w="6350">
              <a:solidFill>
                <a:srgbClr val="000000"/>
              </a:solidFill>
              <a:round/>
            </a:ln>
          </p:spPr>
          <p:style>
            <a:lnRef idx="0"/>
            <a:fillRef idx="0"/>
            <a:effectRef idx="0"/>
            <a:fontRef idx="minor"/>
          </p:style>
        </p:sp>
        <p:sp>
          <p:nvSpPr>
            <p:cNvPr id="426" name="Line 16"/>
            <p:cNvSpPr/>
            <p:nvPr/>
          </p:nvSpPr>
          <p:spPr>
            <a:xfrm>
              <a:off x="6476760" y="3124080"/>
              <a:ext cx="1600200" cy="360"/>
            </a:xfrm>
            <a:prstGeom prst="line">
              <a:avLst/>
            </a:prstGeom>
            <a:ln w="6350">
              <a:solidFill>
                <a:srgbClr val="000000"/>
              </a:solidFill>
              <a:round/>
            </a:ln>
          </p:spPr>
          <p:style>
            <a:lnRef idx="0"/>
            <a:fillRef idx="0"/>
            <a:effectRef idx="0"/>
            <a:fontRef idx="minor"/>
          </p:style>
        </p:sp>
        <p:sp>
          <p:nvSpPr>
            <p:cNvPr id="427" name="Line 17"/>
            <p:cNvSpPr/>
            <p:nvPr/>
          </p:nvSpPr>
          <p:spPr>
            <a:xfrm>
              <a:off x="6476760" y="3581280"/>
              <a:ext cx="1600200" cy="360"/>
            </a:xfrm>
            <a:prstGeom prst="line">
              <a:avLst/>
            </a:prstGeom>
            <a:ln w="6350">
              <a:solidFill>
                <a:srgbClr val="000000"/>
              </a:solidFill>
              <a:round/>
            </a:ln>
          </p:spPr>
          <p:style>
            <a:lnRef idx="0"/>
            <a:fillRef idx="0"/>
            <a:effectRef idx="0"/>
            <a:fontRef idx="minor"/>
          </p:style>
        </p:sp>
        <p:sp>
          <p:nvSpPr>
            <p:cNvPr id="428" name="Line 18"/>
            <p:cNvSpPr/>
            <p:nvPr/>
          </p:nvSpPr>
          <p:spPr>
            <a:xfrm>
              <a:off x="6476760" y="2133360"/>
              <a:ext cx="1600200" cy="360"/>
            </a:xfrm>
            <a:prstGeom prst="line">
              <a:avLst/>
            </a:prstGeom>
            <a:ln w="6350">
              <a:solidFill>
                <a:srgbClr val="000000"/>
              </a:solidFill>
              <a:round/>
            </a:ln>
          </p:spPr>
          <p:style>
            <a:lnRef idx="0"/>
            <a:fillRef idx="0"/>
            <a:effectRef idx="0"/>
            <a:fontRef idx="minor"/>
          </p:style>
        </p:sp>
        <p:sp>
          <p:nvSpPr>
            <p:cNvPr id="429" name="Text Box 24"/>
            <p:cNvSpPr/>
            <p:nvPr/>
          </p:nvSpPr>
          <p:spPr>
            <a:xfrm>
              <a:off x="8077320" y="3124080"/>
              <a:ext cx="532800" cy="426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a:t>
              </a:r>
              <a:endParaRPr b="0" lang="en-US" sz="1000" spc="-1" strike="noStrike">
                <a:latin typeface="Arial"/>
              </a:endParaRPr>
            </a:p>
          </p:txBody>
        </p:sp>
        <p:sp>
          <p:nvSpPr>
            <p:cNvPr id="430" name="Text Box 25"/>
            <p:cNvSpPr/>
            <p:nvPr/>
          </p:nvSpPr>
          <p:spPr>
            <a:xfrm>
              <a:off x="8077320" y="3657600"/>
              <a:ext cx="68508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 n</a:t>
              </a:r>
              <a:endParaRPr b="0" lang="en-US" sz="1000" spc="-1" strike="noStrike">
                <a:latin typeface="Arial"/>
              </a:endParaRPr>
            </a:p>
          </p:txBody>
        </p:sp>
        <p:sp>
          <p:nvSpPr>
            <p:cNvPr id="431" name="Text Box 27"/>
            <p:cNvSpPr/>
            <p:nvPr/>
          </p:nvSpPr>
          <p:spPr>
            <a:xfrm>
              <a:off x="7162920" y="5105520"/>
              <a:ext cx="1675800" cy="7308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n is the offset from EBP, used to access data in the stack frame</a:t>
              </a:r>
              <a:endParaRPr b="0" lang="en-US" sz="1000" spc="-1" strike="noStrike">
                <a:latin typeface="Arial"/>
              </a:endParaRPr>
            </a:p>
          </p:txBody>
        </p:sp>
        <p:sp>
          <p:nvSpPr>
            <p:cNvPr id="432" name="Text Box 28"/>
            <p:cNvSpPr/>
            <p:nvPr/>
          </p:nvSpPr>
          <p:spPr>
            <a:xfrm>
              <a:off x="6553080" y="4114800"/>
              <a:ext cx="1218600" cy="6390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601"/>
                </a:spcBef>
              </a:pPr>
              <a:r>
                <a:rPr b="0" lang="en-US" sz="1200" spc="-1" strike="noStrike">
                  <a:solidFill>
                    <a:srgbClr val="ffffff"/>
                  </a:solidFill>
                  <a:latin typeface="Arial"/>
                  <a:ea typeface="DejaVu Sans"/>
                </a:rPr>
                <a:t>Saved registers</a:t>
              </a:r>
              <a:endParaRPr b="0" lang="en-US" sz="1200" spc="-1" strike="noStrike">
                <a:latin typeface="Arial"/>
              </a:endParaRPr>
            </a:p>
          </p:txBody>
        </p:sp>
        <p:sp>
          <p:nvSpPr>
            <p:cNvPr id="433" name="Line 29"/>
            <p:cNvSpPr/>
            <p:nvPr/>
          </p:nvSpPr>
          <p:spPr>
            <a:xfrm>
              <a:off x="6476760" y="4724280"/>
              <a:ext cx="1600200" cy="360"/>
            </a:xfrm>
            <a:prstGeom prst="line">
              <a:avLst/>
            </a:prstGeom>
            <a:ln w="6350">
              <a:solidFill>
                <a:srgbClr val="000000"/>
              </a:solidFill>
              <a:round/>
            </a:ln>
          </p:spPr>
          <p:style>
            <a:lnRef idx="0"/>
            <a:fillRef idx="0"/>
            <a:effectRef idx="0"/>
            <a:fontRef idx="minor"/>
          </p:style>
        </p:sp>
        <p:sp>
          <p:nvSpPr>
            <p:cNvPr id="434" name="Text Box 24"/>
            <p:cNvSpPr/>
            <p:nvPr/>
          </p:nvSpPr>
          <p:spPr>
            <a:xfrm>
              <a:off x="8077320" y="4343400"/>
              <a:ext cx="53280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ESP</a:t>
              </a:r>
              <a:endParaRPr b="0" lang="en-US" sz="1000" spc="-1" strike="noStrike">
                <a:latin typeface="Arial"/>
              </a:endParaRPr>
            </a:p>
          </p:txBody>
        </p:sp>
      </p:grpSp>
      <p:sp>
        <p:nvSpPr>
          <p:cNvPr id="435" name="Text Box 23"/>
          <p:cNvSpPr/>
          <p:nvPr/>
        </p:nvSpPr>
        <p:spPr>
          <a:xfrm>
            <a:off x="8077320" y="2209680"/>
            <a:ext cx="837360" cy="426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499"/>
              </a:spcBef>
            </a:pPr>
            <a:r>
              <a:rPr b="0" lang="en-US" sz="1000" spc="-1" strike="noStrike">
                <a:solidFill>
                  <a:srgbClr val="000000"/>
                </a:solidFill>
                <a:latin typeface="Arial"/>
                <a:ea typeface="DejaVu Sans"/>
              </a:rPr>
              <a:t>EBP + n</a:t>
            </a:r>
            <a:endParaRPr b="0" lang="en-US" sz="1000" spc="-1" strike="noStrike">
              <a:latin typeface="Arial"/>
            </a:endParaRPr>
          </a:p>
        </p:txBody>
      </p:sp>
      <p:sp>
        <p:nvSpPr>
          <p:cNvPr id="436" name="Straight Arrow Connector 26"/>
          <p:cNvSpPr/>
          <p:nvPr/>
        </p:nvSpPr>
        <p:spPr>
          <a:xfrm flipH="1">
            <a:off x="7848000" y="457200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
        <p:nvSpPr>
          <p:cNvPr id="437" name="Straight Arrow Connector 27"/>
          <p:cNvSpPr/>
          <p:nvPr/>
        </p:nvSpPr>
        <p:spPr>
          <a:xfrm flipH="1">
            <a:off x="7848000" y="335268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
        <p:nvSpPr>
          <p:cNvPr id="438" name="Straight Arrow Connector 28"/>
          <p:cNvSpPr/>
          <p:nvPr/>
        </p:nvSpPr>
        <p:spPr>
          <a:xfrm flipH="1">
            <a:off x="7848000" y="243828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
        <p:nvSpPr>
          <p:cNvPr id="439" name="Straight Arrow Connector 29"/>
          <p:cNvSpPr/>
          <p:nvPr/>
        </p:nvSpPr>
        <p:spPr>
          <a:xfrm flipH="1">
            <a:off x="7848000" y="3886200"/>
            <a:ext cx="304200" cy="360"/>
          </a:xfrm>
          <a:custGeom>
            <a:avLst/>
            <a:gdLst/>
            <a:ahLst/>
            <a:rect l="l" t="t" r="r" b="b"/>
            <a:pathLst>
              <a:path w="21600" h="21600">
                <a:moveTo>
                  <a:pt x="0" y="0"/>
                </a:moveTo>
                <a:lnTo>
                  <a:pt x="21600" y="21600"/>
                </a:lnTo>
              </a:path>
            </a:pathLst>
          </a:custGeom>
          <a:solidFill>
            <a:schemeClr val="accent1"/>
          </a:solidFill>
          <a:ln w="9525">
            <a:solidFill>
              <a:srgbClr val="000000"/>
            </a:solidFill>
            <a:round/>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Stack Frame: Accessing Parameters</a:t>
            </a:r>
            <a:endParaRPr b="0" lang="en-US" sz="2800" spc="-1" strike="noStrike">
              <a:latin typeface="Arial"/>
            </a:endParaRPr>
          </a:p>
        </p:txBody>
      </p:sp>
      <p:sp>
        <p:nvSpPr>
          <p:cNvPr id="441" name="Rectangle 3"/>
          <p:cNvSpPr/>
          <p:nvPr/>
        </p:nvSpPr>
        <p:spPr>
          <a:xfrm>
            <a:off x="533520" y="838080"/>
            <a:ext cx="8152560" cy="52570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10000"/>
              </a:lnSpc>
              <a:spcBef>
                <a:spcPts val="360"/>
              </a:spcBef>
              <a:buClr>
                <a:srgbClr val="000000"/>
              </a:buClr>
              <a:buFont typeface="Symbol"/>
              <a:buChar char=""/>
            </a:pPr>
            <a:r>
              <a:rPr b="0" lang="en-US" sz="1800" spc="-1" strike="noStrike">
                <a:solidFill>
                  <a:srgbClr val="000000"/>
                </a:solidFill>
                <a:latin typeface="Arial"/>
              </a:rPr>
              <a:t>Since the callee sets EBP to point to its stack frame as the </a:t>
            </a:r>
            <a:r>
              <a:rPr b="0" lang="en-US" sz="1800" spc="-1" strike="noStrike" u="sng">
                <a:solidFill>
                  <a:srgbClr val="000000"/>
                </a:solidFill>
                <a:uFillTx/>
                <a:latin typeface="Arial"/>
              </a:rPr>
              <a:t>first</a:t>
            </a:r>
            <a:r>
              <a:rPr b="0" lang="en-US" sz="1800" spc="-1" strike="noStrike">
                <a:solidFill>
                  <a:srgbClr val="000000"/>
                </a:solidFill>
                <a:latin typeface="Arial"/>
              </a:rPr>
              <a:t> step in the procedure, it means EBP points to the location </a:t>
            </a:r>
            <a:r>
              <a:rPr b="0" i="1" lang="en-US" sz="1800" spc="-1" strike="noStrike">
                <a:solidFill>
                  <a:srgbClr val="000000"/>
                </a:solidFill>
                <a:latin typeface="Arial"/>
              </a:rPr>
              <a:t>immediately</a:t>
            </a:r>
            <a:r>
              <a:rPr b="0" lang="en-US" sz="1800" spc="-1" strike="noStrike">
                <a:solidFill>
                  <a:srgbClr val="000000"/>
                </a:solidFill>
                <a:latin typeface="Arial"/>
              </a:rPr>
              <a:t> </a:t>
            </a:r>
            <a:r>
              <a:rPr b="0" i="1" lang="en-US" sz="1800" spc="-1" strike="noStrike">
                <a:solidFill>
                  <a:srgbClr val="000000"/>
                </a:solidFill>
                <a:latin typeface="Arial"/>
              </a:rPr>
              <a:t>after</a:t>
            </a:r>
            <a:r>
              <a:rPr b="0" lang="en-US" sz="1800" spc="-1" strike="noStrike">
                <a:solidFill>
                  <a:srgbClr val="000000"/>
                </a:solidFill>
                <a:latin typeface="Arial"/>
              </a:rPr>
              <a:t> the Return Address that is on the stack. </a:t>
            </a:r>
            <a:endParaRPr b="0" lang="en-US" sz="1800" spc="-1" strike="noStrike">
              <a:latin typeface="Arial"/>
            </a:endParaRPr>
          </a:p>
          <a:p>
            <a:pPr marL="343080" indent="-342360">
              <a:lnSpc>
                <a:spcPct val="110000"/>
              </a:lnSpc>
              <a:spcBef>
                <a:spcPts val="360"/>
              </a:spcBef>
              <a:buClr>
                <a:srgbClr val="000000"/>
              </a:buClr>
              <a:buFont typeface="Symbol"/>
              <a:buChar char=""/>
            </a:pPr>
            <a:r>
              <a:rPr b="0" lang="en-US" sz="1800" spc="-1" strike="noStrike">
                <a:solidFill>
                  <a:srgbClr val="000000"/>
                </a:solidFill>
                <a:latin typeface="Arial"/>
              </a:rPr>
              <a:t>The code to set EBP is:    </a:t>
            </a:r>
            <a:endParaRPr b="0" lang="en-US" sz="1800" spc="-1" strike="noStrike">
              <a:latin typeface="Arial"/>
            </a:endParaRPr>
          </a:p>
          <a:p>
            <a:pPr marL="343080" indent="-342360">
              <a:lnSpc>
                <a:spcPct val="110000"/>
              </a:lnSpc>
              <a:spcBef>
                <a:spcPts val="320"/>
              </a:spcBef>
              <a:tabLst>
                <a:tab algn="l" pos="0"/>
              </a:tabLst>
            </a:pPr>
            <a:r>
              <a:rPr b="1" lang="en-US" sz="1600" spc="-1" strike="noStrike">
                <a:solidFill>
                  <a:srgbClr val="000000"/>
                </a:solidFill>
                <a:latin typeface="Courier New"/>
              </a:rPr>
              <a:t>	</a:t>
            </a:r>
            <a:r>
              <a:rPr b="1" lang="en-US" sz="1600" spc="-1" strike="noStrike">
                <a:solidFill>
                  <a:srgbClr val="000000"/>
                </a:solidFill>
                <a:latin typeface="Courier New"/>
              </a:rPr>
              <a:t>	</a:t>
            </a:r>
            <a:r>
              <a:rPr b="1" lang="en-US" sz="1600" spc="-1" strike="noStrike">
                <a:solidFill>
                  <a:srgbClr val="000000"/>
                </a:solidFill>
                <a:latin typeface="Courier New"/>
              </a:rPr>
              <a:t>push EBP       ; save current ebp value</a:t>
            </a:r>
            <a:endParaRPr b="0" lang="en-US" sz="1600" spc="-1" strike="noStrike">
              <a:latin typeface="Arial"/>
            </a:endParaRPr>
          </a:p>
          <a:p>
            <a:pPr marL="343080" indent="-342360">
              <a:lnSpc>
                <a:spcPct val="110000"/>
              </a:lnSpc>
              <a:tabLst>
                <a:tab algn="l" pos="0"/>
              </a:tabLst>
            </a:pPr>
            <a:r>
              <a:rPr b="1" lang="en-US" sz="1600" spc="-1" strike="noStrike">
                <a:solidFill>
                  <a:srgbClr val="000000"/>
                </a:solidFill>
                <a:latin typeface="Courier New"/>
              </a:rPr>
              <a:t>	</a:t>
            </a:r>
            <a:r>
              <a:rPr b="1" lang="en-US" sz="1600" spc="-1" strike="noStrike">
                <a:solidFill>
                  <a:srgbClr val="000000"/>
                </a:solidFill>
                <a:latin typeface="Courier New"/>
              </a:rPr>
              <a:t>	</a:t>
            </a:r>
            <a:r>
              <a:rPr b="1" lang="en-US" sz="1600" spc="-1" strike="noStrike">
                <a:solidFill>
                  <a:srgbClr val="000000"/>
                </a:solidFill>
                <a:latin typeface="Courier New"/>
              </a:rPr>
              <a:t>mov EBP, ESP   ; set ebp to the base of the stack frame</a:t>
            </a:r>
            <a:endParaRPr b="0" lang="en-US" sz="16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The callee can access data in the stack frame by using constant offsets from EBP, for example:  [ebp + 8]    or   [ebp – 4]</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EBP - n are addresses of local variables.</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EBP + n are addresses of input parameters and / or return values.</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Each data value on the stack is 4 bytes, so the value of n is a multiple of 4</a:t>
            </a:r>
            <a:endParaRPr b="0" lang="en-US" sz="1800" spc="-1" strike="noStrike">
              <a:latin typeface="Arial"/>
            </a:endParaRPr>
          </a:p>
          <a:p>
            <a:pPr marL="343080" indent="-342360">
              <a:lnSpc>
                <a:spcPct val="110000"/>
              </a:lnSpc>
              <a:spcBef>
                <a:spcPts val="360"/>
              </a:spcBef>
              <a:buClr>
                <a:srgbClr val="000000"/>
              </a:buClr>
              <a:buFont typeface="Symbol"/>
              <a:buChar char=""/>
              <a:tabLst>
                <a:tab algn="l" pos="0"/>
              </a:tabLst>
            </a:pPr>
            <a:r>
              <a:rPr b="0" lang="en-US" sz="1800" spc="-1" strike="noStrike">
                <a:solidFill>
                  <a:srgbClr val="000000"/>
                </a:solidFill>
                <a:latin typeface="Arial"/>
              </a:rPr>
              <a:t>EBP does not change value during the execution of the called procedure, making it a stable base pointer to rely 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Stack Frame: Clearing Out </a:t>
            </a:r>
            <a:r>
              <a:rPr b="0" lang="en-US" sz="2000" spc="-1" strike="noStrike">
                <a:solidFill>
                  <a:srgbClr val="000000"/>
                </a:solidFill>
                <a:latin typeface="Arial"/>
              </a:rPr>
              <a:t>(1 of 2)</a:t>
            </a:r>
            <a:endParaRPr b="0" lang="en-US" sz="2000" spc="-1" strike="noStrike">
              <a:latin typeface="Arial"/>
            </a:endParaRPr>
          </a:p>
        </p:txBody>
      </p:sp>
      <p:sp>
        <p:nvSpPr>
          <p:cNvPr id="443" name="Rectangle 3"/>
          <p:cNvSpPr/>
          <p:nvPr/>
        </p:nvSpPr>
        <p:spPr>
          <a:xfrm>
            <a:off x="685800" y="838080"/>
            <a:ext cx="7771680" cy="52570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Following stdcall convention, the callee is responsible to clear out the stack frame at the end of the procedure call.</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At the end of a procedure, the following steps must take place before the RET instruction, in the following order:</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Register values are restored by popping saved data off the stack and into the registers, in the </a:t>
            </a:r>
            <a:r>
              <a:rPr b="0" i="1" lang="en-US" sz="1800" spc="-1" strike="noStrike">
                <a:solidFill>
                  <a:srgbClr val="000000"/>
                </a:solidFill>
                <a:latin typeface="Arial"/>
              </a:rPr>
              <a:t>opposite</a:t>
            </a:r>
            <a:r>
              <a:rPr b="0" lang="en-US" sz="1800" spc="-1" strike="noStrike">
                <a:solidFill>
                  <a:srgbClr val="000000"/>
                </a:solidFill>
                <a:latin typeface="Arial"/>
              </a:rPr>
              <a:t> order that they were saved, due to LIFO nature of the stack.</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Local variables are popped off the stack, if there are any. This can be done quickly by adding to the ESP value the total number of bytes that have been reserved for local variables.</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RET is called, which pops the Return Address into EIP, causing execution to jump back to the calling procedure.</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Syntax for RET:      </a:t>
            </a:r>
            <a:r>
              <a:rPr b="1" lang="en-US" sz="1800" spc="-1" strike="noStrike">
                <a:solidFill>
                  <a:srgbClr val="000000"/>
                </a:solidFill>
                <a:latin typeface="Courier New"/>
              </a:rPr>
              <a:t>RET</a:t>
            </a:r>
            <a:r>
              <a:rPr b="0" i="1" lang="en-US" sz="1800" spc="-1" strike="noStrike">
                <a:solidFill>
                  <a:srgbClr val="000000"/>
                </a:solidFill>
                <a:latin typeface="Courier New"/>
              </a:rPr>
              <a:t>  </a:t>
            </a:r>
            <a:r>
              <a:rPr b="1" i="1" lang="en-US" sz="1800" spc="-1" strike="noStrike">
                <a:solidFill>
                  <a:srgbClr val="000000"/>
                </a:solidFill>
                <a:latin typeface="Courier New"/>
              </a:rPr>
              <a:t>num</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Optional operand </a:t>
            </a:r>
            <a:r>
              <a:rPr b="0" i="1" lang="en-US" sz="1800" spc="-1" strike="noStrike">
                <a:solidFill>
                  <a:srgbClr val="000000"/>
                </a:solidFill>
                <a:latin typeface="Arial"/>
              </a:rPr>
              <a:t>num</a:t>
            </a:r>
            <a:r>
              <a:rPr b="0" lang="en-US" sz="1800" spc="-1" strike="noStrike">
                <a:solidFill>
                  <a:srgbClr val="000000"/>
                </a:solidFill>
                <a:latin typeface="Arial"/>
              </a:rPr>
              <a:t> causes </a:t>
            </a:r>
            <a:r>
              <a:rPr b="0" i="1" lang="en-US" sz="1800" spc="-1" strike="noStrike">
                <a:solidFill>
                  <a:srgbClr val="000000"/>
                </a:solidFill>
                <a:latin typeface="Arial"/>
              </a:rPr>
              <a:t>num</a:t>
            </a:r>
            <a:r>
              <a:rPr b="0" lang="en-US" sz="1800" spc="-1" strike="noStrike">
                <a:solidFill>
                  <a:srgbClr val="000000"/>
                </a:solidFill>
                <a:latin typeface="Arial"/>
              </a:rPr>
              <a:t> bytes to be added to ESP </a:t>
            </a:r>
            <a:r>
              <a:rPr b="0" lang="en-US" sz="1800" spc="-1" strike="noStrike" u="sng">
                <a:solidFill>
                  <a:srgbClr val="000000"/>
                </a:solidFill>
                <a:uFillTx/>
                <a:latin typeface="Arial"/>
              </a:rPr>
              <a:t>after</a:t>
            </a:r>
            <a:r>
              <a:rPr b="0" lang="en-US" sz="1800" spc="-1" strike="noStrike">
                <a:solidFill>
                  <a:srgbClr val="000000"/>
                </a:solidFill>
                <a:latin typeface="Arial"/>
              </a:rPr>
              <a:t> the Return Address is popped into EIP.  This effectively pops off the input parameters that are in the stack.</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When execution returns back to the caller, the stack frame for the call should be completely cleared out except for the return value, if there is one.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Rectangle 2"/>
          <p:cNvSpPr/>
          <p:nvPr/>
        </p:nvSpPr>
        <p:spPr>
          <a:xfrm>
            <a:off x="609480" y="1522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Stack Frame Example  </a:t>
            </a:r>
            <a:r>
              <a:rPr b="0" lang="en-US" sz="2000" spc="-1" strike="noStrike">
                <a:solidFill>
                  <a:srgbClr val="000000"/>
                </a:solidFill>
                <a:latin typeface="Arial"/>
              </a:rPr>
              <a:t>(during procedure call)</a:t>
            </a:r>
            <a:endParaRPr b="0" lang="en-US" sz="2000" spc="-1" strike="noStrike">
              <a:latin typeface="Arial"/>
            </a:endParaRPr>
          </a:p>
        </p:txBody>
      </p:sp>
      <p:sp>
        <p:nvSpPr>
          <p:cNvPr id="445" name="Text Box 3"/>
          <p:cNvSpPr/>
          <p:nvPr/>
        </p:nvSpPr>
        <p:spPr>
          <a:xfrm>
            <a:off x="685800" y="609480"/>
            <a:ext cx="7085880" cy="2208960"/>
          </a:xfrm>
          <a:prstGeom prst="rect">
            <a:avLst/>
          </a:prstGeom>
          <a:noFill/>
          <a:ln w="9525">
            <a:noFill/>
          </a:ln>
        </p:spPr>
        <p:style>
          <a:lnRef idx="0"/>
          <a:fillRef idx="0"/>
          <a:effectRef idx="0"/>
          <a:fontRef idx="minor"/>
        </p:style>
        <p:txBody>
          <a:bodyPr lIns="137160" rIns="137160" tIns="182880" bIns="182880">
            <a:noAutofit/>
          </a:bodyPr>
          <a:p>
            <a:pPr>
              <a:lnSpc>
                <a:spcPct val="50000"/>
              </a:lnSpc>
              <a:spcBef>
                <a:spcPts val="901"/>
              </a:spcBef>
              <a:tabLst>
                <a:tab algn="l" pos="457200"/>
                <a:tab algn="l" pos="3657600"/>
                <a:tab algn="l" pos="4114800"/>
              </a:tabLst>
            </a:pPr>
            <a:r>
              <a:rPr b="1" lang="en-US" sz="1800" spc="-1" strike="noStrike">
                <a:solidFill>
                  <a:srgbClr val="000000"/>
                </a:solidFill>
                <a:latin typeface="Courier New"/>
                <a:ea typeface="DejaVu Sans"/>
              </a:rPr>
              <a:t>.</a:t>
            </a:r>
            <a:r>
              <a:rPr b="1" lang="en-US" sz="1400" spc="-1" strike="noStrike">
                <a:solidFill>
                  <a:srgbClr val="000000"/>
                </a:solidFill>
                <a:latin typeface="Courier New"/>
                <a:ea typeface="DejaVu Sans"/>
              </a:rPr>
              <a:t>data</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sum DWORD ?</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.code</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sub esp,4     ; save room for return value</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6        ; first argument</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5        ; second argument</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call AddTwo   ; </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sum       ; save to sum</a:t>
            </a:r>
            <a:endParaRPr b="0" lang="en-US" sz="1400" spc="-1" strike="noStrike">
              <a:latin typeface="Arial"/>
            </a:endParaRPr>
          </a:p>
        </p:txBody>
      </p:sp>
      <p:sp>
        <p:nvSpPr>
          <p:cNvPr id="446" name="Text Box 4"/>
          <p:cNvSpPr/>
          <p:nvPr/>
        </p:nvSpPr>
        <p:spPr>
          <a:xfrm>
            <a:off x="762120" y="2895480"/>
            <a:ext cx="5028480" cy="3199680"/>
          </a:xfrm>
          <a:prstGeom prst="rect">
            <a:avLst/>
          </a:prstGeom>
          <a:noFill/>
          <a:ln w="9525">
            <a:noFill/>
          </a:ln>
        </p:spPr>
        <p:style>
          <a:lnRef idx="0"/>
          <a:fillRef idx="0"/>
          <a:effectRef idx="0"/>
          <a:fontRef idx="minor"/>
        </p:style>
        <p:txBody>
          <a:bodyPr lIns="137160" rIns="137160" tIns="182880" bIns="182880">
            <a:noAutofit/>
          </a:bodyPr>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AddTwo PROC</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ebp      ; save current ebp</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ebp,esp  ; set ebp for this proc</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eax      ; save register</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eax,[ebp+12]</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add eax,[ebp+8]</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[ebp+16],eax ; return value on stack</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eax       ; restore register</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ebp</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ret 8         ; pop input params </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addTwo ENDP</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p:txBody>
      </p:sp>
      <p:sp>
        <p:nvSpPr>
          <p:cNvPr id="447" name="Text Box 5"/>
          <p:cNvSpPr/>
          <p:nvPr/>
        </p:nvSpPr>
        <p:spPr>
          <a:xfrm>
            <a:off x="6095880" y="838080"/>
            <a:ext cx="2133000" cy="592920"/>
          </a:xfrm>
          <a:prstGeom prst="rect">
            <a:avLst/>
          </a:prstGeom>
          <a:noFill/>
          <a:ln w="9525">
            <a:noFill/>
          </a:ln>
        </p:spPr>
        <p:style>
          <a:lnRef idx="0"/>
          <a:fillRef idx="0"/>
          <a:effectRef idx="0"/>
          <a:fontRef idx="minor"/>
        </p:style>
      </p:sp>
      <p:sp>
        <p:nvSpPr>
          <p:cNvPr id="448" name="Rectangle 6"/>
          <p:cNvSpPr/>
          <p:nvPr/>
        </p:nvSpPr>
        <p:spPr>
          <a:xfrm>
            <a:off x="762120" y="685800"/>
            <a:ext cx="4952160" cy="2133000"/>
          </a:xfrm>
          <a:prstGeom prst="rect">
            <a:avLst/>
          </a:prstGeom>
          <a:noFill/>
          <a:ln w="9525">
            <a:solidFill>
              <a:srgbClr val="000000"/>
            </a:solidFill>
            <a:miter/>
          </a:ln>
        </p:spPr>
        <p:style>
          <a:lnRef idx="0"/>
          <a:fillRef idx="0"/>
          <a:effectRef idx="0"/>
          <a:fontRef idx="minor"/>
        </p:style>
      </p:sp>
      <p:sp>
        <p:nvSpPr>
          <p:cNvPr id="449" name="Rectangle 7"/>
          <p:cNvSpPr/>
          <p:nvPr/>
        </p:nvSpPr>
        <p:spPr>
          <a:xfrm>
            <a:off x="762120" y="2971800"/>
            <a:ext cx="4952160" cy="3199680"/>
          </a:xfrm>
          <a:prstGeom prst="rect">
            <a:avLst/>
          </a:prstGeom>
          <a:noFill/>
          <a:ln w="9525">
            <a:solidFill>
              <a:srgbClr val="000000"/>
            </a:solidFill>
            <a:miter/>
          </a:ln>
        </p:spPr>
        <p:style>
          <a:lnRef idx="0"/>
          <a:fillRef idx="0"/>
          <a:effectRef idx="0"/>
          <a:fontRef idx="minor"/>
        </p:style>
      </p:sp>
      <p:sp>
        <p:nvSpPr>
          <p:cNvPr id="450" name="Rectangle 8"/>
          <p:cNvSpPr/>
          <p:nvPr/>
        </p:nvSpPr>
        <p:spPr>
          <a:xfrm>
            <a:off x="6019920" y="1447920"/>
            <a:ext cx="1294560" cy="2894760"/>
          </a:xfrm>
          <a:prstGeom prst="rect">
            <a:avLst/>
          </a:prstGeom>
          <a:noFill/>
          <a:ln w="9525">
            <a:solidFill>
              <a:srgbClr val="000000"/>
            </a:solidFill>
            <a:miter/>
          </a:ln>
        </p:spPr>
        <p:style>
          <a:lnRef idx="0"/>
          <a:fillRef idx="0"/>
          <a:effectRef idx="0"/>
          <a:fontRef idx="minor"/>
        </p:style>
      </p:sp>
      <p:sp>
        <p:nvSpPr>
          <p:cNvPr id="451" name="Text Box 11"/>
          <p:cNvSpPr/>
          <p:nvPr/>
        </p:nvSpPr>
        <p:spPr>
          <a:xfrm>
            <a:off x="5943600" y="914400"/>
            <a:ext cx="1523160" cy="4870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700"/>
              </a:spcBef>
            </a:pPr>
            <a:r>
              <a:rPr b="0" lang="en-US" sz="1400" spc="-1" strike="noStrike">
                <a:solidFill>
                  <a:srgbClr val="000000"/>
                </a:solidFill>
                <a:latin typeface="Arial"/>
                <a:ea typeface="DejaVu Sans"/>
              </a:rPr>
              <a:t>Stack frame</a:t>
            </a:r>
            <a:endParaRPr b="0" lang="en-US" sz="1400" spc="-1" strike="noStrike">
              <a:latin typeface="Arial"/>
            </a:endParaRPr>
          </a:p>
        </p:txBody>
      </p:sp>
      <p:sp>
        <p:nvSpPr>
          <p:cNvPr id="452" name="Freeform 23"/>
          <p:cNvSpPr/>
          <p:nvPr/>
        </p:nvSpPr>
        <p:spPr>
          <a:xfrm>
            <a:off x="4572000" y="2921040"/>
            <a:ext cx="3885480" cy="2208960"/>
          </a:xfrm>
          <a:custGeom>
            <a:avLst/>
            <a:gdLst/>
            <a:ahLst/>
            <a:rect l="l" t="t" r="r" b="b"/>
            <a:pathLst>
              <a:path w="2448" h="1392">
                <a:moveTo>
                  <a:pt x="0" y="416"/>
                </a:moveTo>
                <a:cubicBezTo>
                  <a:pt x="296" y="792"/>
                  <a:pt x="592" y="1168"/>
                  <a:pt x="960" y="1280"/>
                </a:cubicBezTo>
                <a:cubicBezTo>
                  <a:pt x="1328" y="1392"/>
                  <a:pt x="1968" y="1272"/>
                  <a:pt x="2208" y="1088"/>
                </a:cubicBezTo>
                <a:cubicBezTo>
                  <a:pt x="2448" y="904"/>
                  <a:pt x="2408" y="352"/>
                  <a:pt x="2400" y="176"/>
                </a:cubicBezTo>
                <a:cubicBezTo>
                  <a:pt x="2392" y="0"/>
                  <a:pt x="2200" y="64"/>
                  <a:pt x="2160" y="32"/>
                </a:cubicBezTo>
              </a:path>
            </a:pathLst>
          </a:custGeom>
          <a:noFill/>
          <a:ln w="9525">
            <a:noFill/>
          </a:ln>
        </p:spPr>
        <p:style>
          <a:lnRef idx="0"/>
          <a:fillRef idx="0"/>
          <a:effectRef idx="0"/>
          <a:fontRef idx="minor"/>
        </p:style>
      </p:sp>
      <p:grpSp>
        <p:nvGrpSpPr>
          <p:cNvPr id="453" name="Group 41"/>
          <p:cNvGrpSpPr/>
          <p:nvPr/>
        </p:nvGrpSpPr>
        <p:grpSpPr>
          <a:xfrm>
            <a:off x="4648320" y="1447920"/>
            <a:ext cx="3809160" cy="3351960"/>
            <a:chOff x="4648320" y="1447920"/>
            <a:chExt cx="3809160" cy="3351960"/>
          </a:xfrm>
        </p:grpSpPr>
        <p:sp>
          <p:nvSpPr>
            <p:cNvPr id="454" name="Text Box 10"/>
            <p:cNvSpPr/>
            <p:nvPr/>
          </p:nvSpPr>
          <p:spPr>
            <a:xfrm>
              <a:off x="7391520" y="1447920"/>
              <a:ext cx="913680" cy="19976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700"/>
                </a:spcBef>
              </a:pPr>
              <a:r>
                <a:rPr b="0" lang="en-US" sz="1400" spc="-1" strike="noStrike">
                  <a:solidFill>
                    <a:srgbClr val="000000"/>
                  </a:solidFill>
                  <a:latin typeface="Arial"/>
                  <a:ea typeface="DejaVu Sans"/>
                </a:rPr>
                <a:t>ebp+16</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ebp+12</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ebp+8</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ebp+4</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ebp-4</a:t>
              </a:r>
              <a:endParaRPr b="0" lang="en-US" sz="1400" spc="-1" strike="noStrike">
                <a:latin typeface="Arial"/>
              </a:endParaRPr>
            </a:p>
          </p:txBody>
        </p:sp>
        <p:sp>
          <p:nvSpPr>
            <p:cNvPr id="455" name="Freeform 24"/>
            <p:cNvSpPr/>
            <p:nvPr/>
          </p:nvSpPr>
          <p:spPr>
            <a:xfrm>
              <a:off x="4648320" y="2819520"/>
              <a:ext cx="3809160" cy="1980360"/>
            </a:xfrm>
            <a:custGeom>
              <a:avLst/>
              <a:gdLst/>
              <a:ahLst/>
              <a:rect l="l" t="t" r="r" b="b"/>
              <a:pathLst>
                <a:path w="2488" h="1608">
                  <a:moveTo>
                    <a:pt x="0" y="592"/>
                  </a:moveTo>
                  <a:cubicBezTo>
                    <a:pt x="200" y="932"/>
                    <a:pt x="400" y="1272"/>
                    <a:pt x="768" y="1408"/>
                  </a:cubicBezTo>
                  <a:cubicBezTo>
                    <a:pt x="1136" y="1544"/>
                    <a:pt x="1928" y="1608"/>
                    <a:pt x="2208" y="1408"/>
                  </a:cubicBezTo>
                  <a:cubicBezTo>
                    <a:pt x="2488" y="1208"/>
                    <a:pt x="2464" y="416"/>
                    <a:pt x="2448" y="208"/>
                  </a:cubicBezTo>
                  <a:cubicBezTo>
                    <a:pt x="2432" y="0"/>
                    <a:pt x="2168" y="168"/>
                    <a:pt x="2112" y="160"/>
                  </a:cubicBezTo>
                </a:path>
              </a:pathLst>
            </a:custGeom>
            <a:noFill/>
            <a:ln w="9525">
              <a:solidFill>
                <a:srgbClr val="5f5f5f"/>
              </a:solidFill>
              <a:round/>
              <a:tailEnd len="med" type="arrow" w="med"/>
            </a:ln>
          </p:spPr>
          <p:style>
            <a:lnRef idx="0"/>
            <a:fillRef idx="0"/>
            <a:effectRef idx="0"/>
            <a:fontRef idx="minor"/>
          </p:style>
        </p:sp>
      </p:grpSp>
      <p:sp>
        <p:nvSpPr>
          <p:cNvPr id="456" name="Text Box 25"/>
          <p:cNvSpPr/>
          <p:nvPr/>
        </p:nvSpPr>
        <p:spPr>
          <a:xfrm>
            <a:off x="228600" y="1371600"/>
            <a:ext cx="380160" cy="484920"/>
          </a:xfrm>
          <a:prstGeom prst="rect">
            <a:avLst/>
          </a:prstGeom>
          <a:noFill/>
          <a:ln w="9525">
            <a:noFill/>
          </a:ln>
        </p:spPr>
        <p:style>
          <a:lnRef idx="0"/>
          <a:fillRef idx="0"/>
          <a:effectRef idx="0"/>
          <a:fontRef idx="minor"/>
        </p:style>
      </p:sp>
      <p:grpSp>
        <p:nvGrpSpPr>
          <p:cNvPr id="457" name="Group 35"/>
          <p:cNvGrpSpPr/>
          <p:nvPr/>
        </p:nvGrpSpPr>
        <p:grpSpPr>
          <a:xfrm>
            <a:off x="5790960" y="1417680"/>
            <a:ext cx="2362320" cy="517320"/>
            <a:chOff x="5790960" y="1417680"/>
            <a:chExt cx="2362320" cy="517320"/>
          </a:xfrm>
        </p:grpSpPr>
        <p:sp>
          <p:nvSpPr>
            <p:cNvPr id="458" name="Line 17"/>
            <p:cNvSpPr/>
            <p:nvPr/>
          </p:nvSpPr>
          <p:spPr>
            <a:xfrm>
              <a:off x="6019560" y="1828800"/>
              <a:ext cx="2133720" cy="360"/>
            </a:xfrm>
            <a:prstGeom prst="line">
              <a:avLst/>
            </a:prstGeom>
            <a:ln w="9525">
              <a:solidFill>
                <a:srgbClr val="000000"/>
              </a:solidFill>
              <a:round/>
            </a:ln>
          </p:spPr>
          <p:style>
            <a:lnRef idx="0"/>
            <a:fillRef idx="0"/>
            <a:effectRef idx="0"/>
            <a:fontRef idx="minor"/>
          </p:style>
        </p:sp>
        <p:sp>
          <p:nvSpPr>
            <p:cNvPr id="459" name="Line 27"/>
            <p:cNvSpPr/>
            <p:nvPr/>
          </p:nvSpPr>
          <p:spPr>
            <a:xfrm>
              <a:off x="5790960" y="1676160"/>
              <a:ext cx="228600" cy="360"/>
            </a:xfrm>
            <a:prstGeom prst="line">
              <a:avLst/>
            </a:prstGeom>
            <a:ln w="9525">
              <a:solidFill>
                <a:srgbClr val="000000"/>
              </a:solidFill>
              <a:round/>
              <a:tailEnd len="med" type="triangle" w="med"/>
            </a:ln>
          </p:spPr>
          <p:style>
            <a:lnRef idx="0"/>
            <a:fillRef idx="0"/>
            <a:effectRef idx="0"/>
            <a:fontRef idx="minor"/>
          </p:style>
        </p:sp>
        <p:sp>
          <p:nvSpPr>
            <p:cNvPr id="460" name="Text Box 28"/>
            <p:cNvSpPr/>
            <p:nvPr/>
          </p:nvSpPr>
          <p:spPr>
            <a:xfrm>
              <a:off x="6159240" y="1417680"/>
              <a:ext cx="38196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a:t>
              </a:r>
              <a:endParaRPr b="0" lang="en-US" sz="1600" spc="-1" strike="noStrike">
                <a:latin typeface="Arial"/>
              </a:endParaRPr>
            </a:p>
          </p:txBody>
        </p:sp>
      </p:grpSp>
      <p:grpSp>
        <p:nvGrpSpPr>
          <p:cNvPr id="461" name="Group 36"/>
          <p:cNvGrpSpPr/>
          <p:nvPr/>
        </p:nvGrpSpPr>
        <p:grpSpPr>
          <a:xfrm>
            <a:off x="4647960" y="1722600"/>
            <a:ext cx="3505320" cy="517320"/>
            <a:chOff x="4647960" y="1722600"/>
            <a:chExt cx="3505320" cy="517320"/>
          </a:xfrm>
        </p:grpSpPr>
        <p:sp>
          <p:nvSpPr>
            <p:cNvPr id="462" name="Line 12"/>
            <p:cNvSpPr/>
            <p:nvPr/>
          </p:nvSpPr>
          <p:spPr>
            <a:xfrm>
              <a:off x="4647960" y="1904760"/>
              <a:ext cx="1371600" cy="152640"/>
            </a:xfrm>
            <a:prstGeom prst="line">
              <a:avLst/>
            </a:prstGeom>
            <a:ln w="9525">
              <a:solidFill>
                <a:srgbClr val="000000"/>
              </a:solidFill>
              <a:round/>
              <a:tailEnd len="med" type="triangle" w="med"/>
            </a:ln>
          </p:spPr>
          <p:style>
            <a:lnRef idx="0"/>
            <a:fillRef idx="0"/>
            <a:effectRef idx="0"/>
            <a:fontRef idx="minor"/>
          </p:style>
        </p:sp>
        <p:sp>
          <p:nvSpPr>
            <p:cNvPr id="463" name="Line 22"/>
            <p:cNvSpPr/>
            <p:nvPr/>
          </p:nvSpPr>
          <p:spPr>
            <a:xfrm>
              <a:off x="6019560" y="2209680"/>
              <a:ext cx="2133720" cy="360"/>
            </a:xfrm>
            <a:prstGeom prst="line">
              <a:avLst/>
            </a:prstGeom>
            <a:ln w="9525">
              <a:solidFill>
                <a:srgbClr val="000000"/>
              </a:solidFill>
              <a:round/>
            </a:ln>
          </p:spPr>
          <p:style>
            <a:lnRef idx="0"/>
            <a:fillRef idx="0"/>
            <a:effectRef idx="0"/>
            <a:fontRef idx="minor"/>
          </p:style>
        </p:sp>
        <p:sp>
          <p:nvSpPr>
            <p:cNvPr id="464" name="Text Box 29"/>
            <p:cNvSpPr/>
            <p:nvPr/>
          </p:nvSpPr>
          <p:spPr>
            <a:xfrm>
              <a:off x="6157800" y="1722600"/>
              <a:ext cx="2934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6</a:t>
              </a:r>
              <a:endParaRPr b="0" lang="en-US" sz="1600" spc="-1" strike="noStrike">
                <a:latin typeface="Arial"/>
              </a:endParaRPr>
            </a:p>
          </p:txBody>
        </p:sp>
      </p:grpSp>
      <p:grpSp>
        <p:nvGrpSpPr>
          <p:cNvPr id="465" name="Group 37"/>
          <p:cNvGrpSpPr/>
          <p:nvPr/>
        </p:nvGrpSpPr>
        <p:grpSpPr>
          <a:xfrm>
            <a:off x="4647960" y="2133360"/>
            <a:ext cx="3505320" cy="517680"/>
            <a:chOff x="4647960" y="2133360"/>
            <a:chExt cx="3505320" cy="517680"/>
          </a:xfrm>
        </p:grpSpPr>
        <p:sp>
          <p:nvSpPr>
            <p:cNvPr id="466" name="Line 13"/>
            <p:cNvSpPr/>
            <p:nvPr/>
          </p:nvSpPr>
          <p:spPr>
            <a:xfrm>
              <a:off x="4647960" y="2133360"/>
              <a:ext cx="1371600" cy="228600"/>
            </a:xfrm>
            <a:prstGeom prst="line">
              <a:avLst/>
            </a:prstGeom>
            <a:ln w="9525">
              <a:solidFill>
                <a:srgbClr val="000000"/>
              </a:solidFill>
              <a:round/>
              <a:tailEnd len="med" type="triangle" w="med"/>
            </a:ln>
          </p:spPr>
          <p:style>
            <a:lnRef idx="0"/>
            <a:fillRef idx="0"/>
            <a:effectRef idx="0"/>
            <a:fontRef idx="minor"/>
          </p:style>
        </p:sp>
        <p:sp>
          <p:nvSpPr>
            <p:cNvPr id="467" name="Line 18"/>
            <p:cNvSpPr/>
            <p:nvPr/>
          </p:nvSpPr>
          <p:spPr>
            <a:xfrm>
              <a:off x="6019560" y="2514600"/>
              <a:ext cx="2133720" cy="360"/>
            </a:xfrm>
            <a:prstGeom prst="line">
              <a:avLst/>
            </a:prstGeom>
            <a:ln w="9525">
              <a:solidFill>
                <a:srgbClr val="000000"/>
              </a:solidFill>
              <a:round/>
            </a:ln>
          </p:spPr>
          <p:style>
            <a:lnRef idx="0"/>
            <a:fillRef idx="0"/>
            <a:effectRef idx="0"/>
            <a:fontRef idx="minor"/>
          </p:style>
        </p:sp>
        <p:sp>
          <p:nvSpPr>
            <p:cNvPr id="468" name="Text Box 30"/>
            <p:cNvSpPr/>
            <p:nvPr/>
          </p:nvSpPr>
          <p:spPr>
            <a:xfrm>
              <a:off x="6173640" y="2133720"/>
              <a:ext cx="2934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5</a:t>
              </a:r>
              <a:endParaRPr b="0" lang="en-US" sz="1600" spc="-1" strike="noStrike">
                <a:latin typeface="Arial"/>
              </a:endParaRPr>
            </a:p>
          </p:txBody>
        </p:sp>
      </p:grpSp>
      <p:sp>
        <p:nvSpPr>
          <p:cNvPr id="469" name="Text Box 31"/>
          <p:cNvSpPr/>
          <p:nvPr/>
        </p:nvSpPr>
        <p:spPr>
          <a:xfrm>
            <a:off x="6172200" y="2362320"/>
            <a:ext cx="183600" cy="516960"/>
          </a:xfrm>
          <a:prstGeom prst="rect">
            <a:avLst/>
          </a:prstGeom>
          <a:noFill/>
          <a:ln w="9525">
            <a:noFill/>
          </a:ln>
        </p:spPr>
        <p:style>
          <a:lnRef idx="0"/>
          <a:fillRef idx="0"/>
          <a:effectRef idx="0"/>
          <a:fontRef idx="minor"/>
        </p:style>
      </p:sp>
      <p:grpSp>
        <p:nvGrpSpPr>
          <p:cNvPr id="470" name="Group 39"/>
          <p:cNvGrpSpPr/>
          <p:nvPr/>
        </p:nvGrpSpPr>
        <p:grpSpPr>
          <a:xfrm>
            <a:off x="3047760" y="2361960"/>
            <a:ext cx="5105520" cy="593640"/>
            <a:chOff x="3047760" y="2361960"/>
            <a:chExt cx="5105520" cy="593640"/>
          </a:xfrm>
        </p:grpSpPr>
        <p:sp>
          <p:nvSpPr>
            <p:cNvPr id="471" name="Line 14"/>
            <p:cNvSpPr/>
            <p:nvPr/>
          </p:nvSpPr>
          <p:spPr>
            <a:xfrm>
              <a:off x="3047760" y="2361960"/>
              <a:ext cx="2971800" cy="228600"/>
            </a:xfrm>
            <a:prstGeom prst="line">
              <a:avLst/>
            </a:prstGeom>
            <a:ln w="9525">
              <a:solidFill>
                <a:srgbClr val="000000"/>
              </a:solidFill>
              <a:round/>
              <a:tailEnd len="med" type="triangle" w="med"/>
            </a:ln>
          </p:spPr>
          <p:style>
            <a:lnRef idx="0"/>
            <a:fillRef idx="0"/>
            <a:effectRef idx="0"/>
            <a:fontRef idx="minor"/>
          </p:style>
        </p:sp>
        <p:sp>
          <p:nvSpPr>
            <p:cNvPr id="472" name="Line 19"/>
            <p:cNvSpPr/>
            <p:nvPr/>
          </p:nvSpPr>
          <p:spPr>
            <a:xfrm>
              <a:off x="6019560" y="2819160"/>
              <a:ext cx="2133720" cy="360"/>
            </a:xfrm>
            <a:prstGeom prst="line">
              <a:avLst/>
            </a:prstGeom>
            <a:ln w="9525">
              <a:solidFill>
                <a:srgbClr val="000000"/>
              </a:solidFill>
              <a:round/>
            </a:ln>
          </p:spPr>
          <p:style>
            <a:lnRef idx="0"/>
            <a:fillRef idx="0"/>
            <a:effectRef idx="0"/>
            <a:fontRef idx="minor"/>
          </p:style>
        </p:sp>
        <p:sp>
          <p:nvSpPr>
            <p:cNvPr id="473" name="Text Box 32"/>
            <p:cNvSpPr/>
            <p:nvPr/>
          </p:nvSpPr>
          <p:spPr>
            <a:xfrm>
              <a:off x="6022800" y="2438280"/>
              <a:ext cx="125064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Return addr</a:t>
              </a:r>
              <a:endParaRPr b="0" lang="en-US" sz="1600" spc="-1" strike="noStrike">
                <a:latin typeface="Arial"/>
              </a:endParaRPr>
            </a:p>
          </p:txBody>
        </p:sp>
      </p:grpSp>
      <p:grpSp>
        <p:nvGrpSpPr>
          <p:cNvPr id="474" name="Group 40"/>
          <p:cNvGrpSpPr/>
          <p:nvPr/>
        </p:nvGrpSpPr>
        <p:grpSpPr>
          <a:xfrm>
            <a:off x="4647960" y="2712960"/>
            <a:ext cx="3505320" cy="563400"/>
            <a:chOff x="4647960" y="2712960"/>
            <a:chExt cx="3505320" cy="563400"/>
          </a:xfrm>
        </p:grpSpPr>
        <p:sp>
          <p:nvSpPr>
            <p:cNvPr id="475" name="Line 15"/>
            <p:cNvSpPr/>
            <p:nvPr/>
          </p:nvSpPr>
          <p:spPr>
            <a:xfrm flipV="1">
              <a:off x="4647960" y="2971800"/>
              <a:ext cx="1371600" cy="304560"/>
            </a:xfrm>
            <a:prstGeom prst="line">
              <a:avLst/>
            </a:prstGeom>
            <a:ln w="9525">
              <a:solidFill>
                <a:srgbClr val="000000"/>
              </a:solidFill>
              <a:round/>
              <a:tailEnd len="med" type="triangle" w="med"/>
            </a:ln>
          </p:spPr>
          <p:style>
            <a:lnRef idx="0"/>
            <a:fillRef idx="0"/>
            <a:effectRef idx="0"/>
            <a:fontRef idx="minor"/>
          </p:style>
        </p:sp>
        <p:sp>
          <p:nvSpPr>
            <p:cNvPr id="476" name="Line 20"/>
            <p:cNvSpPr/>
            <p:nvPr/>
          </p:nvSpPr>
          <p:spPr>
            <a:xfrm>
              <a:off x="6019560" y="3124080"/>
              <a:ext cx="2133720" cy="360"/>
            </a:xfrm>
            <a:prstGeom prst="line">
              <a:avLst/>
            </a:prstGeom>
            <a:ln w="9525">
              <a:solidFill>
                <a:srgbClr val="000000"/>
              </a:solidFill>
              <a:round/>
            </a:ln>
          </p:spPr>
          <p:style>
            <a:lnRef idx="0"/>
            <a:fillRef idx="0"/>
            <a:effectRef idx="0"/>
            <a:fontRef idx="minor"/>
          </p:style>
        </p:sp>
        <p:sp>
          <p:nvSpPr>
            <p:cNvPr id="477" name="Text Box 33"/>
            <p:cNvSpPr/>
            <p:nvPr/>
          </p:nvSpPr>
          <p:spPr>
            <a:xfrm>
              <a:off x="6081840" y="2712960"/>
              <a:ext cx="8910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Old ebp</a:t>
              </a:r>
              <a:endParaRPr b="0" lang="en-US" sz="1600" spc="-1" strike="noStrike">
                <a:latin typeface="Arial"/>
              </a:endParaRPr>
            </a:p>
          </p:txBody>
        </p:sp>
      </p:grpSp>
      <p:grpSp>
        <p:nvGrpSpPr>
          <p:cNvPr id="478" name="Group 42"/>
          <p:cNvGrpSpPr/>
          <p:nvPr/>
        </p:nvGrpSpPr>
        <p:grpSpPr>
          <a:xfrm>
            <a:off x="4495680" y="3094200"/>
            <a:ext cx="3657600" cy="715680"/>
            <a:chOff x="4495680" y="3094200"/>
            <a:chExt cx="3657600" cy="715680"/>
          </a:xfrm>
        </p:grpSpPr>
        <p:sp>
          <p:nvSpPr>
            <p:cNvPr id="479" name="Line 16"/>
            <p:cNvSpPr/>
            <p:nvPr/>
          </p:nvSpPr>
          <p:spPr>
            <a:xfrm flipV="1">
              <a:off x="4495680" y="3352680"/>
              <a:ext cx="1523880" cy="457200"/>
            </a:xfrm>
            <a:prstGeom prst="line">
              <a:avLst/>
            </a:prstGeom>
            <a:ln w="9525">
              <a:solidFill>
                <a:srgbClr val="000000"/>
              </a:solidFill>
              <a:round/>
              <a:tailEnd len="med" type="triangle" w="med"/>
            </a:ln>
          </p:spPr>
          <p:style>
            <a:lnRef idx="0"/>
            <a:fillRef idx="0"/>
            <a:effectRef idx="0"/>
            <a:fontRef idx="minor"/>
          </p:style>
        </p:sp>
        <p:sp>
          <p:nvSpPr>
            <p:cNvPr id="480" name="Line 21"/>
            <p:cNvSpPr/>
            <p:nvPr/>
          </p:nvSpPr>
          <p:spPr>
            <a:xfrm>
              <a:off x="6019560" y="3504960"/>
              <a:ext cx="2133720" cy="360"/>
            </a:xfrm>
            <a:prstGeom prst="line">
              <a:avLst/>
            </a:prstGeom>
            <a:ln w="9525">
              <a:solidFill>
                <a:srgbClr val="000000"/>
              </a:solidFill>
              <a:round/>
            </a:ln>
          </p:spPr>
          <p:style>
            <a:lnRef idx="0"/>
            <a:fillRef idx="0"/>
            <a:effectRef idx="0"/>
            <a:fontRef idx="minor"/>
          </p:style>
        </p:sp>
        <p:sp>
          <p:nvSpPr>
            <p:cNvPr id="481" name="Text Box 34"/>
            <p:cNvSpPr/>
            <p:nvPr/>
          </p:nvSpPr>
          <p:spPr>
            <a:xfrm>
              <a:off x="6081480" y="3094200"/>
              <a:ext cx="8802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Old eax</a:t>
              </a:r>
              <a:endParaRPr b="0" lang="en-US" sz="1600" spc="-1" strike="noStrike">
                <a:latin typeface="Arial"/>
              </a:endParaRPr>
            </a:p>
          </p:txBody>
        </p:sp>
      </p:gr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3" presetSubtype="10">
                                  <p:stCondLst>
                                    <p:cond delay="0"/>
                                  </p:stCondLst>
                                  <p:childTnLst>
                                    <p:set>
                                      <p:cBhvr>
                                        <p:cTn id="40" dur="1" fill="hold">
                                          <p:stCondLst>
                                            <p:cond delay="0"/>
                                          </p:stCondLst>
                                        </p:cTn>
                                        <p:tgtEl>
                                          <p:spTgt spid="457"/>
                                        </p:tgtEl>
                                        <p:attrNameLst>
                                          <p:attrName>style.visibility</p:attrName>
                                        </p:attrNameLst>
                                      </p:cBhvr>
                                      <p:to>
                                        <p:strVal val="visible"/>
                                      </p:to>
                                    </p:set>
                                    <p:animEffect filter="blinds(horizontal)" transition="in">
                                      <p:cBhvr additive="repl">
                                        <p:cTn id="41" dur="500"/>
                                        <p:tgtEl>
                                          <p:spTgt spid="457"/>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3" presetSubtype="10">
                                  <p:stCondLst>
                                    <p:cond delay="0"/>
                                  </p:stCondLst>
                                  <p:childTnLst>
                                    <p:set>
                                      <p:cBhvr>
                                        <p:cTn id="45" dur="1" fill="hold">
                                          <p:stCondLst>
                                            <p:cond delay="0"/>
                                          </p:stCondLst>
                                        </p:cTn>
                                        <p:tgtEl>
                                          <p:spTgt spid="461"/>
                                        </p:tgtEl>
                                        <p:attrNameLst>
                                          <p:attrName>style.visibility</p:attrName>
                                        </p:attrNameLst>
                                      </p:cBhvr>
                                      <p:to>
                                        <p:strVal val="visible"/>
                                      </p:to>
                                    </p:set>
                                    <p:animEffect filter="blinds(horizontal)" transition="in">
                                      <p:cBhvr additive="repl">
                                        <p:cTn id="46" dur="500"/>
                                        <p:tgtEl>
                                          <p:spTgt spid="461"/>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3" presetSubtype="10">
                                  <p:stCondLst>
                                    <p:cond delay="0"/>
                                  </p:stCondLst>
                                  <p:childTnLst>
                                    <p:set>
                                      <p:cBhvr>
                                        <p:cTn id="50" dur="1" fill="hold">
                                          <p:stCondLst>
                                            <p:cond delay="0"/>
                                          </p:stCondLst>
                                        </p:cTn>
                                        <p:tgtEl>
                                          <p:spTgt spid="465"/>
                                        </p:tgtEl>
                                        <p:attrNameLst>
                                          <p:attrName>style.visibility</p:attrName>
                                        </p:attrNameLst>
                                      </p:cBhvr>
                                      <p:to>
                                        <p:strVal val="visible"/>
                                      </p:to>
                                    </p:set>
                                    <p:animEffect filter="blinds(horizontal)" transition="in">
                                      <p:cBhvr additive="repl">
                                        <p:cTn id="51" dur="500"/>
                                        <p:tgtEl>
                                          <p:spTgt spid="465"/>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3" presetSubtype="10">
                                  <p:stCondLst>
                                    <p:cond delay="0"/>
                                  </p:stCondLst>
                                  <p:childTnLst>
                                    <p:set>
                                      <p:cBhvr>
                                        <p:cTn id="55" dur="1" fill="hold">
                                          <p:stCondLst>
                                            <p:cond delay="0"/>
                                          </p:stCondLst>
                                        </p:cTn>
                                        <p:tgtEl>
                                          <p:spTgt spid="470"/>
                                        </p:tgtEl>
                                        <p:attrNameLst>
                                          <p:attrName>style.visibility</p:attrName>
                                        </p:attrNameLst>
                                      </p:cBhvr>
                                      <p:to>
                                        <p:strVal val="visible"/>
                                      </p:to>
                                    </p:set>
                                    <p:animEffect filter="blinds(horizontal)" transition="in">
                                      <p:cBhvr additive="repl">
                                        <p:cTn id="56" dur="500"/>
                                        <p:tgtEl>
                                          <p:spTgt spid="470"/>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3" presetSubtype="10">
                                  <p:stCondLst>
                                    <p:cond delay="0"/>
                                  </p:stCondLst>
                                  <p:childTnLst>
                                    <p:set>
                                      <p:cBhvr>
                                        <p:cTn id="60" dur="1" fill="hold">
                                          <p:stCondLst>
                                            <p:cond delay="0"/>
                                          </p:stCondLst>
                                        </p:cTn>
                                        <p:tgtEl>
                                          <p:spTgt spid="474"/>
                                        </p:tgtEl>
                                        <p:attrNameLst>
                                          <p:attrName>style.visibility</p:attrName>
                                        </p:attrNameLst>
                                      </p:cBhvr>
                                      <p:to>
                                        <p:strVal val="visible"/>
                                      </p:to>
                                    </p:set>
                                    <p:animEffect filter="blinds(horizontal)" transition="in">
                                      <p:cBhvr additive="repl">
                                        <p:cTn id="61" dur="500"/>
                                        <p:tgtEl>
                                          <p:spTgt spid="474"/>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3" presetSubtype="10">
                                  <p:stCondLst>
                                    <p:cond delay="0"/>
                                  </p:stCondLst>
                                  <p:childTnLst>
                                    <p:set>
                                      <p:cBhvr>
                                        <p:cTn id="65" dur="1" fill="hold">
                                          <p:stCondLst>
                                            <p:cond delay="0"/>
                                          </p:stCondLst>
                                        </p:cTn>
                                        <p:tgtEl>
                                          <p:spTgt spid="453"/>
                                        </p:tgtEl>
                                        <p:attrNameLst>
                                          <p:attrName>style.visibility</p:attrName>
                                        </p:attrNameLst>
                                      </p:cBhvr>
                                      <p:to>
                                        <p:strVal val="visible"/>
                                      </p:to>
                                    </p:set>
                                    <p:animEffect filter="blinds(horizontal)" transition="in">
                                      <p:cBhvr additive="repl">
                                        <p:cTn id="66" dur="500"/>
                                        <p:tgtEl>
                                          <p:spTgt spid="453"/>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3" presetSubtype="10">
                                  <p:stCondLst>
                                    <p:cond delay="0"/>
                                  </p:stCondLst>
                                  <p:childTnLst>
                                    <p:set>
                                      <p:cBhvr>
                                        <p:cTn id="70" dur="1" fill="hold">
                                          <p:stCondLst>
                                            <p:cond delay="0"/>
                                          </p:stCondLst>
                                        </p:cTn>
                                        <p:tgtEl>
                                          <p:spTgt spid="478"/>
                                        </p:tgtEl>
                                        <p:attrNameLst>
                                          <p:attrName>style.visibility</p:attrName>
                                        </p:attrNameLst>
                                      </p:cBhvr>
                                      <p:to>
                                        <p:strVal val="visible"/>
                                      </p:to>
                                    </p:set>
                                    <p:animEffect filter="blinds(horizontal)" transition="in">
                                      <p:cBhvr additive="repl">
                                        <p:cTn id="71" dur="5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Rectangle 2"/>
          <p:cNvSpPr/>
          <p:nvPr/>
        </p:nvSpPr>
        <p:spPr>
          <a:xfrm>
            <a:off x="609480" y="1522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Stack Frame Example  </a:t>
            </a:r>
            <a:r>
              <a:rPr b="0" lang="en-US" sz="2000" spc="-1" strike="noStrike">
                <a:solidFill>
                  <a:srgbClr val="000000"/>
                </a:solidFill>
                <a:latin typeface="Arial"/>
              </a:rPr>
              <a:t>(during procedure return)</a:t>
            </a:r>
            <a:endParaRPr b="0" lang="en-US" sz="2000" spc="-1" strike="noStrike">
              <a:latin typeface="Arial"/>
            </a:endParaRPr>
          </a:p>
        </p:txBody>
      </p:sp>
      <p:sp>
        <p:nvSpPr>
          <p:cNvPr id="483" name="Text Box 3"/>
          <p:cNvSpPr/>
          <p:nvPr/>
        </p:nvSpPr>
        <p:spPr>
          <a:xfrm>
            <a:off x="685800" y="609480"/>
            <a:ext cx="7085880" cy="2208960"/>
          </a:xfrm>
          <a:prstGeom prst="rect">
            <a:avLst/>
          </a:prstGeom>
          <a:noFill/>
          <a:ln w="9525">
            <a:noFill/>
          </a:ln>
        </p:spPr>
        <p:style>
          <a:lnRef idx="0"/>
          <a:fillRef idx="0"/>
          <a:effectRef idx="0"/>
          <a:fontRef idx="minor"/>
        </p:style>
        <p:txBody>
          <a:bodyPr lIns="137160" rIns="137160" tIns="182880" bIns="182880">
            <a:noAutofit/>
          </a:bodyPr>
          <a:p>
            <a:pPr>
              <a:lnSpc>
                <a:spcPct val="50000"/>
              </a:lnSpc>
              <a:spcBef>
                <a:spcPts val="901"/>
              </a:spcBef>
              <a:tabLst>
                <a:tab algn="l" pos="457200"/>
                <a:tab algn="l" pos="3657600"/>
                <a:tab algn="l" pos="4114800"/>
              </a:tabLst>
            </a:pPr>
            <a:r>
              <a:rPr b="1" lang="en-US" sz="1800" spc="-1" strike="noStrike">
                <a:solidFill>
                  <a:srgbClr val="000000"/>
                </a:solidFill>
                <a:latin typeface="Courier New"/>
                <a:ea typeface="DejaVu Sans"/>
              </a:rPr>
              <a:t>.</a:t>
            </a:r>
            <a:r>
              <a:rPr b="1" lang="en-US" sz="1400" spc="-1" strike="noStrike">
                <a:solidFill>
                  <a:srgbClr val="000000"/>
                </a:solidFill>
                <a:latin typeface="Courier New"/>
                <a:ea typeface="DejaVu Sans"/>
              </a:rPr>
              <a:t>data</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sum DWORD ?</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.code</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sub esp,4     ; save room for return value</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6        ; second argument</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5        ; first argument</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call AddTwo   ; </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sum       ; save the sum in memory</a:t>
            </a:r>
            <a:endParaRPr b="0" lang="en-US" sz="1400" spc="-1" strike="noStrike">
              <a:latin typeface="Arial"/>
            </a:endParaRPr>
          </a:p>
        </p:txBody>
      </p:sp>
      <p:sp>
        <p:nvSpPr>
          <p:cNvPr id="484" name="Text Box 4"/>
          <p:cNvSpPr/>
          <p:nvPr/>
        </p:nvSpPr>
        <p:spPr>
          <a:xfrm>
            <a:off x="762120" y="2895480"/>
            <a:ext cx="5028480" cy="3199680"/>
          </a:xfrm>
          <a:prstGeom prst="rect">
            <a:avLst/>
          </a:prstGeom>
          <a:noFill/>
          <a:ln w="9525">
            <a:noFill/>
          </a:ln>
        </p:spPr>
        <p:style>
          <a:lnRef idx="0"/>
          <a:fillRef idx="0"/>
          <a:effectRef idx="0"/>
          <a:fontRef idx="minor"/>
        </p:style>
        <p:txBody>
          <a:bodyPr lIns="137160" rIns="137160" tIns="182880" bIns="182880">
            <a:noAutofit/>
          </a:bodyPr>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AddTwo PROC</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ebp      ; save current ebp</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ebp,esp  ; set ebp for this proc</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eax      ; save register</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eax,[ebp+12]</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add eax,[ebp+8]</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[ebp+16],eax ; return value on stack</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eax       ; restore registers</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ebp</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ret 8         ; pop return addr</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 and input params </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addTwo ENDP</a:t>
            </a:r>
            <a:endParaRPr b="0" lang="en-US" sz="1400" spc="-1" strike="noStrike">
              <a:latin typeface="Arial"/>
            </a:endParaRPr>
          </a:p>
          <a:p>
            <a:pPr>
              <a:lnSpc>
                <a:spcPct val="50000"/>
              </a:lnSpc>
              <a:spcBef>
                <a:spcPts val="700"/>
              </a:spcBef>
              <a:tabLst>
                <a:tab algn="l" pos="457200"/>
                <a:tab algn="l" pos="3657600"/>
                <a:tab algn="l" pos="4114800"/>
              </a:tabLst>
            </a:pPr>
            <a:endParaRPr b="0" lang="en-US" sz="1400" spc="-1" strike="noStrike">
              <a:latin typeface="Arial"/>
            </a:endParaRPr>
          </a:p>
        </p:txBody>
      </p:sp>
      <p:sp>
        <p:nvSpPr>
          <p:cNvPr id="485" name="Text Box 5"/>
          <p:cNvSpPr/>
          <p:nvPr/>
        </p:nvSpPr>
        <p:spPr>
          <a:xfrm>
            <a:off x="6095880" y="838080"/>
            <a:ext cx="2133000" cy="592920"/>
          </a:xfrm>
          <a:prstGeom prst="rect">
            <a:avLst/>
          </a:prstGeom>
          <a:noFill/>
          <a:ln w="9525">
            <a:noFill/>
          </a:ln>
        </p:spPr>
        <p:style>
          <a:lnRef idx="0"/>
          <a:fillRef idx="0"/>
          <a:effectRef idx="0"/>
          <a:fontRef idx="minor"/>
        </p:style>
      </p:sp>
      <p:sp>
        <p:nvSpPr>
          <p:cNvPr id="486" name="Rectangle 6"/>
          <p:cNvSpPr/>
          <p:nvPr/>
        </p:nvSpPr>
        <p:spPr>
          <a:xfrm>
            <a:off x="762120" y="685800"/>
            <a:ext cx="5028480" cy="2133000"/>
          </a:xfrm>
          <a:prstGeom prst="rect">
            <a:avLst/>
          </a:prstGeom>
          <a:noFill/>
          <a:ln w="9525">
            <a:solidFill>
              <a:srgbClr val="000000"/>
            </a:solidFill>
            <a:miter/>
          </a:ln>
        </p:spPr>
        <p:style>
          <a:lnRef idx="0"/>
          <a:fillRef idx="0"/>
          <a:effectRef idx="0"/>
          <a:fontRef idx="minor"/>
        </p:style>
      </p:sp>
      <p:sp>
        <p:nvSpPr>
          <p:cNvPr id="487" name="Rectangle 7"/>
          <p:cNvSpPr/>
          <p:nvPr/>
        </p:nvSpPr>
        <p:spPr>
          <a:xfrm>
            <a:off x="762120" y="2971800"/>
            <a:ext cx="5028480" cy="3199680"/>
          </a:xfrm>
          <a:prstGeom prst="rect">
            <a:avLst/>
          </a:prstGeom>
          <a:noFill/>
          <a:ln w="9525">
            <a:solidFill>
              <a:srgbClr val="000000"/>
            </a:solidFill>
            <a:miter/>
          </a:ln>
        </p:spPr>
        <p:style>
          <a:lnRef idx="0"/>
          <a:fillRef idx="0"/>
          <a:effectRef idx="0"/>
          <a:fontRef idx="minor"/>
        </p:style>
      </p:sp>
      <p:sp>
        <p:nvSpPr>
          <p:cNvPr id="488" name="Rectangle 8"/>
          <p:cNvSpPr/>
          <p:nvPr/>
        </p:nvSpPr>
        <p:spPr>
          <a:xfrm>
            <a:off x="6019920" y="1447920"/>
            <a:ext cx="1294560" cy="3123360"/>
          </a:xfrm>
          <a:prstGeom prst="rect">
            <a:avLst/>
          </a:prstGeom>
          <a:noFill/>
          <a:ln w="9525">
            <a:solidFill>
              <a:srgbClr val="000000"/>
            </a:solidFill>
            <a:miter/>
          </a:ln>
        </p:spPr>
        <p:style>
          <a:lnRef idx="0"/>
          <a:fillRef idx="0"/>
          <a:effectRef idx="0"/>
          <a:fontRef idx="minor"/>
        </p:style>
      </p:sp>
      <p:sp>
        <p:nvSpPr>
          <p:cNvPr id="489" name="Text Box 10"/>
          <p:cNvSpPr/>
          <p:nvPr/>
        </p:nvSpPr>
        <p:spPr>
          <a:xfrm>
            <a:off x="7391520" y="1447920"/>
            <a:ext cx="913680" cy="19976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700"/>
              </a:spcBef>
            </a:pPr>
            <a:r>
              <a:rPr b="0" lang="en-US" sz="1400" spc="-1" strike="noStrike">
                <a:solidFill>
                  <a:srgbClr val="000000"/>
                </a:solidFill>
                <a:latin typeface="Arial"/>
                <a:ea typeface="DejaVu Sans"/>
              </a:rPr>
              <a:t>ebp+16</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ebp+12</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ebp+8</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ebp+4</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a:t>
            </a:r>
            <a:endParaRPr b="0" lang="en-US" sz="1400" spc="-1" strike="noStrike">
              <a:latin typeface="Arial"/>
            </a:endParaRPr>
          </a:p>
          <a:p>
            <a:pPr>
              <a:lnSpc>
                <a:spcPct val="100000"/>
              </a:lnSpc>
              <a:spcBef>
                <a:spcPts val="700"/>
              </a:spcBef>
            </a:pPr>
            <a:r>
              <a:rPr b="0" lang="en-US" sz="1400" spc="-1" strike="noStrike">
                <a:solidFill>
                  <a:srgbClr val="000000"/>
                </a:solidFill>
                <a:latin typeface="Arial"/>
                <a:ea typeface="DejaVu Sans"/>
              </a:rPr>
              <a:t>ebp-4</a:t>
            </a:r>
            <a:endParaRPr b="0" lang="en-US" sz="1400" spc="-1" strike="noStrike">
              <a:latin typeface="Arial"/>
            </a:endParaRPr>
          </a:p>
        </p:txBody>
      </p:sp>
      <p:sp>
        <p:nvSpPr>
          <p:cNvPr id="490" name="Text Box 11"/>
          <p:cNvSpPr/>
          <p:nvPr/>
        </p:nvSpPr>
        <p:spPr>
          <a:xfrm>
            <a:off x="6019920" y="838080"/>
            <a:ext cx="1523160" cy="4870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700"/>
              </a:spcBef>
            </a:pPr>
            <a:r>
              <a:rPr b="0" lang="en-US" sz="1400" spc="-1" strike="noStrike">
                <a:solidFill>
                  <a:srgbClr val="000000"/>
                </a:solidFill>
                <a:latin typeface="Arial"/>
                <a:ea typeface="DejaVu Sans"/>
              </a:rPr>
              <a:t>Stack frame</a:t>
            </a:r>
            <a:endParaRPr b="0" lang="en-US" sz="1400" spc="-1" strike="noStrike">
              <a:latin typeface="Arial"/>
            </a:endParaRPr>
          </a:p>
        </p:txBody>
      </p:sp>
      <p:sp>
        <p:nvSpPr>
          <p:cNvPr id="491" name="Line 12"/>
          <p:cNvSpPr/>
          <p:nvPr/>
        </p:nvSpPr>
        <p:spPr>
          <a:xfrm>
            <a:off x="6019560" y="1828800"/>
            <a:ext cx="2133720" cy="360"/>
          </a:xfrm>
          <a:prstGeom prst="line">
            <a:avLst/>
          </a:prstGeom>
          <a:ln w="9525">
            <a:solidFill>
              <a:srgbClr val="000000"/>
            </a:solidFill>
            <a:round/>
          </a:ln>
        </p:spPr>
        <p:style>
          <a:lnRef idx="0"/>
          <a:fillRef idx="0"/>
          <a:effectRef idx="0"/>
          <a:fontRef idx="minor"/>
        </p:style>
      </p:sp>
      <p:sp>
        <p:nvSpPr>
          <p:cNvPr id="492" name="Line 13"/>
          <p:cNvSpPr/>
          <p:nvPr/>
        </p:nvSpPr>
        <p:spPr>
          <a:xfrm>
            <a:off x="6019560" y="2514600"/>
            <a:ext cx="2133720" cy="360"/>
          </a:xfrm>
          <a:prstGeom prst="line">
            <a:avLst/>
          </a:prstGeom>
          <a:ln w="9525">
            <a:solidFill>
              <a:srgbClr val="000000"/>
            </a:solidFill>
            <a:round/>
          </a:ln>
        </p:spPr>
        <p:style>
          <a:lnRef idx="0"/>
          <a:fillRef idx="0"/>
          <a:effectRef idx="0"/>
          <a:fontRef idx="minor"/>
        </p:style>
      </p:sp>
      <p:sp>
        <p:nvSpPr>
          <p:cNvPr id="493" name="Line 14"/>
          <p:cNvSpPr/>
          <p:nvPr/>
        </p:nvSpPr>
        <p:spPr>
          <a:xfrm>
            <a:off x="6019560" y="2819160"/>
            <a:ext cx="2133720" cy="360"/>
          </a:xfrm>
          <a:prstGeom prst="line">
            <a:avLst/>
          </a:prstGeom>
          <a:ln w="9525">
            <a:solidFill>
              <a:srgbClr val="000000"/>
            </a:solidFill>
            <a:round/>
          </a:ln>
        </p:spPr>
        <p:style>
          <a:lnRef idx="0"/>
          <a:fillRef idx="0"/>
          <a:effectRef idx="0"/>
          <a:fontRef idx="minor"/>
        </p:style>
      </p:sp>
      <p:sp>
        <p:nvSpPr>
          <p:cNvPr id="494" name="Line 17"/>
          <p:cNvSpPr/>
          <p:nvPr/>
        </p:nvSpPr>
        <p:spPr>
          <a:xfrm>
            <a:off x="6019560" y="2209680"/>
            <a:ext cx="2133720" cy="360"/>
          </a:xfrm>
          <a:prstGeom prst="line">
            <a:avLst/>
          </a:prstGeom>
          <a:ln w="9525">
            <a:solidFill>
              <a:srgbClr val="000000"/>
            </a:solidFill>
            <a:round/>
          </a:ln>
        </p:spPr>
        <p:style>
          <a:lnRef idx="0"/>
          <a:fillRef idx="0"/>
          <a:effectRef idx="0"/>
          <a:fontRef idx="minor"/>
        </p:style>
      </p:sp>
      <p:sp>
        <p:nvSpPr>
          <p:cNvPr id="495" name="Line 18"/>
          <p:cNvSpPr/>
          <p:nvPr/>
        </p:nvSpPr>
        <p:spPr>
          <a:xfrm flipV="1">
            <a:off x="4952880" y="1676160"/>
            <a:ext cx="1219320" cy="2819520"/>
          </a:xfrm>
          <a:prstGeom prst="line">
            <a:avLst/>
          </a:prstGeom>
          <a:ln w="9525">
            <a:solidFill>
              <a:srgbClr val="000000"/>
            </a:solidFill>
            <a:round/>
            <a:tailEnd len="med" type="triangle" w="med"/>
          </a:ln>
        </p:spPr>
        <p:style>
          <a:lnRef idx="0"/>
          <a:fillRef idx="0"/>
          <a:effectRef idx="0"/>
          <a:fontRef idx="minor"/>
        </p:style>
      </p:sp>
      <p:sp>
        <p:nvSpPr>
          <p:cNvPr id="496" name="Line 20"/>
          <p:cNvSpPr/>
          <p:nvPr/>
        </p:nvSpPr>
        <p:spPr>
          <a:xfrm flipV="1">
            <a:off x="6172200" y="3200400"/>
            <a:ext cx="914400" cy="152280"/>
          </a:xfrm>
          <a:prstGeom prst="line">
            <a:avLst/>
          </a:prstGeom>
          <a:ln w="9525">
            <a:solidFill>
              <a:srgbClr val="000000"/>
            </a:solidFill>
            <a:round/>
          </a:ln>
        </p:spPr>
        <p:style>
          <a:lnRef idx="0"/>
          <a:fillRef idx="0"/>
          <a:effectRef idx="0"/>
          <a:fontRef idx="minor"/>
        </p:style>
      </p:sp>
      <p:sp>
        <p:nvSpPr>
          <p:cNvPr id="497" name="Freeform 21"/>
          <p:cNvSpPr/>
          <p:nvPr/>
        </p:nvSpPr>
        <p:spPr>
          <a:xfrm>
            <a:off x="4859280" y="3429000"/>
            <a:ext cx="1563120" cy="1590120"/>
          </a:xfrm>
          <a:custGeom>
            <a:avLst/>
            <a:gdLst/>
            <a:ahLst/>
            <a:rect l="l" t="t" r="r" b="b"/>
            <a:pathLst>
              <a:path w="985" h="1002">
                <a:moveTo>
                  <a:pt x="0" y="1000"/>
                </a:moveTo>
                <a:cubicBezTo>
                  <a:pt x="138" y="973"/>
                  <a:pt x="661" y="1002"/>
                  <a:pt x="823" y="835"/>
                </a:cubicBezTo>
                <a:cubicBezTo>
                  <a:pt x="985" y="668"/>
                  <a:pt x="940" y="174"/>
                  <a:pt x="971" y="0"/>
                </a:cubicBezTo>
              </a:path>
            </a:pathLst>
          </a:custGeom>
          <a:noFill/>
          <a:ln w="9525">
            <a:solidFill>
              <a:srgbClr val="000000"/>
            </a:solidFill>
            <a:round/>
            <a:tailEnd len="med" type="arrow" w="med"/>
          </a:ln>
        </p:spPr>
        <p:style>
          <a:lnRef idx="0"/>
          <a:fillRef idx="0"/>
          <a:effectRef idx="0"/>
          <a:fontRef idx="minor"/>
        </p:style>
      </p:sp>
      <p:sp>
        <p:nvSpPr>
          <p:cNvPr id="498" name="AutoShape 24"/>
          <p:cNvSpPr/>
          <p:nvPr/>
        </p:nvSpPr>
        <p:spPr>
          <a:xfrm>
            <a:off x="8229600" y="1905120"/>
            <a:ext cx="151560" cy="837360"/>
          </a:xfrm>
          <a:prstGeom prst="rightBrace">
            <a:avLst>
              <a:gd name="adj1" fmla="val 45833"/>
              <a:gd name="adj2" fmla="val 50000"/>
            </a:avLst>
          </a:prstGeom>
          <a:noFill/>
          <a:ln w="9525">
            <a:solidFill>
              <a:srgbClr val="000000"/>
            </a:solidFill>
            <a:round/>
          </a:ln>
        </p:spPr>
        <p:style>
          <a:lnRef idx="0"/>
          <a:fillRef idx="0"/>
          <a:effectRef idx="0"/>
          <a:fontRef idx="minor"/>
        </p:style>
      </p:sp>
      <p:grpSp>
        <p:nvGrpSpPr>
          <p:cNvPr id="499" name="Group 38"/>
          <p:cNvGrpSpPr/>
          <p:nvPr/>
        </p:nvGrpSpPr>
        <p:grpSpPr>
          <a:xfrm>
            <a:off x="2209680" y="2895480"/>
            <a:ext cx="4952880" cy="2529720"/>
            <a:chOff x="2209680" y="2895480"/>
            <a:chExt cx="4952880" cy="2529720"/>
          </a:xfrm>
        </p:grpSpPr>
        <p:sp>
          <p:nvSpPr>
            <p:cNvPr id="500" name="Freeform 22"/>
            <p:cNvSpPr/>
            <p:nvPr/>
          </p:nvSpPr>
          <p:spPr>
            <a:xfrm>
              <a:off x="2209680" y="3030480"/>
              <a:ext cx="4909320" cy="2394720"/>
            </a:xfrm>
            <a:custGeom>
              <a:avLst/>
              <a:gdLst/>
              <a:ahLst/>
              <a:rect l="l" t="t" r="r" b="b"/>
              <a:pathLst>
                <a:path w="3093" h="1509">
                  <a:moveTo>
                    <a:pt x="0" y="1403"/>
                  </a:moveTo>
                  <a:cubicBezTo>
                    <a:pt x="418" y="1382"/>
                    <a:pt x="1993" y="1509"/>
                    <a:pt x="2508" y="1275"/>
                  </a:cubicBezTo>
                  <a:cubicBezTo>
                    <a:pt x="3023" y="1041"/>
                    <a:pt x="2971" y="266"/>
                    <a:pt x="3093" y="0"/>
                  </a:cubicBezTo>
                </a:path>
              </a:pathLst>
            </a:custGeom>
            <a:noFill/>
            <a:ln w="9525">
              <a:solidFill>
                <a:srgbClr val="000000"/>
              </a:solidFill>
              <a:round/>
              <a:tailEnd len="med" type="arrow" w="med"/>
            </a:ln>
          </p:spPr>
          <p:style>
            <a:lnRef idx="0"/>
            <a:fillRef idx="0"/>
            <a:effectRef idx="0"/>
            <a:fontRef idx="minor"/>
          </p:style>
        </p:sp>
        <p:sp>
          <p:nvSpPr>
            <p:cNvPr id="501" name="Line 25"/>
            <p:cNvSpPr/>
            <p:nvPr/>
          </p:nvSpPr>
          <p:spPr>
            <a:xfrm flipV="1">
              <a:off x="6172200" y="2895480"/>
              <a:ext cx="990360" cy="152280"/>
            </a:xfrm>
            <a:prstGeom prst="line">
              <a:avLst/>
            </a:prstGeom>
            <a:ln w="9525">
              <a:solidFill>
                <a:srgbClr val="000000"/>
              </a:solidFill>
              <a:round/>
            </a:ln>
          </p:spPr>
          <p:style>
            <a:lnRef idx="0"/>
            <a:fillRef idx="0"/>
            <a:effectRef idx="0"/>
            <a:fontRef idx="minor"/>
          </p:style>
        </p:sp>
      </p:grpSp>
      <p:grpSp>
        <p:nvGrpSpPr>
          <p:cNvPr id="502" name="Group 39"/>
          <p:cNvGrpSpPr/>
          <p:nvPr/>
        </p:nvGrpSpPr>
        <p:grpSpPr>
          <a:xfrm>
            <a:off x="4807080" y="1904760"/>
            <a:ext cx="3963240" cy="3763440"/>
            <a:chOff x="4807080" y="1904760"/>
            <a:chExt cx="3963240" cy="3763440"/>
          </a:xfrm>
        </p:grpSpPr>
        <p:sp>
          <p:nvSpPr>
            <p:cNvPr id="503" name="Line 19"/>
            <p:cNvSpPr/>
            <p:nvPr/>
          </p:nvSpPr>
          <p:spPr>
            <a:xfrm flipV="1">
              <a:off x="6172200" y="2590560"/>
              <a:ext cx="761760" cy="152640"/>
            </a:xfrm>
            <a:prstGeom prst="line">
              <a:avLst/>
            </a:prstGeom>
            <a:ln w="9525">
              <a:solidFill>
                <a:srgbClr val="000000"/>
              </a:solidFill>
              <a:round/>
            </a:ln>
          </p:spPr>
          <p:style>
            <a:lnRef idx="0"/>
            <a:fillRef idx="0"/>
            <a:effectRef idx="0"/>
            <a:fontRef idx="minor"/>
          </p:style>
        </p:sp>
        <p:sp>
          <p:nvSpPr>
            <p:cNvPr id="504" name="Freeform 23"/>
            <p:cNvSpPr/>
            <p:nvPr/>
          </p:nvSpPr>
          <p:spPr>
            <a:xfrm>
              <a:off x="4807080" y="2220840"/>
              <a:ext cx="3963240" cy="3447360"/>
            </a:xfrm>
            <a:custGeom>
              <a:avLst/>
              <a:gdLst/>
              <a:ahLst/>
              <a:rect l="l" t="t" r="r" b="b"/>
              <a:pathLst>
                <a:path w="2497" h="2172">
                  <a:moveTo>
                    <a:pt x="0" y="2172"/>
                  </a:moveTo>
                  <a:cubicBezTo>
                    <a:pt x="230" y="2153"/>
                    <a:pt x="1053" y="2140"/>
                    <a:pt x="1388" y="2057"/>
                  </a:cubicBezTo>
                  <a:cubicBezTo>
                    <a:pt x="1723" y="1974"/>
                    <a:pt x="1836" y="1937"/>
                    <a:pt x="2012" y="1673"/>
                  </a:cubicBezTo>
                  <a:cubicBezTo>
                    <a:pt x="2188" y="1409"/>
                    <a:pt x="2391" y="752"/>
                    <a:pt x="2444" y="473"/>
                  </a:cubicBezTo>
                  <a:cubicBezTo>
                    <a:pt x="2497" y="194"/>
                    <a:pt x="2353" y="99"/>
                    <a:pt x="2329" y="0"/>
                  </a:cubicBezTo>
                </a:path>
              </a:pathLst>
            </a:custGeom>
            <a:noFill/>
            <a:ln w="9525">
              <a:solidFill>
                <a:srgbClr val="000000"/>
              </a:solidFill>
              <a:round/>
              <a:tailEnd len="med" type="arrow" w="med"/>
            </a:ln>
          </p:spPr>
          <p:style>
            <a:lnRef idx="0"/>
            <a:fillRef idx="0"/>
            <a:effectRef idx="0"/>
            <a:fontRef idx="minor"/>
          </p:style>
        </p:sp>
        <p:sp>
          <p:nvSpPr>
            <p:cNvPr id="505" name="Line 26"/>
            <p:cNvSpPr/>
            <p:nvPr/>
          </p:nvSpPr>
          <p:spPr>
            <a:xfrm flipV="1">
              <a:off x="6095880" y="2286000"/>
              <a:ext cx="838080" cy="75960"/>
            </a:xfrm>
            <a:prstGeom prst="line">
              <a:avLst/>
            </a:prstGeom>
            <a:ln w="9525">
              <a:solidFill>
                <a:srgbClr val="000000"/>
              </a:solidFill>
              <a:round/>
            </a:ln>
          </p:spPr>
          <p:style>
            <a:lnRef idx="0"/>
            <a:fillRef idx="0"/>
            <a:effectRef idx="0"/>
            <a:fontRef idx="minor"/>
          </p:style>
        </p:sp>
        <p:sp>
          <p:nvSpPr>
            <p:cNvPr id="506" name="Line 27"/>
            <p:cNvSpPr/>
            <p:nvPr/>
          </p:nvSpPr>
          <p:spPr>
            <a:xfrm flipV="1">
              <a:off x="6095880" y="1904760"/>
              <a:ext cx="838080" cy="152640"/>
            </a:xfrm>
            <a:prstGeom prst="line">
              <a:avLst/>
            </a:prstGeom>
            <a:ln w="9525">
              <a:solidFill>
                <a:srgbClr val="000000"/>
              </a:solidFill>
              <a:round/>
            </a:ln>
          </p:spPr>
          <p:style>
            <a:lnRef idx="0"/>
            <a:fillRef idx="0"/>
            <a:effectRef idx="0"/>
            <a:fontRef idx="minor"/>
          </p:style>
        </p:sp>
      </p:grpSp>
      <p:grpSp>
        <p:nvGrpSpPr>
          <p:cNvPr id="507" name="Group 40"/>
          <p:cNvGrpSpPr/>
          <p:nvPr/>
        </p:nvGrpSpPr>
        <p:grpSpPr>
          <a:xfrm>
            <a:off x="4343400" y="1676160"/>
            <a:ext cx="2209680" cy="838440"/>
            <a:chOff x="4343400" y="1676160"/>
            <a:chExt cx="2209680" cy="838440"/>
          </a:xfrm>
        </p:grpSpPr>
        <p:sp>
          <p:nvSpPr>
            <p:cNvPr id="508" name="Line 28"/>
            <p:cNvSpPr/>
            <p:nvPr/>
          </p:nvSpPr>
          <p:spPr>
            <a:xfrm flipV="1">
              <a:off x="4343400" y="1676160"/>
              <a:ext cx="1752480" cy="838440"/>
            </a:xfrm>
            <a:prstGeom prst="line">
              <a:avLst/>
            </a:prstGeom>
            <a:ln w="9525">
              <a:solidFill>
                <a:srgbClr val="000000"/>
              </a:solidFill>
              <a:round/>
              <a:tailEnd len="med" type="triangle" w="med"/>
            </a:ln>
          </p:spPr>
          <p:style>
            <a:lnRef idx="0"/>
            <a:fillRef idx="0"/>
            <a:effectRef idx="0"/>
            <a:fontRef idx="minor"/>
          </p:style>
        </p:sp>
        <p:sp>
          <p:nvSpPr>
            <p:cNvPr id="509" name="Line 29"/>
            <p:cNvSpPr/>
            <p:nvPr/>
          </p:nvSpPr>
          <p:spPr>
            <a:xfrm>
              <a:off x="6172200" y="1676160"/>
              <a:ext cx="380880" cy="360"/>
            </a:xfrm>
            <a:prstGeom prst="line">
              <a:avLst/>
            </a:prstGeom>
            <a:ln w="9525">
              <a:solidFill>
                <a:srgbClr val="000000"/>
              </a:solidFill>
              <a:round/>
            </a:ln>
          </p:spPr>
          <p:style>
            <a:lnRef idx="0"/>
            <a:fillRef idx="0"/>
            <a:effectRef idx="0"/>
            <a:fontRef idx="minor"/>
          </p:style>
        </p:sp>
      </p:grpSp>
      <p:sp>
        <p:nvSpPr>
          <p:cNvPr id="510" name="Text Box 30"/>
          <p:cNvSpPr/>
          <p:nvPr/>
        </p:nvSpPr>
        <p:spPr>
          <a:xfrm>
            <a:off x="152280" y="2057400"/>
            <a:ext cx="532800" cy="3390120"/>
          </a:xfrm>
          <a:prstGeom prst="rect">
            <a:avLst/>
          </a:prstGeom>
          <a:noFill/>
          <a:ln w="9525">
            <a:noFill/>
          </a:ln>
        </p:spPr>
        <p:style>
          <a:lnRef idx="0"/>
          <a:fillRef idx="0"/>
          <a:effectRef idx="0"/>
          <a:fontRef idx="minor"/>
        </p:style>
        <p:txBody>
          <a:bodyPr lIns="90000" rIns="90000" tIns="137160" bIns="137160">
            <a:spAutoFit/>
          </a:bodyPr>
          <a:p>
            <a:pPr>
              <a:lnSpc>
                <a:spcPct val="70000"/>
              </a:lnSpc>
              <a:spcBef>
                <a:spcPts val="499"/>
              </a:spcBef>
            </a:pPr>
            <a:r>
              <a:rPr b="0" lang="en-US" sz="1000" spc="-1" strike="noStrike">
                <a:solidFill>
                  <a:srgbClr val="000000"/>
                </a:solidFill>
                <a:latin typeface="Arial"/>
                <a:ea typeface="DejaVu Sans"/>
              </a:rPr>
              <a:t>steps</a:t>
            </a:r>
            <a:endParaRPr b="0" lang="en-US" sz="1000" spc="-1" strike="noStrike">
              <a:latin typeface="Arial"/>
            </a:endParaRPr>
          </a:p>
          <a:p>
            <a:pPr>
              <a:lnSpc>
                <a:spcPct val="100000"/>
              </a:lnSpc>
              <a:spcBef>
                <a:spcPts val="700"/>
              </a:spcBef>
            </a:pPr>
            <a:r>
              <a:rPr b="0" lang="en-US" sz="1400" spc="-1" strike="noStrike">
                <a:solidFill>
                  <a:srgbClr val="000000"/>
                </a:solidFill>
                <a:latin typeface="Arial"/>
                <a:ea typeface="DejaVu Sans"/>
              </a:rPr>
              <a:t>5)</a:t>
            </a:r>
            <a:endParaRPr b="0" lang="en-US" sz="1400" spc="-1" strike="noStrike">
              <a:latin typeface="Arial"/>
            </a:endParaRPr>
          </a:p>
          <a:p>
            <a:pPr>
              <a:lnSpc>
                <a:spcPct val="70000"/>
              </a:lnSpc>
              <a:spcBef>
                <a:spcPts val="700"/>
              </a:spcBef>
            </a:pPr>
            <a:endParaRPr b="0" lang="en-US" sz="1400" spc="-1" strike="noStrike">
              <a:latin typeface="Arial"/>
            </a:endParaRPr>
          </a:p>
          <a:p>
            <a:pPr>
              <a:lnSpc>
                <a:spcPct val="70000"/>
              </a:lnSpc>
              <a:spcBef>
                <a:spcPts val="700"/>
              </a:spcBef>
            </a:pPr>
            <a:endParaRPr b="0" lang="en-US" sz="1400" spc="-1" strike="noStrike">
              <a:latin typeface="Arial"/>
            </a:endParaRPr>
          </a:p>
          <a:p>
            <a:pPr>
              <a:lnSpc>
                <a:spcPct val="70000"/>
              </a:lnSpc>
              <a:spcBef>
                <a:spcPts val="700"/>
              </a:spcBef>
            </a:pPr>
            <a:endParaRPr b="0" lang="en-US" sz="1400" spc="-1" strike="noStrike">
              <a:latin typeface="Arial"/>
            </a:endParaRPr>
          </a:p>
          <a:p>
            <a:pPr>
              <a:lnSpc>
                <a:spcPct val="70000"/>
              </a:lnSpc>
              <a:spcBef>
                <a:spcPts val="700"/>
              </a:spcBef>
            </a:pPr>
            <a:endParaRPr b="0" lang="en-US" sz="1400" spc="-1" strike="noStrike">
              <a:latin typeface="Arial"/>
            </a:endParaRPr>
          </a:p>
          <a:p>
            <a:pPr>
              <a:lnSpc>
                <a:spcPct val="70000"/>
              </a:lnSpc>
              <a:spcBef>
                <a:spcPts val="700"/>
              </a:spcBef>
            </a:pPr>
            <a:endParaRPr b="0" lang="en-US" sz="1400" spc="-1" strike="noStrike">
              <a:latin typeface="Arial"/>
            </a:endParaRPr>
          </a:p>
          <a:p>
            <a:pPr>
              <a:lnSpc>
                <a:spcPct val="70000"/>
              </a:lnSpc>
              <a:spcBef>
                <a:spcPts val="700"/>
              </a:spcBef>
            </a:pPr>
            <a:endParaRPr b="0" lang="en-US" sz="1400" spc="-1" strike="noStrike">
              <a:latin typeface="Arial"/>
            </a:endParaRPr>
          </a:p>
          <a:p>
            <a:pPr>
              <a:lnSpc>
                <a:spcPct val="100000"/>
              </a:lnSpc>
              <a:spcBef>
                <a:spcPts val="700"/>
              </a:spcBef>
            </a:pPr>
            <a:endParaRPr b="0" lang="en-US" sz="1400" spc="-1" strike="noStrike">
              <a:latin typeface="Arial"/>
            </a:endParaRPr>
          </a:p>
          <a:p>
            <a:pPr>
              <a:lnSpc>
                <a:spcPct val="50000"/>
              </a:lnSpc>
              <a:spcBef>
                <a:spcPts val="700"/>
              </a:spcBef>
            </a:pPr>
            <a:r>
              <a:rPr b="0" lang="en-US" sz="1400" spc="-1" strike="noStrike">
                <a:solidFill>
                  <a:srgbClr val="000000"/>
                </a:solidFill>
                <a:latin typeface="Arial"/>
                <a:ea typeface="DejaVu Sans"/>
              </a:rPr>
              <a:t>1)</a:t>
            </a:r>
            <a:endParaRPr b="0" lang="en-US" sz="1400" spc="-1" strike="noStrike">
              <a:latin typeface="Arial"/>
            </a:endParaRPr>
          </a:p>
          <a:p>
            <a:pPr>
              <a:lnSpc>
                <a:spcPct val="50000"/>
              </a:lnSpc>
              <a:spcBef>
                <a:spcPts val="700"/>
              </a:spcBef>
            </a:pPr>
            <a:endParaRPr b="0" lang="en-US" sz="1400" spc="-1" strike="noStrike">
              <a:latin typeface="Arial"/>
            </a:endParaRPr>
          </a:p>
          <a:p>
            <a:pPr>
              <a:lnSpc>
                <a:spcPct val="50000"/>
              </a:lnSpc>
              <a:spcBef>
                <a:spcPts val="700"/>
              </a:spcBef>
            </a:pPr>
            <a:r>
              <a:rPr b="0" lang="en-US" sz="1400" spc="-1" strike="noStrike">
                <a:solidFill>
                  <a:srgbClr val="000000"/>
                </a:solidFill>
                <a:latin typeface="Arial"/>
                <a:ea typeface="DejaVu Sans"/>
              </a:rPr>
              <a:t>2)</a:t>
            </a:r>
            <a:endParaRPr b="0" lang="en-US" sz="1400" spc="-1" strike="noStrike">
              <a:latin typeface="Arial"/>
            </a:endParaRPr>
          </a:p>
          <a:p>
            <a:pPr>
              <a:lnSpc>
                <a:spcPct val="50000"/>
              </a:lnSpc>
              <a:spcBef>
                <a:spcPts val="700"/>
              </a:spcBef>
            </a:pPr>
            <a:r>
              <a:rPr b="0" lang="en-US" sz="1400" spc="-1" strike="noStrike">
                <a:solidFill>
                  <a:srgbClr val="000000"/>
                </a:solidFill>
                <a:latin typeface="Arial"/>
                <a:ea typeface="DejaVu Sans"/>
              </a:rPr>
              <a:t>3)</a:t>
            </a:r>
            <a:endParaRPr b="0" lang="en-US" sz="1400" spc="-1" strike="noStrike">
              <a:latin typeface="Arial"/>
            </a:endParaRPr>
          </a:p>
          <a:p>
            <a:pPr>
              <a:lnSpc>
                <a:spcPct val="50000"/>
              </a:lnSpc>
              <a:spcBef>
                <a:spcPts val="700"/>
              </a:spcBef>
            </a:pPr>
            <a:r>
              <a:rPr b="0" lang="en-US" sz="1400" spc="-1" strike="noStrike">
                <a:solidFill>
                  <a:srgbClr val="000000"/>
                </a:solidFill>
                <a:latin typeface="Arial"/>
                <a:ea typeface="DejaVu Sans"/>
              </a:rPr>
              <a:t>4)</a:t>
            </a:r>
            <a:endParaRPr b="0" lang="en-US" sz="1400" spc="-1" strike="noStrike">
              <a:latin typeface="Arial"/>
            </a:endParaRPr>
          </a:p>
        </p:txBody>
      </p:sp>
      <p:sp>
        <p:nvSpPr>
          <p:cNvPr id="511" name="Text Box 31"/>
          <p:cNvSpPr/>
          <p:nvPr/>
        </p:nvSpPr>
        <p:spPr>
          <a:xfrm>
            <a:off x="6104880" y="1447920"/>
            <a:ext cx="39096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11</a:t>
            </a:r>
            <a:endParaRPr b="0" lang="en-US" sz="1600" spc="-1" strike="noStrike">
              <a:latin typeface="Arial"/>
            </a:endParaRPr>
          </a:p>
        </p:txBody>
      </p:sp>
      <p:grpSp>
        <p:nvGrpSpPr>
          <p:cNvPr id="512" name="Group 43"/>
          <p:cNvGrpSpPr/>
          <p:nvPr/>
        </p:nvGrpSpPr>
        <p:grpSpPr>
          <a:xfrm>
            <a:off x="6022800" y="1752480"/>
            <a:ext cx="1250640" cy="1203120"/>
            <a:chOff x="6022800" y="1752480"/>
            <a:chExt cx="1250640" cy="1203120"/>
          </a:xfrm>
        </p:grpSpPr>
        <p:sp>
          <p:nvSpPr>
            <p:cNvPr id="513" name="Text Box 32"/>
            <p:cNvSpPr/>
            <p:nvPr/>
          </p:nvSpPr>
          <p:spPr>
            <a:xfrm>
              <a:off x="6097320" y="1752480"/>
              <a:ext cx="2934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6</a:t>
              </a:r>
              <a:endParaRPr b="0" lang="en-US" sz="1600" spc="-1" strike="noStrike">
                <a:latin typeface="Arial"/>
              </a:endParaRPr>
            </a:p>
          </p:txBody>
        </p:sp>
        <p:sp>
          <p:nvSpPr>
            <p:cNvPr id="514" name="Text Box 34"/>
            <p:cNvSpPr/>
            <p:nvPr/>
          </p:nvSpPr>
          <p:spPr>
            <a:xfrm>
              <a:off x="6097320" y="2133720"/>
              <a:ext cx="2934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5</a:t>
              </a:r>
              <a:endParaRPr b="0" lang="en-US" sz="1600" spc="-1" strike="noStrike">
                <a:latin typeface="Arial"/>
              </a:endParaRPr>
            </a:p>
          </p:txBody>
        </p:sp>
        <p:sp>
          <p:nvSpPr>
            <p:cNvPr id="515" name="Text Box 35"/>
            <p:cNvSpPr/>
            <p:nvPr/>
          </p:nvSpPr>
          <p:spPr>
            <a:xfrm>
              <a:off x="6022800" y="2438280"/>
              <a:ext cx="125064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Return addr</a:t>
              </a:r>
              <a:endParaRPr b="0" lang="en-US" sz="1600" spc="-1" strike="noStrike">
                <a:latin typeface="Arial"/>
              </a:endParaRPr>
            </a:p>
          </p:txBody>
        </p:sp>
      </p:grpSp>
      <p:grpSp>
        <p:nvGrpSpPr>
          <p:cNvPr id="516" name="Group 42"/>
          <p:cNvGrpSpPr/>
          <p:nvPr/>
        </p:nvGrpSpPr>
        <p:grpSpPr>
          <a:xfrm>
            <a:off x="6019560" y="2743200"/>
            <a:ext cx="2133720" cy="517320"/>
            <a:chOff x="6019560" y="2743200"/>
            <a:chExt cx="2133720" cy="517320"/>
          </a:xfrm>
        </p:grpSpPr>
        <p:sp>
          <p:nvSpPr>
            <p:cNvPr id="517" name="Line 15"/>
            <p:cNvSpPr/>
            <p:nvPr/>
          </p:nvSpPr>
          <p:spPr>
            <a:xfrm>
              <a:off x="6019560" y="3124080"/>
              <a:ext cx="2133720" cy="360"/>
            </a:xfrm>
            <a:prstGeom prst="line">
              <a:avLst/>
            </a:prstGeom>
            <a:ln w="9525">
              <a:solidFill>
                <a:srgbClr val="000000"/>
              </a:solidFill>
              <a:round/>
            </a:ln>
          </p:spPr>
          <p:style>
            <a:lnRef idx="0"/>
            <a:fillRef idx="0"/>
            <a:effectRef idx="0"/>
            <a:fontRef idx="minor"/>
          </p:style>
        </p:sp>
        <p:sp>
          <p:nvSpPr>
            <p:cNvPr id="518" name="Text Box 36"/>
            <p:cNvSpPr/>
            <p:nvPr/>
          </p:nvSpPr>
          <p:spPr>
            <a:xfrm>
              <a:off x="6097680" y="2743200"/>
              <a:ext cx="8910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Old ebp</a:t>
              </a:r>
              <a:endParaRPr b="0" lang="en-US" sz="1600" spc="-1" strike="noStrike">
                <a:latin typeface="Arial"/>
              </a:endParaRPr>
            </a:p>
          </p:txBody>
        </p:sp>
      </p:grpSp>
      <p:grpSp>
        <p:nvGrpSpPr>
          <p:cNvPr id="519" name="Group 41"/>
          <p:cNvGrpSpPr/>
          <p:nvPr/>
        </p:nvGrpSpPr>
        <p:grpSpPr>
          <a:xfrm>
            <a:off x="6019560" y="3048120"/>
            <a:ext cx="2133720" cy="517320"/>
            <a:chOff x="6019560" y="3048120"/>
            <a:chExt cx="2133720" cy="517320"/>
          </a:xfrm>
        </p:grpSpPr>
        <p:sp>
          <p:nvSpPr>
            <p:cNvPr id="520" name="Line 16"/>
            <p:cNvSpPr/>
            <p:nvPr/>
          </p:nvSpPr>
          <p:spPr>
            <a:xfrm>
              <a:off x="6019560" y="3504960"/>
              <a:ext cx="2133720" cy="360"/>
            </a:xfrm>
            <a:prstGeom prst="line">
              <a:avLst/>
            </a:prstGeom>
            <a:ln w="9525">
              <a:solidFill>
                <a:srgbClr val="000000"/>
              </a:solidFill>
              <a:round/>
            </a:ln>
          </p:spPr>
          <p:style>
            <a:lnRef idx="0"/>
            <a:fillRef idx="0"/>
            <a:effectRef idx="0"/>
            <a:fontRef idx="minor"/>
          </p:style>
        </p:sp>
        <p:sp>
          <p:nvSpPr>
            <p:cNvPr id="521" name="Text Box 37"/>
            <p:cNvSpPr/>
            <p:nvPr/>
          </p:nvSpPr>
          <p:spPr>
            <a:xfrm>
              <a:off x="6097320" y="3048120"/>
              <a:ext cx="880200" cy="51732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pPr>
              <a:r>
                <a:rPr b="0" lang="en-US" sz="1600" spc="-1" strike="noStrike">
                  <a:solidFill>
                    <a:srgbClr val="000000"/>
                  </a:solidFill>
                  <a:latin typeface="Arial"/>
                  <a:ea typeface="DejaVu Sans"/>
                </a:rPr>
                <a:t>Old eax</a:t>
              </a:r>
              <a:endParaRPr b="0" lang="en-US" sz="1600" spc="-1" strike="noStrike">
                <a:latin typeface="Arial"/>
              </a:endParaRPr>
            </a:p>
          </p:txBody>
        </p:sp>
      </p:gr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childTnLst>
                  <p:par>
                    <p:cTn id="74" fill="hold">
                      <p:stCondLst>
                        <p:cond delay="indefinite"/>
                      </p:stCondLst>
                      <p:childTnLst>
                        <p:par>
                          <p:cTn id="75" fill="hold">
                            <p:stCondLst>
                              <p:cond delay="0"/>
                            </p:stCondLst>
                            <p:childTnLst>
                              <p:par>
                                <p:cTn id="76" nodeType="clickEffect" fill="hold" presetClass="entr" presetID="3" presetSubtype="10">
                                  <p:stCondLst>
                                    <p:cond delay="0"/>
                                  </p:stCondLst>
                                  <p:childTnLst>
                                    <p:set>
                                      <p:cBhvr>
                                        <p:cTn id="77" dur="1" fill="hold">
                                          <p:stCondLst>
                                            <p:cond delay="0"/>
                                          </p:stCondLst>
                                        </p:cTn>
                                        <p:tgtEl>
                                          <p:spTgt spid="511"/>
                                        </p:tgtEl>
                                        <p:attrNameLst>
                                          <p:attrName>style.visibility</p:attrName>
                                        </p:attrNameLst>
                                      </p:cBhvr>
                                      <p:to>
                                        <p:strVal val="visible"/>
                                      </p:to>
                                    </p:set>
                                    <p:animEffect filter="blinds(horizontal)" transition="in">
                                      <p:cBhvr additive="repl">
                                        <p:cTn id="78" dur="500"/>
                                        <p:tgtEl>
                                          <p:spTgt spid="511"/>
                                        </p:tgtEl>
                                      </p:cBhvr>
                                    </p:animEffect>
                                  </p:childTnLst>
                                </p:cTn>
                              </p:par>
                              <p:par>
                                <p:cTn id="79" nodeType="withEffect" fill="hold" presetClass="entr" presetID="3" presetSubtype="10">
                                  <p:stCondLst>
                                    <p:cond delay="0"/>
                                  </p:stCondLst>
                                  <p:childTnLst>
                                    <p:set>
                                      <p:cBhvr>
                                        <p:cTn id="80" dur="1" fill="hold">
                                          <p:stCondLst>
                                            <p:cond delay="0"/>
                                          </p:stCondLst>
                                        </p:cTn>
                                        <p:tgtEl>
                                          <p:spTgt spid="495"/>
                                        </p:tgtEl>
                                        <p:attrNameLst>
                                          <p:attrName>style.visibility</p:attrName>
                                        </p:attrNameLst>
                                      </p:cBhvr>
                                      <p:to>
                                        <p:strVal val="visible"/>
                                      </p:to>
                                    </p:set>
                                    <p:animEffect filter="blinds(horizontal)" transition="in">
                                      <p:cBhvr additive="repl">
                                        <p:cTn id="81" dur="500"/>
                                        <p:tgtEl>
                                          <p:spTgt spid="495"/>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3" presetSubtype="10">
                                  <p:stCondLst>
                                    <p:cond delay="0"/>
                                  </p:stCondLst>
                                  <p:childTnLst>
                                    <p:set>
                                      <p:cBhvr>
                                        <p:cTn id="85" dur="1" fill="hold">
                                          <p:stCondLst>
                                            <p:cond delay="0"/>
                                          </p:stCondLst>
                                        </p:cTn>
                                        <p:tgtEl>
                                          <p:spTgt spid="496"/>
                                        </p:tgtEl>
                                        <p:attrNameLst>
                                          <p:attrName>style.visibility</p:attrName>
                                        </p:attrNameLst>
                                      </p:cBhvr>
                                      <p:to>
                                        <p:strVal val="visible"/>
                                      </p:to>
                                    </p:set>
                                    <p:animEffect filter="blinds(horizontal)" transition="in">
                                      <p:cBhvr additive="repl">
                                        <p:cTn id="86" dur="500"/>
                                        <p:tgtEl>
                                          <p:spTgt spid="496"/>
                                        </p:tgtEl>
                                      </p:cBhvr>
                                    </p:animEffect>
                                  </p:childTnLst>
                                </p:cTn>
                              </p:par>
                              <p:par>
                                <p:cTn id="87" nodeType="withEffect" fill="hold" presetClass="entr" presetID="3" presetSubtype="10">
                                  <p:stCondLst>
                                    <p:cond delay="0"/>
                                  </p:stCondLst>
                                  <p:childTnLst>
                                    <p:set>
                                      <p:cBhvr>
                                        <p:cTn id="88" dur="1" fill="hold">
                                          <p:stCondLst>
                                            <p:cond delay="0"/>
                                          </p:stCondLst>
                                        </p:cTn>
                                        <p:tgtEl>
                                          <p:spTgt spid="497"/>
                                        </p:tgtEl>
                                        <p:attrNameLst>
                                          <p:attrName>style.visibility</p:attrName>
                                        </p:attrNameLst>
                                      </p:cBhvr>
                                      <p:to>
                                        <p:strVal val="visible"/>
                                      </p:to>
                                    </p:set>
                                    <p:animEffect filter="blinds(horizontal)" transition="in">
                                      <p:cBhvr additive="repl">
                                        <p:cTn id="89" dur="500"/>
                                        <p:tgtEl>
                                          <p:spTgt spid="497"/>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499"/>
                                        </p:tgtEl>
                                        <p:attrNameLst>
                                          <p:attrName>style.visibility</p:attrName>
                                        </p:attrNameLst>
                                      </p:cBhvr>
                                      <p:to>
                                        <p:strVal val="visible"/>
                                      </p:to>
                                    </p:set>
                                    <p:animEffect filter="blinds(horizontal)" transition="in">
                                      <p:cBhvr additive="repl">
                                        <p:cTn id="94" dur="500"/>
                                        <p:tgtEl>
                                          <p:spTgt spid="499"/>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3" presetSubtype="10">
                                  <p:stCondLst>
                                    <p:cond delay="0"/>
                                  </p:stCondLst>
                                  <p:childTnLst>
                                    <p:set>
                                      <p:cBhvr>
                                        <p:cTn id="98" dur="1" fill="hold">
                                          <p:stCondLst>
                                            <p:cond delay="0"/>
                                          </p:stCondLst>
                                        </p:cTn>
                                        <p:tgtEl>
                                          <p:spTgt spid="502"/>
                                        </p:tgtEl>
                                        <p:attrNameLst>
                                          <p:attrName>style.visibility</p:attrName>
                                        </p:attrNameLst>
                                      </p:cBhvr>
                                      <p:to>
                                        <p:strVal val="visible"/>
                                      </p:to>
                                    </p:set>
                                    <p:animEffect filter="blinds(horizontal)" transition="in">
                                      <p:cBhvr additive="repl">
                                        <p:cTn id="99" dur="500"/>
                                        <p:tgtEl>
                                          <p:spTgt spid="502"/>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xit" presetID="3" presetSubtype="10">
                                  <p:stCondLst>
                                    <p:cond delay="0"/>
                                  </p:stCondLst>
                                  <p:childTnLst>
                                    <p:animEffect filter="blinds(horizontal)" transition="out">
                                      <p:cBhvr additive="repl">
                                        <p:cTn id="103" dur="500"/>
                                        <p:tgtEl>
                                          <p:spTgt spid="489"/>
                                        </p:tgtEl>
                                      </p:cBhvr>
                                    </p:animEffect>
                                    <p:set>
                                      <p:cBhvr>
                                        <p:cTn id="104" dur="1" fill="hold">
                                          <p:stCondLst>
                                            <p:cond delay="499"/>
                                          </p:stCondLst>
                                        </p:cTn>
                                        <p:tgtEl>
                                          <p:spTgt spid="489"/>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3" presetSubtype="10">
                                  <p:stCondLst>
                                    <p:cond delay="0"/>
                                  </p:stCondLst>
                                  <p:childTnLst>
                                    <p:set>
                                      <p:cBhvr>
                                        <p:cTn id="108" dur="1" fill="hold">
                                          <p:stCondLst>
                                            <p:cond delay="0"/>
                                          </p:stCondLst>
                                        </p:cTn>
                                        <p:tgtEl>
                                          <p:spTgt spid="507"/>
                                        </p:tgtEl>
                                        <p:attrNameLst>
                                          <p:attrName>style.visibility</p:attrName>
                                        </p:attrNameLst>
                                      </p:cBhvr>
                                      <p:to>
                                        <p:strVal val="visible"/>
                                      </p:to>
                                    </p:set>
                                    <p:animEffect filter="blinds(horizontal)" transition="in">
                                      <p:cBhvr additive="repl">
                                        <p:cTn id="109" dur="5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Rectangle 2"/>
          <p:cNvSpPr/>
          <p:nvPr/>
        </p:nvSpPr>
        <p:spPr>
          <a:xfrm>
            <a:off x="685800" y="22860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Pass by Value and Return Value</a:t>
            </a:r>
            <a:endParaRPr b="0" lang="en-US" sz="2800" spc="-1" strike="noStrike">
              <a:latin typeface="Arial"/>
            </a:endParaRPr>
          </a:p>
        </p:txBody>
      </p:sp>
      <p:sp>
        <p:nvSpPr>
          <p:cNvPr id="523" name="Rectangle 3"/>
          <p:cNvSpPr/>
          <p:nvPr/>
        </p:nvSpPr>
        <p:spPr>
          <a:xfrm>
            <a:off x="533520" y="685800"/>
            <a:ext cx="8076600" cy="25902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In the example in the previous slide, main passes 2 input arguments </a:t>
            </a:r>
            <a:r>
              <a:rPr b="0" i="1" lang="en-US" sz="1800" spc="-1" strike="noStrike">
                <a:solidFill>
                  <a:srgbClr val="000000"/>
                </a:solidFill>
                <a:latin typeface="Arial"/>
              </a:rPr>
              <a:t>by value</a:t>
            </a:r>
            <a:r>
              <a:rPr b="0" lang="en-US" sz="1800" spc="-1" strike="noStrike">
                <a:solidFill>
                  <a:srgbClr val="000000"/>
                </a:solidFill>
                <a:latin typeface="Arial"/>
              </a:rPr>
              <a:t>, and expects a </a:t>
            </a:r>
            <a:r>
              <a:rPr b="0" i="1" lang="en-US" sz="1800" spc="-1" strike="noStrike">
                <a:solidFill>
                  <a:srgbClr val="000000"/>
                </a:solidFill>
                <a:latin typeface="Arial"/>
              </a:rPr>
              <a:t>return value.</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To pass by value, the caller pushes the values of the input arguments on the stack, one at a time, in the order that the callee expects.</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When the caller expects a return value, it must make room on the stack for this return value, so that the callee has a place to store the return value.</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Typically, saving room for the return value occurs before pushing the input arguments on the stack.</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To make room for the return value, there are 2 common options:</a:t>
            </a:r>
            <a:endParaRPr b="0" lang="en-US" sz="1800" spc="-1" strike="noStrike">
              <a:latin typeface="Arial"/>
            </a:endParaRPr>
          </a:p>
        </p:txBody>
      </p:sp>
      <p:sp>
        <p:nvSpPr>
          <p:cNvPr id="524" name="Text Box 4"/>
          <p:cNvSpPr/>
          <p:nvPr/>
        </p:nvSpPr>
        <p:spPr>
          <a:xfrm>
            <a:off x="838080" y="3276720"/>
            <a:ext cx="3580560" cy="28947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Option 1: </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sub esp,4    ; save room</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push 6       ; 1st argument</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push 5       ; 2nd argument</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call AddTwo </a:t>
            </a:r>
            <a:endParaRPr b="0" lang="en-US" sz="1600" spc="-1" strike="noStrike">
              <a:latin typeface="Arial"/>
            </a:endParaRPr>
          </a:p>
          <a:p>
            <a:pPr>
              <a:lnSpc>
                <a:spcPct val="100000"/>
              </a:lnSpc>
              <a:tabLst>
                <a:tab algn="l" pos="457200"/>
                <a:tab algn="l" pos="3657600"/>
                <a:tab algn="l" pos="4114800"/>
              </a:tabLst>
            </a:pPr>
            <a:endParaRPr b="0" lang="en-US" sz="1400" spc="-1" strike="noStrike">
              <a:latin typeface="Arial"/>
            </a:endParaRPr>
          </a:p>
          <a:p>
            <a:pPr>
              <a:lnSpc>
                <a:spcPct val="100000"/>
              </a:lnSpc>
              <a:tabLst>
                <a:tab algn="l" pos="457200"/>
                <a:tab algn="l" pos="3657600"/>
                <a:tab algn="l" pos="4114800"/>
              </a:tabLst>
            </a:pPr>
            <a:r>
              <a:rPr b="0" i="1" lang="en-US" sz="1800" spc="-1" strike="noStrike">
                <a:solidFill>
                  <a:srgbClr val="000000"/>
                </a:solidFill>
                <a:latin typeface="Arial"/>
                <a:ea typeface="DejaVu Sans"/>
              </a:rPr>
              <a:t>sub esp,4</a:t>
            </a:r>
            <a:r>
              <a:rPr b="0" lang="en-US" sz="1800" spc="-1" strike="noStrike">
                <a:solidFill>
                  <a:srgbClr val="000000"/>
                </a:solidFill>
                <a:latin typeface="Arial"/>
                <a:ea typeface="DejaVu Sans"/>
              </a:rPr>
              <a:t> means ESP points to the next data “slot” in the stack. This leaves an unused slot in the stack for the return value</a:t>
            </a:r>
            <a:r>
              <a:rPr b="0" lang="en-US" sz="1400" spc="-1" strike="noStrike">
                <a:solidFill>
                  <a:srgbClr val="000000"/>
                </a:solidFill>
                <a:latin typeface="Arial"/>
                <a:ea typeface="DejaVu Sans"/>
              </a:rPr>
              <a:t>.</a:t>
            </a:r>
            <a:endParaRPr b="0" lang="en-US" sz="1400" spc="-1" strike="noStrike">
              <a:latin typeface="Arial"/>
            </a:endParaRPr>
          </a:p>
        </p:txBody>
      </p:sp>
      <p:sp>
        <p:nvSpPr>
          <p:cNvPr id="525" name="Text Box 5"/>
          <p:cNvSpPr/>
          <p:nvPr/>
        </p:nvSpPr>
        <p:spPr>
          <a:xfrm>
            <a:off x="4572000" y="3276720"/>
            <a:ext cx="3885480" cy="319968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Option 2: </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push eax     ; save room</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push 6       ; 1st argument</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push 5       ; 2nd argument</a:t>
            </a:r>
            <a:endParaRPr b="0" lang="en-US" sz="1600" spc="-1" strike="noStrike">
              <a:latin typeface="Arial"/>
            </a:endParaRPr>
          </a:p>
          <a:p>
            <a:pPr>
              <a:lnSpc>
                <a:spcPct val="100000"/>
              </a:lnSpc>
              <a:tabLst>
                <a:tab algn="l" pos="457200"/>
                <a:tab algn="l" pos="3657600"/>
                <a:tab algn="l" pos="4114800"/>
              </a:tabLst>
            </a:pPr>
            <a:r>
              <a:rPr b="1" lang="en-US" sz="1600" spc="-1" strike="noStrike">
                <a:solidFill>
                  <a:srgbClr val="000000"/>
                </a:solidFill>
                <a:latin typeface="Courier New"/>
                <a:ea typeface="DejaVu Sans"/>
              </a:rPr>
              <a:t>call AddTwo </a:t>
            </a:r>
            <a:endParaRPr b="0" lang="en-US" sz="1600" spc="-1" strike="noStrike">
              <a:latin typeface="Arial"/>
            </a:endParaRPr>
          </a:p>
          <a:p>
            <a:pPr>
              <a:lnSpc>
                <a:spcPct val="100000"/>
              </a:lnSpc>
              <a:tabLst>
                <a:tab algn="l" pos="457200"/>
                <a:tab algn="l" pos="3657600"/>
                <a:tab algn="l" pos="4114800"/>
              </a:tabLst>
            </a:pPr>
            <a:endParaRPr b="0" lang="en-US" sz="1400" spc="-1" strike="noStrike">
              <a:latin typeface="Arial"/>
            </a:endParaRPr>
          </a:p>
          <a:p>
            <a:pPr>
              <a:lnSpc>
                <a:spcPct val="100000"/>
              </a:lnSpc>
              <a:tabLst>
                <a:tab algn="l" pos="457200"/>
                <a:tab algn="l" pos="3657600"/>
                <a:tab algn="l" pos="4114800"/>
              </a:tabLst>
            </a:pPr>
            <a:r>
              <a:rPr b="0" i="1" lang="en-US" sz="1800" spc="-1" strike="noStrike">
                <a:solidFill>
                  <a:srgbClr val="000000"/>
                </a:solidFill>
                <a:latin typeface="Arial"/>
                <a:ea typeface="DejaVu Sans"/>
              </a:rPr>
              <a:t>push eax </a:t>
            </a:r>
            <a:r>
              <a:rPr b="0" lang="en-US" sz="1800" spc="-1" strike="noStrike">
                <a:solidFill>
                  <a:srgbClr val="000000"/>
                </a:solidFill>
                <a:latin typeface="Arial"/>
                <a:ea typeface="DejaVu Sans"/>
              </a:rPr>
              <a:t>in this case is not for saving eax value, but for moving ESP to the next slot. When the callee puts the return value in this slot, it overwrites the eax value in the slot.</a:t>
            </a:r>
            <a:endParaRPr b="0" lang="en-US" sz="1800" spc="-1" strike="noStrike">
              <a:latin typeface="Arial"/>
            </a:endParaRPr>
          </a:p>
          <a:p>
            <a:pPr>
              <a:lnSpc>
                <a:spcPct val="100000"/>
              </a:lnSpc>
              <a:tabLst>
                <a:tab algn="l" pos="457200"/>
                <a:tab algn="l" pos="3657600"/>
                <a:tab algn="l" pos="411480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Runtime Stack</a:t>
            </a:r>
            <a:endParaRPr b="0" lang="en-US" sz="2800" spc="-1" strike="noStrike">
              <a:latin typeface="Arial"/>
            </a:endParaRPr>
          </a:p>
        </p:txBody>
      </p:sp>
      <p:sp>
        <p:nvSpPr>
          <p:cNvPr id="216" name="Rectangle 3"/>
          <p:cNvSpPr/>
          <p:nvPr/>
        </p:nvSpPr>
        <p:spPr>
          <a:xfrm>
            <a:off x="457200" y="762120"/>
            <a:ext cx="8228880" cy="38091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At run time, a stack can be allocated in memory in the stack segment, separated from the code segment and the data segment.</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stack is memory space typically used for storing temporary data and for parameter passing from one procedure to another.</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stack is still memory, so a register is still faster to access than the stack.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stack is a LIFO data structure:</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Data are only added to the top.</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Data are only removed from the top.</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This produces a LIFO data structure: Last In First Out.  The last item that goes into the stack is the first item that is removed from the stack.</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As data is inserted, the stack grows from the bottom.  When data is removed, the stack shrinks toward the bottom</a:t>
            </a:r>
            <a:r>
              <a:rPr b="0" lang="en-US" sz="1600" spc="-1" strike="noStrike">
                <a:solidFill>
                  <a:srgbClr val="000000"/>
                </a:solidFill>
                <a:latin typeface="Arial"/>
              </a:rPr>
              <a:t>.</a:t>
            </a:r>
            <a:endParaRPr b="0" lang="en-US" sz="1600" spc="-1" strike="noStrike">
              <a:latin typeface="Arial"/>
            </a:endParaRPr>
          </a:p>
        </p:txBody>
      </p:sp>
      <p:graphicFrame>
        <p:nvGraphicFramePr>
          <p:cNvPr id="217" name="Object 6"/>
          <p:cNvGraphicFramePr/>
          <p:nvPr/>
        </p:nvGraphicFramePr>
        <p:xfrm>
          <a:off x="2895480" y="4572000"/>
          <a:ext cx="3199680" cy="1675800"/>
        </p:xfrm>
        <a:graphic>
          <a:graphicData uri="http://schemas.openxmlformats.org/presentationml/2006/ole">
            <p:oleObj r:id="rId1" spid="">
              <p:embed/>
              <p:pic>
                <p:nvPicPr>
                  <p:cNvPr id="218" name="Object 6" descr=""/>
                  <p:cNvPicPr/>
                  <p:nvPr/>
                </p:nvPicPr>
                <p:blipFill>
                  <a:blip r:embed="rId2"/>
                  <a:stretch/>
                </p:blipFill>
                <p:spPr>
                  <a:xfrm>
                    <a:off x="2895480" y="4572000"/>
                    <a:ext cx="3199680" cy="167580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Rectangle 2"/>
          <p:cNvSpPr/>
          <p:nvPr/>
        </p:nvSpPr>
        <p:spPr>
          <a:xfrm>
            <a:off x="685800" y="22860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Pass by Address / Reference</a:t>
            </a:r>
            <a:endParaRPr b="0" lang="en-US" sz="2800" spc="-1" strike="noStrike">
              <a:latin typeface="Arial"/>
            </a:endParaRPr>
          </a:p>
        </p:txBody>
      </p:sp>
      <p:sp>
        <p:nvSpPr>
          <p:cNvPr id="527" name="Rectangle 3"/>
          <p:cNvSpPr/>
          <p:nvPr/>
        </p:nvSpPr>
        <p:spPr>
          <a:xfrm>
            <a:off x="609480" y="762120"/>
            <a:ext cx="7923960" cy="47235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When there is a large number of data values, such as with an array, it is not possible to pass by value all elements of an array, since it would be very inefficient to copy all data values of an array to the stack.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Instead the address of the array (1 data value) is passed on the stack, and then the called procedure dereferences this address to get the data.</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Similarly, when a called procedure needs to modify data of multiple memory locations, it is more efficient to pass the address of the locations to the procedure. This is more efficient than copying multiple original values onto the stack, and at the end of the procedure, copying multiple modified values back from the stack.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When an address of a memory location is passed to the called procedure, this is pass by address or pass by reference.</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Pass by address takes more work than pass by value and should only be used when the called procedure needs to access or modify multiple data locations.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Rectangle 2"/>
          <p:cNvSpPr/>
          <p:nvPr/>
        </p:nvSpPr>
        <p:spPr>
          <a:xfrm>
            <a:off x="685800" y="22860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Pass by Address Examples </a:t>
            </a:r>
            <a:r>
              <a:rPr b="0" lang="en-US" sz="2000" spc="-1" strike="noStrike">
                <a:solidFill>
                  <a:srgbClr val="000000"/>
                </a:solidFill>
                <a:latin typeface="Arial"/>
              </a:rPr>
              <a:t>(1 of 2)</a:t>
            </a:r>
            <a:endParaRPr b="0" lang="en-US" sz="2000" spc="-1" strike="noStrike">
              <a:latin typeface="Arial"/>
            </a:endParaRPr>
          </a:p>
        </p:txBody>
      </p:sp>
      <p:sp>
        <p:nvSpPr>
          <p:cNvPr id="529" name="Rectangle 3"/>
          <p:cNvSpPr/>
          <p:nvPr/>
        </p:nvSpPr>
        <p:spPr>
          <a:xfrm>
            <a:off x="533520" y="609480"/>
            <a:ext cx="8152560" cy="9900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ArrayFill procedure needs to fill an array with data.</a:t>
            </a:r>
            <a:endParaRPr b="0" lang="en-US" sz="1800" spc="-1" strike="noStrike">
              <a:latin typeface="Arial"/>
            </a:endParaRPr>
          </a:p>
          <a:p>
            <a:pPr marL="343080" indent="-342360">
              <a:lnSpc>
                <a:spcPct val="100000"/>
              </a:lnSpc>
              <a:buClr>
                <a:srgbClr val="000000"/>
              </a:buClr>
              <a:buFont typeface="Symbol"/>
              <a:buChar char=""/>
            </a:pPr>
            <a:r>
              <a:rPr b="0" lang="en-US" sz="1800" spc="-1" strike="noStrike">
                <a:solidFill>
                  <a:srgbClr val="000000"/>
                </a:solidFill>
                <a:latin typeface="Arial"/>
              </a:rPr>
              <a:t>The caller passes the address of the array and a count of the number of array elements:</a:t>
            </a:r>
            <a:endParaRPr b="0" lang="en-US" sz="1800" spc="-1" strike="noStrike">
              <a:latin typeface="Arial"/>
            </a:endParaRPr>
          </a:p>
        </p:txBody>
      </p:sp>
      <p:sp>
        <p:nvSpPr>
          <p:cNvPr id="530" name="Text Box 4"/>
          <p:cNvSpPr/>
          <p:nvPr/>
        </p:nvSpPr>
        <p:spPr>
          <a:xfrm>
            <a:off x="1447920" y="1523880"/>
            <a:ext cx="6400080" cy="1675800"/>
          </a:xfrm>
          <a:prstGeom prst="rect">
            <a:avLst/>
          </a:prstGeom>
          <a:noFill/>
          <a:ln w="317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.data</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array WORD 100 DUP(?)</a:t>
            </a:r>
            <a:endParaRPr b="0" lang="en-US" sz="1600" spc="-1" strike="noStrike">
              <a:latin typeface="Arial"/>
            </a:endParaRPr>
          </a:p>
          <a:p>
            <a:pPr>
              <a:lnSpc>
                <a:spcPct val="50000"/>
              </a:lnSpc>
              <a:spcBef>
                <a:spcPts val="1199"/>
              </a:spcBef>
              <a:tabLst>
                <a:tab algn="l" pos="457200"/>
                <a:tab algn="l" pos="3657600"/>
                <a:tab algn="l" pos="4114800"/>
              </a:tabLst>
            </a:pPr>
            <a:r>
              <a:rPr b="1" lang="en-US" sz="1600" spc="-1" strike="noStrike">
                <a:solidFill>
                  <a:srgbClr val="000000"/>
                </a:solidFill>
                <a:latin typeface="Courier New"/>
                <a:ea typeface="DejaVu Sans"/>
              </a:rPr>
              <a:t>.code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OFFSET array    ; pass array by address</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count           ; pass count by value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ArrayFill</a:t>
            </a:r>
            <a:endParaRPr b="0" lang="en-US" sz="1600" spc="-1" strike="noStrike">
              <a:latin typeface="Arial"/>
            </a:endParaRPr>
          </a:p>
        </p:txBody>
      </p:sp>
      <p:sp>
        <p:nvSpPr>
          <p:cNvPr id="531" name="Text Box 5"/>
          <p:cNvSpPr/>
          <p:nvPr/>
        </p:nvSpPr>
        <p:spPr>
          <a:xfrm>
            <a:off x="609480" y="3276720"/>
            <a:ext cx="7466760" cy="57564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10000"/>
              </a:lnSpc>
              <a:spcBef>
                <a:spcPts val="9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ArrayFill can access an array through the address:</a:t>
            </a:r>
            <a:endParaRPr b="0" lang="en-US" sz="1800" spc="-1" strike="noStrike">
              <a:latin typeface="Arial"/>
            </a:endParaRPr>
          </a:p>
        </p:txBody>
      </p:sp>
      <p:sp>
        <p:nvSpPr>
          <p:cNvPr id="532" name="Text Box 6"/>
          <p:cNvSpPr/>
          <p:nvPr/>
        </p:nvSpPr>
        <p:spPr>
          <a:xfrm>
            <a:off x="762120" y="3733920"/>
            <a:ext cx="5333400" cy="1751760"/>
          </a:xfrm>
          <a:prstGeom prst="rect">
            <a:avLst/>
          </a:prstGeom>
          <a:noFill/>
          <a:ln w="317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ArrayFill PROC</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ebp          ; set ebp </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ebp,esp</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pushad            ; save all registers</a:t>
            </a:r>
            <a:endParaRPr b="0" lang="en-US" sz="1600" spc="-1" strike="noStrike">
              <a:latin typeface="Arial"/>
            </a:endParaRPr>
          </a:p>
          <a:p>
            <a:pPr>
              <a:lnSpc>
                <a:spcPct val="75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esi,[ebp+12]  ; esi = addr of array</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ecx,[ebp+8]   ; ecx = count</a:t>
            </a:r>
            <a:endParaRPr b="0" lang="en-US" sz="16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	</a:t>
            </a:r>
            <a:endParaRPr b="0" lang="en-US" sz="1400" spc="-1" strike="noStrike">
              <a:latin typeface="Arial"/>
            </a:endParaRPr>
          </a:p>
        </p:txBody>
      </p:sp>
      <p:graphicFrame>
        <p:nvGraphicFramePr>
          <p:cNvPr id="533" name="Object 7"/>
          <p:cNvGraphicFramePr/>
          <p:nvPr/>
        </p:nvGraphicFramePr>
        <p:xfrm>
          <a:off x="6248520" y="3962520"/>
          <a:ext cx="2321640" cy="1447200"/>
        </p:xfrm>
        <a:graphic>
          <a:graphicData uri="http://schemas.openxmlformats.org/presentationml/2006/ole">
            <p:oleObj r:id="rId1" spid="">
              <p:embed/>
              <p:pic>
                <p:nvPicPr>
                  <p:cNvPr id="534" name="Object 7" descr=""/>
                  <p:cNvPicPr/>
                  <p:nvPr/>
                </p:nvPicPr>
                <p:blipFill>
                  <a:blip r:embed="rId2"/>
                  <a:stretch/>
                </p:blipFill>
                <p:spPr>
                  <a:xfrm>
                    <a:off x="6248520" y="3962520"/>
                    <a:ext cx="2321640" cy="1447200"/>
                  </a:xfrm>
                  <a:prstGeom prst="rect">
                    <a:avLst/>
                  </a:prstGeom>
                  <a:ln w="0">
                    <a:noFill/>
                  </a:ln>
                </p:spPr>
              </p:pic>
            </p:oleObj>
          </a:graphicData>
        </a:graphic>
      </p:graphicFrame>
      <p:sp>
        <p:nvSpPr>
          <p:cNvPr id="535" name="Text Box 9"/>
          <p:cNvSpPr/>
          <p:nvPr/>
        </p:nvSpPr>
        <p:spPr>
          <a:xfrm>
            <a:off x="6858000" y="3581280"/>
            <a:ext cx="1234440" cy="487440"/>
          </a:xfrm>
          <a:prstGeom prst="rect">
            <a:avLst/>
          </a:prstGeom>
          <a:noFill/>
          <a:ln w="9525">
            <a:noFill/>
          </a:ln>
        </p:spPr>
        <p:style>
          <a:lnRef idx="0"/>
          <a:fillRef idx="0"/>
          <a:effectRef idx="0"/>
          <a:fontRef idx="minor"/>
        </p:style>
        <p:txBody>
          <a:bodyPr lIns="90000" rIns="90000" tIns="137160" bIns="137160">
            <a:spAutoFit/>
          </a:bodyPr>
          <a:p>
            <a:pPr>
              <a:lnSpc>
                <a:spcPct val="100000"/>
              </a:lnSpc>
            </a:pPr>
            <a:r>
              <a:rPr b="0" lang="en-US" sz="1400" spc="-1" strike="noStrike">
                <a:solidFill>
                  <a:srgbClr val="000000"/>
                </a:solidFill>
                <a:latin typeface="Arial"/>
                <a:ea typeface="DejaVu Sans"/>
              </a:rPr>
              <a:t>Stack frame</a:t>
            </a:r>
            <a:endParaRPr b="0" lang="en-US" sz="1400" spc="-1" strike="noStrike">
              <a:latin typeface="Arial"/>
            </a:endParaRPr>
          </a:p>
        </p:txBody>
      </p:sp>
      <p:sp>
        <p:nvSpPr>
          <p:cNvPr id="536" name="Text Box 10"/>
          <p:cNvSpPr/>
          <p:nvPr/>
        </p:nvSpPr>
        <p:spPr>
          <a:xfrm>
            <a:off x="533520" y="5486400"/>
            <a:ext cx="8000280" cy="877680"/>
          </a:xfrm>
          <a:prstGeom prst="rect">
            <a:avLst/>
          </a:prstGeom>
          <a:noFill/>
          <a:ln w="0">
            <a:noFill/>
          </a:ln>
        </p:spPr>
        <p:style>
          <a:lnRef idx="0"/>
          <a:fillRef idx="0"/>
          <a:effectRef idx="0"/>
          <a:fontRef idx="minor"/>
        </p:style>
        <p:txBody>
          <a:bodyPr lIns="90000" rIns="90000" tIns="137160" bIns="137160">
            <a:spAutoFit/>
          </a:bodyPr>
          <a:p>
            <a:pPr marL="272880" indent="-272160">
              <a:lnSpc>
                <a:spcPct val="110000"/>
              </a:lnSpc>
              <a:spcBef>
                <a:spcPts val="901"/>
              </a:spcBef>
              <a:buClr>
                <a:srgbClr val="000000"/>
              </a:buClr>
              <a:buFont typeface="Arial"/>
              <a:buChar char="•"/>
            </a:pPr>
            <a:r>
              <a:rPr b="0" lang="en-US" sz="1800" spc="-1" strike="noStrike">
                <a:solidFill>
                  <a:srgbClr val="000000"/>
                </a:solidFill>
                <a:latin typeface="Arial"/>
                <a:ea typeface="DejaVu Sans"/>
              </a:rPr>
              <a:t>ESI is the address of the beginning of the array, we can use a loop and indirect addressing to access each array element</a:t>
            </a:r>
            <a:r>
              <a:rPr b="0" lang="en-US" sz="1400" spc="-1" strike="noStrike">
                <a:solidFill>
                  <a:srgbClr val="000000"/>
                </a:solidFill>
                <a:latin typeface="Arial"/>
                <a:ea typeface="DejaVu Sans"/>
              </a:rPr>
              <a:t>. </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4" presetSubtype="16">
                                  <p:stCondLst>
                                    <p:cond delay="0"/>
                                  </p:stCondLst>
                                  <p:childTnLst>
                                    <p:set>
                                      <p:cBhvr>
                                        <p:cTn id="115" dur="1" fill="hold">
                                          <p:stCondLst>
                                            <p:cond delay="0"/>
                                          </p:stCondLst>
                                        </p:cTn>
                                        <p:tgtEl>
                                          <p:spTgt spid="534"/>
                                        </p:tgtEl>
                                        <p:attrNameLst>
                                          <p:attrName>style.visibility</p:attrName>
                                        </p:attrNameLst>
                                      </p:cBhvr>
                                      <p:to>
                                        <p:strVal val="visible"/>
                                      </p:to>
                                    </p:set>
                                    <p:animEffect filter="box(in)" transition="in">
                                      <p:cBhvr additive="repl">
                                        <p:cTn id="116" dur="500"/>
                                        <p:tgtEl>
                                          <p:spTgt spid="534"/>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4" presetSubtype="16">
                                  <p:stCondLst>
                                    <p:cond delay="0"/>
                                  </p:stCondLst>
                                  <p:childTnLst>
                                    <p:set>
                                      <p:cBhvr>
                                        <p:cTn id="120" dur="1" fill="hold">
                                          <p:stCondLst>
                                            <p:cond delay="0"/>
                                          </p:stCondLst>
                                        </p:cTn>
                                        <p:tgtEl>
                                          <p:spTgt spid="536"/>
                                        </p:tgtEl>
                                        <p:attrNameLst>
                                          <p:attrName>style.visibility</p:attrName>
                                        </p:attrNameLst>
                                      </p:cBhvr>
                                      <p:to>
                                        <p:strVal val="visible"/>
                                      </p:to>
                                    </p:set>
                                    <p:animEffect filter="box(in)" transition="in">
                                      <p:cBhvr additive="repl">
                                        <p:cTn id="121" dur="5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Rectangle 6"/>
          <p:cNvSpPr/>
          <p:nvPr/>
        </p:nvSpPr>
        <p:spPr>
          <a:xfrm>
            <a:off x="685800" y="3429000"/>
            <a:ext cx="7848000" cy="1599480"/>
          </a:xfrm>
          <a:prstGeom prst="rect">
            <a:avLst/>
          </a:prstGeom>
          <a:solidFill>
            <a:schemeClr val="accent1"/>
          </a:solidFill>
          <a:ln w="9525">
            <a:noFill/>
          </a:ln>
        </p:spPr>
        <p:style>
          <a:lnRef idx="0"/>
          <a:fillRef idx="0"/>
          <a:effectRef idx="0"/>
          <a:fontRef idx="minor"/>
        </p:style>
      </p:sp>
      <p:sp>
        <p:nvSpPr>
          <p:cNvPr id="538" name="Rectangle 2"/>
          <p:cNvSpPr/>
          <p:nvPr/>
        </p:nvSpPr>
        <p:spPr>
          <a:xfrm>
            <a:off x="609480" y="15228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Pass by Address Example </a:t>
            </a:r>
            <a:r>
              <a:rPr b="0" lang="en-US" sz="2000" spc="-1" strike="noStrike">
                <a:solidFill>
                  <a:srgbClr val="000000"/>
                </a:solidFill>
                <a:latin typeface="Arial"/>
              </a:rPr>
              <a:t>(2 of 2)</a:t>
            </a:r>
            <a:endParaRPr b="0" lang="en-US" sz="2000" spc="-1" strike="noStrike">
              <a:latin typeface="Arial"/>
            </a:endParaRPr>
          </a:p>
        </p:txBody>
      </p:sp>
      <p:sp>
        <p:nvSpPr>
          <p:cNvPr id="539" name="Text Box 3"/>
          <p:cNvSpPr/>
          <p:nvPr/>
        </p:nvSpPr>
        <p:spPr>
          <a:xfrm>
            <a:off x="533520" y="2362320"/>
            <a:ext cx="8152560" cy="3809160"/>
          </a:xfrm>
          <a:prstGeom prst="rect">
            <a:avLst/>
          </a:prstGeom>
          <a:noFill/>
          <a:ln w="9525">
            <a:solidFill>
              <a:srgbClr val="000000"/>
            </a:solidFill>
            <a:miter/>
          </a:ln>
        </p:spPr>
        <p:style>
          <a:lnRef idx="0"/>
          <a:fillRef idx="0"/>
          <a:effectRef idx="0"/>
          <a:fontRef idx="minor"/>
        </p:style>
        <p:txBody>
          <a:bodyPr lIns="137160" rIns="137160" tIns="91440" bIns="9144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Swap PROC</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ebp           ; set EBP</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ebp,esp </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pushad             ; save all registers before using them</a:t>
            </a:r>
            <a:endParaRPr b="0" lang="en-US" sz="1600" spc="-1" strike="noStrike">
              <a:latin typeface="Arial"/>
            </a:endParaRPr>
          </a:p>
          <a:p>
            <a:pPr marL="457200">
              <a:lnSpc>
                <a:spcPct val="50000"/>
              </a:lnSpc>
              <a:spcBef>
                <a:spcPts val="2200"/>
              </a:spcBef>
              <a:tabLst>
                <a:tab algn="l" pos="457200"/>
                <a:tab algn="l" pos="3657600"/>
                <a:tab algn="l" pos="4114800"/>
              </a:tabLst>
            </a:pPr>
            <a:r>
              <a:rPr b="1" lang="en-US" sz="1600" spc="-1" strike="noStrike">
                <a:solidFill>
                  <a:srgbClr val="000000"/>
                </a:solidFill>
                <a:latin typeface="Courier New"/>
                <a:ea typeface="DejaVu Sans"/>
              </a:rPr>
              <a:t>mov esi,[ebp+8]    ; esi = address of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integer </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edi,[ebp+12]   ; edi = address of 1</a:t>
            </a:r>
            <a:r>
              <a:rPr b="1" lang="en-US" sz="1600" spc="-1" strike="noStrike" baseline="30000">
                <a:solidFill>
                  <a:srgbClr val="000000"/>
                </a:solidFill>
                <a:latin typeface="Courier New"/>
                <a:ea typeface="DejaVu Sans"/>
              </a:rPr>
              <a:t>st</a:t>
            </a:r>
            <a:r>
              <a:rPr b="1" lang="en-US" sz="1600" spc="-1" strike="noStrike">
                <a:solidFill>
                  <a:srgbClr val="000000"/>
                </a:solidFill>
                <a:latin typeface="Courier New"/>
                <a:ea typeface="DejaVu Sans"/>
              </a:rPr>
              <a:t> integer</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eax,[esi]      ; eax = dereferenced esi =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integer</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xchg eax,[edi]     ; exchange eax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integer) with </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dereferenced edi (1</a:t>
            </a:r>
            <a:r>
              <a:rPr b="1" lang="en-US" sz="1600" spc="-1" strike="noStrike" baseline="30000">
                <a:solidFill>
                  <a:srgbClr val="000000"/>
                </a:solidFill>
                <a:latin typeface="Courier New"/>
                <a:ea typeface="DejaVu Sans"/>
              </a:rPr>
              <a:t>st</a:t>
            </a:r>
            <a:r>
              <a:rPr b="1" lang="en-US" sz="1600" spc="-1" strike="noStrike">
                <a:solidFill>
                  <a:srgbClr val="000000"/>
                </a:solidFill>
                <a:latin typeface="Courier New"/>
                <a:ea typeface="DejaVu Sans"/>
              </a:rPr>
              <a:t> integer)</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[esi],eax      ; dereferenced esi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int) = eax (1</a:t>
            </a:r>
            <a:r>
              <a:rPr b="1" lang="en-US" sz="1600" spc="-1" strike="noStrike" baseline="30000">
                <a:solidFill>
                  <a:srgbClr val="000000"/>
                </a:solidFill>
                <a:latin typeface="Courier New"/>
                <a:ea typeface="DejaVu Sans"/>
              </a:rPr>
              <a:t>st</a:t>
            </a:r>
            <a:r>
              <a:rPr b="1" lang="en-US" sz="1600" spc="-1" strike="noStrike">
                <a:solidFill>
                  <a:srgbClr val="000000"/>
                </a:solidFill>
                <a:latin typeface="Courier New"/>
                <a:ea typeface="DejaVu Sans"/>
              </a:rPr>
              <a:t>int)</a:t>
            </a:r>
            <a:endParaRPr b="0" lang="en-US" sz="1600" spc="-1" strike="noStrike">
              <a:latin typeface="Arial"/>
            </a:endParaRPr>
          </a:p>
          <a:p>
            <a:pPr marL="457200">
              <a:lnSpc>
                <a:spcPct val="50000"/>
              </a:lnSpc>
              <a:spcBef>
                <a:spcPts val="2200"/>
              </a:spcBef>
              <a:tabLst>
                <a:tab algn="l" pos="457200"/>
                <a:tab algn="l" pos="3657600"/>
                <a:tab algn="l" pos="4114800"/>
              </a:tabLst>
            </a:pPr>
            <a:r>
              <a:rPr b="1" lang="en-US" sz="1600" spc="-1" strike="noStrike">
                <a:solidFill>
                  <a:srgbClr val="000000"/>
                </a:solidFill>
                <a:latin typeface="Courier New"/>
                <a:ea typeface="DejaVu Sans"/>
              </a:rPr>
              <a:t>popad              ; restore registers</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pop epb</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ret 8              ; return and clean up the 2 input args</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Swap ENDP</a:t>
            </a:r>
            <a:endParaRPr b="0" lang="en-US" sz="1600" spc="-1" strike="noStrike">
              <a:latin typeface="Arial"/>
            </a:endParaRPr>
          </a:p>
        </p:txBody>
      </p:sp>
      <p:sp>
        <p:nvSpPr>
          <p:cNvPr id="540" name="Text Box 4"/>
          <p:cNvSpPr/>
          <p:nvPr/>
        </p:nvSpPr>
        <p:spPr>
          <a:xfrm>
            <a:off x="609480" y="609480"/>
            <a:ext cx="7771680" cy="731520"/>
          </a:xfrm>
          <a:prstGeom prst="rect">
            <a:avLst/>
          </a:prstGeom>
          <a:noFill/>
          <a:ln w="9525">
            <a:noFill/>
          </a:ln>
        </p:spPr>
        <p:style>
          <a:lnRef idx="0"/>
          <a:fillRef idx="0"/>
          <a:effectRef idx="0"/>
          <a:fontRef idx="minor"/>
        </p:style>
        <p:txBody>
          <a:bodyPr lIns="90000" rIns="90000" tIns="91440" bIns="91440">
            <a:spAutoFit/>
          </a:bodyPr>
          <a:p>
            <a:pPr marL="272880" indent="-272160">
              <a:lnSpc>
                <a:spcPct val="100000"/>
              </a:lnSpc>
              <a:spcBef>
                <a:spcPts val="901"/>
              </a:spcBef>
              <a:buClr>
                <a:srgbClr val="000000"/>
              </a:buClr>
              <a:buFont typeface="Symbol"/>
              <a:buChar char=""/>
            </a:pPr>
            <a:r>
              <a:rPr b="0" lang="en-US" sz="1800" spc="-1" strike="noStrike">
                <a:solidFill>
                  <a:srgbClr val="000000"/>
                </a:solidFill>
                <a:latin typeface="Arial"/>
                <a:ea typeface="DejaVu Sans"/>
              </a:rPr>
              <a:t>The Swap procedure exchanges the values of two 32-bit integers.</a:t>
            </a:r>
            <a:endParaRPr b="0" lang="en-US" sz="1800" spc="-1" strike="noStrike">
              <a:latin typeface="Arial"/>
            </a:endParaRPr>
          </a:p>
          <a:p>
            <a:pPr marL="272880" indent="-272160">
              <a:lnSpc>
                <a:spcPct val="100000"/>
              </a:lnSpc>
              <a:buClr>
                <a:srgbClr val="000000"/>
              </a:buClr>
              <a:buFont typeface="Symbol"/>
              <a:buChar char=""/>
            </a:pPr>
            <a:r>
              <a:rPr b="0" lang="en-US" sz="1800" spc="-1" strike="noStrike">
                <a:solidFill>
                  <a:srgbClr val="000000"/>
                </a:solidFill>
                <a:latin typeface="Arial"/>
                <a:ea typeface="DejaVu Sans"/>
              </a:rPr>
              <a:t>Since Swap needs to modify 2 data values, we use pass by address.</a:t>
            </a:r>
            <a:endParaRPr b="0" lang="en-US" sz="1800" spc="-1" strike="noStrike">
              <a:latin typeface="Arial"/>
            </a:endParaRPr>
          </a:p>
        </p:txBody>
      </p:sp>
      <p:sp>
        <p:nvSpPr>
          <p:cNvPr id="541" name="TextBox 5"/>
          <p:cNvSpPr/>
          <p:nvPr/>
        </p:nvSpPr>
        <p:spPr>
          <a:xfrm>
            <a:off x="533520" y="1295280"/>
            <a:ext cx="8152560" cy="974160"/>
          </a:xfrm>
          <a:prstGeom prst="rect">
            <a:avLst/>
          </a:prstGeom>
          <a:noFill/>
          <a:ln w="9525">
            <a:solidFill>
              <a:srgbClr val="000000"/>
            </a:solidFill>
            <a:miter/>
          </a:ln>
        </p:spPr>
        <p:style>
          <a:lnRef idx="0"/>
          <a:fillRef idx="0"/>
          <a:effectRef idx="0"/>
          <a:fontRef idx="minor"/>
        </p:style>
        <p:txBody>
          <a:bodyPr lIns="90000" rIns="90000" tIns="91440" bIns="91440">
            <a:sp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Calling Swap:</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OFFSET firstInt     ; pass by address 1</a:t>
            </a:r>
            <a:r>
              <a:rPr b="1" lang="en-US" sz="1600" spc="-1" strike="noStrike" baseline="30000">
                <a:solidFill>
                  <a:srgbClr val="000000"/>
                </a:solidFill>
                <a:latin typeface="Courier New"/>
                <a:ea typeface="DejaVu Sans"/>
              </a:rPr>
              <a:t>st</a:t>
            </a:r>
            <a:r>
              <a:rPr b="1" lang="en-US" sz="1600" spc="-1" strike="noStrike">
                <a:solidFill>
                  <a:srgbClr val="000000"/>
                </a:solidFill>
                <a:latin typeface="Courier New"/>
                <a:ea typeface="DejaVu Sans"/>
              </a:rPr>
              <a:t> integer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OFFSET secondInt    ; pass by address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integer</a:t>
            </a:r>
            <a:endParaRPr b="0" lang="en-US" sz="1600" spc="-1" strike="noStrike">
              <a:latin typeface="Arial"/>
            </a:endParaRPr>
          </a:p>
          <a:p>
            <a:pPr>
              <a:lnSpc>
                <a:spcPct val="50000"/>
              </a:lnSpc>
              <a:spcBef>
                <a:spcPts val="799"/>
              </a:spcBef>
              <a:tabLst>
                <a:tab algn="l" pos="457200"/>
                <a:tab algn="l" pos="3657600"/>
                <a:tab algn="l" pos="4114800"/>
              </a:tabLst>
            </a:pPr>
            <a:r>
              <a:rPr b="1" lang="en-US" sz="12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Swap</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Local Variables</a:t>
            </a:r>
            <a:endParaRPr b="0" lang="en-US" sz="2800" spc="-1" strike="noStrike">
              <a:latin typeface="Arial"/>
            </a:endParaRPr>
          </a:p>
        </p:txBody>
      </p:sp>
      <p:sp>
        <p:nvSpPr>
          <p:cNvPr id="543" name="Rectangle 3"/>
          <p:cNvSpPr/>
          <p:nvPr/>
        </p:nvSpPr>
        <p:spPr>
          <a:xfrm>
            <a:off x="380880" y="838080"/>
            <a:ext cx="8305200" cy="5333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When the registers don’t give us enough temporary data storage for a procedure, we can use the stack as extra storage space.</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Temporary data that are stored on the stack, not in the data segment, are local variables.</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simplest way to create local variables is just to push and pop the temporary data onto the stack. But this only works if we access the saved data in LIFO order. For example, if we push </a:t>
            </a:r>
            <a:r>
              <a:rPr b="0" i="1" lang="en-US" sz="1800" spc="-1" strike="noStrike">
                <a:solidFill>
                  <a:srgbClr val="000000"/>
                </a:solidFill>
                <a:latin typeface="Arial"/>
              </a:rPr>
              <a:t>data1</a:t>
            </a:r>
            <a:r>
              <a:rPr b="0" lang="en-US" sz="1800" spc="-1" strike="noStrike">
                <a:solidFill>
                  <a:srgbClr val="000000"/>
                </a:solidFill>
                <a:latin typeface="Arial"/>
              </a:rPr>
              <a:t> and then </a:t>
            </a:r>
            <a:r>
              <a:rPr b="0" i="1" lang="en-US" sz="1800" spc="-1" strike="noStrike">
                <a:solidFill>
                  <a:srgbClr val="000000"/>
                </a:solidFill>
                <a:latin typeface="Arial"/>
              </a:rPr>
              <a:t>data2</a:t>
            </a:r>
            <a:r>
              <a:rPr b="0" lang="en-US" sz="1800" spc="-1" strike="noStrike">
                <a:solidFill>
                  <a:srgbClr val="000000"/>
                </a:solidFill>
                <a:latin typeface="Arial"/>
              </a:rPr>
              <a:t> on the stack, then using pop, we will get to </a:t>
            </a:r>
            <a:r>
              <a:rPr b="0" i="1" lang="en-US" sz="1800" spc="-1" strike="noStrike">
                <a:solidFill>
                  <a:srgbClr val="000000"/>
                </a:solidFill>
                <a:latin typeface="Arial"/>
              </a:rPr>
              <a:t>data2</a:t>
            </a:r>
            <a:r>
              <a:rPr b="0" lang="en-US" sz="1800" spc="-1" strike="noStrike">
                <a:solidFill>
                  <a:srgbClr val="000000"/>
                </a:solidFill>
                <a:latin typeface="Arial"/>
              </a:rPr>
              <a:t> first, then </a:t>
            </a:r>
            <a:r>
              <a:rPr b="0" i="1" lang="en-US" sz="1800" spc="-1" strike="noStrike">
                <a:solidFill>
                  <a:srgbClr val="000000"/>
                </a:solidFill>
                <a:latin typeface="Arial"/>
              </a:rPr>
              <a:t>data1.</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If we need to get to our local variables in more random order, then we need to explicitly create space on the stack for local variables. This is done by subtracting their total size from ESP.</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Example: if we need 3 local variables, then their total size is 4 * 3 = 12 bytes. We use the instruction:  </a:t>
            </a:r>
            <a:r>
              <a:rPr b="1" lang="en-US" sz="1800" spc="-1" strike="noStrike">
                <a:solidFill>
                  <a:srgbClr val="000000"/>
                </a:solidFill>
                <a:latin typeface="Courier New"/>
              </a:rPr>
              <a:t>sub esp, 12</a:t>
            </a:r>
            <a:r>
              <a:rPr b="0" lang="en-US" sz="1800" spc="-1" strike="noStrike">
                <a:solidFill>
                  <a:srgbClr val="000000"/>
                </a:solidFill>
                <a:latin typeface="Arial"/>
              </a:rPr>
              <a:t>    to make room for 12 bytes on the stack.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This step is done immediately after setting EBP because we will use an offset from EBP to access the local variables and we don’t want the offset to be a large number (epb – 56 is not as easy to work with as ebp –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Local Variable Example</a:t>
            </a:r>
            <a:endParaRPr b="0" lang="en-US" sz="2800" spc="-1" strike="noStrike">
              <a:latin typeface="Arial"/>
            </a:endParaRPr>
          </a:p>
        </p:txBody>
      </p:sp>
      <p:sp>
        <p:nvSpPr>
          <p:cNvPr id="545" name="Rectangle 3"/>
          <p:cNvSpPr/>
          <p:nvPr/>
        </p:nvSpPr>
        <p:spPr>
          <a:xfrm>
            <a:off x="685800" y="838080"/>
            <a:ext cx="7771680" cy="761400"/>
          </a:xfrm>
          <a:prstGeom prst="rect">
            <a:avLst/>
          </a:prstGeom>
          <a:noFill/>
          <a:ln w="9360">
            <a:noFill/>
          </a:ln>
        </p:spPr>
        <p:style>
          <a:lnRef idx="0"/>
          <a:fillRef idx="0"/>
          <a:effectRef idx="0"/>
          <a:fontRef idx="minor"/>
        </p:style>
        <p:txBody>
          <a:bodyPr numCol="1" spcCol="0" lIns="90000" rIns="90000" tIns="45000" bIns="45000">
            <a:noAutofit/>
          </a:bodyPr>
          <a:p>
            <a:pPr>
              <a:lnSpc>
                <a:spcPct val="100000"/>
              </a:lnSpc>
              <a:spcBef>
                <a:spcPts val="360"/>
              </a:spcBef>
              <a:tabLst>
                <a:tab algn="l" pos="0"/>
              </a:tabLst>
            </a:pPr>
            <a:r>
              <a:rPr b="0" lang="en-US" sz="1800" spc="-1" strike="noStrike">
                <a:solidFill>
                  <a:srgbClr val="000000"/>
                </a:solidFill>
                <a:latin typeface="Arial"/>
              </a:rPr>
              <a:t>The following example creates and initializes two 32-bit local variables (we'll call them locA and locB):</a:t>
            </a:r>
            <a:endParaRPr b="0" lang="en-US" sz="1800" spc="-1" strike="noStrike">
              <a:latin typeface="Arial"/>
            </a:endParaRPr>
          </a:p>
        </p:txBody>
      </p:sp>
      <p:sp>
        <p:nvSpPr>
          <p:cNvPr id="546" name="Text Box 4"/>
          <p:cNvSpPr/>
          <p:nvPr/>
        </p:nvSpPr>
        <p:spPr>
          <a:xfrm>
            <a:off x="838080" y="1752480"/>
            <a:ext cx="7238160" cy="26661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MySub PROC</a:t>
            </a:r>
            <a:endParaRPr b="0" lang="en-US" sz="1600" spc="-1" strike="noStrike">
              <a:latin typeface="Arial"/>
            </a:endParaRPr>
          </a:p>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ebp                  ; set ebp</a:t>
            </a:r>
            <a:endParaRPr b="0" lang="en-US" sz="1600" spc="-1" strike="noStrike">
              <a:latin typeface="Arial"/>
            </a:endParaRPr>
          </a:p>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ebp,esp</a:t>
            </a:r>
            <a:endParaRPr b="0" lang="en-US" sz="1600" spc="-1" strike="noStrike">
              <a:latin typeface="Arial"/>
            </a:endParaRPr>
          </a:p>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sub  esp,8                ; save room for 2 variables</a:t>
            </a:r>
            <a:endParaRPr b="0" lang="en-US" sz="1600" spc="-1" strike="noStrike">
              <a:latin typeface="Arial"/>
            </a:endParaRPr>
          </a:p>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pushad                    ; save all registers</a:t>
            </a:r>
            <a:endParaRPr b="0" lang="en-US" sz="1600" spc="-1" strike="noStrike">
              <a:latin typeface="Arial"/>
            </a:endParaRPr>
          </a:p>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DWORD PTR [ebp-4],123456h      ; locA = 123456h</a:t>
            </a:r>
            <a:endParaRPr b="0" lang="en-US" sz="1600" spc="-1" strike="noStrike">
              <a:latin typeface="Arial"/>
            </a:endParaRPr>
          </a:p>
          <a:p>
            <a:pPr>
              <a:lnSpc>
                <a:spcPct val="50000"/>
              </a:lnSpc>
              <a:spcBef>
                <a:spcPts val="799"/>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DWORD PTR [ebp-8],0            ; locB = 0</a:t>
            </a:r>
            <a:endParaRPr b="0" lang="en-US" sz="1600" spc="-1" strike="noStrike">
              <a:latin typeface="Arial"/>
            </a:endParaRPr>
          </a:p>
          <a:p>
            <a:pPr>
              <a:lnSpc>
                <a:spcPct val="50000"/>
              </a:lnSpc>
              <a:spcBef>
                <a:spcPts val="1800"/>
              </a:spcBef>
              <a:tabLst>
                <a:tab algn="l" pos="457200"/>
                <a:tab algn="l" pos="451476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code for the rest of the procedure to do work</a:t>
            </a:r>
            <a:endParaRPr b="0" lang="en-US" sz="1600" spc="-1" strike="noStrike">
              <a:latin typeface="Arial"/>
            </a:endParaRPr>
          </a:p>
          <a:p>
            <a:pPr>
              <a:lnSpc>
                <a:spcPct val="50000"/>
              </a:lnSpc>
              <a:spcBef>
                <a:spcPts val="700"/>
              </a:spcBef>
              <a:tabLst>
                <a:tab algn="l" pos="457200"/>
                <a:tab algn="l" pos="4514760"/>
              </a:tabLst>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 .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LEA Instruction</a:t>
            </a:r>
            <a:endParaRPr b="0" lang="en-US" sz="2800" spc="-1" strike="noStrike">
              <a:latin typeface="Arial"/>
            </a:endParaRPr>
          </a:p>
        </p:txBody>
      </p:sp>
      <p:sp>
        <p:nvSpPr>
          <p:cNvPr id="548" name="Rectangle 3"/>
          <p:cNvSpPr/>
          <p:nvPr/>
        </p:nvSpPr>
        <p:spPr>
          <a:xfrm>
            <a:off x="533520" y="762120"/>
            <a:ext cx="8076600" cy="16758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LEA (</a:t>
            </a:r>
            <a:r>
              <a:rPr b="1" lang="en-US" sz="1800" spc="-1" strike="noStrike">
                <a:solidFill>
                  <a:srgbClr val="000000"/>
                </a:solidFill>
                <a:latin typeface="Arial"/>
              </a:rPr>
              <a:t>l</a:t>
            </a:r>
            <a:r>
              <a:rPr b="0" lang="en-US" sz="1800" spc="-1" strike="noStrike">
                <a:solidFill>
                  <a:srgbClr val="000000"/>
                </a:solidFill>
                <a:latin typeface="Arial"/>
              </a:rPr>
              <a:t>oad </a:t>
            </a:r>
            <a:r>
              <a:rPr b="1" lang="en-US" sz="1800" spc="-1" strike="noStrike">
                <a:solidFill>
                  <a:srgbClr val="000000"/>
                </a:solidFill>
                <a:latin typeface="Arial"/>
              </a:rPr>
              <a:t>e</a:t>
            </a:r>
            <a:r>
              <a:rPr b="0" lang="en-US" sz="1800" spc="-1" strike="noStrike">
                <a:solidFill>
                  <a:srgbClr val="000000"/>
                </a:solidFill>
                <a:latin typeface="Arial"/>
              </a:rPr>
              <a:t>ffective </a:t>
            </a:r>
            <a:r>
              <a:rPr b="1" lang="en-US" sz="1800" spc="-1" strike="noStrike">
                <a:solidFill>
                  <a:srgbClr val="000000"/>
                </a:solidFill>
                <a:latin typeface="Arial"/>
              </a:rPr>
              <a:t>a</a:t>
            </a:r>
            <a:r>
              <a:rPr b="0" lang="en-US" sz="1800" spc="-1" strike="noStrike">
                <a:solidFill>
                  <a:srgbClr val="000000"/>
                </a:solidFill>
                <a:latin typeface="Arial"/>
              </a:rPr>
              <a:t>ddress) instruction returns the offset (or address) of operands, just like the OFFSET operator.</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However, OFFSET can only return constant offsets, or offsets of memory variables that are in the data segment.</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LEA is used to get the offset of a stack parameter or local variable.</a:t>
            </a:r>
            <a:endParaRPr b="0" lang="en-US" sz="1800" spc="-1" strike="noStrike">
              <a:latin typeface="Arial"/>
            </a:endParaRPr>
          </a:p>
        </p:txBody>
      </p:sp>
      <p:sp>
        <p:nvSpPr>
          <p:cNvPr id="549" name="Text Box 4"/>
          <p:cNvSpPr/>
          <p:nvPr/>
        </p:nvSpPr>
        <p:spPr>
          <a:xfrm>
            <a:off x="838080" y="2438280"/>
            <a:ext cx="7771680" cy="365688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4110120"/>
              </a:tabLst>
            </a:pPr>
            <a:r>
              <a:rPr b="1" lang="en-US" sz="1600" spc="-1" strike="noStrike">
                <a:solidFill>
                  <a:srgbClr val="000000"/>
                </a:solidFill>
                <a:latin typeface="Courier New"/>
                <a:ea typeface="DejaVu Sans"/>
              </a:rPr>
              <a:t>MyProc PROC</a:t>
            </a:r>
            <a:endParaRPr b="0" lang="en-US" sz="1600" spc="-1" strike="noStrike">
              <a:latin typeface="Arial"/>
            </a:endParaRPr>
          </a:p>
          <a:p>
            <a:pPr>
              <a:lnSpc>
                <a:spcPct val="100000"/>
              </a:lnSpc>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ebp                  ; set ebp</a:t>
            </a:r>
            <a:endParaRPr b="0" lang="en-US" sz="1600" spc="-1" strike="noStrike">
              <a:latin typeface="Arial"/>
            </a:endParaRPr>
          </a:p>
          <a:p>
            <a:pPr>
              <a:lnSpc>
                <a:spcPct val="100000"/>
              </a:lnSpc>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ebp,esp</a:t>
            </a:r>
            <a:endParaRPr b="0" lang="en-US" sz="1600" spc="-1" strike="noStrike">
              <a:latin typeface="Arial"/>
            </a:endParaRPr>
          </a:p>
          <a:p>
            <a:pPr>
              <a:lnSpc>
                <a:spcPct val="100000"/>
              </a:lnSpc>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sub  esp,8                ; save room for 2 local vars</a:t>
            </a:r>
            <a:endParaRPr b="0" lang="en-US" sz="1600" spc="-1" strike="noStrike">
              <a:latin typeface="Arial"/>
            </a:endParaRPr>
          </a:p>
          <a:p>
            <a:pPr>
              <a:lnSpc>
                <a:spcPct val="100000"/>
              </a:lnSpc>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pushad                    ; save all registers</a:t>
            </a:r>
            <a:endParaRPr b="0" lang="en-US" sz="1600" spc="-1" strike="noStrike">
              <a:latin typeface="Arial"/>
            </a:endParaRPr>
          </a:p>
          <a:p>
            <a:pPr>
              <a:lnSpc>
                <a:spcPct val="100000"/>
              </a:lnSpc>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DWORD PTR [ebp-4],123456h       ; locA = 123456h</a:t>
            </a:r>
            <a:endParaRPr b="0" lang="en-US" sz="1600" spc="-1" strike="noStrike">
              <a:latin typeface="Arial"/>
            </a:endParaRPr>
          </a:p>
          <a:p>
            <a:pPr>
              <a:lnSpc>
                <a:spcPct val="100000"/>
              </a:lnSpc>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DWORD PTR [ebp-8],0             ; locB = 0</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969696"/>
                </a:solidFill>
                <a:latin typeface="Courier New"/>
                <a:ea typeface="DejaVu Sans"/>
              </a:rPr>
              <a:t>	</a:t>
            </a:r>
            <a:r>
              <a:rPr b="1" lang="en-US" sz="1600" spc="-1" strike="noStrike">
                <a:solidFill>
                  <a:srgbClr val="969696"/>
                </a:solidFill>
                <a:latin typeface="Courier New"/>
                <a:ea typeface="DejaVu Sans"/>
              </a:rPr>
              <a:t>mov edi,OFFSET [ebp-4]    ; invalid operand</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969696"/>
                </a:solidFill>
                <a:latin typeface="Courier New"/>
                <a:ea typeface="DejaVu Sans"/>
              </a:rPr>
              <a:t>	</a:t>
            </a:r>
            <a:r>
              <a:rPr b="1" lang="en-US" sz="1600" spc="-1" strike="noStrike">
                <a:solidFill>
                  <a:srgbClr val="969696"/>
                </a:solidFill>
                <a:latin typeface="Courier New"/>
                <a:ea typeface="DejaVu Sans"/>
              </a:rPr>
              <a:t>mov esi,OFFSET [ebp-8]    ; invalid operand</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lea edi,[ebp-4]           ; ok</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lea esi,[ebp-8]           ; ok</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edi and esi now have addresses of locA and locB,</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in case you need to call the next procedure</a:t>
            </a:r>
            <a:endParaRPr b="0" lang="en-US" sz="1600" spc="-1" strike="noStrike">
              <a:latin typeface="Arial"/>
            </a:endParaRPr>
          </a:p>
          <a:p>
            <a:pPr>
              <a:lnSpc>
                <a:spcPct val="50000"/>
              </a:lnSpc>
              <a:spcBef>
                <a:spcPts val="799"/>
              </a:spcBef>
              <a:tabLst>
                <a:tab algn="l" pos="457200"/>
                <a:tab algn="l" pos="411012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and pass locA and locB by address</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22" dur="indefinite" restart="never" nodeType="tmRoot">
          <p:childTnLst>
            <p:seq>
              <p:cTn id="123" dur="indefinite" nodeType="mainSeq">
                <p:childTnLst>
                  <p:par>
                    <p:cTn id="124" fill="hold">
                      <p:stCondLst>
                        <p:cond delay="indefinite"/>
                      </p:stCondLst>
                      <p:childTnLst>
                        <p:par>
                          <p:cTn id="125" fill="hold">
                            <p:stCondLst>
                              <p:cond delay="0"/>
                            </p:stCondLst>
                            <p:childTnLst>
                              <p:par>
                                <p:cTn id="126" nodeType="clickEffect" fill="hold" presetClass="entr" presetID="4" presetSubtype="16">
                                  <p:stCondLst>
                                    <p:cond delay="0"/>
                                  </p:stCondLst>
                                  <p:childTnLst>
                                    <p:set>
                                      <p:cBhvr>
                                        <p:cTn id="127" dur="1" fill="hold">
                                          <p:stCondLst>
                                            <p:cond delay="0"/>
                                          </p:stCondLst>
                                        </p:cTn>
                                        <p:tgtEl>
                                          <p:spTgt spid="549"/>
                                        </p:tgtEl>
                                        <p:attrNameLst>
                                          <p:attrName>style.visibility</p:attrName>
                                        </p:attrNameLst>
                                      </p:cBhvr>
                                      <p:to>
                                        <p:strVal val="visible"/>
                                      </p:to>
                                    </p:set>
                                    <p:animEffect filter="box(in)" transition="in">
                                      <p:cBhvr additive="repl">
                                        <p:cTn id="128" dur="5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Saving Register Values</a:t>
            </a:r>
            <a:r>
              <a:rPr b="0" lang="en-US" sz="3200" spc="-1" strike="noStrike">
                <a:solidFill>
                  <a:srgbClr val="000000"/>
                </a:solidFill>
                <a:latin typeface="Arial"/>
              </a:rPr>
              <a:t> </a:t>
            </a:r>
            <a:r>
              <a:rPr b="0" lang="en-US" sz="2000" spc="-1" strike="noStrike">
                <a:solidFill>
                  <a:srgbClr val="000000"/>
                </a:solidFill>
                <a:latin typeface="Arial"/>
              </a:rPr>
              <a:t>(1 of 2)</a:t>
            </a:r>
            <a:endParaRPr b="0" lang="en-US" sz="2000" spc="-1" strike="noStrike">
              <a:latin typeface="Arial"/>
            </a:endParaRPr>
          </a:p>
        </p:txBody>
      </p:sp>
      <p:sp>
        <p:nvSpPr>
          <p:cNvPr id="551" name="Rectangle 3"/>
          <p:cNvSpPr/>
          <p:nvPr/>
        </p:nvSpPr>
        <p:spPr>
          <a:xfrm>
            <a:off x="533520" y="838080"/>
            <a:ext cx="8076600" cy="5333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registers are available for any procedure to use, and every procedure uses the same registers because many instructions require the use of at least one register.</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In a procedure call, it is important that the callee saves the data that are in each register that it will use, </a:t>
            </a:r>
            <a:r>
              <a:rPr b="0" i="1" lang="en-US" sz="1800" spc="-1" strike="noStrike">
                <a:solidFill>
                  <a:srgbClr val="000000"/>
                </a:solidFill>
                <a:latin typeface="Arial"/>
              </a:rPr>
              <a:t>before</a:t>
            </a:r>
            <a:r>
              <a:rPr b="0" lang="en-US" sz="1800" spc="-1" strike="noStrike">
                <a:solidFill>
                  <a:srgbClr val="000000"/>
                </a:solidFill>
                <a:latin typeface="Arial"/>
              </a:rPr>
              <a:t> using the register.</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Take the example of procedure A calling procedure B:</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At the start, instructions in A run and use all 4 general purpose registers to keep A’s temporary data.</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When A calls B, execution jumps to procedure B, but all 4 general purpose registers still hold A’s data.</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When B runs, it will also need to use the general purpose registers.</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If B does not push the values of the registers on the stack, thus saving them, then B’s instructions will overwrite A’s data that are in the registers. Not so good!</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In addition to saving register data before using them, it is also important that at the end of the procedure, the saved register data are restored back to each register, before the RET instruction.</a:t>
            </a:r>
            <a:endParaRPr b="0" lang="en-US" sz="18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Rectangle 2"/>
          <p:cNvSpPr/>
          <p:nvPr/>
        </p:nvSpPr>
        <p:spPr>
          <a:xfrm>
            <a:off x="685800" y="15228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Saving Register Values</a:t>
            </a:r>
            <a:r>
              <a:rPr b="0" lang="en-US" sz="3200" spc="-1" strike="noStrike">
                <a:solidFill>
                  <a:srgbClr val="000000"/>
                </a:solidFill>
                <a:latin typeface="Arial"/>
              </a:rPr>
              <a:t> </a:t>
            </a:r>
            <a:r>
              <a:rPr b="0" lang="en-US" sz="2000" spc="-1" strike="noStrike">
                <a:solidFill>
                  <a:srgbClr val="000000"/>
                </a:solidFill>
                <a:latin typeface="Arial"/>
              </a:rPr>
              <a:t>(2 of 2)</a:t>
            </a:r>
            <a:endParaRPr b="0" lang="en-US" sz="2000" spc="-1" strike="noStrike">
              <a:latin typeface="Arial"/>
            </a:endParaRPr>
          </a:p>
        </p:txBody>
      </p:sp>
      <p:sp>
        <p:nvSpPr>
          <p:cNvPr id="553" name="Rectangle 3"/>
          <p:cNvSpPr/>
          <p:nvPr/>
        </p:nvSpPr>
        <p:spPr>
          <a:xfrm>
            <a:off x="304920" y="609480"/>
            <a:ext cx="8381160" cy="38854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Saving register values should be done before the called procedure uses any of the registers.</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For EBP, this occurs as the first step in the called procedure because EBP needs to be set to the stack frame base immediately after entering the procedure.</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For other registers, this step occurs after saving room for local variables, and before the called procedure starts its actual task.</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If the callee only needs to use 2-3 registers, it is faster to push each register value on the stack.</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If the callee will use most or all of the registers, it is faster to use the PUSHAD instruction.</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When restoring saved register values, remember that the pop instructions should be in reverse order of the push instructions.</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If PUSHAD is used, then use POPAD to restore register values.</a:t>
            </a:r>
            <a:endParaRPr b="0" lang="en-US" sz="1800" spc="-1" strike="noStrike">
              <a:latin typeface="Arial"/>
            </a:endParaRPr>
          </a:p>
        </p:txBody>
      </p:sp>
      <p:sp>
        <p:nvSpPr>
          <p:cNvPr id="554" name="Text Box 5"/>
          <p:cNvSpPr/>
          <p:nvPr/>
        </p:nvSpPr>
        <p:spPr>
          <a:xfrm>
            <a:off x="533520" y="4495680"/>
            <a:ext cx="8000280" cy="1715040"/>
          </a:xfrm>
          <a:prstGeom prst="rect">
            <a:avLst/>
          </a:prstGeom>
          <a:noFill/>
          <a:ln w="9525">
            <a:solidFill>
              <a:srgbClr val="000000"/>
            </a:solidFill>
            <a:miter/>
          </a:ln>
        </p:spPr>
        <p:style>
          <a:lnRef idx="0"/>
          <a:fillRef idx="0"/>
          <a:effectRef idx="0"/>
          <a:fontRef idx="minor"/>
        </p:style>
        <p:txBody>
          <a:bodyPr lIns="90000" rIns="90000" tIns="91440" bIns="91440">
            <a:spAutoFit/>
          </a:bodyPr>
          <a:p>
            <a:pPr>
              <a:lnSpc>
                <a:spcPct val="90000"/>
              </a:lnSpc>
              <a:spcBef>
                <a:spcPts val="320"/>
              </a:spcBef>
            </a:pPr>
            <a:r>
              <a:rPr b="0" lang="en-US" sz="1600" spc="-1" strike="noStrike">
                <a:solidFill>
                  <a:srgbClr val="000000"/>
                </a:solidFill>
                <a:latin typeface="Arial"/>
                <a:ea typeface="DejaVu Sans"/>
              </a:rPr>
              <a:t>Saving register values is always an important step when working with procedures. It is especially important in a nested procedure call, where there are multiple stack frames. Since each stack frame is accessed by EBP, if EBP isn’t saved and restored properly from procedure to procedure, we would lose our place in the stack very quickly and not able to get to the return address when RET runs. No programmer wants execution to return to an unknown address and start executing whatever happens to be in memory at that unknown address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Your turn . . .</a:t>
            </a:r>
            <a:endParaRPr b="0" lang="en-US" sz="2800" spc="-1" strike="noStrike">
              <a:latin typeface="Arial"/>
            </a:endParaRPr>
          </a:p>
        </p:txBody>
      </p:sp>
      <p:sp>
        <p:nvSpPr>
          <p:cNvPr id="556" name="Rectangle 3"/>
          <p:cNvSpPr/>
          <p:nvPr/>
        </p:nvSpPr>
        <p:spPr>
          <a:xfrm>
            <a:off x="609480" y="838080"/>
            <a:ext cx="7848000" cy="5333400"/>
          </a:xfrm>
          <a:prstGeom prst="rect">
            <a:avLst/>
          </a:prstGeom>
          <a:noFill/>
          <a:ln w="9360">
            <a:noFill/>
          </a:ln>
        </p:spPr>
        <p:style>
          <a:lnRef idx="0"/>
          <a:fillRef idx="0"/>
          <a:effectRef idx="0"/>
          <a:fontRef idx="minor"/>
        </p:style>
        <p:txBody>
          <a:bodyPr numCol="1" spcCol="0" lIns="90000" rIns="90000" tIns="45000" bIns="45000">
            <a:noAutofit/>
          </a:bodyPr>
          <a:p>
            <a:pPr>
              <a:lnSpc>
                <a:spcPct val="100000"/>
              </a:lnSpc>
              <a:spcBef>
                <a:spcPts val="360"/>
              </a:spcBef>
              <a:tabLst>
                <a:tab algn="l" pos="0"/>
              </a:tabLst>
            </a:pPr>
            <a:r>
              <a:rPr b="0" lang="en-US" sz="1800" spc="-1" strike="noStrike">
                <a:solidFill>
                  <a:srgbClr val="000000"/>
                </a:solidFill>
                <a:latin typeface="Arial"/>
              </a:rPr>
              <a:t>Create a procedure named Difference that subtracts the first argument from the second one. The following is the procedure call:</a:t>
            </a:r>
            <a:endParaRPr b="0" lang="en-US" sz="1800" spc="-1" strike="noStrike">
              <a:latin typeface="Arial"/>
            </a:endParaRPr>
          </a:p>
        </p:txBody>
      </p:sp>
      <p:sp>
        <p:nvSpPr>
          <p:cNvPr id="557" name="Text Box 4"/>
          <p:cNvSpPr/>
          <p:nvPr/>
        </p:nvSpPr>
        <p:spPr>
          <a:xfrm>
            <a:off x="762120" y="3429000"/>
            <a:ext cx="7695360" cy="28188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Difference PROC</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ebp</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save ebp value</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ebp,esp</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set ebp</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push eax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save eax value</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eax,[ebp + 8]</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eax =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argument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sub  eax,[ebp + 12]</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eax = 2</a:t>
            </a:r>
            <a:r>
              <a:rPr b="1" lang="en-US" sz="1600" spc="-1" strike="noStrike" baseline="30000">
                <a:solidFill>
                  <a:srgbClr val="000000"/>
                </a:solidFill>
                <a:latin typeface="Courier New"/>
                <a:ea typeface="DejaVu Sans"/>
              </a:rPr>
              <a:t>nd</a:t>
            </a:r>
            <a:r>
              <a:rPr b="1" lang="en-US" sz="1600" spc="-1" strike="noStrike">
                <a:solidFill>
                  <a:srgbClr val="000000"/>
                </a:solidFill>
                <a:latin typeface="Courier New"/>
                <a:ea typeface="DejaVu Sans"/>
              </a:rPr>
              <a:t> – 1</a:t>
            </a:r>
            <a:r>
              <a:rPr b="1" lang="en-US" sz="1600" spc="-1" strike="noStrike" baseline="30000">
                <a:solidFill>
                  <a:srgbClr val="000000"/>
                </a:solidFill>
                <a:latin typeface="Courier New"/>
                <a:ea typeface="DejaVu Sans"/>
              </a:rPr>
              <a:t>st</a:t>
            </a:r>
            <a:r>
              <a:rPr b="1" lang="en-US" sz="1600" spc="-1" strike="noStrike">
                <a:solidFill>
                  <a:srgbClr val="000000"/>
                </a:solidFill>
                <a:latin typeface="Courier New"/>
                <a:ea typeface="DejaVu Sans"/>
              </a:rPr>
              <a:t> argument</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mov  [ebp+16],eax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put return value on stack</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pop  eax</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restore eax</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pop  ebp</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restore ebp</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ret  8</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 return and clear input param</a:t>
            </a:r>
            <a:endParaRPr b="0" lang="en-US" sz="1600" spc="-1" strike="noStrike">
              <a:latin typeface="Arial"/>
            </a:endParaRPr>
          </a:p>
          <a:p>
            <a:pPr marL="457200">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Difference ENDP</a:t>
            </a:r>
            <a:endParaRPr b="0" lang="en-US" sz="1600" spc="-1" strike="noStrike">
              <a:latin typeface="Arial"/>
            </a:endParaRPr>
          </a:p>
        </p:txBody>
      </p:sp>
      <p:sp>
        <p:nvSpPr>
          <p:cNvPr id="558" name="Text Box 4"/>
          <p:cNvSpPr/>
          <p:nvPr/>
        </p:nvSpPr>
        <p:spPr>
          <a:xfrm>
            <a:off x="1066680" y="1523880"/>
            <a:ext cx="6933600" cy="159948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marL="91440">
              <a:lnSpc>
                <a:spcPct val="100000"/>
              </a:lnSpc>
              <a:tabLst>
                <a:tab algn="l" pos="0"/>
              </a:tabLst>
            </a:pPr>
            <a:r>
              <a:rPr b="1" lang="en-US" sz="1600" spc="-1" strike="noStrike">
                <a:solidFill>
                  <a:srgbClr val="000000"/>
                </a:solidFill>
                <a:latin typeface="Courier New"/>
                <a:ea typeface="DejaVu Sans"/>
              </a:rPr>
              <a:t>sub esp, 4          ; make room for return value</a:t>
            </a:r>
            <a:endParaRPr b="0" lang="en-US" sz="1600" spc="-1" strike="noStrike">
              <a:latin typeface="Arial"/>
            </a:endParaRPr>
          </a:p>
          <a:p>
            <a:pPr marL="91440">
              <a:lnSpc>
                <a:spcPct val="100000"/>
              </a:lnSpc>
              <a:tabLst>
                <a:tab algn="l" pos="411804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14             ; first argument</a:t>
            </a:r>
            <a:endParaRPr b="0" lang="en-US" sz="1600" spc="-1" strike="noStrike">
              <a:latin typeface="Arial"/>
            </a:endParaRPr>
          </a:p>
          <a:p>
            <a:pPr marL="91440">
              <a:lnSpc>
                <a:spcPct val="100000"/>
              </a:lnSpc>
              <a:tabLst>
                <a:tab algn="l" pos="0"/>
              </a:tabLst>
            </a:pPr>
            <a:r>
              <a:rPr b="1" lang="en-US" sz="1600" spc="-1" strike="noStrike">
                <a:solidFill>
                  <a:srgbClr val="000000"/>
                </a:solidFill>
                <a:latin typeface="Courier New"/>
                <a:ea typeface="DejaVu Sans"/>
              </a:rPr>
              <a:t>push 30             ; second argument</a:t>
            </a:r>
            <a:endParaRPr b="0" lang="en-US" sz="1600" spc="-1" strike="noStrike">
              <a:latin typeface="Arial"/>
            </a:endParaRPr>
          </a:p>
          <a:p>
            <a:pPr marL="91440">
              <a:lnSpc>
                <a:spcPct val="100000"/>
              </a:lnSpc>
              <a:tabLst>
                <a:tab algn="l" pos="0"/>
              </a:tabLst>
            </a:pPr>
            <a:r>
              <a:rPr b="1" lang="en-US" sz="1600" spc="-1" strike="noStrike">
                <a:solidFill>
                  <a:srgbClr val="000000"/>
                </a:solidFill>
                <a:latin typeface="Courier New"/>
                <a:ea typeface="DejaVu Sans"/>
              </a:rPr>
              <a:t>call Difference     ; call procedure</a:t>
            </a:r>
            <a:endParaRPr b="0" lang="en-US" sz="1600" spc="-1" strike="noStrike">
              <a:latin typeface="Arial"/>
            </a:endParaRPr>
          </a:p>
          <a:p>
            <a:pPr marL="91440">
              <a:lnSpc>
                <a:spcPct val="100000"/>
              </a:lnSpc>
              <a:tabLst>
                <a:tab algn="l" pos="0"/>
              </a:tabLst>
            </a:pPr>
            <a:r>
              <a:rPr b="1" lang="en-US" sz="1600" spc="-1" strike="noStrike">
                <a:solidFill>
                  <a:srgbClr val="000000"/>
                </a:solidFill>
                <a:latin typeface="Courier New"/>
                <a:ea typeface="DejaVu Sans"/>
              </a:rPr>
              <a:t>pop result          ; save returned value into result</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9">
                                  <p:stCondLst>
                                    <p:cond delay="0"/>
                                  </p:stCondLst>
                                  <p:childTnLst>
                                    <p:set>
                                      <p:cBhvr>
                                        <p:cTn id="134" dur="1" fill="hold">
                                          <p:stCondLst>
                                            <p:cond delay="0"/>
                                          </p:stCondLst>
                                        </p:cTn>
                                        <p:tgtEl>
                                          <p:spTgt spid="557"/>
                                        </p:tgtEl>
                                        <p:attrNameLst>
                                          <p:attrName>style.visibility</p:attrName>
                                        </p:attrNameLst>
                                      </p:cBhvr>
                                      <p:to>
                                        <p:strVal val="visible"/>
                                      </p:to>
                                    </p:set>
                                    <p:animEffect filter="dissolve" transition="in">
                                      <p:cBhvr additive="repl">
                                        <p:cTn id="135" dur="5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65232D0D-0133-4FF5-87EF-2739AC1DB280}"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560"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MASM Directives and Operator for Procedures</a:t>
            </a:r>
            <a:endParaRPr b="0" lang="en-US" sz="2800" spc="-1" strike="noStrike">
              <a:latin typeface="Arial"/>
            </a:endParaRPr>
          </a:p>
        </p:txBody>
      </p:sp>
      <p:sp>
        <p:nvSpPr>
          <p:cNvPr id="561" name="Rectangle 3"/>
          <p:cNvSpPr/>
          <p:nvPr/>
        </p:nvSpPr>
        <p:spPr>
          <a:xfrm>
            <a:off x="762120" y="838080"/>
            <a:ext cx="7695360" cy="50284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There are several MASM directives and operators that are introduced in section 8.2 of the book. These make it easier for assembly programmers to maintain the stack frame.</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For this class, we will </a:t>
            </a:r>
            <a:r>
              <a:rPr b="0" lang="en-US" sz="1800" spc="-1" strike="noStrike" u="sng">
                <a:solidFill>
                  <a:srgbClr val="000000"/>
                </a:solidFill>
                <a:uFillTx/>
                <a:latin typeface="Arial"/>
              </a:rPr>
              <a:t>not use</a:t>
            </a:r>
            <a:r>
              <a:rPr b="0" lang="en-US" sz="1800" spc="-1" strike="noStrike">
                <a:solidFill>
                  <a:srgbClr val="000000"/>
                </a:solidFill>
                <a:latin typeface="Arial"/>
              </a:rPr>
              <a:t> these MASM directives and operator. </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One goal of the class is to understand how the stack frame works to support procedure calls. We get a much better understanding of the stack frame if we code the assembly instructions, rather than depending on the assembler to generate the equivalent code. In the Advanced Assembly class, after everyone has a clear idea of how to maintain the stack frame, then the MASM directives can be used.</a:t>
            </a:r>
            <a:endParaRPr b="0" lang="en-US" sz="1800" spc="-1" strike="noStrike">
              <a:latin typeface="Arial"/>
            </a:endParaRPr>
          </a:p>
          <a:p>
            <a:pPr marL="343080" indent="-342360">
              <a:lnSpc>
                <a:spcPct val="100000"/>
              </a:lnSpc>
              <a:spcBef>
                <a:spcPts val="360"/>
              </a:spcBef>
              <a:tabLst>
                <a:tab algn="l" pos="0"/>
              </a:tabLst>
            </a:pPr>
            <a:endParaRPr b="0" lang="en-US" sz="1800" spc="-1" strike="noStrike">
              <a:latin typeface="Arial"/>
            </a:endParaRPr>
          </a:p>
          <a:p>
            <a:pPr marL="343080" indent="-342360">
              <a:lnSpc>
                <a:spcPct val="100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Runtime Stack</a:t>
            </a:r>
            <a:endParaRPr b="0" lang="en-US" sz="2800" spc="-1" strike="noStrike">
              <a:latin typeface="Arial"/>
            </a:endParaRPr>
          </a:p>
        </p:txBody>
      </p:sp>
      <p:sp>
        <p:nvSpPr>
          <p:cNvPr id="220" name="Rectangle 3"/>
          <p:cNvSpPr/>
          <p:nvPr/>
        </p:nvSpPr>
        <p:spPr>
          <a:xfrm>
            <a:off x="685800" y="838080"/>
            <a:ext cx="7771680" cy="3047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tabLst>
                <a:tab algn="l" pos="0"/>
              </a:tabLst>
            </a:pPr>
            <a:r>
              <a:rPr b="0" lang="en-US" sz="1800" spc="-1" strike="noStrike">
                <a:solidFill>
                  <a:srgbClr val="000000"/>
                </a:solidFill>
                <a:latin typeface="Arial"/>
              </a:rPr>
              <a:t>The stack is managed by the CPU, using special registers.</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SS (stack segment): pointer to the stack segment.  This address is set by the OS when memory is allocated for the program.</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ESP (</a:t>
            </a:r>
            <a:r>
              <a:rPr b="1" lang="en-US" sz="1800" spc="-1" strike="noStrike" u="sng">
                <a:solidFill>
                  <a:srgbClr val="000000"/>
                </a:solidFill>
                <a:uFillTx/>
                <a:latin typeface="Arial"/>
              </a:rPr>
              <a:t>e</a:t>
            </a:r>
            <a:r>
              <a:rPr b="0" lang="en-US" sz="1800" spc="-1" strike="noStrike">
                <a:solidFill>
                  <a:srgbClr val="000000"/>
                </a:solidFill>
                <a:latin typeface="Arial"/>
              </a:rPr>
              <a:t>xtended </a:t>
            </a:r>
            <a:r>
              <a:rPr b="1" lang="en-US" sz="1800" spc="-1" strike="noStrike" u="sng">
                <a:solidFill>
                  <a:srgbClr val="000000"/>
                </a:solidFill>
                <a:uFillTx/>
                <a:latin typeface="Arial"/>
              </a:rPr>
              <a:t>s</a:t>
            </a:r>
            <a:r>
              <a:rPr b="0" lang="en-US" sz="1800" spc="-1" strike="noStrike">
                <a:solidFill>
                  <a:srgbClr val="000000"/>
                </a:solidFill>
                <a:latin typeface="Arial"/>
              </a:rPr>
              <a:t>tack </a:t>
            </a:r>
            <a:r>
              <a:rPr b="1" lang="en-US" sz="1800" spc="-1" strike="noStrike" u="sng">
                <a:solidFill>
                  <a:srgbClr val="000000"/>
                </a:solidFill>
                <a:uFillTx/>
                <a:latin typeface="Arial"/>
              </a:rPr>
              <a:t>p</a:t>
            </a:r>
            <a:r>
              <a:rPr b="0" lang="en-US" sz="1800" spc="-1" strike="noStrike">
                <a:solidFill>
                  <a:srgbClr val="000000"/>
                </a:solidFill>
                <a:latin typeface="Arial"/>
              </a:rPr>
              <a:t>ointer): pointer to the top of the stack.  This address is the address of the last data being inserted into the stack, so it points to the top of the stack.  Every time data is inserted, the address decrements by 4 (4 bytes per data value for 32-bit mode).</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EBP (</a:t>
            </a:r>
            <a:r>
              <a:rPr b="1" lang="en-US" sz="1800" spc="-1" strike="noStrike" u="sng">
                <a:solidFill>
                  <a:srgbClr val="000000"/>
                </a:solidFill>
                <a:uFillTx/>
                <a:latin typeface="Arial"/>
              </a:rPr>
              <a:t>e</a:t>
            </a:r>
            <a:r>
              <a:rPr b="0" lang="en-US" sz="1800" spc="-1" strike="noStrike">
                <a:solidFill>
                  <a:srgbClr val="000000"/>
                </a:solidFill>
                <a:latin typeface="Arial"/>
              </a:rPr>
              <a:t>xtended </a:t>
            </a:r>
            <a:r>
              <a:rPr b="1" lang="en-US" sz="1800" spc="-1" strike="noStrike" u="sng">
                <a:solidFill>
                  <a:srgbClr val="000000"/>
                </a:solidFill>
                <a:uFillTx/>
                <a:latin typeface="Arial"/>
              </a:rPr>
              <a:t>b</a:t>
            </a:r>
            <a:r>
              <a:rPr b="0" lang="en-US" sz="1800" spc="-1" strike="noStrike">
                <a:solidFill>
                  <a:srgbClr val="000000"/>
                </a:solidFill>
                <a:latin typeface="Arial"/>
              </a:rPr>
              <a:t>ase </a:t>
            </a:r>
            <a:r>
              <a:rPr b="1" lang="en-US" sz="1800" spc="-1" strike="noStrike" u="sng">
                <a:solidFill>
                  <a:srgbClr val="000000"/>
                </a:solidFill>
                <a:uFillTx/>
                <a:latin typeface="Arial"/>
              </a:rPr>
              <a:t>p</a:t>
            </a:r>
            <a:r>
              <a:rPr b="0" lang="en-US" sz="1800" spc="-1" strike="noStrike">
                <a:solidFill>
                  <a:srgbClr val="000000"/>
                </a:solidFill>
                <a:latin typeface="Arial"/>
              </a:rPr>
              <a:t>ointer): This register is used in procedure calls to maintain local data for a procedure. EBP is used to point to the base of the stack frame during procedure call. </a:t>
            </a:r>
            <a:endParaRPr b="0" lang="en-US" sz="1800" spc="-1" strike="noStrike">
              <a:latin typeface="Arial"/>
            </a:endParaRPr>
          </a:p>
        </p:txBody>
      </p:sp>
      <p:graphicFrame>
        <p:nvGraphicFramePr>
          <p:cNvPr id="221" name="Object 5"/>
          <p:cNvGraphicFramePr/>
          <p:nvPr/>
        </p:nvGraphicFramePr>
        <p:xfrm>
          <a:off x="2590920" y="4191120"/>
          <a:ext cx="3809160" cy="1828080"/>
        </p:xfrm>
        <a:graphic>
          <a:graphicData uri="http://schemas.openxmlformats.org/presentationml/2006/ole">
            <p:oleObj r:id="rId1" spid="">
              <p:embed/>
              <p:pic>
                <p:nvPicPr>
                  <p:cNvPr id="222" name="Object 5" descr=""/>
                  <p:cNvPicPr/>
                  <p:nvPr/>
                </p:nvPicPr>
                <p:blipFill>
                  <a:blip r:embed="rId2"/>
                  <a:stretch/>
                </p:blipFill>
                <p:spPr>
                  <a:xfrm>
                    <a:off x="2590920" y="4191120"/>
                    <a:ext cx="3809160" cy="182808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FF1BD684-DAF8-427F-B4E4-BDEEF688AA2F}"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56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Summary of Key Concepts</a:t>
            </a:r>
            <a:endParaRPr b="0" lang="en-US" sz="2800" spc="-1" strike="noStrike">
              <a:latin typeface="Arial"/>
            </a:endParaRPr>
          </a:p>
        </p:txBody>
      </p:sp>
      <p:sp>
        <p:nvSpPr>
          <p:cNvPr id="564" name="Rectangle 3"/>
          <p:cNvSpPr/>
          <p:nvPr/>
        </p:nvSpPr>
        <p:spPr>
          <a:xfrm>
            <a:off x="533520" y="762120"/>
            <a:ext cx="8076600" cy="54856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The run time stack is used to support procedure calls, and is defined with the directive .stack</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The stack works in LIFO order and has several operations: push (add data), pop (remove data), pushfd and popfd (save and restore flag registers), pushad and popad (save and restore all registers).</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Procedures are defined using the PROC and ENDP directives.</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Procedures run when the instruction CALL is used, and returns to the calling procedure with the instruction RET. CALL pushes the return address on the stack, and RET pops the return address so execution can return to the saved memory location.</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Procedures only work with the data that are passed in through registers or through the run time stack, and they never use a specific variable name (or specific data address).</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Each procedure call has its own stack frame, which is set up with: input parameters (by the caller), return address (by the caller), EBP (by the callee), local variables (by the callee), and saved registers (by the callee).</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The callee always save all current register values before using the registers, in order not to clobber data that belong to the caller.</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Upon a return, the STDCALL convention dictates that the callee will clean up input parameters from the stack.</a:t>
            </a:r>
            <a:endParaRPr b="0" lang="en-US" sz="1800" spc="-1" strike="noStrike">
              <a:latin typeface="Arial"/>
            </a:endParaRPr>
          </a:p>
          <a:p>
            <a:pPr>
              <a:lnSpc>
                <a:spcPct val="90000"/>
              </a:lnSpc>
              <a:spcBef>
                <a:spcPts val="360"/>
              </a:spcBef>
            </a:pPr>
            <a:endParaRPr b="0" lang="en-US" sz="1800" spc="-1" strike="noStrike">
              <a:latin typeface="Arial"/>
            </a:endParaRPr>
          </a:p>
          <a:p>
            <a:pPr marL="343080" indent="-342360">
              <a:lnSpc>
                <a:spcPct val="9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7D0A208D-3CB2-403B-9A05-75E9476392DA}"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566"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Overview: Macros</a:t>
            </a:r>
            <a:endParaRPr b="0" lang="en-US" sz="2800" spc="-1" strike="noStrike">
              <a:latin typeface="Arial"/>
            </a:endParaRPr>
          </a:p>
        </p:txBody>
      </p:sp>
      <p:sp>
        <p:nvSpPr>
          <p:cNvPr id="567" name="Rectangle 3"/>
          <p:cNvSpPr/>
          <p:nvPr/>
        </p:nvSpPr>
        <p:spPr>
          <a:xfrm>
            <a:off x="1219320" y="1447920"/>
            <a:ext cx="6933600" cy="33519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Macros are short blocks of code that are defined by the programmer, and are substituted in when invoked in the code.</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Concepts covered:</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Difference between macros and procedures</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Defining macros</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Passing parameters to macros</a:t>
            </a:r>
            <a:endParaRPr b="0" lang="en-US" sz="1800" spc="-1" strike="noStrike">
              <a:latin typeface="Arial"/>
            </a:endParaRPr>
          </a:p>
          <a:p>
            <a:pPr marL="343080" indent="-342360">
              <a:lnSpc>
                <a:spcPct val="100000"/>
              </a:lnSpc>
              <a:spcBef>
                <a:spcPts val="400"/>
              </a:spcBef>
              <a:tabLst>
                <a:tab algn="l" pos="0"/>
              </a:tabLst>
            </a:pPr>
            <a:endParaRPr b="0" lang="en-US" sz="2000" spc="-1" strike="noStrike">
              <a:latin typeface="Arial"/>
            </a:endParaRPr>
          </a:p>
        </p:txBody>
      </p:sp>
      <p:sp>
        <p:nvSpPr>
          <p:cNvPr id="568" name="Rectangle 6"/>
          <p:cNvSpPr/>
          <p:nvPr/>
        </p:nvSpPr>
        <p:spPr>
          <a:xfrm>
            <a:off x="2828160" y="762120"/>
            <a:ext cx="3355560" cy="594000"/>
          </a:xfrm>
          <a:prstGeom prst="rect">
            <a:avLst/>
          </a:prstGeom>
          <a:noFill/>
          <a:ln w="9525">
            <a:noFill/>
          </a:ln>
        </p:spPr>
        <p:style>
          <a:lnRef idx="0"/>
          <a:fillRef idx="0"/>
          <a:effectRef idx="0"/>
          <a:fontRef idx="minor"/>
        </p:style>
        <p:txBody>
          <a:bodyPr wrap="none" lIns="90000" rIns="90000" tIns="137160" bIns="137160">
            <a:spAutoFit/>
          </a:bodyPr>
          <a:p>
            <a:pPr>
              <a:lnSpc>
                <a:spcPct val="100000"/>
              </a:lnSpc>
              <a:spcBef>
                <a:spcPts val="420"/>
              </a:spcBef>
            </a:pPr>
            <a:r>
              <a:rPr b="0" lang="en-US" sz="2000" spc="-1" strike="noStrike">
                <a:solidFill>
                  <a:srgbClr val="000000"/>
                </a:solidFill>
                <a:latin typeface="Arial"/>
                <a:ea typeface="DejaVu Sans"/>
              </a:rPr>
              <a:t>(Text book chapter 10: 10.2</a:t>
            </a:r>
            <a:r>
              <a:rPr b="0" lang="en-US" sz="2100" spc="-1" strike="noStrike">
                <a:solidFill>
                  <a:srgbClr val="000000"/>
                </a:solidFill>
                <a:latin typeface="Arial"/>
                <a:ea typeface="DejaVu Sans"/>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2F924BE6-C2CD-486D-A28E-0F891845B7A3}"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570" name="Rectangle 2"/>
          <p:cNvSpPr/>
          <p:nvPr/>
        </p:nvSpPr>
        <p:spPr>
          <a:xfrm>
            <a:off x="762120" y="6094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What’s Next</a:t>
            </a:r>
            <a:endParaRPr b="0" lang="en-US" sz="2800" spc="-1" strike="noStrike">
              <a:latin typeface="Arial"/>
            </a:endParaRPr>
          </a:p>
        </p:txBody>
      </p:sp>
      <p:sp>
        <p:nvSpPr>
          <p:cNvPr id="571" name="Rectangle 3"/>
          <p:cNvSpPr/>
          <p:nvPr/>
        </p:nvSpPr>
        <p:spPr>
          <a:xfrm>
            <a:off x="1447920" y="1600200"/>
            <a:ext cx="6400080" cy="15994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tabLst>
                <a:tab algn="l" pos="0"/>
              </a:tabLst>
            </a:pPr>
            <a:r>
              <a:rPr b="0" lang="en-US" sz="1800" spc="-1" strike="noStrike">
                <a:solidFill>
                  <a:srgbClr val="000000"/>
                </a:solidFill>
                <a:latin typeface="Arial"/>
              </a:rPr>
              <a:t>	</a:t>
            </a:r>
            <a:endParaRPr b="0" lang="en-US" sz="1800" spc="-1" strike="noStrike">
              <a:latin typeface="Arial"/>
            </a:endParaRPr>
          </a:p>
          <a:p>
            <a:pPr lvl="1" marL="743040" indent="-285120">
              <a:lnSpc>
                <a:spcPct val="100000"/>
              </a:lnSpc>
              <a:spcBef>
                <a:spcPts val="360"/>
              </a:spcBef>
              <a:buClr>
                <a:srgbClr val="000000"/>
              </a:buClr>
              <a:buFont typeface="Symbol"/>
              <a:buChar char=""/>
              <a:tabLst>
                <a:tab algn="l" pos="0"/>
              </a:tabLst>
            </a:pPr>
            <a:r>
              <a:rPr b="1" lang="en-US" sz="1800" spc="-1" strike="noStrike">
                <a:solidFill>
                  <a:srgbClr val="000000"/>
                </a:solidFill>
                <a:latin typeface="Arial"/>
              </a:rPr>
              <a:t>Difference between macros and procedures</a:t>
            </a:r>
            <a:endParaRPr b="0" lang="en-US" sz="1800" spc="-1" strike="noStrike">
              <a:latin typeface="Arial"/>
            </a:endParaRPr>
          </a:p>
          <a:p>
            <a:pPr lvl="1" marL="743040" indent="-28512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Defining macros</a:t>
            </a:r>
            <a:endParaRPr b="0" lang="en-US" sz="1800" spc="-1" strike="noStrike">
              <a:latin typeface="Arial"/>
            </a:endParaRPr>
          </a:p>
          <a:p>
            <a:pPr lvl="1" marL="743040" indent="-28512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Passing parameters to macros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Difference Between Macros and Procedures</a:t>
            </a:r>
            <a:endParaRPr b="0" lang="en-US" sz="2800" spc="-1" strike="noStrike">
              <a:latin typeface="Arial"/>
            </a:endParaRPr>
          </a:p>
        </p:txBody>
      </p:sp>
      <p:sp>
        <p:nvSpPr>
          <p:cNvPr id="573" name="Rectangle 3"/>
          <p:cNvSpPr/>
          <p:nvPr/>
        </p:nvSpPr>
        <p:spPr>
          <a:xfrm>
            <a:off x="762120" y="1219320"/>
            <a:ext cx="7771680" cy="36568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macro is a named block of assembly language statements.</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Once defined, it can be invoked (called) one or more times.</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Unlike a procedure, each macro invocation does not result in execution jumping to another part of code.  Instead each macro call is a code substitution.</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During the assembler's preprocessing step, each macro invocation is removed and substituted with a copy of the macro code block.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expanded code is passed to the assembly step, where it is checked for correctness.</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program with many macro invocations will be expanded into a larger executable.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7F7AF6B3-FCBA-42D4-849F-60AD00B2E045}"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575" name="Rectangle 2"/>
          <p:cNvSpPr/>
          <p:nvPr/>
        </p:nvSpPr>
        <p:spPr>
          <a:xfrm>
            <a:off x="762120" y="6094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What’s Next</a:t>
            </a:r>
            <a:endParaRPr b="0" lang="en-US" sz="2800" spc="-1" strike="noStrike">
              <a:latin typeface="Arial"/>
            </a:endParaRPr>
          </a:p>
        </p:txBody>
      </p:sp>
      <p:sp>
        <p:nvSpPr>
          <p:cNvPr id="576" name="Rectangle 3"/>
          <p:cNvSpPr/>
          <p:nvPr/>
        </p:nvSpPr>
        <p:spPr>
          <a:xfrm>
            <a:off x="1447920" y="1600200"/>
            <a:ext cx="6400080" cy="15994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400"/>
              </a:spcBef>
              <a:tabLst>
                <a:tab algn="l" pos="0"/>
              </a:tabLst>
            </a:pPr>
            <a:r>
              <a:rPr b="0" lang="en-US" sz="2000" spc="-1" strike="noStrike">
                <a:solidFill>
                  <a:srgbClr val="000000"/>
                </a:solidFill>
                <a:latin typeface="Arial"/>
              </a:rPr>
              <a:t>	</a:t>
            </a:r>
            <a:endParaRPr b="0" lang="en-US" sz="2000" spc="-1" strike="noStrike">
              <a:latin typeface="Arial"/>
            </a:endParaRPr>
          </a:p>
          <a:p>
            <a:pPr lvl="1" marL="743040" indent="-285120">
              <a:lnSpc>
                <a:spcPct val="100000"/>
              </a:lnSpc>
              <a:spcBef>
                <a:spcPts val="400"/>
              </a:spcBef>
              <a:buClr>
                <a:srgbClr val="000000"/>
              </a:buClr>
              <a:buFont typeface="Symbol"/>
              <a:buChar char=""/>
              <a:tabLst>
                <a:tab algn="l" pos="0"/>
              </a:tabLst>
            </a:pPr>
            <a:r>
              <a:rPr b="0" lang="en-US" sz="2000" spc="-1" strike="noStrike">
                <a:solidFill>
                  <a:srgbClr val="000000"/>
                </a:solidFill>
                <a:latin typeface="Arial"/>
              </a:rPr>
              <a:t>Difference between macros and procedures</a:t>
            </a:r>
            <a:endParaRPr b="0" lang="en-US" sz="2000" spc="-1" strike="noStrike">
              <a:latin typeface="Arial"/>
            </a:endParaRPr>
          </a:p>
          <a:p>
            <a:pPr lvl="1" marL="743040" indent="-285120">
              <a:lnSpc>
                <a:spcPct val="100000"/>
              </a:lnSpc>
              <a:spcBef>
                <a:spcPts val="400"/>
              </a:spcBef>
              <a:buClr>
                <a:srgbClr val="000000"/>
              </a:buClr>
              <a:buFont typeface="Symbol"/>
              <a:buChar char=""/>
              <a:tabLst>
                <a:tab algn="l" pos="0"/>
              </a:tabLst>
            </a:pPr>
            <a:r>
              <a:rPr b="1" lang="en-US" sz="2000" spc="-1" strike="noStrike">
                <a:solidFill>
                  <a:srgbClr val="000000"/>
                </a:solidFill>
                <a:latin typeface="Arial"/>
              </a:rPr>
              <a:t>Defining macros</a:t>
            </a:r>
            <a:endParaRPr b="0" lang="en-US" sz="2000" spc="-1" strike="noStrike">
              <a:latin typeface="Arial"/>
            </a:endParaRPr>
          </a:p>
          <a:p>
            <a:pPr lvl="1" marL="743040" indent="-285120">
              <a:lnSpc>
                <a:spcPct val="100000"/>
              </a:lnSpc>
              <a:spcBef>
                <a:spcPts val="400"/>
              </a:spcBef>
              <a:buClr>
                <a:srgbClr val="000000"/>
              </a:buClr>
              <a:buFont typeface="Symbol"/>
              <a:buChar char=""/>
              <a:tabLst>
                <a:tab algn="l" pos="0"/>
              </a:tabLst>
            </a:pPr>
            <a:r>
              <a:rPr b="0" lang="en-US" sz="2000" spc="-1" strike="noStrike">
                <a:solidFill>
                  <a:srgbClr val="000000"/>
                </a:solidFill>
                <a:latin typeface="Arial"/>
              </a:rPr>
              <a:t>Passing parameters to macros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Defining Macros</a:t>
            </a:r>
            <a:endParaRPr b="0" lang="en-US" sz="2800" spc="-1" strike="noStrike">
              <a:latin typeface="Arial"/>
            </a:endParaRPr>
          </a:p>
        </p:txBody>
      </p:sp>
      <p:sp>
        <p:nvSpPr>
          <p:cNvPr id="578" name="Rectangle 3"/>
          <p:cNvSpPr/>
          <p:nvPr/>
        </p:nvSpPr>
        <p:spPr>
          <a:xfrm>
            <a:off x="685800" y="1143000"/>
            <a:ext cx="7771680" cy="29710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901"/>
              </a:spcBef>
              <a:buClr>
                <a:srgbClr val="000000"/>
              </a:buClr>
              <a:buFont typeface="Symbol"/>
              <a:buChar char=""/>
            </a:pPr>
            <a:r>
              <a:rPr b="0" lang="en-US" sz="1800" spc="-1" strike="noStrike">
                <a:solidFill>
                  <a:srgbClr val="000000"/>
                </a:solidFill>
                <a:latin typeface="Arial"/>
              </a:rPr>
              <a:t>A macro must be defined before it can be used.</a:t>
            </a:r>
            <a:endParaRPr b="0" lang="en-US" sz="1800" spc="-1" strike="noStrike">
              <a:latin typeface="Arial"/>
            </a:endParaRPr>
          </a:p>
          <a:p>
            <a:pPr marL="343080" indent="-342360">
              <a:lnSpc>
                <a:spcPct val="100000"/>
              </a:lnSpc>
              <a:spcBef>
                <a:spcPts val="901"/>
              </a:spcBef>
              <a:buClr>
                <a:srgbClr val="000000"/>
              </a:buClr>
              <a:buFont typeface="Symbol"/>
              <a:buChar char=""/>
            </a:pPr>
            <a:r>
              <a:rPr b="0" lang="en-US" sz="1800" spc="-1" strike="noStrike">
                <a:solidFill>
                  <a:srgbClr val="000000"/>
                </a:solidFill>
                <a:latin typeface="Arial"/>
              </a:rPr>
              <a:t>Macro definitions appear at the beginning of the program.</a:t>
            </a:r>
            <a:endParaRPr b="0" lang="en-US" sz="1800" spc="-1" strike="noStrike">
              <a:latin typeface="Arial"/>
            </a:endParaRPr>
          </a:p>
          <a:p>
            <a:pPr marL="343080" indent="-342360">
              <a:lnSpc>
                <a:spcPct val="100000"/>
              </a:lnSpc>
              <a:spcBef>
                <a:spcPts val="901"/>
              </a:spcBef>
              <a:buClr>
                <a:srgbClr val="000000"/>
              </a:buClr>
              <a:buFont typeface="Symbol"/>
              <a:buChar char=""/>
            </a:pPr>
            <a:r>
              <a:rPr b="0" lang="en-US" sz="1800" spc="-1" strike="noStrike">
                <a:solidFill>
                  <a:srgbClr val="000000"/>
                </a:solidFill>
                <a:latin typeface="Arial"/>
              </a:rPr>
              <a:t>The directives for the beginning and end of the macro are: MACRO and ENDM.</a:t>
            </a:r>
            <a:endParaRPr b="0" lang="en-US" sz="1800" spc="-1" strike="noStrike">
              <a:latin typeface="Arial"/>
            </a:endParaRPr>
          </a:p>
          <a:p>
            <a:pPr marL="343080" indent="-342360">
              <a:lnSpc>
                <a:spcPct val="100000"/>
              </a:lnSpc>
              <a:spcBef>
                <a:spcPts val="901"/>
              </a:spcBef>
              <a:buClr>
                <a:srgbClr val="000000"/>
              </a:buClr>
              <a:buFont typeface="Symbol"/>
              <a:buChar char=""/>
            </a:pPr>
            <a:r>
              <a:rPr b="0" lang="en-US" sz="1800" spc="-1" strike="noStrike">
                <a:solidFill>
                  <a:srgbClr val="000000"/>
                </a:solidFill>
                <a:latin typeface="Arial"/>
              </a:rPr>
              <a:t>Input parameters are optional.</a:t>
            </a:r>
            <a:endParaRPr b="0" lang="en-US" sz="1800" spc="-1" strike="noStrike">
              <a:latin typeface="Arial"/>
            </a:endParaRPr>
          </a:p>
          <a:p>
            <a:pPr marL="343080" indent="-342360">
              <a:lnSpc>
                <a:spcPct val="100000"/>
              </a:lnSpc>
              <a:spcBef>
                <a:spcPts val="901"/>
              </a:spcBef>
              <a:buClr>
                <a:srgbClr val="000000"/>
              </a:buClr>
              <a:buFont typeface="Symbol"/>
              <a:buChar char=""/>
            </a:pPr>
            <a:r>
              <a:rPr b="0" lang="en-US" sz="1800" spc="-1" strike="noStrike">
                <a:solidFill>
                  <a:srgbClr val="000000"/>
                </a:solidFill>
                <a:latin typeface="Arial"/>
              </a:rPr>
              <a:t>Each parameter follows the rules for identifiers. It is a string that is assigned a value when the macro is invoked. </a:t>
            </a:r>
            <a:endParaRPr b="0" lang="en-US" sz="1800" spc="-1" strike="noStrike">
              <a:latin typeface="Arial"/>
            </a:endParaRPr>
          </a:p>
          <a:p>
            <a:pPr marL="343080" indent="-342360">
              <a:lnSpc>
                <a:spcPct val="100000"/>
              </a:lnSpc>
              <a:spcBef>
                <a:spcPts val="901"/>
              </a:spcBef>
              <a:buClr>
                <a:srgbClr val="000000"/>
              </a:buClr>
              <a:buFont typeface="Symbol"/>
              <a:buChar char=""/>
            </a:pPr>
            <a:r>
              <a:rPr b="0" lang="en-US" sz="1800" spc="-1" strike="noStrike">
                <a:solidFill>
                  <a:srgbClr val="000000"/>
                </a:solidFill>
                <a:latin typeface="Arial"/>
              </a:rPr>
              <a:t>Syntax:</a:t>
            </a:r>
            <a:endParaRPr b="0" lang="en-US" sz="1800" spc="-1" strike="noStrike">
              <a:latin typeface="Arial"/>
            </a:endParaRPr>
          </a:p>
        </p:txBody>
      </p:sp>
      <p:sp>
        <p:nvSpPr>
          <p:cNvPr id="579" name="Text Box 4"/>
          <p:cNvSpPr/>
          <p:nvPr/>
        </p:nvSpPr>
        <p:spPr>
          <a:xfrm>
            <a:off x="1447920" y="4267080"/>
            <a:ext cx="6476400" cy="1326240"/>
          </a:xfrm>
          <a:prstGeom prst="rect">
            <a:avLst/>
          </a:prstGeom>
          <a:noFill/>
          <a:ln w="9525">
            <a:solidFill>
              <a:srgbClr val="000000"/>
            </a:solidFill>
            <a:miter/>
          </a:ln>
        </p:spPr>
        <p:style>
          <a:lnRef idx="0"/>
          <a:fillRef idx="0"/>
          <a:effectRef idx="0"/>
          <a:fontRef idx="minor"/>
        </p:style>
        <p:txBody>
          <a:bodyPr lIns="90000" rIns="90000" tIns="137160" bIns="137160">
            <a:spAutoFit/>
          </a:bodyPr>
          <a:p>
            <a:pPr>
              <a:lnSpc>
                <a:spcPct val="100000"/>
              </a:lnSpc>
              <a:spcBef>
                <a:spcPts val="901"/>
              </a:spcBef>
              <a:tabLst>
                <a:tab algn="l" pos="457200"/>
              </a:tabLst>
            </a:pPr>
            <a:r>
              <a:rPr b="0" i="1" lang="en-US" sz="1800" spc="-1" strike="noStrike">
                <a:solidFill>
                  <a:srgbClr val="000000"/>
                </a:solidFill>
                <a:latin typeface="Arial"/>
                <a:ea typeface="DejaVu Sans"/>
              </a:rPr>
              <a:t>macroname</a:t>
            </a:r>
            <a:r>
              <a:rPr b="0" lang="en-US" sz="1800" spc="-1" strike="noStrike">
                <a:solidFill>
                  <a:srgbClr val="000000"/>
                </a:solidFill>
                <a:latin typeface="Arial"/>
                <a:ea typeface="DejaVu Sans"/>
              </a:rPr>
              <a:t> MACRO [</a:t>
            </a:r>
            <a:r>
              <a:rPr b="0" i="1" lang="en-US" sz="1800" spc="-1" strike="noStrike">
                <a:solidFill>
                  <a:srgbClr val="000000"/>
                </a:solidFill>
                <a:latin typeface="Arial"/>
                <a:ea typeface="DejaVu Sans"/>
              </a:rPr>
              <a:t>parameter-1, parameter-2,...</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spcBef>
                <a:spcPts val="901"/>
              </a:spcBef>
              <a:tabLst>
                <a:tab algn="l" pos="457200"/>
              </a:tabLst>
            </a:pP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statement-list</a:t>
            </a:r>
            <a:endParaRPr b="0" lang="en-US" sz="1800" spc="-1" strike="noStrike">
              <a:latin typeface="Arial"/>
            </a:endParaRPr>
          </a:p>
          <a:p>
            <a:pPr>
              <a:lnSpc>
                <a:spcPct val="100000"/>
              </a:lnSpc>
              <a:spcBef>
                <a:spcPts val="901"/>
              </a:spcBef>
              <a:tabLst>
                <a:tab algn="l" pos="457200"/>
              </a:tabLst>
            </a:pPr>
            <a:r>
              <a:rPr b="0" lang="en-US" sz="1800" spc="-1" strike="noStrike">
                <a:solidFill>
                  <a:srgbClr val="000000"/>
                </a:solidFill>
                <a:latin typeface="Arial"/>
                <a:ea typeface="DejaVu Sans"/>
              </a:rPr>
              <a:t>ENDM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Macro Example</a:t>
            </a:r>
            <a:endParaRPr b="0" lang="en-US" sz="2800" spc="-1" strike="noStrike">
              <a:latin typeface="Arial"/>
            </a:endParaRPr>
          </a:p>
        </p:txBody>
      </p:sp>
      <p:sp>
        <p:nvSpPr>
          <p:cNvPr id="581" name="Text Box 3"/>
          <p:cNvSpPr/>
          <p:nvPr/>
        </p:nvSpPr>
        <p:spPr>
          <a:xfrm>
            <a:off x="1295280" y="1447920"/>
            <a:ext cx="6095160" cy="21330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mNewLine MACRO      ; define the macro</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Crlf</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ENDM</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.data</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.code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mNewLine            ; invoke the macro</a:t>
            </a:r>
            <a:endParaRPr b="0" lang="en-US" sz="1600" spc="-1" strike="noStrike">
              <a:latin typeface="Arial"/>
            </a:endParaRPr>
          </a:p>
        </p:txBody>
      </p:sp>
      <p:sp>
        <p:nvSpPr>
          <p:cNvPr id="582" name="Text Box 4"/>
          <p:cNvSpPr/>
          <p:nvPr/>
        </p:nvSpPr>
        <p:spPr>
          <a:xfrm>
            <a:off x="609480" y="914400"/>
            <a:ext cx="7695360" cy="54864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spcBef>
                <a:spcPts val="9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mNewLine macro is defined and then invoked.</a:t>
            </a:r>
            <a:endParaRPr b="0" lang="en-US" sz="1800" spc="-1" strike="noStrike">
              <a:latin typeface="Arial"/>
            </a:endParaRPr>
          </a:p>
        </p:txBody>
      </p:sp>
      <p:sp>
        <p:nvSpPr>
          <p:cNvPr id="583" name="Text Box 5"/>
          <p:cNvSpPr/>
          <p:nvPr/>
        </p:nvSpPr>
        <p:spPr>
          <a:xfrm>
            <a:off x="609480" y="3581280"/>
            <a:ext cx="7314480" cy="192060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spcBef>
                <a:spcPts val="1049"/>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assembler will substitute "mNewLine</a:t>
            </a:r>
            <a:r>
              <a:rPr b="0" lang="en-US" sz="2100" spc="-1" strike="noStrike">
                <a:solidFill>
                  <a:srgbClr val="000000"/>
                </a:solidFill>
                <a:latin typeface="Arial"/>
                <a:ea typeface="DejaVu Sans"/>
              </a:rPr>
              <a:t>"</a:t>
            </a:r>
            <a:r>
              <a:rPr b="0" lang="en-US" sz="1800" spc="-1" strike="noStrike">
                <a:solidFill>
                  <a:srgbClr val="000000"/>
                </a:solidFill>
                <a:latin typeface="Arial"/>
                <a:ea typeface="DejaVu Sans"/>
              </a:rPr>
              <a:t> with "call Crlf".</a:t>
            </a:r>
            <a:endParaRPr b="0" lang="en-US" sz="1800" spc="-1" strike="noStrike">
              <a:latin typeface="Arial"/>
            </a:endParaRPr>
          </a:p>
          <a:p>
            <a:pPr marL="216000" indent="-215640">
              <a:lnSpc>
                <a:spcPct val="100000"/>
              </a:lnSpc>
              <a:spcBef>
                <a:spcPts val="901"/>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Note that there is no CALL instruction to invoke a macro.</a:t>
            </a:r>
            <a:endParaRPr b="0" lang="en-US" sz="1800" spc="-1" strike="noStrike">
              <a:latin typeface="Arial"/>
            </a:endParaRPr>
          </a:p>
          <a:p>
            <a:pPr marL="274320" indent="-273600">
              <a:lnSpc>
                <a:spcPct val="100000"/>
              </a:lnSpc>
              <a:spcBef>
                <a:spcPts val="901"/>
              </a:spcBef>
              <a:buClr>
                <a:srgbClr val="000000"/>
              </a:buClr>
              <a:buFont typeface="Arial"/>
              <a:buChar char="•"/>
            </a:pPr>
            <a:r>
              <a:rPr b="0" lang="en-US" sz="1800" spc="-1" strike="noStrike">
                <a:solidFill>
                  <a:srgbClr val="000000"/>
                </a:solidFill>
                <a:latin typeface="Arial"/>
                <a:ea typeface="DejaVu Sans"/>
              </a:rPr>
              <a:t>If a macro uses a register, we need to push the register value onto the stack to save it before using the register, and at the end of the macro, we need to restore the register value.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7F29798C-E809-44B7-81AB-C43C6A0EDA5A}"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585" name="Rectangle 2"/>
          <p:cNvSpPr/>
          <p:nvPr/>
        </p:nvSpPr>
        <p:spPr>
          <a:xfrm>
            <a:off x="762120" y="60948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What’s Next</a:t>
            </a:r>
            <a:endParaRPr b="0" lang="en-US" sz="2800" spc="-1" strike="noStrike">
              <a:latin typeface="Arial"/>
            </a:endParaRPr>
          </a:p>
        </p:txBody>
      </p:sp>
      <p:sp>
        <p:nvSpPr>
          <p:cNvPr id="586" name="Rectangle 3"/>
          <p:cNvSpPr/>
          <p:nvPr/>
        </p:nvSpPr>
        <p:spPr>
          <a:xfrm>
            <a:off x="1447920" y="1600200"/>
            <a:ext cx="6400080" cy="15994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400"/>
              </a:spcBef>
              <a:tabLst>
                <a:tab algn="l" pos="0"/>
              </a:tabLst>
            </a:pPr>
            <a:r>
              <a:rPr b="0" lang="en-US" sz="2000" spc="-1" strike="noStrike">
                <a:solidFill>
                  <a:srgbClr val="000000"/>
                </a:solidFill>
                <a:latin typeface="Arial"/>
              </a:rPr>
              <a:t>	</a:t>
            </a:r>
            <a:endParaRPr b="0" lang="en-US" sz="2000" spc="-1" strike="noStrike">
              <a:latin typeface="Arial"/>
            </a:endParaRPr>
          </a:p>
          <a:p>
            <a:pPr lvl="1" marL="743040" indent="-285120">
              <a:lnSpc>
                <a:spcPct val="100000"/>
              </a:lnSpc>
              <a:spcBef>
                <a:spcPts val="400"/>
              </a:spcBef>
              <a:buClr>
                <a:srgbClr val="000000"/>
              </a:buClr>
              <a:buFont typeface="Symbol"/>
              <a:buChar char=""/>
              <a:tabLst>
                <a:tab algn="l" pos="0"/>
              </a:tabLst>
            </a:pPr>
            <a:r>
              <a:rPr b="0" lang="en-US" sz="2000" spc="-1" strike="noStrike">
                <a:solidFill>
                  <a:srgbClr val="000000"/>
                </a:solidFill>
                <a:latin typeface="Arial"/>
              </a:rPr>
              <a:t>Difference between macros and procedures</a:t>
            </a:r>
            <a:endParaRPr b="0" lang="en-US" sz="2000" spc="-1" strike="noStrike">
              <a:latin typeface="Arial"/>
            </a:endParaRPr>
          </a:p>
          <a:p>
            <a:pPr lvl="1" marL="743040" indent="-285120">
              <a:lnSpc>
                <a:spcPct val="100000"/>
              </a:lnSpc>
              <a:spcBef>
                <a:spcPts val="400"/>
              </a:spcBef>
              <a:buClr>
                <a:srgbClr val="000000"/>
              </a:buClr>
              <a:buFont typeface="Symbol"/>
              <a:buChar char=""/>
              <a:tabLst>
                <a:tab algn="l" pos="0"/>
              </a:tabLst>
            </a:pPr>
            <a:r>
              <a:rPr b="0" lang="en-US" sz="2000" spc="-1" strike="noStrike">
                <a:solidFill>
                  <a:srgbClr val="000000"/>
                </a:solidFill>
                <a:latin typeface="Arial"/>
              </a:rPr>
              <a:t>Defining macros</a:t>
            </a:r>
            <a:endParaRPr b="0" lang="en-US" sz="2000" spc="-1" strike="noStrike">
              <a:latin typeface="Arial"/>
            </a:endParaRPr>
          </a:p>
          <a:p>
            <a:pPr lvl="1" marL="743040" indent="-285120">
              <a:lnSpc>
                <a:spcPct val="100000"/>
              </a:lnSpc>
              <a:spcBef>
                <a:spcPts val="400"/>
              </a:spcBef>
              <a:buClr>
                <a:srgbClr val="000000"/>
              </a:buClr>
              <a:buFont typeface="Symbol"/>
              <a:buChar char=""/>
              <a:tabLst>
                <a:tab algn="l" pos="0"/>
              </a:tabLst>
            </a:pPr>
            <a:r>
              <a:rPr b="1" lang="en-US" sz="2000" spc="-1" strike="noStrike">
                <a:solidFill>
                  <a:srgbClr val="000000"/>
                </a:solidFill>
                <a:latin typeface="Arial"/>
              </a:rPr>
              <a:t>Passing parameters to macros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mPutChar Macro</a:t>
            </a:r>
            <a:endParaRPr b="0" lang="en-US" sz="2800" spc="-1" strike="noStrike">
              <a:latin typeface="Arial"/>
            </a:endParaRPr>
          </a:p>
        </p:txBody>
      </p:sp>
      <p:sp>
        <p:nvSpPr>
          <p:cNvPr id="588" name="Text Box 3"/>
          <p:cNvSpPr/>
          <p:nvPr/>
        </p:nvSpPr>
        <p:spPr>
          <a:xfrm>
            <a:off x="2514600" y="1523880"/>
            <a:ext cx="3504600" cy="182808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mPutchar MACRO char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eax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al,char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WriteChar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eax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ENDM</a:t>
            </a:r>
            <a:endParaRPr b="0" lang="en-US" sz="1600" spc="-1" strike="noStrike">
              <a:latin typeface="Arial"/>
            </a:endParaRPr>
          </a:p>
        </p:txBody>
      </p:sp>
      <p:sp>
        <p:nvSpPr>
          <p:cNvPr id="589" name="Text Box 4"/>
          <p:cNvSpPr/>
          <p:nvPr/>
        </p:nvSpPr>
        <p:spPr>
          <a:xfrm>
            <a:off x="685800" y="838080"/>
            <a:ext cx="7695360" cy="5486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Writes a single character to standard output.</a:t>
            </a:r>
            <a:endParaRPr b="0" lang="en-US" sz="1800" spc="-1" strike="noStrike">
              <a:latin typeface="Arial"/>
            </a:endParaRPr>
          </a:p>
        </p:txBody>
      </p:sp>
      <p:sp>
        <p:nvSpPr>
          <p:cNvPr id="590" name="Text Box 5"/>
          <p:cNvSpPr/>
          <p:nvPr/>
        </p:nvSpPr>
        <p:spPr>
          <a:xfrm>
            <a:off x="762120" y="1981080"/>
            <a:ext cx="2361600" cy="5482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Definition:</a:t>
            </a:r>
            <a:endParaRPr b="0" lang="en-US" sz="1800" spc="-1" strike="noStrike">
              <a:latin typeface="Arial"/>
            </a:endParaRPr>
          </a:p>
        </p:txBody>
      </p:sp>
      <p:sp>
        <p:nvSpPr>
          <p:cNvPr id="591" name="Text Box 6"/>
          <p:cNvSpPr/>
          <p:nvPr/>
        </p:nvSpPr>
        <p:spPr>
          <a:xfrm>
            <a:off x="2514600" y="3581280"/>
            <a:ext cx="3504600" cy="7614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400" spc="-1" strike="noStrike">
                <a:solidFill>
                  <a:srgbClr val="000000"/>
                </a:solidFill>
                <a:latin typeface="Courier New"/>
                <a:ea typeface="DejaVu Sans"/>
              </a:rPr>
              <a:t>.</a:t>
            </a:r>
            <a:r>
              <a:rPr b="1" lang="en-US" sz="1600" spc="-1" strike="noStrike">
                <a:solidFill>
                  <a:srgbClr val="000000"/>
                </a:solidFill>
                <a:latin typeface="Courier New"/>
                <a:ea typeface="DejaVu Sans"/>
              </a:rPr>
              <a:t>code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mPutchar 'A'</a:t>
            </a:r>
            <a:endParaRPr b="0" lang="en-US" sz="1600" spc="-1" strike="noStrike">
              <a:latin typeface="Arial"/>
            </a:endParaRPr>
          </a:p>
        </p:txBody>
      </p:sp>
      <p:sp>
        <p:nvSpPr>
          <p:cNvPr id="592" name="Text Box 7"/>
          <p:cNvSpPr/>
          <p:nvPr/>
        </p:nvSpPr>
        <p:spPr>
          <a:xfrm>
            <a:off x="685800" y="3657600"/>
            <a:ext cx="2361600" cy="5482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Invocation:</a:t>
            </a:r>
            <a:endParaRPr b="0" lang="en-US" sz="1800" spc="-1" strike="noStrike">
              <a:latin typeface="Arial"/>
            </a:endParaRPr>
          </a:p>
        </p:txBody>
      </p:sp>
      <p:sp>
        <p:nvSpPr>
          <p:cNvPr id="593" name="Text Box 8"/>
          <p:cNvSpPr/>
          <p:nvPr/>
        </p:nvSpPr>
        <p:spPr>
          <a:xfrm>
            <a:off x="2514600" y="4495680"/>
            <a:ext cx="3504600" cy="137088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909720"/>
                <a:tab algn="l" pos="3657600"/>
                <a:tab algn="l" pos="4114800"/>
              </a:tabLst>
            </a:pPr>
            <a:r>
              <a:rPr b="1" lang="en-US" sz="1400" spc="-1" strike="noStrike">
                <a:solidFill>
                  <a:srgbClr val="000000"/>
                </a:solidFill>
                <a:latin typeface="Courier New"/>
                <a:ea typeface="DejaVu Sans"/>
              </a:rPr>
              <a:t>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eax</a:t>
            </a:r>
            <a:endParaRPr b="0" lang="en-US" sz="1600" spc="-1" strike="noStrike">
              <a:latin typeface="Arial"/>
            </a:endParaRPr>
          </a:p>
          <a:p>
            <a:pPr>
              <a:lnSpc>
                <a:spcPct val="50000"/>
              </a:lnSpc>
              <a:spcBef>
                <a:spcPts val="799"/>
              </a:spcBef>
              <a:tabLst>
                <a:tab algn="l" pos="909720"/>
                <a:tab algn="l" pos="3657600"/>
                <a:tab algn="l" pos="4114800"/>
              </a:tabLst>
            </a:pPr>
            <a:r>
              <a:rPr b="1" lang="en-US" sz="1600" spc="-1" strike="noStrike">
                <a:solidFill>
                  <a:srgbClr val="000000"/>
                </a:solidFill>
                <a:latin typeface="Courier New"/>
                <a:ea typeface="DejaVu Sans"/>
              </a:rPr>
              <a:t>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al,'A'</a:t>
            </a:r>
            <a:endParaRPr b="0" lang="en-US" sz="1600" spc="-1" strike="noStrike">
              <a:latin typeface="Arial"/>
            </a:endParaRPr>
          </a:p>
          <a:p>
            <a:pPr>
              <a:lnSpc>
                <a:spcPct val="50000"/>
              </a:lnSpc>
              <a:spcBef>
                <a:spcPts val="799"/>
              </a:spcBef>
              <a:tabLst>
                <a:tab algn="l" pos="909720"/>
                <a:tab algn="l" pos="3657600"/>
                <a:tab algn="l" pos="4114800"/>
              </a:tabLst>
            </a:pPr>
            <a:r>
              <a:rPr b="1" lang="en-US" sz="1600" spc="-1" strike="noStrike">
                <a:solidFill>
                  <a:srgbClr val="000000"/>
                </a:solidFill>
                <a:latin typeface="Courier New"/>
                <a:ea typeface="DejaVu Sans"/>
              </a:rPr>
              <a:t>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WriteChar</a:t>
            </a:r>
            <a:endParaRPr b="0" lang="en-US" sz="1600" spc="-1" strike="noStrike">
              <a:latin typeface="Arial"/>
            </a:endParaRPr>
          </a:p>
          <a:p>
            <a:pPr>
              <a:lnSpc>
                <a:spcPct val="50000"/>
              </a:lnSpc>
              <a:spcBef>
                <a:spcPts val="799"/>
              </a:spcBef>
              <a:tabLst>
                <a:tab algn="l" pos="909720"/>
                <a:tab algn="l" pos="3657600"/>
                <a:tab algn="l" pos="4114800"/>
              </a:tabLst>
            </a:pPr>
            <a:r>
              <a:rPr b="1" lang="en-US" sz="1600" spc="-1" strike="noStrike">
                <a:solidFill>
                  <a:srgbClr val="000000"/>
                </a:solidFill>
                <a:latin typeface="Courier New"/>
                <a:ea typeface="DejaVu Sans"/>
              </a:rPr>
              <a:t>1</a:t>
            </a: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eax</a:t>
            </a:r>
            <a:endParaRPr b="0" lang="en-US" sz="1600" spc="-1" strike="noStrike">
              <a:latin typeface="Arial"/>
            </a:endParaRPr>
          </a:p>
        </p:txBody>
      </p:sp>
      <p:sp>
        <p:nvSpPr>
          <p:cNvPr id="594" name="Text Box 9"/>
          <p:cNvSpPr/>
          <p:nvPr/>
        </p:nvSpPr>
        <p:spPr>
          <a:xfrm>
            <a:off x="685800" y="4952880"/>
            <a:ext cx="2361600" cy="54828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Expansion:</a:t>
            </a:r>
            <a:endParaRPr b="0" lang="en-US" sz="1800" spc="-1" strike="noStrike">
              <a:latin typeface="Arial"/>
            </a:endParaRPr>
          </a:p>
        </p:txBody>
      </p:sp>
      <p:sp>
        <p:nvSpPr>
          <p:cNvPr id="595" name="Text Box 10"/>
          <p:cNvSpPr/>
          <p:nvPr/>
        </p:nvSpPr>
        <p:spPr>
          <a:xfrm>
            <a:off x="6324480" y="4724280"/>
            <a:ext cx="1828080" cy="822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viewed in the listing file</a:t>
            </a:r>
            <a:endParaRPr b="0" lang="en-US" sz="1800" spc="-1" strike="noStrike">
              <a:latin typeface="Arial"/>
            </a:endParaRPr>
          </a:p>
        </p:txBody>
      </p:sp>
      <p:sp>
        <p:nvSpPr>
          <p:cNvPr id="596" name="Text Box 11"/>
          <p:cNvSpPr/>
          <p:nvPr/>
        </p:nvSpPr>
        <p:spPr>
          <a:xfrm>
            <a:off x="6324480" y="1905120"/>
            <a:ext cx="1828080" cy="109692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Note that eax is saved and then restored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Invoking Macros</a:t>
            </a:r>
            <a:endParaRPr b="0" lang="en-US" sz="2800" spc="-1" strike="noStrike">
              <a:latin typeface="Arial"/>
            </a:endParaRPr>
          </a:p>
        </p:txBody>
      </p:sp>
      <p:sp>
        <p:nvSpPr>
          <p:cNvPr id="598" name="Rectangle 3"/>
          <p:cNvSpPr/>
          <p:nvPr/>
        </p:nvSpPr>
        <p:spPr>
          <a:xfrm>
            <a:off x="1219320" y="1143000"/>
            <a:ext cx="3428280" cy="44949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When we invoke a macro, each argument we pass matches a declared parameter.</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Each parameter is replaced by its corresponding argument when the macro is expanded.</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When a macro expands, it generates assembly language source code.</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Arguments are treated as simple text by the preprocessor.</a:t>
            </a:r>
            <a:endParaRPr b="0" lang="en-US" sz="1800" spc="-1" strike="noStrike">
              <a:latin typeface="Arial"/>
            </a:endParaRPr>
          </a:p>
        </p:txBody>
      </p:sp>
      <p:graphicFrame>
        <p:nvGraphicFramePr>
          <p:cNvPr id="599" name="Object 4"/>
          <p:cNvGraphicFramePr/>
          <p:nvPr/>
        </p:nvGraphicFramePr>
        <p:xfrm>
          <a:off x="5029200" y="1447920"/>
          <a:ext cx="2974320" cy="3351960"/>
        </p:xfrm>
        <a:graphic>
          <a:graphicData uri="http://schemas.openxmlformats.org/presentationml/2006/ole">
            <p:oleObj r:id="rId1" spid="">
              <p:embed/>
              <p:pic>
                <p:nvPicPr>
                  <p:cNvPr id="600" name="Object 4" descr=""/>
                  <p:cNvPicPr/>
                  <p:nvPr/>
                </p:nvPicPr>
                <p:blipFill>
                  <a:blip r:embed="rId2"/>
                  <a:stretch/>
                </p:blipFill>
                <p:spPr>
                  <a:xfrm>
                    <a:off x="5029200" y="1447920"/>
                    <a:ext cx="2974320" cy="335196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itle 1"/>
          <p:cNvSpPr/>
          <p:nvPr/>
        </p:nvSpPr>
        <p:spPr>
          <a:xfrm>
            <a:off x="685800" y="152280"/>
            <a:ext cx="7771680" cy="45648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Stack Segment</a:t>
            </a:r>
            <a:endParaRPr b="0" lang="en-US" sz="2800" spc="-1" strike="noStrike">
              <a:latin typeface="Arial"/>
            </a:endParaRPr>
          </a:p>
        </p:txBody>
      </p:sp>
      <p:sp>
        <p:nvSpPr>
          <p:cNvPr id="224" name="Content Placeholder 2"/>
          <p:cNvSpPr/>
          <p:nvPr/>
        </p:nvSpPr>
        <p:spPr>
          <a:xfrm>
            <a:off x="457200" y="609480"/>
            <a:ext cx="8152560" cy="55620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program is given a data segment and a code segment by the OS when the executable is loaded into memory, but the stack segment is not automatically given, it must be requested by the program.</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With MASM the directive to request a stack segment is .stack</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With the .stack directive, an optional stack size can be requested.</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requested size is in bytes, and is optional:</a:t>
            </a:r>
            <a:endParaRPr b="0" lang="en-US" sz="1800" spc="-1" strike="noStrike">
              <a:latin typeface="Arial"/>
            </a:endParaRPr>
          </a:p>
          <a:p>
            <a:pPr marL="1143000" indent="-227880">
              <a:lnSpc>
                <a:spcPct val="100000"/>
              </a:lnSpc>
              <a:spcBef>
                <a:spcPts val="360"/>
              </a:spcBef>
              <a:tabLst>
                <a:tab algn="l" pos="0"/>
              </a:tabLst>
            </a:pPr>
            <a:r>
              <a:rPr b="1" lang="en-US" sz="1600" spc="-1" strike="noStrike">
                <a:solidFill>
                  <a:srgbClr val="000000"/>
                </a:solidFill>
                <a:latin typeface="Courier New"/>
              </a:rPr>
              <a:t>.</a:t>
            </a:r>
            <a:r>
              <a:rPr b="1" lang="en-US" sz="1800" spc="-1" strike="noStrike">
                <a:solidFill>
                  <a:srgbClr val="000000"/>
                </a:solidFill>
                <a:latin typeface="Courier New"/>
              </a:rPr>
              <a:t>stack 2048  </a:t>
            </a:r>
            <a:r>
              <a:rPr b="0" lang="en-US" sz="1800" spc="-1" strike="noStrike">
                <a:solidFill>
                  <a:srgbClr val="000000"/>
                </a:solidFill>
                <a:latin typeface="Arial"/>
              </a:rPr>
              <a:t> ; 2KB stack size</a:t>
            </a:r>
            <a:endParaRPr b="0" lang="en-US" sz="1800" spc="-1" strike="noStrike">
              <a:latin typeface="Arial"/>
            </a:endParaRPr>
          </a:p>
          <a:p>
            <a:pPr marL="1143000" indent="-227880">
              <a:lnSpc>
                <a:spcPct val="100000"/>
              </a:lnSpc>
              <a:spcBef>
                <a:spcPts val="360"/>
              </a:spcBef>
              <a:tabLst>
                <a:tab algn="l" pos="0"/>
              </a:tabLst>
            </a:pPr>
            <a:r>
              <a:rPr b="1" lang="en-US" sz="1800" spc="-1" strike="noStrike">
                <a:solidFill>
                  <a:srgbClr val="000000"/>
                </a:solidFill>
                <a:latin typeface="Courier New"/>
              </a:rPr>
              <a:t>.stack 100h</a:t>
            </a:r>
            <a:r>
              <a:rPr b="0" lang="en-US" sz="1800" spc="-1" strike="noStrike">
                <a:solidFill>
                  <a:srgbClr val="000000"/>
                </a:solidFill>
                <a:latin typeface="Arial"/>
              </a:rPr>
              <a:t>	</a:t>
            </a:r>
            <a:r>
              <a:rPr b="0" lang="en-US" sz="1800" spc="-1" strike="noStrike">
                <a:solidFill>
                  <a:srgbClr val="000000"/>
                </a:solidFill>
                <a:latin typeface="Arial"/>
              </a:rPr>
              <a:t>; 256 bytes stack size</a:t>
            </a:r>
            <a:endParaRPr b="0" lang="en-US" sz="1800" spc="-1" strike="noStrike">
              <a:latin typeface="Arial"/>
            </a:endParaRPr>
          </a:p>
          <a:p>
            <a:pPr marL="1143000" indent="-227880">
              <a:lnSpc>
                <a:spcPct val="100000"/>
              </a:lnSpc>
              <a:spcBef>
                <a:spcPts val="360"/>
              </a:spcBef>
              <a:tabLst>
                <a:tab algn="l" pos="0"/>
              </a:tabLst>
            </a:pPr>
            <a:r>
              <a:rPr b="1" lang="en-US" sz="1800" spc="-1" strike="noStrike">
                <a:solidFill>
                  <a:srgbClr val="000000"/>
                </a:solidFill>
                <a:latin typeface="Courier New"/>
              </a:rPr>
              <a:t>.s</a:t>
            </a:r>
            <a:r>
              <a:rPr b="1" lang="en-US" sz="1600" spc="-1" strike="noStrike">
                <a:solidFill>
                  <a:srgbClr val="000000"/>
                </a:solidFill>
                <a:latin typeface="Courier New"/>
              </a:rPr>
              <a:t>tack</a:t>
            </a:r>
            <a:r>
              <a:rPr b="0" lang="en-US" sz="1600" spc="-1" strike="noStrike">
                <a:solidFill>
                  <a:srgbClr val="000000"/>
                </a:solidFill>
                <a:latin typeface="Arial"/>
              </a:rPr>
              <a:t>	</a:t>
            </a:r>
            <a:r>
              <a:rPr b="0" lang="en-US" sz="1600" spc="-1" strike="noStrike">
                <a:solidFill>
                  <a:srgbClr val="000000"/>
                </a:solidFill>
                <a:latin typeface="Arial"/>
              </a:rPr>
              <a:t> </a:t>
            </a:r>
            <a:r>
              <a:rPr b="0" lang="en-US" sz="1600" spc="-1" strike="noStrike">
                <a:solidFill>
                  <a:srgbClr val="000000"/>
                </a:solidFill>
                <a:latin typeface="Arial"/>
              </a:rPr>
              <a:t>	</a:t>
            </a:r>
            <a:r>
              <a:rPr b="0" lang="en-US" sz="1800" spc="-1" strike="noStrike">
                <a:solidFill>
                  <a:srgbClr val="000000"/>
                </a:solidFill>
                <a:latin typeface="Arial"/>
              </a:rPr>
              <a:t>; default stack size of 1KB (1024)</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In 32-bit mode, it is most efficient to request a stack size that is a multiple of 32 because all data will go evenly into the stack, with no leftover memory to waste.</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When a stack segment is requested, the OS sets the SS register to hold the address of the stack, and sets ESP to point to the top of the stack.</a:t>
            </a:r>
            <a:endParaRPr b="0" lang="en-US" sz="1800" spc="-1" strike="noStrike">
              <a:latin typeface="Arial"/>
            </a:endParaRPr>
          </a:p>
          <a:p>
            <a:pPr marL="343080" indent="-342360">
              <a:lnSpc>
                <a:spcPct val="100000"/>
              </a:lnSpc>
              <a:spcBef>
                <a:spcPts val="360"/>
              </a:spcBef>
              <a:buClr>
                <a:srgbClr val="000000"/>
              </a:buClr>
              <a:buFont typeface="Symbol"/>
              <a:buChar char=""/>
              <a:tabLst>
                <a:tab algn="l" pos="0"/>
              </a:tabLst>
            </a:pPr>
            <a:r>
              <a:rPr b="0" lang="en-US" sz="1800" spc="-1" strike="noStrike">
                <a:solidFill>
                  <a:srgbClr val="000000"/>
                </a:solidFill>
                <a:latin typeface="Arial"/>
              </a:rPr>
              <a:t>For programs written in this class, it is possible to leave out the .stack directive because the Irvine32 include file already defines the stack for us: .STACK 4096.  However, you can use .stack to choose a smaller or larger stack size.</a:t>
            </a:r>
            <a:br/>
            <a:r>
              <a:rPr b="0" lang="en-US" sz="1800" spc="-1" strike="noStrike">
                <a:solidFill>
                  <a:srgbClr val="000000"/>
                </a:solidFill>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mWriteStr Macro</a:t>
            </a:r>
            <a:endParaRPr b="0" lang="en-US" sz="2800" spc="-1" strike="noStrike">
              <a:latin typeface="Arial"/>
            </a:endParaRPr>
          </a:p>
        </p:txBody>
      </p:sp>
      <p:sp>
        <p:nvSpPr>
          <p:cNvPr id="602" name="Text Box 3"/>
          <p:cNvSpPr/>
          <p:nvPr/>
        </p:nvSpPr>
        <p:spPr>
          <a:xfrm>
            <a:off x="3733920" y="914400"/>
            <a:ext cx="4419000" cy="30474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mWriteStr MACRO buffer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edx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edx,OFFSET buffer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WriteString</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edx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ENDM</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.data</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str1 BYTE "Welcome!",0</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.code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mWriteStr str1</a:t>
            </a:r>
            <a:endParaRPr b="0" lang="en-US" sz="1600" spc="-1" strike="noStrike">
              <a:latin typeface="Arial"/>
            </a:endParaRPr>
          </a:p>
        </p:txBody>
      </p:sp>
      <p:sp>
        <p:nvSpPr>
          <p:cNvPr id="603" name="Text Box 4"/>
          <p:cNvSpPr/>
          <p:nvPr/>
        </p:nvSpPr>
        <p:spPr>
          <a:xfrm>
            <a:off x="685800" y="990720"/>
            <a:ext cx="2894760" cy="1229040"/>
          </a:xfrm>
          <a:prstGeom prst="rect">
            <a:avLst/>
          </a:prstGeom>
          <a:noFill/>
          <a:ln w="9525">
            <a:noFill/>
          </a:ln>
        </p:spPr>
        <p:style>
          <a:lnRef idx="0"/>
          <a:fillRef idx="0"/>
          <a:effectRef idx="0"/>
          <a:fontRef idx="minor"/>
        </p:style>
        <p:txBody>
          <a:bodyPr lIns="90000" rIns="90000" tIns="137160" bIns="137160">
            <a:spAutoFit/>
          </a:bodyPr>
          <a:p>
            <a:pPr>
              <a:lnSpc>
                <a:spcPct val="85000"/>
              </a:lnSpc>
              <a:spcBef>
                <a:spcPts val="181"/>
              </a:spcBef>
            </a:pPr>
            <a:r>
              <a:rPr b="0" lang="en-US" sz="1800" spc="-1" strike="noStrike">
                <a:solidFill>
                  <a:srgbClr val="000000"/>
                </a:solidFill>
                <a:latin typeface="Arial"/>
                <a:ea typeface="DejaVu Sans"/>
              </a:rPr>
              <a:t>Provides a convenient way to display a string</a:t>
            </a:r>
            <a:endParaRPr b="0" lang="en-US" sz="1800" spc="-1" strike="noStrike">
              <a:latin typeface="Arial"/>
            </a:endParaRPr>
          </a:p>
          <a:p>
            <a:pPr>
              <a:lnSpc>
                <a:spcPct val="85000"/>
              </a:lnSpc>
              <a:spcBef>
                <a:spcPts val="181"/>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by passing the string name as an argument.</a:t>
            </a:r>
            <a:endParaRPr b="0" lang="en-US" sz="1800" spc="-1" strike="noStrike">
              <a:latin typeface="Arial"/>
            </a:endParaRPr>
          </a:p>
        </p:txBody>
      </p:sp>
      <p:sp>
        <p:nvSpPr>
          <p:cNvPr id="604" name="Text Box 5"/>
          <p:cNvSpPr/>
          <p:nvPr/>
        </p:nvSpPr>
        <p:spPr>
          <a:xfrm>
            <a:off x="609480" y="4114800"/>
            <a:ext cx="2971080" cy="137124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The expanded code shows how the str1 argument replaced the parameter named buffer.</a:t>
            </a:r>
            <a:endParaRPr b="0" lang="en-US" sz="1800" spc="-1" strike="noStrike">
              <a:latin typeface="Arial"/>
            </a:endParaRPr>
          </a:p>
        </p:txBody>
      </p:sp>
      <p:sp>
        <p:nvSpPr>
          <p:cNvPr id="605" name="Text Box 7"/>
          <p:cNvSpPr/>
          <p:nvPr/>
        </p:nvSpPr>
        <p:spPr>
          <a:xfrm>
            <a:off x="3733920" y="4191120"/>
            <a:ext cx="4419000" cy="114228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00"/>
              </a:spcBef>
              <a:tabLst>
                <a:tab algn="l" pos="6811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edx</a:t>
            </a:r>
            <a:endParaRPr b="0" lang="en-US" sz="1400" spc="-1" strike="noStrike">
              <a:latin typeface="Arial"/>
            </a:endParaRPr>
          </a:p>
          <a:p>
            <a:pPr>
              <a:lnSpc>
                <a:spcPct val="50000"/>
              </a:lnSpc>
              <a:spcBef>
                <a:spcPts val="700"/>
              </a:spcBef>
              <a:tabLst>
                <a:tab algn="l" pos="6811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edx,OFFSET str1</a:t>
            </a:r>
            <a:endParaRPr b="0" lang="en-US" sz="1400" spc="-1" strike="noStrike">
              <a:latin typeface="Arial"/>
            </a:endParaRPr>
          </a:p>
          <a:p>
            <a:pPr>
              <a:lnSpc>
                <a:spcPct val="50000"/>
              </a:lnSpc>
              <a:spcBef>
                <a:spcPts val="700"/>
              </a:spcBef>
              <a:tabLst>
                <a:tab algn="l" pos="6811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call WriteString</a:t>
            </a:r>
            <a:endParaRPr b="0" lang="en-US" sz="1400" spc="-1" strike="noStrike">
              <a:latin typeface="Arial"/>
            </a:endParaRPr>
          </a:p>
          <a:p>
            <a:pPr>
              <a:lnSpc>
                <a:spcPct val="50000"/>
              </a:lnSpc>
              <a:spcBef>
                <a:spcPts val="700"/>
              </a:spcBef>
              <a:tabLst>
                <a:tab algn="l" pos="6811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edx</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Invalid Argument</a:t>
            </a:r>
            <a:endParaRPr b="0" lang="en-US" sz="2800" spc="-1" strike="noStrike">
              <a:latin typeface="Arial"/>
            </a:endParaRPr>
          </a:p>
        </p:txBody>
      </p:sp>
      <p:sp>
        <p:nvSpPr>
          <p:cNvPr id="607" name="Rectangle 3"/>
          <p:cNvSpPr/>
          <p:nvPr/>
        </p:nvSpPr>
        <p:spPr>
          <a:xfrm>
            <a:off x="685800" y="838080"/>
            <a:ext cx="7771680" cy="9900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If an argument is invalid, the error is caught when the expanded code is assembled.</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Example:</a:t>
            </a:r>
            <a:endParaRPr b="0" lang="en-US" sz="1800" spc="-1" strike="noStrike">
              <a:latin typeface="Arial"/>
            </a:endParaRPr>
          </a:p>
        </p:txBody>
      </p:sp>
      <p:sp>
        <p:nvSpPr>
          <p:cNvPr id="608" name="Text Box 4"/>
          <p:cNvSpPr/>
          <p:nvPr/>
        </p:nvSpPr>
        <p:spPr>
          <a:xfrm>
            <a:off x="2286000" y="1523880"/>
            <a:ext cx="4342680" cy="6087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.code</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mPutchar 1234h</a:t>
            </a:r>
            <a:endParaRPr b="0" lang="en-US" sz="1400" spc="-1" strike="noStrike">
              <a:latin typeface="Arial"/>
            </a:endParaRPr>
          </a:p>
        </p:txBody>
      </p:sp>
      <p:sp>
        <p:nvSpPr>
          <p:cNvPr id="609" name="Text Box 5"/>
          <p:cNvSpPr/>
          <p:nvPr/>
        </p:nvSpPr>
        <p:spPr>
          <a:xfrm>
            <a:off x="2286000" y="2209680"/>
            <a:ext cx="4342680" cy="9900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00"/>
              </a:spcBef>
              <a:tabLst>
                <a:tab algn="l" pos="90972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eax</a:t>
            </a:r>
            <a:endParaRPr b="0" lang="en-US" sz="1400" spc="-1" strike="noStrike">
              <a:latin typeface="Arial"/>
            </a:endParaRPr>
          </a:p>
          <a:p>
            <a:pPr>
              <a:lnSpc>
                <a:spcPct val="50000"/>
              </a:lnSpc>
              <a:spcBef>
                <a:spcPts val="700"/>
              </a:spcBef>
              <a:tabLst>
                <a:tab algn="l" pos="90972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al,1234h        ; error</a:t>
            </a:r>
            <a:endParaRPr b="0" lang="en-US" sz="1400" spc="-1" strike="noStrike">
              <a:latin typeface="Arial"/>
            </a:endParaRPr>
          </a:p>
          <a:p>
            <a:pPr>
              <a:lnSpc>
                <a:spcPct val="50000"/>
              </a:lnSpc>
              <a:spcBef>
                <a:spcPts val="700"/>
              </a:spcBef>
              <a:tabLst>
                <a:tab algn="l" pos="90972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call WriteChar</a:t>
            </a:r>
            <a:endParaRPr b="0" lang="en-US" sz="1400" spc="-1" strike="noStrike">
              <a:latin typeface="Arial"/>
            </a:endParaRPr>
          </a:p>
          <a:p>
            <a:pPr>
              <a:lnSpc>
                <a:spcPct val="50000"/>
              </a:lnSpc>
              <a:spcBef>
                <a:spcPts val="700"/>
              </a:spcBef>
              <a:tabLst>
                <a:tab algn="l" pos="90972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eax</a:t>
            </a:r>
            <a:endParaRPr b="0" lang="en-US" sz="1400" spc="-1" strike="noStrike">
              <a:latin typeface="Arial"/>
            </a:endParaRPr>
          </a:p>
        </p:txBody>
      </p:sp>
      <p:sp>
        <p:nvSpPr>
          <p:cNvPr id="610" name="Rectangle 6"/>
          <p:cNvSpPr/>
          <p:nvPr/>
        </p:nvSpPr>
        <p:spPr>
          <a:xfrm>
            <a:off x="762120" y="3505320"/>
            <a:ext cx="7848000" cy="1065960"/>
          </a:xfrm>
          <a:prstGeom prst="rect">
            <a:avLst/>
          </a:prstGeom>
          <a:noFill/>
          <a:ln w="9525">
            <a:noFill/>
          </a:ln>
        </p:spPr>
        <p:style>
          <a:lnRef idx="0"/>
          <a:fillRef idx="0"/>
          <a:effectRef idx="0"/>
          <a:fontRef idx="minor"/>
        </p:style>
        <p:txBody>
          <a:bodyPr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ea typeface="DejaVu Sans"/>
              </a:rPr>
              <a:t>If an argument is missing, the error is also caught when the expanded code is assembled.</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ea typeface="DejaVu Sans"/>
              </a:rPr>
              <a:t>Example:</a:t>
            </a:r>
            <a:endParaRPr b="0" lang="en-US" sz="1800" spc="-1" strike="noStrike">
              <a:latin typeface="Arial"/>
            </a:endParaRPr>
          </a:p>
        </p:txBody>
      </p:sp>
      <p:sp>
        <p:nvSpPr>
          <p:cNvPr id="611" name="Text Box 7"/>
          <p:cNvSpPr/>
          <p:nvPr/>
        </p:nvSpPr>
        <p:spPr>
          <a:xfrm>
            <a:off x="2438280" y="4191120"/>
            <a:ext cx="4266360" cy="6087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.code</a:t>
            </a:r>
            <a:endParaRPr b="0" lang="en-US" sz="1400" spc="-1" strike="noStrike">
              <a:latin typeface="Arial"/>
            </a:endParaRPr>
          </a:p>
          <a:p>
            <a:pPr>
              <a:lnSpc>
                <a:spcPct val="50000"/>
              </a:lnSpc>
              <a:spcBef>
                <a:spcPts val="700"/>
              </a:spcBef>
              <a:tabLst>
                <a:tab algn="l" pos="457200"/>
                <a:tab algn="l" pos="3657600"/>
                <a:tab algn="l" pos="4114800"/>
              </a:tabLst>
            </a:pPr>
            <a:r>
              <a:rPr b="1" lang="en-US" sz="1400" spc="-1" strike="noStrike">
                <a:solidFill>
                  <a:srgbClr val="000000"/>
                </a:solidFill>
                <a:latin typeface="Courier New"/>
                <a:ea typeface="DejaVu Sans"/>
              </a:rPr>
              <a:t>mPutchar</a:t>
            </a:r>
            <a:endParaRPr b="0" lang="en-US" sz="1400" spc="-1" strike="noStrike">
              <a:latin typeface="Arial"/>
            </a:endParaRPr>
          </a:p>
        </p:txBody>
      </p:sp>
      <p:sp>
        <p:nvSpPr>
          <p:cNvPr id="612" name="Text Box 8"/>
          <p:cNvSpPr/>
          <p:nvPr/>
        </p:nvSpPr>
        <p:spPr>
          <a:xfrm>
            <a:off x="2438280" y="4952880"/>
            <a:ext cx="4266360" cy="10659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00"/>
              </a:spcBef>
              <a:tabLst>
                <a:tab algn="l" pos="9097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push eax</a:t>
            </a:r>
            <a:endParaRPr b="0" lang="en-US" sz="1400" spc="-1" strike="noStrike">
              <a:latin typeface="Arial"/>
            </a:endParaRPr>
          </a:p>
          <a:p>
            <a:pPr>
              <a:lnSpc>
                <a:spcPct val="50000"/>
              </a:lnSpc>
              <a:spcBef>
                <a:spcPts val="700"/>
              </a:spcBef>
              <a:tabLst>
                <a:tab algn="l" pos="9097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mov al,          ; error</a:t>
            </a:r>
            <a:endParaRPr b="0" lang="en-US" sz="1400" spc="-1" strike="noStrike">
              <a:latin typeface="Arial"/>
            </a:endParaRPr>
          </a:p>
          <a:p>
            <a:pPr>
              <a:lnSpc>
                <a:spcPct val="50000"/>
              </a:lnSpc>
              <a:spcBef>
                <a:spcPts val="700"/>
              </a:spcBef>
              <a:tabLst>
                <a:tab algn="l" pos="9097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call WriteChar</a:t>
            </a:r>
            <a:endParaRPr b="0" lang="en-US" sz="1400" spc="-1" strike="noStrike">
              <a:latin typeface="Arial"/>
            </a:endParaRPr>
          </a:p>
          <a:p>
            <a:pPr>
              <a:lnSpc>
                <a:spcPct val="50000"/>
              </a:lnSpc>
              <a:spcBef>
                <a:spcPts val="700"/>
              </a:spcBef>
              <a:tabLst>
                <a:tab algn="l" pos="909720"/>
                <a:tab algn="l" pos="3657600"/>
                <a:tab algn="l" pos="4114800"/>
              </a:tabLst>
            </a:pPr>
            <a:r>
              <a:rPr b="1" lang="en-US" sz="1400" spc="-1" strike="noStrike">
                <a:solidFill>
                  <a:srgbClr val="000000"/>
                </a:solidFill>
                <a:latin typeface="Courier New"/>
                <a:ea typeface="DejaVu Sans"/>
              </a:rPr>
              <a:t>1</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pop eax</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mReadStr Macro</a:t>
            </a:r>
            <a:endParaRPr b="0" lang="en-US" sz="2800" spc="-1" strike="noStrike">
              <a:latin typeface="Arial"/>
            </a:endParaRPr>
          </a:p>
        </p:txBody>
      </p:sp>
      <p:sp>
        <p:nvSpPr>
          <p:cNvPr id="614" name="Text Box 3"/>
          <p:cNvSpPr/>
          <p:nvPr/>
        </p:nvSpPr>
        <p:spPr>
          <a:xfrm>
            <a:off x="1371600" y="1676520"/>
            <a:ext cx="6400080" cy="419040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mReadStr MACRO varName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ecx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edx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edx,OFFSET varName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ecx,(SIZEOF varName)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call ReadString</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edx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ecx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ENDM</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.data</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firstName BYTE 30 DUP(?)</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.code</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mReadStr firstName</a:t>
            </a:r>
            <a:endParaRPr b="0" lang="en-US" sz="1600" spc="-1" strike="noStrike">
              <a:latin typeface="Arial"/>
            </a:endParaRPr>
          </a:p>
        </p:txBody>
      </p:sp>
      <p:sp>
        <p:nvSpPr>
          <p:cNvPr id="615" name="Text Box 4"/>
          <p:cNvSpPr/>
          <p:nvPr/>
        </p:nvSpPr>
        <p:spPr>
          <a:xfrm>
            <a:off x="609480" y="838080"/>
            <a:ext cx="7695360" cy="822600"/>
          </a:xfrm>
          <a:prstGeom prst="rect">
            <a:avLst/>
          </a:prstGeom>
          <a:noFill/>
          <a:ln w="9525">
            <a:noFill/>
          </a:ln>
        </p:spPr>
        <p:style>
          <a:lnRef idx="0"/>
          <a:fillRef idx="0"/>
          <a:effectRef idx="0"/>
          <a:fontRef idx="minor"/>
        </p:style>
        <p:txBody>
          <a:bodyPr lIns="90000" rIns="90000" tIns="137160" bIns="137160">
            <a:spAutoFit/>
          </a:bodyPr>
          <a:p>
            <a:pPr>
              <a:lnSpc>
                <a:spcPct val="100000"/>
              </a:lnSpc>
              <a:spcBef>
                <a:spcPts val="901"/>
              </a:spcBef>
            </a:pPr>
            <a:r>
              <a:rPr b="0" lang="en-US" sz="1800" spc="-1" strike="noStrike">
                <a:solidFill>
                  <a:srgbClr val="000000"/>
                </a:solidFill>
                <a:latin typeface="Arial"/>
                <a:ea typeface="DejaVu Sans"/>
              </a:rPr>
              <a:t>The mReadStr macro provides a convenient wrapper around  ReadString procedure calls.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Rectangle 2"/>
          <p:cNvSpPr/>
          <p:nvPr/>
        </p:nvSpPr>
        <p:spPr>
          <a:xfrm>
            <a:off x="762120" y="7632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Labels in Macros</a:t>
            </a:r>
            <a:endParaRPr b="0" lang="en-US" sz="2800" spc="-1" strike="noStrike">
              <a:latin typeface="Arial"/>
            </a:endParaRPr>
          </a:p>
        </p:txBody>
      </p:sp>
      <p:sp>
        <p:nvSpPr>
          <p:cNvPr id="617" name="Text Box 3"/>
          <p:cNvSpPr/>
          <p:nvPr/>
        </p:nvSpPr>
        <p:spPr>
          <a:xfrm>
            <a:off x="2362320" y="3352680"/>
            <a:ext cx="4494960" cy="2894760"/>
          </a:xfrm>
          <a:prstGeom prst="rect">
            <a:avLst/>
          </a:prstGeom>
          <a:noFill/>
          <a:ln w="9525">
            <a:solidFill>
              <a:srgbClr val="000000"/>
            </a:solidFill>
            <a:miter/>
          </a:ln>
        </p:spPr>
        <p:style>
          <a:lnRef idx="0"/>
          <a:fillRef idx="0"/>
          <a:effectRef idx="0"/>
          <a:fontRef idx="minor"/>
        </p:style>
        <p:txBody>
          <a:bodyPr lIns="137160" rIns="137160" tIns="182880" bIns="182880">
            <a:noAutofit/>
          </a:bodyPr>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printTen MACRO var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LOCAL loopTop</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ecx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push eax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eax, var</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mov ecx, 10</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loopTop:  call writeDec</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loop loopTop</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edx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	</a:t>
            </a:r>
            <a:r>
              <a:rPr b="1" lang="en-US" sz="1600" spc="-1" strike="noStrike">
                <a:solidFill>
                  <a:srgbClr val="000000"/>
                </a:solidFill>
                <a:latin typeface="Courier New"/>
                <a:ea typeface="DejaVu Sans"/>
              </a:rPr>
              <a:t>pop ecx</a:t>
            </a:r>
            <a:endParaRPr b="0" lang="en-US" sz="1600" spc="-1" strike="noStrike">
              <a:latin typeface="Arial"/>
            </a:endParaRPr>
          </a:p>
          <a:p>
            <a:pPr>
              <a:lnSpc>
                <a:spcPct val="50000"/>
              </a:lnSpc>
              <a:spcBef>
                <a:spcPts val="799"/>
              </a:spcBef>
              <a:tabLst>
                <a:tab algn="l" pos="457200"/>
                <a:tab algn="l" pos="3657600"/>
                <a:tab algn="l" pos="4114800"/>
              </a:tabLst>
            </a:pPr>
            <a:r>
              <a:rPr b="1" lang="en-US" sz="1600" spc="-1" strike="noStrike">
                <a:solidFill>
                  <a:srgbClr val="000000"/>
                </a:solidFill>
                <a:latin typeface="Courier New"/>
                <a:ea typeface="DejaVu Sans"/>
              </a:rPr>
              <a:t>ENDM</a:t>
            </a:r>
            <a:endParaRPr b="0" lang="en-US" sz="1600" spc="-1" strike="noStrike">
              <a:latin typeface="Arial"/>
            </a:endParaRPr>
          </a:p>
          <a:p>
            <a:pPr>
              <a:lnSpc>
                <a:spcPct val="50000"/>
              </a:lnSpc>
              <a:spcBef>
                <a:spcPts val="799"/>
              </a:spcBef>
              <a:tabLst>
                <a:tab algn="l" pos="457200"/>
                <a:tab algn="l" pos="3657600"/>
                <a:tab algn="l" pos="4114800"/>
              </a:tabLst>
            </a:pPr>
            <a:endParaRPr b="0" lang="en-US" sz="1600" spc="-1" strike="noStrike">
              <a:latin typeface="Arial"/>
            </a:endParaRPr>
          </a:p>
        </p:txBody>
      </p:sp>
      <p:sp>
        <p:nvSpPr>
          <p:cNvPr id="618" name="Text Box 4"/>
          <p:cNvSpPr/>
          <p:nvPr/>
        </p:nvSpPr>
        <p:spPr>
          <a:xfrm>
            <a:off x="380880" y="533520"/>
            <a:ext cx="8228880" cy="3100680"/>
          </a:xfrm>
          <a:prstGeom prst="rect">
            <a:avLst/>
          </a:prstGeom>
          <a:noFill/>
          <a:ln w="9525">
            <a:noFill/>
          </a:ln>
        </p:spPr>
        <p:style>
          <a:lnRef idx="0"/>
          <a:fillRef idx="0"/>
          <a:effectRef idx="0"/>
          <a:fontRef idx="minor"/>
        </p:style>
        <p:txBody>
          <a:bodyPr lIns="90000" rIns="90000" tIns="45000" bIns="45000">
            <a:spAutoFit/>
          </a:bodyPr>
          <a:p>
            <a:pPr marL="274320" indent="-273600">
              <a:lnSpc>
                <a:spcPct val="100000"/>
              </a:lnSpc>
              <a:spcBef>
                <a:spcPts val="601"/>
              </a:spcBef>
              <a:buClr>
                <a:srgbClr val="000000"/>
              </a:buClr>
              <a:buFont typeface="Arial"/>
              <a:buChar char="•"/>
            </a:pPr>
            <a:r>
              <a:rPr b="0" lang="en-US" sz="1800" spc="-1" strike="noStrike">
                <a:solidFill>
                  <a:srgbClr val="000000"/>
                </a:solidFill>
                <a:latin typeface="Arial"/>
                <a:ea typeface="DejaVu Sans"/>
              </a:rPr>
              <a:t>Recall that invoking a macro means the macro code is copied into the source file. Each time the macro is invoked another copy of the macro is copied into the source file.</a:t>
            </a:r>
            <a:endParaRPr b="0" lang="en-US" sz="1800" spc="-1" strike="noStrike">
              <a:latin typeface="Arial"/>
            </a:endParaRPr>
          </a:p>
          <a:p>
            <a:pPr marL="274320" indent="-273600">
              <a:lnSpc>
                <a:spcPct val="100000"/>
              </a:lnSpc>
              <a:spcBef>
                <a:spcPts val="601"/>
              </a:spcBef>
              <a:buClr>
                <a:srgbClr val="000000"/>
              </a:buClr>
              <a:buFont typeface="Arial"/>
              <a:buChar char="•"/>
            </a:pPr>
            <a:r>
              <a:rPr b="0" lang="en-US" sz="1800" spc="-1" strike="noStrike">
                <a:solidFill>
                  <a:srgbClr val="000000"/>
                </a:solidFill>
                <a:latin typeface="Arial"/>
                <a:ea typeface="DejaVu Sans"/>
              </a:rPr>
              <a:t>If a macro has a code label and the macro is invoked multiple times, the label will be duplicated multiple times when the macro code is copied in. This results in an error because each code label needs to be unique.</a:t>
            </a:r>
            <a:endParaRPr b="0" lang="en-US" sz="1800" spc="-1" strike="noStrike">
              <a:latin typeface="Arial"/>
            </a:endParaRPr>
          </a:p>
          <a:p>
            <a:pPr marL="274320" indent="-273600">
              <a:lnSpc>
                <a:spcPct val="100000"/>
              </a:lnSpc>
              <a:spcBef>
                <a:spcPts val="601"/>
              </a:spcBef>
              <a:buClr>
                <a:srgbClr val="000000"/>
              </a:buClr>
              <a:buFont typeface="Arial"/>
              <a:buChar char="•"/>
            </a:pPr>
            <a:r>
              <a:rPr b="0" lang="en-US" sz="1800" spc="-1" strike="noStrike">
                <a:solidFill>
                  <a:srgbClr val="000000"/>
                </a:solidFill>
                <a:latin typeface="Arial"/>
                <a:ea typeface="DejaVu Sans"/>
              </a:rPr>
              <a:t>To solve this problem, use the LOCAL directive to declare the label before using it. This causes the assembler to generate a unique name for the label each time it copies the macro code into the source file.</a:t>
            </a:r>
            <a:endParaRPr b="0" lang="en-US" sz="1800" spc="-1" strike="noStrike">
              <a:latin typeface="Arial"/>
            </a:endParaRPr>
          </a:p>
          <a:p>
            <a:pPr>
              <a:lnSpc>
                <a:spcPct val="100000"/>
              </a:lnSpc>
              <a:spcBef>
                <a:spcPts val="90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Slide Number Placeholder 4"/>
          <p:cNvSpPr/>
          <p:nvPr/>
        </p:nvSpPr>
        <p:spPr>
          <a:xfrm>
            <a:off x="7467480" y="6248520"/>
            <a:ext cx="990000" cy="380160"/>
          </a:xfrm>
          <a:prstGeom prst="rect">
            <a:avLst/>
          </a:prstGeom>
          <a:noFill/>
          <a:ln w="9525">
            <a:noFill/>
          </a:ln>
        </p:spPr>
        <p:style>
          <a:lnRef idx="0"/>
          <a:fillRef idx="0"/>
          <a:effectRef idx="0"/>
          <a:fontRef idx="minor"/>
        </p:style>
        <p:txBody>
          <a:bodyPr lIns="92160" rIns="92160" tIns="46080" bIns="46080" anchor="ctr">
            <a:noAutofit/>
          </a:bodyPr>
          <a:p>
            <a:pPr algn="r">
              <a:lnSpc>
                <a:spcPct val="100000"/>
              </a:lnSpc>
            </a:pPr>
            <a:fld id="{03C12E14-1AC8-4D46-ACE6-884D43082DF0}" type="slidenum">
              <a:rPr b="0" lang="en-US" sz="1600" spc="-1" strike="noStrike">
                <a:solidFill>
                  <a:srgbClr val="000000"/>
                </a:solidFill>
                <a:latin typeface="Times New Roman"/>
                <a:ea typeface="DejaVu Sans"/>
              </a:rPr>
              <a:t>&lt;number&gt;</a:t>
            </a:fld>
            <a:endParaRPr b="0" lang="en-US" sz="1600" spc="-1" strike="noStrike">
              <a:latin typeface="Arial"/>
            </a:endParaRPr>
          </a:p>
        </p:txBody>
      </p:sp>
      <p:sp>
        <p:nvSpPr>
          <p:cNvPr id="620"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Summary of Key Concepts</a:t>
            </a:r>
            <a:endParaRPr b="0" lang="en-US" sz="2800" spc="-1" strike="noStrike">
              <a:latin typeface="Arial"/>
            </a:endParaRPr>
          </a:p>
        </p:txBody>
      </p:sp>
      <p:sp>
        <p:nvSpPr>
          <p:cNvPr id="621" name="Rectangle 3"/>
          <p:cNvSpPr/>
          <p:nvPr/>
        </p:nvSpPr>
        <p:spPr>
          <a:xfrm>
            <a:off x="914400" y="1143000"/>
            <a:ext cx="7390800" cy="47998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Macros are small blocks of code that are substituted in when invoked.</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Macros are defined using the MACRO and ENDM directives.</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Macros can accept arguments, and arguments are considered text strings by the assembler.</a:t>
            </a:r>
            <a:endParaRPr b="0" lang="en-US" sz="18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Macros are useful when a few lines of code appear many times in a program. Instead of repeating the same few lines of code throughout the program, the programmer defines a macro once and invoke it many times.</a:t>
            </a:r>
            <a:endParaRPr b="0" lang="en-US" sz="1800" spc="-1" strike="noStrike">
              <a:latin typeface="Arial"/>
            </a:endParaRPr>
          </a:p>
          <a:p>
            <a:pPr>
              <a:lnSpc>
                <a:spcPct val="90000"/>
              </a:lnSpc>
              <a:spcBef>
                <a:spcPts val="360"/>
              </a:spcBef>
            </a:pPr>
            <a:endParaRPr b="0" lang="en-US" sz="1800" spc="-1" strike="noStrike">
              <a:latin typeface="Arial"/>
            </a:endParaRPr>
          </a:p>
          <a:p>
            <a:pPr marL="343080" indent="-342360">
              <a:lnSpc>
                <a:spcPct val="90000"/>
              </a:lnSpc>
              <a:spcBef>
                <a:spcPts val="360"/>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PUSH Operation</a:t>
            </a:r>
            <a:endParaRPr b="0" lang="en-US" sz="2800" spc="-1" strike="noStrike">
              <a:latin typeface="Arial"/>
            </a:endParaRPr>
          </a:p>
        </p:txBody>
      </p:sp>
      <p:sp>
        <p:nvSpPr>
          <p:cNvPr id="226" name="Rectangle 3"/>
          <p:cNvSpPr/>
          <p:nvPr/>
        </p:nvSpPr>
        <p:spPr>
          <a:xfrm>
            <a:off x="685800" y="685800"/>
            <a:ext cx="7619400" cy="129456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Inserting data into a stack is called a push.</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32-bit PUSH operation:</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decrements the stack pointer by 4</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copies a value into the location pointed to by the stack pointer</a:t>
            </a:r>
            <a:endParaRPr b="0" lang="en-US" sz="1800" spc="-1" strike="noStrike">
              <a:latin typeface="Arial"/>
            </a:endParaRPr>
          </a:p>
        </p:txBody>
      </p:sp>
      <p:graphicFrame>
        <p:nvGraphicFramePr>
          <p:cNvPr id="227" name="Object 6"/>
          <p:cNvGraphicFramePr/>
          <p:nvPr/>
        </p:nvGraphicFramePr>
        <p:xfrm>
          <a:off x="1066680" y="2057400"/>
          <a:ext cx="7238160" cy="1370880"/>
        </p:xfrm>
        <a:graphic>
          <a:graphicData uri="http://schemas.openxmlformats.org/presentationml/2006/ole">
            <p:oleObj r:id="rId1" spid="">
              <p:embed/>
              <p:pic>
                <p:nvPicPr>
                  <p:cNvPr id="228" name="Object 6" descr=""/>
                  <p:cNvPicPr/>
                  <p:nvPr/>
                </p:nvPicPr>
                <p:blipFill>
                  <a:blip r:embed="rId2"/>
                  <a:stretch/>
                </p:blipFill>
                <p:spPr>
                  <a:xfrm>
                    <a:off x="1066680" y="2057400"/>
                    <a:ext cx="7238160" cy="1370880"/>
                  </a:xfrm>
                  <a:prstGeom prst="rect">
                    <a:avLst/>
                  </a:prstGeom>
                  <a:ln w="0">
                    <a:noFill/>
                  </a:ln>
                </p:spPr>
              </p:pic>
            </p:oleObj>
          </a:graphicData>
        </a:graphic>
      </p:graphicFrame>
      <p:sp>
        <p:nvSpPr>
          <p:cNvPr id="229" name="Rectangle 7"/>
          <p:cNvSpPr/>
          <p:nvPr/>
        </p:nvSpPr>
        <p:spPr>
          <a:xfrm>
            <a:off x="685800" y="3429000"/>
            <a:ext cx="6476400" cy="54864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spcBef>
                <a:spcPts val="360"/>
              </a:spcBef>
              <a:buClr>
                <a:srgbClr val="000000"/>
              </a:buClr>
              <a:buFont typeface="Aria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Same stack after pushing two more integers:</a:t>
            </a:r>
            <a:endParaRPr b="0" lang="en-US" sz="1800" spc="-1" strike="noStrike">
              <a:latin typeface="Arial"/>
            </a:endParaRPr>
          </a:p>
        </p:txBody>
      </p:sp>
      <p:graphicFrame>
        <p:nvGraphicFramePr>
          <p:cNvPr id="230" name="Object 8"/>
          <p:cNvGraphicFramePr/>
          <p:nvPr/>
        </p:nvGraphicFramePr>
        <p:xfrm>
          <a:off x="2971800" y="3962520"/>
          <a:ext cx="3199680" cy="1567800"/>
        </p:xfrm>
        <a:graphic>
          <a:graphicData uri="http://schemas.openxmlformats.org/presentationml/2006/ole">
            <p:oleObj r:id="rId3" spid="">
              <p:embed/>
              <p:pic>
                <p:nvPicPr>
                  <p:cNvPr id="231" name="Object 8" descr=""/>
                  <p:cNvPicPr/>
                  <p:nvPr/>
                </p:nvPicPr>
                <p:blipFill>
                  <a:blip r:embed="rId4"/>
                  <a:stretch/>
                </p:blipFill>
                <p:spPr>
                  <a:xfrm>
                    <a:off x="2971800" y="3962520"/>
                    <a:ext cx="3199680" cy="1567800"/>
                  </a:xfrm>
                  <a:prstGeom prst="rect">
                    <a:avLst/>
                  </a:prstGeom>
                  <a:ln w="0">
                    <a:noFill/>
                  </a:ln>
                </p:spPr>
              </p:pic>
            </p:oleObj>
          </a:graphicData>
        </a:graphic>
      </p:graphicFrame>
      <p:sp>
        <p:nvSpPr>
          <p:cNvPr id="232" name="Rectangle 10"/>
          <p:cNvSpPr/>
          <p:nvPr/>
        </p:nvSpPr>
        <p:spPr>
          <a:xfrm>
            <a:off x="762120" y="5486400"/>
            <a:ext cx="7921080" cy="1211400"/>
          </a:xfrm>
          <a:prstGeom prst="rect">
            <a:avLst/>
          </a:prstGeom>
          <a:noFill/>
          <a:ln w="9525">
            <a:noFill/>
          </a:ln>
        </p:spPr>
        <p:style>
          <a:lnRef idx="0"/>
          <a:fillRef idx="0"/>
          <a:effectRef idx="0"/>
          <a:fontRef idx="minor"/>
        </p:style>
        <p:txBody>
          <a:bodyPr lIns="90000" rIns="90000" tIns="137160" bIns="137160">
            <a:spAutoFit/>
          </a:bodyPr>
          <a:p>
            <a:pPr marL="216000" indent="-215640">
              <a:lnSpc>
                <a:spcPct val="100000"/>
              </a:lnSpc>
              <a:spcBef>
                <a:spcPts val="9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 memory, the stack grows downward (toward lower memory address). </a:t>
            </a:r>
            <a:endParaRPr b="0" lang="en-US" sz="1800" spc="-1" strike="noStrike">
              <a:latin typeface="Arial"/>
            </a:endParaRPr>
          </a:p>
          <a:p>
            <a:pPr marL="216000" indent="-215640">
              <a:lnSpc>
                <a:spcPct val="50000"/>
              </a:lnSpc>
              <a:spcBef>
                <a:spcPts val="901"/>
              </a:spcBef>
              <a:buClr>
                <a:srgbClr val="000000"/>
              </a:buClr>
              <a:buFont typeface="Symbol"/>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area below ESP is available for new data (until the stack overflows).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POP Operation</a:t>
            </a:r>
            <a:endParaRPr b="0" lang="en-US" sz="2800" spc="-1" strike="noStrike">
              <a:latin typeface="Arial"/>
            </a:endParaRPr>
          </a:p>
        </p:txBody>
      </p:sp>
      <p:sp>
        <p:nvSpPr>
          <p:cNvPr id="234" name="Rectangle 3"/>
          <p:cNvSpPr/>
          <p:nvPr/>
        </p:nvSpPr>
        <p:spPr>
          <a:xfrm>
            <a:off x="838080" y="762120"/>
            <a:ext cx="7543080" cy="190440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Removing data from a stack is called a pop.</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A 32 bit POP operation:</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copies value at ESP into a register or variable</a:t>
            </a:r>
            <a:endParaRPr b="0" lang="en-US" sz="1800" spc="-1" strike="noStrike">
              <a:latin typeface="Arial"/>
            </a:endParaRPr>
          </a:p>
          <a:p>
            <a:pPr lvl="1" marL="743040" indent="-285120">
              <a:lnSpc>
                <a:spcPct val="100000"/>
              </a:lnSpc>
              <a:spcBef>
                <a:spcPts val="360"/>
              </a:spcBef>
              <a:buClr>
                <a:srgbClr val="000000"/>
              </a:buClr>
              <a:buFont typeface="Symbol"/>
              <a:buChar char=""/>
            </a:pPr>
            <a:r>
              <a:rPr b="0" lang="en-US" sz="1800" spc="-1" strike="noStrike">
                <a:solidFill>
                  <a:srgbClr val="000000"/>
                </a:solidFill>
                <a:latin typeface="Arial"/>
              </a:rPr>
              <a:t>adds 4 to ESP</a:t>
            </a:r>
            <a:endParaRPr b="0" lang="en-US" sz="1800" spc="-1" strike="noStrike">
              <a:latin typeface="Arial"/>
            </a:endParaRPr>
          </a:p>
          <a:p>
            <a:pPr marL="343080" indent="-342360">
              <a:lnSpc>
                <a:spcPct val="100000"/>
              </a:lnSpc>
              <a:spcBef>
                <a:spcPts val="360"/>
              </a:spcBef>
              <a:buClr>
                <a:srgbClr val="000000"/>
              </a:buClr>
              <a:buFont typeface="Symbol"/>
              <a:buChar char=""/>
            </a:pPr>
            <a:r>
              <a:rPr b="0" lang="en-US" sz="1800" spc="-1" strike="noStrike">
                <a:solidFill>
                  <a:srgbClr val="000000"/>
                </a:solidFill>
                <a:latin typeface="Arial"/>
              </a:rPr>
              <a:t>The stack shrinks upward (toward higher memory address):</a:t>
            </a:r>
            <a:endParaRPr b="0" lang="en-US" sz="1800" spc="-1" strike="noStrike">
              <a:latin typeface="Arial"/>
            </a:endParaRPr>
          </a:p>
        </p:txBody>
      </p:sp>
      <p:graphicFrame>
        <p:nvGraphicFramePr>
          <p:cNvPr id="235" name="Object 4"/>
          <p:cNvGraphicFramePr/>
          <p:nvPr/>
        </p:nvGraphicFramePr>
        <p:xfrm>
          <a:off x="1295280" y="2590920"/>
          <a:ext cx="6705000" cy="1904400"/>
        </p:xfrm>
        <a:graphic>
          <a:graphicData uri="http://schemas.openxmlformats.org/presentationml/2006/ole">
            <p:oleObj r:id="rId1" spid="">
              <p:embed/>
              <p:pic>
                <p:nvPicPr>
                  <p:cNvPr id="236" name="Object 4" descr=""/>
                  <p:cNvPicPr/>
                  <p:nvPr/>
                </p:nvPicPr>
                <p:blipFill>
                  <a:blip r:embed="rId2"/>
                  <a:stretch/>
                </p:blipFill>
                <p:spPr>
                  <a:xfrm>
                    <a:off x="1295280" y="2590920"/>
                    <a:ext cx="6705000" cy="190440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2"/>
          <p:cNvSpPr/>
          <p:nvPr/>
        </p:nvSpPr>
        <p:spPr>
          <a:xfrm>
            <a:off x="685800" y="228600"/>
            <a:ext cx="7771680" cy="608760"/>
          </a:xfrm>
          <a:prstGeom prst="rect">
            <a:avLst/>
          </a:prstGeom>
          <a:noFill/>
          <a:ln w="9360">
            <a:noFill/>
          </a:ln>
        </p:spPr>
        <p:style>
          <a:lnRef idx="0"/>
          <a:fillRef idx="0"/>
          <a:effectRef idx="0"/>
          <a:fontRef idx="minor"/>
        </p:style>
        <p:txBody>
          <a:bodyPr numCol="1" spcCol="0" lIns="92160" rIns="92160" tIns="46080" bIns="46080" anchor="ctr">
            <a:noAutofit/>
          </a:bodyPr>
          <a:p>
            <a:pPr algn="ctr">
              <a:lnSpc>
                <a:spcPct val="100000"/>
              </a:lnSpc>
            </a:pPr>
            <a:r>
              <a:rPr b="0" lang="en-US" sz="2800" spc="-1" strike="noStrike">
                <a:solidFill>
                  <a:srgbClr val="000000"/>
                </a:solidFill>
                <a:latin typeface="Arial"/>
              </a:rPr>
              <a:t>PUSH and POP Instructions</a:t>
            </a:r>
            <a:endParaRPr b="0" lang="en-US" sz="2800" spc="-1" strike="noStrike">
              <a:latin typeface="Arial"/>
            </a:endParaRPr>
          </a:p>
        </p:txBody>
      </p:sp>
      <p:sp>
        <p:nvSpPr>
          <p:cNvPr id="238" name="Rectangle 3"/>
          <p:cNvSpPr/>
          <p:nvPr/>
        </p:nvSpPr>
        <p:spPr>
          <a:xfrm>
            <a:off x="1066680" y="914400"/>
            <a:ext cx="7162200" cy="4799880"/>
          </a:xfrm>
          <a:prstGeom prst="rect">
            <a:avLst/>
          </a:prstGeom>
          <a:noFill/>
          <a:ln w="9360">
            <a:noFill/>
          </a:ln>
        </p:spPr>
        <p:style>
          <a:lnRef idx="0"/>
          <a:fillRef idx="0"/>
          <a:effectRef idx="0"/>
          <a:fontRef idx="minor"/>
        </p:style>
        <p:txBody>
          <a:bodyPr numCol="1" spcCol="0" lIns="90000" rIns="90000" tIns="45000" bIns="45000">
            <a:noAutofit/>
          </a:bodyPr>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PUSH syntax</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Data from the operand will be copied into the top of the stack.</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There are 3 variations:</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PUSH </a:t>
            </a:r>
            <a:r>
              <a:rPr b="0" i="1" lang="en-US" sz="1800" spc="-1" strike="noStrike">
                <a:solidFill>
                  <a:srgbClr val="000000"/>
                </a:solidFill>
                <a:latin typeface="Arial"/>
              </a:rPr>
              <a:t>r/m16</a:t>
            </a:r>
            <a:r>
              <a:rPr b="0" lang="en-US" sz="1800" spc="-1" strike="noStrike">
                <a:solidFill>
                  <a:srgbClr val="000000"/>
                </a:solidFill>
                <a:latin typeface="Arial"/>
              </a:rPr>
              <a:t>	</a:t>
            </a:r>
            <a:r>
              <a:rPr b="0" lang="en-US" sz="1800" spc="-1" strike="noStrike">
                <a:solidFill>
                  <a:srgbClr val="000000"/>
                </a:solidFill>
                <a:latin typeface="Arial"/>
              </a:rPr>
              <a:t>; 16 bit register or memory </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PUSH </a:t>
            </a:r>
            <a:r>
              <a:rPr b="0" i="1" lang="en-US" sz="1800" spc="-1" strike="noStrike">
                <a:solidFill>
                  <a:srgbClr val="000000"/>
                </a:solidFill>
                <a:latin typeface="Arial"/>
              </a:rPr>
              <a:t>r/m32</a:t>
            </a:r>
            <a:r>
              <a:rPr b="0" i="1" lang="en-US" sz="1800" spc="-1" strike="noStrike">
                <a:solidFill>
                  <a:srgbClr val="000000"/>
                </a:solidFill>
                <a:latin typeface="Arial"/>
              </a:rPr>
              <a:t>	</a:t>
            </a:r>
            <a:r>
              <a:rPr b="0" lang="en-US" sz="1800" spc="-1" strike="noStrike">
                <a:solidFill>
                  <a:srgbClr val="000000"/>
                </a:solidFill>
                <a:latin typeface="Arial"/>
              </a:rPr>
              <a:t>; 32 bit register or memory </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PUSH </a:t>
            </a:r>
            <a:r>
              <a:rPr b="0" i="1" lang="en-US" sz="1800" spc="-1" strike="noStrike">
                <a:solidFill>
                  <a:srgbClr val="000000"/>
                </a:solidFill>
                <a:latin typeface="Arial"/>
              </a:rPr>
              <a:t>imm32</a:t>
            </a:r>
            <a:r>
              <a:rPr b="0" i="1" lang="en-US" sz="1800" spc="-1" strike="noStrike">
                <a:solidFill>
                  <a:srgbClr val="000000"/>
                </a:solidFill>
                <a:latin typeface="Arial"/>
              </a:rPr>
              <a:t>	</a:t>
            </a:r>
            <a:r>
              <a:rPr b="0" lang="en-US" sz="1800" spc="-1" strike="noStrike">
                <a:solidFill>
                  <a:srgbClr val="000000"/>
                </a:solidFill>
                <a:latin typeface="Arial"/>
              </a:rPr>
              <a:t>; 32 bit constant</a:t>
            </a:r>
            <a:endParaRPr b="0" lang="en-US" sz="1800" spc="-1" strike="noStrike">
              <a:latin typeface="Arial"/>
            </a:endParaRPr>
          </a:p>
          <a:p>
            <a:pPr>
              <a:lnSpc>
                <a:spcPct val="100000"/>
              </a:lnSpc>
            </a:pPr>
            <a:endParaRPr b="0" lang="en-US" sz="16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POP syntax</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Data will be removed from the top of the stack and copied into the operand.  </a:t>
            </a:r>
            <a:endParaRPr b="0" lang="en-US" sz="1800" spc="-1" strike="noStrike">
              <a:latin typeface="Arial"/>
            </a:endParaRPr>
          </a:p>
          <a:p>
            <a:pPr lvl="1" marL="743040" indent="-285120">
              <a:lnSpc>
                <a:spcPct val="90000"/>
              </a:lnSpc>
              <a:spcBef>
                <a:spcPts val="360"/>
              </a:spcBef>
              <a:buClr>
                <a:srgbClr val="000000"/>
              </a:buClr>
              <a:buFont typeface="Symbol"/>
              <a:buChar char=""/>
            </a:pPr>
            <a:r>
              <a:rPr b="0" lang="en-US" sz="1800" spc="-1" strike="noStrike">
                <a:solidFill>
                  <a:srgbClr val="000000"/>
                </a:solidFill>
                <a:latin typeface="Arial"/>
              </a:rPr>
              <a:t>There are 2 variations:</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POP </a:t>
            </a:r>
            <a:r>
              <a:rPr b="0" i="1" lang="en-US" sz="1800" spc="-1" strike="noStrike">
                <a:solidFill>
                  <a:srgbClr val="000000"/>
                </a:solidFill>
                <a:latin typeface="Arial"/>
              </a:rPr>
              <a:t>r/m16</a:t>
            </a:r>
            <a:r>
              <a:rPr b="0" lang="en-US" sz="1800" spc="-1" strike="noStrike">
                <a:solidFill>
                  <a:srgbClr val="000000"/>
                </a:solidFill>
                <a:latin typeface="Arial"/>
              </a:rPr>
              <a:t>	</a:t>
            </a:r>
            <a:r>
              <a:rPr b="0" lang="en-US" sz="1800" spc="-1" strike="noStrike">
                <a:solidFill>
                  <a:srgbClr val="000000"/>
                </a:solidFill>
                <a:latin typeface="Arial"/>
              </a:rPr>
              <a:t>; 16 bit register or memory</a:t>
            </a:r>
            <a:r>
              <a:rPr b="0" lang="en-US" sz="1800" spc="-1" strike="noStrike">
                <a:solidFill>
                  <a:srgbClr val="000000"/>
                </a:solidFill>
                <a:latin typeface="Arial"/>
              </a:rPr>
              <a:t>	</a:t>
            </a:r>
            <a:endParaRPr b="0" lang="en-US" sz="1800" spc="-1" strike="noStrike">
              <a:latin typeface="Arial"/>
            </a:endParaRPr>
          </a:p>
          <a:p>
            <a:pPr lvl="2" marL="1143000" indent="-227880">
              <a:lnSpc>
                <a:spcPct val="90000"/>
              </a:lnSpc>
              <a:spcBef>
                <a:spcPts val="360"/>
              </a:spcBef>
              <a:buClr>
                <a:srgbClr val="000000"/>
              </a:buClr>
              <a:buFont typeface="Symbol"/>
              <a:buChar char=""/>
            </a:pPr>
            <a:r>
              <a:rPr b="0" lang="en-US" sz="1800" spc="-1" strike="noStrike">
                <a:solidFill>
                  <a:srgbClr val="000000"/>
                </a:solidFill>
                <a:latin typeface="Arial"/>
              </a:rPr>
              <a:t>POP </a:t>
            </a:r>
            <a:r>
              <a:rPr b="0" i="1" lang="en-US" sz="1800" spc="-1" strike="noStrike">
                <a:solidFill>
                  <a:srgbClr val="000000"/>
                </a:solidFill>
                <a:latin typeface="Arial"/>
              </a:rPr>
              <a:t>r/m32</a:t>
            </a:r>
            <a:r>
              <a:rPr b="0" i="1" lang="en-US" sz="1800" spc="-1" strike="noStrike">
                <a:solidFill>
                  <a:srgbClr val="000000"/>
                </a:solidFill>
                <a:latin typeface="Arial"/>
              </a:rPr>
              <a:t>	</a:t>
            </a:r>
            <a:r>
              <a:rPr b="0" lang="en-US" sz="1800" spc="-1" strike="noStrike">
                <a:solidFill>
                  <a:srgbClr val="000000"/>
                </a:solidFill>
                <a:latin typeface="Arial"/>
              </a:rPr>
              <a:t>; 32 bit register or memory </a:t>
            </a:r>
            <a:endParaRPr b="0" lang="en-US" sz="1800" spc="-1" strike="noStrike">
              <a:latin typeface="Arial"/>
            </a:endParaRPr>
          </a:p>
          <a:p>
            <a:pPr>
              <a:lnSpc>
                <a:spcPct val="100000"/>
              </a:lnSpc>
            </a:pPr>
            <a:endParaRPr b="0" lang="en-US" sz="1600" spc="-1" strike="noStrike">
              <a:latin typeface="Arial"/>
            </a:endParaRPr>
          </a:p>
          <a:p>
            <a:pPr marL="343080" indent="-342360">
              <a:lnSpc>
                <a:spcPct val="90000"/>
              </a:lnSpc>
              <a:spcBef>
                <a:spcPts val="360"/>
              </a:spcBef>
              <a:buClr>
                <a:srgbClr val="000000"/>
              </a:buClr>
              <a:buFont typeface="Symbol"/>
              <a:buChar char=""/>
            </a:pPr>
            <a:r>
              <a:rPr b="0" lang="en-US" sz="1800" spc="-1" strike="noStrike">
                <a:solidFill>
                  <a:srgbClr val="000000"/>
                </a:solidFill>
                <a:latin typeface="Arial"/>
              </a:rPr>
              <a:t>In this class we use protected mode so we always push and pop 32 bit data.  An immediate value is defaulted to 32 bit.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8472</TotalTime>
  <Application>Collabora_Office/21.06.32.1$Android_AARCH64 LibreOffice_project/e211b5bd8f65</Application>
  <AppVersion>15.0000</AppVersion>
  <Words>7239</Words>
  <Paragraphs>851</Paragraphs>
  <Company>Prentice-Hall Publishing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2002-05-30T02:31:33Z</dcterms:created>
  <dc:creator>Kip Irvine</dc:creator>
  <dc:description/>
  <dc:language>en-US</dc:language>
  <cp:lastModifiedBy>Clare</cp:lastModifiedBy>
  <cp:lastPrinted>1601-01-01T00:00:00Z</cp:lastPrinted>
  <dcterms:modified xsi:type="dcterms:W3CDTF">2020-06-19T16:17:00Z</dcterms:modified>
  <cp:revision>695</cp:revision>
  <dc:subject>Procedures</dc:subject>
  <dc:title>Chapter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64</vt:i4>
  </property>
</Properties>
</file>