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5"/>
  </p:notesMasterIdLst>
  <p:handoutMasterIdLst>
    <p:handoutMasterId r:id="rId56"/>
  </p:handoutMasterIdLst>
  <p:sldIdLst>
    <p:sldId id="256" r:id="rId2"/>
    <p:sldId id="333" r:id="rId3"/>
    <p:sldId id="385"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8" r:id="rId18"/>
    <p:sldId id="349" r:id="rId19"/>
    <p:sldId id="350" r:id="rId20"/>
    <p:sldId id="351" r:id="rId21"/>
    <p:sldId id="352" r:id="rId22"/>
    <p:sldId id="387" r:id="rId23"/>
    <p:sldId id="354" r:id="rId24"/>
    <p:sldId id="355" r:id="rId25"/>
    <p:sldId id="356" r:id="rId26"/>
    <p:sldId id="357" r:id="rId27"/>
    <p:sldId id="358" r:id="rId28"/>
    <p:sldId id="359" r:id="rId29"/>
    <p:sldId id="383" r:id="rId30"/>
    <p:sldId id="360" r:id="rId31"/>
    <p:sldId id="361" r:id="rId32"/>
    <p:sldId id="382" r:id="rId33"/>
    <p:sldId id="365" r:id="rId34"/>
    <p:sldId id="407" r:id="rId35"/>
    <p:sldId id="367" r:id="rId36"/>
    <p:sldId id="368" r:id="rId37"/>
    <p:sldId id="388" r:id="rId38"/>
    <p:sldId id="370" r:id="rId39"/>
    <p:sldId id="390" r:id="rId40"/>
    <p:sldId id="391" r:id="rId41"/>
    <p:sldId id="403" r:id="rId42"/>
    <p:sldId id="392" r:id="rId43"/>
    <p:sldId id="393" r:id="rId44"/>
    <p:sldId id="405" r:id="rId45"/>
    <p:sldId id="395" r:id="rId46"/>
    <p:sldId id="396" r:id="rId47"/>
    <p:sldId id="397" r:id="rId48"/>
    <p:sldId id="398" r:id="rId49"/>
    <p:sldId id="399" r:id="rId50"/>
    <p:sldId id="400" r:id="rId51"/>
    <p:sldId id="401" r:id="rId52"/>
    <p:sldId id="402" r:id="rId53"/>
    <p:sldId id="406" r:id="rId54"/>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pitchFamily="34" charset="0"/>
        <a:ea typeface="+mn-ea"/>
        <a:cs typeface="+mn-cs"/>
      </a:defRPr>
    </a:lvl1pPr>
    <a:lvl2pPr marL="457200" algn="l" rtl="0" fontAlgn="base">
      <a:spcBef>
        <a:spcPct val="0"/>
      </a:spcBef>
      <a:spcAft>
        <a:spcPct val="0"/>
      </a:spcAft>
      <a:defRPr sz="2100" kern="1200">
        <a:solidFill>
          <a:schemeClr val="tx1"/>
        </a:solidFill>
        <a:latin typeface="Arial" pitchFamily="34" charset="0"/>
        <a:ea typeface="+mn-ea"/>
        <a:cs typeface="+mn-cs"/>
      </a:defRPr>
    </a:lvl2pPr>
    <a:lvl3pPr marL="914400" algn="l" rtl="0" fontAlgn="base">
      <a:spcBef>
        <a:spcPct val="0"/>
      </a:spcBef>
      <a:spcAft>
        <a:spcPct val="0"/>
      </a:spcAft>
      <a:defRPr sz="2100" kern="1200">
        <a:solidFill>
          <a:schemeClr val="tx1"/>
        </a:solidFill>
        <a:latin typeface="Arial" pitchFamily="34" charset="0"/>
        <a:ea typeface="+mn-ea"/>
        <a:cs typeface="+mn-cs"/>
      </a:defRPr>
    </a:lvl3pPr>
    <a:lvl4pPr marL="1371600" algn="l" rtl="0" fontAlgn="base">
      <a:spcBef>
        <a:spcPct val="0"/>
      </a:spcBef>
      <a:spcAft>
        <a:spcPct val="0"/>
      </a:spcAft>
      <a:defRPr sz="2100" kern="1200">
        <a:solidFill>
          <a:schemeClr val="tx1"/>
        </a:solidFill>
        <a:latin typeface="Arial" pitchFamily="34" charset="0"/>
        <a:ea typeface="+mn-ea"/>
        <a:cs typeface="+mn-cs"/>
      </a:defRPr>
    </a:lvl4pPr>
    <a:lvl5pPr marL="1828800" algn="l" rtl="0" fontAlgn="base">
      <a:spcBef>
        <a:spcPct val="0"/>
      </a:spcBef>
      <a:spcAft>
        <a:spcPct val="0"/>
      </a:spcAft>
      <a:defRPr sz="2100" kern="1200">
        <a:solidFill>
          <a:schemeClr val="tx1"/>
        </a:solidFill>
        <a:latin typeface="Arial" pitchFamily="34" charset="0"/>
        <a:ea typeface="+mn-ea"/>
        <a:cs typeface="+mn-cs"/>
      </a:defRPr>
    </a:lvl5pPr>
    <a:lvl6pPr marL="2286000" algn="l" defTabSz="914400" rtl="0" eaLnBrk="1" latinLnBrk="0" hangingPunct="1">
      <a:defRPr sz="2100" kern="1200">
        <a:solidFill>
          <a:schemeClr val="tx1"/>
        </a:solidFill>
        <a:latin typeface="Arial" pitchFamily="34" charset="0"/>
        <a:ea typeface="+mn-ea"/>
        <a:cs typeface="+mn-cs"/>
      </a:defRPr>
    </a:lvl6pPr>
    <a:lvl7pPr marL="2743200" algn="l" defTabSz="914400" rtl="0" eaLnBrk="1" latinLnBrk="0" hangingPunct="1">
      <a:defRPr sz="2100" kern="1200">
        <a:solidFill>
          <a:schemeClr val="tx1"/>
        </a:solidFill>
        <a:latin typeface="Arial" pitchFamily="34" charset="0"/>
        <a:ea typeface="+mn-ea"/>
        <a:cs typeface="+mn-cs"/>
      </a:defRPr>
    </a:lvl7pPr>
    <a:lvl8pPr marL="3200400" algn="l" defTabSz="914400" rtl="0" eaLnBrk="1" latinLnBrk="0" hangingPunct="1">
      <a:defRPr sz="2100" kern="1200">
        <a:solidFill>
          <a:schemeClr val="tx1"/>
        </a:solidFill>
        <a:latin typeface="Arial" pitchFamily="34" charset="0"/>
        <a:ea typeface="+mn-ea"/>
        <a:cs typeface="+mn-cs"/>
      </a:defRPr>
    </a:lvl8pPr>
    <a:lvl9pPr marL="3657600" algn="l" defTabSz="914400" rtl="0" eaLnBrk="1" latinLnBrk="0" hangingPunct="1">
      <a:defRPr sz="21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46" autoAdjust="0"/>
  </p:normalViewPr>
  <p:slideViewPr>
    <p:cSldViewPr>
      <p:cViewPr varScale="1">
        <p:scale>
          <a:sx n="65" d="100"/>
          <a:sy n="65" d="100"/>
        </p:scale>
        <p:origin x="396"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pPr>
              <a:defRPr/>
            </a:pPr>
            <a:fld id="{D9D05770-05E7-4388-AF3C-FA7B8B159ADC}"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3584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237509CD-8406-42C2-85CA-DEFBD5322A4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a:latin typeface="Arial"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latin typeface="Arial" charset="0"/>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F7BD81E3-07C4-4A64-A283-6C1DCDD3FD9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FD30231C-9537-4E56-A325-0BA6C0C35B5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E422D244-50CC-42FF-8A93-9269C9EF01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27310B52-7FB6-4C49-9ED2-28935D1DF7A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CA1D58D4-4CAF-450A-8DAC-42A3DD5E058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730B974C-8181-48BB-9BD9-D7A4440517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8" name="Rectangle 9"/>
          <p:cNvSpPr>
            <a:spLocks noGrp="1" noChangeArrowheads="1"/>
          </p:cNvSpPr>
          <p:nvPr>
            <p:ph type="sldNum" sz="quarter" idx="11"/>
          </p:nvPr>
        </p:nvSpPr>
        <p:spPr>
          <a:ln/>
        </p:spPr>
        <p:txBody>
          <a:bodyPr/>
          <a:lstStyle>
            <a:lvl1pPr>
              <a:defRPr/>
            </a:lvl1pPr>
          </a:lstStyle>
          <a:p>
            <a:pPr>
              <a:defRPr/>
            </a:pPr>
            <a:fld id="{3DEAA4C6-7D48-4F6F-A0B4-462AA2A90D2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4" name="Rectangle 9"/>
          <p:cNvSpPr>
            <a:spLocks noGrp="1" noChangeArrowheads="1"/>
          </p:cNvSpPr>
          <p:nvPr>
            <p:ph type="sldNum" sz="quarter" idx="11"/>
          </p:nvPr>
        </p:nvSpPr>
        <p:spPr>
          <a:ln/>
        </p:spPr>
        <p:txBody>
          <a:bodyPr/>
          <a:lstStyle>
            <a:lvl1pPr>
              <a:defRPr/>
            </a:lvl1pPr>
          </a:lstStyle>
          <a:p>
            <a:pPr>
              <a:defRPr/>
            </a:pPr>
            <a:fld id="{52747EA6-C710-45FB-9E24-98082F59D75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3" name="Rectangle 9"/>
          <p:cNvSpPr>
            <a:spLocks noGrp="1" noChangeArrowheads="1"/>
          </p:cNvSpPr>
          <p:nvPr>
            <p:ph type="sldNum" sz="quarter" idx="11"/>
          </p:nvPr>
        </p:nvSpPr>
        <p:spPr>
          <a:ln/>
        </p:spPr>
        <p:txBody>
          <a:bodyPr/>
          <a:lstStyle>
            <a:lvl1pPr>
              <a:defRPr/>
            </a:lvl1pPr>
          </a:lstStyle>
          <a:p>
            <a:pPr>
              <a:defRPr/>
            </a:pPr>
            <a:fld id="{A97BDA97-87F1-4155-9BBB-3E5EB1F0D83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8FE37D85-B86E-43FC-9E0E-8E342F287B8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648BDA29-AB8B-442C-BF7B-2F9EC235B71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056" name="Rectangle 8"/>
          <p:cNvSpPr>
            <a:spLocks noGrp="1" noChangeArrowheads="1"/>
          </p:cNvSpPr>
          <p:nvPr>
            <p:ph type="ftr" sz="quarter" idx="3"/>
          </p:nvPr>
        </p:nvSpPr>
        <p:spPr bwMode="auto">
          <a:xfrm>
            <a:off x="304800" y="6324600"/>
            <a:ext cx="4724400" cy="304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000">
                <a:latin typeface="Arial" charset="0"/>
              </a:defRPr>
            </a:lvl1pPr>
          </a:lstStyle>
          <a:p>
            <a:pPr>
              <a:defRPr/>
            </a:pPr>
            <a:r>
              <a:rPr lang="en-US"/>
              <a:t>Irvine, Kip R. Assembly Language for Intel-Based Computers 6/e, 2010.</a:t>
            </a:r>
          </a:p>
        </p:txBody>
      </p:sp>
      <p:sp>
        <p:nvSpPr>
          <p:cNvPr id="3076" name="Rectangle 11"/>
          <p:cNvSpPr>
            <a:spLocks noGrp="1" noChangeArrowheads="1"/>
          </p:cNvSpPr>
          <p:nvPr>
            <p:ph type="body" idx="1"/>
          </p:nvPr>
        </p:nvSpPr>
        <p:spPr bwMode="auto">
          <a:xfrm>
            <a:off x="685800" y="11430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2060" name="Text Box 12"/>
          <p:cNvSpPr txBox="1">
            <a:spLocks noChangeArrowheads="1"/>
          </p:cNvSpPr>
          <p:nvPr userDrawn="1"/>
        </p:nvSpPr>
        <p:spPr bwMode="auto">
          <a:xfrm>
            <a:off x="685800" y="5867400"/>
            <a:ext cx="2209800" cy="593725"/>
          </a:xfrm>
          <a:prstGeom prst="rect">
            <a:avLst/>
          </a:prstGeom>
          <a:noFill/>
          <a:ln w="9525">
            <a:noFill/>
            <a:miter lim="800000"/>
            <a:headEnd/>
            <a:tailEnd/>
          </a:ln>
          <a:effectLst/>
        </p:spPr>
        <p:txBody>
          <a:bodyPr tIns="137160" bIns="137160">
            <a:spAutoFit/>
          </a:bodyPr>
          <a:lstStyle/>
          <a:p>
            <a:pPr>
              <a:spcBef>
                <a:spcPct val="50000"/>
              </a:spcBef>
              <a:defRPr/>
            </a:pPr>
            <a:endParaRPr lang="en-US">
              <a:latin typeface="Arial" charset="0"/>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pPr>
              <a:defRPr/>
            </a:pPr>
            <a:fld id="{CC85BF6A-7802-4A76-BDDA-F63B2E61DD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sz="2800"/>
              <a:t>Assembly Language for Intel-Based Computers</a:t>
            </a:r>
          </a:p>
        </p:txBody>
      </p:sp>
      <p:sp>
        <p:nvSpPr>
          <p:cNvPr id="5123" name="Rectangle 3"/>
          <p:cNvSpPr>
            <a:spLocks noGrp="1" noChangeArrowheads="1"/>
          </p:cNvSpPr>
          <p:nvPr>
            <p:ph type="subTitle" idx="1"/>
          </p:nvPr>
        </p:nvSpPr>
        <p:spPr>
          <a:xfrm>
            <a:off x="1524000" y="2133600"/>
            <a:ext cx="6400800" cy="1981200"/>
          </a:xfrm>
        </p:spPr>
        <p:txBody>
          <a:bodyPr/>
          <a:lstStyle/>
          <a:p>
            <a:pPr eaLnBrk="1" hangingPunct="1"/>
            <a:r>
              <a:rPr lang="en-US" u="sng" dirty="0"/>
              <a:t>Module 3</a:t>
            </a:r>
          </a:p>
          <a:p>
            <a:pPr eaLnBrk="1" hangingPunct="1"/>
            <a:r>
              <a:rPr lang="en-US" dirty="0"/>
              <a:t>Assembly Language Fundamentals</a:t>
            </a:r>
          </a:p>
          <a:p>
            <a:pPr eaLnBrk="1" hangingPunct="1"/>
            <a:r>
              <a:rPr lang="en-US" dirty="0"/>
              <a:t>Library Procedures</a:t>
            </a:r>
          </a:p>
          <a:p>
            <a:pPr eaLnBrk="1" hangingPunct="1"/>
            <a:endParaRPr lang="en-US" sz="2000" dirty="0"/>
          </a:p>
        </p:txBody>
      </p:sp>
      <p:sp>
        <p:nvSpPr>
          <p:cNvPr id="5125" name="Text Box 6"/>
          <p:cNvSpPr txBox="1">
            <a:spLocks noChangeArrowheads="1"/>
          </p:cNvSpPr>
          <p:nvPr/>
        </p:nvSpPr>
        <p:spPr bwMode="auto">
          <a:xfrm>
            <a:off x="533400" y="4800600"/>
            <a:ext cx="5181600" cy="982663"/>
          </a:xfrm>
          <a:prstGeom prst="rect">
            <a:avLst/>
          </a:prstGeom>
          <a:noFill/>
          <a:ln w="9525">
            <a:noFill/>
            <a:miter lim="800000"/>
            <a:headEnd/>
            <a:tailEnd/>
          </a:ln>
        </p:spPr>
        <p:txBody>
          <a:bodyPr tIns="137160" bIns="137160">
            <a:spAutoFit/>
          </a:bodyPr>
          <a:lstStyle/>
          <a:p>
            <a:pPr>
              <a:spcBef>
                <a:spcPct val="50000"/>
              </a:spcBef>
            </a:pPr>
            <a:r>
              <a:rPr lang="en-US" i="1"/>
              <a:t>Slides prepared by Kip Irvine</a:t>
            </a:r>
          </a:p>
          <a:p>
            <a:pPr>
              <a:spcBef>
                <a:spcPct val="50000"/>
              </a:spcBef>
            </a:pPr>
            <a:r>
              <a:rPr lang="en-US" sz="1700" i="1"/>
              <a:t>Modified and supplemented by Clare Nguyen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530A3C8A-E4D3-4233-A1D4-FB363E5929F4}" type="slidenum">
              <a:rPr lang="en-US" sz="1600">
                <a:latin typeface="Times New Roman" pitchFamily="18" charset="0"/>
              </a:rPr>
              <a:pPr algn="r"/>
              <a:t>10</a:t>
            </a:fld>
            <a:endParaRPr lang="en-US" sz="1600">
              <a:latin typeface="Times New Roman" pitchFamily="18" charset="0"/>
            </a:endParaRPr>
          </a:p>
        </p:txBody>
      </p:sp>
      <p:sp>
        <p:nvSpPr>
          <p:cNvPr id="79874" name="Rectangle 2"/>
          <p:cNvSpPr>
            <a:spLocks noGrp="1" noChangeArrowheads="1"/>
          </p:cNvSpPr>
          <p:nvPr>
            <p:ph type="title" idx="4294967295"/>
          </p:nvPr>
        </p:nvSpPr>
        <p:spPr>
          <a:xfrm>
            <a:off x="914400" y="304800"/>
            <a:ext cx="7772400" cy="609600"/>
          </a:xfrm>
        </p:spPr>
        <p:txBody>
          <a:bodyPr/>
          <a:lstStyle/>
          <a:p>
            <a:pPr eaLnBrk="1" hangingPunct="1">
              <a:defRPr/>
            </a:pPr>
            <a:r>
              <a:rPr lang="en-US" sz="2800" dirty="0"/>
              <a:t>Reserved Words and Identifiers</a:t>
            </a:r>
          </a:p>
        </p:txBody>
      </p:sp>
      <p:sp>
        <p:nvSpPr>
          <p:cNvPr id="14340" name="Rectangle 3"/>
          <p:cNvSpPr>
            <a:spLocks noGrp="1" noChangeArrowheads="1"/>
          </p:cNvSpPr>
          <p:nvPr>
            <p:ph type="body" idx="4294967295"/>
          </p:nvPr>
        </p:nvSpPr>
        <p:spPr>
          <a:xfrm>
            <a:off x="609600" y="838200"/>
            <a:ext cx="7848600" cy="5105400"/>
          </a:xfrm>
        </p:spPr>
        <p:txBody>
          <a:bodyPr/>
          <a:lstStyle/>
          <a:p>
            <a:pPr eaLnBrk="1" hangingPunct="1"/>
            <a:r>
              <a:rPr lang="en-US" sz="1800" dirty="0"/>
              <a:t>Assembly, just like any other computer language, has reserved words.</a:t>
            </a:r>
          </a:p>
          <a:p>
            <a:pPr eaLnBrk="1" hangingPunct="1"/>
            <a:r>
              <a:rPr lang="en-US" sz="1800" dirty="0"/>
              <a:t>Reserved words have specific meaning and cannot be used as identifiers.</a:t>
            </a:r>
          </a:p>
          <a:p>
            <a:pPr lvl="1" eaLnBrk="1" hangingPunct="1"/>
            <a:r>
              <a:rPr lang="en-US" sz="1800" dirty="0"/>
              <a:t>Reserved words can be instruction mnemonics, directives, type attributes, operators, predefined symbols.</a:t>
            </a:r>
          </a:p>
          <a:p>
            <a:pPr lvl="1" eaLnBrk="1" hangingPunct="1"/>
            <a:r>
              <a:rPr lang="en-US" sz="1800" dirty="0"/>
              <a:t>See Appendix A of the book for the list of reserved words.</a:t>
            </a:r>
          </a:p>
          <a:p>
            <a:pPr lvl="1" eaLnBrk="1" hangingPunct="1"/>
            <a:r>
              <a:rPr lang="en-US" sz="1800" dirty="0"/>
              <a:t>Debugging hint: if you use a label or a variable name that looks innocent enough, but the assembler gives you an error, check the name against the list of reserved words.</a:t>
            </a:r>
          </a:p>
          <a:p>
            <a:pPr eaLnBrk="1" hangingPunct="1"/>
            <a:r>
              <a:rPr lang="en-US" sz="1800" dirty="0"/>
              <a:t>Identifiers are names that the programmer gives to a variable, constant, procedure, or label.</a:t>
            </a:r>
          </a:p>
          <a:p>
            <a:pPr eaLnBrk="1" hangingPunct="1"/>
            <a:r>
              <a:rPr lang="en-US" sz="1800" dirty="0"/>
              <a:t>Rules for identifiers:</a:t>
            </a:r>
          </a:p>
          <a:p>
            <a:pPr lvl="1" eaLnBrk="1" hangingPunct="1"/>
            <a:r>
              <a:rPr lang="en-US" sz="1800" dirty="0"/>
              <a:t>1-247 characters, including digits</a:t>
            </a:r>
          </a:p>
          <a:p>
            <a:pPr lvl="1" eaLnBrk="1" hangingPunct="1"/>
            <a:r>
              <a:rPr lang="en-US" sz="1800" dirty="0">
                <a:solidFill>
                  <a:schemeClr val="tx2"/>
                </a:solidFill>
              </a:rPr>
              <a:t>not</a:t>
            </a:r>
            <a:r>
              <a:rPr lang="en-US" sz="1800" dirty="0"/>
              <a:t> case sensitive</a:t>
            </a:r>
          </a:p>
          <a:p>
            <a:pPr lvl="1" eaLnBrk="1" hangingPunct="1"/>
            <a:r>
              <a:rPr lang="en-US" sz="1800" dirty="0"/>
              <a:t>first character must be a letter (most common), or one of these 4 characters:     _     @     ?     $</a:t>
            </a:r>
          </a:p>
        </p:txBody>
      </p:sp>
      <p:sp>
        <p:nvSpPr>
          <p:cNvPr id="14341" name="Slide Number Placeholder 5"/>
          <p:cNvSpPr>
            <a:spLocks noGrp="1"/>
          </p:cNvSpPr>
          <p:nvPr>
            <p:ph type="sldNum" sz="quarter" idx="11"/>
          </p:nvPr>
        </p:nvSpPr>
        <p:spPr>
          <a:noFill/>
        </p:spPr>
        <p:txBody>
          <a:bodyPr/>
          <a:lstStyle/>
          <a:p>
            <a:fld id="{6CE6424D-33D0-4790-BF42-C517BC1841E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2E678DC-A471-4126-9072-A4751C01A75E}" type="slidenum">
              <a:rPr lang="en-US" sz="1600">
                <a:latin typeface="Times New Roman" pitchFamily="18" charset="0"/>
              </a:rPr>
              <a:pPr algn="r"/>
              <a:t>11</a:t>
            </a:fld>
            <a:endParaRPr lang="en-US" sz="1600">
              <a:latin typeface="Times New Roman" pitchFamily="18" charset="0"/>
            </a:endParaRPr>
          </a:p>
        </p:txBody>
      </p:sp>
      <p:sp>
        <p:nvSpPr>
          <p:cNvPr id="131074" name="Rectangle 1026"/>
          <p:cNvSpPr>
            <a:spLocks noGrp="1" noChangeArrowheads="1"/>
          </p:cNvSpPr>
          <p:nvPr>
            <p:ph type="title" idx="4294967295"/>
          </p:nvPr>
        </p:nvSpPr>
        <p:spPr>
          <a:xfrm>
            <a:off x="685800" y="609600"/>
            <a:ext cx="7772400" cy="609600"/>
          </a:xfrm>
        </p:spPr>
        <p:txBody>
          <a:bodyPr/>
          <a:lstStyle/>
          <a:p>
            <a:pPr eaLnBrk="1" hangingPunct="1">
              <a:defRPr/>
            </a:pPr>
            <a:r>
              <a:rPr lang="en-US" sz="2800"/>
              <a:t>Directives</a:t>
            </a:r>
          </a:p>
        </p:txBody>
      </p:sp>
      <p:sp>
        <p:nvSpPr>
          <p:cNvPr id="15364" name="Rectangle 1027"/>
          <p:cNvSpPr>
            <a:spLocks noGrp="1" noChangeArrowheads="1"/>
          </p:cNvSpPr>
          <p:nvPr>
            <p:ph type="body" idx="4294967295"/>
          </p:nvPr>
        </p:nvSpPr>
        <p:spPr>
          <a:xfrm>
            <a:off x="838200" y="1219200"/>
            <a:ext cx="7543800" cy="4267200"/>
          </a:xfrm>
        </p:spPr>
        <p:txBody>
          <a:bodyPr/>
          <a:lstStyle/>
          <a:p>
            <a:pPr eaLnBrk="1" hangingPunct="1">
              <a:buFontTx/>
              <a:buNone/>
            </a:pPr>
            <a:r>
              <a:rPr lang="en-US" sz="1800" dirty="0"/>
              <a:t>Directives are instructions for the assembler:</a:t>
            </a:r>
          </a:p>
          <a:p>
            <a:pPr eaLnBrk="1" hangingPunct="1"/>
            <a:r>
              <a:rPr lang="en-US" sz="1800" dirty="0"/>
              <a:t>Same functionality as the preprocessor directives in C++ such as </a:t>
            </a:r>
            <a:r>
              <a:rPr lang="en-US" sz="1800" i="1" dirty="0"/>
              <a:t>#include </a:t>
            </a:r>
            <a:r>
              <a:rPr lang="en-US" sz="1800" dirty="0"/>
              <a:t>or </a:t>
            </a:r>
            <a:r>
              <a:rPr lang="en-US" sz="1800" i="1" dirty="0"/>
              <a:t>#define</a:t>
            </a:r>
            <a:r>
              <a:rPr lang="en-US" sz="1800" dirty="0"/>
              <a:t>, or </a:t>
            </a:r>
            <a:r>
              <a:rPr lang="en-US" sz="1800" i="1" dirty="0"/>
              <a:t>import </a:t>
            </a:r>
            <a:r>
              <a:rPr lang="en-US" sz="1800" dirty="0"/>
              <a:t>in Java</a:t>
            </a:r>
            <a:r>
              <a:rPr lang="en-US" sz="1800" i="1" dirty="0"/>
              <a:t>.</a:t>
            </a:r>
          </a:p>
          <a:p>
            <a:pPr eaLnBrk="1" hangingPunct="1"/>
            <a:r>
              <a:rPr lang="en-US" sz="1800" dirty="0"/>
              <a:t>Not part of the instruction set and will not get assembled into machine code. In other words, the assembler uses the directives to do its job, and the CPU never sees a directive in the executable code</a:t>
            </a:r>
          </a:p>
          <a:p>
            <a:pPr eaLnBrk="1" hangingPunct="1"/>
            <a:r>
              <a:rPr lang="en-US" sz="1800" dirty="0"/>
              <a:t>Used to define code and data segment size, select memory model, declare procedures, etc. so the assembler can translate the assembly instructions properly.</a:t>
            </a:r>
          </a:p>
          <a:p>
            <a:pPr eaLnBrk="1" hangingPunct="1"/>
            <a:r>
              <a:rPr lang="en-US" sz="1800" dirty="0"/>
              <a:t>Not case sensitive (just like any other parts of an assembly program).</a:t>
            </a:r>
          </a:p>
          <a:p>
            <a:pPr eaLnBrk="1" hangingPunct="1"/>
            <a:r>
              <a:rPr lang="en-US" sz="1800" dirty="0"/>
              <a:t>Specific to a particular assembler.</a:t>
            </a:r>
          </a:p>
          <a:p>
            <a:pPr eaLnBrk="1" hangingPunct="1"/>
            <a:r>
              <a:rPr lang="en-US" sz="1800" dirty="0"/>
              <a:t>List of MASM directives is in Appendix A of the book. We will discuss the ones we need as we move through the material in class</a:t>
            </a:r>
            <a:r>
              <a:rPr lang="en-US" sz="1600" dirty="0"/>
              <a:t>.</a:t>
            </a:r>
          </a:p>
        </p:txBody>
      </p:sp>
      <p:sp>
        <p:nvSpPr>
          <p:cNvPr id="15365" name="Slide Number Placeholder 5"/>
          <p:cNvSpPr>
            <a:spLocks noGrp="1"/>
          </p:cNvSpPr>
          <p:nvPr>
            <p:ph type="sldNum" sz="quarter" idx="11"/>
          </p:nvPr>
        </p:nvSpPr>
        <p:spPr>
          <a:noFill/>
        </p:spPr>
        <p:txBody>
          <a:bodyPr/>
          <a:lstStyle/>
          <a:p>
            <a:fld id="{06F36889-1AA1-42A0-95C5-7E50B46869F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41E85EEF-B0B1-4029-A4F5-F7E63CA34C8E}" type="slidenum">
              <a:rPr lang="en-US" sz="1600">
                <a:latin typeface="Times New Roman" pitchFamily="18" charset="0"/>
              </a:rPr>
              <a:pPr algn="r"/>
              <a:t>12</a:t>
            </a:fld>
            <a:endParaRPr lang="en-US" sz="1600">
              <a:latin typeface="Times New Roman" pitchFamily="18" charset="0"/>
            </a:endParaRPr>
          </a:p>
        </p:txBody>
      </p:sp>
      <p:sp>
        <p:nvSpPr>
          <p:cNvPr id="80898" name="Rectangle 2"/>
          <p:cNvSpPr>
            <a:spLocks noGrp="1" noChangeArrowheads="1"/>
          </p:cNvSpPr>
          <p:nvPr>
            <p:ph type="title" idx="4294967295"/>
          </p:nvPr>
        </p:nvSpPr>
        <p:spPr/>
        <p:txBody>
          <a:bodyPr/>
          <a:lstStyle/>
          <a:p>
            <a:pPr eaLnBrk="1" hangingPunct="1">
              <a:defRPr/>
            </a:pPr>
            <a:r>
              <a:rPr lang="en-US" sz="2800"/>
              <a:t>Instructions</a:t>
            </a:r>
          </a:p>
        </p:txBody>
      </p:sp>
      <p:sp>
        <p:nvSpPr>
          <p:cNvPr id="16388" name="Rectangle 3"/>
          <p:cNvSpPr>
            <a:spLocks noGrp="1" noChangeArrowheads="1"/>
          </p:cNvSpPr>
          <p:nvPr>
            <p:ph type="body" idx="4294967295"/>
          </p:nvPr>
        </p:nvSpPr>
        <p:spPr>
          <a:xfrm>
            <a:off x="838200" y="838200"/>
            <a:ext cx="7467600" cy="4648200"/>
          </a:xfrm>
        </p:spPr>
        <p:txBody>
          <a:bodyPr/>
          <a:lstStyle/>
          <a:p>
            <a:pPr eaLnBrk="1" hangingPunct="1">
              <a:lnSpc>
                <a:spcPct val="80000"/>
              </a:lnSpc>
            </a:pPr>
            <a:r>
              <a:rPr lang="en-US" sz="1800" dirty="0"/>
              <a:t>Must belong to the instruction set of the processor.</a:t>
            </a:r>
          </a:p>
          <a:p>
            <a:pPr eaLnBrk="1" hangingPunct="1">
              <a:lnSpc>
                <a:spcPct val="80000"/>
              </a:lnSpc>
            </a:pPr>
            <a:r>
              <a:rPr lang="en-US" sz="1800" dirty="0"/>
              <a:t>Each instruction dictates a specific task that the CPU will perform</a:t>
            </a:r>
          </a:p>
          <a:p>
            <a:pPr eaLnBrk="1" hangingPunct="1">
              <a:lnSpc>
                <a:spcPct val="80000"/>
              </a:lnSpc>
            </a:pPr>
            <a:r>
              <a:rPr lang="en-US" sz="1800" dirty="0"/>
              <a:t>Instructions are assembled (translated) into machine code by the assembler.</a:t>
            </a:r>
          </a:p>
          <a:p>
            <a:pPr eaLnBrk="1" hangingPunct="1">
              <a:lnSpc>
                <a:spcPct val="80000"/>
              </a:lnSpc>
            </a:pPr>
            <a:r>
              <a:rPr lang="en-US" sz="1800" dirty="0"/>
              <a:t>Executed at runtime by the CPU.</a:t>
            </a:r>
          </a:p>
          <a:p>
            <a:pPr eaLnBrk="1" hangingPunct="1">
              <a:lnSpc>
                <a:spcPct val="80000"/>
              </a:lnSpc>
              <a:buFontTx/>
              <a:buNone/>
            </a:pPr>
            <a:endParaRPr lang="en-US" sz="1800" dirty="0"/>
          </a:p>
          <a:p>
            <a:pPr eaLnBrk="1" hangingPunct="1">
              <a:lnSpc>
                <a:spcPct val="80000"/>
              </a:lnSpc>
            </a:pPr>
            <a:r>
              <a:rPr lang="en-US" sz="1800" dirty="0"/>
              <a:t>An instruction contains up to 4 parts:</a:t>
            </a:r>
          </a:p>
          <a:p>
            <a:pPr lvl="1" eaLnBrk="1" hangingPunct="1">
              <a:lnSpc>
                <a:spcPct val="80000"/>
              </a:lnSpc>
            </a:pPr>
            <a:r>
              <a:rPr lang="en-US" sz="1800" dirty="0"/>
              <a:t>Label	 (optional)</a:t>
            </a:r>
          </a:p>
          <a:p>
            <a:pPr lvl="1" eaLnBrk="1" hangingPunct="1">
              <a:lnSpc>
                <a:spcPct val="80000"/>
              </a:lnSpc>
            </a:pPr>
            <a:r>
              <a:rPr lang="en-US" sz="1800" dirty="0"/>
              <a:t>Mnemonic (required)</a:t>
            </a:r>
          </a:p>
          <a:p>
            <a:pPr lvl="1" eaLnBrk="1" hangingPunct="1">
              <a:lnSpc>
                <a:spcPct val="80000"/>
              </a:lnSpc>
            </a:pPr>
            <a:r>
              <a:rPr lang="en-US" sz="1800" dirty="0"/>
              <a:t>Operand	 (optional or required, depending on the instruction)</a:t>
            </a:r>
          </a:p>
          <a:p>
            <a:pPr lvl="1" eaLnBrk="1" hangingPunct="1">
              <a:lnSpc>
                <a:spcPct val="80000"/>
              </a:lnSpc>
            </a:pPr>
            <a:r>
              <a:rPr lang="en-US" sz="1800" dirty="0"/>
              <a:t>Comment	 (optional)</a:t>
            </a:r>
          </a:p>
          <a:p>
            <a:pPr eaLnBrk="1" hangingPunct="1">
              <a:lnSpc>
                <a:spcPct val="80000"/>
              </a:lnSpc>
            </a:pPr>
            <a:endParaRPr lang="en-US" sz="1600" dirty="0"/>
          </a:p>
          <a:p>
            <a:pPr eaLnBrk="1" hangingPunct="1">
              <a:lnSpc>
                <a:spcPct val="80000"/>
              </a:lnSpc>
            </a:pPr>
            <a:r>
              <a:rPr lang="en-US" sz="1800" dirty="0"/>
              <a:t>Example:</a:t>
            </a:r>
          </a:p>
          <a:p>
            <a:pPr lvl="1" eaLnBrk="1" hangingPunct="1">
              <a:lnSpc>
                <a:spcPct val="80000"/>
              </a:lnSpc>
              <a:buFontTx/>
              <a:buNone/>
            </a:pPr>
            <a:r>
              <a:rPr lang="en-US" sz="1200" dirty="0"/>
              <a:t>	</a:t>
            </a:r>
          </a:p>
        </p:txBody>
      </p:sp>
      <p:sp>
        <p:nvSpPr>
          <p:cNvPr id="16389" name="Rectangle 4"/>
          <p:cNvSpPr>
            <a:spLocks noChangeArrowheads="1"/>
          </p:cNvSpPr>
          <p:nvPr/>
        </p:nvSpPr>
        <p:spPr bwMode="auto">
          <a:xfrm>
            <a:off x="1676400" y="4724400"/>
            <a:ext cx="6172200" cy="593725"/>
          </a:xfrm>
          <a:prstGeom prst="rect">
            <a:avLst/>
          </a:prstGeom>
          <a:solidFill>
            <a:schemeClr val="accent1"/>
          </a:solidFill>
          <a:ln w="9525">
            <a:noFill/>
            <a:miter lim="800000"/>
            <a:headEnd/>
            <a:tailEnd/>
          </a:ln>
        </p:spPr>
        <p:txBody>
          <a:bodyPr tIns="137160" bIns="137160" anchor="ctr">
            <a:spAutoFit/>
          </a:bodyPr>
          <a:lstStyle/>
          <a:p>
            <a:pPr algn="ctr"/>
            <a:r>
              <a:rPr lang="en-US">
                <a:solidFill>
                  <a:schemeClr val="bg1"/>
                </a:solidFill>
              </a:rPr>
              <a:t>start:	    inc      bx            ;  bx increments by 1</a:t>
            </a:r>
          </a:p>
        </p:txBody>
      </p:sp>
      <p:sp>
        <p:nvSpPr>
          <p:cNvPr id="16390" name="Line 10"/>
          <p:cNvSpPr>
            <a:spLocks noChangeShapeType="1"/>
          </p:cNvSpPr>
          <p:nvPr/>
        </p:nvSpPr>
        <p:spPr bwMode="auto">
          <a:xfrm flipV="1">
            <a:off x="2209800" y="5029200"/>
            <a:ext cx="76200" cy="152400"/>
          </a:xfrm>
          <a:prstGeom prst="line">
            <a:avLst/>
          </a:prstGeom>
          <a:noFill/>
          <a:ln w="9525">
            <a:noFill/>
            <a:round/>
            <a:headEnd/>
            <a:tailEnd type="triangle" w="med" len="med"/>
          </a:ln>
        </p:spPr>
        <p:txBody>
          <a:bodyPr tIns="137160" bIns="137160">
            <a:spAutoFit/>
          </a:bodyPr>
          <a:lstStyle/>
          <a:p>
            <a:endParaRPr lang="en-US"/>
          </a:p>
        </p:txBody>
      </p:sp>
      <p:sp>
        <p:nvSpPr>
          <p:cNvPr id="16391" name="Line 11"/>
          <p:cNvSpPr>
            <a:spLocks noChangeShapeType="1"/>
          </p:cNvSpPr>
          <p:nvPr/>
        </p:nvSpPr>
        <p:spPr bwMode="auto">
          <a:xfrm flipV="1">
            <a:off x="2209800" y="5105400"/>
            <a:ext cx="76200" cy="304800"/>
          </a:xfrm>
          <a:prstGeom prst="line">
            <a:avLst/>
          </a:prstGeom>
          <a:noFill/>
          <a:ln w="9525">
            <a:noFill/>
            <a:round/>
            <a:headEnd/>
            <a:tailEnd type="triangle" w="med" len="med"/>
          </a:ln>
        </p:spPr>
        <p:txBody>
          <a:bodyPr tIns="137160" bIns="137160">
            <a:spAutoFit/>
          </a:bodyPr>
          <a:lstStyle/>
          <a:p>
            <a:endParaRPr lang="en-US"/>
          </a:p>
        </p:txBody>
      </p:sp>
      <p:sp>
        <p:nvSpPr>
          <p:cNvPr id="16392" name="Text Box 12"/>
          <p:cNvSpPr txBox="1">
            <a:spLocks noChangeArrowheads="1"/>
          </p:cNvSpPr>
          <p:nvPr/>
        </p:nvSpPr>
        <p:spPr bwMode="auto">
          <a:xfrm>
            <a:off x="1295400" y="5410200"/>
            <a:ext cx="6629400" cy="593725"/>
          </a:xfrm>
          <a:prstGeom prst="rect">
            <a:avLst/>
          </a:prstGeom>
          <a:noFill/>
          <a:ln w="9525">
            <a:noFill/>
            <a:miter lim="800000"/>
            <a:headEnd/>
            <a:tailEnd/>
          </a:ln>
        </p:spPr>
        <p:txBody>
          <a:bodyPr tIns="137160" bIns="137160">
            <a:spAutoFit/>
          </a:bodyPr>
          <a:lstStyle/>
          <a:p>
            <a:pPr>
              <a:spcBef>
                <a:spcPct val="50000"/>
              </a:spcBef>
            </a:pPr>
            <a:r>
              <a:rPr lang="en-US"/>
              <a:t>       </a:t>
            </a:r>
            <a:r>
              <a:rPr lang="en-US" sz="1400"/>
              <a:t>label           mnemonic    operand                              comment</a:t>
            </a:r>
          </a:p>
        </p:txBody>
      </p:sp>
      <p:sp>
        <p:nvSpPr>
          <p:cNvPr id="16393" name="Line 13"/>
          <p:cNvSpPr>
            <a:spLocks noChangeShapeType="1"/>
          </p:cNvSpPr>
          <p:nvPr/>
        </p:nvSpPr>
        <p:spPr bwMode="auto">
          <a:xfrm flipV="1">
            <a:off x="2209800" y="5181600"/>
            <a:ext cx="0" cy="304800"/>
          </a:xfrm>
          <a:prstGeom prst="line">
            <a:avLst/>
          </a:prstGeom>
          <a:noFill/>
          <a:ln w="9525">
            <a:noFill/>
            <a:round/>
            <a:headEnd/>
            <a:tailEnd type="triangle" w="med" len="med"/>
          </a:ln>
        </p:spPr>
        <p:txBody>
          <a:bodyPr tIns="137160" bIns="137160">
            <a:spAutoFit/>
          </a:bodyPr>
          <a:lstStyle/>
          <a:p>
            <a:endParaRPr lang="en-US"/>
          </a:p>
        </p:txBody>
      </p:sp>
      <p:sp>
        <p:nvSpPr>
          <p:cNvPr id="16394" name="Line 14"/>
          <p:cNvSpPr>
            <a:spLocks noChangeShapeType="1"/>
          </p:cNvSpPr>
          <p:nvPr/>
        </p:nvSpPr>
        <p:spPr bwMode="auto">
          <a:xfrm flipV="1">
            <a:off x="2133600" y="5181600"/>
            <a:ext cx="0" cy="38100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16395" name="Line 15"/>
          <p:cNvSpPr>
            <a:spLocks noChangeShapeType="1"/>
          </p:cNvSpPr>
          <p:nvPr/>
        </p:nvSpPr>
        <p:spPr bwMode="auto">
          <a:xfrm flipV="1">
            <a:off x="3276600" y="5181600"/>
            <a:ext cx="0" cy="38100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16396" name="Line 16"/>
          <p:cNvSpPr>
            <a:spLocks noChangeShapeType="1"/>
          </p:cNvSpPr>
          <p:nvPr/>
        </p:nvSpPr>
        <p:spPr bwMode="auto">
          <a:xfrm flipV="1">
            <a:off x="4114800" y="5181600"/>
            <a:ext cx="0" cy="38100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16397" name="Line 17"/>
          <p:cNvSpPr>
            <a:spLocks noChangeShapeType="1"/>
          </p:cNvSpPr>
          <p:nvPr/>
        </p:nvSpPr>
        <p:spPr bwMode="auto">
          <a:xfrm flipV="1">
            <a:off x="6248400" y="5181600"/>
            <a:ext cx="0" cy="38100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16398" name="Slide Number Placeholder 14"/>
          <p:cNvSpPr>
            <a:spLocks noGrp="1"/>
          </p:cNvSpPr>
          <p:nvPr>
            <p:ph type="sldNum" sz="quarter" idx="11"/>
          </p:nvPr>
        </p:nvSpPr>
        <p:spPr>
          <a:noFill/>
        </p:spPr>
        <p:txBody>
          <a:bodyPr/>
          <a:lstStyle/>
          <a:p>
            <a:fld id="{A08C7D3C-DB2F-45ED-81A8-D7A5999CF3D0}"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92055A5A-49CF-4114-A36E-2B77D7377AF5}" type="slidenum">
              <a:rPr lang="en-US" sz="1600">
                <a:latin typeface="Times New Roman" pitchFamily="18" charset="0"/>
              </a:rPr>
              <a:pPr algn="r"/>
              <a:t>13</a:t>
            </a:fld>
            <a:endParaRPr lang="en-US" sz="1600">
              <a:latin typeface="Times New Roman" pitchFamily="18" charset="0"/>
            </a:endParaRPr>
          </a:p>
        </p:txBody>
      </p:sp>
      <p:sp>
        <p:nvSpPr>
          <p:cNvPr id="82946" name="Rectangle 2"/>
          <p:cNvSpPr>
            <a:spLocks noGrp="1" noChangeArrowheads="1"/>
          </p:cNvSpPr>
          <p:nvPr>
            <p:ph type="title" idx="4294967295"/>
          </p:nvPr>
        </p:nvSpPr>
        <p:spPr/>
        <p:txBody>
          <a:bodyPr/>
          <a:lstStyle/>
          <a:p>
            <a:pPr eaLnBrk="1" hangingPunct="1">
              <a:defRPr/>
            </a:pPr>
            <a:r>
              <a:rPr lang="en-US" sz="2800"/>
              <a:t>Instructions and Operands </a:t>
            </a:r>
            <a:r>
              <a:rPr lang="en-US" sz="2000"/>
              <a:t>(1 of 2)</a:t>
            </a:r>
          </a:p>
        </p:txBody>
      </p:sp>
      <p:sp>
        <p:nvSpPr>
          <p:cNvPr id="17412" name="Rectangle 3"/>
          <p:cNvSpPr>
            <a:spLocks noGrp="1" noChangeArrowheads="1"/>
          </p:cNvSpPr>
          <p:nvPr>
            <p:ph type="body" idx="4294967295"/>
          </p:nvPr>
        </p:nvSpPr>
        <p:spPr>
          <a:xfrm>
            <a:off x="609600" y="685800"/>
            <a:ext cx="8077200" cy="5562600"/>
          </a:xfrm>
        </p:spPr>
        <p:txBody>
          <a:bodyPr/>
          <a:lstStyle/>
          <a:p>
            <a:pPr marL="227013" indent="-227013" eaLnBrk="1" hangingPunct="1"/>
            <a:r>
              <a:rPr lang="en-US" sz="2000" dirty="0"/>
              <a:t>Instruction Mnemonics:</a:t>
            </a:r>
          </a:p>
          <a:p>
            <a:pPr lvl="1" eaLnBrk="1" hangingPunct="1"/>
            <a:r>
              <a:rPr lang="en-US" sz="1800" dirty="0"/>
              <a:t>Assembly instructions are mnemonics. They are shortened words to help the programmer remember what the instructions are used for.</a:t>
            </a:r>
          </a:p>
          <a:p>
            <a:pPr lvl="1" eaLnBrk="1" hangingPunct="1"/>
            <a:r>
              <a:rPr lang="en-US" sz="1800" dirty="0"/>
              <a:t>For example, it is pretty clear to a programmer what operation the MOV, ADD, SUB, INC, DEC instructions will do.</a:t>
            </a:r>
          </a:p>
          <a:p>
            <a:pPr lvl="1" eaLnBrk="1" hangingPunct="1"/>
            <a:r>
              <a:rPr lang="en-US" sz="1800" dirty="0"/>
              <a:t>Each instruction mnemonic gets translated to one machine language instruction.</a:t>
            </a:r>
          </a:p>
          <a:p>
            <a:pPr marL="227013" indent="-227013" eaLnBrk="1" hangingPunct="1"/>
            <a:r>
              <a:rPr lang="en-US" sz="2000" dirty="0"/>
              <a:t>Operands:</a:t>
            </a:r>
          </a:p>
          <a:p>
            <a:pPr lvl="1" eaLnBrk="1" hangingPunct="1"/>
            <a:r>
              <a:rPr lang="en-US" sz="1800" dirty="0"/>
              <a:t>Operands are acted on by the operation that is specified by the mnemonic.</a:t>
            </a:r>
          </a:p>
          <a:p>
            <a:pPr lvl="1" eaLnBrk="1" hangingPunct="1"/>
            <a:r>
              <a:rPr lang="en-US" sz="1800" dirty="0"/>
              <a:t>Types of operands:</a:t>
            </a:r>
          </a:p>
          <a:p>
            <a:pPr lvl="2" eaLnBrk="1" hangingPunct="1"/>
            <a:r>
              <a:rPr lang="en-US" sz="1800" dirty="0"/>
              <a:t>Constant </a:t>
            </a:r>
          </a:p>
          <a:p>
            <a:pPr lvl="2" eaLnBrk="1" hangingPunct="1"/>
            <a:r>
              <a:rPr lang="en-US" sz="1800" dirty="0"/>
              <a:t>Register </a:t>
            </a:r>
          </a:p>
          <a:p>
            <a:pPr lvl="2" eaLnBrk="1" hangingPunct="1"/>
            <a:r>
              <a:rPr lang="en-US" sz="1800" dirty="0"/>
              <a:t>Memory (data label or variable name)</a:t>
            </a:r>
          </a:p>
          <a:p>
            <a:pPr lvl="1" eaLnBrk="1" hangingPunct="1"/>
            <a:r>
              <a:rPr lang="en-US" sz="1800" dirty="0"/>
              <a:t>Constants are often called </a:t>
            </a:r>
            <a:r>
              <a:rPr lang="en-US" sz="1800" b="1" dirty="0">
                <a:solidFill>
                  <a:schemeClr val="tx2"/>
                </a:solidFill>
              </a:rPr>
              <a:t>immediate</a:t>
            </a:r>
            <a:r>
              <a:rPr lang="en-US" sz="1800" dirty="0">
                <a:solidFill>
                  <a:schemeClr val="tx2"/>
                </a:solidFill>
              </a:rPr>
              <a:t> values </a:t>
            </a:r>
            <a:r>
              <a:rPr lang="en-US" sz="1800" dirty="0"/>
              <a:t>because they are part of the instructions and are immediately seen during the instruction decode step, they don’t have to be fetched from registers or memory.</a:t>
            </a:r>
          </a:p>
        </p:txBody>
      </p:sp>
      <p:sp>
        <p:nvSpPr>
          <p:cNvPr id="17413" name="Slide Number Placeholder 5"/>
          <p:cNvSpPr>
            <a:spLocks noGrp="1"/>
          </p:cNvSpPr>
          <p:nvPr>
            <p:ph type="sldNum" sz="quarter" idx="11"/>
          </p:nvPr>
        </p:nvSpPr>
        <p:spPr>
          <a:noFill/>
        </p:spPr>
        <p:txBody>
          <a:bodyPr/>
          <a:lstStyle/>
          <a:p>
            <a:fld id="{DE1A98C1-9F1E-4853-ACA1-C1542A4E5B47}"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5959677F-FBC3-4F98-9302-961C3D32A93A}" type="slidenum">
              <a:rPr lang="en-US" sz="1600">
                <a:latin typeface="Times New Roman" pitchFamily="18" charset="0"/>
              </a:rPr>
              <a:pPr algn="r"/>
              <a:t>14</a:t>
            </a:fld>
            <a:endParaRPr lang="en-US" sz="1600">
              <a:latin typeface="Times New Roman" pitchFamily="18" charset="0"/>
            </a:endParaRPr>
          </a:p>
        </p:txBody>
      </p:sp>
      <p:sp>
        <p:nvSpPr>
          <p:cNvPr id="83970" name="Rectangle 2"/>
          <p:cNvSpPr>
            <a:spLocks noGrp="1" noChangeArrowheads="1"/>
          </p:cNvSpPr>
          <p:nvPr>
            <p:ph type="title" idx="4294967295"/>
          </p:nvPr>
        </p:nvSpPr>
        <p:spPr>
          <a:xfrm>
            <a:off x="685800" y="152400"/>
            <a:ext cx="7772400" cy="533400"/>
          </a:xfrm>
        </p:spPr>
        <p:txBody>
          <a:bodyPr/>
          <a:lstStyle/>
          <a:p>
            <a:pPr eaLnBrk="1" hangingPunct="1">
              <a:defRPr/>
            </a:pPr>
            <a:r>
              <a:rPr lang="en-US" sz="2800" dirty="0"/>
              <a:t>Instruction and Operands </a:t>
            </a:r>
            <a:r>
              <a:rPr lang="en-US" sz="2000" dirty="0"/>
              <a:t>(2 of 2)</a:t>
            </a:r>
          </a:p>
        </p:txBody>
      </p:sp>
      <p:sp>
        <p:nvSpPr>
          <p:cNvPr id="18436" name="Rectangle 3"/>
          <p:cNvSpPr>
            <a:spLocks noGrp="1" noChangeArrowheads="1"/>
          </p:cNvSpPr>
          <p:nvPr>
            <p:ph type="body" idx="4294967295"/>
          </p:nvPr>
        </p:nvSpPr>
        <p:spPr>
          <a:xfrm>
            <a:off x="457200" y="609600"/>
            <a:ext cx="8229600" cy="5638800"/>
          </a:xfrm>
        </p:spPr>
        <p:txBody>
          <a:bodyPr/>
          <a:lstStyle/>
          <a:p>
            <a:pPr eaLnBrk="1" hangingPunct="1">
              <a:lnSpc>
                <a:spcPct val="90000"/>
              </a:lnSpc>
              <a:spcBef>
                <a:spcPct val="35000"/>
              </a:spcBef>
              <a:defRPr/>
            </a:pPr>
            <a:r>
              <a:rPr lang="en-US" sz="1800" dirty="0"/>
              <a:t>For this class, most instructions we use have zero, one, or two operands.</a:t>
            </a:r>
          </a:p>
          <a:p>
            <a:pPr eaLnBrk="1" hangingPunct="1">
              <a:lnSpc>
                <a:spcPct val="90000"/>
              </a:lnSpc>
              <a:defRPr/>
            </a:pPr>
            <a:r>
              <a:rPr lang="en-US" sz="1800" dirty="0"/>
              <a:t>The operands follow after the mnemonic, and are separated by comma if there are more than one operand.</a:t>
            </a:r>
          </a:p>
          <a:p>
            <a:pPr eaLnBrk="1" hangingPunct="1">
              <a:lnSpc>
                <a:spcPct val="90000"/>
              </a:lnSpc>
              <a:spcBef>
                <a:spcPct val="35000"/>
              </a:spcBef>
              <a:defRPr/>
            </a:pPr>
            <a:r>
              <a:rPr lang="en-US" sz="1800" dirty="0"/>
              <a:t>Zero operand:         </a:t>
            </a:r>
            <a:r>
              <a:rPr lang="en-US" sz="1800" b="1" dirty="0" err="1">
                <a:latin typeface="Courier New" pitchFamily="49" charset="0"/>
              </a:rPr>
              <a:t>stc</a:t>
            </a:r>
            <a:r>
              <a:rPr lang="en-US" sz="1800" dirty="0"/>
              <a:t>           </a:t>
            </a:r>
            <a:r>
              <a:rPr lang="en-US" sz="1800" b="1" u="sng" dirty="0"/>
              <a:t>s</a:t>
            </a:r>
            <a:r>
              <a:rPr lang="en-US" sz="1800" dirty="0"/>
              <a:t>e</a:t>
            </a:r>
            <a:r>
              <a:rPr lang="en-US" sz="1800" b="1" u="sng" dirty="0"/>
              <a:t>t</a:t>
            </a:r>
            <a:r>
              <a:rPr lang="en-US" sz="1800" dirty="0"/>
              <a:t> </a:t>
            </a:r>
            <a:r>
              <a:rPr lang="en-US" sz="1800" b="1" u="sng" dirty="0"/>
              <a:t>c</a:t>
            </a:r>
            <a:r>
              <a:rPr lang="en-US" sz="1800" dirty="0"/>
              <a:t>arry flag instruction, no operand needed</a:t>
            </a:r>
          </a:p>
          <a:p>
            <a:pPr eaLnBrk="1" hangingPunct="1">
              <a:lnSpc>
                <a:spcPct val="90000"/>
              </a:lnSpc>
              <a:spcBef>
                <a:spcPct val="65000"/>
              </a:spcBef>
              <a:defRPr/>
            </a:pPr>
            <a:r>
              <a:rPr lang="en-US" sz="1800" dirty="0"/>
              <a:t>One operand, can be a register or memory variable:</a:t>
            </a:r>
          </a:p>
          <a:p>
            <a:pPr marL="731520" lvl="1" eaLnBrk="1" hangingPunct="1">
              <a:lnSpc>
                <a:spcPct val="90000"/>
              </a:lnSpc>
              <a:spcBef>
                <a:spcPts val="0"/>
              </a:spcBef>
              <a:buFontTx/>
              <a:buNone/>
              <a:defRPr/>
            </a:pPr>
            <a:r>
              <a:rPr lang="en-US" sz="1800" b="1" dirty="0">
                <a:latin typeface="Courier New" pitchFamily="49" charset="0"/>
              </a:rPr>
              <a:t>			inc </a:t>
            </a:r>
            <a:r>
              <a:rPr lang="en-US" sz="1800" b="1" dirty="0" err="1">
                <a:latin typeface="Courier New" pitchFamily="49" charset="0"/>
              </a:rPr>
              <a:t>eax</a:t>
            </a:r>
            <a:r>
              <a:rPr lang="en-US" sz="1800" dirty="0"/>
              <a:t>	    register operand</a:t>
            </a:r>
          </a:p>
          <a:p>
            <a:pPr lvl="1" eaLnBrk="1" hangingPunct="1">
              <a:lnSpc>
                <a:spcPct val="90000"/>
              </a:lnSpc>
              <a:buFontTx/>
              <a:buNone/>
              <a:defRPr/>
            </a:pPr>
            <a:r>
              <a:rPr lang="en-US" sz="1800" dirty="0"/>
              <a:t>     	             	</a:t>
            </a:r>
            <a:r>
              <a:rPr lang="en-US" sz="1800" b="1" dirty="0">
                <a:latin typeface="Courier New" pitchFamily="49" charset="0"/>
              </a:rPr>
              <a:t>inc </a:t>
            </a:r>
            <a:r>
              <a:rPr lang="en-US" sz="1800" b="1" dirty="0" err="1">
                <a:latin typeface="Courier New" pitchFamily="49" charset="0"/>
              </a:rPr>
              <a:t>myData</a:t>
            </a:r>
            <a:r>
              <a:rPr lang="en-US" sz="1800" dirty="0"/>
              <a:t>	    memory operand</a:t>
            </a:r>
          </a:p>
          <a:p>
            <a:pPr eaLnBrk="1" hangingPunct="1">
              <a:lnSpc>
                <a:spcPct val="90000"/>
              </a:lnSpc>
              <a:spcBef>
                <a:spcPct val="65000"/>
              </a:spcBef>
              <a:defRPr/>
            </a:pPr>
            <a:r>
              <a:rPr lang="en-US" sz="1800" dirty="0"/>
              <a:t>Two operands:</a:t>
            </a:r>
          </a:p>
          <a:p>
            <a:pPr lvl="1" eaLnBrk="1" hangingPunct="1">
              <a:lnSpc>
                <a:spcPct val="90000"/>
              </a:lnSpc>
              <a:defRPr/>
            </a:pPr>
            <a:r>
              <a:rPr lang="en-US" sz="1800" dirty="0"/>
              <a:t>each operand can be a register, memory variable, or immediate.</a:t>
            </a:r>
          </a:p>
          <a:p>
            <a:pPr lvl="1" eaLnBrk="1" hangingPunct="1">
              <a:lnSpc>
                <a:spcPct val="90000"/>
              </a:lnSpc>
              <a:defRPr/>
            </a:pPr>
            <a:r>
              <a:rPr lang="en-US" sz="1800" dirty="0"/>
              <a:t>but the 2 operands cannot both be memory variables or both be </a:t>
            </a:r>
            <a:r>
              <a:rPr lang="en-US" sz="1800" dirty="0" err="1"/>
              <a:t>immediates</a:t>
            </a:r>
            <a:r>
              <a:rPr lang="en-US" sz="1800" dirty="0"/>
              <a:t>.</a:t>
            </a:r>
          </a:p>
          <a:p>
            <a:pPr lvl="1" eaLnBrk="1" hangingPunct="1">
              <a:lnSpc>
                <a:spcPct val="90000"/>
              </a:lnSpc>
              <a:spcBef>
                <a:spcPts val="600"/>
              </a:spcBef>
              <a:buFontTx/>
              <a:buNone/>
              <a:defRPr/>
            </a:pPr>
            <a:r>
              <a:rPr lang="en-US" sz="1800" b="1" dirty="0">
                <a:latin typeface="Courier New" pitchFamily="49" charset="0"/>
              </a:rPr>
              <a:t>		 add </a:t>
            </a:r>
            <a:r>
              <a:rPr lang="en-US" sz="1800" b="1" dirty="0" err="1">
                <a:latin typeface="Courier New" pitchFamily="49" charset="0"/>
              </a:rPr>
              <a:t>ebx</a:t>
            </a:r>
            <a:r>
              <a:rPr lang="en-US" sz="1800" b="1" dirty="0">
                <a:latin typeface="Courier New" pitchFamily="49" charset="0"/>
              </a:rPr>
              <a:t>, </a:t>
            </a:r>
            <a:r>
              <a:rPr lang="en-US" sz="1800" b="1" dirty="0" err="1">
                <a:latin typeface="Courier New" pitchFamily="49" charset="0"/>
              </a:rPr>
              <a:t>ecx</a:t>
            </a:r>
            <a:r>
              <a:rPr lang="en-US" sz="1800" dirty="0"/>
              <a:t>	      register, register</a:t>
            </a:r>
          </a:p>
          <a:p>
            <a:pPr lvl="1" eaLnBrk="1" hangingPunct="1">
              <a:lnSpc>
                <a:spcPct val="90000"/>
              </a:lnSpc>
              <a:buFontTx/>
              <a:buNone/>
              <a:defRPr/>
            </a:pPr>
            <a:r>
              <a:rPr lang="en-US" sz="1800" dirty="0"/>
              <a:t>		  </a:t>
            </a:r>
            <a:r>
              <a:rPr lang="en-US" sz="1800" b="1" dirty="0">
                <a:latin typeface="Courier New" pitchFamily="49" charset="0"/>
              </a:rPr>
              <a:t>add </a:t>
            </a:r>
            <a:r>
              <a:rPr lang="en-US" sz="1800" b="1" dirty="0" err="1">
                <a:latin typeface="Courier New" pitchFamily="49" charset="0"/>
              </a:rPr>
              <a:t>eax</a:t>
            </a:r>
            <a:r>
              <a:rPr lang="en-US" sz="1800" b="1" dirty="0">
                <a:latin typeface="Courier New" pitchFamily="49" charset="0"/>
              </a:rPr>
              <a:t>, num</a:t>
            </a:r>
            <a:r>
              <a:rPr lang="en-US" sz="1800" dirty="0"/>
              <a:t>       register, memory</a:t>
            </a:r>
          </a:p>
          <a:p>
            <a:pPr lvl="1" eaLnBrk="1" hangingPunct="1">
              <a:lnSpc>
                <a:spcPct val="90000"/>
              </a:lnSpc>
              <a:buFontTx/>
              <a:buNone/>
              <a:defRPr/>
            </a:pPr>
            <a:r>
              <a:rPr lang="en-US" sz="1800" dirty="0"/>
              <a:t>		  </a:t>
            </a:r>
            <a:r>
              <a:rPr lang="en-US" sz="1800" b="1" dirty="0">
                <a:latin typeface="Courier New" pitchFamily="49" charset="0"/>
              </a:rPr>
              <a:t>sub myByte,25</a:t>
            </a:r>
            <a:r>
              <a:rPr lang="en-US" sz="1800" dirty="0"/>
              <a:t>     memory, immediate</a:t>
            </a:r>
          </a:p>
          <a:p>
            <a:pPr lvl="1" eaLnBrk="1" hangingPunct="1">
              <a:lnSpc>
                <a:spcPct val="90000"/>
              </a:lnSpc>
              <a:buFontTx/>
              <a:buNone/>
              <a:defRPr/>
            </a:pPr>
            <a:r>
              <a:rPr lang="en-US" sz="1800" dirty="0"/>
              <a:t>		  </a:t>
            </a:r>
            <a:r>
              <a:rPr lang="en-US" sz="1800" b="1" dirty="0">
                <a:latin typeface="Courier New" pitchFamily="49" charset="0"/>
              </a:rPr>
              <a:t>sub </a:t>
            </a:r>
            <a:r>
              <a:rPr lang="en-US" sz="1800" b="1" dirty="0" err="1">
                <a:latin typeface="Courier New" pitchFamily="49" charset="0"/>
              </a:rPr>
              <a:t>myByte,num</a:t>
            </a:r>
            <a:r>
              <a:rPr lang="en-US" sz="1800" dirty="0"/>
              <a:t>   ERROR: data fetching from memory takes so			      long that only one operand can be fetched from			      memory</a:t>
            </a:r>
          </a:p>
          <a:p>
            <a:pPr lvl="1" eaLnBrk="1" hangingPunct="1">
              <a:lnSpc>
                <a:spcPct val="75000"/>
              </a:lnSpc>
              <a:buFontTx/>
              <a:buNone/>
              <a:defRPr/>
            </a:pPr>
            <a:r>
              <a:rPr lang="en-US" sz="1800" dirty="0"/>
              <a:t>	  	  </a:t>
            </a:r>
            <a:r>
              <a:rPr lang="en-US" sz="1800" b="1" dirty="0">
                <a:latin typeface="Courier New" pitchFamily="49" charset="0"/>
              </a:rPr>
              <a:t>add 3, 5</a:t>
            </a:r>
            <a:r>
              <a:rPr lang="en-US" sz="1800" dirty="0"/>
              <a:t>               ERROR, the add instruction needs a variable</a:t>
            </a:r>
          </a:p>
          <a:p>
            <a:pPr lvl="1" eaLnBrk="1" hangingPunct="1">
              <a:lnSpc>
                <a:spcPct val="75000"/>
              </a:lnSpc>
              <a:buFontTx/>
              <a:buNone/>
              <a:defRPr/>
            </a:pPr>
            <a:r>
              <a:rPr lang="en-US" sz="1800" dirty="0"/>
              <a:t>			                    or register as operand in order to store the sum</a:t>
            </a:r>
          </a:p>
        </p:txBody>
      </p:sp>
      <p:sp>
        <p:nvSpPr>
          <p:cNvPr id="18437" name="Slide Number Placeholder 5"/>
          <p:cNvSpPr>
            <a:spLocks noGrp="1"/>
          </p:cNvSpPr>
          <p:nvPr>
            <p:ph type="sldNum" sz="quarter" idx="11"/>
          </p:nvPr>
        </p:nvSpPr>
        <p:spPr>
          <a:noFill/>
        </p:spPr>
        <p:txBody>
          <a:bodyPr/>
          <a:lstStyle/>
          <a:p>
            <a:fld id="{001F7B0F-A44C-4756-BD2A-0A5DB800F53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2C52EB32-5F94-4367-BB08-DC539E5723B8}" type="slidenum">
              <a:rPr lang="en-US" sz="1600">
                <a:latin typeface="Times New Roman" pitchFamily="18" charset="0"/>
              </a:rPr>
              <a:pPr algn="r"/>
              <a:t>15</a:t>
            </a:fld>
            <a:endParaRPr lang="en-US" sz="1600">
              <a:latin typeface="Times New Roman" pitchFamily="18" charset="0"/>
            </a:endParaRPr>
          </a:p>
        </p:txBody>
      </p:sp>
      <p:sp>
        <p:nvSpPr>
          <p:cNvPr id="84994" name="Rectangle 2"/>
          <p:cNvSpPr>
            <a:spLocks noGrp="1" noChangeArrowheads="1"/>
          </p:cNvSpPr>
          <p:nvPr>
            <p:ph type="title" idx="4294967295"/>
          </p:nvPr>
        </p:nvSpPr>
        <p:spPr>
          <a:xfrm>
            <a:off x="762000" y="228600"/>
            <a:ext cx="7772400" cy="609600"/>
          </a:xfrm>
        </p:spPr>
        <p:txBody>
          <a:bodyPr/>
          <a:lstStyle/>
          <a:p>
            <a:pPr eaLnBrk="1" hangingPunct="1">
              <a:defRPr/>
            </a:pPr>
            <a:r>
              <a:rPr lang="en-US" sz="2800"/>
              <a:t>Comments</a:t>
            </a:r>
          </a:p>
        </p:txBody>
      </p:sp>
      <p:sp>
        <p:nvSpPr>
          <p:cNvPr id="19460" name="Rectangle 3"/>
          <p:cNvSpPr>
            <a:spLocks noGrp="1" noChangeArrowheads="1"/>
          </p:cNvSpPr>
          <p:nvPr>
            <p:ph type="body" idx="4294967295"/>
          </p:nvPr>
        </p:nvSpPr>
        <p:spPr>
          <a:xfrm>
            <a:off x="762000" y="762000"/>
            <a:ext cx="7696200" cy="5410200"/>
          </a:xfrm>
        </p:spPr>
        <p:txBody>
          <a:bodyPr/>
          <a:lstStyle/>
          <a:p>
            <a:pPr eaLnBrk="1" hangingPunct="1">
              <a:lnSpc>
                <a:spcPct val="90000"/>
              </a:lnSpc>
            </a:pPr>
            <a:r>
              <a:rPr lang="en-US" sz="1800" dirty="0"/>
              <a:t>Comments are especially important for assembly programs since the code is not as readable as HLL.</a:t>
            </a:r>
          </a:p>
          <a:p>
            <a:pPr eaLnBrk="1" hangingPunct="1">
              <a:lnSpc>
                <a:spcPct val="90000"/>
              </a:lnSpc>
            </a:pPr>
            <a:r>
              <a:rPr lang="en-US" sz="1800" dirty="0"/>
              <a:t>Comments are generally used to:</a:t>
            </a:r>
          </a:p>
          <a:p>
            <a:pPr lvl="1" eaLnBrk="1" hangingPunct="1">
              <a:lnSpc>
                <a:spcPct val="90000"/>
              </a:lnSpc>
            </a:pPr>
            <a:r>
              <a:rPr lang="en-US" sz="1800" dirty="0"/>
              <a:t>Explain the program's purpose</a:t>
            </a:r>
          </a:p>
          <a:p>
            <a:pPr lvl="1" eaLnBrk="1" hangingPunct="1">
              <a:lnSpc>
                <a:spcPct val="90000"/>
              </a:lnSpc>
            </a:pPr>
            <a:r>
              <a:rPr lang="en-US" sz="1800" dirty="0"/>
              <a:t>When it was written, and author’s name</a:t>
            </a:r>
          </a:p>
          <a:p>
            <a:pPr lvl="1" eaLnBrk="1" hangingPunct="1">
              <a:lnSpc>
                <a:spcPct val="90000"/>
              </a:lnSpc>
            </a:pPr>
            <a:r>
              <a:rPr lang="en-US" sz="1800" dirty="0"/>
              <a:t>Revision information</a:t>
            </a:r>
          </a:p>
          <a:p>
            <a:pPr lvl="1" eaLnBrk="1" hangingPunct="1">
              <a:lnSpc>
                <a:spcPct val="90000"/>
              </a:lnSpc>
            </a:pPr>
            <a:r>
              <a:rPr lang="en-US" sz="1800" dirty="0"/>
              <a:t>Tricky coding techniques or complicated algorithms</a:t>
            </a:r>
          </a:p>
          <a:p>
            <a:pPr eaLnBrk="1" hangingPunct="1">
              <a:lnSpc>
                <a:spcPct val="90000"/>
              </a:lnSpc>
            </a:pPr>
            <a:r>
              <a:rPr lang="en-US" sz="1800" dirty="0"/>
              <a:t>Single-line comments:</a:t>
            </a:r>
          </a:p>
          <a:p>
            <a:pPr lvl="1" eaLnBrk="1" hangingPunct="1">
              <a:lnSpc>
                <a:spcPct val="90000"/>
              </a:lnSpc>
            </a:pPr>
            <a:r>
              <a:rPr lang="en-US" sz="1800" dirty="0"/>
              <a:t>Begin with semicolon (;)</a:t>
            </a:r>
          </a:p>
          <a:p>
            <a:pPr lvl="1" eaLnBrk="1" hangingPunct="1">
              <a:lnSpc>
                <a:spcPct val="90000"/>
              </a:lnSpc>
            </a:pPr>
            <a:r>
              <a:rPr lang="en-US" sz="1800" dirty="0"/>
              <a:t>End at the end of the line</a:t>
            </a:r>
          </a:p>
          <a:p>
            <a:pPr eaLnBrk="1" hangingPunct="1">
              <a:lnSpc>
                <a:spcPct val="90000"/>
              </a:lnSpc>
            </a:pPr>
            <a:r>
              <a:rPr lang="en-US" sz="1800" dirty="0"/>
              <a:t>Comment directives:</a:t>
            </a:r>
          </a:p>
          <a:p>
            <a:pPr lvl="1" eaLnBrk="1" hangingPunct="1">
              <a:lnSpc>
                <a:spcPct val="90000"/>
              </a:lnSpc>
            </a:pPr>
            <a:r>
              <a:rPr lang="en-US" sz="1800" dirty="0"/>
              <a:t>TITLE:  use this directive on the first line of your program to document the name of your source file.</a:t>
            </a:r>
          </a:p>
          <a:p>
            <a:pPr lvl="1" eaLnBrk="1" hangingPunct="1">
              <a:lnSpc>
                <a:spcPct val="90000"/>
              </a:lnSpc>
            </a:pPr>
            <a:r>
              <a:rPr lang="en-US" sz="1800" dirty="0"/>
              <a:t>COMMENT: use this directive for a comment block, it’s faster than putting the semicolon in front of every line of the comment block.</a:t>
            </a:r>
          </a:p>
          <a:p>
            <a:pPr lvl="1" eaLnBrk="1" hangingPunct="1">
              <a:lnSpc>
                <a:spcPct val="75000"/>
              </a:lnSpc>
              <a:buFontTx/>
              <a:buNone/>
            </a:pPr>
            <a:r>
              <a:rPr lang="en-US" sz="1800" dirty="0"/>
              <a:t>	Format:      COMMENT  </a:t>
            </a:r>
            <a:r>
              <a:rPr lang="en-US" sz="1800" i="1" dirty="0"/>
              <a:t>delimiter</a:t>
            </a:r>
            <a:r>
              <a:rPr lang="en-US" sz="1800" dirty="0"/>
              <a:t>	</a:t>
            </a:r>
          </a:p>
          <a:p>
            <a:pPr lvl="1" eaLnBrk="1" hangingPunct="1">
              <a:lnSpc>
                <a:spcPct val="75000"/>
              </a:lnSpc>
              <a:buFontTx/>
              <a:buNone/>
            </a:pPr>
            <a:r>
              <a:rPr lang="en-US" sz="1800" dirty="0"/>
              <a:t>			        multiple lines of text block</a:t>
            </a:r>
          </a:p>
          <a:p>
            <a:pPr lvl="1" eaLnBrk="1" hangingPunct="1">
              <a:lnSpc>
                <a:spcPct val="75000"/>
              </a:lnSpc>
              <a:buFontTx/>
              <a:buNone/>
            </a:pPr>
            <a:r>
              <a:rPr lang="en-US" sz="1800" dirty="0"/>
              <a:t>			  </a:t>
            </a:r>
            <a:r>
              <a:rPr lang="en-US" sz="1800" i="1" dirty="0"/>
              <a:t>delimiter         </a:t>
            </a:r>
          </a:p>
          <a:p>
            <a:pPr lvl="1" eaLnBrk="1" hangingPunct="1">
              <a:lnSpc>
                <a:spcPct val="75000"/>
              </a:lnSpc>
              <a:buFontTx/>
              <a:buNone/>
            </a:pPr>
            <a:r>
              <a:rPr lang="en-US" sz="1800" i="1" dirty="0"/>
              <a:t>	delimiter </a:t>
            </a:r>
            <a:r>
              <a:rPr lang="en-US" sz="1800" dirty="0"/>
              <a:t>can be any single character not used in the text block.</a:t>
            </a:r>
          </a:p>
        </p:txBody>
      </p:sp>
      <p:sp>
        <p:nvSpPr>
          <p:cNvPr id="19461" name="Slide Number Placeholder 5"/>
          <p:cNvSpPr>
            <a:spLocks noGrp="1"/>
          </p:cNvSpPr>
          <p:nvPr>
            <p:ph type="sldNum" sz="quarter" idx="11"/>
          </p:nvPr>
        </p:nvSpPr>
        <p:spPr>
          <a:noFill/>
        </p:spPr>
        <p:txBody>
          <a:bodyPr/>
          <a:lstStyle/>
          <a:p>
            <a:fld id="{E2613E56-0A21-473D-AAD1-E69E58E03E7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3E79CACA-B663-431F-9DFE-B3119A9814E8}" type="slidenum">
              <a:rPr lang="en-US" sz="1600">
                <a:latin typeface="Times New Roman" pitchFamily="18" charset="0"/>
              </a:rPr>
              <a:pPr algn="r"/>
              <a:t>16</a:t>
            </a:fld>
            <a:endParaRPr lang="en-US" sz="1600">
              <a:latin typeface="Times New Roman" pitchFamily="18" charset="0"/>
            </a:endParaRPr>
          </a:p>
        </p:txBody>
      </p:sp>
      <p:sp>
        <p:nvSpPr>
          <p:cNvPr id="81922" name="Rectangle 2"/>
          <p:cNvSpPr>
            <a:spLocks noGrp="1" noChangeArrowheads="1"/>
          </p:cNvSpPr>
          <p:nvPr>
            <p:ph type="title" idx="4294967295"/>
          </p:nvPr>
        </p:nvSpPr>
        <p:spPr>
          <a:xfrm>
            <a:off x="685800" y="228600"/>
            <a:ext cx="7772400" cy="381000"/>
          </a:xfrm>
        </p:spPr>
        <p:txBody>
          <a:bodyPr/>
          <a:lstStyle/>
          <a:p>
            <a:pPr eaLnBrk="1" hangingPunct="1">
              <a:defRPr/>
            </a:pPr>
            <a:r>
              <a:rPr lang="en-US" sz="2800" dirty="0"/>
              <a:t>Labels</a:t>
            </a:r>
          </a:p>
        </p:txBody>
      </p:sp>
      <p:sp>
        <p:nvSpPr>
          <p:cNvPr id="20484" name="Rectangle 3"/>
          <p:cNvSpPr>
            <a:spLocks noGrp="1" noChangeArrowheads="1"/>
          </p:cNvSpPr>
          <p:nvPr>
            <p:ph type="body" idx="4294967295"/>
          </p:nvPr>
        </p:nvSpPr>
        <p:spPr>
          <a:xfrm>
            <a:off x="533400" y="685800"/>
            <a:ext cx="8153400" cy="5638800"/>
          </a:xfrm>
        </p:spPr>
        <p:txBody>
          <a:bodyPr/>
          <a:lstStyle/>
          <a:p>
            <a:pPr eaLnBrk="1" hangingPunct="1">
              <a:lnSpc>
                <a:spcPct val="80000"/>
              </a:lnSpc>
            </a:pPr>
            <a:r>
              <a:rPr lang="en-US" sz="1800" dirty="0"/>
              <a:t>Act as place markers in the source code.</a:t>
            </a:r>
          </a:p>
          <a:p>
            <a:pPr lvl="1" eaLnBrk="1" hangingPunct="1">
              <a:lnSpc>
                <a:spcPct val="80000"/>
              </a:lnSpc>
            </a:pPr>
            <a:r>
              <a:rPr lang="en-US" sz="1800" dirty="0"/>
              <a:t>A label marks a particular location in the code or data segment.</a:t>
            </a:r>
          </a:p>
          <a:p>
            <a:pPr lvl="1" eaLnBrk="1" hangingPunct="1">
              <a:lnSpc>
                <a:spcPct val="80000"/>
              </a:lnSpc>
            </a:pPr>
            <a:r>
              <a:rPr lang="en-US" sz="1800" dirty="0"/>
              <a:t>For the programmer, it marks an address in memory so it can be referred to by an instruction.</a:t>
            </a:r>
          </a:p>
          <a:p>
            <a:pPr lvl="1" eaLnBrk="1" hangingPunct="1">
              <a:lnSpc>
                <a:spcPct val="80000"/>
              </a:lnSpc>
            </a:pPr>
            <a:r>
              <a:rPr lang="en-US" sz="1800" dirty="0"/>
              <a:t>It can mark an address in a data segment and is called data label.</a:t>
            </a:r>
          </a:p>
          <a:p>
            <a:pPr lvl="1" eaLnBrk="1" hangingPunct="1">
              <a:lnSpc>
                <a:spcPct val="80000"/>
              </a:lnSpc>
            </a:pPr>
            <a:r>
              <a:rPr lang="en-US" sz="1800" dirty="0"/>
              <a:t>It can mark an address in a code segment and is called a code label.</a:t>
            </a:r>
          </a:p>
          <a:p>
            <a:pPr eaLnBrk="1" hangingPunct="1">
              <a:lnSpc>
                <a:spcPct val="80000"/>
              </a:lnSpc>
              <a:spcBef>
                <a:spcPts val="1200"/>
              </a:spcBef>
            </a:pPr>
            <a:r>
              <a:rPr lang="en-US" sz="1800" dirty="0"/>
              <a:t>Label names should follow identifier rules.</a:t>
            </a:r>
          </a:p>
          <a:p>
            <a:pPr eaLnBrk="1" hangingPunct="1">
              <a:lnSpc>
                <a:spcPct val="80000"/>
              </a:lnSpc>
              <a:spcBef>
                <a:spcPts val="1200"/>
              </a:spcBef>
            </a:pPr>
            <a:r>
              <a:rPr lang="en-US" sz="1800" dirty="0"/>
              <a:t>Data label:</a:t>
            </a:r>
          </a:p>
          <a:p>
            <a:pPr lvl="1" eaLnBrk="1" hangingPunct="1">
              <a:lnSpc>
                <a:spcPct val="80000"/>
              </a:lnSpc>
            </a:pPr>
            <a:r>
              <a:rPr lang="en-US" sz="1800" dirty="0"/>
              <a:t>Is more commonly known to HLL programmers as a variable name. </a:t>
            </a:r>
          </a:p>
          <a:p>
            <a:pPr lvl="1" eaLnBrk="1" hangingPunct="1">
              <a:lnSpc>
                <a:spcPct val="80000"/>
              </a:lnSpc>
            </a:pPr>
            <a:r>
              <a:rPr lang="en-US" sz="1800" dirty="0"/>
              <a:t>Must be unique within a data segment.</a:t>
            </a:r>
          </a:p>
          <a:p>
            <a:pPr lvl="1" eaLnBrk="1" hangingPunct="1">
              <a:lnSpc>
                <a:spcPct val="80000"/>
              </a:lnSpc>
            </a:pPr>
            <a:r>
              <a:rPr lang="en-US" sz="1800" dirty="0"/>
              <a:t>Internally, a data label marks the address of the memory location that stores the data.</a:t>
            </a:r>
          </a:p>
          <a:p>
            <a:pPr lvl="1" eaLnBrk="1" hangingPunct="1">
              <a:lnSpc>
                <a:spcPct val="80000"/>
              </a:lnSpc>
            </a:pPr>
            <a:r>
              <a:rPr lang="en-US" sz="1800" dirty="0"/>
              <a:t>Example:  </a:t>
            </a:r>
            <a:r>
              <a:rPr lang="en-US" sz="1800" b="1" dirty="0" err="1">
                <a:solidFill>
                  <a:schemeClr val="tx2"/>
                </a:solidFill>
              </a:rPr>
              <a:t>myArray</a:t>
            </a:r>
            <a:r>
              <a:rPr lang="en-US" sz="1800" dirty="0"/>
              <a:t>   </a:t>
            </a:r>
          </a:p>
          <a:p>
            <a:pPr eaLnBrk="1" hangingPunct="1">
              <a:lnSpc>
                <a:spcPct val="80000"/>
              </a:lnSpc>
              <a:spcBef>
                <a:spcPts val="1200"/>
              </a:spcBef>
            </a:pPr>
            <a:r>
              <a:rPr lang="en-US" sz="1800" dirty="0"/>
              <a:t>Code label:</a:t>
            </a:r>
          </a:p>
          <a:p>
            <a:pPr lvl="1" eaLnBrk="1" hangingPunct="1">
              <a:lnSpc>
                <a:spcPct val="80000"/>
              </a:lnSpc>
            </a:pPr>
            <a:r>
              <a:rPr lang="en-US" sz="1800" dirty="0"/>
              <a:t>Must be unique within a code segment.</a:t>
            </a:r>
          </a:p>
          <a:p>
            <a:pPr lvl="1" eaLnBrk="1" hangingPunct="1">
              <a:lnSpc>
                <a:spcPct val="80000"/>
              </a:lnSpc>
            </a:pPr>
            <a:r>
              <a:rPr lang="en-US" sz="1800" dirty="0"/>
              <a:t>Used as target for jump and loop instructions.</a:t>
            </a:r>
          </a:p>
          <a:p>
            <a:pPr lvl="1" eaLnBrk="1" hangingPunct="1">
              <a:lnSpc>
                <a:spcPct val="80000"/>
              </a:lnSpc>
            </a:pPr>
            <a:r>
              <a:rPr lang="en-US" sz="1800" dirty="0"/>
              <a:t>Internally a code label marks the address of an instruction in the code segment.</a:t>
            </a:r>
          </a:p>
          <a:p>
            <a:pPr lvl="1" eaLnBrk="1" hangingPunct="1">
              <a:lnSpc>
                <a:spcPct val="80000"/>
              </a:lnSpc>
            </a:pPr>
            <a:r>
              <a:rPr lang="en-US" sz="1800" dirty="0"/>
              <a:t>A code label must be followed by a colon</a:t>
            </a:r>
          </a:p>
          <a:p>
            <a:pPr lvl="1" eaLnBrk="1" hangingPunct="1">
              <a:lnSpc>
                <a:spcPct val="80000"/>
              </a:lnSpc>
            </a:pPr>
            <a:r>
              <a:rPr lang="en-US" sz="1800" dirty="0"/>
              <a:t>Example:     </a:t>
            </a:r>
            <a:r>
              <a:rPr lang="en-US" sz="1800" b="1" dirty="0">
                <a:solidFill>
                  <a:schemeClr val="tx2"/>
                </a:solidFill>
              </a:rPr>
              <a:t>L1:	</a:t>
            </a:r>
            <a:endParaRPr lang="en-US" sz="1800" dirty="0"/>
          </a:p>
        </p:txBody>
      </p:sp>
      <p:sp>
        <p:nvSpPr>
          <p:cNvPr id="20485" name="Slide Number Placeholder 5"/>
          <p:cNvSpPr>
            <a:spLocks noGrp="1"/>
          </p:cNvSpPr>
          <p:nvPr>
            <p:ph type="sldNum" sz="quarter" idx="11"/>
          </p:nvPr>
        </p:nvSpPr>
        <p:spPr>
          <a:noFill/>
        </p:spPr>
        <p:txBody>
          <a:bodyPr/>
          <a:lstStyle/>
          <a:p>
            <a:fld id="{43BA7099-BF0B-455A-B370-D758394CB066}"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11A6D720-F7BA-4B87-89D1-EB212E61DD7D}" type="slidenum">
              <a:rPr lang="en-US" sz="1600">
                <a:latin typeface="Times New Roman" pitchFamily="18" charset="0"/>
              </a:rPr>
              <a:pPr algn="r"/>
              <a:t>17</a:t>
            </a:fld>
            <a:endParaRPr lang="en-US" sz="1600">
              <a:latin typeface="Times New Roman" pitchFamily="18" charset="0"/>
            </a:endParaRPr>
          </a:p>
        </p:txBody>
      </p:sp>
      <p:sp>
        <p:nvSpPr>
          <p:cNvPr id="89090" name="Rectangle 2"/>
          <p:cNvSpPr>
            <a:spLocks noGrp="1" noChangeArrowheads="1"/>
          </p:cNvSpPr>
          <p:nvPr>
            <p:ph type="title" idx="4294967295"/>
          </p:nvPr>
        </p:nvSpPr>
        <p:spPr>
          <a:xfrm>
            <a:off x="533400" y="0"/>
            <a:ext cx="8001000" cy="609600"/>
          </a:xfrm>
        </p:spPr>
        <p:txBody>
          <a:bodyPr/>
          <a:lstStyle/>
          <a:p>
            <a:pPr eaLnBrk="1" hangingPunct="1">
              <a:defRPr/>
            </a:pPr>
            <a:r>
              <a:rPr lang="en-US" sz="2800"/>
              <a:t>Sample Program</a:t>
            </a:r>
          </a:p>
        </p:txBody>
      </p:sp>
      <p:sp>
        <p:nvSpPr>
          <p:cNvPr id="21508" name="Text Box 3"/>
          <p:cNvSpPr txBox="1">
            <a:spLocks noChangeArrowheads="1"/>
          </p:cNvSpPr>
          <p:nvPr/>
        </p:nvSpPr>
        <p:spPr bwMode="auto">
          <a:xfrm>
            <a:off x="381000" y="838200"/>
            <a:ext cx="4419600" cy="5334000"/>
          </a:xfrm>
          <a:prstGeom prst="rect">
            <a:avLst/>
          </a:prstGeom>
          <a:noFill/>
          <a:ln w="9525">
            <a:solidFill>
              <a:schemeClr val="tx1"/>
            </a:solidFill>
            <a:miter lim="800000"/>
            <a:headEnd/>
            <a:tailEnd/>
          </a:ln>
        </p:spPr>
        <p:txBody>
          <a:bodyPr tIns="228600" bIns="228600"/>
          <a:lstStyle/>
          <a:p>
            <a:pPr>
              <a:lnSpc>
                <a:spcPct val="60000"/>
              </a:lnSpc>
              <a:spcBef>
                <a:spcPct val="50000"/>
              </a:spcBef>
              <a:tabLst>
                <a:tab pos="457200" algn="l"/>
                <a:tab pos="3657600" algn="l"/>
                <a:tab pos="4114800" algn="l"/>
              </a:tabLst>
            </a:pPr>
            <a:endParaRPr lang="en-US" sz="1400" b="1">
              <a:latin typeface="Courier New" pitchFamily="49" charset="0"/>
            </a:endParaRPr>
          </a:p>
          <a:p>
            <a:pPr>
              <a:lnSpc>
                <a:spcPct val="60000"/>
              </a:lnSpc>
              <a:spcBef>
                <a:spcPct val="50000"/>
              </a:spcBef>
              <a:tabLst>
                <a:tab pos="457200" algn="l"/>
                <a:tab pos="3657600" algn="l"/>
                <a:tab pos="4114800" algn="l"/>
              </a:tabLst>
            </a:pPr>
            <a:r>
              <a:rPr lang="en-US" sz="1200" b="1">
                <a:latin typeface="Courier New" pitchFamily="49" charset="0"/>
              </a:rPr>
              <a:t>TITLE Add and Subtract      (AddSub.asm)</a:t>
            </a:r>
          </a:p>
          <a:p>
            <a:pPr>
              <a:lnSpc>
                <a:spcPct val="60000"/>
              </a:lnSpc>
              <a:spcBef>
                <a:spcPct val="50000"/>
              </a:spcBef>
              <a:tabLst>
                <a:tab pos="457200" algn="l"/>
                <a:tab pos="3657600" algn="l"/>
                <a:tab pos="4114800" algn="l"/>
              </a:tabLst>
            </a:pPr>
            <a:endParaRPr lang="en-US" sz="1200" b="1">
              <a:latin typeface="Courier New" pitchFamily="49" charset="0"/>
            </a:endParaRPr>
          </a:p>
          <a:p>
            <a:pPr>
              <a:spcBef>
                <a:spcPct val="75000"/>
              </a:spcBef>
              <a:tabLst>
                <a:tab pos="457200" algn="l"/>
                <a:tab pos="3657600" algn="l"/>
                <a:tab pos="4114800" algn="l"/>
              </a:tabLst>
            </a:pPr>
            <a:r>
              <a:rPr lang="en-US" sz="1200" b="1">
                <a:latin typeface="Courier New" pitchFamily="49" charset="0"/>
              </a:rPr>
              <a:t>; This program adds and subtracts 32-bit     </a:t>
            </a:r>
          </a:p>
          <a:p>
            <a:pPr>
              <a:tabLst>
                <a:tab pos="457200" algn="l"/>
                <a:tab pos="3657600" algn="l"/>
                <a:tab pos="4114800" algn="l"/>
              </a:tabLst>
            </a:pPr>
            <a:r>
              <a:rPr lang="en-US" sz="1200" b="1">
                <a:latin typeface="Courier New" pitchFamily="49" charset="0"/>
              </a:rPr>
              <a:t>; integers</a:t>
            </a:r>
          </a:p>
          <a:p>
            <a:pPr>
              <a:lnSpc>
                <a:spcPct val="60000"/>
              </a:lnSpc>
              <a:tabLst>
                <a:tab pos="457200" algn="l"/>
                <a:tab pos="3657600" algn="l"/>
                <a:tab pos="4114800" algn="l"/>
              </a:tabLst>
            </a:pPr>
            <a:endParaRPr lang="en-US" sz="1200" b="1">
              <a:latin typeface="Courier New" pitchFamily="49" charset="0"/>
            </a:endParaRPr>
          </a:p>
          <a:p>
            <a:pPr>
              <a:lnSpc>
                <a:spcPct val="60000"/>
              </a:lnSpc>
              <a:spcBef>
                <a:spcPts val="1400"/>
              </a:spcBef>
              <a:tabLst>
                <a:tab pos="457200" algn="l"/>
                <a:tab pos="3657600" algn="l"/>
                <a:tab pos="4114800" algn="l"/>
              </a:tabLst>
            </a:pPr>
            <a:r>
              <a:rPr lang="en-US" sz="1200" b="1">
                <a:latin typeface="Courier New" pitchFamily="49" charset="0"/>
              </a:rPr>
              <a:t>INCLUDE Irvine32.inc</a:t>
            </a:r>
          </a:p>
          <a:p>
            <a:pPr>
              <a:lnSpc>
                <a:spcPct val="60000"/>
              </a:lnSpc>
              <a:spcBef>
                <a:spcPct val="50000"/>
              </a:spcBef>
              <a:tabLst>
                <a:tab pos="457200" algn="l"/>
                <a:tab pos="3657600" algn="l"/>
                <a:tab pos="4114800" algn="l"/>
              </a:tabLst>
            </a:pPr>
            <a:endParaRPr lang="en-US" sz="1200" b="1">
              <a:latin typeface="Courier New" pitchFamily="49" charset="0"/>
            </a:endParaRPr>
          </a:p>
          <a:p>
            <a:pPr>
              <a:lnSpc>
                <a:spcPct val="60000"/>
              </a:lnSpc>
              <a:spcBef>
                <a:spcPct val="50000"/>
              </a:spcBef>
              <a:tabLst>
                <a:tab pos="457200" algn="l"/>
                <a:tab pos="3657600" algn="l"/>
                <a:tab pos="4114800" algn="l"/>
              </a:tabLst>
            </a:pPr>
            <a:endParaRPr lang="en-US" sz="1200" b="1">
              <a:latin typeface="Courier New" pitchFamily="49" charset="0"/>
            </a:endParaRPr>
          </a:p>
          <a:p>
            <a:pPr>
              <a:lnSpc>
                <a:spcPct val="60000"/>
              </a:lnSpc>
              <a:spcBef>
                <a:spcPct val="50000"/>
              </a:spcBef>
              <a:tabLst>
                <a:tab pos="457200" algn="l"/>
                <a:tab pos="3657600" algn="l"/>
                <a:tab pos="4114800" algn="l"/>
              </a:tabLst>
            </a:pPr>
            <a:r>
              <a:rPr lang="en-US" sz="1200" b="1">
                <a:latin typeface="Courier New" pitchFamily="49" charset="0"/>
              </a:rPr>
              <a:t>.code</a:t>
            </a:r>
          </a:p>
          <a:p>
            <a:pPr>
              <a:lnSpc>
                <a:spcPct val="60000"/>
              </a:lnSpc>
              <a:spcBef>
                <a:spcPct val="50000"/>
              </a:spcBef>
              <a:tabLst>
                <a:tab pos="457200" algn="l"/>
                <a:tab pos="3657600" algn="l"/>
                <a:tab pos="4114800" algn="l"/>
              </a:tabLst>
            </a:pPr>
            <a:endParaRPr lang="en-US" sz="1200" b="1">
              <a:latin typeface="Courier New" pitchFamily="49" charset="0"/>
            </a:endParaRPr>
          </a:p>
          <a:p>
            <a:pPr>
              <a:lnSpc>
                <a:spcPct val="60000"/>
              </a:lnSpc>
              <a:spcBef>
                <a:spcPct val="50000"/>
              </a:spcBef>
              <a:tabLst>
                <a:tab pos="457200" algn="l"/>
                <a:tab pos="3657600" algn="l"/>
                <a:tab pos="4114800" algn="l"/>
              </a:tabLst>
            </a:pPr>
            <a:r>
              <a:rPr lang="en-US" sz="1200" b="1">
                <a:latin typeface="Courier New" pitchFamily="49" charset="0"/>
              </a:rPr>
              <a:t>main PROC</a:t>
            </a:r>
          </a:p>
          <a:p>
            <a:pPr>
              <a:lnSpc>
                <a:spcPct val="60000"/>
              </a:lnSpc>
              <a:spcBef>
                <a:spcPct val="50000"/>
              </a:spcBef>
              <a:tabLst>
                <a:tab pos="457200" algn="l"/>
                <a:tab pos="3657600" algn="l"/>
                <a:tab pos="4114800" algn="l"/>
              </a:tabLst>
            </a:pPr>
            <a:endParaRPr lang="en-US" sz="1200" b="1">
              <a:latin typeface="Courier New" pitchFamily="49" charset="0"/>
            </a:endParaRPr>
          </a:p>
          <a:p>
            <a:pPr>
              <a:lnSpc>
                <a:spcPct val="60000"/>
              </a:lnSpc>
              <a:spcBef>
                <a:spcPct val="75000"/>
              </a:spcBef>
              <a:tabLst>
                <a:tab pos="457200" algn="l"/>
                <a:tab pos="3657600" algn="l"/>
                <a:tab pos="4114800" algn="l"/>
              </a:tabLst>
            </a:pPr>
            <a:r>
              <a:rPr lang="en-US" sz="1200" b="1">
                <a:latin typeface="Courier New" pitchFamily="49" charset="0"/>
              </a:rPr>
              <a:t>	mov eax,10000h      ; EAX = 10000h</a:t>
            </a:r>
          </a:p>
          <a:p>
            <a:pPr>
              <a:lnSpc>
                <a:spcPct val="75000"/>
              </a:lnSpc>
              <a:spcBef>
                <a:spcPct val="50000"/>
              </a:spcBef>
              <a:tabLst>
                <a:tab pos="457200" algn="l"/>
                <a:tab pos="3657600" algn="l"/>
                <a:tab pos="4114800" algn="l"/>
              </a:tabLst>
            </a:pPr>
            <a:r>
              <a:rPr lang="en-US" sz="1200" b="1">
                <a:latin typeface="Courier New" pitchFamily="49" charset="0"/>
              </a:rPr>
              <a:t>	add eax,40000h      ; EAX = 50000h</a:t>
            </a:r>
          </a:p>
          <a:p>
            <a:pPr>
              <a:lnSpc>
                <a:spcPct val="75000"/>
              </a:lnSpc>
              <a:spcBef>
                <a:spcPct val="50000"/>
              </a:spcBef>
              <a:tabLst>
                <a:tab pos="457200" algn="l"/>
                <a:tab pos="3657600" algn="l"/>
                <a:tab pos="4114800" algn="l"/>
              </a:tabLst>
            </a:pPr>
            <a:r>
              <a:rPr lang="en-US" sz="1200" b="1">
                <a:latin typeface="Courier New" pitchFamily="49" charset="0"/>
              </a:rPr>
              <a:t>	sub eax,20000h      ; EAX = 30000h</a:t>
            </a:r>
          </a:p>
          <a:p>
            <a:pPr>
              <a:lnSpc>
                <a:spcPct val="75000"/>
              </a:lnSpc>
              <a:spcBef>
                <a:spcPct val="50000"/>
              </a:spcBef>
              <a:tabLst>
                <a:tab pos="457200" algn="l"/>
                <a:tab pos="3657600" algn="l"/>
                <a:tab pos="4114800" algn="l"/>
              </a:tabLst>
            </a:pPr>
            <a:r>
              <a:rPr lang="en-US" sz="1200" b="1">
                <a:latin typeface="Courier New" pitchFamily="49" charset="0"/>
              </a:rPr>
              <a:t>	call DumpRegs       ; display registers</a:t>
            </a:r>
          </a:p>
          <a:p>
            <a:pPr>
              <a:lnSpc>
                <a:spcPct val="60000"/>
              </a:lnSpc>
              <a:spcBef>
                <a:spcPct val="50000"/>
              </a:spcBef>
              <a:tabLst>
                <a:tab pos="457200" algn="l"/>
                <a:tab pos="3657600" algn="l"/>
                <a:tab pos="4114800" algn="l"/>
              </a:tabLst>
            </a:pPr>
            <a:endParaRPr lang="en-US" sz="1200" b="1">
              <a:latin typeface="Courier New" pitchFamily="49" charset="0"/>
            </a:endParaRPr>
          </a:p>
          <a:p>
            <a:pPr>
              <a:lnSpc>
                <a:spcPct val="60000"/>
              </a:lnSpc>
              <a:spcBef>
                <a:spcPct val="20000"/>
              </a:spcBef>
              <a:tabLst>
                <a:tab pos="457200" algn="l"/>
                <a:tab pos="3657600" algn="l"/>
                <a:tab pos="4114800" algn="l"/>
              </a:tabLst>
            </a:pPr>
            <a:endParaRPr lang="en-US" sz="1200" b="1">
              <a:latin typeface="Courier New" pitchFamily="49" charset="0"/>
            </a:endParaRPr>
          </a:p>
          <a:p>
            <a:pPr>
              <a:lnSpc>
                <a:spcPct val="60000"/>
              </a:lnSpc>
              <a:spcBef>
                <a:spcPct val="10000"/>
              </a:spcBef>
              <a:tabLst>
                <a:tab pos="457200" algn="l"/>
                <a:tab pos="3657600" algn="l"/>
                <a:tab pos="4114800" algn="l"/>
              </a:tabLst>
            </a:pPr>
            <a:r>
              <a:rPr lang="en-US" sz="1200" b="1">
                <a:latin typeface="Courier New" pitchFamily="49" charset="0"/>
              </a:rPr>
              <a:t>	exit</a:t>
            </a:r>
          </a:p>
          <a:p>
            <a:pPr>
              <a:lnSpc>
                <a:spcPct val="60000"/>
              </a:lnSpc>
              <a:spcBef>
                <a:spcPct val="50000"/>
              </a:spcBef>
              <a:tabLst>
                <a:tab pos="457200" algn="l"/>
                <a:tab pos="3657600" algn="l"/>
                <a:tab pos="4114800" algn="l"/>
              </a:tabLst>
            </a:pPr>
            <a:endParaRPr lang="en-US" sz="1200" b="1">
              <a:latin typeface="Courier New" pitchFamily="49" charset="0"/>
            </a:endParaRPr>
          </a:p>
          <a:p>
            <a:pPr>
              <a:lnSpc>
                <a:spcPct val="60000"/>
              </a:lnSpc>
              <a:spcBef>
                <a:spcPct val="50000"/>
              </a:spcBef>
              <a:tabLst>
                <a:tab pos="457200" algn="l"/>
                <a:tab pos="3657600" algn="l"/>
                <a:tab pos="4114800" algn="l"/>
              </a:tabLst>
            </a:pPr>
            <a:r>
              <a:rPr lang="en-US" sz="1200" b="1">
                <a:latin typeface="Courier New" pitchFamily="49" charset="0"/>
              </a:rPr>
              <a:t>main ENDP</a:t>
            </a:r>
          </a:p>
          <a:p>
            <a:pPr>
              <a:lnSpc>
                <a:spcPct val="60000"/>
              </a:lnSpc>
              <a:spcBef>
                <a:spcPct val="50000"/>
              </a:spcBef>
              <a:tabLst>
                <a:tab pos="457200" algn="l"/>
                <a:tab pos="3657600" algn="l"/>
                <a:tab pos="4114800" algn="l"/>
              </a:tabLst>
            </a:pPr>
            <a:endParaRPr lang="en-US" sz="1200" b="1">
              <a:latin typeface="Courier New" pitchFamily="49" charset="0"/>
            </a:endParaRPr>
          </a:p>
          <a:p>
            <a:pPr>
              <a:lnSpc>
                <a:spcPct val="60000"/>
              </a:lnSpc>
              <a:spcBef>
                <a:spcPct val="50000"/>
              </a:spcBef>
              <a:tabLst>
                <a:tab pos="457200" algn="l"/>
                <a:tab pos="3657600" algn="l"/>
                <a:tab pos="4114800" algn="l"/>
              </a:tabLst>
            </a:pPr>
            <a:r>
              <a:rPr lang="en-US" sz="1200" b="1">
                <a:latin typeface="Courier New" pitchFamily="49" charset="0"/>
              </a:rPr>
              <a:t>END main</a:t>
            </a:r>
          </a:p>
        </p:txBody>
      </p:sp>
      <p:sp>
        <p:nvSpPr>
          <p:cNvPr id="21509" name="Text Box 5"/>
          <p:cNvSpPr txBox="1">
            <a:spLocks noChangeArrowheads="1"/>
          </p:cNvSpPr>
          <p:nvPr/>
        </p:nvSpPr>
        <p:spPr bwMode="auto">
          <a:xfrm>
            <a:off x="4953000" y="990600"/>
            <a:ext cx="3962400" cy="5122863"/>
          </a:xfrm>
          <a:prstGeom prst="rect">
            <a:avLst/>
          </a:prstGeom>
          <a:noFill/>
          <a:ln w="9525">
            <a:noFill/>
            <a:miter lim="800000"/>
            <a:headEnd/>
            <a:tailEnd/>
          </a:ln>
        </p:spPr>
        <p:txBody>
          <a:bodyPr tIns="137160" bIns="137160">
            <a:spAutoFit/>
          </a:bodyPr>
          <a:lstStyle/>
          <a:p>
            <a:pPr>
              <a:lnSpc>
                <a:spcPct val="75000"/>
              </a:lnSpc>
              <a:spcBef>
                <a:spcPct val="25000"/>
              </a:spcBef>
            </a:pPr>
            <a:r>
              <a:rPr lang="en-US" sz="1200" dirty="0"/>
              <a:t>TITLE is a directive to make the whole line a comment. </a:t>
            </a:r>
          </a:p>
          <a:p>
            <a:pPr>
              <a:lnSpc>
                <a:spcPct val="75000"/>
              </a:lnSpc>
              <a:spcBef>
                <a:spcPct val="25000"/>
              </a:spcBef>
            </a:pPr>
            <a:r>
              <a:rPr lang="en-US" sz="1200" dirty="0"/>
              <a:t>The name of the program is AddSub.asm .</a:t>
            </a:r>
          </a:p>
          <a:p>
            <a:pPr>
              <a:lnSpc>
                <a:spcPct val="75000"/>
              </a:lnSpc>
              <a:spcBef>
                <a:spcPct val="25000"/>
              </a:spcBef>
            </a:pPr>
            <a:r>
              <a:rPr lang="en-US" sz="1200" dirty="0"/>
              <a:t>Assembly programs have extension </a:t>
            </a:r>
            <a:r>
              <a:rPr lang="en-US" sz="1200" b="1" dirty="0"/>
              <a:t>.</a:t>
            </a:r>
            <a:r>
              <a:rPr lang="en-US" sz="1200" b="1" dirty="0" err="1"/>
              <a:t>asm</a:t>
            </a:r>
            <a:endParaRPr lang="en-US" sz="1200" b="1" dirty="0"/>
          </a:p>
          <a:p>
            <a:pPr>
              <a:spcBef>
                <a:spcPct val="100000"/>
              </a:spcBef>
            </a:pPr>
            <a:r>
              <a:rPr lang="en-US" sz="1200" dirty="0"/>
              <a:t>Comment lines to explain program.</a:t>
            </a:r>
          </a:p>
          <a:p>
            <a:pPr>
              <a:spcBef>
                <a:spcPct val="100000"/>
              </a:spcBef>
            </a:pPr>
            <a:r>
              <a:rPr lang="en-US" sz="1200" dirty="0"/>
              <a:t>INCLUDE is a directive to add definitions from the file Irvine32.inc.  This file has the definition for the procedure </a:t>
            </a:r>
            <a:r>
              <a:rPr lang="en-US" sz="1200" dirty="0" err="1"/>
              <a:t>DumpRegs</a:t>
            </a:r>
            <a:r>
              <a:rPr lang="en-US" sz="1200" dirty="0"/>
              <a:t>, called below.</a:t>
            </a:r>
          </a:p>
          <a:p>
            <a:pPr>
              <a:spcBef>
                <a:spcPct val="100000"/>
              </a:spcBef>
            </a:pPr>
            <a:r>
              <a:rPr lang="en-US" sz="1200" dirty="0"/>
              <a:t>.code is a directive to mark the begin of code segment.</a:t>
            </a:r>
          </a:p>
          <a:p>
            <a:pPr>
              <a:lnSpc>
                <a:spcPct val="125000"/>
              </a:lnSpc>
              <a:spcBef>
                <a:spcPct val="100000"/>
              </a:spcBef>
            </a:pPr>
            <a:r>
              <a:rPr lang="en-US" sz="1200" dirty="0"/>
              <a:t>Begin of procedure called main.</a:t>
            </a:r>
          </a:p>
          <a:p>
            <a:pPr>
              <a:lnSpc>
                <a:spcPct val="125000"/>
              </a:lnSpc>
              <a:spcBef>
                <a:spcPct val="100000"/>
              </a:spcBef>
            </a:pPr>
            <a:endParaRPr lang="en-US" sz="900" dirty="0"/>
          </a:p>
          <a:p>
            <a:r>
              <a:rPr lang="en-US" sz="1200" dirty="0"/>
              <a:t>Instruction to store 10000h into EAX register.</a:t>
            </a:r>
          </a:p>
          <a:p>
            <a:pPr>
              <a:spcBef>
                <a:spcPct val="25000"/>
              </a:spcBef>
            </a:pPr>
            <a:r>
              <a:rPr lang="en-US" sz="1200" dirty="0"/>
              <a:t>Add 40000h to EAX value, store result in EAX.</a:t>
            </a:r>
          </a:p>
          <a:p>
            <a:pPr>
              <a:spcBef>
                <a:spcPct val="25000"/>
              </a:spcBef>
            </a:pPr>
            <a:r>
              <a:rPr lang="en-US" sz="1200" dirty="0"/>
              <a:t>Subtract 20000h from EAX value, store result in EAX.</a:t>
            </a:r>
          </a:p>
          <a:p>
            <a:pPr>
              <a:spcBef>
                <a:spcPct val="25000"/>
              </a:spcBef>
            </a:pPr>
            <a:r>
              <a:rPr lang="en-US" sz="1200" dirty="0"/>
              <a:t>Call procedure </a:t>
            </a:r>
            <a:r>
              <a:rPr lang="en-US" sz="1200" dirty="0" err="1"/>
              <a:t>DumpRegs</a:t>
            </a:r>
            <a:r>
              <a:rPr lang="en-US" sz="1200" dirty="0"/>
              <a:t>.</a:t>
            </a:r>
          </a:p>
          <a:p>
            <a:pPr>
              <a:spcBef>
                <a:spcPct val="25000"/>
              </a:spcBef>
            </a:pPr>
            <a:endParaRPr lang="en-US" sz="1200" dirty="0"/>
          </a:p>
          <a:p>
            <a:pPr>
              <a:spcBef>
                <a:spcPct val="25000"/>
              </a:spcBef>
            </a:pPr>
            <a:r>
              <a:rPr lang="en-US" sz="1200" dirty="0"/>
              <a:t>Instruction exit calls OS procedure to stop the program.</a:t>
            </a:r>
          </a:p>
          <a:p>
            <a:pPr>
              <a:spcBef>
                <a:spcPct val="105000"/>
              </a:spcBef>
            </a:pPr>
            <a:r>
              <a:rPr lang="en-US" sz="1200" dirty="0"/>
              <a:t>ENDP is a directive to mark the end of procedure main.</a:t>
            </a:r>
          </a:p>
          <a:p>
            <a:pPr>
              <a:spcBef>
                <a:spcPct val="125000"/>
              </a:spcBef>
            </a:pPr>
            <a:r>
              <a:rPr lang="en-US" sz="1200" dirty="0"/>
              <a:t>END is a directive to mark the end of the program.</a:t>
            </a:r>
          </a:p>
        </p:txBody>
      </p:sp>
      <p:sp>
        <p:nvSpPr>
          <p:cNvPr id="21510" name="Line 7"/>
          <p:cNvSpPr>
            <a:spLocks noChangeShapeType="1"/>
          </p:cNvSpPr>
          <p:nvPr/>
        </p:nvSpPr>
        <p:spPr bwMode="auto">
          <a:xfrm flipH="1">
            <a:off x="4191000" y="1295400"/>
            <a:ext cx="7620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1" name="Line 9"/>
          <p:cNvSpPr>
            <a:spLocks noChangeShapeType="1"/>
          </p:cNvSpPr>
          <p:nvPr/>
        </p:nvSpPr>
        <p:spPr bwMode="auto">
          <a:xfrm flipH="1">
            <a:off x="4191000" y="1905000"/>
            <a:ext cx="7620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2" name="Line 10"/>
          <p:cNvSpPr>
            <a:spLocks noChangeShapeType="1"/>
          </p:cNvSpPr>
          <p:nvPr/>
        </p:nvSpPr>
        <p:spPr bwMode="auto">
          <a:xfrm flipH="1">
            <a:off x="2438400" y="2438400"/>
            <a:ext cx="25146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3" name="Line 11"/>
          <p:cNvSpPr>
            <a:spLocks noChangeShapeType="1"/>
          </p:cNvSpPr>
          <p:nvPr/>
        </p:nvSpPr>
        <p:spPr bwMode="auto">
          <a:xfrm flipH="1">
            <a:off x="1143000" y="3048000"/>
            <a:ext cx="38100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4" name="Line 12"/>
          <p:cNvSpPr>
            <a:spLocks noChangeShapeType="1"/>
          </p:cNvSpPr>
          <p:nvPr/>
        </p:nvSpPr>
        <p:spPr bwMode="auto">
          <a:xfrm flipH="1">
            <a:off x="1371600" y="3429000"/>
            <a:ext cx="35814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5" name="Line 13"/>
          <p:cNvSpPr>
            <a:spLocks noChangeShapeType="1"/>
          </p:cNvSpPr>
          <p:nvPr/>
        </p:nvSpPr>
        <p:spPr bwMode="auto">
          <a:xfrm flipH="1">
            <a:off x="4114800" y="3886200"/>
            <a:ext cx="8382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6" name="Line 14"/>
          <p:cNvSpPr>
            <a:spLocks noChangeShapeType="1"/>
          </p:cNvSpPr>
          <p:nvPr/>
        </p:nvSpPr>
        <p:spPr bwMode="auto">
          <a:xfrm flipH="1">
            <a:off x="4114800" y="4114800"/>
            <a:ext cx="8382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7" name="Line 15"/>
          <p:cNvSpPr>
            <a:spLocks noChangeShapeType="1"/>
          </p:cNvSpPr>
          <p:nvPr/>
        </p:nvSpPr>
        <p:spPr bwMode="auto">
          <a:xfrm flipH="1">
            <a:off x="4114800" y="4343400"/>
            <a:ext cx="8382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8" name="Line 16"/>
          <p:cNvSpPr>
            <a:spLocks noChangeShapeType="1"/>
          </p:cNvSpPr>
          <p:nvPr/>
        </p:nvSpPr>
        <p:spPr bwMode="auto">
          <a:xfrm flipH="1">
            <a:off x="4648200" y="4572000"/>
            <a:ext cx="3048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9" name="Line 17"/>
          <p:cNvSpPr>
            <a:spLocks noChangeShapeType="1"/>
          </p:cNvSpPr>
          <p:nvPr/>
        </p:nvSpPr>
        <p:spPr bwMode="auto">
          <a:xfrm flipH="1">
            <a:off x="1447800" y="5029200"/>
            <a:ext cx="35052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20" name="Line 18"/>
          <p:cNvSpPr>
            <a:spLocks noChangeShapeType="1"/>
          </p:cNvSpPr>
          <p:nvPr/>
        </p:nvSpPr>
        <p:spPr bwMode="auto">
          <a:xfrm flipH="1">
            <a:off x="1447800" y="5410200"/>
            <a:ext cx="35052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21" name="Line 19"/>
          <p:cNvSpPr>
            <a:spLocks noChangeShapeType="1"/>
          </p:cNvSpPr>
          <p:nvPr/>
        </p:nvSpPr>
        <p:spPr bwMode="auto">
          <a:xfrm flipH="1">
            <a:off x="1295400" y="5867400"/>
            <a:ext cx="36576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22" name="Slide Number Placeholder 18"/>
          <p:cNvSpPr>
            <a:spLocks noGrp="1"/>
          </p:cNvSpPr>
          <p:nvPr>
            <p:ph type="sldNum" sz="quarter" idx="11"/>
          </p:nvPr>
        </p:nvSpPr>
        <p:spPr>
          <a:noFill/>
        </p:spPr>
        <p:txBody>
          <a:bodyPr/>
          <a:lstStyle/>
          <a:p>
            <a:fld id="{83D8F4F0-0DFF-4209-95F6-FF4593A8E86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DDE8FCE4-5D00-4F5C-AE34-2510D07A0050}" type="slidenum">
              <a:rPr lang="en-US" sz="1600">
                <a:latin typeface="Times New Roman" pitchFamily="18" charset="0"/>
              </a:rPr>
              <a:pPr algn="r"/>
              <a:t>18</a:t>
            </a:fld>
            <a:endParaRPr lang="en-US" sz="1600">
              <a:latin typeface="Times New Roman" pitchFamily="18" charset="0"/>
            </a:endParaRPr>
          </a:p>
        </p:txBody>
      </p:sp>
      <p:sp>
        <p:nvSpPr>
          <p:cNvPr id="95234" name="Rectangle 1026"/>
          <p:cNvSpPr>
            <a:spLocks noGrp="1" noChangeArrowheads="1"/>
          </p:cNvSpPr>
          <p:nvPr>
            <p:ph type="title" idx="4294967295"/>
          </p:nvPr>
        </p:nvSpPr>
        <p:spPr/>
        <p:txBody>
          <a:bodyPr/>
          <a:lstStyle/>
          <a:p>
            <a:pPr eaLnBrk="1" hangingPunct="1">
              <a:defRPr/>
            </a:pPr>
            <a:r>
              <a:rPr lang="en-US" sz="2800"/>
              <a:t>Sample Program Output</a:t>
            </a:r>
          </a:p>
        </p:txBody>
      </p:sp>
      <p:sp>
        <p:nvSpPr>
          <p:cNvPr id="22532" name="Text Box 1028"/>
          <p:cNvSpPr txBox="1">
            <a:spLocks noChangeArrowheads="1"/>
          </p:cNvSpPr>
          <p:nvPr/>
        </p:nvSpPr>
        <p:spPr bwMode="auto">
          <a:xfrm>
            <a:off x="381000" y="762000"/>
            <a:ext cx="7620000" cy="547688"/>
          </a:xfrm>
          <a:prstGeom prst="rect">
            <a:avLst/>
          </a:prstGeom>
          <a:noFill/>
          <a:ln w="9525">
            <a:noFill/>
            <a:miter lim="800000"/>
            <a:headEnd/>
            <a:tailEnd/>
          </a:ln>
        </p:spPr>
        <p:txBody>
          <a:bodyPr tIns="137160" bIns="137160">
            <a:spAutoFit/>
          </a:bodyPr>
          <a:lstStyle/>
          <a:p>
            <a:pPr algn="ctr">
              <a:spcBef>
                <a:spcPct val="25000"/>
              </a:spcBef>
            </a:pPr>
            <a:r>
              <a:rPr lang="en-US" sz="1800"/>
              <a:t>When the AddSub.asm program is run, the output is shown below</a:t>
            </a:r>
          </a:p>
        </p:txBody>
      </p:sp>
      <p:sp>
        <p:nvSpPr>
          <p:cNvPr id="22533" name="Text Box 1029"/>
          <p:cNvSpPr txBox="1">
            <a:spLocks noChangeArrowheads="1"/>
          </p:cNvSpPr>
          <p:nvPr/>
        </p:nvSpPr>
        <p:spPr bwMode="auto">
          <a:xfrm>
            <a:off x="1447800" y="1219200"/>
            <a:ext cx="6096000" cy="1066800"/>
          </a:xfrm>
          <a:prstGeom prst="rect">
            <a:avLst/>
          </a:prstGeom>
          <a:noFill/>
          <a:ln w="9525">
            <a:solidFill>
              <a:schemeClr val="tx1"/>
            </a:solidFill>
            <a:miter lim="800000"/>
            <a:headEnd/>
            <a:tailEnd/>
          </a:ln>
        </p:spPr>
        <p:txBody>
          <a:bodyPr tIns="228600" bIns="228600"/>
          <a:lstStyle/>
          <a:p>
            <a:pPr>
              <a:lnSpc>
                <a:spcPct val="80000"/>
              </a:lnSpc>
              <a:spcBef>
                <a:spcPct val="50000"/>
              </a:spcBef>
            </a:pPr>
            <a:r>
              <a:rPr lang="en-US" sz="1400" b="1">
                <a:solidFill>
                  <a:schemeClr val="tx2"/>
                </a:solidFill>
                <a:latin typeface="Courier New" pitchFamily="49" charset="0"/>
              </a:rPr>
              <a:t>EAX=00030000</a:t>
            </a:r>
            <a:r>
              <a:rPr lang="en-US" sz="1400" b="1">
                <a:latin typeface="Courier New" pitchFamily="49" charset="0"/>
              </a:rPr>
              <a:t>  EBX=7FFDF000  ECX=00000101  EDX=FFFFFFFF</a:t>
            </a:r>
          </a:p>
          <a:p>
            <a:pPr>
              <a:lnSpc>
                <a:spcPct val="80000"/>
              </a:lnSpc>
              <a:spcBef>
                <a:spcPct val="50000"/>
              </a:spcBef>
            </a:pPr>
            <a:r>
              <a:rPr lang="en-US" sz="1400" b="1">
                <a:latin typeface="Courier New" pitchFamily="49" charset="0"/>
              </a:rPr>
              <a:t>ESI=00000000  EDI=00000000  EBP=0012FFF0  ESP=0012FFC4</a:t>
            </a:r>
          </a:p>
          <a:p>
            <a:pPr>
              <a:lnSpc>
                <a:spcPct val="80000"/>
              </a:lnSpc>
              <a:spcBef>
                <a:spcPct val="50000"/>
              </a:spcBef>
            </a:pPr>
            <a:r>
              <a:rPr lang="en-US" sz="1400" b="1">
                <a:latin typeface="Courier New" pitchFamily="49" charset="0"/>
              </a:rPr>
              <a:t>EIP=00401024  EFL=00000206  CF=0  SF=0  ZF=0  OF=0</a:t>
            </a:r>
          </a:p>
        </p:txBody>
      </p:sp>
      <p:sp>
        <p:nvSpPr>
          <p:cNvPr id="22534" name="Text Box 1030"/>
          <p:cNvSpPr txBox="1">
            <a:spLocks noChangeArrowheads="1"/>
          </p:cNvSpPr>
          <p:nvPr/>
        </p:nvSpPr>
        <p:spPr bwMode="auto">
          <a:xfrm>
            <a:off x="1965325" y="3643313"/>
            <a:ext cx="3063875" cy="593725"/>
          </a:xfrm>
          <a:prstGeom prst="rect">
            <a:avLst/>
          </a:prstGeom>
          <a:noFill/>
          <a:ln w="9525">
            <a:noFill/>
            <a:miter lim="800000"/>
            <a:headEnd/>
            <a:tailEnd/>
          </a:ln>
        </p:spPr>
        <p:txBody>
          <a:bodyPr tIns="137160" bIns="137160">
            <a:spAutoFit/>
          </a:bodyPr>
          <a:lstStyle/>
          <a:p>
            <a:endParaRPr lang="en-US"/>
          </a:p>
        </p:txBody>
      </p:sp>
      <p:sp>
        <p:nvSpPr>
          <p:cNvPr id="22535" name="Text Box 1031"/>
          <p:cNvSpPr txBox="1">
            <a:spLocks noChangeArrowheads="1"/>
          </p:cNvSpPr>
          <p:nvPr/>
        </p:nvSpPr>
        <p:spPr bwMode="auto">
          <a:xfrm>
            <a:off x="533400" y="2286000"/>
            <a:ext cx="8077200" cy="4086225"/>
          </a:xfrm>
          <a:prstGeom prst="rect">
            <a:avLst/>
          </a:prstGeom>
          <a:noFill/>
          <a:ln w="9525">
            <a:noFill/>
            <a:miter lim="800000"/>
            <a:headEnd/>
            <a:tailEnd/>
          </a:ln>
        </p:spPr>
        <p:txBody>
          <a:bodyPr tIns="137160" bIns="137160">
            <a:spAutoFit/>
          </a:bodyPr>
          <a:lstStyle/>
          <a:p>
            <a:pPr>
              <a:spcBef>
                <a:spcPct val="25000"/>
              </a:spcBef>
            </a:pPr>
            <a:r>
              <a:rPr lang="en-US" sz="1800" dirty="0"/>
              <a:t>The </a:t>
            </a:r>
            <a:r>
              <a:rPr lang="en-US" sz="1800" dirty="0" err="1"/>
              <a:t>DumpRegs</a:t>
            </a:r>
            <a:r>
              <a:rPr lang="en-US" sz="1800" dirty="0"/>
              <a:t> procedure:</a:t>
            </a:r>
          </a:p>
          <a:p>
            <a:pPr marL="742950" lvl="1" indent="-285750">
              <a:spcBef>
                <a:spcPct val="25000"/>
              </a:spcBef>
              <a:buFontTx/>
              <a:buChar char="•"/>
            </a:pPr>
            <a:r>
              <a:rPr lang="en-US" sz="1800" dirty="0"/>
              <a:t>is in the Irvine32.inc library, a library of procedures written by the author of the </a:t>
            </a:r>
            <a:r>
              <a:rPr lang="en-US" sz="1800" dirty="0" err="1"/>
              <a:t>texbook</a:t>
            </a:r>
            <a:r>
              <a:rPr lang="en-US" sz="1800" dirty="0"/>
              <a:t>. </a:t>
            </a:r>
          </a:p>
          <a:p>
            <a:pPr marL="742950" lvl="1" indent="-285750">
              <a:spcBef>
                <a:spcPct val="25000"/>
              </a:spcBef>
              <a:buFontTx/>
              <a:buChar char="•"/>
            </a:pPr>
            <a:r>
              <a:rPr lang="en-US" sz="1800" dirty="0"/>
              <a:t>prints to screen the values of the registers.  Register values are shown in hexadecimal.</a:t>
            </a:r>
          </a:p>
          <a:p>
            <a:pPr>
              <a:spcBef>
                <a:spcPct val="25000"/>
              </a:spcBef>
            </a:pPr>
            <a:r>
              <a:rPr lang="en-US" sz="1800" dirty="0"/>
              <a:t>The following interprets the result of </a:t>
            </a:r>
            <a:r>
              <a:rPr lang="en-US" sz="1800" dirty="0" err="1"/>
              <a:t>DumpRegs</a:t>
            </a:r>
            <a:r>
              <a:rPr lang="en-US" sz="1800" dirty="0"/>
              <a:t>:</a:t>
            </a:r>
          </a:p>
          <a:p>
            <a:pPr marL="742950" lvl="1" indent="-285750">
              <a:spcBef>
                <a:spcPct val="25000"/>
              </a:spcBef>
              <a:buFontTx/>
              <a:buChar char="•"/>
            </a:pPr>
            <a:r>
              <a:rPr lang="en-US" sz="1800" dirty="0"/>
              <a:t>EAX: final value of 30000h</a:t>
            </a:r>
          </a:p>
          <a:p>
            <a:pPr marL="742950" lvl="1" indent="-285750">
              <a:spcBef>
                <a:spcPct val="25000"/>
              </a:spcBef>
              <a:buFontTx/>
              <a:buChar char="•"/>
            </a:pPr>
            <a:r>
              <a:rPr lang="en-US" sz="1800" dirty="0"/>
              <a:t>EBX, ECX, EDX, ESI, EDI, EBP, ESP are random values (garbage data) because they were never initialized in the code.</a:t>
            </a:r>
          </a:p>
          <a:p>
            <a:pPr marL="742950" lvl="1" indent="-285750">
              <a:spcBef>
                <a:spcPct val="25000"/>
              </a:spcBef>
              <a:buFontTx/>
              <a:buChar char="•"/>
            </a:pPr>
            <a:r>
              <a:rPr lang="en-US" sz="1800" dirty="0"/>
              <a:t>EIP points to the next instruction to be executed, the exit instruction.</a:t>
            </a:r>
          </a:p>
          <a:p>
            <a:pPr marL="742950" lvl="1" indent="-285750">
              <a:spcBef>
                <a:spcPct val="25000"/>
              </a:spcBef>
              <a:buFontTx/>
              <a:buChar char="•"/>
            </a:pPr>
            <a:r>
              <a:rPr lang="en-US" sz="1800" dirty="0"/>
              <a:t>EFL contains flag bits:  CF (carry flag), SF (sign flag), ZF (zero flag), OF (overflow flag) are all not set.</a:t>
            </a:r>
          </a:p>
        </p:txBody>
      </p:sp>
      <p:sp>
        <p:nvSpPr>
          <p:cNvPr id="22536" name="Slide Number Placeholder 8"/>
          <p:cNvSpPr>
            <a:spLocks noGrp="1"/>
          </p:cNvSpPr>
          <p:nvPr>
            <p:ph type="sldNum" sz="quarter" idx="11"/>
          </p:nvPr>
        </p:nvSpPr>
        <p:spPr>
          <a:noFill/>
        </p:spPr>
        <p:txBody>
          <a:bodyPr/>
          <a:lstStyle/>
          <a:p>
            <a:fld id="{29CF24C0-FE04-4E96-8B36-9F5A06753E2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332F44A0-A5EF-4324-86E6-86160327F369}" type="slidenum">
              <a:rPr lang="en-US" sz="1600">
                <a:latin typeface="Times New Roman" pitchFamily="18" charset="0"/>
              </a:rPr>
              <a:pPr algn="r"/>
              <a:t>19</a:t>
            </a:fld>
            <a:endParaRPr lang="en-US" sz="1600">
              <a:latin typeface="Times New Roman" pitchFamily="18" charset="0"/>
            </a:endParaRPr>
          </a:p>
        </p:txBody>
      </p:sp>
      <p:sp>
        <p:nvSpPr>
          <p:cNvPr id="96258" name="Rectangle 2"/>
          <p:cNvSpPr>
            <a:spLocks noGrp="1" noChangeArrowheads="1"/>
          </p:cNvSpPr>
          <p:nvPr>
            <p:ph type="title" idx="4294967295"/>
          </p:nvPr>
        </p:nvSpPr>
        <p:spPr>
          <a:xfrm>
            <a:off x="609600" y="152400"/>
            <a:ext cx="7772400" cy="533400"/>
          </a:xfrm>
        </p:spPr>
        <p:txBody>
          <a:bodyPr/>
          <a:lstStyle/>
          <a:p>
            <a:pPr eaLnBrk="1" hangingPunct="1">
              <a:defRPr/>
            </a:pPr>
            <a:r>
              <a:rPr lang="en-US" sz="2800" dirty="0"/>
              <a:t>Suggested Coding Standards</a:t>
            </a:r>
          </a:p>
        </p:txBody>
      </p:sp>
      <p:sp>
        <p:nvSpPr>
          <p:cNvPr id="23556" name="Rectangle 3"/>
          <p:cNvSpPr>
            <a:spLocks noGrp="1" noChangeArrowheads="1"/>
          </p:cNvSpPr>
          <p:nvPr>
            <p:ph type="body" idx="4294967295"/>
          </p:nvPr>
        </p:nvSpPr>
        <p:spPr>
          <a:xfrm>
            <a:off x="381000" y="685800"/>
            <a:ext cx="8305800" cy="5486400"/>
          </a:xfrm>
        </p:spPr>
        <p:txBody>
          <a:bodyPr/>
          <a:lstStyle/>
          <a:p>
            <a:pPr eaLnBrk="1" hangingPunct="1">
              <a:lnSpc>
                <a:spcPct val="80000"/>
              </a:lnSpc>
              <a:defRPr/>
            </a:pPr>
            <a:r>
              <a:rPr lang="en-US" sz="1800" dirty="0"/>
              <a:t>Since the assembler is not case sensitive, it is up to the programmer to be consistent with capitalization to make the program more readable.  Here are some common ways assembly programs are written:</a:t>
            </a:r>
          </a:p>
          <a:p>
            <a:pPr lvl="1" eaLnBrk="1" hangingPunct="1">
              <a:lnSpc>
                <a:spcPct val="80000"/>
              </a:lnSpc>
              <a:defRPr/>
            </a:pPr>
            <a:r>
              <a:rPr lang="en-US" sz="1800" dirty="0"/>
              <a:t>capitalize reserved words, instruction mnemonics and register names</a:t>
            </a:r>
          </a:p>
          <a:p>
            <a:pPr lvl="1" eaLnBrk="1" hangingPunct="1">
              <a:lnSpc>
                <a:spcPct val="80000"/>
              </a:lnSpc>
              <a:defRPr/>
            </a:pPr>
            <a:r>
              <a:rPr lang="en-US" sz="1800" dirty="0"/>
              <a:t>capitalize only directives and mnemonics</a:t>
            </a:r>
          </a:p>
          <a:p>
            <a:pPr lvl="1" eaLnBrk="1" hangingPunct="1">
              <a:lnSpc>
                <a:spcPct val="80000"/>
              </a:lnSpc>
              <a:defRPr/>
            </a:pPr>
            <a:r>
              <a:rPr lang="en-US" sz="1800" dirty="0"/>
              <a:t>capitalize only directives (this is the approach I use)</a:t>
            </a:r>
          </a:p>
          <a:p>
            <a:pPr eaLnBrk="1" hangingPunct="1">
              <a:lnSpc>
                <a:spcPct val="80000"/>
              </a:lnSpc>
              <a:defRPr/>
            </a:pPr>
            <a:r>
              <a:rPr lang="en-US" sz="1800" dirty="0"/>
              <a:t>Other suggestions for program readability:</a:t>
            </a:r>
          </a:p>
          <a:p>
            <a:pPr lvl="1" eaLnBrk="1" hangingPunct="1">
              <a:lnSpc>
                <a:spcPct val="80000"/>
              </a:lnSpc>
              <a:defRPr/>
            </a:pPr>
            <a:r>
              <a:rPr lang="en-US" sz="1800" dirty="0"/>
              <a:t>Make identifier names descriptive </a:t>
            </a:r>
          </a:p>
          <a:p>
            <a:pPr lvl="1" eaLnBrk="1" hangingPunct="1">
              <a:lnSpc>
                <a:spcPct val="80000"/>
              </a:lnSpc>
              <a:defRPr/>
            </a:pPr>
            <a:r>
              <a:rPr lang="en-US" sz="1800" dirty="0"/>
              <a:t>Have spaces surrounding arithmetic operators</a:t>
            </a:r>
          </a:p>
          <a:p>
            <a:pPr lvl="1" eaLnBrk="1" hangingPunct="1">
              <a:lnSpc>
                <a:spcPct val="80000"/>
              </a:lnSpc>
              <a:defRPr/>
            </a:pPr>
            <a:r>
              <a:rPr lang="en-US" sz="1800" dirty="0"/>
              <a:t>Add blank lines in between procedures and blocks of code</a:t>
            </a:r>
          </a:p>
          <a:p>
            <a:pPr eaLnBrk="1" hangingPunct="1">
              <a:lnSpc>
                <a:spcPct val="80000"/>
              </a:lnSpc>
              <a:defRPr/>
            </a:pPr>
            <a:r>
              <a:rPr lang="en-US" sz="1800" dirty="0"/>
              <a:t>Indentation and spacing:</a:t>
            </a:r>
          </a:p>
          <a:p>
            <a:pPr lvl="1" eaLnBrk="1" hangingPunct="1">
              <a:lnSpc>
                <a:spcPct val="80000"/>
              </a:lnSpc>
              <a:defRPr/>
            </a:pPr>
            <a:r>
              <a:rPr lang="en-US" sz="1800" dirty="0"/>
              <a:t>code labels and data labels – no indentation</a:t>
            </a:r>
          </a:p>
          <a:p>
            <a:pPr lvl="1" eaLnBrk="1" hangingPunct="1">
              <a:lnSpc>
                <a:spcPct val="80000"/>
              </a:lnSpc>
              <a:defRPr/>
            </a:pPr>
            <a:r>
              <a:rPr lang="en-US" sz="1800" dirty="0"/>
              <a:t>executable instructions – indent</a:t>
            </a:r>
            <a:endParaRPr lang="en-US" sz="1800" b="1" dirty="0">
              <a:latin typeface="Courier New" pitchFamily="49" charset="0"/>
            </a:endParaRPr>
          </a:p>
          <a:p>
            <a:pPr eaLnBrk="1" hangingPunct="1">
              <a:lnSpc>
                <a:spcPct val="80000"/>
              </a:lnSpc>
              <a:defRPr/>
            </a:pPr>
            <a:r>
              <a:rPr lang="en-US" sz="1800" dirty="0"/>
              <a:t>Add comments liberally</a:t>
            </a:r>
          </a:p>
          <a:p>
            <a:pPr lvl="1" indent="0" eaLnBrk="1" hangingPunct="1">
              <a:lnSpc>
                <a:spcPct val="80000"/>
              </a:lnSpc>
              <a:buFontTx/>
              <a:buNone/>
              <a:defRPr/>
            </a:pPr>
            <a:r>
              <a:rPr lang="en-US" sz="1800" dirty="0"/>
              <a:t>Use comments at the beginning of every procedure and every algorithm to explain the block of code </a:t>
            </a:r>
          </a:p>
        </p:txBody>
      </p:sp>
      <p:sp>
        <p:nvSpPr>
          <p:cNvPr id="23557" name="Slide Number Placeholder 5"/>
          <p:cNvSpPr>
            <a:spLocks noGrp="1"/>
          </p:cNvSpPr>
          <p:nvPr>
            <p:ph type="sldNum" sz="quarter" idx="11"/>
          </p:nvPr>
        </p:nvSpPr>
        <p:spPr>
          <a:noFill/>
        </p:spPr>
        <p:txBody>
          <a:bodyPr/>
          <a:lstStyle/>
          <a:p>
            <a:fld id="{843E4676-22D5-457E-B99E-5686E261BFB6}"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EE17540-EAC4-4EFB-8F44-5F4FCD7BA0C7}" type="slidenum">
              <a:rPr lang="en-US" sz="1600">
                <a:latin typeface="Times New Roman" pitchFamily="18" charset="0"/>
              </a:rPr>
              <a:pPr algn="r"/>
              <a:t>2</a:t>
            </a:fld>
            <a:endParaRPr lang="en-US" sz="1600">
              <a:latin typeface="Times New Roman" pitchFamily="18" charset="0"/>
            </a:endParaRPr>
          </a:p>
        </p:txBody>
      </p:sp>
      <p:sp>
        <p:nvSpPr>
          <p:cNvPr id="37890" name="Rectangle 2"/>
          <p:cNvSpPr>
            <a:spLocks noGrp="1" noChangeArrowheads="1"/>
          </p:cNvSpPr>
          <p:nvPr>
            <p:ph type="title" idx="4294967295"/>
          </p:nvPr>
        </p:nvSpPr>
        <p:spPr/>
        <p:txBody>
          <a:bodyPr/>
          <a:lstStyle/>
          <a:p>
            <a:pPr eaLnBrk="1" hangingPunct="1">
              <a:defRPr/>
            </a:pPr>
            <a:r>
              <a:rPr lang="en-US" sz="2800"/>
              <a:t>Overview: Assembly Language Fundamentals</a:t>
            </a:r>
          </a:p>
        </p:txBody>
      </p:sp>
      <p:sp>
        <p:nvSpPr>
          <p:cNvPr id="6148" name="Rectangle 3"/>
          <p:cNvSpPr>
            <a:spLocks noGrp="1" noChangeArrowheads="1"/>
          </p:cNvSpPr>
          <p:nvPr>
            <p:ph type="body" idx="4294967295"/>
          </p:nvPr>
        </p:nvSpPr>
        <p:spPr>
          <a:xfrm>
            <a:off x="762000" y="1524000"/>
            <a:ext cx="7696200" cy="4495800"/>
          </a:xfrm>
        </p:spPr>
        <p:txBody>
          <a:bodyPr/>
          <a:lstStyle/>
          <a:p>
            <a:pPr eaLnBrk="1" hangingPunct="1"/>
            <a:r>
              <a:rPr lang="en-US" sz="1800" dirty="0"/>
              <a:t>Recall that one reason assembly programs are not portable is because the programs are written for a specific assembler. The assembler we use is MASM.</a:t>
            </a:r>
          </a:p>
          <a:p>
            <a:pPr eaLnBrk="1" hangingPunct="1"/>
            <a:r>
              <a:rPr lang="en-US" sz="1800" dirty="0"/>
              <a:t>The </a:t>
            </a:r>
            <a:r>
              <a:rPr lang="en-US" sz="1800" i="1" dirty="0"/>
              <a:t>concepts</a:t>
            </a:r>
            <a:r>
              <a:rPr lang="en-US" sz="1800" dirty="0"/>
              <a:t> covered in this section are the same for all assemblers, but many </a:t>
            </a:r>
            <a:r>
              <a:rPr lang="en-US" sz="1800" i="1" dirty="0"/>
              <a:t>syntax format</a:t>
            </a:r>
            <a:r>
              <a:rPr lang="en-US" sz="1800" dirty="0"/>
              <a:t> and </a:t>
            </a:r>
            <a:r>
              <a:rPr lang="en-US" sz="1800" i="1" dirty="0"/>
              <a:t>symbols</a:t>
            </a:r>
            <a:r>
              <a:rPr lang="en-US" sz="1800" dirty="0"/>
              <a:t> are MASM specific.                (This is similar to the fact that an if statement works the same way for all HLL, but the syntax of an if statement in C++ is different than in Python)</a:t>
            </a:r>
          </a:p>
          <a:p>
            <a:pPr eaLnBrk="1" hangingPunct="1">
              <a:buFontTx/>
              <a:buNone/>
            </a:pPr>
            <a:endParaRPr lang="en-US" sz="1800" dirty="0"/>
          </a:p>
          <a:p>
            <a:pPr eaLnBrk="1" hangingPunct="1"/>
            <a:r>
              <a:rPr lang="en-US" sz="1800" dirty="0"/>
              <a:t>Concepts covered in this section:</a:t>
            </a:r>
          </a:p>
          <a:p>
            <a:pPr lvl="1" eaLnBrk="1" hangingPunct="1"/>
            <a:r>
              <a:rPr lang="en-US" sz="1800" dirty="0"/>
              <a:t>Basic Elements of Assembly Language</a:t>
            </a:r>
          </a:p>
          <a:p>
            <a:pPr lvl="1" eaLnBrk="1" hangingPunct="1"/>
            <a:r>
              <a:rPr lang="en-US" sz="1800" dirty="0"/>
              <a:t>Defining Data</a:t>
            </a:r>
          </a:p>
          <a:p>
            <a:pPr lvl="1" eaLnBrk="1" hangingPunct="1"/>
            <a:r>
              <a:rPr lang="en-US" sz="1800" dirty="0"/>
              <a:t>Symbolic Constants</a:t>
            </a:r>
          </a:p>
          <a:p>
            <a:pPr lvl="1" eaLnBrk="1" hangingPunct="1"/>
            <a:r>
              <a:rPr lang="en-US" sz="1800" dirty="0"/>
              <a:t>Assembling, Linking, and Running Programs</a:t>
            </a:r>
          </a:p>
        </p:txBody>
      </p:sp>
      <p:sp>
        <p:nvSpPr>
          <p:cNvPr id="6149" name="Rectangle 6"/>
          <p:cNvSpPr>
            <a:spLocks noChangeArrowheads="1"/>
          </p:cNvSpPr>
          <p:nvPr/>
        </p:nvSpPr>
        <p:spPr bwMode="auto">
          <a:xfrm>
            <a:off x="2438400" y="914400"/>
            <a:ext cx="3457575" cy="600075"/>
          </a:xfrm>
          <a:prstGeom prst="rect">
            <a:avLst/>
          </a:prstGeom>
          <a:noFill/>
          <a:ln w="9525">
            <a:noFill/>
            <a:miter lim="800000"/>
            <a:headEnd/>
            <a:tailEnd/>
          </a:ln>
        </p:spPr>
        <p:txBody>
          <a:bodyPr wrap="none" tIns="137160" bIns="137160">
            <a:spAutoFit/>
          </a:bodyPr>
          <a:lstStyle/>
          <a:p>
            <a:pPr>
              <a:spcBef>
                <a:spcPct val="20000"/>
              </a:spcBef>
              <a:buClr>
                <a:schemeClr val="tx1"/>
              </a:buClr>
            </a:pPr>
            <a:r>
              <a:rPr lang="en-US"/>
              <a:t>(Read Chapter 3: 3.1 – 3.5)</a:t>
            </a:r>
          </a:p>
        </p:txBody>
      </p:sp>
      <p:sp>
        <p:nvSpPr>
          <p:cNvPr id="6150" name="Slide Number Placeholder 6"/>
          <p:cNvSpPr>
            <a:spLocks noGrp="1"/>
          </p:cNvSpPr>
          <p:nvPr>
            <p:ph type="sldNum" sz="quarter" idx="11"/>
          </p:nvPr>
        </p:nvSpPr>
        <p:spPr>
          <a:noFill/>
        </p:spPr>
        <p:txBody>
          <a:bodyPr/>
          <a:lstStyle/>
          <a:p>
            <a:fld id="{E585FCFE-9D87-4EF4-B144-883EC50F5F5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D4CE1CBC-8F33-4D33-A07E-1FC003BE113D}" type="slidenum">
              <a:rPr lang="en-US" sz="1600">
                <a:latin typeface="Times New Roman" pitchFamily="18" charset="0"/>
              </a:rPr>
              <a:pPr algn="r"/>
              <a:t>20</a:t>
            </a:fld>
            <a:endParaRPr lang="en-US" sz="1600">
              <a:latin typeface="Times New Roman" pitchFamily="18" charset="0"/>
            </a:endParaRPr>
          </a:p>
        </p:txBody>
      </p:sp>
      <p:sp>
        <p:nvSpPr>
          <p:cNvPr id="97282" name="Rectangle 2"/>
          <p:cNvSpPr>
            <a:spLocks noGrp="1" noChangeArrowheads="1"/>
          </p:cNvSpPr>
          <p:nvPr>
            <p:ph type="title" idx="4294967295"/>
          </p:nvPr>
        </p:nvSpPr>
        <p:spPr/>
        <p:txBody>
          <a:bodyPr/>
          <a:lstStyle/>
          <a:p>
            <a:pPr eaLnBrk="1" hangingPunct="1">
              <a:defRPr/>
            </a:pPr>
            <a:r>
              <a:rPr lang="en-US" sz="2800"/>
              <a:t>Required Coding Standards For the Class</a:t>
            </a:r>
          </a:p>
        </p:txBody>
      </p:sp>
      <p:sp>
        <p:nvSpPr>
          <p:cNvPr id="24580" name="Rectangle 3"/>
          <p:cNvSpPr>
            <a:spLocks noGrp="1" noChangeArrowheads="1"/>
          </p:cNvSpPr>
          <p:nvPr>
            <p:ph type="body" idx="4294967295"/>
          </p:nvPr>
        </p:nvSpPr>
        <p:spPr>
          <a:xfrm>
            <a:off x="609600" y="762000"/>
            <a:ext cx="7924800" cy="5334000"/>
          </a:xfrm>
        </p:spPr>
        <p:txBody>
          <a:bodyPr/>
          <a:lstStyle/>
          <a:p>
            <a:pPr eaLnBrk="1" hangingPunct="1">
              <a:lnSpc>
                <a:spcPct val="80000"/>
              </a:lnSpc>
            </a:pPr>
            <a:r>
              <a:rPr lang="en-US" sz="1800" dirty="0"/>
              <a:t>For this class, at the beginning of every program, use a comment block for the following information:</a:t>
            </a:r>
          </a:p>
          <a:p>
            <a:pPr lvl="1" eaLnBrk="1" hangingPunct="1">
              <a:lnSpc>
                <a:spcPct val="80000"/>
              </a:lnSpc>
            </a:pPr>
            <a:r>
              <a:rPr lang="en-US" sz="1800" dirty="0"/>
              <a:t>One line description of program.  Make sure it describes the main objective of the program. “Lab 5” is not a description.</a:t>
            </a:r>
          </a:p>
          <a:p>
            <a:pPr lvl="1" eaLnBrk="1" hangingPunct="1">
              <a:lnSpc>
                <a:spcPct val="80000"/>
              </a:lnSpc>
            </a:pPr>
            <a:r>
              <a:rPr lang="en-US" sz="1800" dirty="0"/>
              <a:t>Name</a:t>
            </a:r>
          </a:p>
          <a:p>
            <a:pPr eaLnBrk="1" hangingPunct="1">
              <a:lnSpc>
                <a:spcPct val="80000"/>
              </a:lnSpc>
              <a:spcBef>
                <a:spcPts val="600"/>
              </a:spcBef>
            </a:pPr>
            <a:r>
              <a:rPr lang="en-US" sz="1800" dirty="0"/>
              <a:t>Keep the indentation scheme consistent.</a:t>
            </a:r>
          </a:p>
          <a:p>
            <a:pPr eaLnBrk="1" hangingPunct="1">
              <a:lnSpc>
                <a:spcPct val="80000"/>
              </a:lnSpc>
            </a:pPr>
            <a:r>
              <a:rPr lang="en-US" sz="1800" dirty="0"/>
              <a:t>Instructions should be left justified (they should line up on the left hand side).</a:t>
            </a:r>
          </a:p>
          <a:p>
            <a:pPr eaLnBrk="1" hangingPunct="1">
              <a:lnSpc>
                <a:spcPct val="80000"/>
              </a:lnSpc>
              <a:buFontTx/>
              <a:buNone/>
            </a:pPr>
            <a:r>
              <a:rPr lang="en-US" sz="2000" dirty="0"/>
              <a:t>      </a:t>
            </a:r>
            <a:r>
              <a:rPr lang="en-US" sz="1800" dirty="0"/>
              <a:t>Not like this:	             	               But like this:</a:t>
            </a:r>
          </a:p>
          <a:p>
            <a:pPr eaLnBrk="1" hangingPunct="1">
              <a:lnSpc>
                <a:spcPct val="75000"/>
              </a:lnSpc>
              <a:buFontTx/>
              <a:buNone/>
            </a:pPr>
            <a:r>
              <a:rPr lang="en-US" sz="1800" dirty="0"/>
              <a:t>	    </a:t>
            </a:r>
            <a:r>
              <a:rPr lang="en-US" sz="1800" b="1" dirty="0" err="1">
                <a:latin typeface="Courier New" pitchFamily="49" charset="0"/>
              </a:rPr>
              <a:t>mov</a:t>
            </a:r>
            <a:r>
              <a:rPr lang="en-US" sz="1800" b="1" dirty="0">
                <a:latin typeface="Courier New" pitchFamily="49" charset="0"/>
              </a:rPr>
              <a:t> ax, </a:t>
            </a:r>
            <a:r>
              <a:rPr lang="en-US" sz="1800" b="1" dirty="0" err="1">
                <a:latin typeface="Courier New" pitchFamily="49" charset="0"/>
              </a:rPr>
              <a:t>bx</a:t>
            </a:r>
            <a:r>
              <a:rPr lang="en-US" sz="1800" b="1" dirty="0">
                <a:latin typeface="Courier New" pitchFamily="49" charset="0"/>
              </a:rPr>
              <a:t>			</a:t>
            </a:r>
            <a:r>
              <a:rPr lang="en-US" sz="1800" b="1" dirty="0" err="1">
                <a:latin typeface="Courier New" pitchFamily="49" charset="0"/>
              </a:rPr>
              <a:t>mov</a:t>
            </a:r>
            <a:r>
              <a:rPr lang="en-US" sz="1800" b="1" dirty="0">
                <a:latin typeface="Courier New" pitchFamily="49" charset="0"/>
              </a:rPr>
              <a:t> ax, </a:t>
            </a:r>
            <a:r>
              <a:rPr lang="en-US" sz="1800" b="1" dirty="0" err="1">
                <a:latin typeface="Courier New" pitchFamily="49" charset="0"/>
              </a:rPr>
              <a:t>bx</a:t>
            </a:r>
            <a:endParaRPr lang="en-US" sz="1800" b="1" dirty="0">
              <a:latin typeface="Courier New" pitchFamily="49" charset="0"/>
            </a:endParaRPr>
          </a:p>
          <a:p>
            <a:pPr eaLnBrk="1" hangingPunct="1">
              <a:lnSpc>
                <a:spcPct val="75000"/>
              </a:lnSpc>
              <a:buFontTx/>
              <a:buNone/>
            </a:pPr>
            <a:r>
              <a:rPr lang="en-US" sz="1800" b="1" dirty="0">
                <a:latin typeface="Courier New" pitchFamily="49" charset="0"/>
              </a:rPr>
              <a:t>          inc </a:t>
            </a:r>
            <a:r>
              <a:rPr lang="en-US" sz="1800" b="1" dirty="0" err="1">
                <a:latin typeface="Courier New" pitchFamily="49" charset="0"/>
              </a:rPr>
              <a:t>cx</a:t>
            </a:r>
            <a:r>
              <a:rPr lang="en-US" sz="1800" b="1" dirty="0">
                <a:latin typeface="Courier New" pitchFamily="49" charset="0"/>
              </a:rPr>
              <a:t>			inc </a:t>
            </a:r>
            <a:r>
              <a:rPr lang="en-US" sz="1800" b="1" dirty="0" err="1">
                <a:latin typeface="Courier New" pitchFamily="49" charset="0"/>
              </a:rPr>
              <a:t>cx</a:t>
            </a:r>
            <a:endParaRPr lang="en-US" sz="1800" b="1" dirty="0">
              <a:latin typeface="Courier New" pitchFamily="49" charset="0"/>
            </a:endParaRPr>
          </a:p>
          <a:p>
            <a:pPr eaLnBrk="1" hangingPunct="1">
              <a:lnSpc>
                <a:spcPct val="75000"/>
              </a:lnSpc>
              <a:buFontTx/>
              <a:buNone/>
            </a:pPr>
            <a:r>
              <a:rPr lang="en-US" sz="1800" b="1" dirty="0">
                <a:latin typeface="Courier New" pitchFamily="49" charset="0"/>
              </a:rPr>
              <a:t>       add ax, </a:t>
            </a:r>
            <a:r>
              <a:rPr lang="en-US" sz="1800" b="1" dirty="0" err="1">
                <a:latin typeface="Courier New" pitchFamily="49" charset="0"/>
              </a:rPr>
              <a:t>cx</a:t>
            </a:r>
            <a:r>
              <a:rPr lang="en-US" sz="1800" b="1" dirty="0">
                <a:latin typeface="Courier New" pitchFamily="49" charset="0"/>
              </a:rPr>
              <a:t>			add ax, </a:t>
            </a:r>
            <a:r>
              <a:rPr lang="en-US" sz="1800" b="1" dirty="0" err="1">
                <a:latin typeface="Courier New" pitchFamily="49" charset="0"/>
              </a:rPr>
              <a:t>cx</a:t>
            </a:r>
            <a:endParaRPr lang="en-US" sz="1800" b="1" dirty="0">
              <a:latin typeface="Courier New" pitchFamily="49" charset="0"/>
            </a:endParaRPr>
          </a:p>
          <a:p>
            <a:pPr eaLnBrk="1" hangingPunct="1">
              <a:lnSpc>
                <a:spcPct val="75000"/>
              </a:lnSpc>
              <a:buFontTx/>
              <a:buNone/>
            </a:pPr>
            <a:r>
              <a:rPr lang="en-US" sz="1800" b="1" dirty="0">
                <a:latin typeface="Courier New" pitchFamily="49" charset="0"/>
              </a:rPr>
              <a:t>      add ax, </a:t>
            </a:r>
            <a:r>
              <a:rPr lang="en-US" sz="1800" b="1" dirty="0" err="1">
                <a:latin typeface="Courier New" pitchFamily="49" charset="0"/>
              </a:rPr>
              <a:t>bx</a:t>
            </a:r>
            <a:r>
              <a:rPr lang="en-US" sz="1800" b="1" dirty="0">
                <a:latin typeface="Courier New" pitchFamily="49" charset="0"/>
              </a:rPr>
              <a:t>			add ax, </a:t>
            </a:r>
            <a:r>
              <a:rPr lang="en-US" sz="1800" b="1" dirty="0" err="1">
                <a:latin typeface="Courier New" pitchFamily="49" charset="0"/>
              </a:rPr>
              <a:t>bx</a:t>
            </a:r>
            <a:endParaRPr lang="en-US" sz="1800" b="1" dirty="0">
              <a:latin typeface="Courier New" pitchFamily="49" charset="0"/>
            </a:endParaRPr>
          </a:p>
          <a:p>
            <a:pPr eaLnBrk="1" hangingPunct="1">
              <a:lnSpc>
                <a:spcPct val="75000"/>
              </a:lnSpc>
              <a:buFontTx/>
              <a:buNone/>
            </a:pPr>
            <a:endParaRPr lang="en-US" sz="1400" b="1" dirty="0">
              <a:latin typeface="Courier New" pitchFamily="49" charset="0"/>
            </a:endParaRPr>
          </a:p>
          <a:p>
            <a:pPr eaLnBrk="1" hangingPunct="1">
              <a:lnSpc>
                <a:spcPct val="80000"/>
              </a:lnSpc>
            </a:pPr>
            <a:r>
              <a:rPr lang="en-US" sz="1800" dirty="0"/>
              <a:t>Choose one capitalization scheme and be consistent with it.</a:t>
            </a:r>
          </a:p>
          <a:p>
            <a:pPr eaLnBrk="1" hangingPunct="1">
              <a:lnSpc>
                <a:spcPct val="80000"/>
              </a:lnSpc>
            </a:pPr>
            <a:r>
              <a:rPr lang="en-US" sz="1800" dirty="0"/>
              <a:t>Later in the quarter when you write user defined procedures, have a one line description before each procedure block. This description explains what the procedure does.</a:t>
            </a:r>
          </a:p>
          <a:p>
            <a:pPr eaLnBrk="1" hangingPunct="1">
              <a:lnSpc>
                <a:spcPct val="80000"/>
              </a:lnSpc>
            </a:pPr>
            <a:endParaRPr lang="en-US" sz="2200" dirty="0"/>
          </a:p>
        </p:txBody>
      </p:sp>
      <p:sp>
        <p:nvSpPr>
          <p:cNvPr id="24581" name="Slide Number Placeholder 5"/>
          <p:cNvSpPr>
            <a:spLocks noGrp="1"/>
          </p:cNvSpPr>
          <p:nvPr>
            <p:ph type="sldNum" sz="quarter" idx="11"/>
          </p:nvPr>
        </p:nvSpPr>
        <p:spPr>
          <a:noFill/>
        </p:spPr>
        <p:txBody>
          <a:bodyPr/>
          <a:lstStyle/>
          <a:p>
            <a:fld id="{26A359D6-3C1A-41FA-8749-16D921FA87C0}" type="slidenum">
              <a:rPr lang="en-US" smtClean="0"/>
              <a:pPr/>
              <a:t>20</a:t>
            </a:fld>
            <a:endParaRPr lang="en-US"/>
          </a:p>
        </p:txBody>
      </p:sp>
      <p:sp>
        <p:nvSpPr>
          <p:cNvPr id="6" name="Rectangle 5"/>
          <p:cNvSpPr/>
          <p:nvPr/>
        </p:nvSpPr>
        <p:spPr bwMode="auto">
          <a:xfrm>
            <a:off x="1219200" y="3124200"/>
            <a:ext cx="1905000" cy="1143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a:ln>
                <a:noFill/>
              </a:ln>
              <a:solidFill>
                <a:schemeClr val="tx1"/>
              </a:solidFill>
              <a:effectLst/>
              <a:latin typeface="Arial" charset="0"/>
            </a:endParaRPr>
          </a:p>
        </p:txBody>
      </p:sp>
      <p:sp>
        <p:nvSpPr>
          <p:cNvPr id="7" name="Rectangle 6"/>
          <p:cNvSpPr/>
          <p:nvPr/>
        </p:nvSpPr>
        <p:spPr bwMode="auto">
          <a:xfrm>
            <a:off x="4953000" y="3124200"/>
            <a:ext cx="1905000" cy="1143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a:ln>
                <a:noFill/>
              </a:ln>
              <a:solidFill>
                <a:schemeClr val="tx1"/>
              </a:solidFill>
              <a:effectLst/>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C3A68F26-206E-408C-87A1-BB4356DF6D71}" type="slidenum">
              <a:rPr lang="en-US" sz="1600">
                <a:latin typeface="Times New Roman" pitchFamily="18" charset="0"/>
              </a:rPr>
              <a:pPr algn="r"/>
              <a:t>21</a:t>
            </a:fld>
            <a:endParaRPr lang="en-US" sz="1600">
              <a:latin typeface="Times New Roman" pitchFamily="18" charset="0"/>
            </a:endParaRPr>
          </a:p>
        </p:txBody>
      </p:sp>
      <p:sp>
        <p:nvSpPr>
          <p:cNvPr id="91138" name="Rectangle 2"/>
          <p:cNvSpPr>
            <a:spLocks noGrp="1" noChangeArrowheads="1"/>
          </p:cNvSpPr>
          <p:nvPr>
            <p:ph type="title" idx="4294967295"/>
          </p:nvPr>
        </p:nvSpPr>
        <p:spPr/>
        <p:txBody>
          <a:bodyPr/>
          <a:lstStyle/>
          <a:p>
            <a:pPr eaLnBrk="1" hangingPunct="1">
              <a:defRPr/>
            </a:pPr>
            <a:r>
              <a:rPr lang="en-US" sz="2800"/>
              <a:t>Program Template</a:t>
            </a:r>
          </a:p>
        </p:txBody>
      </p:sp>
      <p:sp>
        <p:nvSpPr>
          <p:cNvPr id="25604" name="Text Box 3"/>
          <p:cNvSpPr txBox="1">
            <a:spLocks noChangeArrowheads="1"/>
          </p:cNvSpPr>
          <p:nvPr/>
        </p:nvSpPr>
        <p:spPr bwMode="auto">
          <a:xfrm>
            <a:off x="838200" y="1600200"/>
            <a:ext cx="7620000" cy="4419600"/>
          </a:xfrm>
          <a:prstGeom prst="rect">
            <a:avLst/>
          </a:prstGeom>
          <a:noFill/>
          <a:ln w="9525">
            <a:solidFill>
              <a:schemeClr val="tx1"/>
            </a:solidFill>
            <a:miter lim="800000"/>
            <a:headEnd/>
            <a:tailEnd/>
          </a:ln>
        </p:spPr>
        <p:txBody>
          <a:bodyPr tIns="228600" bIns="228600"/>
          <a:lstStyle/>
          <a:p>
            <a:pPr>
              <a:lnSpc>
                <a:spcPct val="50000"/>
              </a:lnSpc>
              <a:spcBef>
                <a:spcPct val="50000"/>
              </a:spcBef>
              <a:tabLst>
                <a:tab pos="457200" algn="l"/>
                <a:tab pos="3657600" algn="l"/>
                <a:tab pos="4114800" algn="l"/>
              </a:tabLst>
            </a:pPr>
            <a:r>
              <a:rPr lang="en-US" sz="1400" b="1" dirty="0">
                <a:latin typeface="Courier New" pitchFamily="49" charset="0"/>
              </a:rPr>
              <a:t>TITLE Program Name            (Filename.asm)</a:t>
            </a:r>
          </a:p>
          <a:p>
            <a:pPr>
              <a:lnSpc>
                <a:spcPct val="50000"/>
              </a:lnSpc>
              <a:spcBef>
                <a:spcPct val="50000"/>
              </a:spcBef>
              <a:tabLst>
                <a:tab pos="457200" algn="l"/>
                <a:tab pos="3657600" algn="l"/>
                <a:tab pos="4114800" algn="l"/>
              </a:tabLst>
            </a:pPr>
            <a:endParaRPr lang="en-US" sz="1400" b="1" dirty="0">
              <a:latin typeface="Courier New" pitchFamily="49" charset="0"/>
            </a:endParaRPr>
          </a:p>
          <a:p>
            <a:pPr>
              <a:lnSpc>
                <a:spcPct val="50000"/>
              </a:lnSpc>
              <a:spcBef>
                <a:spcPct val="50000"/>
              </a:spcBef>
              <a:tabLst>
                <a:tab pos="457200" algn="l"/>
                <a:tab pos="3657600" algn="l"/>
                <a:tab pos="4114800" algn="l"/>
              </a:tabLst>
            </a:pPr>
            <a:r>
              <a:rPr lang="en-US" sz="1400" b="1" dirty="0">
                <a:latin typeface="Courier New" pitchFamily="49" charset="0"/>
              </a:rPr>
              <a:t>; Program Description</a:t>
            </a:r>
          </a:p>
          <a:p>
            <a:pPr>
              <a:lnSpc>
                <a:spcPct val="50000"/>
              </a:lnSpc>
              <a:spcBef>
                <a:spcPct val="50000"/>
              </a:spcBef>
              <a:tabLst>
                <a:tab pos="457200" algn="l"/>
                <a:tab pos="3657600" algn="l"/>
                <a:tab pos="4114800" algn="l"/>
              </a:tabLst>
            </a:pPr>
            <a:r>
              <a:rPr lang="en-US" sz="1400" b="1" dirty="0">
                <a:latin typeface="Courier New" pitchFamily="49" charset="0"/>
              </a:rPr>
              <a:t>; Name</a:t>
            </a:r>
          </a:p>
          <a:p>
            <a:pPr>
              <a:lnSpc>
                <a:spcPct val="50000"/>
              </a:lnSpc>
              <a:spcBef>
                <a:spcPct val="50000"/>
              </a:spcBef>
              <a:tabLst>
                <a:tab pos="457200" algn="l"/>
                <a:tab pos="3657600" algn="l"/>
                <a:tab pos="4114800" algn="l"/>
              </a:tabLst>
            </a:pPr>
            <a:r>
              <a:rPr lang="en-US" sz="1400" b="1" dirty="0">
                <a:latin typeface="Courier New" pitchFamily="49" charset="0"/>
              </a:rPr>
              <a:t>; Date</a:t>
            </a:r>
          </a:p>
          <a:p>
            <a:pPr>
              <a:lnSpc>
                <a:spcPct val="50000"/>
              </a:lnSpc>
              <a:spcBef>
                <a:spcPct val="50000"/>
              </a:spcBef>
              <a:tabLst>
                <a:tab pos="457200" algn="l"/>
                <a:tab pos="3657600" algn="l"/>
                <a:tab pos="4114800" algn="l"/>
              </a:tabLst>
            </a:pPr>
            <a:endParaRPr lang="en-US" sz="1400" b="1" dirty="0">
              <a:latin typeface="Courier New" pitchFamily="49" charset="0"/>
            </a:endParaRPr>
          </a:p>
          <a:p>
            <a:pPr>
              <a:lnSpc>
                <a:spcPct val="50000"/>
              </a:lnSpc>
              <a:spcBef>
                <a:spcPct val="50000"/>
              </a:spcBef>
              <a:tabLst>
                <a:tab pos="457200" algn="l"/>
                <a:tab pos="3657600" algn="l"/>
                <a:tab pos="4114800" algn="l"/>
              </a:tabLst>
            </a:pPr>
            <a:r>
              <a:rPr lang="en-US" sz="1400" b="1" dirty="0">
                <a:latin typeface="Courier New" pitchFamily="49" charset="0"/>
              </a:rPr>
              <a:t>INCLUDE Irvine32.inc</a:t>
            </a:r>
          </a:p>
          <a:p>
            <a:pPr>
              <a:lnSpc>
                <a:spcPct val="50000"/>
              </a:lnSpc>
              <a:spcBef>
                <a:spcPct val="50000"/>
              </a:spcBef>
              <a:tabLst>
                <a:tab pos="457200" algn="l"/>
                <a:tab pos="3657600" algn="l"/>
                <a:tab pos="4114800" algn="l"/>
              </a:tabLst>
            </a:pPr>
            <a:endParaRPr lang="en-US" sz="1400" b="1" dirty="0">
              <a:latin typeface="Courier New" pitchFamily="49" charset="0"/>
            </a:endParaRPr>
          </a:p>
          <a:p>
            <a:pPr>
              <a:lnSpc>
                <a:spcPct val="50000"/>
              </a:lnSpc>
              <a:spcBef>
                <a:spcPct val="50000"/>
              </a:spcBef>
              <a:tabLst>
                <a:tab pos="457200" algn="l"/>
                <a:tab pos="3657600" algn="l"/>
                <a:tab pos="4114800" algn="l"/>
              </a:tabLst>
            </a:pPr>
            <a:r>
              <a:rPr lang="en-US" sz="1400" b="1" dirty="0">
                <a:latin typeface="Courier New" pitchFamily="49" charset="0"/>
              </a:rPr>
              <a:t>.data</a:t>
            </a:r>
          </a:p>
          <a:p>
            <a:pPr>
              <a:lnSpc>
                <a:spcPct val="50000"/>
              </a:lnSpc>
              <a:spcBef>
                <a:spcPct val="50000"/>
              </a:spcBef>
              <a:tabLst>
                <a:tab pos="457200" algn="l"/>
                <a:tab pos="3657600" algn="l"/>
                <a:tab pos="4114800" algn="l"/>
              </a:tabLst>
            </a:pPr>
            <a:r>
              <a:rPr lang="en-US" sz="1400" b="1" dirty="0">
                <a:latin typeface="Courier New" pitchFamily="49" charset="0"/>
              </a:rPr>
              <a:t>	; variables are defined here, in the data segment</a:t>
            </a:r>
          </a:p>
          <a:p>
            <a:pPr>
              <a:lnSpc>
                <a:spcPct val="50000"/>
              </a:lnSpc>
              <a:spcBef>
                <a:spcPct val="50000"/>
              </a:spcBef>
              <a:tabLst>
                <a:tab pos="457200" algn="l"/>
                <a:tab pos="3657600" algn="l"/>
                <a:tab pos="4114800" algn="l"/>
              </a:tabLst>
            </a:pPr>
            <a:endParaRPr lang="en-US" sz="1400" b="1" dirty="0">
              <a:latin typeface="Courier New" pitchFamily="49" charset="0"/>
            </a:endParaRPr>
          </a:p>
          <a:p>
            <a:pPr>
              <a:lnSpc>
                <a:spcPct val="50000"/>
              </a:lnSpc>
              <a:spcBef>
                <a:spcPct val="50000"/>
              </a:spcBef>
              <a:tabLst>
                <a:tab pos="457200" algn="l"/>
                <a:tab pos="3657600" algn="l"/>
                <a:tab pos="4114800" algn="l"/>
              </a:tabLst>
            </a:pPr>
            <a:r>
              <a:rPr lang="en-US" sz="1400" b="1" dirty="0">
                <a:latin typeface="Courier New" pitchFamily="49" charset="0"/>
              </a:rPr>
              <a:t>.code</a:t>
            </a:r>
          </a:p>
          <a:p>
            <a:pPr>
              <a:lnSpc>
                <a:spcPct val="50000"/>
              </a:lnSpc>
              <a:spcBef>
                <a:spcPct val="50000"/>
              </a:spcBef>
              <a:tabLst>
                <a:tab pos="457200" algn="l"/>
                <a:tab pos="3657600" algn="l"/>
                <a:tab pos="4114800" algn="l"/>
              </a:tabLst>
            </a:pPr>
            <a:r>
              <a:rPr lang="en-US" sz="1400" b="1" dirty="0">
                <a:latin typeface="Courier New" pitchFamily="49" charset="0"/>
              </a:rPr>
              <a:t>main PROC</a:t>
            </a:r>
          </a:p>
          <a:p>
            <a:pPr>
              <a:lnSpc>
                <a:spcPct val="50000"/>
              </a:lnSpc>
              <a:spcBef>
                <a:spcPct val="50000"/>
              </a:spcBef>
              <a:tabLst>
                <a:tab pos="457200" algn="l"/>
                <a:tab pos="3657600" algn="l"/>
                <a:tab pos="4114800" algn="l"/>
              </a:tabLst>
            </a:pPr>
            <a:r>
              <a:rPr lang="en-US" sz="1400" b="1" dirty="0">
                <a:latin typeface="Courier New" pitchFamily="49" charset="0"/>
              </a:rPr>
              <a:t>	; instructions are added here, in the main procedure</a:t>
            </a:r>
          </a:p>
          <a:p>
            <a:pPr>
              <a:lnSpc>
                <a:spcPct val="50000"/>
              </a:lnSpc>
              <a:spcBef>
                <a:spcPct val="50000"/>
              </a:spcBef>
              <a:tabLst>
                <a:tab pos="457200" algn="l"/>
                <a:tab pos="3657600" algn="l"/>
                <a:tab pos="4114800" algn="l"/>
              </a:tabLst>
            </a:pPr>
            <a:r>
              <a:rPr lang="en-US" sz="1400" b="1" dirty="0">
                <a:latin typeface="Courier New" pitchFamily="49" charset="0"/>
              </a:rPr>
              <a:t>	; which is in the code segment</a:t>
            </a:r>
          </a:p>
          <a:p>
            <a:pPr>
              <a:lnSpc>
                <a:spcPct val="50000"/>
              </a:lnSpc>
              <a:spcBef>
                <a:spcPct val="50000"/>
              </a:spcBef>
              <a:tabLst>
                <a:tab pos="457200" algn="l"/>
                <a:tab pos="3657600" algn="l"/>
                <a:tab pos="4114800" algn="l"/>
              </a:tabLst>
            </a:pPr>
            <a:endParaRPr lang="en-US" sz="1400" b="1" dirty="0">
              <a:latin typeface="Courier New" pitchFamily="49" charset="0"/>
            </a:endParaRPr>
          </a:p>
          <a:p>
            <a:pPr>
              <a:lnSpc>
                <a:spcPct val="50000"/>
              </a:lnSpc>
              <a:spcBef>
                <a:spcPct val="50000"/>
              </a:spcBef>
              <a:tabLst>
                <a:tab pos="457200" algn="l"/>
                <a:tab pos="3657600" algn="l"/>
                <a:tab pos="4114800" algn="l"/>
              </a:tabLst>
            </a:pPr>
            <a:r>
              <a:rPr lang="en-US" sz="1400" b="1" dirty="0">
                <a:latin typeface="Courier New" pitchFamily="49" charset="0"/>
              </a:rPr>
              <a:t>	exit</a:t>
            </a:r>
          </a:p>
          <a:p>
            <a:pPr>
              <a:lnSpc>
                <a:spcPct val="50000"/>
              </a:lnSpc>
              <a:spcBef>
                <a:spcPct val="50000"/>
              </a:spcBef>
              <a:tabLst>
                <a:tab pos="457200" algn="l"/>
                <a:tab pos="3657600" algn="l"/>
                <a:tab pos="4114800" algn="l"/>
              </a:tabLst>
            </a:pPr>
            <a:r>
              <a:rPr lang="en-US" sz="1400" b="1" dirty="0">
                <a:latin typeface="Courier New" pitchFamily="49" charset="0"/>
              </a:rPr>
              <a:t>main ENDP</a:t>
            </a:r>
          </a:p>
          <a:p>
            <a:pPr>
              <a:lnSpc>
                <a:spcPct val="50000"/>
              </a:lnSpc>
              <a:spcBef>
                <a:spcPct val="50000"/>
              </a:spcBef>
              <a:tabLst>
                <a:tab pos="457200" algn="l"/>
                <a:tab pos="3657600" algn="l"/>
                <a:tab pos="4114800" algn="l"/>
              </a:tabLst>
            </a:pPr>
            <a:r>
              <a:rPr lang="en-US" sz="1400" b="1" dirty="0">
                <a:latin typeface="Courier New" pitchFamily="49" charset="0"/>
              </a:rPr>
              <a:t>	</a:t>
            </a:r>
          </a:p>
          <a:p>
            <a:pPr>
              <a:lnSpc>
                <a:spcPct val="50000"/>
              </a:lnSpc>
              <a:spcBef>
                <a:spcPct val="50000"/>
              </a:spcBef>
              <a:tabLst>
                <a:tab pos="457200" algn="l"/>
                <a:tab pos="3657600" algn="l"/>
                <a:tab pos="4114800" algn="l"/>
              </a:tabLst>
            </a:pPr>
            <a:r>
              <a:rPr lang="en-US" sz="1400" b="1" dirty="0">
                <a:latin typeface="Courier New" pitchFamily="49" charset="0"/>
              </a:rPr>
              <a:t>END main</a:t>
            </a:r>
          </a:p>
        </p:txBody>
      </p:sp>
      <p:sp>
        <p:nvSpPr>
          <p:cNvPr id="25605" name="Text Box 5"/>
          <p:cNvSpPr txBox="1">
            <a:spLocks noChangeArrowheads="1"/>
          </p:cNvSpPr>
          <p:nvPr/>
        </p:nvSpPr>
        <p:spPr bwMode="auto">
          <a:xfrm>
            <a:off x="457200" y="685800"/>
            <a:ext cx="8229600" cy="769441"/>
          </a:xfrm>
          <a:prstGeom prst="rect">
            <a:avLst/>
          </a:prstGeom>
          <a:noFill/>
          <a:ln w="9525">
            <a:solidFill>
              <a:schemeClr val="tx1"/>
            </a:solidFill>
            <a:miter lim="800000"/>
            <a:headEnd/>
            <a:tailEnd/>
          </a:ln>
        </p:spPr>
        <p:txBody>
          <a:bodyPr tIns="137160" bIns="137160">
            <a:spAutoFit/>
          </a:bodyPr>
          <a:lstStyle/>
          <a:p>
            <a:pPr>
              <a:spcBef>
                <a:spcPct val="10000"/>
              </a:spcBef>
            </a:pPr>
            <a:r>
              <a:rPr lang="en-US" sz="1600" dirty="0"/>
              <a:t>The following is a basic template for all assembly programs in this class. Feel free to use this template as the start of all your programs in this class.</a:t>
            </a:r>
          </a:p>
        </p:txBody>
      </p:sp>
      <p:sp>
        <p:nvSpPr>
          <p:cNvPr id="25606" name="Slide Number Placeholder 6"/>
          <p:cNvSpPr>
            <a:spLocks noGrp="1"/>
          </p:cNvSpPr>
          <p:nvPr>
            <p:ph type="sldNum" sz="quarter" idx="11"/>
          </p:nvPr>
        </p:nvSpPr>
        <p:spPr>
          <a:noFill/>
        </p:spPr>
        <p:txBody>
          <a:bodyPr/>
          <a:lstStyle/>
          <a:p>
            <a:fld id="{4352BEE9-0B9A-446D-A3E7-1A7473E1727D}"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A0818E1-E9CC-40D2-BE6C-AE3611921B39}" type="slidenum">
              <a:rPr lang="en-US" sz="1600">
                <a:latin typeface="Times New Roman" pitchFamily="18" charset="0"/>
              </a:rPr>
              <a:pPr algn="r"/>
              <a:t>22</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a:t>What's Next</a:t>
            </a:r>
          </a:p>
        </p:txBody>
      </p:sp>
      <p:sp>
        <p:nvSpPr>
          <p:cNvPr id="26628" name="Rectangle 3"/>
          <p:cNvSpPr>
            <a:spLocks noGrp="1" noChangeArrowheads="1"/>
          </p:cNvSpPr>
          <p:nvPr>
            <p:ph type="body" idx="4294967295"/>
          </p:nvPr>
        </p:nvSpPr>
        <p:spPr>
          <a:xfrm>
            <a:off x="1905000" y="1600200"/>
            <a:ext cx="6248400" cy="3276600"/>
          </a:xfrm>
        </p:spPr>
        <p:txBody>
          <a:bodyPr/>
          <a:lstStyle/>
          <a:p>
            <a:pPr eaLnBrk="1" hangingPunct="1"/>
            <a:r>
              <a:rPr lang="en-US" sz="1800" dirty="0"/>
              <a:t>Basic Elements of Assembly Language</a:t>
            </a:r>
          </a:p>
          <a:p>
            <a:pPr eaLnBrk="1" hangingPunct="1"/>
            <a:r>
              <a:rPr lang="en-US" sz="1800" b="1" dirty="0"/>
              <a:t>Defining Data</a:t>
            </a:r>
          </a:p>
          <a:p>
            <a:pPr eaLnBrk="1" hangingPunct="1"/>
            <a:r>
              <a:rPr lang="en-US" sz="1800" dirty="0"/>
              <a:t>Symbolic Constants</a:t>
            </a:r>
          </a:p>
          <a:p>
            <a:pPr eaLnBrk="1" hangingPunct="1">
              <a:buFontTx/>
              <a:buNone/>
            </a:pPr>
            <a:endParaRPr lang="en-US" sz="1800" dirty="0"/>
          </a:p>
        </p:txBody>
      </p:sp>
      <p:sp>
        <p:nvSpPr>
          <p:cNvPr id="26629" name="Slide Number Placeholder 5"/>
          <p:cNvSpPr>
            <a:spLocks noGrp="1"/>
          </p:cNvSpPr>
          <p:nvPr>
            <p:ph type="sldNum" sz="quarter" idx="11"/>
          </p:nvPr>
        </p:nvSpPr>
        <p:spPr>
          <a:noFill/>
        </p:spPr>
        <p:txBody>
          <a:bodyPr/>
          <a:lstStyle/>
          <a:p>
            <a:fld id="{3305805B-80D8-4324-B7B6-D6EDA5C631B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4DF6E2A-EA3B-4FBC-98F1-46E28EBE038F}" type="slidenum">
              <a:rPr lang="en-US" sz="1600">
                <a:latin typeface="Times New Roman" pitchFamily="18" charset="0"/>
              </a:rPr>
              <a:pPr algn="r"/>
              <a:t>23</a:t>
            </a:fld>
            <a:endParaRPr lang="en-US" sz="1600">
              <a:latin typeface="Times New Roman" pitchFamily="18" charset="0"/>
            </a:endParaRPr>
          </a:p>
        </p:txBody>
      </p:sp>
      <p:sp>
        <p:nvSpPr>
          <p:cNvPr id="105474" name="Rectangle 2"/>
          <p:cNvSpPr>
            <a:spLocks noGrp="1" noChangeArrowheads="1"/>
          </p:cNvSpPr>
          <p:nvPr>
            <p:ph type="title" idx="4294967295"/>
          </p:nvPr>
        </p:nvSpPr>
        <p:spPr/>
        <p:txBody>
          <a:bodyPr/>
          <a:lstStyle/>
          <a:p>
            <a:pPr eaLnBrk="1" hangingPunct="1">
              <a:defRPr/>
            </a:pPr>
            <a:r>
              <a:rPr lang="en-US" sz="2800"/>
              <a:t>Data Types </a:t>
            </a:r>
            <a:r>
              <a:rPr lang="en-US" sz="2000"/>
              <a:t>(1 of 2)</a:t>
            </a:r>
          </a:p>
        </p:txBody>
      </p:sp>
      <p:sp>
        <p:nvSpPr>
          <p:cNvPr id="27652" name="Rectangle 3"/>
          <p:cNvSpPr>
            <a:spLocks noGrp="1" noChangeArrowheads="1"/>
          </p:cNvSpPr>
          <p:nvPr>
            <p:ph type="body" idx="4294967295"/>
          </p:nvPr>
        </p:nvSpPr>
        <p:spPr>
          <a:xfrm>
            <a:off x="609600" y="990600"/>
            <a:ext cx="7772400" cy="4648200"/>
          </a:xfrm>
        </p:spPr>
        <p:txBody>
          <a:bodyPr/>
          <a:lstStyle/>
          <a:p>
            <a:pPr eaLnBrk="1" hangingPunct="1"/>
            <a:r>
              <a:rPr lang="en-US" sz="1800" dirty="0"/>
              <a:t>Data types in assembly are based on the size (the number of bits) used to represent the data.</a:t>
            </a:r>
          </a:p>
          <a:p>
            <a:pPr eaLnBrk="1" hangingPunct="1"/>
            <a:r>
              <a:rPr lang="en-US" sz="1800" dirty="0"/>
              <a:t>8, 16, 32, 64, 80 bits are the common data types for the CPU.</a:t>
            </a:r>
          </a:p>
          <a:p>
            <a:pPr eaLnBrk="1" hangingPunct="1"/>
            <a:r>
              <a:rPr lang="en-US" sz="1800" dirty="0"/>
              <a:t>To make it easier for the programmer to remember the type (size) of data that is being used, MASM creates intrinsic data types to be used in the source code.</a:t>
            </a:r>
          </a:p>
          <a:p>
            <a:pPr eaLnBrk="1" hangingPunct="1"/>
            <a:r>
              <a:rPr lang="en-US" sz="1800" dirty="0"/>
              <a:t>The MASM intrinsic data types map to the basic data types in assembly.</a:t>
            </a:r>
          </a:p>
          <a:p>
            <a:pPr eaLnBrk="1" hangingPunct="1"/>
            <a:r>
              <a:rPr lang="en-US" sz="1800" dirty="0"/>
              <a:t>For example, the MASM data type BYTE and SBYTE both map to an 8 bit data type in assembly. But BYTE is used to declare an </a:t>
            </a:r>
            <a:r>
              <a:rPr lang="en-US" sz="1800" i="1" dirty="0"/>
              <a:t>unsigned</a:t>
            </a:r>
            <a:r>
              <a:rPr lang="en-US" sz="1800" dirty="0"/>
              <a:t>, 8-bit integer, SBYTE is used to declare a </a:t>
            </a:r>
            <a:r>
              <a:rPr lang="en-US" sz="1800" i="1" dirty="0"/>
              <a:t>signed</a:t>
            </a:r>
            <a:r>
              <a:rPr lang="en-US" sz="1800" dirty="0"/>
              <a:t>, 8-bit integer.   </a:t>
            </a:r>
          </a:p>
          <a:p>
            <a:pPr eaLnBrk="1" hangingPunct="1"/>
            <a:r>
              <a:rPr lang="en-US" sz="1800" dirty="0"/>
              <a:t>The MASM data type helps the programmer to remember whether the instruction is dealing with signed or unsigned data.  During execution, the CPU only sees the data as an 8 bit number.</a:t>
            </a:r>
          </a:p>
        </p:txBody>
      </p:sp>
      <p:sp>
        <p:nvSpPr>
          <p:cNvPr id="27653" name="Slide Number Placeholder 5"/>
          <p:cNvSpPr>
            <a:spLocks noGrp="1"/>
          </p:cNvSpPr>
          <p:nvPr>
            <p:ph type="sldNum" sz="quarter" idx="11"/>
          </p:nvPr>
        </p:nvSpPr>
        <p:spPr>
          <a:noFill/>
        </p:spPr>
        <p:txBody>
          <a:bodyPr/>
          <a:lstStyle/>
          <a:p>
            <a:fld id="{F777BEE2-96DD-485B-95EC-65A9D5A083A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21F0F81E-6DD4-480A-81A2-F89F77C2D4C3}" type="slidenum">
              <a:rPr lang="en-US" sz="1600">
                <a:latin typeface="Times New Roman" pitchFamily="18" charset="0"/>
              </a:rPr>
              <a:pPr algn="r"/>
              <a:t>24</a:t>
            </a:fld>
            <a:endParaRPr lang="en-US" sz="1600">
              <a:latin typeface="Times New Roman" pitchFamily="18" charset="0"/>
            </a:endParaRPr>
          </a:p>
        </p:txBody>
      </p:sp>
      <p:sp>
        <p:nvSpPr>
          <p:cNvPr id="154626" name="Rectangle 2"/>
          <p:cNvSpPr>
            <a:spLocks noGrp="1" noChangeArrowheads="1"/>
          </p:cNvSpPr>
          <p:nvPr>
            <p:ph type="title" idx="4294967295"/>
          </p:nvPr>
        </p:nvSpPr>
        <p:spPr/>
        <p:txBody>
          <a:bodyPr/>
          <a:lstStyle/>
          <a:p>
            <a:pPr eaLnBrk="1" hangingPunct="1">
              <a:defRPr/>
            </a:pPr>
            <a:r>
              <a:rPr lang="en-US" sz="2800"/>
              <a:t>Data Types </a:t>
            </a:r>
            <a:r>
              <a:rPr lang="en-US" sz="2000"/>
              <a:t>(2 of 2)</a:t>
            </a:r>
          </a:p>
        </p:txBody>
      </p:sp>
      <p:sp>
        <p:nvSpPr>
          <p:cNvPr id="28676" name="Rectangle 3"/>
          <p:cNvSpPr>
            <a:spLocks noGrp="1" noChangeArrowheads="1"/>
          </p:cNvSpPr>
          <p:nvPr>
            <p:ph type="body" idx="4294967295"/>
          </p:nvPr>
        </p:nvSpPr>
        <p:spPr>
          <a:xfrm>
            <a:off x="609600" y="1066800"/>
            <a:ext cx="7924800" cy="4572000"/>
          </a:xfrm>
        </p:spPr>
        <p:txBody>
          <a:bodyPr/>
          <a:lstStyle/>
          <a:p>
            <a:pPr eaLnBrk="1" hangingPunct="1">
              <a:buFontTx/>
              <a:buNone/>
            </a:pPr>
            <a:r>
              <a:rPr lang="en-US" sz="1800" dirty="0"/>
              <a:t>The following are MASM intrinsic data types, to be used in the source code:</a:t>
            </a:r>
          </a:p>
          <a:p>
            <a:pPr eaLnBrk="1" hangingPunct="1">
              <a:buFontTx/>
              <a:buNone/>
            </a:pPr>
            <a:endParaRPr lang="en-US" sz="1000" dirty="0"/>
          </a:p>
          <a:p>
            <a:pPr lvl="1" eaLnBrk="1" hangingPunct="1"/>
            <a:r>
              <a:rPr lang="en-US" sz="1800" dirty="0"/>
              <a:t>BYTE		8 bit unsigned integer</a:t>
            </a:r>
          </a:p>
          <a:p>
            <a:pPr lvl="1" eaLnBrk="1" hangingPunct="1"/>
            <a:r>
              <a:rPr lang="en-US" sz="1800" dirty="0"/>
              <a:t>SBYTE		8 bit signed integer</a:t>
            </a:r>
          </a:p>
          <a:p>
            <a:pPr lvl="1" eaLnBrk="1" hangingPunct="1"/>
            <a:r>
              <a:rPr lang="en-US" sz="1800" dirty="0"/>
              <a:t>WORD		16 bit unsigned </a:t>
            </a:r>
          </a:p>
          <a:p>
            <a:pPr lvl="1" eaLnBrk="1" hangingPunct="1"/>
            <a:r>
              <a:rPr lang="en-US" sz="1800" dirty="0"/>
              <a:t>SWORD		16 bit signed integer</a:t>
            </a:r>
          </a:p>
          <a:p>
            <a:pPr lvl="1" eaLnBrk="1" hangingPunct="1"/>
            <a:r>
              <a:rPr lang="en-US" sz="1800" dirty="0"/>
              <a:t>DWORD		32 bit unsigned integer</a:t>
            </a:r>
          </a:p>
          <a:p>
            <a:pPr lvl="1" eaLnBrk="1" hangingPunct="1"/>
            <a:r>
              <a:rPr lang="en-US" sz="1800" dirty="0"/>
              <a:t>SDWORD		32 bit signed integer</a:t>
            </a:r>
          </a:p>
          <a:p>
            <a:pPr lvl="1" eaLnBrk="1" hangingPunct="1"/>
            <a:r>
              <a:rPr lang="en-US" sz="1800" dirty="0"/>
              <a:t>QWORD		64-bit integer</a:t>
            </a:r>
          </a:p>
          <a:p>
            <a:pPr lvl="1" eaLnBrk="1" hangingPunct="1"/>
            <a:r>
              <a:rPr lang="en-US" sz="1800" dirty="0"/>
              <a:t>TBYTE		80-bit integer</a:t>
            </a:r>
          </a:p>
          <a:p>
            <a:pPr lvl="1" eaLnBrk="1" hangingPunct="1">
              <a:buFontTx/>
              <a:buNone/>
            </a:pPr>
            <a:endParaRPr lang="en-US" sz="1800" dirty="0"/>
          </a:p>
          <a:p>
            <a:pPr marL="0" eaLnBrk="1" hangingPunct="1">
              <a:buFontTx/>
              <a:buNone/>
            </a:pPr>
            <a:r>
              <a:rPr lang="en-US" sz="1800" dirty="0"/>
              <a:t>Note that since the assembler is case insensitive, the MASM data types can be in lowercase or uppercase: WORD is the same as word, which is the same as Word, etc.</a:t>
            </a:r>
          </a:p>
        </p:txBody>
      </p:sp>
      <p:sp>
        <p:nvSpPr>
          <p:cNvPr id="28677" name="Slide Number Placeholder 5"/>
          <p:cNvSpPr>
            <a:spLocks noGrp="1"/>
          </p:cNvSpPr>
          <p:nvPr>
            <p:ph type="sldNum" sz="quarter" idx="11"/>
          </p:nvPr>
        </p:nvSpPr>
        <p:spPr>
          <a:noFill/>
        </p:spPr>
        <p:txBody>
          <a:bodyPr/>
          <a:lstStyle/>
          <a:p>
            <a:fld id="{AA223450-C2B4-40F1-840A-CB388451D14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86207EFF-632C-4C02-A935-50BAB60DA5D0}" type="slidenum">
              <a:rPr lang="en-US" sz="1600">
                <a:latin typeface="Times New Roman" pitchFamily="18" charset="0"/>
              </a:rPr>
              <a:pPr algn="r"/>
              <a:t>25</a:t>
            </a:fld>
            <a:endParaRPr lang="en-US" sz="1600">
              <a:latin typeface="Times New Roman" pitchFamily="18" charset="0"/>
            </a:endParaRPr>
          </a:p>
        </p:txBody>
      </p:sp>
      <p:sp>
        <p:nvSpPr>
          <p:cNvPr id="134146" name="Rectangle 2"/>
          <p:cNvSpPr>
            <a:spLocks noGrp="1" noChangeArrowheads="1"/>
          </p:cNvSpPr>
          <p:nvPr>
            <p:ph type="title" idx="4294967295"/>
          </p:nvPr>
        </p:nvSpPr>
        <p:spPr>
          <a:xfrm>
            <a:off x="685800" y="152400"/>
            <a:ext cx="7772400" cy="609600"/>
          </a:xfrm>
        </p:spPr>
        <p:txBody>
          <a:bodyPr/>
          <a:lstStyle/>
          <a:p>
            <a:pPr eaLnBrk="1" hangingPunct="1">
              <a:defRPr/>
            </a:pPr>
            <a:r>
              <a:rPr lang="en-US" sz="2800"/>
              <a:t>Data Definition</a:t>
            </a:r>
          </a:p>
        </p:txBody>
      </p:sp>
      <p:sp>
        <p:nvSpPr>
          <p:cNvPr id="29700" name="Rectangle 3"/>
          <p:cNvSpPr>
            <a:spLocks noGrp="1" noChangeArrowheads="1"/>
          </p:cNvSpPr>
          <p:nvPr>
            <p:ph type="body" idx="4294967295"/>
          </p:nvPr>
        </p:nvSpPr>
        <p:spPr>
          <a:xfrm>
            <a:off x="533400" y="762000"/>
            <a:ext cx="8153400" cy="5334000"/>
          </a:xfrm>
        </p:spPr>
        <p:txBody>
          <a:bodyPr/>
          <a:lstStyle/>
          <a:p>
            <a:pPr eaLnBrk="1" hangingPunct="1">
              <a:lnSpc>
                <a:spcPct val="80000"/>
              </a:lnSpc>
            </a:pPr>
            <a:r>
              <a:rPr lang="en-US" sz="1800" dirty="0"/>
              <a:t>Data definition always appears in the </a:t>
            </a:r>
            <a:r>
              <a:rPr lang="en-US" sz="1800" b="1" dirty="0"/>
              <a:t>.data</a:t>
            </a:r>
            <a:r>
              <a:rPr lang="en-US" sz="1800" dirty="0"/>
              <a:t> section of the program.</a:t>
            </a:r>
          </a:p>
          <a:p>
            <a:pPr eaLnBrk="1" hangingPunct="1">
              <a:lnSpc>
                <a:spcPct val="80000"/>
              </a:lnSpc>
            </a:pPr>
            <a:r>
              <a:rPr lang="en-US" sz="1800" dirty="0"/>
              <a:t>A data definition is used to set aside storage in memory for a specific type of data, and therefore a specific number of bytes.</a:t>
            </a:r>
          </a:p>
          <a:p>
            <a:pPr eaLnBrk="1" hangingPunct="1">
              <a:lnSpc>
                <a:spcPct val="80000"/>
              </a:lnSpc>
            </a:pPr>
            <a:r>
              <a:rPr lang="en-US" sz="1800" dirty="0"/>
              <a:t>Choose a data type which is large enough to store the expected data value, but not so large that it wastes memory.</a:t>
            </a:r>
          </a:p>
          <a:p>
            <a:pPr eaLnBrk="1" hangingPunct="1">
              <a:lnSpc>
                <a:spcPct val="80000"/>
              </a:lnSpc>
            </a:pPr>
            <a:r>
              <a:rPr lang="en-US" sz="1800" dirty="0"/>
              <a:t>A data definition doesn’t require a name, but it is recommended that a name (data label) is assigned to the memory location so it is easier to refer to the memory location in the code.</a:t>
            </a:r>
          </a:p>
          <a:p>
            <a:pPr eaLnBrk="1" hangingPunct="1">
              <a:lnSpc>
                <a:spcPct val="80000"/>
              </a:lnSpc>
              <a:spcBef>
                <a:spcPct val="40000"/>
              </a:spcBef>
            </a:pPr>
            <a:r>
              <a:rPr lang="en-US" sz="1800" dirty="0"/>
              <a:t>Syntax:</a:t>
            </a:r>
          </a:p>
          <a:p>
            <a:pPr lvl="1" eaLnBrk="1" hangingPunct="1">
              <a:lnSpc>
                <a:spcPct val="80000"/>
              </a:lnSpc>
              <a:buFontTx/>
              <a:buNone/>
            </a:pPr>
            <a:r>
              <a:rPr lang="en-US" sz="1700" dirty="0"/>
              <a:t>	[</a:t>
            </a:r>
            <a:r>
              <a:rPr lang="en-US" sz="1700" i="1" dirty="0"/>
              <a:t>name</a:t>
            </a:r>
            <a:r>
              <a:rPr lang="en-US" sz="1700" dirty="0"/>
              <a:t>]   </a:t>
            </a:r>
            <a:r>
              <a:rPr lang="en-US" sz="1700" i="1" dirty="0" err="1"/>
              <a:t>data_type</a:t>
            </a:r>
            <a:r>
              <a:rPr lang="en-US" sz="1700" dirty="0"/>
              <a:t>    </a:t>
            </a:r>
            <a:r>
              <a:rPr lang="en-US" sz="1700" i="1" dirty="0" err="1"/>
              <a:t>initializer</a:t>
            </a:r>
            <a:r>
              <a:rPr lang="en-US" sz="1700" dirty="0"/>
              <a:t>    [,</a:t>
            </a:r>
            <a:r>
              <a:rPr lang="en-US" sz="1700" i="1" dirty="0" err="1"/>
              <a:t>initializer</a:t>
            </a:r>
            <a:r>
              <a:rPr lang="en-US" sz="1700" dirty="0"/>
              <a:t>] . . .</a:t>
            </a:r>
          </a:p>
          <a:p>
            <a:pPr lvl="1" eaLnBrk="1" hangingPunct="1">
              <a:lnSpc>
                <a:spcPct val="80000"/>
              </a:lnSpc>
              <a:buFontTx/>
              <a:buNone/>
            </a:pPr>
            <a:r>
              <a:rPr lang="en-US" sz="1800" dirty="0"/>
              <a:t>where</a:t>
            </a:r>
          </a:p>
          <a:p>
            <a:pPr lvl="1" eaLnBrk="1" hangingPunct="1">
              <a:lnSpc>
                <a:spcPct val="80000"/>
              </a:lnSpc>
              <a:buFontTx/>
              <a:buChar char="-"/>
            </a:pPr>
            <a:r>
              <a:rPr lang="en-US" sz="1800" dirty="0"/>
              <a:t>name: variable name (data label)</a:t>
            </a:r>
          </a:p>
          <a:p>
            <a:pPr lvl="1" eaLnBrk="1" hangingPunct="1">
              <a:lnSpc>
                <a:spcPct val="80000"/>
              </a:lnSpc>
              <a:buFontTx/>
              <a:buChar char="-"/>
            </a:pPr>
            <a:r>
              <a:rPr lang="en-US" sz="1800" dirty="0" err="1"/>
              <a:t>data_type</a:t>
            </a:r>
            <a:r>
              <a:rPr lang="en-US" sz="1800" dirty="0"/>
              <a:t>: MASM data type</a:t>
            </a:r>
          </a:p>
          <a:p>
            <a:pPr lvl="1" eaLnBrk="1" hangingPunct="1">
              <a:lnSpc>
                <a:spcPct val="80000"/>
              </a:lnSpc>
              <a:buFontTx/>
              <a:buChar char="-"/>
            </a:pPr>
            <a:r>
              <a:rPr lang="en-US" sz="1800" dirty="0" err="1"/>
              <a:t>initializer</a:t>
            </a:r>
            <a:r>
              <a:rPr lang="en-US" sz="1800" dirty="0"/>
              <a:t>: value to initialize memory</a:t>
            </a:r>
          </a:p>
          <a:p>
            <a:pPr lvl="1" eaLnBrk="1" hangingPunct="1">
              <a:lnSpc>
                <a:spcPct val="80000"/>
              </a:lnSpc>
              <a:buFontTx/>
              <a:buChar char="-"/>
            </a:pPr>
            <a:r>
              <a:rPr lang="en-US" sz="1800" dirty="0"/>
              <a:t>[ ] means optional field</a:t>
            </a:r>
          </a:p>
          <a:p>
            <a:pPr eaLnBrk="1" hangingPunct="1">
              <a:lnSpc>
                <a:spcPct val="80000"/>
              </a:lnSpc>
              <a:spcBef>
                <a:spcPct val="40000"/>
              </a:spcBef>
            </a:pPr>
            <a:r>
              <a:rPr lang="en-US" sz="1800" dirty="0"/>
              <a:t>Example:</a:t>
            </a:r>
          </a:p>
          <a:p>
            <a:pPr lvl="1" eaLnBrk="1" hangingPunct="1">
              <a:lnSpc>
                <a:spcPct val="80000"/>
              </a:lnSpc>
              <a:buFontTx/>
              <a:buNone/>
            </a:pPr>
            <a:r>
              <a:rPr lang="en-US" sz="1800" b="1" dirty="0">
                <a:latin typeface="Courier New" pitchFamily="49" charset="0"/>
              </a:rPr>
              <a:t>value1   BYTE   10   </a:t>
            </a:r>
            <a:r>
              <a:rPr lang="en-US" sz="1800" dirty="0"/>
              <a:t>; define an 8 bit memory location called 			         ; value1, initialize to 10</a:t>
            </a:r>
          </a:p>
          <a:p>
            <a:pPr eaLnBrk="1" hangingPunct="1">
              <a:lnSpc>
                <a:spcPct val="80000"/>
              </a:lnSpc>
              <a:spcBef>
                <a:spcPct val="40000"/>
              </a:spcBef>
            </a:pPr>
            <a:r>
              <a:rPr lang="en-US" sz="1800" dirty="0"/>
              <a:t>All </a:t>
            </a:r>
            <a:r>
              <a:rPr lang="en-US" sz="1800" dirty="0" err="1"/>
              <a:t>initializers</a:t>
            </a:r>
            <a:r>
              <a:rPr lang="en-US" sz="1800" dirty="0"/>
              <a:t> become binary data in memory, regardless of whether the value is entered as decimal, hexadecimal, or binary format.</a:t>
            </a:r>
          </a:p>
        </p:txBody>
      </p:sp>
      <p:sp>
        <p:nvSpPr>
          <p:cNvPr id="29701" name="Slide Number Placeholder 5"/>
          <p:cNvSpPr>
            <a:spLocks noGrp="1"/>
          </p:cNvSpPr>
          <p:nvPr>
            <p:ph type="sldNum" sz="quarter" idx="11"/>
          </p:nvPr>
        </p:nvSpPr>
        <p:spPr>
          <a:noFill/>
        </p:spPr>
        <p:txBody>
          <a:bodyPr/>
          <a:lstStyle/>
          <a:p>
            <a:fld id="{3AA4C737-0255-41CB-AB54-33B29B395E4A}"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C4BFC2E-C638-46CA-91EA-1103E153F209}" type="slidenum">
              <a:rPr lang="en-US" sz="1600">
                <a:latin typeface="Times New Roman" pitchFamily="18" charset="0"/>
              </a:rPr>
              <a:pPr algn="r"/>
              <a:t>26</a:t>
            </a:fld>
            <a:endParaRPr lang="en-US" sz="1600">
              <a:latin typeface="Times New Roman" pitchFamily="18" charset="0"/>
            </a:endParaRPr>
          </a:p>
        </p:txBody>
      </p:sp>
      <p:sp>
        <p:nvSpPr>
          <p:cNvPr id="92162" name="Rectangle 2"/>
          <p:cNvSpPr>
            <a:spLocks noGrp="1" noChangeArrowheads="1"/>
          </p:cNvSpPr>
          <p:nvPr>
            <p:ph type="title" idx="4294967295"/>
          </p:nvPr>
        </p:nvSpPr>
        <p:spPr/>
        <p:txBody>
          <a:bodyPr/>
          <a:lstStyle/>
          <a:p>
            <a:pPr eaLnBrk="1" hangingPunct="1">
              <a:defRPr/>
            </a:pPr>
            <a:r>
              <a:rPr lang="en-US" sz="2800"/>
              <a:t>Defining BYTE and SBYTE Data</a:t>
            </a:r>
          </a:p>
        </p:txBody>
      </p:sp>
      <p:sp>
        <p:nvSpPr>
          <p:cNvPr id="30724" name="Text Box 3"/>
          <p:cNvSpPr txBox="1">
            <a:spLocks noChangeArrowheads="1"/>
          </p:cNvSpPr>
          <p:nvPr/>
        </p:nvSpPr>
        <p:spPr bwMode="auto">
          <a:xfrm>
            <a:off x="838200" y="1219200"/>
            <a:ext cx="7543800" cy="1752600"/>
          </a:xfrm>
          <a:prstGeom prst="rect">
            <a:avLst/>
          </a:prstGeom>
          <a:noFill/>
          <a:ln w="9525">
            <a:solidFill>
              <a:schemeClr val="tx1"/>
            </a:solidFill>
            <a:miter lim="800000"/>
            <a:headEnd/>
            <a:tailEnd/>
          </a:ln>
        </p:spPr>
        <p:txBody>
          <a:bodyPr tIns="228600" bIns="228600"/>
          <a:lstStyle/>
          <a:p>
            <a:pPr>
              <a:tabLst>
                <a:tab pos="457200" algn="l"/>
                <a:tab pos="3657600" algn="l"/>
                <a:tab pos="4114800" algn="l"/>
              </a:tabLst>
            </a:pPr>
            <a:r>
              <a:rPr lang="en-US" sz="1600" b="1">
                <a:latin typeface="Courier New" pitchFamily="49" charset="0"/>
              </a:rPr>
              <a:t>value1 BYTE 'A'      ; value1 = character constant A</a:t>
            </a:r>
          </a:p>
          <a:p>
            <a:pPr>
              <a:tabLst>
                <a:tab pos="457200" algn="l"/>
                <a:tab pos="3657600" algn="l"/>
                <a:tab pos="4114800" algn="l"/>
              </a:tabLst>
            </a:pPr>
            <a:r>
              <a:rPr lang="en-US" sz="1600" b="1">
                <a:latin typeface="Courier New" pitchFamily="49" charset="0"/>
              </a:rPr>
              <a:t>value2 BYTE 0        ; value2 = 0, smallest unsigned byte </a:t>
            </a:r>
          </a:p>
          <a:p>
            <a:pPr>
              <a:tabLst>
                <a:tab pos="457200" algn="l"/>
                <a:tab pos="3657600" algn="l"/>
                <a:tab pos="4114800" algn="l"/>
              </a:tabLst>
            </a:pPr>
            <a:r>
              <a:rPr lang="en-US" sz="1600" b="1">
                <a:latin typeface="Courier New" pitchFamily="49" charset="0"/>
              </a:rPr>
              <a:t>value3 BYTE 255      ; value3 = 255, largest unsigned byte</a:t>
            </a:r>
          </a:p>
          <a:p>
            <a:pPr>
              <a:tabLst>
                <a:tab pos="457200" algn="l"/>
                <a:tab pos="3657600" algn="l"/>
                <a:tab pos="4114800" algn="l"/>
              </a:tabLst>
            </a:pPr>
            <a:r>
              <a:rPr lang="en-US" sz="1600" b="1">
                <a:latin typeface="Courier New" pitchFamily="49" charset="0"/>
              </a:rPr>
              <a:t>value4 SBYTE -128    ; value4 = -128, smallest signed byte</a:t>
            </a:r>
          </a:p>
          <a:p>
            <a:pPr>
              <a:tabLst>
                <a:tab pos="457200" algn="l"/>
                <a:tab pos="3657600" algn="l"/>
                <a:tab pos="4114800" algn="l"/>
              </a:tabLst>
            </a:pPr>
            <a:r>
              <a:rPr lang="en-US" sz="1600" b="1">
                <a:latin typeface="Courier New" pitchFamily="49" charset="0"/>
              </a:rPr>
              <a:t>value5 SBYTE +127    ; value5 = 127, largest signed byte </a:t>
            </a:r>
          </a:p>
          <a:p>
            <a:pPr>
              <a:tabLst>
                <a:tab pos="457200" algn="l"/>
                <a:tab pos="3657600" algn="l"/>
                <a:tab pos="4114800" algn="l"/>
              </a:tabLst>
            </a:pPr>
            <a:r>
              <a:rPr lang="en-US" sz="1600" b="1">
                <a:latin typeface="Courier New" pitchFamily="49" charset="0"/>
              </a:rPr>
              <a:t>value6 BYTE ?        ; value5 = an un-initialized byte</a:t>
            </a:r>
          </a:p>
        </p:txBody>
      </p:sp>
      <p:sp>
        <p:nvSpPr>
          <p:cNvPr id="30725" name="Text Box 4"/>
          <p:cNvSpPr txBox="1">
            <a:spLocks noChangeArrowheads="1"/>
          </p:cNvSpPr>
          <p:nvPr/>
        </p:nvSpPr>
        <p:spPr bwMode="auto">
          <a:xfrm>
            <a:off x="609600" y="762000"/>
            <a:ext cx="7620000" cy="547688"/>
          </a:xfrm>
          <a:prstGeom prst="rect">
            <a:avLst/>
          </a:prstGeom>
          <a:noFill/>
          <a:ln w="9525">
            <a:noFill/>
            <a:miter lim="800000"/>
            <a:headEnd/>
            <a:tailEnd/>
          </a:ln>
        </p:spPr>
        <p:txBody>
          <a:bodyPr tIns="137160" bIns="137160">
            <a:spAutoFit/>
          </a:bodyPr>
          <a:lstStyle/>
          <a:p>
            <a:pPr>
              <a:spcBef>
                <a:spcPct val="50000"/>
              </a:spcBef>
            </a:pPr>
            <a:r>
              <a:rPr lang="en-US" sz="1800"/>
              <a:t>Each of the following defines a single byte of storage:</a:t>
            </a:r>
          </a:p>
        </p:txBody>
      </p:sp>
      <p:sp>
        <p:nvSpPr>
          <p:cNvPr id="92165" name="Text Box 5"/>
          <p:cNvSpPr txBox="1">
            <a:spLocks noChangeArrowheads="1"/>
          </p:cNvSpPr>
          <p:nvPr/>
        </p:nvSpPr>
        <p:spPr bwMode="auto">
          <a:xfrm>
            <a:off x="533400" y="3124200"/>
            <a:ext cx="8001000" cy="3254737"/>
          </a:xfrm>
          <a:prstGeom prst="rect">
            <a:avLst/>
          </a:prstGeom>
          <a:noFill/>
          <a:ln w="9525">
            <a:noFill/>
            <a:miter lim="800000"/>
            <a:headEnd/>
            <a:tailEnd/>
          </a:ln>
        </p:spPr>
        <p:txBody>
          <a:bodyPr tIns="137160" bIns="137160">
            <a:spAutoFit/>
          </a:bodyPr>
          <a:lstStyle/>
          <a:p>
            <a:pPr marL="227013" indent="-227013">
              <a:spcBef>
                <a:spcPct val="25000"/>
              </a:spcBef>
              <a:buFontTx/>
              <a:buChar char="•"/>
            </a:pPr>
            <a:r>
              <a:rPr lang="en-US" sz="1800" dirty="0">
                <a:solidFill>
                  <a:schemeClr val="tx2"/>
                </a:solidFill>
              </a:rPr>
              <a:t>When a variable is uninitialized, the </a:t>
            </a:r>
            <a:r>
              <a:rPr lang="en-US" sz="1800" dirty="0" err="1">
                <a:solidFill>
                  <a:schemeClr val="tx2"/>
                </a:solidFill>
              </a:rPr>
              <a:t>initializer</a:t>
            </a:r>
            <a:r>
              <a:rPr lang="en-US" sz="1800" dirty="0">
                <a:solidFill>
                  <a:schemeClr val="tx2"/>
                </a:solidFill>
              </a:rPr>
              <a:t> is still required and it is a ‘?’</a:t>
            </a:r>
          </a:p>
          <a:p>
            <a:pPr marL="227013" indent="-227013">
              <a:spcBef>
                <a:spcPct val="25000"/>
              </a:spcBef>
              <a:buFontTx/>
              <a:buChar char="•"/>
            </a:pPr>
            <a:r>
              <a:rPr lang="en-US" sz="1800" dirty="0">
                <a:solidFill>
                  <a:schemeClr val="tx2"/>
                </a:solidFill>
              </a:rPr>
              <a:t>MASM does </a:t>
            </a:r>
            <a:r>
              <a:rPr lang="en-US" sz="1800" i="1" dirty="0">
                <a:solidFill>
                  <a:schemeClr val="tx2"/>
                </a:solidFill>
              </a:rPr>
              <a:t>not</a:t>
            </a:r>
            <a:r>
              <a:rPr lang="en-US" sz="1800" dirty="0">
                <a:solidFill>
                  <a:schemeClr val="tx2"/>
                </a:solidFill>
              </a:rPr>
              <a:t> prevent us from defining a BYTE data type and then initialize it with a negative value. As long as the initialized value can be stored as 8 bits in memory, the CPU has no problem executing an instruction with this value.</a:t>
            </a:r>
          </a:p>
          <a:p>
            <a:pPr marL="227013" indent="-227013">
              <a:spcBef>
                <a:spcPct val="25000"/>
              </a:spcBef>
              <a:buFontTx/>
              <a:buChar char="•"/>
            </a:pPr>
            <a:r>
              <a:rPr lang="en-US" sz="1800" dirty="0">
                <a:solidFill>
                  <a:schemeClr val="tx2"/>
                </a:solidFill>
              </a:rPr>
              <a:t>However, it is considered poor style to do this, because the negative value can ‘surprise’ a human programmer who is expecting a positive value only, due to the BYTE declaration.</a:t>
            </a:r>
          </a:p>
          <a:p>
            <a:pPr marL="227013" indent="-227013">
              <a:spcBef>
                <a:spcPct val="25000"/>
              </a:spcBef>
              <a:buFontTx/>
              <a:buChar char="•"/>
            </a:pPr>
            <a:r>
              <a:rPr lang="en-US" sz="1800" dirty="0">
                <a:solidFill>
                  <a:schemeClr val="tx2"/>
                </a:solidFill>
              </a:rPr>
              <a:t>This concept of distinguishing between BYTE and SBYTE also applies to WORD and SWORD, DWORD and SDWORD, etc.</a:t>
            </a:r>
          </a:p>
        </p:txBody>
      </p:sp>
      <p:sp>
        <p:nvSpPr>
          <p:cNvPr id="30727" name="Slide Number Placeholder 7"/>
          <p:cNvSpPr>
            <a:spLocks noGrp="1"/>
          </p:cNvSpPr>
          <p:nvPr>
            <p:ph type="sldNum" sz="quarter" idx="11"/>
          </p:nvPr>
        </p:nvSpPr>
        <p:spPr>
          <a:noFill/>
        </p:spPr>
        <p:txBody>
          <a:bodyPr/>
          <a:lstStyle/>
          <a:p>
            <a:fld id="{58AFE056-2132-4E95-94CB-8339BA52F2D9}"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F6A6CC91-5CB8-4A73-9EB4-8B84E6F5C004}" type="slidenum">
              <a:rPr lang="en-US" sz="1600">
                <a:latin typeface="Times New Roman" pitchFamily="18" charset="0"/>
              </a:rPr>
              <a:pPr algn="r"/>
              <a:t>27</a:t>
            </a:fld>
            <a:endParaRPr lang="en-US" sz="1600">
              <a:latin typeface="Times New Roman" pitchFamily="18" charset="0"/>
            </a:endParaRPr>
          </a:p>
        </p:txBody>
      </p:sp>
      <p:sp>
        <p:nvSpPr>
          <p:cNvPr id="107522" name="Rectangle 1026"/>
          <p:cNvSpPr>
            <a:spLocks noGrp="1" noChangeArrowheads="1"/>
          </p:cNvSpPr>
          <p:nvPr>
            <p:ph type="title" idx="4294967295"/>
          </p:nvPr>
        </p:nvSpPr>
        <p:spPr>
          <a:xfrm>
            <a:off x="685800" y="152400"/>
            <a:ext cx="7772400" cy="533400"/>
          </a:xfrm>
        </p:spPr>
        <p:txBody>
          <a:bodyPr/>
          <a:lstStyle/>
          <a:p>
            <a:pPr eaLnBrk="1" hangingPunct="1">
              <a:defRPr/>
            </a:pPr>
            <a:r>
              <a:rPr lang="en-US" sz="2800" dirty="0"/>
              <a:t>Defining Byte Arrays</a:t>
            </a:r>
          </a:p>
        </p:txBody>
      </p:sp>
      <p:sp>
        <p:nvSpPr>
          <p:cNvPr id="31748" name="Text Box 1027"/>
          <p:cNvSpPr txBox="1">
            <a:spLocks noChangeArrowheads="1"/>
          </p:cNvSpPr>
          <p:nvPr/>
        </p:nvSpPr>
        <p:spPr bwMode="auto">
          <a:xfrm>
            <a:off x="457200" y="1981200"/>
            <a:ext cx="8153400" cy="3200400"/>
          </a:xfrm>
          <a:prstGeom prst="rect">
            <a:avLst/>
          </a:prstGeom>
          <a:noFill/>
          <a:ln w="9525">
            <a:solidFill>
              <a:schemeClr val="tx1"/>
            </a:solidFill>
            <a:miter lim="800000"/>
            <a:headEnd/>
            <a:tailEnd/>
          </a:ln>
        </p:spPr>
        <p:txBody>
          <a:bodyPr tIns="228600" bIns="228600"/>
          <a:lstStyle/>
          <a:p>
            <a:pPr>
              <a:tabLst>
                <a:tab pos="457200" algn="l"/>
                <a:tab pos="3657600" algn="l"/>
                <a:tab pos="4114800" algn="l"/>
              </a:tabLst>
            </a:pPr>
            <a:r>
              <a:rPr lang="en-US" sz="1600" b="1">
                <a:latin typeface="Courier New" pitchFamily="49" charset="0"/>
              </a:rPr>
              <a:t>list1 BYTE 10,20,30,40     ; array of 4 unsigned bytes</a:t>
            </a:r>
          </a:p>
          <a:p>
            <a:pPr>
              <a:tabLst>
                <a:tab pos="457200" algn="l"/>
                <a:tab pos="3657600" algn="l"/>
                <a:tab pos="4114800" algn="l"/>
              </a:tabLst>
            </a:pPr>
            <a:r>
              <a:rPr lang="en-US" sz="1600" b="1">
                <a:latin typeface="Courier New" pitchFamily="49" charset="0"/>
              </a:rPr>
              <a:t>list2 BYTE 10,20,30,40     ; array of 12 unsigned bytes</a:t>
            </a:r>
          </a:p>
          <a:p>
            <a:pPr>
              <a:tabLst>
                <a:tab pos="457200" algn="l"/>
                <a:tab pos="3657600" algn="l"/>
                <a:tab pos="4114800" algn="l"/>
              </a:tabLst>
            </a:pPr>
            <a:r>
              <a:rPr lang="en-US" sz="1600" b="1">
                <a:latin typeface="Courier New" pitchFamily="49" charset="0"/>
              </a:rPr>
              <a:t>      BYTE 50,60,70,80</a:t>
            </a:r>
          </a:p>
          <a:p>
            <a:pPr>
              <a:tabLst>
                <a:tab pos="457200" algn="l"/>
                <a:tab pos="3657600" algn="l"/>
                <a:tab pos="4114800" algn="l"/>
              </a:tabLst>
            </a:pPr>
            <a:r>
              <a:rPr lang="en-US" sz="1600" b="1">
                <a:latin typeface="Courier New" pitchFamily="49" charset="0"/>
              </a:rPr>
              <a:t>      BYTE 81,82,83,84</a:t>
            </a:r>
          </a:p>
          <a:p>
            <a:pPr>
              <a:tabLst>
                <a:tab pos="457200" algn="l"/>
                <a:tab pos="3657600" algn="l"/>
                <a:tab pos="4114800" algn="l"/>
              </a:tabLst>
            </a:pPr>
            <a:r>
              <a:rPr lang="en-US" sz="1600" b="1">
                <a:latin typeface="Courier New" pitchFamily="49" charset="0"/>
              </a:rPr>
              <a:t>list3 SBYTE ?,-32,41h,10100010b   ; array of 4 signed bytes,</a:t>
            </a:r>
          </a:p>
          <a:p>
            <a:pPr>
              <a:tabLst>
                <a:tab pos="457200" algn="l"/>
                <a:tab pos="3657600" algn="l"/>
                <a:tab pos="4114800" algn="l"/>
              </a:tabLst>
            </a:pPr>
            <a:r>
              <a:rPr lang="en-US" sz="1600" b="1">
                <a:latin typeface="Courier New" pitchFamily="49" charset="0"/>
              </a:rPr>
              <a:t>                       ; first element is uninitialized, </a:t>
            </a:r>
          </a:p>
          <a:p>
            <a:pPr>
              <a:tabLst>
                <a:tab pos="457200" algn="l"/>
                <a:tab pos="3657600" algn="l"/>
                <a:tab pos="4114800" algn="l"/>
              </a:tabLst>
            </a:pPr>
            <a:r>
              <a:rPr lang="en-US" sz="1600" b="1">
                <a:latin typeface="Courier New" pitchFamily="49" charset="0"/>
              </a:rPr>
              <a:t>	                   ; second element is initialized with a</a:t>
            </a:r>
          </a:p>
          <a:p>
            <a:pPr>
              <a:tabLst>
                <a:tab pos="457200" algn="l"/>
                <a:tab pos="3657600" algn="l"/>
                <a:tab pos="4114800" algn="l"/>
              </a:tabLst>
            </a:pPr>
            <a:r>
              <a:rPr lang="en-US" sz="1600" b="1">
                <a:latin typeface="Courier New" pitchFamily="49" charset="0"/>
              </a:rPr>
              <a:t>	                   ; decimal value, the third is initialized</a:t>
            </a:r>
          </a:p>
          <a:p>
            <a:pPr>
              <a:tabLst>
                <a:tab pos="457200" algn="l"/>
                <a:tab pos="3657600" algn="l"/>
                <a:tab pos="4114800" algn="l"/>
              </a:tabLst>
            </a:pPr>
            <a:r>
              <a:rPr lang="en-US" sz="1600" b="1">
                <a:latin typeface="Courier New" pitchFamily="49" charset="0"/>
              </a:rPr>
              <a:t>	                   ; with a hex value, the fourth is</a:t>
            </a:r>
          </a:p>
          <a:p>
            <a:pPr>
              <a:tabLst>
                <a:tab pos="457200" algn="l"/>
                <a:tab pos="3657600" algn="l"/>
                <a:tab pos="4114800" algn="l"/>
              </a:tabLst>
            </a:pPr>
            <a:r>
              <a:rPr lang="en-US" sz="1600" b="1">
                <a:latin typeface="Courier New" pitchFamily="49" charset="0"/>
              </a:rPr>
              <a:t>	                   ; initialized with a binary value</a:t>
            </a:r>
          </a:p>
          <a:p>
            <a:pPr>
              <a:tabLst>
                <a:tab pos="457200" algn="l"/>
                <a:tab pos="3657600" algn="l"/>
                <a:tab pos="4114800" algn="l"/>
              </a:tabLst>
            </a:pPr>
            <a:r>
              <a:rPr lang="en-US" sz="1600" b="1">
                <a:latin typeface="Courier New" pitchFamily="49" charset="0"/>
              </a:rPr>
              <a:t>list4 BYTE 0Ah,20h,‘A’,22h  ; array of 4 unsigned bytes </a:t>
            </a:r>
          </a:p>
        </p:txBody>
      </p:sp>
      <p:sp>
        <p:nvSpPr>
          <p:cNvPr id="31749" name="Text Box 1028"/>
          <p:cNvSpPr txBox="1">
            <a:spLocks noChangeArrowheads="1"/>
          </p:cNvSpPr>
          <p:nvPr/>
        </p:nvSpPr>
        <p:spPr bwMode="auto">
          <a:xfrm>
            <a:off x="457200" y="685800"/>
            <a:ext cx="8153400" cy="5609228"/>
          </a:xfrm>
          <a:prstGeom prst="rect">
            <a:avLst/>
          </a:prstGeom>
          <a:noFill/>
          <a:ln w="9525">
            <a:noFill/>
            <a:miter lim="800000"/>
            <a:headEnd/>
            <a:tailEnd/>
          </a:ln>
        </p:spPr>
        <p:txBody>
          <a:bodyPr tIns="0" bIns="0">
            <a:spAutoFit/>
          </a:bodyPr>
          <a:lstStyle/>
          <a:p>
            <a:pPr>
              <a:spcBef>
                <a:spcPct val="50000"/>
              </a:spcBef>
              <a:buFontTx/>
              <a:buChar char="•"/>
            </a:pPr>
            <a:r>
              <a:rPr lang="en-US" sz="1800" dirty="0"/>
              <a:t>    An array is defined as a list of data values that are stored in consecutive</a:t>
            </a:r>
          </a:p>
          <a:p>
            <a:r>
              <a:rPr lang="en-US" sz="1800" dirty="0"/>
              <a:t>     memory locations.</a:t>
            </a:r>
          </a:p>
          <a:p>
            <a:pPr>
              <a:spcBef>
                <a:spcPct val="25000"/>
              </a:spcBef>
              <a:buFontTx/>
              <a:buChar char="•"/>
            </a:pPr>
            <a:r>
              <a:rPr lang="en-US" sz="1800" dirty="0"/>
              <a:t>    Format:      [name]      </a:t>
            </a:r>
            <a:r>
              <a:rPr lang="en-US" sz="1800" dirty="0" err="1"/>
              <a:t>data_type</a:t>
            </a:r>
            <a:r>
              <a:rPr lang="en-US" sz="1800" dirty="0"/>
              <a:t>     initializer1, initializer2, initializer3, …    </a:t>
            </a:r>
          </a:p>
          <a:p>
            <a:pPr>
              <a:spcBef>
                <a:spcPct val="50000"/>
              </a:spcBef>
              <a:buFontTx/>
              <a:buChar char="•"/>
            </a:pPr>
            <a:r>
              <a:rPr lang="en-US" sz="1800" dirty="0"/>
              <a:t>    Examples of array definition</a:t>
            </a:r>
          </a:p>
          <a:p>
            <a:pPr>
              <a:spcBef>
                <a:spcPct val="50000"/>
              </a:spcBef>
              <a:buFontTx/>
              <a:buChar char="•"/>
            </a:pPr>
            <a:endParaRPr lang="en-US" sz="1800" dirty="0"/>
          </a:p>
          <a:p>
            <a:pPr>
              <a:spcBef>
                <a:spcPct val="50000"/>
              </a:spcBef>
              <a:buFontTx/>
              <a:buChar char="•"/>
            </a:pPr>
            <a:endParaRPr lang="en-US" sz="1800" dirty="0"/>
          </a:p>
          <a:p>
            <a:pPr>
              <a:spcBef>
                <a:spcPct val="50000"/>
              </a:spcBef>
              <a:buFontTx/>
              <a:buChar char="•"/>
            </a:pPr>
            <a:endParaRPr lang="en-US" sz="1800" dirty="0"/>
          </a:p>
          <a:p>
            <a:pPr>
              <a:spcBef>
                <a:spcPct val="50000"/>
              </a:spcBef>
              <a:buFontTx/>
              <a:buChar char="•"/>
            </a:pPr>
            <a:endParaRPr lang="en-US" sz="1800" dirty="0"/>
          </a:p>
          <a:p>
            <a:pPr>
              <a:spcBef>
                <a:spcPct val="50000"/>
              </a:spcBef>
              <a:buFontTx/>
              <a:buChar char="•"/>
            </a:pPr>
            <a:endParaRPr lang="en-US" sz="1800" dirty="0"/>
          </a:p>
          <a:p>
            <a:pPr>
              <a:spcBef>
                <a:spcPct val="50000"/>
              </a:spcBef>
              <a:buFontTx/>
              <a:buChar char="•"/>
            </a:pPr>
            <a:endParaRPr lang="en-US" sz="1800" dirty="0"/>
          </a:p>
          <a:p>
            <a:pPr>
              <a:spcBef>
                <a:spcPct val="50000"/>
              </a:spcBef>
            </a:pPr>
            <a:endParaRPr lang="en-US" sz="1800" dirty="0"/>
          </a:p>
          <a:p>
            <a:pPr>
              <a:spcBef>
                <a:spcPct val="50000"/>
              </a:spcBef>
            </a:pPr>
            <a:endParaRPr lang="en-US" sz="1800" dirty="0"/>
          </a:p>
          <a:p>
            <a:pPr>
              <a:spcBef>
                <a:spcPct val="50000"/>
              </a:spcBef>
              <a:buFontTx/>
              <a:buChar char="•"/>
            </a:pPr>
            <a:r>
              <a:rPr lang="en-US" sz="1800" dirty="0"/>
              <a:t>  Accessing an element in an array is similar in HLL:   </a:t>
            </a:r>
          </a:p>
          <a:p>
            <a:r>
              <a:rPr lang="en-US" sz="1800" dirty="0"/>
              <a:t>           </a:t>
            </a:r>
            <a:r>
              <a:rPr lang="en-US" sz="1800" b="1" dirty="0" err="1">
                <a:latin typeface="Courier New" pitchFamily="49" charset="0"/>
                <a:cs typeface="Courier New" pitchFamily="49" charset="0"/>
              </a:rPr>
              <a:t>arr</a:t>
            </a:r>
            <a:r>
              <a:rPr lang="en-US" sz="1800" b="1" dirty="0">
                <a:latin typeface="Courier New" pitchFamily="49" charset="0"/>
                <a:cs typeface="Courier New" pitchFamily="49" charset="0"/>
              </a:rPr>
              <a:t>[0]     </a:t>
            </a:r>
            <a:r>
              <a:rPr lang="en-US" sz="1800" dirty="0">
                <a:latin typeface="+mn-lt"/>
                <a:cs typeface="Courier New" pitchFamily="49" charset="0"/>
              </a:rPr>
              <a:t>; first element of </a:t>
            </a:r>
            <a:r>
              <a:rPr lang="en-US" sz="1800" dirty="0" err="1">
                <a:latin typeface="+mn-lt"/>
                <a:cs typeface="Courier New" pitchFamily="49" charset="0"/>
              </a:rPr>
              <a:t>arr</a:t>
            </a:r>
            <a:endParaRPr lang="en-US" sz="1800" dirty="0">
              <a:latin typeface="+mn-lt"/>
              <a:cs typeface="Courier New" pitchFamily="49" charset="0"/>
            </a:endParaRPr>
          </a:p>
          <a:p>
            <a:r>
              <a:rPr lang="en-US" sz="1800" dirty="0"/>
              <a:t>           </a:t>
            </a:r>
            <a:r>
              <a:rPr lang="en-US" sz="1800" b="1" dirty="0" err="1">
                <a:latin typeface="Courier New" pitchFamily="49" charset="0"/>
                <a:cs typeface="Courier New" pitchFamily="49" charset="0"/>
              </a:rPr>
              <a:t>arr</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eax</a:t>
            </a:r>
            <a:r>
              <a:rPr lang="en-US" sz="1800" b="1">
                <a:latin typeface="Courier New" pitchFamily="49" charset="0"/>
                <a:cs typeface="Courier New" pitchFamily="49" charset="0"/>
              </a:rPr>
              <a:t>]   </a:t>
            </a:r>
            <a:r>
              <a:rPr lang="en-US" sz="1800">
                <a:latin typeface="+mn-lt"/>
                <a:cs typeface="Courier New" pitchFamily="49" charset="0"/>
              </a:rPr>
              <a:t>; </a:t>
            </a:r>
            <a:r>
              <a:rPr lang="en-US" sz="1800" dirty="0">
                <a:latin typeface="+mn-lt"/>
                <a:cs typeface="Courier New" pitchFamily="49" charset="0"/>
              </a:rPr>
              <a:t>third element if </a:t>
            </a:r>
            <a:r>
              <a:rPr lang="en-US" sz="1800" dirty="0" err="1">
                <a:latin typeface="+mn-lt"/>
                <a:cs typeface="Courier New" pitchFamily="49" charset="0"/>
              </a:rPr>
              <a:t>eax</a:t>
            </a:r>
            <a:r>
              <a:rPr lang="en-US" sz="1800" dirty="0">
                <a:latin typeface="+mn-lt"/>
                <a:cs typeface="Courier New" pitchFamily="49" charset="0"/>
              </a:rPr>
              <a:t> is 2 and it’s an array of BYTES</a:t>
            </a:r>
          </a:p>
        </p:txBody>
      </p:sp>
      <p:sp>
        <p:nvSpPr>
          <p:cNvPr id="31750" name="Slide Number Placeholder 6"/>
          <p:cNvSpPr>
            <a:spLocks noGrp="1"/>
          </p:cNvSpPr>
          <p:nvPr>
            <p:ph type="sldNum" sz="quarter" idx="11"/>
          </p:nvPr>
        </p:nvSpPr>
        <p:spPr>
          <a:noFill/>
        </p:spPr>
        <p:txBody>
          <a:bodyPr/>
          <a:lstStyle/>
          <a:p>
            <a:fld id="{B46F7005-B933-4558-92CB-74FB3C307761}"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41D1A347-BB13-4476-8614-6E97D9C9273A}" type="slidenum">
              <a:rPr lang="en-US" sz="1600">
                <a:latin typeface="Times New Roman" pitchFamily="18" charset="0"/>
              </a:rPr>
              <a:pPr algn="r"/>
              <a:t>28</a:t>
            </a:fld>
            <a:endParaRPr lang="en-US" sz="1600">
              <a:latin typeface="Times New Roman" pitchFamily="18" charset="0"/>
            </a:endParaRPr>
          </a:p>
        </p:txBody>
      </p:sp>
      <p:sp>
        <p:nvSpPr>
          <p:cNvPr id="109570" name="Rectangle 2"/>
          <p:cNvSpPr>
            <a:spLocks noGrp="1" noChangeArrowheads="1"/>
          </p:cNvSpPr>
          <p:nvPr>
            <p:ph type="title" idx="4294967295"/>
          </p:nvPr>
        </p:nvSpPr>
        <p:spPr/>
        <p:txBody>
          <a:bodyPr/>
          <a:lstStyle/>
          <a:p>
            <a:pPr eaLnBrk="1" hangingPunct="1">
              <a:defRPr/>
            </a:pPr>
            <a:r>
              <a:rPr lang="en-US" sz="2800"/>
              <a:t>Defining Strings</a:t>
            </a:r>
            <a:r>
              <a:rPr lang="en-US" sz="2400"/>
              <a:t>  </a:t>
            </a:r>
            <a:r>
              <a:rPr lang="en-US" sz="2000"/>
              <a:t>(1 of 3)</a:t>
            </a:r>
          </a:p>
        </p:txBody>
      </p:sp>
      <p:sp>
        <p:nvSpPr>
          <p:cNvPr id="32772" name="Rectangle 3"/>
          <p:cNvSpPr>
            <a:spLocks noGrp="1" noChangeArrowheads="1"/>
          </p:cNvSpPr>
          <p:nvPr>
            <p:ph type="body" idx="4294967295"/>
          </p:nvPr>
        </p:nvSpPr>
        <p:spPr>
          <a:xfrm>
            <a:off x="762000" y="838200"/>
            <a:ext cx="7543800" cy="4419600"/>
          </a:xfrm>
        </p:spPr>
        <p:txBody>
          <a:bodyPr/>
          <a:lstStyle/>
          <a:p>
            <a:pPr eaLnBrk="1" hangingPunct="1">
              <a:lnSpc>
                <a:spcPct val="90000"/>
              </a:lnSpc>
            </a:pPr>
            <a:r>
              <a:rPr lang="en-US" sz="1800" dirty="0"/>
              <a:t>A string is an array of characters, or an array of unsigned bytes.</a:t>
            </a:r>
          </a:p>
          <a:p>
            <a:pPr eaLnBrk="1" hangingPunct="1">
              <a:lnSpc>
                <a:spcPct val="90000"/>
              </a:lnSpc>
            </a:pPr>
            <a:r>
              <a:rPr lang="en-US" sz="1800" dirty="0"/>
              <a:t>The initializing characters can be listed individually, separated by commas, just like an array of numbers.</a:t>
            </a:r>
          </a:p>
          <a:p>
            <a:pPr eaLnBrk="1" hangingPunct="1">
              <a:lnSpc>
                <a:spcPct val="90000"/>
              </a:lnSpc>
            </a:pPr>
            <a:r>
              <a:rPr lang="en-US" sz="1800" dirty="0"/>
              <a:t>For convenience, the string is usually initialized with characters enclosed in quotation marks (recall that both single quotes and double quotes can be used).</a:t>
            </a:r>
          </a:p>
          <a:p>
            <a:pPr eaLnBrk="1" hangingPunct="1">
              <a:lnSpc>
                <a:spcPct val="90000"/>
              </a:lnSpc>
            </a:pPr>
            <a:r>
              <a:rPr lang="en-US" sz="1800" dirty="0"/>
              <a:t>It</a:t>
            </a:r>
            <a:r>
              <a:rPr lang="en-US" sz="1800" dirty="0">
                <a:solidFill>
                  <a:schemeClr val="tx2"/>
                </a:solidFill>
              </a:rPr>
              <a:t> is not required that strings are null terminated in assembly.</a:t>
            </a:r>
          </a:p>
          <a:p>
            <a:pPr eaLnBrk="1" hangingPunct="1">
              <a:lnSpc>
                <a:spcPct val="90000"/>
              </a:lnSpc>
            </a:pPr>
            <a:r>
              <a:rPr lang="en-US" sz="1800" dirty="0">
                <a:solidFill>
                  <a:schemeClr val="tx2"/>
                </a:solidFill>
              </a:rPr>
              <a:t>However, since applications are commonly written in HLL and assembly is embedded inside the HLL, strings in assembly are often null terminated so they work with the HLL requirement.</a:t>
            </a:r>
          </a:p>
          <a:p>
            <a:pPr eaLnBrk="1" hangingPunct="1">
              <a:lnSpc>
                <a:spcPct val="90000"/>
              </a:lnSpc>
            </a:pPr>
            <a:r>
              <a:rPr lang="en-US" sz="1800" dirty="0">
                <a:solidFill>
                  <a:schemeClr val="tx2"/>
                </a:solidFill>
              </a:rPr>
              <a:t>For this class, strings of characters are always null terminated because the IO procedures we use expect null terminated strings.</a:t>
            </a:r>
          </a:p>
          <a:p>
            <a:pPr eaLnBrk="1" hangingPunct="1">
              <a:lnSpc>
                <a:spcPct val="90000"/>
              </a:lnSpc>
            </a:pPr>
            <a:r>
              <a:rPr lang="en-US" sz="1800" dirty="0">
                <a:solidFill>
                  <a:schemeClr val="tx2"/>
                </a:solidFill>
              </a:rPr>
              <a:t>The null termination is the number 0 (which is the ‘\0’ character in C).  We’re writing assembly, where a constant 0 means the binary 0 value in memory. In C, the ‘\0’ gets translated into a binary 0 in memory.</a:t>
            </a:r>
          </a:p>
          <a:p>
            <a:pPr eaLnBrk="1" hangingPunct="1">
              <a:lnSpc>
                <a:spcPct val="90000"/>
              </a:lnSpc>
              <a:buFontTx/>
              <a:buNone/>
            </a:pPr>
            <a:endParaRPr lang="en-US" sz="1800" dirty="0"/>
          </a:p>
        </p:txBody>
      </p:sp>
      <p:sp>
        <p:nvSpPr>
          <p:cNvPr id="32773" name="Slide Number Placeholder 5"/>
          <p:cNvSpPr>
            <a:spLocks noGrp="1"/>
          </p:cNvSpPr>
          <p:nvPr>
            <p:ph type="sldNum" sz="quarter" idx="11"/>
          </p:nvPr>
        </p:nvSpPr>
        <p:spPr>
          <a:noFill/>
        </p:spPr>
        <p:txBody>
          <a:bodyPr/>
          <a:lstStyle/>
          <a:p>
            <a:fld id="{15436FBA-B56B-4C85-9E90-EA2FEE10BD78}"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0BA15751-8EA9-4414-A527-5B1963178D09}" type="slidenum">
              <a:rPr lang="en-US" sz="1600">
                <a:latin typeface="Times New Roman" pitchFamily="18" charset="0"/>
              </a:rPr>
              <a:pPr algn="r"/>
              <a:t>29</a:t>
            </a:fld>
            <a:endParaRPr lang="en-US" sz="1600">
              <a:latin typeface="Times New Roman" pitchFamily="18" charset="0"/>
            </a:endParaRPr>
          </a:p>
        </p:txBody>
      </p:sp>
      <p:sp>
        <p:nvSpPr>
          <p:cNvPr id="2" name="Rectangle 2"/>
          <p:cNvSpPr>
            <a:spLocks noGrp="1" noChangeArrowheads="1"/>
          </p:cNvSpPr>
          <p:nvPr>
            <p:ph type="title" idx="4294967295"/>
          </p:nvPr>
        </p:nvSpPr>
        <p:spPr/>
        <p:txBody>
          <a:bodyPr/>
          <a:lstStyle/>
          <a:p>
            <a:pPr eaLnBrk="1" hangingPunct="1">
              <a:defRPr/>
            </a:pPr>
            <a:r>
              <a:rPr lang="en-US" sz="2800"/>
              <a:t>Defining Strings</a:t>
            </a:r>
            <a:r>
              <a:rPr lang="en-US" sz="2400"/>
              <a:t>  </a:t>
            </a:r>
            <a:r>
              <a:rPr lang="en-US" sz="2000"/>
              <a:t>(2 of 3)</a:t>
            </a:r>
          </a:p>
        </p:txBody>
      </p:sp>
      <p:sp>
        <p:nvSpPr>
          <p:cNvPr id="33796" name="Rectangle 3"/>
          <p:cNvSpPr>
            <a:spLocks noGrp="1" noChangeArrowheads="1"/>
          </p:cNvSpPr>
          <p:nvPr>
            <p:ph type="body" idx="4294967295"/>
          </p:nvPr>
        </p:nvSpPr>
        <p:spPr>
          <a:xfrm>
            <a:off x="533400" y="762000"/>
            <a:ext cx="8153400" cy="609600"/>
          </a:xfrm>
        </p:spPr>
        <p:txBody>
          <a:bodyPr/>
          <a:lstStyle/>
          <a:p>
            <a:pPr eaLnBrk="1" hangingPunct="1"/>
            <a:r>
              <a:rPr lang="en-US" sz="1800"/>
              <a:t>Examples of string definitions:</a:t>
            </a:r>
            <a:r>
              <a:rPr lang="en-US"/>
              <a:t> </a:t>
            </a:r>
          </a:p>
        </p:txBody>
      </p:sp>
      <p:sp>
        <p:nvSpPr>
          <p:cNvPr id="33797" name="Text Box 4"/>
          <p:cNvSpPr txBox="1">
            <a:spLocks noChangeArrowheads="1"/>
          </p:cNvSpPr>
          <p:nvPr/>
        </p:nvSpPr>
        <p:spPr bwMode="auto">
          <a:xfrm>
            <a:off x="685800" y="1447800"/>
            <a:ext cx="7696200" cy="4038600"/>
          </a:xfrm>
          <a:prstGeom prst="rect">
            <a:avLst/>
          </a:prstGeom>
          <a:noFill/>
          <a:ln w="9525">
            <a:solidFill>
              <a:schemeClr val="tx1"/>
            </a:solidFill>
            <a:miter lim="800000"/>
            <a:headEnd/>
            <a:tailEnd/>
          </a:ln>
        </p:spPr>
        <p:txBody>
          <a:bodyPr tIns="228600" bIns="228600"/>
          <a:lstStyle/>
          <a:p>
            <a:pPr>
              <a:tabLst>
                <a:tab pos="457200" algn="l"/>
                <a:tab pos="3657600" algn="l"/>
                <a:tab pos="4114800" algn="l"/>
              </a:tabLst>
            </a:pPr>
            <a:r>
              <a:rPr lang="en-US" sz="1600" b="1" dirty="0">
                <a:latin typeface="Courier New" pitchFamily="49" charset="0"/>
              </a:rPr>
              <a:t>str1 BYTE "Enter your name",0	; array of 16 bytes, including</a:t>
            </a:r>
          </a:p>
          <a:p>
            <a:pPr>
              <a:tabLst>
                <a:tab pos="457200" algn="l"/>
                <a:tab pos="3657600" algn="l"/>
                <a:tab pos="4114800" algn="l"/>
              </a:tabLst>
            </a:pPr>
            <a:r>
              <a:rPr lang="en-US" sz="1600" b="1" dirty="0">
                <a:latin typeface="Courier New" pitchFamily="49" charset="0"/>
              </a:rPr>
              <a:t>		; the null terminated 0</a:t>
            </a:r>
          </a:p>
          <a:p>
            <a:pPr>
              <a:tabLst>
                <a:tab pos="457200" algn="l"/>
                <a:tab pos="3657600" algn="l"/>
                <a:tab pos="4114800" algn="l"/>
              </a:tabLst>
            </a:pPr>
            <a:endParaRPr lang="en-US" sz="1600" b="1" dirty="0">
              <a:latin typeface="Courier New" pitchFamily="49" charset="0"/>
            </a:endParaRPr>
          </a:p>
          <a:p>
            <a:pPr>
              <a:tabLst>
                <a:tab pos="457200" algn="l"/>
                <a:tab pos="3657600" algn="l"/>
                <a:tab pos="4114800" algn="l"/>
              </a:tabLst>
            </a:pPr>
            <a:r>
              <a:rPr lang="en-US" sz="1600" b="1" dirty="0">
                <a:latin typeface="Courier New" pitchFamily="49" charset="0"/>
              </a:rPr>
              <a:t>str2 BYTE 'Error: stopping...',0  ; array of 19 chars, note </a:t>
            </a:r>
          </a:p>
          <a:p>
            <a:pPr>
              <a:tabLst>
                <a:tab pos="457200" algn="l"/>
                <a:tab pos="3657600" algn="l"/>
                <a:tab pos="4114800" algn="l"/>
              </a:tabLst>
            </a:pPr>
            <a:r>
              <a:rPr lang="en-US" sz="1600" b="1" dirty="0">
                <a:latin typeface="Courier New" pitchFamily="49" charset="0"/>
              </a:rPr>
              <a:t>		    ; the use of single quotes</a:t>
            </a:r>
          </a:p>
          <a:p>
            <a:pPr>
              <a:tabLst>
                <a:tab pos="457200" algn="l"/>
                <a:tab pos="3657600" algn="l"/>
                <a:tab pos="4114800" algn="l"/>
              </a:tabLst>
            </a:pPr>
            <a:endParaRPr lang="en-US" sz="1600" b="1" dirty="0">
              <a:latin typeface="Courier New" pitchFamily="49" charset="0"/>
            </a:endParaRPr>
          </a:p>
          <a:p>
            <a:pPr>
              <a:tabLst>
                <a:tab pos="457200" algn="l"/>
                <a:tab pos="3657600" algn="l"/>
                <a:tab pos="4114800" algn="l"/>
              </a:tabLst>
            </a:pPr>
            <a:r>
              <a:rPr lang="en-US" sz="1600" b="1" dirty="0">
                <a:latin typeface="Courier New" pitchFamily="49" charset="0"/>
              </a:rPr>
              <a:t>str3 BYTE 'A','E','I','O','U'     ; array of 5 characters</a:t>
            </a:r>
          </a:p>
          <a:p>
            <a:pPr>
              <a:tabLst>
                <a:tab pos="457200" algn="l"/>
                <a:tab pos="3657600" algn="l"/>
                <a:tab pos="4114800" algn="l"/>
              </a:tabLst>
            </a:pPr>
            <a:r>
              <a:rPr lang="en-US" sz="1600" b="1" dirty="0">
                <a:latin typeface="Courier New" pitchFamily="49" charset="0"/>
              </a:rPr>
              <a:t>		; each character is initialized</a:t>
            </a:r>
          </a:p>
          <a:p>
            <a:pPr>
              <a:tabLst>
                <a:tab pos="457200" algn="l"/>
                <a:tab pos="3657600" algn="l"/>
                <a:tab pos="4114800" algn="l"/>
              </a:tabLst>
            </a:pPr>
            <a:r>
              <a:rPr lang="en-US" sz="1600" b="1" dirty="0">
                <a:latin typeface="Courier New" pitchFamily="49" charset="0"/>
              </a:rPr>
              <a:t>		; separately, no 0 termination</a:t>
            </a:r>
          </a:p>
          <a:p>
            <a:pPr>
              <a:tabLst>
                <a:tab pos="457200" algn="l"/>
                <a:tab pos="3657600" algn="l"/>
                <a:tab pos="4114800" algn="l"/>
              </a:tabLst>
            </a:pPr>
            <a:endParaRPr lang="en-US" sz="1600" b="1" dirty="0">
              <a:latin typeface="Courier New" pitchFamily="49" charset="0"/>
            </a:endParaRPr>
          </a:p>
          <a:p>
            <a:pPr>
              <a:tabLst>
                <a:tab pos="457200" algn="l"/>
                <a:tab pos="3657600" algn="l"/>
                <a:tab pos="4114800" algn="l"/>
              </a:tabLst>
            </a:pPr>
            <a:r>
              <a:rPr lang="en-US" sz="1600" b="1" dirty="0">
                <a:latin typeface="Courier New" pitchFamily="49" charset="0"/>
              </a:rPr>
              <a:t>greeting  BYTE "Welcome to the Encryption Demo program "</a:t>
            </a:r>
          </a:p>
          <a:p>
            <a:pPr>
              <a:tabLst>
                <a:tab pos="457200" algn="l"/>
                <a:tab pos="3657600" algn="l"/>
                <a:tab pos="4114800" algn="l"/>
              </a:tabLst>
            </a:pPr>
            <a:r>
              <a:rPr lang="en-US" sz="1600" b="1" dirty="0">
                <a:latin typeface="Courier New" pitchFamily="49" charset="0"/>
              </a:rPr>
              <a:t>          BYTE "created by Kip Irvine.",0</a:t>
            </a:r>
          </a:p>
          <a:p>
            <a:pPr>
              <a:tabLst>
                <a:tab pos="457200" algn="l"/>
                <a:tab pos="3657600" algn="l"/>
                <a:tab pos="4114800" algn="l"/>
              </a:tabLst>
            </a:pPr>
            <a:r>
              <a:rPr lang="en-US" sz="1600" b="1" dirty="0">
                <a:latin typeface="Courier New" pitchFamily="49" charset="0"/>
              </a:rPr>
              <a:t>                          	; array is both double quoted</a:t>
            </a:r>
          </a:p>
          <a:p>
            <a:pPr>
              <a:tabLst>
                <a:tab pos="457200" algn="l"/>
                <a:tab pos="3657600" algn="l"/>
                <a:tab pos="4114800" algn="l"/>
              </a:tabLst>
            </a:pPr>
            <a:r>
              <a:rPr lang="en-US" sz="1600" b="1" dirty="0">
                <a:latin typeface="Courier New" pitchFamily="49" charset="0"/>
              </a:rPr>
              <a:t>		; strings and the 0 termination</a:t>
            </a:r>
          </a:p>
          <a:p>
            <a:pPr>
              <a:tabLst>
                <a:tab pos="457200" algn="l"/>
                <a:tab pos="3657600" algn="l"/>
                <a:tab pos="4114800" algn="l"/>
              </a:tabLst>
            </a:pPr>
            <a:r>
              <a:rPr lang="en-US" sz="1600" b="1" dirty="0">
                <a:latin typeface="Courier New" pitchFamily="49" charset="0"/>
              </a:rPr>
              <a:t> 		</a:t>
            </a:r>
          </a:p>
        </p:txBody>
      </p:sp>
      <p:sp>
        <p:nvSpPr>
          <p:cNvPr id="33798" name="Slide Number Placeholder 6"/>
          <p:cNvSpPr>
            <a:spLocks noGrp="1"/>
          </p:cNvSpPr>
          <p:nvPr>
            <p:ph type="sldNum" sz="quarter" idx="11"/>
          </p:nvPr>
        </p:nvSpPr>
        <p:spPr>
          <a:noFill/>
        </p:spPr>
        <p:txBody>
          <a:bodyPr/>
          <a:lstStyle/>
          <a:p>
            <a:fld id="{AAA1402A-060C-45DD-BCA3-1C58431A7B57}"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5B761E0D-A9EE-4F33-9401-37CDFB95216A}" type="slidenum">
              <a:rPr lang="en-US" sz="1600">
                <a:latin typeface="Times New Roman" pitchFamily="18" charset="0"/>
              </a:rPr>
              <a:pPr algn="r"/>
              <a:t>3</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a:t>What's Next</a:t>
            </a:r>
          </a:p>
        </p:txBody>
      </p:sp>
      <p:sp>
        <p:nvSpPr>
          <p:cNvPr id="7172" name="Rectangle 3"/>
          <p:cNvSpPr>
            <a:spLocks noGrp="1" noChangeArrowheads="1"/>
          </p:cNvSpPr>
          <p:nvPr>
            <p:ph type="body" idx="4294967295"/>
          </p:nvPr>
        </p:nvSpPr>
        <p:spPr>
          <a:xfrm>
            <a:off x="1905000" y="1600200"/>
            <a:ext cx="6248400" cy="3276600"/>
          </a:xfrm>
        </p:spPr>
        <p:txBody>
          <a:bodyPr/>
          <a:lstStyle/>
          <a:p>
            <a:pPr eaLnBrk="1" hangingPunct="1"/>
            <a:r>
              <a:rPr lang="en-US" sz="1800" b="1" dirty="0"/>
              <a:t>Basic Elements of Assembly Language</a:t>
            </a:r>
          </a:p>
          <a:p>
            <a:pPr eaLnBrk="1" hangingPunct="1"/>
            <a:r>
              <a:rPr lang="en-US" sz="1800" dirty="0"/>
              <a:t>Defining Data</a:t>
            </a:r>
          </a:p>
          <a:p>
            <a:pPr eaLnBrk="1" hangingPunct="1"/>
            <a:r>
              <a:rPr lang="en-US" sz="1800" dirty="0"/>
              <a:t>Symbolic Constants</a:t>
            </a:r>
          </a:p>
          <a:p>
            <a:pPr eaLnBrk="1" hangingPunct="1">
              <a:buFontTx/>
              <a:buNone/>
            </a:pPr>
            <a:endParaRPr lang="en-US" sz="1800" dirty="0"/>
          </a:p>
        </p:txBody>
      </p:sp>
      <p:sp>
        <p:nvSpPr>
          <p:cNvPr id="7173" name="Slide Number Placeholder 5"/>
          <p:cNvSpPr>
            <a:spLocks noGrp="1"/>
          </p:cNvSpPr>
          <p:nvPr>
            <p:ph type="sldNum" sz="quarter" idx="11"/>
          </p:nvPr>
        </p:nvSpPr>
        <p:spPr>
          <a:noFill/>
        </p:spPr>
        <p:txBody>
          <a:bodyPr/>
          <a:lstStyle/>
          <a:p>
            <a:fld id="{8D097455-2B18-44CD-AF69-830223041249}"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E474888D-0BBA-4A65-A42A-67F83D5B7596}" type="slidenum">
              <a:rPr lang="en-US" sz="1600">
                <a:latin typeface="Times New Roman" pitchFamily="18" charset="0"/>
              </a:rPr>
              <a:pPr algn="r"/>
              <a:t>30</a:t>
            </a:fld>
            <a:endParaRPr lang="en-US" sz="1600">
              <a:latin typeface="Times New Roman" pitchFamily="18" charset="0"/>
            </a:endParaRPr>
          </a:p>
        </p:txBody>
      </p:sp>
      <p:sp>
        <p:nvSpPr>
          <p:cNvPr id="137218" name="Rectangle 2"/>
          <p:cNvSpPr>
            <a:spLocks noGrp="1" noChangeArrowheads="1"/>
          </p:cNvSpPr>
          <p:nvPr>
            <p:ph type="title" idx="4294967295"/>
          </p:nvPr>
        </p:nvSpPr>
        <p:spPr/>
        <p:txBody>
          <a:bodyPr/>
          <a:lstStyle/>
          <a:p>
            <a:pPr eaLnBrk="1" hangingPunct="1">
              <a:defRPr/>
            </a:pPr>
            <a:r>
              <a:rPr lang="en-US" sz="2800"/>
              <a:t>Defining Strings</a:t>
            </a:r>
            <a:r>
              <a:rPr lang="en-US" sz="2400"/>
              <a:t>  </a:t>
            </a:r>
            <a:r>
              <a:rPr lang="en-US" sz="2000"/>
              <a:t>(3 of 3)</a:t>
            </a:r>
          </a:p>
        </p:txBody>
      </p:sp>
      <p:sp>
        <p:nvSpPr>
          <p:cNvPr id="34820" name="Rectangle 3"/>
          <p:cNvSpPr>
            <a:spLocks noGrp="1" noChangeArrowheads="1"/>
          </p:cNvSpPr>
          <p:nvPr>
            <p:ph type="body" idx="4294967295"/>
          </p:nvPr>
        </p:nvSpPr>
        <p:spPr>
          <a:xfrm>
            <a:off x="533400" y="762000"/>
            <a:ext cx="8153400" cy="381000"/>
          </a:xfrm>
        </p:spPr>
        <p:txBody>
          <a:bodyPr/>
          <a:lstStyle/>
          <a:p>
            <a:pPr eaLnBrk="1" hangingPunct="1">
              <a:buFontTx/>
              <a:buNone/>
            </a:pPr>
            <a:r>
              <a:rPr lang="en-US" sz="1800"/>
              <a:t>To continue a single string across multiple lines, end each line with a comma</a:t>
            </a:r>
            <a:r>
              <a:rPr lang="en-US" sz="2000"/>
              <a:t>:</a:t>
            </a:r>
          </a:p>
        </p:txBody>
      </p:sp>
      <p:sp>
        <p:nvSpPr>
          <p:cNvPr id="34821" name="Text Box 4"/>
          <p:cNvSpPr txBox="1">
            <a:spLocks noChangeArrowheads="1"/>
          </p:cNvSpPr>
          <p:nvPr/>
        </p:nvSpPr>
        <p:spPr bwMode="auto">
          <a:xfrm>
            <a:off x="990600" y="1219200"/>
            <a:ext cx="7086600" cy="2057400"/>
          </a:xfrm>
          <a:prstGeom prst="rect">
            <a:avLst/>
          </a:prstGeom>
          <a:noFill/>
          <a:ln w="9525">
            <a:solidFill>
              <a:schemeClr val="tx1"/>
            </a:solidFill>
            <a:miter lim="800000"/>
            <a:headEnd/>
            <a:tailEnd/>
          </a:ln>
        </p:spPr>
        <p:txBody>
          <a:bodyPr tIns="228600" bIns="228600"/>
          <a:lstStyle/>
          <a:p>
            <a:pPr>
              <a:tabLst>
                <a:tab pos="457200" algn="l"/>
                <a:tab pos="3657600" algn="l"/>
                <a:tab pos="4114800" algn="l"/>
              </a:tabLst>
            </a:pPr>
            <a:r>
              <a:rPr lang="en-US" sz="1600" b="1">
                <a:latin typeface="Courier New" pitchFamily="49" charset="0"/>
              </a:rPr>
              <a:t>menu BYTE "Checking Account",0dh,0ah,0dh,0ah,</a:t>
            </a:r>
          </a:p>
          <a:p>
            <a:pPr>
              <a:tabLst>
                <a:tab pos="457200" algn="l"/>
                <a:tab pos="3657600" algn="l"/>
                <a:tab pos="4114800" algn="l"/>
              </a:tabLst>
            </a:pPr>
            <a:r>
              <a:rPr lang="en-US" sz="1600" b="1">
                <a:latin typeface="Courier New" pitchFamily="49" charset="0"/>
              </a:rPr>
              <a:t>	"1. Create a new account",0dh,0ah,</a:t>
            </a:r>
          </a:p>
          <a:p>
            <a:pPr>
              <a:tabLst>
                <a:tab pos="457200" algn="l"/>
                <a:tab pos="3657600" algn="l"/>
                <a:tab pos="4114800" algn="l"/>
              </a:tabLst>
            </a:pPr>
            <a:r>
              <a:rPr lang="en-US" sz="1600" b="1">
                <a:latin typeface="Courier New" pitchFamily="49" charset="0"/>
              </a:rPr>
              <a:t>	"2. Open an existing account",0dh,0ah,</a:t>
            </a:r>
          </a:p>
          <a:p>
            <a:pPr>
              <a:tabLst>
                <a:tab pos="457200" algn="l"/>
                <a:tab pos="3657600" algn="l"/>
                <a:tab pos="4114800" algn="l"/>
              </a:tabLst>
            </a:pPr>
            <a:r>
              <a:rPr lang="en-US" sz="1600" b="1">
                <a:latin typeface="Courier New" pitchFamily="49" charset="0"/>
              </a:rPr>
              <a:t>	"3. Credit the account",0dh,0ah,</a:t>
            </a:r>
          </a:p>
          <a:p>
            <a:pPr>
              <a:tabLst>
                <a:tab pos="457200" algn="l"/>
                <a:tab pos="3657600" algn="l"/>
                <a:tab pos="4114800" algn="l"/>
              </a:tabLst>
            </a:pPr>
            <a:r>
              <a:rPr lang="en-US" sz="1600" b="1">
                <a:latin typeface="Courier New" pitchFamily="49" charset="0"/>
              </a:rPr>
              <a:t>	"4. Debit the account",0dh,0ah,</a:t>
            </a:r>
          </a:p>
          <a:p>
            <a:pPr>
              <a:tabLst>
                <a:tab pos="457200" algn="l"/>
                <a:tab pos="3657600" algn="l"/>
                <a:tab pos="4114800" algn="l"/>
              </a:tabLst>
            </a:pPr>
            <a:r>
              <a:rPr lang="en-US" sz="1600" b="1">
                <a:latin typeface="Courier New" pitchFamily="49" charset="0"/>
              </a:rPr>
              <a:t>	"5. Exit",0dh,0ah,</a:t>
            </a:r>
          </a:p>
          <a:p>
            <a:pPr>
              <a:tabLst>
                <a:tab pos="457200" algn="l"/>
                <a:tab pos="3657600" algn="l"/>
                <a:tab pos="4114800" algn="l"/>
              </a:tabLst>
            </a:pPr>
            <a:r>
              <a:rPr lang="en-US" sz="1600" b="1">
                <a:latin typeface="Courier New" pitchFamily="49" charset="0"/>
              </a:rPr>
              <a:t>	"Choice&gt; ",0</a:t>
            </a:r>
          </a:p>
        </p:txBody>
      </p:sp>
      <p:sp>
        <p:nvSpPr>
          <p:cNvPr id="34822" name="Rectangle 5"/>
          <p:cNvSpPr>
            <a:spLocks noChangeArrowheads="1"/>
          </p:cNvSpPr>
          <p:nvPr/>
        </p:nvSpPr>
        <p:spPr bwMode="auto">
          <a:xfrm>
            <a:off x="685800" y="3352800"/>
            <a:ext cx="7772400" cy="1384300"/>
          </a:xfrm>
          <a:prstGeom prst="rect">
            <a:avLst/>
          </a:prstGeom>
          <a:noFill/>
          <a:ln w="9525">
            <a:noFill/>
            <a:miter lim="800000"/>
            <a:headEnd/>
            <a:tailEnd/>
          </a:ln>
        </p:spPr>
        <p:txBody>
          <a:bodyPr tIns="137160" bIns="137160">
            <a:spAutoFit/>
          </a:bodyPr>
          <a:lstStyle/>
          <a:p>
            <a:pPr indent="-182563">
              <a:buClr>
                <a:schemeClr val="tx1"/>
              </a:buClr>
              <a:buFont typeface="Arial" pitchFamily="34" charset="0"/>
              <a:buChar char="•"/>
            </a:pPr>
            <a:r>
              <a:rPr lang="en-US" sz="1800" dirty="0"/>
              <a:t> The </a:t>
            </a:r>
            <a:r>
              <a:rPr lang="en-US" sz="1800" b="1" dirty="0">
                <a:latin typeface="Courier New" pitchFamily="49" charset="0"/>
              </a:rPr>
              <a:t>0dh,0ah</a:t>
            </a:r>
            <a:r>
              <a:rPr lang="en-US" sz="1800" dirty="0"/>
              <a:t> combination are the hexadecimal values for carriage </a:t>
            </a:r>
          </a:p>
          <a:p>
            <a:pPr indent="-182563">
              <a:buClr>
                <a:schemeClr val="tx1"/>
              </a:buClr>
            </a:pPr>
            <a:r>
              <a:rPr lang="en-US" sz="1800" dirty="0"/>
              <a:t>    return and line feed, which is the equivalence of the ‘\n’ (new line).</a:t>
            </a:r>
          </a:p>
          <a:p>
            <a:pPr indent="-182563">
              <a:buClr>
                <a:schemeClr val="tx1"/>
              </a:buClr>
              <a:buFont typeface="Arial" pitchFamily="34" charset="0"/>
              <a:buChar char="•"/>
            </a:pPr>
            <a:r>
              <a:rPr lang="en-US" sz="1800" dirty="0"/>
              <a:t>menu is one array consisting of all the characters starting with ‘C’, ‘h’, ‘e’, </a:t>
            </a:r>
          </a:p>
          <a:p>
            <a:pPr indent="-182563">
              <a:buClr>
                <a:schemeClr val="tx1"/>
              </a:buClr>
            </a:pPr>
            <a:r>
              <a:rPr lang="en-US" sz="1800" dirty="0"/>
              <a:t>   ‘c’, ‘k’ and ending with ‘C’, ‘h’, ‘o’, ‘</a:t>
            </a:r>
            <a:r>
              <a:rPr lang="en-US" sz="1800" dirty="0" err="1"/>
              <a:t>i</a:t>
            </a:r>
            <a:r>
              <a:rPr lang="en-US" sz="1800" dirty="0"/>
              <a:t>’, ‘c’, ‘e’, ‘&gt;’, ‘ ‘ , 0 </a:t>
            </a:r>
          </a:p>
        </p:txBody>
      </p:sp>
      <p:sp>
        <p:nvSpPr>
          <p:cNvPr id="137222" name="Text Box 6"/>
          <p:cNvSpPr txBox="1">
            <a:spLocks noChangeArrowheads="1"/>
          </p:cNvSpPr>
          <p:nvPr/>
        </p:nvSpPr>
        <p:spPr bwMode="auto">
          <a:xfrm>
            <a:off x="1066800" y="4953000"/>
            <a:ext cx="7162800" cy="1108075"/>
          </a:xfrm>
          <a:prstGeom prst="rect">
            <a:avLst/>
          </a:prstGeom>
          <a:noFill/>
          <a:ln w="9525">
            <a:solidFill>
              <a:schemeClr val="tx1"/>
            </a:solidFill>
            <a:miter lim="800000"/>
            <a:headEnd/>
            <a:tailEnd/>
          </a:ln>
        </p:spPr>
        <p:txBody>
          <a:bodyPr tIns="137160" bIns="137160">
            <a:spAutoFit/>
          </a:bodyPr>
          <a:lstStyle/>
          <a:p>
            <a:pPr>
              <a:spcBef>
                <a:spcPct val="50000"/>
              </a:spcBef>
            </a:pPr>
            <a:r>
              <a:rPr lang="en-US" sz="1800" i="1" dirty="0"/>
              <a:t>Suggestion:</a:t>
            </a:r>
            <a:r>
              <a:rPr lang="en-US" sz="1800" dirty="0"/>
              <a:t> Define all literal strings used by your program in the same area of the data segment: keep them in one block at the begin of the .data segment, before defining variables.</a:t>
            </a:r>
          </a:p>
        </p:txBody>
      </p:sp>
      <p:sp>
        <p:nvSpPr>
          <p:cNvPr id="34824" name="Slide Number Placeholder 8"/>
          <p:cNvSpPr>
            <a:spLocks noGrp="1"/>
          </p:cNvSpPr>
          <p:nvPr>
            <p:ph type="sldNum" sz="quarter" idx="11"/>
          </p:nvPr>
        </p:nvSpPr>
        <p:spPr>
          <a:noFill/>
        </p:spPr>
        <p:txBody>
          <a:bodyPr/>
          <a:lstStyle/>
          <a:p>
            <a:fld id="{62E29920-43E0-4F12-870D-BF1D33CE1047}"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7222"/>
                                        </p:tgtEl>
                                        <p:attrNameLst>
                                          <p:attrName>style.visibility</p:attrName>
                                        </p:attrNameLst>
                                      </p:cBhvr>
                                      <p:to>
                                        <p:strVal val="visible"/>
                                      </p:to>
                                    </p:set>
                                    <p:animEffect transition="in" filter="box(in)">
                                      <p:cBhvr>
                                        <p:cTn id="7" dur="500"/>
                                        <p:tgtEl>
                                          <p:spTgt spid="137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308E5A28-53C6-4C61-8558-FFF47C6316D3}" type="slidenum">
              <a:rPr lang="en-US" sz="1600">
                <a:latin typeface="Times New Roman" pitchFamily="18" charset="0"/>
              </a:rPr>
              <a:pPr algn="r"/>
              <a:t>31</a:t>
            </a:fld>
            <a:endParaRPr lang="en-US" sz="1600">
              <a:latin typeface="Times New Roman" pitchFamily="18" charset="0"/>
            </a:endParaRPr>
          </a:p>
        </p:txBody>
      </p:sp>
      <p:sp>
        <p:nvSpPr>
          <p:cNvPr id="111618" name="Rectangle 2"/>
          <p:cNvSpPr>
            <a:spLocks noGrp="1" noChangeArrowheads="1"/>
          </p:cNvSpPr>
          <p:nvPr>
            <p:ph type="title" idx="4294967295"/>
          </p:nvPr>
        </p:nvSpPr>
        <p:spPr/>
        <p:txBody>
          <a:bodyPr/>
          <a:lstStyle/>
          <a:p>
            <a:pPr eaLnBrk="1" hangingPunct="1">
              <a:defRPr/>
            </a:pPr>
            <a:r>
              <a:rPr lang="en-US" sz="2800"/>
              <a:t>Using the DUP Operator</a:t>
            </a:r>
          </a:p>
        </p:txBody>
      </p:sp>
      <p:sp>
        <p:nvSpPr>
          <p:cNvPr id="35844" name="Rectangle 3"/>
          <p:cNvSpPr>
            <a:spLocks noGrp="1" noChangeArrowheads="1"/>
          </p:cNvSpPr>
          <p:nvPr>
            <p:ph type="body" idx="4294967295"/>
          </p:nvPr>
        </p:nvSpPr>
        <p:spPr>
          <a:xfrm>
            <a:off x="609600" y="838200"/>
            <a:ext cx="8001000" cy="1905000"/>
          </a:xfrm>
        </p:spPr>
        <p:txBody>
          <a:bodyPr/>
          <a:lstStyle/>
          <a:p>
            <a:pPr eaLnBrk="1" hangingPunct="1">
              <a:lnSpc>
                <a:spcPct val="90000"/>
              </a:lnSpc>
            </a:pPr>
            <a:r>
              <a:rPr lang="en-US" sz="1800" dirty="0"/>
              <a:t>Use DUP (duplicate) when defining an array to:</a:t>
            </a:r>
          </a:p>
          <a:p>
            <a:pPr lvl="1" eaLnBrk="1" hangingPunct="1">
              <a:lnSpc>
                <a:spcPct val="90000"/>
              </a:lnSpc>
            </a:pPr>
            <a:r>
              <a:rPr lang="en-US" sz="1800" dirty="0"/>
              <a:t>allocate memory for an array but there is not yet data to initialize.</a:t>
            </a:r>
          </a:p>
          <a:p>
            <a:pPr lvl="1" eaLnBrk="1" hangingPunct="1">
              <a:lnSpc>
                <a:spcPct val="90000"/>
              </a:lnSpc>
            </a:pPr>
            <a:r>
              <a:rPr lang="en-US" sz="1800" dirty="0"/>
              <a:t>when the entire array is initialized to the same data value, to save typing effort.</a:t>
            </a:r>
          </a:p>
          <a:p>
            <a:pPr eaLnBrk="1" hangingPunct="1">
              <a:lnSpc>
                <a:spcPct val="90000"/>
              </a:lnSpc>
            </a:pPr>
            <a:r>
              <a:rPr lang="en-US" sz="1800" dirty="0"/>
              <a:t>Syntax:   </a:t>
            </a:r>
            <a:r>
              <a:rPr lang="en-US" sz="1800" i="1" dirty="0">
                <a:solidFill>
                  <a:schemeClr val="tx2"/>
                </a:solidFill>
              </a:rPr>
              <a:t>counter</a:t>
            </a:r>
            <a:r>
              <a:rPr lang="en-US" sz="1800" dirty="0">
                <a:solidFill>
                  <a:schemeClr val="tx2"/>
                </a:solidFill>
              </a:rPr>
              <a:t>    DUP    ( </a:t>
            </a:r>
            <a:r>
              <a:rPr lang="en-US" sz="1800" i="1" dirty="0">
                <a:solidFill>
                  <a:schemeClr val="tx2"/>
                </a:solidFill>
              </a:rPr>
              <a:t>argument</a:t>
            </a:r>
            <a:r>
              <a:rPr lang="en-US" sz="1800" dirty="0">
                <a:solidFill>
                  <a:schemeClr val="tx2"/>
                </a:solidFill>
              </a:rPr>
              <a:t> )</a:t>
            </a:r>
          </a:p>
          <a:p>
            <a:pPr eaLnBrk="1" hangingPunct="1">
              <a:lnSpc>
                <a:spcPct val="90000"/>
              </a:lnSpc>
            </a:pPr>
            <a:r>
              <a:rPr lang="en-US" sz="1800" i="1" dirty="0"/>
              <a:t>Counter</a:t>
            </a:r>
            <a:r>
              <a:rPr lang="en-US" sz="1800" dirty="0"/>
              <a:t> and </a:t>
            </a:r>
            <a:r>
              <a:rPr lang="en-US" sz="1800" i="1" dirty="0"/>
              <a:t>argument</a:t>
            </a:r>
            <a:r>
              <a:rPr lang="en-US" sz="1800" dirty="0"/>
              <a:t> must be constants or constant expressions</a:t>
            </a:r>
          </a:p>
        </p:txBody>
      </p:sp>
      <p:sp>
        <p:nvSpPr>
          <p:cNvPr id="35845" name="Text Box 4"/>
          <p:cNvSpPr txBox="1">
            <a:spLocks noChangeArrowheads="1"/>
          </p:cNvSpPr>
          <p:nvPr/>
        </p:nvSpPr>
        <p:spPr bwMode="auto">
          <a:xfrm>
            <a:off x="533400" y="2743200"/>
            <a:ext cx="8077200" cy="2743200"/>
          </a:xfrm>
          <a:prstGeom prst="rect">
            <a:avLst/>
          </a:prstGeom>
          <a:noFill/>
          <a:ln w="9525">
            <a:solidFill>
              <a:schemeClr val="tx1"/>
            </a:solidFill>
            <a:miter lim="800000"/>
            <a:headEnd/>
            <a:tailEnd/>
          </a:ln>
        </p:spPr>
        <p:txBody>
          <a:bodyPr tIns="228600" bIns="228600"/>
          <a:lstStyle/>
          <a:p>
            <a:pPr>
              <a:tabLst>
                <a:tab pos="457200" algn="l"/>
                <a:tab pos="3657600" algn="l"/>
                <a:tab pos="4114800" algn="l"/>
              </a:tabLst>
            </a:pPr>
            <a:r>
              <a:rPr lang="en-US" sz="1600" b="1">
                <a:latin typeface="Courier New" pitchFamily="49" charset="0"/>
              </a:rPr>
              <a:t>var1 BYTE 20 DUP(0)  ; array of 20 unsigned bytes, all values</a:t>
            </a:r>
          </a:p>
          <a:p>
            <a:pPr>
              <a:tabLst>
                <a:tab pos="457200" algn="l"/>
                <a:tab pos="3657600" algn="l"/>
                <a:tab pos="4114800" algn="l"/>
              </a:tabLst>
            </a:pPr>
            <a:r>
              <a:rPr lang="en-US" sz="1600" b="1">
                <a:latin typeface="Courier New" pitchFamily="49" charset="0"/>
              </a:rPr>
              <a:t>	                 ; initialized to 0</a:t>
            </a:r>
          </a:p>
          <a:p>
            <a:pPr>
              <a:tabLst>
                <a:tab pos="457200" algn="l"/>
                <a:tab pos="3657600" algn="l"/>
                <a:tab pos="4114800" algn="l"/>
              </a:tabLst>
            </a:pPr>
            <a:r>
              <a:rPr lang="en-US" sz="1600" b="1">
                <a:latin typeface="Courier New" pitchFamily="49" charset="0"/>
              </a:rPr>
              <a:t>                     ; this is a lot less to type than:</a:t>
            </a:r>
          </a:p>
          <a:p>
            <a:pPr>
              <a:tabLst>
                <a:tab pos="457200" algn="l"/>
                <a:tab pos="3657600" algn="l"/>
                <a:tab pos="4114800" algn="l"/>
              </a:tabLst>
            </a:pPr>
            <a:r>
              <a:rPr lang="en-US" sz="1600" b="1">
                <a:latin typeface="Courier New" pitchFamily="49" charset="0"/>
              </a:rPr>
              <a:t>  ; var1  BYTE 0,0,0,0,0,0,0,0,0,0,0,0,0,0,0,0,0,0,0,0</a:t>
            </a:r>
          </a:p>
          <a:p>
            <a:pPr>
              <a:spcBef>
                <a:spcPts val="600"/>
              </a:spcBef>
              <a:tabLst>
                <a:tab pos="457200" algn="l"/>
                <a:tab pos="3657600" algn="l"/>
                <a:tab pos="4114800" algn="l"/>
              </a:tabLst>
            </a:pPr>
            <a:r>
              <a:rPr lang="en-US" sz="1600" b="1">
                <a:latin typeface="Courier New" pitchFamily="49" charset="0"/>
              </a:rPr>
              <a:t>var2 SBYTE 20 DUP(?) ; array of 20 signed bytes</a:t>
            </a:r>
          </a:p>
          <a:p>
            <a:pPr>
              <a:tabLst>
                <a:tab pos="457200" algn="l"/>
                <a:tab pos="3657600" algn="l"/>
                <a:tab pos="4114800" algn="l"/>
              </a:tabLst>
            </a:pPr>
            <a:r>
              <a:rPr lang="en-US" sz="1600" b="1">
                <a:latin typeface="Courier New" pitchFamily="49" charset="0"/>
              </a:rPr>
              <a:t>                     ; this is the way to make room for an array</a:t>
            </a:r>
          </a:p>
          <a:p>
            <a:pPr>
              <a:tabLst>
                <a:tab pos="457200" algn="l"/>
                <a:tab pos="3657600" algn="l"/>
                <a:tab pos="4114800" algn="l"/>
              </a:tabLst>
            </a:pPr>
            <a:r>
              <a:rPr lang="en-US" sz="1600" b="1">
                <a:latin typeface="Courier New" pitchFamily="49" charset="0"/>
              </a:rPr>
              <a:t>	                 ; when we don’t yet have data to store </a:t>
            </a:r>
          </a:p>
          <a:p>
            <a:pPr>
              <a:tabLst>
                <a:tab pos="457200" algn="l"/>
                <a:tab pos="3657600" algn="l"/>
                <a:tab pos="4114800" algn="l"/>
              </a:tabLst>
            </a:pPr>
            <a:r>
              <a:rPr lang="en-US" sz="1600" b="1">
                <a:latin typeface="Courier New" pitchFamily="49" charset="0"/>
              </a:rPr>
              <a:t>var3 BYTE 4 DUP("STACK")    ; var3 has 20 bytes: </a:t>
            </a:r>
          </a:p>
          <a:p>
            <a:pPr>
              <a:tabLst>
                <a:tab pos="457200" algn="l"/>
                <a:tab pos="3657600" algn="l"/>
                <a:tab pos="4114800" algn="l"/>
              </a:tabLst>
            </a:pPr>
            <a:r>
              <a:rPr lang="en-US" sz="1600" b="1">
                <a:latin typeface="Courier New" pitchFamily="49" charset="0"/>
              </a:rPr>
              <a:t>	                        ; "STACKSTACKSTACKSTACK"</a:t>
            </a:r>
          </a:p>
          <a:p>
            <a:pPr>
              <a:tabLst>
                <a:tab pos="457200" algn="l"/>
                <a:tab pos="3657600" algn="l"/>
                <a:tab pos="4114800" algn="l"/>
              </a:tabLst>
            </a:pPr>
            <a:r>
              <a:rPr lang="en-US" sz="1600" b="1">
                <a:latin typeface="Courier New" pitchFamily="49" charset="0"/>
              </a:rPr>
              <a:t>var4 BYTE 10,3 DUP(0),20    ; var4 has 5 bytes: 10, 0, 0, 0, 20</a:t>
            </a:r>
          </a:p>
        </p:txBody>
      </p:sp>
      <p:sp>
        <p:nvSpPr>
          <p:cNvPr id="35846" name="Rectangle 3"/>
          <p:cNvSpPr>
            <a:spLocks noChangeArrowheads="1"/>
          </p:cNvSpPr>
          <p:nvPr/>
        </p:nvSpPr>
        <p:spPr bwMode="auto">
          <a:xfrm>
            <a:off x="609600" y="5638800"/>
            <a:ext cx="8001000" cy="685800"/>
          </a:xfrm>
          <a:prstGeom prst="rect">
            <a:avLst/>
          </a:prstGeom>
          <a:noFill/>
          <a:ln w="9525">
            <a:noFill/>
            <a:miter lim="800000"/>
            <a:headEnd/>
            <a:tailEnd/>
          </a:ln>
        </p:spPr>
        <p:txBody>
          <a:bodyPr/>
          <a:lstStyle/>
          <a:p>
            <a:pPr marL="342900" indent="-342900">
              <a:lnSpc>
                <a:spcPct val="90000"/>
              </a:lnSpc>
              <a:spcBef>
                <a:spcPct val="20000"/>
              </a:spcBef>
              <a:buClr>
                <a:schemeClr val="tx1"/>
              </a:buClr>
              <a:buFontTx/>
              <a:buChar char="•"/>
            </a:pPr>
            <a:r>
              <a:rPr lang="en-US" sz="1800" dirty="0"/>
              <a:t>All data definition syntax for BYTE data also applies to WORD, DWORD, QWORD data types.</a:t>
            </a:r>
          </a:p>
        </p:txBody>
      </p:sp>
      <p:sp>
        <p:nvSpPr>
          <p:cNvPr id="35847" name="Slide Number Placeholder 7"/>
          <p:cNvSpPr>
            <a:spLocks noGrp="1"/>
          </p:cNvSpPr>
          <p:nvPr>
            <p:ph type="sldNum" sz="quarter" idx="11"/>
          </p:nvPr>
        </p:nvSpPr>
        <p:spPr>
          <a:noFill/>
        </p:spPr>
        <p:txBody>
          <a:bodyPr/>
          <a:lstStyle/>
          <a:p>
            <a:fld id="{FA6B9C47-1744-4956-822D-6E3CED83BFB6}"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C4E219D5-D431-4210-A10C-F00791745D23}" type="slidenum">
              <a:rPr lang="en-US" sz="1600">
                <a:latin typeface="Times New Roman" pitchFamily="18" charset="0"/>
              </a:rPr>
              <a:pPr algn="r"/>
              <a:t>32</a:t>
            </a:fld>
            <a:endParaRPr lang="en-US" sz="1600">
              <a:latin typeface="Times New Roman" pitchFamily="18" charset="0"/>
            </a:endParaRPr>
          </a:p>
        </p:txBody>
      </p:sp>
      <p:sp>
        <p:nvSpPr>
          <p:cNvPr id="2" name="Rectangle 2"/>
          <p:cNvSpPr>
            <a:spLocks noGrp="1" noChangeArrowheads="1"/>
          </p:cNvSpPr>
          <p:nvPr>
            <p:ph type="title" idx="4294967295"/>
          </p:nvPr>
        </p:nvSpPr>
        <p:spPr/>
        <p:txBody>
          <a:bodyPr/>
          <a:lstStyle/>
          <a:p>
            <a:pPr eaLnBrk="1" hangingPunct="1">
              <a:defRPr/>
            </a:pPr>
            <a:r>
              <a:rPr lang="en-US" sz="2800"/>
              <a:t>Defining WORD, DWORD, QWORD Data</a:t>
            </a:r>
          </a:p>
        </p:txBody>
      </p:sp>
      <p:sp>
        <p:nvSpPr>
          <p:cNvPr id="36868" name="Text Box 4"/>
          <p:cNvSpPr txBox="1">
            <a:spLocks noChangeArrowheads="1"/>
          </p:cNvSpPr>
          <p:nvPr/>
        </p:nvSpPr>
        <p:spPr bwMode="auto">
          <a:xfrm>
            <a:off x="609600" y="1219200"/>
            <a:ext cx="8001000" cy="1600200"/>
          </a:xfrm>
          <a:prstGeom prst="rect">
            <a:avLst/>
          </a:prstGeom>
          <a:noFill/>
          <a:ln w="9525">
            <a:solidFill>
              <a:schemeClr val="tx1"/>
            </a:solidFill>
            <a:miter lim="800000"/>
            <a:headEnd/>
            <a:tailEnd/>
          </a:ln>
        </p:spPr>
        <p:txBody>
          <a:bodyPr tIns="91440" bIns="91440"/>
          <a:lstStyle/>
          <a:p>
            <a:pPr>
              <a:tabLst>
                <a:tab pos="457200" algn="l"/>
                <a:tab pos="3657600" algn="l"/>
                <a:tab pos="4114800" algn="l"/>
              </a:tabLst>
            </a:pPr>
            <a:r>
              <a:rPr lang="en-US" sz="1600" b="1">
                <a:latin typeface="Courier New" pitchFamily="49" charset="0"/>
              </a:rPr>
              <a:t>word1  WORD  65535        ; word1 = the largest unsigned 16 bit </a:t>
            </a:r>
          </a:p>
          <a:p>
            <a:pPr>
              <a:tabLst>
                <a:tab pos="457200" algn="l"/>
                <a:tab pos="3657600" algn="l"/>
                <a:tab pos="4114800" algn="l"/>
              </a:tabLst>
            </a:pPr>
            <a:r>
              <a:rPr lang="en-US" sz="1600" b="1">
                <a:latin typeface="Courier New" pitchFamily="49" charset="0"/>
              </a:rPr>
              <a:t>word2  SWORD –32768       ; word2 = the smallest signed 16 bit </a:t>
            </a:r>
          </a:p>
          <a:p>
            <a:pPr>
              <a:tabLst>
                <a:tab pos="457200" algn="l"/>
                <a:tab pos="3657600" algn="l"/>
                <a:tab pos="4114800" algn="l"/>
              </a:tabLst>
            </a:pPr>
            <a:r>
              <a:rPr lang="en-US" sz="1600" b="1">
                <a:latin typeface="Courier New" pitchFamily="49" charset="0"/>
              </a:rPr>
              <a:t>word3  WORD  ?            ; word3 = an unsigned uninitialized </a:t>
            </a:r>
          </a:p>
          <a:p>
            <a:pPr>
              <a:tabLst>
                <a:tab pos="457200" algn="l"/>
                <a:tab pos="3657600" algn="l"/>
                <a:tab pos="4114800" algn="l"/>
              </a:tabLst>
            </a:pPr>
            <a:r>
              <a:rPr lang="en-US" sz="1600" b="1">
                <a:latin typeface="Courier New" pitchFamily="49" charset="0"/>
              </a:rPr>
              <a:t>                          ;   word </a:t>
            </a:r>
          </a:p>
          <a:p>
            <a:pPr>
              <a:tabLst>
                <a:tab pos="457200" algn="l"/>
                <a:tab pos="3657600" algn="l"/>
                <a:tab pos="4114800" algn="l"/>
              </a:tabLst>
            </a:pPr>
            <a:r>
              <a:rPr lang="en-US" sz="1600" b="1">
                <a:latin typeface="Courier New" pitchFamily="49" charset="0"/>
              </a:rPr>
              <a:t>myList WORD  1,2,3,4,5    ; myList is array of 5 unsigned words</a:t>
            </a:r>
          </a:p>
          <a:p>
            <a:pPr>
              <a:tabLst>
                <a:tab pos="457200" algn="l"/>
                <a:tab pos="3657600" algn="l"/>
                <a:tab pos="4114800" algn="l"/>
              </a:tabLst>
            </a:pPr>
            <a:r>
              <a:rPr lang="en-US" sz="1600" b="1">
                <a:latin typeface="Courier New" pitchFamily="49" charset="0"/>
              </a:rPr>
              <a:t>array  WORD  5 DUP(?)     ; array of 5 un-initialized words</a:t>
            </a:r>
          </a:p>
        </p:txBody>
      </p:sp>
      <p:sp>
        <p:nvSpPr>
          <p:cNvPr id="36869" name="Rectangle 5"/>
          <p:cNvSpPr>
            <a:spLocks noChangeArrowheads="1"/>
          </p:cNvSpPr>
          <p:nvPr/>
        </p:nvSpPr>
        <p:spPr bwMode="auto">
          <a:xfrm>
            <a:off x="609600" y="838200"/>
            <a:ext cx="7772400" cy="381000"/>
          </a:xfrm>
          <a:prstGeom prst="rect">
            <a:avLst/>
          </a:prstGeom>
          <a:noFill/>
          <a:ln w="9525">
            <a:noFill/>
            <a:miter lim="800000"/>
            <a:headEnd/>
            <a:tailEnd/>
          </a:ln>
        </p:spPr>
        <p:txBody>
          <a:bodyPr/>
          <a:lstStyle/>
          <a:p>
            <a:pPr marL="342900" indent="-342900">
              <a:lnSpc>
                <a:spcPct val="80000"/>
              </a:lnSpc>
              <a:spcBef>
                <a:spcPct val="20000"/>
              </a:spcBef>
              <a:buClr>
                <a:schemeClr val="tx1"/>
              </a:buClr>
              <a:buFontTx/>
              <a:buChar char="•"/>
            </a:pPr>
            <a:r>
              <a:rPr lang="en-US" sz="1800" dirty="0"/>
              <a:t>Define storage for 16 bit integers or double characters: </a:t>
            </a:r>
          </a:p>
        </p:txBody>
      </p:sp>
      <p:sp>
        <p:nvSpPr>
          <p:cNvPr id="36870" name="Rectangle 5"/>
          <p:cNvSpPr>
            <a:spLocks noChangeArrowheads="1"/>
          </p:cNvSpPr>
          <p:nvPr/>
        </p:nvSpPr>
        <p:spPr bwMode="auto">
          <a:xfrm>
            <a:off x="685800" y="3048000"/>
            <a:ext cx="7772400" cy="381000"/>
          </a:xfrm>
          <a:prstGeom prst="rect">
            <a:avLst/>
          </a:prstGeom>
          <a:noFill/>
          <a:ln w="9525">
            <a:noFill/>
            <a:miter lim="800000"/>
            <a:headEnd/>
            <a:tailEnd/>
          </a:ln>
        </p:spPr>
        <p:txBody>
          <a:bodyPr/>
          <a:lstStyle/>
          <a:p>
            <a:pPr marL="342900" indent="-342900">
              <a:lnSpc>
                <a:spcPct val="80000"/>
              </a:lnSpc>
              <a:spcBef>
                <a:spcPct val="20000"/>
              </a:spcBef>
              <a:buClr>
                <a:schemeClr val="tx1"/>
              </a:buClr>
              <a:buFontTx/>
              <a:buChar char="•"/>
            </a:pPr>
            <a:r>
              <a:rPr lang="en-US" sz="1800" dirty="0"/>
              <a:t>Define storage for 32 bit integers or double characters: </a:t>
            </a:r>
          </a:p>
        </p:txBody>
      </p:sp>
      <p:sp>
        <p:nvSpPr>
          <p:cNvPr id="36871" name="Text Box 3"/>
          <p:cNvSpPr txBox="1">
            <a:spLocks noChangeArrowheads="1"/>
          </p:cNvSpPr>
          <p:nvPr/>
        </p:nvSpPr>
        <p:spPr bwMode="auto">
          <a:xfrm>
            <a:off x="609600" y="3352800"/>
            <a:ext cx="8001000" cy="1219200"/>
          </a:xfrm>
          <a:prstGeom prst="rect">
            <a:avLst/>
          </a:prstGeom>
          <a:noFill/>
          <a:ln w="9525">
            <a:solidFill>
              <a:schemeClr val="tx1"/>
            </a:solidFill>
            <a:miter lim="800000"/>
            <a:headEnd/>
            <a:tailEnd/>
          </a:ln>
        </p:spPr>
        <p:txBody>
          <a:bodyPr tIns="91440" bIns="91440"/>
          <a:lstStyle/>
          <a:p>
            <a:pPr>
              <a:lnSpc>
                <a:spcPct val="70000"/>
              </a:lnSpc>
              <a:spcBef>
                <a:spcPct val="50000"/>
              </a:spcBef>
              <a:tabLst>
                <a:tab pos="457200" algn="l"/>
                <a:tab pos="3657600" algn="l"/>
                <a:tab pos="4114800" algn="l"/>
              </a:tabLst>
            </a:pPr>
            <a:r>
              <a:rPr lang="en-US" sz="1600" b="1">
                <a:latin typeface="Courier New" pitchFamily="49" charset="0"/>
              </a:rPr>
              <a:t>val1  DWORD  12345678h      ; val1 = an unsigned 32 bit value</a:t>
            </a:r>
          </a:p>
          <a:p>
            <a:pPr>
              <a:lnSpc>
                <a:spcPct val="70000"/>
              </a:lnSpc>
              <a:spcBef>
                <a:spcPct val="50000"/>
              </a:spcBef>
              <a:tabLst>
                <a:tab pos="457200" algn="l"/>
                <a:tab pos="3657600" algn="l"/>
                <a:tab pos="4114800" algn="l"/>
              </a:tabLst>
            </a:pPr>
            <a:r>
              <a:rPr lang="en-US" sz="1600" b="1">
                <a:latin typeface="Courier New" pitchFamily="49" charset="0"/>
              </a:rPr>
              <a:t>val2  SDWORD –2147483648    ; val2 = a signed 32 bit value</a:t>
            </a:r>
          </a:p>
          <a:p>
            <a:pPr>
              <a:lnSpc>
                <a:spcPct val="70000"/>
              </a:lnSpc>
              <a:spcBef>
                <a:spcPct val="50000"/>
              </a:spcBef>
              <a:tabLst>
                <a:tab pos="457200" algn="l"/>
                <a:tab pos="3657600" algn="l"/>
                <a:tab pos="4114800" algn="l"/>
              </a:tabLst>
            </a:pPr>
            <a:r>
              <a:rPr lang="en-US" sz="1600" b="1">
                <a:latin typeface="Courier New" pitchFamily="49" charset="0"/>
              </a:rPr>
              <a:t>val3  DWORD  20 DUP(?)      ; array of 20 unsigned double words</a:t>
            </a:r>
          </a:p>
          <a:p>
            <a:pPr>
              <a:lnSpc>
                <a:spcPct val="70000"/>
              </a:lnSpc>
              <a:spcBef>
                <a:spcPct val="50000"/>
              </a:spcBef>
              <a:tabLst>
                <a:tab pos="457200" algn="l"/>
                <a:tab pos="3657600" algn="l"/>
                <a:tab pos="4114800" algn="l"/>
              </a:tabLst>
            </a:pPr>
            <a:r>
              <a:rPr lang="en-US" sz="1600" b="1">
                <a:latin typeface="Courier New" pitchFamily="49" charset="0"/>
              </a:rPr>
              <a:t>val4  SDWORD –3,–2,–1,0,1   ; array of 5 signed double words	                        </a:t>
            </a:r>
          </a:p>
        </p:txBody>
      </p:sp>
      <p:sp>
        <p:nvSpPr>
          <p:cNvPr id="36872" name="Text Box 4"/>
          <p:cNvSpPr txBox="1">
            <a:spLocks noChangeArrowheads="1"/>
          </p:cNvSpPr>
          <p:nvPr/>
        </p:nvSpPr>
        <p:spPr bwMode="auto">
          <a:xfrm>
            <a:off x="685800" y="4724400"/>
            <a:ext cx="7696200" cy="554038"/>
          </a:xfrm>
          <a:prstGeom prst="rect">
            <a:avLst/>
          </a:prstGeom>
          <a:noFill/>
          <a:ln w="9525">
            <a:noFill/>
            <a:miter lim="800000"/>
            <a:headEnd/>
            <a:tailEnd/>
          </a:ln>
        </p:spPr>
        <p:txBody>
          <a:bodyPr tIns="137160" bIns="137160">
            <a:spAutoFit/>
          </a:bodyPr>
          <a:lstStyle/>
          <a:p>
            <a:pPr>
              <a:spcBef>
                <a:spcPct val="50000"/>
              </a:spcBef>
              <a:buFontTx/>
              <a:buChar char="•"/>
            </a:pPr>
            <a:r>
              <a:rPr lang="en-US" sz="1800" dirty="0"/>
              <a:t>    Define storage for </a:t>
            </a:r>
            <a:r>
              <a:rPr lang="en-US" sz="1800" dirty="0" err="1"/>
              <a:t>quadwords</a:t>
            </a:r>
            <a:r>
              <a:rPr lang="en-US" sz="1800" dirty="0"/>
              <a:t> and </a:t>
            </a:r>
            <a:r>
              <a:rPr lang="en-US" sz="1800" dirty="0" err="1"/>
              <a:t>tenbyte</a:t>
            </a:r>
            <a:r>
              <a:rPr lang="en-US" sz="1800" dirty="0"/>
              <a:t> values:</a:t>
            </a:r>
          </a:p>
        </p:txBody>
      </p:sp>
      <p:sp>
        <p:nvSpPr>
          <p:cNvPr id="36873" name="Text Box 3"/>
          <p:cNvSpPr txBox="1">
            <a:spLocks noChangeArrowheads="1"/>
          </p:cNvSpPr>
          <p:nvPr/>
        </p:nvSpPr>
        <p:spPr bwMode="auto">
          <a:xfrm>
            <a:off x="533400" y="5181600"/>
            <a:ext cx="8001000" cy="685800"/>
          </a:xfrm>
          <a:prstGeom prst="rect">
            <a:avLst/>
          </a:prstGeom>
          <a:noFill/>
          <a:ln w="9525">
            <a:solidFill>
              <a:schemeClr val="tx1"/>
            </a:solidFill>
            <a:miter lim="800000"/>
            <a:headEnd/>
            <a:tailEnd/>
          </a:ln>
        </p:spPr>
        <p:txBody>
          <a:bodyPr tIns="91440" bIns="91440"/>
          <a:lstStyle/>
          <a:p>
            <a:pPr>
              <a:tabLst>
                <a:tab pos="457200" algn="l"/>
                <a:tab pos="3657600" algn="l"/>
                <a:tab pos="4114800" algn="l"/>
              </a:tabLst>
            </a:pPr>
            <a:r>
              <a:rPr lang="en-US" sz="1600" b="1">
                <a:latin typeface="Courier New" pitchFamily="49" charset="0"/>
              </a:rPr>
              <a:t>quad1  QWORD  1234567812345678h       ; quad1 = a 64-bit value</a:t>
            </a:r>
          </a:p>
          <a:p>
            <a:pPr>
              <a:tabLst>
                <a:tab pos="457200" algn="l"/>
                <a:tab pos="3657600" algn="l"/>
                <a:tab pos="4114800" algn="l"/>
              </a:tabLst>
            </a:pPr>
            <a:r>
              <a:rPr lang="en-US" sz="1600" b="1">
                <a:latin typeface="Courier New" pitchFamily="49" charset="0"/>
              </a:rPr>
              <a:t>val1   TBYTE  1000000000123456789Ah   ; val1 = a 80-bit value</a:t>
            </a:r>
          </a:p>
          <a:p>
            <a:pPr>
              <a:lnSpc>
                <a:spcPct val="70000"/>
              </a:lnSpc>
              <a:spcBef>
                <a:spcPct val="50000"/>
              </a:spcBef>
              <a:tabLst>
                <a:tab pos="457200" algn="l"/>
                <a:tab pos="3657600" algn="l"/>
                <a:tab pos="4114800" algn="l"/>
              </a:tabLst>
            </a:pPr>
            <a:endParaRPr lang="en-US" sz="1400" b="1">
              <a:latin typeface="Courier New" pitchFamily="49" charset="0"/>
            </a:endParaRPr>
          </a:p>
        </p:txBody>
      </p:sp>
      <p:sp>
        <p:nvSpPr>
          <p:cNvPr id="36874" name="Slide Number Placeholder 10"/>
          <p:cNvSpPr>
            <a:spLocks noGrp="1"/>
          </p:cNvSpPr>
          <p:nvPr>
            <p:ph type="sldNum" sz="quarter" idx="11"/>
          </p:nvPr>
        </p:nvSpPr>
        <p:spPr>
          <a:noFill/>
        </p:spPr>
        <p:txBody>
          <a:bodyPr/>
          <a:lstStyle/>
          <a:p>
            <a:fld id="{4E4D990D-5FDB-4F2A-9D83-06F2365DA03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C8A8AEC7-5F71-486D-BCA4-D39AD55E7230}" type="slidenum">
              <a:rPr lang="en-US" sz="1600">
                <a:latin typeface="Times New Roman" pitchFamily="18" charset="0"/>
              </a:rPr>
              <a:pPr algn="r"/>
              <a:t>33</a:t>
            </a:fld>
            <a:endParaRPr lang="en-US" sz="1600">
              <a:latin typeface="Times New Roman" pitchFamily="18" charset="0"/>
            </a:endParaRPr>
          </a:p>
        </p:txBody>
      </p:sp>
      <p:sp>
        <p:nvSpPr>
          <p:cNvPr id="155650" name="Rectangle 2"/>
          <p:cNvSpPr>
            <a:spLocks noGrp="1" noChangeArrowheads="1"/>
          </p:cNvSpPr>
          <p:nvPr>
            <p:ph type="title" idx="4294967295"/>
          </p:nvPr>
        </p:nvSpPr>
        <p:spPr/>
        <p:txBody>
          <a:bodyPr/>
          <a:lstStyle/>
          <a:p>
            <a:pPr eaLnBrk="1" hangingPunct="1">
              <a:defRPr/>
            </a:pPr>
            <a:r>
              <a:rPr lang="en-US" sz="2800"/>
              <a:t>Adding Data Definitions to Sample Program</a:t>
            </a:r>
          </a:p>
        </p:txBody>
      </p:sp>
      <p:sp>
        <p:nvSpPr>
          <p:cNvPr id="37892" name="Text Box 3"/>
          <p:cNvSpPr txBox="1">
            <a:spLocks noChangeArrowheads="1"/>
          </p:cNvSpPr>
          <p:nvPr/>
        </p:nvSpPr>
        <p:spPr bwMode="auto">
          <a:xfrm>
            <a:off x="457200" y="762000"/>
            <a:ext cx="8305800" cy="5486400"/>
          </a:xfrm>
          <a:prstGeom prst="rect">
            <a:avLst/>
          </a:prstGeom>
          <a:noFill/>
          <a:ln w="9525">
            <a:solidFill>
              <a:schemeClr val="tx1"/>
            </a:solidFill>
            <a:miter lim="800000"/>
            <a:headEnd/>
            <a:tailEnd/>
          </a:ln>
        </p:spPr>
        <p:txBody>
          <a:bodyPr tIns="228600" bIns="228600"/>
          <a:lstStyle/>
          <a:p>
            <a:pPr>
              <a:lnSpc>
                <a:spcPct val="50000"/>
              </a:lnSpc>
              <a:spcBef>
                <a:spcPct val="50000"/>
              </a:spcBef>
              <a:tabLst>
                <a:tab pos="457200" algn="l"/>
                <a:tab pos="3657600" algn="l"/>
                <a:tab pos="4114800" algn="l"/>
              </a:tabLst>
            </a:pPr>
            <a:r>
              <a:rPr lang="en-US" sz="1600" b="1">
                <a:latin typeface="Courier New" pitchFamily="49" charset="0"/>
              </a:rPr>
              <a:t>TITLE Add and Subtract, Version 2            (AddSub2.asm)</a:t>
            </a:r>
          </a:p>
          <a:p>
            <a:pPr>
              <a:lnSpc>
                <a:spcPct val="50000"/>
              </a:lnSpc>
              <a:spcBef>
                <a:spcPct val="50000"/>
              </a:spcBef>
              <a:tabLst>
                <a:tab pos="457200" algn="l"/>
                <a:tab pos="3657600" algn="l"/>
                <a:tab pos="4114800" algn="l"/>
              </a:tabLst>
            </a:pPr>
            <a:r>
              <a:rPr lang="en-US" sz="1600" b="1">
                <a:latin typeface="Courier New" pitchFamily="49" charset="0"/>
              </a:rPr>
              <a:t>; This program adds and subtracts 32-bit unsigned</a:t>
            </a:r>
          </a:p>
          <a:p>
            <a:pPr>
              <a:lnSpc>
                <a:spcPct val="50000"/>
              </a:lnSpc>
              <a:spcBef>
                <a:spcPct val="50000"/>
              </a:spcBef>
              <a:tabLst>
                <a:tab pos="457200" algn="l"/>
                <a:tab pos="3657600" algn="l"/>
                <a:tab pos="4114800" algn="l"/>
              </a:tabLst>
            </a:pPr>
            <a:r>
              <a:rPr lang="en-US" sz="1600" b="1">
                <a:latin typeface="Courier New" pitchFamily="49" charset="0"/>
              </a:rPr>
              <a:t>; integers and stores the sum in a variable.</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INCLUDE Irvine32.inc</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val1 DWORD 10000h  ; define and init val1 to 10000h</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val2 DWORD 40000h  ; define and init val2 to 40000h</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val3 DWORD 20000h  ; define and init val3 to 20000h</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finalVal DWORD ?   ; define finalVal to store output</a:t>
            </a:r>
          </a:p>
          <a:p>
            <a:pPr>
              <a:lnSpc>
                <a:spcPct val="50000"/>
              </a:lnSpc>
              <a:spcBef>
                <a:spcPct val="50000"/>
              </a:spcBef>
              <a:tabLst>
                <a:tab pos="457200" algn="l"/>
                <a:tab pos="3657600" algn="l"/>
                <a:tab pos="4114800" algn="l"/>
              </a:tabLst>
            </a:pPr>
            <a:endParaRPr lang="en-US" sz="1600" b="1">
              <a:solidFill>
                <a:schemeClr val="tx2"/>
              </a:solidFill>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main PROC</a:t>
            </a:r>
          </a:p>
          <a:p>
            <a:pPr>
              <a:lnSpc>
                <a:spcPct val="50000"/>
              </a:lnSpc>
              <a:spcBef>
                <a:spcPct val="50000"/>
              </a:spcBef>
              <a:tabLst>
                <a:tab pos="457200" algn="l"/>
                <a:tab pos="3657600" algn="l"/>
                <a:tab pos="4114800" algn="l"/>
              </a:tabLst>
            </a:pPr>
            <a:r>
              <a:rPr lang="en-US" sz="1600" b="1">
                <a:latin typeface="Courier New" pitchFamily="49" charset="0"/>
              </a:rPr>
              <a:t>	mov  eax,val1	; eax = 10000h</a:t>
            </a:r>
          </a:p>
          <a:p>
            <a:pPr lvl="1">
              <a:lnSpc>
                <a:spcPct val="50000"/>
              </a:lnSpc>
              <a:spcBef>
                <a:spcPct val="50000"/>
              </a:spcBef>
              <a:tabLst>
                <a:tab pos="457200" algn="l"/>
                <a:tab pos="3657600" algn="l"/>
                <a:tab pos="4114800" algn="l"/>
              </a:tabLst>
            </a:pPr>
            <a:r>
              <a:rPr lang="en-US" sz="1600" b="1">
                <a:latin typeface="Courier New" pitchFamily="49" charset="0"/>
              </a:rPr>
              <a:t>add  eax,val2	; eax = eax + 40000h</a:t>
            </a:r>
          </a:p>
          <a:p>
            <a:pPr lvl="1">
              <a:lnSpc>
                <a:spcPct val="50000"/>
              </a:lnSpc>
              <a:spcBef>
                <a:spcPct val="50000"/>
              </a:spcBef>
              <a:tabLst>
                <a:tab pos="457200" algn="l"/>
                <a:tab pos="3657600" algn="l"/>
                <a:tab pos="4114800" algn="l"/>
              </a:tabLst>
            </a:pPr>
            <a:r>
              <a:rPr lang="en-US" sz="1600" b="1">
                <a:latin typeface="Courier New" pitchFamily="49" charset="0"/>
              </a:rPr>
              <a:t>sub  eax,val3	; eax = eax - 20000h</a:t>
            </a:r>
          </a:p>
          <a:p>
            <a:pPr lvl="1">
              <a:lnSpc>
                <a:spcPct val="50000"/>
              </a:lnSpc>
              <a:spcBef>
                <a:spcPct val="50000"/>
              </a:spcBef>
              <a:tabLst>
                <a:tab pos="457200" algn="l"/>
                <a:tab pos="3657600" algn="l"/>
                <a:tab pos="4114800" algn="l"/>
              </a:tabLst>
            </a:pPr>
            <a:r>
              <a:rPr lang="en-US" sz="1600" b="1">
                <a:latin typeface="Courier New" pitchFamily="49" charset="0"/>
              </a:rPr>
              <a:t>mov  finalVal,eax	; finalVal = eax</a:t>
            </a:r>
          </a:p>
          <a:p>
            <a:pPr lvl="1">
              <a:lnSpc>
                <a:spcPct val="50000"/>
              </a:lnSpc>
              <a:spcBef>
                <a:spcPct val="50000"/>
              </a:spcBef>
              <a:tabLst>
                <a:tab pos="457200" algn="l"/>
                <a:tab pos="3657600" algn="l"/>
                <a:tab pos="4114800" algn="l"/>
              </a:tabLst>
            </a:pPr>
            <a:r>
              <a:rPr lang="en-US" sz="1600" b="1">
                <a:latin typeface="Courier New" pitchFamily="49" charset="0"/>
              </a:rPr>
              <a:t>call DumpRegs	; display the registers</a:t>
            </a:r>
          </a:p>
          <a:p>
            <a:pPr lvl="1">
              <a:lnSpc>
                <a:spcPct val="50000"/>
              </a:lnSpc>
              <a:spcBef>
                <a:spcPct val="50000"/>
              </a:spcBef>
              <a:tabLst>
                <a:tab pos="457200" algn="l"/>
                <a:tab pos="3657600" algn="l"/>
                <a:tab pos="4114800" algn="l"/>
              </a:tabLst>
            </a:pPr>
            <a:r>
              <a:rPr lang="en-US" sz="1600" b="1">
                <a:latin typeface="Courier New" pitchFamily="49" charset="0"/>
              </a:rPr>
              <a:t>exit</a:t>
            </a:r>
          </a:p>
          <a:p>
            <a:pPr>
              <a:lnSpc>
                <a:spcPct val="50000"/>
              </a:lnSpc>
              <a:spcBef>
                <a:spcPct val="50000"/>
              </a:spcBef>
              <a:tabLst>
                <a:tab pos="457200" algn="l"/>
                <a:tab pos="3657600" algn="l"/>
                <a:tab pos="4114800" algn="l"/>
              </a:tabLst>
            </a:pPr>
            <a:r>
              <a:rPr lang="en-US" sz="1600" b="1">
                <a:latin typeface="Courier New" pitchFamily="49" charset="0"/>
              </a:rPr>
              <a:t>main ENDP</a:t>
            </a:r>
          </a:p>
          <a:p>
            <a:pPr>
              <a:lnSpc>
                <a:spcPct val="50000"/>
              </a:lnSpc>
              <a:spcBef>
                <a:spcPct val="50000"/>
              </a:spcBef>
              <a:tabLst>
                <a:tab pos="457200" algn="l"/>
                <a:tab pos="3657600" algn="l"/>
                <a:tab pos="4114800" algn="l"/>
              </a:tabLst>
            </a:pPr>
            <a:r>
              <a:rPr lang="en-US" sz="1600" b="1">
                <a:latin typeface="Courier New" pitchFamily="49" charset="0"/>
              </a:rPr>
              <a:t>END main</a:t>
            </a:r>
          </a:p>
        </p:txBody>
      </p:sp>
      <p:sp>
        <p:nvSpPr>
          <p:cNvPr id="37893" name="Slide Number Placeholder 5"/>
          <p:cNvSpPr>
            <a:spLocks noGrp="1"/>
          </p:cNvSpPr>
          <p:nvPr>
            <p:ph type="sldNum" sz="quarter" idx="11"/>
          </p:nvPr>
        </p:nvSpPr>
        <p:spPr>
          <a:noFill/>
        </p:spPr>
        <p:txBody>
          <a:bodyPr/>
          <a:lstStyle/>
          <a:p>
            <a:fld id="{10B59B73-1A63-472D-BB65-7E4086FE9DBD}"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364D3572-A975-40FA-91FA-55FC8ADC6031}" type="slidenum">
              <a:rPr lang="en-US" sz="1600">
                <a:latin typeface="Times New Roman" pitchFamily="18" charset="0"/>
              </a:rPr>
              <a:pPr algn="r"/>
              <a:t>34</a:t>
            </a:fld>
            <a:endParaRPr lang="en-US" sz="1600">
              <a:latin typeface="Times New Roman" pitchFamily="18" charset="0"/>
            </a:endParaRPr>
          </a:p>
        </p:txBody>
      </p:sp>
      <p:sp>
        <p:nvSpPr>
          <p:cNvPr id="153602" name="Rectangle 2"/>
          <p:cNvSpPr>
            <a:spLocks noGrp="1" noChangeArrowheads="1"/>
          </p:cNvSpPr>
          <p:nvPr>
            <p:ph type="title" idx="4294967295"/>
          </p:nvPr>
        </p:nvSpPr>
        <p:spPr/>
        <p:txBody>
          <a:bodyPr/>
          <a:lstStyle/>
          <a:p>
            <a:pPr eaLnBrk="1" hangingPunct="1">
              <a:defRPr/>
            </a:pPr>
            <a:r>
              <a:rPr lang="en-US" dirty="0"/>
              <a:t>Data in Memory</a:t>
            </a:r>
            <a:endParaRPr lang="en-US" sz="2000" dirty="0"/>
          </a:p>
        </p:txBody>
      </p:sp>
      <p:sp>
        <p:nvSpPr>
          <p:cNvPr id="38916" name="Rectangle 3"/>
          <p:cNvSpPr>
            <a:spLocks noGrp="1" noChangeArrowheads="1"/>
          </p:cNvSpPr>
          <p:nvPr>
            <p:ph type="body" idx="4294967295"/>
          </p:nvPr>
        </p:nvSpPr>
        <p:spPr>
          <a:xfrm>
            <a:off x="457200" y="762000"/>
            <a:ext cx="8305800" cy="5257800"/>
          </a:xfrm>
          <a:ln>
            <a:solidFill>
              <a:schemeClr val="tx1"/>
            </a:solidFill>
          </a:ln>
        </p:spPr>
        <p:txBody>
          <a:bodyPr/>
          <a:lstStyle/>
          <a:p>
            <a:pPr eaLnBrk="1" hangingPunct="1">
              <a:lnSpc>
                <a:spcPct val="80000"/>
              </a:lnSpc>
            </a:pPr>
            <a:r>
              <a:rPr lang="en-US" sz="1800" dirty="0"/>
              <a:t>All data defined in the data segment of a program are stored in consecutive locations in memory, in the order that they are defined. This is unlike an HLL program, where there may be spaces in between data in memory.</a:t>
            </a:r>
          </a:p>
          <a:p>
            <a:pPr eaLnBrk="1" hangingPunct="1">
              <a:lnSpc>
                <a:spcPct val="80000"/>
              </a:lnSpc>
            </a:pPr>
            <a:r>
              <a:rPr lang="en-US" sz="1800" dirty="0"/>
              <a:t>Data in memory are addressable by byte, which is the smallest unit we can use to access data.</a:t>
            </a:r>
          </a:p>
          <a:p>
            <a:pPr eaLnBrk="1" hangingPunct="1">
              <a:lnSpc>
                <a:spcPct val="80000"/>
              </a:lnSpc>
            </a:pPr>
            <a:r>
              <a:rPr lang="en-US" sz="1800" dirty="0"/>
              <a:t>Example: given the following data definitions</a:t>
            </a:r>
          </a:p>
          <a:p>
            <a:pPr eaLnBrk="1" hangingPunct="1">
              <a:lnSpc>
                <a:spcPct val="80000"/>
              </a:lnSpc>
              <a:buFontTx/>
              <a:buNone/>
            </a:pPr>
            <a:r>
              <a:rPr lang="en-US" sz="1600" dirty="0"/>
              <a:t>	</a:t>
            </a:r>
            <a:r>
              <a:rPr lang="en-US" sz="1400" dirty="0"/>
              <a:t>	</a:t>
            </a:r>
            <a:r>
              <a:rPr lang="en-US" sz="1600" b="1" dirty="0">
                <a:latin typeface="Courier New" pitchFamily="49" charset="0"/>
              </a:rPr>
              <a:t>n1    BYTE  10	    ; assume n1 is at memory offset 100h</a:t>
            </a:r>
          </a:p>
          <a:p>
            <a:pPr eaLnBrk="1" hangingPunct="1">
              <a:lnSpc>
                <a:spcPct val="80000"/>
              </a:lnSpc>
              <a:spcBef>
                <a:spcPct val="25000"/>
              </a:spcBef>
              <a:buFontTx/>
              <a:buNone/>
            </a:pPr>
            <a:r>
              <a:rPr lang="en-US" sz="1600" b="1" dirty="0">
                <a:latin typeface="Courier New" pitchFamily="49" charset="0"/>
              </a:rPr>
              <a:t>		n2    WORD  4	</a:t>
            </a:r>
          </a:p>
          <a:p>
            <a:pPr eaLnBrk="1" hangingPunct="1">
              <a:lnSpc>
                <a:spcPct val="80000"/>
              </a:lnSpc>
              <a:buFontTx/>
              <a:buNone/>
            </a:pPr>
            <a:r>
              <a:rPr lang="en-US" sz="1600" b="1" dirty="0">
                <a:latin typeface="Courier New" pitchFamily="49" charset="0"/>
              </a:rPr>
              <a:t>		array DWORD 1,2</a:t>
            </a:r>
          </a:p>
          <a:p>
            <a:pPr eaLnBrk="1" hangingPunct="1">
              <a:lnSpc>
                <a:spcPct val="80000"/>
              </a:lnSpc>
              <a:buFontTx/>
              <a:buNone/>
            </a:pPr>
            <a:r>
              <a:rPr lang="en-US" sz="1600" b="1" dirty="0">
                <a:latin typeface="Courier New" pitchFamily="49" charset="0"/>
              </a:rPr>
              <a:t>		n3    BYTE  ?	</a:t>
            </a:r>
            <a:r>
              <a:rPr lang="en-US" sz="1400" b="1" dirty="0">
                <a:latin typeface="Courier New" pitchFamily="49" charset="0"/>
              </a:rPr>
              <a:t>    </a:t>
            </a:r>
            <a:r>
              <a:rPr lang="en-US" sz="1200" b="1" dirty="0">
                <a:latin typeface="Courier New" pitchFamily="49" charset="0"/>
              </a:rPr>
              <a:t>	</a:t>
            </a:r>
          </a:p>
          <a:p>
            <a:pPr eaLnBrk="1" hangingPunct="1">
              <a:lnSpc>
                <a:spcPct val="80000"/>
              </a:lnSpc>
              <a:buFontTx/>
              <a:buNone/>
            </a:pPr>
            <a:r>
              <a:rPr lang="en-US" sz="2000" dirty="0"/>
              <a:t>	</a:t>
            </a:r>
            <a:r>
              <a:rPr lang="en-US" sz="1800" dirty="0"/>
              <a:t>The data will appear in memory as:</a:t>
            </a:r>
          </a:p>
          <a:p>
            <a:pPr eaLnBrk="1" hangingPunct="1">
              <a:lnSpc>
                <a:spcPct val="80000"/>
              </a:lnSpc>
              <a:buFontTx/>
              <a:buNone/>
            </a:pPr>
            <a:r>
              <a:rPr lang="en-US" sz="1800" b="1" dirty="0">
                <a:latin typeface="Courier New" pitchFamily="49" charset="0"/>
              </a:rPr>
              <a:t>	</a:t>
            </a:r>
            <a:endParaRPr lang="en-US" sz="1400" dirty="0"/>
          </a:p>
          <a:p>
            <a:pPr eaLnBrk="1" hangingPunct="1">
              <a:lnSpc>
                <a:spcPct val="80000"/>
              </a:lnSpc>
              <a:buFontTx/>
              <a:buNone/>
            </a:pPr>
            <a:r>
              <a:rPr lang="en-US" sz="1400" dirty="0"/>
              <a:t>Offset</a:t>
            </a:r>
          </a:p>
          <a:p>
            <a:pPr eaLnBrk="1" hangingPunct="1">
              <a:lnSpc>
                <a:spcPct val="80000"/>
              </a:lnSpc>
              <a:buFontTx/>
              <a:buNone/>
            </a:pPr>
            <a:endParaRPr lang="en-US" sz="1400" dirty="0"/>
          </a:p>
          <a:p>
            <a:pPr eaLnBrk="1" hangingPunct="1">
              <a:lnSpc>
                <a:spcPct val="80000"/>
              </a:lnSpc>
              <a:spcBef>
                <a:spcPct val="0"/>
              </a:spcBef>
              <a:buFontTx/>
              <a:buNone/>
            </a:pPr>
            <a:r>
              <a:rPr lang="en-US" sz="1400" dirty="0"/>
              <a:t>Data</a:t>
            </a:r>
          </a:p>
          <a:p>
            <a:pPr eaLnBrk="1" hangingPunct="1">
              <a:lnSpc>
                <a:spcPct val="80000"/>
              </a:lnSpc>
              <a:spcBef>
                <a:spcPct val="0"/>
              </a:spcBef>
              <a:buFontTx/>
              <a:buNone/>
            </a:pPr>
            <a:endParaRPr lang="en-US" sz="1400" dirty="0"/>
          </a:p>
          <a:p>
            <a:pPr eaLnBrk="1" hangingPunct="1">
              <a:lnSpc>
                <a:spcPct val="80000"/>
              </a:lnSpc>
              <a:spcBef>
                <a:spcPct val="0"/>
              </a:spcBef>
            </a:pPr>
            <a:r>
              <a:rPr lang="en-US" sz="1800" dirty="0"/>
              <a:t>For applications where performance needs to be optimized, programmers can align data storage to a certain address boundary (for example, only store data at addresses that are multiples of 4) so that data access can be faster. This is why there can be spaces in between data in a HLL program.  Assembly can also support data alignment, and this topic is covered in Advanced Assembly</a:t>
            </a:r>
            <a:r>
              <a:rPr lang="en-US" sz="1400" dirty="0"/>
              <a:t>.</a:t>
            </a:r>
          </a:p>
        </p:txBody>
      </p:sp>
      <p:sp>
        <p:nvSpPr>
          <p:cNvPr id="38917" name="Slide Number Placeholder 5"/>
          <p:cNvSpPr>
            <a:spLocks noGrp="1"/>
          </p:cNvSpPr>
          <p:nvPr>
            <p:ph type="sldNum" sz="quarter" idx="11"/>
          </p:nvPr>
        </p:nvSpPr>
        <p:spPr>
          <a:noFill/>
        </p:spPr>
        <p:txBody>
          <a:bodyPr/>
          <a:lstStyle/>
          <a:p>
            <a:fld id="{3B50519B-43A0-4662-B342-D0C46586EEAB}" type="slidenum">
              <a:rPr lang="en-US" smtClean="0"/>
              <a:pPr/>
              <a:t>34</a:t>
            </a:fld>
            <a:endParaRPr lang="en-US"/>
          </a:p>
        </p:txBody>
      </p:sp>
      <p:grpSp>
        <p:nvGrpSpPr>
          <p:cNvPr id="38919" name="Group 24"/>
          <p:cNvGrpSpPr>
            <a:grpSpLocks/>
          </p:cNvGrpSpPr>
          <p:nvPr/>
        </p:nvGrpSpPr>
        <p:grpSpPr bwMode="auto">
          <a:xfrm>
            <a:off x="1066800" y="3657600"/>
            <a:ext cx="7315200" cy="750888"/>
            <a:chOff x="1066800" y="3810000"/>
            <a:chExt cx="7315200" cy="750332"/>
          </a:xfrm>
        </p:grpSpPr>
        <p:sp>
          <p:nvSpPr>
            <p:cNvPr id="38920" name="TextBox 7"/>
            <p:cNvSpPr txBox="1">
              <a:spLocks noChangeArrowheads="1"/>
            </p:cNvSpPr>
            <p:nvPr/>
          </p:nvSpPr>
          <p:spPr bwMode="auto">
            <a:xfrm>
              <a:off x="1066800" y="3810000"/>
              <a:ext cx="609601" cy="369332"/>
            </a:xfrm>
            <a:prstGeom prst="rect">
              <a:avLst/>
            </a:prstGeom>
            <a:noFill/>
            <a:ln w="9525">
              <a:solidFill>
                <a:schemeClr val="tx1">
                  <a:alpha val="81960"/>
                </a:schemeClr>
              </a:solidFill>
              <a:miter lim="800000"/>
              <a:headEnd/>
              <a:tailEnd/>
            </a:ln>
          </p:spPr>
          <p:txBody>
            <a:bodyPr>
              <a:spAutoFit/>
            </a:bodyPr>
            <a:lstStyle/>
            <a:p>
              <a:r>
                <a:rPr lang="en-US" sz="1800"/>
                <a:t>100</a:t>
              </a:r>
            </a:p>
          </p:txBody>
        </p:sp>
        <p:sp>
          <p:nvSpPr>
            <p:cNvPr id="38921" name="TextBox 8"/>
            <p:cNvSpPr txBox="1">
              <a:spLocks noChangeArrowheads="1"/>
            </p:cNvSpPr>
            <p:nvPr/>
          </p:nvSpPr>
          <p:spPr bwMode="auto">
            <a:xfrm>
              <a:off x="1676400" y="3810000"/>
              <a:ext cx="609599" cy="369332"/>
            </a:xfrm>
            <a:prstGeom prst="rect">
              <a:avLst/>
            </a:prstGeom>
            <a:noFill/>
            <a:ln w="9525">
              <a:solidFill>
                <a:schemeClr val="tx1">
                  <a:alpha val="81960"/>
                </a:schemeClr>
              </a:solidFill>
              <a:miter lim="800000"/>
              <a:headEnd/>
              <a:tailEnd/>
            </a:ln>
          </p:spPr>
          <p:txBody>
            <a:bodyPr>
              <a:spAutoFit/>
            </a:bodyPr>
            <a:lstStyle/>
            <a:p>
              <a:r>
                <a:rPr lang="en-US" sz="1800"/>
                <a:t>101</a:t>
              </a:r>
            </a:p>
          </p:txBody>
        </p:sp>
        <p:sp>
          <p:nvSpPr>
            <p:cNvPr id="38922" name="TextBox 9"/>
            <p:cNvSpPr txBox="1">
              <a:spLocks noChangeArrowheads="1"/>
            </p:cNvSpPr>
            <p:nvPr/>
          </p:nvSpPr>
          <p:spPr bwMode="auto">
            <a:xfrm>
              <a:off x="22860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102</a:t>
              </a:r>
            </a:p>
          </p:txBody>
        </p:sp>
        <p:sp>
          <p:nvSpPr>
            <p:cNvPr id="38923" name="TextBox 10"/>
            <p:cNvSpPr txBox="1">
              <a:spLocks noChangeArrowheads="1"/>
            </p:cNvSpPr>
            <p:nvPr/>
          </p:nvSpPr>
          <p:spPr bwMode="auto">
            <a:xfrm>
              <a:off x="2895600" y="3810000"/>
              <a:ext cx="609599" cy="369332"/>
            </a:xfrm>
            <a:prstGeom prst="rect">
              <a:avLst/>
            </a:prstGeom>
            <a:noFill/>
            <a:ln w="9525">
              <a:solidFill>
                <a:schemeClr val="tx1">
                  <a:alpha val="81960"/>
                </a:schemeClr>
              </a:solidFill>
              <a:miter lim="800000"/>
              <a:headEnd/>
              <a:tailEnd/>
            </a:ln>
          </p:spPr>
          <p:txBody>
            <a:bodyPr>
              <a:spAutoFit/>
            </a:bodyPr>
            <a:lstStyle/>
            <a:p>
              <a:r>
                <a:rPr lang="en-US" sz="1800"/>
                <a:t>103</a:t>
              </a:r>
            </a:p>
          </p:txBody>
        </p:sp>
        <p:sp>
          <p:nvSpPr>
            <p:cNvPr id="38924" name="TextBox 11"/>
            <p:cNvSpPr txBox="1">
              <a:spLocks noChangeArrowheads="1"/>
            </p:cNvSpPr>
            <p:nvPr/>
          </p:nvSpPr>
          <p:spPr bwMode="auto">
            <a:xfrm>
              <a:off x="35052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104</a:t>
              </a:r>
            </a:p>
          </p:txBody>
        </p:sp>
        <p:sp>
          <p:nvSpPr>
            <p:cNvPr id="38925" name="TextBox 12"/>
            <p:cNvSpPr txBox="1">
              <a:spLocks noChangeArrowheads="1"/>
            </p:cNvSpPr>
            <p:nvPr/>
          </p:nvSpPr>
          <p:spPr bwMode="auto">
            <a:xfrm>
              <a:off x="41148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105</a:t>
              </a:r>
            </a:p>
          </p:txBody>
        </p:sp>
        <p:sp>
          <p:nvSpPr>
            <p:cNvPr id="38926" name="TextBox 13"/>
            <p:cNvSpPr txBox="1">
              <a:spLocks noChangeArrowheads="1"/>
            </p:cNvSpPr>
            <p:nvPr/>
          </p:nvSpPr>
          <p:spPr bwMode="auto">
            <a:xfrm>
              <a:off x="47244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106</a:t>
              </a:r>
            </a:p>
          </p:txBody>
        </p:sp>
        <p:sp>
          <p:nvSpPr>
            <p:cNvPr id="38927" name="TextBox 14"/>
            <p:cNvSpPr txBox="1">
              <a:spLocks noChangeArrowheads="1"/>
            </p:cNvSpPr>
            <p:nvPr/>
          </p:nvSpPr>
          <p:spPr bwMode="auto">
            <a:xfrm>
              <a:off x="53340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107</a:t>
              </a:r>
            </a:p>
          </p:txBody>
        </p:sp>
        <p:sp>
          <p:nvSpPr>
            <p:cNvPr id="38928" name="TextBox 15"/>
            <p:cNvSpPr txBox="1">
              <a:spLocks noChangeArrowheads="1"/>
            </p:cNvSpPr>
            <p:nvPr/>
          </p:nvSpPr>
          <p:spPr bwMode="auto">
            <a:xfrm>
              <a:off x="59436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108</a:t>
              </a:r>
            </a:p>
          </p:txBody>
        </p:sp>
        <p:sp>
          <p:nvSpPr>
            <p:cNvPr id="38929" name="TextBox 16"/>
            <p:cNvSpPr txBox="1">
              <a:spLocks noChangeArrowheads="1"/>
            </p:cNvSpPr>
            <p:nvPr/>
          </p:nvSpPr>
          <p:spPr bwMode="auto">
            <a:xfrm>
              <a:off x="65532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109</a:t>
              </a:r>
            </a:p>
          </p:txBody>
        </p:sp>
        <p:sp>
          <p:nvSpPr>
            <p:cNvPr id="38930" name="TextBox 17"/>
            <p:cNvSpPr txBox="1">
              <a:spLocks noChangeArrowheads="1"/>
            </p:cNvSpPr>
            <p:nvPr/>
          </p:nvSpPr>
          <p:spPr bwMode="auto">
            <a:xfrm>
              <a:off x="7772400" y="3810000"/>
              <a:ext cx="609599" cy="369332"/>
            </a:xfrm>
            <a:prstGeom prst="rect">
              <a:avLst/>
            </a:prstGeom>
            <a:noFill/>
            <a:ln w="9525">
              <a:solidFill>
                <a:schemeClr val="tx1">
                  <a:alpha val="81960"/>
                </a:schemeClr>
              </a:solidFill>
              <a:miter lim="800000"/>
              <a:headEnd/>
              <a:tailEnd/>
            </a:ln>
          </p:spPr>
          <p:txBody>
            <a:bodyPr>
              <a:spAutoFit/>
            </a:bodyPr>
            <a:lstStyle/>
            <a:p>
              <a:r>
                <a:rPr lang="en-US" sz="1800"/>
                <a:t>10B</a:t>
              </a:r>
            </a:p>
          </p:txBody>
        </p:sp>
        <p:sp>
          <p:nvSpPr>
            <p:cNvPr id="38931" name="TextBox 18"/>
            <p:cNvSpPr txBox="1">
              <a:spLocks noChangeArrowheads="1"/>
            </p:cNvSpPr>
            <p:nvPr/>
          </p:nvSpPr>
          <p:spPr bwMode="auto">
            <a:xfrm>
              <a:off x="71628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10A</a:t>
              </a:r>
            </a:p>
          </p:txBody>
        </p:sp>
        <p:sp>
          <p:nvSpPr>
            <p:cNvPr id="38932" name="TextBox 19"/>
            <p:cNvSpPr txBox="1">
              <a:spLocks noChangeArrowheads="1"/>
            </p:cNvSpPr>
            <p:nvPr/>
          </p:nvSpPr>
          <p:spPr bwMode="auto">
            <a:xfrm>
              <a:off x="1066801" y="4191000"/>
              <a:ext cx="609600" cy="369332"/>
            </a:xfrm>
            <a:prstGeom prst="rect">
              <a:avLst/>
            </a:prstGeom>
            <a:noFill/>
            <a:ln w="9525">
              <a:solidFill>
                <a:schemeClr val="tx1">
                  <a:alpha val="81960"/>
                </a:schemeClr>
              </a:solidFill>
              <a:miter lim="800000"/>
              <a:headEnd/>
              <a:tailEnd/>
            </a:ln>
          </p:spPr>
          <p:txBody>
            <a:bodyPr>
              <a:spAutoFit/>
            </a:bodyPr>
            <a:lstStyle/>
            <a:p>
              <a:r>
                <a:rPr lang="en-US" sz="1800"/>
                <a:t> n1</a:t>
              </a:r>
            </a:p>
          </p:txBody>
        </p:sp>
        <p:sp>
          <p:nvSpPr>
            <p:cNvPr id="38933" name="TextBox 20"/>
            <p:cNvSpPr txBox="1">
              <a:spLocks noChangeArrowheads="1"/>
            </p:cNvSpPr>
            <p:nvPr/>
          </p:nvSpPr>
          <p:spPr bwMode="auto">
            <a:xfrm>
              <a:off x="1676400" y="4191000"/>
              <a:ext cx="1219200" cy="369332"/>
            </a:xfrm>
            <a:prstGeom prst="rect">
              <a:avLst/>
            </a:prstGeom>
            <a:noFill/>
            <a:ln w="9525">
              <a:solidFill>
                <a:schemeClr val="tx1">
                  <a:alpha val="81960"/>
                </a:schemeClr>
              </a:solidFill>
              <a:miter lim="800000"/>
              <a:headEnd/>
              <a:tailEnd/>
            </a:ln>
          </p:spPr>
          <p:txBody>
            <a:bodyPr>
              <a:spAutoFit/>
            </a:bodyPr>
            <a:lstStyle/>
            <a:p>
              <a:r>
                <a:rPr lang="en-US" sz="1800"/>
                <a:t>      n2</a:t>
              </a:r>
            </a:p>
          </p:txBody>
        </p:sp>
        <p:sp>
          <p:nvSpPr>
            <p:cNvPr id="38934" name="TextBox 21"/>
            <p:cNvSpPr txBox="1">
              <a:spLocks noChangeArrowheads="1"/>
            </p:cNvSpPr>
            <p:nvPr/>
          </p:nvSpPr>
          <p:spPr bwMode="auto">
            <a:xfrm>
              <a:off x="2895600" y="4191000"/>
              <a:ext cx="2438400" cy="369332"/>
            </a:xfrm>
            <a:prstGeom prst="rect">
              <a:avLst/>
            </a:prstGeom>
            <a:noFill/>
            <a:ln w="9525">
              <a:solidFill>
                <a:schemeClr val="tx1">
                  <a:alpha val="81960"/>
                </a:schemeClr>
              </a:solidFill>
              <a:miter lim="800000"/>
              <a:headEnd/>
              <a:tailEnd/>
            </a:ln>
          </p:spPr>
          <p:txBody>
            <a:bodyPr>
              <a:spAutoFit/>
            </a:bodyPr>
            <a:lstStyle/>
            <a:p>
              <a:r>
                <a:rPr lang="en-US" sz="1800"/>
                <a:t>            array[0]</a:t>
              </a:r>
            </a:p>
          </p:txBody>
        </p:sp>
        <p:sp>
          <p:nvSpPr>
            <p:cNvPr id="38935" name="TextBox 22"/>
            <p:cNvSpPr txBox="1">
              <a:spLocks noChangeArrowheads="1"/>
            </p:cNvSpPr>
            <p:nvPr/>
          </p:nvSpPr>
          <p:spPr bwMode="auto">
            <a:xfrm>
              <a:off x="5334000" y="4191000"/>
              <a:ext cx="2438400" cy="369332"/>
            </a:xfrm>
            <a:prstGeom prst="rect">
              <a:avLst/>
            </a:prstGeom>
            <a:noFill/>
            <a:ln w="9525">
              <a:solidFill>
                <a:schemeClr val="tx1">
                  <a:alpha val="81960"/>
                </a:schemeClr>
              </a:solidFill>
              <a:miter lim="800000"/>
              <a:headEnd/>
              <a:tailEnd/>
            </a:ln>
          </p:spPr>
          <p:txBody>
            <a:bodyPr>
              <a:spAutoFit/>
            </a:bodyPr>
            <a:lstStyle/>
            <a:p>
              <a:r>
                <a:rPr lang="en-US" sz="1800"/>
                <a:t>           array[1]</a:t>
              </a:r>
            </a:p>
          </p:txBody>
        </p:sp>
        <p:sp>
          <p:nvSpPr>
            <p:cNvPr id="38936" name="TextBox 23"/>
            <p:cNvSpPr txBox="1">
              <a:spLocks noChangeArrowheads="1"/>
            </p:cNvSpPr>
            <p:nvPr/>
          </p:nvSpPr>
          <p:spPr bwMode="auto">
            <a:xfrm>
              <a:off x="7772400" y="4191000"/>
              <a:ext cx="609600" cy="369332"/>
            </a:xfrm>
            <a:prstGeom prst="rect">
              <a:avLst/>
            </a:prstGeom>
            <a:noFill/>
            <a:ln w="9525">
              <a:solidFill>
                <a:schemeClr val="tx1">
                  <a:alpha val="81960"/>
                </a:schemeClr>
              </a:solidFill>
              <a:miter lim="800000"/>
              <a:headEnd/>
              <a:tailEnd/>
            </a:ln>
          </p:spPr>
          <p:txBody>
            <a:bodyPr>
              <a:spAutoFit/>
            </a:bodyPr>
            <a:lstStyle/>
            <a:p>
              <a:r>
                <a:rPr lang="en-US" sz="1800"/>
                <a:t>  n3</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0D586E58-0E4D-49D2-8245-927C9A7743D8}" type="slidenum">
              <a:rPr lang="en-US" sz="1600">
                <a:latin typeface="Times New Roman" pitchFamily="18" charset="0"/>
              </a:rPr>
              <a:pPr algn="r"/>
              <a:t>35</a:t>
            </a:fld>
            <a:endParaRPr lang="en-US" sz="1600">
              <a:latin typeface="Times New Roman" pitchFamily="18" charset="0"/>
            </a:endParaRPr>
          </a:p>
        </p:txBody>
      </p:sp>
      <p:sp>
        <p:nvSpPr>
          <p:cNvPr id="115714" name="Rectangle 2"/>
          <p:cNvSpPr>
            <a:spLocks noGrp="1" noChangeArrowheads="1"/>
          </p:cNvSpPr>
          <p:nvPr>
            <p:ph type="title" idx="4294967295"/>
          </p:nvPr>
        </p:nvSpPr>
        <p:spPr/>
        <p:txBody>
          <a:bodyPr/>
          <a:lstStyle/>
          <a:p>
            <a:pPr eaLnBrk="1" hangingPunct="1">
              <a:defRPr/>
            </a:pPr>
            <a:r>
              <a:rPr lang="en-US" sz="2800"/>
              <a:t>Endian Order</a:t>
            </a:r>
            <a:r>
              <a:rPr lang="en-US"/>
              <a:t> </a:t>
            </a:r>
            <a:r>
              <a:rPr lang="en-US" sz="2000"/>
              <a:t>(1 of 2)</a:t>
            </a:r>
          </a:p>
        </p:txBody>
      </p:sp>
      <p:sp>
        <p:nvSpPr>
          <p:cNvPr id="39940" name="Rectangle 3"/>
          <p:cNvSpPr>
            <a:spLocks noGrp="1" noChangeArrowheads="1"/>
          </p:cNvSpPr>
          <p:nvPr>
            <p:ph type="body" idx="4294967295"/>
          </p:nvPr>
        </p:nvSpPr>
        <p:spPr>
          <a:xfrm>
            <a:off x="457200" y="914400"/>
            <a:ext cx="8153400" cy="5257800"/>
          </a:xfrm>
        </p:spPr>
        <p:txBody>
          <a:bodyPr/>
          <a:lstStyle/>
          <a:p>
            <a:pPr eaLnBrk="1" hangingPunct="1">
              <a:lnSpc>
                <a:spcPct val="80000"/>
              </a:lnSpc>
              <a:buFontTx/>
              <a:buNone/>
            </a:pPr>
            <a:r>
              <a:rPr lang="en-US" sz="2000" dirty="0"/>
              <a:t>How data larger than 1 byte are actually stored in memory:</a:t>
            </a:r>
          </a:p>
          <a:p>
            <a:pPr eaLnBrk="1" hangingPunct="1">
              <a:lnSpc>
                <a:spcPct val="85000"/>
              </a:lnSpc>
              <a:spcBef>
                <a:spcPct val="50000"/>
              </a:spcBef>
            </a:pPr>
            <a:r>
              <a:rPr lang="en-US" sz="1800" dirty="0"/>
              <a:t>Regardless of the size of the data (byte, word, </a:t>
            </a:r>
            <a:r>
              <a:rPr lang="en-US" sz="1800" dirty="0" err="1"/>
              <a:t>doubleword</a:t>
            </a:r>
            <a:r>
              <a:rPr lang="en-US" sz="1800" dirty="0"/>
              <a:t>, etc), when a data value is written to memory, it is broken into bytes and the bytes of the data are stored next to each other in memory.</a:t>
            </a:r>
          </a:p>
          <a:p>
            <a:pPr eaLnBrk="1" hangingPunct="1">
              <a:lnSpc>
                <a:spcPct val="85000"/>
              </a:lnSpc>
              <a:spcBef>
                <a:spcPct val="50000"/>
              </a:spcBef>
            </a:pPr>
            <a:r>
              <a:rPr lang="en-US" sz="1800" dirty="0"/>
              <a:t>For data that is larger than a byte, there are 2 ways to order the bytes in memory: big </a:t>
            </a:r>
            <a:r>
              <a:rPr lang="en-US" sz="1800" dirty="0" err="1"/>
              <a:t>endian</a:t>
            </a:r>
            <a:r>
              <a:rPr lang="en-US" sz="1800" dirty="0"/>
              <a:t> order or little </a:t>
            </a:r>
            <a:r>
              <a:rPr lang="en-US" sz="1800" dirty="0" err="1"/>
              <a:t>endian</a:t>
            </a:r>
            <a:r>
              <a:rPr lang="en-US" sz="1800" dirty="0"/>
              <a:t> order.</a:t>
            </a:r>
          </a:p>
          <a:p>
            <a:pPr eaLnBrk="1" hangingPunct="1">
              <a:lnSpc>
                <a:spcPct val="85000"/>
              </a:lnSpc>
              <a:spcBef>
                <a:spcPct val="50000"/>
              </a:spcBef>
            </a:pPr>
            <a:r>
              <a:rPr lang="en-US" sz="1800" dirty="0"/>
              <a:t>Big </a:t>
            </a:r>
            <a:r>
              <a:rPr lang="en-US" sz="1800" dirty="0" err="1"/>
              <a:t>endian</a:t>
            </a:r>
            <a:r>
              <a:rPr lang="en-US" sz="1800" dirty="0"/>
              <a:t> (derived from “big end in”): the most significant byte (big end) is stored in the lowest memory location, then the next significant byte is stored at the next consecutive memory location.  This way, the data in memory looks the same way as the data should appear when printed.</a:t>
            </a:r>
          </a:p>
          <a:p>
            <a:pPr eaLnBrk="1" hangingPunct="1">
              <a:lnSpc>
                <a:spcPct val="85000"/>
              </a:lnSpc>
              <a:spcBef>
                <a:spcPct val="50000"/>
              </a:spcBef>
              <a:buFontTx/>
              <a:buNone/>
            </a:pPr>
            <a:r>
              <a:rPr lang="en-US" sz="1800" dirty="0"/>
              <a:t>	Example:             	       If the word        1234h       is written to memory</a:t>
            </a:r>
          </a:p>
          <a:p>
            <a:pPr eaLnBrk="1" hangingPunct="1">
              <a:lnSpc>
                <a:spcPct val="85000"/>
              </a:lnSpc>
              <a:spcBef>
                <a:spcPct val="10000"/>
              </a:spcBef>
              <a:buFontTx/>
              <a:buNone/>
            </a:pPr>
            <a:r>
              <a:rPr lang="en-US" sz="1800" dirty="0"/>
              <a:t>	it appears in memory as: lower address -&gt;  12  34  &lt;-  higher address</a:t>
            </a:r>
          </a:p>
          <a:p>
            <a:pPr eaLnBrk="1" hangingPunct="1">
              <a:lnSpc>
                <a:spcPct val="85000"/>
              </a:lnSpc>
              <a:spcBef>
                <a:spcPct val="50000"/>
              </a:spcBef>
            </a:pPr>
            <a:r>
              <a:rPr lang="en-US" sz="1800" dirty="0"/>
              <a:t>Little </a:t>
            </a:r>
            <a:r>
              <a:rPr lang="en-US" sz="1800" dirty="0" err="1"/>
              <a:t>endian</a:t>
            </a:r>
            <a:r>
              <a:rPr lang="en-US" sz="1800" dirty="0"/>
              <a:t> (from “little end in”): the least significant byte (little end) is stored in the lowest memory location, then the more significant byte is stored at the next consecutive memory location.  This way, the data in memory looks the reverse way the data should appear when printed.</a:t>
            </a:r>
          </a:p>
          <a:p>
            <a:pPr eaLnBrk="1" hangingPunct="1">
              <a:lnSpc>
                <a:spcPct val="85000"/>
              </a:lnSpc>
              <a:spcBef>
                <a:spcPct val="50000"/>
              </a:spcBef>
              <a:buFontTx/>
              <a:buNone/>
            </a:pPr>
            <a:r>
              <a:rPr lang="en-US" sz="1800" dirty="0"/>
              <a:t>	Example:             	       If the word        1234h       is written to memory  </a:t>
            </a:r>
          </a:p>
          <a:p>
            <a:pPr eaLnBrk="1" hangingPunct="1">
              <a:lnSpc>
                <a:spcPct val="85000"/>
              </a:lnSpc>
              <a:spcBef>
                <a:spcPct val="10000"/>
              </a:spcBef>
              <a:buFontTx/>
              <a:buNone/>
            </a:pPr>
            <a:r>
              <a:rPr lang="en-US" sz="1800" dirty="0"/>
              <a:t>	it appears in memory as:  lower address -&gt;  34  12  &lt;-  higher address</a:t>
            </a:r>
          </a:p>
        </p:txBody>
      </p:sp>
      <p:sp>
        <p:nvSpPr>
          <p:cNvPr id="39941" name="Slide Number Placeholder 5"/>
          <p:cNvSpPr>
            <a:spLocks noGrp="1"/>
          </p:cNvSpPr>
          <p:nvPr>
            <p:ph type="sldNum" sz="quarter" idx="11"/>
          </p:nvPr>
        </p:nvSpPr>
        <p:spPr>
          <a:noFill/>
        </p:spPr>
        <p:txBody>
          <a:bodyPr/>
          <a:lstStyle/>
          <a:p>
            <a:fld id="{B5F1CB9F-620A-4B8B-A4C2-5F3F7642D1E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D3C49F33-BB9D-44C1-9D60-1491A5342A3B}" type="slidenum">
              <a:rPr lang="en-US" sz="1600">
                <a:latin typeface="Times New Roman" pitchFamily="18" charset="0"/>
              </a:rPr>
              <a:pPr algn="r"/>
              <a:t>36</a:t>
            </a:fld>
            <a:endParaRPr lang="en-US" sz="1600">
              <a:latin typeface="Times New Roman" pitchFamily="18" charset="0"/>
            </a:endParaRPr>
          </a:p>
        </p:txBody>
      </p:sp>
      <p:sp>
        <p:nvSpPr>
          <p:cNvPr id="149506" name="Rectangle 2"/>
          <p:cNvSpPr>
            <a:spLocks noGrp="1" noChangeArrowheads="1"/>
          </p:cNvSpPr>
          <p:nvPr>
            <p:ph type="title" idx="4294967295"/>
          </p:nvPr>
        </p:nvSpPr>
        <p:spPr/>
        <p:txBody>
          <a:bodyPr/>
          <a:lstStyle/>
          <a:p>
            <a:pPr eaLnBrk="1" hangingPunct="1">
              <a:defRPr/>
            </a:pPr>
            <a:r>
              <a:rPr lang="en-US" sz="2800"/>
              <a:t>Endian Order</a:t>
            </a:r>
            <a:r>
              <a:rPr lang="en-US"/>
              <a:t> </a:t>
            </a:r>
            <a:r>
              <a:rPr lang="en-US" sz="2000"/>
              <a:t>(2 of 2)</a:t>
            </a:r>
          </a:p>
        </p:txBody>
      </p:sp>
      <p:sp>
        <p:nvSpPr>
          <p:cNvPr id="40964" name="Rectangle 3"/>
          <p:cNvSpPr>
            <a:spLocks noGrp="1" noChangeArrowheads="1"/>
          </p:cNvSpPr>
          <p:nvPr>
            <p:ph type="body" idx="4294967295"/>
          </p:nvPr>
        </p:nvSpPr>
        <p:spPr>
          <a:xfrm>
            <a:off x="762000" y="990600"/>
            <a:ext cx="7696200" cy="4419600"/>
          </a:xfrm>
        </p:spPr>
        <p:txBody>
          <a:bodyPr/>
          <a:lstStyle/>
          <a:p>
            <a:pPr eaLnBrk="1" hangingPunct="1">
              <a:lnSpc>
                <a:spcPct val="90000"/>
              </a:lnSpc>
            </a:pPr>
            <a:r>
              <a:rPr lang="en-US" sz="1800" dirty="0"/>
              <a:t>The Intel processors use the little </a:t>
            </a:r>
            <a:r>
              <a:rPr lang="en-US" sz="1800" dirty="0" err="1"/>
              <a:t>endian</a:t>
            </a:r>
            <a:r>
              <a:rPr lang="en-US" sz="1800" dirty="0"/>
              <a:t> approach to store data.</a:t>
            </a:r>
          </a:p>
          <a:p>
            <a:pPr eaLnBrk="1" hangingPunct="1">
              <a:lnSpc>
                <a:spcPct val="90000"/>
              </a:lnSpc>
            </a:pPr>
            <a:r>
              <a:rPr lang="en-US" sz="1800" dirty="0"/>
              <a:t>Example</a:t>
            </a:r>
            <a:r>
              <a:rPr lang="en-US" sz="2000" dirty="0"/>
              <a:t>:</a:t>
            </a:r>
          </a:p>
          <a:p>
            <a:pPr eaLnBrk="1" hangingPunct="1">
              <a:lnSpc>
                <a:spcPct val="90000"/>
              </a:lnSpc>
              <a:buFontTx/>
              <a:buNone/>
            </a:pPr>
            <a:r>
              <a:rPr lang="en-US" sz="2000" dirty="0"/>
              <a:t>	       </a:t>
            </a:r>
            <a:r>
              <a:rPr lang="en-US" sz="1600" b="1" dirty="0">
                <a:latin typeface="Courier New" pitchFamily="49" charset="0"/>
              </a:rPr>
              <a:t>val1 DWORD 12345678h</a:t>
            </a:r>
          </a:p>
          <a:p>
            <a:pPr eaLnBrk="1" hangingPunct="1">
              <a:lnSpc>
                <a:spcPct val="90000"/>
              </a:lnSpc>
              <a:buFontTx/>
              <a:buNone/>
            </a:pPr>
            <a:r>
              <a:rPr lang="en-US" sz="1600" b="1" dirty="0">
                <a:latin typeface="Courier New" pitchFamily="49" charset="0"/>
              </a:rPr>
              <a:t>     </a:t>
            </a:r>
            <a:r>
              <a:rPr lang="en-US" sz="1800" dirty="0"/>
              <a:t>appears in memory as:</a:t>
            </a:r>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r>
              <a:rPr lang="en-US" sz="2000" dirty="0"/>
              <a:t>How does </a:t>
            </a:r>
            <a:r>
              <a:rPr lang="en-US" sz="2000" dirty="0" err="1"/>
              <a:t>endian</a:t>
            </a:r>
            <a:r>
              <a:rPr lang="en-US" sz="2000" dirty="0"/>
              <a:t> order affect you?</a:t>
            </a:r>
          </a:p>
          <a:p>
            <a:pPr eaLnBrk="1" hangingPunct="1">
              <a:lnSpc>
                <a:spcPct val="90000"/>
              </a:lnSpc>
              <a:buFontTx/>
              <a:buNone/>
            </a:pPr>
            <a:r>
              <a:rPr lang="en-US" sz="2000" dirty="0"/>
              <a:t>	</a:t>
            </a:r>
            <a:r>
              <a:rPr lang="en-US" sz="1800" dirty="0"/>
              <a:t>In general, programmers have to think about compatibility issues when data is written out by one device, and read in by a different device with different </a:t>
            </a:r>
            <a:r>
              <a:rPr lang="en-US" sz="1800" dirty="0" err="1"/>
              <a:t>endian</a:t>
            </a:r>
            <a:r>
              <a:rPr lang="en-US" sz="1800" dirty="0"/>
              <a:t> order.</a:t>
            </a:r>
            <a:endParaRPr lang="en-US" sz="2000" dirty="0"/>
          </a:p>
          <a:p>
            <a:pPr eaLnBrk="1" hangingPunct="1">
              <a:lnSpc>
                <a:spcPct val="90000"/>
              </a:lnSpc>
              <a:buFontTx/>
              <a:buNone/>
            </a:pPr>
            <a:r>
              <a:rPr lang="en-US" sz="2000" dirty="0"/>
              <a:t>	</a:t>
            </a:r>
            <a:r>
              <a:rPr lang="en-US" sz="1800" dirty="0"/>
              <a:t>As an assembly programmer, you also run into </a:t>
            </a:r>
            <a:r>
              <a:rPr lang="en-US" sz="1800" dirty="0" err="1"/>
              <a:t>endian</a:t>
            </a:r>
            <a:r>
              <a:rPr lang="en-US" sz="1800" dirty="0"/>
              <a:t> order when debugging. The data you entered may be 1234h, but when you look at memory content, it may appear as 3412.</a:t>
            </a:r>
          </a:p>
        </p:txBody>
      </p:sp>
      <p:pic>
        <p:nvPicPr>
          <p:cNvPr id="40965" name="Picture 4"/>
          <p:cNvPicPr>
            <a:picLocks noChangeAspect="1" noChangeArrowheads="1"/>
          </p:cNvPicPr>
          <p:nvPr/>
        </p:nvPicPr>
        <p:blipFill>
          <a:blip r:embed="rId2" cstate="print"/>
          <a:srcRect l="50262"/>
          <a:stretch>
            <a:fillRect/>
          </a:stretch>
        </p:blipFill>
        <p:spPr bwMode="auto">
          <a:xfrm>
            <a:off x="4800600" y="1524000"/>
            <a:ext cx="1403350" cy="1600200"/>
          </a:xfrm>
          <a:prstGeom prst="rect">
            <a:avLst/>
          </a:prstGeom>
          <a:noFill/>
          <a:ln w="9525">
            <a:noFill/>
            <a:miter lim="800000"/>
            <a:headEnd/>
            <a:tailEnd/>
          </a:ln>
        </p:spPr>
      </p:pic>
      <p:sp>
        <p:nvSpPr>
          <p:cNvPr id="40966" name="Slide Number Placeholder 6"/>
          <p:cNvSpPr>
            <a:spLocks noGrp="1"/>
          </p:cNvSpPr>
          <p:nvPr>
            <p:ph type="sldNum" sz="quarter" idx="11"/>
          </p:nvPr>
        </p:nvSpPr>
        <p:spPr>
          <a:noFill/>
        </p:spPr>
        <p:txBody>
          <a:bodyPr/>
          <a:lstStyle/>
          <a:p>
            <a:fld id="{65362DF0-A032-4362-94B6-9F485F470F36}"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2AFD90F5-4A07-48A2-80F8-B27288E462AF}" type="slidenum">
              <a:rPr lang="en-US" sz="1600">
                <a:latin typeface="Times New Roman" pitchFamily="18" charset="0"/>
              </a:rPr>
              <a:pPr algn="r"/>
              <a:t>37</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a:t>What's Next</a:t>
            </a:r>
          </a:p>
        </p:txBody>
      </p:sp>
      <p:sp>
        <p:nvSpPr>
          <p:cNvPr id="41988" name="Rectangle 3"/>
          <p:cNvSpPr>
            <a:spLocks noGrp="1" noChangeArrowheads="1"/>
          </p:cNvSpPr>
          <p:nvPr>
            <p:ph type="body" idx="4294967295"/>
          </p:nvPr>
        </p:nvSpPr>
        <p:spPr>
          <a:xfrm>
            <a:off x="1905000" y="1600200"/>
            <a:ext cx="6248400" cy="3276600"/>
          </a:xfrm>
        </p:spPr>
        <p:txBody>
          <a:bodyPr/>
          <a:lstStyle/>
          <a:p>
            <a:pPr eaLnBrk="1" hangingPunct="1"/>
            <a:r>
              <a:rPr lang="en-US" sz="1800" dirty="0"/>
              <a:t>Basic Elements of Assembly Language</a:t>
            </a:r>
          </a:p>
          <a:p>
            <a:pPr eaLnBrk="1" hangingPunct="1"/>
            <a:r>
              <a:rPr lang="en-US" sz="1800" dirty="0"/>
              <a:t>Defining Data</a:t>
            </a:r>
          </a:p>
          <a:p>
            <a:pPr eaLnBrk="1" hangingPunct="1"/>
            <a:r>
              <a:rPr lang="en-US" sz="1800" b="1" dirty="0"/>
              <a:t>Symbolic Constants</a:t>
            </a:r>
          </a:p>
          <a:p>
            <a:pPr eaLnBrk="1" hangingPunct="1">
              <a:buFontTx/>
              <a:buNone/>
            </a:pPr>
            <a:endParaRPr lang="en-US" sz="1800" dirty="0"/>
          </a:p>
        </p:txBody>
      </p:sp>
      <p:sp>
        <p:nvSpPr>
          <p:cNvPr id="41989" name="Slide Number Placeholder 5"/>
          <p:cNvSpPr>
            <a:spLocks noGrp="1"/>
          </p:cNvSpPr>
          <p:nvPr>
            <p:ph type="sldNum" sz="quarter" idx="11"/>
          </p:nvPr>
        </p:nvSpPr>
        <p:spPr>
          <a:noFill/>
        </p:spPr>
        <p:txBody>
          <a:bodyPr/>
          <a:lstStyle/>
          <a:p>
            <a:fld id="{24C6CF93-4A6E-481A-95C9-9E72CA6E0C20}"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72C30E44-B34E-4052-B727-329392CDAAB2}" type="slidenum">
              <a:rPr lang="en-US" sz="1600">
                <a:latin typeface="Times New Roman" pitchFamily="18" charset="0"/>
              </a:rPr>
              <a:pPr algn="r"/>
              <a:t>38</a:t>
            </a:fld>
            <a:endParaRPr lang="en-US" sz="1600">
              <a:latin typeface="Times New Roman" pitchFamily="18" charset="0"/>
            </a:endParaRPr>
          </a:p>
        </p:txBody>
      </p:sp>
      <p:sp>
        <p:nvSpPr>
          <p:cNvPr id="120834" name="Rectangle 2"/>
          <p:cNvSpPr>
            <a:spLocks noGrp="1" noChangeArrowheads="1"/>
          </p:cNvSpPr>
          <p:nvPr>
            <p:ph type="title" idx="4294967295"/>
          </p:nvPr>
        </p:nvSpPr>
        <p:spPr/>
        <p:txBody>
          <a:bodyPr/>
          <a:lstStyle/>
          <a:p>
            <a:pPr eaLnBrk="1" hangingPunct="1">
              <a:defRPr/>
            </a:pPr>
            <a:r>
              <a:rPr lang="en-US" sz="2800"/>
              <a:t>Equal-Sign Directive</a:t>
            </a:r>
          </a:p>
        </p:txBody>
      </p:sp>
      <p:sp>
        <p:nvSpPr>
          <p:cNvPr id="43012" name="Rectangle 3"/>
          <p:cNvSpPr>
            <a:spLocks noGrp="1" noChangeArrowheads="1"/>
          </p:cNvSpPr>
          <p:nvPr>
            <p:ph type="body" idx="4294967295"/>
          </p:nvPr>
        </p:nvSpPr>
        <p:spPr>
          <a:xfrm>
            <a:off x="685800" y="762000"/>
            <a:ext cx="7772400" cy="3200400"/>
          </a:xfrm>
        </p:spPr>
        <p:txBody>
          <a:bodyPr/>
          <a:lstStyle/>
          <a:p>
            <a:pPr eaLnBrk="1" hangingPunct="1">
              <a:lnSpc>
                <a:spcPct val="90000"/>
              </a:lnSpc>
            </a:pPr>
            <a:r>
              <a:rPr lang="en-US" sz="1800" dirty="0"/>
              <a:t>The = directive is a way to name a constant and use this name throughout the program instead of the literal value.</a:t>
            </a:r>
          </a:p>
          <a:p>
            <a:pPr lvl="1" eaLnBrk="1" hangingPunct="1">
              <a:lnSpc>
                <a:spcPct val="90000"/>
              </a:lnSpc>
            </a:pPr>
            <a:r>
              <a:rPr lang="en-US" sz="1600" dirty="0"/>
              <a:t>Similar to the use of #define instead of a literal constant in C/C++</a:t>
            </a:r>
          </a:p>
          <a:p>
            <a:pPr eaLnBrk="1" hangingPunct="1">
              <a:lnSpc>
                <a:spcPct val="90000"/>
              </a:lnSpc>
            </a:pPr>
            <a:r>
              <a:rPr lang="en-US" sz="1800" dirty="0"/>
              <a:t>Format:</a:t>
            </a:r>
          </a:p>
          <a:p>
            <a:pPr eaLnBrk="1" hangingPunct="1">
              <a:lnSpc>
                <a:spcPct val="90000"/>
              </a:lnSpc>
              <a:buFontTx/>
              <a:buNone/>
            </a:pPr>
            <a:r>
              <a:rPr lang="en-US" sz="1800" i="1" dirty="0"/>
              <a:t>		name</a:t>
            </a:r>
            <a:r>
              <a:rPr lang="en-US" sz="1800" dirty="0"/>
              <a:t> = </a:t>
            </a:r>
            <a:r>
              <a:rPr lang="en-US" sz="1800" i="1" dirty="0"/>
              <a:t>expression</a:t>
            </a:r>
          </a:p>
          <a:p>
            <a:pPr lvl="1" eaLnBrk="1" hangingPunct="1">
              <a:lnSpc>
                <a:spcPct val="90000"/>
              </a:lnSpc>
            </a:pPr>
            <a:r>
              <a:rPr lang="en-US" sz="1800" dirty="0"/>
              <a:t>expression is a 32-bit integer constant or constant expression.</a:t>
            </a:r>
          </a:p>
          <a:p>
            <a:pPr lvl="1" eaLnBrk="1" hangingPunct="1">
              <a:lnSpc>
                <a:spcPct val="90000"/>
              </a:lnSpc>
            </a:pPr>
            <a:r>
              <a:rPr lang="en-US" sz="1800" dirty="0"/>
              <a:t>may be redefined.</a:t>
            </a:r>
          </a:p>
          <a:p>
            <a:pPr lvl="1" eaLnBrk="1" hangingPunct="1">
              <a:lnSpc>
                <a:spcPct val="90000"/>
              </a:lnSpc>
            </a:pPr>
            <a:r>
              <a:rPr lang="en-US" sz="1800" i="1" dirty="0"/>
              <a:t>name</a:t>
            </a:r>
            <a:r>
              <a:rPr lang="en-US" sz="1800" dirty="0"/>
              <a:t> is called a </a:t>
            </a:r>
            <a:r>
              <a:rPr lang="en-US" sz="1800" dirty="0">
                <a:solidFill>
                  <a:schemeClr val="tx2"/>
                </a:solidFill>
              </a:rPr>
              <a:t>symbolic constant.</a:t>
            </a:r>
          </a:p>
          <a:p>
            <a:pPr eaLnBrk="1" hangingPunct="1">
              <a:lnSpc>
                <a:spcPct val="90000"/>
              </a:lnSpc>
            </a:pPr>
            <a:r>
              <a:rPr lang="en-US" sz="1800" dirty="0"/>
              <a:t>It is good programming style to use this directive.</a:t>
            </a:r>
          </a:p>
          <a:p>
            <a:pPr lvl="1" eaLnBrk="1" hangingPunct="1">
              <a:lnSpc>
                <a:spcPct val="90000"/>
              </a:lnSpc>
            </a:pPr>
            <a:r>
              <a:rPr lang="en-US" sz="1800" dirty="0"/>
              <a:t>Code is easier to maintain: when the constant value is changed, only one line of code needs to be changed</a:t>
            </a:r>
          </a:p>
        </p:txBody>
      </p:sp>
      <p:sp>
        <p:nvSpPr>
          <p:cNvPr id="43013" name="Text Box 4"/>
          <p:cNvSpPr txBox="1">
            <a:spLocks noChangeArrowheads="1"/>
          </p:cNvSpPr>
          <p:nvPr/>
        </p:nvSpPr>
        <p:spPr bwMode="auto">
          <a:xfrm>
            <a:off x="2209800" y="4038600"/>
            <a:ext cx="4419600" cy="1981200"/>
          </a:xfrm>
          <a:prstGeom prst="rect">
            <a:avLst/>
          </a:prstGeom>
          <a:noFill/>
          <a:ln w="9525">
            <a:solidFill>
              <a:schemeClr val="tx1"/>
            </a:solidFill>
            <a:miter lim="800000"/>
            <a:headEnd/>
            <a:tailEnd/>
          </a:ln>
        </p:spPr>
        <p:txBody>
          <a:bodyPr tIns="228600" bIns="228600"/>
          <a:lstStyle/>
          <a:p>
            <a:pPr>
              <a:tabLst>
                <a:tab pos="457200" algn="l"/>
                <a:tab pos="3657600" algn="l"/>
                <a:tab pos="4114800" algn="l"/>
              </a:tabLst>
            </a:pPr>
            <a:r>
              <a:rPr lang="en-US" sz="1600" b="1">
                <a:latin typeface="Courier New" pitchFamily="49" charset="0"/>
              </a:rPr>
              <a:t>COUNT = 500</a:t>
            </a:r>
          </a:p>
          <a:p>
            <a:pPr>
              <a:tabLst>
                <a:tab pos="457200" algn="l"/>
                <a:tab pos="3657600" algn="l"/>
                <a:tab pos="4114800" algn="l"/>
              </a:tabLst>
            </a:pPr>
            <a:r>
              <a:rPr lang="en-US" sz="1600" b="1">
                <a:latin typeface="Courier New" pitchFamily="49" charset="0"/>
              </a:rPr>
              <a:t>...</a:t>
            </a:r>
          </a:p>
          <a:p>
            <a:pPr>
              <a:tabLst>
                <a:tab pos="457200" algn="l"/>
                <a:tab pos="3657600" algn="l"/>
                <a:tab pos="4114800" algn="l"/>
              </a:tabLst>
            </a:pPr>
            <a:endParaRPr lang="en-US" sz="1600" b="1">
              <a:latin typeface="Courier New" pitchFamily="49" charset="0"/>
            </a:endParaRPr>
          </a:p>
          <a:p>
            <a:pPr>
              <a:tabLst>
                <a:tab pos="457200" algn="l"/>
                <a:tab pos="3657600" algn="l"/>
                <a:tab pos="4114800" algn="l"/>
              </a:tabLst>
            </a:pPr>
            <a:r>
              <a:rPr lang="en-US" sz="1600" b="1">
                <a:latin typeface="Courier New" pitchFamily="49" charset="0"/>
              </a:rPr>
              <a:t>mov al,COUNT     ; al = 500</a:t>
            </a:r>
          </a:p>
          <a:p>
            <a:pPr>
              <a:tabLst>
                <a:tab pos="457200" algn="l"/>
                <a:tab pos="3657600" algn="l"/>
                <a:tab pos="4114800" algn="l"/>
              </a:tabLst>
            </a:pPr>
            <a:r>
              <a:rPr lang="en-US" sz="1600" b="1">
                <a:latin typeface="Courier New" pitchFamily="49" charset="0"/>
              </a:rPr>
              <a:t>...</a:t>
            </a:r>
          </a:p>
          <a:p>
            <a:pPr>
              <a:tabLst>
                <a:tab pos="457200" algn="l"/>
                <a:tab pos="3657600" algn="l"/>
                <a:tab pos="4114800" algn="l"/>
              </a:tabLst>
            </a:pPr>
            <a:endParaRPr lang="en-US" sz="1600" b="1">
              <a:latin typeface="Courier New" pitchFamily="49" charset="0"/>
            </a:endParaRPr>
          </a:p>
          <a:p>
            <a:pPr>
              <a:tabLst>
                <a:tab pos="457200" algn="l"/>
                <a:tab pos="3657600" algn="l"/>
                <a:tab pos="4114800" algn="l"/>
              </a:tabLst>
            </a:pPr>
            <a:r>
              <a:rPr lang="en-US" sz="1600" b="1">
                <a:latin typeface="Courier New" pitchFamily="49" charset="0"/>
              </a:rPr>
              <a:t>mov cl,COUNT     ; cl = 500</a:t>
            </a:r>
          </a:p>
        </p:txBody>
      </p:sp>
      <p:sp>
        <p:nvSpPr>
          <p:cNvPr id="43014" name="Slide Number Placeholder 6"/>
          <p:cNvSpPr>
            <a:spLocks noGrp="1"/>
          </p:cNvSpPr>
          <p:nvPr>
            <p:ph type="sldNum" sz="quarter" idx="11"/>
          </p:nvPr>
        </p:nvSpPr>
        <p:spPr>
          <a:noFill/>
        </p:spPr>
        <p:txBody>
          <a:bodyPr/>
          <a:lstStyle/>
          <a:p>
            <a:fld id="{448E7D20-C33A-4D41-8DAC-A97D95BF1C50}"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2B20C0C-F28F-4600-8F16-521D27C6B688}" type="slidenum">
              <a:rPr lang="en-US" sz="1600">
                <a:latin typeface="Times New Roman" pitchFamily="18" charset="0"/>
              </a:rPr>
              <a:pPr algn="r"/>
              <a:t>39</a:t>
            </a:fld>
            <a:endParaRPr lang="en-US" sz="1600">
              <a:latin typeface="Times New Roman" pitchFamily="18" charset="0"/>
            </a:endParaRPr>
          </a:p>
        </p:txBody>
      </p:sp>
      <p:sp>
        <p:nvSpPr>
          <p:cNvPr id="151554" name="Rectangle 2"/>
          <p:cNvSpPr>
            <a:spLocks noGrp="1" noChangeArrowheads="1"/>
          </p:cNvSpPr>
          <p:nvPr>
            <p:ph type="title" idx="4294967295"/>
          </p:nvPr>
        </p:nvSpPr>
        <p:spPr/>
        <p:txBody>
          <a:bodyPr/>
          <a:lstStyle/>
          <a:p>
            <a:pPr eaLnBrk="1" hangingPunct="1">
              <a:defRPr/>
            </a:pPr>
            <a:r>
              <a:rPr lang="en-US" sz="2800"/>
              <a:t>Summary of Key Concepts</a:t>
            </a:r>
          </a:p>
        </p:txBody>
      </p:sp>
      <p:sp>
        <p:nvSpPr>
          <p:cNvPr id="49156" name="Rectangle 3"/>
          <p:cNvSpPr>
            <a:spLocks noGrp="1" noChangeArrowheads="1"/>
          </p:cNvSpPr>
          <p:nvPr>
            <p:ph type="body" idx="4294967295"/>
          </p:nvPr>
        </p:nvSpPr>
        <p:spPr>
          <a:xfrm>
            <a:off x="533400" y="838200"/>
            <a:ext cx="7924800" cy="4953000"/>
          </a:xfrm>
        </p:spPr>
        <p:txBody>
          <a:bodyPr/>
          <a:lstStyle/>
          <a:p>
            <a:pPr eaLnBrk="1" hangingPunct="1">
              <a:lnSpc>
                <a:spcPct val="90000"/>
              </a:lnSpc>
            </a:pPr>
            <a:r>
              <a:rPr lang="en-US" sz="1800" dirty="0"/>
              <a:t>An assembly program can contain constants, reserved words, identifiers, directives, instructions, labels, and comments.</a:t>
            </a:r>
          </a:p>
          <a:p>
            <a:pPr eaLnBrk="1" hangingPunct="1">
              <a:lnSpc>
                <a:spcPct val="90000"/>
              </a:lnSpc>
            </a:pPr>
            <a:r>
              <a:rPr lang="en-US" sz="1800" dirty="0"/>
              <a:t>Directives are used by the assembler, and instructions are used by the CPU.</a:t>
            </a:r>
          </a:p>
          <a:p>
            <a:pPr eaLnBrk="1" hangingPunct="1">
              <a:lnSpc>
                <a:spcPct val="90000"/>
              </a:lnSpc>
            </a:pPr>
            <a:r>
              <a:rPr lang="en-US" sz="1800" dirty="0"/>
              <a:t>Each instruction has an instruction mnemonic and possibly 0, 1, or 2 operands that are registers, memory variables, or immediate values.</a:t>
            </a:r>
          </a:p>
          <a:p>
            <a:pPr eaLnBrk="1" hangingPunct="1">
              <a:lnSpc>
                <a:spcPct val="90000"/>
              </a:lnSpc>
            </a:pPr>
            <a:r>
              <a:rPr lang="en-US" sz="1800" dirty="0"/>
              <a:t>Programs have a data segment that is defined with the </a:t>
            </a:r>
            <a:r>
              <a:rPr lang="en-US" sz="1800" i="1" dirty="0"/>
              <a:t>.data</a:t>
            </a:r>
            <a:r>
              <a:rPr lang="en-US" sz="1800" dirty="0"/>
              <a:t> directive, and a code segment that is defined with the </a:t>
            </a:r>
            <a:r>
              <a:rPr lang="en-US" sz="1800" i="1" dirty="0"/>
              <a:t>.code</a:t>
            </a:r>
            <a:r>
              <a:rPr lang="en-US" sz="1800" dirty="0"/>
              <a:t> directive.</a:t>
            </a:r>
          </a:p>
          <a:p>
            <a:pPr eaLnBrk="1" hangingPunct="1">
              <a:lnSpc>
                <a:spcPct val="90000"/>
              </a:lnSpc>
            </a:pPr>
            <a:r>
              <a:rPr lang="en-US" sz="1800" dirty="0"/>
              <a:t>The data types used by the CPU are in sizes of multiples of 8 bits, but MASM defines intrinsic data types to make it easier for the programmer to identify the data type.</a:t>
            </a:r>
          </a:p>
          <a:p>
            <a:pPr eaLnBrk="1" hangingPunct="1">
              <a:lnSpc>
                <a:spcPct val="90000"/>
              </a:lnSpc>
            </a:pPr>
            <a:r>
              <a:rPr lang="en-US" sz="1800" dirty="0"/>
              <a:t>Data are defined in the data segment and appear in consecutive bytes in memory.</a:t>
            </a:r>
          </a:p>
          <a:p>
            <a:pPr eaLnBrk="1" hangingPunct="1">
              <a:lnSpc>
                <a:spcPct val="90000"/>
              </a:lnSpc>
            </a:pPr>
            <a:r>
              <a:rPr lang="en-US" sz="1800" dirty="0"/>
              <a:t>MASM has operators that can create symbolic constants to make the assembly code easier to write and maintain.</a:t>
            </a:r>
          </a:p>
          <a:p>
            <a:pPr eaLnBrk="1" hangingPunct="1">
              <a:lnSpc>
                <a:spcPct val="90000"/>
              </a:lnSpc>
              <a:buNone/>
            </a:pPr>
            <a:endParaRPr lang="en-US" sz="1800" dirty="0"/>
          </a:p>
        </p:txBody>
      </p:sp>
      <p:sp>
        <p:nvSpPr>
          <p:cNvPr id="49157" name="Slide Number Placeholder 5"/>
          <p:cNvSpPr>
            <a:spLocks noGrp="1"/>
          </p:cNvSpPr>
          <p:nvPr>
            <p:ph type="sldNum" sz="quarter" idx="11"/>
          </p:nvPr>
        </p:nvSpPr>
        <p:spPr>
          <a:noFill/>
        </p:spPr>
        <p:txBody>
          <a:bodyPr/>
          <a:lstStyle/>
          <a:p>
            <a:fld id="{565C976D-71DC-4AEA-B0F6-FBAF9ADAA3F7}"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3F384668-4865-447B-A8A4-C2A9E325C865}" type="slidenum">
              <a:rPr lang="en-US" sz="1600">
                <a:latin typeface="Times New Roman" pitchFamily="18" charset="0"/>
              </a:rPr>
              <a:pPr algn="r"/>
              <a:t>4</a:t>
            </a:fld>
            <a:endParaRPr lang="en-US" sz="1600">
              <a:latin typeface="Times New Roman" pitchFamily="18" charset="0"/>
            </a:endParaRPr>
          </a:p>
        </p:txBody>
      </p:sp>
      <p:sp>
        <p:nvSpPr>
          <p:cNvPr id="130050" name="Rectangle 2"/>
          <p:cNvSpPr>
            <a:spLocks noGrp="1" noChangeArrowheads="1"/>
          </p:cNvSpPr>
          <p:nvPr>
            <p:ph type="title" idx="4294967295"/>
          </p:nvPr>
        </p:nvSpPr>
        <p:spPr/>
        <p:txBody>
          <a:bodyPr/>
          <a:lstStyle/>
          <a:p>
            <a:pPr eaLnBrk="1" hangingPunct="1">
              <a:defRPr/>
            </a:pPr>
            <a:r>
              <a:rPr lang="en-US" sz="2800"/>
              <a:t>Basic Elements of Assembly Language</a:t>
            </a:r>
          </a:p>
        </p:txBody>
      </p:sp>
      <p:sp>
        <p:nvSpPr>
          <p:cNvPr id="8196" name="Rectangle 3"/>
          <p:cNvSpPr>
            <a:spLocks noGrp="1" noChangeArrowheads="1"/>
          </p:cNvSpPr>
          <p:nvPr>
            <p:ph type="body" idx="4294967295"/>
          </p:nvPr>
        </p:nvSpPr>
        <p:spPr>
          <a:xfrm>
            <a:off x="914400" y="914400"/>
            <a:ext cx="7239000" cy="4648200"/>
          </a:xfrm>
        </p:spPr>
        <p:txBody>
          <a:bodyPr/>
          <a:lstStyle/>
          <a:p>
            <a:pPr eaLnBrk="1" hangingPunct="1">
              <a:lnSpc>
                <a:spcPct val="90000"/>
              </a:lnSpc>
              <a:buFontTx/>
              <a:buNone/>
            </a:pPr>
            <a:r>
              <a:rPr lang="en-US" sz="1800"/>
              <a:t>An assembly program can contain:</a:t>
            </a:r>
          </a:p>
          <a:p>
            <a:pPr eaLnBrk="1" hangingPunct="1">
              <a:lnSpc>
                <a:spcPct val="90000"/>
              </a:lnSpc>
            </a:pPr>
            <a:r>
              <a:rPr lang="en-US" sz="1800"/>
              <a:t>Constants</a:t>
            </a:r>
          </a:p>
          <a:p>
            <a:pPr lvl="1" eaLnBrk="1" hangingPunct="1">
              <a:lnSpc>
                <a:spcPct val="90000"/>
              </a:lnSpc>
            </a:pPr>
            <a:r>
              <a:rPr lang="en-US" sz="1800"/>
              <a:t>Integer constants</a:t>
            </a:r>
          </a:p>
          <a:p>
            <a:pPr lvl="1" eaLnBrk="1" hangingPunct="1">
              <a:lnSpc>
                <a:spcPct val="90000"/>
              </a:lnSpc>
            </a:pPr>
            <a:r>
              <a:rPr lang="en-US" sz="1800"/>
              <a:t>Integer expression constants, which are expressions that contain integer constants and arithmetic operators</a:t>
            </a:r>
          </a:p>
          <a:p>
            <a:pPr lvl="1" eaLnBrk="1" hangingPunct="1">
              <a:lnSpc>
                <a:spcPct val="90000"/>
              </a:lnSpc>
            </a:pPr>
            <a:r>
              <a:rPr lang="en-US" sz="1800"/>
              <a:t>Character and string constants</a:t>
            </a:r>
            <a:endParaRPr lang="en-US" sz="1600"/>
          </a:p>
          <a:p>
            <a:pPr eaLnBrk="1" hangingPunct="1">
              <a:lnSpc>
                <a:spcPct val="90000"/>
              </a:lnSpc>
            </a:pPr>
            <a:r>
              <a:rPr lang="en-US" sz="1800"/>
              <a:t>Reserved words and identifiers</a:t>
            </a:r>
          </a:p>
          <a:p>
            <a:pPr eaLnBrk="1" hangingPunct="1">
              <a:lnSpc>
                <a:spcPct val="90000"/>
              </a:lnSpc>
            </a:pPr>
            <a:r>
              <a:rPr lang="en-US" sz="1800"/>
              <a:t>Directives</a:t>
            </a:r>
          </a:p>
          <a:p>
            <a:pPr eaLnBrk="1" hangingPunct="1">
              <a:lnSpc>
                <a:spcPct val="90000"/>
              </a:lnSpc>
            </a:pPr>
            <a:r>
              <a:rPr lang="en-US" sz="1800"/>
              <a:t>Instructions, which are made of mnemonics and operands</a:t>
            </a:r>
          </a:p>
          <a:p>
            <a:pPr eaLnBrk="1" hangingPunct="1">
              <a:lnSpc>
                <a:spcPct val="90000"/>
              </a:lnSpc>
            </a:pPr>
            <a:r>
              <a:rPr lang="en-US" sz="1800"/>
              <a:t>Labels</a:t>
            </a:r>
          </a:p>
          <a:p>
            <a:pPr eaLnBrk="1" hangingPunct="1">
              <a:lnSpc>
                <a:spcPct val="90000"/>
              </a:lnSpc>
            </a:pPr>
            <a:r>
              <a:rPr lang="en-US" sz="1800"/>
              <a:t>Comments</a:t>
            </a:r>
          </a:p>
          <a:p>
            <a:pPr eaLnBrk="1" hangingPunct="1">
              <a:lnSpc>
                <a:spcPct val="90000"/>
              </a:lnSpc>
              <a:spcBef>
                <a:spcPct val="0"/>
              </a:spcBef>
              <a:buFontTx/>
              <a:buNone/>
            </a:pPr>
            <a:endParaRPr lang="en-US" sz="1800"/>
          </a:p>
          <a:p>
            <a:pPr eaLnBrk="1" hangingPunct="1">
              <a:lnSpc>
                <a:spcPct val="90000"/>
              </a:lnSpc>
              <a:buFontTx/>
              <a:buNone/>
            </a:pPr>
            <a:r>
              <a:rPr lang="en-US" sz="1800"/>
              <a:t>Unlike with HLL, an assembly program is case </a:t>
            </a:r>
            <a:r>
              <a:rPr lang="en-US" sz="1800" u="sng"/>
              <a:t>in</a:t>
            </a:r>
            <a:r>
              <a:rPr lang="en-US" sz="1800"/>
              <a:t>sensitive</a:t>
            </a:r>
          </a:p>
        </p:txBody>
      </p:sp>
      <p:sp>
        <p:nvSpPr>
          <p:cNvPr id="8197" name="Slide Number Placeholder 5"/>
          <p:cNvSpPr>
            <a:spLocks noGrp="1"/>
          </p:cNvSpPr>
          <p:nvPr>
            <p:ph type="sldNum" sz="quarter" idx="11"/>
          </p:nvPr>
        </p:nvSpPr>
        <p:spPr>
          <a:noFill/>
        </p:spPr>
        <p:txBody>
          <a:bodyPr/>
          <a:lstStyle/>
          <a:p>
            <a:fld id="{480E49D3-0D27-48BB-97D2-095DFC106CA7}"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5140D35B-6380-4D80-8CB6-9A67A58D874D}" type="slidenum">
              <a:rPr lang="en-US" sz="1600">
                <a:latin typeface="Times New Roman" pitchFamily="18" charset="0"/>
              </a:rPr>
              <a:pPr algn="r"/>
              <a:t>40</a:t>
            </a:fld>
            <a:endParaRPr lang="en-US" sz="1600">
              <a:latin typeface="Times New Roman" pitchFamily="18" charset="0"/>
            </a:endParaRPr>
          </a:p>
        </p:txBody>
      </p:sp>
      <p:sp>
        <p:nvSpPr>
          <p:cNvPr id="37890" name="Rectangle 2"/>
          <p:cNvSpPr>
            <a:spLocks noGrp="1" noChangeArrowheads="1"/>
          </p:cNvSpPr>
          <p:nvPr>
            <p:ph type="title" idx="4294967295"/>
          </p:nvPr>
        </p:nvSpPr>
        <p:spPr/>
        <p:txBody>
          <a:bodyPr/>
          <a:lstStyle/>
          <a:p>
            <a:pPr eaLnBrk="1" hangingPunct="1">
              <a:defRPr/>
            </a:pPr>
            <a:r>
              <a:rPr lang="en-US" sz="2800"/>
              <a:t>Overview: Library Procedures</a:t>
            </a:r>
          </a:p>
        </p:txBody>
      </p:sp>
      <p:sp>
        <p:nvSpPr>
          <p:cNvPr id="50180" name="Rectangle 3"/>
          <p:cNvSpPr>
            <a:spLocks noGrp="1" noChangeArrowheads="1"/>
          </p:cNvSpPr>
          <p:nvPr>
            <p:ph type="body" idx="4294967295"/>
          </p:nvPr>
        </p:nvSpPr>
        <p:spPr>
          <a:xfrm>
            <a:off x="1219200" y="1524000"/>
            <a:ext cx="6705600" cy="4495800"/>
          </a:xfrm>
        </p:spPr>
        <p:txBody>
          <a:bodyPr/>
          <a:lstStyle/>
          <a:p>
            <a:pPr eaLnBrk="1" hangingPunct="1"/>
            <a:r>
              <a:rPr lang="en-US" sz="1800" dirty="0"/>
              <a:t>Even in assembly programming, we avoid ‘reinventing the wheel’ and take advantage of library procedures that are already written.</a:t>
            </a:r>
          </a:p>
          <a:p>
            <a:pPr eaLnBrk="1" hangingPunct="1"/>
            <a:r>
              <a:rPr lang="en-US" sz="1800" dirty="0"/>
              <a:t>For this class, we use the Irvine32 library’s procedures for standard IO.</a:t>
            </a:r>
          </a:p>
          <a:p>
            <a:pPr eaLnBrk="1" hangingPunct="1"/>
            <a:r>
              <a:rPr lang="en-US" sz="1800" dirty="0"/>
              <a:t>Concepts covered in this section:</a:t>
            </a:r>
          </a:p>
          <a:p>
            <a:pPr lvl="1" eaLnBrk="1" hangingPunct="1"/>
            <a:r>
              <a:rPr lang="en-US" sz="1800" dirty="0"/>
              <a:t>Calling a library procedure</a:t>
            </a:r>
          </a:p>
          <a:p>
            <a:pPr lvl="1" eaLnBrk="1" hangingPunct="1"/>
            <a:r>
              <a:rPr lang="en-US" sz="1800" dirty="0"/>
              <a:t>Irvine32 procedures</a:t>
            </a:r>
          </a:p>
        </p:txBody>
      </p:sp>
      <p:sp>
        <p:nvSpPr>
          <p:cNvPr id="50181" name="Rectangle 6"/>
          <p:cNvSpPr>
            <a:spLocks noChangeArrowheads="1"/>
          </p:cNvSpPr>
          <p:nvPr/>
        </p:nvSpPr>
        <p:spPr bwMode="auto">
          <a:xfrm>
            <a:off x="1143000" y="914400"/>
            <a:ext cx="7086600" cy="600075"/>
          </a:xfrm>
          <a:prstGeom prst="rect">
            <a:avLst/>
          </a:prstGeom>
          <a:noFill/>
          <a:ln w="9525">
            <a:noFill/>
            <a:miter lim="800000"/>
            <a:headEnd/>
            <a:tailEnd/>
          </a:ln>
        </p:spPr>
        <p:txBody>
          <a:bodyPr tIns="137160" bIns="137160">
            <a:spAutoFit/>
          </a:bodyPr>
          <a:lstStyle/>
          <a:p>
            <a:pPr>
              <a:spcBef>
                <a:spcPct val="20000"/>
              </a:spcBef>
              <a:buClr>
                <a:schemeClr val="tx1"/>
              </a:buClr>
            </a:pPr>
            <a:r>
              <a:rPr lang="en-US"/>
              <a:t>(Read Chapter 5: 5.1, 5.2, selected procedures in 5.3)</a:t>
            </a:r>
          </a:p>
        </p:txBody>
      </p:sp>
      <p:sp>
        <p:nvSpPr>
          <p:cNvPr id="50182" name="Slide Number Placeholder 6"/>
          <p:cNvSpPr>
            <a:spLocks noGrp="1"/>
          </p:cNvSpPr>
          <p:nvPr>
            <p:ph type="sldNum" sz="quarter" idx="11"/>
          </p:nvPr>
        </p:nvSpPr>
        <p:spPr>
          <a:noFill/>
        </p:spPr>
        <p:txBody>
          <a:bodyPr/>
          <a:lstStyle/>
          <a:p>
            <a:fld id="{E236737A-6821-40E5-9EA0-4A863F524111}"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48799CC5-F5E5-4EC4-8397-81A66565A5B4}" type="slidenum">
              <a:rPr lang="en-US" sz="1600">
                <a:latin typeface="Times New Roman" pitchFamily="18" charset="0"/>
              </a:rPr>
              <a:pPr algn="r"/>
              <a:t>41</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a:t>What's Next</a:t>
            </a:r>
          </a:p>
        </p:txBody>
      </p:sp>
      <p:sp>
        <p:nvSpPr>
          <p:cNvPr id="51204" name="Rectangle 3"/>
          <p:cNvSpPr>
            <a:spLocks noGrp="1" noChangeArrowheads="1"/>
          </p:cNvSpPr>
          <p:nvPr>
            <p:ph type="body" idx="4294967295"/>
          </p:nvPr>
        </p:nvSpPr>
        <p:spPr>
          <a:xfrm>
            <a:off x="1905000" y="1600200"/>
            <a:ext cx="6248400" cy="3276600"/>
          </a:xfrm>
        </p:spPr>
        <p:txBody>
          <a:bodyPr/>
          <a:lstStyle/>
          <a:p>
            <a:pPr lvl="1" eaLnBrk="1" hangingPunct="1"/>
            <a:r>
              <a:rPr lang="en-US" sz="1800" b="1" dirty="0"/>
              <a:t>Calling a library procedure</a:t>
            </a:r>
          </a:p>
          <a:p>
            <a:pPr lvl="1" eaLnBrk="1" hangingPunct="1"/>
            <a:r>
              <a:rPr lang="en-US" sz="1800" dirty="0"/>
              <a:t>Irvine32 procedures</a:t>
            </a:r>
          </a:p>
        </p:txBody>
      </p:sp>
      <p:sp>
        <p:nvSpPr>
          <p:cNvPr id="51205" name="Slide Number Placeholder 5"/>
          <p:cNvSpPr>
            <a:spLocks noGrp="1"/>
          </p:cNvSpPr>
          <p:nvPr>
            <p:ph type="sldNum" sz="quarter" idx="11"/>
          </p:nvPr>
        </p:nvSpPr>
        <p:spPr>
          <a:noFill/>
        </p:spPr>
        <p:txBody>
          <a:bodyPr/>
          <a:lstStyle/>
          <a:p>
            <a:fld id="{FA31657E-3225-48F6-86F1-81F737798F6C}"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r>
              <a:rPr lang="en-US" sz="2800">
                <a:effectLst/>
              </a:rPr>
              <a:t>Library</a:t>
            </a:r>
          </a:p>
        </p:txBody>
      </p:sp>
      <p:sp>
        <p:nvSpPr>
          <p:cNvPr id="52227" name="Rectangle 3"/>
          <p:cNvSpPr>
            <a:spLocks noGrp="1" noChangeArrowheads="1"/>
          </p:cNvSpPr>
          <p:nvPr>
            <p:ph type="body" idx="1"/>
          </p:nvPr>
        </p:nvSpPr>
        <p:spPr>
          <a:xfrm>
            <a:off x="838200" y="914400"/>
            <a:ext cx="7543800" cy="4800600"/>
          </a:xfrm>
        </p:spPr>
        <p:txBody>
          <a:bodyPr/>
          <a:lstStyle/>
          <a:p>
            <a:r>
              <a:rPr lang="en-US" sz="1800" dirty="0"/>
              <a:t>A </a:t>
            </a:r>
            <a:r>
              <a:rPr lang="en-US" sz="1800" i="1" dirty="0"/>
              <a:t>procedure</a:t>
            </a:r>
            <a:r>
              <a:rPr lang="en-US" sz="1800" dirty="0"/>
              <a:t> in assembly is the same as a </a:t>
            </a:r>
            <a:r>
              <a:rPr lang="en-US" sz="1800" i="1" dirty="0"/>
              <a:t>function</a:t>
            </a:r>
            <a:r>
              <a:rPr lang="en-US" sz="1800" dirty="0"/>
              <a:t> or </a:t>
            </a:r>
            <a:r>
              <a:rPr lang="en-US" sz="1800" i="1" dirty="0"/>
              <a:t>method</a:t>
            </a:r>
            <a:r>
              <a:rPr lang="en-US" sz="1800" dirty="0"/>
              <a:t> in HLL.</a:t>
            </a:r>
          </a:p>
          <a:p>
            <a:r>
              <a:rPr lang="en-US" sz="1800" dirty="0"/>
              <a:t>A library is a file or multiple files containing procedures that have been assembled into machine code.</a:t>
            </a:r>
          </a:p>
          <a:p>
            <a:pPr lvl="1"/>
            <a:r>
              <a:rPr lang="en-US" sz="1800" dirty="0"/>
              <a:t>Each procedure in the library performs a common task that can be useful in a variety of programs, tasks such as reading data from a keyboard or printing data to screen.</a:t>
            </a:r>
          </a:p>
          <a:p>
            <a:pPr lvl="1"/>
            <a:r>
              <a:rPr lang="en-US" sz="1800" dirty="0"/>
              <a:t>These procedures are assembled into object files.</a:t>
            </a:r>
          </a:p>
          <a:p>
            <a:pPr lvl="1"/>
            <a:r>
              <a:rPr lang="en-US" sz="1800" dirty="0"/>
              <a:t>The library is constructed from one or more of these object files.</a:t>
            </a:r>
          </a:p>
          <a:p>
            <a:r>
              <a:rPr lang="en-US" sz="1800" dirty="0"/>
              <a:t>For this class we will call standard IO procedures from the book’s library, Irvine32.</a:t>
            </a:r>
            <a:r>
              <a:rPr lang="en-US" sz="1600" dirty="0"/>
              <a:t>  </a:t>
            </a:r>
          </a:p>
          <a:p>
            <a:pPr lvl="1"/>
            <a:r>
              <a:rPr lang="en-US" sz="1800" dirty="0"/>
              <a:t>There are many other procedures in Irvine32 that are used in Advanced Assembly, and in Advanced Assembly we create our own user defined library modules and link our program to these modules.</a:t>
            </a:r>
          </a:p>
        </p:txBody>
      </p:sp>
      <p:sp>
        <p:nvSpPr>
          <p:cNvPr id="119812" name="Text Box 4"/>
          <p:cNvSpPr txBox="1">
            <a:spLocks noChangeArrowheads="1"/>
          </p:cNvSpPr>
          <p:nvPr/>
        </p:nvSpPr>
        <p:spPr bwMode="auto">
          <a:xfrm>
            <a:off x="838200" y="5181600"/>
            <a:ext cx="7239000" cy="531813"/>
          </a:xfrm>
          <a:prstGeom prst="rect">
            <a:avLst/>
          </a:prstGeom>
          <a:noFill/>
          <a:ln w="9525">
            <a:noFill/>
            <a:miter lim="800000"/>
            <a:headEnd/>
            <a:tailEnd/>
          </a:ln>
        </p:spPr>
        <p:txBody>
          <a:bodyPr tIns="137160" bIns="137160">
            <a:spAutoFit/>
          </a:bodyPr>
          <a:lstStyle/>
          <a:p>
            <a:pPr>
              <a:spcBef>
                <a:spcPct val="50000"/>
              </a:spcBef>
            </a:pPr>
            <a:endParaRPr lang="en-US" sz="1700"/>
          </a:p>
        </p:txBody>
      </p:sp>
      <p:sp>
        <p:nvSpPr>
          <p:cNvPr id="52229" name="Slide Number Placeholder 4"/>
          <p:cNvSpPr>
            <a:spLocks noGrp="1"/>
          </p:cNvSpPr>
          <p:nvPr>
            <p:ph type="sldNum" sz="quarter" idx="11"/>
          </p:nvPr>
        </p:nvSpPr>
        <p:spPr>
          <a:noFill/>
        </p:spPr>
        <p:txBody>
          <a:bodyPr/>
          <a:lstStyle/>
          <a:p>
            <a:fld id="{5B50B800-A174-4C50-9BCC-F481FF8E967C}"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119812"/>
                                        </p:tgtEl>
                                        <p:attrNameLst>
                                          <p:attrName>style.visibility</p:attrName>
                                        </p:attrNameLst>
                                      </p:cBhvr>
                                      <p:to>
                                        <p:strVal val="visible"/>
                                      </p:to>
                                    </p:set>
                                    <p:animEffect transition="in" filter="dissolve">
                                      <p:cBhvr>
                                        <p:cTn id="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r>
              <a:rPr lang="en-US" sz="2800">
                <a:effectLst/>
              </a:rPr>
              <a:t>Calling a Library Procedure</a:t>
            </a:r>
          </a:p>
        </p:txBody>
      </p:sp>
      <p:sp>
        <p:nvSpPr>
          <p:cNvPr id="53251" name="Text Box 3"/>
          <p:cNvSpPr txBox="1">
            <a:spLocks noChangeArrowheads="1"/>
          </p:cNvSpPr>
          <p:nvPr/>
        </p:nvSpPr>
        <p:spPr bwMode="auto">
          <a:xfrm>
            <a:off x="1143000" y="4267200"/>
            <a:ext cx="7010400" cy="1905000"/>
          </a:xfrm>
          <a:prstGeom prst="rect">
            <a:avLst/>
          </a:prstGeom>
          <a:noFill/>
          <a:ln w="9525">
            <a:solidFill>
              <a:schemeClr val="tx1"/>
            </a:solidFill>
            <a:miter lim="800000"/>
            <a:headEnd/>
            <a:tailEnd/>
          </a:ln>
        </p:spPr>
        <p:txBody>
          <a:bodyPr lIns="137160" tIns="91440" rIns="137160" bIns="91440"/>
          <a:lstStyle/>
          <a:p>
            <a:pPr>
              <a:tabLst>
                <a:tab pos="457200" algn="l"/>
                <a:tab pos="3657600" algn="l"/>
                <a:tab pos="4114800" algn="l"/>
              </a:tabLst>
            </a:pPr>
            <a:r>
              <a:rPr lang="en-US" sz="1600" b="1">
                <a:latin typeface="Courier New" pitchFamily="49" charset="0"/>
              </a:rPr>
              <a:t>INCLUDE Irvine32.inc     ; bring in the procedure </a:t>
            </a:r>
          </a:p>
          <a:p>
            <a:pPr>
              <a:tabLst>
                <a:tab pos="457200" algn="l"/>
                <a:tab pos="3657600" algn="l"/>
                <a:tab pos="4114800" algn="l"/>
              </a:tabLst>
            </a:pPr>
            <a:r>
              <a:rPr lang="en-US" sz="1600" b="1">
                <a:latin typeface="Courier New" pitchFamily="49" charset="0"/>
              </a:rPr>
              <a:t>                         ; declarations</a:t>
            </a:r>
          </a:p>
          <a:p>
            <a:pPr>
              <a:tabLst>
                <a:tab pos="457200" algn="l"/>
                <a:tab pos="3657600" algn="l"/>
                <a:tab pos="4114800" algn="l"/>
              </a:tabLst>
            </a:pPr>
            <a:endParaRPr lang="en-US" sz="1600" b="1">
              <a:latin typeface="Courier New" pitchFamily="49" charset="0"/>
            </a:endParaRPr>
          </a:p>
          <a:p>
            <a:pPr>
              <a:tabLst>
                <a:tab pos="457200" algn="l"/>
                <a:tab pos="3657600" algn="l"/>
                <a:tab pos="4114800" algn="l"/>
              </a:tabLst>
            </a:pPr>
            <a:r>
              <a:rPr lang="en-US" sz="1600" b="1">
                <a:latin typeface="Courier New" pitchFamily="49" charset="0"/>
              </a:rPr>
              <a:t>.code</a:t>
            </a:r>
          </a:p>
          <a:p>
            <a:pPr>
              <a:tabLst>
                <a:tab pos="457200" algn="l"/>
                <a:tab pos="3657600" algn="l"/>
                <a:tab pos="4114800" algn="l"/>
              </a:tabLst>
            </a:pPr>
            <a:r>
              <a:rPr lang="en-US" sz="1600" b="1">
                <a:latin typeface="Courier New" pitchFamily="49" charset="0"/>
              </a:rPr>
              <a:t>	mov eax,1234h        ; input argument</a:t>
            </a:r>
          </a:p>
          <a:p>
            <a:pPr>
              <a:tabLst>
                <a:tab pos="457200" algn="l"/>
                <a:tab pos="3657600" algn="l"/>
                <a:tab pos="4114800" algn="l"/>
              </a:tabLst>
            </a:pPr>
            <a:r>
              <a:rPr lang="en-US" sz="1600" b="1">
                <a:latin typeface="Courier New" pitchFamily="49" charset="0"/>
              </a:rPr>
              <a:t>	call WriteHex        ; print 1234 as a hex number</a:t>
            </a:r>
          </a:p>
          <a:p>
            <a:pPr>
              <a:tabLst>
                <a:tab pos="457200" algn="l"/>
                <a:tab pos="3657600" algn="l"/>
                <a:tab pos="4114800" algn="l"/>
              </a:tabLst>
            </a:pPr>
            <a:r>
              <a:rPr lang="en-US" sz="1600" b="1">
                <a:latin typeface="Courier New" pitchFamily="49" charset="0"/>
              </a:rPr>
              <a:t>	call Crlf            ; print ‘\n’</a:t>
            </a:r>
          </a:p>
        </p:txBody>
      </p:sp>
      <p:sp>
        <p:nvSpPr>
          <p:cNvPr id="53252" name="Text Box 4"/>
          <p:cNvSpPr txBox="1">
            <a:spLocks noChangeArrowheads="1"/>
          </p:cNvSpPr>
          <p:nvPr/>
        </p:nvSpPr>
        <p:spPr bwMode="auto">
          <a:xfrm>
            <a:off x="685800" y="685800"/>
            <a:ext cx="7924800" cy="3573286"/>
          </a:xfrm>
          <a:prstGeom prst="rect">
            <a:avLst/>
          </a:prstGeom>
          <a:noFill/>
          <a:ln w="9525">
            <a:noFill/>
            <a:miter lim="800000"/>
            <a:headEnd/>
            <a:tailEnd/>
          </a:ln>
        </p:spPr>
        <p:txBody>
          <a:bodyPr wrap="square" tIns="137160" bIns="137160">
            <a:spAutoFit/>
          </a:bodyPr>
          <a:lstStyle/>
          <a:p>
            <a:pPr marL="228600" indent="-228600">
              <a:spcBef>
                <a:spcPct val="50000"/>
              </a:spcBef>
              <a:buFontTx/>
              <a:buChar char="•"/>
            </a:pPr>
            <a:r>
              <a:rPr lang="en-US" sz="1800" dirty="0"/>
              <a:t>For a library procedure to run:</a:t>
            </a:r>
          </a:p>
          <a:p>
            <a:pPr lvl="2" indent="-457200">
              <a:spcBef>
                <a:spcPct val="10000"/>
              </a:spcBef>
              <a:buFontTx/>
              <a:buChar char="•"/>
            </a:pPr>
            <a:r>
              <a:rPr lang="en-US" sz="1800" dirty="0"/>
              <a:t>Our program must include the procedure prototypes (declarations) so the assembler will recognize a procedure call.</a:t>
            </a:r>
          </a:p>
          <a:p>
            <a:pPr lvl="2" indent="-457200">
              <a:spcBef>
                <a:spcPct val="10000"/>
              </a:spcBef>
              <a:buFontTx/>
              <a:buChar char="•"/>
            </a:pPr>
            <a:r>
              <a:rPr lang="en-US" sz="1800" dirty="0"/>
              <a:t> Our program must use an instruction to call the procedure.</a:t>
            </a:r>
          </a:p>
          <a:p>
            <a:pPr lvl="2" indent="-457200">
              <a:spcBef>
                <a:spcPct val="10000"/>
              </a:spcBef>
              <a:buFontTx/>
              <a:buChar char="•"/>
            </a:pPr>
            <a:r>
              <a:rPr lang="en-US" sz="1800" dirty="0"/>
              <a:t>This is similar to how a C / C++ program is set up for function calls.</a:t>
            </a:r>
          </a:p>
          <a:p>
            <a:pPr marL="228600" indent="-228600">
              <a:spcBef>
                <a:spcPct val="50000"/>
              </a:spcBef>
              <a:buFontTx/>
              <a:buChar char="•"/>
            </a:pPr>
            <a:r>
              <a:rPr lang="en-US" sz="1800" dirty="0"/>
              <a:t>The CALL instruction is used to call a library procedure.</a:t>
            </a:r>
          </a:p>
          <a:p>
            <a:pPr lvl="1">
              <a:spcBef>
                <a:spcPct val="10000"/>
              </a:spcBef>
              <a:buFontTx/>
              <a:buChar char="•"/>
            </a:pPr>
            <a:r>
              <a:rPr lang="en-US" sz="1600" dirty="0"/>
              <a:t>  </a:t>
            </a:r>
            <a:r>
              <a:rPr lang="en-US" sz="1800" dirty="0"/>
              <a:t>Some procedures require input argument(s)</a:t>
            </a:r>
          </a:p>
          <a:p>
            <a:pPr marL="228600" indent="-228600">
              <a:spcBef>
                <a:spcPct val="50000"/>
              </a:spcBef>
              <a:buFontTx/>
              <a:buChar char="•"/>
            </a:pPr>
            <a:r>
              <a:rPr lang="en-US" sz="1800" dirty="0"/>
              <a:t>The INCLUDE directive brings the procedure declarations into a program.</a:t>
            </a:r>
          </a:p>
          <a:p>
            <a:pPr marL="228600" indent="-228600">
              <a:spcBef>
                <a:spcPct val="50000"/>
              </a:spcBef>
              <a:buFontTx/>
              <a:buChar char="•"/>
            </a:pPr>
            <a:r>
              <a:rPr lang="en-US" sz="1800" dirty="0"/>
              <a:t>The following example calls an IO procedure to display the string "1234" on screen:</a:t>
            </a:r>
            <a:endParaRPr lang="en-US" sz="1200" dirty="0"/>
          </a:p>
        </p:txBody>
      </p:sp>
      <p:sp>
        <p:nvSpPr>
          <p:cNvPr id="53253" name="Slide Number Placeholder 4"/>
          <p:cNvSpPr>
            <a:spLocks noGrp="1"/>
          </p:cNvSpPr>
          <p:nvPr>
            <p:ph type="sldNum" sz="quarter" idx="11"/>
          </p:nvPr>
        </p:nvSpPr>
        <p:spPr>
          <a:noFill/>
        </p:spPr>
        <p:txBody>
          <a:bodyPr/>
          <a:lstStyle/>
          <a:p>
            <a:fld id="{B0D5F478-D820-498E-B051-B1A891B9FCE1}"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18C899B-C7E6-4DAC-B7C9-7F54EE8729E3}" type="slidenum">
              <a:rPr lang="en-US" sz="1600">
                <a:latin typeface="Times New Roman" pitchFamily="18" charset="0"/>
              </a:rPr>
              <a:pPr algn="r"/>
              <a:t>44</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a:t>What's Next</a:t>
            </a:r>
          </a:p>
        </p:txBody>
      </p:sp>
      <p:sp>
        <p:nvSpPr>
          <p:cNvPr id="54276" name="Rectangle 3"/>
          <p:cNvSpPr>
            <a:spLocks noGrp="1" noChangeArrowheads="1"/>
          </p:cNvSpPr>
          <p:nvPr>
            <p:ph type="body" idx="4294967295"/>
          </p:nvPr>
        </p:nvSpPr>
        <p:spPr>
          <a:xfrm>
            <a:off x="1905000" y="1600200"/>
            <a:ext cx="6248400" cy="3276600"/>
          </a:xfrm>
        </p:spPr>
        <p:txBody>
          <a:bodyPr/>
          <a:lstStyle/>
          <a:p>
            <a:pPr lvl="1" eaLnBrk="1" hangingPunct="1"/>
            <a:r>
              <a:rPr lang="en-US" sz="1800" dirty="0"/>
              <a:t>Calling a library procedure</a:t>
            </a:r>
          </a:p>
          <a:p>
            <a:pPr lvl="1" eaLnBrk="1" hangingPunct="1"/>
            <a:r>
              <a:rPr lang="en-US" sz="1800" b="1" dirty="0"/>
              <a:t>Irvine32 IO procedures</a:t>
            </a:r>
          </a:p>
        </p:txBody>
      </p:sp>
      <p:sp>
        <p:nvSpPr>
          <p:cNvPr id="54277" name="Slide Number Placeholder 5"/>
          <p:cNvSpPr>
            <a:spLocks noGrp="1"/>
          </p:cNvSpPr>
          <p:nvPr>
            <p:ph type="sldNum" sz="quarter" idx="11"/>
          </p:nvPr>
        </p:nvSpPr>
        <p:spPr>
          <a:noFill/>
        </p:spPr>
        <p:txBody>
          <a:bodyPr/>
          <a:lstStyle/>
          <a:p>
            <a:fld id="{9EF6B0E0-7446-43BA-A4C1-3D8D7DDD1EDF}"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p:spPr>
        <p:txBody>
          <a:bodyPr/>
          <a:lstStyle/>
          <a:p>
            <a:r>
              <a:rPr lang="en-US" sz="2800">
                <a:effectLst/>
              </a:rPr>
              <a:t> Irvine32 Library For IO</a:t>
            </a:r>
          </a:p>
        </p:txBody>
      </p:sp>
      <p:sp>
        <p:nvSpPr>
          <p:cNvPr id="55299" name="Rectangle 3"/>
          <p:cNvSpPr>
            <a:spLocks noGrp="1" noChangeArrowheads="1"/>
          </p:cNvSpPr>
          <p:nvPr>
            <p:ph type="body" idx="1"/>
          </p:nvPr>
        </p:nvSpPr>
        <p:spPr>
          <a:xfrm>
            <a:off x="685800" y="762000"/>
            <a:ext cx="7620000" cy="4343400"/>
          </a:xfrm>
        </p:spPr>
        <p:txBody>
          <a:bodyPr/>
          <a:lstStyle/>
          <a:p>
            <a:pPr>
              <a:lnSpc>
                <a:spcPct val="90000"/>
              </a:lnSpc>
            </a:pPr>
            <a:r>
              <a:rPr lang="en-US" sz="1800" dirty="0"/>
              <a:t>For this class, we will use mainly the library procedures that deal with input and output of data.</a:t>
            </a:r>
          </a:p>
          <a:p>
            <a:pPr>
              <a:lnSpc>
                <a:spcPct val="90000"/>
              </a:lnSpc>
            </a:pPr>
            <a:r>
              <a:rPr lang="en-US" sz="1800" dirty="0"/>
              <a:t>Recall that numeric values are stored as binary values in memory, but data that are printed to screen (even numeric values) are all strings of characters.</a:t>
            </a:r>
          </a:p>
          <a:p>
            <a:pPr>
              <a:lnSpc>
                <a:spcPct val="90000"/>
              </a:lnSpc>
            </a:pPr>
            <a:r>
              <a:rPr lang="en-US" sz="1800" dirty="0"/>
              <a:t>To print numeric values, we need to call a library procedure that will convert the binary data value into an appropriate string of characters to print.</a:t>
            </a:r>
          </a:p>
          <a:p>
            <a:pPr lvl="1">
              <a:lnSpc>
                <a:spcPct val="90000"/>
              </a:lnSpc>
              <a:buFontTx/>
              <a:buNone/>
            </a:pPr>
            <a:r>
              <a:rPr lang="en-US" sz="1800" dirty="0"/>
              <a:t>	For example, the value 1001 0001 will be printed as the string “145” (character 1, then character 4, then character 5)</a:t>
            </a:r>
          </a:p>
          <a:p>
            <a:pPr>
              <a:lnSpc>
                <a:spcPct val="90000"/>
              </a:lnSpc>
            </a:pPr>
            <a:r>
              <a:rPr lang="en-US" sz="1800" dirty="0"/>
              <a:t>Likewise, when the user enters a number from the keyboard, the number is read in as a string of characters, and this string must be converted to a binary value before it can be used for calculation.  </a:t>
            </a:r>
          </a:p>
          <a:p>
            <a:pPr lvl="1">
              <a:lnSpc>
                <a:spcPct val="90000"/>
              </a:lnSpc>
              <a:buFontTx/>
              <a:buNone/>
            </a:pPr>
            <a:r>
              <a:rPr lang="en-US" sz="1800" dirty="0"/>
              <a:t>	For example, if the user enters “12” at the keyboard, then the characters ‘1’ and ‘2’ and ‘enter’ will need to be converted to the numeric value 1100 before any calculation can be done.</a:t>
            </a:r>
          </a:p>
        </p:txBody>
      </p:sp>
      <p:sp>
        <p:nvSpPr>
          <p:cNvPr id="55300" name="Slide Number Placeholder 3"/>
          <p:cNvSpPr>
            <a:spLocks noGrp="1"/>
          </p:cNvSpPr>
          <p:nvPr>
            <p:ph type="sldNum" sz="quarter" idx="11"/>
          </p:nvPr>
        </p:nvSpPr>
        <p:spPr>
          <a:noFill/>
        </p:spPr>
        <p:txBody>
          <a:bodyPr/>
          <a:lstStyle/>
          <a:p>
            <a:fld id="{F3720A74-653D-4197-B345-B467A227B591}"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a:lstStyle/>
          <a:p>
            <a:r>
              <a:rPr lang="en-US" sz="2800">
                <a:effectLst/>
              </a:rPr>
              <a:t>Selected Library Procedures </a:t>
            </a:r>
            <a:r>
              <a:rPr lang="en-US" sz="2000">
                <a:effectLst/>
              </a:rPr>
              <a:t>(1 of 4)</a:t>
            </a:r>
          </a:p>
        </p:txBody>
      </p:sp>
      <p:sp>
        <p:nvSpPr>
          <p:cNvPr id="56323" name="Text Box 3"/>
          <p:cNvSpPr txBox="1">
            <a:spLocks noChangeArrowheads="1"/>
          </p:cNvSpPr>
          <p:nvPr/>
        </p:nvSpPr>
        <p:spPr bwMode="auto">
          <a:xfrm>
            <a:off x="838200" y="990600"/>
            <a:ext cx="7543800" cy="4137025"/>
          </a:xfrm>
          <a:prstGeom prst="rect">
            <a:avLst/>
          </a:prstGeom>
          <a:noFill/>
          <a:ln w="9525">
            <a:noFill/>
            <a:miter lim="800000"/>
            <a:headEnd/>
            <a:tailEnd/>
          </a:ln>
        </p:spPr>
        <p:txBody>
          <a:bodyPr tIns="137160" bIns="137160">
            <a:spAutoFit/>
          </a:bodyPr>
          <a:lstStyle/>
          <a:p>
            <a:pPr>
              <a:lnSpc>
                <a:spcPct val="90000"/>
              </a:lnSpc>
              <a:spcBef>
                <a:spcPct val="50000"/>
              </a:spcBef>
            </a:pPr>
            <a:r>
              <a:rPr lang="en-US" sz="1800" b="1" u="sng" dirty="0"/>
              <a:t>General Procedures</a:t>
            </a:r>
          </a:p>
          <a:p>
            <a:pPr>
              <a:lnSpc>
                <a:spcPct val="90000"/>
              </a:lnSpc>
              <a:spcBef>
                <a:spcPct val="50000"/>
              </a:spcBef>
            </a:pPr>
            <a:r>
              <a:rPr lang="en-US" sz="1800" b="1" dirty="0" err="1">
                <a:solidFill>
                  <a:schemeClr val="tx2"/>
                </a:solidFill>
              </a:rPr>
              <a:t>Clrscr</a:t>
            </a:r>
            <a:r>
              <a:rPr lang="en-US" sz="1800" dirty="0"/>
              <a:t> - Clears the console window and locates the cursor at the upper left corner.</a:t>
            </a:r>
          </a:p>
          <a:p>
            <a:pPr>
              <a:lnSpc>
                <a:spcPct val="90000"/>
              </a:lnSpc>
              <a:spcBef>
                <a:spcPct val="50000"/>
              </a:spcBef>
            </a:pPr>
            <a:r>
              <a:rPr lang="en-US" sz="1800" b="1" dirty="0" err="1">
                <a:solidFill>
                  <a:schemeClr val="tx2"/>
                </a:solidFill>
              </a:rPr>
              <a:t>CrLf</a:t>
            </a:r>
            <a:r>
              <a:rPr lang="en-US" sz="1800" dirty="0"/>
              <a:t> - Prints end of line sequence to standard output .</a:t>
            </a:r>
          </a:p>
          <a:p>
            <a:pPr lvl="1">
              <a:lnSpc>
                <a:spcPct val="90000"/>
              </a:lnSpc>
              <a:spcBef>
                <a:spcPct val="10000"/>
              </a:spcBef>
              <a:buFontTx/>
              <a:buChar char="•"/>
            </a:pPr>
            <a:r>
              <a:rPr lang="en-US" sz="1600" dirty="0"/>
              <a:t>   </a:t>
            </a:r>
            <a:r>
              <a:rPr lang="en-US" sz="1800" dirty="0"/>
              <a:t>The CR (carriage return) and LF (line feed) combination is equivalent to the </a:t>
            </a:r>
            <a:r>
              <a:rPr lang="en-US" sz="1800" dirty="0">
                <a:solidFill>
                  <a:schemeClr val="hlink"/>
                </a:solidFill>
              </a:rPr>
              <a:t>\n</a:t>
            </a:r>
            <a:r>
              <a:rPr lang="en-US" sz="1800" dirty="0"/>
              <a:t> character.</a:t>
            </a:r>
          </a:p>
          <a:p>
            <a:pPr>
              <a:spcBef>
                <a:spcPct val="50000"/>
              </a:spcBef>
            </a:pPr>
            <a:r>
              <a:rPr lang="en-US" sz="1800" b="1" dirty="0" err="1">
                <a:solidFill>
                  <a:schemeClr val="tx2"/>
                </a:solidFill>
              </a:rPr>
              <a:t>DumpRegs</a:t>
            </a:r>
            <a:r>
              <a:rPr lang="en-US" sz="1800" dirty="0"/>
              <a:t> – Displays general-purpose registers and flags.</a:t>
            </a:r>
          </a:p>
          <a:p>
            <a:pPr lvl="1">
              <a:spcBef>
                <a:spcPct val="15000"/>
              </a:spcBef>
              <a:buFontTx/>
              <a:buChar char="•"/>
            </a:pPr>
            <a:r>
              <a:rPr lang="en-US" sz="1800" dirty="0"/>
              <a:t>   Displays EAX, EBX, ECX, EDX, ESI, EDI, EBP, ESP, EIP, EFL </a:t>
            </a:r>
          </a:p>
          <a:p>
            <a:pPr lvl="1">
              <a:spcBef>
                <a:spcPct val="15000"/>
              </a:spcBef>
              <a:buFontTx/>
              <a:buChar char="•"/>
            </a:pPr>
            <a:r>
              <a:rPr lang="en-US" sz="1800" dirty="0"/>
              <a:t>   Also displays the Carry, Sign, Zero, Overflow, Auxiliary Carry, </a:t>
            </a:r>
          </a:p>
          <a:p>
            <a:pPr lvl="1">
              <a:spcBef>
                <a:spcPct val="15000"/>
              </a:spcBef>
            </a:pPr>
            <a:r>
              <a:rPr lang="en-US" sz="1800" dirty="0"/>
              <a:t>    Parity flags.</a:t>
            </a:r>
          </a:p>
          <a:p>
            <a:pPr lvl="1">
              <a:spcBef>
                <a:spcPct val="15000"/>
              </a:spcBef>
              <a:buFontTx/>
              <a:buChar char="•"/>
            </a:pPr>
            <a:r>
              <a:rPr lang="en-US" sz="1800" dirty="0"/>
              <a:t>  All register values are displayed in hexadecimal.</a:t>
            </a:r>
          </a:p>
          <a:p>
            <a:pPr>
              <a:spcBef>
                <a:spcPct val="50000"/>
              </a:spcBef>
            </a:pPr>
            <a:endParaRPr lang="en-US" sz="1600" dirty="0"/>
          </a:p>
        </p:txBody>
      </p:sp>
      <p:sp>
        <p:nvSpPr>
          <p:cNvPr id="56324" name="Slide Number Placeholder 3"/>
          <p:cNvSpPr>
            <a:spLocks noGrp="1"/>
          </p:cNvSpPr>
          <p:nvPr>
            <p:ph type="sldNum" sz="quarter" idx="11"/>
          </p:nvPr>
        </p:nvSpPr>
        <p:spPr>
          <a:noFill/>
        </p:spPr>
        <p:txBody>
          <a:bodyPr/>
          <a:lstStyle/>
          <a:p>
            <a:fld id="{88D8BCF9-1F27-437D-B341-3C310F5F2547}"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152400"/>
            <a:ext cx="7772400" cy="609600"/>
          </a:xfrm>
          <a:noFill/>
        </p:spPr>
        <p:txBody>
          <a:bodyPr/>
          <a:lstStyle/>
          <a:p>
            <a:r>
              <a:rPr lang="en-US" sz="2800">
                <a:effectLst/>
              </a:rPr>
              <a:t>Selected Library Procedures </a:t>
            </a:r>
            <a:r>
              <a:rPr lang="en-US" sz="2000">
                <a:effectLst/>
              </a:rPr>
              <a:t>(2 of 4)</a:t>
            </a:r>
          </a:p>
        </p:txBody>
      </p:sp>
      <p:sp>
        <p:nvSpPr>
          <p:cNvPr id="57347" name="Text Box 3"/>
          <p:cNvSpPr txBox="1">
            <a:spLocks noChangeArrowheads="1"/>
          </p:cNvSpPr>
          <p:nvPr/>
        </p:nvSpPr>
        <p:spPr bwMode="auto">
          <a:xfrm>
            <a:off x="685800" y="685800"/>
            <a:ext cx="7772400" cy="5523050"/>
          </a:xfrm>
          <a:prstGeom prst="rect">
            <a:avLst/>
          </a:prstGeom>
          <a:noFill/>
          <a:ln w="9525">
            <a:noFill/>
            <a:miter lim="800000"/>
            <a:headEnd/>
            <a:tailEnd/>
          </a:ln>
        </p:spPr>
        <p:txBody>
          <a:bodyPr wrap="square" tIns="137160" bIns="137160">
            <a:spAutoFit/>
          </a:bodyPr>
          <a:lstStyle/>
          <a:p>
            <a:pPr>
              <a:lnSpc>
                <a:spcPct val="125000"/>
              </a:lnSpc>
              <a:spcBef>
                <a:spcPct val="50000"/>
              </a:spcBef>
            </a:pPr>
            <a:r>
              <a:rPr lang="en-US" sz="1800" b="1" u="sng" dirty="0"/>
              <a:t>Procedures to read numbers from keyboard</a:t>
            </a:r>
            <a:r>
              <a:rPr lang="en-US" sz="1200" b="1" dirty="0"/>
              <a:t> </a:t>
            </a:r>
          </a:p>
          <a:p>
            <a:pPr>
              <a:lnSpc>
                <a:spcPct val="90000"/>
              </a:lnSpc>
              <a:spcBef>
                <a:spcPct val="50000"/>
              </a:spcBef>
            </a:pPr>
            <a:r>
              <a:rPr lang="en-US" sz="1800" b="1" dirty="0" err="1">
                <a:solidFill>
                  <a:schemeClr val="tx2"/>
                </a:solidFill>
              </a:rPr>
              <a:t>ReadDec</a:t>
            </a:r>
            <a:r>
              <a:rPr lang="en-US" sz="1800" dirty="0"/>
              <a:t> - Reads a 32-bit </a:t>
            </a:r>
            <a:r>
              <a:rPr lang="en-US" sz="1800" i="1" dirty="0"/>
              <a:t>unsigned</a:t>
            </a:r>
            <a:r>
              <a:rPr lang="en-US" sz="1800" dirty="0"/>
              <a:t> decimal integer from keyboard.</a:t>
            </a:r>
          </a:p>
          <a:p>
            <a:pPr lvl="1">
              <a:lnSpc>
                <a:spcPct val="90000"/>
              </a:lnSpc>
              <a:spcBef>
                <a:spcPct val="10000"/>
              </a:spcBef>
              <a:buFontTx/>
              <a:buChar char="•"/>
            </a:pPr>
            <a:r>
              <a:rPr lang="en-US" sz="1800" dirty="0"/>
              <a:t>  Reads a numeric string, converts it into a number, and stores the  </a:t>
            </a:r>
          </a:p>
          <a:p>
            <a:pPr lvl="1">
              <a:lnSpc>
                <a:spcPct val="90000"/>
              </a:lnSpc>
              <a:spcBef>
                <a:spcPct val="10000"/>
              </a:spcBef>
            </a:pPr>
            <a:r>
              <a:rPr lang="en-US" sz="1800" dirty="0"/>
              <a:t>    number in EAX.</a:t>
            </a:r>
          </a:p>
          <a:p>
            <a:pPr lvl="1">
              <a:lnSpc>
                <a:spcPct val="90000"/>
              </a:lnSpc>
              <a:spcBef>
                <a:spcPct val="10000"/>
              </a:spcBef>
              <a:buFontTx/>
              <a:buChar char="•"/>
            </a:pPr>
            <a:r>
              <a:rPr lang="en-US" sz="1800" dirty="0"/>
              <a:t>  During reading, leading spaces are ignored and reading stops </a:t>
            </a:r>
          </a:p>
          <a:p>
            <a:pPr lvl="1">
              <a:lnSpc>
                <a:spcPct val="90000"/>
              </a:lnSpc>
              <a:spcBef>
                <a:spcPct val="10000"/>
              </a:spcBef>
            </a:pPr>
            <a:r>
              <a:rPr lang="en-US" sz="1800" dirty="0"/>
              <a:t>   when a non-digit is encountered.</a:t>
            </a:r>
          </a:p>
          <a:p>
            <a:pPr>
              <a:lnSpc>
                <a:spcPct val="90000"/>
              </a:lnSpc>
              <a:spcBef>
                <a:spcPts val="1200"/>
              </a:spcBef>
            </a:pPr>
            <a:r>
              <a:rPr lang="en-US" sz="1800" b="1" dirty="0" err="1">
                <a:solidFill>
                  <a:schemeClr val="tx2"/>
                </a:solidFill>
              </a:rPr>
              <a:t>ReadInt</a:t>
            </a:r>
            <a:r>
              <a:rPr lang="en-US" sz="1800" dirty="0"/>
              <a:t> - Reads a 32-bit </a:t>
            </a:r>
            <a:r>
              <a:rPr lang="en-US" sz="1800" i="1" dirty="0"/>
              <a:t>signed</a:t>
            </a:r>
            <a:r>
              <a:rPr lang="en-US" sz="1800" dirty="0"/>
              <a:t> decimal integer from keyboard.</a:t>
            </a:r>
          </a:p>
          <a:p>
            <a:pPr lvl="1">
              <a:buFontTx/>
              <a:buChar char="•"/>
            </a:pPr>
            <a:r>
              <a:rPr lang="en-US" sz="1800" dirty="0"/>
              <a:t>  Reads a numeric string, converts it into a number, and stores the</a:t>
            </a:r>
          </a:p>
          <a:p>
            <a:pPr lvl="1"/>
            <a:r>
              <a:rPr lang="en-US" sz="1800" dirty="0"/>
              <a:t>    number in EAX.</a:t>
            </a:r>
          </a:p>
          <a:p>
            <a:pPr lvl="1">
              <a:buFontTx/>
              <a:buChar char="•"/>
            </a:pPr>
            <a:r>
              <a:rPr lang="en-US" sz="1800" dirty="0"/>
              <a:t>  During reading, leading spaces are ignored, a leading + or – is </a:t>
            </a:r>
          </a:p>
          <a:p>
            <a:pPr lvl="1"/>
            <a:r>
              <a:rPr lang="en-US" sz="1800" dirty="0"/>
              <a:t>   allowed, and reading stops when a non-digit is encountered.</a:t>
            </a:r>
            <a:endParaRPr lang="en-US" sz="1600" dirty="0"/>
          </a:p>
          <a:p>
            <a:pPr>
              <a:spcBef>
                <a:spcPts val="600"/>
              </a:spcBef>
              <a:buFontTx/>
              <a:buChar char="•"/>
            </a:pPr>
            <a:r>
              <a:rPr lang="en-US" sz="1800" dirty="0"/>
              <a:t>  These read procedures will store the input data in EAX.</a:t>
            </a:r>
          </a:p>
          <a:p>
            <a:pPr>
              <a:spcBef>
                <a:spcPts val="600"/>
              </a:spcBef>
              <a:buFontTx/>
              <a:buChar char="•"/>
            </a:pPr>
            <a:r>
              <a:rPr lang="en-US" sz="1800" dirty="0"/>
              <a:t>  If there are multiple consecutive calls to these read procedures, the </a:t>
            </a:r>
          </a:p>
          <a:p>
            <a:r>
              <a:rPr lang="en-US" sz="1800" dirty="0"/>
              <a:t>   EAX value will be overwritten each time.</a:t>
            </a:r>
          </a:p>
          <a:p>
            <a:pPr>
              <a:spcBef>
                <a:spcPts val="600"/>
              </a:spcBef>
              <a:buFontTx/>
              <a:buChar char="•"/>
            </a:pPr>
            <a:r>
              <a:rPr lang="en-US" sz="1800" dirty="0"/>
              <a:t>  To solve this problem, make sure that you move data from EAX to </a:t>
            </a:r>
          </a:p>
          <a:p>
            <a:r>
              <a:rPr lang="en-US" sz="1800" dirty="0"/>
              <a:t>   another register or a memory location to save it, before calling read  </a:t>
            </a:r>
          </a:p>
          <a:p>
            <a:r>
              <a:rPr lang="en-US" sz="1800" dirty="0"/>
              <a:t>   again.</a:t>
            </a:r>
          </a:p>
        </p:txBody>
      </p:sp>
      <p:sp>
        <p:nvSpPr>
          <p:cNvPr id="57348" name="Slide Number Placeholder 3"/>
          <p:cNvSpPr>
            <a:spLocks noGrp="1"/>
          </p:cNvSpPr>
          <p:nvPr>
            <p:ph type="sldNum" sz="quarter" idx="11"/>
          </p:nvPr>
        </p:nvSpPr>
        <p:spPr>
          <a:noFill/>
        </p:spPr>
        <p:txBody>
          <a:bodyPr/>
          <a:lstStyle/>
          <a:p>
            <a:fld id="{17539B9F-810E-407F-B608-3560AD0484B8}"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152400"/>
            <a:ext cx="7772400" cy="457200"/>
          </a:xfrm>
          <a:noFill/>
        </p:spPr>
        <p:txBody>
          <a:bodyPr/>
          <a:lstStyle/>
          <a:p>
            <a:r>
              <a:rPr lang="en-US" sz="2800">
                <a:effectLst/>
              </a:rPr>
              <a:t>Selected Library Procedures </a:t>
            </a:r>
            <a:r>
              <a:rPr lang="en-US" sz="2000">
                <a:effectLst/>
              </a:rPr>
              <a:t>(3 of 4)</a:t>
            </a:r>
          </a:p>
        </p:txBody>
      </p:sp>
      <p:sp>
        <p:nvSpPr>
          <p:cNvPr id="58371" name="Text Box 3"/>
          <p:cNvSpPr txBox="1">
            <a:spLocks noChangeArrowheads="1"/>
          </p:cNvSpPr>
          <p:nvPr/>
        </p:nvSpPr>
        <p:spPr bwMode="auto">
          <a:xfrm>
            <a:off x="457200" y="533400"/>
            <a:ext cx="8229600" cy="6112443"/>
          </a:xfrm>
          <a:prstGeom prst="rect">
            <a:avLst/>
          </a:prstGeom>
          <a:noFill/>
          <a:ln w="9525">
            <a:noFill/>
            <a:miter lim="800000"/>
            <a:headEnd/>
            <a:tailEnd/>
          </a:ln>
        </p:spPr>
        <p:txBody>
          <a:bodyPr wrap="square" tIns="91440" bIns="91440">
            <a:spAutoFit/>
          </a:bodyPr>
          <a:lstStyle/>
          <a:p>
            <a:pPr>
              <a:lnSpc>
                <a:spcPct val="125000"/>
              </a:lnSpc>
              <a:spcBef>
                <a:spcPct val="5000"/>
              </a:spcBef>
              <a:defRPr/>
            </a:pPr>
            <a:r>
              <a:rPr lang="en-US" sz="1800" b="1" u="sng" dirty="0"/>
              <a:t>Procedures to read characters from keyboard</a:t>
            </a:r>
            <a:endParaRPr lang="en-US" sz="800" u="sng" dirty="0"/>
          </a:p>
          <a:p>
            <a:pPr>
              <a:lnSpc>
                <a:spcPct val="90000"/>
              </a:lnSpc>
              <a:spcBef>
                <a:spcPct val="50000"/>
              </a:spcBef>
              <a:defRPr/>
            </a:pPr>
            <a:r>
              <a:rPr lang="en-US" sz="1800" b="1" dirty="0" err="1">
                <a:solidFill>
                  <a:schemeClr val="tx2"/>
                </a:solidFill>
              </a:rPr>
              <a:t>ReadChar</a:t>
            </a:r>
            <a:r>
              <a:rPr lang="en-US" sz="1800" dirty="0"/>
              <a:t> - Reads a single character from standard input.</a:t>
            </a:r>
          </a:p>
          <a:p>
            <a:pPr lvl="1">
              <a:lnSpc>
                <a:spcPct val="90000"/>
              </a:lnSpc>
              <a:spcBef>
                <a:spcPct val="10000"/>
              </a:spcBef>
              <a:buFontTx/>
              <a:buChar char="•"/>
              <a:defRPr/>
            </a:pPr>
            <a:r>
              <a:rPr lang="en-US" sz="1800" dirty="0"/>
              <a:t>  Stores the character in AL.</a:t>
            </a:r>
          </a:p>
          <a:p>
            <a:pPr lvl="1">
              <a:lnSpc>
                <a:spcPct val="90000"/>
              </a:lnSpc>
              <a:spcBef>
                <a:spcPct val="10000"/>
              </a:spcBef>
              <a:buFontTx/>
              <a:buChar char="•"/>
              <a:defRPr/>
            </a:pPr>
            <a:r>
              <a:rPr lang="en-US" sz="1800" dirty="0"/>
              <a:t>  No input argument.</a:t>
            </a:r>
          </a:p>
          <a:p>
            <a:pPr lvl="1">
              <a:lnSpc>
                <a:spcPct val="90000"/>
              </a:lnSpc>
              <a:spcBef>
                <a:spcPct val="10000"/>
              </a:spcBef>
              <a:buFontTx/>
              <a:buChar char="•"/>
              <a:defRPr/>
            </a:pPr>
            <a:r>
              <a:rPr lang="en-US" sz="1800" dirty="0"/>
              <a:t>  </a:t>
            </a:r>
            <a:r>
              <a:rPr lang="en-US" sz="1800" dirty="0" err="1"/>
              <a:t>ReadChar</a:t>
            </a:r>
            <a:r>
              <a:rPr lang="en-US" sz="1800" dirty="0"/>
              <a:t> will not echo the character that it reads, so the user will not </a:t>
            </a:r>
          </a:p>
          <a:p>
            <a:pPr lvl="1">
              <a:lnSpc>
                <a:spcPct val="90000"/>
              </a:lnSpc>
              <a:spcBef>
                <a:spcPct val="10000"/>
              </a:spcBef>
              <a:defRPr/>
            </a:pPr>
            <a:r>
              <a:rPr lang="en-US" sz="1800" dirty="0"/>
              <a:t>    see the character that he/she types in.</a:t>
            </a:r>
          </a:p>
          <a:p>
            <a:pPr>
              <a:lnSpc>
                <a:spcPct val="125000"/>
              </a:lnSpc>
              <a:spcBef>
                <a:spcPct val="50000"/>
              </a:spcBef>
              <a:defRPr/>
            </a:pPr>
            <a:r>
              <a:rPr lang="en-US" sz="1800" b="1" dirty="0" err="1">
                <a:solidFill>
                  <a:schemeClr val="tx2"/>
                </a:solidFill>
              </a:rPr>
              <a:t>ReadString</a:t>
            </a:r>
            <a:r>
              <a:rPr lang="en-US" sz="1800" dirty="0"/>
              <a:t> - Reads a string of characters from standard input.</a:t>
            </a:r>
          </a:p>
          <a:p>
            <a:pPr lvl="1">
              <a:lnSpc>
                <a:spcPct val="90000"/>
              </a:lnSpc>
              <a:spcBef>
                <a:spcPct val="15000"/>
              </a:spcBef>
              <a:buFontTx/>
              <a:buChar char="•"/>
              <a:defRPr/>
            </a:pPr>
            <a:r>
              <a:rPr lang="en-US" sz="1800" dirty="0"/>
              <a:t>  </a:t>
            </a:r>
            <a:r>
              <a:rPr lang="en-US" sz="1800" i="1" u="sng" dirty="0"/>
              <a:t>Before</a:t>
            </a:r>
            <a:r>
              <a:rPr lang="en-US" sz="1800" dirty="0"/>
              <a:t> calling </a:t>
            </a:r>
            <a:r>
              <a:rPr lang="en-US" sz="1800" dirty="0" err="1"/>
              <a:t>ReadString</a:t>
            </a:r>
            <a:r>
              <a:rPr lang="en-US" sz="1800" dirty="0"/>
              <a:t>, we need to:</a:t>
            </a:r>
          </a:p>
          <a:p>
            <a:pPr marL="1257300" lvl="2" indent="-342900">
              <a:lnSpc>
                <a:spcPct val="90000"/>
              </a:lnSpc>
              <a:spcBef>
                <a:spcPct val="15000"/>
              </a:spcBef>
              <a:buFont typeface="Arial" pitchFamily="34" charset="0"/>
              <a:buAutoNum type="arabicPeriod"/>
              <a:defRPr/>
            </a:pPr>
            <a:r>
              <a:rPr lang="en-US" sz="1800" dirty="0"/>
              <a:t>define an array large enough to store the expected string.</a:t>
            </a:r>
          </a:p>
          <a:p>
            <a:pPr marL="1257300" lvl="2" indent="-342900">
              <a:lnSpc>
                <a:spcPct val="90000"/>
              </a:lnSpc>
              <a:spcBef>
                <a:spcPct val="15000"/>
              </a:spcBef>
              <a:buFont typeface="Arial" pitchFamily="34" charset="0"/>
              <a:buAutoNum type="arabicPeriod"/>
              <a:defRPr/>
            </a:pPr>
            <a:r>
              <a:rPr lang="en-US" sz="1800" dirty="0"/>
              <a:t>store the address of the array in EDX. The directive OFFSET returns the address of the string:   </a:t>
            </a:r>
            <a:r>
              <a:rPr lang="en-US" sz="1800" dirty="0" err="1"/>
              <a:t>mov</a:t>
            </a:r>
            <a:r>
              <a:rPr lang="en-US" sz="1800" dirty="0"/>
              <a:t>  EDX, OFFSET </a:t>
            </a:r>
            <a:r>
              <a:rPr lang="en-US" sz="1800" dirty="0" err="1"/>
              <a:t>str</a:t>
            </a:r>
            <a:endParaRPr lang="en-US" sz="1800" dirty="0"/>
          </a:p>
          <a:p>
            <a:pPr marL="1257300" lvl="2" indent="-342900">
              <a:lnSpc>
                <a:spcPct val="90000"/>
              </a:lnSpc>
              <a:spcBef>
                <a:spcPct val="15000"/>
              </a:spcBef>
              <a:buFont typeface="Arial" pitchFamily="34" charset="0"/>
              <a:buAutoNum type="arabicPeriod"/>
              <a:defRPr/>
            </a:pPr>
            <a:r>
              <a:rPr lang="en-US" sz="1800" dirty="0"/>
              <a:t>store the maximum number of characters to be read in ECX. </a:t>
            </a:r>
            <a:r>
              <a:rPr lang="en-US" sz="1800" dirty="0" err="1"/>
              <a:t>ReadString</a:t>
            </a:r>
            <a:r>
              <a:rPr lang="en-US" sz="1800" dirty="0"/>
              <a:t> will read in 1 less than this number to make room for the 0 (null termination).</a:t>
            </a:r>
          </a:p>
          <a:p>
            <a:pPr lvl="1">
              <a:lnSpc>
                <a:spcPct val="90000"/>
              </a:lnSpc>
              <a:spcBef>
                <a:spcPct val="15000"/>
              </a:spcBef>
              <a:buFontTx/>
              <a:buChar char="•"/>
              <a:defRPr/>
            </a:pPr>
            <a:r>
              <a:rPr lang="en-US" sz="1800" dirty="0"/>
              <a:t>   The last 2 steps need to be done immediately before calling </a:t>
            </a:r>
            <a:r>
              <a:rPr lang="en-US" sz="1800" dirty="0" err="1"/>
              <a:t>ReadString</a:t>
            </a:r>
            <a:r>
              <a:rPr lang="en-US" sz="1800" dirty="0"/>
              <a:t>.  </a:t>
            </a:r>
          </a:p>
          <a:p>
            <a:pPr lvl="1">
              <a:lnSpc>
                <a:spcPct val="90000"/>
              </a:lnSpc>
              <a:spcBef>
                <a:spcPct val="15000"/>
              </a:spcBef>
              <a:buFontTx/>
              <a:buChar char="•"/>
              <a:defRPr/>
            </a:pPr>
            <a:r>
              <a:rPr lang="en-US" sz="1800" dirty="0"/>
              <a:t>   </a:t>
            </a:r>
            <a:r>
              <a:rPr lang="en-US" sz="1800" dirty="0" err="1"/>
              <a:t>ReadString</a:t>
            </a:r>
            <a:r>
              <a:rPr lang="en-US" sz="1800" dirty="0"/>
              <a:t> will read in one character at a time and store all characters </a:t>
            </a:r>
          </a:p>
          <a:p>
            <a:pPr lvl="1">
              <a:spcBef>
                <a:spcPts val="0"/>
              </a:spcBef>
              <a:defRPr/>
            </a:pPr>
            <a:r>
              <a:rPr lang="en-US" sz="1800" dirty="0"/>
              <a:t>    in consecutive memory locations, starting at the address stored in EDX.</a:t>
            </a:r>
          </a:p>
          <a:p>
            <a:pPr lvl="1">
              <a:lnSpc>
                <a:spcPct val="90000"/>
              </a:lnSpc>
              <a:spcBef>
                <a:spcPct val="15000"/>
              </a:spcBef>
              <a:buFontTx/>
              <a:buChar char="•"/>
              <a:defRPr/>
            </a:pPr>
            <a:r>
              <a:rPr lang="en-US" sz="1800" dirty="0"/>
              <a:t>   </a:t>
            </a:r>
            <a:r>
              <a:rPr lang="en-US" sz="1800" dirty="0" err="1"/>
              <a:t>ReadString</a:t>
            </a:r>
            <a:r>
              <a:rPr lang="en-US" sz="1800" dirty="0"/>
              <a:t> will stop reading when it encounters ‘</a:t>
            </a:r>
            <a:r>
              <a:rPr lang="en-US" sz="1800" i="1" dirty="0"/>
              <a:t>\n’</a:t>
            </a:r>
            <a:r>
              <a:rPr lang="en-US" sz="1800" dirty="0"/>
              <a:t> or 1 less than the   	max number of characters in ECX, whichever comes first.</a:t>
            </a:r>
          </a:p>
          <a:p>
            <a:pPr lvl="1">
              <a:lnSpc>
                <a:spcPct val="90000"/>
              </a:lnSpc>
              <a:spcBef>
                <a:spcPct val="15000"/>
              </a:spcBef>
              <a:buFontTx/>
              <a:buChar char="•"/>
              <a:defRPr/>
            </a:pPr>
            <a:r>
              <a:rPr lang="en-US" sz="1800" dirty="0">
                <a:solidFill>
                  <a:schemeClr val="tx2"/>
                </a:solidFill>
              </a:rPr>
              <a:t>   The number of characters read in </a:t>
            </a:r>
            <a:r>
              <a:rPr lang="en-US" sz="1800">
                <a:solidFill>
                  <a:schemeClr val="tx2"/>
                </a:solidFill>
              </a:rPr>
              <a:t>is stored in EAX.</a:t>
            </a:r>
            <a:endParaRPr lang="en-US" sz="1800" dirty="0">
              <a:solidFill>
                <a:schemeClr val="tx2"/>
              </a:solidFill>
            </a:endParaRPr>
          </a:p>
        </p:txBody>
      </p:sp>
      <p:sp>
        <p:nvSpPr>
          <p:cNvPr id="58372" name="Slide Number Placeholder 3"/>
          <p:cNvSpPr>
            <a:spLocks noGrp="1"/>
          </p:cNvSpPr>
          <p:nvPr>
            <p:ph type="sldNum" sz="quarter" idx="11"/>
          </p:nvPr>
        </p:nvSpPr>
        <p:spPr>
          <a:noFill/>
        </p:spPr>
        <p:txBody>
          <a:bodyPr/>
          <a:lstStyle/>
          <a:p>
            <a:fld id="{8A51FBD8-8DB2-4F22-B078-2A01C22921C1}"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p:spPr>
        <p:txBody>
          <a:bodyPr/>
          <a:lstStyle/>
          <a:p>
            <a:r>
              <a:rPr lang="en-US" sz="2800">
                <a:effectLst/>
              </a:rPr>
              <a:t>Selected Library Procedures </a:t>
            </a:r>
            <a:r>
              <a:rPr lang="en-US" sz="2000">
                <a:effectLst/>
              </a:rPr>
              <a:t>(4 of 4)</a:t>
            </a:r>
          </a:p>
        </p:txBody>
      </p:sp>
      <p:sp>
        <p:nvSpPr>
          <p:cNvPr id="59395" name="Text Box 3"/>
          <p:cNvSpPr txBox="1">
            <a:spLocks noChangeArrowheads="1"/>
          </p:cNvSpPr>
          <p:nvPr/>
        </p:nvSpPr>
        <p:spPr bwMode="auto">
          <a:xfrm>
            <a:off x="685800" y="838200"/>
            <a:ext cx="7924800" cy="5429250"/>
          </a:xfrm>
          <a:prstGeom prst="rect">
            <a:avLst/>
          </a:prstGeom>
          <a:noFill/>
          <a:ln w="9525">
            <a:noFill/>
            <a:miter lim="800000"/>
            <a:headEnd/>
            <a:tailEnd/>
          </a:ln>
        </p:spPr>
        <p:txBody>
          <a:bodyPr tIns="137160" bIns="137160">
            <a:spAutoFit/>
          </a:bodyPr>
          <a:lstStyle/>
          <a:p>
            <a:r>
              <a:rPr lang="en-US" sz="1800" b="1" u="sng" dirty="0"/>
              <a:t>Procedures to write to screen</a:t>
            </a:r>
          </a:p>
          <a:p>
            <a:pPr>
              <a:lnSpc>
                <a:spcPct val="90000"/>
              </a:lnSpc>
              <a:spcBef>
                <a:spcPct val="50000"/>
              </a:spcBef>
            </a:pPr>
            <a:r>
              <a:rPr lang="en-US" sz="1800" b="1" dirty="0" err="1">
                <a:solidFill>
                  <a:schemeClr val="tx2"/>
                </a:solidFill>
              </a:rPr>
              <a:t>WriteDec</a:t>
            </a:r>
            <a:r>
              <a:rPr lang="en-US" sz="1800" dirty="0"/>
              <a:t> - Writes an </a:t>
            </a:r>
            <a:r>
              <a:rPr lang="en-US" sz="1800" i="1" dirty="0"/>
              <a:t>unsigned</a:t>
            </a:r>
            <a:r>
              <a:rPr lang="en-US" sz="1800" dirty="0"/>
              <a:t> 32-bit integer in decimal format.</a:t>
            </a:r>
          </a:p>
          <a:p>
            <a:pPr lvl="1">
              <a:lnSpc>
                <a:spcPct val="90000"/>
              </a:lnSpc>
              <a:spcBef>
                <a:spcPct val="15000"/>
              </a:spcBef>
              <a:buFontTx/>
              <a:buChar char="•"/>
            </a:pPr>
            <a:r>
              <a:rPr lang="en-US" sz="1800" dirty="0"/>
              <a:t>  Before calling </a:t>
            </a:r>
            <a:r>
              <a:rPr lang="en-US" sz="1800" dirty="0" err="1"/>
              <a:t>WriteDec</a:t>
            </a:r>
            <a:r>
              <a:rPr lang="en-US" sz="1800" dirty="0"/>
              <a:t>, the 32-bit integer needs to be stored in EAX.</a:t>
            </a:r>
          </a:p>
          <a:p>
            <a:pPr lvl="1">
              <a:lnSpc>
                <a:spcPct val="90000"/>
              </a:lnSpc>
              <a:spcBef>
                <a:spcPct val="15000"/>
              </a:spcBef>
              <a:buFontTx/>
              <a:buChar char="•"/>
            </a:pPr>
            <a:r>
              <a:rPr lang="en-US" sz="1800" dirty="0"/>
              <a:t>  </a:t>
            </a:r>
            <a:r>
              <a:rPr lang="en-US" sz="1800" dirty="0" err="1"/>
              <a:t>WriteDec</a:t>
            </a:r>
            <a:r>
              <a:rPr lang="en-US" sz="1800" dirty="0"/>
              <a:t> converts the numeric value in EAX into an appropriate </a:t>
            </a:r>
          </a:p>
          <a:p>
            <a:pPr lvl="1">
              <a:lnSpc>
                <a:spcPct val="90000"/>
              </a:lnSpc>
              <a:spcBef>
                <a:spcPct val="15000"/>
              </a:spcBef>
            </a:pPr>
            <a:r>
              <a:rPr lang="en-US" sz="1800" dirty="0"/>
              <a:t>   numeric string, then prints this string to screen.</a:t>
            </a:r>
          </a:p>
          <a:p>
            <a:pPr>
              <a:lnSpc>
                <a:spcPct val="90000"/>
              </a:lnSpc>
              <a:spcBef>
                <a:spcPct val="50000"/>
              </a:spcBef>
            </a:pPr>
            <a:r>
              <a:rPr lang="en-US" sz="1800" b="1" dirty="0" err="1">
                <a:solidFill>
                  <a:schemeClr val="tx2"/>
                </a:solidFill>
              </a:rPr>
              <a:t>WriteInt</a:t>
            </a:r>
            <a:r>
              <a:rPr lang="en-US" sz="1800" dirty="0"/>
              <a:t> - Writes a </a:t>
            </a:r>
            <a:r>
              <a:rPr lang="en-US" sz="1800" i="1" dirty="0"/>
              <a:t>signed</a:t>
            </a:r>
            <a:r>
              <a:rPr lang="en-US" sz="1800" dirty="0"/>
              <a:t> 32-bit integer in decimal format.</a:t>
            </a:r>
          </a:p>
          <a:p>
            <a:pPr lvl="1">
              <a:lnSpc>
                <a:spcPct val="90000"/>
              </a:lnSpc>
              <a:spcBef>
                <a:spcPct val="15000"/>
              </a:spcBef>
              <a:buFontTx/>
              <a:buChar char="•"/>
            </a:pPr>
            <a:r>
              <a:rPr lang="en-US" sz="1800" dirty="0"/>
              <a:t>  Before calling </a:t>
            </a:r>
            <a:r>
              <a:rPr lang="en-US" sz="1800" dirty="0" err="1"/>
              <a:t>WriteInt</a:t>
            </a:r>
            <a:r>
              <a:rPr lang="en-US" sz="1800" dirty="0"/>
              <a:t>, the 32-bit integer needs to be stored in EAX.</a:t>
            </a:r>
          </a:p>
          <a:p>
            <a:pPr lvl="1">
              <a:lnSpc>
                <a:spcPct val="90000"/>
              </a:lnSpc>
              <a:spcBef>
                <a:spcPct val="15000"/>
              </a:spcBef>
              <a:buFontTx/>
              <a:buChar char="•"/>
            </a:pPr>
            <a:r>
              <a:rPr lang="en-US" sz="1800" dirty="0"/>
              <a:t>  </a:t>
            </a:r>
            <a:r>
              <a:rPr lang="en-US" sz="1800" dirty="0" err="1"/>
              <a:t>WriteInt</a:t>
            </a:r>
            <a:r>
              <a:rPr lang="en-US" sz="1800" dirty="0"/>
              <a:t> converts the numeric value in EAX into an appropriate </a:t>
            </a:r>
          </a:p>
          <a:p>
            <a:pPr lvl="1">
              <a:lnSpc>
                <a:spcPct val="90000"/>
              </a:lnSpc>
              <a:spcBef>
                <a:spcPct val="15000"/>
              </a:spcBef>
            </a:pPr>
            <a:r>
              <a:rPr lang="en-US" sz="1800" dirty="0"/>
              <a:t>   numeric string, then prints this string to screen with a leading + or -</a:t>
            </a:r>
          </a:p>
          <a:p>
            <a:pPr>
              <a:lnSpc>
                <a:spcPct val="90000"/>
              </a:lnSpc>
              <a:spcBef>
                <a:spcPct val="50000"/>
              </a:spcBef>
            </a:pPr>
            <a:r>
              <a:rPr lang="en-US" sz="1800" b="1" dirty="0" err="1">
                <a:solidFill>
                  <a:schemeClr val="tx2"/>
                </a:solidFill>
              </a:rPr>
              <a:t>WriteChar</a:t>
            </a:r>
            <a:r>
              <a:rPr lang="en-US" sz="1800" dirty="0"/>
              <a:t> - Writes a single character to standard output.</a:t>
            </a:r>
          </a:p>
          <a:p>
            <a:pPr lvl="1">
              <a:lnSpc>
                <a:spcPct val="90000"/>
              </a:lnSpc>
              <a:spcBef>
                <a:spcPct val="15000"/>
              </a:spcBef>
              <a:buFontTx/>
              <a:buChar char="•"/>
            </a:pPr>
            <a:r>
              <a:rPr lang="en-US" sz="1800" dirty="0"/>
              <a:t>  Before calling </a:t>
            </a:r>
            <a:r>
              <a:rPr lang="en-US" sz="1800" dirty="0" err="1"/>
              <a:t>WriteChar</a:t>
            </a:r>
            <a:r>
              <a:rPr lang="en-US" sz="1800" dirty="0"/>
              <a:t>, the character needs to be stored in AL.</a:t>
            </a:r>
          </a:p>
          <a:p>
            <a:pPr>
              <a:lnSpc>
                <a:spcPct val="90000"/>
              </a:lnSpc>
              <a:spcBef>
                <a:spcPct val="50000"/>
              </a:spcBef>
            </a:pPr>
            <a:r>
              <a:rPr lang="en-US" sz="1800" b="1" dirty="0" err="1">
                <a:solidFill>
                  <a:schemeClr val="tx2"/>
                </a:solidFill>
              </a:rPr>
              <a:t>WriteString</a:t>
            </a:r>
            <a:r>
              <a:rPr lang="en-US" sz="1800" b="1" dirty="0"/>
              <a:t> </a:t>
            </a:r>
            <a:r>
              <a:rPr lang="en-US" sz="1800" dirty="0"/>
              <a:t>- Writes a null-terminated string to console window.</a:t>
            </a:r>
          </a:p>
          <a:p>
            <a:pPr lvl="1">
              <a:lnSpc>
                <a:spcPct val="90000"/>
              </a:lnSpc>
              <a:spcBef>
                <a:spcPct val="15000"/>
              </a:spcBef>
              <a:buFontTx/>
              <a:buChar char="•"/>
            </a:pPr>
            <a:r>
              <a:rPr lang="en-US" sz="1800" dirty="0"/>
              <a:t>  Make sure the string is null terminated (end with a 0).</a:t>
            </a:r>
          </a:p>
          <a:p>
            <a:pPr lvl="1">
              <a:lnSpc>
                <a:spcPct val="90000"/>
              </a:lnSpc>
              <a:spcBef>
                <a:spcPct val="15000"/>
              </a:spcBef>
              <a:buFontTx/>
              <a:buChar char="•"/>
            </a:pPr>
            <a:r>
              <a:rPr lang="en-US" sz="1800" dirty="0"/>
              <a:t>  Before calling </a:t>
            </a:r>
            <a:r>
              <a:rPr lang="en-US" sz="1800" dirty="0" err="1"/>
              <a:t>WriteString</a:t>
            </a:r>
            <a:r>
              <a:rPr lang="en-US" sz="1800" dirty="0"/>
              <a:t>, store the address of the string in EDX.</a:t>
            </a:r>
          </a:p>
          <a:p>
            <a:pPr lvl="1">
              <a:lnSpc>
                <a:spcPct val="90000"/>
              </a:lnSpc>
              <a:spcBef>
                <a:spcPct val="15000"/>
              </a:spcBef>
              <a:buFontTx/>
              <a:buChar char="•"/>
            </a:pPr>
            <a:r>
              <a:rPr lang="en-US" sz="1800" dirty="0"/>
              <a:t>  </a:t>
            </a:r>
            <a:r>
              <a:rPr lang="en-US" sz="1800" dirty="0" err="1"/>
              <a:t>WriteString</a:t>
            </a:r>
            <a:r>
              <a:rPr lang="en-US" sz="1800" dirty="0"/>
              <a:t> prints to screen the string that has its address in EDX.</a:t>
            </a:r>
          </a:p>
          <a:p>
            <a:pPr>
              <a:spcBef>
                <a:spcPct val="50000"/>
              </a:spcBef>
            </a:pPr>
            <a:endParaRPr lang="en-US" sz="1800" dirty="0"/>
          </a:p>
        </p:txBody>
      </p:sp>
      <p:sp>
        <p:nvSpPr>
          <p:cNvPr id="59396" name="Slide Number Placeholder 3"/>
          <p:cNvSpPr>
            <a:spLocks noGrp="1"/>
          </p:cNvSpPr>
          <p:nvPr>
            <p:ph type="sldNum" sz="quarter" idx="11"/>
          </p:nvPr>
        </p:nvSpPr>
        <p:spPr>
          <a:noFill/>
        </p:spPr>
        <p:txBody>
          <a:bodyPr/>
          <a:lstStyle/>
          <a:p>
            <a:fld id="{D0DE153B-81A7-445B-BFD7-ECA462B09D48}"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31A473DC-4A32-4B73-81B3-1F4CBACAEC55}" type="slidenum">
              <a:rPr lang="en-US" sz="1600">
                <a:latin typeface="Times New Roman" pitchFamily="18" charset="0"/>
              </a:rPr>
              <a:pPr algn="r"/>
              <a:t>5</a:t>
            </a:fld>
            <a:endParaRPr lang="en-US" sz="1600">
              <a:latin typeface="Times New Roman" pitchFamily="18" charset="0"/>
            </a:endParaRPr>
          </a:p>
        </p:txBody>
      </p:sp>
      <p:sp>
        <p:nvSpPr>
          <p:cNvPr id="76802" name="Rectangle 2"/>
          <p:cNvSpPr>
            <a:spLocks noGrp="1" noChangeArrowheads="1"/>
          </p:cNvSpPr>
          <p:nvPr>
            <p:ph type="title" idx="4294967295"/>
          </p:nvPr>
        </p:nvSpPr>
        <p:spPr>
          <a:xfrm>
            <a:off x="685800" y="304800"/>
            <a:ext cx="7772400" cy="609600"/>
          </a:xfrm>
        </p:spPr>
        <p:txBody>
          <a:bodyPr/>
          <a:lstStyle/>
          <a:p>
            <a:pPr eaLnBrk="1" hangingPunct="1">
              <a:defRPr/>
            </a:pPr>
            <a:r>
              <a:rPr lang="en-US" sz="2800"/>
              <a:t>Integer Constants </a:t>
            </a:r>
            <a:r>
              <a:rPr lang="en-US" sz="2000"/>
              <a:t>(1 of 2)</a:t>
            </a:r>
          </a:p>
        </p:txBody>
      </p:sp>
      <p:sp>
        <p:nvSpPr>
          <p:cNvPr id="9220" name="Rectangle 3"/>
          <p:cNvSpPr>
            <a:spLocks noGrp="1" noChangeArrowheads="1"/>
          </p:cNvSpPr>
          <p:nvPr>
            <p:ph type="body" idx="4294967295"/>
          </p:nvPr>
        </p:nvSpPr>
        <p:spPr>
          <a:xfrm>
            <a:off x="762000" y="1066800"/>
            <a:ext cx="7772400" cy="4572000"/>
          </a:xfrm>
        </p:spPr>
        <p:txBody>
          <a:bodyPr/>
          <a:lstStyle/>
          <a:p>
            <a:pPr eaLnBrk="1" hangingPunct="1">
              <a:lnSpc>
                <a:spcPct val="90000"/>
              </a:lnSpc>
              <a:spcBef>
                <a:spcPct val="50000"/>
              </a:spcBef>
            </a:pPr>
            <a:r>
              <a:rPr lang="en-US" sz="1800" dirty="0"/>
              <a:t>Numeric integer values that we type in the program are integer constants.</a:t>
            </a:r>
          </a:p>
          <a:p>
            <a:pPr eaLnBrk="1" hangingPunct="1">
              <a:lnSpc>
                <a:spcPct val="90000"/>
              </a:lnSpc>
              <a:spcBef>
                <a:spcPct val="50000"/>
              </a:spcBef>
            </a:pPr>
            <a:r>
              <a:rPr lang="en-US" sz="1800" dirty="0"/>
              <a:t>Numbers in memory are always in binary, but in a program we can enter data values in decimal, binary, or hexadecimal format.</a:t>
            </a:r>
          </a:p>
          <a:p>
            <a:pPr lvl="1" eaLnBrk="1" hangingPunct="1">
              <a:lnSpc>
                <a:spcPct val="90000"/>
              </a:lnSpc>
              <a:spcBef>
                <a:spcPct val="25000"/>
              </a:spcBef>
            </a:pPr>
            <a:r>
              <a:rPr lang="en-US" sz="1800" dirty="0"/>
              <a:t>Most of the time, integer constants are in decimal format so it’s easy for humans to read.</a:t>
            </a:r>
          </a:p>
          <a:p>
            <a:pPr lvl="1" eaLnBrk="1" hangingPunct="1">
              <a:lnSpc>
                <a:spcPct val="90000"/>
              </a:lnSpc>
              <a:spcBef>
                <a:spcPct val="25000"/>
              </a:spcBef>
            </a:pPr>
            <a:r>
              <a:rPr lang="en-US" sz="1800" dirty="0"/>
              <a:t>Binary formats are used with bit-wise instructions since it’s easier to show the bits that will be manipulated.</a:t>
            </a:r>
          </a:p>
          <a:p>
            <a:pPr lvl="1" eaLnBrk="1" hangingPunct="1">
              <a:lnSpc>
                <a:spcPct val="90000"/>
              </a:lnSpc>
              <a:spcBef>
                <a:spcPct val="25000"/>
              </a:spcBef>
            </a:pPr>
            <a:r>
              <a:rPr lang="en-US" sz="1800" dirty="0"/>
              <a:t>Hexadecimal is a short hand notation of the binary format and is used when the binary format is cumbersome. Hexadecimal is also the format we see when debugging, such as when we look at memory or registers.</a:t>
            </a:r>
          </a:p>
          <a:p>
            <a:pPr eaLnBrk="1" hangingPunct="1">
              <a:lnSpc>
                <a:spcPct val="90000"/>
              </a:lnSpc>
              <a:spcBef>
                <a:spcPct val="50000"/>
              </a:spcBef>
            </a:pPr>
            <a:r>
              <a:rPr lang="en-US" sz="1800" dirty="0"/>
              <a:t>Optional leading + or – sign:</a:t>
            </a:r>
          </a:p>
          <a:p>
            <a:pPr lvl="1" eaLnBrk="1" hangingPunct="1">
              <a:lnSpc>
                <a:spcPct val="90000"/>
              </a:lnSpc>
              <a:spcBef>
                <a:spcPct val="25000"/>
              </a:spcBef>
            </a:pPr>
            <a:r>
              <a:rPr lang="en-US" sz="1800" dirty="0"/>
              <a:t>Only for decimal format and with signed integers.</a:t>
            </a:r>
          </a:p>
          <a:p>
            <a:pPr lvl="1" eaLnBrk="1" hangingPunct="1">
              <a:lnSpc>
                <a:spcPct val="90000"/>
              </a:lnSpc>
              <a:spcBef>
                <a:spcPct val="25000"/>
              </a:spcBef>
            </a:pPr>
            <a:r>
              <a:rPr lang="en-US" sz="1800" dirty="0"/>
              <a:t>For binary or hexadecimal format, negative values are in 2’s complement.</a:t>
            </a:r>
          </a:p>
        </p:txBody>
      </p:sp>
      <p:sp>
        <p:nvSpPr>
          <p:cNvPr id="9221" name="Slide Number Placeholder 5"/>
          <p:cNvSpPr>
            <a:spLocks noGrp="1"/>
          </p:cNvSpPr>
          <p:nvPr>
            <p:ph type="sldNum" sz="quarter" idx="11"/>
          </p:nvPr>
        </p:nvSpPr>
        <p:spPr>
          <a:noFill/>
        </p:spPr>
        <p:txBody>
          <a:bodyPr/>
          <a:lstStyle/>
          <a:p>
            <a:fld id="{62510D94-E630-4857-AA56-E9877B9D6745}"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p:spPr>
        <p:txBody>
          <a:bodyPr/>
          <a:lstStyle/>
          <a:p>
            <a:r>
              <a:rPr lang="en-US" sz="2800">
                <a:effectLst/>
              </a:rPr>
              <a:t>Examples </a:t>
            </a:r>
            <a:r>
              <a:rPr lang="en-US" sz="2000">
                <a:effectLst/>
              </a:rPr>
              <a:t>(1of 3)</a:t>
            </a:r>
          </a:p>
        </p:txBody>
      </p:sp>
      <p:sp>
        <p:nvSpPr>
          <p:cNvPr id="60419" name="Text Box 3"/>
          <p:cNvSpPr txBox="1">
            <a:spLocks noChangeArrowheads="1"/>
          </p:cNvSpPr>
          <p:nvPr/>
        </p:nvSpPr>
        <p:spPr bwMode="auto">
          <a:xfrm>
            <a:off x="762000" y="1219200"/>
            <a:ext cx="7391400" cy="9144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	call Clrscr        ; clears the screen</a:t>
            </a:r>
          </a:p>
          <a:p>
            <a:pPr>
              <a:lnSpc>
                <a:spcPct val="50000"/>
              </a:lnSpc>
              <a:spcBef>
                <a:spcPct val="50000"/>
              </a:spcBef>
              <a:tabLst>
                <a:tab pos="457200" algn="l"/>
                <a:tab pos="3657600" algn="l"/>
                <a:tab pos="4114800" algn="l"/>
              </a:tabLst>
            </a:pPr>
            <a:r>
              <a:rPr lang="en-US" sz="1600" b="1">
                <a:latin typeface="Courier New" pitchFamily="49" charset="0"/>
              </a:rPr>
              <a:t>	call DumpRegs      ; prints regs and flags in hex</a:t>
            </a:r>
          </a:p>
        </p:txBody>
      </p:sp>
      <p:sp>
        <p:nvSpPr>
          <p:cNvPr id="60420" name="Text Box 4"/>
          <p:cNvSpPr txBox="1">
            <a:spLocks noChangeArrowheads="1"/>
          </p:cNvSpPr>
          <p:nvPr/>
        </p:nvSpPr>
        <p:spPr bwMode="auto">
          <a:xfrm>
            <a:off x="685800" y="762000"/>
            <a:ext cx="7696200" cy="554038"/>
          </a:xfrm>
          <a:prstGeom prst="rect">
            <a:avLst/>
          </a:prstGeom>
          <a:noFill/>
          <a:ln w="9525">
            <a:noFill/>
            <a:miter lim="800000"/>
            <a:headEnd/>
            <a:tailEnd/>
          </a:ln>
        </p:spPr>
        <p:txBody>
          <a:bodyPr tIns="137160" bIns="137160">
            <a:spAutoFit/>
          </a:bodyPr>
          <a:lstStyle/>
          <a:p>
            <a:pPr>
              <a:spcBef>
                <a:spcPct val="50000"/>
              </a:spcBef>
            </a:pPr>
            <a:r>
              <a:rPr lang="en-US" sz="1800" dirty="0"/>
              <a:t>Clear the screen and dump the registers and flags:</a:t>
            </a:r>
          </a:p>
        </p:txBody>
      </p:sp>
      <p:sp>
        <p:nvSpPr>
          <p:cNvPr id="60421" name="Text Box 8"/>
          <p:cNvSpPr txBox="1">
            <a:spLocks noChangeArrowheads="1"/>
          </p:cNvSpPr>
          <p:nvPr/>
        </p:nvSpPr>
        <p:spPr bwMode="auto">
          <a:xfrm>
            <a:off x="685800" y="2743200"/>
            <a:ext cx="7239000" cy="830997"/>
          </a:xfrm>
          <a:prstGeom prst="rect">
            <a:avLst/>
          </a:prstGeom>
          <a:noFill/>
          <a:ln w="9525">
            <a:noFill/>
            <a:miter lim="800000"/>
            <a:headEnd/>
            <a:tailEnd/>
          </a:ln>
        </p:spPr>
        <p:txBody>
          <a:bodyPr tIns="137160" bIns="137160">
            <a:spAutoFit/>
          </a:bodyPr>
          <a:lstStyle/>
          <a:p>
            <a:pPr>
              <a:spcBef>
                <a:spcPct val="50000"/>
              </a:spcBef>
            </a:pPr>
            <a:r>
              <a:rPr lang="en-US" sz="1800" dirty="0"/>
              <a:t>Display a null-terminated string and move the cursor to the beginning of the next screen line:</a:t>
            </a:r>
          </a:p>
        </p:txBody>
      </p:sp>
      <p:sp>
        <p:nvSpPr>
          <p:cNvPr id="60422" name="Text Box 9"/>
          <p:cNvSpPr txBox="1">
            <a:spLocks noChangeArrowheads="1"/>
          </p:cNvSpPr>
          <p:nvPr/>
        </p:nvSpPr>
        <p:spPr bwMode="auto">
          <a:xfrm>
            <a:off x="762000" y="3505200"/>
            <a:ext cx="7391400" cy="2133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rPr>
              <a:t>str1 BYTE "Assembly language is easy!”,0</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mov  edx,OFFSET str1     ; edx gets address of str1</a:t>
            </a:r>
          </a:p>
          <a:p>
            <a:pPr>
              <a:lnSpc>
                <a:spcPct val="50000"/>
              </a:lnSpc>
              <a:spcBef>
                <a:spcPct val="50000"/>
              </a:spcBef>
              <a:tabLst>
                <a:tab pos="457200" algn="l"/>
                <a:tab pos="3657600" algn="l"/>
                <a:tab pos="4114800" algn="l"/>
              </a:tabLst>
            </a:pPr>
            <a:r>
              <a:rPr lang="en-US" sz="1600" b="1">
                <a:latin typeface="Courier New" pitchFamily="49" charset="0"/>
              </a:rPr>
              <a:t>call WriteString         ; prints str1 (at address in edx)</a:t>
            </a:r>
          </a:p>
          <a:p>
            <a:pPr>
              <a:lnSpc>
                <a:spcPct val="50000"/>
              </a:lnSpc>
              <a:spcBef>
                <a:spcPct val="50000"/>
              </a:spcBef>
              <a:tabLst>
                <a:tab pos="457200" algn="l"/>
                <a:tab pos="3657600" algn="l"/>
                <a:tab pos="4114800" algn="l"/>
              </a:tabLst>
            </a:pPr>
            <a:r>
              <a:rPr lang="en-US" sz="1600" b="1">
                <a:latin typeface="Courier New" pitchFamily="49" charset="0"/>
              </a:rPr>
              <a:t>call Crlf                ; prints \n</a:t>
            </a:r>
          </a:p>
        </p:txBody>
      </p:sp>
      <p:sp>
        <p:nvSpPr>
          <p:cNvPr id="60423" name="Slide Number Placeholder 9"/>
          <p:cNvSpPr>
            <a:spLocks noGrp="1"/>
          </p:cNvSpPr>
          <p:nvPr>
            <p:ph type="sldNum" sz="quarter" idx="11"/>
          </p:nvPr>
        </p:nvSpPr>
        <p:spPr>
          <a:noFill/>
        </p:spPr>
        <p:txBody>
          <a:bodyPr/>
          <a:lstStyle/>
          <a:p>
            <a:fld id="{ED28BB9D-965E-4589-8AC1-1825FDC0CFF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p:spPr>
        <p:txBody>
          <a:bodyPr/>
          <a:lstStyle/>
          <a:p>
            <a:r>
              <a:rPr lang="en-US" sz="2800">
                <a:effectLst/>
              </a:rPr>
              <a:t>Examples </a:t>
            </a:r>
            <a:r>
              <a:rPr lang="en-US" sz="2000">
                <a:effectLst/>
              </a:rPr>
              <a:t>(2 of 3)</a:t>
            </a:r>
          </a:p>
        </p:txBody>
      </p:sp>
      <p:sp>
        <p:nvSpPr>
          <p:cNvPr id="61443" name="Text Box 3"/>
          <p:cNvSpPr txBox="1">
            <a:spLocks noChangeArrowheads="1"/>
          </p:cNvSpPr>
          <p:nvPr/>
        </p:nvSpPr>
        <p:spPr bwMode="auto">
          <a:xfrm>
            <a:off x="685800" y="1676400"/>
            <a:ext cx="7772400" cy="1905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rPr>
              <a:t>str1 BYTE "Assembly language is easy!",0Dh,0Ah,0   </a:t>
            </a:r>
          </a:p>
          <a:p>
            <a:pPr>
              <a:lnSpc>
                <a:spcPct val="50000"/>
              </a:lnSpc>
              <a:spcBef>
                <a:spcPct val="50000"/>
              </a:spcBef>
              <a:tabLst>
                <a:tab pos="457200" algn="l"/>
                <a:tab pos="3657600" algn="l"/>
                <a:tab pos="4114800" algn="l"/>
              </a:tabLst>
            </a:pPr>
            <a:r>
              <a:rPr lang="en-US" sz="1600" b="1">
                <a:latin typeface="Courier New" pitchFamily="49" charset="0"/>
              </a:rPr>
              <a:t>                               ; 0dh,0ah mean \n</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mov  edx,OFFSET str1       ; edx gets address of str1</a:t>
            </a:r>
          </a:p>
          <a:p>
            <a:pPr>
              <a:lnSpc>
                <a:spcPct val="50000"/>
              </a:lnSpc>
              <a:spcBef>
                <a:spcPct val="50000"/>
              </a:spcBef>
              <a:tabLst>
                <a:tab pos="457200" algn="l"/>
                <a:tab pos="3657600" algn="l"/>
                <a:tab pos="4114800" algn="l"/>
              </a:tabLst>
            </a:pPr>
            <a:r>
              <a:rPr lang="en-US" sz="1600" b="1">
                <a:latin typeface="Courier New" pitchFamily="49" charset="0"/>
              </a:rPr>
              <a:t>call WriteString           ; prints str1 (at address in edx)</a:t>
            </a:r>
          </a:p>
        </p:txBody>
      </p:sp>
      <p:sp>
        <p:nvSpPr>
          <p:cNvPr id="61444" name="Text Box 4"/>
          <p:cNvSpPr txBox="1">
            <a:spLocks noChangeArrowheads="1"/>
          </p:cNvSpPr>
          <p:nvPr/>
        </p:nvSpPr>
        <p:spPr bwMode="auto">
          <a:xfrm>
            <a:off x="685800" y="609600"/>
            <a:ext cx="7239000" cy="1107996"/>
          </a:xfrm>
          <a:prstGeom prst="rect">
            <a:avLst/>
          </a:prstGeom>
          <a:noFill/>
          <a:ln w="9525">
            <a:noFill/>
            <a:miter lim="800000"/>
            <a:headEnd/>
            <a:tailEnd/>
          </a:ln>
        </p:spPr>
        <p:txBody>
          <a:bodyPr tIns="137160" bIns="137160">
            <a:spAutoFit/>
          </a:bodyPr>
          <a:lstStyle/>
          <a:p>
            <a:pPr>
              <a:spcBef>
                <a:spcPct val="50000"/>
              </a:spcBef>
            </a:pPr>
            <a:r>
              <a:rPr lang="en-US" sz="1800" dirty="0"/>
              <a:t>Same as previous example: Display a null-terminated string and move the cursor to the beginning of the next screen line, but this time use embedded </a:t>
            </a:r>
            <a:r>
              <a:rPr lang="en-US" sz="1800" i="1" dirty="0"/>
              <a:t>\n</a:t>
            </a:r>
            <a:r>
              <a:rPr lang="en-US" sz="1800" dirty="0"/>
              <a:t> in str.</a:t>
            </a:r>
          </a:p>
        </p:txBody>
      </p:sp>
      <p:sp>
        <p:nvSpPr>
          <p:cNvPr id="61445" name="Text Box 5"/>
          <p:cNvSpPr txBox="1">
            <a:spLocks noChangeArrowheads="1"/>
          </p:cNvSpPr>
          <p:nvPr/>
        </p:nvSpPr>
        <p:spPr bwMode="auto">
          <a:xfrm>
            <a:off x="533400" y="3810000"/>
            <a:ext cx="7315200" cy="547688"/>
          </a:xfrm>
          <a:prstGeom prst="rect">
            <a:avLst/>
          </a:prstGeom>
          <a:noFill/>
          <a:ln w="9525">
            <a:noFill/>
            <a:miter lim="800000"/>
            <a:headEnd/>
            <a:tailEnd/>
          </a:ln>
        </p:spPr>
        <p:txBody>
          <a:bodyPr tIns="137160" bIns="137160">
            <a:spAutoFit/>
          </a:bodyPr>
          <a:lstStyle/>
          <a:p>
            <a:pPr>
              <a:spcBef>
                <a:spcPct val="50000"/>
              </a:spcBef>
            </a:pPr>
            <a:r>
              <a:rPr lang="en-US" sz="1800"/>
              <a:t>Display an unsigned integer in decimal, followed by </a:t>
            </a:r>
            <a:r>
              <a:rPr lang="en-US" sz="1800" i="1"/>
              <a:t>\n</a:t>
            </a:r>
          </a:p>
        </p:txBody>
      </p:sp>
      <p:sp>
        <p:nvSpPr>
          <p:cNvPr id="61446" name="Text Box 6"/>
          <p:cNvSpPr txBox="1">
            <a:spLocks noChangeArrowheads="1"/>
          </p:cNvSpPr>
          <p:nvPr/>
        </p:nvSpPr>
        <p:spPr bwMode="auto">
          <a:xfrm>
            <a:off x="685800" y="4343400"/>
            <a:ext cx="7772400" cy="1905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rPr>
              <a:t>IntVal  DWORD  35</a:t>
            </a:r>
          </a:p>
          <a:p>
            <a:pPr>
              <a:lnSpc>
                <a:spcPct val="50000"/>
              </a:lnSpc>
              <a:spcBef>
                <a:spcPct val="50000"/>
              </a:spcBef>
              <a:tabLst>
                <a:tab pos="457200" algn="l"/>
                <a:tab pos="3657600" algn="l"/>
                <a:tab pos="4114800" algn="l"/>
              </a:tabLst>
            </a:pPr>
            <a:r>
              <a:rPr lang="en-US" sz="1600" b="1">
                <a:latin typeface="Courier New" pitchFamily="49" charset="0"/>
              </a:rPr>
              <a:t>	</a:t>
            </a:r>
          </a:p>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mov  eax,IntVal</a:t>
            </a:r>
          </a:p>
          <a:p>
            <a:pPr>
              <a:lnSpc>
                <a:spcPct val="50000"/>
              </a:lnSpc>
              <a:spcBef>
                <a:spcPct val="50000"/>
              </a:spcBef>
              <a:tabLst>
                <a:tab pos="457200" algn="l"/>
                <a:tab pos="3657600" algn="l"/>
                <a:tab pos="4114800" algn="l"/>
              </a:tabLst>
            </a:pPr>
            <a:r>
              <a:rPr lang="en-US" sz="1600" b="1">
                <a:latin typeface="Courier New" pitchFamily="49" charset="0"/>
              </a:rPr>
              <a:t>call WriteDec	; displays 35</a:t>
            </a:r>
          </a:p>
          <a:p>
            <a:pPr>
              <a:lnSpc>
                <a:spcPct val="50000"/>
              </a:lnSpc>
              <a:spcBef>
                <a:spcPct val="50000"/>
              </a:spcBef>
              <a:tabLst>
                <a:tab pos="457200" algn="l"/>
                <a:tab pos="3657600" algn="l"/>
                <a:tab pos="4114800" algn="l"/>
              </a:tabLst>
            </a:pPr>
            <a:r>
              <a:rPr lang="en-US" sz="1600" b="1">
                <a:latin typeface="Courier New" pitchFamily="49" charset="0"/>
              </a:rPr>
              <a:t>call Crlf	; displays \n</a:t>
            </a:r>
          </a:p>
        </p:txBody>
      </p:sp>
      <p:sp>
        <p:nvSpPr>
          <p:cNvPr id="61447" name="Slide Number Placeholder 6"/>
          <p:cNvSpPr>
            <a:spLocks noGrp="1"/>
          </p:cNvSpPr>
          <p:nvPr>
            <p:ph type="sldNum" sz="quarter" idx="11"/>
          </p:nvPr>
        </p:nvSpPr>
        <p:spPr>
          <a:noFill/>
        </p:spPr>
        <p:txBody>
          <a:bodyPr/>
          <a:lstStyle/>
          <a:p>
            <a:fld id="{04488163-7B6E-4877-8C23-A178E2295551}"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a:lstStyle/>
          <a:p>
            <a:r>
              <a:rPr lang="en-US" sz="2800">
                <a:effectLst/>
              </a:rPr>
              <a:t>Examples </a:t>
            </a:r>
            <a:r>
              <a:rPr lang="en-US" sz="2000">
                <a:effectLst/>
              </a:rPr>
              <a:t>(3 of 3)</a:t>
            </a:r>
          </a:p>
        </p:txBody>
      </p:sp>
      <p:sp>
        <p:nvSpPr>
          <p:cNvPr id="62467" name="Text Box 3"/>
          <p:cNvSpPr txBox="1">
            <a:spLocks noChangeArrowheads="1"/>
          </p:cNvSpPr>
          <p:nvPr/>
        </p:nvSpPr>
        <p:spPr bwMode="auto">
          <a:xfrm>
            <a:off x="533400" y="1600200"/>
            <a:ext cx="7924800" cy="3200400"/>
          </a:xfrm>
          <a:prstGeom prst="rect">
            <a:avLst/>
          </a:prstGeom>
          <a:noFill/>
          <a:ln w="9525">
            <a:solidFill>
              <a:schemeClr val="tx1"/>
            </a:solidFill>
            <a:miter lim="800000"/>
            <a:headEnd/>
            <a:tailEnd/>
          </a:ln>
        </p:spPr>
        <p:txBody>
          <a:bodyPr lIns="137160" tIns="182880" rIns="137160" bIns="182880"/>
          <a:lstStyle/>
          <a:p>
            <a:pPr>
              <a:tabLst>
                <a:tab pos="457200" algn="l"/>
                <a:tab pos="5029200" algn="l"/>
              </a:tabLst>
            </a:pPr>
            <a:r>
              <a:rPr lang="en-US" sz="1400" b="1" dirty="0">
                <a:latin typeface="Courier New" pitchFamily="49" charset="0"/>
              </a:rPr>
              <a:t>.</a:t>
            </a:r>
            <a:r>
              <a:rPr lang="en-US" sz="1600" b="1" dirty="0">
                <a:latin typeface="Courier New" pitchFamily="49" charset="0"/>
              </a:rPr>
              <a:t>data</a:t>
            </a:r>
          </a:p>
          <a:p>
            <a:pPr>
              <a:tabLst>
                <a:tab pos="457200" algn="l"/>
                <a:tab pos="5029200" algn="l"/>
              </a:tabLst>
            </a:pPr>
            <a:r>
              <a:rPr lang="en-US" sz="1600" b="1" dirty="0" err="1">
                <a:latin typeface="Courier New" pitchFamily="49" charset="0"/>
              </a:rPr>
              <a:t>inputMsg</a:t>
            </a:r>
            <a:r>
              <a:rPr lang="en-US" sz="1600" b="1" dirty="0">
                <a:latin typeface="Courier New" pitchFamily="49" charset="0"/>
              </a:rPr>
              <a:t> BYTE 81 DUP(0)     ; make room in memory for </a:t>
            </a:r>
          </a:p>
          <a:p>
            <a:pPr>
              <a:tabLst>
                <a:tab pos="457200" algn="l"/>
                <a:tab pos="5029200" algn="l"/>
              </a:tabLst>
            </a:pPr>
            <a:r>
              <a:rPr lang="en-US" sz="1600" b="1" dirty="0">
                <a:latin typeface="Courier New" pitchFamily="49" charset="0"/>
              </a:rPr>
              <a:t>                            ; input string of 81 chars, </a:t>
            </a:r>
          </a:p>
          <a:p>
            <a:pPr>
              <a:tabLst>
                <a:tab pos="457200" algn="l"/>
                <a:tab pos="5029200" algn="l"/>
              </a:tabLst>
            </a:pPr>
            <a:r>
              <a:rPr lang="en-US" sz="1600" b="1" dirty="0">
                <a:latin typeface="Courier New" pitchFamily="49" charset="0"/>
              </a:rPr>
              <a:t>	                        ; initialized to 0</a:t>
            </a:r>
          </a:p>
          <a:p>
            <a:pPr>
              <a:tabLst>
                <a:tab pos="457200" algn="l"/>
                <a:tab pos="5029200" algn="l"/>
              </a:tabLst>
            </a:pPr>
            <a:endParaRPr lang="en-US" sz="1600" b="1" dirty="0">
              <a:latin typeface="Courier New" pitchFamily="49" charset="0"/>
            </a:endParaRPr>
          </a:p>
          <a:p>
            <a:pPr>
              <a:tabLst>
                <a:tab pos="457200" algn="l"/>
                <a:tab pos="5029200" algn="l"/>
              </a:tabLst>
            </a:pPr>
            <a:r>
              <a:rPr lang="en-US" sz="1600" b="1" dirty="0">
                <a:latin typeface="Courier New" pitchFamily="49" charset="0"/>
              </a:rPr>
              <a:t>.code</a:t>
            </a:r>
          </a:p>
          <a:p>
            <a:pPr>
              <a:tabLst>
                <a:tab pos="457200" algn="l"/>
                <a:tab pos="5029200" algn="l"/>
              </a:tabLst>
            </a:pPr>
            <a:r>
              <a:rPr lang="en-US" sz="1600" b="1" dirty="0" err="1">
                <a:latin typeface="Courier New" pitchFamily="49" charset="0"/>
              </a:rPr>
              <a:t>mov</a:t>
            </a:r>
            <a:r>
              <a:rPr lang="en-US" sz="1600" b="1" dirty="0">
                <a:latin typeface="Courier New" pitchFamily="49" charset="0"/>
              </a:rPr>
              <a:t> </a:t>
            </a:r>
            <a:r>
              <a:rPr lang="en-US" sz="1600" b="1" dirty="0" err="1">
                <a:latin typeface="Courier New" pitchFamily="49" charset="0"/>
              </a:rPr>
              <a:t>edx,OFFSET</a:t>
            </a:r>
            <a:r>
              <a:rPr lang="en-US" sz="1600" b="1" dirty="0">
                <a:latin typeface="Courier New" pitchFamily="49" charset="0"/>
              </a:rPr>
              <a:t> </a:t>
            </a:r>
            <a:r>
              <a:rPr lang="en-US" sz="1600" b="1" dirty="0" err="1">
                <a:latin typeface="Courier New" pitchFamily="49" charset="0"/>
              </a:rPr>
              <a:t>inputMsg</a:t>
            </a:r>
            <a:r>
              <a:rPr lang="en-US" sz="1600" b="1" dirty="0">
                <a:latin typeface="Courier New" pitchFamily="49" charset="0"/>
              </a:rPr>
              <a:t>     ; </a:t>
            </a:r>
            <a:r>
              <a:rPr lang="en-US" sz="1600" b="1" dirty="0" err="1">
                <a:latin typeface="Courier New" pitchFamily="49" charset="0"/>
              </a:rPr>
              <a:t>edx</a:t>
            </a:r>
            <a:r>
              <a:rPr lang="en-US" sz="1600" b="1" dirty="0">
                <a:latin typeface="Courier New" pitchFamily="49" charset="0"/>
              </a:rPr>
              <a:t> gets the address of </a:t>
            </a:r>
            <a:r>
              <a:rPr lang="en-US" sz="1600" b="1" dirty="0" err="1">
                <a:latin typeface="Courier New" pitchFamily="49" charset="0"/>
              </a:rPr>
              <a:t>inputMsg</a:t>
            </a:r>
            <a:endParaRPr lang="en-US" sz="1600" b="1" dirty="0">
              <a:latin typeface="Courier New" pitchFamily="49" charset="0"/>
            </a:endParaRPr>
          </a:p>
          <a:p>
            <a:pPr>
              <a:tabLst>
                <a:tab pos="457200" algn="l"/>
                <a:tab pos="5029200" algn="l"/>
              </a:tabLst>
            </a:pPr>
            <a:r>
              <a:rPr lang="en-US" sz="1600" b="1" dirty="0" err="1">
                <a:latin typeface="Courier New" pitchFamily="49" charset="0"/>
              </a:rPr>
              <a:t>mov</a:t>
            </a:r>
            <a:r>
              <a:rPr lang="en-US" sz="1600" b="1" dirty="0">
                <a:latin typeface="Courier New" pitchFamily="49" charset="0"/>
              </a:rPr>
              <a:t> ecx,81                  ; </a:t>
            </a:r>
            <a:r>
              <a:rPr lang="en-US" sz="1600" b="1" dirty="0" err="1">
                <a:latin typeface="Courier New" pitchFamily="49" charset="0"/>
              </a:rPr>
              <a:t>ecx</a:t>
            </a:r>
            <a:r>
              <a:rPr lang="en-US" sz="1600" b="1" dirty="0">
                <a:latin typeface="Courier New" pitchFamily="49" charset="0"/>
              </a:rPr>
              <a:t> gets max of num of chars</a:t>
            </a:r>
          </a:p>
          <a:p>
            <a:pPr>
              <a:tabLst>
                <a:tab pos="457200" algn="l"/>
                <a:tab pos="5029200" algn="l"/>
              </a:tabLst>
            </a:pPr>
            <a:r>
              <a:rPr lang="en-US" sz="1600" b="1" dirty="0">
                <a:latin typeface="Courier New" pitchFamily="49" charset="0"/>
              </a:rPr>
              <a:t>                            ; to be read in, or size </a:t>
            </a:r>
            <a:r>
              <a:rPr lang="en-US" sz="1600" b="1">
                <a:latin typeface="Courier New" pitchFamily="49" charset="0"/>
              </a:rPr>
              <a:t>of array</a:t>
            </a:r>
            <a:endParaRPr lang="en-US" sz="1600" b="1" dirty="0">
              <a:latin typeface="Courier New" pitchFamily="49" charset="0"/>
            </a:endParaRPr>
          </a:p>
          <a:p>
            <a:pPr>
              <a:tabLst>
                <a:tab pos="457200" algn="l"/>
                <a:tab pos="5029200" algn="l"/>
              </a:tabLst>
            </a:pPr>
            <a:r>
              <a:rPr lang="en-US" sz="1600" b="1" dirty="0">
                <a:latin typeface="Courier New" pitchFamily="49" charset="0"/>
              </a:rPr>
              <a:t>call </a:t>
            </a:r>
            <a:r>
              <a:rPr lang="en-US" sz="1600" b="1" dirty="0" err="1">
                <a:latin typeface="Courier New" pitchFamily="49" charset="0"/>
              </a:rPr>
              <a:t>ReadString</a:t>
            </a:r>
            <a:r>
              <a:rPr lang="en-US" sz="1600" b="1" dirty="0">
                <a:latin typeface="Courier New" pitchFamily="49" charset="0"/>
              </a:rPr>
              <a:t>             ; read in string and store at</a:t>
            </a:r>
          </a:p>
          <a:p>
            <a:pPr>
              <a:tabLst>
                <a:tab pos="457200" algn="l"/>
                <a:tab pos="5029200" algn="l"/>
              </a:tabLst>
            </a:pPr>
            <a:r>
              <a:rPr lang="en-US" sz="1600" b="1" dirty="0">
                <a:latin typeface="Courier New" pitchFamily="49" charset="0"/>
              </a:rPr>
              <a:t>	                        ; </a:t>
            </a:r>
            <a:r>
              <a:rPr lang="en-US" sz="1600" b="1" dirty="0" err="1">
                <a:latin typeface="Courier New" pitchFamily="49" charset="0"/>
              </a:rPr>
              <a:t>inputMsg</a:t>
            </a:r>
            <a:endParaRPr lang="en-US" sz="1600" b="1" dirty="0">
              <a:latin typeface="Courier New" pitchFamily="49" charset="0"/>
            </a:endParaRPr>
          </a:p>
        </p:txBody>
      </p:sp>
      <p:sp>
        <p:nvSpPr>
          <p:cNvPr id="62468" name="Text Box 4"/>
          <p:cNvSpPr txBox="1">
            <a:spLocks noChangeArrowheads="1"/>
          </p:cNvSpPr>
          <p:nvPr/>
        </p:nvSpPr>
        <p:spPr bwMode="auto">
          <a:xfrm>
            <a:off x="609600" y="838200"/>
            <a:ext cx="7696200" cy="830263"/>
          </a:xfrm>
          <a:prstGeom prst="rect">
            <a:avLst/>
          </a:prstGeom>
          <a:noFill/>
          <a:ln w="9525">
            <a:noFill/>
            <a:miter lim="800000"/>
            <a:headEnd/>
            <a:tailEnd/>
          </a:ln>
        </p:spPr>
        <p:txBody>
          <a:bodyPr tIns="137160" bIns="137160">
            <a:spAutoFit/>
          </a:bodyPr>
          <a:lstStyle/>
          <a:p>
            <a:pPr>
              <a:spcBef>
                <a:spcPct val="50000"/>
              </a:spcBef>
            </a:pPr>
            <a:r>
              <a:rPr lang="en-US" sz="1800" dirty="0"/>
              <a:t>Read a string from the user. EDX points to the string and ECX specifies the maximum number of characters the user is permitted to enter.</a:t>
            </a:r>
          </a:p>
        </p:txBody>
      </p:sp>
      <p:sp>
        <p:nvSpPr>
          <p:cNvPr id="130053" name="Text Box 5"/>
          <p:cNvSpPr txBox="1">
            <a:spLocks noChangeArrowheads="1"/>
          </p:cNvSpPr>
          <p:nvPr/>
        </p:nvSpPr>
        <p:spPr bwMode="auto">
          <a:xfrm>
            <a:off x="762000" y="4876800"/>
            <a:ext cx="7467600" cy="830997"/>
          </a:xfrm>
          <a:prstGeom prst="rect">
            <a:avLst/>
          </a:prstGeom>
          <a:noFill/>
          <a:ln w="9525">
            <a:noFill/>
            <a:miter lim="800000"/>
            <a:headEnd/>
            <a:tailEnd/>
          </a:ln>
        </p:spPr>
        <p:txBody>
          <a:bodyPr wrap="square" tIns="137160" bIns="137160">
            <a:spAutoFit/>
          </a:bodyPr>
          <a:lstStyle/>
          <a:p>
            <a:pPr>
              <a:spcBef>
                <a:spcPct val="50000"/>
              </a:spcBef>
            </a:pPr>
            <a:r>
              <a:rPr lang="en-US" sz="1800" dirty="0"/>
              <a:t>A null byte is automatically appended to the string, so don’t forget to make room for it.</a:t>
            </a:r>
          </a:p>
        </p:txBody>
      </p:sp>
      <p:sp>
        <p:nvSpPr>
          <p:cNvPr id="62470" name="Slide Number Placeholder 5"/>
          <p:cNvSpPr>
            <a:spLocks noGrp="1"/>
          </p:cNvSpPr>
          <p:nvPr>
            <p:ph type="sldNum" sz="quarter" idx="11"/>
          </p:nvPr>
        </p:nvSpPr>
        <p:spPr>
          <a:noFill/>
        </p:spPr>
        <p:txBody>
          <a:bodyPr/>
          <a:lstStyle/>
          <a:p>
            <a:fld id="{94056954-422A-4395-80E5-C78D983C089C}" type="slidenum">
              <a:rPr lang="en-US" smtClean="0"/>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4F94EB97-89B9-45B6-A987-4CE86CDF8430}" type="slidenum">
              <a:rPr lang="en-US" sz="1600">
                <a:latin typeface="Times New Roman" pitchFamily="18" charset="0"/>
              </a:rPr>
              <a:pPr algn="r"/>
              <a:t>53</a:t>
            </a:fld>
            <a:endParaRPr lang="en-US" sz="1600">
              <a:latin typeface="Times New Roman" pitchFamily="18" charset="0"/>
            </a:endParaRPr>
          </a:p>
        </p:txBody>
      </p:sp>
      <p:sp>
        <p:nvSpPr>
          <p:cNvPr id="151554" name="Rectangle 2"/>
          <p:cNvSpPr>
            <a:spLocks noGrp="1" noChangeArrowheads="1"/>
          </p:cNvSpPr>
          <p:nvPr>
            <p:ph type="title" idx="4294967295"/>
          </p:nvPr>
        </p:nvSpPr>
        <p:spPr/>
        <p:txBody>
          <a:bodyPr/>
          <a:lstStyle/>
          <a:p>
            <a:pPr eaLnBrk="1" hangingPunct="1">
              <a:defRPr/>
            </a:pPr>
            <a:r>
              <a:rPr lang="en-US" sz="2800"/>
              <a:t>Summary of Key Concepts</a:t>
            </a:r>
          </a:p>
        </p:txBody>
      </p:sp>
      <p:sp>
        <p:nvSpPr>
          <p:cNvPr id="63492" name="Rectangle 3"/>
          <p:cNvSpPr>
            <a:spLocks noGrp="1" noChangeArrowheads="1"/>
          </p:cNvSpPr>
          <p:nvPr>
            <p:ph type="body" idx="4294967295"/>
          </p:nvPr>
        </p:nvSpPr>
        <p:spPr>
          <a:xfrm>
            <a:off x="685800" y="838200"/>
            <a:ext cx="7848600" cy="4953000"/>
          </a:xfrm>
        </p:spPr>
        <p:txBody>
          <a:bodyPr/>
          <a:lstStyle/>
          <a:p>
            <a:pPr eaLnBrk="1" hangingPunct="1"/>
            <a:r>
              <a:rPr lang="en-US" sz="1800" dirty="0"/>
              <a:t>Assembly libraries contain procedures that are commonly used.</a:t>
            </a:r>
          </a:p>
          <a:p>
            <a:pPr eaLnBrk="1" hangingPunct="1"/>
            <a:r>
              <a:rPr lang="en-US" sz="1800" dirty="0"/>
              <a:t>To use a library, include the appropriate </a:t>
            </a:r>
            <a:r>
              <a:rPr lang="en-US" sz="1800" b="1" dirty="0"/>
              <a:t>.inc</a:t>
            </a:r>
            <a:r>
              <a:rPr lang="en-US" sz="1800" dirty="0"/>
              <a:t> file at the top of the program so the library procedure declarations can be seen by the assembler.</a:t>
            </a:r>
          </a:p>
          <a:p>
            <a:pPr eaLnBrk="1" hangingPunct="1"/>
            <a:r>
              <a:rPr lang="en-US" sz="1800" dirty="0"/>
              <a:t>The instruction to run a library procedure is the CALL instruction, and some procedures require that input arguments be set up in specific registers before the procedure call.</a:t>
            </a:r>
          </a:p>
          <a:p>
            <a:pPr eaLnBrk="1" hangingPunct="1"/>
            <a:r>
              <a:rPr lang="en-US" sz="1800" dirty="0"/>
              <a:t>The general procedures used in this class are: </a:t>
            </a:r>
            <a:r>
              <a:rPr lang="en-US" sz="1800" dirty="0" err="1"/>
              <a:t>clrscr</a:t>
            </a:r>
            <a:r>
              <a:rPr lang="en-US" sz="1800" dirty="0"/>
              <a:t>, </a:t>
            </a:r>
            <a:r>
              <a:rPr lang="en-US" sz="1800" dirty="0" err="1"/>
              <a:t>crlf</a:t>
            </a:r>
            <a:r>
              <a:rPr lang="en-US" sz="1800" dirty="0"/>
              <a:t>, and </a:t>
            </a:r>
            <a:r>
              <a:rPr lang="en-US" sz="1800" dirty="0" err="1"/>
              <a:t>dumpregs</a:t>
            </a:r>
            <a:r>
              <a:rPr lang="en-US" sz="1800" dirty="0"/>
              <a:t>.</a:t>
            </a:r>
          </a:p>
          <a:p>
            <a:pPr eaLnBrk="1" hangingPunct="1"/>
            <a:r>
              <a:rPr lang="en-US" sz="1800" dirty="0"/>
              <a:t>The IO procedures used in </a:t>
            </a:r>
            <a:r>
              <a:rPr lang="en-US" sz="1800"/>
              <a:t>this class:</a:t>
            </a:r>
            <a:endParaRPr lang="en-US" sz="1800" dirty="0"/>
          </a:p>
          <a:p>
            <a:pPr lvl="1" eaLnBrk="1" hangingPunct="1"/>
            <a:r>
              <a:rPr lang="en-US" sz="1800" dirty="0"/>
              <a:t>For reading in data: </a:t>
            </a:r>
            <a:r>
              <a:rPr lang="en-US" sz="1800" dirty="0" err="1"/>
              <a:t>readDec</a:t>
            </a:r>
            <a:r>
              <a:rPr lang="en-US" sz="1800" dirty="0"/>
              <a:t>, </a:t>
            </a:r>
            <a:r>
              <a:rPr lang="en-US" sz="1800" dirty="0" err="1"/>
              <a:t>readInt</a:t>
            </a:r>
            <a:r>
              <a:rPr lang="en-US" sz="1800" dirty="0"/>
              <a:t>, </a:t>
            </a:r>
            <a:r>
              <a:rPr lang="en-US" sz="1800" dirty="0" err="1"/>
              <a:t>readChar</a:t>
            </a:r>
            <a:r>
              <a:rPr lang="en-US" sz="1800" dirty="0"/>
              <a:t>, </a:t>
            </a:r>
            <a:r>
              <a:rPr lang="en-US" sz="1800" dirty="0" err="1"/>
              <a:t>readString</a:t>
            </a:r>
            <a:endParaRPr lang="en-US" sz="1800" dirty="0"/>
          </a:p>
          <a:p>
            <a:pPr lvl="1" eaLnBrk="1" hangingPunct="1"/>
            <a:r>
              <a:rPr lang="en-US" sz="1800" dirty="0"/>
              <a:t>For writing out data: </a:t>
            </a:r>
            <a:r>
              <a:rPr lang="en-US" sz="1800" dirty="0" err="1"/>
              <a:t>writeDec</a:t>
            </a:r>
            <a:r>
              <a:rPr lang="en-US" sz="1800" dirty="0"/>
              <a:t>, </a:t>
            </a:r>
            <a:r>
              <a:rPr lang="en-US" sz="1800" dirty="0" err="1"/>
              <a:t>writeInt</a:t>
            </a:r>
            <a:r>
              <a:rPr lang="en-US" sz="1800" dirty="0"/>
              <a:t>, </a:t>
            </a:r>
            <a:r>
              <a:rPr lang="en-US" sz="1800" dirty="0" err="1"/>
              <a:t>writeChar</a:t>
            </a:r>
            <a:r>
              <a:rPr lang="en-US" sz="1800" dirty="0"/>
              <a:t>, </a:t>
            </a:r>
            <a:r>
              <a:rPr lang="en-US" sz="1800" dirty="0" err="1"/>
              <a:t>writeString</a:t>
            </a:r>
            <a:endParaRPr lang="en-US" sz="1800" dirty="0"/>
          </a:p>
          <a:p>
            <a:pPr eaLnBrk="1" hangingPunct="1"/>
            <a:endParaRPr lang="en-US" sz="1800" dirty="0"/>
          </a:p>
        </p:txBody>
      </p:sp>
      <p:sp>
        <p:nvSpPr>
          <p:cNvPr id="63493" name="Slide Number Placeholder 5"/>
          <p:cNvSpPr>
            <a:spLocks noGrp="1"/>
          </p:cNvSpPr>
          <p:nvPr>
            <p:ph type="sldNum" sz="quarter" idx="11"/>
          </p:nvPr>
        </p:nvSpPr>
        <p:spPr>
          <a:noFill/>
        </p:spPr>
        <p:txBody>
          <a:bodyPr/>
          <a:lstStyle/>
          <a:p>
            <a:fld id="{6303DEC6-8C90-4A5E-8793-E043BE761FA3}" type="slidenum">
              <a:rPr lang="en-US" smtClean="0"/>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D17E5023-37D5-446B-A9EB-2DC8BE3720FF}" type="slidenum">
              <a:rPr lang="en-US" sz="1600">
                <a:latin typeface="Times New Roman" pitchFamily="18" charset="0"/>
              </a:rPr>
              <a:pPr algn="r"/>
              <a:t>6</a:t>
            </a:fld>
            <a:endParaRPr lang="en-US" sz="1600">
              <a:latin typeface="Times New Roman" pitchFamily="18" charset="0"/>
            </a:endParaRPr>
          </a:p>
        </p:txBody>
      </p:sp>
      <p:sp>
        <p:nvSpPr>
          <p:cNvPr id="147458" name="Rectangle 2"/>
          <p:cNvSpPr>
            <a:spLocks noGrp="1" noChangeArrowheads="1"/>
          </p:cNvSpPr>
          <p:nvPr>
            <p:ph type="title" idx="4294967295"/>
          </p:nvPr>
        </p:nvSpPr>
        <p:spPr/>
        <p:txBody>
          <a:bodyPr/>
          <a:lstStyle/>
          <a:p>
            <a:pPr eaLnBrk="1" hangingPunct="1">
              <a:defRPr/>
            </a:pPr>
            <a:r>
              <a:rPr lang="en-US" sz="2800"/>
              <a:t>Integer Constants</a:t>
            </a:r>
            <a:r>
              <a:rPr lang="en-US"/>
              <a:t> </a:t>
            </a:r>
            <a:r>
              <a:rPr lang="en-US" sz="2000"/>
              <a:t>(2 of 2)</a:t>
            </a:r>
          </a:p>
        </p:txBody>
      </p:sp>
      <p:sp>
        <p:nvSpPr>
          <p:cNvPr id="10244" name="Rectangle 3"/>
          <p:cNvSpPr>
            <a:spLocks noGrp="1" noChangeArrowheads="1"/>
          </p:cNvSpPr>
          <p:nvPr>
            <p:ph type="body" idx="4294967295"/>
          </p:nvPr>
        </p:nvSpPr>
        <p:spPr>
          <a:xfrm>
            <a:off x="533400" y="990600"/>
            <a:ext cx="8001000" cy="4876800"/>
          </a:xfrm>
        </p:spPr>
        <p:txBody>
          <a:bodyPr/>
          <a:lstStyle/>
          <a:p>
            <a:pPr eaLnBrk="1" hangingPunct="1"/>
            <a:r>
              <a:rPr lang="en-US" sz="1800" dirty="0"/>
              <a:t>To differentiate between binary, decimal, hexadecimal integer constants in a program, a radix character is added to the end of the numeric value.</a:t>
            </a:r>
          </a:p>
          <a:p>
            <a:pPr lvl="1" eaLnBrk="1" hangingPunct="1">
              <a:lnSpc>
                <a:spcPct val="75000"/>
              </a:lnSpc>
              <a:spcBef>
                <a:spcPct val="0"/>
              </a:spcBef>
              <a:buFontTx/>
              <a:buNone/>
            </a:pPr>
            <a:endParaRPr lang="en-US" sz="1800" dirty="0"/>
          </a:p>
          <a:p>
            <a:pPr eaLnBrk="1" hangingPunct="1">
              <a:lnSpc>
                <a:spcPct val="75000"/>
              </a:lnSpc>
            </a:pPr>
            <a:r>
              <a:rPr lang="en-US" sz="1800" dirty="0"/>
              <a:t>Radix characters:</a:t>
            </a:r>
          </a:p>
          <a:p>
            <a:pPr lvl="1" eaLnBrk="1" hangingPunct="1">
              <a:lnSpc>
                <a:spcPct val="75000"/>
              </a:lnSpc>
              <a:spcBef>
                <a:spcPct val="40000"/>
              </a:spcBef>
            </a:pPr>
            <a:r>
              <a:rPr lang="en-US" sz="1800" b="1" dirty="0"/>
              <a:t>d</a:t>
            </a:r>
            <a:r>
              <a:rPr lang="en-US" sz="1800" dirty="0"/>
              <a:t> for decimal:	16D or 16d or 16 (without a radix, base 10 is 				implied)</a:t>
            </a:r>
          </a:p>
          <a:p>
            <a:pPr lvl="1" eaLnBrk="1" hangingPunct="1">
              <a:spcBef>
                <a:spcPct val="40000"/>
              </a:spcBef>
            </a:pPr>
            <a:r>
              <a:rPr lang="en-US" sz="1800" b="1" dirty="0"/>
              <a:t>b</a:t>
            </a:r>
            <a:r>
              <a:rPr lang="en-US" sz="1800" dirty="0"/>
              <a:t> for binary:	00010000b or 00010000B</a:t>
            </a:r>
          </a:p>
          <a:p>
            <a:pPr lvl="1" eaLnBrk="1" hangingPunct="1">
              <a:spcBef>
                <a:spcPct val="40000"/>
              </a:spcBef>
            </a:pPr>
            <a:r>
              <a:rPr lang="en-US" sz="1800" b="1" dirty="0"/>
              <a:t>h</a:t>
            </a:r>
            <a:r>
              <a:rPr lang="en-US" sz="1800" dirty="0"/>
              <a:t> for hexadecimal: 	1AH or 1ah</a:t>
            </a:r>
          </a:p>
          <a:p>
            <a:pPr lvl="1" eaLnBrk="1" hangingPunct="1">
              <a:buFontTx/>
              <a:buNone/>
            </a:pPr>
            <a:r>
              <a:rPr lang="en-US" sz="1800" dirty="0"/>
              <a:t>	If a hexadecimal value starts with a letter A - F, a 0 must precede the first letter:	0B5H is ok, B5H is not.</a:t>
            </a:r>
          </a:p>
          <a:p>
            <a:pPr eaLnBrk="1" hangingPunct="1">
              <a:spcBef>
                <a:spcPct val="100000"/>
              </a:spcBef>
            </a:pPr>
            <a:r>
              <a:rPr lang="en-US" sz="1800" dirty="0"/>
              <a:t>Example of using integer constants:</a:t>
            </a:r>
          </a:p>
          <a:p>
            <a:pPr eaLnBrk="1" hangingPunct="1">
              <a:buFontTx/>
              <a:buNone/>
            </a:pPr>
            <a:r>
              <a:rPr lang="en-US" sz="2000" dirty="0"/>
              <a:t>	</a:t>
            </a:r>
            <a:r>
              <a:rPr lang="en-US" sz="1800" b="1" dirty="0" err="1">
                <a:latin typeface="Courier New" pitchFamily="49" charset="0"/>
              </a:rPr>
              <a:t>mov</a:t>
            </a:r>
            <a:r>
              <a:rPr lang="en-US" sz="1800" b="1" dirty="0">
                <a:latin typeface="Courier New" pitchFamily="49" charset="0"/>
              </a:rPr>
              <a:t>  ah, 5	      	</a:t>
            </a:r>
            <a:r>
              <a:rPr lang="en-US" sz="1800" dirty="0"/>
              <a:t>move the integer constant decimal 5 into the AH 			register.</a:t>
            </a:r>
          </a:p>
          <a:p>
            <a:pPr eaLnBrk="1" hangingPunct="1">
              <a:buFontTx/>
              <a:buNone/>
            </a:pPr>
            <a:r>
              <a:rPr lang="en-US" sz="1800" b="1" dirty="0">
                <a:latin typeface="Courier New" pitchFamily="49" charset="0"/>
              </a:rPr>
              <a:t>	</a:t>
            </a:r>
            <a:r>
              <a:rPr lang="en-US" sz="1800" b="1" dirty="0" err="1">
                <a:latin typeface="Courier New" pitchFamily="49" charset="0"/>
              </a:rPr>
              <a:t>mov</a:t>
            </a:r>
            <a:r>
              <a:rPr lang="en-US" sz="1800" b="1" dirty="0">
                <a:latin typeface="Courier New" pitchFamily="49" charset="0"/>
              </a:rPr>
              <a:t>  </a:t>
            </a:r>
            <a:r>
              <a:rPr lang="en-US" sz="1800" b="1" dirty="0" err="1">
                <a:latin typeface="Courier New" pitchFamily="49" charset="0"/>
              </a:rPr>
              <a:t>bx</a:t>
            </a:r>
            <a:r>
              <a:rPr lang="en-US" sz="1800" b="1" dirty="0">
                <a:latin typeface="Courier New" pitchFamily="49" charset="0"/>
              </a:rPr>
              <a:t>, 0ffh    	</a:t>
            </a:r>
            <a:r>
              <a:rPr lang="en-US" sz="1800" dirty="0"/>
              <a:t>move the integer constant hexadecimal FF into 			the BX register.</a:t>
            </a:r>
          </a:p>
        </p:txBody>
      </p:sp>
      <p:sp>
        <p:nvSpPr>
          <p:cNvPr id="10245" name="Slide Number Placeholder 5"/>
          <p:cNvSpPr>
            <a:spLocks noGrp="1"/>
          </p:cNvSpPr>
          <p:nvPr>
            <p:ph type="sldNum" sz="quarter" idx="11"/>
          </p:nvPr>
        </p:nvSpPr>
        <p:spPr>
          <a:noFill/>
        </p:spPr>
        <p:txBody>
          <a:bodyPr/>
          <a:lstStyle/>
          <a:p>
            <a:fld id="{ED189ED1-CE2B-4CC4-95CF-92F54A0DB84D}"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96C9A1B6-4E70-4454-9708-14283CB2AC0D}" type="slidenum">
              <a:rPr lang="en-US" sz="1600">
                <a:latin typeface="Times New Roman" pitchFamily="18" charset="0"/>
              </a:rPr>
              <a:pPr algn="r"/>
              <a:t>7</a:t>
            </a:fld>
            <a:endParaRPr lang="en-US" sz="1600">
              <a:latin typeface="Times New Roman" pitchFamily="18" charset="0"/>
            </a:endParaRPr>
          </a:p>
        </p:txBody>
      </p:sp>
      <p:sp>
        <p:nvSpPr>
          <p:cNvPr id="77826" name="Rectangle 2"/>
          <p:cNvSpPr>
            <a:spLocks noGrp="1" noChangeArrowheads="1"/>
          </p:cNvSpPr>
          <p:nvPr>
            <p:ph type="title" idx="4294967295"/>
          </p:nvPr>
        </p:nvSpPr>
        <p:spPr/>
        <p:txBody>
          <a:bodyPr/>
          <a:lstStyle/>
          <a:p>
            <a:pPr eaLnBrk="1" hangingPunct="1">
              <a:defRPr/>
            </a:pPr>
            <a:r>
              <a:rPr lang="en-US" sz="2800"/>
              <a:t>Integer Expression Constants </a:t>
            </a:r>
            <a:r>
              <a:rPr lang="en-US" sz="2000"/>
              <a:t>(1 of 2)</a:t>
            </a:r>
          </a:p>
        </p:txBody>
      </p:sp>
      <p:sp>
        <p:nvSpPr>
          <p:cNvPr id="11268" name="Rectangle 3"/>
          <p:cNvSpPr>
            <a:spLocks noGrp="1" noChangeArrowheads="1"/>
          </p:cNvSpPr>
          <p:nvPr>
            <p:ph type="body" idx="4294967295"/>
          </p:nvPr>
        </p:nvSpPr>
        <p:spPr>
          <a:xfrm>
            <a:off x="609600" y="762000"/>
            <a:ext cx="8001000" cy="3048000"/>
          </a:xfrm>
        </p:spPr>
        <p:txBody>
          <a:bodyPr/>
          <a:lstStyle/>
          <a:p>
            <a:pPr eaLnBrk="1" hangingPunct="1"/>
            <a:r>
              <a:rPr lang="en-US" sz="1800" dirty="0"/>
              <a:t>Instead of using a numeric constant in a program, an expression can be used because it may be clearer to understand how the constant value is calculated.</a:t>
            </a:r>
          </a:p>
          <a:p>
            <a:pPr eaLnBrk="1" hangingPunct="1"/>
            <a:r>
              <a:rPr lang="en-US" sz="1800" dirty="0"/>
              <a:t>For example, to represent the number of hours in a week,  the expression 7 * 24  is clearer than the constant 168.</a:t>
            </a:r>
          </a:p>
          <a:p>
            <a:pPr eaLnBrk="1" hangingPunct="1"/>
            <a:r>
              <a:rPr lang="en-US" sz="1800" dirty="0"/>
              <a:t>An integer expression constant is an expression that only contains integer constants (no variables or registers) and arithmetic operators.</a:t>
            </a:r>
          </a:p>
          <a:p>
            <a:pPr eaLnBrk="1" hangingPunct="1"/>
            <a:r>
              <a:rPr lang="en-US" sz="1800" dirty="0"/>
              <a:t>During assembling, the assembler evaluates the integer expression constant into an integer constant to be used by the machine language.</a:t>
            </a:r>
          </a:p>
          <a:p>
            <a:pPr eaLnBrk="1" hangingPunct="1"/>
            <a:r>
              <a:rPr lang="en-US" sz="1800" dirty="0"/>
              <a:t>These are the operators that can be used, and their precedence:</a:t>
            </a:r>
          </a:p>
          <a:p>
            <a:pPr eaLnBrk="1" hangingPunct="1">
              <a:buFontTx/>
              <a:buNone/>
            </a:pPr>
            <a:endParaRPr lang="en-US" sz="1800" dirty="0"/>
          </a:p>
        </p:txBody>
      </p:sp>
      <p:pic>
        <p:nvPicPr>
          <p:cNvPr id="11269" name="Picture 4"/>
          <p:cNvPicPr>
            <a:picLocks noChangeAspect="1" noChangeArrowheads="1"/>
          </p:cNvPicPr>
          <p:nvPr/>
        </p:nvPicPr>
        <p:blipFill>
          <a:blip r:embed="rId2" cstate="print"/>
          <a:srcRect/>
          <a:stretch>
            <a:fillRect/>
          </a:stretch>
        </p:blipFill>
        <p:spPr bwMode="auto">
          <a:xfrm>
            <a:off x="1981200" y="3810000"/>
            <a:ext cx="5105400" cy="2211388"/>
          </a:xfrm>
          <a:prstGeom prst="rect">
            <a:avLst/>
          </a:prstGeom>
          <a:noFill/>
          <a:ln w="9525">
            <a:noFill/>
            <a:miter lim="800000"/>
            <a:headEnd/>
            <a:tailEnd/>
          </a:ln>
        </p:spPr>
      </p:pic>
      <p:sp>
        <p:nvSpPr>
          <p:cNvPr id="11270" name="Slide Number Placeholder 6"/>
          <p:cNvSpPr>
            <a:spLocks noGrp="1"/>
          </p:cNvSpPr>
          <p:nvPr>
            <p:ph type="sldNum" sz="quarter" idx="11"/>
          </p:nvPr>
        </p:nvSpPr>
        <p:spPr>
          <a:noFill/>
        </p:spPr>
        <p:txBody>
          <a:bodyPr/>
          <a:lstStyle/>
          <a:p>
            <a:fld id="{BD13DA29-EBE6-498A-8D3D-D1C44DB6C1E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8AC8ADBD-F6C3-4538-8622-542ADB999C44}" type="slidenum">
              <a:rPr lang="en-US" sz="1600">
                <a:latin typeface="Times New Roman" pitchFamily="18" charset="0"/>
              </a:rPr>
              <a:pPr algn="r"/>
              <a:t>8</a:t>
            </a:fld>
            <a:endParaRPr lang="en-US" sz="1600">
              <a:latin typeface="Times New Roman" pitchFamily="18" charset="0"/>
            </a:endParaRPr>
          </a:p>
        </p:txBody>
      </p:sp>
      <p:sp>
        <p:nvSpPr>
          <p:cNvPr id="148482" name="Rectangle 2"/>
          <p:cNvSpPr>
            <a:spLocks noGrp="1" noChangeArrowheads="1"/>
          </p:cNvSpPr>
          <p:nvPr>
            <p:ph type="title" idx="4294967295"/>
          </p:nvPr>
        </p:nvSpPr>
        <p:spPr/>
        <p:txBody>
          <a:bodyPr/>
          <a:lstStyle/>
          <a:p>
            <a:pPr eaLnBrk="1" hangingPunct="1">
              <a:defRPr/>
            </a:pPr>
            <a:r>
              <a:rPr lang="en-US" sz="2800"/>
              <a:t>Integer Expression Constants</a:t>
            </a:r>
            <a:r>
              <a:rPr lang="en-US"/>
              <a:t> </a:t>
            </a:r>
            <a:r>
              <a:rPr lang="en-US" sz="2000"/>
              <a:t>(1 of 2)</a:t>
            </a:r>
          </a:p>
        </p:txBody>
      </p:sp>
      <p:sp>
        <p:nvSpPr>
          <p:cNvPr id="12292" name="Rectangle 3"/>
          <p:cNvSpPr>
            <a:spLocks noGrp="1" noChangeArrowheads="1"/>
          </p:cNvSpPr>
          <p:nvPr>
            <p:ph type="body" idx="4294967295"/>
          </p:nvPr>
        </p:nvSpPr>
        <p:spPr/>
        <p:txBody>
          <a:bodyPr/>
          <a:lstStyle/>
          <a:p>
            <a:pPr eaLnBrk="1" hangingPunct="1"/>
            <a:r>
              <a:rPr lang="en-US" sz="1800" dirty="0"/>
              <a:t>Examples of integer expression constants:</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r>
              <a:rPr lang="en-US" sz="1800" dirty="0"/>
              <a:t>Example of using integer expressions in a program:</a:t>
            </a:r>
          </a:p>
          <a:p>
            <a:pPr eaLnBrk="1" hangingPunct="1">
              <a:buFontTx/>
              <a:buNone/>
            </a:pPr>
            <a:r>
              <a:rPr lang="en-US" sz="1600" b="1" dirty="0">
                <a:latin typeface="Courier New" pitchFamily="49" charset="0"/>
              </a:rPr>
              <a:t>	</a:t>
            </a:r>
            <a:r>
              <a:rPr lang="en-US" sz="1800" b="1" dirty="0" err="1">
                <a:latin typeface="Courier New" pitchFamily="49" charset="0"/>
              </a:rPr>
              <a:t>mov</a:t>
            </a:r>
            <a:r>
              <a:rPr lang="en-US" sz="1800" b="1" dirty="0">
                <a:latin typeface="Courier New" pitchFamily="49" charset="0"/>
              </a:rPr>
              <a:t>  ah, (2+3+4)/3	   </a:t>
            </a:r>
            <a:r>
              <a:rPr lang="en-US" sz="1800" dirty="0"/>
              <a:t>store the decimal value 3 into AH</a:t>
            </a:r>
          </a:p>
          <a:p>
            <a:pPr eaLnBrk="1" hangingPunct="1">
              <a:buFontTx/>
              <a:buNone/>
            </a:pPr>
            <a:r>
              <a:rPr lang="en-US" sz="1800" b="1" dirty="0">
                <a:latin typeface="Courier New" pitchFamily="49" charset="0"/>
              </a:rPr>
              <a:t>	</a:t>
            </a:r>
            <a:r>
              <a:rPr lang="en-US" sz="1800" b="1" dirty="0" err="1">
                <a:latin typeface="Courier New" pitchFamily="49" charset="0"/>
              </a:rPr>
              <a:t>mov</a:t>
            </a:r>
            <a:r>
              <a:rPr lang="en-US" sz="1800" b="1" dirty="0">
                <a:latin typeface="Courier New" pitchFamily="49" charset="0"/>
              </a:rPr>
              <a:t>  </a:t>
            </a:r>
            <a:r>
              <a:rPr lang="en-US" sz="1800" b="1" dirty="0" err="1">
                <a:latin typeface="Courier New" pitchFamily="49" charset="0"/>
              </a:rPr>
              <a:t>bx</a:t>
            </a:r>
            <a:r>
              <a:rPr lang="en-US" sz="1800" b="1" dirty="0">
                <a:latin typeface="Courier New" pitchFamily="49" charset="0"/>
              </a:rPr>
              <a:t>, 52 * 2 / 3	   </a:t>
            </a:r>
            <a:r>
              <a:rPr lang="en-US" sz="1800" dirty="0"/>
              <a:t>store the value 34 into BX</a:t>
            </a:r>
          </a:p>
        </p:txBody>
      </p:sp>
      <p:pic>
        <p:nvPicPr>
          <p:cNvPr id="12293" name="Picture 4"/>
          <p:cNvPicPr>
            <a:picLocks noChangeAspect="1" noChangeArrowheads="1"/>
          </p:cNvPicPr>
          <p:nvPr/>
        </p:nvPicPr>
        <p:blipFill>
          <a:blip r:embed="rId2" cstate="print"/>
          <a:srcRect/>
          <a:stretch>
            <a:fillRect/>
          </a:stretch>
        </p:blipFill>
        <p:spPr bwMode="auto">
          <a:xfrm>
            <a:off x="2209800" y="1752600"/>
            <a:ext cx="4572000" cy="1984375"/>
          </a:xfrm>
          <a:prstGeom prst="rect">
            <a:avLst/>
          </a:prstGeom>
          <a:noFill/>
          <a:ln w="9525">
            <a:noFill/>
            <a:miter lim="800000"/>
            <a:headEnd/>
            <a:tailEnd/>
          </a:ln>
        </p:spPr>
      </p:pic>
      <p:sp>
        <p:nvSpPr>
          <p:cNvPr id="12294" name="Slide Number Placeholder 6"/>
          <p:cNvSpPr>
            <a:spLocks noGrp="1"/>
          </p:cNvSpPr>
          <p:nvPr>
            <p:ph type="sldNum" sz="quarter" idx="11"/>
          </p:nvPr>
        </p:nvSpPr>
        <p:spPr>
          <a:noFill/>
        </p:spPr>
        <p:txBody>
          <a:bodyPr/>
          <a:lstStyle/>
          <a:p>
            <a:fld id="{C9851299-30F5-478D-9964-D3DA9463D3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545CBDFE-4A32-4332-A7B1-042E7E217DF8}" type="slidenum">
              <a:rPr lang="en-US" sz="1600">
                <a:latin typeface="Times New Roman" pitchFamily="18" charset="0"/>
              </a:rPr>
              <a:pPr algn="r"/>
              <a:t>9</a:t>
            </a:fld>
            <a:endParaRPr lang="en-US" sz="1600">
              <a:latin typeface="Times New Roman" pitchFamily="18" charset="0"/>
            </a:endParaRPr>
          </a:p>
        </p:txBody>
      </p:sp>
      <p:sp>
        <p:nvSpPr>
          <p:cNvPr id="78850" name="Rectangle 2"/>
          <p:cNvSpPr>
            <a:spLocks noGrp="1" noChangeArrowheads="1"/>
          </p:cNvSpPr>
          <p:nvPr>
            <p:ph type="title" idx="4294967295"/>
          </p:nvPr>
        </p:nvSpPr>
        <p:spPr/>
        <p:txBody>
          <a:bodyPr/>
          <a:lstStyle/>
          <a:p>
            <a:pPr eaLnBrk="1" hangingPunct="1">
              <a:defRPr/>
            </a:pPr>
            <a:r>
              <a:rPr lang="en-US" sz="2800"/>
              <a:t>Character and String Constants</a:t>
            </a:r>
          </a:p>
        </p:txBody>
      </p:sp>
      <p:sp>
        <p:nvSpPr>
          <p:cNvPr id="13316" name="Rectangle 3"/>
          <p:cNvSpPr>
            <a:spLocks noGrp="1" noChangeArrowheads="1"/>
          </p:cNvSpPr>
          <p:nvPr>
            <p:ph type="body" idx="4294967295"/>
          </p:nvPr>
        </p:nvSpPr>
        <p:spPr>
          <a:xfrm>
            <a:off x="762000" y="838200"/>
            <a:ext cx="7772400" cy="5029200"/>
          </a:xfrm>
        </p:spPr>
        <p:txBody>
          <a:bodyPr/>
          <a:lstStyle/>
          <a:p>
            <a:pPr eaLnBrk="1" hangingPunct="1"/>
            <a:r>
              <a:rPr lang="en-US" sz="1800" dirty="0"/>
              <a:t>In addition to numeric constants, an assembly program can also include character constants and strings.</a:t>
            </a:r>
          </a:p>
          <a:p>
            <a:pPr eaLnBrk="1" hangingPunct="1"/>
            <a:r>
              <a:rPr lang="en-US" sz="1800" dirty="0"/>
              <a:t>Character constants are written in single </a:t>
            </a:r>
            <a:r>
              <a:rPr lang="en-US" sz="1800" u="sng" dirty="0"/>
              <a:t>or</a:t>
            </a:r>
            <a:r>
              <a:rPr lang="en-US" sz="1800" dirty="0"/>
              <a:t> double quotes.</a:t>
            </a:r>
          </a:p>
          <a:p>
            <a:pPr lvl="1" eaLnBrk="1" hangingPunct="1"/>
            <a:r>
              <a:rPr lang="en-US" sz="1800" dirty="0"/>
              <a:t>Example:   'A'   or   "x"</a:t>
            </a:r>
          </a:p>
          <a:p>
            <a:pPr lvl="1" eaLnBrk="1" hangingPunct="1"/>
            <a:r>
              <a:rPr lang="en-US" sz="1800" dirty="0"/>
              <a:t>Each ASCII character = 1 unsigned byte.</a:t>
            </a:r>
          </a:p>
          <a:p>
            <a:pPr eaLnBrk="1" hangingPunct="1"/>
            <a:r>
              <a:rPr lang="en-US" sz="1800" dirty="0"/>
              <a:t>Strings are an array of character constants, and are also in single </a:t>
            </a:r>
            <a:r>
              <a:rPr lang="en-US" sz="1800" u="sng" dirty="0"/>
              <a:t>or</a:t>
            </a:r>
            <a:r>
              <a:rPr lang="en-US" sz="1800" dirty="0"/>
              <a:t> double quotes.</a:t>
            </a:r>
          </a:p>
          <a:p>
            <a:pPr lvl="1" eaLnBrk="1" hangingPunct="1"/>
            <a:r>
              <a:rPr lang="en-US" sz="1800" dirty="0"/>
              <a:t>Example:  "A B C"   or   'xyz'</a:t>
            </a:r>
          </a:p>
          <a:p>
            <a:pPr lvl="1" eaLnBrk="1" hangingPunct="1"/>
            <a:r>
              <a:rPr lang="en-US" sz="1800" dirty="0"/>
              <a:t>Each character occupies a single byte, so the string constant ‘xyz’ takes up 3 bytes of memory, and the string “A B C” takes up 5 bytes of memory (space is a character).</a:t>
            </a:r>
          </a:p>
          <a:p>
            <a:pPr eaLnBrk="1" hangingPunct="1"/>
            <a:r>
              <a:rPr lang="en-US" sz="1800" dirty="0"/>
              <a:t>Embedded quotes:</a:t>
            </a:r>
          </a:p>
          <a:p>
            <a:pPr lvl="1" eaLnBrk="1" hangingPunct="1"/>
            <a:r>
              <a:rPr lang="en-US" sz="1800" dirty="0"/>
              <a:t>Use single quotes when the string contain double quotes:  </a:t>
            </a:r>
          </a:p>
          <a:p>
            <a:pPr lvl="1" eaLnBrk="1" hangingPunct="1">
              <a:buFontTx/>
              <a:buNone/>
            </a:pPr>
            <a:r>
              <a:rPr lang="en-US" sz="1800" dirty="0"/>
              <a:t>		'Say  "Goodnight!" '</a:t>
            </a:r>
          </a:p>
          <a:p>
            <a:pPr lvl="1" eaLnBrk="1" hangingPunct="1"/>
            <a:r>
              <a:rPr lang="en-US" sz="1800" dirty="0"/>
              <a:t>Use double quotes when the string contains single quotes: </a:t>
            </a:r>
          </a:p>
          <a:p>
            <a:pPr lvl="1" eaLnBrk="1" hangingPunct="1">
              <a:buFontTx/>
              <a:buNone/>
            </a:pPr>
            <a:r>
              <a:rPr lang="en-US" sz="1800" dirty="0"/>
              <a:t>		“It’s a string”</a:t>
            </a:r>
          </a:p>
          <a:p>
            <a:pPr eaLnBrk="1" hangingPunct="1">
              <a:buFontTx/>
              <a:buNone/>
            </a:pPr>
            <a:endParaRPr lang="en-US" sz="1600" dirty="0"/>
          </a:p>
        </p:txBody>
      </p:sp>
      <p:sp>
        <p:nvSpPr>
          <p:cNvPr id="13317" name="Slide Number Placeholder 5"/>
          <p:cNvSpPr>
            <a:spLocks noGrp="1"/>
          </p:cNvSpPr>
          <p:nvPr>
            <p:ph type="sldNum" sz="quarter" idx="11"/>
          </p:nvPr>
        </p:nvSpPr>
        <p:spPr>
          <a:noFill/>
        </p:spPr>
        <p:txBody>
          <a:bodyPr/>
          <a:lstStyle/>
          <a:p>
            <a:fld id="{3DA02F06-2B77-4918-9DCC-E8547D069924}" type="slidenum">
              <a:rPr lang="en-US" smtClean="0"/>
              <a:pPr/>
              <a:t>9</a:t>
            </a:fld>
            <a:endParaRPr lang="en-US"/>
          </a:p>
        </p:txBody>
      </p:sp>
    </p:spTree>
  </p:cSld>
  <p:clrMapOvr>
    <a:masterClrMapping/>
  </p:clrMapOvr>
</p:sld>
</file>

<file path=ppt/theme/theme1.xml><?xml version="1.0" encoding="utf-8"?>
<a:theme xmlns:a="http://schemas.openxmlformats.org/drawingml/2006/main" name="Soaring">
  <a:themeElements>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10576</TotalTime>
  <Words>7334</Words>
  <Application>Microsoft Office PowerPoint</Application>
  <PresentationFormat>On-screen Show (4:3)</PresentationFormat>
  <Paragraphs>793</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Courier New</vt:lpstr>
      <vt:lpstr>Times New Roman</vt:lpstr>
      <vt:lpstr>Soaring</vt:lpstr>
      <vt:lpstr>Assembly Language for Intel-Based Computers</vt:lpstr>
      <vt:lpstr>Overview: Assembly Language Fundamentals</vt:lpstr>
      <vt:lpstr>What's Next</vt:lpstr>
      <vt:lpstr>Basic Elements of Assembly Language</vt:lpstr>
      <vt:lpstr>Integer Constants (1 of 2)</vt:lpstr>
      <vt:lpstr>Integer Constants (2 of 2)</vt:lpstr>
      <vt:lpstr>Integer Expression Constants (1 of 2)</vt:lpstr>
      <vt:lpstr>Integer Expression Constants (1 of 2)</vt:lpstr>
      <vt:lpstr>Character and String Constants</vt:lpstr>
      <vt:lpstr>Reserved Words and Identifiers</vt:lpstr>
      <vt:lpstr>Directives</vt:lpstr>
      <vt:lpstr>Instructions</vt:lpstr>
      <vt:lpstr>Instructions and Operands (1 of 2)</vt:lpstr>
      <vt:lpstr>Instruction and Operands (2 of 2)</vt:lpstr>
      <vt:lpstr>Comments</vt:lpstr>
      <vt:lpstr>Labels</vt:lpstr>
      <vt:lpstr>Sample Program</vt:lpstr>
      <vt:lpstr>Sample Program Output</vt:lpstr>
      <vt:lpstr>Suggested Coding Standards</vt:lpstr>
      <vt:lpstr>Required Coding Standards For the Class</vt:lpstr>
      <vt:lpstr>Program Template</vt:lpstr>
      <vt:lpstr>What's Next</vt:lpstr>
      <vt:lpstr>Data Types (1 of 2)</vt:lpstr>
      <vt:lpstr>Data Types (2 of 2)</vt:lpstr>
      <vt:lpstr>Data Definition</vt:lpstr>
      <vt:lpstr>Defining BYTE and SBYTE Data</vt:lpstr>
      <vt:lpstr>Defining Byte Arrays</vt:lpstr>
      <vt:lpstr>Defining Strings  (1 of 3)</vt:lpstr>
      <vt:lpstr>Defining Strings  (2 of 3)</vt:lpstr>
      <vt:lpstr>Defining Strings  (3 of 3)</vt:lpstr>
      <vt:lpstr>Using the DUP Operator</vt:lpstr>
      <vt:lpstr>Defining WORD, DWORD, QWORD Data</vt:lpstr>
      <vt:lpstr>Adding Data Definitions to Sample Program</vt:lpstr>
      <vt:lpstr>Data in Memory</vt:lpstr>
      <vt:lpstr>Endian Order (1 of 2)</vt:lpstr>
      <vt:lpstr>Endian Order (2 of 2)</vt:lpstr>
      <vt:lpstr>What's Next</vt:lpstr>
      <vt:lpstr>Equal-Sign Directive</vt:lpstr>
      <vt:lpstr>Summary of Key Concepts</vt:lpstr>
      <vt:lpstr>Overview: Library Procedures</vt:lpstr>
      <vt:lpstr>What's Next</vt:lpstr>
      <vt:lpstr>Library</vt:lpstr>
      <vt:lpstr>Calling a Library Procedure</vt:lpstr>
      <vt:lpstr>What's Next</vt:lpstr>
      <vt:lpstr> Irvine32 Library For IO</vt:lpstr>
      <vt:lpstr>Selected Library Procedures (1 of 4)</vt:lpstr>
      <vt:lpstr>Selected Library Procedures (2 of 4)</vt:lpstr>
      <vt:lpstr>Selected Library Procedures (3 of 4)</vt:lpstr>
      <vt:lpstr>Selected Library Procedures (4 of 4)</vt:lpstr>
      <vt:lpstr>Examples (1of 3)</vt:lpstr>
      <vt:lpstr>Examples (2 of 3)</vt:lpstr>
      <vt:lpstr>Examples (3 of 3)</vt:lpstr>
      <vt:lpstr>Summary of Key Concepts</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IA-32 Processor Architecture</dc:subject>
  <dc:creator>Kip Irvine</dc:creator>
  <cp:lastModifiedBy>Clare Nguyen</cp:lastModifiedBy>
  <cp:revision>550</cp:revision>
  <cp:lastPrinted>1601-01-01T00:00:00Z</cp:lastPrinted>
  <dcterms:created xsi:type="dcterms:W3CDTF">2002-05-30T02:31:33Z</dcterms:created>
  <dcterms:modified xsi:type="dcterms:W3CDTF">2023-01-05T07:56:49Z</dcterms:modified>
</cp:coreProperties>
</file>