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3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323" r:id="rId4"/>
    <p:sldId id="324" r:id="rId5"/>
    <p:sldId id="326" r:id="rId6"/>
    <p:sldId id="327" r:id="rId7"/>
    <p:sldId id="330" r:id="rId8"/>
    <p:sldId id="325" r:id="rId9"/>
    <p:sldId id="876" r:id="rId10"/>
    <p:sldId id="871" r:id="rId11"/>
    <p:sldId id="877" r:id="rId12"/>
    <p:sldId id="881" r:id="rId13"/>
    <p:sldId id="851" r:id="rId14"/>
    <p:sldId id="852" r:id="rId15"/>
    <p:sldId id="868" r:id="rId16"/>
    <p:sldId id="883" r:id="rId17"/>
    <p:sldId id="882" r:id="rId18"/>
    <p:sldId id="884" r:id="rId19"/>
    <p:sldId id="873" r:id="rId20"/>
    <p:sldId id="880" r:id="rId21"/>
    <p:sldId id="335" r:id="rId22"/>
    <p:sldId id="886" r:id="rId23"/>
    <p:sldId id="332" r:id="rId24"/>
    <p:sldId id="336" r:id="rId25"/>
    <p:sldId id="885" r:id="rId26"/>
    <p:sldId id="864" r:id="rId27"/>
    <p:sldId id="854" r:id="rId28"/>
    <p:sldId id="337" r:id="rId29"/>
    <p:sldId id="338" r:id="rId30"/>
    <p:sldId id="339" r:id="rId31"/>
    <p:sldId id="341" r:id="rId32"/>
    <p:sldId id="342" r:id="rId33"/>
    <p:sldId id="345" r:id="rId34"/>
    <p:sldId id="344" r:id="rId35"/>
    <p:sldId id="853" r:id="rId36"/>
    <p:sldId id="331" r:id="rId37"/>
    <p:sldId id="857" r:id="rId38"/>
    <p:sldId id="855" r:id="rId39"/>
    <p:sldId id="340" r:id="rId40"/>
    <p:sldId id="856" r:id="rId41"/>
    <p:sldId id="859" r:id="rId42"/>
    <p:sldId id="860" r:id="rId43"/>
    <p:sldId id="858" r:id="rId44"/>
    <p:sldId id="861" r:id="rId45"/>
    <p:sldId id="862" r:id="rId46"/>
    <p:sldId id="863" r:id="rId47"/>
    <p:sldId id="322" r:id="rId48"/>
    <p:sldId id="867" r:id="rId49"/>
    <p:sldId id="872" r:id="rId50"/>
    <p:sldId id="866" r:id="rId51"/>
    <p:sldId id="869" r:id="rId52"/>
    <p:sldId id="887" r:id="rId53"/>
    <p:sldId id="919" r:id="rId54"/>
    <p:sldId id="92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952F7C65-DA76-4B48-A2EF-5820B7799EC5}">
          <p14:sldIdLst>
            <p14:sldId id="256"/>
            <p14:sldId id="257"/>
            <p14:sldId id="323"/>
            <p14:sldId id="324"/>
            <p14:sldId id="326"/>
            <p14:sldId id="327"/>
            <p14:sldId id="330"/>
            <p14:sldId id="325"/>
            <p14:sldId id="876"/>
            <p14:sldId id="871"/>
            <p14:sldId id="877"/>
            <p14:sldId id="881"/>
            <p14:sldId id="851"/>
            <p14:sldId id="852"/>
            <p14:sldId id="868"/>
            <p14:sldId id="883"/>
            <p14:sldId id="882"/>
            <p14:sldId id="884"/>
            <p14:sldId id="873"/>
            <p14:sldId id="880"/>
            <p14:sldId id="335"/>
          </p14:sldIdLst>
        </p14:section>
        <p14:section name="File setup" id="{0A26B2B4-CC88-4187-8B6A-1D7BB969BE23}">
          <p14:sldIdLst>
            <p14:sldId id="886"/>
            <p14:sldId id="332"/>
            <p14:sldId id="336"/>
            <p14:sldId id="885"/>
            <p14:sldId id="864"/>
            <p14:sldId id="854"/>
            <p14:sldId id="337"/>
            <p14:sldId id="338"/>
          </p14:sldIdLst>
        </p14:section>
        <p14:section name="UHD Setup" id="{B5689890-E480-4B25-83C1-7D7A8F9C2D39}">
          <p14:sldIdLst>
            <p14:sldId id="339"/>
            <p14:sldId id="341"/>
            <p14:sldId id="342"/>
            <p14:sldId id="345"/>
            <p14:sldId id="344"/>
            <p14:sldId id="853"/>
          </p14:sldIdLst>
        </p14:section>
        <p14:section name="Untitled Section" id="{1AE6D1B1-034F-41C5-8AA9-246E86385608}">
          <p14:sldIdLst>
            <p14:sldId id="331"/>
          </p14:sldIdLst>
        </p14:section>
        <p14:section name="Make" id="{17F22DFD-60F2-452C-9AAD-3BF4144E04ED}">
          <p14:sldIdLst>
            <p14:sldId id="857"/>
            <p14:sldId id="855"/>
            <p14:sldId id="340"/>
          </p14:sldIdLst>
        </p14:section>
        <p14:section name="CMake" id="{312AF557-9FA5-45CB-B7E0-F1AFD1A46AD5}">
          <p14:sldIdLst>
            <p14:sldId id="856"/>
            <p14:sldId id="859"/>
            <p14:sldId id="860"/>
            <p14:sldId id="858"/>
            <p14:sldId id="861"/>
            <p14:sldId id="862"/>
            <p14:sldId id="863"/>
            <p14:sldId id="322"/>
            <p14:sldId id="867"/>
            <p14:sldId id="872"/>
            <p14:sldId id="866"/>
            <p14:sldId id="869"/>
          </p14:sldIdLst>
        </p14:section>
        <p14:section name="Practical stuff" id="{8AEBAFB7-F4D7-4C04-A70B-3F1FE1512424}">
          <p14:sldIdLst>
            <p14:sldId id="887"/>
            <p14:sldId id="919"/>
            <p14:sldId id="9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81766" autoAdjust="0"/>
  </p:normalViewPr>
  <p:slideViewPr>
    <p:cSldViewPr snapToGrid="0">
      <p:cViewPr varScale="1">
        <p:scale>
          <a:sx n="87" d="100"/>
          <a:sy n="87" d="100"/>
        </p:scale>
        <p:origin x="14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8T19:02:51.5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0 298,'8'-1,"0"0,0 0,-1-1,1 0,8-4,26-5,34 4,86 2,28-1,426-12,-561 16,72-13,-15 1,-5 2,114-5,464 41,0-15,-404-12,63-12,15 0,917 16,-921-19,-189 6,121-16,107-4,-181 33,275-12,178-4,-177 11,-290-10,76-1,50 0,26 0,491 16,-822-1,0 2,0 0,24 6,-17-2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8T19:02:54.5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1,'2238'0,"-1987"14,-40 0,46-14,203 13,409 8,-565-24,-142 1,182 5,-182 11,59 1,445-17,309 4,-222 40,-436-20,1249 3,-1071-27,2130 2,-2420-15,2 0,-84 16,-98-1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8T18:54:11.5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0 179,'4'-1,"-1"0,0 0,1-1,-1 1,0-1,0 1,0-1,0 0,0-1,0 1,4-5,21-13,18 2,0 2,95-19,-78 29,1 2,93 7,-33 0,2651-3,-2590-16,-67 2,533-17,3374 32,-3734 15,13 0,1296-17,-1367 15,15 2,481-17,-684 3,63 11,-62-6,57 1,-45-8,-33-1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1371E-0AB0-4E1B-9F79-83C8F32365BE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19DDD-B1BD-4DBB-A1A9-366082CC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1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gnuradio.org/index.php/Main_Pag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ettus.com/manual/page_configuration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tusResearch/uhd/blob/master/fpga/usrp3/top/x300/Makefile.x300.inc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b.ettus.com/UB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s.ni.com/t5/USRP-Software-Radio/Why-is-the-latency-of-my-USRP-repeater-550-nsec/td-p/3301858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https://wiki.gnuradio.org/index.php/Main_Page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https://drive.google.com/file/d/0B6ccrJyAZaq3MTRDbmVUR0gwVU0/view?resourcekey=0-jXgCyj_rLFC8Bk699QjBiw </a:t>
            </a:r>
          </a:p>
          <a:p>
            <a:r>
              <a:rPr lang="en-US" dirty="0"/>
              <a:t>https://kb.ettus.com/images/e/eb/RFNoC_Wireless_at_VirginiaTech_2014_Intro.pdf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https://files.ettus.com/manual/page_configuration.html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45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https://docs.xilinx.com/v/u/en-US/xapp199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36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https://stackoverflow.com/questions/57272453/how-can-i-copy-commits-from-one-branch-to-another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41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https://stackoverflow.com/questions/46109211/cherry-picking-few-commits-from-another-branch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03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https://docs.xilinx.com/r/2021.1-English/ug1387-acap-hardware-ip-platform-dev-methodology/Synthesis-Attributes </a:t>
            </a:r>
          </a:p>
          <a:p>
            <a:r>
              <a:rPr lang="en-US" dirty="0"/>
              <a:t>https://docs.xilinx.com/r/en-US/ug901-vivado-synthesis/DONT_TOUCH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33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https://github.com/EttusResearch/uhd/blob/master/fpga/usrp3/top/x300/Makefile.x300.inc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99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https://github.com/Wangstonn/ww_uhd/blob/osla-bpsk-4.5/fpga/usrp3/top/x300/vlsi_make.sh</a:t>
            </a:r>
          </a:p>
          <a:p>
            <a:r>
              <a:rPr lang="en-US" dirty="0"/>
              <a:t>usrp_load.sh</a:t>
            </a:r>
          </a:p>
          <a:p>
            <a:r>
              <a:rPr lang="en-US" dirty="0"/>
              <a:t>mv_bitfile.sh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27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https://api.csswg.org/bikeshed/?force=1&amp;url=https://raw.githubusercontent.com/vector-of-bool/pitchfork/develop/data/spec.bs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00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https://stackoverflow.com/questions/3202136/using-g-to-compile-multiple-cpp-and-h-files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56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https://stackoverflow.com/questions/2360734/whats-a-good-directory-structure-for-larger-c-projects-using-makefile</a:t>
            </a:r>
          </a:p>
          <a:p>
            <a:r>
              <a:rPr lang="en-US"/>
              <a:t>https://www.open-std.org/jtc1/sc22/wg21/docs/papers/2018/p1204r0.html</a:t>
            </a:r>
          </a:p>
          <a:p>
            <a:endParaRPr lang="en-US"/>
          </a:p>
          <a:p>
            <a:r>
              <a:rPr lang="en-US" dirty="0"/>
              <a:t>https://stackoverflow.com/questions/8304190/cmake-with-include-and-source-paths-basic-setup</a:t>
            </a:r>
          </a:p>
          <a:p>
            <a:r>
              <a:rPr lang="en-US" dirty="0"/>
              <a:t>https://gitlab.kitware.com/cmake/community/-/wikis/doc/cmake/Useful-Variables</a:t>
            </a:r>
          </a:p>
          <a:p>
            <a:r>
              <a:rPr lang="en-US" dirty="0"/>
              <a:t>https://stackoverflow.com/questions/4506193/what-are-the-dusty-corners-a-newcomer-to-cmake-will-want-to-know</a:t>
            </a:r>
          </a:p>
          <a:p>
            <a:r>
              <a:rPr lang="en-US" dirty="0"/>
              <a:t>https://cmake.org/cmake/help/latest/guide/tutorial/Adding%20a%20Library.html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95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https://kb.ettus.com/RFNoC_(UHD_3.0)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837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https://www.everythingrf.com/rf-calculators/antenna-near-field-distance-calculator</a:t>
            </a:r>
          </a:p>
          <a:p>
            <a:r>
              <a:rPr lang="en-US" dirty="0"/>
              <a:t>https://www.antenna-theory.com/basics/radpattern.php</a:t>
            </a:r>
          </a:p>
          <a:p>
            <a:r>
              <a:rPr lang="en-US" dirty="0"/>
              <a:t>https://kb.ettus.com/images/2/2b/ettus_research_vert900_datasheet.pdf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2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https://kb.ettus.com/images/7/78/RFNoC_Wireless_at_VirginiaTech_2014_FPGA.pdf</a:t>
            </a:r>
          </a:p>
          <a:p>
            <a:r>
              <a:rPr lang="en-US"/>
              <a:t>https://www.gnuradio.org/grcon/grcon17/presentations/applications_and_extensions_of_gnuradio_at_APL/Jarriel-Cook-Measured-Latency-Introduced-by-RFNoC-Architecture.pdf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73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https://github.com/EttusResearch/uhd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59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https://kb.ettus.com/UHD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50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https://kb.ettus.com/UBX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32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https://en.wikipedia.org/wiki/ISM_radio_band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82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https://forums.ni.com/t5/USRP-Software-Radio/Why-is-the-latency-of-my-USRP-repeater-550-nsec/td-p/3301858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20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https://files.ettus.com/manual/page_gpio_api.html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3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F3F0-47C5-A3D4-323D-7B5772432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87EF7-C73A-2E7E-5241-D870B5680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2269-7829-3D9F-34D1-640CADB6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7F620-1E67-F5E3-9D5E-BAF32E86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BF0AE-5B67-DD3E-7CEC-D911B927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4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59A2-80A3-82AA-38C2-C6F697DF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3374B-48D7-5BC1-787E-2C8398392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EB0B2-26C7-3DB4-948A-248AB2D0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85A7-9702-1F4F-5500-63D076AC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11185-512C-5221-4BDA-C5C1A623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9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4891E-395A-4085-B985-C11648A43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084DB-56B3-23AE-8EFC-7548864F7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2C535-95BF-ABF4-19F7-B51686CC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3B592-3268-5E94-FCF2-D1E47A02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F134C-1E62-2938-026C-2CCA2C68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0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traight Connector 6"/>
          <p:cNvSpPr/>
          <p:nvPr/>
        </p:nvSpPr>
        <p:spPr>
          <a:xfrm>
            <a:off x="1" y="6421438"/>
            <a:ext cx="12192001" cy="1"/>
          </a:xfrm>
          <a:prstGeom prst="line">
            <a:avLst/>
          </a:prstGeom>
          <a:ln>
            <a:solidFill>
              <a:srgbClr val="FFCB05"/>
            </a:solidFill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20" name="Straight Connector 9"/>
          <p:cNvSpPr/>
          <p:nvPr/>
        </p:nvSpPr>
        <p:spPr>
          <a:xfrm>
            <a:off x="1" y="679450"/>
            <a:ext cx="12192001" cy="1"/>
          </a:xfrm>
          <a:prstGeom prst="line">
            <a:avLst/>
          </a:prstGeom>
          <a:ln>
            <a:solidFill>
              <a:srgbClr val="FFCB05"/>
            </a:solidFill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268819" y="50800"/>
            <a:ext cx="11837339" cy="57785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00900" y="6415183"/>
            <a:ext cx="405256" cy="4097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3" name="正文级别 1…"/>
          <p:cNvSpPr txBox="1">
            <a:spLocks noGrp="1"/>
          </p:cNvSpPr>
          <p:nvPr>
            <p:ph type="body" idx="1"/>
          </p:nvPr>
        </p:nvSpPr>
        <p:spPr>
          <a:xfrm>
            <a:off x="268289" y="787401"/>
            <a:ext cx="11837987" cy="55435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Char char="▪"/>
              <a:defRPr sz="28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1344" indent="-284154">
              <a:buFontTx/>
              <a:defRPr sz="28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79219" indent="-264841">
              <a:buFontTx/>
              <a:defRPr sz="28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89375" indent="-317809">
              <a:buFontTx/>
              <a:defRPr sz="28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46564" indent="-317809">
              <a:buFontTx/>
              <a:defRPr sz="28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5598754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DC59-BBA5-4133-74C3-C76457D0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E782-188B-AAFD-4D51-F0BE75F4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597A4-65C7-28F8-2FF7-FF5B370E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9F62-578A-09D2-7107-AC4F7CEB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F0297-51FF-89C7-FCE0-812F96E2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6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1937-E2F3-A8EA-B1AC-E82E5880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060DE-9C61-B0D5-0BC2-AEBBCCC2B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7BDD8-5DFA-FA18-27C6-715993D1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052A-591B-3376-3F89-6EF60D81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822C-9AD8-8E5C-3836-376E4310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5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2ED0-81D5-2166-F47D-6C3FA663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20274-5F9F-CD7C-4F2A-F0AEBBCBD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C3641-70AF-1AFC-C02F-236B5A868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40D39-791B-89FA-FBF7-0336F2D2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C703D-9CE3-90DC-3AEC-9F727316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83811-8349-ED8C-E20F-C79D07AA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C38C-DDAB-8B15-4298-9C9DBFC4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B7039-E220-3E26-6E28-3CC5447F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47590-C5B6-9D42-0829-4F2D20F53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85254-346F-CEF5-C18B-AA7FB2458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F15D4-FE4D-D75F-1838-CE7E1309A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F0AB7-6300-6CB4-E8C4-2284EB0A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DDD32-CE2B-74EC-9AD9-598E73C7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31768-55A6-6721-B7CF-F5BE3ED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4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00AD-A12A-1A41-40B0-44E71D25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463F9-C135-E729-F2E6-C82D49D7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D21ED-E778-E051-7425-382EE68A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DAEFA-93E9-20A7-A2A0-B495BC1D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33C34-F619-3510-C171-65C13A51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9BE38-64F0-AFB3-BA40-ADF8F578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2E1BF-246B-16BD-14F3-525092CE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4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6965-AF32-933E-B1B8-F414D5EC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9102-5358-7E5F-2574-DBB83467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EDA22-04CA-E760-C5F7-55A972689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01D42-03A6-6209-D020-D17B2802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93673-6E60-2721-95A8-D6299A44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5BCE1-7998-133D-A578-FFE57AFF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2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EED4-CCA1-3AA4-3919-EE5D1599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155051-4410-7C9C-560D-3316D16FC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B0F4D-9E46-8BC6-E208-4C1738738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C41DB-7646-793F-6B75-2DB37686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8F927-6541-58C1-827B-49C4D0BE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01932-3CC9-2986-AA8F-EBB680B5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C1F13-3CB6-8EC1-967B-A6AC79BA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92447-C232-44E4-A4CE-15F59AEF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68645-5F15-85C7-B26B-5D0A6E564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827B-D727-48E9-881C-E759228D42E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2CB85-8C38-0B56-BA68-FA864464D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FC511-E21E-EE87-8A53-CFA1DACC8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0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kb.ettus.com/About_USRP_Bandwidths_and_Sampling_Rat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og.com/media/en/technical-documentation/data-sheets/AD9146.PDF" TargetMode="External"/><Relationship Id="rId3" Type="http://schemas.openxmlformats.org/officeDocument/2006/relationships/hyperlink" Target="https://kb.ettus.com/Mapping_Between_ER-USRP_and_NI-USRP_Product_Numbers" TargetMode="External"/><Relationship Id="rId7" Type="http://schemas.openxmlformats.org/officeDocument/2006/relationships/hyperlink" Target="https://kb.ettus.com/X300/X310#Choosing_USRP_X310_vs_USRP_X300" TargetMode="External"/><Relationship Id="rId2" Type="http://schemas.openxmlformats.org/officeDocument/2006/relationships/hyperlink" Target="https://files.ettus.com/schematics/x300/x3xx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xilinx.com/v/u/en-US/ug473_7Series_Memory_Resources" TargetMode="External"/><Relationship Id="rId5" Type="http://schemas.openxmlformats.org/officeDocument/2006/relationships/hyperlink" Target="https://docs.xilinx.com/v/u/en-US/7-series-product-selection-guide" TargetMode="External"/><Relationship Id="rId4" Type="http://schemas.openxmlformats.org/officeDocument/2006/relationships/hyperlink" Target="https://www.ni.com/docs/en-US/bundle/usrp-2940-features/page/usrp-2940-feature.html" TargetMode="External"/><Relationship Id="rId9" Type="http://schemas.openxmlformats.org/officeDocument/2006/relationships/hyperlink" Target="https://www.ti.com/lit/ds/symlink/ads62p48.pdf?ts=1697824892672&amp;ref_url=https%253A%252F%252Fwww.google.com%252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f.io/posts/multiplication-fpga-dsps/" TargetMode="External"/><Relationship Id="rId2" Type="http://schemas.openxmlformats.org/officeDocument/2006/relationships/hyperlink" Target="https://nandland.com/coding-style-guidelines-for-vhdl-verilo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xilinx.com/r/en-US/ug901-vivado-synthesis/Multipliers-Coding-Example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mailto:git@github.com:EttusResearch/uhd.gi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qKNUXDdIvU&amp;t=1811s" TargetMode="External"/><Relationship Id="rId2" Type="http://schemas.openxmlformats.org/officeDocument/2006/relationships/hyperlink" Target="https://www.youtube.com/watch?app=desktop&amp;v=PNMOwhEHE6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FxciG7nW-J0" TargetMode="External"/><Relationship Id="rId4" Type="http://schemas.openxmlformats.org/officeDocument/2006/relationships/hyperlink" Target="https://en.wikipedia.org/wiki/Stochastic_resonan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ngstonn/ww_uhd/blob/master/fpga/usrp3/lib/rfnoc/blocks/rfnoc_block_radio/tx_frontend_gen3.v#L8" TargetMode="External"/><Relationship Id="rId2" Type="http://schemas.openxmlformats.org/officeDocument/2006/relationships/hyperlink" Target="https://github.com/Wangstonn/ww_uhd/blob/master/fpga/usrp3/lib/control/fe_control.v#L14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tusResearch/uhd/tree/master/fpga/usrp3/top/x30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ngstonn/ww_uhd/blob/osla-bpsk-4.5/fpga/usrp3/top/x300/Makefile.x300.inc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ngstonn/ww_uhd/blob/osla-bpsk-4.5/fpga/usrp3/top/x300/vlsi_make.sh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B6xLjOiw-5AcmWQ2GNcWTHVfxSufC8P4PqGfJjSeS0I/edit#gid=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ettus.com/manual/structuhd_1_1stream__args__t.html#a602a64b4937a85dba84e7f724387e252" TargetMode="External"/><Relationship Id="rId2" Type="http://schemas.openxmlformats.org/officeDocument/2006/relationships/hyperlink" Target="https://github.com/dbkomma/uhd/blob/usrp_da/host/dk_uhd/usrp_da/usrp_da.cpp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tusResearch/uhd/tree/master/host/examples/init_usrp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files.ettus.com/manual/classuhd_1_1usrp_1_1multi__usrp.html#a38b10a6bd2128b3810da229c60b31aa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events.gnuradio.org/event/18/contributions/234/attachments/74/186/GPIOs%20on%20USRPs.pdf" TargetMode="External"/><Relationship Id="rId2" Type="http://schemas.openxmlformats.org/officeDocument/2006/relationships/hyperlink" Target="https://www.youtube.com/watch?v=ppD06ZETnek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0FEF-756B-B41F-E4F5-ADE16148D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HDL for USRP Prototyping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E65A3-A79D-DD1F-E7A1-5A0476B4A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Winston Wang</a:t>
            </a:r>
          </a:p>
        </p:txBody>
      </p:sp>
    </p:spTree>
    <p:extLst>
      <p:ext uri="{BB962C8B-B14F-4D97-AF65-F5344CB8AC3E}">
        <p14:creationId xmlns:p14="http://schemas.microsoft.com/office/powerpoint/2010/main" val="284050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9109-D45E-0EE8-E28F-2F503C85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Daughterboards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E90-9BE5-6D47-A3A7-AF899601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DAC is on motherboard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D5289-4BF6-BC76-E92C-9A0CC33C7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4" y="2897287"/>
            <a:ext cx="5696591" cy="3279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E6B3C4-7307-C68E-C76B-6BFD85EA5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04" y="3032224"/>
            <a:ext cx="555072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7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F348-2ED4-BA10-8CB5-0BDDD53B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E300F-FEAF-C29E-CCD2-AD1A8878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 the X310+UBX160 setup, the daughterboard bandwidth is lower than the </a:t>
            </a:r>
            <a:r>
              <a:rPr lang="en-US" dirty="0" err="1"/>
              <a:t>fpga</a:t>
            </a:r>
            <a:r>
              <a:rPr lang="en-US" dirty="0"/>
              <a:t> bandwidth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4C74F-8F15-A141-C33C-F03201F42F8B}"/>
              </a:ext>
            </a:extLst>
          </p:cNvPr>
          <p:cNvSpPr txBox="1"/>
          <p:nvPr/>
        </p:nvSpPr>
        <p:spPr>
          <a:xfrm>
            <a:off x="6094228" y="511491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https://kb.ettus.com/About_USRP_Bandwidths_and_Sampling_Rates</a:t>
            </a:r>
            <a:r>
              <a:rPr lang="en-US" dirty="0"/>
              <a:t> 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1EE57591-36D2-F07F-5D3C-30BAE8F89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27" y="2612947"/>
            <a:ext cx="8765437" cy="403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821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5E19-0A66-9526-7240-F6BAFD02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0326A-32B0-1392-DB72-626EBD52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727"/>
            <a:ext cx="4297326" cy="4351338"/>
          </a:xfrm>
        </p:spPr>
        <p:txBody>
          <a:bodyPr/>
          <a:lstStyle/>
          <a:p>
            <a:r>
              <a:rPr lang="en-US" dirty="0"/>
              <a:t>What should our </a:t>
            </a:r>
            <a:r>
              <a:rPr lang="en-US" dirty="0" err="1"/>
              <a:t>tx</a:t>
            </a:r>
            <a:r>
              <a:rPr lang="en-US" dirty="0"/>
              <a:t> and </a:t>
            </a:r>
            <a:r>
              <a:rPr lang="en-US" dirty="0" err="1"/>
              <a:t>rx</a:t>
            </a:r>
            <a:r>
              <a:rPr lang="en-US" dirty="0"/>
              <a:t> frequencies be?</a:t>
            </a:r>
          </a:p>
          <a:p>
            <a:pPr lvl="1"/>
            <a:r>
              <a:rPr lang="en-US" dirty="0"/>
              <a:t>Legally, must be in the ISM band (reserved for research</a:t>
            </a:r>
          </a:p>
          <a:p>
            <a:pPr lvl="1"/>
            <a:r>
              <a:rPr lang="en-US" dirty="0"/>
              <a:t>2.4 GHz is attenuated by water and subject to </a:t>
            </a:r>
            <a:r>
              <a:rPr lang="en-US" dirty="0" err="1"/>
              <a:t>WiFi</a:t>
            </a:r>
            <a:r>
              <a:rPr lang="en-US" dirty="0"/>
              <a:t> interference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5DDE6-F54F-8D42-A50E-FAB959508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707" y="1464793"/>
            <a:ext cx="6712536" cy="516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97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BC8C-7155-6884-00C1-4E81E87E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USRP Processing Delay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12DD0-E338-3F7D-7351-6ECC28968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89" y="868681"/>
            <a:ext cx="7529990" cy="5462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USRP Loopback Test</a:t>
            </a:r>
          </a:p>
          <a:p>
            <a:r>
              <a:rPr lang="en-US" dirty="0"/>
              <a:t>USRP Processing Delay must be accounted for in implementation for timing</a:t>
            </a:r>
          </a:p>
          <a:p>
            <a:r>
              <a:rPr lang="en-US" dirty="0"/>
              <a:t>Get USRP TX and RX processing delay</a:t>
            </a:r>
          </a:p>
          <a:p>
            <a:r>
              <a:rPr lang="en-US" dirty="0"/>
              <a:t>Processing Delay contains ADC, DAC, and Analog Frontend processing times. </a:t>
            </a:r>
          </a:p>
          <a:p>
            <a:r>
              <a:rPr lang="en-US" dirty="0"/>
              <a:t>An estimated constant delay was measured from USRP. Similar results from an additional USRPS with same wire.</a:t>
            </a:r>
          </a:p>
          <a:p>
            <a:r>
              <a:rPr lang="en-US" dirty="0"/>
              <a:t>Wired Cable used to connect. Wire Length is about 8 inches.</a:t>
            </a:r>
          </a:p>
          <a:p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E85D2BF5-4856-D614-C9FB-C1EF1475BA1F}"/>
              </a:ext>
            </a:extLst>
          </p:cNvPr>
          <p:cNvSpPr/>
          <p:nvPr/>
        </p:nvSpPr>
        <p:spPr>
          <a:xfrm>
            <a:off x="10199178" y="2296513"/>
            <a:ext cx="553626" cy="336113"/>
          </a:xfrm>
          <a:prstGeom prst="flowChartManualOperation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DF469A-68BF-B47F-19A3-FB6CB49263C1}"/>
              </a:ext>
            </a:extLst>
          </p:cNvPr>
          <p:cNvSpPr/>
          <p:nvPr/>
        </p:nvSpPr>
        <p:spPr>
          <a:xfrm>
            <a:off x="9158987" y="2632626"/>
            <a:ext cx="1593817" cy="571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USRP</a:t>
            </a:r>
          </a:p>
        </p:txBody>
      </p:sp>
      <p:sp>
        <p:nvSpPr>
          <p:cNvPr id="7" name="Flowchart: Manual Operation 6">
            <a:extLst>
              <a:ext uri="{FF2B5EF4-FFF2-40B4-BE49-F238E27FC236}">
                <a16:creationId xmlns:a16="http://schemas.microsoft.com/office/drawing/2014/main" id="{8E7F71A0-BB57-9D4A-A1B5-F703F2BE6E03}"/>
              </a:ext>
            </a:extLst>
          </p:cNvPr>
          <p:cNvSpPr/>
          <p:nvPr/>
        </p:nvSpPr>
        <p:spPr>
          <a:xfrm>
            <a:off x="9239777" y="2280029"/>
            <a:ext cx="553626" cy="336113"/>
          </a:xfrm>
          <a:prstGeom prst="flowChartManualOperation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TX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8403A7C-0E56-D59C-2E2A-357A9D5FE975}"/>
              </a:ext>
            </a:extLst>
          </p:cNvPr>
          <p:cNvCxnSpPr>
            <a:stCxn id="7" idx="0"/>
            <a:endCxn id="5" idx="0"/>
          </p:cNvCxnSpPr>
          <p:nvPr/>
        </p:nvCxnSpPr>
        <p:spPr>
          <a:xfrm rot="16200000" flipH="1">
            <a:off x="9988048" y="1808571"/>
            <a:ext cx="16484" cy="959401"/>
          </a:xfrm>
          <a:prstGeom prst="curvedConnector3">
            <a:avLst>
              <a:gd name="adj1" fmla="val -1386799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43596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BC8C-7155-6884-00C1-4E81E87E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USRP Processing Delay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12DD0-E338-3F7D-7351-6ECC28968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819" y="4934309"/>
            <a:ext cx="10894292" cy="1396644"/>
          </a:xfrm>
        </p:spPr>
        <p:txBody>
          <a:bodyPr>
            <a:normAutofit/>
          </a:bodyPr>
          <a:lstStyle/>
          <a:p>
            <a:r>
              <a:rPr lang="en-US" sz="2200" dirty="0"/>
              <a:t>Estimated Processing Delay = 119 samples at 200M = 0.595 us</a:t>
            </a:r>
          </a:p>
          <a:p>
            <a:r>
              <a:rPr lang="en-US" sz="2200" dirty="0"/>
              <a:t>Processing includes TX path, RX path and Wire length. </a:t>
            </a:r>
          </a:p>
          <a:p>
            <a:r>
              <a:rPr lang="en-US" sz="2200" dirty="0"/>
              <a:t>Wire Length = 8 inches </a:t>
            </a:r>
          </a:p>
          <a:p>
            <a:endParaRPr lang="en-US" sz="2200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7B11-1033-C0AE-6B89-50F86C657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4" y="781230"/>
            <a:ext cx="5334000" cy="4000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5437B3-C0CD-7008-09A6-142A196F5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323" y="93380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2065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EA3E-0B0C-5BE3-2DFD-AA4BDE15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1F3149-B2C4-642C-0C33-B8B0514CF6D2}"/>
              </a:ext>
            </a:extLst>
          </p:cNvPr>
          <p:cNvSpPr txBox="1"/>
          <p:nvPr/>
        </p:nvSpPr>
        <p:spPr>
          <a:xfrm>
            <a:off x="574158" y="60121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https://kb.ettus.com/X300/X310_Getting_Started_Guides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FB6E2-6F8F-5D68-A3E2-E590FDF1B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25" y="1650825"/>
            <a:ext cx="11713534" cy="28082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ED12845-72A0-10C5-22BC-F88B707179F0}"/>
                  </a:ext>
                </a:extLst>
              </p14:cNvPr>
              <p14:cNvContentPartPr/>
              <p14:nvPr/>
            </p14:nvContentPartPr>
            <p14:xfrm>
              <a:off x="818607" y="3795112"/>
              <a:ext cx="3806640" cy="107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ED12845-72A0-10C5-22BC-F88B707179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607" y="3687472"/>
                <a:ext cx="391428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1E90B8-7015-6A33-7306-1D1175AA2192}"/>
                  </a:ext>
                </a:extLst>
              </p14:cNvPr>
              <p14:cNvContentPartPr/>
              <p14:nvPr/>
            </p14:nvContentPartPr>
            <p14:xfrm>
              <a:off x="903927" y="4178512"/>
              <a:ext cx="4837320" cy="64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1E90B8-7015-6A33-7306-1D1175AA21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9927" y="4070872"/>
                <a:ext cx="4944960" cy="28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7405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BC12-FBAA-45BF-0392-384830E7E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2F0E9-2FE2-1FE1-46AF-2167D3CE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95847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76C4D-C928-B396-11E8-8DAC78EA8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251" y="681037"/>
            <a:ext cx="7410893" cy="566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09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C5BF-CE6F-6230-C64E-C63D9D6E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safety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458C13-DD85-9EEB-E42A-367B697CB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On the </a:t>
                </a:r>
                <a:r>
                  <a:rPr lang="en-US" dirty="0" err="1"/>
                  <a:t>fpga</a:t>
                </a:r>
                <a:r>
                  <a:rPr lang="en-US" dirty="0"/>
                  <a:t>, a data direction register (</a:t>
                </a:r>
                <a:r>
                  <a:rPr lang="en-US" dirty="0" err="1"/>
                  <a:t>ddr</a:t>
                </a:r>
                <a:r>
                  <a:rPr lang="en-US" dirty="0"/>
                  <a:t>) controls whether the </a:t>
                </a:r>
                <a:r>
                  <a:rPr lang="en-US" dirty="0" err="1"/>
                  <a:t>gpio</a:t>
                </a:r>
                <a:r>
                  <a:rPr lang="en-US" dirty="0"/>
                  <a:t> is in input mode or output mode. There is one reg per pin</a:t>
                </a:r>
              </a:p>
              <a:p>
                <a:pPr lvl="1"/>
                <a:r>
                  <a:rPr lang="en-US" dirty="0" err="1"/>
                  <a:t>fp_gpio_ddr</a:t>
                </a:r>
                <a:r>
                  <a:rPr lang="en-US" dirty="0"/>
                  <a:t> = 1 -&gt; pin = </a:t>
                </a:r>
                <a:r>
                  <a:rPr lang="en-US" dirty="0" err="1"/>
                  <a:t>fp_gpio_out</a:t>
                </a:r>
                <a:r>
                  <a:rPr lang="en-US" dirty="0"/>
                  <a:t>    (</a:t>
                </a:r>
                <a:r>
                  <a:rPr lang="en-US" dirty="0" err="1"/>
                  <a:t>fp_gpio_in</a:t>
                </a:r>
                <a:r>
                  <a:rPr lang="en-US" dirty="0"/>
                  <a:t> ignored)</a:t>
                </a:r>
              </a:p>
              <a:p>
                <a:pPr lvl="1"/>
                <a:r>
                  <a:rPr lang="en-US" dirty="0" err="1"/>
                  <a:t>fp_gpio_ddr</a:t>
                </a:r>
                <a:r>
                  <a:rPr lang="en-US" dirty="0"/>
                  <a:t> = 0 -&gt; </a:t>
                </a:r>
                <a:r>
                  <a:rPr lang="en-US" dirty="0" err="1"/>
                  <a:t>fp_gpio_in</a:t>
                </a:r>
                <a:r>
                  <a:rPr lang="en-US" dirty="0"/>
                  <a:t> = pin   (</a:t>
                </a:r>
                <a:r>
                  <a:rPr lang="en-US" dirty="0" err="1"/>
                  <a:t>fp_gpio_out</a:t>
                </a:r>
                <a:r>
                  <a:rPr lang="en-US" dirty="0"/>
                  <a:t> ignored)</a:t>
                </a:r>
              </a:p>
              <a:p>
                <a:pPr lvl="1"/>
                <a:r>
                  <a:rPr lang="en-US" dirty="0"/>
                  <a:t>(these names are the ones </a:t>
                </a:r>
                <a:r>
                  <a:rPr lang="en-US"/>
                  <a:t>used in x300_core.v)</a:t>
                </a:r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Problem: connecting two output </a:t>
                </a:r>
                <a:r>
                  <a:rPr lang="en-US" dirty="0" err="1"/>
                  <a:t>gpio</a:t>
                </a:r>
                <a:r>
                  <a:rPr lang="en-US" dirty="0"/>
                  <a:t> pin can lead to overcurrent if one is set to zero and the other is set to one. Even worse, we don’t physically know if the </a:t>
                </a:r>
                <a:r>
                  <a:rPr lang="en-US" dirty="0" err="1"/>
                  <a:t>gpio</a:t>
                </a:r>
                <a:r>
                  <a:rPr lang="en-US" dirty="0"/>
                  <a:t> pin is an input or output</a:t>
                </a:r>
              </a:p>
              <a:p>
                <a:r>
                  <a:rPr lang="en-US" dirty="0"/>
                  <a:t>2 solutions:</a:t>
                </a:r>
              </a:p>
              <a:p>
                <a:pPr lvl="1"/>
                <a:r>
                  <a:rPr lang="en-US" dirty="0"/>
                  <a:t>Never directly connect </a:t>
                </a:r>
                <a:r>
                  <a:rPr lang="en-US" dirty="0" err="1"/>
                  <a:t>gpio</a:t>
                </a:r>
                <a:r>
                  <a:rPr lang="en-US" dirty="0"/>
                  <a:t> pins. Always connect them with a 1k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resistor</a:t>
                </a:r>
              </a:p>
              <a:p>
                <a:pPr lvl="1"/>
                <a:r>
                  <a:rPr lang="en-US" dirty="0"/>
                  <a:t>For all input pins, set </a:t>
                </a:r>
                <a:r>
                  <a:rPr lang="en-US" dirty="0" err="1"/>
                  <a:t>fp_gpio_out</a:t>
                </a:r>
                <a:r>
                  <a:rPr lang="en-US" dirty="0"/>
                  <a:t> = 1. This way, if we accidentally set </a:t>
                </a:r>
                <a:r>
                  <a:rPr lang="en-US" dirty="0" err="1"/>
                  <a:t>ddr</a:t>
                </a:r>
                <a:r>
                  <a:rPr lang="en-US" dirty="0"/>
                  <a:t> = 1, we can see by measuring the pin.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458C13-DD85-9EEB-E42A-367B697CB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010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D6CE-FA8A-2313-46C3-D38102B9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17ED1-EC6B-B9A3-977A-6F0866893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‘b1 will set the first bit to one, not all of them</a:t>
            </a:r>
          </a:p>
          <a:p>
            <a:r>
              <a:rPr lang="en-US" dirty="0"/>
              <a:t>Use the replication operator to set a group of bits to 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BDF5F-E541-D47F-CE7A-9781014A3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9805225" cy="15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77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56C5-CADC-FC05-8562-5CA25CF6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38AED-C064-30FB-5AF8-9AA945B0C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FEF42-A7E3-AD7F-1188-BD96D90A6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40" y="1690688"/>
            <a:ext cx="11622320" cy="30083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902FE3-6296-4FFC-7518-FD6E4B4F3AA8}"/>
                  </a:ext>
                </a:extLst>
              </p14:cNvPr>
              <p14:cNvContentPartPr/>
              <p14:nvPr/>
            </p14:nvContentPartPr>
            <p14:xfrm>
              <a:off x="284840" y="3614551"/>
              <a:ext cx="4412160" cy="64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902FE3-6296-4FFC-7518-FD6E4B4F3A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840" y="3506551"/>
                <a:ext cx="4519800" cy="28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9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28BD-059B-4882-5C28-30F27203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are USRP’s?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FC98-C715-6BC6-6D4E-A7B393626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USRP’s are primarily used as </a:t>
            </a:r>
            <a:r>
              <a:rPr lang="en-US" b="1" dirty="0"/>
              <a:t>software</a:t>
            </a:r>
            <a:r>
              <a:rPr lang="en-US" dirty="0"/>
              <a:t> defined radios. The intended use case is that consumers either</a:t>
            </a:r>
          </a:p>
          <a:p>
            <a:pPr lvl="1"/>
            <a:r>
              <a:rPr lang="en-US" dirty="0"/>
              <a:t>Implement their algorithms on their PC (host) to post process data (GNU Radio)</a:t>
            </a:r>
          </a:p>
          <a:p>
            <a:pPr lvl="2"/>
            <a:r>
              <a:rPr lang="en-US" dirty="0"/>
              <a:t>(very slow, underutilizes </a:t>
            </a:r>
            <a:r>
              <a:rPr lang="en-US" dirty="0" err="1"/>
              <a:t>fpga</a:t>
            </a:r>
            <a:r>
              <a:rPr lang="en-US" dirty="0"/>
              <a:t>, bottlenecked by the transport of samples from USRP to PC)</a:t>
            </a:r>
          </a:p>
          <a:p>
            <a:pPr lvl="1"/>
            <a:r>
              <a:rPr lang="en-US" dirty="0"/>
              <a:t>Connect predefined hardware (</a:t>
            </a:r>
            <a:r>
              <a:rPr lang="en-US" dirty="0" err="1"/>
              <a:t>dsp</a:t>
            </a:r>
            <a:r>
              <a:rPr lang="en-US" dirty="0"/>
              <a:t>) blocks on the USRP FPGA together using the RFNOC library (RFNOC)</a:t>
            </a:r>
          </a:p>
          <a:p>
            <a:pPr lvl="2"/>
            <a:r>
              <a:rPr lang="en-US" dirty="0"/>
              <a:t>Faster, but becomes significantly more complicated to integrate custom modules</a:t>
            </a:r>
          </a:p>
          <a:p>
            <a:r>
              <a:rPr lang="en-US" dirty="0"/>
              <a:t>This can lead to very fast development/prototyping of wireless systems/signal processing, since you can connect different processing blocks together like LEGOs</a:t>
            </a:r>
          </a:p>
        </p:txBody>
      </p:sp>
    </p:spTree>
    <p:extLst>
      <p:ext uri="{BB962C8B-B14F-4D97-AF65-F5344CB8AC3E}">
        <p14:creationId xmlns:p14="http://schemas.microsoft.com/office/powerpoint/2010/main" val="2559477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28EB-E116-E2D5-465B-AA88E28D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DBBD1-1AC0-212A-8BEA-321023793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https://files.ettus.com/schematics/x300/x3xx.pdf</a:t>
            </a:r>
            <a:endParaRPr lang="en-US" dirty="0"/>
          </a:p>
          <a:p>
            <a:r>
              <a:rPr lang="en-US" dirty="0"/>
              <a:t>NI documentation</a:t>
            </a:r>
          </a:p>
          <a:p>
            <a:pPr lvl="1"/>
            <a:r>
              <a:rPr lang="en-US" dirty="0">
                <a:hlinkClick r:id="rId3"/>
              </a:rPr>
              <a:t>https://kb.ettus.com/Mapping_Between_ER-USRP_and_NI-USRP_Product_Numbers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>
                <a:hlinkClick r:id="rId4"/>
              </a:rPr>
              <a:t>https://www.ni.com/docs/en-US/bundle/usrp-2940-features/page/usrp-2940-feature.html</a:t>
            </a:r>
            <a:r>
              <a:rPr lang="en-US" dirty="0"/>
              <a:t> </a:t>
            </a:r>
          </a:p>
          <a:p>
            <a:r>
              <a:rPr lang="en-US" dirty="0"/>
              <a:t>FPGA features</a:t>
            </a:r>
          </a:p>
          <a:p>
            <a:pPr lvl="1"/>
            <a:r>
              <a:rPr lang="en-US" dirty="0">
                <a:hlinkClick r:id="rId5"/>
              </a:rPr>
              <a:t>https://docs.xilinx.com/v/u/en-US/7-series-product-selection-guide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6"/>
              </a:rPr>
              <a:t>https://docs.xilinx.com/v/u/en-US/ug473_7Series_Memory_Resources</a:t>
            </a:r>
            <a:r>
              <a:rPr lang="en-US" dirty="0"/>
              <a:t> </a:t>
            </a:r>
          </a:p>
          <a:p>
            <a:r>
              <a:rPr lang="en-US" dirty="0"/>
              <a:t>A components list:</a:t>
            </a:r>
          </a:p>
          <a:p>
            <a:pPr lvl="1"/>
            <a:r>
              <a:rPr lang="en-US" dirty="0">
                <a:hlinkClick r:id="rId7"/>
              </a:rPr>
              <a:t>https://kb.ettus.com/X300/X310#Choosing_USRP_X310_vs_USRP_X300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8"/>
              </a:rPr>
              <a:t>https://www.analog.com/media/en/technical-documentation/data-sheets/AD9146.PDF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9"/>
              </a:rPr>
              <a:t>https://www.ti.com/lit/ds/symlink/ads62p48.pdf?ts=1697824892672&amp;ref_url=https%253A%252F%252Fwww.google.com%252F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1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B134-60D4-036B-1031-D9EEE2B2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B9AE9-81BB-8E5B-2387-5E1E12CC1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87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C938-E2BA-904C-F582-DBCAB504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vlsipool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C1C5-4FF4-8DBC-0E7C-6DCE2E2B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5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5518-F646-0426-9F0E-190B5BF5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5FCE-6F7E-DED7-600B-C454BF15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focus on implementing the signal </a:t>
            </a:r>
            <a:r>
              <a:rPr lang="en-US" dirty="0" err="1"/>
              <a:t>datapath</a:t>
            </a:r>
            <a:r>
              <a:rPr lang="en-US" dirty="0"/>
              <a:t> of your modules.</a:t>
            </a:r>
          </a:p>
          <a:p>
            <a:pPr lvl="1"/>
            <a:r>
              <a:rPr lang="en-US" dirty="0"/>
              <a:t>They should have a </a:t>
            </a:r>
            <a:r>
              <a:rPr lang="en-US" dirty="0" err="1"/>
              <a:t>clk</a:t>
            </a:r>
            <a:r>
              <a:rPr lang="en-US" dirty="0"/>
              <a:t>, reset, start signal, and data you want to read</a:t>
            </a:r>
          </a:p>
          <a:p>
            <a:r>
              <a:rPr lang="en-US" dirty="0"/>
              <a:t>Recommended file structure</a:t>
            </a:r>
          </a:p>
          <a:p>
            <a:pPr lvl="1"/>
            <a:r>
              <a:rPr lang="en-US" dirty="0"/>
              <a:t>Make a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pPr lvl="2"/>
            <a:r>
              <a:rPr lang="en-US" dirty="0"/>
              <a:t>ex: </a:t>
            </a:r>
            <a:r>
              <a:rPr lang="en-US" dirty="0" err="1"/>
              <a:t>your_project_name</a:t>
            </a:r>
            <a:r>
              <a:rPr lang="en-US" dirty="0"/>
              <a:t> = OSLA</a:t>
            </a:r>
          </a:p>
          <a:p>
            <a:pPr lvl="1"/>
            <a:r>
              <a:rPr lang="en-US" dirty="0"/>
              <a:t>Then make an </a:t>
            </a:r>
            <a:r>
              <a:rPr lang="en-US" dirty="0" err="1"/>
              <a:t>rtl</a:t>
            </a:r>
            <a:r>
              <a:rPr lang="en-US" dirty="0"/>
              <a:t> folder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OSLA/</a:t>
            </a:r>
            <a:r>
              <a:rPr lang="en-US" dirty="0" err="1"/>
              <a:t>rtl</a:t>
            </a:r>
            <a:endParaRPr lang="en-US" dirty="0"/>
          </a:p>
          <a:p>
            <a:pPr lvl="1"/>
            <a:r>
              <a:rPr lang="en-US" dirty="0"/>
              <a:t>Make subfolders for sources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OSLA/</a:t>
            </a:r>
            <a:r>
              <a:rPr lang="en-US" dirty="0" err="1"/>
              <a:t>rtl</a:t>
            </a:r>
            <a:r>
              <a:rPr lang="en-US" dirty="0"/>
              <a:t>/sources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8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AE49-EC9B-256B-64C8-FBEC84E4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rtl</a:t>
            </a:r>
            <a:r>
              <a:rPr lang="en-US" dirty="0"/>
              <a:t>/Sources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F4A85-D757-AC99-8448-C4162E917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module has a folder</a:t>
            </a:r>
          </a:p>
          <a:p>
            <a:r>
              <a:rPr lang="en-US" dirty="0"/>
              <a:t>ex: source, </a:t>
            </a:r>
            <a:r>
              <a:rPr lang="en-US" dirty="0" err="1"/>
              <a:t>dest</a:t>
            </a:r>
            <a:r>
              <a:rPr lang="en-US" dirty="0"/>
              <a:t>, utils,…</a:t>
            </a:r>
          </a:p>
          <a:p>
            <a:r>
              <a:rPr lang="en-US" dirty="0"/>
              <a:t>each folder contains</a:t>
            </a:r>
          </a:p>
          <a:p>
            <a:pPr lvl="1"/>
            <a:r>
              <a:rPr lang="en-US" dirty="0"/>
              <a:t>module </a:t>
            </a:r>
            <a:r>
              <a:rPr lang="en-US" dirty="0" err="1"/>
              <a:t>hdl</a:t>
            </a:r>
            <a:endParaRPr lang="en-US" dirty="0"/>
          </a:p>
          <a:p>
            <a:pPr lvl="1"/>
            <a:r>
              <a:rPr lang="en-US" dirty="0"/>
              <a:t>testbench</a:t>
            </a:r>
          </a:p>
          <a:p>
            <a:pPr lvl="1"/>
            <a:r>
              <a:rPr lang="en-US" dirty="0" err="1"/>
              <a:t>wcfg</a:t>
            </a:r>
            <a:endParaRPr lang="en-US" dirty="0"/>
          </a:p>
          <a:p>
            <a:pPr lvl="1"/>
            <a:r>
              <a:rPr lang="en-US" dirty="0" err="1"/>
              <a:t>Makefile.srcs</a:t>
            </a:r>
            <a:r>
              <a:rPr lang="en-US" dirty="0"/>
              <a:t> (more on this later)</a:t>
            </a:r>
          </a:p>
          <a:p>
            <a:r>
              <a:rPr lang="en-US" dirty="0"/>
              <a:t>TODO: try using packages instead of #include (see </a:t>
            </a:r>
            <a:r>
              <a:rPr lang="en-US" dirty="0" err="1"/>
              <a:t>fpga</a:t>
            </a:r>
            <a:r>
              <a:rPr lang="en-US" dirty="0"/>
              <a:t>/usrp3/&lt;any folder&gt;</a:t>
            </a:r>
          </a:p>
          <a:p>
            <a:r>
              <a:rPr lang="en-US" dirty="0"/>
              <a:t>Advice: Don’t use global params because the </a:t>
            </a:r>
            <a:r>
              <a:rPr lang="en-US" dirty="0" err="1"/>
              <a:t>sys_defs.svh</a:t>
            </a:r>
            <a:r>
              <a:rPr lang="en-US" dirty="0"/>
              <a:t> file will cause a lot of compilation heartache</a:t>
            </a:r>
          </a:p>
        </p:txBody>
      </p:sp>
    </p:spTree>
    <p:extLst>
      <p:ext uri="{BB962C8B-B14F-4D97-AF65-F5344CB8AC3E}">
        <p14:creationId xmlns:p14="http://schemas.microsoft.com/office/powerpoint/2010/main" val="322272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4E50-74C6-7C4C-04A6-2D8E67AA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C0BD-E934-69C4-450F-113369E1C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Vivado</a:t>
            </a:r>
            <a:r>
              <a:rPr lang="en-US" dirty="0"/>
              <a:t> will create a TON of logs that make it hard to checkout different branches.</a:t>
            </a:r>
          </a:p>
          <a:p>
            <a:r>
              <a:rPr lang="en-US" dirty="0"/>
              <a:t>Create your </a:t>
            </a:r>
            <a:r>
              <a:rPr lang="en-US" dirty="0" err="1"/>
              <a:t>vivado</a:t>
            </a:r>
            <a:r>
              <a:rPr lang="en-US" dirty="0"/>
              <a:t> project outside of your git repo and have it linked to </a:t>
            </a:r>
            <a:r>
              <a:rPr lang="en-US"/>
              <a:t>sources in the repo</a:t>
            </a:r>
          </a:p>
        </p:txBody>
      </p:sp>
    </p:spTree>
    <p:extLst>
      <p:ext uri="{BB962C8B-B14F-4D97-AF65-F5344CB8AC3E}">
        <p14:creationId xmlns:p14="http://schemas.microsoft.com/office/powerpoint/2010/main" val="3381241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56CC-4AC8-C100-2766-4C37F7A6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42409-77F7-2883-7D29-4C272D026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we use a </a:t>
            </a:r>
            <a:r>
              <a:rPr lang="en-US" dirty="0" err="1"/>
              <a:t>sys_defs.svh</a:t>
            </a:r>
            <a:r>
              <a:rPr lang="en-US" dirty="0"/>
              <a:t> file to hold the global variables. This typically doesn’t work well with </a:t>
            </a:r>
            <a:r>
              <a:rPr lang="en-US" dirty="0" err="1"/>
              <a:t>usrp</a:t>
            </a:r>
            <a:r>
              <a:rPr lang="en-US" dirty="0"/>
              <a:t> HDL compilation, so I’d advise using packages or parameterized values instead</a:t>
            </a:r>
          </a:p>
          <a:p>
            <a:r>
              <a:rPr lang="en-US" dirty="0"/>
              <a:t>Warning about parameterized modules: I once ran into a bug where the default parameter was NOT overridden by the parameter values given at instantiation. This can lead to very cryptic bugs.</a:t>
            </a:r>
          </a:p>
        </p:txBody>
      </p:sp>
    </p:spTree>
    <p:extLst>
      <p:ext uri="{BB962C8B-B14F-4D97-AF65-F5344CB8AC3E}">
        <p14:creationId xmlns:p14="http://schemas.microsoft.com/office/powerpoint/2010/main" val="1179139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3023-70BF-B021-5D79-F28D9811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Verilog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F08F-B4D0-9064-519F-1062F65E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https://nandland.com/coding-style-guidelines-for-vhdl-verilog/</a:t>
            </a:r>
            <a:endParaRPr lang="en-US" dirty="0"/>
          </a:p>
          <a:p>
            <a:r>
              <a:rPr lang="en-US" dirty="0">
                <a:hlinkClick r:id="rId3"/>
              </a:rPr>
              <a:t>https://projectf.io/posts/multiplication-fpga-dsps/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https://docs.xilinx.com/r/en-US/ug901-vivado-synthesis/Multipliers-Coding-Examples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489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7F3C-E4E3-AB2D-7190-335EDA5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sim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95F8-83B2-F1AD-590D-AD8099438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OSLA, make a </a:t>
            </a:r>
            <a:r>
              <a:rPr lang="en-US" dirty="0" err="1"/>
              <a:t>matlab</a:t>
            </a:r>
            <a:r>
              <a:rPr lang="en-US" dirty="0"/>
              <a:t> folder</a:t>
            </a:r>
          </a:p>
          <a:p>
            <a:r>
              <a:rPr lang="en-US" dirty="0"/>
              <a:t>Should have a subfolder </a:t>
            </a:r>
            <a:r>
              <a:rPr lang="en-US" dirty="0" err="1"/>
              <a:t>testvectors</a:t>
            </a:r>
            <a:r>
              <a:rPr lang="en-US" dirty="0"/>
              <a:t>, as well as your sim</a:t>
            </a:r>
          </a:p>
          <a:p>
            <a:r>
              <a:rPr lang="en-US" dirty="0" err="1"/>
              <a:t>testvectors</a:t>
            </a:r>
            <a:r>
              <a:rPr lang="en-US" dirty="0"/>
              <a:t> will have subfolders with all of your various simulations</a:t>
            </a:r>
          </a:p>
          <a:p>
            <a:r>
              <a:rPr lang="en-US" dirty="0"/>
              <a:t>This is stimulus-based verification, as opposed to formal verification</a:t>
            </a:r>
          </a:p>
          <a:p>
            <a:pPr lvl="1"/>
            <a:r>
              <a:rPr lang="en-US" dirty="0"/>
              <a:t>Why not formal? A: I don’t know how 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27044-8AC5-9452-17AC-DB3597E00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647" y="3914364"/>
            <a:ext cx="4601217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46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BD59-C5E4-025F-FD40-9DB433BC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C673-08A1-A7A2-3355-7D74FC1A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testbench (how to do this…)</a:t>
            </a:r>
          </a:p>
          <a:p>
            <a:r>
              <a:rPr lang="en-US" dirty="0"/>
              <a:t>To access test vectors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readmemb</a:t>
            </a:r>
            <a:r>
              <a:rPr lang="en-US" dirty="0"/>
              <a:t>("/</a:t>
            </a:r>
            <a:r>
              <a:rPr lang="en-US" dirty="0" err="1"/>
              <a:t>afs</a:t>
            </a:r>
            <a:r>
              <a:rPr lang="en-US" dirty="0"/>
              <a:t>/eecs.umich.edu/</a:t>
            </a:r>
            <a:r>
              <a:rPr lang="en-US" dirty="0" err="1"/>
              <a:t>spvlsi</a:t>
            </a:r>
            <a:r>
              <a:rPr lang="en-US" dirty="0"/>
              <a:t>/users/</a:t>
            </a:r>
            <a:r>
              <a:rPr lang="en-US" dirty="0" err="1"/>
              <a:t>wangston</a:t>
            </a:r>
            <a:r>
              <a:rPr lang="en-US" dirty="0"/>
              <a:t>/OSLA/</a:t>
            </a:r>
            <a:r>
              <a:rPr lang="en-US" dirty="0" err="1"/>
              <a:t>bpsk</a:t>
            </a:r>
            <a:r>
              <a:rPr lang="en-US" dirty="0"/>
              <a:t>/</a:t>
            </a:r>
            <a:r>
              <a:rPr lang="en-US" dirty="0" err="1"/>
              <a:t>matlab</a:t>
            </a:r>
            <a:r>
              <a:rPr lang="en-US" dirty="0"/>
              <a:t>/</a:t>
            </a:r>
            <a:r>
              <a:rPr lang="en-US" dirty="0" err="1"/>
              <a:t>testvectors</a:t>
            </a:r>
            <a:r>
              <a:rPr lang="en-US" dirty="0"/>
              <a:t>/esn0_1/</a:t>
            </a:r>
            <a:r>
              <a:rPr lang="en-US" dirty="0" err="1"/>
              <a:t>source_input.mem</a:t>
            </a:r>
            <a:r>
              <a:rPr lang="en-US" dirty="0"/>
              <a:t>", </a:t>
            </a:r>
            <a:r>
              <a:rPr lang="en-US" dirty="0" err="1"/>
              <a:t>tb_input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5F48-384D-E496-A4C9-33C189BA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work at the HDL level?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5BA04-E41A-B730-DF0E-986B5DEB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research, we want to create custom digital signal processing hardware blocks to use on the FPGAs</a:t>
            </a:r>
          </a:p>
          <a:p>
            <a:pPr lvl="1"/>
            <a:r>
              <a:rPr lang="en-US" dirty="0"/>
              <a:t>Time constraints, data size constraints …</a:t>
            </a:r>
          </a:p>
          <a:p>
            <a:r>
              <a:rPr lang="en-US" dirty="0"/>
              <a:t>Ettus has a way for us to create our own RFNOC blocks which we could then use from the GRC flowgraphs!</a:t>
            </a:r>
          </a:p>
          <a:p>
            <a:pPr lvl="1"/>
            <a:r>
              <a:rPr lang="en-US" dirty="0"/>
              <a:t>Well, do we </a:t>
            </a:r>
            <a:r>
              <a:rPr lang="en-US" i="1" dirty="0"/>
              <a:t>really</a:t>
            </a:r>
            <a:r>
              <a:rPr lang="en-US" dirty="0"/>
              <a:t> need the flowgraph interactivity? What’s the cost?</a:t>
            </a:r>
          </a:p>
          <a:p>
            <a:pPr lvl="2"/>
            <a:r>
              <a:rPr lang="en-US" dirty="0"/>
              <a:t>Need to look under the hood</a:t>
            </a:r>
          </a:p>
        </p:txBody>
      </p:sp>
    </p:spTree>
    <p:extLst>
      <p:ext uri="{BB962C8B-B14F-4D97-AF65-F5344CB8AC3E}">
        <p14:creationId xmlns:p14="http://schemas.microsoft.com/office/powerpoint/2010/main" val="692004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0A43-6680-BA0C-5932-788C646C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add UHD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F58E-A526-8A7D-302B-858515B03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recommend making UHD a submodule of your project</a:t>
            </a:r>
          </a:p>
          <a:p>
            <a:r>
              <a:rPr lang="en-US" dirty="0"/>
              <a:t>Others have made their project a submodule of UHD, but that doesn’t make sense. Your project </a:t>
            </a:r>
            <a:r>
              <a:rPr lang="en-US" b="1" dirty="0"/>
              <a:t>contains</a:t>
            </a:r>
            <a:r>
              <a:rPr lang="en-US" dirty="0"/>
              <a:t> UHD, not the other way around. Especially if you do more than prototyping (e.g. algorithm research)</a:t>
            </a:r>
          </a:p>
          <a:p>
            <a:r>
              <a:rPr lang="en-US" dirty="0"/>
              <a:t>In the </a:t>
            </a:r>
            <a:r>
              <a:rPr lang="en-US" dirty="0" err="1"/>
              <a:t>uhd</a:t>
            </a:r>
            <a:r>
              <a:rPr lang="en-US" dirty="0"/>
              <a:t> submodule, I add branches named </a:t>
            </a:r>
            <a:r>
              <a:rPr lang="en-US" dirty="0" err="1"/>
              <a:t>wangstonn</a:t>
            </a:r>
            <a:r>
              <a:rPr lang="en-US" dirty="0"/>
              <a:t>/setup1,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Much easier to differentiate your branches from UHD branches</a:t>
            </a:r>
          </a:p>
          <a:p>
            <a:r>
              <a:rPr lang="en-US" dirty="0"/>
              <a:t>git remote –v should return</a:t>
            </a:r>
          </a:p>
          <a:p>
            <a:r>
              <a:rPr lang="en-US" dirty="0"/>
              <a:t>Now set </a:t>
            </a:r>
            <a:r>
              <a:rPr lang="en-US" dirty="0" err="1"/>
              <a:t>uhd</a:t>
            </a:r>
            <a:r>
              <a:rPr lang="en-US" dirty="0"/>
              <a:t> to be the upstream </a:t>
            </a:r>
          </a:p>
          <a:p>
            <a:pPr lvl="1"/>
            <a:r>
              <a:rPr lang="en-US" dirty="0"/>
              <a:t>git remote add upstream </a:t>
            </a:r>
            <a:r>
              <a:rPr lang="en-US" dirty="0" err="1">
                <a:hlinkClick r:id="rId2"/>
              </a:rPr>
              <a:t>git@github.com:EttusResearch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uhd.git</a:t>
            </a:r>
            <a:endParaRPr lang="en-US" dirty="0"/>
          </a:p>
          <a:p>
            <a:pPr lvl="1"/>
            <a:r>
              <a:rPr lang="en-US" dirty="0"/>
              <a:t>This essentially adds another repository we can pull from. </a:t>
            </a:r>
          </a:p>
          <a:p>
            <a:pPr marL="457200" lvl="1" indent="0">
              <a:buNone/>
            </a:pPr>
            <a:r>
              <a:rPr lang="en-US" dirty="0"/>
              <a:t>	(next slide explains why)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17BEC-728D-CCAA-D2E6-ACFBC3E86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641" y="4123944"/>
            <a:ext cx="4465195" cy="4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36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E9A1-B912-8728-5009-950D650F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UHD git setup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79485-F3EC-BC65-3E25-2B2A229F2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72" y="1833447"/>
            <a:ext cx="869899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Ettus periodically releases UHD updates with bugfixes. (UHD 4.4, 4.5,etc)</a:t>
            </a:r>
          </a:p>
          <a:p>
            <a:r>
              <a:rPr lang="en-US" dirty="0"/>
              <a:t>While they do keep branches with stable releases, it is very hard to upgrade to the next release from these branches (lots of merge conflicts due to hotfixes post release).</a:t>
            </a:r>
          </a:p>
          <a:p>
            <a:r>
              <a:rPr lang="en-US" dirty="0"/>
              <a:t>On the other hand, master seems to be continuously updated and contains each release in its history</a:t>
            </a:r>
          </a:p>
          <a:p>
            <a:r>
              <a:rPr lang="en-US" dirty="0"/>
              <a:t>Because of this, we want to develop on top of upstream/master.</a:t>
            </a:r>
          </a:p>
          <a:p>
            <a:pPr lvl="1"/>
            <a:r>
              <a:rPr lang="en-US" dirty="0"/>
              <a:t>to start: Git checkout –b &lt;</a:t>
            </a:r>
            <a:r>
              <a:rPr lang="en-US" dirty="0" err="1"/>
              <a:t>mybranch</a:t>
            </a:r>
            <a:r>
              <a:rPr lang="en-US" dirty="0"/>
              <a:t>&gt; upstream/master</a:t>
            </a:r>
          </a:p>
          <a:p>
            <a:pPr lvl="1"/>
            <a:r>
              <a:rPr lang="en-US" dirty="0"/>
              <a:t>to update: fetch then merge upstream/master with &lt;</a:t>
            </a:r>
            <a:r>
              <a:rPr lang="en-US" dirty="0" err="1"/>
              <a:t>mybranch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FCA9C5F-D3CA-635F-818E-C78CF61CF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490" y="365125"/>
            <a:ext cx="2677102" cy="16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919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7B3C-340A-92F7-5652-58CF78DE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Cherry-picking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607F8-C357-48D0-A769-A1B76C353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developed on a stable release branch?</a:t>
            </a:r>
          </a:p>
          <a:p>
            <a:pPr lvl="1"/>
            <a:r>
              <a:rPr lang="en-US" dirty="0"/>
              <a:t>We want to selectively apply all of our changes from our current branch to the upstream/master branch</a:t>
            </a:r>
          </a:p>
          <a:p>
            <a:pPr lvl="1"/>
            <a:r>
              <a:rPr lang="en-US" dirty="0"/>
              <a:t>go to your history and find the range of all commits you want</a:t>
            </a:r>
          </a:p>
          <a:p>
            <a:pPr lvl="1"/>
            <a:r>
              <a:rPr lang="en-US" dirty="0"/>
              <a:t>git cherry-pick &lt;oldest commit&gt;^..&lt;latest commit&gt;</a:t>
            </a:r>
          </a:p>
          <a:p>
            <a:r>
              <a:rPr lang="en-US" dirty="0"/>
              <a:t>This is a one-off trick! Not a permanent solution! Do this to transition to the </a:t>
            </a:r>
            <a:r>
              <a:rPr lang="en-US" dirty="0" err="1"/>
              <a:t>uhd</a:t>
            </a:r>
            <a:r>
              <a:rPr lang="en-US" dirty="0"/>
              <a:t> master branch.</a:t>
            </a:r>
          </a:p>
        </p:txBody>
      </p:sp>
    </p:spTree>
    <p:extLst>
      <p:ext uri="{BB962C8B-B14F-4D97-AF65-F5344CB8AC3E}">
        <p14:creationId xmlns:p14="http://schemas.microsoft.com/office/powerpoint/2010/main" val="300669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7D09-DFF1-1FDC-FB0E-9AC39744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useful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4288F-A9A8-99A3-E9D8-4A490850C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https://www.youtube.com/watch?app=desktop&amp;v=PNMOwhEHE6w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https://www.youtube.com/watch?v=wqKNUXDdIvU&amp;t=1811s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4"/>
              </a:rPr>
              <a:t>https://en.wikipedia.org/wiki/Stochastic_resonance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https://www.youtube.com/watch?v=FxciG7nW-J0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5737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D84B-7064-96C9-54AD-7EE2E9DF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Nonideality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C283-D191-0CB8-C67F-64BA70607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fe_control</a:t>
            </a:r>
            <a:r>
              <a:rPr lang="en-US" dirty="0"/>
              <a:t> sits between x300 and </a:t>
            </a:r>
            <a:r>
              <a:rPr lang="en-US" dirty="0" err="1"/>
              <a:t>adc</a:t>
            </a:r>
            <a:r>
              <a:rPr lang="en-US" dirty="0"/>
              <a:t> (CHECK)</a:t>
            </a:r>
          </a:p>
          <a:p>
            <a:r>
              <a:rPr lang="en-US" dirty="0">
                <a:hlinkClick r:id="rId2"/>
              </a:rPr>
              <a:t>https://github.com/Wangstonn/ww_uhd/blob/master/fpga/usrp3/lib/control/fe_control.v#L14</a:t>
            </a:r>
            <a:endParaRPr lang="en-US" dirty="0"/>
          </a:p>
          <a:p>
            <a:r>
              <a:rPr lang="en-US" dirty="0"/>
              <a:t>Performs DC offset correction,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>
                <a:hlinkClick r:id="rId3"/>
              </a:rPr>
              <a:t>https://github.com/Wangstonn/ww_uhd/blob/master/fpga/usrp3/lib/rfnoc/blocks/rfnoc_block_radio/tx_frontend_gen3.v#L8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0599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704D-EE47-D3EC-C7F0-B8E06F74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4319-EF79-8A47-0208-AA5658E03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(* </a:t>
            </a:r>
            <a:r>
              <a:rPr lang="en-US" dirty="0" err="1"/>
              <a:t>dont_touch</a:t>
            </a:r>
            <a:r>
              <a:rPr lang="en-US" dirty="0"/>
              <a:t> = "true" , </a:t>
            </a:r>
            <a:r>
              <a:rPr lang="en-US" dirty="0" err="1"/>
              <a:t>mark_debug</a:t>
            </a:r>
            <a:r>
              <a:rPr lang="en-US" dirty="0"/>
              <a:t> = "true" *) logic </a:t>
            </a:r>
            <a:r>
              <a:rPr lang="en-US" dirty="0" err="1"/>
              <a:t>fb_o_ctr_r</a:t>
            </a:r>
            <a:endParaRPr lang="en-US" dirty="0"/>
          </a:p>
          <a:p>
            <a:r>
              <a:rPr lang="en-US" dirty="0"/>
              <a:t>(* DONT_TOUCH = "yes" *)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 err="1"/>
              <a:t>dest_dut</a:t>
            </a:r>
            <a:r>
              <a:rPr lang="en-US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726467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B023-DC6A-41F3-4AE9-E867DC09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3D4B-9539-38B4-187E-83D8AAB01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uhd</a:t>
            </a:r>
            <a:r>
              <a:rPr lang="en-US" dirty="0"/>
              <a:t>/</a:t>
            </a:r>
            <a:r>
              <a:rPr lang="en-US" dirty="0" err="1"/>
              <a:t>fpga</a:t>
            </a:r>
            <a:r>
              <a:rPr lang="en-US" dirty="0"/>
              <a:t> contains the Verilog used on the USRPs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https://github.com/EttusResearch/uhd/tree/master/fpga/usrp3/top/x300</a:t>
            </a:r>
            <a:endParaRPr lang="en-US" dirty="0"/>
          </a:p>
          <a:p>
            <a:r>
              <a:rPr lang="en-US" dirty="0"/>
              <a:t>All the action happens in x300_core</a:t>
            </a:r>
          </a:p>
          <a:p>
            <a:pPr lvl="1"/>
            <a:r>
              <a:rPr lang="en-US" dirty="0"/>
              <a:t>handles communication with PC, </a:t>
            </a:r>
            <a:r>
              <a:rPr lang="en-US" dirty="0" err="1"/>
              <a:t>gpio</a:t>
            </a:r>
            <a:r>
              <a:rPr lang="en-US" dirty="0"/>
              <a:t>, </a:t>
            </a:r>
            <a:r>
              <a:rPr lang="en-US" dirty="0" err="1"/>
              <a:t>adc</a:t>
            </a:r>
            <a:r>
              <a:rPr lang="en-US" dirty="0"/>
              <a:t>/</a:t>
            </a:r>
            <a:r>
              <a:rPr lang="en-US" dirty="0" err="1"/>
              <a:t>dac</a:t>
            </a:r>
            <a:r>
              <a:rPr lang="en-US" dirty="0"/>
              <a:t>, nonideality correction</a:t>
            </a:r>
          </a:p>
          <a:p>
            <a:r>
              <a:rPr lang="en-US" dirty="0"/>
              <a:t>We will insert our module here</a:t>
            </a:r>
          </a:p>
          <a:p>
            <a:r>
              <a:rPr lang="en-US" dirty="0"/>
              <a:t>However, there are nuances! There are many signals that we need to go through</a:t>
            </a:r>
          </a:p>
        </p:txBody>
      </p:sp>
    </p:spTree>
    <p:extLst>
      <p:ext uri="{BB962C8B-B14F-4D97-AF65-F5344CB8AC3E}">
        <p14:creationId xmlns:p14="http://schemas.microsoft.com/office/powerpoint/2010/main" val="2263773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12E4-D71F-F26A-2E65-97BE946E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7017-0B55-CBEA-7008-F351EE387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.</a:t>
            </a:r>
            <a:r>
              <a:rPr lang="en-US" dirty="0" err="1"/>
              <a:t>sh</a:t>
            </a:r>
            <a:r>
              <a:rPr lang="en-US" dirty="0"/>
              <a:t> files, run using . &lt;filename&gt;.</a:t>
            </a:r>
            <a:r>
              <a:rPr lang="en-US" dirty="0" err="1"/>
              <a:t>sh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c++</a:t>
            </a:r>
            <a:r>
              <a:rPr lang="en-US" dirty="0"/>
              <a:t> files, run using </a:t>
            </a:r>
            <a:r>
              <a:rPr lang="en-US"/>
              <a:t>./&lt;filename&gt;</a:t>
            </a:r>
          </a:p>
        </p:txBody>
      </p:sp>
    </p:spTree>
    <p:extLst>
      <p:ext uri="{BB962C8B-B14F-4D97-AF65-F5344CB8AC3E}">
        <p14:creationId xmlns:p14="http://schemas.microsoft.com/office/powerpoint/2010/main" val="2334826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DE1B-4987-7195-DB8D-8907B5DE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HDL </a:t>
            </a:r>
            <a:r>
              <a:rPr lang="en-US" dirty="0" err="1"/>
              <a:t>Makefile</a:t>
            </a:r>
            <a:r>
              <a:rPr lang="en-US" dirty="0"/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B83D-44A1-EDAA-4C84-DCA7435F8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compile the HDL, the </a:t>
            </a:r>
            <a:r>
              <a:rPr lang="en-US" dirty="0" err="1"/>
              <a:t>makefile</a:t>
            </a:r>
            <a:r>
              <a:rPr lang="en-US" dirty="0"/>
              <a:t> needs to know which files are needed. This is done by reading </a:t>
            </a:r>
            <a:r>
              <a:rPr lang="en-US" dirty="0" err="1"/>
              <a:t>makefile.srcs</a:t>
            </a:r>
            <a:r>
              <a:rPr lang="en-US" dirty="0"/>
              <a:t> files, which contain a list of all </a:t>
            </a:r>
            <a:r>
              <a:rPr lang="en-US" dirty="0" err="1"/>
              <a:t>hdl</a:t>
            </a:r>
            <a:r>
              <a:rPr lang="en-US" dirty="0"/>
              <a:t> code we use.</a:t>
            </a:r>
          </a:p>
          <a:p>
            <a:pPr marL="0" indent="0">
              <a:buNone/>
            </a:pPr>
            <a:r>
              <a:rPr lang="en-US" dirty="0"/>
              <a:t>In each module folder, add a </a:t>
            </a:r>
            <a:r>
              <a:rPr lang="en-US" dirty="0" err="1"/>
              <a:t>Makefile.srcs</a:t>
            </a:r>
            <a:r>
              <a:rPr lang="en-US" dirty="0"/>
              <a:t> file that </a:t>
            </a:r>
          </a:p>
          <a:p>
            <a:pPr lvl="1"/>
            <a:r>
              <a:rPr lang="en-US" dirty="0"/>
              <a:t>Adds all utility files</a:t>
            </a:r>
          </a:p>
          <a:p>
            <a:pPr lvl="1"/>
            <a:r>
              <a:rPr lang="en-US" dirty="0"/>
              <a:t>Adds the full paths to each of the </a:t>
            </a:r>
            <a:r>
              <a:rPr lang="en-US" dirty="0" err="1"/>
              <a:t>hdl</a:t>
            </a:r>
            <a:r>
              <a:rPr lang="en-US" dirty="0"/>
              <a:t> files</a:t>
            </a:r>
          </a:p>
          <a:p>
            <a:pPr marL="0" indent="0">
              <a:buNone/>
            </a:pPr>
            <a:r>
              <a:rPr lang="en-US" dirty="0"/>
              <a:t>In the top module folder </a:t>
            </a:r>
            <a:r>
              <a:rPr lang="en-US" dirty="0" err="1"/>
              <a:t>Makefile</a:t>
            </a:r>
            <a:r>
              <a:rPr lang="en-US" dirty="0"/>
              <a:t>, add all the files that are being used. To add this </a:t>
            </a:r>
            <a:r>
              <a:rPr lang="en-US" dirty="0" err="1"/>
              <a:t>Makefile</a:t>
            </a:r>
            <a:r>
              <a:rPr lang="en-US" dirty="0"/>
              <a:t>, include the path to the </a:t>
            </a:r>
            <a:r>
              <a:rPr lang="en-US" dirty="0" err="1"/>
              <a:t>Makefile.srcs</a:t>
            </a:r>
            <a:r>
              <a:rPr lang="en-US" dirty="0"/>
              <a:t> and append the path string to DESIGN_SRCS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https://github.com/Wangstonn/ww_uhd/blob/osla-bpsk-4.5/fpga/usrp3/top/x300/Makefile.x300.inc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99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B0CE-F18C-2F17-AF69-3E236D3A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Compilation/</a:t>
            </a:r>
            <a:r>
              <a:rPr lang="en-US" dirty="0" err="1"/>
              <a:t>bitfile</a:t>
            </a:r>
            <a:r>
              <a:rPr lang="en-US" dirty="0"/>
              <a:t>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A2A7-97C4-1EE3-BD3F-1C1DEA1EC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module load python/3.8.5</a:t>
            </a:r>
          </a:p>
          <a:p>
            <a:pPr marL="0" indent="0">
              <a:buNone/>
            </a:pPr>
            <a:r>
              <a:rPr lang="en-US" dirty="0"/>
              <a:t>. ./setupenv.sh --</a:t>
            </a:r>
            <a:r>
              <a:rPr lang="en-US" dirty="0" err="1"/>
              <a:t>vivado</a:t>
            </a:r>
            <a:r>
              <a:rPr lang="en-US" dirty="0"/>
              <a:t>-path 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caen</a:t>
            </a:r>
            <a:r>
              <a:rPr lang="en-US" dirty="0"/>
              <a:t>/</a:t>
            </a:r>
            <a:r>
              <a:rPr lang="en-US" dirty="0" err="1"/>
              <a:t>xilinx</a:t>
            </a:r>
            <a:r>
              <a:rPr lang="en-US" dirty="0"/>
              <a:t>/2021.1/</a:t>
            </a:r>
            <a:r>
              <a:rPr lang="en-US" dirty="0" err="1"/>
              <a:t>Vivado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make X310_HG</a:t>
            </a:r>
          </a:p>
          <a:p>
            <a:pPr marL="0" indent="0">
              <a:buNone/>
            </a:pPr>
            <a:r>
              <a:rPr lang="en-US" dirty="0" err="1"/>
              <a:t>vivado</a:t>
            </a:r>
            <a:r>
              <a:rPr lang="en-US" dirty="0"/>
              <a:t> path will change based on </a:t>
            </a:r>
            <a:r>
              <a:rPr lang="en-US" dirty="0" err="1"/>
              <a:t>uhd</a:t>
            </a:r>
            <a:r>
              <a:rPr lang="en-US" dirty="0"/>
              <a:t> version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https://github.com/Wangstonn/ww_uhd/blob/osla-bpsk-4.5/fpga/usrp3/top/x300/vlsi_make.sh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record </a:t>
            </a:r>
            <a:r>
              <a:rPr lang="en-US" dirty="0" err="1"/>
              <a:t>bitfile</a:t>
            </a:r>
            <a:r>
              <a:rPr lang="en-US" dirty="0"/>
              <a:t> in </a:t>
            </a:r>
            <a:r>
              <a:rPr lang="en-US" dirty="0" err="1"/>
              <a:t>github</a:t>
            </a:r>
            <a:r>
              <a:rPr lang="en-US" dirty="0"/>
              <a:t> commit</a:t>
            </a:r>
          </a:p>
          <a:p>
            <a:pPr marL="0" indent="0">
              <a:buNone/>
            </a:pPr>
            <a:r>
              <a:rPr lang="en-US" dirty="0"/>
              <a:t>mv build/usrp_x310_fpga_HG.bit ./usrp_x310_fpga_HG.bit </a:t>
            </a:r>
          </a:p>
          <a:p>
            <a:pPr marL="0" indent="0">
              <a:buNone/>
            </a:pPr>
            <a:r>
              <a:rPr lang="en-US" dirty="0"/>
              <a:t>To load onto USRP </a:t>
            </a:r>
            <a:r>
              <a:rPr lang="en-US" dirty="0" err="1"/>
              <a:t>vscode</a:t>
            </a:r>
            <a:r>
              <a:rPr lang="en-US" dirty="0"/>
              <a:t> into lab computer</a:t>
            </a:r>
          </a:p>
          <a:p>
            <a:pPr marL="0" indent="0">
              <a:buNone/>
            </a:pPr>
            <a:r>
              <a:rPr lang="en-US" dirty="0" err="1"/>
              <a:t>uhd_image_loader</a:t>
            </a:r>
            <a:r>
              <a:rPr lang="en-US" dirty="0"/>
              <a:t> --</a:t>
            </a:r>
            <a:r>
              <a:rPr lang="en-US" dirty="0" err="1"/>
              <a:t>args</a:t>
            </a:r>
            <a:r>
              <a:rPr lang="en-US" dirty="0"/>
              <a:t> type=x300 </a:t>
            </a:r>
            <a:r>
              <a:rPr lang="en-US" dirty="0" err="1"/>
              <a:t>addr</a:t>
            </a:r>
            <a:r>
              <a:rPr lang="en-US" dirty="0"/>
              <a:t>=192.168.110.2 --</a:t>
            </a:r>
            <a:r>
              <a:rPr lang="en-US" dirty="0" err="1"/>
              <a:t>fpga</a:t>
            </a:r>
            <a:r>
              <a:rPr lang="en-US" dirty="0"/>
              <a:t>-path usrp_x310_fpga_HG.bit</a:t>
            </a:r>
          </a:p>
          <a:p>
            <a:pPr marL="0" indent="0">
              <a:buNone/>
            </a:pPr>
            <a:r>
              <a:rPr lang="en-US" dirty="0"/>
              <a:t>IP addresses and reservation are found here: </a:t>
            </a:r>
            <a:r>
              <a:rPr lang="en-US" dirty="0">
                <a:hlinkClick r:id="rId4"/>
              </a:rPr>
              <a:t>https://docs.google.com/spreadsheets/d/1B6xLjOiw-5AcmWQ2GNcWTHVfxSufC8P4PqGfJjSeS0I/edit#gid=0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24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59F8-C14C-9BB7-4878-197C662D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RFNOC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E7AE-63E8-C98B-53E6-0B70C87B0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achieve this host side re-programmability while using digital hardware blocks, the RFNOC system specifies a communication protocol between all the blocks, handles switching and connections, and handles interfacing between RFNOC blocks and the USRP Hardware Driver (UHD)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B2DED4-F975-BF1F-F2BB-198E51BE1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71" y="3429000"/>
            <a:ext cx="61912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748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6981-6492-0C45-169A-25408375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 C++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51C1-B5D7-6196-C2F4-3A7EFE09E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https://github.com/dbkomma/uhd/blob/usrp_da/host/dk_uhd/usrp_da/usrp_da.cpp</a:t>
            </a:r>
            <a:r>
              <a:rPr lang="en-US" dirty="0"/>
              <a:t> </a:t>
            </a:r>
          </a:p>
          <a:p>
            <a:r>
              <a:rPr lang="en-US">
                <a:hlinkClick r:id="rId3"/>
              </a:rPr>
              <a:t>https://files.ettus.com/manual/structuhd_1_1stream__args__t.html#a602a64b4937a85dba84e7f724387e252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3792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3983-0D05-ABAD-049E-B27646B1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a C++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B0120-289B-4BFA-3AE5-42E329E18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Your code should be organized into folders that contain functions, their header, and a unit test. </a:t>
            </a:r>
          </a:p>
          <a:p>
            <a:pPr marL="0" indent="0">
              <a:buNone/>
            </a:pPr>
            <a:r>
              <a:rPr lang="en-US" dirty="0" err="1"/>
              <a:t>project_folder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│</a:t>
            </a:r>
          </a:p>
          <a:p>
            <a:pPr marL="0" indent="0">
              <a:buNone/>
            </a:pPr>
            <a:r>
              <a:rPr lang="en-US" dirty="0"/>
              <a:t>├── main.cpp         // Contains the main program logic</a:t>
            </a:r>
          </a:p>
          <a:p>
            <a:pPr marL="0" indent="0">
              <a:buNone/>
            </a:pPr>
            <a:r>
              <a:rPr lang="en-US" dirty="0"/>
              <a:t>└── </a:t>
            </a:r>
            <a:r>
              <a:rPr lang="en-US" dirty="0" err="1"/>
              <a:t>src</a:t>
            </a:r>
            <a:r>
              <a:rPr lang="en-US" dirty="0"/>
              <a:t>/             // Folder containing source files</a:t>
            </a:r>
          </a:p>
          <a:p>
            <a:pPr marL="0" indent="0">
              <a:buNone/>
            </a:pPr>
            <a:r>
              <a:rPr lang="en-US" dirty="0"/>
              <a:t>    ├── functions.cpp    // Implementation of functions</a:t>
            </a:r>
          </a:p>
          <a:p>
            <a:pPr marL="0" indent="0">
              <a:buNone/>
            </a:pPr>
            <a:r>
              <a:rPr lang="en-US" dirty="0"/>
              <a:t>    ├── </a:t>
            </a:r>
            <a:r>
              <a:rPr lang="en-US" dirty="0" err="1"/>
              <a:t>functions.h</a:t>
            </a:r>
            <a:r>
              <a:rPr lang="en-US" dirty="0"/>
              <a:t>      // Header file declaring functions</a:t>
            </a:r>
          </a:p>
          <a:p>
            <a:pPr marL="0" indent="0">
              <a:buNone/>
            </a:pPr>
            <a:r>
              <a:rPr lang="en-US" dirty="0"/>
              <a:t>    └── tests.cpp        // File for testing functions</a:t>
            </a:r>
          </a:p>
          <a:p>
            <a:pPr marL="0" indent="0">
              <a:buNone/>
            </a:pPr>
            <a:r>
              <a:rPr lang="en-US" dirty="0"/>
              <a:t>These functions can be further grouped into libraries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904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D899-8501-9B13-2958-0BD800CB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C026B-963B-3C6A-6FB4-C05F96C3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//Include guards to prevent repeated definition</a:t>
            </a:r>
          </a:p>
          <a:p>
            <a:pPr marL="0" indent="0">
              <a:buNone/>
            </a:pPr>
            <a:r>
              <a:rPr lang="en-US" dirty="0"/>
              <a:t>#ifndef CROSS_CORRELATION_H</a:t>
            </a:r>
          </a:p>
          <a:p>
            <a:pPr marL="0" indent="0">
              <a:buNone/>
            </a:pPr>
            <a:r>
              <a:rPr lang="en-US" dirty="0"/>
              <a:t>#define CROSS_CORRELATION_H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//libraries needed to be included in function </a:t>
            </a:r>
            <a:r>
              <a:rPr lang="en-US" dirty="0" err="1"/>
              <a:t>c++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#include &lt;vector&gt;</a:t>
            </a:r>
          </a:p>
          <a:p>
            <a:pPr marL="0" indent="0">
              <a:buNone/>
            </a:pPr>
            <a:r>
              <a:rPr lang="en-US" dirty="0"/>
              <a:t>#include &lt;complex&gt;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//function prototypes</a:t>
            </a:r>
          </a:p>
          <a:p>
            <a:pPr marL="0" indent="0">
              <a:buNone/>
            </a:pPr>
            <a:r>
              <a:rPr lang="en-US" dirty="0"/>
              <a:t>std::tuple&lt;std::vector&lt;std::complex&lt;double&gt;&gt;, std::vector&lt;int&gt;&gt; </a:t>
            </a:r>
            <a:r>
              <a:rPr lang="en-US" dirty="0" err="1"/>
              <a:t>crossCorrelationComplex</a:t>
            </a:r>
            <a:r>
              <a:rPr lang="en-US" dirty="0"/>
              <a:t>(const std::vector&lt;std::complex&lt;double&gt;&gt;&amp; x, const std::vector&lt;std::complex&lt;double&gt;&gt;&amp; y);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#endif  // CROSS_CORRELATION_H</a:t>
            </a:r>
          </a:p>
        </p:txBody>
      </p:sp>
    </p:spTree>
    <p:extLst>
      <p:ext uri="{BB962C8B-B14F-4D97-AF65-F5344CB8AC3E}">
        <p14:creationId xmlns:p14="http://schemas.microsoft.com/office/powerpoint/2010/main" val="12045469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C2F9-C265-0404-B5CE-F184A601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BE17D-7372-543D-6E83-6ED5765E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Up to now, you probably used an IDE to compile </a:t>
            </a:r>
            <a:r>
              <a:rPr lang="en-US" dirty="0" err="1"/>
              <a:t>c++</a:t>
            </a:r>
            <a:r>
              <a:rPr lang="en-US" dirty="0"/>
              <a:t> files. When compiling on a </a:t>
            </a:r>
            <a:r>
              <a:rPr lang="en-US" dirty="0" err="1"/>
              <a:t>linux</a:t>
            </a:r>
            <a:r>
              <a:rPr lang="en-US" dirty="0"/>
              <a:t> server, the command used is</a:t>
            </a:r>
          </a:p>
          <a:p>
            <a:pPr marL="0" indent="0">
              <a:buNone/>
            </a:pPr>
            <a:r>
              <a:rPr lang="en-US" dirty="0"/>
              <a:t>g++ -o test xcorr_slow.test.cpp</a:t>
            </a:r>
          </a:p>
          <a:p>
            <a:pPr marL="0" indent="0">
              <a:buNone/>
            </a:pPr>
            <a:r>
              <a:rPr lang="en-US" dirty="0"/>
              <a:t>What happens is you have a function in a separate file? Then </a:t>
            </a:r>
            <a:r>
              <a:rPr lang="en-US" dirty="0" err="1"/>
              <a:t>c++</a:t>
            </a:r>
            <a:r>
              <a:rPr lang="en-US" dirty="0"/>
              <a:t> must compile both and link them</a:t>
            </a:r>
          </a:p>
          <a:p>
            <a:pPr marL="0" indent="0">
              <a:buNone/>
            </a:pPr>
            <a:r>
              <a:rPr lang="en-US" dirty="0"/>
              <a:t> g++ -o test xcorr_slow.test.cpp xcorr_slow.cpp</a:t>
            </a:r>
          </a:p>
          <a:p>
            <a:pPr marL="0" indent="0">
              <a:buNone/>
            </a:pPr>
            <a:r>
              <a:rPr lang="en-US" dirty="0"/>
              <a:t>With many function and many files. This can quickly become too complex. </a:t>
            </a:r>
          </a:p>
          <a:p>
            <a:pPr marL="0" indent="0">
              <a:buNone/>
            </a:pPr>
            <a:r>
              <a:rPr lang="en-US" dirty="0" err="1"/>
              <a:t>CMake</a:t>
            </a:r>
            <a:r>
              <a:rPr lang="en-US" dirty="0"/>
              <a:t> is a build tool that uses CMakeLists.txt to record dependencies and allow us to build larger </a:t>
            </a:r>
            <a:r>
              <a:rPr lang="en-US" dirty="0" err="1"/>
              <a:t>c++</a:t>
            </a:r>
            <a:r>
              <a:rPr lang="en-US" dirty="0"/>
              <a:t> executables</a:t>
            </a:r>
          </a:p>
        </p:txBody>
      </p:sp>
    </p:spTree>
    <p:extLst>
      <p:ext uri="{BB962C8B-B14F-4D97-AF65-F5344CB8AC3E}">
        <p14:creationId xmlns:p14="http://schemas.microsoft.com/office/powerpoint/2010/main" val="3981680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7896-13A1-5572-48D4-DBB1F349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CMakeLists.txt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E17E9-B3BA-A5E9-8723-20E42EAB6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Each folder will have a CMakeLists.txt</a:t>
            </a:r>
          </a:p>
          <a:p>
            <a:pPr marL="0" indent="0">
              <a:buNone/>
            </a:pPr>
            <a:r>
              <a:rPr lang="en-US" dirty="0"/>
              <a:t>root</a:t>
            </a:r>
          </a:p>
          <a:p>
            <a:pPr marL="0" indent="0">
              <a:buNone/>
            </a:pPr>
            <a:r>
              <a:rPr lang="en-US" dirty="0"/>
              <a:t>|- </a:t>
            </a:r>
            <a:r>
              <a:rPr lang="en-US" dirty="0" err="1"/>
              <a:t>MainProject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  |- main.cpp</a:t>
            </a:r>
          </a:p>
          <a:p>
            <a:pPr marL="0" indent="0">
              <a:buNone/>
            </a:pPr>
            <a:r>
              <a:rPr lang="en-US" dirty="0"/>
              <a:t>|  |- CMakeLists.txt</a:t>
            </a:r>
          </a:p>
          <a:p>
            <a:pPr marL="0" indent="0">
              <a:buNone/>
            </a:pPr>
            <a:r>
              <a:rPr lang="en-US" dirty="0"/>
              <a:t>|  |- </a:t>
            </a:r>
            <a:r>
              <a:rPr lang="en-US" dirty="0" err="1"/>
              <a:t>src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  |  |- </a:t>
            </a:r>
            <a:r>
              <a:rPr lang="en-US" dirty="0" err="1"/>
              <a:t>xcorr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  |  |  |- </a:t>
            </a:r>
            <a:r>
              <a:rPr lang="en-US" dirty="0" err="1"/>
              <a:t>xcorr.h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  |  |  |- xcorr.cpp</a:t>
            </a:r>
          </a:p>
          <a:p>
            <a:pPr marL="0" indent="0">
              <a:buNone/>
            </a:pPr>
            <a:r>
              <a:rPr lang="en-US" dirty="0"/>
              <a:t>|  |  |  |- test.cpp </a:t>
            </a:r>
          </a:p>
          <a:p>
            <a:pPr marL="0" indent="0">
              <a:buNone/>
            </a:pPr>
            <a:r>
              <a:rPr lang="en-US" dirty="0"/>
              <a:t>|  |  |  '- CMakeLists.txt</a:t>
            </a:r>
          </a:p>
          <a:p>
            <a:pPr marL="0" indent="0">
              <a:buNone/>
            </a:pPr>
            <a:r>
              <a:rPr lang="en-US" dirty="0"/>
              <a:t>|  |  '- </a:t>
            </a:r>
            <a:r>
              <a:rPr lang="en-US" dirty="0" err="1"/>
              <a:t>fft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  |     |- </a:t>
            </a:r>
            <a:r>
              <a:rPr lang="en-US" dirty="0" err="1"/>
              <a:t>fft.h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  |     |- fft.cpp</a:t>
            </a:r>
          </a:p>
          <a:p>
            <a:pPr marL="0" indent="0">
              <a:buNone/>
            </a:pPr>
            <a:r>
              <a:rPr lang="en-US" dirty="0"/>
              <a:t>|  |     |- test.cpp </a:t>
            </a:r>
          </a:p>
          <a:p>
            <a:pPr marL="0" indent="0">
              <a:buNone/>
            </a:pPr>
            <a:r>
              <a:rPr lang="en-US" dirty="0"/>
              <a:t>|  |     '- CMakeLists.txt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593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41FD-22B3-C540-3B6E-1C150A06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function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12B4D-8B40-869A-1D64-9746517D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project(): determines the name of the project</a:t>
            </a:r>
          </a:p>
          <a:p>
            <a:pPr marL="0" indent="0">
              <a:buNone/>
            </a:pPr>
            <a:r>
              <a:rPr lang="en-US" dirty="0" err="1"/>
              <a:t>add_subdirectory</a:t>
            </a:r>
            <a:r>
              <a:rPr lang="en-US" dirty="0">
                <a:sym typeface="Wingdings" panose="05000000000000000000" pitchFamily="2" charset="2"/>
              </a:rPr>
              <a:t>(): adds subdirectories containing other </a:t>
            </a:r>
            <a:r>
              <a:rPr lang="en-US" dirty="0" err="1">
                <a:sym typeface="Wingdings" panose="05000000000000000000" pitchFamily="2" charset="2"/>
              </a:rPr>
              <a:t>cmakelists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/>
              <a:t>add_executable</a:t>
            </a:r>
            <a:r>
              <a:rPr lang="en-US" dirty="0"/>
              <a:t>(): creates the executable from the </a:t>
            </a:r>
            <a:r>
              <a:rPr lang="en-US" dirty="0" err="1"/>
              <a:t>cpp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 err="1"/>
              <a:t>target_link_libraries</a:t>
            </a:r>
            <a:r>
              <a:rPr lang="en-US" dirty="0"/>
              <a:t>(</a:t>
            </a:r>
            <a:r>
              <a:rPr lang="en-US" dirty="0" err="1"/>
              <a:t>MainExecutable</a:t>
            </a:r>
            <a:r>
              <a:rPr lang="en-US" dirty="0"/>
              <a:t> </a:t>
            </a:r>
            <a:r>
              <a:rPr lang="en-US" dirty="0" err="1"/>
              <a:t>XCorr</a:t>
            </a:r>
            <a:r>
              <a:rPr lang="en-US" dirty="0"/>
              <a:t> FFT): links libraries (defined in subdirectory cmakelists.txt) to the main executable</a:t>
            </a:r>
          </a:p>
          <a:p>
            <a:pPr marL="0" indent="0">
              <a:buNone/>
            </a:pPr>
            <a:r>
              <a:rPr lang="en-US" dirty="0" err="1"/>
              <a:t>add_library</a:t>
            </a:r>
            <a:r>
              <a:rPr lang="en-US" dirty="0"/>
              <a:t>(</a:t>
            </a:r>
            <a:r>
              <a:rPr lang="en-US" dirty="0" err="1"/>
              <a:t>XCorr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xcorr.cpp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xcorr.h</a:t>
            </a:r>
            <a:r>
              <a:rPr lang="en-US" dirty="0"/>
              <a:t> #unit test file missing since we don’t want to link it to </a:t>
            </a:r>
            <a:r>
              <a:rPr lang="en-US" dirty="0" err="1"/>
              <a:t>mainexec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) # Create a library from sources in subdirectory folder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368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70F5-6B02-A53D-7042-57BE7C3B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19A56-7EC2-31C3-83BE-F7935A9B5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cd </a:t>
            </a:r>
            <a:r>
              <a:rPr lang="en-US" dirty="0" err="1"/>
              <a:t>uhd</a:t>
            </a:r>
            <a:r>
              <a:rPr lang="en-US" dirty="0"/>
              <a:t>/host/&lt;folder for </a:t>
            </a:r>
            <a:r>
              <a:rPr lang="en-US" dirty="0" err="1"/>
              <a:t>c++</a:t>
            </a:r>
            <a:r>
              <a:rPr lang="en-US" dirty="0"/>
              <a:t> code&gt;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build</a:t>
            </a:r>
          </a:p>
          <a:p>
            <a:pPr marL="0" indent="0">
              <a:buNone/>
            </a:pPr>
            <a:r>
              <a:rPr lang="en-US" dirty="0"/>
              <a:t>cd build</a:t>
            </a:r>
          </a:p>
          <a:p>
            <a:pPr marL="0" indent="0">
              <a:buNone/>
            </a:pPr>
            <a:r>
              <a:rPr lang="en-US" dirty="0" err="1"/>
              <a:t>cmake</a:t>
            </a:r>
            <a:r>
              <a:rPr lang="en-US" dirty="0"/>
              <a:t> ..</a:t>
            </a:r>
          </a:p>
          <a:p>
            <a:pPr marL="0" indent="0">
              <a:buNone/>
            </a:pPr>
            <a:r>
              <a:rPr lang="en-US" dirty="0"/>
              <a:t>make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Inside build will be the executable (execute using ./</a:t>
            </a:r>
            <a:r>
              <a:rPr lang="en-US" dirty="0" err="1"/>
              <a:t>build_exec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Note that your executable will be in project/build. This is important when accessing files using relative path, since </a:t>
            </a:r>
            <a:r>
              <a:rPr lang="en-US" dirty="0" err="1"/>
              <a:t>itll</a:t>
            </a:r>
            <a:r>
              <a:rPr lang="en-US" dirty="0"/>
              <a:t> be different than the location of the </a:t>
            </a:r>
            <a:r>
              <a:rPr lang="en-US" dirty="0" err="1"/>
              <a:t>cpp</a:t>
            </a:r>
            <a:r>
              <a:rPr lang="en-US" dirty="0"/>
              <a:t> file</a:t>
            </a:r>
          </a:p>
          <a:p>
            <a:pPr marL="0" indent="0">
              <a:buNone/>
            </a:pPr>
            <a:r>
              <a:rPr lang="en-US" dirty="0"/>
              <a:t> std::</a:t>
            </a:r>
            <a:r>
              <a:rPr lang="en-US" dirty="0" err="1"/>
              <a:t>ifstream</a:t>
            </a:r>
            <a:r>
              <a:rPr lang="en-US" dirty="0"/>
              <a:t> </a:t>
            </a:r>
            <a:r>
              <a:rPr lang="en-US" dirty="0" err="1"/>
              <a:t>if_file</a:t>
            </a:r>
            <a:r>
              <a:rPr lang="en-US" dirty="0"/>
              <a:t>("../../../</a:t>
            </a:r>
            <a:r>
              <a:rPr lang="en-US" dirty="0" err="1"/>
              <a:t>matlab</a:t>
            </a:r>
            <a:r>
              <a:rPr lang="en-US" dirty="0"/>
              <a:t>/</a:t>
            </a:r>
            <a:r>
              <a:rPr lang="en-US" dirty="0" err="1"/>
              <a:t>mlsr</a:t>
            </a:r>
            <a:r>
              <a:rPr lang="en-US" dirty="0"/>
              <a:t>/</a:t>
            </a:r>
            <a:r>
              <a:rPr lang="en-US" dirty="0" err="1"/>
              <a:t>preamble.mem</a:t>
            </a:r>
            <a:r>
              <a:rPr lang="en-US" dirty="0"/>
              <a:t>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199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129F-F3CA-63BC-A582-27486C38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USRP CPP code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057D6-5FEC-4E1F-6F35-6874E81A8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VScode</a:t>
            </a:r>
            <a:r>
              <a:rPr lang="en-US" dirty="0"/>
              <a:t> to ssh into aa machine</a:t>
            </a:r>
          </a:p>
          <a:p>
            <a:pPr marL="0" indent="0">
              <a:buNone/>
            </a:pPr>
            <a:r>
              <a:rPr lang="en-US" dirty="0"/>
              <a:t>Make a folder in host, copying </a:t>
            </a:r>
            <a:r>
              <a:rPr lang="en-US" dirty="0">
                <a:hlinkClick r:id="rId2"/>
              </a:rPr>
              <a:t>https://github.com/EttusResearch/uhd/tree/master/host/examples/init_usrp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modify the CMakelists.txt to run your </a:t>
            </a:r>
            <a:r>
              <a:rPr lang="en-US" dirty="0" err="1"/>
              <a:t>c++</a:t>
            </a:r>
            <a:r>
              <a:rPr lang="en-US" dirty="0"/>
              <a:t> file instead</a:t>
            </a:r>
          </a:p>
          <a:p>
            <a:pPr marL="0" indent="0">
              <a:buNone/>
            </a:pPr>
            <a:r>
              <a:rPr lang="en-US" dirty="0"/>
              <a:t>Configure </a:t>
            </a:r>
            <a:r>
              <a:rPr lang="en-US" dirty="0" err="1"/>
              <a:t>cmake</a:t>
            </a:r>
            <a:r>
              <a:rPr lang="en-US" dirty="0"/>
              <a:t> (</a:t>
            </a:r>
            <a:r>
              <a:rPr lang="en-US" dirty="0" err="1"/>
              <a:t>prev</a:t>
            </a:r>
            <a:r>
              <a:rPr lang="en-US" dirty="0"/>
              <a:t> slide)</a:t>
            </a:r>
          </a:p>
          <a:p>
            <a:pPr marL="0" indent="0">
              <a:buNone/>
            </a:pPr>
            <a:r>
              <a:rPr lang="en-US" dirty="0"/>
              <a:t>./</a:t>
            </a:r>
            <a:r>
              <a:rPr lang="en-US" dirty="0" err="1"/>
              <a:t>your_build</a:t>
            </a:r>
            <a:r>
              <a:rPr lang="en-US" dirty="0"/>
              <a:t> --</a:t>
            </a:r>
            <a:r>
              <a:rPr lang="en-US" dirty="0" err="1"/>
              <a:t>tx-args</a:t>
            </a:r>
            <a:r>
              <a:rPr lang="en-US" dirty="0"/>
              <a:t> "type=x300,addr=192.168.110.2" --</a:t>
            </a:r>
            <a:r>
              <a:rPr lang="en-US" dirty="0" err="1"/>
              <a:t>rx-args</a:t>
            </a:r>
            <a:r>
              <a:rPr lang="en-US" dirty="0"/>
              <a:t> "type=x300,addr=192.168.110.2" </a:t>
            </a:r>
          </a:p>
        </p:txBody>
      </p:sp>
    </p:spTree>
    <p:extLst>
      <p:ext uri="{BB962C8B-B14F-4D97-AF65-F5344CB8AC3E}">
        <p14:creationId xmlns:p14="http://schemas.microsoft.com/office/powerpoint/2010/main" val="280195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348A-CD0B-7D3E-C91D-7FA072AF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library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7DE9-FCA1-BA53-77EA-6C63098D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on </a:t>
            </a:r>
            <a:r>
              <a:rPr lang="en-US" dirty="0" err="1"/>
              <a:t>houghton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go to ~</a:t>
            </a:r>
          </a:p>
          <a:p>
            <a:pPr marL="0" indent="0">
              <a:buNone/>
            </a:pPr>
            <a:r>
              <a:rPr lang="en-US" dirty="0"/>
              <a:t>cd .local (where some libraries are (in path)</a:t>
            </a:r>
          </a:p>
          <a:p>
            <a:pPr marL="0" indent="0">
              <a:buNone/>
            </a:pPr>
            <a:r>
              <a:rPr lang="en-US" dirty="0"/>
              <a:t>cd lib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uhd-4.5</a:t>
            </a:r>
          </a:p>
          <a:p>
            <a:pPr marL="0" indent="0">
              <a:buNone/>
            </a:pPr>
            <a:r>
              <a:rPr lang="en-US" dirty="0" err="1"/>
              <a:t>pwd</a:t>
            </a:r>
            <a:r>
              <a:rPr lang="en-US" dirty="0"/>
              <a:t>, write down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 to </a:t>
            </a:r>
            <a:r>
              <a:rPr lang="en-US" dirty="0" err="1"/>
              <a:t>uhd</a:t>
            </a:r>
            <a:r>
              <a:rPr lang="en-US" dirty="0"/>
              <a:t> repo -&gt; host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build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cmake</a:t>
            </a:r>
            <a:r>
              <a:rPr lang="en-US" dirty="0"/>
              <a:t> -DCMAKE_INSTALL_PREFIX=&lt;full path to uhd-4.5&gt; ../</a:t>
            </a:r>
          </a:p>
          <a:p>
            <a:pPr marL="0" indent="0">
              <a:buNone/>
            </a:pPr>
            <a:r>
              <a:rPr lang="en-US" dirty="0"/>
              <a:t>make</a:t>
            </a:r>
          </a:p>
          <a:p>
            <a:pPr marL="0" indent="0">
              <a:buNone/>
            </a:pPr>
            <a:r>
              <a:rPr lang="en-US" dirty="0"/>
              <a:t>make install //ADD DEMBAS NEW STUFF</a:t>
            </a:r>
          </a:p>
        </p:txBody>
      </p:sp>
    </p:spTree>
    <p:extLst>
      <p:ext uri="{BB962C8B-B14F-4D97-AF65-F5344CB8AC3E}">
        <p14:creationId xmlns:p14="http://schemas.microsoft.com/office/powerpoint/2010/main" val="305720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6AB5-34C2-F809-D2F6-B8B873B8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USRP </a:t>
            </a:r>
            <a:r>
              <a:rPr lang="en-US" dirty="0" err="1"/>
              <a:t>c++</a:t>
            </a:r>
            <a:r>
              <a:rPr lang="en-US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24664-3E5B-9BA7-8B0B-C064B43B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https://files.ettus.com/manual/classuhd_1_1usrp_1_1multi__usrp.html#a38b10a6bd2128b3810da229c60b31aa1</a:t>
            </a:r>
            <a:endParaRPr lang="en-US" dirty="0"/>
          </a:p>
          <a:p>
            <a:r>
              <a:rPr lang="en-US" dirty="0"/>
              <a:t>https://files.ettus.com/manual/page_configuration.html</a:t>
            </a:r>
          </a:p>
        </p:txBody>
      </p:sp>
    </p:spTree>
    <p:extLst>
      <p:ext uri="{BB962C8B-B14F-4D97-AF65-F5344CB8AC3E}">
        <p14:creationId xmlns:p14="http://schemas.microsoft.com/office/powerpoint/2010/main" val="68519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0B09-D98C-76F2-1F02-1AD7590B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RFNOC?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ABD92-3414-410A-49C7-61107354F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with RFNOC is that it requires wrappers for all blocks so that they can be reconfigurable. This introduces a packet based interface between blocks that is taken care by the RFNOC wrapper, but requires our modules to use an AXI interface</a:t>
            </a:r>
          </a:p>
          <a:p>
            <a:r>
              <a:rPr lang="en-US" dirty="0"/>
              <a:t>This introduces complexity as well as ambiguity for the engineer (how does the CHDR work? What is the latency? etc.)</a:t>
            </a:r>
          </a:p>
          <a:p>
            <a:r>
              <a:rPr lang="en-US" dirty="0"/>
              <a:t>If we are prototyping a device, do we need this reconfigurability? Are we OK just flashing a design to the FGPA and using it?</a:t>
            </a:r>
          </a:p>
          <a:p>
            <a:pPr lvl="1"/>
            <a:r>
              <a:rPr lang="en-US" dirty="0"/>
              <a:t>A: Probably more work than its worth</a:t>
            </a:r>
          </a:p>
        </p:txBody>
      </p:sp>
    </p:spTree>
    <p:extLst>
      <p:ext uri="{BB962C8B-B14F-4D97-AF65-F5344CB8AC3E}">
        <p14:creationId xmlns:p14="http://schemas.microsoft.com/office/powerpoint/2010/main" val="3284580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C23B-1247-88EB-CACF-4EA65811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Loopback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9C7F-8289-2787-26A9-FA3470CF4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Loopback, 8 inch wire, 30dB attenuator (</a:t>
            </a:r>
            <a:r>
              <a:rPr lang="en-US" dirty="0" err="1"/>
              <a:t>tx</a:t>
            </a:r>
            <a:r>
              <a:rPr lang="en-US" dirty="0"/>
              <a:t>/</a:t>
            </a:r>
            <a:r>
              <a:rPr lang="en-US" dirty="0" err="1"/>
              <a:t>rx</a:t>
            </a:r>
            <a:r>
              <a:rPr lang="en-US" dirty="0"/>
              <a:t> gain = 0)</a:t>
            </a:r>
          </a:p>
          <a:p>
            <a:pPr marL="0" indent="0">
              <a:buNone/>
            </a:pPr>
            <a:r>
              <a:rPr lang="nb-NO" dirty="0"/>
              <a:t>Setting TX Freq: 2400.000000 MHz..</a:t>
            </a:r>
            <a:endParaRPr lang="en-US" dirty="0"/>
          </a:p>
          <a:p>
            <a:pPr marL="0" indent="0">
              <a:buNone/>
            </a:pPr>
            <a:r>
              <a:rPr lang="de-DE" dirty="0"/>
              <a:t>D_hat= 119, EsN0= 14.8833, h_hat : abs= 0.439122 arg= 3.12618</a:t>
            </a:r>
          </a:p>
          <a:p>
            <a:pPr marL="0" indent="0">
              <a:buNone/>
            </a:pPr>
            <a:r>
              <a:rPr lang="de-DE" dirty="0"/>
              <a:t>Attenuators dont affect delay</a:t>
            </a:r>
          </a:p>
          <a:p>
            <a:pPr marL="0" indent="0">
              <a:buNone/>
            </a:pPr>
            <a:r>
              <a:rPr lang="de-DE" dirty="0"/>
              <a:t>rx/tx gain dont affect delay</a:t>
            </a:r>
          </a:p>
          <a:p>
            <a:pPr marL="0" indent="0">
              <a:buNone/>
            </a:pPr>
            <a:r>
              <a:rPr lang="de-DE" dirty="0"/>
              <a:t> freq doesnt affect 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303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B7C2-72CC-4CB8-F6B1-A36EA5A2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gpio</a:t>
            </a:r>
            <a:r>
              <a:rPr lang="en-US" dirty="0"/>
              <a:t> regs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F57EC-E1A6-A9F8-1035-27D042B82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https://www.youtube.com/watch?v=ppD06ZETnek</a:t>
            </a:r>
            <a:endParaRPr lang="en-US" dirty="0"/>
          </a:p>
          <a:p>
            <a:r>
              <a:rPr lang="en-US">
                <a:hlinkClick r:id="rId3"/>
              </a:rPr>
              <a:t>https://events.gnuradio.org/event/18/contributions/234/attachments/74/186/GPIOs%20on%20USRPs.pdf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799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54C9-957E-08D0-497A-D4E7854B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Antennas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0302D-89DF-B65D-622B-B0FD5EEF3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2268" cy="4351338"/>
          </a:xfrm>
        </p:spPr>
        <p:txBody>
          <a:bodyPr/>
          <a:lstStyle/>
          <a:p>
            <a:r>
              <a:rPr lang="en-US" dirty="0"/>
              <a:t>Make sure antennas are aligned</a:t>
            </a:r>
          </a:p>
          <a:p>
            <a:r>
              <a:rPr lang="en-US" dirty="0"/>
              <a:t>Check antenna datasheets and make sure they are compatible with your </a:t>
            </a:r>
            <a:r>
              <a:rPr lang="en-US" dirty="0" err="1"/>
              <a:t>tx</a:t>
            </a:r>
            <a:r>
              <a:rPr lang="en-US" dirty="0"/>
              <a:t> frequency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EC5783-3383-6660-E09D-DCAF8ED17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687" y="365125"/>
            <a:ext cx="5614871" cy="6038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39EF7A-C168-D06E-D2D1-75C0FFA0F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829" y="3679165"/>
            <a:ext cx="4188259" cy="30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181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86631-EB94-B17A-1EB6-1C91F4AC4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6CA32-B6AA-4C8B-D8FB-30097F82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characterization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031F-51AB-882A-DB51-9DF1752D1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8 inch antenna</a:t>
            </a:r>
          </a:p>
          <a:p>
            <a:r>
              <a:rPr lang="en-US" dirty="0"/>
              <a:t>2 meter distance</a:t>
            </a:r>
          </a:p>
          <a:p>
            <a:r>
              <a:rPr lang="en-US" dirty="0"/>
              <a:t>915 MHz</a:t>
            </a:r>
          </a:p>
          <a:p>
            <a:r>
              <a:rPr lang="en-US" dirty="0"/>
              <a:t>Far field measurement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5CEE0B-EE1B-AD40-B165-001B72E3F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73" y="3424423"/>
            <a:ext cx="3701487" cy="3258060"/>
          </a:xfrm>
          <a:prstGeom prst="rect">
            <a:avLst/>
          </a:prstGeom>
        </p:spPr>
      </p:pic>
      <p:pic>
        <p:nvPicPr>
          <p:cNvPr id="1026" name="Picture 2" descr="APrP3qHeTStr0PHHQ9Nf-uCnJ-Loa_kuCha7an0VuorK8i8LdFIoPyKi784Y4L_A8qGWCk7QJlTFoqBJmlL5IXzSlZKyWJNnT_dLIrOYskbZdqCChsADF77y09TkXPLple0b0fpK1G7_JcMgHsFhSXTsV-Rn6M4EYiNt3EF04LLrzoe4yLniSrRO-qm7P39ZaaumcFsGtiL1w8e26rNwRdIJIcKSp2r8Y6QvDBMItyiclQ0KPUN1Sa9kgdS24s0k-HsrQdlJu4Cp5EdFvhl4_gUAE15u2_yPnqtYrgyUoTPzggWiVoKnwDUJWIXBiyXqShOSqtQRq1piQP-s9Me8yCHMyAl0F98PK2PdyB-ZWnxCQYJT4bO0U21RuEpIGsJBorA4Bh7eFjUD4X6K4Tgxns9E55ygOFyQC0F61YpLQ7iHg_RgyoSgGNes4OVUT8TO-74bd28FV3NmUd-rThUvdD3al1xe-5ke-j15dyHf2i2Q4eLgPzI6m5n_q2Aw3xg_eWDO6rdIPDPNd-5MuPnGtlFLbaHYGpRn3lT1UgKNswL5typcVXyDpqjXwEd5_j6vNlc6XWy7ba8UBj6iyPtTYRR7CYh3xuiXt4E4TPY35U76JO8xzXZt-gsZ7WTkV8EHnXDpn7h6ipKQet92ylBktIuEUfZjV7iQhC0OJF21nCUX2tz9y9vuSYaVANLg4CClRany2j-a-5xWuBfGSjBZoMeMBqvGhy_NSw-PU4khpzOPl3M4f-Oeiu1XwdaibnNt2ynXXPEn3IO26H1pYlY9lJDG9OvDl4HM2XWF00Fzt0etuZxJ8LPMTpM--ZZGx-awnfrn2w6qdCsaetuH6Vtdc4Nztf7MXbOO342btSZIaEd9OIXjABLHEOCgkGig28DoJwyvlv2LUkZRokrcX-o_ATulKwKpHQ6VG97j69S1Ppr3iqT5GA3xZP3elH_VjiAML5Bb5o8_EVQwZS4xh6FHBX6BwFq_tQCNsfKPFgRktupzJLZvbWI7PIYvOeuPvZ0u-HWCNSnqeg8KsfpZyX07Eg=s0-l75-ft (3024×4032)">
            <a:extLst>
              <a:ext uri="{FF2B5EF4-FFF2-40B4-BE49-F238E27FC236}">
                <a16:creationId xmlns:a16="http://schemas.microsoft.com/office/drawing/2014/main" id="{EE5F0A74-17D4-0FBB-8BB8-A32489F80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534" y="301560"/>
            <a:ext cx="4785692" cy="638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1798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CBFBA-DA1B-D14E-3166-61BC13EE6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472D-EFD6-6FC8-AFC5-E51073AD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4C42-76BB-DCF8-940C-EF1218F6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our SNR vary with distance?</a:t>
            </a:r>
          </a:p>
          <a:p>
            <a:r>
              <a:rPr lang="en-US" dirty="0" err="1"/>
              <a:t>Friis</a:t>
            </a:r>
            <a:r>
              <a:rPr lang="en-US" dirty="0"/>
              <a:t>’ equation (far field)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D075B-FEEB-AF9B-5F89-69A347BB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75" y="3029649"/>
            <a:ext cx="1959483" cy="798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15EB4A-3D80-0CB8-C97B-BA513935C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291" y="2491817"/>
            <a:ext cx="5153744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79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1E34-C39A-6DDE-C552-6745E46F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3652-AE8E-6212-E047-F41733D0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minimum amount of stuff we must deal with to make a prototype?</a:t>
            </a:r>
          </a:p>
          <a:p>
            <a:pPr lvl="1"/>
            <a:r>
              <a:rPr lang="en-US" dirty="0"/>
              <a:t>We want an Analog front end/data converters, an FGPA, and a way to interface with a host device.</a:t>
            </a:r>
          </a:p>
          <a:p>
            <a:pPr lvl="2"/>
            <a:r>
              <a:rPr lang="en-US" dirty="0"/>
              <a:t>Some radio nonideality corrections would be nice as well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579A7-F3BD-89E6-397D-8F83C282E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508" y="3682252"/>
            <a:ext cx="6299202" cy="31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8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E083-42E2-FF06-2E47-757E342D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our AFE + DC + FPGA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7E4BB-D6CB-2FFC-A6DC-36F59867D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customer-friendly “supported” way to get what we want. </a:t>
            </a:r>
          </a:p>
          <a:p>
            <a:r>
              <a:rPr lang="en-US" dirty="0"/>
              <a:t>Fortunately, the USRP host and FGPA code is all open source. We can edit the FPGA code ourselves and “hijack” the system for our goals.</a:t>
            </a:r>
          </a:p>
          <a:p>
            <a:r>
              <a:rPr lang="en-US" dirty="0"/>
              <a:t>This requires learning about important subsystems of the USRP and many hours of code reading/searching</a:t>
            </a:r>
          </a:p>
          <a:p>
            <a:r>
              <a:rPr lang="en-US" dirty="0"/>
              <a:t>Hopefully, we can condense this by explaining some major parts, and establish a framework for projects to start from.</a:t>
            </a:r>
          </a:p>
        </p:txBody>
      </p:sp>
    </p:spTree>
    <p:extLst>
      <p:ext uri="{BB962C8B-B14F-4D97-AF65-F5344CB8AC3E}">
        <p14:creationId xmlns:p14="http://schemas.microsoft.com/office/powerpoint/2010/main" val="398625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FED2-F655-6B50-8FDF-A4503DAC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UHD?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3C46D-2CD1-BD14-A21D-43AADE25C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Verilog code to handle outputs from ADC/DAC</a:t>
            </a:r>
          </a:p>
          <a:p>
            <a:pPr lvl="1"/>
            <a:r>
              <a:rPr lang="en-US" dirty="0"/>
              <a:t>Processing, transport, control</a:t>
            </a:r>
          </a:p>
          <a:p>
            <a:r>
              <a:rPr lang="en-US" dirty="0"/>
              <a:t>C++ code to communicate with the USRP</a:t>
            </a:r>
          </a:p>
          <a:p>
            <a:pPr lvl="1"/>
            <a:r>
              <a:rPr lang="en-US" dirty="0"/>
              <a:t>Transport, processing, control (again)</a:t>
            </a:r>
          </a:p>
          <a:p>
            <a:pPr lvl="1"/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34BE181-3AEB-E6C1-DB54-37582052E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345" y="2687782"/>
            <a:ext cx="4113491" cy="400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66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94EA-BE73-9085-1D23-B46D44F2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one: understanding the USRP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72BA-2A7B-E253-59D1-E821054E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designing any USRP system, you need to first understand the channel characteristics you are dealing with.</a:t>
            </a:r>
          </a:p>
          <a:p>
            <a:r>
              <a:rPr lang="en-US" dirty="0"/>
              <a:t>The USRP X310 is a motherboard that takes an analog signal, converts it, and interfaces with a  computer</a:t>
            </a:r>
          </a:p>
          <a:p>
            <a:r>
              <a:rPr lang="en-US" dirty="0"/>
              <a:t>They connect to an RF daughterboard that handles up conversion and amplification.</a:t>
            </a:r>
          </a:p>
          <a:p>
            <a:r>
              <a:rPr lang="en-US" dirty="0"/>
              <a:t>This signal goes into an antenna and transmitted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8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50317</TotalTime>
  <Words>3980</Words>
  <Application>Microsoft Office PowerPoint</Application>
  <PresentationFormat>Widescreen</PresentationFormat>
  <Paragraphs>370</Paragraphs>
  <Slides>54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Wingdings</vt:lpstr>
      <vt:lpstr>Office Theme</vt:lpstr>
      <vt:lpstr>Custom HDL for USRP Prototyping</vt:lpstr>
      <vt:lpstr>So what are USRP’s?</vt:lpstr>
      <vt:lpstr>So why work at the HDL level?</vt:lpstr>
      <vt:lpstr>How does RFNOC work?</vt:lpstr>
      <vt:lpstr>Custom RFNOC?</vt:lpstr>
      <vt:lpstr>What we want</vt:lpstr>
      <vt:lpstr>Towards our AFE + DC + FPGA goal</vt:lpstr>
      <vt:lpstr>What is UHD?</vt:lpstr>
      <vt:lpstr>Step one: understanding the USRP architecture</vt:lpstr>
      <vt:lpstr>Daughterboards</vt:lpstr>
      <vt:lpstr>Bandwidth</vt:lpstr>
      <vt:lpstr>About frequencies</vt:lpstr>
      <vt:lpstr>USRP Processing Delay</vt:lpstr>
      <vt:lpstr>USRP Processing Delay</vt:lpstr>
      <vt:lpstr>Safety</vt:lpstr>
      <vt:lpstr>GPIO</vt:lpstr>
      <vt:lpstr>GPIO safety</vt:lpstr>
      <vt:lpstr>Verilog reminder</vt:lpstr>
      <vt:lpstr>Streaming</vt:lpstr>
      <vt:lpstr>Useful references</vt:lpstr>
      <vt:lpstr>Project setup</vt:lpstr>
      <vt:lpstr>vlsipool</vt:lpstr>
      <vt:lpstr>Verilog file structure</vt:lpstr>
      <vt:lpstr>rtl/Sources</vt:lpstr>
      <vt:lpstr>Vivado Project</vt:lpstr>
      <vt:lpstr>Notes</vt:lpstr>
      <vt:lpstr>Some Verilog advice</vt:lpstr>
      <vt:lpstr>Matlab sim</vt:lpstr>
      <vt:lpstr>Testbench</vt:lpstr>
      <vt:lpstr>Now add UHD</vt:lpstr>
      <vt:lpstr>UHD git setup continued</vt:lpstr>
      <vt:lpstr>Cherry-picking</vt:lpstr>
      <vt:lpstr>General useful information</vt:lpstr>
      <vt:lpstr>Nonideality correction</vt:lpstr>
      <vt:lpstr>Debug advice</vt:lpstr>
      <vt:lpstr>Repo overview</vt:lpstr>
      <vt:lpstr>Preface</vt:lpstr>
      <vt:lpstr>HDL Makefile setup</vt:lpstr>
      <vt:lpstr>Compilation/bitfile generation</vt:lpstr>
      <vt:lpstr>Host C++ code</vt:lpstr>
      <vt:lpstr>Structuring a C++ project</vt:lpstr>
      <vt:lpstr>Header file</vt:lpstr>
      <vt:lpstr>CMake</vt:lpstr>
      <vt:lpstr>CMakeLists.txt files</vt:lpstr>
      <vt:lpstr>CMake function overview</vt:lpstr>
      <vt:lpstr>CMake config</vt:lpstr>
      <vt:lpstr>USRP CPP code build</vt:lpstr>
      <vt:lpstr>Changing library code</vt:lpstr>
      <vt:lpstr>Working with USRP c++ code</vt:lpstr>
      <vt:lpstr>Loopback params</vt:lpstr>
      <vt:lpstr>gpio regs</vt:lpstr>
      <vt:lpstr>Antennas</vt:lpstr>
      <vt:lpstr>Channel characterization</vt:lpstr>
      <vt:lpstr>Range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Winston</dc:creator>
  <cp:lastModifiedBy>Winston Wang</cp:lastModifiedBy>
  <cp:revision>28</cp:revision>
  <dcterms:created xsi:type="dcterms:W3CDTF">2023-10-27T14:03:06Z</dcterms:created>
  <dcterms:modified xsi:type="dcterms:W3CDTF">2024-04-10T12:34:11Z</dcterms:modified>
</cp:coreProperties>
</file>