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876" r:id="rId10"/>
    <p:sldId id="871" r:id="rId11"/>
    <p:sldId id="877" r:id="rId12"/>
    <p:sldId id="881" r:id="rId13"/>
    <p:sldId id="851" r:id="rId14"/>
    <p:sldId id="852" r:id="rId15"/>
    <p:sldId id="868" r:id="rId16"/>
    <p:sldId id="883" r:id="rId17"/>
    <p:sldId id="882" r:id="rId18"/>
    <p:sldId id="884" r:id="rId19"/>
    <p:sldId id="873" r:id="rId20"/>
    <p:sldId id="923" r:id="rId21"/>
    <p:sldId id="880" r:id="rId22"/>
    <p:sldId id="335" r:id="rId23"/>
    <p:sldId id="886" r:id="rId24"/>
    <p:sldId id="332" r:id="rId25"/>
    <p:sldId id="336" r:id="rId26"/>
    <p:sldId id="885" r:id="rId27"/>
    <p:sldId id="864" r:id="rId28"/>
    <p:sldId id="929" r:id="rId29"/>
    <p:sldId id="854" r:id="rId30"/>
    <p:sldId id="337" r:id="rId31"/>
    <p:sldId id="338" r:id="rId32"/>
    <p:sldId id="928" r:id="rId33"/>
    <p:sldId id="926" r:id="rId34"/>
    <p:sldId id="927" r:id="rId35"/>
    <p:sldId id="339" r:id="rId36"/>
    <p:sldId id="341" r:id="rId37"/>
    <p:sldId id="342" r:id="rId38"/>
    <p:sldId id="345" r:id="rId39"/>
    <p:sldId id="344" r:id="rId40"/>
    <p:sldId id="853" r:id="rId41"/>
    <p:sldId id="331" r:id="rId42"/>
    <p:sldId id="857" r:id="rId43"/>
    <p:sldId id="855" r:id="rId44"/>
    <p:sldId id="340" r:id="rId45"/>
    <p:sldId id="856" r:id="rId46"/>
    <p:sldId id="859" r:id="rId47"/>
    <p:sldId id="860" r:id="rId48"/>
    <p:sldId id="858" r:id="rId49"/>
    <p:sldId id="861" r:id="rId50"/>
    <p:sldId id="862" r:id="rId51"/>
    <p:sldId id="863" r:id="rId52"/>
    <p:sldId id="322" r:id="rId53"/>
    <p:sldId id="867" r:id="rId54"/>
    <p:sldId id="922" r:id="rId55"/>
    <p:sldId id="872" r:id="rId56"/>
    <p:sldId id="866" r:id="rId57"/>
    <p:sldId id="869" r:id="rId58"/>
    <p:sldId id="924" r:id="rId59"/>
    <p:sldId id="925" r:id="rId60"/>
    <p:sldId id="887" r:id="rId61"/>
    <p:sldId id="919" r:id="rId62"/>
    <p:sldId id="9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876"/>
            <p14:sldId id="871"/>
            <p14:sldId id="877"/>
            <p14:sldId id="881"/>
            <p14:sldId id="851"/>
            <p14:sldId id="852"/>
            <p14:sldId id="868"/>
            <p14:sldId id="883"/>
            <p14:sldId id="882"/>
            <p14:sldId id="884"/>
            <p14:sldId id="873"/>
            <p14:sldId id="923"/>
            <p14:sldId id="880"/>
            <p14:sldId id="335"/>
          </p14:sldIdLst>
        </p14:section>
        <p14:section name="File setup" id="{0A26B2B4-CC88-4187-8B6A-1D7BB969BE23}">
          <p14:sldIdLst>
            <p14:sldId id="886"/>
            <p14:sldId id="332"/>
            <p14:sldId id="336"/>
            <p14:sldId id="885"/>
            <p14:sldId id="864"/>
            <p14:sldId id="929"/>
            <p14:sldId id="854"/>
            <p14:sldId id="337"/>
            <p14:sldId id="338"/>
            <p14:sldId id="928"/>
            <p14:sldId id="926"/>
            <p14:sldId id="927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</p14:sldIdLst>
        </p14:section>
        <p14:section name="Make" id="{17F22DFD-60F2-452C-9AAD-3BF4144E04ED}">
          <p14:sldIdLst>
            <p14:sldId id="857"/>
            <p14:sldId id="855"/>
            <p14:sldId id="340"/>
          </p14:sldIdLst>
        </p14:section>
        <p14:section name="CMake" id="{312AF557-9FA5-45CB-B7E0-F1AFD1A46AD5}">
          <p14:sldIdLst>
            <p14:sldId id="856"/>
            <p14:sldId id="859"/>
            <p14:sldId id="860"/>
            <p14:sldId id="858"/>
            <p14:sldId id="861"/>
            <p14:sldId id="862"/>
            <p14:sldId id="863"/>
            <p14:sldId id="322"/>
            <p14:sldId id="867"/>
            <p14:sldId id="922"/>
            <p14:sldId id="872"/>
            <p14:sldId id="866"/>
            <p14:sldId id="869"/>
          </p14:sldIdLst>
        </p14:section>
        <p14:section name="C++" id="{6FADE9A0-DD8B-46AC-8CD9-DA20F3E0E20F}">
          <p14:sldIdLst>
            <p14:sldId id="924"/>
            <p14:sldId id="925"/>
          </p14:sldIdLst>
        </p14:section>
        <p14:section name="Practical stuff" id="{8AEBAFB7-F4D7-4C04-A70B-3F1FE1512424}">
          <p14:sldIdLst>
            <p14:sldId id="887"/>
            <p14:sldId id="919"/>
            <p14:sldId id="9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1766" autoAdjust="0"/>
  </p:normalViewPr>
  <p:slideViewPr>
    <p:cSldViewPr snapToGrid="0">
      <p:cViewPr>
        <p:scale>
          <a:sx n="100" d="100"/>
          <a:sy n="100" d="100"/>
        </p:scale>
        <p:origin x="93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1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0 298,'8'-1,"0"0,0 0,-1-1,1 0,8-4,26-5,34 4,86 2,28-1,426-12,-561 16,72-13,-15 1,-5 2,114-5,464 41,0-15,-404-12,63-12,15 0,917 16,-921-19,-189 6,121-16,107-4,-181 33,275-12,178-4,-177 11,-290-10,76-1,50 0,26 0,491 16,-822-1,0 2,0 0,24 6,-17-2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4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1,'2238'0,"-1987"14,-40 0,46-14,203 13,409 8,-565-24,-142 1,182 5,-182 11,59 1,445-17,309 4,-222 40,-436-20,1249 3,-1071-27,2130 2,-2420-15,2 0,-84 16,-98-1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8:54:11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0 179,'4'-1,"-1"0,0 0,1-1,-1 1,0-1,0 1,0-1,0 0,0-1,0 1,4-5,21-13,18 2,0 2,95-19,-78 29,1 2,93 7,-33 0,2651-3,-2590-16,-67 2,533-17,3374 32,-3734 15,13 0,1296-17,-1367 15,15 2,481-17,-684 3,63 11,-62-6,57 1,-45-8,-33-1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1T13:44:2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1,'226'14,"3"1,344-17,-559 3,1 1,-1 0,21 6,0 0,-15-4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1T13:44:37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2,'1257'0,"-1151"4,114 21,8 1,-117-18,240 10,-118-16,238 32,-292-18,263-12,-228-7,-11 3,612 17,49-4,-532-16,-119-11,3 0,-200 15,1-1,0 0,-1-2,1 0,-1-1,1 0,-1-1,0-1,15-7,13-5,1 2,0 2,1 2,59-6,-30 5,65-6,-117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1T13:44:40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1,'1775'0,"-1609"13,-12 1,-99-13,250 14,-30 1,-39-5,-70-4,-31-2,-39 8,-62-7,57 2,97-9,-165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page_configura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ZBtSAM/100ns-delay-when-using-ise-isim-why?language=en_U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usResearch/uhd/blob/master/fpga/usrp3/top/x300/Makefile.x300.in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ttus.com/UB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t5/USRP-Software-Radio/Why-is-the-latency-of-my-USRP-repeater-550-nsec/td-p/330185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https://files.ettus.com/manual/page_configuration.html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https://support.xilinx.com/s/question/0D52E00006hpZBtSAM/100ns-delay-when-using-ise-isim-why?language=en_US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https://github.com/Wangstonn/ww_uhd/blob/osla-bpsk-4.5/fpga/usrp3/top/x300/vlsi_make.sh</a:t>
            </a:r>
          </a:p>
          <a:p>
            <a:r>
              <a:rPr lang="en-US" dirty="0"/>
              <a:t>usrp_load.sh</a:t>
            </a:r>
          </a:p>
          <a:p>
            <a:r>
              <a:rPr lang="en-US" dirty="0"/>
              <a:t>mv_bitfile.sh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7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https://api.csswg.org/bikeshed/?force=1&amp;url=https://raw.githubusercontent.com/vector-of-bool/pitchfork/develop/data/spec.bs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https://stackoverflow.com/questions/3202136/using-g-to-compile-multiple-cpp-and-h-files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https://stackoverflow.com/questions/2360734/whats-a-good-directory-structure-for-larger-c-projects-using-makefile</a:t>
            </a:r>
          </a:p>
          <a:p>
            <a:r>
              <a:rPr lang="en-US"/>
              <a:t>https://www.open-std.org/jtc1/sc22/wg21/docs/papers/2018/p1204r0.html</a:t>
            </a:r>
          </a:p>
          <a:p>
            <a:endParaRPr lang="en-US"/>
          </a:p>
          <a:p>
            <a:r>
              <a:rPr lang="en-US" dirty="0"/>
              <a:t>https://stackoverflow.com/questions/8304190/cmake-with-include-and-source-paths-basic-setup</a:t>
            </a:r>
          </a:p>
          <a:p>
            <a:r>
              <a:rPr lang="en-US" dirty="0"/>
              <a:t>https://gitlab.kitware.com/cmake/community/-/wikis/doc/cmake/Useful-Variables</a:t>
            </a:r>
          </a:p>
          <a:p>
            <a:r>
              <a:rPr lang="en-US" dirty="0"/>
              <a:t>https://stackoverflow.com/questions/4506193/what-are-the-dusty-corners-a-newcomer-to-cmake-will-want-to-know</a:t>
            </a:r>
          </a:p>
          <a:p>
            <a:r>
              <a:rPr lang="en-US" dirty="0"/>
              <a:t>https://cmake.org/cmake/help/latest/guide/tutorial/Adding%20a%20Library.html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5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https://www.everythingrf.com/rf-calculators/antenna-near-field-distance-calculator</a:t>
            </a:r>
          </a:p>
          <a:p>
            <a:r>
              <a:rPr lang="en-US" dirty="0"/>
              <a:t>https://www.antenna-theory.com/basics/radpattern.php</a:t>
            </a:r>
          </a:p>
          <a:p>
            <a:r>
              <a:rPr lang="en-US" dirty="0"/>
              <a:t>https://kb.ettus.com/images/2/2b/ettus_research_vert900_datasheet.pdf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  <a:p>
            <a:r>
              <a:rPr lang="en-US"/>
              <a:t>https://www.gnuradio.org/grcon/grcon17/presentations/applications_and_extensions_of_gnuradio_at_APL/Jarriel-Cook-Measured-Latency-Introduced-by-RFNoC-Architecture.pdf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https://kb.ettus.com/UBX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https://en.wikipedia.org/wiki/ISM_radio_band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https://forums.ni.com/t5/USRP-Software-Radio/Why-is-the-latency-of-my-USRP-repeater-550-nsec/td-p/3301858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https://files.ettus.com/manual/page_gpio_api.html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5598754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b.ettus.com/About_USRP_Bandwidths_and_Sampling_Ra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9.png"/><Relationship Id="rId7" Type="http://schemas.openxmlformats.org/officeDocument/2006/relationships/image" Target="../media/image6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5.png"/><Relationship Id="rId4" Type="http://schemas.openxmlformats.org/officeDocument/2006/relationships/customXml" Target="../ink/ink4.xml"/><Relationship Id="rId9" Type="http://schemas.openxmlformats.org/officeDocument/2006/relationships/image" Target="../media/image7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og.com/media/en/technical-documentation/data-sheets/AD9146.PDF" TargetMode="External"/><Relationship Id="rId3" Type="http://schemas.openxmlformats.org/officeDocument/2006/relationships/hyperlink" Target="https://kb.ettus.com/Mapping_Between_ER-USRP_and_NI-USRP_Product_Numbers" TargetMode="External"/><Relationship Id="rId7" Type="http://schemas.openxmlformats.org/officeDocument/2006/relationships/hyperlink" Target="https://kb.ettus.com/X300/X310#Choosing_USRP_X310_vs_USRP_X300" TargetMode="External"/><Relationship Id="rId2" Type="http://schemas.openxmlformats.org/officeDocument/2006/relationships/hyperlink" Target="https://files.ettus.com/schematics/x300/x3x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xilinx.com/v/u/en-US/ug473_7Series_Memory_Resources" TargetMode="External"/><Relationship Id="rId5" Type="http://schemas.openxmlformats.org/officeDocument/2006/relationships/hyperlink" Target="https://docs.xilinx.com/v/u/en-US/7-series-product-selection-guide" TargetMode="External"/><Relationship Id="rId4" Type="http://schemas.openxmlformats.org/officeDocument/2006/relationships/hyperlink" Target="https://www.ni.com/docs/en-US/bundle/usrp-2940-features/page/usrp-2940-feature.html" TargetMode="External"/><Relationship Id="rId9" Type="http://schemas.openxmlformats.org/officeDocument/2006/relationships/hyperlink" Target="https://www.ti.com/lit/ds/symlink/ads62p48.pdf?ts=1697824892672&amp;ref_url=https%253A%252F%252Fwww.google.com%252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md.com/r/en-US/ug901-vivado-synthesis/RAM-HDL-Coding-Guidelin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f.io/posts/multiplication-fpga-dsp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Makefile.x300.in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vlsi_make.s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B6xLjOiw-5AcmWQ2GNcWTHVfxSufC8P4PqGfJjSeS0I/edit#gid=0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structuhd_1_1stream__args__t.html#a602a64b4937a85dba84e7f724387e252" TargetMode="External"/><Relationship Id="rId2" Type="http://schemas.openxmlformats.org/officeDocument/2006/relationships/hyperlink" Target="https://github.com/dbkomma/uhd/blob/usrp_da/host/dk_uhd/usrp_da/usrp_da.cp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host/examples/init_usr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ettus.com/manual/classuhd_1_1usrp_1_1multi__usrp.html#a38b10a6bd2128b3810da229c60b31aa1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gnuradio.org/event/18/contributions/234/attachments/74/186/GPIOs%20on%20USRPs.pdf" TargetMode="External"/><Relationship Id="rId2" Type="http://schemas.openxmlformats.org/officeDocument/2006/relationships/hyperlink" Target="https://www.youtube.com/watch?v=ppD06ZETnek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321431/21885057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109-D45E-0EE8-E28F-2F503C85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E90-9BE5-6D47-A3A7-AF899601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is on motherboard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D5289-4BF6-BC76-E92C-9A0CC33C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2897287"/>
            <a:ext cx="5696591" cy="32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6B3C4-7307-C68E-C76B-6BFD85EA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" y="3032224"/>
            <a:ext cx="555072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F348-2ED4-BA10-8CB5-0BDDD53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300F-FEAF-C29E-CCD2-AD1A8878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the X310+UBX160 setup, the daughterboard bandwidth is lower than the </a:t>
            </a:r>
            <a:r>
              <a:rPr lang="en-US" dirty="0" err="1"/>
              <a:t>fpga</a:t>
            </a:r>
            <a:r>
              <a:rPr lang="en-US" dirty="0"/>
              <a:t> bandwidth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4C74F-8F15-A141-C33C-F03201F42F8B}"/>
              </a:ext>
            </a:extLst>
          </p:cNvPr>
          <p:cNvSpPr txBox="1"/>
          <p:nvPr/>
        </p:nvSpPr>
        <p:spPr>
          <a:xfrm>
            <a:off x="6094228" y="51149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https://kb.ettus.com/About_USRP_Bandwidths_and_Sampling_Rates</a:t>
            </a:r>
            <a:r>
              <a:rPr lang="en-US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EE57591-36D2-F07F-5D3C-30BAE8F8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7" y="2612947"/>
            <a:ext cx="8765437" cy="40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2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E19-0A66-9526-7240-F6BAFD0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326A-32B0-1392-DB72-626EBD52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4297326" cy="4351338"/>
          </a:xfrm>
        </p:spPr>
        <p:txBody>
          <a:bodyPr/>
          <a:lstStyle/>
          <a:p>
            <a:r>
              <a:rPr lang="en-US" dirty="0"/>
              <a:t>What should our 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 frequencies be?</a:t>
            </a:r>
          </a:p>
          <a:p>
            <a:pPr lvl="1"/>
            <a:r>
              <a:rPr lang="en-US" dirty="0"/>
              <a:t>Legally, must be in the ISM band (reserved for research</a:t>
            </a:r>
          </a:p>
          <a:p>
            <a:pPr lvl="1"/>
            <a:r>
              <a:rPr lang="en-US" dirty="0"/>
              <a:t>2.4 GHz is attenuated by water and subject to </a:t>
            </a:r>
            <a:r>
              <a:rPr lang="en-US" dirty="0" err="1"/>
              <a:t>WiFi</a:t>
            </a:r>
            <a:r>
              <a:rPr lang="en-US" dirty="0"/>
              <a:t> interference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5DDE6-F54F-8D42-A50E-FAB95950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07" y="1464793"/>
            <a:ext cx="6712536" cy="5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35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06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A3E-0B0C-5BE3-2DFD-AA4BDE15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3149-B2C4-642C-0C33-B8B0514CF6D2}"/>
              </a:ext>
            </a:extLst>
          </p:cNvPr>
          <p:cNvSpPr txBox="1"/>
          <p:nvPr/>
        </p:nvSpPr>
        <p:spPr>
          <a:xfrm>
            <a:off x="574158" y="6012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https://kb.ettus.com/X300/X310_Getting_Started_Guides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B6E2-6F8F-5D68-A3E2-E590FDF1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5" y="1650825"/>
            <a:ext cx="11713534" cy="2808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14:cNvPr>
              <p14:cNvContentPartPr/>
              <p14:nvPr/>
            </p14:nvContentPartPr>
            <p14:xfrm>
              <a:off x="818607" y="3795112"/>
              <a:ext cx="3806640" cy="10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607" y="3687472"/>
                <a:ext cx="3914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14:cNvPr>
              <p14:cNvContentPartPr/>
              <p14:nvPr/>
            </p14:nvContentPartPr>
            <p14:xfrm>
              <a:off x="903927" y="4178512"/>
              <a:ext cx="4837320" cy="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27" y="4070872"/>
                <a:ext cx="49449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40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C12-FBAA-45BF-0392-384830E7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F0E9-2FE2-1FE1-46AF-2167D3CE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58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76C4D-C928-B396-11E8-8DAC78E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51" y="681037"/>
            <a:ext cx="7410893" cy="56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C5BF-CE6F-6230-C64E-C63D9D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safety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 the </a:t>
                </a:r>
                <a:r>
                  <a:rPr lang="en-US" dirty="0" err="1"/>
                  <a:t>fpga</a:t>
                </a:r>
                <a:r>
                  <a:rPr lang="en-US" dirty="0"/>
                  <a:t>, a data direction register (</a:t>
                </a:r>
                <a:r>
                  <a:rPr lang="en-US" dirty="0" err="1"/>
                  <a:t>ddr</a:t>
                </a:r>
                <a:r>
                  <a:rPr lang="en-US" dirty="0"/>
                  <a:t>) controls whether the </a:t>
                </a:r>
                <a:r>
                  <a:rPr lang="en-US" dirty="0" err="1"/>
                  <a:t>gpio</a:t>
                </a:r>
                <a:r>
                  <a:rPr lang="en-US" dirty="0"/>
                  <a:t> is in input mode or output mode. There is one reg per pin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1 -&gt; pin = </a:t>
                </a:r>
                <a:r>
                  <a:rPr lang="en-US" dirty="0" err="1"/>
                  <a:t>fp_gpio_out</a:t>
                </a:r>
                <a:r>
                  <a:rPr lang="en-US" dirty="0"/>
                  <a:t>    (</a:t>
                </a:r>
                <a:r>
                  <a:rPr lang="en-US" dirty="0" err="1"/>
                  <a:t>fp_gpio_in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0 -&gt; </a:t>
                </a:r>
                <a:r>
                  <a:rPr lang="en-US" dirty="0" err="1"/>
                  <a:t>fp_gpio_in</a:t>
                </a:r>
                <a:r>
                  <a:rPr lang="en-US" dirty="0"/>
                  <a:t> = pin   (</a:t>
                </a:r>
                <a:r>
                  <a:rPr lang="en-US" dirty="0" err="1"/>
                  <a:t>fp_gpio_out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/>
                  <a:t>(these names are the ones </a:t>
                </a:r>
                <a:r>
                  <a:rPr lang="en-US"/>
                  <a:t>used in x300_core.v)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Problem: connecting two output </a:t>
                </a:r>
                <a:r>
                  <a:rPr lang="en-US" dirty="0" err="1"/>
                  <a:t>gpio</a:t>
                </a:r>
                <a:r>
                  <a:rPr lang="en-US" dirty="0"/>
                  <a:t> pin can lead to overcurrent if one is set to zero and the other is set to one. Even worse, we don’t physically know if the </a:t>
                </a:r>
                <a:r>
                  <a:rPr lang="en-US" dirty="0" err="1"/>
                  <a:t>gpio</a:t>
                </a:r>
                <a:r>
                  <a:rPr lang="en-US" dirty="0"/>
                  <a:t> pin is an input or output</a:t>
                </a:r>
              </a:p>
              <a:p>
                <a:r>
                  <a:rPr lang="en-US" dirty="0"/>
                  <a:t>2 solutions:</a:t>
                </a:r>
              </a:p>
              <a:p>
                <a:pPr lvl="1"/>
                <a:r>
                  <a:rPr lang="en-US" dirty="0"/>
                  <a:t>Never directly connect </a:t>
                </a:r>
                <a:r>
                  <a:rPr lang="en-US" dirty="0" err="1"/>
                  <a:t>gpio</a:t>
                </a:r>
                <a:r>
                  <a:rPr lang="en-US" dirty="0"/>
                  <a:t> pins. Always connect them with a 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resistor</a:t>
                </a:r>
              </a:p>
              <a:p>
                <a:pPr lvl="1"/>
                <a:r>
                  <a:rPr lang="en-US" dirty="0"/>
                  <a:t>For all input pins, set </a:t>
                </a:r>
                <a:r>
                  <a:rPr lang="en-US" dirty="0" err="1"/>
                  <a:t>fp_gpio_out</a:t>
                </a:r>
                <a:r>
                  <a:rPr lang="en-US" dirty="0"/>
                  <a:t> = 1. This way, if we accidentally set </a:t>
                </a:r>
                <a:r>
                  <a:rPr lang="en-US" dirty="0" err="1"/>
                  <a:t>ddr</a:t>
                </a:r>
                <a:r>
                  <a:rPr lang="en-US" dirty="0"/>
                  <a:t> = 1, we can see by measuring the pin.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6CE-FA8A-2313-46C3-D38102B9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ED1-EC6B-B9A3-977A-6F086689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‘b1 will set the first bit to one, not all of them</a:t>
            </a:r>
          </a:p>
          <a:p>
            <a:r>
              <a:rPr lang="en-US" dirty="0"/>
              <a:t>Use the replication operator to set a group of bits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DF5F-E541-D47F-CE7A-9781014A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805225" cy="15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56C5-CADC-FC05-8562-5CA25CF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AED-C064-30FB-5AF8-9AA945B0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EF42-A7E3-AD7F-1188-BD96D90A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40" y="1690688"/>
            <a:ext cx="11622320" cy="3008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14:cNvPr>
              <p14:cNvContentPartPr/>
              <p14:nvPr/>
            </p14:nvContentPartPr>
            <p14:xfrm>
              <a:off x="284840" y="3614551"/>
              <a:ext cx="441216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40" y="3506551"/>
                <a:ext cx="451980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49519B-C320-CBBB-D103-C8FB9B4A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maximum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46060B-E52F-E5D6-DD87-870FE490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328" cy="4351338"/>
          </a:xfrm>
        </p:spPr>
        <p:txBody>
          <a:bodyPr/>
          <a:lstStyle/>
          <a:p>
            <a:r>
              <a:rPr lang="en-US" dirty="0"/>
              <a:t>Each BRAM is 36 kb</a:t>
            </a:r>
          </a:p>
          <a:p>
            <a:pPr lvl="1"/>
            <a:r>
              <a:rPr lang="en-US" dirty="0"/>
              <a:t>Can’t set it to run at a data width of 32 bits – can only set it as 36 bit width</a:t>
            </a:r>
          </a:p>
          <a:p>
            <a:r>
              <a:rPr lang="en-US" dirty="0"/>
              <a:t>Total available (unused) memory is 311,000 32 bit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FF843-9220-1ED0-11BA-A3B5981F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52" y="4043204"/>
            <a:ext cx="5039428" cy="2248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70C76-0ED8-1385-6ADB-7034D34F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62" y="1427188"/>
            <a:ext cx="5489825" cy="22482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A49827-BAB3-FFDC-35B9-6E0C7BF32798}"/>
                  </a:ext>
                </a:extLst>
              </p14:cNvPr>
              <p14:cNvContentPartPr/>
              <p14:nvPr/>
            </p14:nvContentPartPr>
            <p14:xfrm>
              <a:off x="6887091" y="2558060"/>
              <a:ext cx="41832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A49827-BAB3-FFDC-35B9-6E0C7BF32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3451" y="2450420"/>
                <a:ext cx="52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010758-5F10-1446-5965-EC0757BC19B5}"/>
                  </a:ext>
                </a:extLst>
              </p14:cNvPr>
              <p14:cNvContentPartPr/>
              <p14:nvPr/>
            </p14:nvContentPartPr>
            <p14:xfrm>
              <a:off x="9377211" y="2227220"/>
              <a:ext cx="2577240" cy="59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010758-5F10-1446-5965-EC0757BC19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3571" y="2119580"/>
                <a:ext cx="2684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B168EA-14F9-94EA-5A38-D147B1780050}"/>
                  </a:ext>
                </a:extLst>
              </p14:cNvPr>
              <p14:cNvContentPartPr/>
              <p14:nvPr/>
            </p14:nvContentPartPr>
            <p14:xfrm>
              <a:off x="6799611" y="2383100"/>
              <a:ext cx="1332000" cy="39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B168EA-14F9-94EA-5A38-D147B17800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5611" y="2275460"/>
                <a:ext cx="143964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72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28EB-E116-E2D5-465B-AA88E28D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BD1-1AC0-212A-8BEA-32102379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https://files.ettus.com/schematics/x300/x3xx.pdf</a:t>
            </a:r>
            <a:endParaRPr lang="en-US" dirty="0"/>
          </a:p>
          <a:p>
            <a:r>
              <a:rPr lang="en-US" dirty="0"/>
              <a:t>NI documentation</a:t>
            </a:r>
          </a:p>
          <a:p>
            <a:pPr lvl="1"/>
            <a:r>
              <a:rPr lang="en-US" dirty="0">
                <a:hlinkClick r:id="rId3"/>
              </a:rPr>
              <a:t>https://kb.ettus.com/Mapping_Between_ER-USRP_and_NI-USRP_Product_Numbers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https://www.ni.com/docs/en-US/bundle/usrp-2940-features/page/usrp-2940-feature.html</a:t>
            </a:r>
            <a:r>
              <a:rPr lang="en-US" dirty="0"/>
              <a:t> </a:t>
            </a:r>
          </a:p>
          <a:p>
            <a:r>
              <a:rPr lang="en-US" dirty="0"/>
              <a:t>FPGA features</a:t>
            </a:r>
          </a:p>
          <a:p>
            <a:pPr lvl="1"/>
            <a:r>
              <a:rPr lang="en-US" dirty="0">
                <a:hlinkClick r:id="rId5"/>
              </a:rPr>
              <a:t>https://docs.xilinx.com/v/u/en-US/7-series-product-selection-guide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https://docs.xilinx.com/v/u/en-US/ug473_7Series_Memory_Resources</a:t>
            </a:r>
            <a:r>
              <a:rPr lang="en-US" dirty="0"/>
              <a:t> </a:t>
            </a:r>
          </a:p>
          <a:p>
            <a:r>
              <a:rPr lang="en-US" dirty="0"/>
              <a:t>A components list:</a:t>
            </a:r>
          </a:p>
          <a:p>
            <a:pPr lvl="1"/>
            <a:r>
              <a:rPr lang="en-US" dirty="0">
                <a:hlinkClick r:id="rId7"/>
              </a:rPr>
              <a:t>https://kb.ettus.com/X300/X310#Choosing_USRP_X310_vs_USRP_X300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https://www.analog.com/media/en/technical-documentation/data-sheets/AD9146.PDF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9"/>
              </a:rPr>
              <a:t>https://www.ti.com/lit/ds/symlink/ads62p48.pdf?ts=1697824892672&amp;ref_url=https%253A%252F%252Fwww.google.com%252F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C938-E2BA-904C-F582-DBCAB504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vlsipool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C5-4FF4-8DBC-0E7C-6DCE2E2B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hdl</a:t>
            </a:r>
            <a:endParaRPr lang="en-US" dirty="0"/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pPr lvl="1"/>
            <a:r>
              <a:rPr lang="en-US" dirty="0" err="1"/>
              <a:t>Makefile.srcs</a:t>
            </a:r>
            <a:r>
              <a:rPr lang="en-US" dirty="0"/>
              <a:t> (more on this later)</a:t>
            </a:r>
          </a:p>
          <a:p>
            <a:r>
              <a:rPr lang="en-US" dirty="0"/>
              <a:t>TODO: try using packages instead of #include (see </a:t>
            </a:r>
            <a:r>
              <a:rPr lang="en-US" dirty="0" err="1"/>
              <a:t>fpga</a:t>
            </a:r>
            <a:r>
              <a:rPr lang="en-US" dirty="0"/>
              <a:t>/usrp3/&lt;any folder&gt;</a:t>
            </a:r>
          </a:p>
          <a:p>
            <a:r>
              <a:rPr lang="en-US" dirty="0"/>
              <a:t>Advice: Don’t use global params because the </a:t>
            </a:r>
            <a:r>
              <a:rPr lang="en-US" dirty="0" err="1"/>
              <a:t>sys_defs.svh</a:t>
            </a:r>
            <a:r>
              <a:rPr lang="en-US" dirty="0"/>
              <a:t> file will cause a lot of compilation heartache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4E50-74C6-7C4C-04A6-2D8E67A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C0BD-E934-69C4-450F-113369E1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will create a TON of logs that make it hard to checkout different branches.</a:t>
            </a:r>
          </a:p>
          <a:p>
            <a:r>
              <a:rPr lang="en-US" dirty="0"/>
              <a:t>Create your </a:t>
            </a:r>
            <a:r>
              <a:rPr lang="en-US" dirty="0" err="1"/>
              <a:t>vivado</a:t>
            </a:r>
            <a:r>
              <a:rPr lang="en-US" dirty="0"/>
              <a:t> project outside of your git repo and have it linked to </a:t>
            </a:r>
            <a:r>
              <a:rPr lang="en-US"/>
              <a:t>sources in the repo</a:t>
            </a:r>
          </a:p>
        </p:txBody>
      </p:sp>
    </p:spTree>
    <p:extLst>
      <p:ext uri="{BB962C8B-B14F-4D97-AF65-F5344CB8AC3E}">
        <p14:creationId xmlns:p14="http://schemas.microsoft.com/office/powerpoint/2010/main" val="338124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6CC-4AC8-C100-2766-4C37F7A6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2409-77F7-2883-7D29-4C272D0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we use a </a:t>
            </a:r>
            <a:r>
              <a:rPr lang="en-US" dirty="0" err="1"/>
              <a:t>sys_defs.svh</a:t>
            </a:r>
            <a:r>
              <a:rPr lang="en-US" dirty="0"/>
              <a:t> file to hold the global variables. This typically doesn’t work well with </a:t>
            </a:r>
            <a:r>
              <a:rPr lang="en-US" dirty="0" err="1"/>
              <a:t>usrp</a:t>
            </a:r>
            <a:r>
              <a:rPr lang="en-US" dirty="0"/>
              <a:t> HDL compilation, so I’d advise using packages or parameterized values instead</a:t>
            </a:r>
          </a:p>
          <a:p>
            <a:r>
              <a:rPr lang="en-US" dirty="0"/>
              <a:t>Warning about parameterized modules: I once ran into a bug where the default parameter was NOT overridden by the parameter values given at instantiation. This can lead to very cryptic bugs.</a:t>
            </a:r>
          </a:p>
        </p:txBody>
      </p:sp>
    </p:spTree>
    <p:extLst>
      <p:ext uri="{BB962C8B-B14F-4D97-AF65-F5344CB8AC3E}">
        <p14:creationId xmlns:p14="http://schemas.microsoft.com/office/powerpoint/2010/main" val="117913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3D7A-6440-065A-D064-0315F7DD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75AA-6352-D45A-21DB-A105CDB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https://web.engr.oregonstate.edu/~traylor/ece474/beamer_lectures/</a:t>
            </a:r>
          </a:p>
        </p:txBody>
      </p:sp>
    </p:spTree>
    <p:extLst>
      <p:ext uri="{BB962C8B-B14F-4D97-AF65-F5344CB8AC3E}">
        <p14:creationId xmlns:p14="http://schemas.microsoft.com/office/powerpoint/2010/main" val="2517560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FBD1-E2DB-F002-6CE7-69A2E5A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vs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E16-C1CC-92E4-886A-5404D2A5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reports are only a ballpark estimate. Don’t worry about timing from these reports. Implementation is what matters.</a:t>
            </a:r>
          </a:p>
          <a:p>
            <a:r>
              <a:rPr lang="en-US" dirty="0"/>
              <a:t>When simulating and Implementation, there will be a 100ns delay before the device is operational due to global set reset (GSR)</a:t>
            </a:r>
          </a:p>
          <a:p>
            <a:r>
              <a:rPr lang="en-US" dirty="0"/>
              <a:t>Each time after booting up, SRAM based FPGA devices take time to load FPGA settings before operation</a:t>
            </a:r>
          </a:p>
        </p:txBody>
      </p:sp>
    </p:spTree>
    <p:extLst>
      <p:ext uri="{BB962C8B-B14F-4D97-AF65-F5344CB8AC3E}">
        <p14:creationId xmlns:p14="http://schemas.microsoft.com/office/powerpoint/2010/main" val="968911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EDBF-F16F-BA85-2DB8-3764048D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44C5-55A5-A4F1-ED17-3D701192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templates</a:t>
            </a:r>
          </a:p>
          <a:p>
            <a:r>
              <a:rPr lang="en-US" dirty="0">
                <a:hlinkClick r:id="rId2"/>
              </a:rPr>
              <a:t>https://docs.amd.com/r/en-US/ug901-vivado-synthesis/RAM-HDL-Coding-Guidelines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72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8999-33E4-5263-19D0-8D2CA907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6007-1384-934D-9A71-6EF819E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your own multiplication</a:t>
            </a:r>
          </a:p>
          <a:p>
            <a:r>
              <a:rPr lang="en-US" dirty="0">
                <a:hlinkClick r:id="rId2"/>
              </a:rPr>
              <a:t>https://projectf.io/posts/multiplication-fpga-dsps/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06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12E4-D71F-F26A-2E65-97BE946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7017-0B55-CBEA-7008-F351EE3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.</a:t>
            </a:r>
            <a:r>
              <a:rPr lang="en-US" dirty="0" err="1"/>
              <a:t>sh</a:t>
            </a:r>
            <a:r>
              <a:rPr lang="en-US" dirty="0"/>
              <a:t> files, run using . &lt;filename&gt;.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c++</a:t>
            </a:r>
            <a:r>
              <a:rPr lang="en-US" dirty="0"/>
              <a:t> files, run using </a:t>
            </a:r>
            <a:r>
              <a:rPr lang="en-US"/>
              <a:t>./&lt;filename&gt;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334826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DE1B-4987-7195-DB8D-8907B5DE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</a:t>
            </a:r>
            <a:r>
              <a:rPr lang="en-US" dirty="0" err="1"/>
              <a:t>Makefile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83D-44A1-EDAA-4C84-DCA7435F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compile the HDL, the </a:t>
            </a:r>
            <a:r>
              <a:rPr lang="en-US" dirty="0" err="1"/>
              <a:t>makefile</a:t>
            </a:r>
            <a:r>
              <a:rPr lang="en-US" dirty="0"/>
              <a:t> needs to know which files are needed. This is done by reading </a:t>
            </a:r>
            <a:r>
              <a:rPr lang="en-US" dirty="0" err="1"/>
              <a:t>makefile.srcs</a:t>
            </a:r>
            <a:r>
              <a:rPr lang="en-US" dirty="0"/>
              <a:t> files, which contain a list of all </a:t>
            </a:r>
            <a:r>
              <a:rPr lang="en-US" dirty="0" err="1"/>
              <a:t>hdl</a:t>
            </a:r>
            <a:r>
              <a:rPr lang="en-US" dirty="0"/>
              <a:t> code we use.</a:t>
            </a:r>
          </a:p>
          <a:p>
            <a:pPr marL="0" indent="0">
              <a:buNone/>
            </a:pPr>
            <a:r>
              <a:rPr lang="en-US" dirty="0"/>
              <a:t>In each module folder, add a </a:t>
            </a:r>
            <a:r>
              <a:rPr lang="en-US" dirty="0" err="1"/>
              <a:t>Makefile.srcs</a:t>
            </a:r>
            <a:r>
              <a:rPr lang="en-US" dirty="0"/>
              <a:t> file that </a:t>
            </a:r>
          </a:p>
          <a:p>
            <a:pPr lvl="1"/>
            <a:r>
              <a:rPr lang="en-US" dirty="0"/>
              <a:t>Adds all utility files</a:t>
            </a:r>
          </a:p>
          <a:p>
            <a:pPr lvl="1"/>
            <a:r>
              <a:rPr lang="en-US" dirty="0"/>
              <a:t>Adds the full paths to each of the </a:t>
            </a:r>
            <a:r>
              <a:rPr lang="en-US" dirty="0" err="1"/>
              <a:t>hdl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In the top module folder </a:t>
            </a:r>
            <a:r>
              <a:rPr lang="en-US" dirty="0" err="1"/>
              <a:t>Makefile</a:t>
            </a:r>
            <a:r>
              <a:rPr lang="en-US" dirty="0"/>
              <a:t>, add all the files that are being used. To add this </a:t>
            </a:r>
            <a:r>
              <a:rPr lang="en-US" dirty="0" err="1"/>
              <a:t>Makefile</a:t>
            </a:r>
            <a:r>
              <a:rPr lang="en-US" dirty="0"/>
              <a:t>, include the path to the </a:t>
            </a:r>
            <a:r>
              <a:rPr lang="en-US" dirty="0" err="1"/>
              <a:t>Makefile.srcs</a:t>
            </a:r>
            <a:r>
              <a:rPr lang="en-US" dirty="0"/>
              <a:t> and append the path string to DESIGN_SRCS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9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Compilation/</a:t>
            </a:r>
            <a:r>
              <a:rPr lang="en-US" dirty="0" err="1"/>
              <a:t>bitfile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module load python/3.8.5</a:t>
            </a:r>
          </a:p>
          <a:p>
            <a:pPr marL="0" indent="0">
              <a:buNone/>
            </a:pPr>
            <a:r>
              <a:rPr lang="en-US" dirty="0"/>
              <a:t>. ./setupenv.sh --</a:t>
            </a:r>
            <a:r>
              <a:rPr lang="en-US" dirty="0" err="1"/>
              <a:t>vivado</a:t>
            </a:r>
            <a:r>
              <a:rPr lang="en-US" dirty="0"/>
              <a:t>-path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caen</a:t>
            </a:r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/2021.1/</a:t>
            </a:r>
            <a:r>
              <a:rPr lang="en-US" dirty="0" err="1"/>
              <a:t>Vivado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make X310_HG</a:t>
            </a:r>
          </a:p>
          <a:p>
            <a:pPr marL="0" indent="0">
              <a:buNone/>
            </a:pPr>
            <a:r>
              <a:rPr lang="en-US" dirty="0" err="1"/>
              <a:t>vivado</a:t>
            </a:r>
            <a:r>
              <a:rPr lang="en-US" dirty="0"/>
              <a:t> path will change based on </a:t>
            </a:r>
            <a:r>
              <a:rPr lang="en-US" dirty="0" err="1"/>
              <a:t>uhd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https://github.com/Wangstonn/ww_uhd/blob/osla-bpsk-4.5/fpga/usrp3/top/x300/vlsi_make.sh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record </a:t>
            </a:r>
            <a:r>
              <a:rPr lang="en-US" dirty="0" err="1"/>
              <a:t>bitfile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mv build/usrp_x310_fpga_HG.bit ./usrp_x310_fpga_HG.bit </a:t>
            </a:r>
          </a:p>
          <a:p>
            <a:pPr marL="0" indent="0">
              <a:buNone/>
            </a:pPr>
            <a:r>
              <a:rPr lang="en-US" dirty="0"/>
              <a:t>To load onto USRP </a:t>
            </a:r>
            <a:r>
              <a:rPr lang="en-US" dirty="0" err="1"/>
              <a:t>vscode</a:t>
            </a:r>
            <a:r>
              <a:rPr lang="en-US" dirty="0"/>
              <a:t> into lab computer</a:t>
            </a:r>
          </a:p>
          <a:p>
            <a:pPr marL="0" indent="0">
              <a:buNone/>
            </a:pPr>
            <a:r>
              <a:rPr lang="en-US" dirty="0" err="1"/>
              <a:t>uhd_image_loader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type=x300 </a:t>
            </a:r>
            <a:r>
              <a:rPr lang="en-US" dirty="0" err="1"/>
              <a:t>addr</a:t>
            </a:r>
            <a:r>
              <a:rPr lang="en-US" dirty="0"/>
              <a:t>=192.168.110.2 --</a:t>
            </a:r>
            <a:r>
              <a:rPr lang="en-US" dirty="0" err="1"/>
              <a:t>fpga</a:t>
            </a:r>
            <a:r>
              <a:rPr lang="en-US" dirty="0"/>
              <a:t>-path usrp_x310_fpga_HG.bit</a:t>
            </a:r>
          </a:p>
          <a:p>
            <a:pPr marL="0" indent="0">
              <a:buNone/>
            </a:pPr>
            <a:r>
              <a:rPr lang="en-US" dirty="0"/>
              <a:t>IP addresses and reservation are found here: </a:t>
            </a:r>
            <a:r>
              <a:rPr lang="en-US" dirty="0">
                <a:hlinkClick r:id="rId4"/>
              </a:rPr>
              <a:t>https://docs.google.com/spreadsheets/d/1B6xLjOiw-5AcmWQ2GNcWTHVfxSufC8P4PqGfJjSeS0I/edit#gid=0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6981-6492-0C45-169A-2540837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1C1-B5D7-6196-C2F4-3A7EFE09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https://github.com/dbkomma/uhd/blob/usrp_da/host/dk_uhd/usrp_da/usrp_da.cpp</a:t>
            </a:r>
            <a:r>
              <a:rPr lang="en-US" dirty="0"/>
              <a:t> </a:t>
            </a:r>
          </a:p>
          <a:p>
            <a:r>
              <a:rPr lang="en-US">
                <a:hlinkClick r:id="rId3"/>
              </a:rPr>
              <a:t>https://files.ettus.com/manual/structuhd_1_1stream__args__t.html#a602a64b4937a85dba84e7f724387e252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792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3983-0D05-ABAD-049E-B27646B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a C++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120-289B-4BFA-3AE5-42E329E1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code should be organized into folders that contain functions, their header, and a unit test. </a:t>
            </a:r>
          </a:p>
          <a:p>
            <a:pPr marL="0" indent="0">
              <a:buNone/>
            </a:pPr>
            <a:r>
              <a:rPr lang="en-US" dirty="0" err="1"/>
              <a:t>project_folder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│</a:t>
            </a:r>
          </a:p>
          <a:p>
            <a:pPr marL="0" indent="0">
              <a:buNone/>
            </a:pPr>
            <a:r>
              <a:rPr lang="en-US" dirty="0"/>
              <a:t>├── main.cpp         // Contains the main program logic</a:t>
            </a:r>
          </a:p>
          <a:p>
            <a:pPr marL="0" indent="0">
              <a:buNone/>
            </a:pPr>
            <a:r>
              <a:rPr lang="en-US" dirty="0"/>
              <a:t>└── </a:t>
            </a:r>
            <a:r>
              <a:rPr lang="en-US" dirty="0" err="1"/>
              <a:t>src</a:t>
            </a:r>
            <a:r>
              <a:rPr lang="en-US" dirty="0"/>
              <a:t>/             // Folder containing source files</a:t>
            </a:r>
          </a:p>
          <a:p>
            <a:pPr marL="0" indent="0">
              <a:buNone/>
            </a:pPr>
            <a:r>
              <a:rPr lang="en-US" dirty="0"/>
              <a:t>    ├── functions.cpp    // Implementation of functions</a:t>
            </a:r>
          </a:p>
          <a:p>
            <a:pPr marL="0" indent="0">
              <a:buNone/>
            </a:pPr>
            <a:r>
              <a:rPr lang="en-US" dirty="0"/>
              <a:t>    ├── </a:t>
            </a:r>
            <a:r>
              <a:rPr lang="en-US" dirty="0" err="1"/>
              <a:t>functions.h</a:t>
            </a:r>
            <a:r>
              <a:rPr lang="en-US" dirty="0"/>
              <a:t>      // Header file declaring functions</a:t>
            </a:r>
          </a:p>
          <a:p>
            <a:pPr marL="0" indent="0">
              <a:buNone/>
            </a:pPr>
            <a:r>
              <a:rPr lang="en-US" dirty="0"/>
              <a:t>    └── tests.cpp        // File for testing functions</a:t>
            </a:r>
          </a:p>
          <a:p>
            <a:pPr marL="0" indent="0">
              <a:buNone/>
            </a:pPr>
            <a:r>
              <a:rPr lang="en-US" dirty="0"/>
              <a:t>These functions can be further grouped into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0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899-8501-9B13-2958-0BD800CB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026B-963B-3C6A-6FB4-C05F96C3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//Include guards to prevent repeated definition</a:t>
            </a:r>
          </a:p>
          <a:p>
            <a:pPr marL="0" indent="0">
              <a:buNone/>
            </a:pPr>
            <a:r>
              <a:rPr lang="en-US" dirty="0"/>
              <a:t>#ifndef CROSS_CORRELATION_H</a:t>
            </a:r>
          </a:p>
          <a:p>
            <a:pPr marL="0" indent="0">
              <a:buNone/>
            </a:pPr>
            <a:r>
              <a:rPr lang="en-US" dirty="0"/>
              <a:t>#define CROSS_CORRELATION_H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//libraries needed to be included in function </a:t>
            </a:r>
            <a:r>
              <a:rPr lang="en-US" dirty="0" err="1"/>
              <a:t>c++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#include &lt;vector&gt;</a:t>
            </a:r>
          </a:p>
          <a:p>
            <a:pPr marL="0" indent="0">
              <a:buNone/>
            </a:pPr>
            <a:r>
              <a:rPr lang="en-US" dirty="0"/>
              <a:t>#include &lt;complex&gt;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//function prototypes</a:t>
            </a:r>
          </a:p>
          <a:p>
            <a:pPr marL="0" indent="0">
              <a:buNone/>
            </a:pPr>
            <a:r>
              <a:rPr lang="en-US" dirty="0"/>
              <a:t>std::tuple&lt;std::vector&lt;std::complex&lt;double&gt;&gt;, std::vector&lt;int&gt;&gt; </a:t>
            </a:r>
            <a:r>
              <a:rPr lang="en-US" dirty="0" err="1"/>
              <a:t>crossCorrelationComplex</a:t>
            </a:r>
            <a:r>
              <a:rPr lang="en-US" dirty="0"/>
              <a:t>(const std::vector&lt;std::complex&lt;double&gt;&gt;&amp; x, const std::vector&lt;std::complex&lt;double&gt;&gt;&amp; 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#endif  // CROSS_CORRELATION_H</a:t>
            </a:r>
          </a:p>
        </p:txBody>
      </p:sp>
    </p:spTree>
    <p:extLst>
      <p:ext uri="{BB962C8B-B14F-4D97-AF65-F5344CB8AC3E}">
        <p14:creationId xmlns:p14="http://schemas.microsoft.com/office/powerpoint/2010/main" val="1204546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C2F9-C265-0404-B5CE-F184A601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E17D-7372-543D-6E83-6ED5765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Up to now, you probably used an IDE to compile </a:t>
            </a:r>
            <a:r>
              <a:rPr lang="en-US" dirty="0" err="1"/>
              <a:t>c++</a:t>
            </a:r>
            <a:r>
              <a:rPr lang="en-US" dirty="0"/>
              <a:t> files. When compiling on a </a:t>
            </a:r>
            <a:r>
              <a:rPr lang="en-US" dirty="0" err="1"/>
              <a:t>linux</a:t>
            </a:r>
            <a:r>
              <a:rPr lang="en-US" dirty="0"/>
              <a:t> server, the command used is</a:t>
            </a:r>
          </a:p>
          <a:p>
            <a:pPr marL="0" indent="0">
              <a:buNone/>
            </a:pPr>
            <a:r>
              <a:rPr lang="en-US" dirty="0"/>
              <a:t>g++ -o test xcorr_slow.test.cpp</a:t>
            </a:r>
          </a:p>
          <a:p>
            <a:pPr marL="0" indent="0">
              <a:buNone/>
            </a:pPr>
            <a:r>
              <a:rPr lang="en-US" dirty="0"/>
              <a:t>What happens is you have a function in a separate file? Then </a:t>
            </a:r>
            <a:r>
              <a:rPr lang="en-US" dirty="0" err="1"/>
              <a:t>c++</a:t>
            </a:r>
            <a:r>
              <a:rPr lang="en-US" dirty="0"/>
              <a:t> must compile both and link them</a:t>
            </a:r>
          </a:p>
          <a:p>
            <a:pPr marL="0" indent="0">
              <a:buNone/>
            </a:pPr>
            <a:r>
              <a:rPr lang="en-US" dirty="0"/>
              <a:t> g++ -o test xcorr_slow.test.cpp xcorr_slow.cpp</a:t>
            </a:r>
          </a:p>
          <a:p>
            <a:pPr marL="0" indent="0">
              <a:buNone/>
            </a:pPr>
            <a:r>
              <a:rPr lang="en-US" dirty="0"/>
              <a:t>With many function and many files. This can quickly become too complex. 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is a build tool that uses CMakeLists.txt to record dependencies and allow us to build larger </a:t>
            </a:r>
            <a:r>
              <a:rPr lang="en-US" dirty="0" err="1"/>
              <a:t>c++</a:t>
            </a:r>
            <a:r>
              <a:rPr lang="en-US" dirty="0"/>
              <a:t> executables</a:t>
            </a:r>
          </a:p>
        </p:txBody>
      </p:sp>
    </p:spTree>
    <p:extLst>
      <p:ext uri="{BB962C8B-B14F-4D97-AF65-F5344CB8AC3E}">
        <p14:creationId xmlns:p14="http://schemas.microsoft.com/office/powerpoint/2010/main" val="3981680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7896-13A1-5572-48D4-DBB1F349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17E9-B3BA-A5E9-8723-20E42EAB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Each folder will have a CMakeLists.txt</a:t>
            </a:r>
          </a:p>
          <a:p>
            <a:pPr marL="0" indent="0">
              <a:buNone/>
            </a:pP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|- </a:t>
            </a:r>
            <a:r>
              <a:rPr lang="en-US" dirty="0" err="1"/>
              <a:t>MainProject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|- main.cpp</a:t>
            </a:r>
          </a:p>
          <a:p>
            <a:pPr marL="0" indent="0">
              <a:buNone/>
            </a:pPr>
            <a:r>
              <a:rPr lang="en-US" dirty="0"/>
              <a:t>|  |- CMakeLists.txt</a:t>
            </a:r>
          </a:p>
          <a:p>
            <a:pPr marL="0" indent="0">
              <a:buNone/>
            </a:pPr>
            <a:r>
              <a:rPr lang="en-US" dirty="0"/>
              <a:t>|  |-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|- </a:t>
            </a:r>
            <a:r>
              <a:rPr lang="en-US" dirty="0" err="1"/>
              <a:t>xcorr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</a:t>
            </a:r>
            <a:r>
              <a:rPr lang="en-US" dirty="0" err="1"/>
              <a:t>xcorr.h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xcorr.cpp</a:t>
            </a:r>
          </a:p>
          <a:p>
            <a:pPr marL="0" indent="0">
              <a:buNone/>
            </a:pPr>
            <a:r>
              <a:rPr lang="en-US" dirty="0"/>
              <a:t>|  |  |  |- test.cpp </a:t>
            </a:r>
          </a:p>
          <a:p>
            <a:pPr marL="0" indent="0">
              <a:buNone/>
            </a:pPr>
            <a:r>
              <a:rPr lang="en-US" dirty="0"/>
              <a:t>|  |  |  '- CMakeLists.txt</a:t>
            </a:r>
          </a:p>
          <a:p>
            <a:pPr marL="0" indent="0">
              <a:buNone/>
            </a:pPr>
            <a:r>
              <a:rPr lang="en-US" dirty="0"/>
              <a:t>|  |  '- </a:t>
            </a:r>
            <a:r>
              <a:rPr lang="en-US" dirty="0" err="1"/>
              <a:t>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</a:t>
            </a:r>
            <a:r>
              <a:rPr lang="en-US" dirty="0" err="1"/>
              <a:t>fft.h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fft.cpp</a:t>
            </a:r>
          </a:p>
          <a:p>
            <a:pPr marL="0" indent="0">
              <a:buNone/>
            </a:pPr>
            <a:r>
              <a:rPr lang="en-US" dirty="0"/>
              <a:t>|  |     |- test.cpp </a:t>
            </a:r>
          </a:p>
          <a:p>
            <a:pPr marL="0" indent="0">
              <a:buNone/>
            </a:pPr>
            <a:r>
              <a:rPr lang="en-US" dirty="0"/>
              <a:t>|  |     '- CMakeLists.txt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41FD-22B3-C540-3B6E-1C150A0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function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2B4D-8B40-869A-1D64-9746517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project(): determines the name of the project</a:t>
            </a:r>
          </a:p>
          <a:p>
            <a:pPr marL="0" indent="0">
              <a:buNone/>
            </a:pPr>
            <a:r>
              <a:rPr lang="en-US" dirty="0" err="1"/>
              <a:t>add_subdirectory</a:t>
            </a:r>
            <a:r>
              <a:rPr lang="en-US" dirty="0">
                <a:sym typeface="Wingdings" panose="05000000000000000000" pitchFamily="2" charset="2"/>
              </a:rPr>
              <a:t>(): adds subdirectories containing other </a:t>
            </a:r>
            <a:r>
              <a:rPr lang="en-US" dirty="0" err="1">
                <a:sym typeface="Wingdings" panose="05000000000000000000" pitchFamily="2" charset="2"/>
              </a:rPr>
              <a:t>cmakelists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/>
              <a:t>add_executable</a:t>
            </a:r>
            <a:r>
              <a:rPr lang="en-US" dirty="0"/>
              <a:t>(): creates the executable from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dirty="0" err="1"/>
              <a:t>MainExecutable</a:t>
            </a:r>
            <a:r>
              <a:rPr lang="en-US" dirty="0"/>
              <a:t> </a:t>
            </a:r>
            <a:r>
              <a:rPr lang="en-US" dirty="0" err="1"/>
              <a:t>XCorr</a:t>
            </a:r>
            <a:r>
              <a:rPr lang="en-US" dirty="0"/>
              <a:t> FFT): links libraries (defined in subdirectory cmakelists.txt) to the main executable</a:t>
            </a:r>
          </a:p>
          <a:p>
            <a:pPr marL="0" indent="0">
              <a:buNone/>
            </a:pPr>
            <a:r>
              <a:rPr lang="en-US" dirty="0" err="1"/>
              <a:t>add_library</a:t>
            </a:r>
            <a:r>
              <a:rPr lang="en-US" dirty="0"/>
              <a:t>(</a:t>
            </a:r>
            <a:r>
              <a:rPr lang="en-US" dirty="0" err="1"/>
              <a:t>XCorr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xcorr.cpp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xcorr.h</a:t>
            </a:r>
            <a:r>
              <a:rPr lang="en-US" dirty="0"/>
              <a:t> #unit test file missing since we don’t want to link it to </a:t>
            </a:r>
            <a:r>
              <a:rPr lang="en-US" dirty="0" err="1"/>
              <a:t>mainexec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# Create a library from sources in subdirectory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70F5-6B02-A53D-7042-57BE7C3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A56-7EC2-31C3-83BE-F7935A9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c++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Inside build will be the executable (execute using ./</a:t>
            </a:r>
            <a:r>
              <a:rPr lang="en-US" dirty="0" err="1"/>
              <a:t>build_exec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your executable will be in project/build. This is important when accessing files using relative path, since </a:t>
            </a:r>
            <a:r>
              <a:rPr lang="en-US" dirty="0" err="1"/>
              <a:t>itll</a:t>
            </a:r>
            <a:r>
              <a:rPr lang="en-US" dirty="0"/>
              <a:t> be different than the location of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std::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if_file</a:t>
            </a:r>
            <a:r>
              <a:rPr lang="en-US" dirty="0"/>
              <a:t>("../../../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mlsr</a:t>
            </a:r>
            <a:r>
              <a:rPr lang="en-US" dirty="0"/>
              <a:t>/</a:t>
            </a:r>
            <a:r>
              <a:rPr lang="en-US" dirty="0" err="1"/>
              <a:t>preamble.mem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9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USRP CPP 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to ssh into aa machine</a:t>
            </a:r>
          </a:p>
          <a:p>
            <a:pPr marL="0" indent="0">
              <a:buNone/>
            </a:pPr>
            <a:r>
              <a:rPr lang="en-US" dirty="0"/>
              <a:t>Make a folder in host, copying </a:t>
            </a:r>
            <a:r>
              <a:rPr lang="en-US" dirty="0">
                <a:hlinkClick r:id="rId2"/>
              </a:rPr>
              <a:t>https://github.com/EttusResearch/uhd/tree/master/host/examples/init_usrp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modify the CMakelists.txt to run your </a:t>
            </a:r>
            <a:r>
              <a:rPr lang="en-US" dirty="0" err="1"/>
              <a:t>c++</a:t>
            </a:r>
            <a:r>
              <a:rPr lang="en-US" dirty="0"/>
              <a:t> file instead</a:t>
            </a:r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cmake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 slide)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your_build</a:t>
            </a:r>
            <a:r>
              <a:rPr lang="en-US" dirty="0"/>
              <a:t> --</a:t>
            </a:r>
            <a:r>
              <a:rPr lang="en-US" dirty="0" err="1"/>
              <a:t>tx-args</a:t>
            </a:r>
            <a:r>
              <a:rPr lang="en-US" dirty="0"/>
              <a:t> "type=x300,addr=192.168.110.2" --</a:t>
            </a:r>
            <a:r>
              <a:rPr lang="en-US" dirty="0" err="1"/>
              <a:t>rx-args</a:t>
            </a:r>
            <a:r>
              <a:rPr lang="en-US" dirty="0"/>
              <a:t> "type=x300,addr=192.168.110.2" 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48A-CD0B-7D3E-C91D-7FA072AF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library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DE9-FCA1-BA53-77EA-6C63098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houghton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 to ~</a:t>
            </a:r>
          </a:p>
          <a:p>
            <a:pPr marL="0" indent="0">
              <a:buNone/>
            </a:pPr>
            <a:r>
              <a:rPr lang="en-US" dirty="0"/>
              <a:t>cd .local (where some libraries are (in path)</a:t>
            </a:r>
          </a:p>
          <a:p>
            <a:pPr marL="0" indent="0">
              <a:buNone/>
            </a:pPr>
            <a:r>
              <a:rPr lang="en-US" dirty="0"/>
              <a:t>cd lib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uhd-4.5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, write down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 err="1"/>
              <a:t>uhd</a:t>
            </a:r>
            <a:r>
              <a:rPr lang="en-US" dirty="0"/>
              <a:t> repo -&gt; host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-DCMAKE_INSTALL_PREFIX=/n/</a:t>
            </a:r>
            <a:r>
              <a:rPr lang="en-US" dirty="0" err="1"/>
              <a:t>houghton</a:t>
            </a:r>
            <a:r>
              <a:rPr lang="en-US" dirty="0"/>
              <a:t>/z/</a:t>
            </a:r>
            <a:r>
              <a:rPr lang="en-US" dirty="0" err="1"/>
              <a:t>wangston</a:t>
            </a:r>
            <a:r>
              <a:rPr lang="en-US" dirty="0"/>
              <a:t>/.local/lib/uhd-4.5 ../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r>
              <a:rPr lang="en-US" dirty="0"/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05720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7B19-1606-30B9-CA91-C023D72A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51D8-9697-0C7C-7C60-953E4129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Instructions.</a:t>
            </a:r>
          </a:p>
          <a:p>
            <a:r>
              <a:rPr lang="en-US" dirty="0"/>
              <a:t>After building the </a:t>
            </a:r>
            <a:r>
              <a:rPr lang="en-US" dirty="0" err="1"/>
              <a:t>uhd</a:t>
            </a:r>
            <a:r>
              <a:rPr lang="en-US" dirty="0"/>
              <a:t> at a location  "~/.local/lib/uhd-4.0"</a:t>
            </a:r>
          </a:p>
          <a:p>
            <a:endParaRPr lang="en-US" dirty="0"/>
          </a:p>
          <a:p>
            <a:r>
              <a:rPr lang="en-US" dirty="0"/>
              <a:t>1. Add location to library path by adding this line to .</a:t>
            </a:r>
            <a:r>
              <a:rPr lang="en-US" dirty="0" err="1"/>
              <a:t>bashrc</a:t>
            </a:r>
            <a:r>
              <a:rPr lang="en-US" dirty="0"/>
              <a:t> or .</a:t>
            </a:r>
            <a:r>
              <a:rPr lang="en-US" dirty="0" err="1"/>
              <a:t>bash_alisases</a:t>
            </a:r>
            <a:r>
              <a:rPr lang="en-US" dirty="0"/>
              <a:t> </a:t>
            </a:r>
          </a:p>
          <a:p>
            <a:r>
              <a:rPr lang="en-US" dirty="0"/>
              <a:t>export LD_LIBRARY_PATH=~/.local/lib/uhd-4.0/lib:$LD_LIBRARY_PATH</a:t>
            </a:r>
          </a:p>
          <a:p>
            <a:endParaRPr lang="en-US" dirty="0"/>
          </a:p>
          <a:p>
            <a:r>
              <a:rPr lang="en-US" dirty="0"/>
              <a:t>2. Now how to compile your programs with the </a:t>
            </a:r>
            <a:r>
              <a:rPr lang="en-US" dirty="0" err="1"/>
              <a:t>uhd</a:t>
            </a:r>
            <a:r>
              <a:rPr lang="en-US" dirty="0"/>
              <a:t> library that is installed</a:t>
            </a:r>
          </a:p>
          <a:p>
            <a:endParaRPr lang="en-US" dirty="0"/>
          </a:p>
          <a:p>
            <a:r>
              <a:rPr lang="en-US" dirty="0"/>
              <a:t>go to your build folder and you will run </a:t>
            </a:r>
            <a:r>
              <a:rPr lang="en-US" dirty="0" err="1"/>
              <a:t>cmake</a:t>
            </a:r>
            <a:r>
              <a:rPr lang="en-US" dirty="0"/>
              <a:t> with the options -DCMAKE_INSTALL_PREFIX -DUHD_DIR -DUHD_INCLUDE_DIRS -DUHD_LIBRARIES and specify the path for them. use the stuff below as example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-DCMAKE_INSTALL_PREFIX=~/.local/lib/uhd-4.0 -DUHD_DIR=~/.local/lib/uhd-4.0/lib/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 err="1"/>
              <a:t>uhd</a:t>
            </a:r>
            <a:r>
              <a:rPr lang="en-US" dirty="0"/>
              <a:t> -DUHD_INCLUDE_DIRS=~/.local/lib/uhd-4.0/include -DUHD_LIBRARIES=~/.local/lib/uhd-4.0/lib/libuhd.so ../</a:t>
            </a:r>
          </a:p>
          <a:p>
            <a:endParaRPr lang="en-US" dirty="0"/>
          </a:p>
          <a:p>
            <a:r>
              <a:rPr lang="en-US" dirty="0"/>
              <a:t>then run make and you should be able to run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352701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6AB5-34C2-F809-D2F6-B8B873B8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USRP </a:t>
            </a:r>
            <a:r>
              <a:rPr lang="en-US" dirty="0" err="1"/>
              <a:t>c++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4664-3E5B-9BA7-8B0B-C064B43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https://files.ettus.com/manual/classuhd_1_1usrp_1_1multi__usrp.html#a38b10a6bd2128b3810da229c60b31aa1</a:t>
            </a:r>
            <a:endParaRPr lang="en-US" dirty="0"/>
          </a:p>
          <a:p>
            <a:r>
              <a:rPr lang="en-US" dirty="0"/>
              <a:t>https://files.ettus.com/manual/page_configuration.html</a:t>
            </a:r>
          </a:p>
        </p:txBody>
      </p:sp>
    </p:spTree>
    <p:extLst>
      <p:ext uri="{BB962C8B-B14F-4D97-AF65-F5344CB8AC3E}">
        <p14:creationId xmlns:p14="http://schemas.microsoft.com/office/powerpoint/2010/main" val="685194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23B-1247-88EB-CACF-4EA65811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Loopback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C7F-8289-2787-26A9-FA3470C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Loopback, 8 inch wire, 30dB attenuator (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rx</a:t>
            </a:r>
            <a:r>
              <a:rPr lang="en-US" dirty="0"/>
              <a:t> gain = 0)</a:t>
            </a:r>
          </a:p>
          <a:p>
            <a:pPr marL="0" indent="0">
              <a:buNone/>
            </a:pPr>
            <a:r>
              <a:rPr lang="nb-NO" dirty="0"/>
              <a:t>Setting TX Freq: 2400.000000 MHz..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D_hat= 119, EsN0= 14.8833, h_hat : abs= 0.439122 arg= 3.12618</a:t>
            </a:r>
          </a:p>
          <a:p>
            <a:pPr marL="0" indent="0">
              <a:buNone/>
            </a:pPr>
            <a:r>
              <a:rPr lang="de-DE" dirty="0"/>
              <a:t>Attenuators dont affect delay</a:t>
            </a:r>
          </a:p>
          <a:p>
            <a:pPr marL="0" indent="0">
              <a:buNone/>
            </a:pPr>
            <a:r>
              <a:rPr lang="de-DE" dirty="0"/>
              <a:t>rx/tx gain dont affect delay</a:t>
            </a:r>
          </a:p>
          <a:p>
            <a:pPr marL="0" indent="0">
              <a:buNone/>
            </a:pPr>
            <a:r>
              <a:rPr lang="de-DE" dirty="0"/>
              <a:t> freq doesnt affect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B7C2-72CC-4CB8-F6B1-A36EA5A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gpio</a:t>
            </a:r>
            <a:r>
              <a:rPr lang="en-US" dirty="0"/>
              <a:t> regs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57EC-E1A6-A9F8-1035-27D042B8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https://www.youtube.com/watch?v=ppD06ZETnek</a:t>
            </a:r>
            <a:endParaRPr lang="en-US" dirty="0"/>
          </a:p>
          <a:p>
            <a:r>
              <a:rPr lang="en-US">
                <a:hlinkClick r:id="rId3"/>
              </a:rPr>
              <a:t>https://events.gnuradio.org/event/18/contributions/234/attachments/74/186/GPIOs%20on%20USRPs.pdf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9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E769-A799-B348-81BB-79529D61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566B-6FE3-165F-C7B0-3FA10A49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struct Velocity {</a:t>
            </a:r>
          </a:p>
          <a:p>
            <a:pPr marL="0" indent="0">
              <a:buNone/>
            </a:pPr>
            <a:r>
              <a:rPr lang="en-US" dirty="0"/>
              <a:t>    double speed;</a:t>
            </a:r>
          </a:p>
          <a:p>
            <a:pPr marL="0" indent="0">
              <a:buNone/>
            </a:pPr>
            <a:r>
              <a:rPr lang="en-US" dirty="0"/>
              <a:t>    double azimuth;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Velocity </a:t>
            </a:r>
            <a:r>
              <a:rPr lang="en-US" dirty="0" err="1"/>
              <a:t>calculateResultingVelocity</a:t>
            </a:r>
            <a:r>
              <a:rPr lang="en-US" dirty="0"/>
              <a:t>(double </a:t>
            </a:r>
            <a:r>
              <a:rPr lang="en-US" dirty="0" err="1"/>
              <a:t>windSpeed</a:t>
            </a:r>
            <a:r>
              <a:rPr lang="en-US" dirty="0"/>
              <a:t>, double </a:t>
            </a:r>
            <a:r>
              <a:rPr lang="en-US" dirty="0" err="1"/>
              <a:t>windAzimuth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   double </a:t>
            </a:r>
            <a:r>
              <a:rPr lang="en-US" dirty="0" err="1"/>
              <a:t>planeAirspeed</a:t>
            </a:r>
            <a:r>
              <a:rPr lang="en-US" dirty="0"/>
              <a:t>, double </a:t>
            </a:r>
            <a:r>
              <a:rPr lang="en-US" dirty="0" err="1"/>
              <a:t>planeCourse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Velocity result = </a:t>
            </a:r>
            <a:r>
              <a:rPr lang="en-US" dirty="0" err="1"/>
              <a:t>calculateResultingVelocity</a:t>
            </a:r>
            <a:r>
              <a:rPr lang="en-US" dirty="0"/>
              <a:t>(25, 320, 280, 90);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result.speed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result.azimuth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https://stackoverflow.com/a/321431/21885057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09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E3D-0FF1-01AD-BDC0-2499F9F2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3DE-AA6E-1F8D-1C2C-049856AC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Velocity {</a:t>
            </a:r>
          </a:p>
          <a:p>
            <a:pPr marL="0" indent="0">
              <a:buNone/>
            </a:pPr>
            <a:r>
              <a:rPr lang="en-US" dirty="0"/>
              <a:t>    double speed;</a:t>
            </a:r>
          </a:p>
          <a:p>
            <a:pPr marL="0" indent="0">
              <a:buNone/>
            </a:pPr>
            <a:r>
              <a:rPr lang="en-US" dirty="0"/>
              <a:t>    double azimuth;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Velocity </a:t>
            </a:r>
            <a:r>
              <a:rPr lang="en-US" dirty="0" err="1"/>
              <a:t>calculateResultingVelocity</a:t>
            </a:r>
            <a:r>
              <a:rPr lang="en-US" dirty="0"/>
              <a:t>(double </a:t>
            </a:r>
            <a:r>
              <a:rPr lang="en-US" dirty="0" err="1"/>
              <a:t>windSpeed</a:t>
            </a:r>
            <a:r>
              <a:rPr lang="en-US" dirty="0"/>
              <a:t>, double </a:t>
            </a:r>
            <a:r>
              <a:rPr lang="en-US" dirty="0" err="1"/>
              <a:t>windAzimuth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   double </a:t>
            </a:r>
            <a:r>
              <a:rPr lang="en-US" dirty="0" err="1"/>
              <a:t>planeAirspeed</a:t>
            </a:r>
            <a:r>
              <a:rPr lang="en-US" dirty="0"/>
              <a:t>, double </a:t>
            </a:r>
            <a:r>
              <a:rPr lang="en-US" dirty="0" err="1"/>
              <a:t>planeCourse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Velocity result = </a:t>
            </a:r>
            <a:r>
              <a:rPr lang="en-US" dirty="0" err="1"/>
              <a:t>calculateResultingVelocity</a:t>
            </a:r>
            <a:r>
              <a:rPr lang="en-US" dirty="0"/>
              <a:t>(25, 320, 280, 90);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result.speed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result.azimuth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38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54C9-957E-08D0-497A-D4E7854B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302D-89DF-B65D-622B-B0FD5EEF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/>
          <a:lstStyle/>
          <a:p>
            <a:r>
              <a:rPr lang="en-US" dirty="0"/>
              <a:t>Make sure antennas are aligned</a:t>
            </a:r>
          </a:p>
          <a:p>
            <a:r>
              <a:rPr lang="en-US" dirty="0"/>
              <a:t>Check antenna datasheets and make sure they are compatible with your </a:t>
            </a:r>
            <a:r>
              <a:rPr lang="en-US" dirty="0" err="1"/>
              <a:t>tx</a:t>
            </a:r>
            <a:r>
              <a:rPr lang="en-US" dirty="0"/>
              <a:t> frequency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C5783-3383-6660-E09D-DCAF8ED1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87" y="365125"/>
            <a:ext cx="5614871" cy="6038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9EF7A-C168-D06E-D2D1-75C0FFA0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29" y="3679165"/>
            <a:ext cx="4188259" cy="30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8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6631-EB94-B17A-1EB6-1C91F4AC4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CA32-B6AA-4C8B-D8FB-30097F8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031F-51AB-882A-DB51-9DF1752D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inch antenna</a:t>
            </a:r>
          </a:p>
          <a:p>
            <a:r>
              <a:rPr lang="en-US" dirty="0"/>
              <a:t>2 meter distance</a:t>
            </a:r>
          </a:p>
          <a:p>
            <a:r>
              <a:rPr lang="en-US" dirty="0"/>
              <a:t>915 MHz</a:t>
            </a:r>
          </a:p>
          <a:p>
            <a:r>
              <a:rPr lang="en-US" dirty="0"/>
              <a:t>Far field measurement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CEE0B-EE1B-AD40-B165-001B72E3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3" y="3424423"/>
            <a:ext cx="3701487" cy="3258060"/>
          </a:xfrm>
          <a:prstGeom prst="rect">
            <a:avLst/>
          </a:prstGeom>
        </p:spPr>
      </p:pic>
      <p:pic>
        <p:nvPicPr>
          <p:cNvPr id="1026" name="Picture 2" descr="APrP3qHeTStr0PHHQ9Nf-uCnJ-Loa_kuCha7an0VuorK8i8LdFIoPyKi784Y4L_A8qGWCk7QJlTFoqBJmlL5IXzSlZKyWJNnT_dLIrOYskbZdqCChsADF77y09TkXPLple0b0fpK1G7_JcMgHsFhSXTsV-Rn6M4EYiNt3EF04LLrzoe4yLniSrRO-qm7P39ZaaumcFsGtiL1w8e26rNwRdIJIcKSp2r8Y6QvDBMItyiclQ0KPUN1Sa9kgdS24s0k-HsrQdlJu4Cp5EdFvhl4_gUAE15u2_yPnqtYrgyUoTPzggWiVoKnwDUJWIXBiyXqShOSqtQRq1piQP-s9Me8yCHMyAl0F98PK2PdyB-ZWnxCQYJT4bO0U21RuEpIGsJBorA4Bh7eFjUD4X6K4Tgxns9E55ygOFyQC0F61YpLQ7iHg_RgyoSgGNes4OVUT8TO-74bd28FV3NmUd-rThUvdD3al1xe-5ke-j15dyHf2i2Q4eLgPzI6m5n_q2Aw3xg_eWDO6rdIPDPNd-5MuPnGtlFLbaHYGpRn3lT1UgKNswL5typcVXyDpqjXwEd5_j6vNlc6XWy7ba8UBj6iyPtTYRR7CYh3xuiXt4E4TPY35U76JO8xzXZt-gsZ7WTkV8EHnXDpn7h6ipKQet92ylBktIuEUfZjV7iQhC0OJF21nCUX2tz9y9vuSYaVANLg4CClRany2j-a-5xWuBfGSjBZoMeMBqvGhy_NSw-PU4khpzOPl3M4f-Oeiu1XwdaibnNt2ynXXPEn3IO26H1pYlY9lJDG9OvDl4HM2XWF00Fzt0etuZxJ8LPMTpM--ZZGx-awnfrn2w6qdCsaetuH6Vtdc4Nztf7MXbOO342btSZIaEd9OIXjABLHEOCgkGig28DoJwyvlv2LUkZRokrcX-o_ATulKwKpHQ6VG97j69S1Ppr3iqT5GA3xZP3elH_VjiAML5Bb5o8_EVQwZS4xh6FHBX6BwFq_tQCNsfKPFgRktupzJLZvbWI7PIYvOeuPvZ0u-HWCNSnqeg8KsfpZyX07Eg=s0-l75-ft (3024×4032)">
            <a:extLst>
              <a:ext uri="{FF2B5EF4-FFF2-40B4-BE49-F238E27FC236}">
                <a16:creationId xmlns:a16="http://schemas.microsoft.com/office/drawing/2014/main" id="{EE5F0A74-17D4-0FBB-8BB8-A32489F8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34" y="301560"/>
            <a:ext cx="4785692" cy="638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79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BFBA-DA1B-D14E-3166-61BC13EE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472D-EFD6-6FC8-AFC5-E51073AD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4C42-76BB-DCF8-940C-EF1218F6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our SNR vary with distance?</a:t>
            </a:r>
          </a:p>
          <a:p>
            <a:r>
              <a:rPr lang="en-US" dirty="0" err="1"/>
              <a:t>Friis</a:t>
            </a:r>
            <a:r>
              <a:rPr lang="en-US" dirty="0"/>
              <a:t>’ equation (far field)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075B-FEEB-AF9B-5F89-69A347BB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5" y="3029649"/>
            <a:ext cx="1959483" cy="79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5EB4A-3D80-0CB8-C97B-BA513935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91" y="2491817"/>
            <a:ext cx="5153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from.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94EA-BE73-9085-1D23-B46D44F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understanding the USRP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72BA-2A7B-E253-59D1-E821054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designing any USRP system, you need to first understand the channel characteristics you are dealing with.</a:t>
            </a:r>
          </a:p>
          <a:p>
            <a:r>
              <a:rPr lang="en-US" dirty="0"/>
              <a:t>The USRP X310 is a motherboard that takes an analog signal, converts it, and interfaces with a  computer</a:t>
            </a:r>
          </a:p>
          <a:p>
            <a:r>
              <a:rPr lang="en-US" dirty="0"/>
              <a:t>They connect to an RF daughterboard that handles up conversion and amplification.</a:t>
            </a:r>
          </a:p>
          <a:p>
            <a:r>
              <a:rPr lang="en-US" dirty="0"/>
              <a:t>This signal goes into an antenna and transmitted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81450</TotalTime>
  <Words>4480</Words>
  <Application>Microsoft Office PowerPoint</Application>
  <PresentationFormat>Widescreen</PresentationFormat>
  <Paragraphs>425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Step one: understanding the USRP architecture</vt:lpstr>
      <vt:lpstr>Daughterboards</vt:lpstr>
      <vt:lpstr>Bandwidth</vt:lpstr>
      <vt:lpstr>About frequencies</vt:lpstr>
      <vt:lpstr>USRP Processing Delay</vt:lpstr>
      <vt:lpstr>USRP Processing Delay</vt:lpstr>
      <vt:lpstr>Safety</vt:lpstr>
      <vt:lpstr>GPIO</vt:lpstr>
      <vt:lpstr>GPIO safety</vt:lpstr>
      <vt:lpstr>Verilog reminder</vt:lpstr>
      <vt:lpstr>Streaming</vt:lpstr>
      <vt:lpstr>MMIO maximum memory</vt:lpstr>
      <vt:lpstr>Useful references</vt:lpstr>
      <vt:lpstr>Project setup</vt:lpstr>
      <vt:lpstr>vlsipool</vt:lpstr>
      <vt:lpstr>Verilog file structure</vt:lpstr>
      <vt:lpstr>rtl/Sources</vt:lpstr>
      <vt:lpstr>Vivado Project</vt:lpstr>
      <vt:lpstr>Notes</vt:lpstr>
      <vt:lpstr>FSM</vt:lpstr>
      <vt:lpstr>Some Verilog advice</vt:lpstr>
      <vt:lpstr>Matlab sim</vt:lpstr>
      <vt:lpstr>Testbench</vt:lpstr>
      <vt:lpstr>Synthesis vs Implementation</vt:lpstr>
      <vt:lpstr>Inferring memory</vt:lpstr>
      <vt:lpstr>Arithmetic</vt:lpstr>
      <vt:lpstr>Now add UHD</vt:lpstr>
      <vt:lpstr>UHD git setup continued</vt:lpstr>
      <vt:lpstr>Cherry-picking</vt:lpstr>
      <vt:lpstr>General useful information</vt:lpstr>
      <vt:lpstr>Nonideality correction</vt:lpstr>
      <vt:lpstr>Debug advice</vt:lpstr>
      <vt:lpstr>Repo overview</vt:lpstr>
      <vt:lpstr>Preface</vt:lpstr>
      <vt:lpstr>HDL Makefile setup</vt:lpstr>
      <vt:lpstr>Compilation/bitfile generation</vt:lpstr>
      <vt:lpstr>Host C++ code</vt:lpstr>
      <vt:lpstr>Structuring a C++ project</vt:lpstr>
      <vt:lpstr>Header file</vt:lpstr>
      <vt:lpstr>CMake</vt:lpstr>
      <vt:lpstr>CMakeLists.txt files</vt:lpstr>
      <vt:lpstr>CMake function overview</vt:lpstr>
      <vt:lpstr>CMake config</vt:lpstr>
      <vt:lpstr>USRP CPP code build</vt:lpstr>
      <vt:lpstr>Changing library code</vt:lpstr>
      <vt:lpstr>PowerPoint Presentation</vt:lpstr>
      <vt:lpstr>Working with USRP c++ code</vt:lpstr>
      <vt:lpstr>Loopback params</vt:lpstr>
      <vt:lpstr>gpio regs</vt:lpstr>
      <vt:lpstr>Multiple function outputs</vt:lpstr>
      <vt:lpstr>PowerPoint Presentation</vt:lpstr>
      <vt:lpstr>Antennas</vt:lpstr>
      <vt:lpstr>Channel characterization</vt:lpstr>
      <vt:lpstr>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Winston Wang</cp:lastModifiedBy>
  <cp:revision>29</cp:revision>
  <dcterms:created xsi:type="dcterms:W3CDTF">2023-10-27T14:03:06Z</dcterms:created>
  <dcterms:modified xsi:type="dcterms:W3CDTF">2024-05-02T03:27:12Z</dcterms:modified>
</cp:coreProperties>
</file>