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23" r:id="rId4"/>
    <p:sldId id="324" r:id="rId5"/>
    <p:sldId id="326" r:id="rId6"/>
    <p:sldId id="327" r:id="rId7"/>
    <p:sldId id="330" r:id="rId8"/>
    <p:sldId id="325" r:id="rId9"/>
    <p:sldId id="335" r:id="rId10"/>
    <p:sldId id="332" r:id="rId11"/>
    <p:sldId id="336" r:id="rId12"/>
    <p:sldId id="337" r:id="rId13"/>
    <p:sldId id="338" r:id="rId14"/>
    <p:sldId id="339" r:id="rId15"/>
    <p:sldId id="341" r:id="rId16"/>
    <p:sldId id="342" r:id="rId17"/>
    <p:sldId id="343" r:id="rId18"/>
    <p:sldId id="331" r:id="rId19"/>
    <p:sldId id="340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2F7C65-DA76-4B48-A2EF-5820B7799EC5}">
          <p14:sldIdLst>
            <p14:sldId id="256"/>
            <p14:sldId id="257"/>
            <p14:sldId id="323"/>
            <p14:sldId id="324"/>
            <p14:sldId id="326"/>
            <p14:sldId id="327"/>
            <p14:sldId id="330"/>
            <p14:sldId id="325"/>
            <p14:sldId id="335"/>
          </p14:sldIdLst>
        </p14:section>
        <p14:section name="File setup" id="{0A26B2B4-CC88-4187-8B6A-1D7BB969BE23}">
          <p14:sldIdLst>
            <p14:sldId id="332"/>
            <p14:sldId id="336"/>
            <p14:sldId id="337"/>
            <p14:sldId id="338"/>
          </p14:sldIdLst>
        </p14:section>
        <p14:section name="UHD Setup" id="{B5689890-E480-4B25-83C1-7D7A8F9C2D39}">
          <p14:sldIdLst>
            <p14:sldId id="339"/>
            <p14:sldId id="341"/>
            <p14:sldId id="342"/>
            <p14:sldId id="343"/>
          </p14:sldIdLst>
        </p14:section>
        <p14:section name="Untitled Section" id="{1AE6D1B1-034F-41C5-8AA9-246E86385608}">
          <p14:sldIdLst>
            <p14:sldId id="331"/>
            <p14:sldId id="340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1371E-0AB0-4E1B-9F79-83C8F32365B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9DDD-B1BD-4DBB-A1A9-366082CC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nuradio.org/index.php/Main_P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https://wiki.gnuradio.org/index.php/Main_Page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https://drive.google.com/file/d/0B6ccrJyAZaq3MTRDbmVUR0gwVU0/view?resourcekey=0-jXgCyj_rLFC8Bk699QjBiw </a:t>
            </a:r>
          </a:p>
          <a:p>
            <a:r>
              <a:rPr lang="en-US" dirty="0"/>
              <a:t>https://kb.ettus.com/images/e/eb/RFNoC_Wireless_at_VirginiaTech_2014_Intro.pdf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https://kb.ettus.com/RFNoC_(UHD_3.0)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https://kb.ettus.com/images/7/78/RFNoC_Wireless_at_VirginiaTech_2014_FPGA.pdf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https://github.com/EttusResearch/uhd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https://docs.xilinx.com/v/u/en-US/xapp199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https://stackoverflow.com/questions/57272453/how-can-i-copy-commits-from-one-branch-to-another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https://stackoverflow.com/questions/46109211/cherry-picking-few-commits-from-another-branch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F3F0-47C5-A3D4-323D-7B577243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7EF7-C73A-2E7E-5241-D870B568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269-7829-3D9F-34D1-640CADB6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F620-1E67-F5E3-9D5E-BAF32E86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F0AE-5B67-DD3E-7CEC-D911B927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9A2-80A3-82AA-38C2-C6F697DF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3374B-48D7-5BC1-787E-2C839839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B0B2-26C7-3DB4-948A-248AB2D0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85A7-9702-1F4F-5500-63D076AC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1185-512C-5221-4BDA-C5C1A623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4891E-395A-4085-B985-C11648A43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84DB-56B3-23AE-8EFC-7548864F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C535-95BF-ABF4-19F7-B51686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B592-3268-5E94-FCF2-D1E47A02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134C-1E62-2938-026C-2CCA2C6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DC59-BBA5-4133-74C3-C76457D0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E782-188B-AAFD-4D51-F0BE75F4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97A4-65C7-28F8-2FF7-FF5B370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9F62-578A-09D2-7107-AC4F7CE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0297-51FF-89C7-FCE0-812F96E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1937-E2F3-A8EA-B1AC-E82E5880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60DE-9C61-B0D5-0BC2-AEBBCCC2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BDD8-5DFA-FA18-27C6-715993D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052A-591B-3376-3F89-6EF60D8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822C-9AD8-8E5C-3836-376E4310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ED0-81D5-2166-F47D-6C3FA66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0274-5F9F-CD7C-4F2A-F0AEBBCB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3641-70AF-1AFC-C02F-236B5A86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0D39-791B-89FA-FBF7-0336F2D2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703D-9CE3-90DC-3AEC-9F72731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83811-8349-ED8C-E20F-C79D07A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C38C-DDAB-8B15-4298-9C9DBFC4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7039-E220-3E26-6E28-3CC5447F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47590-C5B6-9D42-0829-4F2D20F5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85254-346F-CEF5-C18B-AA7FB245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15D4-FE4D-D75F-1838-CE7E1309A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F0AB7-6300-6CB4-E8C4-2284EB0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DDD32-CE2B-74EC-9AD9-598E73C7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31768-55A6-6721-B7CF-F5BE3ED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0AD-A12A-1A41-40B0-44E71D25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63F9-C135-E729-F2E6-C82D49D7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21ED-E778-E051-7425-382EE68A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DAEFA-93E9-20A7-A2A0-B495BC1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3C34-F619-3510-C171-65C13A51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9BE38-64F0-AFB3-BA40-ADF8F578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E1BF-246B-16BD-14F3-525092CE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6965-AF32-933E-B1B8-F414D5EC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9102-5358-7E5F-2574-DBB83467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DA22-04CA-E760-C5F7-55A97268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1D42-03A6-6209-D020-D17B280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3673-6E60-2721-95A8-D6299A44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BCE1-7998-133D-A578-FFE57AFF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EED4-CCA1-3AA4-3919-EE5D159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55051-4410-7C9C-560D-3316D16FC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0F4D-9E46-8BC6-E208-4C173873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41DB-7646-793F-6B75-2DB3768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F927-6541-58C1-827B-49C4D0B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1932-3CC9-2986-AA8F-EBB680B5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C1F13-3CB6-8EC1-967B-A6AC79BA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2447-C232-44E4-A4CE-15F59AEF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8645-5F15-85C7-B26B-5D0A6E564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827B-D727-48E9-881C-E759228D42E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CB85-8C38-0B56-BA68-FA864464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C511-E21E-EE87-8A53-CFA1DACC8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git@github.com:EttusResearch/uhd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tree/master/fpga/usrp3/top/x30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blob/master/fpga/usrp3/top/x300/Makefile.x300.in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0FEF-756B-B41F-E4F5-ADE16148D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HDL for USRP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E65A3-A79D-DD1F-E7A1-5A0476B4A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Winston Wang</a:t>
            </a:r>
          </a:p>
        </p:txBody>
      </p:sp>
    </p:spTree>
    <p:extLst>
      <p:ext uri="{BB962C8B-B14F-4D97-AF65-F5344CB8AC3E}">
        <p14:creationId xmlns:p14="http://schemas.microsoft.com/office/powerpoint/2010/main" val="284050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5518-F646-0426-9F0E-190B5BF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5FCE-6F7E-DED7-600B-C454BF15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focus on implementing the signal </a:t>
            </a:r>
            <a:r>
              <a:rPr lang="en-US" dirty="0" err="1"/>
              <a:t>datapath</a:t>
            </a:r>
            <a:r>
              <a:rPr lang="en-US" dirty="0"/>
              <a:t> of your modules.</a:t>
            </a:r>
          </a:p>
          <a:p>
            <a:pPr lvl="1"/>
            <a:r>
              <a:rPr lang="en-US" dirty="0"/>
              <a:t>They should have a </a:t>
            </a:r>
            <a:r>
              <a:rPr lang="en-US" dirty="0" err="1"/>
              <a:t>clk</a:t>
            </a:r>
            <a:r>
              <a:rPr lang="en-US" dirty="0"/>
              <a:t>, reset, start signal, and data you want to read</a:t>
            </a:r>
          </a:p>
          <a:p>
            <a:r>
              <a:rPr lang="en-US" dirty="0"/>
              <a:t>Recommended file structure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your_project_name</a:t>
            </a:r>
            <a:r>
              <a:rPr lang="en-US" dirty="0"/>
              <a:t> = OSLA</a:t>
            </a:r>
          </a:p>
          <a:p>
            <a:pPr lvl="1"/>
            <a:r>
              <a:rPr lang="en-US" dirty="0"/>
              <a:t>Then make an </a:t>
            </a:r>
            <a:r>
              <a:rPr lang="en-US" dirty="0" err="1"/>
              <a:t>rtl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endParaRPr lang="en-US" dirty="0"/>
          </a:p>
          <a:p>
            <a:pPr lvl="1"/>
            <a:r>
              <a:rPr lang="en-US" dirty="0"/>
              <a:t>Make subfolders for sources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r>
              <a:rPr lang="en-US" dirty="0"/>
              <a:t>/sources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AE49-EC9B-256B-64C8-FBEC84E4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rtl</a:t>
            </a:r>
            <a:r>
              <a:rPr lang="en-US" dirty="0"/>
              <a:t>/Sources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4A85-D757-AC99-8448-C4162E91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module has a folder</a:t>
            </a:r>
          </a:p>
          <a:p>
            <a:r>
              <a:rPr lang="en-US" dirty="0"/>
              <a:t>ex: source, </a:t>
            </a:r>
            <a:r>
              <a:rPr lang="en-US" dirty="0" err="1"/>
              <a:t>dest</a:t>
            </a:r>
            <a:r>
              <a:rPr lang="en-US" dirty="0"/>
              <a:t>, utils,…</a:t>
            </a:r>
          </a:p>
          <a:p>
            <a:r>
              <a:rPr lang="en-US" dirty="0"/>
              <a:t>each folder contains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testbench</a:t>
            </a:r>
          </a:p>
          <a:p>
            <a:pPr lvl="1"/>
            <a:r>
              <a:rPr lang="en-US" dirty="0" err="1"/>
              <a:t>wcfg</a:t>
            </a:r>
            <a:endParaRPr lang="en-US" dirty="0"/>
          </a:p>
          <a:p>
            <a:r>
              <a:rPr lang="en-US" dirty="0"/>
              <a:t>TODO: try using packages instead of #include</a:t>
            </a:r>
          </a:p>
        </p:txBody>
      </p:sp>
    </p:spTree>
    <p:extLst>
      <p:ext uri="{BB962C8B-B14F-4D97-AF65-F5344CB8AC3E}">
        <p14:creationId xmlns:p14="http://schemas.microsoft.com/office/powerpoint/2010/main" val="32227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7F3C-E4E3-AB2D-7190-335EDA5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5F8-83B2-F1AD-590D-AD809943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OSLA, make a </a:t>
            </a:r>
            <a:r>
              <a:rPr lang="en-US" dirty="0" err="1"/>
              <a:t>matlab</a:t>
            </a:r>
            <a:r>
              <a:rPr lang="en-US" dirty="0"/>
              <a:t> folder</a:t>
            </a:r>
          </a:p>
          <a:p>
            <a:r>
              <a:rPr lang="en-US" dirty="0"/>
              <a:t>Should have a subfolder </a:t>
            </a:r>
            <a:r>
              <a:rPr lang="en-US" dirty="0" err="1"/>
              <a:t>testvectors</a:t>
            </a:r>
            <a:r>
              <a:rPr lang="en-US" dirty="0"/>
              <a:t>, as well as your sim</a:t>
            </a:r>
          </a:p>
          <a:p>
            <a:r>
              <a:rPr lang="en-US" dirty="0" err="1"/>
              <a:t>testvectors</a:t>
            </a:r>
            <a:r>
              <a:rPr lang="en-US" dirty="0"/>
              <a:t> will have subfolders with all of your various simulations</a:t>
            </a:r>
          </a:p>
          <a:p>
            <a:r>
              <a:rPr lang="en-US" dirty="0"/>
              <a:t>This is stimulus-based verification, as opposed to formal verification</a:t>
            </a:r>
          </a:p>
          <a:p>
            <a:pPr lvl="1"/>
            <a:r>
              <a:rPr lang="en-US" dirty="0"/>
              <a:t>Why not formal? A: I don’t know how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27044-8AC5-9452-17AC-DB3597E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647" y="3914364"/>
            <a:ext cx="460121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BD59-C5E4-025F-FD40-9DB433BC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C673-08A1-A7A2-3355-7D74FC1A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testbench (how to do this…)</a:t>
            </a:r>
          </a:p>
          <a:p>
            <a:r>
              <a:rPr lang="en-US" dirty="0"/>
              <a:t>To access test vectors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readmemb</a:t>
            </a:r>
            <a:r>
              <a:rPr lang="en-US" dirty="0"/>
              <a:t>("/</a:t>
            </a:r>
            <a:r>
              <a:rPr lang="en-US" dirty="0" err="1"/>
              <a:t>afs</a:t>
            </a:r>
            <a:r>
              <a:rPr lang="en-US" dirty="0"/>
              <a:t>/eecs.umich.edu/</a:t>
            </a:r>
            <a:r>
              <a:rPr lang="en-US" dirty="0" err="1"/>
              <a:t>spvlsi</a:t>
            </a:r>
            <a:r>
              <a:rPr lang="en-US" dirty="0"/>
              <a:t>/users/</a:t>
            </a:r>
            <a:r>
              <a:rPr lang="en-US" dirty="0" err="1"/>
              <a:t>wangston</a:t>
            </a:r>
            <a:r>
              <a:rPr lang="en-US" dirty="0"/>
              <a:t>/OSLA/</a:t>
            </a:r>
            <a:r>
              <a:rPr lang="en-US" dirty="0" err="1"/>
              <a:t>bpsk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testvectors</a:t>
            </a:r>
            <a:r>
              <a:rPr lang="en-US" dirty="0"/>
              <a:t>/esn0_1/</a:t>
            </a:r>
            <a:r>
              <a:rPr lang="en-US" dirty="0" err="1"/>
              <a:t>source_input.mem</a:t>
            </a:r>
            <a:r>
              <a:rPr lang="en-US" dirty="0"/>
              <a:t>", </a:t>
            </a:r>
            <a:r>
              <a:rPr lang="en-US" dirty="0" err="1"/>
              <a:t>tb_input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A43-6680-BA0C-5932-788C646C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UHD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F58E-A526-8A7D-302B-858515B0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recommend making UHD a submodule of your project</a:t>
            </a:r>
          </a:p>
          <a:p>
            <a:r>
              <a:rPr lang="en-US" dirty="0"/>
              <a:t>Others have made their project a submodule of UHD, but that doesn’t make sense. Your project </a:t>
            </a:r>
            <a:r>
              <a:rPr lang="en-US" b="1" dirty="0"/>
              <a:t>contains</a:t>
            </a:r>
            <a:r>
              <a:rPr lang="en-US" dirty="0"/>
              <a:t> UHD, not the other way around. Especially if you do more than prototyping (e.g. algorithm research)</a:t>
            </a:r>
          </a:p>
          <a:p>
            <a:r>
              <a:rPr lang="en-US" dirty="0"/>
              <a:t>In the </a:t>
            </a:r>
            <a:r>
              <a:rPr lang="en-US" dirty="0" err="1"/>
              <a:t>uhd</a:t>
            </a:r>
            <a:r>
              <a:rPr lang="en-US" dirty="0"/>
              <a:t> submodule, I add branches named </a:t>
            </a:r>
            <a:r>
              <a:rPr lang="en-US" dirty="0" err="1"/>
              <a:t>wangstonn</a:t>
            </a:r>
            <a:r>
              <a:rPr lang="en-US" dirty="0"/>
              <a:t>/setup1,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Much easier to differentiate your branches from UHD branches</a:t>
            </a:r>
          </a:p>
          <a:p>
            <a:r>
              <a:rPr lang="en-US" dirty="0"/>
              <a:t>git remote –v should return</a:t>
            </a:r>
          </a:p>
          <a:p>
            <a:r>
              <a:rPr lang="en-US" dirty="0"/>
              <a:t>Now set </a:t>
            </a:r>
            <a:r>
              <a:rPr lang="en-US" dirty="0" err="1"/>
              <a:t>uhd</a:t>
            </a:r>
            <a:r>
              <a:rPr lang="en-US" dirty="0"/>
              <a:t> to be the upstream </a:t>
            </a:r>
          </a:p>
          <a:p>
            <a:pPr lvl="1"/>
            <a:r>
              <a:rPr lang="en-US" dirty="0"/>
              <a:t>git remote add upstream </a:t>
            </a:r>
            <a:r>
              <a:rPr lang="en-US" dirty="0" err="1">
                <a:hlinkClick r:id="rId2"/>
              </a:rPr>
              <a:t>git@github.com:EttusResearch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uhd.git</a:t>
            </a:r>
            <a:endParaRPr lang="en-US" dirty="0"/>
          </a:p>
          <a:p>
            <a:pPr lvl="1"/>
            <a:r>
              <a:rPr lang="en-US" dirty="0"/>
              <a:t>This essentially adds another repository we can pull from. </a:t>
            </a:r>
          </a:p>
          <a:p>
            <a:pPr marL="457200" lvl="1" indent="0">
              <a:buNone/>
            </a:pPr>
            <a:r>
              <a:rPr lang="en-US" dirty="0"/>
              <a:t>	(next slide explains why)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7BEC-728D-CCAA-D2E6-ACFBC3E8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41" y="4123944"/>
            <a:ext cx="4465195" cy="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E9A1-B912-8728-5009-950D650F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UHD git setup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9485-F3EC-BC65-3E25-2B2A229F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833447"/>
            <a:ext cx="86989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Ettus periodically releases UHD updates with bugfixes. (UHD 4.4, 4.5,etc)</a:t>
            </a:r>
          </a:p>
          <a:p>
            <a:r>
              <a:rPr lang="en-US" dirty="0"/>
              <a:t>While they do keep branches with stable releases, it is very hard to upgrade to the next release from these branches (lots of merge conflicts due to hotfixes post release).</a:t>
            </a:r>
          </a:p>
          <a:p>
            <a:r>
              <a:rPr lang="en-US" dirty="0"/>
              <a:t>On the other hand, master seems to be continuously updated and contains each release in its history</a:t>
            </a:r>
          </a:p>
          <a:p>
            <a:r>
              <a:rPr lang="en-US" dirty="0"/>
              <a:t>Because of this, we want to develop on top of upstream/master.</a:t>
            </a:r>
          </a:p>
          <a:p>
            <a:pPr lvl="1"/>
            <a:r>
              <a:rPr lang="en-US" dirty="0"/>
              <a:t>to start: Git checkout –b &lt;</a:t>
            </a:r>
            <a:r>
              <a:rPr lang="en-US" dirty="0" err="1"/>
              <a:t>mybranch</a:t>
            </a:r>
            <a:r>
              <a:rPr lang="en-US" dirty="0"/>
              <a:t>&gt; upstream/master</a:t>
            </a:r>
          </a:p>
          <a:p>
            <a:pPr lvl="1"/>
            <a:r>
              <a:rPr lang="en-US" dirty="0"/>
              <a:t>to update: fetch then merge upstream/master with &lt;</a:t>
            </a:r>
            <a:r>
              <a:rPr lang="en-US" dirty="0" err="1"/>
              <a:t>mybranch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9C5F-D3CA-635F-818E-C78CF61C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52" y="365125"/>
            <a:ext cx="4130040" cy="248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19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7B3C-340A-92F7-5652-58CF78DE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07F8-C357-48D0-A769-A1B76C3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developed on a stable release branch?</a:t>
            </a:r>
          </a:p>
          <a:p>
            <a:pPr lvl="1"/>
            <a:r>
              <a:rPr lang="en-US" dirty="0"/>
              <a:t>We want to selectively apply all of our changes from our current branch to the upstream/master branch</a:t>
            </a:r>
          </a:p>
          <a:p>
            <a:pPr lvl="1"/>
            <a:r>
              <a:rPr lang="en-US" dirty="0"/>
              <a:t>go to your history and find the range of all commits you want</a:t>
            </a:r>
          </a:p>
          <a:p>
            <a:pPr lvl="1"/>
            <a:r>
              <a:rPr lang="en-US" dirty="0"/>
              <a:t>git cherry-pick &lt;oldest commit&gt;^..&lt;latest commit&gt;</a:t>
            </a:r>
          </a:p>
          <a:p>
            <a:r>
              <a:rPr lang="en-US" dirty="0"/>
              <a:t>This is a one-off trick! Not a permanent solution! Do this to transition to the </a:t>
            </a:r>
            <a:r>
              <a:rPr lang="en-US" dirty="0" err="1"/>
              <a:t>uhd</a:t>
            </a:r>
            <a:r>
              <a:rPr lang="en-US" dirty="0"/>
              <a:t>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300669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ED8C-0993-2A2B-B48E-7B447E91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2603-B19D-2774-37E9-06D50F0D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/>
              <a:t> file setup</a:t>
            </a:r>
          </a:p>
        </p:txBody>
      </p:sp>
    </p:spTree>
    <p:extLst>
      <p:ext uri="{BB962C8B-B14F-4D97-AF65-F5344CB8AC3E}">
        <p14:creationId xmlns:p14="http://schemas.microsoft.com/office/powerpoint/2010/main" val="64179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023-DC6A-41F3-4AE9-E867DC09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3D4B-9539-38B4-187E-83D8AAB0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uhd</a:t>
            </a:r>
            <a:r>
              <a:rPr lang="en-US" dirty="0"/>
              <a:t>/</a:t>
            </a:r>
            <a:r>
              <a:rPr lang="en-US" dirty="0" err="1"/>
              <a:t>fpga</a:t>
            </a:r>
            <a:r>
              <a:rPr lang="en-US" dirty="0"/>
              <a:t> contains the Verilog used on the USRPs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https://github.com/EttusResearch/uhd/tree/master/fpga/usrp3/top/x300</a:t>
            </a:r>
            <a:endParaRPr lang="en-US" dirty="0"/>
          </a:p>
          <a:p>
            <a:r>
              <a:rPr lang="en-US" dirty="0"/>
              <a:t>All the action happens in x300_core</a:t>
            </a:r>
          </a:p>
          <a:p>
            <a:pPr lvl="1"/>
            <a:r>
              <a:rPr lang="en-US" dirty="0"/>
              <a:t>handles communication with PC, </a:t>
            </a:r>
            <a:r>
              <a:rPr lang="en-US" dirty="0" err="1"/>
              <a:t>gpio</a:t>
            </a:r>
            <a:r>
              <a:rPr lang="en-US" dirty="0"/>
              <a:t>, </a:t>
            </a:r>
            <a:r>
              <a:rPr lang="en-US" dirty="0" err="1"/>
              <a:t>adc</a:t>
            </a:r>
            <a:r>
              <a:rPr lang="en-US" dirty="0"/>
              <a:t>/</a:t>
            </a:r>
            <a:r>
              <a:rPr lang="en-US" dirty="0" err="1"/>
              <a:t>dac</a:t>
            </a:r>
            <a:r>
              <a:rPr lang="en-US" dirty="0"/>
              <a:t>, nonideality correction</a:t>
            </a:r>
          </a:p>
          <a:p>
            <a:r>
              <a:rPr lang="en-US" dirty="0"/>
              <a:t>We will insert our module here</a:t>
            </a:r>
          </a:p>
          <a:p>
            <a:r>
              <a:rPr lang="en-US" dirty="0"/>
              <a:t>However, there are nuances! There are many signals that we need to go through</a:t>
            </a:r>
          </a:p>
        </p:txBody>
      </p:sp>
    </p:spTree>
    <p:extLst>
      <p:ext uri="{BB962C8B-B14F-4D97-AF65-F5344CB8AC3E}">
        <p14:creationId xmlns:p14="http://schemas.microsoft.com/office/powerpoint/2010/main" val="226377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0CE-F18C-2F17-AF69-3E236D3A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A2A7-97C4-1EE3-BD3F-1C1DEA1E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https://github.com/EttusResearch/uhd/blob/master/fpga/usrp3/top/x300/Makefile.x300.inc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Contains the </a:t>
            </a:r>
            <a:r>
              <a:rPr lang="en-US" dirty="0" err="1"/>
              <a:t>makefiles</a:t>
            </a:r>
            <a:r>
              <a:rPr lang="en-US" dirty="0"/>
              <a:t> needed to compile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4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28BD-059B-4882-5C28-30F2720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USRP’s?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FC98-C715-6BC6-6D4E-A7B39362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USRP’s are primarily used as </a:t>
            </a:r>
            <a:r>
              <a:rPr lang="en-US" b="1" dirty="0"/>
              <a:t>software</a:t>
            </a:r>
            <a:r>
              <a:rPr lang="en-US" dirty="0"/>
              <a:t> defined radios. The intended use case is that consumers either</a:t>
            </a:r>
          </a:p>
          <a:p>
            <a:pPr lvl="1"/>
            <a:r>
              <a:rPr lang="en-US" dirty="0"/>
              <a:t>Implement their algorithms on their PC (host) to post process data (GNU Radio)</a:t>
            </a:r>
          </a:p>
          <a:p>
            <a:pPr lvl="2"/>
            <a:r>
              <a:rPr lang="en-US" dirty="0"/>
              <a:t>(very slow, underutilizes </a:t>
            </a:r>
            <a:r>
              <a:rPr lang="en-US" dirty="0" err="1"/>
              <a:t>fpga</a:t>
            </a:r>
            <a:r>
              <a:rPr lang="en-US" dirty="0"/>
              <a:t>, bottlenecked by the transport of samples from USRP to PC)</a:t>
            </a:r>
          </a:p>
          <a:p>
            <a:pPr lvl="1"/>
            <a:r>
              <a:rPr lang="en-US" dirty="0"/>
              <a:t>Connect predefined hardware (</a:t>
            </a:r>
            <a:r>
              <a:rPr lang="en-US" dirty="0" err="1"/>
              <a:t>dsp</a:t>
            </a:r>
            <a:r>
              <a:rPr lang="en-US" dirty="0"/>
              <a:t>) blocks on the USRP FPGA together using the RFNOC library (RFNOC)</a:t>
            </a:r>
          </a:p>
          <a:p>
            <a:pPr lvl="2"/>
            <a:r>
              <a:rPr lang="en-US" dirty="0"/>
              <a:t>Faster, but becomes significantly more complicated to integrate custom modules</a:t>
            </a:r>
          </a:p>
          <a:p>
            <a:r>
              <a:rPr lang="en-US" dirty="0"/>
              <a:t>This can lead to very fast development/prototyping of wireless systems/signal processing, since you can connect different processing blocks together like LEGOs</a:t>
            </a:r>
          </a:p>
        </p:txBody>
      </p:sp>
    </p:spTree>
    <p:extLst>
      <p:ext uri="{BB962C8B-B14F-4D97-AF65-F5344CB8AC3E}">
        <p14:creationId xmlns:p14="http://schemas.microsoft.com/office/powerpoint/2010/main" val="255947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29F-F3CA-63BC-A582-27486C38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USRP CPP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57D6-5FEC-4E1F-6F35-6874E81A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</a:t>
            </a:r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uhd</a:t>
            </a:r>
            <a:r>
              <a:rPr lang="en-US" dirty="0"/>
              <a:t>/host/&lt;folder for </a:t>
            </a:r>
            <a:r>
              <a:rPr lang="en-US" dirty="0" err="1"/>
              <a:t>cpp</a:t>
            </a:r>
            <a:r>
              <a:rPr lang="en-US" dirty="0"/>
              <a:t> code&gt;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r>
              <a:rPr lang="en-US" dirty="0"/>
              <a:t>cd build</a:t>
            </a:r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dirty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28019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5F48-384D-E496-A4C9-33C189BA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work at the HDL level?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BA04-E41A-B730-DF0E-986B5DE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research, we want to create custom digital signal processing hardware blocks to use on the FPGAs</a:t>
            </a:r>
          </a:p>
          <a:p>
            <a:pPr lvl="1"/>
            <a:r>
              <a:rPr lang="en-US" dirty="0"/>
              <a:t>Time constraints, data size constraints …</a:t>
            </a:r>
          </a:p>
          <a:p>
            <a:r>
              <a:rPr lang="en-US" dirty="0"/>
              <a:t>Ettus has a way for us to create our own RFNOC blocks which we could then use from the GRC flowgraphs!</a:t>
            </a:r>
          </a:p>
          <a:p>
            <a:pPr lvl="1"/>
            <a:r>
              <a:rPr lang="en-US" dirty="0"/>
              <a:t>Well, do we </a:t>
            </a:r>
            <a:r>
              <a:rPr lang="en-US" i="1" dirty="0"/>
              <a:t>really</a:t>
            </a:r>
            <a:r>
              <a:rPr lang="en-US" dirty="0"/>
              <a:t> need the flowgraph interactivity? What’s the cost?</a:t>
            </a:r>
          </a:p>
          <a:p>
            <a:pPr lvl="2"/>
            <a:r>
              <a:rPr lang="en-US" dirty="0"/>
              <a:t>Need to 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69200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59F8-C14C-9BB7-4878-197C662D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RFNOC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E7AE-63E8-C98B-53E6-0B70C87B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this host side re-programmability while using digital hardware blocks, the RFNOC system specifies a communication protocol between all the blocks, handles switching and connections, and handles interfacing between RFNOC blocks and the USRP Hardware Driver (UHD)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2DED4-F975-BF1F-F2BB-198E51BE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71" y="3429000"/>
            <a:ext cx="61912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0B09-D98C-76F2-1F02-1AD7590B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RFNOC?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BD92-3414-410A-49C7-611073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RFNOC is that it requires wrappers for all blocks so that they can be reconfigurable. This introduces a packet based interface between blocks that is taken care by the RFNOC wrapper, but requires our modules to use an AXI interface</a:t>
            </a:r>
          </a:p>
          <a:p>
            <a:r>
              <a:rPr lang="en-US" dirty="0"/>
              <a:t>This introduces complexity as well as ambiguity for the engineer (how does the CHDR work? What is the latency? etc.)</a:t>
            </a:r>
          </a:p>
          <a:p>
            <a:r>
              <a:rPr lang="en-US" dirty="0"/>
              <a:t>If we are prototyping a device, do we need this reconfigurability? Are we OK just flashing a design to the FGPA and using it?</a:t>
            </a:r>
          </a:p>
          <a:p>
            <a:pPr lvl="1"/>
            <a:r>
              <a:rPr lang="en-US" dirty="0"/>
              <a:t>A: Probably more work than its worth</a:t>
            </a:r>
          </a:p>
        </p:txBody>
      </p:sp>
    </p:spTree>
    <p:extLst>
      <p:ext uri="{BB962C8B-B14F-4D97-AF65-F5344CB8AC3E}">
        <p14:creationId xmlns:p14="http://schemas.microsoft.com/office/powerpoint/2010/main" val="328458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E34-C39A-6DDE-C552-6745E46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3652-AE8E-6212-E047-F41733D0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minimum amount of stuff we must deal with to make a prototype?</a:t>
            </a:r>
          </a:p>
          <a:p>
            <a:pPr lvl="1"/>
            <a:r>
              <a:rPr lang="en-US" dirty="0"/>
              <a:t>We want an Analog front end/data converters, an FGPA, and a way to interface with a host device.</a:t>
            </a:r>
          </a:p>
          <a:p>
            <a:pPr lvl="2"/>
            <a:r>
              <a:rPr lang="en-US" dirty="0"/>
              <a:t>Some radio nonideality corrections would be nice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579A7-F3BD-89E6-397D-8F83C282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08" y="3682252"/>
            <a:ext cx="6299202" cy="3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E083-42E2-FF06-2E47-757E342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our AFE + DC + FPGA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E4BB-D6CB-2FFC-A6DC-36F59867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customer-friendly “supported” way to get what we want. </a:t>
            </a:r>
          </a:p>
          <a:p>
            <a:r>
              <a:rPr lang="en-US" dirty="0"/>
              <a:t>Fortunately, the USRP host and FGPA code is all open source. We can edit the FPGA code ourselves and “hijack” the system for our goals.</a:t>
            </a:r>
          </a:p>
          <a:p>
            <a:r>
              <a:rPr lang="en-US" dirty="0"/>
              <a:t>This requires learning about important subsystems of the USRP and many hours of code reading/searching</a:t>
            </a:r>
          </a:p>
          <a:p>
            <a:r>
              <a:rPr lang="en-US" dirty="0"/>
              <a:t>Hopefully, we can condense this by explaining some major parts, and establish a framework for projects to start off of.</a:t>
            </a:r>
          </a:p>
        </p:txBody>
      </p:sp>
    </p:spTree>
    <p:extLst>
      <p:ext uri="{BB962C8B-B14F-4D97-AF65-F5344CB8AC3E}">
        <p14:creationId xmlns:p14="http://schemas.microsoft.com/office/powerpoint/2010/main" val="39862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FED2-F655-6B50-8FDF-A4503DA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UHD?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C46D-2CD1-BD14-A21D-43AADE25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code to handle outputs from ADC/DAC</a:t>
            </a:r>
          </a:p>
          <a:p>
            <a:pPr lvl="1"/>
            <a:r>
              <a:rPr lang="en-US" dirty="0"/>
              <a:t>Processing, transport, control</a:t>
            </a:r>
          </a:p>
          <a:p>
            <a:r>
              <a:rPr lang="en-US" dirty="0"/>
              <a:t>C++ code to communicate with the USRP</a:t>
            </a:r>
          </a:p>
          <a:p>
            <a:pPr lvl="1"/>
            <a:r>
              <a:rPr lang="en-US" dirty="0"/>
              <a:t>Transport, processing, control (again)</a:t>
            </a:r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34BE181-3AEB-E6C1-DB54-37582052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45" y="2687782"/>
            <a:ext cx="4113491" cy="40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B134-60D4-036B-1031-D9EEE2B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9AE9-81BB-8E5B-2387-5E1E12CC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1343</Words>
  <Application>Microsoft Office PowerPoint</Application>
  <PresentationFormat>Widescreen</PresentationFormat>
  <Paragraphs>127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Custom HDL for USRP Prototyping</vt:lpstr>
      <vt:lpstr>So what are USRP’s?</vt:lpstr>
      <vt:lpstr>So why work at the HDL level?</vt:lpstr>
      <vt:lpstr>How does RFNOC work?</vt:lpstr>
      <vt:lpstr>Custom RFNOC?</vt:lpstr>
      <vt:lpstr>What we want</vt:lpstr>
      <vt:lpstr>Towards our AFE + DC + FPGA goal</vt:lpstr>
      <vt:lpstr>What is UHD?</vt:lpstr>
      <vt:lpstr>Project setup</vt:lpstr>
      <vt:lpstr>Verilog file structure</vt:lpstr>
      <vt:lpstr>rtl/Sources</vt:lpstr>
      <vt:lpstr>Matlab sim</vt:lpstr>
      <vt:lpstr>Testbench</vt:lpstr>
      <vt:lpstr>Now add UHD</vt:lpstr>
      <vt:lpstr>UHD git setup continued</vt:lpstr>
      <vt:lpstr>Cherry-picking</vt:lpstr>
      <vt:lpstr>to do:</vt:lpstr>
      <vt:lpstr>Repo overview</vt:lpstr>
      <vt:lpstr>PowerPoint Presentation</vt:lpstr>
      <vt:lpstr>USRP CPP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Winston</dc:creator>
  <cp:lastModifiedBy>Wang, Winston</cp:lastModifiedBy>
  <cp:revision>5</cp:revision>
  <dcterms:created xsi:type="dcterms:W3CDTF">2023-10-27T14:03:06Z</dcterms:created>
  <dcterms:modified xsi:type="dcterms:W3CDTF">2023-11-02T18:32:17Z</dcterms:modified>
</cp:coreProperties>
</file>