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6" r:id="rId4"/>
    <p:sldId id="265" r:id="rId5"/>
    <p:sldId id="266" r:id="rId6"/>
    <p:sldId id="267" r:id="rId7"/>
    <p:sldId id="269" r:id="rId8"/>
    <p:sldId id="270" r:id="rId9"/>
    <p:sldId id="271" r:id="rId10"/>
    <p:sldId id="259" r:id="rId11"/>
    <p:sldId id="260" r:id="rId12"/>
    <p:sldId id="277" r:id="rId13"/>
    <p:sldId id="261" r:id="rId14"/>
    <p:sldId id="262" r:id="rId15"/>
    <p:sldId id="268" r:id="rId16"/>
    <p:sldId id="263" r:id="rId17"/>
    <p:sldId id="264" r:id="rId18"/>
    <p:sldId id="272"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6DCF8"/>
    <a:srgbClr val="156082"/>
    <a:srgbClr val="0E2841"/>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105" d="100"/>
          <a:sy n="105" d="100"/>
        </p:scale>
        <p:origin x="26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18FF49-298D-41C2-9769-8F825667D54C}"/>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63512760-7847-4EC8-A0A0-B4CFBFD5444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90E5D1FD-7A9A-4C2B-B448-25FE4D5CCE60}"/>
              </a:ext>
            </a:extLst>
          </p:cNvPr>
          <p:cNvSpPr>
            <a:spLocks noGrp="1"/>
          </p:cNvSpPr>
          <p:nvPr>
            <p:ph type="dt" sz="half" idx="10"/>
          </p:nvPr>
        </p:nvSpPr>
        <p:spPr/>
        <p:txBody>
          <a:bodyPr/>
          <a:lstStyle/>
          <a:p>
            <a:fld id="{85B0BDBF-3CC9-4099-8AAB-F234DB927305}" type="datetimeFigureOut">
              <a:rPr lang="zh-CN" altLang="en-US" smtClean="0"/>
              <a:t>2024/8/30</a:t>
            </a:fld>
            <a:endParaRPr lang="zh-CN" altLang="en-US"/>
          </a:p>
        </p:txBody>
      </p:sp>
      <p:sp>
        <p:nvSpPr>
          <p:cNvPr id="5" name="页脚占位符 4">
            <a:extLst>
              <a:ext uri="{FF2B5EF4-FFF2-40B4-BE49-F238E27FC236}">
                <a16:creationId xmlns:a16="http://schemas.microsoft.com/office/drawing/2014/main" id="{60E251CB-FD72-4408-BFED-05FB5E7BB15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E2863C4-5462-4617-B95E-170800E41050}"/>
              </a:ext>
            </a:extLst>
          </p:cNvPr>
          <p:cNvSpPr>
            <a:spLocks noGrp="1"/>
          </p:cNvSpPr>
          <p:nvPr>
            <p:ph type="sldNum" sz="quarter" idx="12"/>
          </p:nvPr>
        </p:nvSpPr>
        <p:spPr/>
        <p:txBody>
          <a:bodyPr/>
          <a:lstStyle/>
          <a:p>
            <a:fld id="{72F7474C-84B0-41B7-ACBB-0DF26EB94C48}" type="slidenum">
              <a:rPr lang="zh-CN" altLang="en-US" smtClean="0"/>
              <a:t>‹#›</a:t>
            </a:fld>
            <a:endParaRPr lang="zh-CN" altLang="en-US"/>
          </a:p>
        </p:txBody>
      </p:sp>
    </p:spTree>
    <p:extLst>
      <p:ext uri="{BB962C8B-B14F-4D97-AF65-F5344CB8AC3E}">
        <p14:creationId xmlns:p14="http://schemas.microsoft.com/office/powerpoint/2010/main" val="4233509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80A031-A72B-499B-AB4B-7DB8DA153FBB}"/>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5869315A-8D1D-4D34-90EB-0D8EE8F2400F}"/>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AE6896F-AC57-4221-A54B-0C85315150C1}"/>
              </a:ext>
            </a:extLst>
          </p:cNvPr>
          <p:cNvSpPr>
            <a:spLocks noGrp="1"/>
          </p:cNvSpPr>
          <p:nvPr>
            <p:ph type="dt" sz="half" idx="10"/>
          </p:nvPr>
        </p:nvSpPr>
        <p:spPr/>
        <p:txBody>
          <a:bodyPr/>
          <a:lstStyle/>
          <a:p>
            <a:fld id="{85B0BDBF-3CC9-4099-8AAB-F234DB927305}" type="datetimeFigureOut">
              <a:rPr lang="zh-CN" altLang="en-US" smtClean="0"/>
              <a:t>2024/8/30</a:t>
            </a:fld>
            <a:endParaRPr lang="zh-CN" altLang="en-US"/>
          </a:p>
        </p:txBody>
      </p:sp>
      <p:sp>
        <p:nvSpPr>
          <p:cNvPr id="5" name="页脚占位符 4">
            <a:extLst>
              <a:ext uri="{FF2B5EF4-FFF2-40B4-BE49-F238E27FC236}">
                <a16:creationId xmlns:a16="http://schemas.microsoft.com/office/drawing/2014/main" id="{845CD654-6AF9-4DF3-97B1-A9416F74027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2EEF377-1531-41D9-8F21-DDD0BDD619C6}"/>
              </a:ext>
            </a:extLst>
          </p:cNvPr>
          <p:cNvSpPr>
            <a:spLocks noGrp="1"/>
          </p:cNvSpPr>
          <p:nvPr>
            <p:ph type="sldNum" sz="quarter" idx="12"/>
          </p:nvPr>
        </p:nvSpPr>
        <p:spPr/>
        <p:txBody>
          <a:bodyPr/>
          <a:lstStyle/>
          <a:p>
            <a:fld id="{72F7474C-84B0-41B7-ACBB-0DF26EB94C48}" type="slidenum">
              <a:rPr lang="zh-CN" altLang="en-US" smtClean="0"/>
              <a:t>‹#›</a:t>
            </a:fld>
            <a:endParaRPr lang="zh-CN" altLang="en-US"/>
          </a:p>
        </p:txBody>
      </p:sp>
    </p:spTree>
    <p:extLst>
      <p:ext uri="{BB962C8B-B14F-4D97-AF65-F5344CB8AC3E}">
        <p14:creationId xmlns:p14="http://schemas.microsoft.com/office/powerpoint/2010/main" val="1078197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D378936E-6DE9-42EE-A1B0-73516D5634F4}"/>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3D9A9761-7080-455F-92EE-5C1AD95EBD4B}"/>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756938A-F669-467C-A75E-005036142C49}"/>
              </a:ext>
            </a:extLst>
          </p:cNvPr>
          <p:cNvSpPr>
            <a:spLocks noGrp="1"/>
          </p:cNvSpPr>
          <p:nvPr>
            <p:ph type="dt" sz="half" idx="10"/>
          </p:nvPr>
        </p:nvSpPr>
        <p:spPr/>
        <p:txBody>
          <a:bodyPr/>
          <a:lstStyle/>
          <a:p>
            <a:fld id="{85B0BDBF-3CC9-4099-8AAB-F234DB927305}" type="datetimeFigureOut">
              <a:rPr lang="zh-CN" altLang="en-US" smtClean="0"/>
              <a:t>2024/8/30</a:t>
            </a:fld>
            <a:endParaRPr lang="zh-CN" altLang="en-US"/>
          </a:p>
        </p:txBody>
      </p:sp>
      <p:sp>
        <p:nvSpPr>
          <p:cNvPr id="5" name="页脚占位符 4">
            <a:extLst>
              <a:ext uri="{FF2B5EF4-FFF2-40B4-BE49-F238E27FC236}">
                <a16:creationId xmlns:a16="http://schemas.microsoft.com/office/drawing/2014/main" id="{9CDBD45C-BB1F-4670-BC2C-9378F42EDCC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205FD3A-871E-4416-9A5D-29C469A45ED8}"/>
              </a:ext>
            </a:extLst>
          </p:cNvPr>
          <p:cNvSpPr>
            <a:spLocks noGrp="1"/>
          </p:cNvSpPr>
          <p:nvPr>
            <p:ph type="sldNum" sz="quarter" idx="12"/>
          </p:nvPr>
        </p:nvSpPr>
        <p:spPr/>
        <p:txBody>
          <a:bodyPr/>
          <a:lstStyle/>
          <a:p>
            <a:fld id="{72F7474C-84B0-41B7-ACBB-0DF26EB94C48}" type="slidenum">
              <a:rPr lang="zh-CN" altLang="en-US" smtClean="0"/>
              <a:t>‹#›</a:t>
            </a:fld>
            <a:endParaRPr lang="zh-CN" altLang="en-US"/>
          </a:p>
        </p:txBody>
      </p:sp>
    </p:spTree>
    <p:extLst>
      <p:ext uri="{BB962C8B-B14F-4D97-AF65-F5344CB8AC3E}">
        <p14:creationId xmlns:p14="http://schemas.microsoft.com/office/powerpoint/2010/main" val="364916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2291FD-2836-43AB-B6DB-399100FBAB9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6FAB969-4B4E-4B05-B832-2561C1064F36}"/>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C18F0A8-E926-4021-B7D1-74E98955F0B6}"/>
              </a:ext>
            </a:extLst>
          </p:cNvPr>
          <p:cNvSpPr>
            <a:spLocks noGrp="1"/>
          </p:cNvSpPr>
          <p:nvPr>
            <p:ph type="dt" sz="half" idx="10"/>
          </p:nvPr>
        </p:nvSpPr>
        <p:spPr/>
        <p:txBody>
          <a:bodyPr/>
          <a:lstStyle/>
          <a:p>
            <a:fld id="{85B0BDBF-3CC9-4099-8AAB-F234DB927305}" type="datetimeFigureOut">
              <a:rPr lang="zh-CN" altLang="en-US" smtClean="0"/>
              <a:t>2024/8/30</a:t>
            </a:fld>
            <a:endParaRPr lang="zh-CN" altLang="en-US"/>
          </a:p>
        </p:txBody>
      </p:sp>
      <p:sp>
        <p:nvSpPr>
          <p:cNvPr id="5" name="页脚占位符 4">
            <a:extLst>
              <a:ext uri="{FF2B5EF4-FFF2-40B4-BE49-F238E27FC236}">
                <a16:creationId xmlns:a16="http://schemas.microsoft.com/office/drawing/2014/main" id="{7A624954-80FC-4D0D-A127-D9406D52744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A042291-E19C-4D3A-BD7F-6DB51DC31F64}"/>
              </a:ext>
            </a:extLst>
          </p:cNvPr>
          <p:cNvSpPr>
            <a:spLocks noGrp="1"/>
          </p:cNvSpPr>
          <p:nvPr>
            <p:ph type="sldNum" sz="quarter" idx="12"/>
          </p:nvPr>
        </p:nvSpPr>
        <p:spPr/>
        <p:txBody>
          <a:bodyPr/>
          <a:lstStyle/>
          <a:p>
            <a:fld id="{72F7474C-84B0-41B7-ACBB-0DF26EB94C48}" type="slidenum">
              <a:rPr lang="zh-CN" altLang="en-US" smtClean="0"/>
              <a:t>‹#›</a:t>
            </a:fld>
            <a:endParaRPr lang="zh-CN" altLang="en-US"/>
          </a:p>
        </p:txBody>
      </p:sp>
    </p:spTree>
    <p:extLst>
      <p:ext uri="{BB962C8B-B14F-4D97-AF65-F5344CB8AC3E}">
        <p14:creationId xmlns:p14="http://schemas.microsoft.com/office/powerpoint/2010/main" val="1866760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F18247-D0FC-4555-BC3B-50F3BA30E48D}"/>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08AA619E-93CD-4F0C-A7BD-ABBA3CDF28A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2EDBBCEC-5048-43DD-94DC-DDCB153CF921}"/>
              </a:ext>
            </a:extLst>
          </p:cNvPr>
          <p:cNvSpPr>
            <a:spLocks noGrp="1"/>
          </p:cNvSpPr>
          <p:nvPr>
            <p:ph type="dt" sz="half" idx="10"/>
          </p:nvPr>
        </p:nvSpPr>
        <p:spPr/>
        <p:txBody>
          <a:bodyPr/>
          <a:lstStyle/>
          <a:p>
            <a:fld id="{85B0BDBF-3CC9-4099-8AAB-F234DB927305}" type="datetimeFigureOut">
              <a:rPr lang="zh-CN" altLang="en-US" smtClean="0"/>
              <a:t>2024/8/30</a:t>
            </a:fld>
            <a:endParaRPr lang="zh-CN" altLang="en-US"/>
          </a:p>
        </p:txBody>
      </p:sp>
      <p:sp>
        <p:nvSpPr>
          <p:cNvPr id="5" name="页脚占位符 4">
            <a:extLst>
              <a:ext uri="{FF2B5EF4-FFF2-40B4-BE49-F238E27FC236}">
                <a16:creationId xmlns:a16="http://schemas.microsoft.com/office/drawing/2014/main" id="{35C45B32-66B1-444D-9C84-64699D1DCDE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56CAA1B-B2C6-4C59-9CBE-78ED2E7F1C51}"/>
              </a:ext>
            </a:extLst>
          </p:cNvPr>
          <p:cNvSpPr>
            <a:spLocks noGrp="1"/>
          </p:cNvSpPr>
          <p:nvPr>
            <p:ph type="sldNum" sz="quarter" idx="12"/>
          </p:nvPr>
        </p:nvSpPr>
        <p:spPr/>
        <p:txBody>
          <a:bodyPr/>
          <a:lstStyle/>
          <a:p>
            <a:fld id="{72F7474C-84B0-41B7-ACBB-0DF26EB94C48}" type="slidenum">
              <a:rPr lang="zh-CN" altLang="en-US" smtClean="0"/>
              <a:t>‹#›</a:t>
            </a:fld>
            <a:endParaRPr lang="zh-CN" altLang="en-US"/>
          </a:p>
        </p:txBody>
      </p:sp>
    </p:spTree>
    <p:extLst>
      <p:ext uri="{BB962C8B-B14F-4D97-AF65-F5344CB8AC3E}">
        <p14:creationId xmlns:p14="http://schemas.microsoft.com/office/powerpoint/2010/main" val="1975233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6F1452-D77D-4763-AA67-C4ACE3444C3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54FA660-E659-4F57-BC11-DE7FE96ACCB0}"/>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00B8493B-6DA0-4207-9636-608A1FFA8D88}"/>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52A8C4D1-1FAC-4EE1-93F2-BB7E8383F340}"/>
              </a:ext>
            </a:extLst>
          </p:cNvPr>
          <p:cNvSpPr>
            <a:spLocks noGrp="1"/>
          </p:cNvSpPr>
          <p:nvPr>
            <p:ph type="dt" sz="half" idx="10"/>
          </p:nvPr>
        </p:nvSpPr>
        <p:spPr/>
        <p:txBody>
          <a:bodyPr/>
          <a:lstStyle/>
          <a:p>
            <a:fld id="{85B0BDBF-3CC9-4099-8AAB-F234DB927305}" type="datetimeFigureOut">
              <a:rPr lang="zh-CN" altLang="en-US" smtClean="0"/>
              <a:t>2024/8/30</a:t>
            </a:fld>
            <a:endParaRPr lang="zh-CN" altLang="en-US"/>
          </a:p>
        </p:txBody>
      </p:sp>
      <p:sp>
        <p:nvSpPr>
          <p:cNvPr id="6" name="页脚占位符 5">
            <a:extLst>
              <a:ext uri="{FF2B5EF4-FFF2-40B4-BE49-F238E27FC236}">
                <a16:creationId xmlns:a16="http://schemas.microsoft.com/office/drawing/2014/main" id="{52B3E73E-39F5-49A6-ABAB-2144FEDC8CD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A9EE174-5A9F-4508-ACC2-375EAD3F092E}"/>
              </a:ext>
            </a:extLst>
          </p:cNvPr>
          <p:cNvSpPr>
            <a:spLocks noGrp="1"/>
          </p:cNvSpPr>
          <p:nvPr>
            <p:ph type="sldNum" sz="quarter" idx="12"/>
          </p:nvPr>
        </p:nvSpPr>
        <p:spPr/>
        <p:txBody>
          <a:bodyPr/>
          <a:lstStyle/>
          <a:p>
            <a:fld id="{72F7474C-84B0-41B7-ACBB-0DF26EB94C48}" type="slidenum">
              <a:rPr lang="zh-CN" altLang="en-US" smtClean="0"/>
              <a:t>‹#›</a:t>
            </a:fld>
            <a:endParaRPr lang="zh-CN" altLang="en-US"/>
          </a:p>
        </p:txBody>
      </p:sp>
    </p:spTree>
    <p:extLst>
      <p:ext uri="{BB962C8B-B14F-4D97-AF65-F5344CB8AC3E}">
        <p14:creationId xmlns:p14="http://schemas.microsoft.com/office/powerpoint/2010/main" val="233384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9145C2-45C2-4B35-9EC5-2E222F27BCB8}"/>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BA5E0CA0-6FD5-47E1-93CB-91A5BA7C6AE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DB31440B-5B54-4D77-B847-E3508B67F961}"/>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49BEE0BB-3F00-4F1C-911D-4925B74E2A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8CADB3D4-585E-45C0-97B8-E3560151DF3F}"/>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999BE645-3471-4795-8531-FB5EBEEE068A}"/>
              </a:ext>
            </a:extLst>
          </p:cNvPr>
          <p:cNvSpPr>
            <a:spLocks noGrp="1"/>
          </p:cNvSpPr>
          <p:nvPr>
            <p:ph type="dt" sz="half" idx="10"/>
          </p:nvPr>
        </p:nvSpPr>
        <p:spPr/>
        <p:txBody>
          <a:bodyPr/>
          <a:lstStyle/>
          <a:p>
            <a:fld id="{85B0BDBF-3CC9-4099-8AAB-F234DB927305}" type="datetimeFigureOut">
              <a:rPr lang="zh-CN" altLang="en-US" smtClean="0"/>
              <a:t>2024/8/30</a:t>
            </a:fld>
            <a:endParaRPr lang="zh-CN" altLang="en-US"/>
          </a:p>
        </p:txBody>
      </p:sp>
      <p:sp>
        <p:nvSpPr>
          <p:cNvPr id="8" name="页脚占位符 7">
            <a:extLst>
              <a:ext uri="{FF2B5EF4-FFF2-40B4-BE49-F238E27FC236}">
                <a16:creationId xmlns:a16="http://schemas.microsoft.com/office/drawing/2014/main" id="{2CE2FB24-A4A0-47BE-84F8-CDA8C32EBEB3}"/>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619F9872-BAFB-4CCF-9421-70116FABB88E}"/>
              </a:ext>
            </a:extLst>
          </p:cNvPr>
          <p:cNvSpPr>
            <a:spLocks noGrp="1"/>
          </p:cNvSpPr>
          <p:nvPr>
            <p:ph type="sldNum" sz="quarter" idx="12"/>
          </p:nvPr>
        </p:nvSpPr>
        <p:spPr/>
        <p:txBody>
          <a:bodyPr/>
          <a:lstStyle/>
          <a:p>
            <a:fld id="{72F7474C-84B0-41B7-ACBB-0DF26EB94C48}" type="slidenum">
              <a:rPr lang="zh-CN" altLang="en-US" smtClean="0"/>
              <a:t>‹#›</a:t>
            </a:fld>
            <a:endParaRPr lang="zh-CN" altLang="en-US"/>
          </a:p>
        </p:txBody>
      </p:sp>
    </p:spTree>
    <p:extLst>
      <p:ext uri="{BB962C8B-B14F-4D97-AF65-F5344CB8AC3E}">
        <p14:creationId xmlns:p14="http://schemas.microsoft.com/office/powerpoint/2010/main" val="4162983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1A6DF6-AF58-42DC-A07A-EE6E29BE5B83}"/>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6E4063C8-1DD5-4C62-BFCB-11D2058EEDF0}"/>
              </a:ext>
            </a:extLst>
          </p:cNvPr>
          <p:cNvSpPr>
            <a:spLocks noGrp="1"/>
          </p:cNvSpPr>
          <p:nvPr>
            <p:ph type="dt" sz="half" idx="10"/>
          </p:nvPr>
        </p:nvSpPr>
        <p:spPr/>
        <p:txBody>
          <a:bodyPr/>
          <a:lstStyle/>
          <a:p>
            <a:fld id="{85B0BDBF-3CC9-4099-8AAB-F234DB927305}" type="datetimeFigureOut">
              <a:rPr lang="zh-CN" altLang="en-US" smtClean="0"/>
              <a:t>2024/8/30</a:t>
            </a:fld>
            <a:endParaRPr lang="zh-CN" altLang="en-US"/>
          </a:p>
        </p:txBody>
      </p:sp>
      <p:sp>
        <p:nvSpPr>
          <p:cNvPr id="4" name="页脚占位符 3">
            <a:extLst>
              <a:ext uri="{FF2B5EF4-FFF2-40B4-BE49-F238E27FC236}">
                <a16:creationId xmlns:a16="http://schemas.microsoft.com/office/drawing/2014/main" id="{72B84529-5172-4A01-9BFE-5F45B2B2FC76}"/>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B458F17F-DE8D-4F28-B31A-B2AD6E3AAAA8}"/>
              </a:ext>
            </a:extLst>
          </p:cNvPr>
          <p:cNvSpPr>
            <a:spLocks noGrp="1"/>
          </p:cNvSpPr>
          <p:nvPr>
            <p:ph type="sldNum" sz="quarter" idx="12"/>
          </p:nvPr>
        </p:nvSpPr>
        <p:spPr/>
        <p:txBody>
          <a:bodyPr/>
          <a:lstStyle/>
          <a:p>
            <a:fld id="{72F7474C-84B0-41B7-ACBB-0DF26EB94C48}" type="slidenum">
              <a:rPr lang="zh-CN" altLang="en-US" smtClean="0"/>
              <a:t>‹#›</a:t>
            </a:fld>
            <a:endParaRPr lang="zh-CN" altLang="en-US"/>
          </a:p>
        </p:txBody>
      </p:sp>
    </p:spTree>
    <p:extLst>
      <p:ext uri="{BB962C8B-B14F-4D97-AF65-F5344CB8AC3E}">
        <p14:creationId xmlns:p14="http://schemas.microsoft.com/office/powerpoint/2010/main" val="3774296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8931920-F3DE-40D0-9C32-D677C6200840}"/>
              </a:ext>
            </a:extLst>
          </p:cNvPr>
          <p:cNvSpPr>
            <a:spLocks noGrp="1"/>
          </p:cNvSpPr>
          <p:nvPr>
            <p:ph type="dt" sz="half" idx="10"/>
          </p:nvPr>
        </p:nvSpPr>
        <p:spPr/>
        <p:txBody>
          <a:bodyPr/>
          <a:lstStyle/>
          <a:p>
            <a:fld id="{85B0BDBF-3CC9-4099-8AAB-F234DB927305}" type="datetimeFigureOut">
              <a:rPr lang="zh-CN" altLang="en-US" smtClean="0"/>
              <a:t>2024/8/30</a:t>
            </a:fld>
            <a:endParaRPr lang="zh-CN" altLang="en-US"/>
          </a:p>
        </p:txBody>
      </p:sp>
      <p:sp>
        <p:nvSpPr>
          <p:cNvPr id="3" name="页脚占位符 2">
            <a:extLst>
              <a:ext uri="{FF2B5EF4-FFF2-40B4-BE49-F238E27FC236}">
                <a16:creationId xmlns:a16="http://schemas.microsoft.com/office/drawing/2014/main" id="{3FBFA5F0-A6BF-4D2E-A82B-6485F0B4A752}"/>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D810A4CB-3CD3-43A0-94CE-F0A008005D19}"/>
              </a:ext>
            </a:extLst>
          </p:cNvPr>
          <p:cNvSpPr>
            <a:spLocks noGrp="1"/>
          </p:cNvSpPr>
          <p:nvPr>
            <p:ph type="sldNum" sz="quarter" idx="12"/>
          </p:nvPr>
        </p:nvSpPr>
        <p:spPr/>
        <p:txBody>
          <a:bodyPr/>
          <a:lstStyle/>
          <a:p>
            <a:fld id="{72F7474C-84B0-41B7-ACBB-0DF26EB94C48}" type="slidenum">
              <a:rPr lang="zh-CN" altLang="en-US" smtClean="0"/>
              <a:t>‹#›</a:t>
            </a:fld>
            <a:endParaRPr lang="zh-CN" altLang="en-US"/>
          </a:p>
        </p:txBody>
      </p:sp>
    </p:spTree>
    <p:extLst>
      <p:ext uri="{BB962C8B-B14F-4D97-AF65-F5344CB8AC3E}">
        <p14:creationId xmlns:p14="http://schemas.microsoft.com/office/powerpoint/2010/main" val="2881626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C4438A-6DE7-468C-8DC1-18FB2666F27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F2BA506D-2956-4BA4-B843-A6CD63F89F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7873D40B-60A8-4B44-81D4-C6A1085F74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B08742F-F8E4-47F0-81AD-B352686818BE}"/>
              </a:ext>
            </a:extLst>
          </p:cNvPr>
          <p:cNvSpPr>
            <a:spLocks noGrp="1"/>
          </p:cNvSpPr>
          <p:nvPr>
            <p:ph type="dt" sz="half" idx="10"/>
          </p:nvPr>
        </p:nvSpPr>
        <p:spPr/>
        <p:txBody>
          <a:bodyPr/>
          <a:lstStyle/>
          <a:p>
            <a:fld id="{85B0BDBF-3CC9-4099-8AAB-F234DB927305}" type="datetimeFigureOut">
              <a:rPr lang="zh-CN" altLang="en-US" smtClean="0"/>
              <a:t>2024/8/30</a:t>
            </a:fld>
            <a:endParaRPr lang="zh-CN" altLang="en-US"/>
          </a:p>
        </p:txBody>
      </p:sp>
      <p:sp>
        <p:nvSpPr>
          <p:cNvPr id="6" name="页脚占位符 5">
            <a:extLst>
              <a:ext uri="{FF2B5EF4-FFF2-40B4-BE49-F238E27FC236}">
                <a16:creationId xmlns:a16="http://schemas.microsoft.com/office/drawing/2014/main" id="{CA41D2F3-19E1-40BB-A6B7-8B3C0949E88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A924558-2D0D-4BBE-8A3D-9B1B3A90CF23}"/>
              </a:ext>
            </a:extLst>
          </p:cNvPr>
          <p:cNvSpPr>
            <a:spLocks noGrp="1"/>
          </p:cNvSpPr>
          <p:nvPr>
            <p:ph type="sldNum" sz="quarter" idx="12"/>
          </p:nvPr>
        </p:nvSpPr>
        <p:spPr/>
        <p:txBody>
          <a:bodyPr/>
          <a:lstStyle/>
          <a:p>
            <a:fld id="{72F7474C-84B0-41B7-ACBB-0DF26EB94C48}" type="slidenum">
              <a:rPr lang="zh-CN" altLang="en-US" smtClean="0"/>
              <a:t>‹#›</a:t>
            </a:fld>
            <a:endParaRPr lang="zh-CN" altLang="en-US"/>
          </a:p>
        </p:txBody>
      </p:sp>
    </p:spTree>
    <p:extLst>
      <p:ext uri="{BB962C8B-B14F-4D97-AF65-F5344CB8AC3E}">
        <p14:creationId xmlns:p14="http://schemas.microsoft.com/office/powerpoint/2010/main" val="3688690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6E64D1-CBB6-414F-9E3B-39395A7AD9F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60935F61-716F-4DAA-803D-8945AB927A0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B40C7C05-4159-4590-ABE1-DFCFE99E3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F860662-442E-4454-9AD4-73A11F004C40}"/>
              </a:ext>
            </a:extLst>
          </p:cNvPr>
          <p:cNvSpPr>
            <a:spLocks noGrp="1"/>
          </p:cNvSpPr>
          <p:nvPr>
            <p:ph type="dt" sz="half" idx="10"/>
          </p:nvPr>
        </p:nvSpPr>
        <p:spPr/>
        <p:txBody>
          <a:bodyPr/>
          <a:lstStyle/>
          <a:p>
            <a:fld id="{85B0BDBF-3CC9-4099-8AAB-F234DB927305}" type="datetimeFigureOut">
              <a:rPr lang="zh-CN" altLang="en-US" smtClean="0"/>
              <a:t>2024/8/30</a:t>
            </a:fld>
            <a:endParaRPr lang="zh-CN" altLang="en-US"/>
          </a:p>
        </p:txBody>
      </p:sp>
      <p:sp>
        <p:nvSpPr>
          <p:cNvPr id="6" name="页脚占位符 5">
            <a:extLst>
              <a:ext uri="{FF2B5EF4-FFF2-40B4-BE49-F238E27FC236}">
                <a16:creationId xmlns:a16="http://schemas.microsoft.com/office/drawing/2014/main" id="{6D56AFCC-4C26-451D-872C-3B4C1A75505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F8D16C0-4741-4CAD-8DA5-2ABCDB95EB3E}"/>
              </a:ext>
            </a:extLst>
          </p:cNvPr>
          <p:cNvSpPr>
            <a:spLocks noGrp="1"/>
          </p:cNvSpPr>
          <p:nvPr>
            <p:ph type="sldNum" sz="quarter" idx="12"/>
          </p:nvPr>
        </p:nvSpPr>
        <p:spPr/>
        <p:txBody>
          <a:bodyPr/>
          <a:lstStyle/>
          <a:p>
            <a:fld id="{72F7474C-84B0-41B7-ACBB-0DF26EB94C48}" type="slidenum">
              <a:rPr lang="zh-CN" altLang="en-US" smtClean="0"/>
              <a:t>‹#›</a:t>
            </a:fld>
            <a:endParaRPr lang="zh-CN" altLang="en-US"/>
          </a:p>
        </p:txBody>
      </p:sp>
    </p:spTree>
    <p:extLst>
      <p:ext uri="{BB962C8B-B14F-4D97-AF65-F5344CB8AC3E}">
        <p14:creationId xmlns:p14="http://schemas.microsoft.com/office/powerpoint/2010/main" val="2150881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56082"/>
        </a:solid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D69B01BF-EB5B-4DC9-9E68-51E3B2A579F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5F9D5CB8-92AA-412C-928B-4818E40DA78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3EFACF8-3032-4746-90CA-ED05B63A7F8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B0BDBF-3CC9-4099-8AAB-F234DB927305}" type="datetimeFigureOut">
              <a:rPr lang="zh-CN" altLang="en-US" smtClean="0"/>
              <a:t>2024/8/30</a:t>
            </a:fld>
            <a:endParaRPr lang="zh-CN" altLang="en-US"/>
          </a:p>
        </p:txBody>
      </p:sp>
      <p:sp>
        <p:nvSpPr>
          <p:cNvPr id="5" name="页脚占位符 4">
            <a:extLst>
              <a:ext uri="{FF2B5EF4-FFF2-40B4-BE49-F238E27FC236}">
                <a16:creationId xmlns:a16="http://schemas.microsoft.com/office/drawing/2014/main" id="{3394E8FE-47B1-4F47-9F88-DD6BF69AEA8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6BE8A393-7606-4E0A-ACB8-BE4392085E1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F7474C-84B0-41B7-ACBB-0DF26EB94C48}" type="slidenum">
              <a:rPr lang="zh-CN" altLang="en-US" smtClean="0"/>
              <a:t>‹#›</a:t>
            </a:fld>
            <a:endParaRPr lang="zh-CN" altLang="en-US"/>
          </a:p>
        </p:txBody>
      </p:sp>
    </p:spTree>
    <p:extLst>
      <p:ext uri="{BB962C8B-B14F-4D97-AF65-F5344CB8AC3E}">
        <p14:creationId xmlns:p14="http://schemas.microsoft.com/office/powerpoint/2010/main" val="72166999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0C9D9F-7C22-4776-8DED-42F30EBC25B9}"/>
              </a:ext>
            </a:extLst>
          </p:cNvPr>
          <p:cNvSpPr>
            <a:spLocks noGrp="1"/>
          </p:cNvSpPr>
          <p:nvPr>
            <p:ph type="ctrTitle"/>
          </p:nvPr>
        </p:nvSpPr>
        <p:spPr>
          <a:xfrm>
            <a:off x="1304947" y="1463009"/>
            <a:ext cx="9144000" cy="2387600"/>
          </a:xfrm>
        </p:spPr>
        <p:txBody>
          <a:bodyPr>
            <a:normAutofit/>
          </a:bodyPr>
          <a:lstStyle/>
          <a:p>
            <a:pPr algn="r"/>
            <a:r>
              <a:rPr lang="en-US" altLang="zh-CN" sz="4800" b="1" dirty="0">
                <a:solidFill>
                  <a:srgbClr val="96DCF8"/>
                </a:solidFill>
                <a:latin typeface="微软雅黑" panose="020B0503020204020204" pitchFamily="34" charset="-122"/>
                <a:ea typeface="微软雅黑" panose="020B0503020204020204" pitchFamily="34" charset="-122"/>
              </a:rPr>
              <a:t>xv6 </a:t>
            </a:r>
            <a:r>
              <a:rPr lang="zh-CN" altLang="en-US" sz="4800" b="1" dirty="0">
                <a:solidFill>
                  <a:srgbClr val="96DCF8"/>
                </a:solidFill>
                <a:latin typeface="微软雅黑" panose="020B0503020204020204" pitchFamily="34" charset="-122"/>
                <a:ea typeface="微软雅黑" panose="020B0503020204020204" pitchFamily="34" charset="-122"/>
              </a:rPr>
              <a:t>及 </a:t>
            </a:r>
            <a:r>
              <a:rPr lang="en-US" altLang="zh-CN" sz="4800" b="1" dirty="0">
                <a:solidFill>
                  <a:srgbClr val="96DCF8"/>
                </a:solidFill>
                <a:latin typeface="微软雅黑" panose="020B0503020204020204" pitchFamily="34" charset="-122"/>
                <a:ea typeface="微软雅黑" panose="020B0503020204020204" pitchFamily="34" charset="-122"/>
              </a:rPr>
              <a:t>Labs </a:t>
            </a:r>
            <a:r>
              <a:rPr lang="zh-CN" altLang="en-US" sz="4800" b="1" dirty="0">
                <a:solidFill>
                  <a:srgbClr val="96DCF8"/>
                </a:solidFill>
                <a:latin typeface="微软雅黑" panose="020B0503020204020204" pitchFamily="34" charset="-122"/>
                <a:ea typeface="微软雅黑" panose="020B0503020204020204" pitchFamily="34" charset="-122"/>
              </a:rPr>
              <a:t>实验项目</a:t>
            </a:r>
            <a:br>
              <a:rPr lang="en-US" altLang="zh-CN" sz="4800" b="1" spc="300" dirty="0">
                <a:solidFill>
                  <a:srgbClr val="96DCF8"/>
                </a:solidFill>
                <a:latin typeface="微软雅黑" panose="020B0503020204020204" pitchFamily="34" charset="-122"/>
                <a:ea typeface="微软雅黑" panose="020B0503020204020204" pitchFamily="34" charset="-122"/>
              </a:rPr>
            </a:br>
            <a:endParaRPr lang="zh-CN" altLang="en-US" sz="4800" b="1" spc="300" dirty="0">
              <a:solidFill>
                <a:srgbClr val="96DCF8"/>
              </a:solidFill>
              <a:latin typeface="微软雅黑" panose="020B0503020204020204" pitchFamily="34" charset="-122"/>
              <a:ea typeface="微软雅黑" panose="020B0503020204020204" pitchFamily="34" charset="-122"/>
            </a:endParaRPr>
          </a:p>
        </p:txBody>
      </p:sp>
      <p:sp>
        <p:nvSpPr>
          <p:cNvPr id="3" name="副标题 2">
            <a:extLst>
              <a:ext uri="{FF2B5EF4-FFF2-40B4-BE49-F238E27FC236}">
                <a16:creationId xmlns:a16="http://schemas.microsoft.com/office/drawing/2014/main" id="{27B24967-020B-4EE0-995A-F8EF79D89129}"/>
              </a:ext>
            </a:extLst>
          </p:cNvPr>
          <p:cNvSpPr>
            <a:spLocks noGrp="1"/>
          </p:cNvSpPr>
          <p:nvPr>
            <p:ph type="subTitle" idx="1"/>
          </p:nvPr>
        </p:nvSpPr>
        <p:spPr>
          <a:xfrm>
            <a:off x="1223819" y="3318933"/>
            <a:ext cx="9144000" cy="1655762"/>
          </a:xfrm>
        </p:spPr>
        <p:txBody>
          <a:bodyPr/>
          <a:lstStyle/>
          <a:p>
            <a:pPr algn="r"/>
            <a:r>
              <a:rPr lang="zh-CN" altLang="en-US" dirty="0">
                <a:solidFill>
                  <a:srgbClr val="96DCF8"/>
                </a:solidFill>
                <a:latin typeface="微软雅黑" panose="020B0503020204020204" pitchFamily="34" charset="-122"/>
                <a:ea typeface="微软雅黑" panose="020B0503020204020204" pitchFamily="34" charset="-122"/>
              </a:rPr>
              <a:t>以实验七和实验八为例</a:t>
            </a:r>
            <a:endParaRPr lang="zh-CN" altLang="en-US" dirty="0"/>
          </a:p>
        </p:txBody>
      </p:sp>
      <p:sp>
        <p:nvSpPr>
          <p:cNvPr id="8" name="矩形 7">
            <a:extLst>
              <a:ext uri="{FF2B5EF4-FFF2-40B4-BE49-F238E27FC236}">
                <a16:creationId xmlns:a16="http://schemas.microsoft.com/office/drawing/2014/main" id="{EC02FDFD-E756-493D-BE72-EF171B619693}"/>
              </a:ext>
            </a:extLst>
          </p:cNvPr>
          <p:cNvSpPr/>
          <p:nvPr/>
        </p:nvSpPr>
        <p:spPr>
          <a:xfrm>
            <a:off x="10814462" y="1"/>
            <a:ext cx="1377538" cy="6858000"/>
          </a:xfrm>
          <a:prstGeom prst="rect">
            <a:avLst/>
          </a:prstGeom>
          <a:solidFill>
            <a:srgbClr val="0E28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59EC8442-E0C3-49C8-8AC2-6EAC8F2527E5}"/>
              </a:ext>
            </a:extLst>
          </p:cNvPr>
          <p:cNvSpPr txBox="1"/>
          <p:nvPr/>
        </p:nvSpPr>
        <p:spPr>
          <a:xfrm>
            <a:off x="7680037" y="4201191"/>
            <a:ext cx="2687782" cy="646331"/>
          </a:xfrm>
          <a:prstGeom prst="rect">
            <a:avLst/>
          </a:prstGeom>
          <a:noFill/>
        </p:spPr>
        <p:txBody>
          <a:bodyPr wrap="square" rtlCol="0">
            <a:spAutoFit/>
          </a:bodyPr>
          <a:lstStyle/>
          <a:p>
            <a:pPr algn="r"/>
            <a:r>
              <a:rPr lang="en-US" altLang="zh-CN" dirty="0">
                <a:solidFill>
                  <a:srgbClr val="96DCF8"/>
                </a:solidFill>
              </a:rPr>
              <a:t>2252025 </a:t>
            </a:r>
            <a:r>
              <a:rPr lang="zh-CN" altLang="en-US" dirty="0">
                <a:solidFill>
                  <a:srgbClr val="96DCF8"/>
                </a:solidFill>
              </a:rPr>
              <a:t>吴忱</a:t>
            </a:r>
            <a:endParaRPr lang="en-US" altLang="zh-CN" dirty="0">
              <a:solidFill>
                <a:srgbClr val="96DCF8"/>
              </a:solidFill>
            </a:endParaRPr>
          </a:p>
          <a:p>
            <a:pPr algn="r"/>
            <a:r>
              <a:rPr lang="en-US" altLang="zh-CN" dirty="0">
                <a:solidFill>
                  <a:srgbClr val="96DCF8"/>
                </a:solidFill>
              </a:rPr>
              <a:t>2250736 </a:t>
            </a:r>
            <a:r>
              <a:rPr lang="zh-CN" altLang="en-US" dirty="0">
                <a:solidFill>
                  <a:srgbClr val="96DCF8"/>
                </a:solidFill>
              </a:rPr>
              <a:t>王天阔</a:t>
            </a:r>
          </a:p>
        </p:txBody>
      </p:sp>
      <p:pic>
        <p:nvPicPr>
          <p:cNvPr id="5" name="图片 4">
            <a:extLst>
              <a:ext uri="{FF2B5EF4-FFF2-40B4-BE49-F238E27FC236}">
                <a16:creationId xmlns:a16="http://schemas.microsoft.com/office/drawing/2014/main" id="{CC13B961-54BD-E6ED-157D-FC005B4C6071}"/>
              </a:ext>
            </a:extLst>
          </p:cNvPr>
          <p:cNvPicPr>
            <a:picLocks noChangeAspect="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45124" y="474322"/>
            <a:ext cx="1129676" cy="1129676"/>
          </a:xfrm>
          <a:prstGeom prst="rect">
            <a:avLst/>
          </a:prstGeom>
          <a:noFill/>
          <a:ln>
            <a:noFill/>
          </a:ln>
        </p:spPr>
      </p:pic>
      <p:sp>
        <p:nvSpPr>
          <p:cNvPr id="6" name="文本框 5">
            <a:extLst>
              <a:ext uri="{FF2B5EF4-FFF2-40B4-BE49-F238E27FC236}">
                <a16:creationId xmlns:a16="http://schemas.microsoft.com/office/drawing/2014/main" id="{81A8FFC9-9126-96EA-9DA7-2AAF3BD51134}"/>
              </a:ext>
            </a:extLst>
          </p:cNvPr>
          <p:cNvSpPr txBox="1"/>
          <p:nvPr/>
        </p:nvSpPr>
        <p:spPr>
          <a:xfrm rot="5400000" flipH="1">
            <a:off x="8767987" y="3336098"/>
            <a:ext cx="4784607" cy="461665"/>
          </a:xfrm>
          <a:prstGeom prst="rect">
            <a:avLst/>
          </a:prstGeom>
          <a:noFill/>
        </p:spPr>
        <p:txBody>
          <a:bodyPr wrap="square" rtlCol="0">
            <a:spAutoFit/>
          </a:bodyPr>
          <a:lstStyle/>
          <a:p>
            <a:r>
              <a:rPr lang="en-US" altLang="zh-CN" sz="2400" b="1" dirty="0">
                <a:solidFill>
                  <a:srgbClr val="156082"/>
                </a:solidFill>
                <a:latin typeface="微软雅黑" panose="020B0503020204020204" pitchFamily="34" charset="-122"/>
                <a:ea typeface="微软雅黑" panose="020B0503020204020204" pitchFamily="34" charset="-122"/>
              </a:rPr>
              <a:t>OS Project xv6 - Labs Report</a:t>
            </a:r>
            <a:endParaRPr lang="zh-CN" altLang="en-US" sz="2400" b="1" dirty="0">
              <a:solidFill>
                <a:srgbClr val="15608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89100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89D260-58C6-43A2-8FFF-EB96FA2F4F92}"/>
              </a:ext>
            </a:extLst>
          </p:cNvPr>
          <p:cNvSpPr>
            <a:spLocks noGrp="1"/>
          </p:cNvSpPr>
          <p:nvPr>
            <p:ph type="title"/>
          </p:nvPr>
        </p:nvSpPr>
        <p:spPr>
          <a:xfrm>
            <a:off x="524932" y="204259"/>
            <a:ext cx="10515600" cy="1325563"/>
          </a:xfrm>
        </p:spPr>
        <p:txBody>
          <a:bodyPr>
            <a:normAutofit/>
          </a:bodyPr>
          <a:lstStyle/>
          <a:p>
            <a:r>
              <a:rPr lang="zh-CN" altLang="en-US" sz="3600" b="1" dirty="0">
                <a:solidFill>
                  <a:srgbClr val="96DCF8"/>
                </a:solidFill>
                <a:latin typeface="微软雅黑" panose="020B0503020204020204" pitchFamily="34" charset="-122"/>
                <a:ea typeface="微软雅黑" panose="020B0503020204020204" pitchFamily="34" charset="-122"/>
              </a:rPr>
              <a:t>实验八： 锁实验 </a:t>
            </a:r>
          </a:p>
        </p:txBody>
      </p:sp>
      <p:sp>
        <p:nvSpPr>
          <p:cNvPr id="3" name="内容占位符 2">
            <a:extLst>
              <a:ext uri="{FF2B5EF4-FFF2-40B4-BE49-F238E27FC236}">
                <a16:creationId xmlns:a16="http://schemas.microsoft.com/office/drawing/2014/main" id="{533A9298-7818-4381-8A61-208F344F673F}"/>
              </a:ext>
            </a:extLst>
          </p:cNvPr>
          <p:cNvSpPr>
            <a:spLocks noGrp="1"/>
          </p:cNvSpPr>
          <p:nvPr>
            <p:ph idx="1"/>
          </p:nvPr>
        </p:nvSpPr>
        <p:spPr>
          <a:xfrm>
            <a:off x="838200" y="1989667"/>
            <a:ext cx="10515600" cy="4788430"/>
          </a:xfrm>
        </p:spPr>
        <p:txBody>
          <a:bodyPr>
            <a:normAutofit/>
          </a:bodyPr>
          <a:lstStyle/>
          <a:p>
            <a:pPr marL="0" indent="0" algn="just">
              <a:buNone/>
            </a:pPr>
            <a:r>
              <a:rPr lang="zh-CN" altLang="en-US" dirty="0">
                <a:solidFill>
                  <a:srgbClr val="96DCF8"/>
                </a:solidFill>
                <a:latin typeface="微软雅黑" panose="020B0503020204020204" pitchFamily="34" charset="-122"/>
                <a:ea typeface="微软雅黑" panose="020B0503020204020204" pitchFamily="34" charset="-122"/>
                <a:cs typeface="+mj-cs"/>
              </a:rPr>
              <a:t>本章实验是为了介绍锁机制的基本问题：获锁的激烈竞争。锁机制我们在操作系统课程中已经学习过了，实际上，进程间仅通过锁满足互斥是不够的，还要考虑到获锁时的竞争问题。</a:t>
            </a:r>
            <a:endParaRPr lang="en-US" altLang="zh-CN" dirty="0">
              <a:solidFill>
                <a:srgbClr val="96DCF8"/>
              </a:solidFill>
              <a:latin typeface="微软雅黑" panose="020B0503020204020204" pitchFamily="34" charset="-122"/>
              <a:ea typeface="微软雅黑" panose="020B0503020204020204" pitchFamily="34" charset="-122"/>
              <a:cs typeface="+mj-cs"/>
            </a:endParaRPr>
          </a:p>
          <a:p>
            <a:pPr marL="0" indent="0" algn="just">
              <a:buNone/>
            </a:pPr>
            <a:r>
              <a:rPr lang="zh-CN" altLang="en-US" dirty="0">
                <a:solidFill>
                  <a:srgbClr val="96DCF8"/>
                </a:solidFill>
                <a:latin typeface="微软雅黑" panose="020B0503020204020204" pitchFamily="34" charset="-122"/>
                <a:ea typeface="微软雅黑" panose="020B0503020204020204" pitchFamily="34" charset="-122"/>
                <a:cs typeface="+mj-cs"/>
              </a:rPr>
              <a:t>实验提供的用户程序</a:t>
            </a:r>
            <a:r>
              <a:rPr lang="en-US" altLang="zh-CN" dirty="0" err="1">
                <a:solidFill>
                  <a:srgbClr val="96DCF8"/>
                </a:solidFill>
                <a:latin typeface="微软雅黑" panose="020B0503020204020204" pitchFamily="34" charset="-122"/>
                <a:ea typeface="微软雅黑" panose="020B0503020204020204" pitchFamily="34" charset="-122"/>
                <a:cs typeface="+mj-cs"/>
              </a:rPr>
              <a:t>kalloctest</a:t>
            </a:r>
            <a:r>
              <a:rPr lang="zh-CN" altLang="en-US" dirty="0">
                <a:solidFill>
                  <a:srgbClr val="96DCF8"/>
                </a:solidFill>
                <a:latin typeface="微软雅黑" panose="020B0503020204020204" pitchFamily="34" charset="-122"/>
                <a:ea typeface="微软雅黑" panose="020B0503020204020204" pitchFamily="34" charset="-122"/>
                <a:cs typeface="+mj-cs"/>
              </a:rPr>
              <a:t>产生三个进程，不断分配并释放内存，使得原始</a:t>
            </a:r>
            <a:r>
              <a:rPr lang="en-US" altLang="zh-CN" dirty="0">
                <a:solidFill>
                  <a:srgbClr val="96DCF8"/>
                </a:solidFill>
                <a:latin typeface="微软雅黑" panose="020B0503020204020204" pitchFamily="34" charset="-122"/>
                <a:ea typeface="微软雅黑" panose="020B0503020204020204" pitchFamily="34" charset="-122"/>
                <a:cs typeface="+mj-cs"/>
              </a:rPr>
              <a:t>xv6</a:t>
            </a:r>
            <a:r>
              <a:rPr lang="zh-CN" altLang="en-US" dirty="0">
                <a:solidFill>
                  <a:srgbClr val="96DCF8"/>
                </a:solidFill>
                <a:latin typeface="微软雅黑" panose="020B0503020204020204" pitchFamily="34" charset="-122"/>
                <a:ea typeface="微软雅黑" panose="020B0503020204020204" pitchFamily="34" charset="-122"/>
                <a:cs typeface="+mj-cs"/>
              </a:rPr>
              <a:t>系统中的管理空闲链表的锁被不断获取和释放，且大多数时候对该锁的</a:t>
            </a:r>
            <a:r>
              <a:rPr lang="en-US" altLang="zh-CN" dirty="0">
                <a:solidFill>
                  <a:srgbClr val="96DCF8"/>
                </a:solidFill>
                <a:latin typeface="微软雅黑" panose="020B0503020204020204" pitchFamily="34" charset="-122"/>
                <a:ea typeface="微软雅黑" panose="020B0503020204020204" pitchFamily="34" charset="-122"/>
                <a:cs typeface="+mj-cs"/>
              </a:rPr>
              <a:t>acquire</a:t>
            </a:r>
            <a:r>
              <a:rPr lang="zh-CN" altLang="en-US" dirty="0">
                <a:solidFill>
                  <a:srgbClr val="96DCF8"/>
                </a:solidFill>
                <a:latin typeface="微软雅黑" panose="020B0503020204020204" pitchFamily="34" charset="-122"/>
                <a:ea typeface="微软雅黑" panose="020B0503020204020204" pitchFamily="34" charset="-122"/>
                <a:cs typeface="+mj-cs"/>
              </a:rPr>
              <a:t>落锁请求会被阻塞。</a:t>
            </a:r>
            <a:r>
              <a:rPr lang="en-US" altLang="zh-CN" dirty="0" err="1">
                <a:solidFill>
                  <a:srgbClr val="96DCF8"/>
                </a:solidFill>
                <a:latin typeface="微软雅黑" panose="020B0503020204020204" pitchFamily="34" charset="-122"/>
                <a:ea typeface="微软雅黑" panose="020B0503020204020204" pitchFamily="34" charset="-122"/>
                <a:cs typeface="+mj-cs"/>
              </a:rPr>
              <a:t>kalloctest</a:t>
            </a:r>
            <a:r>
              <a:rPr lang="zh-CN" altLang="en-US" dirty="0">
                <a:solidFill>
                  <a:srgbClr val="96DCF8"/>
                </a:solidFill>
                <a:latin typeface="微软雅黑" panose="020B0503020204020204" pitchFamily="34" charset="-122"/>
                <a:ea typeface="微软雅黑" panose="020B0503020204020204" pitchFamily="34" charset="-122"/>
                <a:cs typeface="+mj-cs"/>
              </a:rPr>
              <a:t>会统计</a:t>
            </a:r>
            <a:r>
              <a:rPr lang="en-US" altLang="zh-CN" dirty="0">
                <a:solidFill>
                  <a:srgbClr val="96DCF8"/>
                </a:solidFill>
                <a:latin typeface="微软雅黑" panose="020B0503020204020204" pitchFamily="34" charset="-122"/>
                <a:ea typeface="微软雅黑" panose="020B0503020204020204" pitchFamily="34" charset="-122"/>
                <a:cs typeface="+mj-cs"/>
              </a:rPr>
              <a:t>acquire</a:t>
            </a:r>
            <a:r>
              <a:rPr lang="zh-CN" altLang="en-US" dirty="0">
                <a:solidFill>
                  <a:srgbClr val="96DCF8"/>
                </a:solidFill>
                <a:latin typeface="微软雅黑" panose="020B0503020204020204" pitchFamily="34" charset="-122"/>
                <a:ea typeface="微软雅黑" panose="020B0503020204020204" pitchFamily="34" charset="-122"/>
                <a:cs typeface="+mj-cs"/>
              </a:rPr>
              <a:t>时阻塞消耗的循环次数，并估计加锁产生的开销。</a:t>
            </a:r>
            <a:endParaRPr lang="en-US" altLang="zh-CN" dirty="0">
              <a:solidFill>
                <a:srgbClr val="96DCF8"/>
              </a:solidFill>
              <a:latin typeface="微软雅黑" panose="020B0503020204020204" pitchFamily="34" charset="-122"/>
              <a:ea typeface="微软雅黑" panose="020B0503020204020204" pitchFamily="34" charset="-122"/>
              <a:cs typeface="+mj-cs"/>
            </a:endParaRPr>
          </a:p>
          <a:p>
            <a:pPr marL="0" indent="0" algn="just">
              <a:buNone/>
            </a:pPr>
            <a:r>
              <a:rPr lang="zh-CN" altLang="en-US" dirty="0">
                <a:solidFill>
                  <a:srgbClr val="96DCF8"/>
                </a:solidFill>
                <a:latin typeface="微软雅黑" panose="020B0503020204020204" pitchFamily="34" charset="-122"/>
                <a:ea typeface="微软雅黑" panose="020B0503020204020204" pitchFamily="34" charset="-122"/>
                <a:cs typeface="+mj-cs"/>
              </a:rPr>
              <a:t>该功能的要求是：实现每个</a:t>
            </a:r>
            <a:r>
              <a:rPr lang="en-US" altLang="zh-CN" dirty="0">
                <a:solidFill>
                  <a:srgbClr val="96DCF8"/>
                </a:solidFill>
                <a:latin typeface="微软雅黑" panose="020B0503020204020204" pitchFamily="34" charset="-122"/>
                <a:ea typeface="微软雅黑" panose="020B0503020204020204" pitchFamily="34" charset="-122"/>
                <a:cs typeface="+mj-cs"/>
              </a:rPr>
              <a:t>CPU</a:t>
            </a:r>
            <a:r>
              <a:rPr lang="zh-CN" altLang="en-US" dirty="0">
                <a:solidFill>
                  <a:srgbClr val="96DCF8"/>
                </a:solidFill>
                <a:latin typeface="微软雅黑" panose="020B0503020204020204" pitchFamily="34" charset="-122"/>
                <a:ea typeface="微软雅黑" panose="020B0503020204020204" pitchFamily="34" charset="-122"/>
                <a:cs typeface="+mj-cs"/>
              </a:rPr>
              <a:t>独占的内存分配器，以减轻落锁竞争。这对于我们了解操作系统处理机调度的锁机制具有重要意义，让我们认识到其在实际应用中的局限性和解决方案。</a:t>
            </a:r>
          </a:p>
        </p:txBody>
      </p:sp>
    </p:spTree>
    <p:extLst>
      <p:ext uri="{BB962C8B-B14F-4D97-AF65-F5344CB8AC3E}">
        <p14:creationId xmlns:p14="http://schemas.microsoft.com/office/powerpoint/2010/main" val="1007538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839A94A-CAC7-47F2-A327-EC01453306C9}"/>
              </a:ext>
            </a:extLst>
          </p:cNvPr>
          <p:cNvSpPr>
            <a:spLocks noGrp="1"/>
          </p:cNvSpPr>
          <p:nvPr>
            <p:ph idx="1"/>
          </p:nvPr>
        </p:nvSpPr>
        <p:spPr>
          <a:xfrm>
            <a:off x="744984" y="1462431"/>
            <a:ext cx="10871365" cy="4184836"/>
          </a:xfrm>
        </p:spPr>
        <p:txBody>
          <a:bodyPr>
            <a:normAutofit/>
          </a:bodyPr>
          <a:lstStyle/>
          <a:p>
            <a:pPr marL="0" indent="0" algn="just">
              <a:buNone/>
            </a:pPr>
            <a:r>
              <a:rPr lang="zh-CN" altLang="en-US" dirty="0">
                <a:solidFill>
                  <a:srgbClr val="96DCF8"/>
                </a:solidFill>
                <a:latin typeface="微软雅黑" panose="020B0503020204020204" pitchFamily="34" charset="-122"/>
                <a:ea typeface="微软雅黑" panose="020B0503020204020204" pitchFamily="34" charset="-122"/>
                <a:cs typeface="+mj-cs"/>
              </a:rPr>
              <a:t>默认情况下，我们直接运行</a:t>
            </a:r>
            <a:r>
              <a:rPr lang="en-US" altLang="zh-CN" dirty="0" err="1">
                <a:solidFill>
                  <a:srgbClr val="96DCF8"/>
                </a:solidFill>
                <a:latin typeface="微软雅黑" panose="020B0503020204020204" pitchFamily="34" charset="-122"/>
                <a:ea typeface="微软雅黑" panose="020B0503020204020204" pitchFamily="34" charset="-122"/>
                <a:cs typeface="+mj-cs"/>
              </a:rPr>
              <a:t>kalloctest</a:t>
            </a:r>
            <a:r>
              <a:rPr lang="zh-CN" altLang="en-US" dirty="0">
                <a:solidFill>
                  <a:srgbClr val="96DCF8"/>
                </a:solidFill>
                <a:latin typeface="微软雅黑" panose="020B0503020204020204" pitchFamily="34" charset="-122"/>
                <a:ea typeface="微软雅黑" panose="020B0503020204020204" pitchFamily="34" charset="-122"/>
                <a:cs typeface="+mj-cs"/>
              </a:rPr>
              <a:t>时会发现，</a:t>
            </a:r>
            <a:r>
              <a:rPr lang="en-US" altLang="zh-CN" dirty="0">
                <a:solidFill>
                  <a:srgbClr val="96DCF8"/>
                </a:solidFill>
                <a:latin typeface="微软雅黑" panose="020B0503020204020204" pitchFamily="34" charset="-122"/>
                <a:ea typeface="微软雅黑" panose="020B0503020204020204" pitchFamily="34" charset="-122"/>
                <a:cs typeface="+mj-cs"/>
              </a:rPr>
              <a:t>acquire</a:t>
            </a:r>
            <a:r>
              <a:rPr lang="zh-CN" altLang="en-US" dirty="0">
                <a:solidFill>
                  <a:srgbClr val="96DCF8"/>
                </a:solidFill>
                <a:latin typeface="微软雅黑" panose="020B0503020204020204" pitchFamily="34" charset="-122"/>
                <a:ea typeface="微软雅黑" panose="020B0503020204020204" pitchFamily="34" charset="-122"/>
                <a:cs typeface="+mj-cs"/>
              </a:rPr>
              <a:t>阻塞消耗的循环计数非常大，说明内存分配时等待落锁浪费了大量时间，内存分配的效率很低。最简单的降低加锁开销的方法是细化上锁粒度，为每一个处理机设置一个空闲链表和对应的锁，这样运行在某处理机上的进程在试图分配内存时会先尝试申请自己处理机上空闲链表的锁再尝试分配内存，只有无法分配内存时内存分配器才会到其它处理机的空闲链表中借取空闲页面，这样就可以减轻落锁的竞争。通过重复设置资源，可以使进程直接获得锁的概率大大提高，降低了等待时间的期望值。但资源重复设置可能会引起数据一致性等问题，可能会增加软件复杂度。</a:t>
            </a:r>
          </a:p>
        </p:txBody>
      </p:sp>
    </p:spTree>
    <p:extLst>
      <p:ext uri="{BB962C8B-B14F-4D97-AF65-F5344CB8AC3E}">
        <p14:creationId xmlns:p14="http://schemas.microsoft.com/office/powerpoint/2010/main" val="1682501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FE5D6273-33DA-472D-9F38-07FC307767C9}"/>
              </a:ext>
            </a:extLst>
          </p:cNvPr>
          <p:cNvPicPr>
            <a:picLocks noChangeAspect="1"/>
          </p:cNvPicPr>
          <p:nvPr/>
        </p:nvPicPr>
        <p:blipFill>
          <a:blip r:embed="rId2"/>
          <a:stretch>
            <a:fillRect/>
          </a:stretch>
        </p:blipFill>
        <p:spPr>
          <a:xfrm>
            <a:off x="2533514" y="1329340"/>
            <a:ext cx="7124972" cy="4199320"/>
          </a:xfrm>
          <a:prstGeom prst="rect">
            <a:avLst/>
          </a:prstGeom>
        </p:spPr>
      </p:pic>
    </p:spTree>
    <p:extLst>
      <p:ext uri="{BB962C8B-B14F-4D97-AF65-F5344CB8AC3E}">
        <p14:creationId xmlns:p14="http://schemas.microsoft.com/office/powerpoint/2010/main" val="818845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5DB5F591-25D5-4221-BCDB-0CA44984FD7C}"/>
              </a:ext>
            </a:extLst>
          </p:cNvPr>
          <p:cNvSpPr>
            <a:spLocks noGrp="1"/>
          </p:cNvSpPr>
          <p:nvPr>
            <p:ph idx="1"/>
          </p:nvPr>
        </p:nvSpPr>
        <p:spPr>
          <a:xfrm>
            <a:off x="838200" y="1394265"/>
            <a:ext cx="10515600" cy="1603375"/>
          </a:xfrm>
        </p:spPr>
        <p:txBody>
          <a:bodyPr>
            <a:normAutofit/>
          </a:bodyPr>
          <a:lstStyle/>
          <a:p>
            <a:pPr marL="0" indent="0" algn="just">
              <a:buNone/>
            </a:pPr>
            <a:r>
              <a:rPr lang="zh-CN" altLang="en-US" dirty="0">
                <a:solidFill>
                  <a:srgbClr val="96DCF8"/>
                </a:solidFill>
                <a:latin typeface="微软雅黑" panose="020B0503020204020204" pitchFamily="34" charset="-122"/>
                <a:ea typeface="微软雅黑" panose="020B0503020204020204" pitchFamily="34" charset="-122"/>
                <a:cs typeface="+mj-cs"/>
              </a:rPr>
              <a:t>首先，我们需要将空闲链表拆分成多个链表，只要修改 </a:t>
            </a:r>
            <a:r>
              <a:rPr lang="en-US" altLang="zh-CN" dirty="0" err="1">
                <a:solidFill>
                  <a:srgbClr val="96DCF8"/>
                </a:solidFill>
                <a:latin typeface="微软雅黑" panose="020B0503020204020204" pitchFamily="34" charset="-122"/>
                <a:ea typeface="微软雅黑" panose="020B0503020204020204" pitchFamily="34" charset="-122"/>
                <a:cs typeface="+mj-cs"/>
              </a:rPr>
              <a:t>kalloc.c</a:t>
            </a:r>
            <a:r>
              <a:rPr lang="en-US" altLang="zh-CN" dirty="0">
                <a:solidFill>
                  <a:srgbClr val="96DCF8"/>
                </a:solidFill>
                <a:latin typeface="微软雅黑" panose="020B0503020204020204" pitchFamily="34" charset="-122"/>
                <a:ea typeface="微软雅黑" panose="020B0503020204020204" pitchFamily="34" charset="-122"/>
                <a:cs typeface="+mj-cs"/>
              </a:rPr>
              <a:t> </a:t>
            </a:r>
            <a:r>
              <a:rPr lang="zh-CN" altLang="en-US" dirty="0">
                <a:solidFill>
                  <a:srgbClr val="96DCF8"/>
                </a:solidFill>
                <a:latin typeface="微软雅黑" panose="020B0503020204020204" pitchFamily="34" charset="-122"/>
                <a:ea typeface="微软雅黑" panose="020B0503020204020204" pitchFamily="34" charset="-122"/>
                <a:cs typeface="+mj-cs"/>
              </a:rPr>
              <a:t>中如下页的数据结构，就可以使单一的空闲链表变为存储多个空闲链表的数组。</a:t>
            </a:r>
          </a:p>
        </p:txBody>
      </p:sp>
      <p:pic>
        <p:nvPicPr>
          <p:cNvPr id="5" name="图片 4">
            <a:extLst>
              <a:ext uri="{FF2B5EF4-FFF2-40B4-BE49-F238E27FC236}">
                <a16:creationId xmlns:a16="http://schemas.microsoft.com/office/drawing/2014/main" id="{0F8F8891-DA36-4F33-A95B-6197F0603289}"/>
              </a:ext>
            </a:extLst>
          </p:cNvPr>
          <p:cNvPicPr>
            <a:picLocks noChangeAspect="1"/>
          </p:cNvPicPr>
          <p:nvPr/>
        </p:nvPicPr>
        <p:blipFill>
          <a:blip r:embed="rId2"/>
          <a:stretch>
            <a:fillRect/>
          </a:stretch>
        </p:blipFill>
        <p:spPr>
          <a:xfrm>
            <a:off x="2861311" y="3241562"/>
            <a:ext cx="6469378" cy="1802731"/>
          </a:xfrm>
          <a:prstGeom prst="rect">
            <a:avLst/>
          </a:prstGeom>
        </p:spPr>
      </p:pic>
    </p:spTree>
    <p:extLst>
      <p:ext uri="{BB962C8B-B14F-4D97-AF65-F5344CB8AC3E}">
        <p14:creationId xmlns:p14="http://schemas.microsoft.com/office/powerpoint/2010/main" val="3727785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B0A9F4F-B261-48B7-A853-73BC54643B4A}"/>
              </a:ext>
            </a:extLst>
          </p:cNvPr>
          <p:cNvSpPr>
            <a:spLocks noGrp="1"/>
          </p:cNvSpPr>
          <p:nvPr>
            <p:ph idx="1"/>
          </p:nvPr>
        </p:nvSpPr>
        <p:spPr>
          <a:xfrm>
            <a:off x="1278466" y="1521375"/>
            <a:ext cx="6036733" cy="4049692"/>
          </a:xfrm>
        </p:spPr>
        <p:txBody>
          <a:bodyPr>
            <a:normAutofit/>
          </a:bodyPr>
          <a:lstStyle/>
          <a:p>
            <a:pPr marL="0" indent="0" algn="just">
              <a:buNone/>
            </a:pPr>
            <a:r>
              <a:rPr lang="zh-CN" altLang="en-US" dirty="0">
                <a:solidFill>
                  <a:srgbClr val="96DCF8"/>
                </a:solidFill>
                <a:latin typeface="微软雅黑" panose="020B0503020204020204" pitchFamily="34" charset="-122"/>
                <a:ea typeface="微软雅黑" panose="020B0503020204020204" pitchFamily="34" charset="-122"/>
                <a:cs typeface="+mj-cs"/>
              </a:rPr>
              <a:t>然后修改操作该链表的</a:t>
            </a:r>
            <a:r>
              <a:rPr lang="en-US" altLang="zh-CN" dirty="0" err="1">
                <a:solidFill>
                  <a:srgbClr val="96DCF8"/>
                </a:solidFill>
                <a:latin typeface="微软雅黑" panose="020B0503020204020204" pitchFamily="34" charset="-122"/>
                <a:ea typeface="微软雅黑" panose="020B0503020204020204" pitchFamily="34" charset="-122"/>
                <a:cs typeface="+mj-cs"/>
              </a:rPr>
              <a:t>kalloc</a:t>
            </a:r>
            <a:r>
              <a:rPr lang="zh-CN" altLang="en-US" dirty="0">
                <a:solidFill>
                  <a:srgbClr val="96DCF8"/>
                </a:solidFill>
                <a:latin typeface="微软雅黑" panose="020B0503020204020204" pitchFamily="34" charset="-122"/>
                <a:ea typeface="微软雅黑" panose="020B0503020204020204" pitchFamily="34" charset="-122"/>
                <a:cs typeface="+mj-cs"/>
              </a:rPr>
              <a:t>方法即可。首先需要利用</a:t>
            </a:r>
            <a:r>
              <a:rPr lang="en-US" altLang="zh-CN" dirty="0" err="1">
                <a:solidFill>
                  <a:srgbClr val="96DCF8"/>
                </a:solidFill>
                <a:latin typeface="微软雅黑" panose="020B0503020204020204" pitchFamily="34" charset="-122"/>
                <a:ea typeface="微软雅黑" panose="020B0503020204020204" pitchFamily="34" charset="-122"/>
                <a:cs typeface="+mj-cs"/>
              </a:rPr>
              <a:t>cpuid</a:t>
            </a:r>
            <a:r>
              <a:rPr lang="zh-CN" altLang="en-US" dirty="0">
                <a:solidFill>
                  <a:srgbClr val="96DCF8"/>
                </a:solidFill>
                <a:latin typeface="微软雅黑" panose="020B0503020204020204" pitchFamily="34" charset="-122"/>
                <a:ea typeface="微软雅黑" panose="020B0503020204020204" pitchFamily="34" charset="-122"/>
                <a:cs typeface="+mj-cs"/>
              </a:rPr>
              <a:t>方法读取寄存器获得当前运行的</a:t>
            </a:r>
            <a:r>
              <a:rPr lang="en-US" altLang="zh-CN" dirty="0">
                <a:solidFill>
                  <a:srgbClr val="96DCF8"/>
                </a:solidFill>
                <a:latin typeface="微软雅黑" panose="020B0503020204020204" pitchFamily="34" charset="-122"/>
                <a:ea typeface="微软雅黑" panose="020B0503020204020204" pitchFamily="34" charset="-122"/>
                <a:cs typeface="+mj-cs"/>
              </a:rPr>
              <a:t>CPU</a:t>
            </a:r>
            <a:r>
              <a:rPr lang="zh-CN" altLang="en-US" dirty="0">
                <a:solidFill>
                  <a:srgbClr val="96DCF8"/>
                </a:solidFill>
                <a:latin typeface="微软雅黑" panose="020B0503020204020204" pitchFamily="34" charset="-122"/>
                <a:ea typeface="微软雅黑" panose="020B0503020204020204" pitchFamily="34" charset="-122"/>
                <a:cs typeface="+mj-cs"/>
              </a:rPr>
              <a:t>编号，每个编号对应一个空闲链表，获取该编号时需要关闭中断。成功获取</a:t>
            </a:r>
            <a:r>
              <a:rPr lang="en-US" altLang="zh-CN" dirty="0">
                <a:solidFill>
                  <a:srgbClr val="96DCF8"/>
                </a:solidFill>
                <a:latin typeface="微软雅黑" panose="020B0503020204020204" pitchFamily="34" charset="-122"/>
                <a:ea typeface="微软雅黑" panose="020B0503020204020204" pitchFamily="34" charset="-122"/>
                <a:cs typeface="+mj-cs"/>
              </a:rPr>
              <a:t>CPU</a:t>
            </a:r>
            <a:r>
              <a:rPr lang="zh-CN" altLang="en-US" dirty="0">
                <a:solidFill>
                  <a:srgbClr val="96DCF8"/>
                </a:solidFill>
                <a:latin typeface="微软雅黑" panose="020B0503020204020204" pitchFamily="34" charset="-122"/>
                <a:ea typeface="微软雅黑" panose="020B0503020204020204" pitchFamily="34" charset="-122"/>
                <a:cs typeface="+mj-cs"/>
              </a:rPr>
              <a:t>编号后需要获取对应空闲链表的锁，然后试图分配页面，如果分配不成功，就借用其他</a:t>
            </a:r>
            <a:r>
              <a:rPr lang="en-US" altLang="zh-CN" dirty="0">
                <a:solidFill>
                  <a:srgbClr val="96DCF8"/>
                </a:solidFill>
                <a:latin typeface="微软雅黑" panose="020B0503020204020204" pitchFamily="34" charset="-122"/>
                <a:ea typeface="微软雅黑" panose="020B0503020204020204" pitchFamily="34" charset="-122"/>
                <a:cs typeface="+mj-cs"/>
              </a:rPr>
              <a:t>CPU</a:t>
            </a:r>
            <a:r>
              <a:rPr lang="zh-CN" altLang="en-US" dirty="0">
                <a:solidFill>
                  <a:srgbClr val="96DCF8"/>
                </a:solidFill>
                <a:latin typeface="微软雅黑" panose="020B0503020204020204" pitchFamily="34" charset="-122"/>
                <a:ea typeface="微软雅黑" panose="020B0503020204020204" pitchFamily="34" charset="-122"/>
                <a:cs typeface="+mj-cs"/>
              </a:rPr>
              <a:t>的内存，最后若分配成功，则返回获取页面即可。</a:t>
            </a:r>
          </a:p>
        </p:txBody>
      </p:sp>
      <p:pic>
        <p:nvPicPr>
          <p:cNvPr id="5" name="图片 4">
            <a:extLst>
              <a:ext uri="{FF2B5EF4-FFF2-40B4-BE49-F238E27FC236}">
                <a16:creationId xmlns:a16="http://schemas.microsoft.com/office/drawing/2014/main" id="{CC1DD04C-91D1-48DF-B5B6-3590C1907445}"/>
              </a:ext>
            </a:extLst>
          </p:cNvPr>
          <p:cNvPicPr>
            <a:picLocks noChangeAspect="1"/>
          </p:cNvPicPr>
          <p:nvPr/>
        </p:nvPicPr>
        <p:blipFill>
          <a:blip r:embed="rId2"/>
          <a:stretch>
            <a:fillRect/>
          </a:stretch>
        </p:blipFill>
        <p:spPr>
          <a:xfrm>
            <a:off x="7909954" y="390491"/>
            <a:ext cx="3443846" cy="6077017"/>
          </a:xfrm>
          <a:prstGeom prst="rect">
            <a:avLst/>
          </a:prstGeom>
        </p:spPr>
      </p:pic>
    </p:spTree>
    <p:extLst>
      <p:ext uri="{BB962C8B-B14F-4D97-AF65-F5344CB8AC3E}">
        <p14:creationId xmlns:p14="http://schemas.microsoft.com/office/powerpoint/2010/main" val="2087212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3C98D0C-34F6-4973-904C-8FD982F9BB15}"/>
              </a:ext>
            </a:extLst>
          </p:cNvPr>
          <p:cNvSpPr>
            <a:spLocks noGrp="1"/>
          </p:cNvSpPr>
          <p:nvPr>
            <p:ph idx="1"/>
          </p:nvPr>
        </p:nvSpPr>
        <p:spPr>
          <a:xfrm>
            <a:off x="880533" y="1519222"/>
            <a:ext cx="2961904" cy="4361419"/>
          </a:xfrm>
        </p:spPr>
        <p:txBody>
          <a:bodyPr>
            <a:normAutofit/>
          </a:bodyPr>
          <a:lstStyle/>
          <a:p>
            <a:pPr marL="0" indent="0" algn="just">
              <a:buNone/>
            </a:pPr>
            <a:r>
              <a:rPr lang="zh-CN" altLang="en-US" dirty="0">
                <a:solidFill>
                  <a:srgbClr val="96DCF8"/>
                </a:solidFill>
                <a:latin typeface="微软雅黑" panose="020B0503020204020204" pitchFamily="34" charset="-122"/>
                <a:ea typeface="微软雅黑" panose="020B0503020204020204" pitchFamily="34" charset="-122"/>
                <a:cs typeface="+mj-cs"/>
              </a:rPr>
              <a:t>之后我们还需要修改对应的</a:t>
            </a:r>
            <a:r>
              <a:rPr lang="en-US" altLang="zh-CN" dirty="0" err="1">
                <a:solidFill>
                  <a:srgbClr val="96DCF8"/>
                </a:solidFill>
                <a:latin typeface="微软雅黑" panose="020B0503020204020204" pitchFamily="34" charset="-122"/>
                <a:ea typeface="微软雅黑" panose="020B0503020204020204" pitchFamily="34" charset="-122"/>
                <a:cs typeface="+mj-cs"/>
              </a:rPr>
              <a:t>kfree</a:t>
            </a:r>
            <a:r>
              <a:rPr lang="zh-CN" altLang="en-US" dirty="0">
                <a:solidFill>
                  <a:srgbClr val="96DCF8"/>
                </a:solidFill>
                <a:latin typeface="微软雅黑" panose="020B0503020204020204" pitchFamily="34" charset="-122"/>
                <a:ea typeface="微软雅黑" panose="020B0503020204020204" pitchFamily="34" charset="-122"/>
                <a:cs typeface="+mj-cs"/>
              </a:rPr>
              <a:t>方法，直接将页面加入到当前的</a:t>
            </a:r>
            <a:r>
              <a:rPr lang="en-US" altLang="zh-CN" dirty="0">
                <a:solidFill>
                  <a:srgbClr val="96DCF8"/>
                </a:solidFill>
                <a:latin typeface="微软雅黑" panose="020B0503020204020204" pitchFamily="34" charset="-122"/>
                <a:ea typeface="微软雅黑" panose="020B0503020204020204" pitchFamily="34" charset="-122"/>
                <a:cs typeface="+mj-cs"/>
              </a:rPr>
              <a:t>CPU</a:t>
            </a:r>
            <a:r>
              <a:rPr lang="zh-CN" altLang="en-US" dirty="0">
                <a:solidFill>
                  <a:srgbClr val="96DCF8"/>
                </a:solidFill>
                <a:latin typeface="微软雅黑" panose="020B0503020204020204" pitchFamily="34" charset="-122"/>
                <a:ea typeface="微软雅黑" panose="020B0503020204020204" pitchFamily="34" charset="-122"/>
                <a:cs typeface="+mj-cs"/>
              </a:rPr>
              <a:t>空闲链表中即可，借来的页面也不需要归还，因为</a:t>
            </a:r>
            <a:r>
              <a:rPr lang="en-US" altLang="zh-CN" dirty="0">
                <a:solidFill>
                  <a:srgbClr val="96DCF8"/>
                </a:solidFill>
                <a:latin typeface="微软雅黑" panose="020B0503020204020204" pitchFamily="34" charset="-122"/>
                <a:ea typeface="微软雅黑" panose="020B0503020204020204" pitchFamily="34" charset="-122"/>
                <a:cs typeface="+mj-cs"/>
              </a:rPr>
              <a:t>CPU</a:t>
            </a:r>
            <a:r>
              <a:rPr lang="zh-CN" altLang="en-US" dirty="0">
                <a:solidFill>
                  <a:srgbClr val="96DCF8"/>
                </a:solidFill>
                <a:latin typeface="微软雅黑" panose="020B0503020204020204" pitchFamily="34" charset="-122"/>
                <a:ea typeface="微软雅黑" panose="020B0503020204020204" pitchFamily="34" charset="-122"/>
                <a:cs typeface="+mj-cs"/>
              </a:rPr>
              <a:t>间的页面可以进行流动借用。</a:t>
            </a:r>
          </a:p>
        </p:txBody>
      </p:sp>
      <p:pic>
        <p:nvPicPr>
          <p:cNvPr id="5" name="图片 4">
            <a:extLst>
              <a:ext uri="{FF2B5EF4-FFF2-40B4-BE49-F238E27FC236}">
                <a16:creationId xmlns:a16="http://schemas.microsoft.com/office/drawing/2014/main" id="{254BF8E2-7E54-4598-A323-AFF812C79F3F}"/>
              </a:ext>
            </a:extLst>
          </p:cNvPr>
          <p:cNvPicPr>
            <a:picLocks noChangeAspect="1"/>
          </p:cNvPicPr>
          <p:nvPr/>
        </p:nvPicPr>
        <p:blipFill>
          <a:blip r:embed="rId2"/>
          <a:stretch>
            <a:fillRect/>
          </a:stretch>
        </p:blipFill>
        <p:spPr>
          <a:xfrm>
            <a:off x="4321531" y="1091130"/>
            <a:ext cx="7091536" cy="4675738"/>
          </a:xfrm>
          <a:prstGeom prst="rect">
            <a:avLst/>
          </a:prstGeom>
        </p:spPr>
      </p:pic>
    </p:spTree>
    <p:extLst>
      <p:ext uri="{BB962C8B-B14F-4D97-AF65-F5344CB8AC3E}">
        <p14:creationId xmlns:p14="http://schemas.microsoft.com/office/powerpoint/2010/main" val="1794734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5E40F7A-9E42-4982-B4E4-F3FD045C5CFA}"/>
              </a:ext>
            </a:extLst>
          </p:cNvPr>
          <p:cNvSpPr>
            <a:spLocks noGrp="1"/>
          </p:cNvSpPr>
          <p:nvPr>
            <p:ph idx="1"/>
          </p:nvPr>
        </p:nvSpPr>
        <p:spPr>
          <a:xfrm>
            <a:off x="1168400" y="1076092"/>
            <a:ext cx="10515600" cy="941326"/>
          </a:xfrm>
        </p:spPr>
        <p:txBody>
          <a:bodyPr/>
          <a:lstStyle/>
          <a:p>
            <a:pPr marL="0" indent="0">
              <a:buNone/>
            </a:pPr>
            <a:r>
              <a:rPr lang="zh-CN" altLang="en-US" sz="3200" dirty="0">
                <a:solidFill>
                  <a:srgbClr val="96DCF8"/>
                </a:solidFill>
                <a:latin typeface="微软雅黑" panose="020B0503020204020204" pitchFamily="34" charset="-122"/>
                <a:ea typeface="微软雅黑" panose="020B0503020204020204" pitchFamily="34" charset="-122"/>
                <a:cs typeface="+mj-cs"/>
              </a:rPr>
              <a:t>最后修改</a:t>
            </a:r>
            <a:r>
              <a:rPr lang="en-US" altLang="zh-CN" sz="3200" dirty="0">
                <a:solidFill>
                  <a:srgbClr val="96DCF8"/>
                </a:solidFill>
                <a:latin typeface="微软雅黑" panose="020B0503020204020204" pitchFamily="34" charset="-122"/>
                <a:ea typeface="微软雅黑" panose="020B0503020204020204" pitchFamily="34" charset="-122"/>
                <a:cs typeface="+mj-cs"/>
              </a:rPr>
              <a:t>kinit</a:t>
            </a:r>
            <a:r>
              <a:rPr lang="zh-CN" altLang="en-US" sz="3200" dirty="0">
                <a:solidFill>
                  <a:srgbClr val="96DCF8"/>
                </a:solidFill>
                <a:latin typeface="微软雅黑" panose="020B0503020204020204" pitchFamily="34" charset="-122"/>
                <a:ea typeface="微软雅黑" panose="020B0503020204020204" pitchFamily="34" charset="-122"/>
                <a:cs typeface="+mj-cs"/>
              </a:rPr>
              <a:t>方法，初始化</a:t>
            </a:r>
            <a:r>
              <a:rPr lang="en-US" altLang="zh-CN" sz="3200" dirty="0">
                <a:solidFill>
                  <a:srgbClr val="96DCF8"/>
                </a:solidFill>
                <a:latin typeface="微软雅黑" panose="020B0503020204020204" pitchFamily="34" charset="-122"/>
                <a:ea typeface="微软雅黑" panose="020B0503020204020204" pitchFamily="34" charset="-122"/>
                <a:cs typeface="+mj-cs"/>
              </a:rPr>
              <a:t>CPU</a:t>
            </a:r>
            <a:r>
              <a:rPr lang="zh-CN" altLang="en-US" sz="3200" dirty="0">
                <a:solidFill>
                  <a:srgbClr val="96DCF8"/>
                </a:solidFill>
                <a:latin typeface="微软雅黑" panose="020B0503020204020204" pitchFamily="34" charset="-122"/>
                <a:ea typeface="微软雅黑" panose="020B0503020204020204" pitchFamily="34" charset="-122"/>
                <a:cs typeface="+mj-cs"/>
              </a:rPr>
              <a:t>的空闲链表和锁即可。</a:t>
            </a:r>
          </a:p>
        </p:txBody>
      </p:sp>
      <p:pic>
        <p:nvPicPr>
          <p:cNvPr id="5" name="图片 4">
            <a:extLst>
              <a:ext uri="{FF2B5EF4-FFF2-40B4-BE49-F238E27FC236}">
                <a16:creationId xmlns:a16="http://schemas.microsoft.com/office/drawing/2014/main" id="{AA81346F-401D-49A8-8F76-B52416F8F193}"/>
              </a:ext>
            </a:extLst>
          </p:cNvPr>
          <p:cNvPicPr>
            <a:picLocks noChangeAspect="1"/>
          </p:cNvPicPr>
          <p:nvPr/>
        </p:nvPicPr>
        <p:blipFill>
          <a:blip r:embed="rId2"/>
          <a:stretch>
            <a:fillRect/>
          </a:stretch>
        </p:blipFill>
        <p:spPr>
          <a:xfrm>
            <a:off x="3616763" y="2017418"/>
            <a:ext cx="4958473" cy="3632370"/>
          </a:xfrm>
          <a:prstGeom prst="rect">
            <a:avLst/>
          </a:prstGeom>
        </p:spPr>
      </p:pic>
    </p:spTree>
    <p:extLst>
      <p:ext uri="{BB962C8B-B14F-4D97-AF65-F5344CB8AC3E}">
        <p14:creationId xmlns:p14="http://schemas.microsoft.com/office/powerpoint/2010/main" val="2111499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07909AB-4995-4F26-8E23-5E14BD8632DD}"/>
              </a:ext>
            </a:extLst>
          </p:cNvPr>
          <p:cNvSpPr>
            <a:spLocks noGrp="1"/>
          </p:cNvSpPr>
          <p:nvPr>
            <p:ph idx="1"/>
          </p:nvPr>
        </p:nvSpPr>
        <p:spPr>
          <a:xfrm>
            <a:off x="838200" y="1111216"/>
            <a:ext cx="10515600" cy="2156917"/>
          </a:xfrm>
        </p:spPr>
        <p:txBody>
          <a:bodyPr>
            <a:normAutofit/>
          </a:bodyPr>
          <a:lstStyle/>
          <a:p>
            <a:pPr marL="0" indent="0" algn="just">
              <a:buNone/>
            </a:pPr>
            <a:r>
              <a:rPr lang="zh-CN" altLang="en-US" dirty="0">
                <a:solidFill>
                  <a:srgbClr val="96DCF8"/>
                </a:solidFill>
                <a:latin typeface="微软雅黑" panose="020B0503020204020204" pitchFamily="34" charset="-122"/>
                <a:ea typeface="微软雅黑" panose="020B0503020204020204" pitchFamily="34" charset="-122"/>
                <a:cs typeface="+mj-cs"/>
              </a:rPr>
              <a:t>这样所有页面将会自动分配进不同的</a:t>
            </a:r>
            <a:r>
              <a:rPr lang="en-US" altLang="zh-CN" dirty="0">
                <a:solidFill>
                  <a:srgbClr val="96DCF8"/>
                </a:solidFill>
                <a:latin typeface="微软雅黑" panose="020B0503020204020204" pitchFamily="34" charset="-122"/>
                <a:ea typeface="微软雅黑" panose="020B0503020204020204" pitchFamily="34" charset="-122"/>
                <a:cs typeface="+mj-cs"/>
              </a:rPr>
              <a:t>CPU</a:t>
            </a:r>
            <a:r>
              <a:rPr lang="zh-CN" altLang="en-US" dirty="0">
                <a:solidFill>
                  <a:srgbClr val="96DCF8"/>
                </a:solidFill>
                <a:latin typeface="微软雅黑" panose="020B0503020204020204" pitchFamily="34" charset="-122"/>
                <a:ea typeface="微软雅黑" panose="020B0503020204020204" pitchFamily="34" charset="-122"/>
                <a:cs typeface="+mj-cs"/>
              </a:rPr>
              <a:t>，由于各个页面是进行流动借用分配的，无需担心公平性问题。</a:t>
            </a:r>
            <a:endParaRPr lang="en-US" altLang="zh-CN" dirty="0">
              <a:solidFill>
                <a:srgbClr val="96DCF8"/>
              </a:solidFill>
              <a:latin typeface="微软雅黑" panose="020B0503020204020204" pitchFamily="34" charset="-122"/>
              <a:ea typeface="微软雅黑" panose="020B0503020204020204" pitchFamily="34" charset="-122"/>
              <a:cs typeface="+mj-cs"/>
            </a:endParaRPr>
          </a:p>
          <a:p>
            <a:pPr marL="0" indent="0" algn="just">
              <a:buNone/>
            </a:pPr>
            <a:r>
              <a:rPr lang="zh-CN" altLang="en-US" dirty="0">
                <a:solidFill>
                  <a:srgbClr val="96DCF8"/>
                </a:solidFill>
                <a:latin typeface="微软雅黑" panose="020B0503020204020204" pitchFamily="34" charset="-122"/>
                <a:ea typeface="微软雅黑" panose="020B0503020204020204" pitchFamily="34" charset="-122"/>
                <a:cs typeface="+mj-cs"/>
              </a:rPr>
              <a:t>编译运行</a:t>
            </a:r>
            <a:r>
              <a:rPr lang="en-US" altLang="zh-CN" dirty="0">
                <a:solidFill>
                  <a:srgbClr val="96DCF8"/>
                </a:solidFill>
                <a:latin typeface="微软雅黑" panose="020B0503020204020204" pitchFamily="34" charset="-122"/>
                <a:ea typeface="微软雅黑" panose="020B0503020204020204" pitchFamily="34" charset="-122"/>
                <a:cs typeface="+mj-cs"/>
              </a:rPr>
              <a:t>QEMU</a:t>
            </a:r>
            <a:r>
              <a:rPr lang="zh-CN" altLang="en-US" dirty="0">
                <a:solidFill>
                  <a:srgbClr val="96DCF8"/>
                </a:solidFill>
                <a:latin typeface="微软雅黑" panose="020B0503020204020204" pitchFamily="34" charset="-122"/>
                <a:ea typeface="微软雅黑" panose="020B0503020204020204" pitchFamily="34" charset="-122"/>
                <a:cs typeface="+mj-cs"/>
              </a:rPr>
              <a:t>，在</a:t>
            </a:r>
            <a:r>
              <a:rPr lang="en-US" altLang="zh-CN" dirty="0">
                <a:solidFill>
                  <a:srgbClr val="96DCF8"/>
                </a:solidFill>
                <a:latin typeface="微软雅黑" panose="020B0503020204020204" pitchFamily="34" charset="-122"/>
                <a:ea typeface="微软雅黑" panose="020B0503020204020204" pitchFamily="34" charset="-122"/>
                <a:cs typeface="+mj-cs"/>
              </a:rPr>
              <a:t>shell</a:t>
            </a:r>
            <a:r>
              <a:rPr lang="zh-CN" altLang="en-US" dirty="0">
                <a:solidFill>
                  <a:srgbClr val="96DCF8"/>
                </a:solidFill>
                <a:latin typeface="微软雅黑" panose="020B0503020204020204" pitchFamily="34" charset="-122"/>
                <a:ea typeface="微软雅黑" panose="020B0503020204020204" pitchFamily="34" charset="-122"/>
                <a:cs typeface="+mj-cs"/>
              </a:rPr>
              <a:t>中运行</a:t>
            </a:r>
            <a:r>
              <a:rPr lang="en-US" altLang="zh-CN" dirty="0" err="1">
                <a:solidFill>
                  <a:srgbClr val="96DCF8"/>
                </a:solidFill>
                <a:latin typeface="微软雅黑" panose="020B0503020204020204" pitchFamily="34" charset="-122"/>
                <a:ea typeface="微软雅黑" panose="020B0503020204020204" pitchFamily="34" charset="-122"/>
                <a:cs typeface="+mj-cs"/>
              </a:rPr>
              <a:t>kalloctest</a:t>
            </a:r>
            <a:r>
              <a:rPr lang="zh-CN" altLang="en-US" dirty="0">
                <a:solidFill>
                  <a:srgbClr val="96DCF8"/>
                </a:solidFill>
                <a:latin typeface="微软雅黑" panose="020B0503020204020204" pitchFamily="34" charset="-122"/>
                <a:ea typeface="微软雅黑" panose="020B0503020204020204" pitchFamily="34" charset="-122"/>
                <a:cs typeface="+mj-cs"/>
              </a:rPr>
              <a:t>，可以看到输出加锁开销小于改进前的值，符合我们的预期。</a:t>
            </a:r>
          </a:p>
        </p:txBody>
      </p:sp>
      <p:pic>
        <p:nvPicPr>
          <p:cNvPr id="5" name="图片 4">
            <a:extLst>
              <a:ext uri="{FF2B5EF4-FFF2-40B4-BE49-F238E27FC236}">
                <a16:creationId xmlns:a16="http://schemas.microsoft.com/office/drawing/2014/main" id="{E0DEE2B9-5EB9-4710-89CC-685C183CAFEC}"/>
              </a:ext>
            </a:extLst>
          </p:cNvPr>
          <p:cNvPicPr>
            <a:picLocks noChangeAspect="1"/>
          </p:cNvPicPr>
          <p:nvPr/>
        </p:nvPicPr>
        <p:blipFill>
          <a:blip r:embed="rId2"/>
          <a:stretch>
            <a:fillRect/>
          </a:stretch>
        </p:blipFill>
        <p:spPr>
          <a:xfrm>
            <a:off x="2804146" y="3183455"/>
            <a:ext cx="6583708" cy="2563329"/>
          </a:xfrm>
          <a:prstGeom prst="rect">
            <a:avLst/>
          </a:prstGeom>
        </p:spPr>
      </p:pic>
      <p:sp>
        <p:nvSpPr>
          <p:cNvPr id="2" name="矩形 1">
            <a:extLst>
              <a:ext uri="{FF2B5EF4-FFF2-40B4-BE49-F238E27FC236}">
                <a16:creationId xmlns:a16="http://schemas.microsoft.com/office/drawing/2014/main" id="{5F12FC7B-62D3-BE43-46BC-98352CDBC3B1}"/>
              </a:ext>
            </a:extLst>
          </p:cNvPr>
          <p:cNvSpPr/>
          <p:nvPr/>
        </p:nvSpPr>
        <p:spPr>
          <a:xfrm>
            <a:off x="12192000" y="0"/>
            <a:ext cx="336138" cy="6858000"/>
          </a:xfrm>
          <a:prstGeom prst="rect">
            <a:avLst/>
          </a:prstGeom>
          <a:solidFill>
            <a:srgbClr val="0E28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630842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A1BBC262-1177-6F2B-FFA8-7A62F4B1B755}"/>
              </a:ext>
            </a:extLst>
          </p:cNvPr>
          <p:cNvSpPr/>
          <p:nvPr/>
        </p:nvSpPr>
        <p:spPr>
          <a:xfrm>
            <a:off x="10814462" y="1"/>
            <a:ext cx="1377538" cy="6858000"/>
          </a:xfrm>
          <a:prstGeom prst="rect">
            <a:avLst/>
          </a:prstGeom>
          <a:solidFill>
            <a:srgbClr val="0E28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95082A42-A63A-D396-0A85-B17747DBE0A6}"/>
              </a:ext>
            </a:extLst>
          </p:cNvPr>
          <p:cNvSpPr txBox="1"/>
          <p:nvPr/>
        </p:nvSpPr>
        <p:spPr>
          <a:xfrm rot="5400000" flipH="1">
            <a:off x="8767987" y="3336098"/>
            <a:ext cx="4784607" cy="461665"/>
          </a:xfrm>
          <a:prstGeom prst="rect">
            <a:avLst/>
          </a:prstGeom>
          <a:noFill/>
        </p:spPr>
        <p:txBody>
          <a:bodyPr wrap="square" rtlCol="0">
            <a:spAutoFit/>
          </a:bodyPr>
          <a:lstStyle/>
          <a:p>
            <a:r>
              <a:rPr lang="en-US" altLang="zh-CN" sz="2400" b="1" dirty="0">
                <a:solidFill>
                  <a:srgbClr val="156082"/>
                </a:solidFill>
                <a:latin typeface="微软雅黑" panose="020B0503020204020204" pitchFamily="34" charset="-122"/>
                <a:ea typeface="微软雅黑" panose="020B0503020204020204" pitchFamily="34" charset="-122"/>
              </a:rPr>
              <a:t>OS Project xv6 - Labs Report</a:t>
            </a:r>
            <a:endParaRPr lang="zh-CN" altLang="en-US" sz="2400" b="1" dirty="0">
              <a:solidFill>
                <a:srgbClr val="156082"/>
              </a:solidFill>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2C0242E9-D6D4-536E-F77B-EFE7FBB163C9}"/>
              </a:ext>
            </a:extLst>
          </p:cNvPr>
          <p:cNvSpPr txBox="1"/>
          <p:nvPr/>
        </p:nvSpPr>
        <p:spPr>
          <a:xfrm>
            <a:off x="6717609" y="2783450"/>
            <a:ext cx="3877985" cy="830997"/>
          </a:xfrm>
          <a:prstGeom prst="rect">
            <a:avLst/>
          </a:prstGeom>
          <a:noFill/>
        </p:spPr>
        <p:txBody>
          <a:bodyPr wrap="none" rtlCol="0">
            <a:spAutoFit/>
          </a:bodyPr>
          <a:lstStyle/>
          <a:p>
            <a:pPr algn="r"/>
            <a:r>
              <a:rPr lang="zh-CN" altLang="en-US" sz="4800" b="1" dirty="0">
                <a:solidFill>
                  <a:srgbClr val="96DCF8"/>
                </a:solidFill>
                <a:latin typeface="微软雅黑" panose="020B0503020204020204" pitchFamily="34" charset="-122"/>
                <a:ea typeface="微软雅黑" panose="020B0503020204020204" pitchFamily="34" charset="-122"/>
              </a:rPr>
              <a:t>敬请老师点评</a:t>
            </a:r>
          </a:p>
        </p:txBody>
      </p:sp>
    </p:spTree>
    <p:extLst>
      <p:ext uri="{BB962C8B-B14F-4D97-AF65-F5344CB8AC3E}">
        <p14:creationId xmlns:p14="http://schemas.microsoft.com/office/powerpoint/2010/main" val="18275983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E1427C07-D25B-96D1-3642-950B28602C90}"/>
              </a:ext>
            </a:extLst>
          </p:cNvPr>
          <p:cNvSpPr txBox="1"/>
          <p:nvPr/>
        </p:nvSpPr>
        <p:spPr>
          <a:xfrm>
            <a:off x="5477933" y="1351508"/>
            <a:ext cx="5774267" cy="4154984"/>
          </a:xfrm>
          <a:prstGeom prst="rect">
            <a:avLst/>
          </a:prstGeom>
          <a:noFill/>
        </p:spPr>
        <p:txBody>
          <a:bodyPr wrap="square" rtlCol="0">
            <a:spAutoFit/>
          </a:bodyPr>
          <a:lstStyle/>
          <a:p>
            <a:r>
              <a:rPr lang="zh-CN" altLang="en-US" sz="2400" dirty="0">
                <a:solidFill>
                  <a:srgbClr val="96DCF8"/>
                </a:solidFill>
                <a:latin typeface="微软雅黑" panose="020B0503020204020204" pitchFamily="34" charset="-122"/>
                <a:ea typeface="微软雅黑" panose="020B0503020204020204" pitchFamily="34" charset="-122"/>
              </a:rPr>
              <a:t>本次操作系统课程设计实验项目共耗时约一个月，完成了</a:t>
            </a:r>
            <a:r>
              <a:rPr lang="en-US" altLang="zh-CN" sz="2400" dirty="0">
                <a:solidFill>
                  <a:srgbClr val="96DCF8"/>
                </a:solidFill>
                <a:latin typeface="微软雅黑" panose="020B0503020204020204" pitchFamily="34" charset="-122"/>
                <a:ea typeface="微软雅黑" panose="020B0503020204020204" pitchFamily="34" charset="-122"/>
              </a:rPr>
              <a:t>xv6</a:t>
            </a:r>
            <a:r>
              <a:rPr lang="zh-CN" altLang="en-US" sz="2400" dirty="0">
                <a:solidFill>
                  <a:srgbClr val="96DCF8"/>
                </a:solidFill>
                <a:latin typeface="微软雅黑" panose="020B0503020204020204" pitchFamily="34" charset="-122"/>
                <a:ea typeface="微软雅黑" panose="020B0503020204020204" pitchFamily="34" charset="-122"/>
              </a:rPr>
              <a:t>及</a:t>
            </a:r>
            <a:r>
              <a:rPr lang="en-US" altLang="zh-CN" sz="2400" dirty="0">
                <a:solidFill>
                  <a:srgbClr val="96DCF8"/>
                </a:solidFill>
                <a:latin typeface="微软雅黑" panose="020B0503020204020204" pitchFamily="34" charset="-122"/>
                <a:ea typeface="微软雅黑" panose="020B0503020204020204" pitchFamily="34" charset="-122"/>
              </a:rPr>
              <a:t>Labs</a:t>
            </a:r>
            <a:r>
              <a:rPr lang="zh-CN" altLang="en-US" sz="2400" dirty="0">
                <a:solidFill>
                  <a:srgbClr val="96DCF8"/>
                </a:solidFill>
                <a:latin typeface="微软雅黑" panose="020B0503020204020204" pitchFamily="34" charset="-122"/>
                <a:ea typeface="微软雅黑" panose="020B0503020204020204" pitchFamily="34" charset="-122"/>
              </a:rPr>
              <a:t>实验项目共十章实验的开发。</a:t>
            </a:r>
            <a:endParaRPr lang="en-US" altLang="zh-CN" sz="2400" dirty="0">
              <a:solidFill>
                <a:srgbClr val="96DCF8"/>
              </a:solidFill>
              <a:latin typeface="微软雅黑" panose="020B0503020204020204" pitchFamily="34" charset="-122"/>
              <a:ea typeface="微软雅黑" panose="020B0503020204020204" pitchFamily="34" charset="-122"/>
            </a:endParaRPr>
          </a:p>
          <a:p>
            <a:endParaRPr lang="en-US" altLang="zh-CN" sz="2400" dirty="0">
              <a:solidFill>
                <a:srgbClr val="96DCF8"/>
              </a:solidFill>
              <a:latin typeface="微软雅黑" panose="020B0503020204020204" pitchFamily="34" charset="-122"/>
              <a:ea typeface="微软雅黑" panose="020B0503020204020204" pitchFamily="34" charset="-122"/>
            </a:endParaRPr>
          </a:p>
          <a:p>
            <a:r>
              <a:rPr lang="zh-CN" altLang="en-US" sz="2400" dirty="0">
                <a:solidFill>
                  <a:srgbClr val="96DCF8"/>
                </a:solidFill>
                <a:latin typeface="微软雅黑" panose="020B0503020204020204" pitchFamily="34" charset="-122"/>
                <a:ea typeface="微软雅黑" panose="020B0503020204020204" pitchFamily="34" charset="-122"/>
              </a:rPr>
              <a:t>项目完成过程中，吴忱主要负责了大部分代码的撰写、修改和测试，王天阔主要负责了少部分代码的撰写、修改和测试，以及代码逻辑分析和报告的撰写工作。</a:t>
            </a:r>
            <a:endParaRPr lang="en-US" altLang="zh-CN" sz="2400" dirty="0">
              <a:solidFill>
                <a:srgbClr val="96DCF8"/>
              </a:solidFill>
              <a:latin typeface="微软雅黑" panose="020B0503020204020204" pitchFamily="34" charset="-122"/>
              <a:ea typeface="微软雅黑" panose="020B0503020204020204" pitchFamily="34" charset="-122"/>
            </a:endParaRPr>
          </a:p>
          <a:p>
            <a:endParaRPr lang="en-US" altLang="zh-CN" sz="2400" dirty="0">
              <a:solidFill>
                <a:srgbClr val="96DCF8"/>
              </a:solidFill>
              <a:latin typeface="微软雅黑" panose="020B0503020204020204" pitchFamily="34" charset="-122"/>
              <a:ea typeface="微软雅黑" panose="020B0503020204020204" pitchFamily="34" charset="-122"/>
            </a:endParaRPr>
          </a:p>
          <a:p>
            <a:r>
              <a:rPr lang="zh-CN" altLang="en-US" sz="2400" dirty="0">
                <a:solidFill>
                  <a:srgbClr val="96DCF8"/>
                </a:solidFill>
                <a:latin typeface="微软雅黑" panose="020B0503020204020204" pitchFamily="34" charset="-122"/>
                <a:ea typeface="微软雅黑" panose="020B0503020204020204" pitchFamily="34" charset="-122"/>
              </a:rPr>
              <a:t>所有实验现均能通过</a:t>
            </a:r>
            <a:r>
              <a:rPr lang="en-US" altLang="zh-CN" sz="2400" dirty="0">
                <a:solidFill>
                  <a:srgbClr val="96DCF8"/>
                </a:solidFill>
                <a:latin typeface="微软雅黑" panose="020B0503020204020204" pitchFamily="34" charset="-122"/>
                <a:ea typeface="微软雅黑" panose="020B0503020204020204" pitchFamily="34" charset="-122"/>
              </a:rPr>
              <a:t>make grade</a:t>
            </a:r>
            <a:r>
              <a:rPr lang="zh-CN" altLang="en-US" sz="2400" dirty="0">
                <a:solidFill>
                  <a:srgbClr val="96DCF8"/>
                </a:solidFill>
                <a:latin typeface="微软雅黑" panose="020B0503020204020204" pitchFamily="34" charset="-122"/>
                <a:ea typeface="微软雅黑" panose="020B0503020204020204" pitchFamily="34" charset="-122"/>
              </a:rPr>
              <a:t>构建程序的测试，获得正确的结果。</a:t>
            </a:r>
          </a:p>
        </p:txBody>
      </p:sp>
      <p:pic>
        <p:nvPicPr>
          <p:cNvPr id="6" name="图片 5">
            <a:extLst>
              <a:ext uri="{FF2B5EF4-FFF2-40B4-BE49-F238E27FC236}">
                <a16:creationId xmlns:a16="http://schemas.microsoft.com/office/drawing/2014/main" id="{50AC84F9-FD4C-C038-1DD8-6E79305B8206}"/>
              </a:ext>
            </a:extLst>
          </p:cNvPr>
          <p:cNvPicPr>
            <a:picLocks noChangeAspect="1"/>
          </p:cNvPicPr>
          <p:nvPr/>
        </p:nvPicPr>
        <p:blipFill>
          <a:blip r:embed="rId2"/>
          <a:stretch>
            <a:fillRect/>
          </a:stretch>
        </p:blipFill>
        <p:spPr>
          <a:xfrm>
            <a:off x="1272442" y="1227666"/>
            <a:ext cx="3095038" cy="4402667"/>
          </a:xfrm>
          <a:prstGeom prst="rect">
            <a:avLst/>
          </a:prstGeom>
          <a:ln w="19050">
            <a:solidFill>
              <a:schemeClr val="tx1"/>
            </a:solidFill>
          </a:ln>
        </p:spPr>
      </p:pic>
      <p:sp>
        <p:nvSpPr>
          <p:cNvPr id="7" name="矩形 6">
            <a:extLst>
              <a:ext uri="{FF2B5EF4-FFF2-40B4-BE49-F238E27FC236}">
                <a16:creationId xmlns:a16="http://schemas.microsoft.com/office/drawing/2014/main" id="{26EAE723-22B0-E223-8DD5-CB896806903F}"/>
              </a:ext>
            </a:extLst>
          </p:cNvPr>
          <p:cNvSpPr/>
          <p:nvPr/>
        </p:nvSpPr>
        <p:spPr>
          <a:xfrm>
            <a:off x="12193320" y="-1"/>
            <a:ext cx="355600" cy="6858000"/>
          </a:xfrm>
          <a:prstGeom prst="rect">
            <a:avLst/>
          </a:prstGeom>
          <a:solidFill>
            <a:srgbClr val="0E28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207136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F1AF6278-63BA-AD90-8863-7F62F2F7D179}"/>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5785" y="561024"/>
            <a:ext cx="2668482" cy="2450185"/>
          </a:xfrm>
          <a:prstGeom prst="rect">
            <a:avLst/>
          </a:prstGeom>
          <a:noFill/>
          <a:ln>
            <a:noFill/>
          </a:ln>
        </p:spPr>
      </p:pic>
      <p:pic>
        <p:nvPicPr>
          <p:cNvPr id="5" name="图片 4">
            <a:extLst>
              <a:ext uri="{FF2B5EF4-FFF2-40B4-BE49-F238E27FC236}">
                <a16:creationId xmlns:a16="http://schemas.microsoft.com/office/drawing/2014/main" id="{F131CFF1-B1DF-6904-2786-8DC536B7AE12}"/>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00652" y="751465"/>
            <a:ext cx="3091215" cy="2069299"/>
          </a:xfrm>
          <a:prstGeom prst="rect">
            <a:avLst/>
          </a:prstGeom>
          <a:noFill/>
          <a:ln>
            <a:noFill/>
          </a:ln>
        </p:spPr>
      </p:pic>
      <p:pic>
        <p:nvPicPr>
          <p:cNvPr id="6" name="图片 5">
            <a:extLst>
              <a:ext uri="{FF2B5EF4-FFF2-40B4-BE49-F238E27FC236}">
                <a16:creationId xmlns:a16="http://schemas.microsoft.com/office/drawing/2014/main" id="{E7749769-DC12-B42F-C80A-D8AB12E72493}"/>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029306" y="816706"/>
            <a:ext cx="2781541" cy="1938816"/>
          </a:xfrm>
          <a:prstGeom prst="rect">
            <a:avLst/>
          </a:prstGeom>
          <a:noFill/>
          <a:ln>
            <a:noFill/>
          </a:ln>
        </p:spPr>
      </p:pic>
      <p:pic>
        <p:nvPicPr>
          <p:cNvPr id="7" name="图片 6">
            <a:extLst>
              <a:ext uri="{FF2B5EF4-FFF2-40B4-BE49-F238E27FC236}">
                <a16:creationId xmlns:a16="http://schemas.microsoft.com/office/drawing/2014/main" id="{43D25CBE-DE39-7D28-B6B5-9979E08FE4C1}"/>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814013" y="870285"/>
            <a:ext cx="2983197" cy="1831658"/>
          </a:xfrm>
          <a:prstGeom prst="rect">
            <a:avLst/>
          </a:prstGeom>
          <a:noFill/>
          <a:ln>
            <a:noFill/>
          </a:ln>
        </p:spPr>
      </p:pic>
      <p:pic>
        <p:nvPicPr>
          <p:cNvPr id="8" name="图片 7">
            <a:extLst>
              <a:ext uri="{FF2B5EF4-FFF2-40B4-BE49-F238E27FC236}">
                <a16:creationId xmlns:a16="http://schemas.microsoft.com/office/drawing/2014/main" id="{56C4F028-3D55-D1D8-10AC-6AE43095C9EF}"/>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646138" y="751465"/>
            <a:ext cx="2668482" cy="2081288"/>
          </a:xfrm>
          <a:prstGeom prst="rect">
            <a:avLst/>
          </a:prstGeom>
          <a:noFill/>
          <a:ln>
            <a:noFill/>
          </a:ln>
        </p:spPr>
      </p:pic>
      <p:pic>
        <p:nvPicPr>
          <p:cNvPr id="9" name="图片 8">
            <a:extLst>
              <a:ext uri="{FF2B5EF4-FFF2-40B4-BE49-F238E27FC236}">
                <a16:creationId xmlns:a16="http://schemas.microsoft.com/office/drawing/2014/main" id="{5B2654FD-44CF-8518-2B10-526FAC2AE5BD}"/>
              </a:ext>
            </a:extLst>
          </p:cNvPr>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872225" y="470311"/>
            <a:ext cx="3542987" cy="2763519"/>
          </a:xfrm>
          <a:prstGeom prst="rect">
            <a:avLst/>
          </a:prstGeom>
          <a:noFill/>
          <a:ln>
            <a:noFill/>
          </a:ln>
        </p:spPr>
      </p:pic>
      <p:pic>
        <p:nvPicPr>
          <p:cNvPr id="10" name="图片 9">
            <a:extLst>
              <a:ext uri="{FF2B5EF4-FFF2-40B4-BE49-F238E27FC236}">
                <a16:creationId xmlns:a16="http://schemas.microsoft.com/office/drawing/2014/main" id="{115796C4-D4FE-EFFA-C54D-7C9FF0A7189B}"/>
              </a:ext>
            </a:extLst>
          </p:cNvPr>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657015" y="1114487"/>
            <a:ext cx="2668482" cy="1343257"/>
          </a:xfrm>
          <a:prstGeom prst="rect">
            <a:avLst/>
          </a:prstGeom>
          <a:noFill/>
          <a:ln>
            <a:noFill/>
          </a:ln>
        </p:spPr>
      </p:pic>
      <p:pic>
        <p:nvPicPr>
          <p:cNvPr id="11" name="图片 10">
            <a:extLst>
              <a:ext uri="{FF2B5EF4-FFF2-40B4-BE49-F238E27FC236}">
                <a16:creationId xmlns:a16="http://schemas.microsoft.com/office/drawing/2014/main" id="{101F5CE9-3535-F19F-7D85-611FBD86FDAF}"/>
              </a:ext>
            </a:extLst>
          </p:cNvPr>
          <p:cNvPicPr>
            <a:picLocks noChangeAspect="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330014" y="470311"/>
            <a:ext cx="3436601" cy="2775440"/>
          </a:xfrm>
          <a:prstGeom prst="rect">
            <a:avLst/>
          </a:prstGeom>
          <a:noFill/>
          <a:ln>
            <a:noFill/>
          </a:ln>
        </p:spPr>
      </p:pic>
      <p:pic>
        <p:nvPicPr>
          <p:cNvPr id="12" name="图片 11">
            <a:extLst>
              <a:ext uri="{FF2B5EF4-FFF2-40B4-BE49-F238E27FC236}">
                <a16:creationId xmlns:a16="http://schemas.microsoft.com/office/drawing/2014/main" id="{D792005C-3634-C377-791C-AAF6D2DD6DC0}"/>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009753" y="948131"/>
            <a:ext cx="3166533" cy="1944584"/>
          </a:xfrm>
          <a:prstGeom prst="rect">
            <a:avLst/>
          </a:prstGeom>
        </p:spPr>
      </p:pic>
      <p:pic>
        <p:nvPicPr>
          <p:cNvPr id="13" name="图片 12">
            <a:extLst>
              <a:ext uri="{FF2B5EF4-FFF2-40B4-BE49-F238E27FC236}">
                <a16:creationId xmlns:a16="http://schemas.microsoft.com/office/drawing/2014/main" id="{ACF87227-24A2-EDB2-A3D4-B41942B85626}"/>
              </a:ext>
            </a:extLst>
          </p:cNvPr>
          <p:cNvPicPr>
            <a:picLocks noChangeAspect="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8400019" y="458390"/>
            <a:ext cx="3216462" cy="2775440"/>
          </a:xfrm>
          <a:prstGeom prst="rect">
            <a:avLst/>
          </a:prstGeom>
          <a:noFill/>
          <a:ln>
            <a:noFill/>
          </a:ln>
        </p:spPr>
      </p:pic>
      <p:sp>
        <p:nvSpPr>
          <p:cNvPr id="14" name="文本框 13">
            <a:extLst>
              <a:ext uri="{FF2B5EF4-FFF2-40B4-BE49-F238E27FC236}">
                <a16:creationId xmlns:a16="http://schemas.microsoft.com/office/drawing/2014/main" id="{88C70BDA-EE7B-9AA0-2E1E-35AC9A9B63F2}"/>
              </a:ext>
            </a:extLst>
          </p:cNvPr>
          <p:cNvSpPr txBox="1"/>
          <p:nvPr/>
        </p:nvSpPr>
        <p:spPr>
          <a:xfrm>
            <a:off x="1269677" y="5094206"/>
            <a:ext cx="9652646" cy="1077218"/>
          </a:xfrm>
          <a:prstGeom prst="rect">
            <a:avLst/>
          </a:prstGeom>
          <a:noFill/>
        </p:spPr>
        <p:txBody>
          <a:bodyPr wrap="square" rtlCol="0">
            <a:spAutoFit/>
          </a:bodyPr>
          <a:lstStyle/>
          <a:p>
            <a:pPr algn="dist"/>
            <a:r>
              <a:rPr lang="zh-CN" altLang="en-US" sz="3200" dirty="0">
                <a:solidFill>
                  <a:srgbClr val="96DCF8"/>
                </a:solidFill>
                <a:latin typeface="微软雅黑" panose="020B0503020204020204" pitchFamily="34" charset="-122"/>
                <a:ea typeface="微软雅黑" panose="020B0503020204020204" pitchFamily="34" charset="-122"/>
              </a:rPr>
              <a:t>以下将以实验七：</a:t>
            </a:r>
            <a:r>
              <a:rPr lang="en-US" altLang="zh-CN" sz="3200" dirty="0">
                <a:solidFill>
                  <a:srgbClr val="96DCF8"/>
                </a:solidFill>
                <a:latin typeface="微软雅黑" panose="020B0503020204020204" pitchFamily="34" charset="-122"/>
                <a:ea typeface="微软雅黑" panose="020B0503020204020204" pitchFamily="34" charset="-122"/>
              </a:rPr>
              <a:t>Lab network driver</a:t>
            </a:r>
            <a:r>
              <a:rPr lang="zh-CN" altLang="en-US" sz="3200" dirty="0">
                <a:solidFill>
                  <a:srgbClr val="96DCF8"/>
                </a:solidFill>
                <a:latin typeface="微软雅黑" panose="020B0503020204020204" pitchFamily="34" charset="-122"/>
                <a:ea typeface="微软雅黑" panose="020B0503020204020204" pitchFamily="34" charset="-122"/>
              </a:rPr>
              <a:t>网卡驱动实验</a:t>
            </a:r>
            <a:endParaRPr lang="en-US" altLang="zh-CN" sz="3200" dirty="0">
              <a:solidFill>
                <a:srgbClr val="96DCF8"/>
              </a:solidFill>
              <a:latin typeface="微软雅黑" panose="020B0503020204020204" pitchFamily="34" charset="-122"/>
              <a:ea typeface="微软雅黑" panose="020B0503020204020204" pitchFamily="34" charset="-122"/>
            </a:endParaRPr>
          </a:p>
          <a:p>
            <a:pPr algn="dist"/>
            <a:r>
              <a:rPr lang="zh-CN" altLang="en-US" sz="3200" dirty="0">
                <a:solidFill>
                  <a:srgbClr val="96DCF8"/>
                </a:solidFill>
                <a:latin typeface="微软雅黑" panose="020B0503020204020204" pitchFamily="34" charset="-122"/>
                <a:ea typeface="微软雅黑" panose="020B0503020204020204" pitchFamily="34" charset="-122"/>
              </a:rPr>
              <a:t>和实验八：</a:t>
            </a:r>
            <a:r>
              <a:rPr lang="en-US" altLang="zh-CN" sz="3200" dirty="0">
                <a:solidFill>
                  <a:srgbClr val="96DCF8"/>
                </a:solidFill>
                <a:latin typeface="微软雅黑" panose="020B0503020204020204" pitchFamily="34" charset="-122"/>
                <a:ea typeface="微软雅黑" panose="020B0503020204020204" pitchFamily="34" charset="-122"/>
              </a:rPr>
              <a:t>Lab Lock</a:t>
            </a:r>
            <a:r>
              <a:rPr lang="zh-CN" altLang="en-US" sz="3200" dirty="0">
                <a:solidFill>
                  <a:srgbClr val="96DCF8"/>
                </a:solidFill>
                <a:latin typeface="微软雅黑" panose="020B0503020204020204" pitchFamily="34" charset="-122"/>
                <a:ea typeface="微软雅黑" panose="020B0503020204020204" pitchFamily="34" charset="-122"/>
              </a:rPr>
              <a:t>锁实验为例说明做实验的过程</a:t>
            </a:r>
          </a:p>
        </p:txBody>
      </p:sp>
      <p:sp>
        <p:nvSpPr>
          <p:cNvPr id="15" name="文本框 14">
            <a:extLst>
              <a:ext uri="{FF2B5EF4-FFF2-40B4-BE49-F238E27FC236}">
                <a16:creationId xmlns:a16="http://schemas.microsoft.com/office/drawing/2014/main" id="{3CB62B5D-444D-443A-C6FA-197E84DFEE91}"/>
              </a:ext>
            </a:extLst>
          </p:cNvPr>
          <p:cNvSpPr txBox="1"/>
          <p:nvPr/>
        </p:nvSpPr>
        <p:spPr>
          <a:xfrm>
            <a:off x="1842816" y="3493325"/>
            <a:ext cx="8506368" cy="400110"/>
          </a:xfrm>
          <a:prstGeom prst="rect">
            <a:avLst/>
          </a:prstGeom>
          <a:noFill/>
        </p:spPr>
        <p:txBody>
          <a:bodyPr wrap="none" rtlCol="0">
            <a:spAutoFit/>
          </a:bodyPr>
          <a:lstStyle/>
          <a:p>
            <a:r>
              <a:rPr lang="zh-CN" altLang="en-US" sz="2000" dirty="0">
                <a:solidFill>
                  <a:srgbClr val="96DCF8"/>
                </a:solidFill>
                <a:latin typeface="微软雅黑" panose="020B0503020204020204" pitchFamily="34" charset="-122"/>
                <a:ea typeface="微软雅黑" panose="020B0503020204020204" pitchFamily="34" charset="-122"/>
              </a:rPr>
              <a:t>项目仓库：</a:t>
            </a:r>
            <a:r>
              <a:rPr lang="en-US" altLang="zh-CN" sz="2000" dirty="0">
                <a:solidFill>
                  <a:srgbClr val="96DCF8"/>
                </a:solidFill>
                <a:latin typeface="微软雅黑" panose="020B0503020204020204" pitchFamily="34" charset="-122"/>
                <a:ea typeface="微软雅黑" panose="020B0503020204020204" pitchFamily="34" charset="-122"/>
              </a:rPr>
              <a:t>https://github.com/Wangtk311/xv6_lab_OSProjDesign.git</a:t>
            </a:r>
            <a:endParaRPr lang="zh-CN" altLang="en-US" sz="2000" dirty="0">
              <a:solidFill>
                <a:srgbClr val="96DCF8"/>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23515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D809CE-34A6-4533-85C1-DAF1F371FFAA}"/>
              </a:ext>
            </a:extLst>
          </p:cNvPr>
          <p:cNvSpPr>
            <a:spLocks noGrp="1"/>
          </p:cNvSpPr>
          <p:nvPr>
            <p:ph type="title"/>
          </p:nvPr>
        </p:nvSpPr>
        <p:spPr>
          <a:xfrm>
            <a:off x="554072" y="180617"/>
            <a:ext cx="10515600" cy="1325563"/>
          </a:xfrm>
        </p:spPr>
        <p:txBody>
          <a:bodyPr/>
          <a:lstStyle/>
          <a:p>
            <a:r>
              <a:rPr lang="zh-CN" altLang="en-US" sz="3600" b="1" dirty="0">
                <a:solidFill>
                  <a:srgbClr val="96DCF8"/>
                </a:solidFill>
                <a:latin typeface="微软雅黑" panose="020B0503020204020204" pitchFamily="34" charset="-122"/>
                <a:ea typeface="微软雅黑" panose="020B0503020204020204" pitchFamily="34" charset="-122"/>
              </a:rPr>
              <a:t>实验七： 网卡驱动实验 </a:t>
            </a:r>
          </a:p>
        </p:txBody>
      </p:sp>
      <p:sp>
        <p:nvSpPr>
          <p:cNvPr id="3" name="内容占位符 2">
            <a:extLst>
              <a:ext uri="{FF2B5EF4-FFF2-40B4-BE49-F238E27FC236}">
                <a16:creationId xmlns:a16="http://schemas.microsoft.com/office/drawing/2014/main" id="{040566D3-78A7-4A15-97EF-83DDA2C12DBC}"/>
              </a:ext>
            </a:extLst>
          </p:cNvPr>
          <p:cNvSpPr>
            <a:spLocks noGrp="1"/>
          </p:cNvSpPr>
          <p:nvPr>
            <p:ph idx="1"/>
          </p:nvPr>
        </p:nvSpPr>
        <p:spPr>
          <a:xfrm>
            <a:off x="950136" y="2678112"/>
            <a:ext cx="10291728" cy="2466975"/>
          </a:xfrm>
        </p:spPr>
        <p:txBody>
          <a:bodyPr>
            <a:normAutofit/>
          </a:bodyPr>
          <a:lstStyle/>
          <a:p>
            <a:pPr marL="0" indent="0" algn="just">
              <a:buNone/>
            </a:pPr>
            <a:r>
              <a:rPr lang="zh-CN" altLang="en-US" dirty="0">
                <a:solidFill>
                  <a:srgbClr val="96DCF8"/>
                </a:solidFill>
                <a:latin typeface="微软雅黑" panose="020B0503020204020204" pitchFamily="34" charset="-122"/>
                <a:ea typeface="微软雅黑" panose="020B0503020204020204" pitchFamily="34" charset="-122"/>
                <a:cs typeface="+mj-cs"/>
              </a:rPr>
              <a:t>本章实验介绍了系统驱动程序的开发方法。大多数接入系统的硬件设备是</a:t>
            </a:r>
            <a:r>
              <a:rPr lang="en-US" altLang="zh-CN" dirty="0">
                <a:solidFill>
                  <a:srgbClr val="96DCF8"/>
                </a:solidFill>
                <a:latin typeface="微软雅黑" panose="020B0503020204020204" pitchFamily="34" charset="-122"/>
                <a:ea typeface="微软雅黑" panose="020B0503020204020204" pitchFamily="34" charset="-122"/>
                <a:cs typeface="+mj-cs"/>
              </a:rPr>
              <a:t>DMA</a:t>
            </a:r>
            <a:r>
              <a:rPr lang="zh-CN" altLang="en-US" dirty="0">
                <a:solidFill>
                  <a:srgbClr val="96DCF8"/>
                </a:solidFill>
                <a:latin typeface="微软雅黑" panose="020B0503020204020204" pitchFamily="34" charset="-122"/>
                <a:ea typeface="微软雅黑" panose="020B0503020204020204" pitchFamily="34" charset="-122"/>
                <a:cs typeface="+mj-cs"/>
              </a:rPr>
              <a:t>类型的设备， 这类硬件驱动的开发方式也比较相似，可以将其抽象为内核数据和硬件中管理器的数据和信号交换过程。本章只有一个实验，将使用软件模拟的</a:t>
            </a:r>
            <a:r>
              <a:rPr lang="en-US" altLang="zh-CN" dirty="0">
                <a:solidFill>
                  <a:srgbClr val="96DCF8"/>
                </a:solidFill>
                <a:latin typeface="微软雅黑" panose="020B0503020204020204" pitchFamily="34" charset="-122"/>
                <a:ea typeface="微软雅黑" panose="020B0503020204020204" pitchFamily="34" charset="-122"/>
                <a:cs typeface="+mj-cs"/>
              </a:rPr>
              <a:t>intel E1000</a:t>
            </a:r>
            <a:r>
              <a:rPr lang="zh-CN" altLang="en-US" dirty="0">
                <a:solidFill>
                  <a:srgbClr val="96DCF8"/>
                </a:solidFill>
                <a:latin typeface="微软雅黑" panose="020B0503020204020204" pitchFamily="34" charset="-122"/>
                <a:ea typeface="微软雅黑" panose="020B0503020204020204" pitchFamily="34" charset="-122"/>
                <a:cs typeface="+mj-cs"/>
              </a:rPr>
              <a:t>网卡为例，开发一个用于网络交换数据的网卡驱动程序。这对于我们了解驱动程序在操作系统中的作用和开发流程具有重要意义。</a:t>
            </a:r>
          </a:p>
        </p:txBody>
      </p:sp>
    </p:spTree>
    <p:extLst>
      <p:ext uri="{BB962C8B-B14F-4D97-AF65-F5344CB8AC3E}">
        <p14:creationId xmlns:p14="http://schemas.microsoft.com/office/powerpoint/2010/main" val="1392345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068DB65-C0E6-48E0-A642-4FB1B972535E}"/>
              </a:ext>
            </a:extLst>
          </p:cNvPr>
          <p:cNvSpPr>
            <a:spLocks noGrp="1"/>
          </p:cNvSpPr>
          <p:nvPr>
            <p:ph idx="1"/>
          </p:nvPr>
        </p:nvSpPr>
        <p:spPr>
          <a:xfrm>
            <a:off x="1071033" y="2038879"/>
            <a:ext cx="10049933" cy="2780242"/>
          </a:xfrm>
        </p:spPr>
        <p:txBody>
          <a:bodyPr>
            <a:normAutofit/>
          </a:bodyPr>
          <a:lstStyle/>
          <a:p>
            <a:pPr marL="0" indent="0" algn="just">
              <a:buNone/>
            </a:pPr>
            <a:r>
              <a:rPr lang="en-US" altLang="zh-CN" dirty="0">
                <a:solidFill>
                  <a:srgbClr val="96DCF8"/>
                </a:solidFill>
                <a:latin typeface="微软雅黑" panose="020B0503020204020204" pitchFamily="34" charset="-122"/>
                <a:ea typeface="微软雅黑" panose="020B0503020204020204" pitchFamily="34" charset="-122"/>
                <a:cs typeface="+mj-cs"/>
              </a:rPr>
              <a:t>intel E1000</a:t>
            </a:r>
            <a:r>
              <a:rPr lang="zh-CN" altLang="en-US" dirty="0">
                <a:solidFill>
                  <a:srgbClr val="96DCF8"/>
                </a:solidFill>
                <a:latin typeface="微软雅黑" panose="020B0503020204020204" pitchFamily="34" charset="-122"/>
                <a:ea typeface="微软雅黑" panose="020B0503020204020204" pitchFamily="34" charset="-122"/>
                <a:cs typeface="+mj-cs"/>
              </a:rPr>
              <a:t>网卡是常见的千兆以太网卡，其支持较为完善且文档齐全，我们在</a:t>
            </a:r>
            <a:r>
              <a:rPr lang="en-US" altLang="zh-CN" dirty="0">
                <a:solidFill>
                  <a:srgbClr val="96DCF8"/>
                </a:solidFill>
                <a:latin typeface="微软雅黑" panose="020B0503020204020204" pitchFamily="34" charset="-122"/>
                <a:ea typeface="微软雅黑" panose="020B0503020204020204" pitchFamily="34" charset="-122"/>
                <a:cs typeface="+mj-cs"/>
              </a:rPr>
              <a:t>QEMU</a:t>
            </a:r>
            <a:r>
              <a:rPr lang="zh-CN" altLang="en-US" dirty="0">
                <a:solidFill>
                  <a:srgbClr val="96DCF8"/>
                </a:solidFill>
                <a:latin typeface="微软雅黑" panose="020B0503020204020204" pitchFamily="34" charset="-122"/>
                <a:ea typeface="微软雅黑" panose="020B0503020204020204" pitchFamily="34" charset="-122"/>
                <a:cs typeface="+mj-cs"/>
              </a:rPr>
              <a:t>中也有模拟的</a:t>
            </a:r>
            <a:r>
              <a:rPr lang="en-US" altLang="zh-CN" dirty="0">
                <a:solidFill>
                  <a:srgbClr val="96DCF8"/>
                </a:solidFill>
                <a:latin typeface="微软雅黑" panose="020B0503020204020204" pitchFamily="34" charset="-122"/>
                <a:ea typeface="微软雅黑" panose="020B0503020204020204" pitchFamily="34" charset="-122"/>
                <a:cs typeface="+mj-cs"/>
              </a:rPr>
              <a:t>E1000</a:t>
            </a:r>
            <a:r>
              <a:rPr lang="zh-CN" altLang="en-US" dirty="0">
                <a:solidFill>
                  <a:srgbClr val="96DCF8"/>
                </a:solidFill>
                <a:latin typeface="微软雅黑" panose="020B0503020204020204" pitchFamily="34" charset="-122"/>
                <a:ea typeface="微软雅黑" panose="020B0503020204020204" pitchFamily="34" charset="-122"/>
                <a:cs typeface="+mj-cs"/>
              </a:rPr>
              <a:t>设备，可供实验驱动程序使用。该功能的要求是：实现</a:t>
            </a:r>
            <a:r>
              <a:rPr lang="en-US" altLang="zh-CN" dirty="0">
                <a:solidFill>
                  <a:srgbClr val="96DCF8"/>
                </a:solidFill>
                <a:latin typeface="微软雅黑" panose="020B0503020204020204" pitchFamily="34" charset="-122"/>
                <a:ea typeface="微软雅黑" panose="020B0503020204020204" pitchFamily="34" charset="-122"/>
                <a:cs typeface="+mj-cs"/>
              </a:rPr>
              <a:t>intel E1000</a:t>
            </a:r>
            <a:r>
              <a:rPr lang="zh-CN" altLang="en-US" dirty="0">
                <a:solidFill>
                  <a:srgbClr val="96DCF8"/>
                </a:solidFill>
                <a:latin typeface="微软雅黑" panose="020B0503020204020204" pitchFamily="34" charset="-122"/>
                <a:ea typeface="微软雅黑" panose="020B0503020204020204" pitchFamily="34" charset="-122"/>
                <a:cs typeface="+mj-cs"/>
              </a:rPr>
              <a:t>网卡的驱动，使之能够正确收发数据包。我们只需实现</a:t>
            </a:r>
            <a:r>
              <a:rPr lang="en-US" altLang="zh-CN" dirty="0">
                <a:solidFill>
                  <a:srgbClr val="96DCF8"/>
                </a:solidFill>
                <a:latin typeface="微软雅黑" panose="020B0503020204020204" pitchFamily="34" charset="-122"/>
                <a:ea typeface="微软雅黑" panose="020B0503020204020204" pitchFamily="34" charset="-122"/>
                <a:cs typeface="+mj-cs"/>
              </a:rPr>
              <a:t>kernel/e1000.c</a:t>
            </a:r>
            <a:r>
              <a:rPr lang="zh-CN" altLang="en-US" dirty="0">
                <a:solidFill>
                  <a:srgbClr val="96DCF8"/>
                </a:solidFill>
                <a:latin typeface="微软雅黑" panose="020B0503020204020204" pitchFamily="34" charset="-122"/>
                <a:ea typeface="微软雅黑" panose="020B0503020204020204" pitchFamily="34" charset="-122"/>
                <a:cs typeface="+mj-cs"/>
              </a:rPr>
              <a:t>中的</a:t>
            </a:r>
            <a:r>
              <a:rPr lang="en-US" altLang="zh-CN" dirty="0">
                <a:solidFill>
                  <a:srgbClr val="96DCF8"/>
                </a:solidFill>
                <a:latin typeface="微软雅黑" panose="020B0503020204020204" pitchFamily="34" charset="-122"/>
                <a:ea typeface="微软雅黑" panose="020B0503020204020204" pitchFamily="34" charset="-122"/>
                <a:cs typeface="+mj-cs"/>
              </a:rPr>
              <a:t>e1000_transmit </a:t>
            </a:r>
            <a:r>
              <a:rPr lang="zh-CN" altLang="en-US" dirty="0">
                <a:solidFill>
                  <a:srgbClr val="96DCF8"/>
                </a:solidFill>
                <a:latin typeface="微软雅黑" panose="020B0503020204020204" pitchFamily="34" charset="-122"/>
                <a:ea typeface="微软雅黑" panose="020B0503020204020204" pitchFamily="34" charset="-122"/>
                <a:cs typeface="+mj-cs"/>
              </a:rPr>
              <a:t>和 </a:t>
            </a:r>
            <a:r>
              <a:rPr lang="en-US" altLang="zh-CN" dirty="0">
                <a:solidFill>
                  <a:srgbClr val="96DCF8"/>
                </a:solidFill>
                <a:latin typeface="微软雅黑" panose="020B0503020204020204" pitchFamily="34" charset="-122"/>
                <a:ea typeface="微软雅黑" panose="020B0503020204020204" pitchFamily="34" charset="-122"/>
                <a:cs typeface="+mj-cs"/>
              </a:rPr>
              <a:t>e1000_recv </a:t>
            </a:r>
            <a:r>
              <a:rPr lang="zh-CN" altLang="en-US" dirty="0">
                <a:solidFill>
                  <a:srgbClr val="96DCF8"/>
                </a:solidFill>
                <a:latin typeface="微软雅黑" panose="020B0503020204020204" pitchFamily="34" charset="-122"/>
                <a:ea typeface="微软雅黑" panose="020B0503020204020204" pitchFamily="34" charset="-122"/>
                <a:cs typeface="+mj-cs"/>
              </a:rPr>
              <a:t>函数即可，用于初始化设备的</a:t>
            </a:r>
            <a:r>
              <a:rPr lang="en-US" altLang="zh-CN" dirty="0">
                <a:solidFill>
                  <a:srgbClr val="96DCF8"/>
                </a:solidFill>
                <a:latin typeface="微软雅黑" panose="020B0503020204020204" pitchFamily="34" charset="-122"/>
                <a:ea typeface="微软雅黑" panose="020B0503020204020204" pitchFamily="34" charset="-122"/>
                <a:cs typeface="+mj-cs"/>
              </a:rPr>
              <a:t>e1000_init</a:t>
            </a:r>
            <a:r>
              <a:rPr lang="zh-CN" altLang="en-US" dirty="0">
                <a:solidFill>
                  <a:srgbClr val="96DCF8"/>
                </a:solidFill>
                <a:latin typeface="微软雅黑" panose="020B0503020204020204" pitchFamily="34" charset="-122"/>
                <a:ea typeface="微软雅黑" panose="020B0503020204020204" pitchFamily="34" charset="-122"/>
                <a:cs typeface="+mj-cs"/>
              </a:rPr>
              <a:t>已经被实现好了。 </a:t>
            </a:r>
          </a:p>
        </p:txBody>
      </p:sp>
    </p:spTree>
    <p:extLst>
      <p:ext uri="{BB962C8B-B14F-4D97-AF65-F5344CB8AC3E}">
        <p14:creationId xmlns:p14="http://schemas.microsoft.com/office/powerpoint/2010/main" val="342990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AE99253-1C86-4A4E-B02B-335F6A3C5B28}"/>
              </a:ext>
            </a:extLst>
          </p:cNvPr>
          <p:cNvSpPr>
            <a:spLocks noGrp="1"/>
          </p:cNvSpPr>
          <p:nvPr>
            <p:ph idx="1"/>
          </p:nvPr>
        </p:nvSpPr>
        <p:spPr>
          <a:xfrm>
            <a:off x="666171" y="715589"/>
            <a:ext cx="10859655" cy="2642429"/>
          </a:xfrm>
        </p:spPr>
        <p:txBody>
          <a:bodyPr>
            <a:normAutofit/>
          </a:bodyPr>
          <a:lstStyle/>
          <a:p>
            <a:pPr marL="0" indent="0" algn="just">
              <a:buNone/>
            </a:pPr>
            <a:r>
              <a:rPr lang="zh-CN" altLang="en-US" dirty="0">
                <a:solidFill>
                  <a:srgbClr val="96DCF8"/>
                </a:solidFill>
                <a:latin typeface="微软雅黑" panose="020B0503020204020204" pitchFamily="34" charset="-122"/>
                <a:ea typeface="微软雅黑" panose="020B0503020204020204" pitchFamily="34" charset="-122"/>
                <a:cs typeface="+mj-cs"/>
              </a:rPr>
              <a:t>其中我们可以注意到，</a:t>
            </a:r>
            <a:r>
              <a:rPr lang="en-US" altLang="zh-CN" dirty="0">
                <a:solidFill>
                  <a:srgbClr val="96DCF8"/>
                </a:solidFill>
                <a:latin typeface="微软雅黑" panose="020B0503020204020204" pitchFamily="34" charset="-122"/>
                <a:ea typeface="微软雅黑" panose="020B0503020204020204" pitchFamily="34" charset="-122"/>
                <a:cs typeface="+mj-cs"/>
              </a:rPr>
              <a:t>E1000</a:t>
            </a:r>
            <a:r>
              <a:rPr lang="zh-CN" altLang="en-US" dirty="0">
                <a:solidFill>
                  <a:srgbClr val="96DCF8"/>
                </a:solidFill>
                <a:latin typeface="微软雅黑" panose="020B0503020204020204" pitchFamily="34" charset="-122"/>
                <a:ea typeface="微软雅黑" panose="020B0503020204020204" pitchFamily="34" charset="-122"/>
                <a:cs typeface="+mj-cs"/>
              </a:rPr>
              <a:t>所使用的数据结构中最重要的是环形缓冲区</a:t>
            </a:r>
            <a:r>
              <a:rPr lang="en-US" altLang="zh-CN" dirty="0" err="1">
                <a:solidFill>
                  <a:srgbClr val="96DCF8"/>
                </a:solidFill>
                <a:latin typeface="微软雅黑" panose="020B0503020204020204" pitchFamily="34" charset="-122"/>
                <a:ea typeface="微软雅黑" panose="020B0503020204020204" pitchFamily="34" charset="-122"/>
                <a:cs typeface="+mj-cs"/>
              </a:rPr>
              <a:t>tx_ring</a:t>
            </a:r>
            <a:r>
              <a:rPr lang="zh-CN" altLang="en-US" dirty="0">
                <a:solidFill>
                  <a:srgbClr val="96DCF8"/>
                </a:solidFill>
                <a:latin typeface="微软雅黑" panose="020B0503020204020204" pitchFamily="34" charset="-122"/>
                <a:ea typeface="微软雅黑" panose="020B0503020204020204" pitchFamily="34" charset="-122"/>
                <a:cs typeface="+mj-cs"/>
              </a:rPr>
              <a:t>和</a:t>
            </a:r>
            <a:r>
              <a:rPr lang="en-US" altLang="zh-CN" dirty="0" err="1">
                <a:solidFill>
                  <a:srgbClr val="96DCF8"/>
                </a:solidFill>
                <a:latin typeface="微软雅黑" panose="020B0503020204020204" pitchFamily="34" charset="-122"/>
                <a:ea typeface="微软雅黑" panose="020B0503020204020204" pitchFamily="34" charset="-122"/>
                <a:cs typeface="+mj-cs"/>
              </a:rPr>
              <a:t>rx_ring</a:t>
            </a:r>
            <a:r>
              <a:rPr lang="zh-CN" altLang="en-US" dirty="0">
                <a:solidFill>
                  <a:srgbClr val="96DCF8"/>
                </a:solidFill>
                <a:latin typeface="微软雅黑" panose="020B0503020204020204" pitchFamily="34" charset="-122"/>
                <a:ea typeface="微软雅黑" panose="020B0503020204020204" pitchFamily="34" charset="-122"/>
                <a:cs typeface="+mj-cs"/>
              </a:rPr>
              <a:t>，我们只需要管理好这个缓冲区的输入和尾指针，只要缓冲区中有数据，</a:t>
            </a:r>
            <a:r>
              <a:rPr lang="en-US" altLang="zh-CN" dirty="0">
                <a:solidFill>
                  <a:srgbClr val="96DCF8"/>
                </a:solidFill>
                <a:latin typeface="微软雅黑" panose="020B0503020204020204" pitchFamily="34" charset="-122"/>
                <a:ea typeface="微软雅黑" panose="020B0503020204020204" pitchFamily="34" charset="-122"/>
                <a:cs typeface="+mj-cs"/>
              </a:rPr>
              <a:t>E1000</a:t>
            </a:r>
            <a:r>
              <a:rPr lang="zh-CN" altLang="en-US" dirty="0">
                <a:solidFill>
                  <a:srgbClr val="96DCF8"/>
                </a:solidFill>
                <a:latin typeface="微软雅黑" panose="020B0503020204020204" pitchFamily="34" charset="-122"/>
                <a:ea typeface="微软雅黑" panose="020B0503020204020204" pitchFamily="34" charset="-122"/>
                <a:cs typeface="+mj-cs"/>
              </a:rPr>
              <a:t>内置程序会自动找寻合适的时机将数据发送出去，且会自动将接收数据存入接收环。这样就不难写出下面</a:t>
            </a:r>
            <a:r>
              <a:rPr lang="en-US" altLang="zh-CN" dirty="0">
                <a:solidFill>
                  <a:srgbClr val="96DCF8"/>
                </a:solidFill>
                <a:latin typeface="微软雅黑" panose="020B0503020204020204" pitchFamily="34" charset="-122"/>
                <a:ea typeface="微软雅黑" panose="020B0503020204020204" pitchFamily="34" charset="-122"/>
                <a:cs typeface="+mj-cs"/>
              </a:rPr>
              <a:t>e1000_transmit</a:t>
            </a:r>
            <a:r>
              <a:rPr lang="zh-CN" altLang="en-US" dirty="0">
                <a:solidFill>
                  <a:srgbClr val="96DCF8"/>
                </a:solidFill>
                <a:latin typeface="微软雅黑" panose="020B0503020204020204" pitchFamily="34" charset="-122"/>
                <a:ea typeface="微软雅黑" panose="020B0503020204020204" pitchFamily="34" charset="-122"/>
                <a:cs typeface="+mj-cs"/>
              </a:rPr>
              <a:t>函数的实现逻辑。</a:t>
            </a:r>
          </a:p>
        </p:txBody>
      </p:sp>
      <p:pic>
        <p:nvPicPr>
          <p:cNvPr id="7" name="图片 6">
            <a:extLst>
              <a:ext uri="{FF2B5EF4-FFF2-40B4-BE49-F238E27FC236}">
                <a16:creationId xmlns:a16="http://schemas.microsoft.com/office/drawing/2014/main" id="{171D9D5B-66CE-4CE6-80E8-325AB3A5839C}"/>
              </a:ext>
            </a:extLst>
          </p:cNvPr>
          <p:cNvPicPr>
            <a:picLocks noChangeAspect="1"/>
          </p:cNvPicPr>
          <p:nvPr/>
        </p:nvPicPr>
        <p:blipFill>
          <a:blip r:embed="rId2"/>
          <a:stretch>
            <a:fillRect/>
          </a:stretch>
        </p:blipFill>
        <p:spPr>
          <a:xfrm>
            <a:off x="2943257" y="2982727"/>
            <a:ext cx="6305485" cy="3208445"/>
          </a:xfrm>
          <a:prstGeom prst="rect">
            <a:avLst/>
          </a:prstGeom>
        </p:spPr>
      </p:pic>
    </p:spTree>
    <p:extLst>
      <p:ext uri="{BB962C8B-B14F-4D97-AF65-F5344CB8AC3E}">
        <p14:creationId xmlns:p14="http://schemas.microsoft.com/office/powerpoint/2010/main" val="1419618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DA14CD30-469B-4C81-B875-C3AF8B4AABD5}"/>
              </a:ext>
            </a:extLst>
          </p:cNvPr>
          <p:cNvPicPr>
            <a:picLocks noChangeAspect="1"/>
          </p:cNvPicPr>
          <p:nvPr/>
        </p:nvPicPr>
        <p:blipFill>
          <a:blip r:embed="rId2"/>
          <a:stretch>
            <a:fillRect/>
          </a:stretch>
        </p:blipFill>
        <p:spPr>
          <a:xfrm>
            <a:off x="2255468" y="582689"/>
            <a:ext cx="7681063" cy="5692622"/>
          </a:xfrm>
          <a:prstGeom prst="rect">
            <a:avLst/>
          </a:prstGeom>
        </p:spPr>
      </p:pic>
    </p:spTree>
    <p:extLst>
      <p:ext uri="{BB962C8B-B14F-4D97-AF65-F5344CB8AC3E}">
        <p14:creationId xmlns:p14="http://schemas.microsoft.com/office/powerpoint/2010/main" val="4047923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02544E2-4BAF-420A-A982-D55901310448}"/>
              </a:ext>
            </a:extLst>
          </p:cNvPr>
          <p:cNvSpPr>
            <a:spLocks noGrp="1"/>
          </p:cNvSpPr>
          <p:nvPr>
            <p:ph idx="1"/>
          </p:nvPr>
        </p:nvSpPr>
        <p:spPr>
          <a:xfrm>
            <a:off x="1011556" y="2072738"/>
            <a:ext cx="4133274" cy="2973395"/>
          </a:xfrm>
        </p:spPr>
        <p:txBody>
          <a:bodyPr>
            <a:noAutofit/>
          </a:bodyPr>
          <a:lstStyle/>
          <a:p>
            <a:pPr marL="0" indent="0" algn="just">
              <a:buNone/>
            </a:pPr>
            <a:r>
              <a:rPr lang="zh-CN" altLang="en-US" dirty="0">
                <a:solidFill>
                  <a:srgbClr val="96DCF8"/>
                </a:solidFill>
                <a:latin typeface="微软雅黑" panose="020B0503020204020204" pitchFamily="34" charset="-122"/>
                <a:ea typeface="微软雅黑" panose="020B0503020204020204" pitchFamily="34" charset="-122"/>
                <a:cs typeface="+mj-cs"/>
              </a:rPr>
              <a:t>对于</a:t>
            </a:r>
            <a:r>
              <a:rPr lang="en-US" altLang="zh-CN" dirty="0">
                <a:solidFill>
                  <a:srgbClr val="96DCF8"/>
                </a:solidFill>
                <a:latin typeface="微软雅黑" panose="020B0503020204020204" pitchFamily="34" charset="-122"/>
                <a:ea typeface="微软雅黑" panose="020B0503020204020204" pitchFamily="34" charset="-122"/>
                <a:cs typeface="+mj-cs"/>
              </a:rPr>
              <a:t>e1000_recv</a:t>
            </a:r>
            <a:r>
              <a:rPr lang="zh-CN" altLang="en-US" dirty="0">
                <a:solidFill>
                  <a:srgbClr val="96DCF8"/>
                </a:solidFill>
                <a:latin typeface="微软雅黑" panose="020B0503020204020204" pitchFamily="34" charset="-122"/>
                <a:ea typeface="微软雅黑" panose="020B0503020204020204" pitchFamily="34" charset="-122"/>
                <a:cs typeface="+mj-cs"/>
              </a:rPr>
              <a:t>函数的处理，我们只需在网卡收到数据时，将数据从网卡接收环拷贝出来。查阅手册可知，这一步可以通过直接调用提供的</a:t>
            </a:r>
            <a:r>
              <a:rPr lang="en-US" altLang="zh-CN" dirty="0" err="1">
                <a:solidFill>
                  <a:srgbClr val="96DCF8"/>
                </a:solidFill>
                <a:latin typeface="微软雅黑" panose="020B0503020204020204" pitchFamily="34" charset="-122"/>
                <a:ea typeface="微软雅黑" panose="020B0503020204020204" pitchFamily="34" charset="-122"/>
                <a:cs typeface="+mj-cs"/>
              </a:rPr>
              <a:t>net_rx</a:t>
            </a:r>
            <a:r>
              <a:rPr lang="zh-CN" altLang="en-US" dirty="0">
                <a:solidFill>
                  <a:srgbClr val="96DCF8"/>
                </a:solidFill>
                <a:latin typeface="微软雅黑" panose="020B0503020204020204" pitchFamily="34" charset="-122"/>
                <a:ea typeface="微软雅黑" panose="020B0503020204020204" pitchFamily="34" charset="-122"/>
                <a:cs typeface="+mj-cs"/>
              </a:rPr>
              <a:t>函数来实现</a:t>
            </a:r>
            <a:r>
              <a:rPr lang="zh-CN" altLang="en-US" dirty="0">
                <a:solidFill>
                  <a:srgbClr val="96DCF8"/>
                </a:solidFill>
              </a:rPr>
              <a:t>。 </a:t>
            </a:r>
          </a:p>
        </p:txBody>
      </p:sp>
      <p:pic>
        <p:nvPicPr>
          <p:cNvPr id="5" name="图片 4">
            <a:extLst>
              <a:ext uri="{FF2B5EF4-FFF2-40B4-BE49-F238E27FC236}">
                <a16:creationId xmlns:a16="http://schemas.microsoft.com/office/drawing/2014/main" id="{45EDC8AB-34D8-4ADC-A167-9371938A9997}"/>
              </a:ext>
            </a:extLst>
          </p:cNvPr>
          <p:cNvPicPr>
            <a:picLocks noChangeAspect="1"/>
          </p:cNvPicPr>
          <p:nvPr/>
        </p:nvPicPr>
        <p:blipFill>
          <a:blip r:embed="rId2"/>
          <a:stretch>
            <a:fillRect/>
          </a:stretch>
        </p:blipFill>
        <p:spPr>
          <a:xfrm>
            <a:off x="6096000" y="450579"/>
            <a:ext cx="4991310" cy="5956842"/>
          </a:xfrm>
          <a:prstGeom prst="rect">
            <a:avLst/>
          </a:prstGeom>
        </p:spPr>
      </p:pic>
    </p:spTree>
    <p:extLst>
      <p:ext uri="{BB962C8B-B14F-4D97-AF65-F5344CB8AC3E}">
        <p14:creationId xmlns:p14="http://schemas.microsoft.com/office/powerpoint/2010/main" val="871789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A00613C0-6E2A-4BCD-888C-15A926496BA1}"/>
              </a:ext>
            </a:extLst>
          </p:cNvPr>
          <p:cNvPicPr>
            <a:picLocks noGrp="1" noChangeAspect="1"/>
          </p:cNvPicPr>
          <p:nvPr>
            <p:ph idx="1"/>
          </p:nvPr>
        </p:nvPicPr>
        <p:blipFill>
          <a:blip r:embed="rId2"/>
          <a:stretch>
            <a:fillRect/>
          </a:stretch>
        </p:blipFill>
        <p:spPr>
          <a:xfrm>
            <a:off x="2942785" y="1193764"/>
            <a:ext cx="6306430" cy="3620005"/>
          </a:xfrm>
        </p:spPr>
      </p:pic>
      <p:sp>
        <p:nvSpPr>
          <p:cNvPr id="6" name="内容占位符 2">
            <a:extLst>
              <a:ext uri="{FF2B5EF4-FFF2-40B4-BE49-F238E27FC236}">
                <a16:creationId xmlns:a16="http://schemas.microsoft.com/office/drawing/2014/main" id="{E05DB794-D296-45B7-B54D-B9693B72F534}"/>
              </a:ext>
            </a:extLst>
          </p:cNvPr>
          <p:cNvSpPr txBox="1">
            <a:spLocks/>
          </p:cNvSpPr>
          <p:nvPr/>
        </p:nvSpPr>
        <p:spPr>
          <a:xfrm>
            <a:off x="2847786" y="5307976"/>
            <a:ext cx="7667814" cy="7125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en-US" dirty="0">
                <a:solidFill>
                  <a:srgbClr val="96DCF8"/>
                </a:solidFill>
                <a:latin typeface="微软雅黑" panose="020B0503020204020204" pitchFamily="34" charset="-122"/>
                <a:ea typeface="微软雅黑" panose="020B0503020204020204" pitchFamily="34" charset="-122"/>
              </a:rPr>
              <a:t>通过启动宿主机和服务器，测试能够通过</a:t>
            </a:r>
          </a:p>
        </p:txBody>
      </p:sp>
    </p:spTree>
    <p:extLst>
      <p:ext uri="{BB962C8B-B14F-4D97-AF65-F5344CB8AC3E}">
        <p14:creationId xmlns:p14="http://schemas.microsoft.com/office/powerpoint/2010/main" val="625129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143</TotalTime>
  <Words>1060</Words>
  <Application>Microsoft Office PowerPoint</Application>
  <PresentationFormat>宽屏</PresentationFormat>
  <Paragraphs>32</Paragraphs>
  <Slides>18</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18</vt:i4>
      </vt:variant>
    </vt:vector>
  </HeadingPairs>
  <TitlesOfParts>
    <vt:vector size="23" baseType="lpstr">
      <vt:lpstr>等线</vt:lpstr>
      <vt:lpstr>等线 Light</vt:lpstr>
      <vt:lpstr>微软雅黑</vt:lpstr>
      <vt:lpstr>Arial</vt:lpstr>
      <vt:lpstr>Office 主题​​</vt:lpstr>
      <vt:lpstr>xv6 及 Labs 实验项目 </vt:lpstr>
      <vt:lpstr>PowerPoint 演示文稿</vt:lpstr>
      <vt:lpstr>PowerPoint 演示文稿</vt:lpstr>
      <vt:lpstr>实验七： 网卡驱动实验 </vt:lpstr>
      <vt:lpstr>PowerPoint 演示文稿</vt:lpstr>
      <vt:lpstr>PowerPoint 演示文稿</vt:lpstr>
      <vt:lpstr>PowerPoint 演示文稿</vt:lpstr>
      <vt:lpstr>PowerPoint 演示文稿</vt:lpstr>
      <vt:lpstr>PowerPoint 演示文稿</vt:lpstr>
      <vt:lpstr>实验八： 锁实验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吴 忱</dc:creator>
  <cp:lastModifiedBy>Tiankuo Wang</cp:lastModifiedBy>
  <cp:revision>58</cp:revision>
  <dcterms:created xsi:type="dcterms:W3CDTF">2024-08-29T07:18:40Z</dcterms:created>
  <dcterms:modified xsi:type="dcterms:W3CDTF">2024-08-30T07:11:13Z</dcterms:modified>
</cp:coreProperties>
</file>