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theme/themeOverride2.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77" r:id="rId2"/>
    <p:sldId id="281" r:id="rId3"/>
    <p:sldId id="278" r:id="rId4"/>
    <p:sldId id="279" r:id="rId5"/>
    <p:sldId id="283" r:id="rId6"/>
    <p:sldId id="280" r:id="rId7"/>
    <p:sldId id="284" r:id="rId8"/>
    <p:sldId id="282"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72" d="100"/>
          <a:sy n="72" d="100"/>
        </p:scale>
        <p:origin x="798" y="66"/>
      </p:cViewPr>
      <p:guideLst/>
    </p:cSldViewPr>
  </p:slideViewPr>
  <p:notesTextViewPr>
    <p:cViewPr>
      <p:scale>
        <a:sx n="1" d="1"/>
        <a:sy n="1" d="1"/>
      </p:scale>
      <p:origin x="0" y="0"/>
    </p:cViewPr>
  </p:notesTextViewPr>
  <p:notesViewPr>
    <p:cSldViewPr snapToGrid="0">
      <p:cViewPr varScale="1">
        <p:scale>
          <a:sx n="86" d="100"/>
          <a:sy n="86" d="100"/>
        </p:scale>
        <p:origin x="3864"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2716B7C-A67E-44FF-9782-E5C0E476C560}" type="doc">
      <dgm:prSet loTypeId="urn:microsoft.com/office/officeart/2005/8/layout/orgChart1" loCatId="hierarchy" qsTypeId="urn:microsoft.com/office/officeart/2005/8/quickstyle/simple1" qsCatId="simple" csTypeId="urn:microsoft.com/office/officeart/2005/8/colors/accent0_2" csCatId="mainScheme"/>
      <dgm:spPr/>
      <dgm:t>
        <a:bodyPr/>
        <a:lstStyle/>
        <a:p>
          <a:endParaRPr lang="zh-CN" altLang="en-US"/>
        </a:p>
      </dgm:t>
    </dgm:pt>
    <dgm:pt modelId="{9404BCE6-7F2B-40F2-81FB-DA8747C137EC}">
      <dgm:prSet/>
      <dgm:spPr/>
      <dgm:t>
        <a:bodyPr/>
        <a:lstStyle/>
        <a:p>
          <a:r>
            <a:rPr lang="zh-CN"/>
            <a:t>制造特征库</a:t>
          </a:r>
        </a:p>
      </dgm:t>
    </dgm:pt>
    <dgm:pt modelId="{4CC0943F-5948-4832-A7B4-9B9AC0F29B6E}" type="parTrans" cxnId="{9AA59511-A051-4555-B791-FFC848D75384}">
      <dgm:prSet/>
      <dgm:spPr/>
      <dgm:t>
        <a:bodyPr/>
        <a:lstStyle/>
        <a:p>
          <a:endParaRPr lang="zh-CN" altLang="en-US"/>
        </a:p>
      </dgm:t>
    </dgm:pt>
    <dgm:pt modelId="{8D2B2B53-4AE4-4632-AEF6-FA5B912271CA}" type="sibTrans" cxnId="{9AA59511-A051-4555-B791-FFC848D75384}">
      <dgm:prSet/>
      <dgm:spPr/>
      <dgm:t>
        <a:bodyPr/>
        <a:lstStyle/>
        <a:p>
          <a:endParaRPr lang="zh-CN" altLang="en-US"/>
        </a:p>
      </dgm:t>
    </dgm:pt>
    <dgm:pt modelId="{A0A83CBF-026A-455F-90AD-3C358B56C6D4}">
      <dgm:prSet/>
      <dgm:spPr/>
      <dgm:t>
        <a:bodyPr/>
        <a:lstStyle/>
        <a:p>
          <a:r>
            <a:rPr lang="zh-CN" dirty="0"/>
            <a:t>特征的几何信息</a:t>
          </a:r>
        </a:p>
      </dgm:t>
    </dgm:pt>
    <dgm:pt modelId="{55B91742-D372-429B-8CAD-71CE4DAAA8B0}" type="parTrans" cxnId="{6D988D60-C2B2-49DF-909D-D7C11442D212}">
      <dgm:prSet/>
      <dgm:spPr/>
      <dgm:t>
        <a:bodyPr/>
        <a:lstStyle/>
        <a:p>
          <a:endParaRPr lang="zh-CN" altLang="en-US"/>
        </a:p>
      </dgm:t>
    </dgm:pt>
    <dgm:pt modelId="{9BF0A318-FCC6-41D5-B73B-1A0C92FDB434}" type="sibTrans" cxnId="{6D988D60-C2B2-49DF-909D-D7C11442D212}">
      <dgm:prSet/>
      <dgm:spPr/>
      <dgm:t>
        <a:bodyPr/>
        <a:lstStyle/>
        <a:p>
          <a:endParaRPr lang="zh-CN" altLang="en-US"/>
        </a:p>
      </dgm:t>
    </dgm:pt>
    <dgm:pt modelId="{13EB2A3E-9653-4D72-A14F-646D3A109AE6}">
      <dgm:prSet/>
      <dgm:spPr/>
      <dgm:t>
        <a:bodyPr/>
        <a:lstStyle/>
        <a:p>
          <a:r>
            <a:rPr lang="zh-CN"/>
            <a:t>属性参数信息</a:t>
          </a:r>
        </a:p>
      </dgm:t>
    </dgm:pt>
    <dgm:pt modelId="{5418B330-56D5-46F0-91C1-77C9D91D8992}" type="parTrans" cxnId="{DD6FF9BB-F73D-414E-8BEC-2D4B7E432144}">
      <dgm:prSet/>
      <dgm:spPr/>
      <dgm:t>
        <a:bodyPr/>
        <a:lstStyle/>
        <a:p>
          <a:endParaRPr lang="zh-CN" altLang="en-US"/>
        </a:p>
      </dgm:t>
    </dgm:pt>
    <dgm:pt modelId="{AAEEE9F5-C2F9-40FE-BAD2-CC2772A920B3}" type="sibTrans" cxnId="{DD6FF9BB-F73D-414E-8BEC-2D4B7E432144}">
      <dgm:prSet/>
      <dgm:spPr/>
      <dgm:t>
        <a:bodyPr/>
        <a:lstStyle/>
        <a:p>
          <a:endParaRPr lang="zh-CN" altLang="en-US"/>
        </a:p>
      </dgm:t>
    </dgm:pt>
    <dgm:pt modelId="{A48BE571-4ECA-4647-B3C0-584B9485933F}">
      <dgm:prSet/>
      <dgm:spPr/>
      <dgm:t>
        <a:bodyPr/>
        <a:lstStyle/>
        <a:p>
          <a:r>
            <a:rPr lang="zh-CN" dirty="0"/>
            <a:t>制造工艺信息</a:t>
          </a:r>
        </a:p>
      </dgm:t>
    </dgm:pt>
    <dgm:pt modelId="{B9E999BB-79B1-4C63-8534-F8E2E58B2753}" type="parTrans" cxnId="{41FD2841-6F37-4D00-B34B-4AE193E15BC8}">
      <dgm:prSet/>
      <dgm:spPr/>
      <dgm:t>
        <a:bodyPr/>
        <a:lstStyle/>
        <a:p>
          <a:endParaRPr lang="zh-CN" altLang="en-US"/>
        </a:p>
      </dgm:t>
    </dgm:pt>
    <dgm:pt modelId="{1DA2D0C0-8D69-48AD-B2C1-55B6F9FB3474}" type="sibTrans" cxnId="{41FD2841-6F37-4D00-B34B-4AE193E15BC8}">
      <dgm:prSet/>
      <dgm:spPr/>
      <dgm:t>
        <a:bodyPr/>
        <a:lstStyle/>
        <a:p>
          <a:endParaRPr lang="zh-CN" altLang="en-US"/>
        </a:p>
      </dgm:t>
    </dgm:pt>
    <dgm:pt modelId="{8FEE64F0-08DA-4DC3-8639-32494AD1569C}" type="pres">
      <dgm:prSet presAssocID="{22716B7C-A67E-44FF-9782-E5C0E476C560}" presName="hierChild1" presStyleCnt="0">
        <dgm:presLayoutVars>
          <dgm:orgChart val="1"/>
          <dgm:chPref val="1"/>
          <dgm:dir/>
          <dgm:animOne val="branch"/>
          <dgm:animLvl val="lvl"/>
          <dgm:resizeHandles/>
        </dgm:presLayoutVars>
      </dgm:prSet>
      <dgm:spPr/>
    </dgm:pt>
    <dgm:pt modelId="{2256FC2C-BA63-4EC1-994A-39C6E9BE3D72}" type="pres">
      <dgm:prSet presAssocID="{9404BCE6-7F2B-40F2-81FB-DA8747C137EC}" presName="hierRoot1" presStyleCnt="0">
        <dgm:presLayoutVars>
          <dgm:hierBranch val="init"/>
        </dgm:presLayoutVars>
      </dgm:prSet>
      <dgm:spPr/>
    </dgm:pt>
    <dgm:pt modelId="{70C90BA8-E0DB-42F9-A23D-85651A1F6187}" type="pres">
      <dgm:prSet presAssocID="{9404BCE6-7F2B-40F2-81FB-DA8747C137EC}" presName="rootComposite1" presStyleCnt="0"/>
      <dgm:spPr/>
    </dgm:pt>
    <dgm:pt modelId="{A08A454A-9480-48C4-92C0-499F776D41B6}" type="pres">
      <dgm:prSet presAssocID="{9404BCE6-7F2B-40F2-81FB-DA8747C137EC}" presName="rootText1" presStyleLbl="node0" presStyleIdx="0" presStyleCnt="1">
        <dgm:presLayoutVars>
          <dgm:chPref val="3"/>
        </dgm:presLayoutVars>
      </dgm:prSet>
      <dgm:spPr/>
    </dgm:pt>
    <dgm:pt modelId="{70A1A6F5-D4FD-43B4-987A-47A7BE3B150B}" type="pres">
      <dgm:prSet presAssocID="{9404BCE6-7F2B-40F2-81FB-DA8747C137EC}" presName="rootConnector1" presStyleLbl="node1" presStyleIdx="0" presStyleCnt="0"/>
      <dgm:spPr/>
    </dgm:pt>
    <dgm:pt modelId="{E270F0C9-2E12-4A98-AE69-4BDD512358B5}" type="pres">
      <dgm:prSet presAssocID="{9404BCE6-7F2B-40F2-81FB-DA8747C137EC}" presName="hierChild2" presStyleCnt="0"/>
      <dgm:spPr/>
    </dgm:pt>
    <dgm:pt modelId="{3D19AD3C-25E9-41AB-A51E-395EE9CD92E8}" type="pres">
      <dgm:prSet presAssocID="{55B91742-D372-429B-8CAD-71CE4DAAA8B0}" presName="Name37" presStyleLbl="parChTrans1D2" presStyleIdx="0" presStyleCnt="3"/>
      <dgm:spPr/>
    </dgm:pt>
    <dgm:pt modelId="{2B5F05B7-D844-4E7B-9D86-4DA3C96791FF}" type="pres">
      <dgm:prSet presAssocID="{A0A83CBF-026A-455F-90AD-3C358B56C6D4}" presName="hierRoot2" presStyleCnt="0">
        <dgm:presLayoutVars>
          <dgm:hierBranch val="init"/>
        </dgm:presLayoutVars>
      </dgm:prSet>
      <dgm:spPr/>
    </dgm:pt>
    <dgm:pt modelId="{EC62834F-B4CB-419F-B8CC-87B180186465}" type="pres">
      <dgm:prSet presAssocID="{A0A83CBF-026A-455F-90AD-3C358B56C6D4}" presName="rootComposite" presStyleCnt="0"/>
      <dgm:spPr/>
    </dgm:pt>
    <dgm:pt modelId="{88CB5DB4-3375-4843-8597-29E17F2655BD}" type="pres">
      <dgm:prSet presAssocID="{A0A83CBF-026A-455F-90AD-3C358B56C6D4}" presName="rootText" presStyleLbl="node2" presStyleIdx="0" presStyleCnt="3">
        <dgm:presLayoutVars>
          <dgm:chPref val="3"/>
        </dgm:presLayoutVars>
      </dgm:prSet>
      <dgm:spPr/>
    </dgm:pt>
    <dgm:pt modelId="{47E54260-F042-45E3-A86F-E3DB73D8C86B}" type="pres">
      <dgm:prSet presAssocID="{A0A83CBF-026A-455F-90AD-3C358B56C6D4}" presName="rootConnector" presStyleLbl="node2" presStyleIdx="0" presStyleCnt="3"/>
      <dgm:spPr/>
    </dgm:pt>
    <dgm:pt modelId="{2EFE77A2-BBB8-4C21-9108-17836B6D7429}" type="pres">
      <dgm:prSet presAssocID="{A0A83CBF-026A-455F-90AD-3C358B56C6D4}" presName="hierChild4" presStyleCnt="0"/>
      <dgm:spPr/>
    </dgm:pt>
    <dgm:pt modelId="{A5D4619D-FA99-43BD-A123-A850313804C7}" type="pres">
      <dgm:prSet presAssocID="{A0A83CBF-026A-455F-90AD-3C358B56C6D4}" presName="hierChild5" presStyleCnt="0"/>
      <dgm:spPr/>
    </dgm:pt>
    <dgm:pt modelId="{BF25476D-0487-4C7C-A6A8-5547E2ABF968}" type="pres">
      <dgm:prSet presAssocID="{5418B330-56D5-46F0-91C1-77C9D91D8992}" presName="Name37" presStyleLbl="parChTrans1D2" presStyleIdx="1" presStyleCnt="3"/>
      <dgm:spPr/>
    </dgm:pt>
    <dgm:pt modelId="{D042A50C-79FD-4D1A-8E4F-81D2BEAF08E6}" type="pres">
      <dgm:prSet presAssocID="{13EB2A3E-9653-4D72-A14F-646D3A109AE6}" presName="hierRoot2" presStyleCnt="0">
        <dgm:presLayoutVars>
          <dgm:hierBranch val="init"/>
        </dgm:presLayoutVars>
      </dgm:prSet>
      <dgm:spPr/>
    </dgm:pt>
    <dgm:pt modelId="{7154A95D-0E2F-4558-B8DB-843EBD87A6FC}" type="pres">
      <dgm:prSet presAssocID="{13EB2A3E-9653-4D72-A14F-646D3A109AE6}" presName="rootComposite" presStyleCnt="0"/>
      <dgm:spPr/>
    </dgm:pt>
    <dgm:pt modelId="{0C8E2703-6B43-46F1-96AA-35D05EE6DC98}" type="pres">
      <dgm:prSet presAssocID="{13EB2A3E-9653-4D72-A14F-646D3A109AE6}" presName="rootText" presStyleLbl="node2" presStyleIdx="1" presStyleCnt="3">
        <dgm:presLayoutVars>
          <dgm:chPref val="3"/>
        </dgm:presLayoutVars>
      </dgm:prSet>
      <dgm:spPr/>
    </dgm:pt>
    <dgm:pt modelId="{03C86AC9-B22D-4738-BDB6-9F1EDB9467AD}" type="pres">
      <dgm:prSet presAssocID="{13EB2A3E-9653-4D72-A14F-646D3A109AE6}" presName="rootConnector" presStyleLbl="node2" presStyleIdx="1" presStyleCnt="3"/>
      <dgm:spPr/>
    </dgm:pt>
    <dgm:pt modelId="{F8497BEE-1A18-4864-99F1-79978BBF7DCF}" type="pres">
      <dgm:prSet presAssocID="{13EB2A3E-9653-4D72-A14F-646D3A109AE6}" presName="hierChild4" presStyleCnt="0"/>
      <dgm:spPr/>
    </dgm:pt>
    <dgm:pt modelId="{EEC695A4-F123-401D-9DA4-476D6E9C2C60}" type="pres">
      <dgm:prSet presAssocID="{13EB2A3E-9653-4D72-A14F-646D3A109AE6}" presName="hierChild5" presStyleCnt="0"/>
      <dgm:spPr/>
    </dgm:pt>
    <dgm:pt modelId="{D253C6E2-B8EB-448C-823D-5F0EEEDADF71}" type="pres">
      <dgm:prSet presAssocID="{B9E999BB-79B1-4C63-8534-F8E2E58B2753}" presName="Name37" presStyleLbl="parChTrans1D2" presStyleIdx="2" presStyleCnt="3"/>
      <dgm:spPr/>
    </dgm:pt>
    <dgm:pt modelId="{3CD76926-F184-41A4-A214-C1D63F672A4D}" type="pres">
      <dgm:prSet presAssocID="{A48BE571-4ECA-4647-B3C0-584B9485933F}" presName="hierRoot2" presStyleCnt="0">
        <dgm:presLayoutVars>
          <dgm:hierBranch val="init"/>
        </dgm:presLayoutVars>
      </dgm:prSet>
      <dgm:spPr/>
    </dgm:pt>
    <dgm:pt modelId="{18BDE3A8-9D7B-4346-87E2-34DE242050D8}" type="pres">
      <dgm:prSet presAssocID="{A48BE571-4ECA-4647-B3C0-584B9485933F}" presName="rootComposite" presStyleCnt="0"/>
      <dgm:spPr/>
    </dgm:pt>
    <dgm:pt modelId="{8D516986-CE9B-4740-B503-089D1EBF0E18}" type="pres">
      <dgm:prSet presAssocID="{A48BE571-4ECA-4647-B3C0-584B9485933F}" presName="rootText" presStyleLbl="node2" presStyleIdx="2" presStyleCnt="3">
        <dgm:presLayoutVars>
          <dgm:chPref val="3"/>
        </dgm:presLayoutVars>
      </dgm:prSet>
      <dgm:spPr/>
    </dgm:pt>
    <dgm:pt modelId="{C492E2D5-497B-44D0-A738-8159895460E3}" type="pres">
      <dgm:prSet presAssocID="{A48BE571-4ECA-4647-B3C0-584B9485933F}" presName="rootConnector" presStyleLbl="node2" presStyleIdx="2" presStyleCnt="3"/>
      <dgm:spPr/>
    </dgm:pt>
    <dgm:pt modelId="{A8794B12-816D-4B23-9924-50DF41876E59}" type="pres">
      <dgm:prSet presAssocID="{A48BE571-4ECA-4647-B3C0-584B9485933F}" presName="hierChild4" presStyleCnt="0"/>
      <dgm:spPr/>
    </dgm:pt>
    <dgm:pt modelId="{51CD2D52-3586-4BAB-82A2-1ECA7A348D94}" type="pres">
      <dgm:prSet presAssocID="{A48BE571-4ECA-4647-B3C0-584B9485933F}" presName="hierChild5" presStyleCnt="0"/>
      <dgm:spPr/>
    </dgm:pt>
    <dgm:pt modelId="{09AB8ED8-D5BD-40A5-A0FA-54D4471D3AFA}" type="pres">
      <dgm:prSet presAssocID="{9404BCE6-7F2B-40F2-81FB-DA8747C137EC}" presName="hierChild3" presStyleCnt="0"/>
      <dgm:spPr/>
    </dgm:pt>
  </dgm:ptLst>
  <dgm:cxnLst>
    <dgm:cxn modelId="{0F43120A-EE59-499F-91E7-115595BEF5F9}" type="presOf" srcId="{55B91742-D372-429B-8CAD-71CE4DAAA8B0}" destId="{3D19AD3C-25E9-41AB-A51E-395EE9CD92E8}" srcOrd="0" destOrd="0" presId="urn:microsoft.com/office/officeart/2005/8/layout/orgChart1"/>
    <dgm:cxn modelId="{9AA59511-A051-4555-B791-FFC848D75384}" srcId="{22716B7C-A67E-44FF-9782-E5C0E476C560}" destId="{9404BCE6-7F2B-40F2-81FB-DA8747C137EC}" srcOrd="0" destOrd="0" parTransId="{4CC0943F-5948-4832-A7B4-9B9AC0F29B6E}" sibTransId="{8D2B2B53-4AE4-4632-AEF6-FA5B912271CA}"/>
    <dgm:cxn modelId="{0267D72B-618B-4151-94F8-A73874F96353}" type="presOf" srcId="{13EB2A3E-9653-4D72-A14F-646D3A109AE6}" destId="{03C86AC9-B22D-4738-BDB6-9F1EDB9467AD}" srcOrd="1" destOrd="0" presId="urn:microsoft.com/office/officeart/2005/8/layout/orgChart1"/>
    <dgm:cxn modelId="{EDFB2C5B-2784-49EE-AE1A-C07938F1CD9F}" type="presOf" srcId="{13EB2A3E-9653-4D72-A14F-646D3A109AE6}" destId="{0C8E2703-6B43-46F1-96AA-35D05EE6DC98}" srcOrd="0" destOrd="0" presId="urn:microsoft.com/office/officeart/2005/8/layout/orgChart1"/>
    <dgm:cxn modelId="{6D988D60-C2B2-49DF-909D-D7C11442D212}" srcId="{9404BCE6-7F2B-40F2-81FB-DA8747C137EC}" destId="{A0A83CBF-026A-455F-90AD-3C358B56C6D4}" srcOrd="0" destOrd="0" parTransId="{55B91742-D372-429B-8CAD-71CE4DAAA8B0}" sibTransId="{9BF0A318-FCC6-41D5-B73B-1A0C92FDB434}"/>
    <dgm:cxn modelId="{41FD2841-6F37-4D00-B34B-4AE193E15BC8}" srcId="{9404BCE6-7F2B-40F2-81FB-DA8747C137EC}" destId="{A48BE571-4ECA-4647-B3C0-584B9485933F}" srcOrd="2" destOrd="0" parTransId="{B9E999BB-79B1-4C63-8534-F8E2E58B2753}" sibTransId="{1DA2D0C0-8D69-48AD-B2C1-55B6F9FB3474}"/>
    <dgm:cxn modelId="{2D817F57-F0DE-4430-9966-6744A1E3BE65}" type="presOf" srcId="{9404BCE6-7F2B-40F2-81FB-DA8747C137EC}" destId="{A08A454A-9480-48C4-92C0-499F776D41B6}" srcOrd="0" destOrd="0" presId="urn:microsoft.com/office/officeart/2005/8/layout/orgChart1"/>
    <dgm:cxn modelId="{C71A177B-F2EC-433D-B8E4-DE265F0909D5}" type="presOf" srcId="{A48BE571-4ECA-4647-B3C0-584B9485933F}" destId="{8D516986-CE9B-4740-B503-089D1EBF0E18}" srcOrd="0" destOrd="0" presId="urn:microsoft.com/office/officeart/2005/8/layout/orgChart1"/>
    <dgm:cxn modelId="{C07D788E-9187-4514-B644-897B918337D1}" type="presOf" srcId="{22716B7C-A67E-44FF-9782-E5C0E476C560}" destId="{8FEE64F0-08DA-4DC3-8639-32494AD1569C}" srcOrd="0" destOrd="0" presId="urn:microsoft.com/office/officeart/2005/8/layout/orgChart1"/>
    <dgm:cxn modelId="{162BA999-B9B7-4DB2-BFAF-90F727AE1F6E}" type="presOf" srcId="{A0A83CBF-026A-455F-90AD-3C358B56C6D4}" destId="{88CB5DB4-3375-4843-8597-29E17F2655BD}" srcOrd="0" destOrd="0" presId="urn:microsoft.com/office/officeart/2005/8/layout/orgChart1"/>
    <dgm:cxn modelId="{E1FA30A6-EE09-486E-8AF4-77D3E0562B39}" type="presOf" srcId="{A0A83CBF-026A-455F-90AD-3C358B56C6D4}" destId="{47E54260-F042-45E3-A86F-E3DB73D8C86B}" srcOrd="1" destOrd="0" presId="urn:microsoft.com/office/officeart/2005/8/layout/orgChart1"/>
    <dgm:cxn modelId="{B15918B4-9051-47F1-B893-7F94C0AF1240}" type="presOf" srcId="{B9E999BB-79B1-4C63-8534-F8E2E58B2753}" destId="{D253C6E2-B8EB-448C-823D-5F0EEEDADF71}" srcOrd="0" destOrd="0" presId="urn:microsoft.com/office/officeart/2005/8/layout/orgChart1"/>
    <dgm:cxn modelId="{DD6FF9BB-F73D-414E-8BEC-2D4B7E432144}" srcId="{9404BCE6-7F2B-40F2-81FB-DA8747C137EC}" destId="{13EB2A3E-9653-4D72-A14F-646D3A109AE6}" srcOrd="1" destOrd="0" parTransId="{5418B330-56D5-46F0-91C1-77C9D91D8992}" sibTransId="{AAEEE9F5-C2F9-40FE-BAD2-CC2772A920B3}"/>
    <dgm:cxn modelId="{4C2EC0D0-3DC2-4AA7-A182-CB9F31C6A042}" type="presOf" srcId="{A48BE571-4ECA-4647-B3C0-584B9485933F}" destId="{C492E2D5-497B-44D0-A738-8159895460E3}" srcOrd="1" destOrd="0" presId="urn:microsoft.com/office/officeart/2005/8/layout/orgChart1"/>
    <dgm:cxn modelId="{55C523EE-6B07-49C3-988D-699CEAE9F77A}" type="presOf" srcId="{5418B330-56D5-46F0-91C1-77C9D91D8992}" destId="{BF25476D-0487-4C7C-A6A8-5547E2ABF968}" srcOrd="0" destOrd="0" presId="urn:microsoft.com/office/officeart/2005/8/layout/orgChart1"/>
    <dgm:cxn modelId="{66E8E9FE-1E8D-4398-8282-EA4BFB030FD4}" type="presOf" srcId="{9404BCE6-7F2B-40F2-81FB-DA8747C137EC}" destId="{70A1A6F5-D4FD-43B4-987A-47A7BE3B150B}" srcOrd="1" destOrd="0" presId="urn:microsoft.com/office/officeart/2005/8/layout/orgChart1"/>
    <dgm:cxn modelId="{32B0A6E4-5BA4-47B0-BEFA-172438BDFCC3}" type="presParOf" srcId="{8FEE64F0-08DA-4DC3-8639-32494AD1569C}" destId="{2256FC2C-BA63-4EC1-994A-39C6E9BE3D72}" srcOrd="0" destOrd="0" presId="urn:microsoft.com/office/officeart/2005/8/layout/orgChart1"/>
    <dgm:cxn modelId="{C21738E5-659C-43EC-A6EB-0C673026DF3F}" type="presParOf" srcId="{2256FC2C-BA63-4EC1-994A-39C6E9BE3D72}" destId="{70C90BA8-E0DB-42F9-A23D-85651A1F6187}" srcOrd="0" destOrd="0" presId="urn:microsoft.com/office/officeart/2005/8/layout/orgChart1"/>
    <dgm:cxn modelId="{144D6E50-0358-4899-98A7-9CDCBDFADD05}" type="presParOf" srcId="{70C90BA8-E0DB-42F9-A23D-85651A1F6187}" destId="{A08A454A-9480-48C4-92C0-499F776D41B6}" srcOrd="0" destOrd="0" presId="urn:microsoft.com/office/officeart/2005/8/layout/orgChart1"/>
    <dgm:cxn modelId="{438A7106-B6ED-4480-837F-AE18DA80711E}" type="presParOf" srcId="{70C90BA8-E0DB-42F9-A23D-85651A1F6187}" destId="{70A1A6F5-D4FD-43B4-987A-47A7BE3B150B}" srcOrd="1" destOrd="0" presId="urn:microsoft.com/office/officeart/2005/8/layout/orgChart1"/>
    <dgm:cxn modelId="{5BBF9124-0E49-4B78-A0F7-794B02368CEF}" type="presParOf" srcId="{2256FC2C-BA63-4EC1-994A-39C6E9BE3D72}" destId="{E270F0C9-2E12-4A98-AE69-4BDD512358B5}" srcOrd="1" destOrd="0" presId="urn:microsoft.com/office/officeart/2005/8/layout/orgChart1"/>
    <dgm:cxn modelId="{DD177797-BC66-421B-AB92-FD771AE48765}" type="presParOf" srcId="{E270F0C9-2E12-4A98-AE69-4BDD512358B5}" destId="{3D19AD3C-25E9-41AB-A51E-395EE9CD92E8}" srcOrd="0" destOrd="0" presId="urn:microsoft.com/office/officeart/2005/8/layout/orgChart1"/>
    <dgm:cxn modelId="{55CBB3C9-4897-422B-A09E-AF8804C843CB}" type="presParOf" srcId="{E270F0C9-2E12-4A98-AE69-4BDD512358B5}" destId="{2B5F05B7-D844-4E7B-9D86-4DA3C96791FF}" srcOrd="1" destOrd="0" presId="urn:microsoft.com/office/officeart/2005/8/layout/orgChart1"/>
    <dgm:cxn modelId="{793CFBB8-4CA5-43BC-8A97-1D6BBD27A7A0}" type="presParOf" srcId="{2B5F05B7-D844-4E7B-9D86-4DA3C96791FF}" destId="{EC62834F-B4CB-419F-B8CC-87B180186465}" srcOrd="0" destOrd="0" presId="urn:microsoft.com/office/officeart/2005/8/layout/orgChart1"/>
    <dgm:cxn modelId="{7CE84BB7-4622-4EAB-AB0C-9D2F91022249}" type="presParOf" srcId="{EC62834F-B4CB-419F-B8CC-87B180186465}" destId="{88CB5DB4-3375-4843-8597-29E17F2655BD}" srcOrd="0" destOrd="0" presId="urn:microsoft.com/office/officeart/2005/8/layout/orgChart1"/>
    <dgm:cxn modelId="{9149973E-0BBA-49AE-B027-A99FAFF350C5}" type="presParOf" srcId="{EC62834F-B4CB-419F-B8CC-87B180186465}" destId="{47E54260-F042-45E3-A86F-E3DB73D8C86B}" srcOrd="1" destOrd="0" presId="urn:microsoft.com/office/officeart/2005/8/layout/orgChart1"/>
    <dgm:cxn modelId="{B84221E0-44E9-407C-9E8D-548892BDE1C7}" type="presParOf" srcId="{2B5F05B7-D844-4E7B-9D86-4DA3C96791FF}" destId="{2EFE77A2-BBB8-4C21-9108-17836B6D7429}" srcOrd="1" destOrd="0" presId="urn:microsoft.com/office/officeart/2005/8/layout/orgChart1"/>
    <dgm:cxn modelId="{2072E48B-A874-4769-ACD7-153134C5B224}" type="presParOf" srcId="{2B5F05B7-D844-4E7B-9D86-4DA3C96791FF}" destId="{A5D4619D-FA99-43BD-A123-A850313804C7}" srcOrd="2" destOrd="0" presId="urn:microsoft.com/office/officeart/2005/8/layout/orgChart1"/>
    <dgm:cxn modelId="{3E1A6221-CB71-4406-88A4-36C511E3B218}" type="presParOf" srcId="{E270F0C9-2E12-4A98-AE69-4BDD512358B5}" destId="{BF25476D-0487-4C7C-A6A8-5547E2ABF968}" srcOrd="2" destOrd="0" presId="urn:microsoft.com/office/officeart/2005/8/layout/orgChart1"/>
    <dgm:cxn modelId="{601432C1-430F-423D-911E-5D4B690B6F91}" type="presParOf" srcId="{E270F0C9-2E12-4A98-AE69-4BDD512358B5}" destId="{D042A50C-79FD-4D1A-8E4F-81D2BEAF08E6}" srcOrd="3" destOrd="0" presId="urn:microsoft.com/office/officeart/2005/8/layout/orgChart1"/>
    <dgm:cxn modelId="{82398513-B6D8-4648-8CC2-3E1C55ABD718}" type="presParOf" srcId="{D042A50C-79FD-4D1A-8E4F-81D2BEAF08E6}" destId="{7154A95D-0E2F-4558-B8DB-843EBD87A6FC}" srcOrd="0" destOrd="0" presId="urn:microsoft.com/office/officeart/2005/8/layout/orgChart1"/>
    <dgm:cxn modelId="{31A0EFE6-78EA-4AE9-A70F-71221FD0F928}" type="presParOf" srcId="{7154A95D-0E2F-4558-B8DB-843EBD87A6FC}" destId="{0C8E2703-6B43-46F1-96AA-35D05EE6DC98}" srcOrd="0" destOrd="0" presId="urn:microsoft.com/office/officeart/2005/8/layout/orgChart1"/>
    <dgm:cxn modelId="{C2766072-F2DF-49E3-AA0A-C90C34550359}" type="presParOf" srcId="{7154A95D-0E2F-4558-B8DB-843EBD87A6FC}" destId="{03C86AC9-B22D-4738-BDB6-9F1EDB9467AD}" srcOrd="1" destOrd="0" presId="urn:microsoft.com/office/officeart/2005/8/layout/orgChart1"/>
    <dgm:cxn modelId="{736FB61C-3867-425C-B76D-4E44BAB479C0}" type="presParOf" srcId="{D042A50C-79FD-4D1A-8E4F-81D2BEAF08E6}" destId="{F8497BEE-1A18-4864-99F1-79978BBF7DCF}" srcOrd="1" destOrd="0" presId="urn:microsoft.com/office/officeart/2005/8/layout/orgChart1"/>
    <dgm:cxn modelId="{FE661D4D-BD64-4549-BCF1-D2E162242EDA}" type="presParOf" srcId="{D042A50C-79FD-4D1A-8E4F-81D2BEAF08E6}" destId="{EEC695A4-F123-401D-9DA4-476D6E9C2C60}" srcOrd="2" destOrd="0" presId="urn:microsoft.com/office/officeart/2005/8/layout/orgChart1"/>
    <dgm:cxn modelId="{757B145C-5796-4A2A-B9A7-A5BF068371D5}" type="presParOf" srcId="{E270F0C9-2E12-4A98-AE69-4BDD512358B5}" destId="{D253C6E2-B8EB-448C-823D-5F0EEEDADF71}" srcOrd="4" destOrd="0" presId="urn:microsoft.com/office/officeart/2005/8/layout/orgChart1"/>
    <dgm:cxn modelId="{B10E9B66-885E-46D8-A438-7AD18DD11FC9}" type="presParOf" srcId="{E270F0C9-2E12-4A98-AE69-4BDD512358B5}" destId="{3CD76926-F184-41A4-A214-C1D63F672A4D}" srcOrd="5" destOrd="0" presId="urn:microsoft.com/office/officeart/2005/8/layout/orgChart1"/>
    <dgm:cxn modelId="{495346E5-BBAE-4638-896D-0479D1A2912E}" type="presParOf" srcId="{3CD76926-F184-41A4-A214-C1D63F672A4D}" destId="{18BDE3A8-9D7B-4346-87E2-34DE242050D8}" srcOrd="0" destOrd="0" presId="urn:microsoft.com/office/officeart/2005/8/layout/orgChart1"/>
    <dgm:cxn modelId="{5ED349A6-068D-4807-8E0B-5BE28D371758}" type="presParOf" srcId="{18BDE3A8-9D7B-4346-87E2-34DE242050D8}" destId="{8D516986-CE9B-4740-B503-089D1EBF0E18}" srcOrd="0" destOrd="0" presId="urn:microsoft.com/office/officeart/2005/8/layout/orgChart1"/>
    <dgm:cxn modelId="{5E1FDE52-3E74-484B-A88C-B475FC6FC3E5}" type="presParOf" srcId="{18BDE3A8-9D7B-4346-87E2-34DE242050D8}" destId="{C492E2D5-497B-44D0-A738-8159895460E3}" srcOrd="1" destOrd="0" presId="urn:microsoft.com/office/officeart/2005/8/layout/orgChart1"/>
    <dgm:cxn modelId="{B1A51E8D-BD7C-4363-B259-677C28AC60A2}" type="presParOf" srcId="{3CD76926-F184-41A4-A214-C1D63F672A4D}" destId="{A8794B12-816D-4B23-9924-50DF41876E59}" srcOrd="1" destOrd="0" presId="urn:microsoft.com/office/officeart/2005/8/layout/orgChart1"/>
    <dgm:cxn modelId="{E3DB0F08-FBD2-4595-8A2A-2AA9BD736E8C}" type="presParOf" srcId="{3CD76926-F184-41A4-A214-C1D63F672A4D}" destId="{51CD2D52-3586-4BAB-82A2-1ECA7A348D94}" srcOrd="2" destOrd="0" presId="urn:microsoft.com/office/officeart/2005/8/layout/orgChart1"/>
    <dgm:cxn modelId="{7441383C-A8DA-41E4-A50D-C7C47222FB0A}" type="presParOf" srcId="{2256FC2C-BA63-4EC1-994A-39C6E9BE3D72}" destId="{09AB8ED8-D5BD-40A5-A0FA-54D4471D3AFA}"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53C6E2-B8EB-448C-823D-5F0EEEDADF71}">
      <dsp:nvSpPr>
        <dsp:cNvPr id="0" name=""/>
        <dsp:cNvSpPr/>
      </dsp:nvSpPr>
      <dsp:spPr>
        <a:xfrm>
          <a:off x="1868749" y="986740"/>
          <a:ext cx="1322153" cy="229464"/>
        </a:xfrm>
        <a:custGeom>
          <a:avLst/>
          <a:gdLst/>
          <a:ahLst/>
          <a:cxnLst/>
          <a:rect l="0" t="0" r="0" b="0"/>
          <a:pathLst>
            <a:path>
              <a:moveTo>
                <a:pt x="0" y="0"/>
              </a:moveTo>
              <a:lnTo>
                <a:pt x="0" y="114732"/>
              </a:lnTo>
              <a:lnTo>
                <a:pt x="1322153" y="114732"/>
              </a:lnTo>
              <a:lnTo>
                <a:pt x="1322153" y="229464"/>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F25476D-0487-4C7C-A6A8-5547E2ABF968}">
      <dsp:nvSpPr>
        <dsp:cNvPr id="0" name=""/>
        <dsp:cNvSpPr/>
      </dsp:nvSpPr>
      <dsp:spPr>
        <a:xfrm>
          <a:off x="1823029" y="986740"/>
          <a:ext cx="91440" cy="229464"/>
        </a:xfrm>
        <a:custGeom>
          <a:avLst/>
          <a:gdLst/>
          <a:ahLst/>
          <a:cxnLst/>
          <a:rect l="0" t="0" r="0" b="0"/>
          <a:pathLst>
            <a:path>
              <a:moveTo>
                <a:pt x="45720" y="0"/>
              </a:moveTo>
              <a:lnTo>
                <a:pt x="45720" y="229464"/>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D19AD3C-25E9-41AB-A51E-395EE9CD92E8}">
      <dsp:nvSpPr>
        <dsp:cNvPr id="0" name=""/>
        <dsp:cNvSpPr/>
      </dsp:nvSpPr>
      <dsp:spPr>
        <a:xfrm>
          <a:off x="546595" y="986740"/>
          <a:ext cx="1322153" cy="229464"/>
        </a:xfrm>
        <a:custGeom>
          <a:avLst/>
          <a:gdLst/>
          <a:ahLst/>
          <a:cxnLst/>
          <a:rect l="0" t="0" r="0" b="0"/>
          <a:pathLst>
            <a:path>
              <a:moveTo>
                <a:pt x="1322153" y="0"/>
              </a:moveTo>
              <a:lnTo>
                <a:pt x="1322153" y="114732"/>
              </a:lnTo>
              <a:lnTo>
                <a:pt x="0" y="114732"/>
              </a:lnTo>
              <a:lnTo>
                <a:pt x="0" y="229464"/>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08A454A-9480-48C4-92C0-499F776D41B6}">
      <dsp:nvSpPr>
        <dsp:cNvPr id="0" name=""/>
        <dsp:cNvSpPr/>
      </dsp:nvSpPr>
      <dsp:spPr>
        <a:xfrm>
          <a:off x="1322404" y="440396"/>
          <a:ext cx="1092689" cy="546344"/>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sz="1600" kern="1200"/>
            <a:t>制造特征库</a:t>
          </a:r>
        </a:p>
      </dsp:txBody>
      <dsp:txXfrm>
        <a:off x="1322404" y="440396"/>
        <a:ext cx="1092689" cy="546344"/>
      </dsp:txXfrm>
    </dsp:sp>
    <dsp:sp modelId="{88CB5DB4-3375-4843-8597-29E17F2655BD}">
      <dsp:nvSpPr>
        <dsp:cNvPr id="0" name=""/>
        <dsp:cNvSpPr/>
      </dsp:nvSpPr>
      <dsp:spPr>
        <a:xfrm>
          <a:off x="250" y="1216205"/>
          <a:ext cx="1092689" cy="546344"/>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sz="1600" kern="1200" dirty="0"/>
            <a:t>特征的几何信息</a:t>
          </a:r>
        </a:p>
      </dsp:txBody>
      <dsp:txXfrm>
        <a:off x="250" y="1216205"/>
        <a:ext cx="1092689" cy="546344"/>
      </dsp:txXfrm>
    </dsp:sp>
    <dsp:sp modelId="{0C8E2703-6B43-46F1-96AA-35D05EE6DC98}">
      <dsp:nvSpPr>
        <dsp:cNvPr id="0" name=""/>
        <dsp:cNvSpPr/>
      </dsp:nvSpPr>
      <dsp:spPr>
        <a:xfrm>
          <a:off x="1322404" y="1216205"/>
          <a:ext cx="1092689" cy="546344"/>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sz="1600" kern="1200"/>
            <a:t>属性参数信息</a:t>
          </a:r>
        </a:p>
      </dsp:txBody>
      <dsp:txXfrm>
        <a:off x="1322404" y="1216205"/>
        <a:ext cx="1092689" cy="546344"/>
      </dsp:txXfrm>
    </dsp:sp>
    <dsp:sp modelId="{8D516986-CE9B-4740-B503-089D1EBF0E18}">
      <dsp:nvSpPr>
        <dsp:cNvPr id="0" name=""/>
        <dsp:cNvSpPr/>
      </dsp:nvSpPr>
      <dsp:spPr>
        <a:xfrm>
          <a:off x="2644558" y="1216205"/>
          <a:ext cx="1092689" cy="546344"/>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sz="1600" kern="1200" dirty="0"/>
            <a:t>制造工艺信息</a:t>
          </a:r>
        </a:p>
      </dsp:txBody>
      <dsp:txXfrm>
        <a:off x="2644558" y="1216205"/>
        <a:ext cx="1092689" cy="546344"/>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EDD5E5-698D-42DC-9A81-6AF0227FBF08}" type="datetimeFigureOut">
              <a:rPr lang="zh-CN" altLang="en-US" smtClean="0"/>
              <a:t>2023/4/19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ADDEFC-8809-4CC5-9AFD-FD1E8307380B}" type="slidenum">
              <a:rPr lang="zh-CN" altLang="en-US" smtClean="0"/>
              <a:t>‹#›</a:t>
            </a:fld>
            <a:endParaRPr lang="zh-CN" altLang="en-US"/>
          </a:p>
        </p:txBody>
      </p:sp>
    </p:spTree>
    <p:extLst>
      <p:ext uri="{BB962C8B-B14F-4D97-AF65-F5344CB8AC3E}">
        <p14:creationId xmlns:p14="http://schemas.microsoft.com/office/powerpoint/2010/main" val="2886854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9ADDEFC-8809-4CC5-9AFD-FD1E8307380B}" type="slidenum">
              <a:rPr lang="zh-CN" altLang="en-US" smtClean="0"/>
              <a:t>1</a:t>
            </a:fld>
            <a:endParaRPr lang="zh-CN" altLang="en-US"/>
          </a:p>
        </p:txBody>
      </p:sp>
    </p:spTree>
    <p:extLst>
      <p:ext uri="{BB962C8B-B14F-4D97-AF65-F5344CB8AC3E}">
        <p14:creationId xmlns:p14="http://schemas.microsoft.com/office/powerpoint/2010/main" val="166764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9ADDEFC-8809-4CC5-9AFD-FD1E8307380B}" type="slidenum">
              <a:rPr lang="zh-CN" altLang="en-US" smtClean="0"/>
              <a:t>2</a:t>
            </a:fld>
            <a:endParaRPr lang="zh-CN" altLang="en-US"/>
          </a:p>
        </p:txBody>
      </p:sp>
    </p:spTree>
    <p:extLst>
      <p:ext uri="{BB962C8B-B14F-4D97-AF65-F5344CB8AC3E}">
        <p14:creationId xmlns:p14="http://schemas.microsoft.com/office/powerpoint/2010/main" val="20838575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Joshi, Chang, T. C. Graph-based heuristics for recognition of machined features from a 3D solid model [J]. Computer-Aided Design, 1988, 20(2):58-66.</a:t>
            </a:r>
            <a:endParaRPr lang="zh-CN" altLang="en-US" dirty="0"/>
          </a:p>
        </p:txBody>
      </p:sp>
      <p:sp>
        <p:nvSpPr>
          <p:cNvPr id="4" name="灯片编号占位符 3"/>
          <p:cNvSpPr>
            <a:spLocks noGrp="1"/>
          </p:cNvSpPr>
          <p:nvPr>
            <p:ph type="sldNum" sz="quarter" idx="5"/>
          </p:nvPr>
        </p:nvSpPr>
        <p:spPr/>
        <p:txBody>
          <a:bodyPr/>
          <a:lstStyle/>
          <a:p>
            <a:fld id="{B9ADDEFC-8809-4CC5-9AFD-FD1E8307380B}" type="slidenum">
              <a:rPr lang="zh-CN" altLang="en-US" smtClean="0"/>
              <a:t>3</a:t>
            </a:fld>
            <a:endParaRPr lang="zh-CN" altLang="en-US"/>
          </a:p>
        </p:txBody>
      </p:sp>
    </p:spTree>
    <p:extLst>
      <p:ext uri="{BB962C8B-B14F-4D97-AF65-F5344CB8AC3E}">
        <p14:creationId xmlns:p14="http://schemas.microsoft.com/office/powerpoint/2010/main" val="42396270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三维工序模型中的几何模型是在数字化环境中 定义零件外形特征和加工特征的三维实体模型。几何模型包括加工几何和辅助几何，加工几何 指工序模型中与本道工序加工过程有关的几何部分，包括加工特征、加工型面和加工区域，其 中加工特征是几何模型的主体要素；辅助几何指除加工几何外工序模型的其他部分。标注信息 </a:t>
            </a:r>
            <a:r>
              <a:rPr lang="en-US" altLang="zh-CN" dirty="0"/>
              <a:t>12 </a:t>
            </a:r>
            <a:r>
              <a:rPr lang="zh-CN" altLang="en-US" dirty="0"/>
              <a:t>包括标记、尺寸、注释、表面粗糙度和形位公差等。工序信息包括工序内容，加工方法、加工 设备等内容。标注信息和工序信息以几何模型为载体，三种共同构成了完整的符合</a:t>
            </a:r>
            <a:r>
              <a:rPr lang="en-US" altLang="zh-CN" dirty="0"/>
              <a:t>MBD</a:t>
            </a:r>
            <a:r>
              <a:rPr lang="zh-CN" altLang="en-US" dirty="0"/>
              <a:t>规范的 零件三维工序模型。</a:t>
            </a:r>
          </a:p>
        </p:txBody>
      </p:sp>
      <p:sp>
        <p:nvSpPr>
          <p:cNvPr id="4" name="灯片编号占位符 3"/>
          <p:cNvSpPr>
            <a:spLocks noGrp="1"/>
          </p:cNvSpPr>
          <p:nvPr>
            <p:ph type="sldNum" sz="quarter" idx="5"/>
          </p:nvPr>
        </p:nvSpPr>
        <p:spPr/>
        <p:txBody>
          <a:bodyPr/>
          <a:lstStyle/>
          <a:p>
            <a:fld id="{B9ADDEFC-8809-4CC5-9AFD-FD1E8307380B}" type="slidenum">
              <a:rPr lang="zh-CN" altLang="en-US" smtClean="0"/>
              <a:t>6</a:t>
            </a:fld>
            <a:endParaRPr lang="zh-CN" altLang="en-US"/>
          </a:p>
        </p:txBody>
      </p:sp>
    </p:spTree>
    <p:extLst>
      <p:ext uri="{BB962C8B-B14F-4D97-AF65-F5344CB8AC3E}">
        <p14:creationId xmlns:p14="http://schemas.microsoft.com/office/powerpoint/2010/main" val="27665185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三维工序模型中的几何模型是在数字化环境中 定义零件外形特征和加工特征的三维实体模型。几何模型包括加工几何和辅助几何，加工几何 指工序模型中与本道工序加工过程有关的几何部分，包括加工特征、加工型面和加工区域，其 中加工特征是几何模型的主体要素；辅助几何指除加工几何外工序模型的其他部分。标注信息 </a:t>
            </a:r>
            <a:r>
              <a:rPr lang="en-US" altLang="zh-CN" dirty="0"/>
              <a:t>12 </a:t>
            </a:r>
            <a:r>
              <a:rPr lang="zh-CN" altLang="en-US" dirty="0"/>
              <a:t>包括标记、尺寸、注释、表面粗糙度和形位公差等。工序信息包括工序内容，加工方法、加工 设备等内容。标注信息和工序信息以几何模型为载体，三种共同构成了完整的符合</a:t>
            </a:r>
            <a:r>
              <a:rPr lang="en-US" altLang="zh-CN" dirty="0"/>
              <a:t>MBD</a:t>
            </a:r>
            <a:r>
              <a:rPr lang="zh-CN" altLang="en-US" dirty="0"/>
              <a:t>规范的 零件三维工序模型。</a:t>
            </a:r>
          </a:p>
        </p:txBody>
      </p:sp>
      <p:sp>
        <p:nvSpPr>
          <p:cNvPr id="4" name="灯片编号占位符 3"/>
          <p:cNvSpPr>
            <a:spLocks noGrp="1"/>
          </p:cNvSpPr>
          <p:nvPr>
            <p:ph type="sldNum" sz="quarter" idx="5"/>
          </p:nvPr>
        </p:nvSpPr>
        <p:spPr/>
        <p:txBody>
          <a:bodyPr/>
          <a:lstStyle/>
          <a:p>
            <a:fld id="{B9ADDEFC-8809-4CC5-9AFD-FD1E8307380B}" type="slidenum">
              <a:rPr lang="zh-CN" altLang="en-US" smtClean="0"/>
              <a:t>7</a:t>
            </a:fld>
            <a:endParaRPr lang="zh-CN" altLang="en-US"/>
          </a:p>
        </p:txBody>
      </p:sp>
    </p:spTree>
    <p:extLst>
      <p:ext uri="{BB962C8B-B14F-4D97-AF65-F5344CB8AC3E}">
        <p14:creationId xmlns:p14="http://schemas.microsoft.com/office/powerpoint/2010/main" val="2915348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三维工序模型中的几何模型是在数字化环境中 定义零件外形特征和加工特征的三维实体模型。几何模型包括加工几何和辅助几何，加工几何 指工序模型中与本道工序加工过程有关的几何部分，包括加工特征、加工型面和加工区域，其 中加工特征是几何模型的主体要素；辅助几何指除加工几何外工序模型的其他部分。标注信息 </a:t>
            </a:r>
            <a:r>
              <a:rPr lang="en-US" altLang="zh-CN" dirty="0"/>
              <a:t>12 </a:t>
            </a:r>
            <a:r>
              <a:rPr lang="zh-CN" altLang="en-US" dirty="0"/>
              <a:t>包括标记、尺寸、注释、表面粗糙度和形位公差等。工序信息包括工序内容，加工方法、加工 设备等内容。标注信息和工序信息以几何模型为载体，三种共同构成了完整的符合</a:t>
            </a:r>
            <a:r>
              <a:rPr lang="en-US" altLang="zh-CN" dirty="0"/>
              <a:t>MBD</a:t>
            </a:r>
            <a:r>
              <a:rPr lang="zh-CN" altLang="en-US" dirty="0"/>
              <a:t>规范的 零件三维工序模型。</a:t>
            </a:r>
          </a:p>
        </p:txBody>
      </p:sp>
      <p:sp>
        <p:nvSpPr>
          <p:cNvPr id="4" name="灯片编号占位符 3"/>
          <p:cNvSpPr>
            <a:spLocks noGrp="1"/>
          </p:cNvSpPr>
          <p:nvPr>
            <p:ph type="sldNum" sz="quarter" idx="5"/>
          </p:nvPr>
        </p:nvSpPr>
        <p:spPr/>
        <p:txBody>
          <a:bodyPr/>
          <a:lstStyle/>
          <a:p>
            <a:fld id="{B9ADDEFC-8809-4CC5-9AFD-FD1E8307380B}" type="slidenum">
              <a:rPr lang="zh-CN" altLang="en-US" smtClean="0"/>
              <a:t>8</a:t>
            </a:fld>
            <a:endParaRPr lang="zh-CN" altLang="en-US"/>
          </a:p>
        </p:txBody>
      </p:sp>
    </p:spTree>
    <p:extLst>
      <p:ext uri="{BB962C8B-B14F-4D97-AF65-F5344CB8AC3E}">
        <p14:creationId xmlns:p14="http://schemas.microsoft.com/office/powerpoint/2010/main" val="488526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53D544-5B76-46C8-A48A-277177534EF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79DB070-D149-4D26-ADDB-EB29DCF542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39EEF5D-A1A6-4F5D-BC45-04D2B9AD252E}"/>
              </a:ext>
            </a:extLst>
          </p:cNvPr>
          <p:cNvSpPr>
            <a:spLocks noGrp="1"/>
          </p:cNvSpPr>
          <p:nvPr>
            <p:ph type="dt" sz="half" idx="10"/>
          </p:nvPr>
        </p:nvSpPr>
        <p:spPr/>
        <p:txBody>
          <a:bodyPr/>
          <a:lstStyle/>
          <a:p>
            <a:fld id="{5CF77F6E-BD73-4698-A6B0-573BEE7E4EF8}" type="datetimeFigureOut">
              <a:rPr lang="zh-CN" altLang="en-US" smtClean="0"/>
              <a:t>2023/4/19</a:t>
            </a:fld>
            <a:endParaRPr lang="zh-CN" altLang="en-US"/>
          </a:p>
        </p:txBody>
      </p:sp>
      <p:sp>
        <p:nvSpPr>
          <p:cNvPr id="5" name="页脚占位符 4">
            <a:extLst>
              <a:ext uri="{FF2B5EF4-FFF2-40B4-BE49-F238E27FC236}">
                <a16:creationId xmlns:a16="http://schemas.microsoft.com/office/drawing/2014/main" id="{C0C898EC-3566-4425-B88F-850390E23FD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514610A-ABCB-4CF8-947C-BB3F4458F708}"/>
              </a:ext>
            </a:extLst>
          </p:cNvPr>
          <p:cNvSpPr>
            <a:spLocks noGrp="1"/>
          </p:cNvSpPr>
          <p:nvPr>
            <p:ph type="sldNum" sz="quarter" idx="12"/>
          </p:nvPr>
        </p:nvSpPr>
        <p:spPr/>
        <p:txBody>
          <a:bodyPr/>
          <a:lstStyle/>
          <a:p>
            <a:fld id="{4855DA0E-2CD0-414E-B30A-9CC1918E66CB}" type="slidenum">
              <a:rPr lang="zh-CN" altLang="en-US" smtClean="0"/>
              <a:t>‹#›</a:t>
            </a:fld>
            <a:endParaRPr lang="zh-CN" altLang="en-US"/>
          </a:p>
        </p:txBody>
      </p:sp>
    </p:spTree>
    <p:extLst>
      <p:ext uri="{BB962C8B-B14F-4D97-AF65-F5344CB8AC3E}">
        <p14:creationId xmlns:p14="http://schemas.microsoft.com/office/powerpoint/2010/main" val="2792200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D2D071-7AC8-418A-A25B-B14C3053367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74A3502-CCF3-4134-8EE4-56D43305A6A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390CF0F-129C-4E14-A1F2-4348A74AD566}"/>
              </a:ext>
            </a:extLst>
          </p:cNvPr>
          <p:cNvSpPr>
            <a:spLocks noGrp="1"/>
          </p:cNvSpPr>
          <p:nvPr>
            <p:ph type="dt" sz="half" idx="10"/>
          </p:nvPr>
        </p:nvSpPr>
        <p:spPr/>
        <p:txBody>
          <a:bodyPr/>
          <a:lstStyle/>
          <a:p>
            <a:fld id="{5CF77F6E-BD73-4698-A6B0-573BEE7E4EF8}" type="datetimeFigureOut">
              <a:rPr lang="zh-CN" altLang="en-US" smtClean="0"/>
              <a:t>2023/4/19</a:t>
            </a:fld>
            <a:endParaRPr lang="zh-CN" altLang="en-US"/>
          </a:p>
        </p:txBody>
      </p:sp>
      <p:sp>
        <p:nvSpPr>
          <p:cNvPr id="5" name="页脚占位符 4">
            <a:extLst>
              <a:ext uri="{FF2B5EF4-FFF2-40B4-BE49-F238E27FC236}">
                <a16:creationId xmlns:a16="http://schemas.microsoft.com/office/drawing/2014/main" id="{936522EB-0BD4-406E-A24B-397331E5C41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AFD1545-982F-4C3F-84CB-5916B0B5A823}"/>
              </a:ext>
            </a:extLst>
          </p:cNvPr>
          <p:cNvSpPr>
            <a:spLocks noGrp="1"/>
          </p:cNvSpPr>
          <p:nvPr>
            <p:ph type="sldNum" sz="quarter" idx="12"/>
          </p:nvPr>
        </p:nvSpPr>
        <p:spPr/>
        <p:txBody>
          <a:bodyPr/>
          <a:lstStyle/>
          <a:p>
            <a:fld id="{4855DA0E-2CD0-414E-B30A-9CC1918E66CB}" type="slidenum">
              <a:rPr lang="zh-CN" altLang="en-US" smtClean="0"/>
              <a:t>‹#›</a:t>
            </a:fld>
            <a:endParaRPr lang="zh-CN" altLang="en-US"/>
          </a:p>
        </p:txBody>
      </p:sp>
    </p:spTree>
    <p:extLst>
      <p:ext uri="{BB962C8B-B14F-4D97-AF65-F5344CB8AC3E}">
        <p14:creationId xmlns:p14="http://schemas.microsoft.com/office/powerpoint/2010/main" val="1519322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5879196-1761-4654-B060-56AF1545EDA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7BE2C83-FF22-4A0F-A152-C1603FC2A95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84D55B8-4BFC-431A-A048-9D78C5D749FF}"/>
              </a:ext>
            </a:extLst>
          </p:cNvPr>
          <p:cNvSpPr>
            <a:spLocks noGrp="1"/>
          </p:cNvSpPr>
          <p:nvPr>
            <p:ph type="dt" sz="half" idx="10"/>
          </p:nvPr>
        </p:nvSpPr>
        <p:spPr/>
        <p:txBody>
          <a:bodyPr/>
          <a:lstStyle/>
          <a:p>
            <a:fld id="{5CF77F6E-BD73-4698-A6B0-573BEE7E4EF8}" type="datetimeFigureOut">
              <a:rPr lang="zh-CN" altLang="en-US" smtClean="0"/>
              <a:t>2023/4/19</a:t>
            </a:fld>
            <a:endParaRPr lang="zh-CN" altLang="en-US"/>
          </a:p>
        </p:txBody>
      </p:sp>
      <p:sp>
        <p:nvSpPr>
          <p:cNvPr id="5" name="页脚占位符 4">
            <a:extLst>
              <a:ext uri="{FF2B5EF4-FFF2-40B4-BE49-F238E27FC236}">
                <a16:creationId xmlns:a16="http://schemas.microsoft.com/office/drawing/2014/main" id="{7B9C3A47-1F8B-4E39-8745-7EE393CFB63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0EE44C4-916A-46FB-8B94-C2580DC2B917}"/>
              </a:ext>
            </a:extLst>
          </p:cNvPr>
          <p:cNvSpPr>
            <a:spLocks noGrp="1"/>
          </p:cNvSpPr>
          <p:nvPr>
            <p:ph type="sldNum" sz="quarter" idx="12"/>
          </p:nvPr>
        </p:nvSpPr>
        <p:spPr/>
        <p:txBody>
          <a:bodyPr/>
          <a:lstStyle/>
          <a:p>
            <a:fld id="{4855DA0E-2CD0-414E-B30A-9CC1918E66CB}" type="slidenum">
              <a:rPr lang="zh-CN" altLang="en-US" smtClean="0"/>
              <a:t>‹#›</a:t>
            </a:fld>
            <a:endParaRPr lang="zh-CN" altLang="en-US"/>
          </a:p>
        </p:txBody>
      </p:sp>
    </p:spTree>
    <p:extLst>
      <p:ext uri="{BB962C8B-B14F-4D97-AF65-F5344CB8AC3E}">
        <p14:creationId xmlns:p14="http://schemas.microsoft.com/office/powerpoint/2010/main" val="796247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1857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298632-F43E-4012-9B95-13E489B3AB7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80C2AFC-3F5C-4FC0-BB20-DFD06A1E3E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8515EF7-2FEA-48ED-98A0-C3B636FA83CF}"/>
              </a:ext>
            </a:extLst>
          </p:cNvPr>
          <p:cNvSpPr>
            <a:spLocks noGrp="1"/>
          </p:cNvSpPr>
          <p:nvPr>
            <p:ph type="dt" sz="half" idx="10"/>
          </p:nvPr>
        </p:nvSpPr>
        <p:spPr/>
        <p:txBody>
          <a:bodyPr/>
          <a:lstStyle/>
          <a:p>
            <a:fld id="{5CF77F6E-BD73-4698-A6B0-573BEE7E4EF8}" type="datetimeFigureOut">
              <a:rPr lang="zh-CN" altLang="en-US" smtClean="0"/>
              <a:t>2023/4/19</a:t>
            </a:fld>
            <a:endParaRPr lang="zh-CN" altLang="en-US"/>
          </a:p>
        </p:txBody>
      </p:sp>
      <p:sp>
        <p:nvSpPr>
          <p:cNvPr id="5" name="页脚占位符 4">
            <a:extLst>
              <a:ext uri="{FF2B5EF4-FFF2-40B4-BE49-F238E27FC236}">
                <a16:creationId xmlns:a16="http://schemas.microsoft.com/office/drawing/2014/main" id="{33DAACDF-C8B2-41F5-9F58-5A593721F8E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8FAA391-EF6A-4627-BD26-64EE45A8F162}"/>
              </a:ext>
            </a:extLst>
          </p:cNvPr>
          <p:cNvSpPr>
            <a:spLocks noGrp="1"/>
          </p:cNvSpPr>
          <p:nvPr>
            <p:ph type="sldNum" sz="quarter" idx="12"/>
          </p:nvPr>
        </p:nvSpPr>
        <p:spPr/>
        <p:txBody>
          <a:bodyPr/>
          <a:lstStyle/>
          <a:p>
            <a:fld id="{4855DA0E-2CD0-414E-B30A-9CC1918E66CB}" type="slidenum">
              <a:rPr lang="zh-CN" altLang="en-US" smtClean="0"/>
              <a:t>‹#›</a:t>
            </a:fld>
            <a:endParaRPr lang="zh-CN" altLang="en-US"/>
          </a:p>
        </p:txBody>
      </p:sp>
    </p:spTree>
    <p:extLst>
      <p:ext uri="{BB962C8B-B14F-4D97-AF65-F5344CB8AC3E}">
        <p14:creationId xmlns:p14="http://schemas.microsoft.com/office/powerpoint/2010/main" val="2819247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CCB575-3768-49B8-9852-B446CD33F26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0B05D09-C60B-4528-8451-C0C9A9CFAE4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CE6F9DDF-E3F5-4669-AF22-37CC6606F0E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9B594DD-F0B4-4CA4-8804-39767F17592C}"/>
              </a:ext>
            </a:extLst>
          </p:cNvPr>
          <p:cNvSpPr>
            <a:spLocks noGrp="1"/>
          </p:cNvSpPr>
          <p:nvPr>
            <p:ph type="dt" sz="half" idx="10"/>
          </p:nvPr>
        </p:nvSpPr>
        <p:spPr/>
        <p:txBody>
          <a:bodyPr/>
          <a:lstStyle/>
          <a:p>
            <a:fld id="{5CF77F6E-BD73-4698-A6B0-573BEE7E4EF8}" type="datetimeFigureOut">
              <a:rPr lang="zh-CN" altLang="en-US" smtClean="0"/>
              <a:t>2023/4/19</a:t>
            </a:fld>
            <a:endParaRPr lang="zh-CN" altLang="en-US"/>
          </a:p>
        </p:txBody>
      </p:sp>
      <p:sp>
        <p:nvSpPr>
          <p:cNvPr id="6" name="页脚占位符 5">
            <a:extLst>
              <a:ext uri="{FF2B5EF4-FFF2-40B4-BE49-F238E27FC236}">
                <a16:creationId xmlns:a16="http://schemas.microsoft.com/office/drawing/2014/main" id="{7AC9A752-5EB9-43BE-961A-A765F84D5AB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B3A43AE-6A26-4376-ADA2-7F67A619ED97}"/>
              </a:ext>
            </a:extLst>
          </p:cNvPr>
          <p:cNvSpPr>
            <a:spLocks noGrp="1"/>
          </p:cNvSpPr>
          <p:nvPr>
            <p:ph type="sldNum" sz="quarter" idx="12"/>
          </p:nvPr>
        </p:nvSpPr>
        <p:spPr/>
        <p:txBody>
          <a:bodyPr/>
          <a:lstStyle/>
          <a:p>
            <a:fld id="{4855DA0E-2CD0-414E-B30A-9CC1918E66CB}" type="slidenum">
              <a:rPr lang="zh-CN" altLang="en-US" smtClean="0"/>
              <a:t>‹#›</a:t>
            </a:fld>
            <a:endParaRPr lang="zh-CN" altLang="en-US"/>
          </a:p>
        </p:txBody>
      </p:sp>
    </p:spTree>
    <p:extLst>
      <p:ext uri="{BB962C8B-B14F-4D97-AF65-F5344CB8AC3E}">
        <p14:creationId xmlns:p14="http://schemas.microsoft.com/office/powerpoint/2010/main" val="3457473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10B5AE-BEA7-4415-A296-8E3C04C4A53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4E0DD45-9AA2-4AD0-834D-52057B4F05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C0606B4-DF92-4582-A35E-FA3B30D4CEA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7D361E1-C867-45C7-B94F-A106168ACD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8E4B79B-ADE4-4CA6-AA3B-201F1EB83D1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D818D55-B398-4218-8A58-8FB1366C529B}"/>
              </a:ext>
            </a:extLst>
          </p:cNvPr>
          <p:cNvSpPr>
            <a:spLocks noGrp="1"/>
          </p:cNvSpPr>
          <p:nvPr>
            <p:ph type="dt" sz="half" idx="10"/>
          </p:nvPr>
        </p:nvSpPr>
        <p:spPr/>
        <p:txBody>
          <a:bodyPr/>
          <a:lstStyle/>
          <a:p>
            <a:fld id="{5CF77F6E-BD73-4698-A6B0-573BEE7E4EF8}" type="datetimeFigureOut">
              <a:rPr lang="zh-CN" altLang="en-US" smtClean="0"/>
              <a:t>2023/4/19</a:t>
            </a:fld>
            <a:endParaRPr lang="zh-CN" altLang="en-US"/>
          </a:p>
        </p:txBody>
      </p:sp>
      <p:sp>
        <p:nvSpPr>
          <p:cNvPr id="8" name="页脚占位符 7">
            <a:extLst>
              <a:ext uri="{FF2B5EF4-FFF2-40B4-BE49-F238E27FC236}">
                <a16:creationId xmlns:a16="http://schemas.microsoft.com/office/drawing/2014/main" id="{82968361-526F-47E6-9B52-269FF8CC886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738935F-5C9F-42D9-9B87-51429FB14726}"/>
              </a:ext>
            </a:extLst>
          </p:cNvPr>
          <p:cNvSpPr>
            <a:spLocks noGrp="1"/>
          </p:cNvSpPr>
          <p:nvPr>
            <p:ph type="sldNum" sz="quarter" idx="12"/>
          </p:nvPr>
        </p:nvSpPr>
        <p:spPr/>
        <p:txBody>
          <a:bodyPr/>
          <a:lstStyle/>
          <a:p>
            <a:fld id="{4855DA0E-2CD0-414E-B30A-9CC1918E66CB}" type="slidenum">
              <a:rPr lang="zh-CN" altLang="en-US" smtClean="0"/>
              <a:t>‹#›</a:t>
            </a:fld>
            <a:endParaRPr lang="zh-CN" altLang="en-US"/>
          </a:p>
        </p:txBody>
      </p:sp>
    </p:spTree>
    <p:extLst>
      <p:ext uri="{BB962C8B-B14F-4D97-AF65-F5344CB8AC3E}">
        <p14:creationId xmlns:p14="http://schemas.microsoft.com/office/powerpoint/2010/main" val="3753472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1937E3-CAD8-4829-809D-9C8646007D7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F4F2193-712F-4D43-B082-9FFFC6051851}"/>
              </a:ext>
            </a:extLst>
          </p:cNvPr>
          <p:cNvSpPr>
            <a:spLocks noGrp="1"/>
          </p:cNvSpPr>
          <p:nvPr>
            <p:ph type="dt" sz="half" idx="10"/>
          </p:nvPr>
        </p:nvSpPr>
        <p:spPr/>
        <p:txBody>
          <a:bodyPr/>
          <a:lstStyle/>
          <a:p>
            <a:fld id="{5CF77F6E-BD73-4698-A6B0-573BEE7E4EF8}" type="datetimeFigureOut">
              <a:rPr lang="zh-CN" altLang="en-US" smtClean="0"/>
              <a:t>2023/4/19</a:t>
            </a:fld>
            <a:endParaRPr lang="zh-CN" altLang="en-US"/>
          </a:p>
        </p:txBody>
      </p:sp>
      <p:sp>
        <p:nvSpPr>
          <p:cNvPr id="4" name="页脚占位符 3">
            <a:extLst>
              <a:ext uri="{FF2B5EF4-FFF2-40B4-BE49-F238E27FC236}">
                <a16:creationId xmlns:a16="http://schemas.microsoft.com/office/drawing/2014/main" id="{0C6006CA-E676-4DC8-87DA-26470779761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887C81B-7FFD-431C-97F3-F48F5AD28390}"/>
              </a:ext>
            </a:extLst>
          </p:cNvPr>
          <p:cNvSpPr>
            <a:spLocks noGrp="1"/>
          </p:cNvSpPr>
          <p:nvPr>
            <p:ph type="sldNum" sz="quarter" idx="12"/>
          </p:nvPr>
        </p:nvSpPr>
        <p:spPr/>
        <p:txBody>
          <a:bodyPr/>
          <a:lstStyle/>
          <a:p>
            <a:fld id="{4855DA0E-2CD0-414E-B30A-9CC1918E66CB}" type="slidenum">
              <a:rPr lang="zh-CN" altLang="en-US" smtClean="0"/>
              <a:t>‹#›</a:t>
            </a:fld>
            <a:endParaRPr lang="zh-CN" altLang="en-US"/>
          </a:p>
        </p:txBody>
      </p:sp>
    </p:spTree>
    <p:extLst>
      <p:ext uri="{BB962C8B-B14F-4D97-AF65-F5344CB8AC3E}">
        <p14:creationId xmlns:p14="http://schemas.microsoft.com/office/powerpoint/2010/main" val="2020818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C4A1DB4-E76E-4BA0-B41E-762676E33122}"/>
              </a:ext>
            </a:extLst>
          </p:cNvPr>
          <p:cNvSpPr>
            <a:spLocks noGrp="1"/>
          </p:cNvSpPr>
          <p:nvPr>
            <p:ph type="dt" sz="half" idx="10"/>
          </p:nvPr>
        </p:nvSpPr>
        <p:spPr/>
        <p:txBody>
          <a:bodyPr/>
          <a:lstStyle/>
          <a:p>
            <a:fld id="{5CF77F6E-BD73-4698-A6B0-573BEE7E4EF8}" type="datetimeFigureOut">
              <a:rPr lang="zh-CN" altLang="en-US" smtClean="0"/>
              <a:t>2023/4/19</a:t>
            </a:fld>
            <a:endParaRPr lang="zh-CN" altLang="en-US"/>
          </a:p>
        </p:txBody>
      </p:sp>
      <p:sp>
        <p:nvSpPr>
          <p:cNvPr id="3" name="页脚占位符 2">
            <a:extLst>
              <a:ext uri="{FF2B5EF4-FFF2-40B4-BE49-F238E27FC236}">
                <a16:creationId xmlns:a16="http://schemas.microsoft.com/office/drawing/2014/main" id="{1B725B18-0636-43B7-B83B-7192A7F0E83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EE615AF-E379-4B2C-A897-34CFA7489199}"/>
              </a:ext>
            </a:extLst>
          </p:cNvPr>
          <p:cNvSpPr>
            <a:spLocks noGrp="1"/>
          </p:cNvSpPr>
          <p:nvPr>
            <p:ph type="sldNum" sz="quarter" idx="12"/>
          </p:nvPr>
        </p:nvSpPr>
        <p:spPr/>
        <p:txBody>
          <a:bodyPr/>
          <a:lstStyle/>
          <a:p>
            <a:fld id="{4855DA0E-2CD0-414E-B30A-9CC1918E66CB}" type="slidenum">
              <a:rPr lang="zh-CN" altLang="en-US" smtClean="0"/>
              <a:t>‹#›</a:t>
            </a:fld>
            <a:endParaRPr lang="zh-CN" altLang="en-US"/>
          </a:p>
        </p:txBody>
      </p:sp>
    </p:spTree>
    <p:extLst>
      <p:ext uri="{BB962C8B-B14F-4D97-AF65-F5344CB8AC3E}">
        <p14:creationId xmlns:p14="http://schemas.microsoft.com/office/powerpoint/2010/main" val="243339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A4271B-E4A5-4661-8C71-7651E65E930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C1801EA-F8DD-4989-8F85-1C69DEAFCC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CA80CE3-2EF5-46A5-8CD6-782A54D636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E99BAD5-C593-49CD-9102-2F17E799383A}"/>
              </a:ext>
            </a:extLst>
          </p:cNvPr>
          <p:cNvSpPr>
            <a:spLocks noGrp="1"/>
          </p:cNvSpPr>
          <p:nvPr>
            <p:ph type="dt" sz="half" idx="10"/>
          </p:nvPr>
        </p:nvSpPr>
        <p:spPr/>
        <p:txBody>
          <a:bodyPr/>
          <a:lstStyle/>
          <a:p>
            <a:fld id="{5CF77F6E-BD73-4698-A6B0-573BEE7E4EF8}" type="datetimeFigureOut">
              <a:rPr lang="zh-CN" altLang="en-US" smtClean="0"/>
              <a:t>2023/4/19</a:t>
            </a:fld>
            <a:endParaRPr lang="zh-CN" altLang="en-US"/>
          </a:p>
        </p:txBody>
      </p:sp>
      <p:sp>
        <p:nvSpPr>
          <p:cNvPr id="6" name="页脚占位符 5">
            <a:extLst>
              <a:ext uri="{FF2B5EF4-FFF2-40B4-BE49-F238E27FC236}">
                <a16:creationId xmlns:a16="http://schemas.microsoft.com/office/drawing/2014/main" id="{20840A3D-670D-49FA-A5EB-C1138F565D8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1484121-85B1-4C3A-BE61-58B1E5814DEC}"/>
              </a:ext>
            </a:extLst>
          </p:cNvPr>
          <p:cNvSpPr>
            <a:spLocks noGrp="1"/>
          </p:cNvSpPr>
          <p:nvPr>
            <p:ph type="sldNum" sz="quarter" idx="12"/>
          </p:nvPr>
        </p:nvSpPr>
        <p:spPr/>
        <p:txBody>
          <a:bodyPr/>
          <a:lstStyle/>
          <a:p>
            <a:fld id="{4855DA0E-2CD0-414E-B30A-9CC1918E66CB}" type="slidenum">
              <a:rPr lang="zh-CN" altLang="en-US" smtClean="0"/>
              <a:t>‹#›</a:t>
            </a:fld>
            <a:endParaRPr lang="zh-CN" altLang="en-US"/>
          </a:p>
        </p:txBody>
      </p:sp>
    </p:spTree>
    <p:extLst>
      <p:ext uri="{BB962C8B-B14F-4D97-AF65-F5344CB8AC3E}">
        <p14:creationId xmlns:p14="http://schemas.microsoft.com/office/powerpoint/2010/main" val="3249130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332F11-1488-4F15-88E6-3FB3B485CCB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FBB9E3B-8C03-47E0-91B4-9BF5E32B60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1E29542-9BC7-4F5C-A0F1-7417BAF926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C4F865A-22A2-4FDC-9807-4E369B00816A}"/>
              </a:ext>
            </a:extLst>
          </p:cNvPr>
          <p:cNvSpPr>
            <a:spLocks noGrp="1"/>
          </p:cNvSpPr>
          <p:nvPr>
            <p:ph type="dt" sz="half" idx="10"/>
          </p:nvPr>
        </p:nvSpPr>
        <p:spPr/>
        <p:txBody>
          <a:bodyPr/>
          <a:lstStyle/>
          <a:p>
            <a:fld id="{5CF77F6E-BD73-4698-A6B0-573BEE7E4EF8}" type="datetimeFigureOut">
              <a:rPr lang="zh-CN" altLang="en-US" smtClean="0"/>
              <a:t>2023/4/19</a:t>
            </a:fld>
            <a:endParaRPr lang="zh-CN" altLang="en-US"/>
          </a:p>
        </p:txBody>
      </p:sp>
      <p:sp>
        <p:nvSpPr>
          <p:cNvPr id="6" name="页脚占位符 5">
            <a:extLst>
              <a:ext uri="{FF2B5EF4-FFF2-40B4-BE49-F238E27FC236}">
                <a16:creationId xmlns:a16="http://schemas.microsoft.com/office/drawing/2014/main" id="{43557874-F7EB-4848-99FB-202E0E6D7DB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2FC96FC-768B-4F62-A1F5-B593258F065A}"/>
              </a:ext>
            </a:extLst>
          </p:cNvPr>
          <p:cNvSpPr>
            <a:spLocks noGrp="1"/>
          </p:cNvSpPr>
          <p:nvPr>
            <p:ph type="sldNum" sz="quarter" idx="12"/>
          </p:nvPr>
        </p:nvSpPr>
        <p:spPr/>
        <p:txBody>
          <a:bodyPr/>
          <a:lstStyle/>
          <a:p>
            <a:fld id="{4855DA0E-2CD0-414E-B30A-9CC1918E66CB}" type="slidenum">
              <a:rPr lang="zh-CN" altLang="en-US" smtClean="0"/>
              <a:t>‹#›</a:t>
            </a:fld>
            <a:endParaRPr lang="zh-CN" altLang="en-US"/>
          </a:p>
        </p:txBody>
      </p:sp>
    </p:spTree>
    <p:extLst>
      <p:ext uri="{BB962C8B-B14F-4D97-AF65-F5344CB8AC3E}">
        <p14:creationId xmlns:p14="http://schemas.microsoft.com/office/powerpoint/2010/main" val="524063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9FDA976-9015-4E45-B12D-FE29B4B47E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E50364E-185B-4858-84DE-5C67BD1DE9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2E013E7-6B39-47F9-9220-2EF3D2DF76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F77F6E-BD73-4698-A6B0-573BEE7E4EF8}" type="datetimeFigureOut">
              <a:rPr lang="zh-CN" altLang="en-US" smtClean="0"/>
              <a:t>2023/4/19</a:t>
            </a:fld>
            <a:endParaRPr lang="zh-CN" altLang="en-US"/>
          </a:p>
        </p:txBody>
      </p:sp>
      <p:sp>
        <p:nvSpPr>
          <p:cNvPr id="5" name="页脚占位符 4">
            <a:extLst>
              <a:ext uri="{FF2B5EF4-FFF2-40B4-BE49-F238E27FC236}">
                <a16:creationId xmlns:a16="http://schemas.microsoft.com/office/drawing/2014/main" id="{9D007292-68EF-4A02-BD51-CDF8689CD5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E5A7161-551A-477D-9121-CADD8BF33B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5DA0E-2CD0-414E-B30A-9CC1918E66CB}" type="slidenum">
              <a:rPr lang="zh-CN" altLang="en-US" smtClean="0"/>
              <a:t>‹#›</a:t>
            </a:fld>
            <a:endParaRPr lang="zh-CN" altLang="en-US"/>
          </a:p>
        </p:txBody>
      </p:sp>
    </p:spTree>
    <p:extLst>
      <p:ext uri="{BB962C8B-B14F-4D97-AF65-F5344CB8AC3E}">
        <p14:creationId xmlns:p14="http://schemas.microsoft.com/office/powerpoint/2010/main" val="5843076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7CDDFC9-8532-4458-BBB5-58D0E63C460A}"/>
              </a:ext>
            </a:extLst>
          </p:cNvPr>
          <p:cNvSpPr txBox="1"/>
          <p:nvPr/>
        </p:nvSpPr>
        <p:spPr>
          <a:xfrm>
            <a:off x="293615" y="192947"/>
            <a:ext cx="11660697" cy="6400800"/>
          </a:xfrm>
          <a:prstGeom prst="rect">
            <a:avLst/>
          </a:prstGeom>
          <a:noFill/>
          <a:ln w="19050">
            <a:solidFill>
              <a:schemeClr val="tx1"/>
            </a:solidFill>
          </a:ln>
        </p:spPr>
        <p:txBody>
          <a:bodyPr wrap="square" rtlCol="0">
            <a:spAutoFit/>
          </a:bodyPr>
          <a:lstStyle/>
          <a:p>
            <a:endParaRPr lang="zh-CN" altLang="en-US" dirty="0"/>
          </a:p>
        </p:txBody>
      </p:sp>
      <p:sp>
        <p:nvSpPr>
          <p:cNvPr id="2" name="标题 1"/>
          <p:cNvSpPr>
            <a:spLocks noGrp="1"/>
          </p:cNvSpPr>
          <p:nvPr>
            <p:ph type="title" idx="4294967295"/>
          </p:nvPr>
        </p:nvSpPr>
        <p:spPr>
          <a:xfrm>
            <a:off x="838200" y="365125"/>
            <a:ext cx="10515600" cy="1325563"/>
          </a:xfrm>
        </p:spPr>
        <p:txBody>
          <a:bodyPr/>
          <a:lstStyle/>
          <a:p>
            <a:r>
              <a:rPr lang="zh-CN" altLang="en-US" dirty="0">
                <a:latin typeface="宋体" panose="02010600030101010101" pitchFamily="2" charset="-122"/>
                <a:ea typeface="宋体" panose="02010600030101010101" pitchFamily="2" charset="-122"/>
              </a:rPr>
              <a:t>机加工艺</a:t>
            </a:r>
          </a:p>
        </p:txBody>
      </p:sp>
      <p:sp>
        <p:nvSpPr>
          <p:cNvPr id="3" name="内容占位符 2"/>
          <p:cNvSpPr>
            <a:spLocks noGrp="1"/>
          </p:cNvSpPr>
          <p:nvPr>
            <p:ph idx="4294967295"/>
          </p:nvPr>
        </p:nvSpPr>
        <p:spPr>
          <a:xfrm>
            <a:off x="838200" y="2169574"/>
            <a:ext cx="10515600" cy="1798419"/>
          </a:xfrm>
        </p:spPr>
        <p:txBody>
          <a:bodyPr>
            <a:normAutofit/>
          </a:bodyPr>
          <a:lstStyle/>
          <a:p>
            <a:r>
              <a:rPr lang="zh-CN" altLang="en-US" b="1" dirty="0">
                <a:latin typeface="华文仿宋" panose="02010600040101010101" pitchFamily="2" charset="-122"/>
                <a:ea typeface="华文仿宋" panose="02010600040101010101" pitchFamily="2" charset="-122"/>
              </a:rPr>
              <a:t>毛坯自动生成</a:t>
            </a:r>
            <a:endParaRPr lang="en-US" altLang="zh-CN" b="1" dirty="0">
              <a:latin typeface="华文仿宋" panose="02010600040101010101" pitchFamily="2" charset="-122"/>
              <a:ea typeface="华文仿宋" panose="02010600040101010101" pitchFamily="2" charset="-122"/>
            </a:endParaRPr>
          </a:p>
          <a:p>
            <a:r>
              <a:rPr lang="zh-CN" altLang="en-US" b="1" dirty="0">
                <a:highlight>
                  <a:srgbClr val="FFFF00"/>
                </a:highlight>
                <a:latin typeface="华文仿宋" panose="02010600040101010101" pitchFamily="2" charset="-122"/>
                <a:ea typeface="华文仿宋" panose="02010600040101010101" pitchFamily="2" charset="-122"/>
              </a:rPr>
              <a:t>工序模型</a:t>
            </a:r>
            <a:r>
              <a:rPr lang="zh-CN" altLang="en-US" b="1" dirty="0">
                <a:latin typeface="华文仿宋" panose="02010600040101010101" pitchFamily="2" charset="-122"/>
                <a:ea typeface="华文仿宋" panose="02010600040101010101" pitchFamily="2" charset="-122"/>
              </a:rPr>
              <a:t>自动生成</a:t>
            </a:r>
            <a:endParaRPr lang="en-US" altLang="zh-CN" b="1" dirty="0">
              <a:latin typeface="华文仿宋" panose="02010600040101010101" pitchFamily="2" charset="-122"/>
              <a:ea typeface="华文仿宋" panose="02010600040101010101" pitchFamily="2" charset="-122"/>
            </a:endParaRPr>
          </a:p>
          <a:p>
            <a:r>
              <a:rPr lang="zh-CN" altLang="en-US" b="1" dirty="0">
                <a:latin typeface="华文仿宋" panose="02010600040101010101" pitchFamily="2" charset="-122"/>
                <a:ea typeface="华文仿宋" panose="02010600040101010101" pitchFamily="2" charset="-122"/>
              </a:rPr>
              <a:t>三维机加工艺复用</a:t>
            </a:r>
            <a:endParaRPr lang="zh-CN" altLang="en-US" dirty="0">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1470139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7CDDFC9-8532-4458-BBB5-58D0E63C460A}"/>
              </a:ext>
            </a:extLst>
          </p:cNvPr>
          <p:cNvSpPr txBox="1"/>
          <p:nvPr/>
        </p:nvSpPr>
        <p:spPr>
          <a:xfrm>
            <a:off x="265651" y="228600"/>
            <a:ext cx="11660697" cy="6400800"/>
          </a:xfrm>
          <a:prstGeom prst="rect">
            <a:avLst/>
          </a:prstGeom>
          <a:noFill/>
          <a:ln w="19050">
            <a:solidFill>
              <a:schemeClr val="tx1"/>
            </a:solidFill>
          </a:ln>
        </p:spPr>
        <p:txBody>
          <a:bodyPr wrap="square" rtlCol="0">
            <a:spAutoFit/>
          </a:bodyPr>
          <a:lstStyle/>
          <a:p>
            <a:endParaRPr lang="zh-CN" altLang="en-US" dirty="0"/>
          </a:p>
        </p:txBody>
      </p:sp>
      <p:sp>
        <p:nvSpPr>
          <p:cNvPr id="2" name="标题 1"/>
          <p:cNvSpPr>
            <a:spLocks noGrp="1"/>
          </p:cNvSpPr>
          <p:nvPr>
            <p:ph type="title" idx="4294967295"/>
          </p:nvPr>
        </p:nvSpPr>
        <p:spPr>
          <a:xfrm>
            <a:off x="838200" y="365125"/>
            <a:ext cx="10515600" cy="1325563"/>
          </a:xfrm>
        </p:spPr>
        <p:txBody>
          <a:bodyPr/>
          <a:lstStyle/>
          <a:p>
            <a:r>
              <a:rPr lang="zh-CN" altLang="en-US" dirty="0">
                <a:latin typeface="宋体" panose="02010600030101010101" pitchFamily="2" charset="-122"/>
                <a:ea typeface="宋体" panose="02010600030101010101" pitchFamily="2" charset="-122"/>
              </a:rPr>
              <a:t>工序模型</a:t>
            </a:r>
          </a:p>
        </p:txBody>
      </p:sp>
      <p:sp>
        <p:nvSpPr>
          <p:cNvPr id="3" name="内容占位符 2"/>
          <p:cNvSpPr>
            <a:spLocks noGrp="1"/>
          </p:cNvSpPr>
          <p:nvPr>
            <p:ph idx="4294967295"/>
          </p:nvPr>
        </p:nvSpPr>
        <p:spPr>
          <a:xfrm>
            <a:off x="838199" y="1912122"/>
            <a:ext cx="10515600" cy="4323301"/>
          </a:xfrm>
        </p:spPr>
        <p:txBody>
          <a:bodyPr>
            <a:normAutofit/>
          </a:bodyPr>
          <a:lstStyle/>
          <a:p>
            <a:r>
              <a:rPr lang="zh-CN" altLang="en-US" b="1" dirty="0">
                <a:latin typeface="华文仿宋" panose="02010600040101010101" pitchFamily="2" charset="-122"/>
                <a:ea typeface="华文仿宋" panose="02010600040101010101" pitchFamily="2" charset="-122"/>
              </a:rPr>
              <a:t>定义：</a:t>
            </a:r>
            <a:r>
              <a:rPr lang="en-US" altLang="zh-CN" sz="2400" dirty="0">
                <a:latin typeface="华文仿宋" panose="02010600040101010101" pitchFamily="2" charset="-122"/>
                <a:ea typeface="华文仿宋" panose="02010600040101010101" pitchFamily="2" charset="-122"/>
              </a:rPr>
              <a:t>MBD</a:t>
            </a:r>
            <a:r>
              <a:rPr lang="zh-CN" altLang="en-US" sz="2400" dirty="0">
                <a:latin typeface="华文仿宋" panose="02010600040101010101" pitchFamily="2" charset="-122"/>
                <a:ea typeface="华文仿宋" panose="02010600040101010101" pitchFamily="2" charset="-122"/>
              </a:rPr>
              <a:t>模型的一种，零件三维工序模型注重相应工序的工序信息，包括工序内容、加工方法、加工设备等信息。零件三维工序模型采用 三维可视化的方法对制造工序过程进行表达和展现</a:t>
            </a:r>
            <a:r>
              <a:rPr lang="zh-CN" altLang="en-US" dirty="0">
                <a:latin typeface="华文仿宋" panose="02010600040101010101" pitchFamily="2" charset="-122"/>
                <a:ea typeface="华文仿宋" panose="02010600040101010101" pitchFamily="2" charset="-122"/>
              </a:rPr>
              <a:t>。</a:t>
            </a:r>
            <a:endParaRPr lang="en-US" altLang="zh-CN" dirty="0">
              <a:latin typeface="华文仿宋" panose="02010600040101010101" pitchFamily="2" charset="-122"/>
              <a:ea typeface="华文仿宋" panose="02010600040101010101" pitchFamily="2" charset="-122"/>
            </a:endParaRPr>
          </a:p>
          <a:p>
            <a:endParaRPr lang="en-US" altLang="zh-CN" dirty="0">
              <a:latin typeface="华文仿宋" panose="02010600040101010101" pitchFamily="2" charset="-122"/>
              <a:ea typeface="华文仿宋" panose="02010600040101010101" pitchFamily="2" charset="-122"/>
            </a:endParaRPr>
          </a:p>
          <a:p>
            <a:r>
              <a:rPr lang="zh-CN" altLang="en-US" b="1" dirty="0">
                <a:latin typeface="华文仿宋" panose="02010600040101010101" pitchFamily="2" charset="-122"/>
                <a:ea typeface="华文仿宋" panose="02010600040101010101" pitchFamily="2" charset="-122"/>
              </a:rPr>
              <a:t>组成要素</a:t>
            </a:r>
            <a:r>
              <a:rPr lang="zh-CN" altLang="en-US" dirty="0">
                <a:latin typeface="华文仿宋" panose="02010600040101010101" pitchFamily="2" charset="-122"/>
                <a:ea typeface="华文仿宋" panose="02010600040101010101" pitchFamily="2" charset="-122"/>
              </a:rPr>
              <a:t>：</a:t>
            </a:r>
            <a:r>
              <a:rPr lang="zh-CN" altLang="en-US" sz="2400" dirty="0">
                <a:latin typeface="华文仿宋" panose="02010600040101010101" pitchFamily="2" charset="-122"/>
                <a:ea typeface="华文仿宋" panose="02010600040101010101" pitchFamily="2" charset="-122"/>
              </a:rPr>
              <a:t>在三维工艺环境下，零件工序模型以</a:t>
            </a:r>
            <a:r>
              <a:rPr lang="zh-CN" altLang="en-US" sz="2400" dirty="0">
                <a:highlight>
                  <a:srgbClr val="FFFF00"/>
                </a:highlight>
                <a:latin typeface="华文仿宋" panose="02010600040101010101" pitchFamily="2" charset="-122"/>
                <a:ea typeface="华文仿宋" panose="02010600040101010101" pitchFamily="2" charset="-122"/>
              </a:rPr>
              <a:t>三维几何模型</a:t>
            </a:r>
            <a:r>
              <a:rPr lang="zh-CN" altLang="en-US" sz="2400" dirty="0">
                <a:latin typeface="华文仿宋" panose="02010600040101010101" pitchFamily="2" charset="-122"/>
                <a:ea typeface="华文仿宋" panose="02010600040101010101" pitchFamily="2" charset="-122"/>
              </a:rPr>
              <a:t>为载体，</a:t>
            </a:r>
            <a:r>
              <a:rPr lang="zh-CN" altLang="en-US" sz="2400" dirty="0">
                <a:highlight>
                  <a:srgbClr val="FFFF00"/>
                </a:highlight>
                <a:latin typeface="华文仿宋" panose="02010600040101010101" pitchFamily="2" charset="-122"/>
                <a:ea typeface="华文仿宋" panose="02010600040101010101" pitchFamily="2" charset="-122"/>
              </a:rPr>
              <a:t>标注信息</a:t>
            </a:r>
            <a:r>
              <a:rPr lang="zh-CN" altLang="en-US" sz="2400" dirty="0">
                <a:latin typeface="华文仿宋" panose="02010600040101010101" pitchFamily="2" charset="-122"/>
                <a:ea typeface="华文仿宋" panose="02010600040101010101" pitchFamily="2" charset="-122"/>
              </a:rPr>
              <a:t>和</a:t>
            </a:r>
            <a:r>
              <a:rPr lang="zh-CN" altLang="en-US" sz="2400" dirty="0">
                <a:highlight>
                  <a:srgbClr val="FFFF00"/>
                </a:highlight>
                <a:latin typeface="华文仿宋" panose="02010600040101010101" pitchFamily="2" charset="-122"/>
                <a:ea typeface="华文仿宋" panose="02010600040101010101" pitchFamily="2" charset="-122"/>
              </a:rPr>
              <a:t>工序信息</a:t>
            </a:r>
            <a:r>
              <a:rPr lang="zh-CN" altLang="en-US" sz="2400" dirty="0">
                <a:latin typeface="华文仿宋" panose="02010600040101010101" pitchFamily="2" charset="-122"/>
                <a:ea typeface="华文仿宋" panose="02010600040101010101" pitchFamily="2" charset="-122"/>
              </a:rPr>
              <a:t>依托几何模型展现。几何模型包括加工几何和辅助几何；标注信息包括标记、尺寸、表面粗糙度等；工序信息包括工序内容，加工方法、加工设备等内容</a:t>
            </a:r>
          </a:p>
        </p:txBody>
      </p:sp>
    </p:spTree>
    <p:extLst>
      <p:ext uri="{BB962C8B-B14F-4D97-AF65-F5344CB8AC3E}">
        <p14:creationId xmlns:p14="http://schemas.microsoft.com/office/powerpoint/2010/main" val="3062940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616DB23-3FC2-46BA-A3DF-10F3186AF855}"/>
              </a:ext>
            </a:extLst>
          </p:cNvPr>
          <p:cNvSpPr txBox="1"/>
          <p:nvPr/>
        </p:nvSpPr>
        <p:spPr>
          <a:xfrm>
            <a:off x="265651" y="228600"/>
            <a:ext cx="11660697" cy="6400800"/>
          </a:xfrm>
          <a:prstGeom prst="rect">
            <a:avLst/>
          </a:prstGeom>
          <a:noFill/>
          <a:ln w="19050">
            <a:solidFill>
              <a:schemeClr val="tx1"/>
            </a:solidFill>
          </a:ln>
        </p:spPr>
        <p:txBody>
          <a:bodyPr wrap="square" rtlCol="0">
            <a:spAutoFit/>
          </a:bodyPr>
          <a:lstStyle/>
          <a:p>
            <a:endParaRPr lang="zh-CN" altLang="en-US" dirty="0"/>
          </a:p>
        </p:txBody>
      </p:sp>
      <p:sp>
        <p:nvSpPr>
          <p:cNvPr id="2" name="标题 1"/>
          <p:cNvSpPr>
            <a:spLocks noGrp="1"/>
          </p:cNvSpPr>
          <p:nvPr>
            <p:ph type="title" idx="4294967295"/>
          </p:nvPr>
        </p:nvSpPr>
        <p:spPr>
          <a:xfrm>
            <a:off x="704675" y="390292"/>
            <a:ext cx="10515600" cy="1325563"/>
          </a:xfrm>
        </p:spPr>
        <p:txBody>
          <a:bodyPr/>
          <a:lstStyle/>
          <a:p>
            <a:r>
              <a:rPr lang="zh-CN" altLang="en-US" dirty="0">
                <a:latin typeface="宋体" panose="02010600030101010101" pitchFamily="2" charset="-122"/>
                <a:ea typeface="宋体" panose="02010600030101010101" pitchFamily="2" charset="-122"/>
              </a:rPr>
              <a:t>工序模型生成方法</a:t>
            </a:r>
          </a:p>
        </p:txBody>
      </p:sp>
      <p:sp>
        <p:nvSpPr>
          <p:cNvPr id="3" name="内容占位符 2"/>
          <p:cNvSpPr>
            <a:spLocks noGrp="1"/>
          </p:cNvSpPr>
          <p:nvPr>
            <p:ph idx="4294967295"/>
          </p:nvPr>
        </p:nvSpPr>
        <p:spPr>
          <a:xfrm>
            <a:off x="704675" y="2161185"/>
            <a:ext cx="10515600" cy="3249613"/>
          </a:xfrm>
        </p:spPr>
        <p:txBody>
          <a:bodyPr>
            <a:normAutofit/>
          </a:bodyPr>
          <a:lstStyle/>
          <a:p>
            <a:r>
              <a:rPr lang="zh-CN" altLang="en-US" b="1" dirty="0">
                <a:latin typeface="华文仿宋" panose="02010600040101010101" pitchFamily="2" charset="-122"/>
                <a:ea typeface="华文仿宋" panose="02010600040101010101" pitchFamily="2" charset="-122"/>
              </a:rPr>
              <a:t>正向生成法</a:t>
            </a:r>
            <a:r>
              <a:rPr lang="zh-CN" altLang="en-US" dirty="0">
                <a:latin typeface="华文仿宋" panose="02010600040101010101" pitchFamily="2" charset="-122"/>
                <a:ea typeface="华文仿宋" panose="02010600040101010101" pitchFamily="2" charset="-122"/>
              </a:rPr>
              <a:t>：</a:t>
            </a:r>
            <a:r>
              <a:rPr lang="zh-CN" altLang="en-US" sz="2400" dirty="0">
                <a:latin typeface="华文仿宋" panose="02010600040101010101" pitchFamily="2" charset="-122"/>
                <a:ea typeface="华文仿宋" panose="02010600040101010101" pitchFamily="2" charset="-122"/>
              </a:rPr>
              <a:t>基于 </a:t>
            </a:r>
            <a:r>
              <a:rPr lang="en-US" altLang="zh-CN" sz="2400" dirty="0">
                <a:latin typeface="华文仿宋" panose="02010600040101010101" pitchFamily="2" charset="-122"/>
                <a:ea typeface="华文仿宋" panose="02010600040101010101" pitchFamily="2" charset="-122"/>
              </a:rPr>
              <a:t>CAD </a:t>
            </a:r>
            <a:r>
              <a:rPr lang="zh-CN" altLang="en-US" sz="2400" dirty="0">
                <a:latin typeface="华文仿宋" panose="02010600040101010101" pitchFamily="2" charset="-122"/>
                <a:ea typeface="华文仿宋" panose="02010600040101010101" pitchFamily="2" charset="-122"/>
              </a:rPr>
              <a:t>的工序模型正序生成是按加工顺序 依次生成每道工序的工序模型</a:t>
            </a:r>
            <a:endParaRPr lang="en-US" altLang="zh-CN" sz="2400" dirty="0">
              <a:latin typeface="华文仿宋" panose="02010600040101010101" pitchFamily="2" charset="-122"/>
              <a:ea typeface="华文仿宋" panose="02010600040101010101" pitchFamily="2" charset="-122"/>
            </a:endParaRPr>
          </a:p>
          <a:p>
            <a:pPr marL="0" indent="0">
              <a:buNone/>
            </a:pPr>
            <a:endParaRPr lang="en-US" altLang="zh-CN" sz="2400" dirty="0">
              <a:latin typeface="华文仿宋" panose="02010600040101010101" pitchFamily="2" charset="-122"/>
              <a:ea typeface="华文仿宋" panose="02010600040101010101" pitchFamily="2" charset="-122"/>
            </a:endParaRPr>
          </a:p>
          <a:p>
            <a:r>
              <a:rPr lang="zh-CN" altLang="en-US" b="1" dirty="0">
                <a:latin typeface="华文仿宋" panose="02010600040101010101" pitchFamily="2" charset="-122"/>
                <a:ea typeface="华文仿宋" panose="02010600040101010101" pitchFamily="2" charset="-122"/>
              </a:rPr>
              <a:t>逆向生成法</a:t>
            </a:r>
            <a:r>
              <a:rPr lang="zh-CN" altLang="en-US" dirty="0">
                <a:latin typeface="华文仿宋" panose="02010600040101010101" pitchFamily="2" charset="-122"/>
                <a:ea typeface="华文仿宋" panose="02010600040101010101" pitchFamily="2" charset="-122"/>
              </a:rPr>
              <a:t>：</a:t>
            </a:r>
            <a:r>
              <a:rPr lang="zh-CN" altLang="en-US" sz="2400" dirty="0">
                <a:latin typeface="华文仿宋" panose="02010600040101010101" pitchFamily="2" charset="-122"/>
                <a:ea typeface="华文仿宋" panose="02010600040101010101" pitchFamily="2" charset="-122"/>
              </a:rPr>
              <a:t>根据加工工艺过程，以零件模型作为最后一道工序的工序模型，逐步添加余量体积逆序生成工序模型，最终形成毛坯模型，工序模型生成过程中余量体积一般通过参数驱动源模型或手动建模方式完成</a:t>
            </a:r>
            <a:endParaRPr lang="en-US" altLang="zh-CN" sz="2400" dirty="0">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1570579992"/>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616DB23-3FC2-46BA-A3DF-10F3186AF855}"/>
              </a:ext>
            </a:extLst>
          </p:cNvPr>
          <p:cNvSpPr txBox="1"/>
          <p:nvPr/>
        </p:nvSpPr>
        <p:spPr>
          <a:xfrm>
            <a:off x="265651" y="228600"/>
            <a:ext cx="11660697" cy="6400800"/>
          </a:xfrm>
          <a:prstGeom prst="rect">
            <a:avLst/>
          </a:prstGeom>
          <a:noFill/>
          <a:ln w="19050">
            <a:solidFill>
              <a:schemeClr val="tx1"/>
            </a:solidFill>
          </a:ln>
        </p:spPr>
        <p:txBody>
          <a:bodyPr wrap="square" rtlCol="0">
            <a:spAutoFit/>
          </a:bodyPr>
          <a:lstStyle/>
          <a:p>
            <a:endParaRPr lang="zh-CN" altLang="en-US" dirty="0"/>
          </a:p>
        </p:txBody>
      </p:sp>
      <p:sp>
        <p:nvSpPr>
          <p:cNvPr id="2" name="标题 1"/>
          <p:cNvSpPr>
            <a:spLocks noGrp="1"/>
          </p:cNvSpPr>
          <p:nvPr>
            <p:ph type="title" idx="4294967295"/>
          </p:nvPr>
        </p:nvSpPr>
        <p:spPr>
          <a:xfrm>
            <a:off x="838199" y="377666"/>
            <a:ext cx="10515600" cy="1325563"/>
          </a:xfrm>
        </p:spPr>
        <p:txBody>
          <a:bodyPr/>
          <a:lstStyle/>
          <a:p>
            <a:r>
              <a:rPr lang="zh-CN" altLang="en-US" dirty="0">
                <a:latin typeface="宋体" panose="02010600030101010101" pitchFamily="2" charset="-122"/>
                <a:ea typeface="宋体" panose="02010600030101010101" pitchFamily="2" charset="-122"/>
              </a:rPr>
              <a:t>正向生成法</a:t>
            </a:r>
          </a:p>
        </p:txBody>
      </p:sp>
      <p:pic>
        <p:nvPicPr>
          <p:cNvPr id="6" name="内容占位符 5">
            <a:extLst>
              <a:ext uri="{FF2B5EF4-FFF2-40B4-BE49-F238E27FC236}">
                <a16:creationId xmlns:a16="http://schemas.microsoft.com/office/drawing/2014/main" id="{843A14B5-6567-4D79-BF4D-2F1D6EC29EDA}"/>
              </a:ext>
            </a:extLst>
          </p:cNvPr>
          <p:cNvPicPr>
            <a:picLocks noGrp="1" noChangeAspect="1"/>
          </p:cNvPicPr>
          <p:nvPr>
            <p:ph idx="4294967295"/>
          </p:nvPr>
        </p:nvPicPr>
        <p:blipFill>
          <a:blip r:embed="rId3"/>
          <a:stretch>
            <a:fillRect/>
          </a:stretch>
        </p:blipFill>
        <p:spPr>
          <a:xfrm>
            <a:off x="2793533" y="1646585"/>
            <a:ext cx="5255907" cy="1815882"/>
          </a:xfrm>
        </p:spPr>
      </p:pic>
      <p:sp>
        <p:nvSpPr>
          <p:cNvPr id="7" name="文本框 6">
            <a:extLst>
              <a:ext uri="{FF2B5EF4-FFF2-40B4-BE49-F238E27FC236}">
                <a16:creationId xmlns:a16="http://schemas.microsoft.com/office/drawing/2014/main" id="{0CBFD26B-B440-4066-9942-E922DA0B6FD2}"/>
              </a:ext>
            </a:extLst>
          </p:cNvPr>
          <p:cNvSpPr txBox="1"/>
          <p:nvPr/>
        </p:nvSpPr>
        <p:spPr>
          <a:xfrm>
            <a:off x="918594" y="3720452"/>
            <a:ext cx="10595994" cy="1815882"/>
          </a:xfrm>
          <a:prstGeom prst="rect">
            <a:avLst/>
          </a:prstGeom>
          <a:noFill/>
        </p:spPr>
        <p:txBody>
          <a:bodyPr wrap="square" rtlCol="0">
            <a:spAutoFit/>
          </a:bodyPr>
          <a:lstStyle/>
          <a:p>
            <a:r>
              <a:rPr lang="zh-CN" altLang="en-US" sz="2800" b="1" dirty="0">
                <a:latin typeface="仿宋" panose="02010609060101010101" pitchFamily="49" charset="-122"/>
                <a:ea typeface="仿宋" panose="02010609060101010101" pitchFamily="49" charset="-122"/>
              </a:rPr>
              <a:t>前提</a:t>
            </a:r>
            <a:r>
              <a:rPr lang="zh-CN" altLang="en-US" sz="2800" dirty="0">
                <a:latin typeface="仿宋" panose="02010609060101010101" pitchFamily="49" charset="-122"/>
                <a:ea typeface="仿宋" panose="02010609060101010101" pitchFamily="49" charset="-122"/>
              </a:rPr>
              <a:t>：</a:t>
            </a:r>
            <a:r>
              <a:rPr lang="zh-CN" altLang="en-US" sz="2400" dirty="0">
                <a:latin typeface="仿宋" panose="02010609060101010101" pitchFamily="49" charset="-122"/>
                <a:ea typeface="仿宋" panose="02010609060101010101" pitchFamily="49" charset="-122"/>
              </a:rPr>
              <a:t>已有</a:t>
            </a:r>
            <a:r>
              <a:rPr lang="zh-CN" altLang="en-US" sz="2400" dirty="0">
                <a:highlight>
                  <a:srgbClr val="FFFF00"/>
                </a:highlight>
                <a:latin typeface="仿宋" panose="02010609060101010101" pitchFamily="49" charset="-122"/>
                <a:ea typeface="仿宋" panose="02010609060101010101" pitchFamily="49" charset="-122"/>
              </a:rPr>
              <a:t>毛坯模型</a:t>
            </a:r>
            <a:r>
              <a:rPr lang="zh-CN" altLang="en-US" sz="2400" dirty="0">
                <a:latin typeface="仿宋" panose="02010609060101010101" pitchFamily="49" charset="-122"/>
                <a:ea typeface="仿宋" panose="02010609060101010101" pitchFamily="49" charset="-122"/>
              </a:rPr>
              <a:t>和已有加工工艺（含有加工参数）。</a:t>
            </a:r>
            <a:endParaRPr lang="en-US" altLang="zh-CN" dirty="0">
              <a:latin typeface="仿宋" panose="02010609060101010101" pitchFamily="49" charset="-122"/>
              <a:ea typeface="仿宋" panose="02010609060101010101" pitchFamily="49" charset="-122"/>
            </a:endParaRPr>
          </a:p>
          <a:p>
            <a:r>
              <a:rPr lang="zh-CN" altLang="en-US" sz="2800" b="1" dirty="0">
                <a:latin typeface="仿宋" panose="02010609060101010101" pitchFamily="49" charset="-122"/>
                <a:ea typeface="仿宋" panose="02010609060101010101" pitchFamily="49" charset="-122"/>
              </a:rPr>
              <a:t>关键技术</a:t>
            </a:r>
            <a:r>
              <a:rPr lang="zh-CN" altLang="en-US" dirty="0">
                <a:latin typeface="仿宋" panose="02010609060101010101" pitchFamily="49" charset="-122"/>
                <a:ea typeface="仿宋" panose="02010609060101010101" pitchFamily="49" charset="-122"/>
              </a:rPr>
              <a:t>：</a:t>
            </a:r>
            <a:r>
              <a:rPr lang="zh-CN" altLang="en-US" sz="2400" dirty="0">
                <a:latin typeface="仿宋" panose="02010609060101010101" pitchFamily="49" charset="-122"/>
                <a:ea typeface="仿宋" panose="02010609060101010101" pitchFamily="49" charset="-122"/>
              </a:rPr>
              <a:t>切削体库的匹配和特征参数化</a:t>
            </a:r>
            <a:endParaRPr lang="en-US" altLang="zh-CN" sz="2400" dirty="0">
              <a:latin typeface="仿宋" panose="02010609060101010101" pitchFamily="49" charset="-122"/>
              <a:ea typeface="仿宋" panose="02010609060101010101" pitchFamily="49" charset="-122"/>
            </a:endParaRPr>
          </a:p>
          <a:p>
            <a:r>
              <a:rPr lang="zh-CN" altLang="en-US" sz="2800" b="1" dirty="0">
                <a:latin typeface="仿宋" panose="02010609060101010101" pitchFamily="49" charset="-122"/>
                <a:ea typeface="仿宋" panose="02010609060101010101" pitchFamily="49" charset="-122"/>
              </a:rPr>
              <a:t>优点：</a:t>
            </a:r>
            <a:r>
              <a:rPr lang="zh-CN" altLang="en-US" sz="2400" dirty="0">
                <a:latin typeface="仿宋" panose="02010609060101010101" pitchFamily="49" charset="-122"/>
                <a:ea typeface="仿宋" panose="02010609060101010101" pitchFamily="49" charset="-122"/>
              </a:rPr>
              <a:t>方法简单、计算速度快</a:t>
            </a:r>
            <a:endParaRPr lang="en-US" altLang="zh-CN" sz="2400" dirty="0">
              <a:latin typeface="仿宋" panose="02010609060101010101" pitchFamily="49" charset="-122"/>
              <a:ea typeface="仿宋" panose="02010609060101010101" pitchFamily="49" charset="-122"/>
            </a:endParaRPr>
          </a:p>
          <a:p>
            <a:r>
              <a:rPr lang="zh-CN" altLang="en-US" sz="2800" b="1" dirty="0">
                <a:latin typeface="仿宋" panose="02010609060101010101" pitchFamily="49" charset="-122"/>
                <a:ea typeface="仿宋" panose="02010609060101010101" pitchFamily="49" charset="-122"/>
              </a:rPr>
              <a:t>缺点</a:t>
            </a:r>
            <a:r>
              <a:rPr lang="zh-CN" altLang="en-US" sz="2400" dirty="0">
                <a:latin typeface="仿宋" panose="02010609060101010101" pitchFamily="49" charset="-122"/>
                <a:ea typeface="仿宋" panose="02010609060101010101" pitchFamily="49" charset="-122"/>
              </a:rPr>
              <a:t>：应用范围取决于特征库（切削体库） </a:t>
            </a:r>
          </a:p>
        </p:txBody>
      </p:sp>
      <p:sp>
        <p:nvSpPr>
          <p:cNvPr id="8" name="文本框 7">
            <a:extLst>
              <a:ext uri="{FF2B5EF4-FFF2-40B4-BE49-F238E27FC236}">
                <a16:creationId xmlns:a16="http://schemas.microsoft.com/office/drawing/2014/main" id="{576EEE38-0339-4316-8694-76328ADD74C6}"/>
              </a:ext>
            </a:extLst>
          </p:cNvPr>
          <p:cNvSpPr txBox="1"/>
          <p:nvPr/>
        </p:nvSpPr>
        <p:spPr>
          <a:xfrm>
            <a:off x="838199" y="6018669"/>
            <a:ext cx="10247153" cy="461665"/>
          </a:xfrm>
          <a:prstGeom prst="rect">
            <a:avLst/>
          </a:prstGeom>
          <a:noFill/>
        </p:spPr>
        <p:txBody>
          <a:bodyPr wrap="square" rtlCol="0">
            <a:spAutoFit/>
          </a:bodyPr>
          <a:lstStyle/>
          <a:p>
            <a:r>
              <a:rPr lang="en-US" altLang="zh-CN" sz="1200" b="0" i="0" dirty="0">
                <a:solidFill>
                  <a:schemeClr val="bg1">
                    <a:lumMod val="75000"/>
                  </a:schemeClr>
                </a:solidFill>
                <a:effectLst/>
                <a:latin typeface="Microsoft yahei" panose="020B0503020204020204" pitchFamily="34" charset="-122"/>
                <a:ea typeface="Microsoft yahei" panose="020B0503020204020204" pitchFamily="34" charset="-122"/>
              </a:rPr>
              <a:t>[1]</a:t>
            </a:r>
            <a:r>
              <a:rPr lang="zh-CN" altLang="en-US" sz="1200" b="0" i="0" dirty="0">
                <a:solidFill>
                  <a:schemeClr val="bg1">
                    <a:lumMod val="75000"/>
                  </a:schemeClr>
                </a:solidFill>
                <a:effectLst/>
                <a:latin typeface="Microsoft yahei" panose="020B0503020204020204" pitchFamily="34" charset="-122"/>
                <a:ea typeface="Microsoft yahei" panose="020B0503020204020204" pitchFamily="34" charset="-122"/>
              </a:rPr>
              <a:t>曾芬芳</a:t>
            </a:r>
            <a:r>
              <a:rPr lang="en-US" altLang="zh-CN" sz="1200" b="0" i="0" dirty="0">
                <a:solidFill>
                  <a:schemeClr val="bg1">
                    <a:lumMod val="75000"/>
                  </a:schemeClr>
                </a:solidFill>
                <a:effectLst/>
                <a:latin typeface="Microsoft yahei" panose="020B0503020204020204" pitchFamily="34" charset="-122"/>
                <a:ea typeface="Microsoft yahei" panose="020B0503020204020204" pitchFamily="34" charset="-122"/>
              </a:rPr>
              <a:t>,</a:t>
            </a:r>
            <a:r>
              <a:rPr lang="zh-CN" altLang="en-US" sz="1200" b="0" i="0" dirty="0">
                <a:solidFill>
                  <a:schemeClr val="bg1">
                    <a:lumMod val="75000"/>
                  </a:schemeClr>
                </a:solidFill>
                <a:effectLst/>
                <a:latin typeface="Microsoft yahei" panose="020B0503020204020204" pitchFamily="34" charset="-122"/>
                <a:ea typeface="Microsoft yahei" panose="020B0503020204020204" pitchFamily="34" charset="-122"/>
              </a:rPr>
              <a:t>郑志镇</a:t>
            </a:r>
            <a:r>
              <a:rPr lang="en-US" altLang="zh-CN" sz="1200" b="0" i="0" dirty="0">
                <a:solidFill>
                  <a:schemeClr val="bg1">
                    <a:lumMod val="75000"/>
                  </a:schemeClr>
                </a:solidFill>
                <a:effectLst/>
                <a:latin typeface="Microsoft yahei" panose="020B0503020204020204" pitchFamily="34" charset="-122"/>
                <a:ea typeface="Microsoft yahei" panose="020B0503020204020204" pitchFamily="34" charset="-122"/>
              </a:rPr>
              <a:t>.</a:t>
            </a:r>
            <a:r>
              <a:rPr lang="zh-CN" altLang="en-US" sz="1200" b="0" i="0" dirty="0">
                <a:solidFill>
                  <a:schemeClr val="bg1">
                    <a:lumMod val="75000"/>
                  </a:schemeClr>
                </a:solidFill>
                <a:effectLst/>
                <a:latin typeface="Microsoft yahei" panose="020B0503020204020204" pitchFamily="34" charset="-122"/>
                <a:ea typeface="Microsoft yahei" panose="020B0503020204020204" pitchFamily="34" charset="-122"/>
              </a:rPr>
              <a:t>基于特征的三维工序模型自动生成技术的研究与应用</a:t>
            </a:r>
            <a:r>
              <a:rPr lang="en-US" altLang="zh-CN" sz="1200" b="0" i="0" dirty="0">
                <a:solidFill>
                  <a:schemeClr val="bg1">
                    <a:lumMod val="75000"/>
                  </a:schemeClr>
                </a:solidFill>
                <a:effectLst/>
                <a:latin typeface="Microsoft yahei" panose="020B0503020204020204" pitchFamily="34" charset="-122"/>
                <a:ea typeface="Microsoft yahei" panose="020B0503020204020204" pitchFamily="34" charset="-122"/>
              </a:rPr>
              <a:t>[J].</a:t>
            </a:r>
            <a:r>
              <a:rPr lang="zh-CN" altLang="en-US" sz="1200" b="0" i="0" dirty="0">
                <a:solidFill>
                  <a:schemeClr val="bg1">
                    <a:lumMod val="75000"/>
                  </a:schemeClr>
                </a:solidFill>
                <a:effectLst/>
                <a:latin typeface="Microsoft yahei" panose="020B0503020204020204" pitchFamily="34" charset="-122"/>
                <a:ea typeface="Microsoft yahei" panose="020B0503020204020204" pitchFamily="34" charset="-122"/>
              </a:rPr>
              <a:t>制造技术与机床</a:t>
            </a:r>
            <a:r>
              <a:rPr lang="en-US" altLang="zh-CN" sz="1200" b="0" i="0" dirty="0">
                <a:solidFill>
                  <a:schemeClr val="bg1">
                    <a:lumMod val="75000"/>
                  </a:schemeClr>
                </a:solidFill>
                <a:effectLst/>
                <a:latin typeface="Microsoft yahei" panose="020B0503020204020204" pitchFamily="34" charset="-122"/>
                <a:ea typeface="Microsoft yahei" panose="020B0503020204020204" pitchFamily="34" charset="-122"/>
              </a:rPr>
              <a:t>,2022(10):152-156.DOI:10.19287/j.mtmt.1005-2402.2022.10.022.</a:t>
            </a:r>
            <a:endParaRPr lang="zh-CN" altLang="en-US" sz="1200" dirty="0">
              <a:solidFill>
                <a:schemeClr val="bg1">
                  <a:lumMod val="75000"/>
                </a:schemeClr>
              </a:solidFill>
            </a:endParaRPr>
          </a:p>
        </p:txBody>
      </p:sp>
      <p:pic>
        <p:nvPicPr>
          <p:cNvPr id="10" name="图片 9">
            <a:extLst>
              <a:ext uri="{FF2B5EF4-FFF2-40B4-BE49-F238E27FC236}">
                <a16:creationId xmlns:a16="http://schemas.microsoft.com/office/drawing/2014/main" id="{4109450E-BB0D-444C-AF3E-7C0EA8585FB4}"/>
              </a:ext>
            </a:extLst>
          </p:cNvPr>
          <p:cNvPicPr>
            <a:picLocks noChangeAspect="1"/>
          </p:cNvPicPr>
          <p:nvPr/>
        </p:nvPicPr>
        <p:blipFill rotWithShape="1">
          <a:blip r:embed="rId4"/>
          <a:srcRect t="6144"/>
          <a:stretch/>
        </p:blipFill>
        <p:spPr>
          <a:xfrm>
            <a:off x="8370199" y="1806052"/>
            <a:ext cx="3269149" cy="3245895"/>
          </a:xfrm>
          <a:prstGeom prst="rect">
            <a:avLst/>
          </a:prstGeom>
        </p:spPr>
      </p:pic>
    </p:spTree>
    <p:extLst>
      <p:ext uri="{BB962C8B-B14F-4D97-AF65-F5344CB8AC3E}">
        <p14:creationId xmlns:p14="http://schemas.microsoft.com/office/powerpoint/2010/main" val="1252074472"/>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616DB23-3FC2-46BA-A3DF-10F3186AF855}"/>
              </a:ext>
            </a:extLst>
          </p:cNvPr>
          <p:cNvSpPr txBox="1"/>
          <p:nvPr/>
        </p:nvSpPr>
        <p:spPr>
          <a:xfrm>
            <a:off x="265651" y="228600"/>
            <a:ext cx="11660697" cy="6400800"/>
          </a:xfrm>
          <a:prstGeom prst="rect">
            <a:avLst/>
          </a:prstGeom>
          <a:noFill/>
          <a:ln w="19050">
            <a:solidFill>
              <a:schemeClr val="tx1"/>
            </a:solidFill>
          </a:ln>
        </p:spPr>
        <p:txBody>
          <a:bodyPr wrap="square" rtlCol="0">
            <a:spAutoFit/>
          </a:bodyPr>
          <a:lstStyle/>
          <a:p>
            <a:endParaRPr lang="zh-CN" altLang="en-US" dirty="0"/>
          </a:p>
        </p:txBody>
      </p:sp>
      <p:sp>
        <p:nvSpPr>
          <p:cNvPr id="2" name="标题 1"/>
          <p:cNvSpPr>
            <a:spLocks noGrp="1"/>
          </p:cNvSpPr>
          <p:nvPr>
            <p:ph type="title" idx="4294967295"/>
          </p:nvPr>
        </p:nvSpPr>
        <p:spPr>
          <a:xfrm>
            <a:off x="838199" y="377666"/>
            <a:ext cx="10515600" cy="1325563"/>
          </a:xfrm>
        </p:spPr>
        <p:txBody>
          <a:bodyPr/>
          <a:lstStyle/>
          <a:p>
            <a:r>
              <a:rPr lang="zh-CN" altLang="en-US" dirty="0">
                <a:latin typeface="宋体" panose="02010600030101010101" pitchFamily="2" charset="-122"/>
                <a:ea typeface="宋体" panose="02010600030101010101" pitchFamily="2" charset="-122"/>
              </a:rPr>
              <a:t>毛坯模型生成</a:t>
            </a:r>
          </a:p>
        </p:txBody>
      </p:sp>
      <p:sp>
        <p:nvSpPr>
          <p:cNvPr id="8" name="文本框 7">
            <a:extLst>
              <a:ext uri="{FF2B5EF4-FFF2-40B4-BE49-F238E27FC236}">
                <a16:creationId xmlns:a16="http://schemas.microsoft.com/office/drawing/2014/main" id="{576EEE38-0339-4316-8694-76328ADD74C6}"/>
              </a:ext>
            </a:extLst>
          </p:cNvPr>
          <p:cNvSpPr txBox="1"/>
          <p:nvPr/>
        </p:nvSpPr>
        <p:spPr>
          <a:xfrm>
            <a:off x="838199" y="6018669"/>
            <a:ext cx="10247153" cy="276999"/>
          </a:xfrm>
          <a:prstGeom prst="rect">
            <a:avLst/>
          </a:prstGeom>
          <a:noFill/>
        </p:spPr>
        <p:txBody>
          <a:bodyPr wrap="square" rtlCol="0">
            <a:spAutoFit/>
          </a:bodyPr>
          <a:lstStyle/>
          <a:p>
            <a:r>
              <a:rPr lang="en-US" altLang="zh-CN" sz="1200" b="0" i="0" dirty="0">
                <a:solidFill>
                  <a:schemeClr val="bg1">
                    <a:lumMod val="75000"/>
                  </a:schemeClr>
                </a:solidFill>
                <a:effectLst/>
                <a:latin typeface="Microsoft yahei" panose="020B0503020204020204" pitchFamily="34" charset="-122"/>
                <a:ea typeface="Microsoft yahei" panose="020B0503020204020204" pitchFamily="34" charset="-122"/>
              </a:rPr>
              <a:t>[1]</a:t>
            </a:r>
            <a:r>
              <a:rPr lang="zh-CN" altLang="en-US" sz="1200" b="0" i="0" dirty="0">
                <a:solidFill>
                  <a:schemeClr val="bg1">
                    <a:lumMod val="75000"/>
                  </a:schemeClr>
                </a:solidFill>
                <a:effectLst/>
                <a:latin typeface="Microsoft yahei" panose="020B0503020204020204" pitchFamily="34" charset="-122"/>
                <a:ea typeface="Microsoft yahei" panose="020B0503020204020204" pitchFamily="34" charset="-122"/>
              </a:rPr>
              <a:t>张贺</a:t>
            </a:r>
            <a:r>
              <a:rPr lang="en-US" altLang="zh-CN" sz="1200" b="0" i="0" dirty="0">
                <a:solidFill>
                  <a:schemeClr val="bg1">
                    <a:lumMod val="75000"/>
                  </a:schemeClr>
                </a:solidFill>
                <a:effectLst/>
                <a:latin typeface="Microsoft yahei" panose="020B0503020204020204" pitchFamily="34" charset="-122"/>
                <a:ea typeface="Microsoft yahei" panose="020B0503020204020204" pitchFamily="34" charset="-122"/>
              </a:rPr>
              <a:t>,</a:t>
            </a:r>
            <a:r>
              <a:rPr lang="zh-CN" altLang="en-US" sz="1200" b="0" i="0" dirty="0">
                <a:solidFill>
                  <a:schemeClr val="bg1">
                    <a:lumMod val="75000"/>
                  </a:schemeClr>
                </a:solidFill>
                <a:effectLst/>
                <a:latin typeface="Microsoft yahei" panose="020B0503020204020204" pitchFamily="34" charset="-122"/>
                <a:ea typeface="Microsoft yahei" panose="020B0503020204020204" pitchFamily="34" charset="-122"/>
              </a:rPr>
              <a:t>张玲</a:t>
            </a:r>
            <a:r>
              <a:rPr lang="en-US" altLang="zh-CN" sz="1200" b="0" i="0" dirty="0">
                <a:solidFill>
                  <a:schemeClr val="bg1">
                    <a:lumMod val="75000"/>
                  </a:schemeClr>
                </a:solidFill>
                <a:effectLst/>
                <a:latin typeface="Microsoft yahei" panose="020B0503020204020204" pitchFamily="34" charset="-122"/>
                <a:ea typeface="Microsoft yahei" panose="020B0503020204020204" pitchFamily="34" charset="-122"/>
              </a:rPr>
              <a:t>,</a:t>
            </a:r>
            <a:r>
              <a:rPr lang="zh-CN" altLang="en-US" sz="1200" b="0" i="0" dirty="0">
                <a:solidFill>
                  <a:schemeClr val="bg1">
                    <a:lumMod val="75000"/>
                  </a:schemeClr>
                </a:solidFill>
                <a:effectLst/>
                <a:latin typeface="Microsoft yahei" panose="020B0503020204020204" pitchFamily="34" charset="-122"/>
                <a:ea typeface="Microsoft yahei" panose="020B0503020204020204" pitchFamily="34" charset="-122"/>
              </a:rPr>
              <a:t>葛晓波等</a:t>
            </a:r>
            <a:r>
              <a:rPr lang="en-US" altLang="zh-CN" sz="1200" b="0" i="0" dirty="0">
                <a:solidFill>
                  <a:schemeClr val="bg1">
                    <a:lumMod val="75000"/>
                  </a:schemeClr>
                </a:solidFill>
                <a:effectLst/>
                <a:latin typeface="Microsoft yahei" panose="020B0503020204020204" pitchFamily="34" charset="-122"/>
                <a:ea typeface="Microsoft yahei" panose="020B0503020204020204" pitchFamily="34" charset="-122"/>
              </a:rPr>
              <a:t>.</a:t>
            </a:r>
            <a:r>
              <a:rPr lang="zh-CN" altLang="en-US" sz="1200" b="0" i="0" dirty="0">
                <a:solidFill>
                  <a:schemeClr val="bg1">
                    <a:lumMod val="75000"/>
                  </a:schemeClr>
                </a:solidFill>
                <a:effectLst/>
                <a:latin typeface="Microsoft yahei" panose="020B0503020204020204" pitchFamily="34" charset="-122"/>
                <a:ea typeface="Microsoft yahei" panose="020B0503020204020204" pitchFamily="34" charset="-122"/>
              </a:rPr>
              <a:t>盘套类零件铸造毛坯及工序模型自动生成方法</a:t>
            </a:r>
            <a:r>
              <a:rPr lang="en-US" altLang="zh-CN" sz="1200" b="0" i="0" dirty="0">
                <a:solidFill>
                  <a:schemeClr val="bg1">
                    <a:lumMod val="75000"/>
                  </a:schemeClr>
                </a:solidFill>
                <a:effectLst/>
                <a:latin typeface="Microsoft yahei" panose="020B0503020204020204" pitchFamily="34" charset="-122"/>
                <a:ea typeface="Microsoft yahei" panose="020B0503020204020204" pitchFamily="34" charset="-122"/>
              </a:rPr>
              <a:t>[J].</a:t>
            </a:r>
            <a:r>
              <a:rPr lang="zh-CN" altLang="en-US" sz="1200" b="0" i="0" dirty="0">
                <a:solidFill>
                  <a:schemeClr val="bg1">
                    <a:lumMod val="75000"/>
                  </a:schemeClr>
                </a:solidFill>
                <a:effectLst/>
                <a:latin typeface="Microsoft yahei" panose="020B0503020204020204" pitchFamily="34" charset="-122"/>
                <a:ea typeface="Microsoft yahei" panose="020B0503020204020204" pitchFamily="34" charset="-122"/>
              </a:rPr>
              <a:t>计算机集成制造系统</a:t>
            </a:r>
            <a:r>
              <a:rPr lang="en-US" altLang="zh-CN" sz="1200" b="0" i="0" dirty="0">
                <a:solidFill>
                  <a:schemeClr val="bg1">
                    <a:lumMod val="75000"/>
                  </a:schemeClr>
                </a:solidFill>
                <a:effectLst/>
                <a:latin typeface="Microsoft yahei" panose="020B0503020204020204" pitchFamily="34" charset="-122"/>
                <a:ea typeface="Microsoft yahei" panose="020B0503020204020204" pitchFamily="34" charset="-122"/>
              </a:rPr>
              <a:t>,2023,29(01):36-50.DOI:10.13196/j.cims.2023.01.004.</a:t>
            </a:r>
            <a:endParaRPr lang="zh-CN" altLang="en-US" sz="1200" dirty="0">
              <a:solidFill>
                <a:schemeClr val="bg1">
                  <a:lumMod val="75000"/>
                </a:schemeClr>
              </a:solidFill>
            </a:endParaRPr>
          </a:p>
        </p:txBody>
      </p:sp>
      <p:pic>
        <p:nvPicPr>
          <p:cNvPr id="5" name="图片 4">
            <a:extLst>
              <a:ext uri="{FF2B5EF4-FFF2-40B4-BE49-F238E27FC236}">
                <a16:creationId xmlns:a16="http://schemas.microsoft.com/office/drawing/2014/main" id="{40194EFE-E933-4171-9697-85FED52BA232}"/>
              </a:ext>
            </a:extLst>
          </p:cNvPr>
          <p:cNvPicPr>
            <a:picLocks noChangeAspect="1"/>
          </p:cNvPicPr>
          <p:nvPr/>
        </p:nvPicPr>
        <p:blipFill>
          <a:blip r:embed="rId2"/>
          <a:stretch>
            <a:fillRect/>
          </a:stretch>
        </p:blipFill>
        <p:spPr>
          <a:xfrm>
            <a:off x="6723952" y="1379228"/>
            <a:ext cx="4630889" cy="3610022"/>
          </a:xfrm>
          <a:prstGeom prst="rect">
            <a:avLst/>
          </a:prstGeom>
        </p:spPr>
      </p:pic>
      <p:sp>
        <p:nvSpPr>
          <p:cNvPr id="12" name="文本框 11">
            <a:extLst>
              <a:ext uri="{FF2B5EF4-FFF2-40B4-BE49-F238E27FC236}">
                <a16:creationId xmlns:a16="http://schemas.microsoft.com/office/drawing/2014/main" id="{9543FF51-C5EF-4584-A621-BCBA7F0662CB}"/>
              </a:ext>
            </a:extLst>
          </p:cNvPr>
          <p:cNvSpPr txBox="1"/>
          <p:nvPr/>
        </p:nvSpPr>
        <p:spPr>
          <a:xfrm>
            <a:off x="702934" y="2032986"/>
            <a:ext cx="6021018" cy="2954655"/>
          </a:xfrm>
          <a:prstGeom prst="rect">
            <a:avLst/>
          </a:prstGeom>
          <a:noFill/>
        </p:spPr>
        <p:txBody>
          <a:bodyPr wrap="square" rtlCol="0">
            <a:spAutoFit/>
          </a:bodyPr>
          <a:lstStyle/>
          <a:p>
            <a:r>
              <a:rPr lang="zh-CN" altLang="en-US" sz="2000" b="1" dirty="0">
                <a:latin typeface="仿宋" panose="02010609060101010101" pitchFamily="49" charset="-122"/>
                <a:ea typeface="仿宋" panose="02010609060101010101" pitchFamily="49" charset="-122"/>
              </a:rPr>
              <a:t>步骤１最小包围盒创建：</a:t>
            </a:r>
            <a:r>
              <a:rPr lang="zh-CN" altLang="en-US" dirty="0">
                <a:latin typeface="仿宋" panose="02010609060101010101" pitchFamily="49" charset="-122"/>
                <a:ea typeface="仿宋" panose="02010609060101010101" pitchFamily="49" charset="-122"/>
              </a:rPr>
              <a:t>根据零件形状，为 其创建圆柱体或长方体的最小包围盒。 </a:t>
            </a:r>
            <a:endParaRPr lang="en-US" altLang="zh-CN" dirty="0">
              <a:latin typeface="仿宋" panose="02010609060101010101" pitchFamily="49" charset="-122"/>
              <a:ea typeface="仿宋" panose="02010609060101010101" pitchFamily="49" charset="-122"/>
            </a:endParaRPr>
          </a:p>
          <a:p>
            <a:endParaRPr lang="en-US" altLang="zh-CN" dirty="0">
              <a:latin typeface="仿宋" panose="02010609060101010101" pitchFamily="49" charset="-122"/>
              <a:ea typeface="仿宋" panose="02010609060101010101" pitchFamily="49" charset="-122"/>
            </a:endParaRPr>
          </a:p>
          <a:p>
            <a:r>
              <a:rPr lang="zh-CN" altLang="en-US" sz="2000" b="1" dirty="0">
                <a:latin typeface="仿宋" panose="02010609060101010101" pitchFamily="49" charset="-122"/>
                <a:ea typeface="仿宋" panose="02010609060101010101" pitchFamily="49" charset="-122"/>
              </a:rPr>
              <a:t>步骤２零件边界面信息提取：</a:t>
            </a:r>
            <a:r>
              <a:rPr lang="zh-CN" altLang="en-US" dirty="0">
                <a:latin typeface="仿宋" panose="02010609060101010101" pitchFamily="49" charset="-122"/>
                <a:ea typeface="仿宋" panose="02010609060101010101" pitchFamily="49" charset="-122"/>
              </a:rPr>
              <a:t>遍历零件特征 面，找出与最小包围盒表面重合的面，即为零件边界面，提取其加工质量要求信息。 </a:t>
            </a:r>
            <a:endParaRPr lang="en-US" altLang="zh-CN" dirty="0">
              <a:latin typeface="仿宋" panose="02010609060101010101" pitchFamily="49" charset="-122"/>
              <a:ea typeface="仿宋" panose="02010609060101010101" pitchFamily="49" charset="-122"/>
            </a:endParaRPr>
          </a:p>
          <a:p>
            <a:endParaRPr lang="en-US" altLang="zh-CN" dirty="0">
              <a:latin typeface="仿宋" panose="02010609060101010101" pitchFamily="49" charset="-122"/>
              <a:ea typeface="仿宋" panose="02010609060101010101" pitchFamily="49" charset="-122"/>
            </a:endParaRPr>
          </a:p>
          <a:p>
            <a:r>
              <a:rPr lang="zh-CN" altLang="en-US" sz="2000" b="1" dirty="0">
                <a:latin typeface="仿宋" panose="02010609060101010101" pitchFamily="49" charset="-122"/>
                <a:ea typeface="仿宋" panose="02010609060101010101" pitchFamily="49" charset="-122"/>
              </a:rPr>
              <a:t>步骤３机加余量补偿：</a:t>
            </a:r>
            <a:r>
              <a:rPr lang="zh-CN" altLang="en-US" dirty="0">
                <a:latin typeface="仿宋" panose="02010609060101010101" pitchFamily="49" charset="-122"/>
                <a:ea typeface="仿宋" panose="02010609060101010101" pitchFamily="49" charset="-122"/>
              </a:rPr>
              <a:t>对比铸造精度与边界 面的加工质量要求，若铸造工艺不能保证其加工质量，则计算并补偿加工余量。</a:t>
            </a:r>
          </a:p>
        </p:txBody>
      </p:sp>
    </p:spTree>
    <p:extLst>
      <p:ext uri="{BB962C8B-B14F-4D97-AF65-F5344CB8AC3E}">
        <p14:creationId xmlns:p14="http://schemas.microsoft.com/office/powerpoint/2010/main" val="3191201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616DB23-3FC2-46BA-A3DF-10F3186AF855}"/>
              </a:ext>
            </a:extLst>
          </p:cNvPr>
          <p:cNvSpPr txBox="1"/>
          <p:nvPr/>
        </p:nvSpPr>
        <p:spPr>
          <a:xfrm>
            <a:off x="265651" y="228600"/>
            <a:ext cx="11660697" cy="6400800"/>
          </a:xfrm>
          <a:prstGeom prst="rect">
            <a:avLst/>
          </a:prstGeom>
          <a:noFill/>
          <a:ln w="19050">
            <a:solidFill>
              <a:schemeClr val="tx1"/>
            </a:solidFill>
          </a:ln>
        </p:spPr>
        <p:txBody>
          <a:bodyPr wrap="square" rtlCol="0">
            <a:spAutoFit/>
          </a:bodyPr>
          <a:lstStyle/>
          <a:p>
            <a:endParaRPr lang="zh-CN" altLang="en-US" dirty="0"/>
          </a:p>
        </p:txBody>
      </p:sp>
      <p:sp>
        <p:nvSpPr>
          <p:cNvPr id="2" name="标题 1"/>
          <p:cNvSpPr>
            <a:spLocks noGrp="1"/>
          </p:cNvSpPr>
          <p:nvPr>
            <p:ph type="title" idx="4294967295"/>
          </p:nvPr>
        </p:nvSpPr>
        <p:spPr>
          <a:xfrm>
            <a:off x="838199" y="377666"/>
            <a:ext cx="10515600" cy="1325563"/>
          </a:xfrm>
        </p:spPr>
        <p:txBody>
          <a:bodyPr/>
          <a:lstStyle/>
          <a:p>
            <a:r>
              <a:rPr lang="zh-CN" altLang="en-US" dirty="0">
                <a:latin typeface="宋体" panose="02010600030101010101" pitchFamily="2" charset="-122"/>
                <a:ea typeface="宋体" panose="02010600030101010101" pitchFamily="2" charset="-122"/>
              </a:rPr>
              <a:t>逆向生成法</a:t>
            </a:r>
          </a:p>
        </p:txBody>
      </p:sp>
      <p:sp>
        <p:nvSpPr>
          <p:cNvPr id="7" name="文本框 6">
            <a:extLst>
              <a:ext uri="{FF2B5EF4-FFF2-40B4-BE49-F238E27FC236}">
                <a16:creationId xmlns:a16="http://schemas.microsoft.com/office/drawing/2014/main" id="{0CBFD26B-B440-4066-9942-E922DA0B6FD2}"/>
              </a:ext>
            </a:extLst>
          </p:cNvPr>
          <p:cNvSpPr txBox="1"/>
          <p:nvPr/>
        </p:nvSpPr>
        <p:spPr>
          <a:xfrm>
            <a:off x="1342005" y="3953207"/>
            <a:ext cx="9507985" cy="1815882"/>
          </a:xfrm>
          <a:prstGeom prst="rect">
            <a:avLst/>
          </a:prstGeom>
          <a:noFill/>
        </p:spPr>
        <p:txBody>
          <a:bodyPr wrap="square" rtlCol="0">
            <a:spAutoFit/>
          </a:bodyPr>
          <a:lstStyle/>
          <a:p>
            <a:r>
              <a:rPr lang="zh-CN" altLang="en-US" sz="2800" b="1" dirty="0">
                <a:latin typeface="仿宋" panose="02010609060101010101" pitchFamily="49" charset="-122"/>
                <a:ea typeface="仿宋" panose="02010609060101010101" pitchFamily="49" charset="-122"/>
              </a:rPr>
              <a:t>前提</a:t>
            </a:r>
            <a:r>
              <a:rPr lang="zh-CN" altLang="en-US" sz="2800" dirty="0">
                <a:latin typeface="仿宋" panose="02010609060101010101" pitchFamily="49" charset="-122"/>
                <a:ea typeface="仿宋" panose="02010609060101010101" pitchFamily="49" charset="-122"/>
              </a:rPr>
              <a:t>：</a:t>
            </a:r>
            <a:r>
              <a:rPr lang="zh-CN" altLang="en-US" sz="2400" dirty="0">
                <a:latin typeface="仿宋" panose="02010609060101010101" pitchFamily="49" charset="-122"/>
                <a:ea typeface="仿宋" panose="02010609060101010101" pitchFamily="49" charset="-122"/>
              </a:rPr>
              <a:t>特征提取，制造特征库</a:t>
            </a:r>
            <a:endParaRPr lang="en-US" altLang="zh-CN" dirty="0">
              <a:latin typeface="仿宋" panose="02010609060101010101" pitchFamily="49" charset="-122"/>
              <a:ea typeface="仿宋" panose="02010609060101010101" pitchFamily="49" charset="-122"/>
            </a:endParaRPr>
          </a:p>
          <a:p>
            <a:r>
              <a:rPr lang="zh-CN" altLang="en-US" sz="2800" b="1" dirty="0">
                <a:latin typeface="仿宋" panose="02010609060101010101" pitchFamily="49" charset="-122"/>
                <a:ea typeface="仿宋" panose="02010609060101010101" pitchFamily="49" charset="-122"/>
              </a:rPr>
              <a:t>关键技术</a:t>
            </a:r>
            <a:r>
              <a:rPr lang="zh-CN" altLang="en-US" dirty="0">
                <a:latin typeface="仿宋" panose="02010609060101010101" pitchFamily="49" charset="-122"/>
                <a:ea typeface="仿宋" panose="02010609060101010101" pitchFamily="49" charset="-122"/>
              </a:rPr>
              <a:t>：</a:t>
            </a:r>
            <a:r>
              <a:rPr lang="zh-CN" altLang="en-US" sz="2400" dirty="0">
                <a:latin typeface="仿宋" panose="02010609060101010101" pitchFamily="49" charset="-122"/>
                <a:ea typeface="仿宋" panose="02010609060101010101" pitchFamily="49" charset="-122"/>
              </a:rPr>
              <a:t>特征映射，特征抑制（参数化建模，柔性建模</a:t>
            </a:r>
            <a:r>
              <a:rPr lang="zh-CN" altLang="en-US" sz="2400" dirty="0"/>
              <a:t>）</a:t>
            </a:r>
            <a:endParaRPr lang="en-US" altLang="zh-CN" sz="2400" dirty="0">
              <a:latin typeface="仿宋" panose="02010609060101010101" pitchFamily="49" charset="-122"/>
              <a:ea typeface="仿宋" panose="02010609060101010101" pitchFamily="49" charset="-122"/>
            </a:endParaRPr>
          </a:p>
          <a:p>
            <a:r>
              <a:rPr lang="zh-CN" altLang="en-US" sz="2800" b="1" dirty="0">
                <a:latin typeface="仿宋" panose="02010609060101010101" pitchFamily="49" charset="-122"/>
                <a:ea typeface="仿宋" panose="02010609060101010101" pitchFamily="49" charset="-122"/>
              </a:rPr>
              <a:t>优点：</a:t>
            </a:r>
            <a:r>
              <a:rPr lang="zh-CN" altLang="en-US" sz="2400" dirty="0">
                <a:latin typeface="仿宋" panose="02010609060101010101" pitchFamily="49" charset="-122"/>
                <a:ea typeface="仿宋" panose="02010609060101010101" pitchFamily="49" charset="-122"/>
              </a:rPr>
              <a:t>自动化程度高，自动生成毛坯模型</a:t>
            </a:r>
            <a:endParaRPr lang="en-US" altLang="zh-CN" sz="2400" dirty="0">
              <a:latin typeface="仿宋" panose="02010609060101010101" pitchFamily="49" charset="-122"/>
              <a:ea typeface="仿宋" panose="02010609060101010101" pitchFamily="49" charset="-122"/>
            </a:endParaRPr>
          </a:p>
          <a:p>
            <a:r>
              <a:rPr lang="zh-CN" altLang="en-US" sz="2800" b="1" dirty="0">
                <a:latin typeface="仿宋" panose="02010609060101010101" pitchFamily="49" charset="-122"/>
                <a:ea typeface="仿宋" panose="02010609060101010101" pitchFamily="49" charset="-122"/>
              </a:rPr>
              <a:t>缺点</a:t>
            </a:r>
            <a:r>
              <a:rPr lang="zh-CN" altLang="en-US" sz="2400" dirty="0">
                <a:latin typeface="仿宋" panose="02010609060101010101" pitchFamily="49" charset="-122"/>
                <a:ea typeface="仿宋" panose="02010609060101010101" pitchFamily="49" charset="-122"/>
              </a:rPr>
              <a:t>：需要制造特征库、标注特征库、工序模型库</a:t>
            </a:r>
          </a:p>
        </p:txBody>
      </p:sp>
      <p:sp>
        <p:nvSpPr>
          <p:cNvPr id="8" name="文本框 7">
            <a:extLst>
              <a:ext uri="{FF2B5EF4-FFF2-40B4-BE49-F238E27FC236}">
                <a16:creationId xmlns:a16="http://schemas.microsoft.com/office/drawing/2014/main" id="{576EEE38-0339-4316-8694-76328ADD74C6}"/>
              </a:ext>
            </a:extLst>
          </p:cNvPr>
          <p:cNvSpPr txBox="1"/>
          <p:nvPr/>
        </p:nvSpPr>
        <p:spPr>
          <a:xfrm>
            <a:off x="2640366" y="6019260"/>
            <a:ext cx="10247153" cy="276999"/>
          </a:xfrm>
          <a:prstGeom prst="rect">
            <a:avLst/>
          </a:prstGeom>
          <a:noFill/>
        </p:spPr>
        <p:txBody>
          <a:bodyPr wrap="square" rtlCol="0">
            <a:spAutoFit/>
          </a:bodyPr>
          <a:lstStyle/>
          <a:p>
            <a:r>
              <a:rPr lang="en-US" altLang="zh-CN" sz="1200" b="0" i="0" dirty="0">
                <a:solidFill>
                  <a:schemeClr val="bg1">
                    <a:lumMod val="75000"/>
                  </a:schemeClr>
                </a:solidFill>
                <a:effectLst/>
                <a:latin typeface="Microsoft yahei" panose="020B0503020204020204" pitchFamily="34" charset="-122"/>
                <a:ea typeface="Microsoft yahei" panose="020B0503020204020204" pitchFamily="34" charset="-122"/>
              </a:rPr>
              <a:t>[1]</a:t>
            </a:r>
            <a:r>
              <a:rPr lang="zh-CN" altLang="en-US" sz="1200" b="0" i="0" dirty="0">
                <a:solidFill>
                  <a:schemeClr val="bg1">
                    <a:lumMod val="75000"/>
                  </a:schemeClr>
                </a:solidFill>
                <a:effectLst/>
                <a:latin typeface="Microsoft yahei" panose="020B0503020204020204" pitchFamily="34" charset="-122"/>
                <a:ea typeface="Microsoft yahei" panose="020B0503020204020204" pitchFamily="34" charset="-122"/>
              </a:rPr>
              <a:t>房文林</a:t>
            </a:r>
            <a:r>
              <a:rPr lang="en-US" altLang="zh-CN" sz="1200" b="0" i="0" dirty="0">
                <a:solidFill>
                  <a:schemeClr val="bg1">
                    <a:lumMod val="75000"/>
                  </a:schemeClr>
                </a:solidFill>
                <a:effectLst/>
                <a:latin typeface="Microsoft yahei" panose="020B0503020204020204" pitchFamily="34" charset="-122"/>
                <a:ea typeface="Microsoft yahei" panose="020B0503020204020204" pitchFamily="34" charset="-122"/>
              </a:rPr>
              <a:t>. </a:t>
            </a:r>
            <a:r>
              <a:rPr lang="zh-CN" altLang="en-US" sz="1200" b="0" i="0" dirty="0">
                <a:solidFill>
                  <a:schemeClr val="bg1">
                    <a:lumMod val="75000"/>
                  </a:schemeClr>
                </a:solidFill>
                <a:effectLst/>
                <a:latin typeface="Microsoft yahei" panose="020B0503020204020204" pitchFamily="34" charset="-122"/>
                <a:ea typeface="Microsoft yahei" panose="020B0503020204020204" pitchFamily="34" charset="-122"/>
              </a:rPr>
              <a:t>雷达零件三维工序模型快速生成关键技术研究</a:t>
            </a:r>
            <a:r>
              <a:rPr lang="en-US" altLang="zh-CN" sz="1200" b="0" i="0" dirty="0">
                <a:solidFill>
                  <a:schemeClr val="bg1">
                    <a:lumMod val="75000"/>
                  </a:schemeClr>
                </a:solidFill>
                <a:effectLst/>
                <a:latin typeface="Microsoft yahei" panose="020B0503020204020204" pitchFamily="34" charset="-122"/>
                <a:ea typeface="Microsoft yahei" panose="020B0503020204020204" pitchFamily="34" charset="-122"/>
              </a:rPr>
              <a:t>[D].</a:t>
            </a:r>
            <a:r>
              <a:rPr lang="zh-CN" altLang="en-US" sz="1200" b="0" i="0" dirty="0">
                <a:solidFill>
                  <a:schemeClr val="bg1">
                    <a:lumMod val="75000"/>
                  </a:schemeClr>
                </a:solidFill>
                <a:effectLst/>
                <a:latin typeface="Microsoft yahei" panose="020B0503020204020204" pitchFamily="34" charset="-122"/>
                <a:ea typeface="Microsoft yahei" panose="020B0503020204020204" pitchFamily="34" charset="-122"/>
              </a:rPr>
              <a:t>南京航空航天大学</a:t>
            </a:r>
            <a:r>
              <a:rPr lang="en-US" altLang="zh-CN" sz="1200" b="0" i="0" dirty="0">
                <a:solidFill>
                  <a:schemeClr val="bg1">
                    <a:lumMod val="75000"/>
                  </a:schemeClr>
                </a:solidFill>
                <a:effectLst/>
                <a:latin typeface="Microsoft yahei" panose="020B0503020204020204" pitchFamily="34" charset="-122"/>
                <a:ea typeface="Microsoft yahei" panose="020B0503020204020204" pitchFamily="34" charset="-122"/>
              </a:rPr>
              <a:t>,2015.</a:t>
            </a:r>
            <a:endParaRPr lang="zh-CN" altLang="en-US" sz="1200" dirty="0">
              <a:solidFill>
                <a:schemeClr val="bg1">
                  <a:lumMod val="75000"/>
                </a:schemeClr>
              </a:solidFill>
            </a:endParaRPr>
          </a:p>
        </p:txBody>
      </p:sp>
      <p:pic>
        <p:nvPicPr>
          <p:cNvPr id="10" name="图片 9">
            <a:extLst>
              <a:ext uri="{FF2B5EF4-FFF2-40B4-BE49-F238E27FC236}">
                <a16:creationId xmlns:a16="http://schemas.microsoft.com/office/drawing/2014/main" id="{6189D54D-97D4-4733-AADE-D695CEA21342}"/>
              </a:ext>
            </a:extLst>
          </p:cNvPr>
          <p:cNvPicPr>
            <a:picLocks noChangeAspect="1"/>
          </p:cNvPicPr>
          <p:nvPr/>
        </p:nvPicPr>
        <p:blipFill>
          <a:blip r:embed="rId3"/>
          <a:stretch>
            <a:fillRect/>
          </a:stretch>
        </p:blipFill>
        <p:spPr>
          <a:xfrm>
            <a:off x="4038598" y="1703229"/>
            <a:ext cx="4114800" cy="1762125"/>
          </a:xfrm>
          <a:prstGeom prst="rect">
            <a:avLst/>
          </a:prstGeom>
        </p:spPr>
      </p:pic>
    </p:spTree>
    <p:extLst>
      <p:ext uri="{BB962C8B-B14F-4D97-AF65-F5344CB8AC3E}">
        <p14:creationId xmlns:p14="http://schemas.microsoft.com/office/powerpoint/2010/main" val="3301795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616DB23-3FC2-46BA-A3DF-10F3186AF855}"/>
              </a:ext>
            </a:extLst>
          </p:cNvPr>
          <p:cNvSpPr txBox="1"/>
          <p:nvPr/>
        </p:nvSpPr>
        <p:spPr>
          <a:xfrm>
            <a:off x="265651" y="228600"/>
            <a:ext cx="11660697" cy="6400800"/>
          </a:xfrm>
          <a:prstGeom prst="rect">
            <a:avLst/>
          </a:prstGeom>
          <a:noFill/>
          <a:ln w="19050">
            <a:solidFill>
              <a:schemeClr val="tx1"/>
            </a:solidFill>
          </a:ln>
        </p:spPr>
        <p:txBody>
          <a:bodyPr wrap="square" rtlCol="0">
            <a:spAutoFit/>
          </a:bodyPr>
          <a:lstStyle/>
          <a:p>
            <a:endParaRPr lang="zh-CN" altLang="en-US" dirty="0"/>
          </a:p>
        </p:txBody>
      </p:sp>
      <p:sp>
        <p:nvSpPr>
          <p:cNvPr id="2" name="标题 1"/>
          <p:cNvSpPr>
            <a:spLocks noGrp="1"/>
          </p:cNvSpPr>
          <p:nvPr>
            <p:ph type="title" idx="4294967295"/>
          </p:nvPr>
        </p:nvSpPr>
        <p:spPr>
          <a:xfrm>
            <a:off x="838199" y="377666"/>
            <a:ext cx="10515600" cy="1325563"/>
          </a:xfrm>
        </p:spPr>
        <p:txBody>
          <a:bodyPr/>
          <a:lstStyle/>
          <a:p>
            <a:r>
              <a:rPr lang="zh-CN" altLang="en-US" dirty="0">
                <a:latin typeface="宋体" panose="02010600030101010101" pitchFamily="2" charset="-122"/>
                <a:ea typeface="宋体" panose="02010600030101010101" pitchFamily="2" charset="-122"/>
              </a:rPr>
              <a:t>工艺复用</a:t>
            </a:r>
          </a:p>
        </p:txBody>
      </p:sp>
      <p:sp>
        <p:nvSpPr>
          <p:cNvPr id="8" name="文本框 7">
            <a:extLst>
              <a:ext uri="{FF2B5EF4-FFF2-40B4-BE49-F238E27FC236}">
                <a16:creationId xmlns:a16="http://schemas.microsoft.com/office/drawing/2014/main" id="{576EEE38-0339-4316-8694-76328ADD74C6}"/>
              </a:ext>
            </a:extLst>
          </p:cNvPr>
          <p:cNvSpPr txBox="1"/>
          <p:nvPr/>
        </p:nvSpPr>
        <p:spPr>
          <a:xfrm>
            <a:off x="1792227" y="6059017"/>
            <a:ext cx="10247153" cy="276999"/>
          </a:xfrm>
          <a:prstGeom prst="rect">
            <a:avLst/>
          </a:prstGeom>
          <a:noFill/>
        </p:spPr>
        <p:txBody>
          <a:bodyPr wrap="square" rtlCol="0">
            <a:spAutoFit/>
          </a:bodyPr>
          <a:lstStyle/>
          <a:p>
            <a:r>
              <a:rPr lang="en-US" altLang="zh-CN" sz="1200" b="0" i="0" dirty="0">
                <a:solidFill>
                  <a:schemeClr val="bg1">
                    <a:lumMod val="75000"/>
                  </a:schemeClr>
                </a:solidFill>
                <a:effectLst/>
                <a:latin typeface="Microsoft yahei" panose="020B0503020204020204" pitchFamily="34" charset="-122"/>
                <a:ea typeface="Microsoft yahei" panose="020B0503020204020204" pitchFamily="34" charset="-122"/>
              </a:rPr>
              <a:t>[1]</a:t>
            </a:r>
            <a:r>
              <a:rPr lang="zh-CN" altLang="en-US" sz="1200" b="0" i="0" dirty="0">
                <a:solidFill>
                  <a:schemeClr val="bg1">
                    <a:lumMod val="75000"/>
                  </a:schemeClr>
                </a:solidFill>
                <a:effectLst/>
                <a:latin typeface="Microsoft yahei" panose="020B0503020204020204" pitchFamily="34" charset="-122"/>
                <a:ea typeface="Microsoft yahei" panose="020B0503020204020204" pitchFamily="34" charset="-122"/>
              </a:rPr>
              <a:t>范午阳</a:t>
            </a:r>
            <a:r>
              <a:rPr lang="en-US" altLang="zh-CN" sz="1200" b="0" i="0" dirty="0">
                <a:solidFill>
                  <a:schemeClr val="bg1">
                    <a:lumMod val="75000"/>
                  </a:schemeClr>
                </a:solidFill>
                <a:effectLst/>
                <a:latin typeface="Microsoft yahei" panose="020B0503020204020204" pitchFamily="34" charset="-122"/>
                <a:ea typeface="Microsoft yahei" panose="020B0503020204020204" pitchFamily="34" charset="-122"/>
              </a:rPr>
              <a:t>. </a:t>
            </a:r>
            <a:r>
              <a:rPr lang="zh-CN" altLang="en-US" sz="1200" b="0" i="0" dirty="0">
                <a:solidFill>
                  <a:schemeClr val="bg1">
                    <a:lumMod val="75000"/>
                  </a:schemeClr>
                </a:solidFill>
                <a:effectLst/>
                <a:latin typeface="Microsoft yahei" panose="020B0503020204020204" pitchFamily="34" charset="-122"/>
                <a:ea typeface="Microsoft yahei" panose="020B0503020204020204" pitchFamily="34" charset="-122"/>
              </a:rPr>
              <a:t>航天器零件机加工艺知识挖掘与重用方法研究</a:t>
            </a:r>
            <a:r>
              <a:rPr lang="en-US" altLang="zh-CN" sz="1200" b="0" i="0" dirty="0">
                <a:solidFill>
                  <a:schemeClr val="bg1">
                    <a:lumMod val="75000"/>
                  </a:schemeClr>
                </a:solidFill>
                <a:effectLst/>
                <a:latin typeface="Microsoft yahei" panose="020B0503020204020204" pitchFamily="34" charset="-122"/>
                <a:ea typeface="Microsoft yahei" panose="020B0503020204020204" pitchFamily="34" charset="-122"/>
              </a:rPr>
              <a:t>[D].</a:t>
            </a:r>
            <a:r>
              <a:rPr lang="zh-CN" altLang="en-US" sz="1200" b="0" i="0" dirty="0">
                <a:solidFill>
                  <a:schemeClr val="bg1">
                    <a:lumMod val="75000"/>
                  </a:schemeClr>
                </a:solidFill>
                <a:effectLst/>
                <a:latin typeface="Microsoft yahei" panose="020B0503020204020204" pitchFamily="34" charset="-122"/>
                <a:ea typeface="Microsoft yahei" panose="020B0503020204020204" pitchFamily="34" charset="-122"/>
              </a:rPr>
              <a:t>哈尔滨工业大学</a:t>
            </a:r>
            <a:r>
              <a:rPr lang="en-US" altLang="zh-CN" sz="1200" b="0" i="0" dirty="0">
                <a:solidFill>
                  <a:schemeClr val="bg1">
                    <a:lumMod val="75000"/>
                  </a:schemeClr>
                </a:solidFill>
                <a:effectLst/>
                <a:latin typeface="Microsoft yahei" panose="020B0503020204020204" pitchFamily="34" charset="-122"/>
                <a:ea typeface="Microsoft yahei" panose="020B0503020204020204" pitchFamily="34" charset="-122"/>
              </a:rPr>
              <a:t>,2019.DOI:10.27061/d.cnki.ghgdu.2019.000919..</a:t>
            </a:r>
            <a:endParaRPr lang="zh-CN" altLang="en-US" sz="1200" dirty="0">
              <a:solidFill>
                <a:schemeClr val="bg1">
                  <a:lumMod val="75000"/>
                </a:schemeClr>
              </a:solidFill>
            </a:endParaRPr>
          </a:p>
        </p:txBody>
      </p:sp>
      <p:pic>
        <p:nvPicPr>
          <p:cNvPr id="5" name="图片 4">
            <a:extLst>
              <a:ext uri="{FF2B5EF4-FFF2-40B4-BE49-F238E27FC236}">
                <a16:creationId xmlns:a16="http://schemas.microsoft.com/office/drawing/2014/main" id="{8E58FA46-F7CC-96D1-0888-D781E6766C82}"/>
              </a:ext>
            </a:extLst>
          </p:cNvPr>
          <p:cNvPicPr>
            <a:picLocks noChangeAspect="1"/>
          </p:cNvPicPr>
          <p:nvPr/>
        </p:nvPicPr>
        <p:blipFill>
          <a:blip r:embed="rId3"/>
          <a:stretch>
            <a:fillRect/>
          </a:stretch>
        </p:blipFill>
        <p:spPr>
          <a:xfrm>
            <a:off x="3153561" y="1417182"/>
            <a:ext cx="5884878" cy="2648195"/>
          </a:xfrm>
          <a:prstGeom prst="rect">
            <a:avLst/>
          </a:prstGeom>
        </p:spPr>
      </p:pic>
      <p:sp>
        <p:nvSpPr>
          <p:cNvPr id="6" name="文本框 5">
            <a:extLst>
              <a:ext uri="{FF2B5EF4-FFF2-40B4-BE49-F238E27FC236}">
                <a16:creationId xmlns:a16="http://schemas.microsoft.com/office/drawing/2014/main" id="{E39F2790-BA90-5F89-60EA-3FB27D2C820C}"/>
              </a:ext>
            </a:extLst>
          </p:cNvPr>
          <p:cNvSpPr txBox="1"/>
          <p:nvPr/>
        </p:nvSpPr>
        <p:spPr>
          <a:xfrm>
            <a:off x="3359425" y="4320063"/>
            <a:ext cx="8362122" cy="1569660"/>
          </a:xfrm>
          <a:prstGeom prst="rect">
            <a:avLst/>
          </a:prstGeom>
          <a:noFill/>
        </p:spPr>
        <p:txBody>
          <a:bodyPr wrap="square" rtlCol="0">
            <a:spAutoFit/>
          </a:bodyPr>
          <a:lstStyle/>
          <a:p>
            <a:r>
              <a:rPr lang="en-US" altLang="zh-CN" sz="2400" dirty="0">
                <a:latin typeface="仿宋" panose="02010609060101010101" pitchFamily="49" charset="-122"/>
                <a:ea typeface="仿宋" panose="02010609060101010101" pitchFamily="49" charset="-122"/>
              </a:rPr>
              <a:t>1</a:t>
            </a:r>
            <a:r>
              <a:rPr lang="zh-CN" altLang="en-US" sz="2400" dirty="0">
                <a:latin typeface="仿宋" panose="02010609060101010101" pitchFamily="49" charset="-122"/>
                <a:ea typeface="仿宋" panose="02010609060101010101" pitchFamily="49" charset="-122"/>
              </a:rPr>
              <a:t>、目标零件特征拓扑结构对比分析</a:t>
            </a:r>
            <a:endParaRPr lang="en-US" altLang="zh-CN" sz="2400" dirty="0">
              <a:latin typeface="仿宋" panose="02010609060101010101" pitchFamily="49" charset="-122"/>
              <a:ea typeface="仿宋" panose="02010609060101010101" pitchFamily="49" charset="-122"/>
            </a:endParaRPr>
          </a:p>
          <a:p>
            <a:r>
              <a:rPr lang="en-US" altLang="zh-CN" sz="2400" dirty="0">
                <a:latin typeface="仿宋" panose="02010609060101010101" pitchFamily="49" charset="-122"/>
                <a:ea typeface="仿宋" panose="02010609060101010101" pitchFamily="49" charset="-122"/>
              </a:rPr>
              <a:t>2</a:t>
            </a:r>
            <a:r>
              <a:rPr lang="zh-CN" altLang="en-US" sz="2400" dirty="0">
                <a:latin typeface="仿宋" panose="02010609060101010101" pitchFamily="49" charset="-122"/>
                <a:ea typeface="仿宋" panose="02010609060101010101" pitchFamily="49" charset="-122"/>
              </a:rPr>
              <a:t>、典型工艺路线工序内容删减</a:t>
            </a:r>
            <a:endParaRPr lang="en-US" altLang="zh-CN" sz="2400" dirty="0">
              <a:latin typeface="仿宋" panose="02010609060101010101" pitchFamily="49" charset="-122"/>
              <a:ea typeface="仿宋" panose="02010609060101010101" pitchFamily="49" charset="-122"/>
            </a:endParaRPr>
          </a:p>
          <a:p>
            <a:r>
              <a:rPr lang="en-US" altLang="zh-CN" sz="2400" dirty="0">
                <a:latin typeface="仿宋" panose="02010609060101010101" pitchFamily="49" charset="-122"/>
                <a:ea typeface="仿宋" panose="02010609060101010101" pitchFamily="49" charset="-122"/>
              </a:rPr>
              <a:t>3</a:t>
            </a:r>
            <a:r>
              <a:rPr lang="zh-CN" altLang="en-US" sz="2400" dirty="0">
                <a:latin typeface="仿宋" panose="02010609060101010101" pitchFamily="49" charset="-122"/>
                <a:ea typeface="仿宋" panose="02010609060101010101" pitchFamily="49" charset="-122"/>
              </a:rPr>
              <a:t>、新增特征的特征工序组调用</a:t>
            </a:r>
            <a:endParaRPr lang="en-US" altLang="zh-CN" sz="2400" dirty="0">
              <a:latin typeface="仿宋" panose="02010609060101010101" pitchFamily="49" charset="-122"/>
              <a:ea typeface="仿宋" panose="02010609060101010101" pitchFamily="49" charset="-122"/>
            </a:endParaRPr>
          </a:p>
          <a:p>
            <a:r>
              <a:rPr lang="en-US" altLang="zh-CN" sz="2400" dirty="0">
                <a:latin typeface="仿宋" panose="02010609060101010101" pitchFamily="49" charset="-122"/>
                <a:ea typeface="仿宋" panose="02010609060101010101" pitchFamily="49" charset="-122"/>
              </a:rPr>
              <a:t>4</a:t>
            </a:r>
            <a:r>
              <a:rPr lang="zh-CN" altLang="en-US" sz="2400" dirty="0">
                <a:latin typeface="仿宋" panose="02010609060101010101" pitchFamily="49" charset="-122"/>
                <a:ea typeface="仿宋" panose="02010609060101010101" pitchFamily="49" charset="-122"/>
              </a:rPr>
              <a:t>、工序组单元工艺路线定位</a:t>
            </a:r>
          </a:p>
        </p:txBody>
      </p:sp>
    </p:spTree>
    <p:extLst>
      <p:ext uri="{BB962C8B-B14F-4D97-AF65-F5344CB8AC3E}">
        <p14:creationId xmlns:p14="http://schemas.microsoft.com/office/powerpoint/2010/main" val="3936721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616DB23-3FC2-46BA-A3DF-10F3186AF855}"/>
              </a:ext>
            </a:extLst>
          </p:cNvPr>
          <p:cNvSpPr txBox="1"/>
          <p:nvPr/>
        </p:nvSpPr>
        <p:spPr>
          <a:xfrm>
            <a:off x="265651" y="228600"/>
            <a:ext cx="11660697" cy="6400800"/>
          </a:xfrm>
          <a:prstGeom prst="rect">
            <a:avLst/>
          </a:prstGeom>
          <a:noFill/>
          <a:ln w="19050">
            <a:solidFill>
              <a:schemeClr val="tx1"/>
            </a:solidFill>
          </a:ln>
        </p:spPr>
        <p:txBody>
          <a:bodyPr wrap="square" rtlCol="0">
            <a:spAutoFit/>
          </a:bodyPr>
          <a:lstStyle/>
          <a:p>
            <a:endParaRPr lang="zh-CN" altLang="en-US" dirty="0"/>
          </a:p>
        </p:txBody>
      </p:sp>
      <p:sp>
        <p:nvSpPr>
          <p:cNvPr id="2" name="标题 1"/>
          <p:cNvSpPr>
            <a:spLocks noGrp="1"/>
          </p:cNvSpPr>
          <p:nvPr>
            <p:ph type="title" idx="4294967295"/>
          </p:nvPr>
        </p:nvSpPr>
        <p:spPr>
          <a:xfrm>
            <a:off x="838199" y="377666"/>
            <a:ext cx="10515600" cy="1325563"/>
          </a:xfrm>
        </p:spPr>
        <p:txBody>
          <a:bodyPr/>
          <a:lstStyle/>
          <a:p>
            <a:r>
              <a:rPr lang="zh-CN" altLang="en-US" dirty="0">
                <a:latin typeface="宋体" panose="02010600030101010101" pitchFamily="2" charset="-122"/>
                <a:ea typeface="宋体" panose="02010600030101010101" pitchFamily="2" charset="-122"/>
              </a:rPr>
              <a:t>制造特征库</a:t>
            </a:r>
          </a:p>
        </p:txBody>
      </p:sp>
      <p:graphicFrame>
        <p:nvGraphicFramePr>
          <p:cNvPr id="11" name="图示 10">
            <a:extLst>
              <a:ext uri="{FF2B5EF4-FFF2-40B4-BE49-F238E27FC236}">
                <a16:creationId xmlns:a16="http://schemas.microsoft.com/office/drawing/2014/main" id="{007C5C4D-DBB0-4050-AC1C-C4D8BD5859C8}"/>
              </a:ext>
            </a:extLst>
          </p:cNvPr>
          <p:cNvGraphicFramePr/>
          <p:nvPr>
            <p:extLst>
              <p:ext uri="{D42A27DB-BD31-4B8C-83A1-F6EECF244321}">
                <p14:modId xmlns:p14="http://schemas.microsoft.com/office/powerpoint/2010/main" val="1874070890"/>
              </p:ext>
            </p:extLst>
          </p:nvPr>
        </p:nvGraphicFramePr>
        <p:xfrm>
          <a:off x="4227249" y="1303734"/>
          <a:ext cx="3737499" cy="22029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 name="文本框 13">
            <a:extLst>
              <a:ext uri="{FF2B5EF4-FFF2-40B4-BE49-F238E27FC236}">
                <a16:creationId xmlns:a16="http://schemas.microsoft.com/office/drawing/2014/main" id="{D7EB2F5E-F7D6-4F18-A481-706E1C2D3A18}"/>
              </a:ext>
            </a:extLst>
          </p:cNvPr>
          <p:cNvSpPr txBox="1"/>
          <p:nvPr/>
        </p:nvSpPr>
        <p:spPr>
          <a:xfrm>
            <a:off x="612560" y="3542191"/>
            <a:ext cx="10626570" cy="2123658"/>
          </a:xfrm>
          <a:prstGeom prst="rect">
            <a:avLst/>
          </a:prstGeom>
          <a:noFill/>
        </p:spPr>
        <p:txBody>
          <a:bodyPr wrap="square" rtlCol="0">
            <a:spAutoFit/>
          </a:bodyPr>
          <a:lstStyle/>
          <a:p>
            <a:r>
              <a:rPr lang="zh-CN" altLang="en-US" sz="2800" b="1" dirty="0">
                <a:latin typeface="仿宋" panose="02010609060101010101" pitchFamily="49" charset="-122"/>
                <a:ea typeface="仿宋" panose="02010609060101010101" pitchFamily="49" charset="-122"/>
              </a:rPr>
              <a:t>痛点：</a:t>
            </a:r>
            <a:r>
              <a:rPr lang="zh-CN" altLang="en-US" sz="2400" dirty="0">
                <a:latin typeface="仿宋" panose="02010609060101010101" pitchFamily="49" charset="-122"/>
                <a:ea typeface="仿宋" panose="02010609060101010101" pitchFamily="49" charset="-122"/>
              </a:rPr>
              <a:t>制造特征的自动生成，制造特征库的自动生成</a:t>
            </a:r>
            <a:endParaRPr lang="en-US" altLang="zh-CN" sz="2400" dirty="0">
              <a:latin typeface="仿宋" panose="02010609060101010101" pitchFamily="49" charset="-122"/>
              <a:ea typeface="仿宋" panose="02010609060101010101" pitchFamily="49" charset="-122"/>
            </a:endParaRPr>
          </a:p>
          <a:p>
            <a:r>
              <a:rPr lang="zh-CN" altLang="en-US" sz="2800" b="1" dirty="0">
                <a:latin typeface="仿宋" panose="02010609060101010101" pitchFamily="49" charset="-122"/>
                <a:ea typeface="仿宋" panose="02010609060101010101" pitchFamily="49" charset="-122"/>
              </a:rPr>
              <a:t>关键技术：</a:t>
            </a:r>
            <a:r>
              <a:rPr lang="zh-CN" altLang="en-US" sz="2400" dirty="0">
                <a:latin typeface="仿宋" panose="02010609060101010101" pitchFamily="49" charset="-122"/>
                <a:ea typeface="仿宋" panose="02010609060101010101" pitchFamily="49" charset="-122"/>
              </a:rPr>
              <a:t>特征信息提取，属性参数和制造工艺的确定，</a:t>
            </a:r>
            <a:r>
              <a:rPr lang="zh-CN" altLang="en-US" sz="2400" dirty="0">
                <a:highlight>
                  <a:srgbClr val="FFFF00"/>
                </a:highlight>
                <a:latin typeface="仿宋" panose="02010609060101010101" pitchFamily="49" charset="-122"/>
                <a:ea typeface="仿宋" panose="02010609060101010101" pitchFamily="49" charset="-122"/>
              </a:rPr>
              <a:t>三维模型的生成</a:t>
            </a:r>
            <a:endParaRPr lang="en-US" altLang="zh-CN" sz="2400" dirty="0">
              <a:highlight>
                <a:srgbClr val="FFFF00"/>
              </a:highlight>
              <a:latin typeface="仿宋" panose="02010609060101010101" pitchFamily="49" charset="-122"/>
              <a:ea typeface="仿宋" panose="02010609060101010101" pitchFamily="49" charset="-122"/>
            </a:endParaRPr>
          </a:p>
          <a:p>
            <a:r>
              <a:rPr lang="zh-CN" altLang="en-US" sz="2800" b="1" dirty="0">
                <a:latin typeface="仿宋" panose="02010609060101010101" pitchFamily="49" charset="-122"/>
                <a:ea typeface="仿宋" panose="02010609060101010101" pitchFamily="49" charset="-122"/>
              </a:rPr>
              <a:t>方法：</a:t>
            </a:r>
            <a:r>
              <a:rPr lang="en-US" altLang="zh-CN" sz="2800" b="1" dirty="0">
                <a:latin typeface="仿宋" panose="02010609060101010101" pitchFamily="49" charset="-122"/>
                <a:ea typeface="仿宋" panose="02010609060101010101" pitchFamily="49" charset="-122"/>
              </a:rPr>
              <a:t> </a:t>
            </a:r>
          </a:p>
          <a:p>
            <a:r>
              <a:rPr lang="zh-CN" altLang="en-US" sz="2400" b="1" dirty="0">
                <a:latin typeface="仿宋" panose="02010609060101010101" pitchFamily="49" charset="-122"/>
                <a:ea typeface="仿宋" panose="02010609060101010101" pitchFamily="49" charset="-122"/>
              </a:rPr>
              <a:t>神经网络</a:t>
            </a:r>
            <a:r>
              <a:rPr lang="en-US" altLang="zh-CN" sz="2400" dirty="0">
                <a:latin typeface="仿宋" panose="02010609060101010101" pitchFamily="49" charset="-122"/>
                <a:ea typeface="仿宋" panose="02010609060101010101" pitchFamily="49" charset="-122"/>
              </a:rPr>
              <a:t>(</a:t>
            </a:r>
            <a:r>
              <a:rPr lang="zh-CN" altLang="en-US" sz="2400" dirty="0">
                <a:latin typeface="仿宋" panose="02010609060101010101" pitchFamily="49" charset="-122"/>
                <a:ea typeface="仿宋" panose="02010609060101010101" pitchFamily="49" charset="-122"/>
              </a:rPr>
              <a:t>工艺知识以网络权值方式储存在神经元节点中</a:t>
            </a:r>
            <a:r>
              <a:rPr lang="en-US" altLang="zh-CN" sz="2400" dirty="0">
                <a:latin typeface="仿宋" panose="02010609060101010101" pitchFamily="49" charset="-122"/>
                <a:ea typeface="仿宋" panose="02010609060101010101" pitchFamily="49" charset="-122"/>
              </a:rPr>
              <a:t>,</a:t>
            </a:r>
            <a:r>
              <a:rPr lang="zh-CN" altLang="en-US" sz="2400" dirty="0">
                <a:latin typeface="仿宋" panose="02010609060101010101" pitchFamily="49" charset="-122"/>
                <a:ea typeface="仿宋" panose="02010609060101010101" pitchFamily="49" charset="-122"/>
              </a:rPr>
              <a:t>在推理方面具有优势）</a:t>
            </a:r>
            <a:endParaRPr lang="en-US" altLang="zh-CN" sz="2400" dirty="0">
              <a:latin typeface="仿宋" panose="02010609060101010101" pitchFamily="49" charset="-122"/>
              <a:ea typeface="仿宋" panose="02010609060101010101" pitchFamily="49" charset="-122"/>
            </a:endParaRPr>
          </a:p>
          <a:p>
            <a:r>
              <a:rPr lang="zh-CN" altLang="en-US" sz="2400" b="1" dirty="0">
                <a:latin typeface="仿宋" panose="02010609060101010101" pitchFamily="49" charset="-122"/>
                <a:ea typeface="仿宋" panose="02010609060101010101" pitchFamily="49" charset="-122"/>
              </a:rPr>
              <a:t>生成对抗网络</a:t>
            </a:r>
            <a:r>
              <a:rPr lang="zh-CN" altLang="en-US" sz="2400" dirty="0">
                <a:latin typeface="仿宋" panose="02010609060101010101" pitchFamily="49" charset="-122"/>
                <a:ea typeface="仿宋" panose="02010609060101010101" pitchFamily="49" charset="-122"/>
              </a:rPr>
              <a:t>（强大的特征学习和特征表达能力，主要三维模型生成方法）</a:t>
            </a:r>
            <a:endParaRPr lang="en-US" altLang="zh-CN" sz="2400" dirty="0">
              <a:latin typeface="仿宋" panose="02010609060101010101" pitchFamily="49" charset="-122"/>
              <a:ea typeface="仿宋" panose="02010609060101010101" pitchFamily="49" charset="-122"/>
            </a:endParaRPr>
          </a:p>
        </p:txBody>
      </p:sp>
      <p:sp>
        <p:nvSpPr>
          <p:cNvPr id="15" name="文本框 14">
            <a:extLst>
              <a:ext uri="{FF2B5EF4-FFF2-40B4-BE49-F238E27FC236}">
                <a16:creationId xmlns:a16="http://schemas.microsoft.com/office/drawing/2014/main" id="{0E4B4FA8-9EC2-4EFD-BE41-854FECF7085E}"/>
              </a:ext>
            </a:extLst>
          </p:cNvPr>
          <p:cNvSpPr txBox="1"/>
          <p:nvPr/>
        </p:nvSpPr>
        <p:spPr>
          <a:xfrm>
            <a:off x="941034" y="5812615"/>
            <a:ext cx="10520038" cy="1015663"/>
          </a:xfrm>
          <a:prstGeom prst="rect">
            <a:avLst/>
          </a:prstGeom>
          <a:noFill/>
        </p:spPr>
        <p:txBody>
          <a:bodyPr wrap="square" rtlCol="0">
            <a:spAutoFit/>
          </a:bodyPr>
          <a:lstStyle/>
          <a:p>
            <a:r>
              <a:rPr lang="en-US" altLang="zh-CN" sz="1200" dirty="0">
                <a:solidFill>
                  <a:schemeClr val="bg1">
                    <a:lumMod val="75000"/>
                  </a:schemeClr>
                </a:solidFill>
                <a:latin typeface="Microsoft yahei" panose="020B0503020204020204" pitchFamily="34" charset="-122"/>
                <a:ea typeface="Microsoft yahei" panose="020B0503020204020204" pitchFamily="34" charset="-122"/>
              </a:rPr>
              <a:t>[1]</a:t>
            </a:r>
            <a:r>
              <a:rPr lang="zh-CN" altLang="en-US" sz="1200" dirty="0">
                <a:solidFill>
                  <a:schemeClr val="bg1">
                    <a:lumMod val="75000"/>
                  </a:schemeClr>
                </a:solidFill>
                <a:latin typeface="Microsoft yahei" panose="020B0503020204020204" pitchFamily="34" charset="-122"/>
                <a:ea typeface="Microsoft yahei" panose="020B0503020204020204" pitchFamily="34" charset="-122"/>
              </a:rPr>
              <a:t>付晓东</a:t>
            </a:r>
            <a:r>
              <a:rPr lang="en-US" altLang="zh-CN" sz="1200" dirty="0">
                <a:solidFill>
                  <a:schemeClr val="bg1">
                    <a:lumMod val="75000"/>
                  </a:schemeClr>
                </a:solidFill>
                <a:latin typeface="Microsoft yahei" panose="020B0503020204020204" pitchFamily="34" charset="-122"/>
                <a:ea typeface="Microsoft yahei" panose="020B0503020204020204" pitchFamily="34" charset="-122"/>
              </a:rPr>
              <a:t>,</a:t>
            </a:r>
            <a:r>
              <a:rPr lang="zh-CN" altLang="en-US" sz="1200" dirty="0">
                <a:solidFill>
                  <a:schemeClr val="bg1">
                    <a:lumMod val="75000"/>
                  </a:schemeClr>
                </a:solidFill>
                <a:latin typeface="Microsoft yahei" panose="020B0503020204020204" pitchFamily="34" charset="-122"/>
                <a:ea typeface="Microsoft yahei" panose="020B0503020204020204" pitchFamily="34" charset="-122"/>
              </a:rPr>
              <a:t>殷浚喆</a:t>
            </a:r>
            <a:r>
              <a:rPr lang="en-US" altLang="zh-CN" sz="1200" dirty="0">
                <a:solidFill>
                  <a:schemeClr val="bg1">
                    <a:lumMod val="75000"/>
                  </a:schemeClr>
                </a:solidFill>
                <a:latin typeface="Microsoft yahei" panose="020B0503020204020204" pitchFamily="34" charset="-122"/>
                <a:ea typeface="Microsoft yahei" panose="020B0503020204020204" pitchFamily="34" charset="-122"/>
              </a:rPr>
              <a:t>,</a:t>
            </a:r>
            <a:r>
              <a:rPr lang="zh-CN" altLang="en-US" sz="1200" dirty="0">
                <a:solidFill>
                  <a:schemeClr val="bg1">
                    <a:lumMod val="75000"/>
                  </a:schemeClr>
                </a:solidFill>
                <a:latin typeface="Microsoft yahei" panose="020B0503020204020204" pitchFamily="34" charset="-122"/>
                <a:ea typeface="Microsoft yahei" panose="020B0503020204020204" pitchFamily="34" charset="-122"/>
              </a:rPr>
              <a:t>毛清华</a:t>
            </a:r>
            <a:r>
              <a:rPr lang="en-US" altLang="zh-CN" sz="1200" dirty="0">
                <a:solidFill>
                  <a:schemeClr val="bg1">
                    <a:lumMod val="75000"/>
                  </a:schemeClr>
                </a:solidFill>
                <a:latin typeface="Microsoft yahei" panose="020B0503020204020204" pitchFamily="34" charset="-122"/>
                <a:ea typeface="Microsoft yahei" panose="020B0503020204020204" pitchFamily="34" charset="-122"/>
              </a:rPr>
              <a:t>,</a:t>
            </a:r>
            <a:r>
              <a:rPr lang="zh-CN" altLang="en-US" sz="1200" dirty="0">
                <a:solidFill>
                  <a:schemeClr val="bg1">
                    <a:lumMod val="75000"/>
                  </a:schemeClr>
                </a:solidFill>
                <a:latin typeface="Microsoft yahei" panose="020B0503020204020204" pitchFamily="34" charset="-122"/>
                <a:ea typeface="Microsoft yahei" panose="020B0503020204020204" pitchFamily="34" charset="-122"/>
              </a:rPr>
              <a:t>窦子学</a:t>
            </a:r>
            <a:r>
              <a:rPr lang="en-US" altLang="zh-CN" sz="1200" dirty="0">
                <a:solidFill>
                  <a:schemeClr val="bg1">
                    <a:lumMod val="75000"/>
                  </a:schemeClr>
                </a:solidFill>
                <a:latin typeface="Microsoft yahei" panose="020B0503020204020204" pitchFamily="34" charset="-122"/>
                <a:ea typeface="Microsoft yahei" panose="020B0503020204020204" pitchFamily="34" charset="-122"/>
              </a:rPr>
              <a:t>.</a:t>
            </a:r>
            <a:r>
              <a:rPr lang="zh-CN" altLang="en-US" sz="1200" dirty="0">
                <a:solidFill>
                  <a:schemeClr val="bg1">
                    <a:lumMod val="75000"/>
                  </a:schemeClr>
                </a:solidFill>
                <a:latin typeface="Microsoft yahei" panose="020B0503020204020204" pitchFamily="34" charset="-122"/>
                <a:ea typeface="Microsoft yahei" panose="020B0503020204020204" pitchFamily="34" charset="-122"/>
              </a:rPr>
              <a:t>基于神经网络专家系统的工艺推理研究</a:t>
            </a:r>
            <a:r>
              <a:rPr lang="en-US" altLang="zh-CN" sz="1200" dirty="0">
                <a:solidFill>
                  <a:schemeClr val="bg1">
                    <a:lumMod val="75000"/>
                  </a:schemeClr>
                </a:solidFill>
                <a:latin typeface="Microsoft yahei" panose="020B0503020204020204" pitchFamily="34" charset="-122"/>
                <a:ea typeface="Microsoft yahei" panose="020B0503020204020204" pitchFamily="34" charset="-122"/>
              </a:rPr>
              <a:t>——</a:t>
            </a:r>
            <a:r>
              <a:rPr lang="zh-CN" altLang="en-US" sz="1200" dirty="0">
                <a:solidFill>
                  <a:schemeClr val="bg1">
                    <a:lumMod val="75000"/>
                  </a:schemeClr>
                </a:solidFill>
                <a:latin typeface="Microsoft yahei" panose="020B0503020204020204" pitchFamily="34" charset="-122"/>
                <a:ea typeface="Microsoft yahei" panose="020B0503020204020204" pitchFamily="34" charset="-122"/>
              </a:rPr>
              <a:t>以轴类零件为例</a:t>
            </a:r>
            <a:r>
              <a:rPr lang="en-US" altLang="zh-CN" sz="1200" dirty="0">
                <a:solidFill>
                  <a:schemeClr val="bg1">
                    <a:lumMod val="75000"/>
                  </a:schemeClr>
                </a:solidFill>
                <a:latin typeface="Microsoft yahei" panose="020B0503020204020204" pitchFamily="34" charset="-122"/>
                <a:ea typeface="Microsoft yahei" panose="020B0503020204020204" pitchFamily="34" charset="-122"/>
              </a:rPr>
              <a:t>[J].</a:t>
            </a:r>
            <a:r>
              <a:rPr lang="zh-CN" altLang="en-US" sz="1200" dirty="0">
                <a:solidFill>
                  <a:schemeClr val="bg1">
                    <a:lumMod val="75000"/>
                  </a:schemeClr>
                </a:solidFill>
                <a:latin typeface="Microsoft yahei" panose="020B0503020204020204" pitchFamily="34" charset="-122"/>
                <a:ea typeface="Microsoft yahei" panose="020B0503020204020204" pitchFamily="34" charset="-122"/>
              </a:rPr>
              <a:t>现代制造工程</a:t>
            </a:r>
            <a:r>
              <a:rPr lang="en-US" altLang="zh-CN" sz="1200" dirty="0">
                <a:solidFill>
                  <a:schemeClr val="bg1">
                    <a:lumMod val="75000"/>
                  </a:schemeClr>
                </a:solidFill>
                <a:latin typeface="Microsoft yahei" panose="020B0503020204020204" pitchFamily="34" charset="-122"/>
                <a:ea typeface="Microsoft yahei" panose="020B0503020204020204" pitchFamily="34" charset="-122"/>
              </a:rPr>
              <a:t>,2017(09):89-95+132.DOI:10.16731/j.cnki.1671-3133.2017.09.016.</a:t>
            </a:r>
          </a:p>
          <a:p>
            <a:r>
              <a:rPr lang="en-US" altLang="zh-CN" sz="1200" dirty="0">
                <a:solidFill>
                  <a:schemeClr val="bg1">
                    <a:lumMod val="75000"/>
                  </a:schemeClr>
                </a:solidFill>
                <a:latin typeface="Microsoft yahei" panose="020B0503020204020204" pitchFamily="34" charset="-122"/>
                <a:ea typeface="Microsoft yahei" panose="020B0503020204020204" pitchFamily="34" charset="-122"/>
              </a:rPr>
              <a:t>[2]</a:t>
            </a:r>
            <a:r>
              <a:rPr lang="zh-CN" altLang="en-US" sz="1200" dirty="0">
                <a:solidFill>
                  <a:schemeClr val="bg1">
                    <a:lumMod val="75000"/>
                  </a:schemeClr>
                </a:solidFill>
                <a:latin typeface="Microsoft yahei" panose="020B0503020204020204" pitchFamily="34" charset="-122"/>
                <a:ea typeface="Microsoft yahei" panose="020B0503020204020204" pitchFamily="34" charset="-122"/>
              </a:rPr>
              <a:t>夏壮</a:t>
            </a:r>
            <a:r>
              <a:rPr lang="en-US" altLang="zh-CN" sz="1200" dirty="0">
                <a:solidFill>
                  <a:schemeClr val="bg1">
                    <a:lumMod val="75000"/>
                  </a:schemeClr>
                </a:solidFill>
                <a:latin typeface="Microsoft yahei" panose="020B0503020204020204" pitchFamily="34" charset="-122"/>
                <a:ea typeface="Microsoft yahei" panose="020B0503020204020204" pitchFamily="34" charset="-122"/>
              </a:rPr>
              <a:t>,</a:t>
            </a:r>
            <a:r>
              <a:rPr lang="zh-CN" altLang="en-US" sz="1200" dirty="0">
                <a:solidFill>
                  <a:schemeClr val="bg1">
                    <a:lumMod val="75000"/>
                  </a:schemeClr>
                </a:solidFill>
                <a:latin typeface="Microsoft yahei" panose="020B0503020204020204" pitchFamily="34" charset="-122"/>
                <a:ea typeface="Microsoft yahei" panose="020B0503020204020204" pitchFamily="34" charset="-122"/>
              </a:rPr>
              <a:t>杜文风</a:t>
            </a:r>
            <a:r>
              <a:rPr lang="en-US" altLang="zh-CN" sz="1200" dirty="0">
                <a:solidFill>
                  <a:schemeClr val="bg1">
                    <a:lumMod val="75000"/>
                  </a:schemeClr>
                </a:solidFill>
                <a:latin typeface="Microsoft yahei" panose="020B0503020204020204" pitchFamily="34" charset="-122"/>
                <a:ea typeface="Microsoft yahei" panose="020B0503020204020204" pitchFamily="34" charset="-122"/>
              </a:rPr>
              <a:t>,</a:t>
            </a:r>
            <a:r>
              <a:rPr lang="zh-CN" altLang="en-US" sz="1200" dirty="0">
                <a:solidFill>
                  <a:schemeClr val="bg1">
                    <a:lumMod val="75000"/>
                  </a:schemeClr>
                </a:solidFill>
                <a:latin typeface="Microsoft yahei" panose="020B0503020204020204" pitchFamily="34" charset="-122"/>
                <a:ea typeface="Microsoft yahei" panose="020B0503020204020204" pitchFamily="34" charset="-122"/>
              </a:rPr>
              <a:t>韩乐雨</a:t>
            </a:r>
            <a:r>
              <a:rPr lang="en-US" altLang="zh-CN" sz="1200" dirty="0">
                <a:solidFill>
                  <a:schemeClr val="bg1">
                    <a:lumMod val="75000"/>
                  </a:schemeClr>
                </a:solidFill>
                <a:latin typeface="Microsoft yahei" panose="020B0503020204020204" pitchFamily="34" charset="-122"/>
                <a:ea typeface="Microsoft yahei" panose="020B0503020204020204" pitchFamily="34" charset="-122"/>
              </a:rPr>
              <a:t>,</a:t>
            </a:r>
            <a:r>
              <a:rPr lang="zh-CN" altLang="en-US" sz="1200" dirty="0">
                <a:solidFill>
                  <a:schemeClr val="bg1">
                    <a:lumMod val="75000"/>
                  </a:schemeClr>
                </a:solidFill>
                <a:latin typeface="Microsoft yahei" panose="020B0503020204020204" pitchFamily="34" charset="-122"/>
                <a:ea typeface="Microsoft yahei" panose="020B0503020204020204" pitchFamily="34" charset="-122"/>
              </a:rPr>
              <a:t>高博青</a:t>
            </a:r>
            <a:r>
              <a:rPr lang="en-US" altLang="zh-CN" sz="1200" dirty="0">
                <a:solidFill>
                  <a:schemeClr val="bg1">
                    <a:lumMod val="75000"/>
                  </a:schemeClr>
                </a:solidFill>
                <a:latin typeface="Microsoft yahei" panose="020B0503020204020204" pitchFamily="34" charset="-122"/>
                <a:ea typeface="Microsoft yahei" panose="020B0503020204020204" pitchFamily="34" charset="-122"/>
              </a:rPr>
              <a:t>,</a:t>
            </a:r>
            <a:r>
              <a:rPr lang="zh-CN" altLang="en-US" sz="1200" dirty="0">
                <a:solidFill>
                  <a:schemeClr val="bg1">
                    <a:lumMod val="75000"/>
                  </a:schemeClr>
                </a:solidFill>
                <a:latin typeface="Microsoft yahei" panose="020B0503020204020204" pitchFamily="34" charset="-122"/>
                <a:ea typeface="Microsoft yahei" panose="020B0503020204020204" pitchFamily="34" charset="-122"/>
              </a:rPr>
              <a:t>董石麟</a:t>
            </a:r>
            <a:r>
              <a:rPr lang="en-US" altLang="zh-CN" sz="1200" dirty="0">
                <a:solidFill>
                  <a:schemeClr val="bg1">
                    <a:lumMod val="75000"/>
                  </a:schemeClr>
                </a:solidFill>
                <a:latin typeface="Microsoft yahei" panose="020B0503020204020204" pitchFamily="34" charset="-122"/>
                <a:ea typeface="Microsoft yahei" panose="020B0503020204020204" pitchFamily="34" charset="-122"/>
              </a:rPr>
              <a:t>.</a:t>
            </a:r>
            <a:r>
              <a:rPr lang="zh-CN" altLang="en-US" sz="1200" dirty="0">
                <a:solidFill>
                  <a:schemeClr val="bg1">
                    <a:lumMod val="75000"/>
                  </a:schemeClr>
                </a:solidFill>
                <a:latin typeface="Microsoft yahei" panose="020B0503020204020204" pitchFamily="34" charset="-122"/>
                <a:ea typeface="Microsoft yahei" panose="020B0503020204020204" pitchFamily="34" charset="-122"/>
              </a:rPr>
              <a:t>基于生成对抗网络的三维节点实体模型生成方法</a:t>
            </a:r>
            <a:r>
              <a:rPr lang="en-US" altLang="zh-CN" sz="1200" dirty="0">
                <a:solidFill>
                  <a:schemeClr val="bg1">
                    <a:lumMod val="75000"/>
                  </a:schemeClr>
                </a:solidFill>
                <a:latin typeface="Microsoft yahei" panose="020B0503020204020204" pitchFamily="34" charset="-122"/>
                <a:ea typeface="Microsoft yahei" panose="020B0503020204020204" pitchFamily="34" charset="-122"/>
              </a:rPr>
              <a:t>[J/OL].</a:t>
            </a:r>
            <a:r>
              <a:rPr lang="zh-CN" altLang="en-US" sz="1200" dirty="0">
                <a:solidFill>
                  <a:schemeClr val="bg1">
                    <a:lumMod val="75000"/>
                  </a:schemeClr>
                </a:solidFill>
                <a:latin typeface="Microsoft yahei" panose="020B0503020204020204" pitchFamily="34" charset="-122"/>
                <a:ea typeface="Microsoft yahei" panose="020B0503020204020204" pitchFamily="34" charset="-122"/>
              </a:rPr>
              <a:t>建筑结构学报</a:t>
            </a:r>
            <a:r>
              <a:rPr lang="en-US" altLang="zh-CN" sz="1200" dirty="0">
                <a:solidFill>
                  <a:schemeClr val="bg1">
                    <a:lumMod val="75000"/>
                  </a:schemeClr>
                </a:solidFill>
                <a:latin typeface="Microsoft yahei" panose="020B0503020204020204" pitchFamily="34" charset="-122"/>
                <a:ea typeface="Microsoft yahei" panose="020B0503020204020204" pitchFamily="34" charset="-122"/>
              </a:rPr>
              <a:t>:1-19[2023-04-19].DOI:10.14006/j.jzjgxb.2022.0517.</a:t>
            </a:r>
          </a:p>
          <a:p>
            <a:endParaRPr lang="zh-CN" altLang="en-US" sz="1200" dirty="0">
              <a:solidFill>
                <a:schemeClr val="bg1">
                  <a:lumMod val="75000"/>
                </a:schemeClr>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70697894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175</TotalTime>
  <Words>1210</Words>
  <Application>Microsoft Office PowerPoint</Application>
  <PresentationFormat>宽屏</PresentationFormat>
  <Paragraphs>59</Paragraphs>
  <Slides>8</Slides>
  <Notes>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8</vt:i4>
      </vt:variant>
    </vt:vector>
  </HeadingPairs>
  <TitlesOfParts>
    <vt:vector size="16" baseType="lpstr">
      <vt:lpstr>等线</vt:lpstr>
      <vt:lpstr>等线 Light</vt:lpstr>
      <vt:lpstr>仿宋</vt:lpstr>
      <vt:lpstr>华文仿宋</vt:lpstr>
      <vt:lpstr>宋体</vt:lpstr>
      <vt:lpstr>Microsoft yahei</vt:lpstr>
      <vt:lpstr>Arial</vt:lpstr>
      <vt:lpstr>Office 主题​​</vt:lpstr>
      <vt:lpstr>机加工艺</vt:lpstr>
      <vt:lpstr>工序模型</vt:lpstr>
      <vt:lpstr>工序模型生成方法</vt:lpstr>
      <vt:lpstr>正向生成法</vt:lpstr>
      <vt:lpstr>毛坯模型生成</vt:lpstr>
      <vt:lpstr>逆向生成法</vt:lpstr>
      <vt:lpstr>工艺复用</vt:lpstr>
      <vt:lpstr>制造特征库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机加工艺</dc:title>
  <dc:creator>王 轩</dc:creator>
  <cp:lastModifiedBy>王 轩</cp:lastModifiedBy>
  <cp:revision>14</cp:revision>
  <dcterms:created xsi:type="dcterms:W3CDTF">2023-04-18T13:05:00Z</dcterms:created>
  <dcterms:modified xsi:type="dcterms:W3CDTF">2023-04-19T06:23:52Z</dcterms:modified>
</cp:coreProperties>
</file>