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8288000" cy="10287000"/>
  <p:notesSz cx="6858000" cy="9144000"/>
  <p:embeddedFontLst>
    <p:embeddedFont>
      <p:font typeface="Open Sans Bold" panose="020B0806030504020204"/>
      <p:bold r:id="rId15"/>
    </p:embeddedFont>
    <p:embeddedFont>
      <p:font typeface="Open Sans" panose="020B0606030504020204"/>
      <p:regular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4205889" cy="8229600"/>
          </a:xfrm>
          <a:prstGeom prst="rect">
            <a:avLst/>
          </a:prstGeom>
          <a:solidFill>
            <a:srgbClr val="000000">
              <a:alpha val="4706"/>
            </a:srgbClr>
          </a:solidFill>
        </p:spPr>
      </p:sp>
      <p:pic>
        <p:nvPicPr>
          <p:cNvPr id="3" name="Picture 3"/>
          <p:cNvPicPr>
            <a:picLocks noChangeAspect="1"/>
          </p:cNvPicPr>
          <p:nvPr/>
        </p:nvPicPr>
        <p:blipFill>
          <a:blip r:embed="rId1"/>
          <a:srcRect l="16320" r="14788"/>
          <a:stretch>
            <a:fillRect/>
          </a:stretch>
        </p:blipFill>
        <p:spPr>
          <a:xfrm>
            <a:off x="2360461" y="2363905"/>
            <a:ext cx="5748256" cy="5559190"/>
          </a:xfrm>
          <a:prstGeom prst="rect">
            <a:avLst/>
          </a:prstGeom>
        </p:spPr>
      </p:pic>
      <p:sp>
        <p:nvSpPr>
          <p:cNvPr id="4" name="AutoShape 4"/>
          <p:cNvSpPr/>
          <p:nvPr/>
        </p:nvSpPr>
        <p:spPr>
          <a:xfrm>
            <a:off x="16083732" y="5143500"/>
            <a:ext cx="1175568" cy="137659"/>
          </a:xfrm>
          <a:prstGeom prst="rect">
            <a:avLst/>
          </a:prstGeom>
          <a:solidFill>
            <a:srgbClr val="000000"/>
          </a:solidFill>
        </p:spPr>
      </p:sp>
      <p:sp>
        <p:nvSpPr>
          <p:cNvPr id="5" name="TextBox 5"/>
          <p:cNvSpPr txBox="1"/>
          <p:nvPr/>
        </p:nvSpPr>
        <p:spPr>
          <a:xfrm>
            <a:off x="1745742" y="1602628"/>
            <a:ext cx="1825794" cy="1526397"/>
          </a:xfrm>
          <a:prstGeom prst="rect">
            <a:avLst/>
          </a:prstGeom>
        </p:spPr>
        <p:txBody>
          <a:bodyPr lIns="0" tIns="0" rIns="0" bIns="0" rtlCol="0" anchor="t">
            <a:spAutoFit/>
          </a:bodyPr>
          <a:lstStyle/>
          <a:p>
            <a:pPr>
              <a:lnSpc>
                <a:spcPts val="12600"/>
              </a:lnSpc>
              <a:spcBef>
                <a:spcPct val="0"/>
              </a:spcBef>
            </a:pPr>
            <a:r>
              <a:rPr lang="en-US" sz="9000">
                <a:solidFill>
                  <a:srgbClr val="000000"/>
                </a:solidFill>
                <a:latin typeface="Open Sans Bold" panose="020B0806030504020204"/>
              </a:rPr>
              <a:t>/01</a:t>
            </a:r>
            <a:endParaRPr lang="en-US" sz="9000">
              <a:solidFill>
                <a:srgbClr val="000000"/>
              </a:solidFill>
              <a:latin typeface="Open Sans Bold" panose="020B0806030504020204"/>
            </a:endParaRPr>
          </a:p>
        </p:txBody>
      </p:sp>
      <p:sp>
        <p:nvSpPr>
          <p:cNvPr id="6" name="TextBox 6"/>
          <p:cNvSpPr txBox="1"/>
          <p:nvPr/>
        </p:nvSpPr>
        <p:spPr>
          <a:xfrm>
            <a:off x="7747719" y="3285363"/>
            <a:ext cx="7462586" cy="3724275"/>
          </a:xfrm>
          <a:prstGeom prst="rect">
            <a:avLst/>
          </a:prstGeom>
        </p:spPr>
        <p:txBody>
          <a:bodyPr lIns="0" tIns="0" rIns="0" bIns="0" rtlCol="0" anchor="t">
            <a:spAutoFit/>
          </a:bodyPr>
          <a:lstStyle/>
          <a:p>
            <a:pPr>
              <a:lnSpc>
                <a:spcPts val="9765"/>
              </a:lnSpc>
            </a:pPr>
            <a:r>
              <a:rPr lang="en-US" sz="8140">
                <a:solidFill>
                  <a:srgbClr val="000000"/>
                </a:solidFill>
                <a:latin typeface="Open Sans Bold" panose="020B0806030504020204"/>
              </a:rPr>
              <a:t>Persistency of a drug:</a:t>
            </a:r>
            <a:endParaRPr lang="en-US" sz="8140">
              <a:solidFill>
                <a:srgbClr val="000000"/>
              </a:solidFill>
              <a:latin typeface="Open Sans Bold" panose="020B0806030504020204"/>
            </a:endParaRPr>
          </a:p>
          <a:p>
            <a:pPr>
              <a:lnSpc>
                <a:spcPts val="9765"/>
              </a:lnSpc>
            </a:pPr>
            <a:r>
              <a:rPr lang="en-US" sz="8140">
                <a:solidFill>
                  <a:srgbClr val="000000"/>
                </a:solidFill>
                <a:latin typeface="Open Sans Bold" panose="020B0806030504020204"/>
              </a:rPr>
              <a:t>Project review</a:t>
            </a:r>
            <a:endParaRPr lang="en-US" sz="8140">
              <a:solidFill>
                <a:srgbClr val="000000"/>
              </a:solidFill>
              <a:latin typeface="Open Sans Bold" panose="020B08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5433506" y="7717823"/>
            <a:ext cx="1825794" cy="1526397"/>
          </a:xfrm>
          <a:prstGeom prst="rect">
            <a:avLst/>
          </a:prstGeom>
        </p:spPr>
        <p:txBody>
          <a:bodyPr lIns="0" tIns="0" rIns="0" bIns="0" rtlCol="0" anchor="t">
            <a:spAutoFit/>
          </a:bodyPr>
          <a:lstStyle/>
          <a:p>
            <a:pPr algn="r">
              <a:lnSpc>
                <a:spcPts val="12600"/>
              </a:lnSpc>
              <a:spcBef>
                <a:spcPct val="0"/>
              </a:spcBef>
            </a:pPr>
            <a:r>
              <a:rPr lang="en-US" sz="9000">
                <a:solidFill>
                  <a:srgbClr val="000000"/>
                </a:solidFill>
                <a:latin typeface="Open Sans Bold" panose="020B0806030504020204"/>
              </a:rPr>
              <a:t>/02</a:t>
            </a:r>
            <a:endParaRPr lang="en-US" sz="9000">
              <a:solidFill>
                <a:srgbClr val="000000"/>
              </a:solidFill>
              <a:latin typeface="Open Sans Bold" panose="020B0806030504020204"/>
            </a:endParaRPr>
          </a:p>
        </p:txBody>
      </p:sp>
      <p:sp>
        <p:nvSpPr>
          <p:cNvPr id="3" name="TextBox 3"/>
          <p:cNvSpPr txBox="1"/>
          <p:nvPr/>
        </p:nvSpPr>
        <p:spPr>
          <a:xfrm>
            <a:off x="11011902" y="2413972"/>
            <a:ext cx="6247398" cy="2676525"/>
          </a:xfrm>
          <a:prstGeom prst="rect">
            <a:avLst/>
          </a:prstGeom>
        </p:spPr>
        <p:txBody>
          <a:bodyPr lIns="0" tIns="0" rIns="0" bIns="0" rtlCol="0" anchor="t">
            <a:spAutoFit/>
          </a:bodyPr>
          <a:lstStyle/>
          <a:p>
            <a:pPr algn="r">
              <a:lnSpc>
                <a:spcPts val="7100"/>
              </a:lnSpc>
            </a:pPr>
            <a:r>
              <a:rPr lang="en-US" sz="5915">
                <a:solidFill>
                  <a:srgbClr val="000000"/>
                </a:solidFill>
                <a:latin typeface="Open Sans Bold" panose="020B0806030504020204"/>
              </a:rPr>
              <a:t>Group Name:</a:t>
            </a:r>
            <a:endParaRPr lang="en-US" sz="5915">
              <a:solidFill>
                <a:srgbClr val="000000"/>
              </a:solidFill>
              <a:latin typeface="Open Sans Bold" panose="020B0806030504020204"/>
            </a:endParaRPr>
          </a:p>
          <a:p>
            <a:pPr algn="r">
              <a:lnSpc>
                <a:spcPts val="7100"/>
              </a:lnSpc>
            </a:pPr>
            <a:r>
              <a:rPr lang="en-US" sz="5915">
                <a:solidFill>
                  <a:srgbClr val="000000"/>
                </a:solidFill>
                <a:latin typeface="Open Sans Bold" panose="020B0806030504020204"/>
              </a:rPr>
              <a:t>Feature Transformers</a:t>
            </a:r>
            <a:endParaRPr lang="en-US" sz="5915">
              <a:solidFill>
                <a:srgbClr val="000000"/>
              </a:solidFill>
              <a:latin typeface="Open Sans Bold" panose="020B0806030504020204"/>
            </a:endParaRPr>
          </a:p>
        </p:txBody>
      </p:sp>
      <p:sp>
        <p:nvSpPr>
          <p:cNvPr id="4" name="AutoShape 4"/>
          <p:cNvSpPr/>
          <p:nvPr/>
        </p:nvSpPr>
        <p:spPr>
          <a:xfrm>
            <a:off x="0" y="0"/>
            <a:ext cx="1616484" cy="10287000"/>
          </a:xfrm>
          <a:prstGeom prst="rect">
            <a:avLst/>
          </a:prstGeom>
          <a:solidFill>
            <a:srgbClr val="000000">
              <a:alpha val="4706"/>
            </a:srgbClr>
          </a:solidFill>
        </p:spPr>
      </p:sp>
      <p:sp>
        <p:nvSpPr>
          <p:cNvPr id="5" name="AutoShape 5"/>
          <p:cNvSpPr/>
          <p:nvPr/>
        </p:nvSpPr>
        <p:spPr>
          <a:xfrm>
            <a:off x="1028700" y="1108557"/>
            <a:ext cx="1175568" cy="137659"/>
          </a:xfrm>
          <a:prstGeom prst="rect">
            <a:avLst/>
          </a:prstGeom>
          <a:solidFill>
            <a:srgbClr val="000000"/>
          </a:solidFill>
        </p:spPr>
      </p:sp>
      <p:grpSp>
        <p:nvGrpSpPr>
          <p:cNvPr id="6" name="Group 6"/>
          <p:cNvGrpSpPr/>
          <p:nvPr/>
        </p:nvGrpSpPr>
        <p:grpSpPr>
          <a:xfrm rot="0">
            <a:off x="3097228" y="802301"/>
            <a:ext cx="4810139" cy="1047545"/>
            <a:chOff x="0" y="0"/>
            <a:chExt cx="6413518" cy="1396727"/>
          </a:xfrm>
        </p:grpSpPr>
        <p:sp>
          <p:nvSpPr>
            <p:cNvPr id="7" name="TextBox 7"/>
            <p:cNvSpPr txBox="1"/>
            <p:nvPr/>
          </p:nvSpPr>
          <p:spPr>
            <a:xfrm>
              <a:off x="0" y="849568"/>
              <a:ext cx="6413518" cy="547159"/>
            </a:xfrm>
            <a:prstGeom prst="rect">
              <a:avLst/>
            </a:prstGeom>
          </p:spPr>
          <p:txBody>
            <a:bodyPr lIns="0" tIns="0" rIns="0" bIns="0" rtlCol="0" anchor="t">
              <a:spAutoFit/>
            </a:bodyPr>
            <a:lstStyle/>
            <a:p>
              <a:pPr>
                <a:lnSpc>
                  <a:spcPts val="3500"/>
                </a:lnSpc>
              </a:pPr>
              <a:r>
                <a:rPr lang="en-US" sz="2500">
                  <a:solidFill>
                    <a:srgbClr val="000000"/>
                  </a:solidFill>
                  <a:latin typeface="Open Sans" panose="020B0606030504020204"/>
                </a:rPr>
                <a:t>Wangu Ndungu</a:t>
              </a:r>
              <a:endParaRPr lang="en-US" sz="2500">
                <a:solidFill>
                  <a:srgbClr val="000000"/>
                </a:solidFill>
                <a:latin typeface="Open Sans" panose="020B0606030504020204"/>
              </a:endParaRPr>
            </a:p>
          </p:txBody>
        </p:sp>
        <p:sp>
          <p:nvSpPr>
            <p:cNvPr id="8" name="TextBox 8"/>
            <p:cNvSpPr txBox="1"/>
            <p:nvPr/>
          </p:nvSpPr>
          <p:spPr>
            <a:xfrm>
              <a:off x="0" y="-66675"/>
              <a:ext cx="6413518" cy="773642"/>
            </a:xfrm>
            <a:prstGeom prst="rect">
              <a:avLst/>
            </a:prstGeom>
          </p:spPr>
          <p:txBody>
            <a:bodyPr lIns="0" tIns="0" rIns="0" bIns="0" rtlCol="0" anchor="t">
              <a:spAutoFit/>
            </a:bodyPr>
            <a:lstStyle/>
            <a:p>
              <a:pPr>
                <a:lnSpc>
                  <a:spcPts val="4900"/>
                </a:lnSpc>
              </a:pPr>
              <a:r>
                <a:rPr lang="en-US" sz="3500">
                  <a:solidFill>
                    <a:srgbClr val="000000"/>
                  </a:solidFill>
                  <a:latin typeface="Open Sans Bold" panose="020B0806030504020204"/>
                </a:rPr>
                <a:t>Name</a:t>
              </a:r>
              <a:endParaRPr lang="en-US" sz="3500">
                <a:solidFill>
                  <a:srgbClr val="000000"/>
                </a:solidFill>
                <a:latin typeface="Open Sans Bold" panose="020B0806030504020204"/>
              </a:endParaRPr>
            </a:p>
          </p:txBody>
        </p:sp>
      </p:grpSp>
      <p:grpSp>
        <p:nvGrpSpPr>
          <p:cNvPr id="9" name="Group 9"/>
          <p:cNvGrpSpPr/>
          <p:nvPr/>
        </p:nvGrpSpPr>
        <p:grpSpPr>
          <a:xfrm rot="0">
            <a:off x="3097228" y="2857440"/>
            <a:ext cx="4810139" cy="1047545"/>
            <a:chOff x="0" y="0"/>
            <a:chExt cx="6413518" cy="1396727"/>
          </a:xfrm>
        </p:grpSpPr>
        <p:sp>
          <p:nvSpPr>
            <p:cNvPr id="10" name="TextBox 10"/>
            <p:cNvSpPr txBox="1"/>
            <p:nvPr/>
          </p:nvSpPr>
          <p:spPr>
            <a:xfrm>
              <a:off x="0" y="849568"/>
              <a:ext cx="6413518" cy="547159"/>
            </a:xfrm>
            <a:prstGeom prst="rect">
              <a:avLst/>
            </a:prstGeom>
          </p:spPr>
          <p:txBody>
            <a:bodyPr lIns="0" tIns="0" rIns="0" bIns="0" rtlCol="0" anchor="t">
              <a:spAutoFit/>
            </a:bodyPr>
            <a:lstStyle/>
            <a:p>
              <a:pPr>
                <a:lnSpc>
                  <a:spcPts val="3500"/>
                </a:lnSpc>
              </a:pPr>
              <a:r>
                <a:rPr lang="en-US" sz="2500">
                  <a:solidFill>
                    <a:srgbClr val="000000"/>
                  </a:solidFill>
                  <a:latin typeface="Open Sans" panose="020B0606030504020204"/>
                </a:rPr>
                <a:t>nwangu349@gmail.com</a:t>
              </a:r>
              <a:endParaRPr lang="en-US" sz="2500">
                <a:solidFill>
                  <a:srgbClr val="000000"/>
                </a:solidFill>
                <a:latin typeface="Open Sans" panose="020B0606030504020204"/>
              </a:endParaRPr>
            </a:p>
          </p:txBody>
        </p:sp>
        <p:sp>
          <p:nvSpPr>
            <p:cNvPr id="11" name="TextBox 11"/>
            <p:cNvSpPr txBox="1"/>
            <p:nvPr/>
          </p:nvSpPr>
          <p:spPr>
            <a:xfrm>
              <a:off x="0" y="-66675"/>
              <a:ext cx="6413518" cy="773642"/>
            </a:xfrm>
            <a:prstGeom prst="rect">
              <a:avLst/>
            </a:prstGeom>
          </p:spPr>
          <p:txBody>
            <a:bodyPr lIns="0" tIns="0" rIns="0" bIns="0" rtlCol="0" anchor="t">
              <a:spAutoFit/>
            </a:bodyPr>
            <a:lstStyle/>
            <a:p>
              <a:pPr>
                <a:lnSpc>
                  <a:spcPts val="4900"/>
                </a:lnSpc>
              </a:pPr>
              <a:r>
                <a:rPr lang="en-US" sz="3500">
                  <a:solidFill>
                    <a:srgbClr val="000000"/>
                  </a:solidFill>
                  <a:latin typeface="Open Sans Bold" panose="020B0806030504020204"/>
                </a:rPr>
                <a:t>Email Address</a:t>
              </a:r>
              <a:endParaRPr lang="en-US" sz="3500">
                <a:solidFill>
                  <a:srgbClr val="000000"/>
                </a:solidFill>
                <a:latin typeface="Open Sans Bold" panose="020B0806030504020204"/>
              </a:endParaRPr>
            </a:p>
          </p:txBody>
        </p:sp>
      </p:grpSp>
      <p:grpSp>
        <p:nvGrpSpPr>
          <p:cNvPr id="12" name="Group 12"/>
          <p:cNvGrpSpPr/>
          <p:nvPr/>
        </p:nvGrpSpPr>
        <p:grpSpPr>
          <a:xfrm rot="0">
            <a:off x="3097228" y="4621296"/>
            <a:ext cx="4810139" cy="1044408"/>
            <a:chOff x="0" y="0"/>
            <a:chExt cx="6413518" cy="1392544"/>
          </a:xfrm>
        </p:grpSpPr>
        <p:sp>
          <p:nvSpPr>
            <p:cNvPr id="13" name="TextBox 13"/>
            <p:cNvSpPr txBox="1"/>
            <p:nvPr/>
          </p:nvSpPr>
          <p:spPr>
            <a:xfrm>
              <a:off x="0" y="845385"/>
              <a:ext cx="6413518" cy="547159"/>
            </a:xfrm>
            <a:prstGeom prst="rect">
              <a:avLst/>
            </a:prstGeom>
          </p:spPr>
          <p:txBody>
            <a:bodyPr lIns="0" tIns="0" rIns="0" bIns="0" rtlCol="0" anchor="t">
              <a:spAutoFit/>
            </a:bodyPr>
            <a:lstStyle/>
            <a:p>
              <a:pPr>
                <a:lnSpc>
                  <a:spcPts val="3500"/>
                </a:lnSpc>
              </a:pPr>
              <a:r>
                <a:rPr lang="en-US" sz="2500">
                  <a:solidFill>
                    <a:srgbClr val="000000"/>
                  </a:solidFill>
                  <a:latin typeface="Open Sans" panose="020B0606030504020204"/>
                </a:rPr>
                <a:t>Kenya</a:t>
              </a:r>
              <a:endParaRPr lang="en-US" sz="2500">
                <a:solidFill>
                  <a:srgbClr val="000000"/>
                </a:solidFill>
                <a:latin typeface="Open Sans" panose="020B0606030504020204"/>
              </a:endParaRPr>
            </a:p>
          </p:txBody>
        </p:sp>
        <p:sp>
          <p:nvSpPr>
            <p:cNvPr id="14" name="TextBox 14"/>
            <p:cNvSpPr txBox="1"/>
            <p:nvPr/>
          </p:nvSpPr>
          <p:spPr>
            <a:xfrm>
              <a:off x="0" y="-57150"/>
              <a:ext cx="6413518" cy="759934"/>
            </a:xfrm>
            <a:prstGeom prst="rect">
              <a:avLst/>
            </a:prstGeom>
          </p:spPr>
          <p:txBody>
            <a:bodyPr lIns="0" tIns="0" rIns="0" bIns="0" rtlCol="0" anchor="t">
              <a:spAutoFit/>
            </a:bodyPr>
            <a:lstStyle/>
            <a:p>
              <a:pPr>
                <a:lnSpc>
                  <a:spcPts val="4900"/>
                </a:lnSpc>
              </a:pPr>
              <a:r>
                <a:rPr lang="en-US" sz="3500">
                  <a:solidFill>
                    <a:srgbClr val="000000"/>
                  </a:solidFill>
                  <a:latin typeface="Open Sans Bold" panose="020B0806030504020204"/>
                </a:rPr>
                <a:t>Country</a:t>
              </a:r>
              <a:endParaRPr lang="en-US" sz="3500">
                <a:solidFill>
                  <a:srgbClr val="000000"/>
                </a:solidFill>
                <a:latin typeface="Open Sans Bold" panose="020B0806030504020204"/>
              </a:endParaRPr>
            </a:p>
          </p:txBody>
        </p:sp>
      </p:grpSp>
      <p:grpSp>
        <p:nvGrpSpPr>
          <p:cNvPr id="15" name="Group 15"/>
          <p:cNvGrpSpPr/>
          <p:nvPr/>
        </p:nvGrpSpPr>
        <p:grpSpPr>
          <a:xfrm rot="0">
            <a:off x="3097228" y="6674555"/>
            <a:ext cx="4810139" cy="1047545"/>
            <a:chOff x="0" y="0"/>
            <a:chExt cx="6413518" cy="1396727"/>
          </a:xfrm>
        </p:grpSpPr>
        <p:sp>
          <p:nvSpPr>
            <p:cNvPr id="16" name="TextBox 16"/>
            <p:cNvSpPr txBox="1"/>
            <p:nvPr/>
          </p:nvSpPr>
          <p:spPr>
            <a:xfrm>
              <a:off x="0" y="849568"/>
              <a:ext cx="6413518" cy="547159"/>
            </a:xfrm>
            <a:prstGeom prst="rect">
              <a:avLst/>
            </a:prstGeom>
          </p:spPr>
          <p:txBody>
            <a:bodyPr lIns="0" tIns="0" rIns="0" bIns="0" rtlCol="0" anchor="t">
              <a:spAutoFit/>
            </a:bodyPr>
            <a:lstStyle/>
            <a:p>
              <a:pPr>
                <a:lnSpc>
                  <a:spcPts val="3500"/>
                </a:lnSpc>
              </a:pPr>
              <a:r>
                <a:rPr lang="en-US" sz="2500">
                  <a:solidFill>
                    <a:srgbClr val="000000"/>
                  </a:solidFill>
                  <a:latin typeface="Open Sans" panose="020B0606030504020204"/>
                </a:rPr>
                <a:t>Kenyatta University</a:t>
              </a:r>
              <a:endParaRPr lang="en-US" sz="2500">
                <a:solidFill>
                  <a:srgbClr val="000000"/>
                </a:solidFill>
                <a:latin typeface="Open Sans" panose="020B0606030504020204"/>
              </a:endParaRPr>
            </a:p>
          </p:txBody>
        </p:sp>
        <p:sp>
          <p:nvSpPr>
            <p:cNvPr id="17" name="TextBox 17"/>
            <p:cNvSpPr txBox="1"/>
            <p:nvPr/>
          </p:nvSpPr>
          <p:spPr>
            <a:xfrm>
              <a:off x="0" y="-66675"/>
              <a:ext cx="6413518" cy="773642"/>
            </a:xfrm>
            <a:prstGeom prst="rect">
              <a:avLst/>
            </a:prstGeom>
          </p:spPr>
          <p:txBody>
            <a:bodyPr lIns="0" tIns="0" rIns="0" bIns="0" rtlCol="0" anchor="t">
              <a:spAutoFit/>
            </a:bodyPr>
            <a:lstStyle/>
            <a:p>
              <a:pPr>
                <a:lnSpc>
                  <a:spcPts val="4900"/>
                </a:lnSpc>
              </a:pPr>
              <a:r>
                <a:rPr lang="en-US" sz="3500">
                  <a:solidFill>
                    <a:srgbClr val="000000"/>
                  </a:solidFill>
                  <a:latin typeface="Open Sans Bold" panose="020B0806030504020204"/>
                </a:rPr>
                <a:t>College</a:t>
              </a:r>
              <a:endParaRPr lang="en-US" sz="3500">
                <a:solidFill>
                  <a:srgbClr val="000000"/>
                </a:solidFill>
                <a:latin typeface="Open Sans Bold" panose="020B0806030504020204"/>
              </a:endParaRPr>
            </a:p>
          </p:txBody>
        </p:sp>
      </p:grpSp>
      <p:sp>
        <p:nvSpPr>
          <p:cNvPr id="18" name="AutoShape 18"/>
          <p:cNvSpPr/>
          <p:nvPr/>
        </p:nvSpPr>
        <p:spPr>
          <a:xfrm>
            <a:off x="1028700" y="3312383"/>
            <a:ext cx="1175568" cy="137659"/>
          </a:xfrm>
          <a:prstGeom prst="rect">
            <a:avLst/>
          </a:prstGeom>
          <a:solidFill>
            <a:srgbClr val="000000"/>
          </a:solidFill>
        </p:spPr>
      </p:sp>
      <p:sp>
        <p:nvSpPr>
          <p:cNvPr id="19" name="AutoShape 19"/>
          <p:cNvSpPr/>
          <p:nvPr/>
        </p:nvSpPr>
        <p:spPr>
          <a:xfrm>
            <a:off x="1028700" y="5143500"/>
            <a:ext cx="1175568" cy="137659"/>
          </a:xfrm>
          <a:prstGeom prst="rect">
            <a:avLst/>
          </a:prstGeom>
          <a:solidFill>
            <a:srgbClr val="000000"/>
          </a:solidFill>
        </p:spPr>
      </p:sp>
      <p:sp>
        <p:nvSpPr>
          <p:cNvPr id="20" name="AutoShape 20"/>
          <p:cNvSpPr/>
          <p:nvPr/>
        </p:nvSpPr>
        <p:spPr>
          <a:xfrm>
            <a:off x="1028700" y="6976609"/>
            <a:ext cx="1175568" cy="137659"/>
          </a:xfrm>
          <a:prstGeom prst="rect">
            <a:avLst/>
          </a:prstGeom>
          <a:solidFill>
            <a:srgbClr val="000000"/>
          </a:solidFill>
        </p:spPr>
      </p:sp>
      <p:sp>
        <p:nvSpPr>
          <p:cNvPr id="21" name="AutoShape 21"/>
          <p:cNvSpPr/>
          <p:nvPr/>
        </p:nvSpPr>
        <p:spPr>
          <a:xfrm>
            <a:off x="1028700" y="8809718"/>
            <a:ext cx="1175568" cy="137659"/>
          </a:xfrm>
          <a:prstGeom prst="rect">
            <a:avLst/>
          </a:prstGeom>
          <a:solidFill>
            <a:srgbClr val="000000"/>
          </a:solidFill>
        </p:spPr>
      </p:sp>
      <p:grpSp>
        <p:nvGrpSpPr>
          <p:cNvPr id="22" name="Group 22"/>
          <p:cNvGrpSpPr/>
          <p:nvPr/>
        </p:nvGrpSpPr>
        <p:grpSpPr>
          <a:xfrm rot="0">
            <a:off x="3097228" y="8722016"/>
            <a:ext cx="4810139" cy="1044408"/>
            <a:chOff x="0" y="0"/>
            <a:chExt cx="6413518" cy="1392544"/>
          </a:xfrm>
        </p:grpSpPr>
        <p:sp>
          <p:nvSpPr>
            <p:cNvPr id="23" name="TextBox 23"/>
            <p:cNvSpPr txBox="1"/>
            <p:nvPr/>
          </p:nvSpPr>
          <p:spPr>
            <a:xfrm>
              <a:off x="0" y="845385"/>
              <a:ext cx="6413518" cy="547159"/>
            </a:xfrm>
            <a:prstGeom prst="rect">
              <a:avLst/>
            </a:prstGeom>
          </p:spPr>
          <p:txBody>
            <a:bodyPr lIns="0" tIns="0" rIns="0" bIns="0" rtlCol="0" anchor="t">
              <a:spAutoFit/>
            </a:bodyPr>
            <a:lstStyle/>
            <a:p>
              <a:pPr>
                <a:lnSpc>
                  <a:spcPts val="3500"/>
                </a:lnSpc>
              </a:pPr>
              <a:r>
                <a:rPr lang="en-US" sz="2500">
                  <a:solidFill>
                    <a:srgbClr val="000000"/>
                  </a:solidFill>
                  <a:latin typeface="Open Sans" panose="020B0606030504020204"/>
                </a:rPr>
                <a:t>Data Science</a:t>
              </a:r>
              <a:endParaRPr lang="en-US" sz="2500">
                <a:solidFill>
                  <a:srgbClr val="000000"/>
                </a:solidFill>
                <a:latin typeface="Open Sans" panose="020B0606030504020204"/>
              </a:endParaRPr>
            </a:p>
          </p:txBody>
        </p:sp>
        <p:sp>
          <p:nvSpPr>
            <p:cNvPr id="24" name="TextBox 24"/>
            <p:cNvSpPr txBox="1"/>
            <p:nvPr/>
          </p:nvSpPr>
          <p:spPr>
            <a:xfrm>
              <a:off x="0" y="-57150"/>
              <a:ext cx="6413518" cy="759934"/>
            </a:xfrm>
            <a:prstGeom prst="rect">
              <a:avLst/>
            </a:prstGeom>
          </p:spPr>
          <p:txBody>
            <a:bodyPr lIns="0" tIns="0" rIns="0" bIns="0" rtlCol="0" anchor="t">
              <a:spAutoFit/>
            </a:bodyPr>
            <a:lstStyle/>
            <a:p>
              <a:pPr>
                <a:lnSpc>
                  <a:spcPts val="4900"/>
                </a:lnSpc>
              </a:pPr>
              <a:r>
                <a:rPr lang="en-US" sz="3500">
                  <a:solidFill>
                    <a:srgbClr val="000000"/>
                  </a:solidFill>
                  <a:latin typeface="Open Sans Bold" panose="020B0806030504020204"/>
                </a:rPr>
                <a:t>Specialization</a:t>
              </a:r>
              <a:endParaRPr lang="en-US" sz="3500">
                <a:solidFill>
                  <a:srgbClr val="000000"/>
                </a:solidFill>
                <a:latin typeface="Open Sans Bold" panose="020B0806030504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1600363" y="1028700"/>
            <a:ext cx="4522586" cy="8229600"/>
          </a:xfrm>
          <a:prstGeom prst="rect">
            <a:avLst/>
          </a:prstGeom>
          <a:solidFill>
            <a:srgbClr val="000000">
              <a:alpha val="4706"/>
            </a:srgbClr>
          </a:solidFill>
        </p:spPr>
      </p:sp>
      <p:pic>
        <p:nvPicPr>
          <p:cNvPr id="3" name="Picture 3"/>
          <p:cNvPicPr>
            <a:picLocks noChangeAspect="1"/>
          </p:cNvPicPr>
          <p:nvPr/>
        </p:nvPicPr>
        <p:blipFill>
          <a:blip r:embed="rId1"/>
          <a:srcRect l="22245" r="28785"/>
          <a:stretch>
            <a:fillRect/>
          </a:stretch>
        </p:blipFill>
        <p:spPr>
          <a:xfrm>
            <a:off x="9048750" y="2069241"/>
            <a:ext cx="5103226" cy="6148518"/>
          </a:xfrm>
          <a:prstGeom prst="rect">
            <a:avLst/>
          </a:prstGeom>
        </p:spPr>
      </p:pic>
      <p:sp>
        <p:nvSpPr>
          <p:cNvPr id="4" name="TextBox 4"/>
          <p:cNvSpPr txBox="1"/>
          <p:nvPr/>
        </p:nvSpPr>
        <p:spPr>
          <a:xfrm>
            <a:off x="15338256" y="7731903"/>
            <a:ext cx="1825794" cy="1526397"/>
          </a:xfrm>
          <a:prstGeom prst="rect">
            <a:avLst/>
          </a:prstGeom>
        </p:spPr>
        <p:txBody>
          <a:bodyPr lIns="0" tIns="0" rIns="0" bIns="0" rtlCol="0" anchor="t">
            <a:spAutoFit/>
          </a:bodyPr>
          <a:lstStyle/>
          <a:p>
            <a:pPr algn="r">
              <a:lnSpc>
                <a:spcPts val="12600"/>
              </a:lnSpc>
              <a:spcBef>
                <a:spcPct val="0"/>
              </a:spcBef>
            </a:pPr>
            <a:r>
              <a:rPr lang="en-US" sz="9000">
                <a:solidFill>
                  <a:srgbClr val="000000"/>
                </a:solidFill>
                <a:latin typeface="Open Sans Bold" panose="020B0806030504020204"/>
              </a:rPr>
              <a:t>/03</a:t>
            </a:r>
            <a:endParaRPr lang="en-US" sz="9000">
              <a:solidFill>
                <a:srgbClr val="000000"/>
              </a:solidFill>
              <a:latin typeface="Open Sans Bold" panose="020B0806030504020204"/>
            </a:endParaRPr>
          </a:p>
        </p:txBody>
      </p:sp>
      <p:sp>
        <p:nvSpPr>
          <p:cNvPr id="5" name="AutoShape 5"/>
          <p:cNvSpPr/>
          <p:nvPr/>
        </p:nvSpPr>
        <p:spPr>
          <a:xfrm>
            <a:off x="1028700" y="1068495"/>
            <a:ext cx="1175568" cy="137659"/>
          </a:xfrm>
          <a:prstGeom prst="rect">
            <a:avLst/>
          </a:prstGeom>
          <a:solidFill>
            <a:srgbClr val="000000"/>
          </a:solidFill>
        </p:spPr>
      </p:sp>
      <p:grpSp>
        <p:nvGrpSpPr>
          <p:cNvPr id="6" name="Group 6"/>
          <p:cNvGrpSpPr/>
          <p:nvPr/>
        </p:nvGrpSpPr>
        <p:grpSpPr>
          <a:xfrm rot="0">
            <a:off x="853680" y="2904654"/>
            <a:ext cx="5385195" cy="4619858"/>
            <a:chOff x="0" y="0"/>
            <a:chExt cx="7180260" cy="6159810"/>
          </a:xfrm>
        </p:grpSpPr>
        <p:sp>
          <p:nvSpPr>
            <p:cNvPr id="7" name="TextBox 7"/>
            <p:cNvSpPr txBox="1"/>
            <p:nvPr/>
          </p:nvSpPr>
          <p:spPr>
            <a:xfrm>
              <a:off x="0" y="9525"/>
              <a:ext cx="7180260" cy="1803037"/>
            </a:xfrm>
            <a:prstGeom prst="rect">
              <a:avLst/>
            </a:prstGeom>
          </p:spPr>
          <p:txBody>
            <a:bodyPr lIns="0" tIns="0" rIns="0" bIns="0" rtlCol="0" anchor="t">
              <a:spAutoFit/>
            </a:bodyPr>
            <a:lstStyle/>
            <a:p>
              <a:pPr>
                <a:lnSpc>
                  <a:spcPts val="10800"/>
                </a:lnSpc>
              </a:pPr>
              <a:r>
                <a:rPr lang="en-US" sz="9000">
                  <a:solidFill>
                    <a:srgbClr val="000000"/>
                  </a:solidFill>
                  <a:latin typeface="Open Sans Bold" panose="020B0806030504020204"/>
                </a:rPr>
                <a:t>Agenda</a:t>
              </a:r>
              <a:endParaRPr lang="en-US" sz="9000">
                <a:solidFill>
                  <a:srgbClr val="000000"/>
                </a:solidFill>
                <a:latin typeface="Open Sans Bold" panose="020B0806030504020204"/>
              </a:endParaRPr>
            </a:p>
          </p:txBody>
        </p:sp>
        <p:sp>
          <p:nvSpPr>
            <p:cNvPr id="8" name="TextBox 8"/>
            <p:cNvSpPr txBox="1"/>
            <p:nvPr/>
          </p:nvSpPr>
          <p:spPr>
            <a:xfrm>
              <a:off x="0" y="2622232"/>
              <a:ext cx="7180260" cy="3537578"/>
            </a:xfrm>
            <a:prstGeom prst="rect">
              <a:avLst/>
            </a:prstGeom>
          </p:spPr>
          <p:txBody>
            <a:bodyPr lIns="0" tIns="0" rIns="0" bIns="0" rtlCol="0" anchor="t">
              <a:spAutoFit/>
            </a:bodyPr>
            <a:lstStyle/>
            <a:p>
              <a:pPr>
                <a:lnSpc>
                  <a:spcPts val="3640"/>
                </a:lnSpc>
              </a:pPr>
              <a:r>
                <a:rPr lang="en-US" sz="2600">
                  <a:solidFill>
                    <a:srgbClr val="000000"/>
                  </a:solidFill>
                  <a:latin typeface="Open Sans" panose="020B0606030504020204"/>
                </a:rPr>
                <a:t>Introduction</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Data Wrangling Technique</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Feature Transformation Strategies</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Model Development Options</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Model Evaluation Metrics</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Best Solution for the project</a:t>
              </a:r>
              <a:endParaRPr lang="en-US" sz="2600">
                <a:solidFill>
                  <a:srgbClr val="000000"/>
                </a:solidFill>
                <a:latin typeface="Open Sans" panose="020B0606030504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083732" y="9040784"/>
            <a:ext cx="1175568" cy="137659"/>
          </a:xfrm>
          <a:prstGeom prst="rect">
            <a:avLst/>
          </a:prstGeom>
          <a:solidFill>
            <a:srgbClr val="000000"/>
          </a:solidFill>
        </p:spPr>
      </p:sp>
      <p:sp>
        <p:nvSpPr>
          <p:cNvPr id="3" name="AutoShape 3"/>
          <p:cNvSpPr/>
          <p:nvPr/>
        </p:nvSpPr>
        <p:spPr>
          <a:xfrm>
            <a:off x="0" y="0"/>
            <a:ext cx="18288000" cy="1493392"/>
          </a:xfrm>
          <a:prstGeom prst="rect">
            <a:avLst/>
          </a:prstGeom>
          <a:solidFill>
            <a:srgbClr val="000000">
              <a:alpha val="4706"/>
            </a:srgbClr>
          </a:solidFill>
        </p:spPr>
      </p:sp>
      <p:sp>
        <p:nvSpPr>
          <p:cNvPr id="4" name="TextBox 4"/>
          <p:cNvSpPr txBox="1"/>
          <p:nvPr/>
        </p:nvSpPr>
        <p:spPr>
          <a:xfrm>
            <a:off x="15433506" y="1331467"/>
            <a:ext cx="1825794" cy="1526397"/>
          </a:xfrm>
          <a:prstGeom prst="rect">
            <a:avLst/>
          </a:prstGeom>
        </p:spPr>
        <p:txBody>
          <a:bodyPr lIns="0" tIns="0" rIns="0" bIns="0" rtlCol="0" anchor="t">
            <a:spAutoFit/>
          </a:bodyPr>
          <a:lstStyle/>
          <a:p>
            <a:pPr>
              <a:lnSpc>
                <a:spcPts val="12600"/>
              </a:lnSpc>
              <a:spcBef>
                <a:spcPct val="0"/>
              </a:spcBef>
            </a:pPr>
            <a:r>
              <a:rPr lang="en-US" sz="9000">
                <a:solidFill>
                  <a:srgbClr val="000000"/>
                </a:solidFill>
                <a:latin typeface="Open Sans Bold" panose="020B0806030504020204"/>
              </a:rPr>
              <a:t>/04</a:t>
            </a:r>
            <a:endParaRPr lang="en-US" sz="9000">
              <a:solidFill>
                <a:srgbClr val="000000"/>
              </a:solidFill>
              <a:latin typeface="Open Sans Bold" panose="020B0806030504020204"/>
            </a:endParaRPr>
          </a:p>
        </p:txBody>
      </p:sp>
      <p:sp>
        <p:nvSpPr>
          <p:cNvPr id="5" name="TextBox 5"/>
          <p:cNvSpPr txBox="1"/>
          <p:nvPr/>
        </p:nvSpPr>
        <p:spPr>
          <a:xfrm>
            <a:off x="1028700" y="2367836"/>
            <a:ext cx="6153289" cy="1120210"/>
          </a:xfrm>
          <a:prstGeom prst="rect">
            <a:avLst/>
          </a:prstGeom>
        </p:spPr>
        <p:txBody>
          <a:bodyPr lIns="0" tIns="0" rIns="0" bIns="0" rtlCol="0" anchor="t">
            <a:spAutoFit/>
          </a:bodyPr>
          <a:lstStyle/>
          <a:p>
            <a:pPr>
              <a:lnSpc>
                <a:spcPts val="8820"/>
              </a:lnSpc>
            </a:pPr>
            <a:r>
              <a:rPr lang="en-US" sz="7350">
                <a:solidFill>
                  <a:srgbClr val="000000"/>
                </a:solidFill>
                <a:latin typeface="Open Sans Bold" panose="020B0806030504020204"/>
              </a:rPr>
              <a:t>Introduction</a:t>
            </a:r>
            <a:endParaRPr lang="en-US" sz="7350">
              <a:solidFill>
                <a:srgbClr val="000000"/>
              </a:solidFill>
              <a:latin typeface="Open Sans Bold" panose="020B0806030504020204"/>
            </a:endParaRPr>
          </a:p>
        </p:txBody>
      </p:sp>
      <p:sp>
        <p:nvSpPr>
          <p:cNvPr id="6" name="TextBox 6"/>
          <p:cNvSpPr txBox="1"/>
          <p:nvPr/>
        </p:nvSpPr>
        <p:spPr>
          <a:xfrm>
            <a:off x="1028700" y="3938054"/>
            <a:ext cx="15642816" cy="4614621"/>
          </a:xfrm>
          <a:prstGeom prst="rect">
            <a:avLst/>
          </a:prstGeom>
        </p:spPr>
        <p:txBody>
          <a:bodyPr lIns="0" tIns="0" rIns="0" bIns="0" rtlCol="0" anchor="t">
            <a:spAutoFit/>
          </a:bodyPr>
          <a:lstStyle/>
          <a:p>
            <a:pPr>
              <a:lnSpc>
                <a:spcPts val="3440"/>
              </a:lnSpc>
            </a:pPr>
            <a:r>
              <a:rPr lang="en-US" sz="2460">
                <a:solidFill>
                  <a:srgbClr val="000000"/>
                </a:solidFill>
                <a:latin typeface="Open Sans" panose="020B0606030504020204"/>
              </a:rPr>
              <a:t>Drug Persistence is one of the main challenges faced by the pharmaceuticals industry according to a study carried out by Lexis Nexis in 2020. ABC, a pharma industry, would like to automate the process of flagging patients as either Persistent or Non-persistent. This will enable pharmacists to conduct proper follow-ups on the latter patients, making sure they're taking proper doses and completing their prescriptions.</a:t>
            </a:r>
            <a:endParaRPr lang="en-US" sz="2460">
              <a:solidFill>
                <a:srgbClr val="000000"/>
              </a:solidFill>
              <a:latin typeface="Open Sans" panose="020B0606030504020204"/>
            </a:endParaRPr>
          </a:p>
          <a:p>
            <a:pPr>
              <a:lnSpc>
                <a:spcPts val="3440"/>
              </a:lnSpc>
            </a:pPr>
          </a:p>
          <a:p>
            <a:pPr>
              <a:lnSpc>
                <a:spcPts val="3440"/>
              </a:lnSpc>
            </a:pPr>
            <a:r>
              <a:rPr lang="en-US" sz="2460">
                <a:solidFill>
                  <a:srgbClr val="000000"/>
                </a:solidFill>
                <a:latin typeface="Open Sans" panose="020B0606030504020204"/>
              </a:rPr>
              <a:t>The Feature transformers group has come up with a model that is capable of achieving this by analyzing a dataset of already flagged patients. Using the patients' medical characteristics such as age, T-score(a measure of bone density), medical adherence, just to mention a few, we were able to figure out certain trends and figure out which group of patients is more or less likely to be persistent. A supervised classification model was built from this data.</a:t>
            </a:r>
            <a:endParaRPr lang="en-US" sz="2460">
              <a:solidFill>
                <a:srgbClr val="000000"/>
              </a:solidFill>
              <a:latin typeface="Open Sans" panose="020B0606030504020204"/>
            </a:endParaRPr>
          </a:p>
          <a:p>
            <a:pPr>
              <a:lnSpc>
                <a:spcPts val="344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825794" cy="1526397"/>
          </a:xfrm>
          <a:prstGeom prst="rect">
            <a:avLst/>
          </a:prstGeom>
        </p:spPr>
        <p:txBody>
          <a:bodyPr lIns="0" tIns="0" rIns="0" bIns="0" rtlCol="0" anchor="t">
            <a:spAutoFit/>
          </a:bodyPr>
          <a:lstStyle/>
          <a:p>
            <a:pPr>
              <a:lnSpc>
                <a:spcPts val="12600"/>
              </a:lnSpc>
              <a:spcBef>
                <a:spcPct val="0"/>
              </a:spcBef>
            </a:pPr>
            <a:r>
              <a:rPr lang="en-US" sz="9000">
                <a:solidFill>
                  <a:srgbClr val="000000"/>
                </a:solidFill>
                <a:latin typeface="Open Sans Bold" panose="020B0806030504020204"/>
              </a:rPr>
              <a:t>/05</a:t>
            </a:r>
            <a:endParaRPr lang="en-US" sz="9000">
              <a:solidFill>
                <a:srgbClr val="000000"/>
              </a:solidFill>
              <a:latin typeface="Open Sans Bold" panose="020B0806030504020204"/>
            </a:endParaRPr>
          </a:p>
        </p:txBody>
      </p:sp>
      <p:sp>
        <p:nvSpPr>
          <p:cNvPr id="3" name="TextBox 3"/>
          <p:cNvSpPr txBox="1"/>
          <p:nvPr/>
        </p:nvSpPr>
        <p:spPr>
          <a:xfrm>
            <a:off x="11341645" y="1720461"/>
            <a:ext cx="5917655" cy="1781175"/>
          </a:xfrm>
          <a:prstGeom prst="rect">
            <a:avLst/>
          </a:prstGeom>
        </p:spPr>
        <p:txBody>
          <a:bodyPr lIns="0" tIns="0" rIns="0" bIns="0" rtlCol="0" anchor="t">
            <a:spAutoFit/>
          </a:bodyPr>
          <a:lstStyle/>
          <a:p>
            <a:pPr algn="r">
              <a:lnSpc>
                <a:spcPts val="7080"/>
              </a:lnSpc>
            </a:pPr>
            <a:r>
              <a:rPr lang="en-US" sz="5900">
                <a:solidFill>
                  <a:srgbClr val="000000"/>
                </a:solidFill>
                <a:latin typeface="Open Sans Bold" panose="020B0806030504020204"/>
              </a:rPr>
              <a:t>Data wrangling Technique</a:t>
            </a:r>
            <a:endParaRPr lang="en-US" sz="5900">
              <a:solidFill>
                <a:srgbClr val="000000"/>
              </a:solidFill>
              <a:latin typeface="Open Sans Bold" panose="020B0806030504020204"/>
            </a:endParaRPr>
          </a:p>
        </p:txBody>
      </p:sp>
      <p:sp>
        <p:nvSpPr>
          <p:cNvPr id="4" name="TextBox 4"/>
          <p:cNvSpPr txBox="1"/>
          <p:nvPr/>
        </p:nvSpPr>
        <p:spPr>
          <a:xfrm>
            <a:off x="1028700" y="3995967"/>
            <a:ext cx="16230600" cy="4451712"/>
          </a:xfrm>
          <a:prstGeom prst="rect">
            <a:avLst/>
          </a:prstGeom>
        </p:spPr>
        <p:txBody>
          <a:bodyPr lIns="0" tIns="0" rIns="0" bIns="0" rtlCol="0" anchor="t">
            <a:spAutoFit/>
          </a:bodyPr>
          <a:lstStyle/>
          <a:p>
            <a:pPr>
              <a:lnSpc>
                <a:spcPts val="3640"/>
              </a:lnSpc>
            </a:pPr>
            <a:r>
              <a:rPr lang="en-US" sz="2600">
                <a:solidFill>
                  <a:srgbClr val="000000"/>
                </a:solidFill>
                <a:latin typeface="Open Sans" panose="020B0606030504020204"/>
              </a:rPr>
              <a:t>First things first, our data had to undergo some pre-processing before we could proceed. Evaluation for missing data, outliers and duplicate values was done. </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There was no missing data present. We dropped all duplicate values in the dataset.</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We checked for outliers using a box-plot visual and a KDE plot. A heavy right skewness was observed in the "Dexa_Freq_During_Rx" column, so we used log transformation on it. it proved to improve skewness and eliminate most outliers. We replaced outliers on the "Count_Of_Risks" with its median value.</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As for the categorical columns, outliers were detected using histograms. We however opted to leave them unchanged.</a:t>
            </a:r>
            <a:endParaRPr lang="en-US" sz="2600">
              <a:solidFill>
                <a:srgbClr val="000000"/>
              </a:solidFill>
              <a:latin typeface="Open Sans" panose="020B0606030504020204"/>
            </a:endParaRPr>
          </a:p>
          <a:p>
            <a:pPr>
              <a:lnSpc>
                <a:spcPts val="3640"/>
              </a:lnSpc>
            </a:pPr>
          </a:p>
          <a:p>
            <a:pPr>
              <a:lnSpc>
                <a:spcPts val="3640"/>
              </a:lnSpc>
            </a:pPr>
          </a:p>
        </p:txBody>
      </p:sp>
      <p:sp>
        <p:nvSpPr>
          <p:cNvPr id="5" name="AutoShape 5"/>
          <p:cNvSpPr/>
          <p:nvPr/>
        </p:nvSpPr>
        <p:spPr>
          <a:xfrm>
            <a:off x="15869928" y="1028700"/>
            <a:ext cx="1175568" cy="183893"/>
          </a:xfrm>
          <a:prstGeom prst="rect">
            <a:avLst/>
          </a:prstGeom>
          <a:solidFill>
            <a:srgbClr val="000000"/>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906570"/>
            <a:ext cx="1825794" cy="1526397"/>
          </a:xfrm>
          <a:prstGeom prst="rect">
            <a:avLst/>
          </a:prstGeom>
        </p:spPr>
        <p:txBody>
          <a:bodyPr lIns="0" tIns="0" rIns="0" bIns="0" rtlCol="0" anchor="t">
            <a:spAutoFit/>
          </a:bodyPr>
          <a:lstStyle/>
          <a:p>
            <a:pPr>
              <a:lnSpc>
                <a:spcPts val="12600"/>
              </a:lnSpc>
              <a:spcBef>
                <a:spcPct val="0"/>
              </a:spcBef>
            </a:pPr>
            <a:r>
              <a:rPr lang="en-US" sz="9000">
                <a:solidFill>
                  <a:srgbClr val="000000"/>
                </a:solidFill>
                <a:latin typeface="Open Sans Bold" panose="020B0806030504020204"/>
              </a:rPr>
              <a:t>/06</a:t>
            </a:r>
            <a:endParaRPr lang="en-US" sz="9000">
              <a:solidFill>
                <a:srgbClr val="000000"/>
              </a:solidFill>
              <a:latin typeface="Open Sans Bold" panose="020B0806030504020204"/>
            </a:endParaRPr>
          </a:p>
        </p:txBody>
      </p:sp>
      <p:sp>
        <p:nvSpPr>
          <p:cNvPr id="3" name="TextBox 3"/>
          <p:cNvSpPr txBox="1"/>
          <p:nvPr/>
        </p:nvSpPr>
        <p:spPr>
          <a:xfrm>
            <a:off x="1028700" y="6581775"/>
            <a:ext cx="5917655" cy="2676525"/>
          </a:xfrm>
          <a:prstGeom prst="rect">
            <a:avLst/>
          </a:prstGeom>
        </p:spPr>
        <p:txBody>
          <a:bodyPr lIns="0" tIns="0" rIns="0" bIns="0" rtlCol="0" anchor="t">
            <a:spAutoFit/>
          </a:bodyPr>
          <a:lstStyle/>
          <a:p>
            <a:pPr>
              <a:lnSpc>
                <a:spcPts val="7080"/>
              </a:lnSpc>
            </a:pPr>
            <a:r>
              <a:rPr lang="en-US" sz="5900">
                <a:solidFill>
                  <a:srgbClr val="000000"/>
                </a:solidFill>
                <a:latin typeface="Open Sans Bold" panose="020B0806030504020204"/>
              </a:rPr>
              <a:t>Feature Transformation strategy</a:t>
            </a:r>
            <a:endParaRPr lang="en-US" sz="5900">
              <a:solidFill>
                <a:srgbClr val="000000"/>
              </a:solidFill>
              <a:latin typeface="Open Sans Bold" panose="020B0806030504020204"/>
            </a:endParaRPr>
          </a:p>
        </p:txBody>
      </p:sp>
      <p:sp>
        <p:nvSpPr>
          <p:cNvPr id="4" name="TextBox 4"/>
          <p:cNvSpPr txBox="1"/>
          <p:nvPr/>
        </p:nvSpPr>
        <p:spPr>
          <a:xfrm>
            <a:off x="5190232" y="1693581"/>
            <a:ext cx="12739467" cy="4451712"/>
          </a:xfrm>
          <a:prstGeom prst="rect">
            <a:avLst/>
          </a:prstGeom>
        </p:spPr>
        <p:txBody>
          <a:bodyPr lIns="0" tIns="0" rIns="0" bIns="0" rtlCol="0" anchor="t">
            <a:spAutoFit/>
          </a:bodyPr>
          <a:lstStyle/>
          <a:p>
            <a:pPr>
              <a:lnSpc>
                <a:spcPts val="3640"/>
              </a:lnSpc>
            </a:pPr>
            <a:r>
              <a:rPr lang="en-US" sz="2600">
                <a:solidFill>
                  <a:srgbClr val="000000"/>
                </a:solidFill>
                <a:latin typeface="Open Sans" panose="020B0606030504020204"/>
              </a:rPr>
              <a:t>Ordinal encoding was used on the following ordinal columns: 'Age_Bucket', 'Tscore_Bucket_Prior_Ntm', 'Tscore_Bucket_During_Rx', a numerical value is assigned to each category.</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For the binary columns, frequency encoding was used. This is a method in which the frequency of categories is utilized as labels. This approach occupies much less space as only one additional column is created and works just as well as one-hot encoding.</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For our target column, we also used ordinal encoding to create only one column that will use 0 and 1 as its labels.</a:t>
            </a:r>
            <a:endParaRPr lang="en-US" sz="2600">
              <a:solidFill>
                <a:srgbClr val="000000"/>
              </a:solidFill>
              <a:latin typeface="Open Sans" panose="020B0606030504020204"/>
            </a:endParaRPr>
          </a:p>
          <a:p>
            <a:pPr>
              <a:lnSpc>
                <a:spcPts val="3640"/>
              </a:lnSpc>
            </a:pPr>
          </a:p>
        </p:txBody>
      </p:sp>
      <p:sp>
        <p:nvSpPr>
          <p:cNvPr id="5" name="AutoShape 5"/>
          <p:cNvSpPr/>
          <p:nvPr/>
        </p:nvSpPr>
        <p:spPr>
          <a:xfrm>
            <a:off x="1213637" y="3948013"/>
            <a:ext cx="1175568" cy="137659"/>
          </a:xfrm>
          <a:prstGeom prst="rect">
            <a:avLst/>
          </a:prstGeom>
          <a:solidFill>
            <a:srgbClr val="000000"/>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2425823" y="1518563"/>
            <a:ext cx="6718177" cy="7739737"/>
          </a:xfrm>
          <a:prstGeom prst="rect">
            <a:avLst/>
          </a:prstGeom>
          <a:solidFill>
            <a:srgbClr val="000000">
              <a:alpha val="4706"/>
            </a:srgbClr>
          </a:solidFill>
        </p:spPr>
      </p:sp>
      <p:grpSp>
        <p:nvGrpSpPr>
          <p:cNvPr id="3" name="Group 3"/>
          <p:cNvGrpSpPr/>
          <p:nvPr/>
        </p:nvGrpSpPr>
        <p:grpSpPr>
          <a:xfrm rot="0">
            <a:off x="11909927" y="6944164"/>
            <a:ext cx="6378073" cy="2979284"/>
            <a:chOff x="0" y="0"/>
            <a:chExt cx="8504097" cy="3972378"/>
          </a:xfrm>
        </p:grpSpPr>
        <p:sp>
          <p:nvSpPr>
            <p:cNvPr id="4" name="TextBox 4"/>
            <p:cNvSpPr txBox="1"/>
            <p:nvPr/>
          </p:nvSpPr>
          <p:spPr>
            <a:xfrm>
              <a:off x="0" y="2083095"/>
              <a:ext cx="8504097" cy="1889283"/>
            </a:xfrm>
            <a:prstGeom prst="rect">
              <a:avLst/>
            </a:prstGeom>
          </p:spPr>
          <p:txBody>
            <a:bodyPr lIns="0" tIns="0" rIns="0" bIns="0" rtlCol="0" anchor="t">
              <a:spAutoFit/>
            </a:bodyPr>
            <a:lstStyle/>
            <a:p>
              <a:pPr>
                <a:lnSpc>
                  <a:spcPts val="5620"/>
                </a:lnSpc>
              </a:pPr>
              <a:r>
                <a:rPr lang="en-US" sz="4680">
                  <a:solidFill>
                    <a:srgbClr val="000000"/>
                  </a:solidFill>
                  <a:latin typeface="Open Sans Bold" panose="020B0806030504020204"/>
                </a:rPr>
                <a:t>Model Development Options</a:t>
              </a:r>
              <a:endParaRPr lang="en-US" sz="4680">
                <a:solidFill>
                  <a:srgbClr val="000000"/>
                </a:solidFill>
                <a:latin typeface="Open Sans Bold" panose="020B0806030504020204"/>
              </a:endParaRPr>
            </a:p>
          </p:txBody>
        </p:sp>
        <p:sp>
          <p:nvSpPr>
            <p:cNvPr id="5" name="TextBox 5"/>
            <p:cNvSpPr txBox="1"/>
            <p:nvPr/>
          </p:nvSpPr>
          <p:spPr>
            <a:xfrm>
              <a:off x="0" y="-142875"/>
              <a:ext cx="3075244" cy="1736321"/>
            </a:xfrm>
            <a:prstGeom prst="rect">
              <a:avLst/>
            </a:prstGeom>
          </p:spPr>
          <p:txBody>
            <a:bodyPr lIns="0" tIns="0" rIns="0" bIns="0" rtlCol="0" anchor="t">
              <a:spAutoFit/>
            </a:bodyPr>
            <a:lstStyle/>
            <a:p>
              <a:pPr>
                <a:lnSpc>
                  <a:spcPts val="11035"/>
                </a:lnSpc>
                <a:spcBef>
                  <a:spcPct val="0"/>
                </a:spcBef>
              </a:pPr>
              <a:r>
                <a:rPr lang="en-US" sz="7880">
                  <a:solidFill>
                    <a:srgbClr val="000000"/>
                  </a:solidFill>
                  <a:latin typeface="Open Sans Bold" panose="020B0806030504020204"/>
                </a:rPr>
                <a:t>/07</a:t>
              </a:r>
              <a:endParaRPr lang="en-US" sz="7880">
                <a:solidFill>
                  <a:srgbClr val="000000"/>
                </a:solidFill>
                <a:latin typeface="Open Sans Bold" panose="020B0806030504020204"/>
              </a:endParaRPr>
            </a:p>
          </p:txBody>
        </p:sp>
      </p:grpSp>
      <p:sp>
        <p:nvSpPr>
          <p:cNvPr id="6" name="TextBox 6"/>
          <p:cNvSpPr txBox="1"/>
          <p:nvPr/>
        </p:nvSpPr>
        <p:spPr>
          <a:xfrm>
            <a:off x="1028700" y="1221772"/>
            <a:ext cx="16253717" cy="6230620"/>
          </a:xfrm>
          <a:prstGeom prst="rect">
            <a:avLst/>
          </a:prstGeom>
        </p:spPr>
        <p:txBody>
          <a:bodyPr lIns="0" tIns="0" rIns="0" bIns="0" rtlCol="0" anchor="t">
            <a:spAutoFit/>
          </a:bodyPr>
          <a:lstStyle/>
          <a:p>
            <a:pPr>
              <a:lnSpc>
                <a:spcPts val="3080"/>
              </a:lnSpc>
            </a:pPr>
            <a:r>
              <a:rPr lang="en-US" sz="2200">
                <a:solidFill>
                  <a:srgbClr val="000000"/>
                </a:solidFill>
                <a:latin typeface="Open Sans" panose="020B0606030504020204"/>
              </a:rPr>
              <a:t>A few options were put into consideration before settling on a final model.</a:t>
            </a:r>
            <a:endParaRPr lang="en-US" sz="2200">
              <a:solidFill>
                <a:srgbClr val="000000"/>
              </a:solidFill>
              <a:latin typeface="Open Sans" panose="020B0606030504020204"/>
            </a:endParaRPr>
          </a:p>
          <a:p>
            <a:pPr>
              <a:lnSpc>
                <a:spcPts val="3080"/>
              </a:lnSpc>
            </a:pPr>
            <a:r>
              <a:rPr lang="en-US" sz="2200">
                <a:solidFill>
                  <a:srgbClr val="000000"/>
                </a:solidFill>
                <a:latin typeface="Open Sans Bold" panose="020B0806030504020204"/>
              </a:rPr>
              <a:t>Logistic Regression model</a:t>
            </a:r>
            <a:endParaRPr lang="en-US" sz="2200">
              <a:solidFill>
                <a:srgbClr val="000000"/>
              </a:solidFill>
              <a:latin typeface="Open Sans Bold" panose="020B0806030504020204"/>
            </a:endParaRPr>
          </a:p>
          <a:p>
            <a:pPr>
              <a:lnSpc>
                <a:spcPts val="3080"/>
              </a:lnSpc>
            </a:pPr>
            <a:r>
              <a:rPr lang="en-US" sz="2200">
                <a:solidFill>
                  <a:srgbClr val="000000"/>
                </a:solidFill>
                <a:latin typeface="Open Sans" panose="020B0606030504020204"/>
              </a:rPr>
              <a:t>We used Logistic Regression as our base model due to its ability to produce somewhat accurate results with minimal complexities. It outputs predictions about test data points on a binary scale, if it's above 0.5, it'll belong to class 1 and vice versa.</a:t>
            </a:r>
            <a:endParaRPr lang="en-US" sz="2200">
              <a:solidFill>
                <a:srgbClr val="000000"/>
              </a:solidFill>
              <a:latin typeface="Open Sans" panose="020B0606030504020204"/>
            </a:endParaRPr>
          </a:p>
          <a:p>
            <a:pPr>
              <a:lnSpc>
                <a:spcPts val="3080"/>
              </a:lnSpc>
            </a:pPr>
            <a:r>
              <a:rPr lang="en-US" sz="2200">
                <a:solidFill>
                  <a:srgbClr val="000000"/>
                </a:solidFill>
                <a:latin typeface="Open Sans Bold" panose="020B0806030504020204"/>
              </a:rPr>
              <a:t>k-Nearest Neighbours model</a:t>
            </a:r>
            <a:endParaRPr lang="en-US" sz="2200">
              <a:solidFill>
                <a:srgbClr val="000000"/>
              </a:solidFill>
              <a:latin typeface="Open Sans Bold" panose="020B0806030504020204"/>
            </a:endParaRPr>
          </a:p>
          <a:p>
            <a:pPr>
              <a:lnSpc>
                <a:spcPts val="3080"/>
              </a:lnSpc>
            </a:pPr>
            <a:r>
              <a:rPr lang="en-US" sz="2200">
                <a:solidFill>
                  <a:srgbClr val="000000"/>
                </a:solidFill>
                <a:latin typeface="Open Sans" panose="020B0606030504020204"/>
              </a:rPr>
              <a:t>This classifier finds a predefined number of training samples closest in distance to a test data point and predicts a label from them. It is proven to be a fairly simple and accurate method of prediction</a:t>
            </a:r>
            <a:endParaRPr lang="en-US" sz="2200">
              <a:solidFill>
                <a:srgbClr val="000000"/>
              </a:solidFill>
              <a:latin typeface="Open Sans" panose="020B0606030504020204"/>
            </a:endParaRPr>
          </a:p>
          <a:p>
            <a:pPr>
              <a:lnSpc>
                <a:spcPts val="3080"/>
              </a:lnSpc>
            </a:pPr>
            <a:r>
              <a:rPr lang="en-US" sz="2200">
                <a:solidFill>
                  <a:srgbClr val="000000"/>
                </a:solidFill>
                <a:latin typeface="Open Sans Bold" panose="020B0806030504020204"/>
              </a:rPr>
              <a:t>Ensemble Model</a:t>
            </a:r>
            <a:endParaRPr lang="en-US" sz="2200">
              <a:solidFill>
                <a:srgbClr val="000000"/>
              </a:solidFill>
              <a:latin typeface="Open Sans Bold" panose="020B0806030504020204"/>
            </a:endParaRPr>
          </a:p>
          <a:p>
            <a:pPr>
              <a:lnSpc>
                <a:spcPts val="3080"/>
              </a:lnSpc>
            </a:pPr>
            <a:r>
              <a:rPr lang="en-US" sz="2200">
                <a:solidFill>
                  <a:srgbClr val="000000"/>
                </a:solidFill>
                <a:latin typeface="Open Sans" panose="020B0606030504020204"/>
              </a:rPr>
              <a:t>Data is trained with different classifiers and each classifier will make its own prediction but the label with the majority vote is the one that will be the final prediction. Soft voting was used, whereby we took the average of the probabilities of each of the labels, and whichever label is having the highest average will be the final prediction.</a:t>
            </a:r>
            <a:endParaRPr lang="en-US" sz="2200">
              <a:solidFill>
                <a:srgbClr val="000000"/>
              </a:solidFill>
              <a:latin typeface="Open Sans" panose="020B0606030504020204"/>
            </a:endParaRPr>
          </a:p>
          <a:p>
            <a:pPr>
              <a:lnSpc>
                <a:spcPts val="3080"/>
              </a:lnSpc>
            </a:pPr>
            <a:r>
              <a:rPr lang="en-US" sz="2200">
                <a:solidFill>
                  <a:srgbClr val="000000"/>
                </a:solidFill>
                <a:latin typeface="Open Sans Bold" panose="020B0806030504020204"/>
              </a:rPr>
              <a:t>XGBoost Model</a:t>
            </a:r>
            <a:endParaRPr lang="en-US" sz="2200">
              <a:solidFill>
                <a:srgbClr val="000000"/>
              </a:solidFill>
              <a:latin typeface="Open Sans Bold" panose="020B0806030504020204"/>
            </a:endParaRPr>
          </a:p>
          <a:p>
            <a:pPr>
              <a:lnSpc>
                <a:spcPts val="3080"/>
              </a:lnSpc>
            </a:pPr>
            <a:r>
              <a:rPr lang="en-US" sz="2200">
                <a:solidFill>
                  <a:srgbClr val="000000"/>
                </a:solidFill>
                <a:latin typeface="Open Sans" panose="020B0606030504020204"/>
              </a:rPr>
              <a:t>XGBoost is a popular and efficient open-source implementation of the gradient-boosted trees algorithm. Gradient boosting is a supervised learning algorithm, which attempts to accurately predict a target variable by combining the estimates of a set of simpler, weaker models.</a:t>
            </a:r>
            <a:endParaRPr lang="en-US" sz="2200">
              <a:solidFill>
                <a:srgbClr val="000000"/>
              </a:solidFill>
              <a:latin typeface="Open Sans" panose="020B0606030504020204"/>
            </a:endParaRPr>
          </a:p>
        </p:txBody>
      </p:sp>
      <p:sp>
        <p:nvSpPr>
          <p:cNvPr id="7" name="AutoShape 5"/>
          <p:cNvSpPr/>
          <p:nvPr/>
        </p:nvSpPr>
        <p:spPr>
          <a:xfrm>
            <a:off x="1028852" y="9106118"/>
            <a:ext cx="1175568" cy="137659"/>
          </a:xfrm>
          <a:prstGeom prst="rect">
            <a:avLst/>
          </a:prstGeom>
          <a:solidFill>
            <a:srgbClr val="000000"/>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786511" y="1028700"/>
            <a:ext cx="7203637" cy="4247986"/>
          </a:xfrm>
          <a:prstGeom prst="rect">
            <a:avLst/>
          </a:prstGeom>
          <a:solidFill>
            <a:srgbClr val="000000">
              <a:alpha val="4706"/>
            </a:srgbClr>
          </a:solidFill>
        </p:spPr>
      </p:sp>
      <p:sp>
        <p:nvSpPr>
          <p:cNvPr id="3" name="TextBox 3"/>
          <p:cNvSpPr txBox="1"/>
          <p:nvPr/>
        </p:nvSpPr>
        <p:spPr>
          <a:xfrm>
            <a:off x="15865998" y="387123"/>
            <a:ext cx="1825794" cy="1526397"/>
          </a:xfrm>
          <a:prstGeom prst="rect">
            <a:avLst/>
          </a:prstGeom>
        </p:spPr>
        <p:txBody>
          <a:bodyPr lIns="0" tIns="0" rIns="0" bIns="0" rtlCol="0" anchor="t">
            <a:spAutoFit/>
          </a:bodyPr>
          <a:lstStyle/>
          <a:p>
            <a:pPr>
              <a:lnSpc>
                <a:spcPts val="12600"/>
              </a:lnSpc>
              <a:spcBef>
                <a:spcPct val="0"/>
              </a:spcBef>
            </a:pPr>
            <a:r>
              <a:rPr lang="en-US" sz="9000">
                <a:solidFill>
                  <a:srgbClr val="000000"/>
                </a:solidFill>
                <a:latin typeface="Open Sans Bold" panose="020B0806030504020204"/>
              </a:rPr>
              <a:t>/08</a:t>
            </a:r>
            <a:endParaRPr lang="en-US" sz="9000">
              <a:solidFill>
                <a:srgbClr val="000000"/>
              </a:solidFill>
              <a:latin typeface="Open Sans Bold" panose="020B0806030504020204"/>
            </a:endParaRPr>
          </a:p>
        </p:txBody>
      </p:sp>
      <p:sp>
        <p:nvSpPr>
          <p:cNvPr id="4" name="TextBox 4"/>
          <p:cNvSpPr txBox="1"/>
          <p:nvPr/>
        </p:nvSpPr>
        <p:spPr>
          <a:xfrm>
            <a:off x="1941597" y="1875420"/>
            <a:ext cx="6064810" cy="3170393"/>
          </a:xfrm>
          <a:prstGeom prst="rect">
            <a:avLst/>
          </a:prstGeom>
        </p:spPr>
        <p:txBody>
          <a:bodyPr lIns="0" tIns="0" rIns="0" bIns="0" rtlCol="0" anchor="t">
            <a:spAutoFit/>
          </a:bodyPr>
          <a:lstStyle/>
          <a:p>
            <a:pPr>
              <a:lnSpc>
                <a:spcPts val="3190"/>
              </a:lnSpc>
            </a:pPr>
            <a:r>
              <a:rPr lang="en-US" sz="2280">
                <a:solidFill>
                  <a:srgbClr val="000000"/>
                </a:solidFill>
                <a:latin typeface="Open Sans" panose="020B0606030504020204"/>
              </a:rPr>
              <a:t>Logistic Regression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0.88</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k-Nearest Neighbours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0.88</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Ensemble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0.96</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XGBoost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0.96</a:t>
            </a:r>
            <a:endParaRPr lang="en-US" sz="2280">
              <a:solidFill>
                <a:srgbClr val="000000"/>
              </a:solidFill>
              <a:latin typeface="Open Sans" panose="020B0606030504020204"/>
            </a:endParaRPr>
          </a:p>
        </p:txBody>
      </p:sp>
      <p:sp>
        <p:nvSpPr>
          <p:cNvPr id="5" name="TextBox 5"/>
          <p:cNvSpPr txBox="1"/>
          <p:nvPr/>
        </p:nvSpPr>
        <p:spPr>
          <a:xfrm>
            <a:off x="4203661" y="1014976"/>
            <a:ext cx="2854800" cy="695960"/>
          </a:xfrm>
          <a:prstGeom prst="rect">
            <a:avLst/>
          </a:prstGeom>
        </p:spPr>
        <p:txBody>
          <a:bodyPr lIns="0" tIns="0" rIns="0" bIns="0" rtlCol="0" anchor="t">
            <a:spAutoFit/>
          </a:bodyPr>
          <a:lstStyle/>
          <a:p>
            <a:pPr algn="ctr">
              <a:lnSpc>
                <a:spcPts val="5740"/>
              </a:lnSpc>
            </a:pPr>
            <a:r>
              <a:rPr lang="en-US" sz="4100">
                <a:solidFill>
                  <a:srgbClr val="000000"/>
                </a:solidFill>
                <a:latin typeface="Open Sans Bold" panose="020B0806030504020204"/>
              </a:rPr>
              <a:t>Accuracy</a:t>
            </a:r>
            <a:endParaRPr lang="en-US" sz="4100">
              <a:solidFill>
                <a:srgbClr val="000000"/>
              </a:solidFill>
              <a:latin typeface="Open Sans Bold" panose="020B0806030504020204"/>
            </a:endParaRPr>
          </a:p>
        </p:txBody>
      </p:sp>
      <p:sp>
        <p:nvSpPr>
          <p:cNvPr id="6" name="AutoShape 6"/>
          <p:cNvSpPr/>
          <p:nvPr/>
        </p:nvSpPr>
        <p:spPr>
          <a:xfrm>
            <a:off x="9297851" y="5633363"/>
            <a:ext cx="7481044" cy="4220056"/>
          </a:xfrm>
          <a:prstGeom prst="rect">
            <a:avLst/>
          </a:prstGeom>
          <a:solidFill>
            <a:srgbClr val="000000">
              <a:alpha val="4706"/>
            </a:srgbClr>
          </a:solidFill>
        </p:spPr>
      </p:sp>
      <p:sp>
        <p:nvSpPr>
          <p:cNvPr id="7" name="TextBox 7"/>
          <p:cNvSpPr txBox="1"/>
          <p:nvPr/>
        </p:nvSpPr>
        <p:spPr>
          <a:xfrm>
            <a:off x="10443556" y="5555214"/>
            <a:ext cx="4588588" cy="679450"/>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panose="020B0806030504020204"/>
              </a:rPr>
              <a:t>ROC-AUC score</a:t>
            </a:r>
            <a:endParaRPr lang="en-US" sz="4000">
              <a:solidFill>
                <a:srgbClr val="000000"/>
              </a:solidFill>
              <a:latin typeface="Open Sans Bold" panose="020B0806030504020204"/>
            </a:endParaRPr>
          </a:p>
        </p:txBody>
      </p:sp>
      <p:sp>
        <p:nvSpPr>
          <p:cNvPr id="8" name="AutoShape 8"/>
          <p:cNvSpPr/>
          <p:nvPr/>
        </p:nvSpPr>
        <p:spPr>
          <a:xfrm>
            <a:off x="9297851" y="1028700"/>
            <a:ext cx="7481044" cy="4247986"/>
          </a:xfrm>
          <a:prstGeom prst="rect">
            <a:avLst/>
          </a:prstGeom>
          <a:solidFill>
            <a:srgbClr val="000000">
              <a:alpha val="4706"/>
            </a:srgbClr>
          </a:solidFill>
        </p:spPr>
      </p:sp>
      <p:sp>
        <p:nvSpPr>
          <p:cNvPr id="9" name="TextBox 9"/>
          <p:cNvSpPr txBox="1"/>
          <p:nvPr/>
        </p:nvSpPr>
        <p:spPr>
          <a:xfrm>
            <a:off x="10443556" y="1022737"/>
            <a:ext cx="4460571" cy="688199"/>
          </a:xfrm>
          <a:prstGeom prst="rect">
            <a:avLst/>
          </a:prstGeom>
        </p:spPr>
        <p:txBody>
          <a:bodyPr lIns="0" tIns="0" rIns="0" bIns="0" rtlCol="0" anchor="t">
            <a:spAutoFit/>
          </a:bodyPr>
          <a:lstStyle/>
          <a:p>
            <a:pPr algn="ctr">
              <a:lnSpc>
                <a:spcPts val="5640"/>
              </a:lnSpc>
            </a:pPr>
            <a:r>
              <a:rPr lang="en-US" sz="4030">
                <a:solidFill>
                  <a:srgbClr val="000000"/>
                </a:solidFill>
                <a:latin typeface="Open Sans Bold" panose="020B0806030504020204"/>
              </a:rPr>
              <a:t>Precision</a:t>
            </a:r>
            <a:endParaRPr lang="en-US" sz="4030">
              <a:solidFill>
                <a:srgbClr val="000000"/>
              </a:solidFill>
              <a:latin typeface="Open Sans Bold" panose="020B0806030504020204"/>
            </a:endParaRPr>
          </a:p>
        </p:txBody>
      </p:sp>
      <p:sp>
        <p:nvSpPr>
          <p:cNvPr id="10" name="AutoShape 10"/>
          <p:cNvSpPr/>
          <p:nvPr/>
        </p:nvSpPr>
        <p:spPr>
          <a:xfrm>
            <a:off x="1786511" y="5633363"/>
            <a:ext cx="7203637" cy="4220056"/>
          </a:xfrm>
          <a:prstGeom prst="rect">
            <a:avLst/>
          </a:prstGeom>
          <a:solidFill>
            <a:srgbClr val="000000">
              <a:alpha val="4706"/>
            </a:srgbClr>
          </a:solidFill>
        </p:spPr>
      </p:sp>
      <p:sp>
        <p:nvSpPr>
          <p:cNvPr id="11" name="TextBox 11"/>
          <p:cNvSpPr txBox="1"/>
          <p:nvPr/>
        </p:nvSpPr>
        <p:spPr>
          <a:xfrm>
            <a:off x="3984047" y="5557163"/>
            <a:ext cx="3294026" cy="679450"/>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panose="020B0806030504020204"/>
              </a:rPr>
              <a:t>Recall</a:t>
            </a:r>
            <a:endParaRPr lang="en-US" sz="4000">
              <a:solidFill>
                <a:srgbClr val="000000"/>
              </a:solidFill>
              <a:latin typeface="Open Sans Bold" panose="020B0806030504020204"/>
            </a:endParaRPr>
          </a:p>
        </p:txBody>
      </p:sp>
      <p:sp>
        <p:nvSpPr>
          <p:cNvPr id="12" name="TextBox 12"/>
          <p:cNvSpPr txBox="1"/>
          <p:nvPr/>
        </p:nvSpPr>
        <p:spPr>
          <a:xfrm>
            <a:off x="9454594" y="6396589"/>
            <a:ext cx="6150402" cy="3170393"/>
          </a:xfrm>
          <a:prstGeom prst="rect">
            <a:avLst/>
          </a:prstGeom>
        </p:spPr>
        <p:txBody>
          <a:bodyPr lIns="0" tIns="0" rIns="0" bIns="0" rtlCol="0" anchor="t">
            <a:spAutoFit/>
          </a:bodyPr>
          <a:lstStyle/>
          <a:p>
            <a:pPr>
              <a:lnSpc>
                <a:spcPts val="3190"/>
              </a:lnSpc>
            </a:pPr>
            <a:r>
              <a:rPr lang="en-US" sz="2280">
                <a:solidFill>
                  <a:srgbClr val="000000"/>
                </a:solidFill>
                <a:latin typeface="Open Sans" panose="020B0606030504020204"/>
              </a:rPr>
              <a:t>Logistic Regression Model: 0.9807692307692307</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k-Nearest Neighbours Model: 0.9807692307692308</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Ensemble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0.9935897435897436</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XGBoost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0.9935897435897436</a:t>
            </a:r>
            <a:endParaRPr lang="en-US" sz="2280">
              <a:solidFill>
                <a:srgbClr val="000000"/>
              </a:solidFill>
              <a:latin typeface="Open Sans" panose="020B0606030504020204"/>
            </a:endParaRPr>
          </a:p>
        </p:txBody>
      </p:sp>
      <p:sp>
        <p:nvSpPr>
          <p:cNvPr id="13" name="TextBox 13"/>
          <p:cNvSpPr txBox="1"/>
          <p:nvPr/>
        </p:nvSpPr>
        <p:spPr>
          <a:xfrm>
            <a:off x="1941597" y="6398538"/>
            <a:ext cx="5849878" cy="3170393"/>
          </a:xfrm>
          <a:prstGeom prst="rect">
            <a:avLst/>
          </a:prstGeom>
        </p:spPr>
        <p:txBody>
          <a:bodyPr lIns="0" tIns="0" rIns="0" bIns="0" rtlCol="0" anchor="t">
            <a:spAutoFit/>
          </a:bodyPr>
          <a:lstStyle/>
          <a:p>
            <a:pPr>
              <a:lnSpc>
                <a:spcPts val="3190"/>
              </a:lnSpc>
            </a:pPr>
            <a:r>
              <a:rPr lang="en-US" sz="2280">
                <a:solidFill>
                  <a:srgbClr val="000000"/>
                </a:solidFill>
                <a:latin typeface="Open Sans" panose="020B0606030504020204"/>
              </a:rPr>
              <a:t>Logistic Regression Model: 0.9166666666666666</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k-Nearest Neighbours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0.9166666666666666</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Ensemble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1.0</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XGBoost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1.0</a:t>
            </a:r>
            <a:endParaRPr lang="en-US" sz="2280">
              <a:solidFill>
                <a:srgbClr val="000000"/>
              </a:solidFill>
              <a:latin typeface="Open Sans" panose="020B0606030504020204"/>
            </a:endParaRPr>
          </a:p>
        </p:txBody>
      </p:sp>
      <p:sp>
        <p:nvSpPr>
          <p:cNvPr id="14" name="TextBox 14"/>
          <p:cNvSpPr txBox="1"/>
          <p:nvPr/>
        </p:nvSpPr>
        <p:spPr>
          <a:xfrm>
            <a:off x="9454594" y="1875420"/>
            <a:ext cx="6936386" cy="3170393"/>
          </a:xfrm>
          <a:prstGeom prst="rect">
            <a:avLst/>
          </a:prstGeom>
        </p:spPr>
        <p:txBody>
          <a:bodyPr lIns="0" tIns="0" rIns="0" bIns="0" rtlCol="0" anchor="t">
            <a:spAutoFit/>
          </a:bodyPr>
          <a:lstStyle/>
          <a:p>
            <a:pPr>
              <a:lnSpc>
                <a:spcPts val="3190"/>
              </a:lnSpc>
            </a:pPr>
            <a:r>
              <a:rPr lang="en-US" sz="2280">
                <a:solidFill>
                  <a:srgbClr val="000000"/>
                </a:solidFill>
                <a:latin typeface="Open Sans" panose="020B0606030504020204"/>
              </a:rPr>
              <a:t>Logistic Regression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0.8461538461538461</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k-Nearest Neighbours Model: </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0.8461538461538461</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Ensemble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0.9230769230769231</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XGBoost Model:</a:t>
            </a:r>
            <a:endParaRPr lang="en-US" sz="2280">
              <a:solidFill>
                <a:srgbClr val="000000"/>
              </a:solidFill>
              <a:latin typeface="Open Sans" panose="020B0606030504020204"/>
            </a:endParaRPr>
          </a:p>
          <a:p>
            <a:pPr>
              <a:lnSpc>
                <a:spcPts val="3190"/>
              </a:lnSpc>
            </a:pPr>
            <a:r>
              <a:rPr lang="en-US" sz="2280">
                <a:solidFill>
                  <a:srgbClr val="000000"/>
                </a:solidFill>
                <a:latin typeface="Open Sans" panose="020B0606030504020204"/>
              </a:rPr>
              <a:t>0.9230769230769231</a:t>
            </a:r>
            <a:endParaRPr lang="en-US" sz="2280">
              <a:solidFill>
                <a:srgbClr val="000000"/>
              </a:solidFill>
              <a:latin typeface="Open Sans" panose="020B0606030504020204"/>
            </a:endParaRPr>
          </a:p>
        </p:txBody>
      </p:sp>
      <p:sp>
        <p:nvSpPr>
          <p:cNvPr id="15" name="AutoShape 5"/>
          <p:cNvSpPr/>
          <p:nvPr/>
        </p:nvSpPr>
        <p:spPr>
          <a:xfrm rot="10800000">
            <a:off x="1786407" y="9944318"/>
            <a:ext cx="1175568" cy="137659"/>
          </a:xfrm>
          <a:prstGeom prst="rect">
            <a:avLst/>
          </a:prstGeom>
          <a:solidFill>
            <a:srgbClr val="000000"/>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0705831" y="1028700"/>
            <a:ext cx="5640572" cy="8229600"/>
          </a:xfrm>
          <a:prstGeom prst="rect">
            <a:avLst/>
          </a:prstGeom>
          <a:solidFill>
            <a:srgbClr val="000000">
              <a:alpha val="4706"/>
            </a:srgbClr>
          </a:solidFill>
        </p:spPr>
      </p:sp>
      <p:pic>
        <p:nvPicPr>
          <p:cNvPr id="3" name="Picture 3"/>
          <p:cNvPicPr>
            <a:picLocks noChangeAspect="1"/>
          </p:cNvPicPr>
          <p:nvPr/>
        </p:nvPicPr>
        <p:blipFill>
          <a:blip r:embed="rId1"/>
          <a:srcRect t="16525" b="16525"/>
          <a:stretch>
            <a:fillRect/>
          </a:stretch>
        </p:blipFill>
        <p:spPr>
          <a:xfrm>
            <a:off x="11395708" y="-508429"/>
            <a:ext cx="6892292" cy="3074259"/>
          </a:xfrm>
          <a:prstGeom prst="rect">
            <a:avLst/>
          </a:prstGeom>
        </p:spPr>
      </p:pic>
      <p:sp>
        <p:nvSpPr>
          <p:cNvPr id="4" name="TextBox 4"/>
          <p:cNvSpPr txBox="1"/>
          <p:nvPr/>
        </p:nvSpPr>
        <p:spPr>
          <a:xfrm>
            <a:off x="15696177" y="4170071"/>
            <a:ext cx="1825794" cy="1526397"/>
          </a:xfrm>
          <a:prstGeom prst="rect">
            <a:avLst/>
          </a:prstGeom>
        </p:spPr>
        <p:txBody>
          <a:bodyPr lIns="0" tIns="0" rIns="0" bIns="0" rtlCol="0" anchor="t">
            <a:spAutoFit/>
          </a:bodyPr>
          <a:lstStyle/>
          <a:p>
            <a:pPr algn="r">
              <a:lnSpc>
                <a:spcPts val="12600"/>
              </a:lnSpc>
              <a:spcBef>
                <a:spcPct val="0"/>
              </a:spcBef>
            </a:pPr>
            <a:r>
              <a:rPr lang="en-US" sz="9000">
                <a:solidFill>
                  <a:srgbClr val="000000"/>
                </a:solidFill>
                <a:latin typeface="Open Sans Bold" panose="020B0806030504020204"/>
              </a:rPr>
              <a:t>/09</a:t>
            </a:r>
            <a:endParaRPr lang="en-US" sz="9000">
              <a:solidFill>
                <a:srgbClr val="000000"/>
              </a:solidFill>
              <a:latin typeface="Open Sans Bold" panose="020B0806030504020204"/>
            </a:endParaRPr>
          </a:p>
        </p:txBody>
      </p:sp>
      <p:sp>
        <p:nvSpPr>
          <p:cNvPr id="5" name="AutoShape 5"/>
          <p:cNvSpPr/>
          <p:nvPr/>
        </p:nvSpPr>
        <p:spPr>
          <a:xfrm>
            <a:off x="1028700" y="891041"/>
            <a:ext cx="1175568" cy="137659"/>
          </a:xfrm>
          <a:prstGeom prst="rect">
            <a:avLst/>
          </a:prstGeom>
          <a:solidFill>
            <a:srgbClr val="000000"/>
          </a:solidFill>
        </p:spPr>
      </p:sp>
      <p:sp>
        <p:nvSpPr>
          <p:cNvPr id="6" name="TextBox 6"/>
          <p:cNvSpPr txBox="1"/>
          <p:nvPr/>
        </p:nvSpPr>
        <p:spPr>
          <a:xfrm>
            <a:off x="1028700" y="3203841"/>
            <a:ext cx="13813154" cy="3559592"/>
          </a:xfrm>
          <a:prstGeom prst="rect">
            <a:avLst/>
          </a:prstGeom>
        </p:spPr>
        <p:txBody>
          <a:bodyPr lIns="0" tIns="0" rIns="0" bIns="0" rtlCol="0" anchor="t">
            <a:spAutoFit/>
          </a:bodyPr>
          <a:lstStyle/>
          <a:p>
            <a:pPr>
              <a:lnSpc>
                <a:spcPts val="3640"/>
              </a:lnSpc>
            </a:pPr>
            <a:r>
              <a:rPr lang="en-US" sz="2600">
                <a:solidFill>
                  <a:srgbClr val="000000"/>
                </a:solidFill>
                <a:latin typeface="Open Sans" panose="020B0606030504020204"/>
              </a:rPr>
              <a:t>Just by glancing at the previous slide, it's pretty obvious which models have better evaluation metrics; the ensemble and XGBoost models prove to be better.</a:t>
            </a:r>
            <a:endParaRPr lang="en-US" sz="2600">
              <a:solidFill>
                <a:srgbClr val="000000"/>
              </a:solidFill>
              <a:latin typeface="Open Sans" panose="020B0606030504020204"/>
            </a:endParaRPr>
          </a:p>
          <a:p>
            <a:pPr>
              <a:lnSpc>
                <a:spcPts val="3640"/>
              </a:lnSpc>
            </a:pPr>
            <a:r>
              <a:rPr lang="en-US" sz="2600">
                <a:solidFill>
                  <a:srgbClr val="000000"/>
                </a:solidFill>
                <a:latin typeface="Open Sans" panose="020B0606030504020204"/>
              </a:rPr>
              <a:t>They coincidentally have the same metrics but we chose to use the ensemble model for this project. Although XGBoost is faster, it is not easily scalable. </a:t>
            </a:r>
            <a:endParaRPr lang="en-US" sz="2600">
              <a:solidFill>
                <a:srgbClr val="000000"/>
              </a:solidFill>
              <a:latin typeface="Open Sans" panose="020B0606030504020204"/>
            </a:endParaRPr>
          </a:p>
          <a:p>
            <a:pPr>
              <a:lnSpc>
                <a:spcPts val="3640"/>
              </a:lnSpc>
            </a:pPr>
          </a:p>
          <a:p>
            <a:pPr>
              <a:lnSpc>
                <a:spcPts val="3640"/>
              </a:lnSpc>
            </a:pPr>
            <a:r>
              <a:rPr lang="en-US" sz="2600">
                <a:solidFill>
                  <a:srgbClr val="000000"/>
                </a:solidFill>
                <a:latin typeface="Open Sans" panose="020B0606030504020204"/>
              </a:rPr>
              <a:t>Its proven that two heads are better than one, making the ensemble model a suitable choice as it overcomes weaknesses experienced by single models such as variance, bias and noise.</a:t>
            </a:r>
            <a:endParaRPr lang="en-US" sz="2600">
              <a:solidFill>
                <a:srgbClr val="000000"/>
              </a:solidFill>
              <a:latin typeface="Open Sans" panose="020B0606030504020204"/>
            </a:endParaRPr>
          </a:p>
        </p:txBody>
      </p:sp>
      <p:sp>
        <p:nvSpPr>
          <p:cNvPr id="7" name="TextBox 7"/>
          <p:cNvSpPr txBox="1"/>
          <p:nvPr/>
        </p:nvSpPr>
        <p:spPr>
          <a:xfrm>
            <a:off x="1028700" y="1754299"/>
            <a:ext cx="9165789" cy="811531"/>
          </a:xfrm>
          <a:prstGeom prst="rect">
            <a:avLst/>
          </a:prstGeom>
        </p:spPr>
        <p:txBody>
          <a:bodyPr lIns="0" tIns="0" rIns="0" bIns="0" rtlCol="0" anchor="t">
            <a:spAutoFit/>
          </a:bodyPr>
          <a:lstStyle/>
          <a:p>
            <a:pPr>
              <a:lnSpc>
                <a:spcPts val="6720"/>
              </a:lnSpc>
            </a:pPr>
            <a:r>
              <a:rPr lang="en-US" sz="4800">
                <a:solidFill>
                  <a:srgbClr val="000000"/>
                </a:solidFill>
                <a:latin typeface="Open Sans Bold" panose="020B0806030504020204"/>
              </a:rPr>
              <a:t>Best Solution for the Project</a:t>
            </a:r>
            <a:endParaRPr lang="en-US" sz="4800">
              <a:solidFill>
                <a:srgbClr val="000000"/>
              </a:solidFill>
              <a:latin typeface="Open Sans Bold" panose="020B0806030504020204"/>
            </a:endParaRPr>
          </a:p>
        </p:txBody>
      </p:sp>
      <p:pic>
        <p:nvPicPr>
          <p:cNvPr id="8" name="Picture 8"/>
          <p:cNvPicPr>
            <a:picLocks noChangeAspect="1"/>
          </p:cNvPicPr>
          <p:nvPr/>
        </p:nvPicPr>
        <p:blipFill>
          <a:blip r:embed="rId2"/>
          <a:srcRect t="15788" b="54494"/>
          <a:stretch>
            <a:fillRect/>
          </a:stretch>
        </p:blipFill>
        <p:spPr>
          <a:xfrm>
            <a:off x="11395708" y="7458594"/>
            <a:ext cx="6892292" cy="30742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4849</Words>
  <Application>WPS Presentation</Application>
  <PresentationFormat>On-screen Show (4:3)</PresentationFormat>
  <Paragraphs>136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Open Sans Bold</vt:lpstr>
      <vt:lpstr>Open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Business Review Presentation</dc:title>
  <dc:creator/>
  <cp:lastModifiedBy>nwangu349</cp:lastModifiedBy>
  <cp:revision>3</cp:revision>
  <dcterms:created xsi:type="dcterms:W3CDTF">2006-08-16T00:00:00Z</dcterms:created>
  <dcterms:modified xsi:type="dcterms:W3CDTF">2022-08-31T10:57:36Z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9C179742C01348F6B08E6AF5CFF376A3</vt:lpwstr>
  </property>
  <property fmtid="{D5CDD505-2E9C-101B-9397-08002B2CF9AE}" pid="3" name="KSOProductBuildVer">
    <vt:lpwstr>2057-11.2.0.11254</vt:lpwstr>
  </property>
</Properties>
</file>