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unito Light" charset="1" panose="000004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 Target="presProps.xml" Type="http://schemas.openxmlformats.org/officeDocument/2006/relationships/presProps"/><Relationship Id="rId20" Target="slides/slide10.xml" Type="http://schemas.openxmlformats.org/officeDocument/2006/relationships/slide"/><Relationship Id="rId21" Target="slides/slide11.xml" Type="http://schemas.openxmlformats.org/officeDocument/2006/relationships/slide"/><Relationship Id="rId22"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6036" t="1804" r="33780" b="1953"/>
          <a:stretch>
            <a:fillRect/>
          </a:stretch>
        </p:blipFill>
        <p:spPr>
          <a:xfrm flipH="false" flipV="false" rot="0">
            <a:off x="15088893" y="0"/>
            <a:ext cx="3221301" cy="10287000"/>
          </a:xfrm>
          <a:prstGeom prst="rect">
            <a:avLst/>
          </a:prstGeom>
        </p:spPr>
      </p:pic>
      <p:sp>
        <p:nvSpPr>
          <p:cNvPr name="TextBox 3" id="3"/>
          <p:cNvSpPr txBox="true"/>
          <p:nvPr/>
        </p:nvSpPr>
        <p:spPr>
          <a:xfrm rot="0">
            <a:off x="722859" y="1785148"/>
            <a:ext cx="10171291" cy="6193726"/>
          </a:xfrm>
          <a:prstGeom prst="rect">
            <a:avLst/>
          </a:prstGeom>
        </p:spPr>
        <p:txBody>
          <a:bodyPr anchor="t" rtlCol="false" tIns="0" lIns="0" bIns="0" rIns="0">
            <a:spAutoFit/>
          </a:bodyPr>
          <a:lstStyle/>
          <a:p>
            <a:pPr>
              <a:lnSpc>
                <a:spcPts val="12044"/>
              </a:lnSpc>
            </a:pPr>
            <a:r>
              <a:rPr lang="en-US" sz="12678">
                <a:solidFill>
                  <a:srgbClr val="0B0B0B"/>
                </a:solidFill>
                <a:latin typeface="Nunito Light"/>
              </a:rPr>
              <a:t>Drug Persistence and medical adherence</a:t>
            </a:r>
          </a:p>
        </p:txBody>
      </p:sp>
      <p:grpSp>
        <p:nvGrpSpPr>
          <p:cNvPr name="Group 4" id="4"/>
          <p:cNvGrpSpPr/>
          <p:nvPr/>
        </p:nvGrpSpPr>
        <p:grpSpPr>
          <a:xfrm rot="0">
            <a:off x="1028700" y="849121"/>
            <a:ext cx="7352785" cy="359158"/>
            <a:chOff x="0" y="0"/>
            <a:chExt cx="9803713" cy="478877"/>
          </a:xfrm>
        </p:grpSpPr>
        <p:sp>
          <p:nvSpPr>
            <p:cNvPr name="AutoShape 5" id="5"/>
            <p:cNvSpPr/>
            <p:nvPr/>
          </p:nvSpPr>
          <p:spPr>
            <a:xfrm rot="0">
              <a:off x="0" y="220389"/>
              <a:ext cx="2485879" cy="38100"/>
            </a:xfrm>
            <a:prstGeom prst="rect">
              <a:avLst/>
            </a:prstGeom>
            <a:solidFill>
              <a:srgbClr val="0B0B0B"/>
            </a:solidFill>
          </p:spPr>
        </p:sp>
        <p:sp>
          <p:nvSpPr>
            <p:cNvPr name="TextBox 6" id="6"/>
            <p:cNvSpPr txBox="true"/>
            <p:nvPr/>
          </p:nvSpPr>
          <p:spPr>
            <a:xfrm rot="0">
              <a:off x="3413373" y="57150"/>
              <a:ext cx="6390341" cy="421727"/>
            </a:xfrm>
            <a:prstGeom prst="rect">
              <a:avLst/>
            </a:prstGeom>
          </p:spPr>
          <p:txBody>
            <a:bodyPr anchor="t" rtlCol="false" tIns="0" lIns="0" bIns="0" rIns="0">
              <a:spAutoFit/>
            </a:bodyPr>
            <a:lstStyle/>
            <a:p>
              <a:pPr>
                <a:lnSpc>
                  <a:spcPts val="2399"/>
                </a:lnSpc>
              </a:pPr>
              <a:r>
                <a:rPr lang="en-US" sz="2399">
                  <a:solidFill>
                    <a:srgbClr val="0B0B0B"/>
                  </a:solidFill>
                  <a:latin typeface="Nunito Light"/>
                </a:rPr>
                <a:t>01</a:t>
              </a:r>
            </a:p>
          </p:txBody>
        </p:sp>
      </p:grpSp>
      <p:sp>
        <p:nvSpPr>
          <p:cNvPr name="TextBox 7" id="7"/>
          <p:cNvSpPr txBox="true"/>
          <p:nvPr/>
        </p:nvSpPr>
        <p:spPr>
          <a:xfrm rot="0">
            <a:off x="1028700" y="8977995"/>
            <a:ext cx="7802656" cy="280305"/>
          </a:xfrm>
          <a:prstGeom prst="rect">
            <a:avLst/>
          </a:prstGeom>
        </p:spPr>
        <p:txBody>
          <a:bodyPr anchor="t" rtlCol="false" tIns="0" lIns="0" bIns="0" rIns="0">
            <a:spAutoFit/>
          </a:bodyPr>
          <a:lstStyle/>
          <a:p>
            <a:pPr>
              <a:lnSpc>
                <a:spcPts val="2100"/>
              </a:lnSpc>
            </a:pPr>
            <a:r>
              <a:rPr lang="en-US" sz="2100">
                <a:solidFill>
                  <a:srgbClr val="0B0B0B"/>
                </a:solidFill>
                <a:latin typeface="Nunito Light"/>
              </a:rPr>
              <a:t>An EDA presentation by Feature Transformers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82" r="661" b="1344"/>
          <a:stretch>
            <a:fillRect/>
          </a:stretch>
        </p:blipFill>
        <p:spPr>
          <a:xfrm>
            <a:off x="0" y="0"/>
            <a:ext cx="18288000" cy="10287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87" r="0" b="687"/>
          <a:stretch>
            <a:fillRect/>
          </a:stretch>
        </p:blipFill>
        <p:spPr>
          <a:xfrm>
            <a:off x="0" y="0"/>
            <a:ext cx="18288000" cy="10287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TextBox 2" id="2"/>
          <p:cNvSpPr txBox="true"/>
          <p:nvPr/>
        </p:nvSpPr>
        <p:spPr>
          <a:xfrm rot="0">
            <a:off x="866880" y="1651874"/>
            <a:ext cx="13970764" cy="7604125"/>
          </a:xfrm>
          <a:prstGeom prst="rect">
            <a:avLst/>
          </a:prstGeom>
        </p:spPr>
        <p:txBody>
          <a:bodyPr anchor="t" rtlCol="false" tIns="0" lIns="0" bIns="0" rIns="0">
            <a:spAutoFit/>
          </a:bodyPr>
          <a:lstStyle/>
          <a:p>
            <a:pPr>
              <a:lnSpc>
                <a:spcPts val="4399"/>
              </a:lnSpc>
            </a:pPr>
            <a:r>
              <a:rPr lang="en-US" sz="3999">
                <a:solidFill>
                  <a:srgbClr val="FFFFFF"/>
                </a:solidFill>
                <a:latin typeface="Nunito Light"/>
              </a:rPr>
              <a:t>Model recommendation for technical user</a:t>
            </a:r>
          </a:p>
          <a:p>
            <a:pPr>
              <a:lnSpc>
                <a:spcPts val="4290"/>
              </a:lnSpc>
            </a:pPr>
          </a:p>
          <a:p>
            <a:pPr>
              <a:lnSpc>
                <a:spcPts val="3080"/>
              </a:lnSpc>
            </a:pPr>
            <a:r>
              <a:rPr lang="en-US" sz="2800">
                <a:solidFill>
                  <a:srgbClr val="FFFFFF"/>
                </a:solidFill>
                <a:latin typeface="Nunito Light"/>
              </a:rPr>
              <a:t>Our aim is to create a classification model that will somewhat accurately predict whether a patient will be persistent or non-persistent with their treatment using the sample dataset.</a:t>
            </a:r>
          </a:p>
          <a:p>
            <a:pPr>
              <a:lnSpc>
                <a:spcPts val="3080"/>
              </a:lnSpc>
            </a:pPr>
            <a:r>
              <a:rPr lang="en-US" sz="2800">
                <a:solidFill>
                  <a:srgbClr val="FFFFFF"/>
                </a:solidFill>
                <a:latin typeface="Nunito Light"/>
              </a:rPr>
              <a:t>We will start by splitting our model into train and test datasets since necessary cleaning and transformation have been done on our dataset.</a:t>
            </a:r>
          </a:p>
          <a:p>
            <a:pPr>
              <a:lnSpc>
                <a:spcPts val="3080"/>
              </a:lnSpc>
            </a:pPr>
            <a:r>
              <a:rPr lang="en-US" sz="2800">
                <a:solidFill>
                  <a:srgbClr val="FFFFFF"/>
                </a:solidFill>
                <a:latin typeface="Nunito Light"/>
              </a:rPr>
              <a:t>We recommend using K-nearest neighbours and Support Vector Machines as our classifiers. Both classifiers will be trained on the training dataset after which we will proceed to make some predictions. We will perform a proper evaluation of both our models through different methods, some of them being: Logarithmic Loss and classification accuracy. The model that proves to be more efficient and accurate shall be implemented.</a:t>
            </a:r>
          </a:p>
          <a:p>
            <a:pPr>
              <a:lnSpc>
                <a:spcPts val="3080"/>
              </a:lnSpc>
            </a:pPr>
          </a:p>
          <a:p>
            <a:pPr>
              <a:lnSpc>
                <a:spcPts val="3080"/>
              </a:lnSpc>
            </a:pPr>
          </a:p>
          <a:p>
            <a:pPr>
              <a:lnSpc>
                <a:spcPts val="3080"/>
              </a:lnSpc>
            </a:pPr>
          </a:p>
          <a:p>
            <a:pPr>
              <a:lnSpc>
                <a:spcPts val="3850"/>
              </a:lnSpc>
            </a:pPr>
          </a:p>
          <a:p>
            <a:pPr>
              <a:lnSpc>
                <a:spcPts val="4399"/>
              </a:lnSpc>
            </a:pPr>
          </a:p>
        </p:txBody>
      </p:sp>
      <p:grpSp>
        <p:nvGrpSpPr>
          <p:cNvPr name="Group 3" id="3"/>
          <p:cNvGrpSpPr/>
          <p:nvPr/>
        </p:nvGrpSpPr>
        <p:grpSpPr>
          <a:xfrm rot="0">
            <a:off x="1028700" y="849121"/>
            <a:ext cx="7352785" cy="359158"/>
            <a:chOff x="0" y="0"/>
            <a:chExt cx="9803713" cy="478877"/>
          </a:xfrm>
        </p:grpSpPr>
        <p:sp>
          <p:nvSpPr>
            <p:cNvPr name="AutoShape 4" id="4"/>
            <p:cNvSpPr/>
            <p:nvPr/>
          </p:nvSpPr>
          <p:spPr>
            <a:xfrm rot="0">
              <a:off x="0" y="220389"/>
              <a:ext cx="2485879" cy="38100"/>
            </a:xfrm>
            <a:prstGeom prst="rect">
              <a:avLst/>
            </a:prstGeom>
            <a:solidFill>
              <a:srgbClr val="FFFFFF"/>
            </a:solidFill>
          </p:spPr>
        </p:sp>
        <p:sp>
          <p:nvSpPr>
            <p:cNvPr name="TextBox 5" id="5"/>
            <p:cNvSpPr txBox="true"/>
            <p:nvPr/>
          </p:nvSpPr>
          <p:spPr>
            <a:xfrm rot="0">
              <a:off x="3413373" y="57150"/>
              <a:ext cx="6390341" cy="421727"/>
            </a:xfrm>
            <a:prstGeom prst="rect">
              <a:avLst/>
            </a:prstGeom>
          </p:spPr>
          <p:txBody>
            <a:bodyPr anchor="t" rtlCol="false" tIns="0" lIns="0" bIns="0" rIns="0">
              <a:spAutoFit/>
            </a:bodyPr>
            <a:lstStyle/>
            <a:p>
              <a:pPr>
                <a:lnSpc>
                  <a:spcPts val="2399"/>
                </a:lnSpc>
              </a:pPr>
              <a:r>
                <a:rPr lang="en-US" sz="2399">
                  <a:solidFill>
                    <a:srgbClr val="FFFFFF"/>
                  </a:solidFill>
                  <a:latin typeface="Nunito Light"/>
                </a:rPr>
                <a:t>13</a:t>
              </a:r>
            </a:p>
          </p:txBody>
        </p:sp>
      </p:grpSp>
      <p:pic>
        <p:nvPicPr>
          <p:cNvPr name="Picture 6" id="6"/>
          <p:cNvPicPr>
            <a:picLocks noChangeAspect="true"/>
          </p:cNvPicPr>
          <p:nvPr/>
        </p:nvPicPr>
        <p:blipFill>
          <a:blip r:embed="rId2"/>
          <a:srcRect l="40278" t="1804" r="33780" b="1953"/>
          <a:stretch>
            <a:fillRect/>
          </a:stretch>
        </p:blipFill>
        <p:spPr>
          <a:xfrm flipH="false" flipV="false" rot="0">
            <a:off x="16230600" y="0"/>
            <a:ext cx="2079595" cy="10287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grpSp>
        <p:nvGrpSpPr>
          <p:cNvPr name="Group 2" id="2"/>
          <p:cNvGrpSpPr/>
          <p:nvPr/>
        </p:nvGrpSpPr>
        <p:grpSpPr>
          <a:xfrm rot="0">
            <a:off x="3379694" y="1028700"/>
            <a:ext cx="7352785" cy="359158"/>
            <a:chOff x="0" y="0"/>
            <a:chExt cx="9803713" cy="478877"/>
          </a:xfrm>
        </p:grpSpPr>
        <p:sp>
          <p:nvSpPr>
            <p:cNvPr name="AutoShape 3" id="3"/>
            <p:cNvSpPr/>
            <p:nvPr/>
          </p:nvSpPr>
          <p:spPr>
            <a:xfrm rot="0">
              <a:off x="0" y="220389"/>
              <a:ext cx="2485879" cy="38100"/>
            </a:xfrm>
            <a:prstGeom prst="rect">
              <a:avLst/>
            </a:prstGeom>
            <a:solidFill>
              <a:srgbClr val="FFFFFF"/>
            </a:solidFill>
          </p:spPr>
        </p:sp>
        <p:sp>
          <p:nvSpPr>
            <p:cNvPr name="TextBox 4" id="4"/>
            <p:cNvSpPr txBox="true"/>
            <p:nvPr/>
          </p:nvSpPr>
          <p:spPr>
            <a:xfrm rot="0">
              <a:off x="3413373" y="57150"/>
              <a:ext cx="6390341" cy="421727"/>
            </a:xfrm>
            <a:prstGeom prst="rect">
              <a:avLst/>
            </a:prstGeom>
          </p:spPr>
          <p:txBody>
            <a:bodyPr anchor="t" rtlCol="false" tIns="0" lIns="0" bIns="0" rIns="0">
              <a:spAutoFit/>
            </a:bodyPr>
            <a:lstStyle/>
            <a:p>
              <a:pPr>
                <a:lnSpc>
                  <a:spcPts val="2399"/>
                </a:lnSpc>
              </a:pPr>
              <a:r>
                <a:rPr lang="en-US" sz="2399">
                  <a:solidFill>
                    <a:srgbClr val="FFFFFF"/>
                  </a:solidFill>
                  <a:latin typeface="Nunito Light"/>
                </a:rPr>
                <a:t>15</a:t>
              </a:r>
            </a:p>
          </p:txBody>
        </p:sp>
      </p:grpSp>
      <p:grpSp>
        <p:nvGrpSpPr>
          <p:cNvPr name="Group 5" id="5"/>
          <p:cNvGrpSpPr/>
          <p:nvPr/>
        </p:nvGrpSpPr>
        <p:grpSpPr>
          <a:xfrm rot="0">
            <a:off x="3379694" y="3346895"/>
            <a:ext cx="6418831" cy="3593210"/>
            <a:chOff x="0" y="0"/>
            <a:chExt cx="8558441" cy="4790947"/>
          </a:xfrm>
        </p:grpSpPr>
        <p:sp>
          <p:nvSpPr>
            <p:cNvPr name="TextBox 6" id="6"/>
            <p:cNvSpPr txBox="true"/>
            <p:nvPr/>
          </p:nvSpPr>
          <p:spPr>
            <a:xfrm rot="0">
              <a:off x="0" y="3909567"/>
              <a:ext cx="8558441" cy="881380"/>
            </a:xfrm>
            <a:prstGeom prst="rect">
              <a:avLst/>
            </a:prstGeom>
          </p:spPr>
          <p:txBody>
            <a:bodyPr anchor="t" rtlCol="false" tIns="0" lIns="0" bIns="0" rIns="0">
              <a:spAutoFit/>
            </a:bodyPr>
            <a:lstStyle/>
            <a:p>
              <a:pPr>
                <a:lnSpc>
                  <a:spcPts val="5460"/>
                </a:lnSpc>
              </a:pPr>
              <a:r>
                <a:rPr lang="en-US" sz="4200">
                  <a:solidFill>
                    <a:srgbClr val="FFFFFF"/>
                  </a:solidFill>
                  <a:latin typeface="Nunito Light"/>
                </a:rPr>
                <a:t>Feature Transformers</a:t>
              </a:r>
            </a:p>
          </p:txBody>
        </p:sp>
        <p:sp>
          <p:nvSpPr>
            <p:cNvPr name="TextBox 7" id="7"/>
            <p:cNvSpPr txBox="true"/>
            <p:nvPr/>
          </p:nvSpPr>
          <p:spPr>
            <a:xfrm rot="0">
              <a:off x="0" y="85725"/>
              <a:ext cx="8558441" cy="3339888"/>
            </a:xfrm>
            <a:prstGeom prst="rect">
              <a:avLst/>
            </a:prstGeom>
          </p:spPr>
          <p:txBody>
            <a:bodyPr anchor="t" rtlCol="false" tIns="0" lIns="0" bIns="0" rIns="0">
              <a:spAutoFit/>
            </a:bodyPr>
            <a:lstStyle/>
            <a:p>
              <a:pPr>
                <a:lnSpc>
                  <a:spcPts val="9679"/>
                </a:lnSpc>
              </a:pPr>
              <a:r>
                <a:rPr lang="en-US" sz="8799">
                  <a:solidFill>
                    <a:srgbClr val="FFFFFF"/>
                  </a:solidFill>
                  <a:latin typeface="Nunito Light"/>
                </a:rPr>
                <a:t>Group Name:</a:t>
              </a:r>
            </a:p>
          </p:txBody>
        </p:sp>
      </p:grpSp>
      <p:grpSp>
        <p:nvGrpSpPr>
          <p:cNvPr name="Group 8" id="8"/>
          <p:cNvGrpSpPr/>
          <p:nvPr/>
        </p:nvGrpSpPr>
        <p:grpSpPr>
          <a:xfrm rot="0">
            <a:off x="11883334" y="1028700"/>
            <a:ext cx="5375966" cy="1197515"/>
            <a:chOff x="0" y="0"/>
            <a:chExt cx="7167955" cy="1596687"/>
          </a:xfrm>
        </p:grpSpPr>
        <p:sp>
          <p:nvSpPr>
            <p:cNvPr name="TextBox 9" id="9"/>
            <p:cNvSpPr txBox="true"/>
            <p:nvPr/>
          </p:nvSpPr>
          <p:spPr>
            <a:xfrm rot="0">
              <a:off x="0" y="978339"/>
              <a:ext cx="7167955" cy="618349"/>
            </a:xfrm>
            <a:prstGeom prst="rect">
              <a:avLst/>
            </a:prstGeom>
          </p:spPr>
          <p:txBody>
            <a:bodyPr anchor="t" rtlCol="false" tIns="0" lIns="0" bIns="0" rIns="0">
              <a:spAutoFit/>
            </a:bodyPr>
            <a:lstStyle/>
            <a:p>
              <a:pPr>
                <a:lnSpc>
                  <a:spcPts val="3900"/>
                </a:lnSpc>
              </a:pPr>
              <a:r>
                <a:rPr lang="en-US" sz="3000">
                  <a:solidFill>
                    <a:srgbClr val="FFFFFF"/>
                  </a:solidFill>
                  <a:latin typeface="Nunito Light"/>
                </a:rPr>
                <a:t>Wangu Ndungu</a:t>
              </a:r>
            </a:p>
          </p:txBody>
        </p:sp>
        <p:sp>
          <p:nvSpPr>
            <p:cNvPr name="TextBox 10" id="10"/>
            <p:cNvSpPr txBox="true"/>
            <p:nvPr/>
          </p:nvSpPr>
          <p:spPr>
            <a:xfrm rot="0">
              <a:off x="0" y="-28575"/>
              <a:ext cx="7167955" cy="672888"/>
            </a:xfrm>
            <a:prstGeom prst="rect">
              <a:avLst/>
            </a:prstGeom>
          </p:spPr>
          <p:txBody>
            <a:bodyPr anchor="t" rtlCol="false" tIns="0" lIns="0" bIns="0" rIns="0">
              <a:spAutoFit/>
            </a:bodyPr>
            <a:lstStyle/>
            <a:p>
              <a:pPr>
                <a:lnSpc>
                  <a:spcPts val="4160"/>
                </a:lnSpc>
              </a:pPr>
              <a:r>
                <a:rPr lang="en-US" sz="3200">
                  <a:solidFill>
                    <a:srgbClr val="FFFFFF"/>
                  </a:solidFill>
                  <a:latin typeface="Nunito Light"/>
                </a:rPr>
                <a:t>NAME</a:t>
              </a:r>
            </a:p>
          </p:txBody>
        </p:sp>
      </p:grpSp>
      <p:grpSp>
        <p:nvGrpSpPr>
          <p:cNvPr name="Group 11" id="11"/>
          <p:cNvGrpSpPr/>
          <p:nvPr/>
        </p:nvGrpSpPr>
        <p:grpSpPr>
          <a:xfrm rot="0">
            <a:off x="11883334" y="2906529"/>
            <a:ext cx="5375966" cy="1187204"/>
            <a:chOff x="0" y="0"/>
            <a:chExt cx="7167955" cy="1582938"/>
          </a:xfrm>
        </p:grpSpPr>
        <p:sp>
          <p:nvSpPr>
            <p:cNvPr name="TextBox 12" id="12"/>
            <p:cNvSpPr txBox="true"/>
            <p:nvPr/>
          </p:nvSpPr>
          <p:spPr>
            <a:xfrm rot="0">
              <a:off x="0" y="964590"/>
              <a:ext cx="7167955" cy="618349"/>
            </a:xfrm>
            <a:prstGeom prst="rect">
              <a:avLst/>
            </a:prstGeom>
          </p:spPr>
          <p:txBody>
            <a:bodyPr anchor="t" rtlCol="false" tIns="0" lIns="0" bIns="0" rIns="0">
              <a:spAutoFit/>
            </a:bodyPr>
            <a:lstStyle/>
            <a:p>
              <a:pPr>
                <a:lnSpc>
                  <a:spcPts val="3900"/>
                </a:lnSpc>
              </a:pPr>
              <a:r>
                <a:rPr lang="en-US" sz="3000">
                  <a:solidFill>
                    <a:srgbClr val="FFFFFF"/>
                  </a:solidFill>
                  <a:latin typeface="Nunito Light"/>
                </a:rPr>
                <a:t>nwangu349@gmail.com</a:t>
              </a:r>
            </a:p>
          </p:txBody>
        </p:sp>
        <p:sp>
          <p:nvSpPr>
            <p:cNvPr name="TextBox 13" id="13"/>
            <p:cNvSpPr txBox="true"/>
            <p:nvPr/>
          </p:nvSpPr>
          <p:spPr>
            <a:xfrm rot="0">
              <a:off x="0" y="-28575"/>
              <a:ext cx="7167955" cy="659139"/>
            </a:xfrm>
            <a:prstGeom prst="rect">
              <a:avLst/>
            </a:prstGeom>
          </p:spPr>
          <p:txBody>
            <a:bodyPr anchor="t" rtlCol="false" tIns="0" lIns="0" bIns="0" rIns="0">
              <a:spAutoFit/>
            </a:bodyPr>
            <a:lstStyle/>
            <a:p>
              <a:pPr>
                <a:lnSpc>
                  <a:spcPts val="4159"/>
                </a:lnSpc>
              </a:pPr>
              <a:r>
                <a:rPr lang="en-US" sz="3199">
                  <a:solidFill>
                    <a:srgbClr val="FFFFFF"/>
                  </a:solidFill>
                  <a:latin typeface="Nunito Light"/>
                </a:rPr>
                <a:t>EMAIL ADDRESS</a:t>
              </a:r>
            </a:p>
          </p:txBody>
        </p:sp>
      </p:grpSp>
      <p:grpSp>
        <p:nvGrpSpPr>
          <p:cNvPr name="Group 14" id="14"/>
          <p:cNvGrpSpPr/>
          <p:nvPr/>
        </p:nvGrpSpPr>
        <p:grpSpPr>
          <a:xfrm rot="0">
            <a:off x="11883334" y="7911894"/>
            <a:ext cx="5375966" cy="1187204"/>
            <a:chOff x="0" y="0"/>
            <a:chExt cx="7167955" cy="1582938"/>
          </a:xfrm>
        </p:grpSpPr>
        <p:sp>
          <p:nvSpPr>
            <p:cNvPr name="TextBox 15" id="15"/>
            <p:cNvSpPr txBox="true"/>
            <p:nvPr/>
          </p:nvSpPr>
          <p:spPr>
            <a:xfrm rot="0">
              <a:off x="0" y="964590"/>
              <a:ext cx="7167955" cy="618349"/>
            </a:xfrm>
            <a:prstGeom prst="rect">
              <a:avLst/>
            </a:prstGeom>
          </p:spPr>
          <p:txBody>
            <a:bodyPr anchor="t" rtlCol="false" tIns="0" lIns="0" bIns="0" rIns="0">
              <a:spAutoFit/>
            </a:bodyPr>
            <a:lstStyle/>
            <a:p>
              <a:pPr>
                <a:lnSpc>
                  <a:spcPts val="3900"/>
                </a:lnSpc>
              </a:pPr>
              <a:r>
                <a:rPr lang="en-US" sz="3000">
                  <a:solidFill>
                    <a:srgbClr val="FFFFFF"/>
                  </a:solidFill>
                  <a:latin typeface="Nunito Light"/>
                </a:rPr>
                <a:t>Data Science</a:t>
              </a:r>
            </a:p>
          </p:txBody>
        </p:sp>
        <p:sp>
          <p:nvSpPr>
            <p:cNvPr name="TextBox 16" id="16"/>
            <p:cNvSpPr txBox="true"/>
            <p:nvPr/>
          </p:nvSpPr>
          <p:spPr>
            <a:xfrm rot="0">
              <a:off x="0" y="-28575"/>
              <a:ext cx="7167955" cy="659139"/>
            </a:xfrm>
            <a:prstGeom prst="rect">
              <a:avLst/>
            </a:prstGeom>
          </p:spPr>
          <p:txBody>
            <a:bodyPr anchor="t" rtlCol="false" tIns="0" lIns="0" bIns="0" rIns="0">
              <a:spAutoFit/>
            </a:bodyPr>
            <a:lstStyle/>
            <a:p>
              <a:pPr>
                <a:lnSpc>
                  <a:spcPts val="4159"/>
                </a:lnSpc>
              </a:pPr>
              <a:r>
                <a:rPr lang="en-US" sz="3199">
                  <a:solidFill>
                    <a:srgbClr val="FFFFFF"/>
                  </a:solidFill>
                  <a:latin typeface="Nunito Light"/>
                </a:rPr>
                <a:t>SPECIALIZATION</a:t>
              </a:r>
            </a:p>
          </p:txBody>
        </p:sp>
      </p:grpSp>
      <p:sp>
        <p:nvSpPr>
          <p:cNvPr name="TextBox 17" id="17"/>
          <p:cNvSpPr txBox="true"/>
          <p:nvPr/>
        </p:nvSpPr>
        <p:spPr>
          <a:xfrm rot="0">
            <a:off x="3379694" y="8977995"/>
            <a:ext cx="5611906" cy="280305"/>
          </a:xfrm>
          <a:prstGeom prst="rect">
            <a:avLst/>
          </a:prstGeom>
        </p:spPr>
        <p:txBody>
          <a:bodyPr anchor="t" rtlCol="false" tIns="0" lIns="0" bIns="0" rIns="0">
            <a:spAutoFit/>
          </a:bodyPr>
          <a:lstStyle/>
          <a:p>
            <a:pPr>
              <a:lnSpc>
                <a:spcPts val="2100"/>
              </a:lnSpc>
            </a:pPr>
            <a:r>
              <a:rPr lang="en-US" sz="2100">
                <a:solidFill>
                  <a:srgbClr val="0B0B0B"/>
                </a:solidFill>
                <a:latin typeface="Nunito Light"/>
              </a:rPr>
              <a:t>Business plan | January 2020</a:t>
            </a:r>
          </a:p>
        </p:txBody>
      </p:sp>
      <p:pic>
        <p:nvPicPr>
          <p:cNvPr name="Picture 18" id="18"/>
          <p:cNvPicPr>
            <a:picLocks noChangeAspect="true"/>
          </p:cNvPicPr>
          <p:nvPr/>
        </p:nvPicPr>
        <p:blipFill>
          <a:blip r:embed="rId2"/>
          <a:srcRect l="40278" t="1804" r="33780" b="1953"/>
          <a:stretch>
            <a:fillRect/>
          </a:stretch>
        </p:blipFill>
        <p:spPr>
          <a:xfrm flipH="false" flipV="false" rot="0">
            <a:off x="0" y="0"/>
            <a:ext cx="2079595" cy="10287000"/>
          </a:xfrm>
          <a:prstGeom prst="rect">
            <a:avLst/>
          </a:prstGeom>
        </p:spPr>
      </p:pic>
      <p:grpSp>
        <p:nvGrpSpPr>
          <p:cNvPr name="Group 19" id="19"/>
          <p:cNvGrpSpPr/>
          <p:nvPr/>
        </p:nvGrpSpPr>
        <p:grpSpPr>
          <a:xfrm rot="0">
            <a:off x="11883334" y="4549898"/>
            <a:ext cx="5375966" cy="1187204"/>
            <a:chOff x="0" y="0"/>
            <a:chExt cx="7167955" cy="1582938"/>
          </a:xfrm>
        </p:grpSpPr>
        <p:sp>
          <p:nvSpPr>
            <p:cNvPr name="TextBox 20" id="20"/>
            <p:cNvSpPr txBox="true"/>
            <p:nvPr/>
          </p:nvSpPr>
          <p:spPr>
            <a:xfrm rot="0">
              <a:off x="0" y="964590"/>
              <a:ext cx="7167955" cy="618349"/>
            </a:xfrm>
            <a:prstGeom prst="rect">
              <a:avLst/>
            </a:prstGeom>
          </p:spPr>
          <p:txBody>
            <a:bodyPr anchor="t" rtlCol="false" tIns="0" lIns="0" bIns="0" rIns="0">
              <a:spAutoFit/>
            </a:bodyPr>
            <a:lstStyle/>
            <a:p>
              <a:pPr>
                <a:lnSpc>
                  <a:spcPts val="3900"/>
                </a:lnSpc>
              </a:pPr>
              <a:r>
                <a:rPr lang="en-US" sz="3000">
                  <a:solidFill>
                    <a:srgbClr val="FFFFFF"/>
                  </a:solidFill>
                  <a:latin typeface="Nunito Light"/>
                </a:rPr>
                <a:t>Kenya</a:t>
              </a:r>
            </a:p>
          </p:txBody>
        </p:sp>
        <p:sp>
          <p:nvSpPr>
            <p:cNvPr name="TextBox 21" id="21"/>
            <p:cNvSpPr txBox="true"/>
            <p:nvPr/>
          </p:nvSpPr>
          <p:spPr>
            <a:xfrm rot="0">
              <a:off x="0" y="-28575"/>
              <a:ext cx="7167955" cy="659139"/>
            </a:xfrm>
            <a:prstGeom prst="rect">
              <a:avLst/>
            </a:prstGeom>
          </p:spPr>
          <p:txBody>
            <a:bodyPr anchor="t" rtlCol="false" tIns="0" lIns="0" bIns="0" rIns="0">
              <a:spAutoFit/>
            </a:bodyPr>
            <a:lstStyle/>
            <a:p>
              <a:pPr>
                <a:lnSpc>
                  <a:spcPts val="4159"/>
                </a:lnSpc>
              </a:pPr>
              <a:r>
                <a:rPr lang="en-US" sz="3199">
                  <a:solidFill>
                    <a:srgbClr val="FFFFFF"/>
                  </a:solidFill>
                  <a:latin typeface="Nunito Light"/>
                </a:rPr>
                <a:t>COUNTRY</a:t>
              </a:r>
            </a:p>
          </p:txBody>
        </p:sp>
      </p:grpSp>
      <p:grpSp>
        <p:nvGrpSpPr>
          <p:cNvPr name="Group 22" id="22"/>
          <p:cNvGrpSpPr/>
          <p:nvPr/>
        </p:nvGrpSpPr>
        <p:grpSpPr>
          <a:xfrm rot="0">
            <a:off x="11883334" y="6230896"/>
            <a:ext cx="5375966" cy="1187204"/>
            <a:chOff x="0" y="0"/>
            <a:chExt cx="7167955" cy="1582938"/>
          </a:xfrm>
        </p:grpSpPr>
        <p:sp>
          <p:nvSpPr>
            <p:cNvPr name="TextBox 23" id="23"/>
            <p:cNvSpPr txBox="true"/>
            <p:nvPr/>
          </p:nvSpPr>
          <p:spPr>
            <a:xfrm rot="0">
              <a:off x="0" y="964590"/>
              <a:ext cx="7167955" cy="618349"/>
            </a:xfrm>
            <a:prstGeom prst="rect">
              <a:avLst/>
            </a:prstGeom>
          </p:spPr>
          <p:txBody>
            <a:bodyPr anchor="t" rtlCol="false" tIns="0" lIns="0" bIns="0" rIns="0">
              <a:spAutoFit/>
            </a:bodyPr>
            <a:lstStyle/>
            <a:p>
              <a:pPr>
                <a:lnSpc>
                  <a:spcPts val="3900"/>
                </a:lnSpc>
              </a:pPr>
              <a:r>
                <a:rPr lang="en-US" sz="3000">
                  <a:solidFill>
                    <a:srgbClr val="FFFFFF"/>
                  </a:solidFill>
                  <a:latin typeface="Nunito Light"/>
                </a:rPr>
                <a:t>Kenyatta University</a:t>
              </a:r>
            </a:p>
          </p:txBody>
        </p:sp>
        <p:sp>
          <p:nvSpPr>
            <p:cNvPr name="TextBox 24" id="24"/>
            <p:cNvSpPr txBox="true"/>
            <p:nvPr/>
          </p:nvSpPr>
          <p:spPr>
            <a:xfrm rot="0">
              <a:off x="0" y="-28575"/>
              <a:ext cx="7167955" cy="659139"/>
            </a:xfrm>
            <a:prstGeom prst="rect">
              <a:avLst/>
            </a:prstGeom>
          </p:spPr>
          <p:txBody>
            <a:bodyPr anchor="t" rtlCol="false" tIns="0" lIns="0" bIns="0" rIns="0">
              <a:spAutoFit/>
            </a:bodyPr>
            <a:lstStyle/>
            <a:p>
              <a:pPr>
                <a:lnSpc>
                  <a:spcPts val="4159"/>
                </a:lnSpc>
              </a:pPr>
              <a:r>
                <a:rPr lang="en-US" sz="3199">
                  <a:solidFill>
                    <a:srgbClr val="FFFFFF"/>
                  </a:solidFill>
                  <a:latin typeface="Nunito Light"/>
                </a:rPr>
                <a:t>COLLEGE</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B0B0B"/>
        </a:solidFill>
      </p:bgPr>
    </p:bg>
    <p:spTree>
      <p:nvGrpSpPr>
        <p:cNvPr id="1" name=""/>
        <p:cNvGrpSpPr/>
        <p:nvPr/>
      </p:nvGrpSpPr>
      <p:grpSpPr>
        <a:xfrm>
          <a:off x="0" y="0"/>
          <a:ext cx="0" cy="0"/>
          <a:chOff x="0" y="0"/>
          <a:chExt cx="0" cy="0"/>
        </a:xfrm>
      </p:grpSpPr>
      <p:sp>
        <p:nvSpPr>
          <p:cNvPr name="TextBox 2" id="2"/>
          <p:cNvSpPr txBox="true"/>
          <p:nvPr/>
        </p:nvSpPr>
        <p:spPr>
          <a:xfrm rot="0">
            <a:off x="10504394" y="6780414"/>
            <a:ext cx="6754906" cy="2477886"/>
          </a:xfrm>
          <a:prstGeom prst="rect">
            <a:avLst/>
          </a:prstGeom>
        </p:spPr>
        <p:txBody>
          <a:bodyPr anchor="t" rtlCol="false" tIns="0" lIns="0" bIns="0" rIns="0">
            <a:spAutoFit/>
          </a:bodyPr>
          <a:lstStyle/>
          <a:p>
            <a:pPr algn="r">
              <a:lnSpc>
                <a:spcPts val="9680"/>
              </a:lnSpc>
            </a:pPr>
            <a:r>
              <a:rPr lang="en-US" sz="8800">
                <a:solidFill>
                  <a:srgbClr val="FFFFFF"/>
                </a:solidFill>
                <a:latin typeface="Nunito Light"/>
              </a:rPr>
              <a:t>Presentation Highlights</a:t>
            </a:r>
          </a:p>
        </p:txBody>
      </p:sp>
      <p:sp>
        <p:nvSpPr>
          <p:cNvPr name="TextBox 3" id="3"/>
          <p:cNvSpPr txBox="true"/>
          <p:nvPr/>
        </p:nvSpPr>
        <p:spPr>
          <a:xfrm rot="0">
            <a:off x="1028700" y="1009650"/>
            <a:ext cx="8696650" cy="3824392"/>
          </a:xfrm>
          <a:prstGeom prst="rect">
            <a:avLst/>
          </a:prstGeom>
        </p:spPr>
        <p:txBody>
          <a:bodyPr anchor="t" rtlCol="false" tIns="0" lIns="0" bIns="0" rIns="0">
            <a:spAutoFit/>
          </a:bodyPr>
          <a:lstStyle/>
          <a:p>
            <a:pPr>
              <a:lnSpc>
                <a:spcPts val="3899"/>
              </a:lnSpc>
            </a:pPr>
            <a:r>
              <a:rPr lang="en-US" sz="2999">
                <a:solidFill>
                  <a:srgbClr val="FFFFFF"/>
                </a:solidFill>
                <a:latin typeface="Nunito Light"/>
              </a:rPr>
              <a:t>Problem statement</a:t>
            </a:r>
          </a:p>
          <a:p>
            <a:pPr>
              <a:lnSpc>
                <a:spcPts val="3899"/>
              </a:lnSpc>
            </a:pPr>
            <a:r>
              <a:rPr lang="en-US" sz="2999">
                <a:solidFill>
                  <a:srgbClr val="FFFFFF"/>
                </a:solidFill>
                <a:latin typeface="Nunito Light"/>
              </a:rPr>
              <a:t>Business understanding</a:t>
            </a:r>
          </a:p>
          <a:p>
            <a:pPr>
              <a:lnSpc>
                <a:spcPts val="3899"/>
              </a:lnSpc>
            </a:pPr>
            <a:r>
              <a:rPr lang="en-US" sz="2999">
                <a:solidFill>
                  <a:srgbClr val="FFFFFF"/>
                </a:solidFill>
                <a:latin typeface="Nunito Light"/>
              </a:rPr>
              <a:t>Definition of terms </a:t>
            </a:r>
          </a:p>
          <a:p>
            <a:pPr>
              <a:lnSpc>
                <a:spcPts val="3899"/>
              </a:lnSpc>
            </a:pPr>
            <a:r>
              <a:rPr lang="en-US" sz="2999">
                <a:solidFill>
                  <a:srgbClr val="FFFFFF"/>
                </a:solidFill>
                <a:latin typeface="Nunito Light"/>
              </a:rPr>
              <a:t>Adherence and Persistence analysis</a:t>
            </a:r>
          </a:p>
          <a:p>
            <a:pPr>
              <a:lnSpc>
                <a:spcPts val="3899"/>
              </a:lnSpc>
            </a:pPr>
            <a:r>
              <a:rPr lang="en-US" sz="2999">
                <a:solidFill>
                  <a:srgbClr val="FFFFFF"/>
                </a:solidFill>
                <a:latin typeface="Nunito Light"/>
              </a:rPr>
              <a:t>Patients' analysis</a:t>
            </a:r>
          </a:p>
          <a:p>
            <a:pPr>
              <a:lnSpc>
                <a:spcPts val="3899"/>
              </a:lnSpc>
            </a:pPr>
            <a:r>
              <a:rPr lang="en-US" sz="2999">
                <a:solidFill>
                  <a:srgbClr val="FFFFFF"/>
                </a:solidFill>
                <a:latin typeface="Nunito Light"/>
              </a:rPr>
              <a:t>Patients' Risk Analysis</a:t>
            </a:r>
          </a:p>
          <a:p>
            <a:pPr>
              <a:lnSpc>
                <a:spcPts val="3899"/>
              </a:lnSpc>
            </a:pPr>
            <a:r>
              <a:rPr lang="en-US" sz="2999">
                <a:solidFill>
                  <a:srgbClr val="FFFFFF"/>
                </a:solidFill>
                <a:latin typeface="Nunito Light"/>
              </a:rPr>
              <a:t>Drug Comorbidity and Concomity</a:t>
            </a:r>
          </a:p>
          <a:p>
            <a:pPr>
              <a:lnSpc>
                <a:spcPts val="3900"/>
              </a:lnSpc>
            </a:pPr>
            <a:r>
              <a:rPr lang="en-US" sz="3000">
                <a:solidFill>
                  <a:srgbClr val="FFFFFF"/>
                </a:solidFill>
                <a:latin typeface="Nunito Light"/>
              </a:rPr>
              <a:t>Conclusion and model recommendations</a:t>
            </a:r>
          </a:p>
        </p:txBody>
      </p:sp>
      <p:grpSp>
        <p:nvGrpSpPr>
          <p:cNvPr name="Group 4" id="4"/>
          <p:cNvGrpSpPr/>
          <p:nvPr/>
        </p:nvGrpSpPr>
        <p:grpSpPr>
          <a:xfrm rot="0">
            <a:off x="13064424" y="1028700"/>
            <a:ext cx="4194876" cy="359158"/>
            <a:chOff x="0" y="0"/>
            <a:chExt cx="5593168" cy="478877"/>
          </a:xfrm>
        </p:grpSpPr>
        <p:sp>
          <p:nvSpPr>
            <p:cNvPr name="AutoShape 5" id="5"/>
            <p:cNvSpPr/>
            <p:nvPr/>
          </p:nvSpPr>
          <p:spPr>
            <a:xfrm rot="0">
              <a:off x="3107289" y="220389"/>
              <a:ext cx="2485879" cy="38100"/>
            </a:xfrm>
            <a:prstGeom prst="rect">
              <a:avLst/>
            </a:prstGeom>
            <a:solidFill>
              <a:srgbClr val="FFFFFF"/>
            </a:solidFill>
          </p:spPr>
        </p:sp>
        <p:sp>
          <p:nvSpPr>
            <p:cNvPr name="TextBox 6" id="6"/>
            <p:cNvSpPr txBox="true"/>
            <p:nvPr/>
          </p:nvSpPr>
          <p:spPr>
            <a:xfrm rot="0">
              <a:off x="0" y="57150"/>
              <a:ext cx="2072341" cy="421727"/>
            </a:xfrm>
            <a:prstGeom prst="rect">
              <a:avLst/>
            </a:prstGeom>
          </p:spPr>
          <p:txBody>
            <a:bodyPr anchor="t" rtlCol="false" tIns="0" lIns="0" bIns="0" rIns="0">
              <a:spAutoFit/>
            </a:bodyPr>
            <a:lstStyle/>
            <a:p>
              <a:pPr algn="r">
                <a:lnSpc>
                  <a:spcPts val="2399"/>
                </a:lnSpc>
              </a:pPr>
              <a:r>
                <a:rPr lang="en-US" sz="2399">
                  <a:solidFill>
                    <a:srgbClr val="FFFFFF"/>
                  </a:solidFill>
                  <a:latin typeface="Nunito Light"/>
                </a:rPr>
                <a:t>02</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61140"/>
            <a:ext cx="7212106" cy="2477886"/>
          </a:xfrm>
          <a:prstGeom prst="rect">
            <a:avLst/>
          </a:prstGeom>
        </p:spPr>
        <p:txBody>
          <a:bodyPr anchor="t" rtlCol="false" tIns="0" lIns="0" bIns="0" rIns="0">
            <a:spAutoFit/>
          </a:bodyPr>
          <a:lstStyle/>
          <a:p>
            <a:pPr>
              <a:lnSpc>
                <a:spcPts val="9680"/>
              </a:lnSpc>
            </a:pPr>
            <a:r>
              <a:rPr lang="en-US" sz="8800">
                <a:solidFill>
                  <a:srgbClr val="0B0B0B"/>
                </a:solidFill>
                <a:latin typeface="Nunito Light"/>
              </a:rPr>
              <a:t>Problem Statement</a:t>
            </a:r>
          </a:p>
        </p:txBody>
      </p:sp>
      <p:grpSp>
        <p:nvGrpSpPr>
          <p:cNvPr name="Group 3" id="3"/>
          <p:cNvGrpSpPr/>
          <p:nvPr/>
        </p:nvGrpSpPr>
        <p:grpSpPr>
          <a:xfrm rot="0">
            <a:off x="13064424" y="1028700"/>
            <a:ext cx="4194876" cy="359158"/>
            <a:chOff x="0" y="0"/>
            <a:chExt cx="5593168" cy="478877"/>
          </a:xfrm>
        </p:grpSpPr>
        <p:sp>
          <p:nvSpPr>
            <p:cNvPr name="AutoShape 4" id="4"/>
            <p:cNvSpPr/>
            <p:nvPr/>
          </p:nvSpPr>
          <p:spPr>
            <a:xfrm rot="0">
              <a:off x="3107289" y="220389"/>
              <a:ext cx="2485879" cy="38100"/>
            </a:xfrm>
            <a:prstGeom prst="rect">
              <a:avLst/>
            </a:prstGeom>
            <a:solidFill>
              <a:srgbClr val="0B0B0B"/>
            </a:solidFill>
          </p:spPr>
        </p:sp>
        <p:sp>
          <p:nvSpPr>
            <p:cNvPr name="TextBox 5" id="5"/>
            <p:cNvSpPr txBox="true"/>
            <p:nvPr/>
          </p:nvSpPr>
          <p:spPr>
            <a:xfrm rot="0">
              <a:off x="0" y="57150"/>
              <a:ext cx="2072341" cy="421727"/>
            </a:xfrm>
            <a:prstGeom prst="rect">
              <a:avLst/>
            </a:prstGeom>
          </p:spPr>
          <p:txBody>
            <a:bodyPr anchor="t" rtlCol="false" tIns="0" lIns="0" bIns="0" rIns="0">
              <a:spAutoFit/>
            </a:bodyPr>
            <a:lstStyle/>
            <a:p>
              <a:pPr algn="r">
                <a:lnSpc>
                  <a:spcPts val="2399"/>
                </a:lnSpc>
              </a:pPr>
              <a:r>
                <a:rPr lang="en-US" sz="2399">
                  <a:solidFill>
                    <a:srgbClr val="0B0B0B"/>
                  </a:solidFill>
                  <a:latin typeface="Nunito Light"/>
                </a:rPr>
                <a:t>03</a:t>
              </a:r>
            </a:p>
          </p:txBody>
        </p:sp>
      </p:grpSp>
      <p:sp>
        <p:nvSpPr>
          <p:cNvPr name="TextBox 6" id="6"/>
          <p:cNvSpPr txBox="true"/>
          <p:nvPr/>
        </p:nvSpPr>
        <p:spPr>
          <a:xfrm rot="0">
            <a:off x="1028700" y="4873099"/>
            <a:ext cx="12636771" cy="4066796"/>
          </a:xfrm>
          <a:prstGeom prst="rect">
            <a:avLst/>
          </a:prstGeom>
        </p:spPr>
        <p:txBody>
          <a:bodyPr anchor="t" rtlCol="false" tIns="0" lIns="0" bIns="0" rIns="0">
            <a:spAutoFit/>
          </a:bodyPr>
          <a:lstStyle/>
          <a:p>
            <a:pPr algn="just">
              <a:lnSpc>
                <a:spcPts val="2963"/>
              </a:lnSpc>
            </a:pPr>
            <a:r>
              <a:rPr lang="en-US" sz="2279">
                <a:solidFill>
                  <a:srgbClr val="0B0B0B"/>
                </a:solidFill>
                <a:latin typeface="Nunito Light"/>
              </a:rPr>
              <a:t>According to the World Health Organisation, only 50-70% of patients adhere properly to prescribed</a:t>
            </a:r>
            <a:r>
              <a:rPr lang="en-US" sz="2279">
                <a:solidFill>
                  <a:srgbClr val="0B0B0B"/>
                </a:solidFill>
                <a:latin typeface="Nunito Light"/>
              </a:rPr>
              <a:t> drugs during therapy. This is especially true among those with long-term medication. This </a:t>
            </a:r>
          </a:p>
          <a:p>
            <a:pPr algn="just">
              <a:lnSpc>
                <a:spcPts val="2963"/>
              </a:lnSpc>
            </a:pPr>
            <a:r>
              <a:rPr lang="en-US" sz="2279">
                <a:solidFill>
                  <a:srgbClr val="0B0B0B"/>
                </a:solidFill>
                <a:latin typeface="Nunito Light"/>
              </a:rPr>
              <a:t>worrying statistic is caused by various factors, for example patients’ condition or disease, their </a:t>
            </a:r>
          </a:p>
          <a:p>
            <a:pPr algn="just">
              <a:lnSpc>
                <a:spcPts val="2963"/>
              </a:lnSpc>
            </a:pPr>
            <a:r>
              <a:rPr lang="en-US" sz="2279">
                <a:solidFill>
                  <a:srgbClr val="0B0B0B"/>
                </a:solidFill>
                <a:latin typeface="Nunito Light"/>
              </a:rPr>
              <a:t>socio-economic status, confusion by the schedule, forgetting, or discontinuing because they feel better, just to name a few. Medical non-adherence can lead to devastating consequences on one’s health, </a:t>
            </a:r>
          </a:p>
          <a:p>
            <a:pPr algn="just">
              <a:lnSpc>
                <a:spcPts val="2963"/>
              </a:lnSpc>
            </a:pPr>
            <a:r>
              <a:rPr lang="en-US" sz="2279">
                <a:solidFill>
                  <a:srgbClr val="0B0B0B"/>
                </a:solidFill>
                <a:latin typeface="Nunito Light"/>
              </a:rPr>
              <a:t>especially for those with chronic illnesses. The purpose of this project is to study trends among patients in a sample and build a model that’ll classify a new patient as Persistent or Non-Persistent. This project will give medical practitioners(especially pharmaceuticals) insight into which patients might require more rigorous follow-ups to ensure they will adhere to their prescriptions. </a:t>
            </a:r>
          </a:p>
        </p:txBody>
      </p:sp>
      <p:pic>
        <p:nvPicPr>
          <p:cNvPr name="Picture 7" id="7"/>
          <p:cNvPicPr>
            <a:picLocks noChangeAspect="true"/>
          </p:cNvPicPr>
          <p:nvPr/>
        </p:nvPicPr>
        <p:blipFill>
          <a:blip r:embed="rId2"/>
          <a:srcRect l="40058" t="1879" r="56300" b="1879"/>
          <a:stretch>
            <a:fillRect/>
          </a:stretch>
        </p:blipFill>
        <p:spPr>
          <a:xfrm flipH="false" flipV="false" rot="0">
            <a:off x="0" y="0"/>
            <a:ext cx="291857" cy="10287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70665"/>
            <a:ext cx="8115300" cy="2394137"/>
          </a:xfrm>
          <a:prstGeom prst="rect">
            <a:avLst/>
          </a:prstGeom>
        </p:spPr>
        <p:txBody>
          <a:bodyPr anchor="t" rtlCol="false" tIns="0" lIns="0" bIns="0" rIns="0">
            <a:spAutoFit/>
          </a:bodyPr>
          <a:lstStyle/>
          <a:p>
            <a:pPr>
              <a:lnSpc>
                <a:spcPts val="9399"/>
              </a:lnSpc>
            </a:pPr>
            <a:r>
              <a:rPr lang="en-US" sz="8545">
                <a:solidFill>
                  <a:srgbClr val="0B0B0B"/>
                </a:solidFill>
                <a:latin typeface="Nunito Light"/>
              </a:rPr>
              <a:t>Business Understanding</a:t>
            </a:r>
          </a:p>
        </p:txBody>
      </p:sp>
      <p:sp>
        <p:nvSpPr>
          <p:cNvPr name="TextBox 3" id="3"/>
          <p:cNvSpPr txBox="true"/>
          <p:nvPr/>
        </p:nvSpPr>
        <p:spPr>
          <a:xfrm rot="0">
            <a:off x="1028700" y="4953478"/>
            <a:ext cx="12806463" cy="4304822"/>
          </a:xfrm>
          <a:prstGeom prst="rect">
            <a:avLst/>
          </a:prstGeom>
        </p:spPr>
        <p:txBody>
          <a:bodyPr anchor="t" rtlCol="false" tIns="0" lIns="0" bIns="0" rIns="0">
            <a:spAutoFit/>
          </a:bodyPr>
          <a:lstStyle/>
          <a:p>
            <a:pPr>
              <a:lnSpc>
                <a:spcPts val="3899"/>
              </a:lnSpc>
            </a:pPr>
            <a:r>
              <a:rPr lang="en-US" sz="2999">
                <a:solidFill>
                  <a:srgbClr val="0B0B0B"/>
                </a:solidFill>
                <a:latin typeface="Nunito Light"/>
              </a:rPr>
              <a:t>According to a study carried out by LexisNexis in 2020, Medical Non-adherence is one of the biggest issues faced by the pharmacy industry. Pharmacists stated that they would want to put more effort into educating patients on the importance of medical adherence, send remainders to them, improve drug packaging and much more to deal with the issue.</a:t>
            </a:r>
          </a:p>
          <a:p>
            <a:pPr>
              <a:lnSpc>
                <a:spcPts val="3899"/>
              </a:lnSpc>
            </a:pPr>
            <a:r>
              <a:rPr lang="en-US" sz="2999">
                <a:solidFill>
                  <a:srgbClr val="0B0B0B"/>
                </a:solidFill>
                <a:latin typeface="Nunito Light"/>
              </a:rPr>
              <a:t>Technology and Machine Learning being incorporated into the industry would help pharmacists identify patients who are likely to be non-adherent and non-persistent</a:t>
            </a:r>
          </a:p>
          <a:p>
            <a:pPr>
              <a:lnSpc>
                <a:spcPts val="3900"/>
              </a:lnSpc>
            </a:pPr>
          </a:p>
        </p:txBody>
      </p:sp>
      <p:grpSp>
        <p:nvGrpSpPr>
          <p:cNvPr name="Group 4" id="4"/>
          <p:cNvGrpSpPr/>
          <p:nvPr/>
        </p:nvGrpSpPr>
        <p:grpSpPr>
          <a:xfrm rot="0">
            <a:off x="13064424" y="1028700"/>
            <a:ext cx="4194876" cy="359158"/>
            <a:chOff x="0" y="0"/>
            <a:chExt cx="5593168" cy="478877"/>
          </a:xfrm>
        </p:grpSpPr>
        <p:sp>
          <p:nvSpPr>
            <p:cNvPr name="AutoShape 5" id="5"/>
            <p:cNvSpPr/>
            <p:nvPr/>
          </p:nvSpPr>
          <p:spPr>
            <a:xfrm rot="0">
              <a:off x="3107289" y="220389"/>
              <a:ext cx="2485879" cy="38100"/>
            </a:xfrm>
            <a:prstGeom prst="rect">
              <a:avLst/>
            </a:prstGeom>
            <a:solidFill>
              <a:srgbClr val="0B0B0B"/>
            </a:solidFill>
          </p:spPr>
        </p:sp>
        <p:sp>
          <p:nvSpPr>
            <p:cNvPr name="TextBox 6" id="6"/>
            <p:cNvSpPr txBox="true"/>
            <p:nvPr/>
          </p:nvSpPr>
          <p:spPr>
            <a:xfrm rot="0">
              <a:off x="0" y="57150"/>
              <a:ext cx="2072341" cy="421727"/>
            </a:xfrm>
            <a:prstGeom prst="rect">
              <a:avLst/>
            </a:prstGeom>
          </p:spPr>
          <p:txBody>
            <a:bodyPr anchor="t" rtlCol="false" tIns="0" lIns="0" bIns="0" rIns="0">
              <a:spAutoFit/>
            </a:bodyPr>
            <a:lstStyle/>
            <a:p>
              <a:pPr algn="r">
                <a:lnSpc>
                  <a:spcPts val="2399"/>
                </a:lnSpc>
              </a:pPr>
              <a:r>
                <a:rPr lang="en-US" sz="2399">
                  <a:solidFill>
                    <a:srgbClr val="0B0B0B"/>
                  </a:solidFill>
                  <a:latin typeface="Nunito Light"/>
                </a:rPr>
                <a:t>04</a:t>
              </a:r>
            </a:p>
          </p:txBody>
        </p:sp>
      </p:grpSp>
      <p:pic>
        <p:nvPicPr>
          <p:cNvPr name="Picture 7" id="7"/>
          <p:cNvPicPr>
            <a:picLocks noChangeAspect="true"/>
          </p:cNvPicPr>
          <p:nvPr/>
        </p:nvPicPr>
        <p:blipFill>
          <a:blip r:embed="rId2"/>
          <a:srcRect l="40058" t="1879" r="56300" b="1879"/>
          <a:stretch>
            <a:fillRect/>
          </a:stretch>
        </p:blipFill>
        <p:spPr>
          <a:xfrm flipH="false" flipV="false" rot="0">
            <a:off x="0" y="0"/>
            <a:ext cx="291857" cy="10287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043211" y="3594108"/>
            <a:ext cx="6820273" cy="2477886"/>
          </a:xfrm>
          <a:prstGeom prst="rect">
            <a:avLst/>
          </a:prstGeom>
        </p:spPr>
        <p:txBody>
          <a:bodyPr anchor="t" rtlCol="false" tIns="0" lIns="0" bIns="0" rIns="0">
            <a:spAutoFit/>
          </a:bodyPr>
          <a:lstStyle/>
          <a:p>
            <a:pPr algn="r">
              <a:lnSpc>
                <a:spcPts val="9680"/>
              </a:lnSpc>
            </a:pPr>
            <a:r>
              <a:rPr lang="en-US" sz="8800">
                <a:solidFill>
                  <a:srgbClr val="0B0B0B"/>
                </a:solidFill>
                <a:latin typeface="Nunito Light"/>
              </a:rPr>
              <a:t>Definition of terms</a:t>
            </a:r>
          </a:p>
        </p:txBody>
      </p:sp>
      <p:sp>
        <p:nvSpPr>
          <p:cNvPr name="TextBox 3" id="3"/>
          <p:cNvSpPr txBox="true"/>
          <p:nvPr/>
        </p:nvSpPr>
        <p:spPr>
          <a:xfrm rot="0">
            <a:off x="1028700" y="2010557"/>
            <a:ext cx="7942702" cy="397855"/>
          </a:xfrm>
          <a:prstGeom prst="rect">
            <a:avLst/>
          </a:prstGeom>
        </p:spPr>
        <p:txBody>
          <a:bodyPr anchor="t" rtlCol="false" tIns="0" lIns="0" bIns="0" rIns="0">
            <a:spAutoFit/>
          </a:bodyPr>
          <a:lstStyle/>
          <a:p>
            <a:pPr>
              <a:lnSpc>
                <a:spcPts val="3348"/>
              </a:lnSpc>
            </a:pPr>
          </a:p>
        </p:txBody>
      </p:sp>
      <p:sp>
        <p:nvSpPr>
          <p:cNvPr name="TextBox 4" id="4"/>
          <p:cNvSpPr txBox="true"/>
          <p:nvPr/>
        </p:nvSpPr>
        <p:spPr>
          <a:xfrm rot="0">
            <a:off x="954924" y="291013"/>
            <a:ext cx="10162063" cy="1977155"/>
          </a:xfrm>
          <a:prstGeom prst="rect">
            <a:avLst/>
          </a:prstGeom>
        </p:spPr>
        <p:txBody>
          <a:bodyPr anchor="t" rtlCol="false" tIns="0" lIns="0" bIns="0" rIns="0">
            <a:spAutoFit/>
          </a:bodyPr>
          <a:lstStyle/>
          <a:p>
            <a:pPr>
              <a:lnSpc>
                <a:spcPts val="3664"/>
              </a:lnSpc>
            </a:pPr>
            <a:r>
              <a:rPr lang="en-US" sz="2818">
                <a:solidFill>
                  <a:srgbClr val="0B0B0B"/>
                </a:solidFill>
                <a:latin typeface="Nunito Light Italics"/>
              </a:rPr>
              <a:t>Medical adherence</a:t>
            </a:r>
          </a:p>
          <a:p>
            <a:pPr>
              <a:lnSpc>
                <a:spcPts val="3014"/>
              </a:lnSpc>
            </a:pPr>
            <a:r>
              <a:rPr lang="en-US" sz="2318">
                <a:solidFill>
                  <a:srgbClr val="0B0B0B"/>
                </a:solidFill>
                <a:latin typeface="Nunito Light"/>
              </a:rPr>
              <a:t>According to the FDA, it can be termed as : "The extent to which patients take medication as prescribed by their doctors. This involves factors such as getting prescriptions filled, remembering to take medication on time, and understanding the directions."</a:t>
            </a:r>
          </a:p>
        </p:txBody>
      </p:sp>
      <p:sp>
        <p:nvSpPr>
          <p:cNvPr name="TextBox 5" id="5"/>
          <p:cNvSpPr txBox="true"/>
          <p:nvPr/>
        </p:nvSpPr>
        <p:spPr>
          <a:xfrm rot="0">
            <a:off x="954924" y="2249119"/>
            <a:ext cx="10162063" cy="1280279"/>
          </a:xfrm>
          <a:prstGeom prst="rect">
            <a:avLst/>
          </a:prstGeom>
        </p:spPr>
        <p:txBody>
          <a:bodyPr anchor="t" rtlCol="false" tIns="0" lIns="0" bIns="0" rIns="0">
            <a:spAutoFit/>
          </a:bodyPr>
          <a:lstStyle/>
          <a:p>
            <a:pPr>
              <a:lnSpc>
                <a:spcPts val="3757"/>
              </a:lnSpc>
            </a:pPr>
            <a:r>
              <a:rPr lang="en-US" sz="2890">
                <a:solidFill>
                  <a:srgbClr val="0B0B0B"/>
                </a:solidFill>
                <a:latin typeface="Nunito Light Italics"/>
              </a:rPr>
              <a:t>Drug Persistence</a:t>
            </a:r>
          </a:p>
          <a:p>
            <a:pPr>
              <a:lnSpc>
                <a:spcPts val="3237"/>
              </a:lnSpc>
            </a:pPr>
            <a:r>
              <a:rPr lang="en-US" sz="2490">
                <a:solidFill>
                  <a:srgbClr val="0B0B0B"/>
                </a:solidFill>
                <a:latin typeface="Nunito Light"/>
              </a:rPr>
              <a:t>The extent to which a patient acts in compliance to the prescribed interval, and dose of a dosing regimen.</a:t>
            </a:r>
          </a:p>
        </p:txBody>
      </p:sp>
      <p:sp>
        <p:nvSpPr>
          <p:cNvPr name="TextBox 6" id="6"/>
          <p:cNvSpPr txBox="true"/>
          <p:nvPr/>
        </p:nvSpPr>
        <p:spPr>
          <a:xfrm rot="0">
            <a:off x="954924" y="3479808"/>
            <a:ext cx="10162063" cy="1635125"/>
          </a:xfrm>
          <a:prstGeom prst="rect">
            <a:avLst/>
          </a:prstGeom>
        </p:spPr>
        <p:txBody>
          <a:bodyPr anchor="t" rtlCol="false" tIns="0" lIns="0" bIns="0" rIns="0">
            <a:spAutoFit/>
          </a:bodyPr>
          <a:lstStyle/>
          <a:p>
            <a:pPr>
              <a:lnSpc>
                <a:spcPts val="3250"/>
              </a:lnSpc>
            </a:pPr>
            <a:r>
              <a:rPr lang="en-US" sz="2500">
                <a:solidFill>
                  <a:srgbClr val="0B0B0B"/>
                </a:solidFill>
                <a:latin typeface="Nunito Light"/>
              </a:rPr>
              <a:t>So what's the difference between these two terms? Adherence refers to the proportion of pills taken within a specific time interval and persistence refers to the continuing use (in time) of the prescribed therapy.</a:t>
            </a:r>
          </a:p>
        </p:txBody>
      </p:sp>
      <p:grpSp>
        <p:nvGrpSpPr>
          <p:cNvPr name="Group 7" id="7"/>
          <p:cNvGrpSpPr/>
          <p:nvPr/>
        </p:nvGrpSpPr>
        <p:grpSpPr>
          <a:xfrm rot="0">
            <a:off x="13064424" y="1028700"/>
            <a:ext cx="4194876" cy="359158"/>
            <a:chOff x="0" y="0"/>
            <a:chExt cx="5593168" cy="478877"/>
          </a:xfrm>
        </p:grpSpPr>
        <p:sp>
          <p:nvSpPr>
            <p:cNvPr name="AutoShape 8" id="8"/>
            <p:cNvSpPr/>
            <p:nvPr/>
          </p:nvSpPr>
          <p:spPr>
            <a:xfrm rot="0">
              <a:off x="3107289" y="220389"/>
              <a:ext cx="2485879" cy="38100"/>
            </a:xfrm>
            <a:prstGeom prst="rect">
              <a:avLst/>
            </a:prstGeom>
            <a:solidFill>
              <a:srgbClr val="0B0B0B"/>
            </a:solidFill>
          </p:spPr>
        </p:sp>
        <p:sp>
          <p:nvSpPr>
            <p:cNvPr name="TextBox 9" id="9"/>
            <p:cNvSpPr txBox="true"/>
            <p:nvPr/>
          </p:nvSpPr>
          <p:spPr>
            <a:xfrm rot="0">
              <a:off x="0" y="57150"/>
              <a:ext cx="2072341" cy="421727"/>
            </a:xfrm>
            <a:prstGeom prst="rect">
              <a:avLst/>
            </a:prstGeom>
          </p:spPr>
          <p:txBody>
            <a:bodyPr anchor="t" rtlCol="false" tIns="0" lIns="0" bIns="0" rIns="0">
              <a:spAutoFit/>
            </a:bodyPr>
            <a:lstStyle/>
            <a:p>
              <a:pPr algn="r">
                <a:lnSpc>
                  <a:spcPts val="2399"/>
                </a:lnSpc>
              </a:pPr>
              <a:r>
                <a:rPr lang="en-US" sz="2399">
                  <a:solidFill>
                    <a:srgbClr val="0B0B0B"/>
                  </a:solidFill>
                  <a:latin typeface="Nunito Light"/>
                </a:rPr>
                <a:t>05</a:t>
              </a:r>
            </a:p>
          </p:txBody>
        </p:sp>
      </p:grpSp>
      <p:pic>
        <p:nvPicPr>
          <p:cNvPr name="Picture 10" id="10"/>
          <p:cNvPicPr>
            <a:picLocks noChangeAspect="true"/>
          </p:cNvPicPr>
          <p:nvPr/>
        </p:nvPicPr>
        <p:blipFill>
          <a:blip r:embed="rId2"/>
          <a:srcRect l="40058" t="1879" r="56300" b="1879"/>
          <a:stretch>
            <a:fillRect/>
          </a:stretch>
        </p:blipFill>
        <p:spPr>
          <a:xfrm flipH="false" flipV="false" rot="0">
            <a:off x="0" y="0"/>
            <a:ext cx="291857" cy="10287000"/>
          </a:xfrm>
          <a:prstGeom prst="rect">
            <a:avLst/>
          </a:prstGeom>
        </p:spPr>
      </p:pic>
      <p:sp>
        <p:nvSpPr>
          <p:cNvPr name="TextBox 11" id="11"/>
          <p:cNvSpPr txBox="true"/>
          <p:nvPr/>
        </p:nvSpPr>
        <p:spPr>
          <a:xfrm rot="0">
            <a:off x="954924" y="5086358"/>
            <a:ext cx="10014511" cy="861695"/>
          </a:xfrm>
          <a:prstGeom prst="rect">
            <a:avLst/>
          </a:prstGeom>
        </p:spPr>
        <p:txBody>
          <a:bodyPr anchor="t" rtlCol="false" tIns="0" lIns="0" bIns="0" rIns="0">
            <a:spAutoFit/>
          </a:bodyPr>
          <a:lstStyle/>
          <a:p>
            <a:pPr>
              <a:lnSpc>
                <a:spcPts val="3640"/>
              </a:lnSpc>
            </a:pPr>
            <a:r>
              <a:rPr lang="en-US" sz="2800">
                <a:solidFill>
                  <a:srgbClr val="0B0B0B"/>
                </a:solidFill>
                <a:latin typeface="Nunito Light Italics"/>
              </a:rPr>
              <a:t>Concomitant Drugs</a:t>
            </a:r>
          </a:p>
          <a:p>
            <a:pPr>
              <a:lnSpc>
                <a:spcPts val="3250"/>
              </a:lnSpc>
            </a:pPr>
            <a:r>
              <a:rPr lang="en-US" sz="2500">
                <a:solidFill>
                  <a:srgbClr val="0B0B0B"/>
                </a:solidFill>
                <a:latin typeface="Nunito Light"/>
              </a:rPr>
              <a:t>Two or more drugs given at the same or almost the same time</a:t>
            </a:r>
          </a:p>
        </p:txBody>
      </p:sp>
      <p:sp>
        <p:nvSpPr>
          <p:cNvPr name="TextBox 12" id="12"/>
          <p:cNvSpPr txBox="true"/>
          <p:nvPr/>
        </p:nvSpPr>
        <p:spPr>
          <a:xfrm rot="0">
            <a:off x="954924" y="6752598"/>
            <a:ext cx="10014511" cy="1233805"/>
          </a:xfrm>
          <a:prstGeom prst="rect">
            <a:avLst/>
          </a:prstGeom>
        </p:spPr>
        <p:txBody>
          <a:bodyPr anchor="t" rtlCol="false" tIns="0" lIns="0" bIns="0" rIns="0">
            <a:spAutoFit/>
          </a:bodyPr>
          <a:lstStyle/>
          <a:p>
            <a:pPr>
              <a:lnSpc>
                <a:spcPts val="3640"/>
              </a:lnSpc>
            </a:pPr>
            <a:r>
              <a:rPr lang="en-US" sz="2800">
                <a:solidFill>
                  <a:srgbClr val="0B0B0B"/>
                </a:solidFill>
                <a:latin typeface="Nunito Light Italics"/>
              </a:rPr>
              <a:t>IDN(Integrated Delivery Network)</a:t>
            </a:r>
          </a:p>
          <a:p>
            <a:pPr>
              <a:lnSpc>
                <a:spcPts val="3120"/>
              </a:lnSpc>
            </a:pPr>
            <a:r>
              <a:rPr lang="en-US" sz="2400">
                <a:solidFill>
                  <a:srgbClr val="0B0B0B"/>
                </a:solidFill>
                <a:latin typeface="Nunito Light"/>
              </a:rPr>
              <a:t>Network of healthcare providers and facilities within a specific geographical location that offer a full range  of healthcare services</a:t>
            </a:r>
          </a:p>
        </p:txBody>
      </p:sp>
      <p:sp>
        <p:nvSpPr>
          <p:cNvPr name="TextBox 13" id="13"/>
          <p:cNvSpPr txBox="true"/>
          <p:nvPr/>
        </p:nvSpPr>
        <p:spPr>
          <a:xfrm rot="0">
            <a:off x="468744" y="9229725"/>
            <a:ext cx="8266454" cy="501498"/>
          </a:xfrm>
          <a:prstGeom prst="rect">
            <a:avLst/>
          </a:prstGeom>
        </p:spPr>
        <p:txBody>
          <a:bodyPr anchor="t" rtlCol="false" tIns="0" lIns="0" bIns="0" rIns="0">
            <a:spAutoFit/>
          </a:bodyPr>
          <a:lstStyle/>
          <a:p>
            <a:pPr>
              <a:lnSpc>
                <a:spcPts val="4159"/>
              </a:lnSpc>
            </a:pPr>
          </a:p>
        </p:txBody>
      </p:sp>
      <p:sp>
        <p:nvSpPr>
          <p:cNvPr name="TextBox 14" id="14"/>
          <p:cNvSpPr txBox="true"/>
          <p:nvPr/>
        </p:nvSpPr>
        <p:spPr>
          <a:xfrm rot="0">
            <a:off x="1028700" y="7987030"/>
            <a:ext cx="10088287" cy="1271270"/>
          </a:xfrm>
          <a:prstGeom prst="rect">
            <a:avLst/>
          </a:prstGeom>
        </p:spPr>
        <p:txBody>
          <a:bodyPr anchor="t" rtlCol="false" tIns="0" lIns="0" bIns="0" rIns="0">
            <a:spAutoFit/>
          </a:bodyPr>
          <a:lstStyle/>
          <a:p>
            <a:pPr>
              <a:lnSpc>
                <a:spcPts val="3640"/>
              </a:lnSpc>
            </a:pPr>
            <a:r>
              <a:rPr lang="en-US" sz="2800">
                <a:solidFill>
                  <a:srgbClr val="0B0B0B"/>
                </a:solidFill>
                <a:latin typeface="Nunito Light Italics"/>
              </a:rPr>
              <a:t>T-score</a:t>
            </a:r>
          </a:p>
          <a:p>
            <a:pPr>
              <a:lnSpc>
                <a:spcPts val="3250"/>
              </a:lnSpc>
            </a:pPr>
            <a:r>
              <a:rPr lang="en-US" sz="2500">
                <a:solidFill>
                  <a:srgbClr val="0B0B0B"/>
                </a:solidFill>
                <a:latin typeface="Nunito Light"/>
              </a:rPr>
              <a:t>Measure of standard deviation that shows how much your bone density differs from the bone mass of an average healthy adult</a:t>
            </a:r>
          </a:p>
        </p:txBody>
      </p:sp>
      <p:sp>
        <p:nvSpPr>
          <p:cNvPr name="TextBox 15" id="15"/>
          <p:cNvSpPr txBox="true"/>
          <p:nvPr/>
        </p:nvSpPr>
        <p:spPr>
          <a:xfrm rot="0">
            <a:off x="954924" y="5948714"/>
            <a:ext cx="10014511" cy="861695"/>
          </a:xfrm>
          <a:prstGeom prst="rect">
            <a:avLst/>
          </a:prstGeom>
        </p:spPr>
        <p:txBody>
          <a:bodyPr anchor="t" rtlCol="false" tIns="0" lIns="0" bIns="0" rIns="0">
            <a:spAutoFit/>
          </a:bodyPr>
          <a:lstStyle/>
          <a:p>
            <a:pPr>
              <a:lnSpc>
                <a:spcPts val="3640"/>
              </a:lnSpc>
            </a:pPr>
            <a:r>
              <a:rPr lang="en-US" sz="2800">
                <a:solidFill>
                  <a:srgbClr val="0B0B0B"/>
                </a:solidFill>
                <a:latin typeface="Nunito Light Italics"/>
              </a:rPr>
              <a:t>Comorbidity</a:t>
            </a:r>
          </a:p>
          <a:p>
            <a:pPr>
              <a:lnSpc>
                <a:spcPts val="3250"/>
              </a:lnSpc>
            </a:pPr>
            <a:r>
              <a:rPr lang="en-US" sz="2500">
                <a:solidFill>
                  <a:srgbClr val="0B0B0B"/>
                </a:solidFill>
                <a:latin typeface="Nunito Light"/>
              </a:rPr>
              <a:t>The presence of two or more diseases or medical conditions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1374"/>
          <a:stretch>
            <a:fillRect/>
          </a:stretch>
        </p:blipFill>
        <p:spPr>
          <a:xfrm>
            <a:off x="0" y="0"/>
            <a:ext cx="18288000" cy="10287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87" r="0" b="687"/>
          <a:stretch>
            <a:fillRect/>
          </a:stretch>
        </p:blipFill>
        <p:spPr>
          <a:xfrm>
            <a:off x="0" y="0"/>
            <a:ext cx="18288000" cy="10287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87" r="0" b="687"/>
          <a:stretch>
            <a:fillRect/>
          </a:stretch>
        </p:blipFill>
        <p:spPr>
          <a:xfrm>
            <a:off x="0" y="0"/>
            <a:ext cx="18288000" cy="1028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DAFJUyIHOt0</dc:identifier>
  <dcterms:modified xsi:type="dcterms:W3CDTF">2011-08-01T06:04:30Z</dcterms:modified>
  <cp:revision>1</cp:revision>
  <dc:title>Drug Persistence and medical adherence</dc:title>
</cp:coreProperties>
</file>