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294" r:id="rId21"/>
    <p:sldId id="258" r:id="rId22"/>
    <p:sldId id="259" r:id="rId23"/>
    <p:sldId id="260" r:id="rId24"/>
    <p:sldId id="261" r:id="rId25"/>
    <p:sldId id="262" r:id="rId26"/>
    <p:sldId id="263" r:id="rId27"/>
    <p:sldId id="265" r:id="rId28"/>
    <p:sldId id="264"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3" r:id="rId44"/>
    <p:sldId id="284" r:id="rId45"/>
    <p:sldId id="282" r:id="rId46"/>
    <p:sldId id="291" r:id="rId47"/>
    <p:sldId id="285" r:id="rId48"/>
    <p:sldId id="286" r:id="rId49"/>
    <p:sldId id="287" r:id="rId50"/>
    <p:sldId id="28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An outlier is an observation that lies an abnormal distance from other values in a random sample from a population. The analyst decided what will be considered abnormal and singles them out.</a:t>
            </a:r>
            <a:endParaRPr lang="en-US" altLang="en-US"/>
          </a:p>
          <a:p>
            <a:endParaRPr lang="en-US" altLang="en-US"/>
          </a:p>
          <a:p>
            <a:r>
              <a:rPr lang="en-US" altLang="en-US"/>
              <a:t>Best practice dictates separating test data from training data. The purpose of separation is to report generalized performance on unseen data i.e. test data and to tune model parameters using train data.</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An outlier is an observation that lies an abnormal distance from other values in a random sample from a population. The analyst decided what will be considered abnormal and singles them out.</a:t>
            </a:r>
            <a:endParaRPr lang="en-US" altLang="en-US"/>
          </a:p>
          <a:p>
            <a:endParaRPr lang="en-US" altLang="en-US"/>
          </a:p>
          <a:p>
            <a:r>
              <a:rPr lang="en-US" altLang="en-US"/>
              <a:t>Best practice dictates separating test data from training data. The purpose of separation is to report generalized performance on unseen data i.e. test data and to tune model parameters using train data.</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Manual modeling allows for more specialized datasets to be created</a:t>
            </a: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Manual modeling allows for more specialized datasets to be created</a:t>
            </a: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Quicksand Medium" panose="00000600000000000000" charset="0"/>
                <a:cs typeface="Quicksand Medium" panose="00000600000000000000" charset="0"/>
                <a:sym typeface="+mn-ea"/>
              </a:rPr>
              <a:t>Other factors that affect student performance such as student background that may involve their family structure, parental presence and occupation and drug and substance abuse among others.</a:t>
            </a:r>
            <a:endParaRPr lang="en-US">
              <a:latin typeface="Quicksand Medium" panose="00000600000000000000" charset="0"/>
              <a:cs typeface="Quicksand Medium" panose="00000600000000000000" charset="0"/>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6375721" y="2006084"/>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3" name="Subtitle 2" title="Subtitle"/>
          <p:cNvSpPr>
            <a:spLocks noGrp="1"/>
          </p:cNvSpPr>
          <p:nvPr>
            <p:ph type="subTitle" idx="1" hasCustomPrompt="1"/>
          </p:nvPr>
        </p:nvSpPr>
        <p:spPr>
          <a:xfrm>
            <a:off x="6375214" y="3640998"/>
            <a:ext cx="4854339" cy="1257574"/>
          </a:xfrm>
          <a:prstGeom prst="rect">
            <a:avLst/>
          </a:prstGeom>
        </p:spPr>
        <p:txBody>
          <a:bodyPr/>
          <a:lstStyle>
            <a:lvl1pPr marL="0" indent="0" algn="l">
              <a:buNone/>
              <a:defRPr sz="1800" b="0" i="0" spc="300">
                <a:solidFill>
                  <a:schemeClr val="accent6"/>
                </a:solidFill>
                <a:latin typeface="+mn-lt"/>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SUBTITLE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6375721" y="2006084"/>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3" name="Subtitle 2" title="Subtitle"/>
          <p:cNvSpPr>
            <a:spLocks noGrp="1"/>
          </p:cNvSpPr>
          <p:nvPr>
            <p:ph type="subTitle" idx="1" hasCustomPrompt="1"/>
          </p:nvPr>
        </p:nvSpPr>
        <p:spPr>
          <a:xfrm>
            <a:off x="6375214" y="3640998"/>
            <a:ext cx="4854339" cy="1257574"/>
          </a:xfrm>
          <a:prstGeom prst="rect">
            <a:avLst/>
          </a:prstGeom>
        </p:spPr>
        <p:txBody>
          <a:bodyPr/>
          <a:lstStyle>
            <a:lvl1pPr marL="0" indent="0" algn="l">
              <a:buNone/>
              <a:defRPr sz="1800" b="0" i="0" spc="300">
                <a:solidFill>
                  <a:schemeClr val="accent6"/>
                </a:solidFill>
                <a:latin typeface="+mn-lt"/>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MASTER SUBTITLE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p:cNvSpPr/>
          <p:nvPr/>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p:cNvSpPr>
            <a:spLocks noGrp="1"/>
          </p:cNvSpPr>
          <p:nvPr>
            <p:ph type="title" hasCustomPrompt="1"/>
          </p:nvPr>
        </p:nvSpPr>
        <p:spPr>
          <a:xfrm>
            <a:off x="6283842" y="1987420"/>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endParaRPr lang="en-US" noProof="0"/>
          </a:p>
        </p:txBody>
      </p:sp>
      <p:sp>
        <p:nvSpPr>
          <p:cNvPr id="101" name="Text Placeholder 2" title="Subtitle"/>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1500" b="0" i="0" spc="300">
                <a:solidFill>
                  <a:schemeClr val="accent6"/>
                </a:solidFill>
                <a:latin typeface="+mn-lt"/>
                <a:cs typeface="Calibri"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endParaRPr lang="en-US" noProof="0"/>
          </a:p>
        </p:txBody>
      </p:sp>
      <p:cxnSp>
        <p:nvCxnSpPr>
          <p:cNvPr id="21" name="Straight Connector 20"/>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26" name="Straight Connector 25"/>
          <p:cNvCxnSpPr/>
          <p:nvPr/>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29" name="Content Placeholder 2"/>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14" name="Content Placeholder 2"/>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 name="Content Placeholder 3"/>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18" name="Text Placeholder 2"/>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endParaRPr lang="en-US" noProof="0"/>
          </a:p>
        </p:txBody>
      </p:sp>
      <p:sp>
        <p:nvSpPr>
          <p:cNvPr id="20"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21" name="Content Placeholder 5"/>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 name="Content Placeholder 3"/>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80604020202020204" pitchFamily="34" charset="0"/>
              <a:buNone/>
              <a:defRPr sz="3225" b="1">
                <a:solidFill>
                  <a:schemeClr val="accent1"/>
                </a:solidFill>
              </a:defRPr>
            </a:lvl1pPr>
          </a:lstStyle>
          <a:p>
            <a:r>
              <a:rPr lang="en-US" noProof="0"/>
              <a:t>Click To Edit Master 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half" idx="2"/>
          </p:nvPr>
        </p:nvSpPr>
        <p:spPr>
          <a:xfrm>
            <a:off x="719170" y="5701069"/>
            <a:ext cx="5311516" cy="931505"/>
          </a:xfrm>
          <a:prstGeom prst="rect">
            <a:avLst/>
          </a:prstGeom>
        </p:spPr>
        <p:txBody>
          <a:bodyPr/>
          <a:lstStyle>
            <a:lvl1pPr marL="0" indent="0" algn="r">
              <a:buFont typeface="Arial" panose="0208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endParaRPr lang="en-US" noProof="0"/>
          </a:p>
        </p:txBody>
      </p:sp>
      <p:sp>
        <p:nvSpPr>
          <p:cNvPr id="14" name="Content Placeholder 2"/>
          <p:cNvSpPr>
            <a:spLocks noGrp="1"/>
          </p:cNvSpPr>
          <p:nvPr>
            <p:ph idx="1"/>
          </p:nvPr>
        </p:nvSpPr>
        <p:spPr>
          <a:xfrm>
            <a:off x="6161316" y="2290713"/>
            <a:ext cx="5803672" cy="4341862"/>
          </a:xfrm>
          <a:prstGeom prst="rect">
            <a:avLst/>
          </a:prstGeom>
        </p:spPr>
        <p:txBody>
          <a:bodyPr/>
          <a:lstStyle>
            <a:lvl1pPr>
              <a:buClr>
                <a:schemeClr val="accent2"/>
              </a:buClr>
              <a:defRPr sz="1800"/>
            </a:lvl1pPr>
            <a:lvl2pPr>
              <a:buClr>
                <a:schemeClr val="accent2"/>
              </a:buClr>
              <a:defRPr sz="1500"/>
            </a:lvl2pPr>
            <a:lvl3pPr>
              <a:buClr>
                <a:schemeClr val="accent2"/>
              </a:buClr>
              <a:defRPr sz="1350"/>
            </a:lvl3pPr>
            <a:lvl4pPr>
              <a:buClr>
                <a:schemeClr val="accent2"/>
              </a:buClr>
              <a:defRPr sz="1200"/>
            </a:lvl4pPr>
            <a:lvl5pPr>
              <a:buClr>
                <a:schemeClr val="accent2"/>
              </a:buClr>
              <a:defRPr sz="1200"/>
            </a:lvl5pPr>
            <a:lvl6pPr>
              <a:defRPr sz="1500"/>
            </a:lvl6pPr>
            <a:lvl7pPr>
              <a:defRPr sz="1500"/>
            </a:lvl7pPr>
            <a:lvl8pPr>
              <a:defRPr sz="1500"/>
            </a:lvl8pPr>
            <a:lvl9pPr>
              <a:defRPr sz="15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80604020202020204" pitchFamily="34" charset="0"/>
              <a:buNone/>
              <a:defRPr sz="3225" b="1">
                <a:solidFill>
                  <a:schemeClr val="accent1"/>
                </a:solidFill>
              </a:defRPr>
            </a:lvl1pPr>
          </a:lstStyle>
          <a:p>
            <a:r>
              <a:rPr lang="en-US" noProof="0"/>
              <a:t>Click To Edit Master 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half" idx="2"/>
          </p:nvPr>
        </p:nvSpPr>
        <p:spPr>
          <a:xfrm>
            <a:off x="719170" y="5701069"/>
            <a:ext cx="5311516" cy="931505"/>
          </a:xfrm>
          <a:prstGeom prst="rect">
            <a:avLst/>
          </a:prstGeom>
        </p:spPr>
        <p:txBody>
          <a:bodyPr/>
          <a:lstStyle>
            <a:lvl1pPr marL="0" indent="0" algn="r">
              <a:buFont typeface="Arial" panose="0208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endParaRPr lang="en-US" noProof="0"/>
          </a:p>
        </p:txBody>
      </p:sp>
      <p:sp>
        <p:nvSpPr>
          <p:cNvPr id="12" name="Picture Placeholder 2"/>
          <p:cNvSpPr>
            <a:spLocks noGrp="1"/>
          </p:cNvSpPr>
          <p:nvPr>
            <p:ph type="pic" idx="1"/>
          </p:nvPr>
        </p:nvSpPr>
        <p:spPr>
          <a:xfrm>
            <a:off x="6249970" y="2271860"/>
            <a:ext cx="5715017" cy="436071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dirty="0"/>
              <a:t>Click icon to add picture</a:t>
            </a:r>
            <a:endParaRPr lang="en-US" noProof="0"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6" name="Group 25"/>
          <p:cNvGrpSpPr/>
          <p:nvPr/>
        </p:nvGrpSpPr>
        <p:grpSpPr>
          <a:xfrm flipH="1">
            <a:off x="7561328" y="0"/>
            <a:ext cx="4831840" cy="3541007"/>
            <a:chOff x="-192127" y="-2"/>
            <a:chExt cx="4831840" cy="3367272"/>
          </a:xfrm>
        </p:grpSpPr>
        <p:sp>
          <p:nvSpPr>
            <p:cNvPr id="27" name="Diagonal Stripe 26"/>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7" name="Group 26"/>
          <p:cNvGrpSpPr/>
          <p:nvPr/>
        </p:nvGrpSpPr>
        <p:grpSpPr>
          <a:xfrm flipH="1">
            <a:off x="7561328" y="0"/>
            <a:ext cx="4831840" cy="3541007"/>
            <a:chOff x="-192127" y="-2"/>
            <a:chExt cx="4831840" cy="3367272"/>
          </a:xfrm>
        </p:grpSpPr>
        <p:sp>
          <p:nvSpPr>
            <p:cNvPr id="28" name="Diagonal Stripe 27"/>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3" name="Title 1" title="Title "/>
          <p:cNvSpPr>
            <a:spLocks noGrp="1"/>
          </p:cNvSpPr>
          <p:nvPr>
            <p:ph type="title" hasCustomPrompt="1"/>
          </p:nvPr>
        </p:nvSpPr>
        <p:spPr>
          <a:xfrm>
            <a:off x="518678" y="209028"/>
            <a:ext cx="8333222" cy="1215566"/>
          </a:xfrm>
          <a:prstGeom prst="rect">
            <a:avLst/>
          </a:prstGeom>
        </p:spPr>
        <p:txBody>
          <a:bodyPr anchor="b">
            <a:normAutofit/>
          </a:bodyPr>
          <a:lstStyle>
            <a:lvl1pPr>
              <a:defRPr sz="3300" b="1">
                <a:solidFill>
                  <a:schemeClr val="accent1"/>
                </a:solidFill>
              </a:defRPr>
            </a:lvl1pPr>
          </a:lstStyle>
          <a:p>
            <a:r>
              <a:rPr lang="en-US" noProof="0"/>
              <a:t>Click to Edit Master Title Style </a:t>
            </a:r>
            <a:endParaRPr lang="en-US" noProof="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p:cNvSpPr/>
          <p:nvPr/>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p:cNvSpPr>
            <a:spLocks noGrp="1"/>
          </p:cNvSpPr>
          <p:nvPr>
            <p:ph type="title" hasCustomPrompt="1"/>
          </p:nvPr>
        </p:nvSpPr>
        <p:spPr>
          <a:xfrm>
            <a:off x="6283842" y="1987420"/>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endParaRPr lang="en-US" noProof="0"/>
          </a:p>
        </p:txBody>
      </p:sp>
      <p:sp>
        <p:nvSpPr>
          <p:cNvPr id="101" name="Text Placeholder 2" title="Subtitle"/>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1500" b="0" i="0" spc="300">
                <a:solidFill>
                  <a:schemeClr val="accent6"/>
                </a:solidFill>
                <a:latin typeface="+mn-lt"/>
                <a:cs typeface="Calibri"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endParaRPr lang="en-US" noProof="0"/>
          </a:p>
        </p:txBody>
      </p:sp>
      <p:cxnSp>
        <p:nvCxnSpPr>
          <p:cNvPr id="21" name="Straight Connector 20"/>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26" name="Straight Connector 25"/>
          <p:cNvCxnSpPr/>
          <p:nvPr/>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cxnSp>
        <p:nvCxnSpPr>
          <p:cNvPr id="16" name="Straight Connector 15"/>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p:cNvSpPr>
            <a:spLocks noGrp="1"/>
          </p:cNvSpPr>
          <p:nvPr>
            <p:ph idx="1"/>
          </p:nvPr>
        </p:nvSpPr>
        <p:spPr>
          <a:xfrm>
            <a:off x="531378" y="3196915"/>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 name="Right Triangle 23"/>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34" name="Straight Connector 33"/>
          <p:cNvCxnSpPr/>
          <p:nvPr/>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p:cNvSpPr>
            <a:spLocks noGrp="1"/>
          </p:cNvSpPr>
          <p:nvPr>
            <p:ph type="body" sz="quarter" idx="13" hasCustomPrompt="1"/>
          </p:nvPr>
        </p:nvSpPr>
        <p:spPr>
          <a:xfrm>
            <a:off x="531379" y="2563477"/>
            <a:ext cx="7342631"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Title 1" title="Title "/>
          <p:cNvSpPr>
            <a:spLocks noGrp="1"/>
          </p:cNvSpPr>
          <p:nvPr>
            <p:ph type="title" hasCustomPrompt="1"/>
          </p:nvPr>
        </p:nvSpPr>
        <p:spPr>
          <a:xfrm>
            <a:off x="531378" y="1308484"/>
            <a:ext cx="7342622"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endParaRPr lang="en-US" noProof="0"/>
          </a:p>
        </p:txBody>
      </p:sp>
      <p:sp>
        <p:nvSpPr>
          <p:cNvPr id="15" name="Picture Placeholder 14"/>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sp>
        <p:nvSpPr>
          <p:cNvPr id="4" name="Footer Placeholder 3"/>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15"/>
          </p:nvPr>
        </p:nvSpPr>
        <p:spPr/>
        <p:txBody>
          <a:bodyPr/>
          <a:lstStyle/>
          <a:p>
            <a:fld id="{8699F50C-BE38-4BD0-BA84-9B090E1F2B9B}" type="slidenum">
              <a:rPr lang="en-US" noProof="0" smtClean="0"/>
            </a:fld>
            <a:endParaRPr lang="en-US" noProof="0"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dirty="0"/>
              <a:t>Click icon to add picture</a:t>
            </a:r>
            <a:endParaRPr lang="en-US" noProof="0" dirty="0"/>
          </a:p>
        </p:txBody>
      </p:sp>
      <p:sp>
        <p:nvSpPr>
          <p:cNvPr id="3" name="Content Placeholder 2" title="Bullet Points"/>
          <p:cNvSpPr>
            <a:spLocks noGrp="1"/>
          </p:cNvSpPr>
          <p:nvPr>
            <p:ph idx="1"/>
          </p:nvPr>
        </p:nvSpPr>
        <p:spPr>
          <a:xfrm>
            <a:off x="531378" y="3196915"/>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5" name="Parallelogram 24"/>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34" name="Straight Connector 33"/>
          <p:cNvCxnSpPr/>
          <p:nvPr/>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p:cNvSpPr>
            <a:spLocks noGrp="1"/>
          </p:cNvSpPr>
          <p:nvPr>
            <p:ph type="body" sz="quarter" idx="13" hasCustomPrompt="1"/>
          </p:nvPr>
        </p:nvSpPr>
        <p:spPr>
          <a:xfrm>
            <a:off x="531379" y="2563477"/>
            <a:ext cx="7342621"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17" name="TextBox 16"/>
          <p:cNvSpPr txBox="1"/>
          <p:nvPr/>
        </p:nvSpPr>
        <p:spPr>
          <a:xfrm>
            <a:off x="11073384" y="237744"/>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sp>
        <p:nvSpPr>
          <p:cNvPr id="19" name="Title 1" title="Title "/>
          <p:cNvSpPr>
            <a:spLocks noGrp="1"/>
          </p:cNvSpPr>
          <p:nvPr>
            <p:ph type="title" hasCustomPrompt="1"/>
          </p:nvPr>
        </p:nvSpPr>
        <p:spPr>
          <a:xfrm>
            <a:off x="531378" y="1308484"/>
            <a:ext cx="7342622"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endParaRPr lang="en-US" noProof="0"/>
          </a:p>
        </p:txBody>
      </p:sp>
      <p:sp>
        <p:nvSpPr>
          <p:cNvPr id="2" name="Footer Placeholder 1"/>
          <p:cNvSpPr>
            <a:spLocks noGrp="1"/>
          </p:cNvSpPr>
          <p:nvPr>
            <p:ph type="ftr" sz="quarter" idx="15"/>
          </p:nvPr>
        </p:nvSpPr>
        <p:spPr/>
        <p:txBody>
          <a:bodyPr/>
          <a:lstStyle/>
          <a:p>
            <a:r>
              <a:rPr lang="en-US" noProof="0" dirty="0"/>
              <a:t>Add a footer</a:t>
            </a:r>
            <a:endParaRPr lang="en-US" noProof="0" dirty="0"/>
          </a:p>
        </p:txBody>
      </p:sp>
      <p:sp>
        <p:nvSpPr>
          <p:cNvPr id="4" name="Slide Number Placeholder 3"/>
          <p:cNvSpPr>
            <a:spLocks noGrp="1"/>
          </p:cNvSpPr>
          <p:nvPr>
            <p:ph type="sldNum" sz="quarter" idx="16"/>
          </p:nvPr>
        </p:nvSpPr>
        <p:spPr/>
        <p:txBody>
          <a:bodyPr/>
          <a:lstStyle/>
          <a:p>
            <a:fld id="{8699F50C-BE38-4BD0-BA84-9B090E1F2B9B}" type="slidenum">
              <a:rPr lang="en-US" noProof="0" smtClean="0"/>
            </a:fld>
            <a:endParaRPr lang="en-US" noProof="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p:cNvSpPr>
            <a:spLocks noGrp="1"/>
          </p:cNvSpPr>
          <p:nvPr>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18" name="Content Placeholder 3" title="Bullet Points"/>
          <p:cNvSpPr>
            <a:spLocks noGrp="1"/>
          </p:cNvSpPr>
          <p:nvPr>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endParaRPr lang="en-US" noProof="0"/>
          </a:p>
          <a:p>
            <a:pPr lvl="1">
              <a:buClr>
                <a:schemeClr val="accent2"/>
              </a:buClr>
            </a:pPr>
            <a:r>
              <a:rPr lang="en-US" noProof="0"/>
              <a:t>Second level</a:t>
            </a:r>
            <a:endParaRPr lang="en-US" noProof="0"/>
          </a:p>
          <a:p>
            <a:pPr lvl="2">
              <a:buClr>
                <a:schemeClr val="accent2"/>
              </a:buClr>
            </a:pPr>
            <a:r>
              <a:rPr lang="en-US" noProof="0"/>
              <a:t>Third level</a:t>
            </a:r>
            <a:endParaRPr lang="en-US" noProof="0"/>
          </a:p>
          <a:p>
            <a:pPr lvl="3">
              <a:buClr>
                <a:schemeClr val="accent2"/>
              </a:buClr>
            </a:pPr>
            <a:r>
              <a:rPr lang="en-US" noProof="0"/>
              <a:t>Fourth level</a:t>
            </a:r>
            <a:endParaRPr lang="en-US" noProof="0"/>
          </a:p>
          <a:p>
            <a:pPr lvl="4">
              <a:buClr>
                <a:schemeClr val="accent2"/>
              </a:buClr>
            </a:pPr>
            <a:r>
              <a:rPr lang="en-US" noProof="0"/>
              <a:t>Fifth level</a:t>
            </a:r>
            <a:endParaRPr lang="en-US" noProof="0"/>
          </a:p>
        </p:txBody>
      </p:sp>
      <p:sp>
        <p:nvSpPr>
          <p:cNvPr id="19" name="Text Placeholder 4"/>
          <p:cNvSpPr>
            <a:spLocks noGrp="1"/>
          </p:cNvSpPr>
          <p:nvPr>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20" name="Content Placeholder 5" title="Bullet Points"/>
          <p:cNvSpPr>
            <a:spLocks noGrp="1"/>
          </p:cNvSpPr>
          <p:nvPr>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endParaRPr lang="en-US" noProof="0"/>
          </a:p>
          <a:p>
            <a:pPr lvl="1">
              <a:buClr>
                <a:schemeClr val="accent2"/>
              </a:buClr>
            </a:pPr>
            <a:r>
              <a:rPr lang="en-US" noProof="0"/>
              <a:t>Second level</a:t>
            </a:r>
            <a:endParaRPr lang="en-US" noProof="0"/>
          </a:p>
          <a:p>
            <a:pPr lvl="2">
              <a:buClr>
                <a:schemeClr val="accent2"/>
              </a:buClr>
            </a:pPr>
            <a:r>
              <a:rPr lang="en-US" noProof="0"/>
              <a:t>Third level</a:t>
            </a:r>
            <a:endParaRPr lang="en-US" noProof="0"/>
          </a:p>
          <a:p>
            <a:pPr lvl="3">
              <a:buClr>
                <a:schemeClr val="accent2"/>
              </a:buClr>
            </a:pPr>
            <a:r>
              <a:rPr lang="en-US" noProof="0"/>
              <a:t>Fourth level</a:t>
            </a:r>
            <a:endParaRPr lang="en-US" noProof="0"/>
          </a:p>
          <a:p>
            <a:pPr lvl="4">
              <a:buClr>
                <a:schemeClr val="accent2"/>
              </a:buClr>
            </a:pPr>
            <a:r>
              <a:rPr lang="en-US" noProof="0"/>
              <a:t>Fifth level</a:t>
            </a:r>
            <a:endParaRPr lang="en-US" noProof="0"/>
          </a:p>
        </p:txBody>
      </p:sp>
      <p:sp>
        <p:nvSpPr>
          <p:cNvPr id="24"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8" name="Group 27"/>
          <p:cNvGrpSpPr/>
          <p:nvPr/>
        </p:nvGrpSpPr>
        <p:grpSpPr>
          <a:xfrm flipH="1">
            <a:off x="7561328" y="0"/>
            <a:ext cx="4831840" cy="3541007"/>
            <a:chOff x="-192127" y="-2"/>
            <a:chExt cx="4831840" cy="3367272"/>
          </a:xfrm>
        </p:grpSpPr>
        <p:sp>
          <p:nvSpPr>
            <p:cNvPr id="29" name="Diagonal Stripe 28"/>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4"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Footer Placeholder 1"/>
          <p:cNvSpPr>
            <a:spLocks noGrp="1"/>
          </p:cNvSpPr>
          <p:nvPr>
            <p:ph type="ftr" sz="quarter" idx="17"/>
          </p:nvPr>
        </p:nvSpPr>
        <p:spPr/>
        <p:txBody>
          <a:body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1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5" name="Text Placeholder 4"/>
          <p:cNvSpPr>
            <a:spLocks noGrp="1"/>
          </p:cNvSpPr>
          <p:nvPr>
            <p:ph type="body" sz="quarter" idx="19" hasCustomPrompt="1"/>
          </p:nvPr>
        </p:nvSpPr>
        <p:spPr>
          <a:xfrm>
            <a:off x="531814" y="2005762"/>
            <a:ext cx="5225764" cy="4083888"/>
          </a:xfrm>
          <a:prstGeom prst="rect">
            <a:avLst/>
          </a:prstGeom>
        </p:spPr>
        <p:txBody>
          <a:bodyPr/>
          <a:lstStyle>
            <a:lvl1pPr marL="0" indent="0">
              <a:buNone/>
              <a:defRPr sz="1800">
                <a:solidFill>
                  <a:schemeClr val="tx1"/>
                </a:solidFill>
              </a:defRPr>
            </a:lvl1pPr>
            <a:lvl2pPr marL="342900" indent="0">
              <a:buNone/>
              <a:defRPr sz="1800">
                <a:solidFill>
                  <a:schemeClr val="bg1"/>
                </a:solidFill>
              </a:defRPr>
            </a:lvl2pPr>
            <a:lvl3pPr marL="685800" indent="0">
              <a:buNone/>
              <a:defRPr sz="1800">
                <a:solidFill>
                  <a:schemeClr val="bg1"/>
                </a:solidFill>
              </a:defRPr>
            </a:lvl3pPr>
            <a:lvl4pPr marL="1028700" indent="0">
              <a:buNone/>
              <a:defRPr sz="1800">
                <a:solidFill>
                  <a:schemeClr val="bg1"/>
                </a:solidFill>
              </a:defRPr>
            </a:lvl4pPr>
            <a:lvl5pPr marL="1371600" indent="0">
              <a:buNone/>
              <a:defRPr sz="1800">
                <a:solidFill>
                  <a:schemeClr val="bg1"/>
                </a:solidFill>
              </a:defRPr>
            </a:lvl5pPr>
          </a:lstStyle>
          <a:p>
            <a:pPr lvl="0"/>
            <a:r>
              <a:rPr lang="en-US" noProof="0"/>
              <a:t>Text here</a:t>
            </a:r>
            <a:endParaRPr lang="en-US" noProof="0"/>
          </a:p>
        </p:txBody>
      </p:sp>
      <p:sp>
        <p:nvSpPr>
          <p:cNvPr id="20" name="Chart Placeholder 2" title="Chart"/>
          <p:cNvSpPr>
            <a:spLocks noGrp="1"/>
          </p:cNvSpPr>
          <p:nvPr>
            <p:ph type="chart" sz="quarter" idx="10" hasCustomPrompt="1"/>
          </p:nvPr>
        </p:nvSpPr>
        <p:spPr>
          <a:xfrm>
            <a:off x="5796114" y="2005762"/>
            <a:ext cx="5719397" cy="4084470"/>
          </a:xfrm>
          <a:prstGeom prst="rect">
            <a:avLst/>
          </a:prstGeom>
        </p:spPr>
        <p:txBody>
          <a:bodyPr vert="horz" lIns="91420" tIns="45710" rIns="91420" bIns="45710">
            <a:noAutofit/>
          </a:bodyPr>
          <a:lstStyle>
            <a:lvl1pPr marL="0" indent="0" algn="ctr">
              <a:buNone/>
              <a:defRPr sz="1500" b="0" i="0">
                <a:solidFill>
                  <a:schemeClr val="tx1"/>
                </a:solidFill>
                <a:latin typeface="+mn-lt"/>
                <a:cs typeface="CiscoSans ExtraLight"/>
              </a:defRPr>
            </a:lvl1pPr>
          </a:lstStyle>
          <a:p>
            <a:pPr lvl="0"/>
            <a:r>
              <a:rPr lang="en-US" noProof="0" dirty="0"/>
              <a:t>Click icon to add chart</a:t>
            </a:r>
            <a:endParaRPr lang="en-US" noProof="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p:cNvSpPr>
            <a:spLocks noGrp="1"/>
          </p:cNvSpPr>
          <p:nvPr>
            <p:ph type="tbl" sz="quarter" idx="12" hasCustomPrompt="1"/>
          </p:nvPr>
        </p:nvSpPr>
        <p:spPr>
          <a:xfrm>
            <a:off x="531378" y="2664803"/>
            <a:ext cx="10993375" cy="3433180"/>
          </a:xfrm>
          <a:prstGeom prst="rect">
            <a:avLst/>
          </a:prstGeom>
        </p:spPr>
        <p:txBody>
          <a:bodyPr lIns="91420" tIns="45710" rIns="91420" bIns="45710">
            <a:noAutofit/>
          </a:bodyPr>
          <a:lstStyle>
            <a:lvl1pPr marL="0" indent="0" algn="ctr">
              <a:buNone/>
              <a:defRPr sz="1500" baseline="0">
                <a:solidFill>
                  <a:schemeClr val="tx1"/>
                </a:solidFill>
                <a:latin typeface="+mn-lt"/>
              </a:defRPr>
            </a:lvl1pPr>
          </a:lstStyle>
          <a:p>
            <a:pPr lvl="0"/>
            <a:r>
              <a:rPr lang="en-US" noProof="0" dirty="0"/>
              <a:t>Click icon to add table</a:t>
            </a:r>
            <a:endParaRPr lang="en-US" noProof="0" dirty="0"/>
          </a:p>
        </p:txBody>
      </p:sp>
      <p:sp>
        <p:nvSpPr>
          <p:cNvPr id="16" name="TextBox 15"/>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6" name="Group 25"/>
          <p:cNvGrpSpPr/>
          <p:nvPr/>
        </p:nvGrpSpPr>
        <p:grpSpPr>
          <a:xfrm flipH="1">
            <a:off x="7561328" y="0"/>
            <a:ext cx="4831840" cy="3541007"/>
            <a:chOff x="-192127" y="-2"/>
            <a:chExt cx="4831840" cy="3367272"/>
          </a:xfrm>
        </p:grpSpPr>
        <p:sp>
          <p:nvSpPr>
            <p:cNvPr id="27" name="Diagonal Stripe 26"/>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Footer Placeholder 1"/>
          <p:cNvSpPr>
            <a:spLocks noGrp="1"/>
          </p:cNvSpPr>
          <p:nvPr>
            <p:ph type="ftr" sz="quarter" idx="17"/>
          </p:nvPr>
        </p:nvSpPr>
        <p:spPr/>
        <p:txBody>
          <a:body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1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p:cNvSpPr/>
          <p:nvPr/>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825" i="1">
                <a:latin typeface="Times New Roman" panose="02020603050405020304" pitchFamily="18" charset="0"/>
                <a:cs typeface="Times New Roman" panose="02020603050405020304" pitchFamily="18" charset="0"/>
              </a:defRPr>
            </a:lvl1pPr>
          </a:lstStyle>
          <a:p>
            <a:r>
              <a:rPr lang="en-US" noProof="0" dirty="0"/>
              <a:t>Insert or Drag and Drop Image Here</a:t>
            </a:r>
            <a:endParaRPr lang="en-US" noProof="0" dirty="0"/>
          </a:p>
        </p:txBody>
      </p:sp>
      <p:cxnSp>
        <p:nvCxnSpPr>
          <p:cNvPr id="6" name="Straight Connector 5"/>
          <p:cNvCxnSpPr/>
          <p:nvPr/>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2700" b="1">
                <a:solidFill>
                  <a:schemeClr val="tx1"/>
                </a:solidFill>
              </a:defRPr>
            </a:lvl1pPr>
          </a:lstStyle>
          <a:p>
            <a:r>
              <a:rPr lang="en-US" noProof="0"/>
              <a:t>Add Caption Here</a:t>
            </a:r>
            <a:endParaRPr lang="en-US" noProof="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p:cNvSpPr>
            <a:spLocks noGrp="1"/>
          </p:cNvSpPr>
          <p:nvPr>
            <p:ph type="ctrTitle" hasCustomPrompt="1"/>
          </p:nvPr>
        </p:nvSpPr>
        <p:spPr>
          <a:xfrm>
            <a:off x="6375721" y="1821022"/>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9" name="Text Placeholder 3"/>
          <p:cNvSpPr>
            <a:spLocks noGrp="1"/>
          </p:cNvSpPr>
          <p:nvPr>
            <p:ph type="body" sz="quarter" idx="15" hasCustomPrompt="1"/>
          </p:nvPr>
        </p:nvSpPr>
        <p:spPr>
          <a:xfrm>
            <a:off x="6822929" y="3461163"/>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Name</a:t>
            </a:r>
            <a:endParaRPr lang="en-US" noProof="0"/>
          </a:p>
        </p:txBody>
      </p:sp>
      <p:sp>
        <p:nvSpPr>
          <p:cNvPr id="10" name="Text Placeholder 4"/>
          <p:cNvSpPr>
            <a:spLocks noGrp="1"/>
          </p:cNvSpPr>
          <p:nvPr>
            <p:ph type="body" sz="quarter" idx="16" hasCustomPrompt="1"/>
          </p:nvPr>
        </p:nvSpPr>
        <p:spPr>
          <a:xfrm>
            <a:off x="6822929" y="3839451"/>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Phone Number</a:t>
            </a:r>
            <a:endParaRPr lang="en-US" noProof="0"/>
          </a:p>
        </p:txBody>
      </p:sp>
      <p:sp>
        <p:nvSpPr>
          <p:cNvPr id="11" name="Text Placeholder 5"/>
          <p:cNvSpPr>
            <a:spLocks noGrp="1"/>
          </p:cNvSpPr>
          <p:nvPr>
            <p:ph type="body" sz="quarter" idx="17" hasCustomPrompt="1"/>
          </p:nvPr>
        </p:nvSpPr>
        <p:spPr>
          <a:xfrm>
            <a:off x="6822928" y="4216669"/>
            <a:ext cx="3445783" cy="289070"/>
          </a:xfrm>
          <a:prstGeom prst="rect">
            <a:avLst/>
          </a:prstGeom>
        </p:spPr>
        <p:txBody>
          <a:bodyPr/>
          <a:lstStyle>
            <a:lvl1pPr marL="0" indent="0">
              <a:buNone/>
              <a:defRPr sz="1350">
                <a:latin typeface="+mn-lt"/>
                <a:cs typeface="Calibri Light" panose="020F0302020204030204" pitchFamily="34" charset="0"/>
              </a:defRPr>
            </a:lvl1pPr>
          </a:lstStyle>
          <a:p>
            <a:r>
              <a:rPr lang="en-US" noProof="0"/>
              <a:t>Email </a:t>
            </a:r>
            <a:endParaRPr lang="en-US" noProof="0"/>
          </a:p>
        </p:txBody>
      </p:sp>
      <p:sp>
        <p:nvSpPr>
          <p:cNvPr id="13" name="Text Placeholder 21"/>
          <p:cNvSpPr>
            <a:spLocks noGrp="1"/>
          </p:cNvSpPr>
          <p:nvPr>
            <p:ph type="body" sz="quarter" idx="18" hasCustomPrompt="1"/>
          </p:nvPr>
        </p:nvSpPr>
        <p:spPr>
          <a:xfrm>
            <a:off x="6822929" y="4594957"/>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Company Website</a:t>
            </a:r>
            <a:endParaRPr lang="en-US" noProof="0"/>
          </a:p>
        </p:txBody>
      </p:sp>
      <p:sp>
        <p:nvSpPr>
          <p:cNvPr id="14" name="Shape 4157"/>
          <p:cNvSpPr/>
          <p:nvPr/>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p:cNvSpPr/>
          <p:nvPr/>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p:cNvSpPr/>
          <p:nvPr/>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p:cNvSpPr/>
          <p:nvPr/>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900">
                <a:solidFill>
                  <a:schemeClr val="bg2"/>
                </a:solidFill>
              </a:defRPr>
            </a:lvl1pPr>
          </a:lstStyle>
          <a:p>
            <a:endParaRPr lang="en-US"/>
          </a:p>
        </p:txBody>
      </p:sp>
      <p:sp>
        <p:nvSpPr>
          <p:cNvPr id="6" name="Slide Number Placeholder 5"/>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900">
                <a:solidFill>
                  <a:schemeClr val="bg2"/>
                </a:solidFill>
              </a:defRPr>
            </a:lvl1pPr>
          </a:lstStyle>
          <a:p>
            <a:fld id="{9B618960-8005-486C-9A75-10CB2AAC16F9}" type="slidenum">
              <a:rPr lang="en-US" smtClean="0"/>
            </a:fld>
            <a:endParaRPr lang="en-US"/>
          </a:p>
        </p:txBody>
      </p:sp>
      <p:sp>
        <p:nvSpPr>
          <p:cNvPr id="9" name="Title Placeholder 8"/>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685800" rtl="0" eaLnBrk="1" latinLnBrk="0" hangingPunct="1">
        <a:lnSpc>
          <a:spcPct val="90000"/>
        </a:lnSpc>
        <a:spcBef>
          <a:spcPct val="0"/>
        </a:spcBef>
        <a:buNone/>
        <a:defRPr lang="en-IN" sz="33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2E7A40"/>
        </a:buClr>
        <a:buFont typeface="Arial" panose="02080604020202020204" pitchFamily="34" charset="0"/>
        <a:buChar char="•"/>
        <a:defRPr lang="en-US" sz="1800" kern="1200" dirty="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2E7A40"/>
        </a:buClr>
        <a:buFont typeface="Arial" panose="02080604020202020204" pitchFamily="34" charset="0"/>
        <a:buChar char="•"/>
        <a:defRPr lang="en-US" sz="1500" kern="1200" dirty="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2E7A40"/>
        </a:buClr>
        <a:buFont typeface="Arial" panose="02080604020202020204" pitchFamily="34" charset="0"/>
        <a:buChar char="•"/>
        <a:defRPr lang="en-US" sz="1350" kern="1200" dirty="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2E7A40"/>
        </a:buClr>
        <a:buFont typeface="Arial" panose="02080604020202020204" pitchFamily="34" charset="0"/>
        <a:buChar char="•"/>
        <a:defRPr lang="en-US" sz="1200" kern="1200" dirty="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2E7A40"/>
        </a:buClr>
        <a:buFont typeface="Arial" panose="02080604020202020204" pitchFamily="34" charset="0"/>
        <a:buChar char="•"/>
        <a:defRPr lang="en-IN"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2180" y="1450975"/>
            <a:ext cx="8527415" cy="3291205"/>
          </a:xfrm>
        </p:spPr>
        <p:txBody>
          <a:bodyPr>
            <a:noAutofit/>
          </a:bodyPr>
          <a:p>
            <a:r>
              <a:rPr lang="en-US" sz="3300">
                <a:latin typeface="Cantarell" panose="02000603000000000000" charset="0"/>
                <a:cs typeface="Cantarell" panose="02000603000000000000" charset="0"/>
              </a:rPr>
              <a:t>IMPLEMENTING AN APPLICATION THAT GENERATES ARTIFICIAL DATASETS AS A SOLUTION TO THE SMALL DATASET PROBLEM</a:t>
            </a:r>
            <a:br>
              <a:rPr lang="en-US" sz="3300">
                <a:latin typeface="Cantarell" panose="02000603000000000000" charset="0"/>
                <a:cs typeface="Cantarell" panose="02000603000000000000" charset="0"/>
              </a:rPr>
            </a:br>
            <a:br>
              <a:rPr lang="en-US" sz="3300">
                <a:latin typeface="Cantarell" panose="02000603000000000000" charset="0"/>
                <a:cs typeface="Cantarell" panose="02000603000000000000" charset="0"/>
              </a:rPr>
            </a:br>
            <a:r>
              <a:rPr lang="en-US" sz="3300">
                <a:latin typeface="Cantarell" panose="02000603000000000000" charset="0"/>
                <a:cs typeface="Cantarell" panose="02000603000000000000" charset="0"/>
              </a:rPr>
              <a:t>(A CASE STUDY OF SCHOOL EXAM PERFORMANCE DATASETS)</a:t>
            </a:r>
            <a:endParaRPr lang="en-US" altLang="en-US" sz="3300">
              <a:latin typeface="Cantarell" panose="02000603000000000000" charset="0"/>
              <a:cs typeface="Cantarell" panose="02000603000000000000" charset="0"/>
            </a:endParaRPr>
          </a:p>
        </p:txBody>
      </p:sp>
      <p:sp>
        <p:nvSpPr>
          <p:cNvPr id="7" name="Text Placeholder 6"/>
          <p:cNvSpPr/>
          <p:nvPr>
            <p:ph type="body" idx="1"/>
          </p:nvPr>
        </p:nvSpPr>
        <p:spPr>
          <a:xfrm>
            <a:off x="3472180" y="4846955"/>
            <a:ext cx="6186805" cy="910590"/>
          </a:xfrm>
        </p:spPr>
        <p:txBody>
          <a:bodyPr>
            <a:noAutofit/>
          </a:bodyPr>
          <a:p>
            <a:r>
              <a:rPr lang="" altLang="en-US" sz="2800" b="1">
                <a:latin typeface="Laksaman" panose="020B0500040200020003" charset="0"/>
                <a:cs typeface="Laksaman" panose="020B0500040200020003" charset="0"/>
              </a:rPr>
              <a:t>SCOLA WANGUI KAMANDE</a:t>
            </a:r>
            <a:endParaRPr lang="" altLang="en-US" sz="2800" b="1">
              <a:latin typeface="Laksaman" panose="020B0500040200020003" charset="0"/>
              <a:cs typeface="Laksaman" panose="020B0500040200020003" charset="0"/>
            </a:endParaRPr>
          </a:p>
          <a:p>
            <a:r>
              <a:rPr lang="" altLang="en-US" sz="2800" b="1">
                <a:latin typeface="Laksaman" panose="020B0500040200020003" charset="0"/>
                <a:cs typeface="Laksaman" panose="020B0500040200020003" charset="0"/>
              </a:rPr>
              <a:t>SCT222-2018/2015</a:t>
            </a:r>
            <a:endParaRPr lang="" altLang="en-US" sz="2800" b="1">
              <a:latin typeface="Laksaman" panose="020B0500040200020003" charset="0"/>
              <a:cs typeface="Laksaman" panose="020B05000402000200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 altLang="en-US">
                <a:latin typeface="Cantarell" panose="02000603000000000000" charset="0"/>
                <a:cs typeface="Cantarell" panose="02000603000000000000" charset="0"/>
              </a:rPr>
              <a:t>JUSTIFICATION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Coca Cola – use analytics to boost customer acquisition and retention</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Netflix – creating targeted advertising efforts </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Trading platforms – i.e. forex use it for risk management</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Amazon – innovations and product development</a:t>
            </a:r>
            <a:endParaRPr sz="2800" b="1">
              <a:latin typeface="Laksaman" panose="020B0500040200020003" charset="0"/>
              <a:cs typeface="Laksaman" panose="020B0500040200020003"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en-US" altLang="en-US">
                <a:latin typeface="Cantarell" panose="02000603000000000000" charset="0"/>
                <a:cs typeface="Cantarell" panose="02000603000000000000" charset="0"/>
              </a:rPr>
              <a:t>JUSTIFICATION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Large organisations have the benefit of large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Small organisation only have access to small data and in some occasions none at all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of artificial data is inexpensive</a:t>
            </a:r>
            <a:endParaRPr sz="2800" b="1">
              <a:latin typeface="Laksaman" panose="020B0500040200020003" charset="0"/>
              <a:cs typeface="Laksaman" panose="020B05000402000200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1779905"/>
            <a:ext cx="11061065" cy="624840"/>
          </a:xfrm>
        </p:spPr>
        <p:txBody>
          <a:bodyPr>
            <a:normAutofit fontScale="90000"/>
          </a:bodyPr>
          <a:p>
            <a:pPr algn="ctr"/>
            <a:r>
              <a:rPr lang="en-US" altLang="en-US">
                <a:latin typeface="Cantarell" panose="02000603000000000000" charset="0"/>
                <a:cs typeface="Cantarell" panose="02000603000000000000" charset="0"/>
              </a:rPr>
              <a:t>RESEARCH METHODOLOGY: DATA COLLECTION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2580640"/>
            <a:ext cx="11061700" cy="3387725"/>
          </a:xfrm>
        </p:spPr>
        <p:txBody>
          <a:bodyPr/>
          <a:p>
            <a:pPr>
              <a:lnSpc>
                <a:spcPct val="150000"/>
              </a:lnSpc>
            </a:pPr>
            <a:r>
              <a:rPr sz="2800" b="1">
                <a:latin typeface="Laksaman" panose="020B0500040200020003" charset="0"/>
                <a:cs typeface="Laksaman" panose="020B0500040200020003" charset="0"/>
                <a:sym typeface="+mn-ea"/>
              </a:rPr>
              <a:t>Content analysis: - Analysis of existing documentation, open data sources of school examination performance and various approaches of artificial data generation</a:t>
            </a:r>
            <a:endParaRPr sz="2800" b="1">
              <a:latin typeface="Laksaman" panose="020B0500040200020003" charset="0"/>
              <a:cs typeface="Laksaman" panose="020B0500040200020003"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419100"/>
            <a:ext cx="11061065" cy="1322070"/>
          </a:xfrm>
        </p:spPr>
        <p:txBody>
          <a:bodyPr>
            <a:normAutofit/>
          </a:bodyPr>
          <a:p>
            <a:pPr algn="ctr"/>
            <a:r>
              <a:rPr lang="en-US" altLang="en-US">
                <a:latin typeface="Cantarell" panose="02000603000000000000" charset="0"/>
                <a:cs typeface="Cantarell" panose="02000603000000000000" charset="0"/>
              </a:rPr>
              <a:t>RESEARCH METHODOLOGY: </a:t>
            </a:r>
            <a:r>
              <a:rPr lang="" altLang="en-US">
                <a:latin typeface="Cantarell" panose="02000603000000000000" charset="0"/>
                <a:cs typeface="Cantarell" panose="02000603000000000000" charset="0"/>
              </a:rPr>
              <a:t>ANALYSIS &amp; DESIGN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740535"/>
            <a:ext cx="11061700" cy="4629150"/>
          </a:xfrm>
        </p:spPr>
        <p:txBody>
          <a:bodyPr/>
          <a:p>
            <a:pPr>
              <a:lnSpc>
                <a:spcPct val="150000"/>
              </a:lnSpc>
            </a:pPr>
            <a:r>
              <a:rPr sz="2800" b="1">
                <a:latin typeface="Laksaman" panose="020B0500040200020003" charset="0"/>
                <a:cs typeface="Laksaman" panose="020B0500040200020003" charset="0"/>
                <a:sym typeface="+mn-ea"/>
              </a:rPr>
              <a:t>Team Data Science Process -  a data science project methodology</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Business understanding – understanding how performance grading comes about. Information about the students</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Data acquisition and understanding – acquisition and analysis of real school exam performance data. Generation of artificial data</a:t>
            </a:r>
            <a:endParaRPr sz="2800" b="1">
              <a:latin typeface="Laksaman" panose="020B0500040200020003" charset="0"/>
              <a:cs typeface="Laksaman" panose="020B05000402000200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150" y="1134745"/>
            <a:ext cx="11061065" cy="1322070"/>
          </a:xfrm>
        </p:spPr>
        <p:txBody>
          <a:bodyPr>
            <a:normAutofit/>
          </a:bodyPr>
          <a:p>
            <a:pPr algn="ctr"/>
            <a:r>
              <a:rPr lang="en-US" altLang="en-US">
                <a:latin typeface="Cantarell" panose="02000603000000000000" charset="0"/>
                <a:cs typeface="Cantarell" panose="02000603000000000000" charset="0"/>
              </a:rPr>
              <a:t>RESEARCH METHODOLOGY: ANALYSIS &amp; DESIGN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2456815"/>
            <a:ext cx="11061700" cy="3912870"/>
          </a:xfrm>
        </p:spPr>
        <p:txBody>
          <a:bodyPr/>
          <a:p>
            <a:pPr>
              <a:lnSpc>
                <a:spcPct val="150000"/>
              </a:lnSpc>
            </a:pPr>
            <a:r>
              <a:rPr sz="2800" b="1">
                <a:latin typeface="Laksaman" panose="020B0500040200020003" charset="0"/>
                <a:cs typeface="Laksaman" panose="020B0500040200020003" charset="0"/>
                <a:sym typeface="+mn-ea"/>
              </a:rPr>
              <a:t>Modelling – models from both real and artificial data will be generated and verified against the original business question</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Deployment – Application of the business models. Accuracy of both business models will be determined</a:t>
            </a:r>
            <a:endParaRPr sz="2800" b="1">
              <a:latin typeface="Laksaman" panose="020B0500040200020003" charset="0"/>
              <a:cs typeface="Laksaman" panose="020B0500040200020003"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en-US" altLang="en-US">
                <a:latin typeface="Cantarell" panose="02000603000000000000" charset="0"/>
                <a:cs typeface="Cantarell" panose="02000603000000000000" charset="0"/>
              </a:rPr>
              <a:t>RESEARCH METHODOLOGY: </a:t>
            </a:r>
            <a:r>
              <a:rPr lang="" altLang="en-US">
                <a:latin typeface="Cantarell" panose="02000603000000000000" charset="0"/>
                <a:cs typeface="Cantarell" panose="02000603000000000000" charset="0"/>
              </a:rPr>
              <a:t>IMPLEMENTATION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Acquiring real school exam performance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a prediction model using the real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of prediction model based on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Predicting outcomes of a business case using both models to ascertain dependability</a:t>
            </a:r>
            <a:endParaRPr sz="2800" b="1">
              <a:latin typeface="Laksaman" panose="020B0500040200020003" charset="0"/>
              <a:cs typeface="Laksaman" panose="020B0500040200020003"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 altLang="en-US">
                <a:latin typeface="Cantarell" panose="02000603000000000000" charset="0"/>
                <a:cs typeface="Cantarell" panose="02000603000000000000" charset="0"/>
              </a:rPr>
              <a:t>RESOURCES: HARDWARE</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Personal Computer – for creation of the artificial data and testing</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Server – for the generation of prediction models</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Wireless Router – for internet connectivity to the server</a:t>
            </a:r>
            <a:endParaRPr sz="2800" b="1">
              <a:latin typeface="Laksaman" panose="020B0500040200020003" charset="0"/>
              <a:cs typeface="Laksaman" panose="020B0500040200020003"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en-US" altLang="en-US">
                <a:latin typeface="Cantarell" panose="02000603000000000000" charset="0"/>
                <a:cs typeface="Cantarell" panose="02000603000000000000" charset="0"/>
              </a:rPr>
              <a:t>RESOURCES: </a:t>
            </a:r>
            <a:r>
              <a:rPr lang="" altLang="en-US">
                <a:latin typeface="Cantarell" panose="02000603000000000000" charset="0"/>
                <a:cs typeface="Cantarell" panose="02000603000000000000" charset="0"/>
              </a:rPr>
              <a:t>SOFTWARE</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Python 3.6.4</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RapidMiner – GUI based data science tool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Scikit-learn – open source data science tool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Trumania – a realistic scenario-based data generation library</a:t>
            </a:r>
            <a:endParaRPr sz="2800" b="1">
              <a:latin typeface="Laksaman" panose="020B0500040200020003" charset="0"/>
              <a:cs typeface="Laksaman" panose="020B0500040200020003"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LITERATURE REVIEW</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The small dataset problem is not just a data science problem</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Machine learning</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Artificial Intelligence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Its a common misconception is all data is big data</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INTRODUCTION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Disciplines such as medicine, sociology, psychology, geology face the small dataset problem.</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Often due to their experimental nature  or newly discovered phenomenon</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1061700" cy="1148080"/>
          </a:xfrm>
        </p:spPr>
        <p:txBody>
          <a:bodyPr/>
          <a:p>
            <a:pPr algn="ctr"/>
            <a:r>
              <a:rPr lang="" altLang="en-US">
                <a:latin typeface="Cantarell" panose="02000603000000000000" charset="0"/>
                <a:cs typeface="Cantarell" panose="02000603000000000000" charset="0"/>
              </a:rPr>
              <a:t>ABSTRACT</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356360"/>
            <a:ext cx="11061700" cy="4908550"/>
          </a:xfrm>
        </p:spPr>
        <p:txBody>
          <a:bodyPr/>
          <a:p>
            <a:pPr>
              <a:lnSpc>
                <a:spcPct val="150000"/>
              </a:lnSpc>
            </a:pPr>
            <a:r>
              <a:rPr sz="2800" b="1">
                <a:latin typeface="Laksaman" panose="020B0500040200020003" charset="0"/>
                <a:cs typeface="Laksaman" panose="020B0500040200020003" charset="0"/>
                <a:sym typeface="+mn-ea"/>
              </a:rPr>
              <a:t>Data science has become more popular today</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It has been used extensively in finance, health, education, commerce, meteorology, web, and the general business domain</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Large organisation are better placed to use analytics</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Small organisations only have access to small data </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The small dataset problem</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Acco</a:t>
            </a:r>
            <a:r>
              <a:rPr lang="" altLang="en-US" sz="2800" b="1">
                <a:latin typeface="Laksaman" panose="020B0500040200020003" charset="0"/>
                <a:cs typeface="Laksaman" panose="020B0500040200020003" charset="0"/>
              </a:rPr>
              <a:t>r</a:t>
            </a:r>
            <a:r>
              <a:rPr lang="en-US" altLang="en-US" sz="2800" b="1">
                <a:latin typeface="Laksaman" panose="020B0500040200020003" charset="0"/>
                <a:cs typeface="Laksaman" panose="020B0500040200020003" charset="0"/>
              </a:rPr>
              <a:t>ding to Brownlee (2019):</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Poor approximation</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Under-constrained data over-fits the training data</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Results in poor performance</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Too little test data results in an optimistic and high variance estimation of model performance </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Small data often has a large number of outliers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 is difficult to separate training data from test data when small data is involved.</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According to Carremans (2018), over-fitting occurs when a good fit of the model is achieved on the training data, while it does not generalize well on new, unseen data.</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Data involves metrics, either be predictors or targets, measured in the real world. Errors associated with those metrics tend to have a larger effect on models built from small datasets as opposed to those built from large datasets. </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1233" y="610983"/>
            <a:ext cx="8333222" cy="1147969"/>
          </a:xfrm>
        </p:spPr>
        <p:txBody>
          <a:bodyPr/>
          <a:p>
            <a:pPr algn="ctr"/>
            <a:r>
              <a:rPr lang="en-US" altLang="en-US">
                <a:latin typeface="Cantarell" panose="02000603000000000000" charset="0"/>
                <a:cs typeface="Cantarell" panose="02000603000000000000" charset="0"/>
              </a:rPr>
              <a:t>ARTIFICIAL DATA GENERATION APPROACH</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004060"/>
            <a:ext cx="10835005" cy="4173220"/>
          </a:xfrm>
        </p:spPr>
        <p:txBody>
          <a:bodyPr/>
          <a:p>
            <a:pPr>
              <a:lnSpc>
                <a:spcPct val="150000"/>
              </a:lnSpc>
            </a:pPr>
            <a:r>
              <a:rPr lang="en-US" sz="2800" b="1">
                <a:latin typeface="Laksaman" panose="020B0500040200020003" charset="0"/>
                <a:cs typeface="Laksaman" panose="020B0500040200020003" charset="0"/>
              </a:rPr>
              <a:t>The concept of artificial data was originally proposed by Partha Niyogi in pattern recognition work which is to improve a 3-D view recognition of an object by increasing the amount of sample data using prior knowledge gained from a small training set.</a:t>
            </a:r>
            <a:endParaRPr lang="en-US" sz="2800" b="1">
              <a:latin typeface="Laksaman" panose="020B0500040200020003" charset="0"/>
              <a:cs typeface="Laksaman" panose="020B05000402000200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678" y="523988"/>
            <a:ext cx="8333222" cy="1147969"/>
          </a:xfrm>
        </p:spPr>
        <p:txBody>
          <a:bodyPr>
            <a:normAutofit/>
          </a:bodyPr>
          <a:p>
            <a:pPr algn="ctr"/>
            <a:r>
              <a:rPr lang="en-US" altLang="en-US">
                <a:latin typeface="Cantarell" panose="02000603000000000000" charset="0"/>
                <a:cs typeface="Cantarell" panose="02000603000000000000" charset="0"/>
              </a:rPr>
              <a:t>METHODS OF ARTIFICIAL DATA GENERATION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Procedural Randomization - starts with a general scene. Combines it with randomly sampled dynamic elements that can yield datasets of unlimited size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Manual data modeling - This can be achieved either by rendering existing scenes, or by manually recombining objects from existing scenes to get new, specially designed scenes.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3570" y="908050"/>
            <a:ext cx="10730865" cy="1148080"/>
          </a:xfrm>
        </p:spPr>
        <p:txBody>
          <a:bodyPr/>
          <a:p>
            <a:pPr algn="ctr"/>
            <a:r>
              <a:rPr lang="en-US" altLang="en-US">
                <a:latin typeface="Cantarell" panose="02000603000000000000" charset="0"/>
                <a:cs typeface="Cantarell" panose="02000603000000000000" charset="0"/>
              </a:rPr>
              <a:t>METHODS OF ARTIFICIAL DATA GENERATION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247900"/>
            <a:ext cx="10835005" cy="3929380"/>
          </a:xfrm>
        </p:spPr>
        <p:txBody>
          <a:bodyPr/>
          <a:p>
            <a:pPr>
              <a:lnSpc>
                <a:spcPct val="150000"/>
              </a:lnSpc>
            </a:pPr>
            <a:r>
              <a:rPr lang="en-US" altLang="en-US" sz="2800" b="1">
                <a:latin typeface="Laksaman" panose="020B0500040200020003" charset="0"/>
                <a:cs typeface="Laksaman" panose="020B0500040200020003" charset="0"/>
              </a:rPr>
              <a:t>Data fuzzification using bootstrap - randomly resample the original observations with replacement.</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 aim is simply to increase amount of observation without necessarily filling the data gaps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7410" y="1029335"/>
            <a:ext cx="10485755" cy="1148080"/>
          </a:xfrm>
        </p:spPr>
        <p:txBody>
          <a:bodyPr/>
          <a:p>
            <a:pPr algn="ctr"/>
            <a:r>
              <a:rPr lang="en-US" altLang="en-US">
                <a:latin typeface="Cantarell" panose="02000603000000000000" charset="0"/>
                <a:cs typeface="Cantarell" panose="02000603000000000000" charset="0"/>
              </a:rPr>
              <a:t>CONCLUSION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68045" y="2177415"/>
            <a:ext cx="10485755" cy="3999865"/>
          </a:xfrm>
        </p:spPr>
        <p:txBody>
          <a:bodyPr/>
          <a:p>
            <a:pPr>
              <a:lnSpc>
                <a:spcPct val="150000"/>
              </a:lnSpc>
            </a:pPr>
            <a:r>
              <a:rPr lang="en-US" altLang="en-US" sz="2800" b="1">
                <a:latin typeface="Laksaman" panose="020B0500040200020003" charset="0"/>
                <a:cs typeface="Laksaman" panose="020B0500040200020003" charset="0"/>
              </a:rPr>
              <a:t>Well generated artificial data increases learning accuracy and dependability of models.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The small dataset problem causes poor learning performance and significant uncertainty to prediction models.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662940"/>
            <a:ext cx="10521315" cy="1148080"/>
          </a:xfrm>
        </p:spPr>
        <p:txBody>
          <a:bodyPr/>
          <a:p>
            <a:pPr algn="ctr"/>
            <a:r>
              <a:rPr lang="en-US" altLang="en-US">
                <a:latin typeface="Cantarell" panose="02000603000000000000" charset="0"/>
                <a:cs typeface="Cantarell" panose="02000603000000000000" charset="0"/>
              </a:rPr>
              <a:t>SYSTEMS ANALYSIS AND DESIGN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2485" y="1967865"/>
            <a:ext cx="10521315" cy="4209415"/>
          </a:xfrm>
        </p:spPr>
        <p:txBody>
          <a:bodyPr/>
          <a:p>
            <a:pPr>
              <a:lnSpc>
                <a:spcPct val="150000"/>
              </a:lnSpc>
            </a:pPr>
            <a:r>
              <a:rPr lang="en-US" altLang="en-US" sz="2800" b="1">
                <a:latin typeface="Laksaman" panose="020B0500040200020003" charset="0"/>
                <a:cs typeface="Laksaman" panose="020B0500040200020003" charset="0"/>
              </a:rPr>
              <a:t>Data phase - Business understanding, data acquisition and understanding, modeling, deployment</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Software development phase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Agile methodology - OOSAD.</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Incorporating Kanban method.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4855" y="208915"/>
            <a:ext cx="10608945" cy="1148080"/>
          </a:xfrm>
        </p:spPr>
        <p:txBody>
          <a:bodyPr/>
          <a:p>
            <a:pPr algn="ctr"/>
            <a:r>
              <a:rPr lang="en-US" altLang="en-US">
                <a:latin typeface="Cantarell" panose="02000603000000000000" charset="0"/>
                <a:cs typeface="Cantarell" panose="02000603000000000000" charset="0"/>
              </a:rPr>
              <a:t>TECHNICAL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45490" y="1671955"/>
            <a:ext cx="10608310" cy="4505325"/>
          </a:xfrm>
        </p:spPr>
        <p:txBody>
          <a:bodyPr/>
          <a:p>
            <a:pPr algn="l">
              <a:lnSpc>
                <a:spcPct val="150000"/>
              </a:lnSpc>
            </a:pPr>
            <a:r>
              <a:rPr lang="en-US" altLang="en-US" sz="2800" b="1">
                <a:latin typeface="Laksaman" panose="020B0500040200020003" charset="0"/>
                <a:cs typeface="Laksaman" panose="020B0500040200020003" charset="0"/>
              </a:rPr>
              <a:t>The Ministry of Education and schools in Kenya are already using technnology for management.</a:t>
            </a:r>
            <a:endParaRPr lang="en-US" altLang="en-US" sz="2800" b="1">
              <a:latin typeface="Laksaman" panose="020B0500040200020003" charset="0"/>
              <a:cs typeface="Laksaman" panose="020B0500040200020003" charset="0"/>
            </a:endParaRPr>
          </a:p>
          <a:p>
            <a:pPr algn="l">
              <a:lnSpc>
                <a:spcPct val="150000"/>
              </a:lnSpc>
            </a:pPr>
            <a:r>
              <a:rPr lang="en-US" altLang="en-US" sz="2800" b="1">
                <a:latin typeface="Laksaman" panose="020B0500040200020003" charset="0"/>
                <a:cs typeface="Laksaman" panose="020B0500040200020003" charset="0"/>
              </a:rPr>
              <a:t>Through the Digi-School programme launched in May 2016 has brought about the distribution of a total of 1,068,250 laptops to 19,666 schools.</a:t>
            </a:r>
            <a:endParaRPr lang="en-US" altLang="en-US" sz="2800" b="1">
              <a:latin typeface="Laksaman" panose="020B0500040200020003" charset="0"/>
              <a:cs typeface="Laksaman" panose="020B0500040200020003" charset="0"/>
            </a:endParaRPr>
          </a:p>
          <a:p>
            <a:pPr algn="l">
              <a:lnSpc>
                <a:spcPct val="150000"/>
              </a:lnSpc>
            </a:pPr>
            <a:r>
              <a:rPr lang="en-US" altLang="en-US" sz="2800" b="1">
                <a:latin typeface="Laksaman" panose="020B0500040200020003" charset="0"/>
                <a:cs typeface="Laksaman" panose="020B0500040200020003" charset="0"/>
              </a:rPr>
              <a:t>More teachers are now I.T trained.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160" y="348615"/>
            <a:ext cx="10835640" cy="1148080"/>
          </a:xfrm>
        </p:spPr>
        <p:txBody>
          <a:bodyPr/>
          <a:p>
            <a:pPr algn="ctr"/>
            <a:r>
              <a:rPr lang="en-US" altLang="en-US">
                <a:latin typeface="Cantarell" panose="02000603000000000000" charset="0"/>
                <a:cs typeface="Cantarell" panose="02000603000000000000" charset="0"/>
              </a:rPr>
              <a:t>ECONOMIC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45490" y="1689735"/>
            <a:ext cx="10608310" cy="4034155"/>
          </a:xfrm>
        </p:spPr>
        <p:txBody>
          <a:bodyPr/>
          <a:p>
            <a:pPr>
              <a:lnSpc>
                <a:spcPct val="150000"/>
              </a:lnSpc>
            </a:pPr>
            <a:r>
              <a:rPr lang="en-US" altLang="en-US" sz="2800" b="1">
                <a:latin typeface="Laksaman" panose="020B0500040200020003" charset="0"/>
                <a:cs typeface="Laksaman" panose="020B0500040200020003" charset="0"/>
              </a:rPr>
              <a:t>Rise in satisfactory exam performance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Creation of better school programs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Ease the process of acquiring relevant data</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Lower staff turnover</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Students will be empowered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43205"/>
            <a:ext cx="6852920" cy="624840"/>
          </a:xfrm>
        </p:spPr>
        <p:txBody>
          <a:bodyPr>
            <a:normAutofit fontScale="90000"/>
          </a:bodyPr>
          <a:p>
            <a:pPr algn="ctr"/>
            <a:r>
              <a:rPr lang="" altLang="en-US">
                <a:latin typeface="Cantarell" panose="02000603000000000000" charset="0"/>
                <a:cs typeface="Cantarell" panose="02000603000000000000" charset="0"/>
              </a:rPr>
              <a:t>BACKGROUND INFORMATION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989965"/>
            <a:ext cx="11061700" cy="5274945"/>
          </a:xfrm>
        </p:spPr>
        <p:txBody>
          <a:bodyPr/>
          <a:p>
            <a:pPr>
              <a:lnSpc>
                <a:spcPct val="150000"/>
              </a:lnSpc>
            </a:pPr>
            <a:r>
              <a:rPr sz="2800" b="1">
                <a:latin typeface="Laksaman" panose="020B0500040200020003" charset="0"/>
                <a:cs typeface="Laksaman" panose="020B0500040200020003" charset="0"/>
                <a:sym typeface="+mn-ea"/>
              </a:rPr>
              <a:t>Data science is the use of statistics, statistical methods and models</a:t>
            </a:r>
            <a:r>
              <a:rPr lang="" altLang="en-US" sz="2800" b="1">
                <a:latin typeface="Laksaman" panose="020B0500040200020003" charset="0"/>
                <a:cs typeface="Laksaman" panose="020B0500040200020003" charset="0"/>
                <a:sym typeface="+mn-ea"/>
              </a:rPr>
              <a:t>. </a:t>
            </a:r>
            <a:r>
              <a:rPr sz="2800" b="1">
                <a:latin typeface="Laksaman" panose="020B0500040200020003" charset="0"/>
                <a:cs typeface="Laksaman" panose="020B0500040200020003" charset="0"/>
                <a:sym typeface="+mn-ea"/>
              </a:rPr>
              <a:t>Data is growing exponentially</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Data science facets are: descriptive, diagnostic, predictive, prescriptive</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Descriptive: What happened?</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Diagnostic: Why did it happen?</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Predictive: What is likely to happen?</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Prescriptive: What action should be taken?</a:t>
            </a:r>
            <a:endParaRPr sz="2800" b="1">
              <a:latin typeface="Laksaman" panose="020B0500040200020003" charset="0"/>
              <a:cs typeface="Laksaman" panose="020B0500040200020003"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9930" y="645795"/>
            <a:ext cx="10643235" cy="1148080"/>
          </a:xfrm>
        </p:spPr>
        <p:txBody>
          <a:bodyPr>
            <a:normAutofit/>
          </a:bodyPr>
          <a:p>
            <a:pPr algn="ctr"/>
            <a:r>
              <a:rPr lang="en-US" altLang="en-US">
                <a:latin typeface="Cantarell" panose="02000603000000000000" charset="0"/>
                <a:cs typeface="Cantarell" panose="02000603000000000000" charset="0"/>
              </a:rPr>
              <a:t>OPERATIONAL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09930" y="2021840"/>
            <a:ext cx="10643870" cy="4155440"/>
          </a:xfrm>
        </p:spPr>
        <p:txBody>
          <a:bodyPr/>
          <a:p>
            <a:pPr>
              <a:lnSpc>
                <a:spcPct val="150000"/>
              </a:lnSpc>
            </a:pPr>
            <a:r>
              <a:rPr lang="en-US" altLang="en-US" sz="2800" b="1">
                <a:latin typeface="Laksaman" panose="020B0500040200020003" charset="0"/>
                <a:cs typeface="Laksaman" panose="020B0500040200020003" charset="0"/>
              </a:rPr>
              <a:t>It will not drastically change how schools function.</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Supplemented data collection during enrollments.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School staff such as teachers and counselors would work together to create the artificial data using their expertise and past experience.</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3115" y="191770"/>
            <a:ext cx="10606405" cy="1148080"/>
          </a:xfrm>
        </p:spPr>
        <p:txBody>
          <a:bodyPr/>
          <a:p>
            <a:pPr algn="ctr"/>
            <a:r>
              <a:rPr lang="en-US" altLang="en-US">
                <a:latin typeface="Cantarell" panose="02000603000000000000" charset="0"/>
                <a:cs typeface="Cantarell" panose="02000603000000000000" charset="0"/>
              </a:rPr>
              <a:t>REQUIREMENTS ELICITATION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626745" y="1497330"/>
            <a:ext cx="10937875" cy="4837430"/>
          </a:xfrm>
        </p:spPr>
        <p:txBody>
          <a:bodyPr/>
          <a:p>
            <a:pPr>
              <a:lnSpc>
                <a:spcPct val="150000"/>
              </a:lnSpc>
              <a:spcBef>
                <a:spcPts val="20"/>
              </a:spcBef>
              <a:spcAft>
                <a:spcPts val="0"/>
              </a:spcAft>
            </a:pPr>
            <a:r>
              <a:rPr lang="en-US" altLang="en-US" sz="2800" b="1">
                <a:latin typeface="Laksaman" panose="020B0500040200020003" charset="0"/>
                <a:cs typeface="Laksaman" panose="020B0500040200020003" charset="0"/>
              </a:rPr>
              <a:t>D</a:t>
            </a:r>
            <a:r>
              <a:rPr lang="en-US" sz="2800" b="1">
                <a:latin typeface="Laksaman" panose="020B0500040200020003" charset="0"/>
                <a:cs typeface="Laksaman" panose="020B0500040200020003" charset="0"/>
              </a:rPr>
              <a:t>ata populated in the NEMIS system regarding students includes</a:t>
            </a:r>
            <a:r>
              <a:rPr lang="en-US" altLang="en-US" sz="2800" b="1">
                <a:latin typeface="Laksaman" panose="020B0500040200020003" charset="0"/>
                <a:cs typeface="Laksaman" panose="020B0500040200020003" charset="0"/>
              </a:rPr>
              <a:t>:</a:t>
            </a:r>
            <a:r>
              <a:rPr lang="en-US" sz="2800" b="1">
                <a:latin typeface="Laksaman" panose="020B0500040200020003" charset="0"/>
                <a:cs typeface="Laksaman" panose="020B0500040200020003" charset="0"/>
              </a:rPr>
              <a:t> </a:t>
            </a:r>
            <a:endParaRPr lang="en-US" sz="2800" b="1">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B</a:t>
            </a:r>
            <a:r>
              <a:rPr lang="en-US" sz="2800" b="1">
                <a:solidFill>
                  <a:schemeClr val="tx1">
                    <a:lumMod val="50000"/>
                  </a:schemeClr>
                </a:solidFill>
                <a:latin typeface="Laksaman" panose="020B0500040200020003" charset="0"/>
                <a:cs typeface="Laksaman" panose="020B0500040200020003" charset="0"/>
              </a:rPr>
              <a:t>iodata</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S</a:t>
            </a:r>
            <a:r>
              <a:rPr lang="en-US" sz="2800" b="1">
                <a:solidFill>
                  <a:schemeClr val="tx1">
                    <a:lumMod val="50000"/>
                  </a:schemeClr>
                </a:solidFill>
                <a:latin typeface="Laksaman" panose="020B0500040200020003" charset="0"/>
                <a:cs typeface="Laksaman" panose="020B0500040200020003" charset="0"/>
              </a:rPr>
              <a:t>tudent mobility</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P</a:t>
            </a:r>
            <a:r>
              <a:rPr lang="en-US" sz="2800" b="1">
                <a:solidFill>
                  <a:schemeClr val="tx1">
                    <a:lumMod val="50000"/>
                  </a:schemeClr>
                </a:solidFill>
                <a:latin typeface="Laksaman" panose="020B0500040200020003" charset="0"/>
                <a:cs typeface="Laksaman" panose="020B0500040200020003" charset="0"/>
              </a:rPr>
              <a:t>erformance regression</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L</a:t>
            </a:r>
            <a:r>
              <a:rPr lang="en-US" sz="2800" b="1">
                <a:solidFill>
                  <a:schemeClr val="tx1">
                    <a:lumMod val="50000"/>
                  </a:schemeClr>
                </a:solidFill>
                <a:latin typeface="Laksaman" panose="020B0500040200020003" charset="0"/>
                <a:cs typeface="Laksaman" panose="020B0500040200020003" charset="0"/>
              </a:rPr>
              <a:t>earner talent</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Hence the need to use open data on exam performance</a:t>
            </a:r>
            <a:endParaRPr lang="en-US" altLang="en-US" sz="2800" b="1">
              <a:solidFill>
                <a:schemeClr val="tx1">
                  <a:lumMod val="50000"/>
                </a:schemeClr>
              </a:solidFill>
              <a:latin typeface="Laksaman" panose="020B0500040200020003" charset="0"/>
              <a:cs typeface="Laksaman" panose="020B05000402000200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0886440" cy="1148080"/>
          </a:xfrm>
        </p:spPr>
        <p:txBody>
          <a:bodyPr/>
          <a:p>
            <a:pPr algn="ctr"/>
            <a:r>
              <a:rPr lang="en-US" altLang="en-US">
                <a:latin typeface="Cantarell" panose="02000603000000000000" charset="0"/>
                <a:cs typeface="Cantarell" panose="02000603000000000000" charset="0"/>
              </a:rPr>
              <a:t>DATA COLLECTION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09930" y="1654175"/>
            <a:ext cx="10695305" cy="4505325"/>
          </a:xfrm>
        </p:spPr>
        <p:txBody>
          <a:bodyPr/>
          <a:p>
            <a:pPr>
              <a:lnSpc>
                <a:spcPct val="150000"/>
              </a:lnSpc>
            </a:pPr>
            <a:r>
              <a:rPr lang="en-US" altLang="en-US" sz="2800" b="1">
                <a:latin typeface="Laksaman" panose="020B0500040200020003" charset="0"/>
                <a:cs typeface="Laksaman" panose="020B0500040200020003" charset="0"/>
              </a:rPr>
              <a:t>Content analysis of school performance in Portugal. Discovery of other important factors.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The other factors are: number of absences, parent’s job, education and alcohol consumption.</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Change of focus from past evaluations to student demographics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0834370" cy="1148080"/>
          </a:xfrm>
        </p:spPr>
        <p:txBody>
          <a:bodyPr/>
          <a:p>
            <a:pPr algn="ctr"/>
            <a:r>
              <a:rPr lang="en-US" altLang="en-US">
                <a:latin typeface="Cantarell" panose="02000603000000000000" charset="0"/>
                <a:cs typeface="Cantarell" panose="02000603000000000000" charset="0"/>
              </a:rPr>
              <a:t>DATA ANALYSIS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671955"/>
            <a:ext cx="10835005" cy="4696460"/>
          </a:xfrm>
        </p:spPr>
        <p:txBody>
          <a:bodyPr/>
          <a:p>
            <a:pPr>
              <a:lnSpc>
                <a:spcPct val="150000"/>
              </a:lnSpc>
            </a:pPr>
            <a:r>
              <a:rPr lang="en-US" sz="2800" b="1">
                <a:latin typeface="Laksaman" panose="020B0500040200020003" charset="0"/>
                <a:cs typeface="Laksaman" panose="020B0500040200020003" charset="0"/>
              </a:rPr>
              <a:t>Pstatus </a:t>
            </a:r>
            <a:r>
              <a:rPr lang="en-US" altLang="en-US" sz="2800" b="1">
                <a:latin typeface="Laksaman" panose="020B0500040200020003" charset="0"/>
                <a:cs typeface="Laksaman" panose="020B0500040200020003" charset="0"/>
              </a:rPr>
              <a:t>- </a:t>
            </a:r>
            <a:r>
              <a:rPr lang="en-US" sz="2800" b="1">
                <a:latin typeface="Laksaman" panose="020B0500040200020003" charset="0"/>
                <a:cs typeface="Laksaman" panose="020B0500040200020003" charset="0"/>
              </a:rPr>
              <a:t>Parents cohabitation status (living together or apart)</a:t>
            </a:r>
            <a:endParaRPr lang="en-US" sz="2800" b="1">
              <a:latin typeface="Laksaman" panose="020B0500040200020003" charset="0"/>
              <a:cs typeface="Laksaman" panose="020B0500040200020003" charset="0"/>
            </a:endParaRPr>
          </a:p>
          <a:p>
            <a:pPr>
              <a:lnSpc>
                <a:spcPct val="150000"/>
              </a:lnSpc>
            </a:pPr>
            <a:r>
              <a:rPr lang="en-US" sz="2800" b="1">
                <a:latin typeface="Laksaman" panose="020B0500040200020003" charset="0"/>
                <a:cs typeface="Laksaman" panose="020B0500040200020003" charset="0"/>
              </a:rPr>
              <a:t>Mjob </a:t>
            </a:r>
            <a:r>
              <a:rPr lang="en-US" altLang="en-US" sz="2800" b="1">
                <a:latin typeface="Laksaman" panose="020B0500040200020003" charset="0"/>
                <a:cs typeface="Laksaman" panose="020B0500040200020003" charset="0"/>
              </a:rPr>
              <a:t>and Fjob - </a:t>
            </a:r>
            <a:r>
              <a:rPr lang="en-US" sz="2800" b="1">
                <a:latin typeface="Laksaman" panose="020B0500040200020003" charset="0"/>
                <a:cs typeface="Laksaman" panose="020B0500040200020003" charset="0"/>
              </a:rPr>
              <a:t>Mother’s job [ teacher, health care related, civil services (e.g. administrative or police), at home or other.]</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H</a:t>
            </a:r>
            <a:r>
              <a:rPr lang="en-US" sz="2800" b="1">
                <a:latin typeface="Laksaman" panose="020B0500040200020003" charset="0"/>
                <a:cs typeface="Laksaman" panose="020B0500040200020003" charset="0"/>
              </a:rPr>
              <a:t>ealth </a:t>
            </a:r>
            <a:r>
              <a:rPr lang="en-US" altLang="en-US" sz="2800" b="1">
                <a:latin typeface="Laksaman" panose="020B0500040200020003" charset="0"/>
                <a:cs typeface="Laksaman" panose="020B0500040200020003" charset="0"/>
              </a:rPr>
              <a:t>- </a:t>
            </a:r>
            <a:r>
              <a:rPr lang="en-US" sz="2800" b="1">
                <a:latin typeface="Laksaman" panose="020B0500040200020003" charset="0"/>
                <a:cs typeface="Laksaman" panose="020B0500040200020003" charset="0"/>
              </a:rPr>
              <a:t>Current health status (numeric: from 1 – very bad to 5 – very good)</a:t>
            </a:r>
            <a:endParaRPr lang="en-US" sz="2800" b="1">
              <a:latin typeface="Laksaman" panose="020B0500040200020003" charset="0"/>
              <a:cs typeface="Laksaman" panose="020B0500040200020003"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 comparison of amount of travel time against mean perfromance"/>
          <p:cNvPicPr>
            <a:picLocks noChangeAspect="1"/>
          </p:cNvPicPr>
          <p:nvPr>
            <p:ph idx="1"/>
          </p:nvPr>
        </p:nvPicPr>
        <p:blipFill>
          <a:blip r:embed="rId1"/>
          <a:stretch>
            <a:fillRect/>
          </a:stretch>
        </p:blipFill>
        <p:spPr>
          <a:xfrm>
            <a:off x="-14605" y="3810"/>
            <a:ext cx="12216130" cy="6871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A comparison of parental status and family size against mean perfromance"/>
          <p:cNvPicPr>
            <a:picLocks noChangeAspect="1"/>
          </p:cNvPicPr>
          <p:nvPr/>
        </p:nvPicPr>
        <p:blipFill>
          <a:blip r:embed="rId1"/>
          <a:stretch>
            <a:fillRect/>
          </a:stretch>
        </p:blipFill>
        <p:spPr>
          <a:xfrm>
            <a:off x="-21589" y="-15240"/>
            <a:ext cx="12218671" cy="68732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udy time extra classes mean performance"/>
          <p:cNvPicPr>
            <a:picLocks noChangeAspect="1"/>
          </p:cNvPicPr>
          <p:nvPr>
            <p:ph idx="1"/>
          </p:nvPr>
        </p:nvPicPr>
        <p:blipFill>
          <a:blip r:embed="rId1"/>
          <a:stretch>
            <a:fillRect/>
          </a:stretch>
        </p:blipFill>
        <p:spPr>
          <a:xfrm>
            <a:off x="-14605" y="-13970"/>
            <a:ext cx="12216130" cy="68719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838200"/>
            <a:ext cx="11109960" cy="1148080"/>
          </a:xfrm>
        </p:spPr>
        <p:txBody>
          <a:bodyPr>
            <a:normAutofit/>
          </a:bodyPr>
          <a:p>
            <a:pPr algn="ctr"/>
            <a:r>
              <a:rPr lang="en-US" altLang="en-US">
                <a:latin typeface="Cantarell" panose="02000603000000000000" charset="0"/>
                <a:cs typeface="Cantarell" panose="02000603000000000000" charset="0"/>
              </a:rPr>
              <a:t>SYSTEMS SPECIFICATION: FUNCTIONAL REQ.</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317115"/>
            <a:ext cx="10835005" cy="3860165"/>
          </a:xfrm>
        </p:spPr>
        <p:txBody>
          <a:bodyPr/>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pecify the attributes for which </a:t>
            </a:r>
            <a:r>
              <a:rPr lang="en-US" altLang="en-US" sz="2800" b="1">
                <a:latin typeface="Laksaman" panose="020B0500040200020003" charset="0"/>
                <a:cs typeface="Laksaman" panose="020B0500040200020003" charset="0"/>
              </a:rPr>
              <a:t>artificial data is</a:t>
            </a:r>
            <a:r>
              <a:rPr lang="en-US" sz="2800" b="1">
                <a:latin typeface="Laksaman" panose="020B0500040200020003" charset="0"/>
                <a:cs typeface="Laksaman" panose="020B0500040200020003" charset="0"/>
              </a:rPr>
              <a:t> require</a:t>
            </a:r>
            <a:r>
              <a:rPr lang="en-US" altLang="en-US" sz="2800" b="1">
                <a:latin typeface="Laksaman" panose="020B0500040200020003" charset="0"/>
                <a:cs typeface="Laksaman" panose="020B0500040200020003" charset="0"/>
              </a:rPr>
              <a:t>d</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a:t>
            </a:r>
            <a:r>
              <a:rPr lang="en-US" sz="2800" b="1">
                <a:latin typeface="Laksaman" panose="020B0500040200020003" charset="0"/>
                <a:cs typeface="Laksaman" panose="020B0500040200020003" charset="0"/>
              </a:rPr>
              <a:t>ontrol the range of data values required per attribute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pecify the data type of the data entries</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hould be able to access, the artificial dataset</a:t>
            </a:r>
            <a:endParaRPr lang="en-US" sz="2800" b="1">
              <a:latin typeface="Laksaman" panose="020B0500040200020003" charset="0"/>
              <a:cs typeface="Laksaman" panose="020B0500040200020003"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0415" y="523875"/>
            <a:ext cx="10573385" cy="1148080"/>
          </a:xfrm>
        </p:spPr>
        <p:txBody>
          <a:bodyPr>
            <a:normAutofit/>
          </a:bodyPr>
          <a:p>
            <a:pPr algn="ctr"/>
            <a:r>
              <a:rPr lang="en-US" altLang="en-US">
                <a:latin typeface="Cantarell" panose="02000603000000000000" charset="0"/>
                <a:cs typeface="Cantarell" panose="02000603000000000000" charset="0"/>
              </a:rPr>
              <a:t>NON-FUNCTIONAL REQUIREMENTS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80415" y="2143125"/>
            <a:ext cx="10573385" cy="4034155"/>
          </a:xfrm>
        </p:spPr>
        <p:txBody>
          <a:bodyPr/>
          <a:p>
            <a:pPr>
              <a:lnSpc>
                <a:spcPct val="150000"/>
              </a:lnSpc>
            </a:pPr>
            <a:r>
              <a:rPr lang="en-US" altLang="en-US" sz="2800" b="1">
                <a:latin typeface="Laksaman" panose="020B0500040200020003" charset="0"/>
                <a:cs typeface="Laksaman" panose="020B0500040200020003" charset="0"/>
              </a:rPr>
              <a:t>G</a:t>
            </a:r>
            <a:r>
              <a:rPr lang="en-US" sz="2800" b="1">
                <a:latin typeface="Laksaman" panose="020B0500040200020003" charset="0"/>
                <a:cs typeface="Laksaman" panose="020B0500040200020003" charset="0"/>
              </a:rPr>
              <a:t>enerate large amounts of data in the least possible time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E</a:t>
            </a:r>
            <a:r>
              <a:rPr lang="en-US" sz="2800" b="1">
                <a:latin typeface="Laksaman" panose="020B0500040200020003" charset="0"/>
                <a:cs typeface="Laksaman" panose="020B0500040200020003" charset="0"/>
              </a:rPr>
              <a:t>asy to use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O</a:t>
            </a:r>
            <a:r>
              <a:rPr lang="en-US" sz="2800" b="1">
                <a:latin typeface="Laksaman" panose="020B0500040200020003" charset="0"/>
                <a:cs typeface="Laksaman" panose="020B0500040200020003" charset="0"/>
              </a:rPr>
              <a:t>ffer a large degree of customization </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t>
            </a:r>
            <a:r>
              <a:rPr lang="en-US" sz="2800" b="1">
                <a:latin typeface="Laksaman" panose="020B0500040200020003" charset="0"/>
                <a:cs typeface="Laksaman" panose="020B0500040200020003" charset="0"/>
              </a:rPr>
              <a:t>ake it clear to the user what they can/should do next.</a:t>
            </a:r>
            <a:endParaRPr lang="en-US" sz="2800" b="1">
              <a:latin typeface="Laksaman" panose="020B0500040200020003" charset="0"/>
              <a:cs typeface="Laksaman" panose="020B0500040200020003"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1117600"/>
            <a:ext cx="10521950" cy="1148080"/>
          </a:xfrm>
        </p:spPr>
        <p:txBody>
          <a:bodyPr>
            <a:normAutofit/>
          </a:bodyPr>
          <a:p>
            <a:pPr algn="ctr"/>
            <a:r>
              <a:rPr lang="en-US" altLang="en-US">
                <a:latin typeface="Cantarell" panose="02000603000000000000" charset="0"/>
                <a:cs typeface="Cantarell" panose="02000603000000000000" charset="0"/>
              </a:rPr>
              <a:t>HARDWARE REQUIREMENTS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2387600"/>
            <a:ext cx="10520680" cy="3789680"/>
          </a:xfrm>
        </p:spPr>
        <p:txBody>
          <a:bodyPr/>
          <a:p>
            <a:pPr>
              <a:lnSpc>
                <a:spcPct val="150000"/>
              </a:lnSpc>
            </a:pPr>
            <a:r>
              <a:rPr lang="en-US" sz="2800" b="1">
                <a:latin typeface="Laksaman" panose="020B0500040200020003" charset="0"/>
                <a:cs typeface="Laksaman" panose="020B0500040200020003" charset="0"/>
              </a:rPr>
              <a:t>The school would need to have a desktop or laptop computer that meets the following minimum features; core 2 duo or core i3 4GB RAM and 500 GB HDD.</a:t>
            </a:r>
            <a:endParaRPr lang="en-US" sz="2800" b="1">
              <a:latin typeface="Laksaman" panose="020B0500040200020003" charset="0"/>
              <a:cs typeface="Laksaman" panose="020B05000402000200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43205"/>
            <a:ext cx="6852920" cy="624840"/>
          </a:xfrm>
        </p:spPr>
        <p:txBody>
          <a:bodyPr>
            <a:normAutofit fontScale="90000"/>
          </a:bodyPr>
          <a:p>
            <a:pPr algn="ctr"/>
            <a:r>
              <a:rPr lang="en-US" altLang="en-US">
                <a:latin typeface="Cantarell" panose="02000603000000000000" charset="0"/>
                <a:cs typeface="Cantarell" panose="02000603000000000000" charset="0"/>
              </a:rPr>
              <a:t>BACKGROUND INFORMATION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989965"/>
            <a:ext cx="11061700" cy="5274945"/>
          </a:xfrm>
        </p:spPr>
        <p:txBody>
          <a:bodyPr/>
          <a:p>
            <a:pPr>
              <a:lnSpc>
                <a:spcPct val="150000"/>
              </a:lnSpc>
            </a:pPr>
            <a:r>
              <a:rPr sz="2800" b="1">
                <a:latin typeface="Laksaman" panose="020B0500040200020003" charset="0"/>
                <a:cs typeface="Laksaman" panose="020B0500040200020003" charset="0"/>
                <a:sym typeface="+mn-ea"/>
              </a:rPr>
              <a:t>Small dataset is capable of impacting decisions in the present. It is small enough for human comprehension. Often tabulated</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Big datasets are so large and complex that traditional data processing applications cannot deal with them</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Rouse (2018) defines artificial data as information that's artificially manufactured rather than generated by real-world events. Artificial data is created algorithmically</a:t>
            </a:r>
            <a:endParaRPr sz="2800" b="1">
              <a:latin typeface="Laksaman" panose="020B0500040200020003" charset="0"/>
              <a:cs typeface="Laksaman" panose="020B0500040200020003"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816100"/>
            <a:ext cx="10972165" cy="1148080"/>
          </a:xfrm>
        </p:spPr>
        <p:txBody>
          <a:bodyPr>
            <a:normAutofit/>
          </a:bodyPr>
          <a:p>
            <a:pPr algn="ctr"/>
            <a:r>
              <a:rPr lang="en-US" altLang="en-US" sz="4000">
                <a:latin typeface="Cantarell" panose="02000603000000000000" charset="0"/>
                <a:cs typeface="Cantarell" panose="02000603000000000000" charset="0"/>
              </a:rPr>
              <a:t>SYSTEMS DESIGN</a:t>
            </a:r>
            <a:endParaRPr lang="en-US" altLang="en-US" sz="4000">
              <a:latin typeface="Cantarell" panose="02000603000000000000" charset="0"/>
              <a:cs typeface="Cantarell" panose="02000603000000000000" charset="0"/>
            </a:endParaRPr>
          </a:p>
        </p:txBody>
      </p:sp>
      <p:sp>
        <p:nvSpPr>
          <p:cNvPr id="5" name="Title 1"/>
          <p:cNvSpPr>
            <a:spLocks noGrp="1"/>
          </p:cNvSpPr>
          <p:nvPr/>
        </p:nvSpPr>
        <p:spPr>
          <a:xfrm>
            <a:off x="608965" y="3416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algn="ctr"/>
            <a:r>
              <a:rPr lang="en-US" altLang="en-US" sz="3300" b="1">
                <a:latin typeface="Cantarell" panose="02000603000000000000" charset="0"/>
                <a:cs typeface="Cantarell" panose="02000603000000000000" charset="0"/>
              </a:rPr>
              <a:t>PHYSICAL DESIGN</a:t>
            </a:r>
            <a:endParaRPr lang="en-US" altLang="en-US" sz="3300" b="1">
              <a:latin typeface="Cantarell" panose="02000603000000000000" charset="0"/>
              <a:cs typeface="Cantarell" panose="02000603000000000000"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homepage"/>
          <p:cNvPicPr>
            <a:picLocks noChangeAspect="1"/>
          </p:cNvPicPr>
          <p:nvPr>
            <p:ph idx="1"/>
          </p:nvPr>
        </p:nvPicPr>
        <p:blipFill>
          <a:blip r:embed="rId1"/>
          <a:stretch>
            <a:fillRect/>
          </a:stretch>
        </p:blipFill>
        <p:spPr>
          <a:xfrm>
            <a:off x="-8890" y="-22225"/>
            <a:ext cx="1221105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workspace"/>
          <p:cNvPicPr>
            <a:picLocks noChangeAspect="1"/>
          </p:cNvPicPr>
          <p:nvPr>
            <p:ph idx="1"/>
          </p:nvPr>
        </p:nvPicPr>
        <p:blipFill>
          <a:blip r:embed="rId1"/>
          <a:stretch>
            <a:fillRect/>
          </a:stretch>
        </p:blipFill>
        <p:spPr>
          <a:xfrm>
            <a:off x="-59055" y="-6350"/>
            <a:ext cx="12294870" cy="68732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generate"/>
          <p:cNvPicPr>
            <a:picLocks noChangeAspect="1"/>
          </p:cNvPicPr>
          <p:nvPr>
            <p:ph idx="1"/>
          </p:nvPr>
        </p:nvPicPr>
        <p:blipFill>
          <a:blip r:embed="rId1"/>
          <a:stretch>
            <a:fillRect/>
          </a:stretch>
        </p:blipFill>
        <p:spPr>
          <a:xfrm>
            <a:off x="1530350" y="-5080"/>
            <a:ext cx="8387080" cy="6880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816100"/>
            <a:ext cx="10972165" cy="1148080"/>
          </a:xfrm>
        </p:spPr>
        <p:txBody>
          <a:bodyPr>
            <a:normAutofit/>
          </a:bodyPr>
          <a:p>
            <a:pPr algn="ctr"/>
            <a:r>
              <a:rPr lang="en-US" altLang="en-US" sz="4000">
                <a:latin typeface="Cantarell" panose="02000603000000000000" charset="0"/>
                <a:cs typeface="Cantarell" panose="02000603000000000000" charset="0"/>
              </a:rPr>
              <a:t>SYSTEMS DESIGN</a:t>
            </a:r>
            <a:endParaRPr lang="en-US" altLang="en-US" sz="4000">
              <a:latin typeface="Cantarell" panose="02000603000000000000" charset="0"/>
              <a:cs typeface="Cantarell" panose="02000603000000000000" charset="0"/>
            </a:endParaRPr>
          </a:p>
        </p:txBody>
      </p:sp>
      <p:sp>
        <p:nvSpPr>
          <p:cNvPr id="5" name="Title 1"/>
          <p:cNvSpPr>
            <a:spLocks noGrp="1"/>
          </p:cNvSpPr>
          <p:nvPr/>
        </p:nvSpPr>
        <p:spPr>
          <a:xfrm>
            <a:off x="608965" y="3416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algn="ctr"/>
            <a:r>
              <a:rPr lang="" altLang="en-US" sz="3300" b="1">
                <a:latin typeface="Cantarell" panose="02000603000000000000" charset="0"/>
                <a:cs typeface="Cantarell" panose="02000603000000000000" charset="0"/>
              </a:rPr>
              <a:t>LOGICAL</a:t>
            </a:r>
            <a:r>
              <a:rPr lang="en-US" altLang="en-US" sz="3300" b="1">
                <a:latin typeface="Cantarell" panose="02000603000000000000" charset="0"/>
                <a:cs typeface="Cantarell" panose="02000603000000000000" charset="0"/>
              </a:rPr>
              <a:t> DESIGN</a:t>
            </a:r>
            <a:endParaRPr lang="en-US" altLang="en-US" sz="3300" b="1">
              <a:latin typeface="Cantarell" panose="02000603000000000000" charset="0"/>
              <a:cs typeface="Cantarell" panose="02000603000000000000"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seCaseDiagram1"/>
          <p:cNvPicPr>
            <a:picLocks noChangeAspect="1"/>
          </p:cNvPicPr>
          <p:nvPr>
            <p:ph idx="1"/>
          </p:nvPr>
        </p:nvPicPr>
        <p:blipFill>
          <a:blip r:embed="rId1"/>
          <a:srcRect t="26936" b="30500"/>
          <a:stretch>
            <a:fillRect/>
          </a:stretch>
        </p:blipFill>
        <p:spPr>
          <a:xfrm>
            <a:off x="3478530" y="-4445"/>
            <a:ext cx="5234940" cy="68668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lassDiagram1"/>
          <p:cNvPicPr>
            <a:picLocks noChangeAspect="1"/>
          </p:cNvPicPr>
          <p:nvPr>
            <p:ph idx="1"/>
          </p:nvPr>
        </p:nvPicPr>
        <p:blipFill>
          <a:blip r:embed="rId1"/>
          <a:stretch>
            <a:fillRect/>
          </a:stretch>
        </p:blipFill>
        <p:spPr>
          <a:xfrm>
            <a:off x="-21590" y="-10795"/>
            <a:ext cx="12212320" cy="687324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equenceDiagram1"/>
          <p:cNvPicPr>
            <a:picLocks noChangeAspect="1"/>
          </p:cNvPicPr>
          <p:nvPr>
            <p:ph idx="1"/>
          </p:nvPr>
        </p:nvPicPr>
        <p:blipFill>
          <a:blip r:embed="rId1"/>
          <a:srcRect b="22346"/>
          <a:stretch>
            <a:fillRect/>
          </a:stretch>
        </p:blipFill>
        <p:spPr>
          <a:xfrm>
            <a:off x="2103120" y="-153670"/>
            <a:ext cx="7985760" cy="686244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ctivityDiagram1"/>
          <p:cNvPicPr>
            <a:picLocks noChangeAspect="1"/>
          </p:cNvPicPr>
          <p:nvPr>
            <p:ph idx="1"/>
          </p:nvPr>
        </p:nvPicPr>
        <p:blipFill>
          <a:blip r:embed="rId1"/>
          <a:stretch>
            <a:fillRect/>
          </a:stretch>
        </p:blipFill>
        <p:spPr>
          <a:xfrm>
            <a:off x="4323080" y="21590"/>
            <a:ext cx="3225165" cy="6845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732155"/>
            <a:ext cx="11061065" cy="624840"/>
          </a:xfrm>
        </p:spPr>
        <p:txBody>
          <a:bodyPr>
            <a:normAutofit/>
          </a:bodyPr>
          <a:p>
            <a:pPr algn="ctr"/>
            <a:r>
              <a:rPr lang="" altLang="en-US">
                <a:latin typeface="Cantarell" panose="02000603000000000000" charset="0"/>
                <a:cs typeface="Cantarell" panose="02000603000000000000" charset="0"/>
              </a:rPr>
              <a:t>RESEARCH AREA</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531620"/>
            <a:ext cx="11061700" cy="4733290"/>
          </a:xfrm>
        </p:spPr>
        <p:txBody>
          <a:bodyPr/>
          <a:p>
            <a:pPr>
              <a:lnSpc>
                <a:spcPct val="150000"/>
              </a:lnSpc>
            </a:pPr>
            <a:r>
              <a:rPr sz="2800" b="1">
                <a:latin typeface="Laksaman" panose="020B0500040200020003" charset="0"/>
                <a:cs typeface="Laksaman" panose="020B0500040200020003" charset="0"/>
                <a:sym typeface="+mn-ea"/>
              </a:rPr>
              <a:t>According to Rouse (2018) in predictive modelling, data is collected, a statistical model is formulated, predictions are made, the model is validated or revised as additional data becomes available</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The larger the dataset the more accurate, dependable and valid a prediction model is </a:t>
            </a:r>
            <a:endParaRPr sz="2800" b="1">
              <a:latin typeface="Laksaman" panose="020B0500040200020003" charset="0"/>
              <a:cs typeface="Laksaman" panose="020B0500040200020003"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732155"/>
            <a:ext cx="11061065" cy="624840"/>
          </a:xfrm>
        </p:spPr>
        <p:txBody>
          <a:bodyPr>
            <a:normAutofit/>
          </a:bodyPr>
          <a:p>
            <a:pPr algn="ctr"/>
            <a:r>
              <a:rPr lang="" altLang="en-US">
                <a:latin typeface="Cantarell" panose="02000603000000000000" charset="0"/>
                <a:cs typeface="Cantarell" panose="02000603000000000000" charset="0"/>
              </a:rPr>
              <a:t>PROBLEM STATEMENT</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531620"/>
            <a:ext cx="11061700" cy="4733290"/>
          </a:xfrm>
        </p:spPr>
        <p:txBody>
          <a:bodyPr/>
          <a:p>
            <a:pPr>
              <a:lnSpc>
                <a:spcPct val="150000"/>
              </a:lnSpc>
            </a:pPr>
            <a:r>
              <a:rPr sz="2800" b="1">
                <a:latin typeface="Laksaman" panose="020B0500040200020003" charset="0"/>
                <a:cs typeface="Laksaman" panose="020B0500040200020003" charset="0"/>
                <a:sym typeface="+mn-ea"/>
              </a:rPr>
              <a:t>According to Ratner (2017) a prediction model created from a small dataset presents the constraint of information gaps that render the model unreliable, invalid and undependable</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Small organisations can only have access to small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They can only depend on reactive forms of analytics</a:t>
            </a:r>
            <a:endParaRPr sz="2800" b="1">
              <a:latin typeface="Laksaman" panose="020B0500040200020003" charset="0"/>
              <a:cs typeface="Laksaman" panose="020B05000402000200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8340" y="1465580"/>
            <a:ext cx="11061065" cy="624840"/>
          </a:xfrm>
        </p:spPr>
        <p:txBody>
          <a:bodyPr>
            <a:normAutofit/>
          </a:bodyPr>
          <a:p>
            <a:pPr algn="ctr"/>
            <a:r>
              <a:rPr lang="en-US" altLang="en-US">
                <a:latin typeface="Cantarell" panose="02000603000000000000" charset="0"/>
                <a:cs typeface="Cantarell" panose="02000603000000000000" charset="0"/>
              </a:rPr>
              <a:t>PRO</a:t>
            </a:r>
            <a:r>
              <a:rPr lang="" altLang="en-US">
                <a:latin typeface="Cantarell" panose="02000603000000000000" charset="0"/>
                <a:cs typeface="Cantarell" panose="02000603000000000000" charset="0"/>
              </a:rPr>
              <a:t>POSED SOLUTION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214245"/>
            <a:ext cx="11061700" cy="4050665"/>
          </a:xfrm>
        </p:spPr>
        <p:txBody>
          <a:bodyPr/>
          <a:p>
            <a:pPr>
              <a:lnSpc>
                <a:spcPct val="150000"/>
              </a:lnSpc>
            </a:pPr>
            <a:r>
              <a:rPr sz="2800" b="1">
                <a:latin typeface="Laksaman" panose="020B0500040200020003" charset="0"/>
                <a:cs typeface="Laksaman" panose="020B0500040200020003" charset="0"/>
                <a:sym typeface="+mn-ea"/>
              </a:rPr>
              <a:t>Generation of artificial data based prediction models </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Artificially generated data will bridge information gaps</a:t>
            </a:r>
            <a:endParaRPr sz="2800" b="1">
              <a:latin typeface="Laksaman" panose="020B0500040200020003" charset="0"/>
              <a:cs typeface="Laksaman" panose="020B05000402000200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 altLang="en-US">
                <a:latin typeface="Cantarell" panose="02000603000000000000" charset="0"/>
                <a:cs typeface="Cantarell" panose="02000603000000000000" charset="0"/>
              </a:rPr>
              <a:t>OBJECTIVES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To investigate approaches of 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To develop a predictive model based on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To compare and contrast between the quality of prediction models generated from artificial data and those from read data</a:t>
            </a:r>
            <a:endParaRPr sz="2800" b="1">
              <a:latin typeface="Laksaman" panose="020B0500040200020003" charset="0"/>
              <a:cs typeface="Laksaman" panose="020B0500040200020003"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 altLang="en-US">
                <a:latin typeface="Cantarell" panose="02000603000000000000" charset="0"/>
                <a:cs typeface="Cantarell" panose="02000603000000000000" charset="0"/>
              </a:rPr>
              <a:t>RESEARCH QUESTIONS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What are the different ways of 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How are predictive models generated?</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How do real data-based predictive models compare to those of artificial data?</a:t>
            </a:r>
            <a:endParaRPr sz="2800" b="1">
              <a:latin typeface="Laksaman" panose="020B0500040200020003" charset="0"/>
              <a:cs typeface="Laksaman" panose="020B0500040200020003" charset="0"/>
              <a:sym typeface="+mn-ea"/>
            </a:endParaRPr>
          </a:p>
        </p:txBody>
      </p:sp>
    </p:spTree>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8823</Words>
  <Application>WPS Presentation</Application>
  <PresentationFormat>Widescreen</PresentationFormat>
  <Paragraphs>228</Paragraphs>
  <Slides>48</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48</vt:i4>
      </vt:variant>
    </vt:vector>
  </HeadingPairs>
  <TitlesOfParts>
    <vt:vector size="71" baseType="lpstr">
      <vt:lpstr>Arial</vt:lpstr>
      <vt:lpstr>SimSun</vt:lpstr>
      <vt:lpstr>Wingdings</vt:lpstr>
      <vt:lpstr>DejaVu Sans</vt:lpstr>
      <vt:lpstr>Droid Sans Fallback</vt:lpstr>
      <vt:lpstr>Quicksand Medium</vt:lpstr>
      <vt:lpstr>Latin Modern Roman</vt:lpstr>
      <vt:lpstr>微软雅黑</vt:lpstr>
      <vt:lpstr>Arial Unicode MS</vt:lpstr>
      <vt:lpstr>Calibri</vt:lpstr>
      <vt:lpstr>OpenSymbol</vt:lpstr>
      <vt:lpstr>Calibri Light</vt:lpstr>
      <vt:lpstr>Arial Black</vt:lpstr>
      <vt:lpstr>CiscoSans ExtraLight</vt:lpstr>
      <vt:lpstr>Times New Roman</vt:lpstr>
      <vt:lpstr>Gill Sans SemiBold</vt:lpstr>
      <vt:lpstr>Cantarell</vt:lpstr>
      <vt:lpstr>Chandas</vt:lpstr>
      <vt:lpstr>Gubbi</vt:lpstr>
      <vt:lpstr>Laksaman</vt:lpstr>
      <vt:lpstr>Manjari</vt:lpstr>
      <vt:lpstr>Century Schoolbook L</vt:lpstr>
      <vt:lpstr>Office Theme</vt:lpstr>
      <vt:lpstr>IMPLEMENTING AN APPLICATION THAT GENERATES ARTIFICIAL DATASETS AS A SOLUTION TO THE SMALL DATASET PROBLEM  (A CASE STUDY OF SCHOOL EXAM PERFORMANCE DATASETS)</vt:lpstr>
      <vt:lpstr>LITERATURE REVIEW</vt:lpstr>
      <vt:lpstr>ABSTRACT</vt:lpstr>
      <vt:lpstr>BACKGROUND INFORMATION</vt:lpstr>
      <vt:lpstr>BACKGROUND INFORMATION</vt:lpstr>
      <vt:lpstr>RESEARCH AREA</vt:lpstr>
      <vt:lpstr>PROBLEM STATEMENT</vt:lpstr>
      <vt:lpstr>PROPOSED SOLUTION</vt:lpstr>
      <vt:lpstr>OBJECTIVES</vt:lpstr>
      <vt:lpstr>RESEARCH QUESTIONS</vt:lpstr>
      <vt:lpstr>JUSTIFICATION</vt:lpstr>
      <vt:lpstr>JUSTIFICATION</vt:lpstr>
      <vt:lpstr>RESEARCH METHODOLOGY: DATA COLLECTION</vt:lpstr>
      <vt:lpstr>RESEARCH METHODOLOGY: ANALYSIS &amp; DESIGN</vt:lpstr>
      <vt:lpstr>RESEARCH METHODOLOGY: ANALYSIS &amp; DESIGN</vt:lpstr>
      <vt:lpstr>RESEARCH METHODOLOGY: IMPLEMENTATION</vt:lpstr>
      <vt:lpstr>RESOURCES: HARDWARE</vt:lpstr>
      <vt:lpstr>LITERATURE REVIEW</vt:lpstr>
      <vt:lpstr>INTRODUCTION</vt:lpstr>
      <vt:lpstr>PROBLEMS OF SMALL DATA</vt:lpstr>
      <vt:lpstr>PROBLEMS OF SMALL DATA</vt:lpstr>
      <vt:lpstr>PROBLEMS OF SMALL DATA</vt:lpstr>
      <vt:lpstr>ARTIFICIAL DATA GENERATION APPROACH</vt:lpstr>
      <vt:lpstr>METHODS OF ARTIFICIAL DATA GENERATION</vt:lpstr>
      <vt:lpstr>METHODS OF ARTIFICIAL DATA GENERATION</vt:lpstr>
      <vt:lpstr>CONCLUSION</vt:lpstr>
      <vt:lpstr>SYSTEMS ANALYSIS AND DESIGN</vt:lpstr>
      <vt:lpstr>TECHNICAL FEASIBILITY</vt:lpstr>
      <vt:lpstr>ECONOMIC FEASIBILITY</vt:lpstr>
      <vt:lpstr>OPERATIONAL FEASIBILITY</vt:lpstr>
      <vt:lpstr>REQUIREMENTS ELICITATION</vt:lpstr>
      <vt:lpstr>DATA COLLECTION</vt:lpstr>
      <vt:lpstr>DATA ANALYSIS</vt:lpstr>
      <vt:lpstr>PowerPoint 演示文稿</vt:lpstr>
      <vt:lpstr>PowerPoint 演示文稿</vt:lpstr>
      <vt:lpstr>PowerPoint 演示文稿</vt:lpstr>
      <vt:lpstr>SYSTEMS SPECIFICATION: FUNCTIONAL REQ.</vt:lpstr>
      <vt:lpstr>NON-FUNCTIONAL REQUIREMENTS</vt:lpstr>
      <vt:lpstr>HARDWARE REQUIREMENTS</vt:lpstr>
      <vt:lpstr>SYSTEMS DESIGN</vt:lpstr>
      <vt:lpstr>PowerPoint 演示文稿</vt:lpstr>
      <vt:lpstr>PowerPoint 演示文稿</vt:lpstr>
      <vt:lpstr>PowerPoint 演示文稿</vt:lpstr>
      <vt:lpstr>SYSTEMS DESIGN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APPLICATION THAT GENERATES ARTIFICIAL DATASETS AS A SOLUTION TO THE SMALL DATASET PROBLEM  (A CASE STUDY OF SCHOOL EXAM PERFORMANCE DATASETS)</dc:title>
  <dc:creator>wangui</dc:creator>
  <cp:lastModifiedBy>wangui</cp:lastModifiedBy>
  <cp:revision>8</cp:revision>
  <dcterms:created xsi:type="dcterms:W3CDTF">2019-07-31T08:27:51Z</dcterms:created>
  <dcterms:modified xsi:type="dcterms:W3CDTF">2019-07-31T08:27:51Z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