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jmu8SUxDQ8YFp1xRBb8qLvsxCA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ickwork-HD-R1a.jpg" id="21" name="Google Shape;2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5"/>
          <p:cNvSpPr/>
          <p:nvPr/>
        </p:nvSpPr>
        <p:spPr>
          <a:xfrm>
            <a:off x="-15875" y="0"/>
            <a:ext cx="11683810" cy="6588125"/>
          </a:xfrm>
          <a:custGeom>
            <a:rect b="b" l="l" r="r" t="t"/>
            <a:pathLst>
              <a:path extrusionOk="0" h="6588125" w="11683810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01600" rotWithShape="0" algn="tl" dir="4380000" dist="152400">
              <a:srgbClr val="000000">
                <a:alpha val="4274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5"/>
          <p:cNvSpPr/>
          <p:nvPr/>
        </p:nvSpPr>
        <p:spPr>
          <a:xfrm>
            <a:off x="0" y="4282257"/>
            <a:ext cx="11329257" cy="2028845"/>
          </a:xfrm>
          <a:custGeom>
            <a:rect b="b" l="l" r="r" t="t"/>
            <a:pathLst>
              <a:path extrusionOk="0" h="2028845" w="11329257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4" name="Google Shape;24;p25"/>
          <p:cNvSpPr/>
          <p:nvPr/>
        </p:nvSpPr>
        <p:spPr>
          <a:xfrm>
            <a:off x="0" y="0"/>
            <a:ext cx="8719579" cy="456877"/>
          </a:xfrm>
          <a:custGeom>
            <a:rect b="b" l="l" r="r" t="t"/>
            <a:pathLst>
              <a:path extrusionOk="0" h="456877" w="8719579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5" name="Google Shape;25;p25"/>
          <p:cNvSpPr/>
          <p:nvPr/>
        </p:nvSpPr>
        <p:spPr>
          <a:xfrm rot="-180000">
            <a:off x="-161800" y="293317"/>
            <a:ext cx="11367116" cy="5751804"/>
          </a:xfrm>
          <a:custGeom>
            <a:rect b="b" l="l" r="r" t="t"/>
            <a:pathLst>
              <a:path extrusionOk="0" h="5751804" w="11367116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noFill/>
          <a:ln cap="flat" cmpd="sng" w="825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5"/>
          <p:cNvSpPr txBox="1"/>
          <p:nvPr>
            <p:ph type="ctrTitle"/>
          </p:nvPr>
        </p:nvSpPr>
        <p:spPr>
          <a:xfrm rot="-180000">
            <a:off x="891201" y="662656"/>
            <a:ext cx="9755187" cy="2766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Malgun Gothic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" type="subTitle"/>
          </p:nvPr>
        </p:nvSpPr>
        <p:spPr>
          <a:xfrm rot="-180000">
            <a:off x="983062" y="3505209"/>
            <a:ext cx="9755187" cy="550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4480"/>
              <a:buNone/>
              <a:defRPr sz="28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9pPr>
          </a:lstStyle>
          <a:p/>
        </p:txBody>
      </p:sp>
      <p:sp>
        <p:nvSpPr>
          <p:cNvPr id="28" name="Google Shape;28;p25"/>
          <p:cNvSpPr txBox="1"/>
          <p:nvPr>
            <p:ph idx="10" type="dt"/>
          </p:nvPr>
        </p:nvSpPr>
        <p:spPr>
          <a:xfrm rot="-180000">
            <a:off x="4948541" y="4578463"/>
            <a:ext cx="6143653" cy="116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5C060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1" type="ftr"/>
          </p:nvPr>
        </p:nvSpPr>
        <p:spPr>
          <a:xfrm rot="-180000">
            <a:off x="-5560" y="4883024"/>
            <a:ext cx="4047239" cy="1195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2" type="sldNum"/>
          </p:nvPr>
        </p:nvSpPr>
        <p:spPr>
          <a:xfrm rot="-180000">
            <a:off x="9851758" y="3832648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i="0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ctr">
              <a:spcBef>
                <a:spcPts val="0"/>
              </a:spcBef>
              <a:buNone/>
              <a:defRPr b="1" i="0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ctr">
              <a:spcBef>
                <a:spcPts val="0"/>
              </a:spcBef>
              <a:buNone/>
              <a:defRPr b="1" i="0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ctr">
              <a:spcBef>
                <a:spcPts val="0"/>
              </a:spcBef>
              <a:buNone/>
              <a:defRPr b="1" i="0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ctr">
              <a:spcBef>
                <a:spcPts val="0"/>
              </a:spcBef>
              <a:buNone/>
              <a:defRPr b="1" i="0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ctr">
              <a:spcBef>
                <a:spcPts val="0"/>
              </a:spcBef>
              <a:buNone/>
              <a:defRPr b="1" i="0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ctr">
              <a:spcBef>
                <a:spcPts val="0"/>
              </a:spcBef>
              <a:buNone/>
              <a:defRPr b="1" i="0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ctr">
              <a:spcBef>
                <a:spcPts val="0"/>
              </a:spcBef>
              <a:buNone/>
              <a:defRPr b="1" i="0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ctr">
              <a:spcBef>
                <a:spcPts val="0"/>
              </a:spcBef>
              <a:buNone/>
              <a:defRPr b="1" i="0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25"/>
          <p:cNvSpPr/>
          <p:nvPr/>
        </p:nvSpPr>
        <p:spPr>
          <a:xfrm rot="-180000">
            <a:off x="4221385" y="5111356"/>
            <a:ext cx="515386" cy="515386"/>
          </a:xfrm>
          <a:prstGeom prst="star5">
            <a:avLst>
              <a:gd fmla="val 26693" name="adj"/>
              <a:gd fmla="val 105146" name="hf"/>
              <a:gd fmla="val 110557" name="vf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파노라마 그림">
  <p:cSld name="캡션 있는 파노라마 그림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/>
          <p:nvPr>
            <p:ph type="title"/>
          </p:nvPr>
        </p:nvSpPr>
        <p:spPr>
          <a:xfrm>
            <a:off x="685800" y="4106333"/>
            <a:ext cx="10394708" cy="5888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/>
          <p:nvPr>
            <p:ph idx="2" type="pic"/>
          </p:nvPr>
        </p:nvSpPr>
        <p:spPr>
          <a:xfrm>
            <a:off x="685801" y="685799"/>
            <a:ext cx="10392513" cy="3194903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34"/>
          <p:cNvSpPr txBox="1"/>
          <p:nvPr>
            <p:ph idx="1" type="body"/>
          </p:nvPr>
        </p:nvSpPr>
        <p:spPr>
          <a:xfrm>
            <a:off x="685780" y="4702923"/>
            <a:ext cx="1039472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87" name="Google Shape;87;p34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4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캡션">
  <p:cSld name="제목 및 캡션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5"/>
          <p:cNvSpPr txBox="1"/>
          <p:nvPr>
            <p:ph type="title"/>
          </p:nvPr>
        </p:nvSpPr>
        <p:spPr>
          <a:xfrm>
            <a:off x="685801" y="685800"/>
            <a:ext cx="10396902" cy="3194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algun Gothic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1" type="body"/>
          </p:nvPr>
        </p:nvSpPr>
        <p:spPr>
          <a:xfrm>
            <a:off x="685779" y="4106333"/>
            <a:ext cx="10394729" cy="1273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93" name="Google Shape;93;p35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5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5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인용문">
  <p:cSld name="캡션 있는 인용문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6"/>
          <p:cNvSpPr txBox="1"/>
          <p:nvPr>
            <p:ph type="title"/>
          </p:nvPr>
        </p:nvSpPr>
        <p:spPr>
          <a:xfrm>
            <a:off x="1121732" y="685800"/>
            <a:ext cx="9525020" cy="2916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algun Gothic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" type="body"/>
          </p:nvPr>
        </p:nvSpPr>
        <p:spPr>
          <a:xfrm>
            <a:off x="1550264" y="3610032"/>
            <a:ext cx="8667956" cy="377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99" name="Google Shape;99;p36"/>
          <p:cNvSpPr txBox="1"/>
          <p:nvPr>
            <p:ph idx="2" type="body"/>
          </p:nvPr>
        </p:nvSpPr>
        <p:spPr>
          <a:xfrm>
            <a:off x="685801" y="4106334"/>
            <a:ext cx="10396882" cy="1268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100" name="Google Shape;100;p36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6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6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6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“</a:t>
            </a:r>
            <a:endParaRPr/>
          </a:p>
        </p:txBody>
      </p:sp>
      <p:sp>
        <p:nvSpPr>
          <p:cNvPr id="104" name="Google Shape;104;p36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명함">
  <p:cSld name="명함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7"/>
          <p:cNvSpPr txBox="1"/>
          <p:nvPr>
            <p:ph type="title"/>
          </p:nvPr>
        </p:nvSpPr>
        <p:spPr>
          <a:xfrm>
            <a:off x="685800" y="1723854"/>
            <a:ext cx="1039470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algun Gothic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7"/>
          <p:cNvSpPr txBox="1"/>
          <p:nvPr>
            <p:ph idx="1" type="body"/>
          </p:nvPr>
        </p:nvSpPr>
        <p:spPr>
          <a:xfrm>
            <a:off x="685800" y="4247468"/>
            <a:ext cx="10394707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108" name="Google Shape;108;p37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7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7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열">
  <p:cSld name="3 열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8"/>
          <p:cNvSpPr txBox="1"/>
          <p:nvPr>
            <p:ph type="title"/>
          </p:nvPr>
        </p:nvSpPr>
        <p:spPr>
          <a:xfrm>
            <a:off x="685802" y="685800"/>
            <a:ext cx="10394706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8"/>
          <p:cNvSpPr txBox="1"/>
          <p:nvPr>
            <p:ph idx="1" type="body"/>
          </p:nvPr>
        </p:nvSpPr>
        <p:spPr>
          <a:xfrm>
            <a:off x="68580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4" name="Google Shape;114;p38"/>
          <p:cNvSpPr txBox="1"/>
          <p:nvPr>
            <p:ph idx="2" type="body"/>
          </p:nvPr>
        </p:nvSpPr>
        <p:spPr>
          <a:xfrm>
            <a:off x="685802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5" name="Google Shape;115;p38"/>
          <p:cNvSpPr txBox="1"/>
          <p:nvPr>
            <p:ph idx="3" type="body"/>
          </p:nvPr>
        </p:nvSpPr>
        <p:spPr>
          <a:xfrm>
            <a:off x="423462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6" name="Google Shape;116;p38"/>
          <p:cNvSpPr txBox="1"/>
          <p:nvPr>
            <p:ph idx="4" type="body"/>
          </p:nvPr>
        </p:nvSpPr>
        <p:spPr>
          <a:xfrm>
            <a:off x="4234621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7" name="Google Shape;117;p38"/>
          <p:cNvSpPr txBox="1"/>
          <p:nvPr>
            <p:ph idx="5" type="body"/>
          </p:nvPr>
        </p:nvSpPr>
        <p:spPr>
          <a:xfrm>
            <a:off x="7770380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8" name="Google Shape;118;p38"/>
          <p:cNvSpPr txBox="1"/>
          <p:nvPr>
            <p:ph idx="6" type="body"/>
          </p:nvPr>
        </p:nvSpPr>
        <p:spPr>
          <a:xfrm>
            <a:off x="7770380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9" name="Google Shape;119;p38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8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8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그림 열">
  <p:cSld name="3 그림 열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9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9"/>
          <p:cNvSpPr txBox="1"/>
          <p:nvPr>
            <p:ph idx="1" type="body"/>
          </p:nvPr>
        </p:nvSpPr>
        <p:spPr>
          <a:xfrm>
            <a:off x="69184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1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5" name="Google Shape;125;p39"/>
          <p:cNvSpPr/>
          <p:nvPr>
            <p:ph idx="2" type="pic"/>
          </p:nvPr>
        </p:nvSpPr>
        <p:spPr>
          <a:xfrm>
            <a:off x="685780" y="2063395"/>
            <a:ext cx="3310128" cy="1536725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39"/>
          <p:cNvSpPr txBox="1"/>
          <p:nvPr>
            <p:ph idx="3" type="body"/>
          </p:nvPr>
        </p:nvSpPr>
        <p:spPr>
          <a:xfrm>
            <a:off x="691840" y="4389287"/>
            <a:ext cx="3310128" cy="9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7" name="Google Shape;127;p39"/>
          <p:cNvSpPr txBox="1"/>
          <p:nvPr>
            <p:ph idx="4" type="body"/>
          </p:nvPr>
        </p:nvSpPr>
        <p:spPr>
          <a:xfrm>
            <a:off x="423741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1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8" name="Google Shape;128;p39"/>
          <p:cNvSpPr/>
          <p:nvPr>
            <p:ph idx="5" type="pic"/>
          </p:nvPr>
        </p:nvSpPr>
        <p:spPr>
          <a:xfrm>
            <a:off x="4235999" y="2063395"/>
            <a:ext cx="3310128" cy="1535237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p39"/>
          <p:cNvSpPr txBox="1"/>
          <p:nvPr>
            <p:ph idx="6" type="body"/>
          </p:nvPr>
        </p:nvSpPr>
        <p:spPr>
          <a:xfrm>
            <a:off x="4235999" y="4389286"/>
            <a:ext cx="3310128" cy="9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30" name="Google Shape;130;p39"/>
          <p:cNvSpPr txBox="1"/>
          <p:nvPr>
            <p:ph idx="7" type="body"/>
          </p:nvPr>
        </p:nvSpPr>
        <p:spPr>
          <a:xfrm>
            <a:off x="7768944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1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31" name="Google Shape;131;p39"/>
          <p:cNvSpPr/>
          <p:nvPr>
            <p:ph idx="8" type="pic"/>
          </p:nvPr>
        </p:nvSpPr>
        <p:spPr>
          <a:xfrm>
            <a:off x="7768819" y="2063394"/>
            <a:ext cx="3310128" cy="1537196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p39"/>
          <p:cNvSpPr txBox="1"/>
          <p:nvPr>
            <p:ph idx="9" type="body"/>
          </p:nvPr>
        </p:nvSpPr>
        <p:spPr>
          <a:xfrm>
            <a:off x="7768819" y="4389284"/>
            <a:ext cx="3310128" cy="985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33" name="Google Shape;133;p39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9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9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0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0"/>
          <p:cNvSpPr txBox="1"/>
          <p:nvPr>
            <p:ph idx="1" type="body"/>
          </p:nvPr>
        </p:nvSpPr>
        <p:spPr>
          <a:xfrm rot="5400000">
            <a:off x="4227559" y="-1478362"/>
            <a:ext cx="3311190" cy="1039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139" name="Google Shape;139;p40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0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0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1"/>
          <p:cNvSpPr txBox="1"/>
          <p:nvPr>
            <p:ph type="title"/>
          </p:nvPr>
        </p:nvSpPr>
        <p:spPr>
          <a:xfrm rot="5400000">
            <a:off x="7603792" y="1897870"/>
            <a:ext cx="4688785" cy="2264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1"/>
          <p:cNvSpPr txBox="1"/>
          <p:nvPr>
            <p:ph idx="1" type="body"/>
          </p:nvPr>
        </p:nvSpPr>
        <p:spPr>
          <a:xfrm rot="5400000">
            <a:off x="2293623" y="-922023"/>
            <a:ext cx="4688785" cy="7904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145" name="Google Shape;145;p41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1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1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" type="body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/>
          <p:nvPr>
            <p:ph type="title"/>
          </p:nvPr>
        </p:nvSpPr>
        <p:spPr>
          <a:xfrm>
            <a:off x="685801" y="685800"/>
            <a:ext cx="10394707" cy="3193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Malgun Gothic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" type="body"/>
          </p:nvPr>
        </p:nvSpPr>
        <p:spPr>
          <a:xfrm>
            <a:off x="685801" y="3742267"/>
            <a:ext cx="10394707" cy="1639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7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두 개의 내용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type="title"/>
          </p:nvPr>
        </p:nvSpPr>
        <p:spPr>
          <a:xfrm>
            <a:off x="685801" y="685800"/>
            <a:ext cx="10396882" cy="115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685800" y="2063396"/>
            <a:ext cx="5088714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2" type="body"/>
          </p:nvPr>
        </p:nvSpPr>
        <p:spPr>
          <a:xfrm>
            <a:off x="5993971" y="2063396"/>
            <a:ext cx="5086538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9"/>
          <p:cNvSpPr txBox="1"/>
          <p:nvPr>
            <p:ph type="title"/>
          </p:nvPr>
        </p:nvSpPr>
        <p:spPr>
          <a:xfrm>
            <a:off x="685801" y="685800"/>
            <a:ext cx="10394707" cy="115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" type="body"/>
          </p:nvPr>
        </p:nvSpPr>
        <p:spPr>
          <a:xfrm>
            <a:off x="918356" y="2063396"/>
            <a:ext cx="4856158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b="0" sz="2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54" name="Google Shape;54;p29"/>
          <p:cNvSpPr txBox="1"/>
          <p:nvPr>
            <p:ph idx="2" type="body"/>
          </p:nvPr>
        </p:nvSpPr>
        <p:spPr>
          <a:xfrm>
            <a:off x="685802" y="2861733"/>
            <a:ext cx="5088712" cy="2512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3" type="body"/>
          </p:nvPr>
        </p:nvSpPr>
        <p:spPr>
          <a:xfrm>
            <a:off x="6218191" y="2063396"/>
            <a:ext cx="4864491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b="0" sz="2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56" name="Google Shape;56;p29"/>
          <p:cNvSpPr txBox="1"/>
          <p:nvPr>
            <p:ph idx="4" type="body"/>
          </p:nvPr>
        </p:nvSpPr>
        <p:spPr>
          <a:xfrm>
            <a:off x="5993969" y="2861733"/>
            <a:ext cx="5088713" cy="2512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0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/>
          <p:nvPr>
            <p:ph type="title"/>
          </p:nvPr>
        </p:nvSpPr>
        <p:spPr>
          <a:xfrm>
            <a:off x="693643" y="685800"/>
            <a:ext cx="4126860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algun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" type="body"/>
          </p:nvPr>
        </p:nvSpPr>
        <p:spPr>
          <a:xfrm>
            <a:off x="5046132" y="685800"/>
            <a:ext cx="6034375" cy="4688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2" type="body"/>
          </p:nvPr>
        </p:nvSpPr>
        <p:spPr>
          <a:xfrm>
            <a:off x="693642" y="2709052"/>
            <a:ext cx="4126861" cy="2665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73" name="Google Shape;73;p32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 txBox="1"/>
          <p:nvPr>
            <p:ph type="title"/>
          </p:nvPr>
        </p:nvSpPr>
        <p:spPr>
          <a:xfrm>
            <a:off x="685800" y="685800"/>
            <a:ext cx="6345302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algun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/>
          <p:nvPr>
            <p:ph idx="2" type="pic"/>
          </p:nvPr>
        </p:nvSpPr>
        <p:spPr>
          <a:xfrm>
            <a:off x="7482362" y="0"/>
            <a:ext cx="3598146" cy="5071533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" name="Google Shape;79;p33"/>
          <p:cNvSpPr txBox="1"/>
          <p:nvPr>
            <p:ph idx="1" type="body"/>
          </p:nvPr>
        </p:nvSpPr>
        <p:spPr>
          <a:xfrm>
            <a:off x="685801" y="2709052"/>
            <a:ext cx="6345301" cy="2362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80" name="Google Shape;80;p33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4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ickwork-HD-R1a.jpg" id="10" name="Google Shape;1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4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>
          <p:nvSpPr>
            <p:cNvPr id="12" name="Google Shape;12;p24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98425" rotWithShape="0" algn="tl" dir="4380000" dist="76200">
                <a:srgbClr val="000000">
                  <a:alpha val="6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4"/>
            <p:cNvSpPr/>
            <p:nvPr/>
          </p:nvSpPr>
          <p:spPr>
            <a:xfrm>
              <a:off x="-25397" y="0"/>
              <a:ext cx="11773291" cy="6419514"/>
            </a:xfrm>
            <a:custGeom>
              <a:rect b="b" l="l" r="r" t="t"/>
              <a:pathLst>
                <a:path extrusionOk="0" h="6419514" w="11773291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cap="flat" cmpd="sng" w="825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4" name="Google Shape;14;p24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4000">
                  <a:schemeClr val="accent1"/>
                </a:gs>
                <a:gs pos="100000">
                  <a:srgbClr val="5C0607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4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Malgun Gothic"/>
              <a:buNone/>
              <a:defRPr b="1" i="0" sz="5400" u="none" cap="none" strike="noStrik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24"/>
          <p:cNvSpPr txBox="1"/>
          <p:nvPr>
            <p:ph idx="1" type="body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1148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9116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7083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1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70839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1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70839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370839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37084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37084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7" name="Google Shape;17;p24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5C060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8" name="Google Shape;18;p24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5C060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3200" u="none" cap="none" strike="noStrike">
                <a:solidFill>
                  <a:srgbClr val="5C060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3200" u="none" cap="none" strike="noStrike">
                <a:solidFill>
                  <a:srgbClr val="5C060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3200" u="none" cap="none" strike="noStrike">
                <a:solidFill>
                  <a:srgbClr val="5C060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3200" u="none" cap="none" strike="noStrike">
                <a:solidFill>
                  <a:srgbClr val="5C060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3200" u="none" cap="none" strike="noStrike">
                <a:solidFill>
                  <a:srgbClr val="5C060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3200" u="none" cap="none" strike="noStrike">
                <a:solidFill>
                  <a:srgbClr val="5C060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3200" u="none" cap="none" strike="noStrike">
                <a:solidFill>
                  <a:srgbClr val="5C060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3200" u="none" cap="none" strike="noStrike">
                <a:solidFill>
                  <a:srgbClr val="5C060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3200" u="none" cap="none" strike="noStrike">
                <a:solidFill>
                  <a:srgbClr val="5C060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3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대상 클로즈업" id="153" name="Google Shape;153;p1"/>
          <p:cNvPicPr preferRelativeResize="0"/>
          <p:nvPr/>
        </p:nvPicPr>
        <p:blipFill rotWithShape="1">
          <a:blip r:embed="rId4">
            <a:alphaModFix/>
          </a:blip>
          <a:srcRect b="5310" l="9091" r="0" t="180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"/>
          <p:cNvSpPr/>
          <p:nvPr/>
        </p:nvSpPr>
        <p:spPr>
          <a:xfrm>
            <a:off x="-18288" y="2698990"/>
            <a:ext cx="11338098" cy="3612111"/>
          </a:xfrm>
          <a:custGeom>
            <a:rect b="b" l="l" r="r" t="t"/>
            <a:pathLst>
              <a:path extrusionOk="0" h="3612111" w="11338098">
                <a:moveTo>
                  <a:pt x="375" y="571588"/>
                </a:moveTo>
                <a:lnTo>
                  <a:pt x="11176715" y="0"/>
                </a:lnTo>
                <a:lnTo>
                  <a:pt x="11338098" y="3008104"/>
                </a:lnTo>
                <a:lnTo>
                  <a:pt x="8841" y="3612111"/>
                </a:lnTo>
                <a:cubicBezTo>
                  <a:pt x="11663" y="2906225"/>
                  <a:pt x="-2447" y="1277474"/>
                  <a:pt x="375" y="571588"/>
                </a:cubicBezTo>
                <a:close/>
              </a:path>
            </a:pathLst>
          </a:custGeom>
          <a:solidFill>
            <a:schemeClr val="accent1">
              <a:alpha val="819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"/>
          <p:cNvSpPr txBox="1"/>
          <p:nvPr>
            <p:ph type="ctrTitle"/>
          </p:nvPr>
        </p:nvSpPr>
        <p:spPr>
          <a:xfrm rot="-180000">
            <a:off x="496980" y="3221623"/>
            <a:ext cx="10264470" cy="12500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lang="en-US" sz="4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2023년 강서구청장 보궐선거 예측분석</a:t>
            </a:r>
            <a:endParaRPr sz="4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1"/>
          <p:cNvSpPr/>
          <p:nvPr/>
        </p:nvSpPr>
        <p:spPr>
          <a:xfrm rot="-180000">
            <a:off x="4221385" y="5111356"/>
            <a:ext cx="515386" cy="515386"/>
          </a:xfrm>
          <a:prstGeom prst="star5">
            <a:avLst>
              <a:gd fmla="val 26693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 txBox="1"/>
          <p:nvPr>
            <p:ph type="title"/>
          </p:nvPr>
        </p:nvSpPr>
        <p:spPr>
          <a:xfrm>
            <a:off x="461617" y="49389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algun Gothic"/>
              <a:buNone/>
            </a:pPr>
            <a:r>
              <a:rPr lang="en-US" sz="3600"/>
              <a:t>데이터 전처리 및 EDA (탐색적 데이터 분석) (6/6) </a:t>
            </a:r>
            <a:endParaRPr sz="3600"/>
          </a:p>
        </p:txBody>
      </p:sp>
      <p:pic>
        <p:nvPicPr>
          <p:cNvPr id="228" name="Google Shape;22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4022" y="1162050"/>
            <a:ext cx="4144464" cy="4318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3606" y="1162050"/>
            <a:ext cx="5721516" cy="4318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"/>
          <p:cNvSpPr txBox="1"/>
          <p:nvPr>
            <p:ph type="title"/>
          </p:nvPr>
        </p:nvSpPr>
        <p:spPr>
          <a:xfrm>
            <a:off x="461617" y="49389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algun Gothic"/>
              <a:buNone/>
            </a:pPr>
            <a:r>
              <a:rPr lang="en-US" sz="3600"/>
              <a:t>모델 선택 및 이유</a:t>
            </a:r>
            <a:endParaRPr sz="3600"/>
          </a:p>
        </p:txBody>
      </p:sp>
      <p:sp>
        <p:nvSpPr>
          <p:cNvPr id="235" name="Google Shape;235;p11"/>
          <p:cNvSpPr txBox="1"/>
          <p:nvPr>
            <p:ph idx="1" type="body"/>
          </p:nvPr>
        </p:nvSpPr>
        <p:spPr>
          <a:xfrm>
            <a:off x="786468" y="1039939"/>
            <a:ext cx="10394707" cy="530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모델 선택 및 이유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/>
              <a:t>	H</a:t>
            </a:r>
            <a:r>
              <a:rPr lang="en-US" cap="none"/>
              <a:t>ugging</a:t>
            </a:r>
            <a:r>
              <a:rPr lang="en-US"/>
              <a:t>F</a:t>
            </a:r>
            <a:r>
              <a:rPr lang="en-US" cap="none"/>
              <a:t>ace </a:t>
            </a:r>
            <a:r>
              <a:rPr lang="en-US"/>
              <a:t>K</a:t>
            </a:r>
            <a:r>
              <a:rPr lang="en-US" cap="none"/>
              <a:t>o</a:t>
            </a:r>
            <a:r>
              <a:rPr lang="en-US"/>
              <a:t>E</a:t>
            </a:r>
            <a:r>
              <a:rPr lang="en-US" cap="none"/>
              <a:t>lectra</a:t>
            </a:r>
            <a:r>
              <a:rPr lang="en-US"/>
              <a:t>-</a:t>
            </a:r>
            <a:r>
              <a:rPr lang="en-US" cap="none"/>
              <a:t>small</a:t>
            </a:r>
            <a:r>
              <a:rPr lang="en-US"/>
              <a:t>을 이용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데이터셋 구조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/>
              <a:t>	15만개 T</a:t>
            </a:r>
            <a:r>
              <a:rPr lang="en-US" cap="none"/>
              <a:t>rain</a:t>
            </a:r>
            <a:r>
              <a:rPr lang="en-US"/>
              <a:t> D</a:t>
            </a:r>
            <a:r>
              <a:rPr lang="en-US" cap="none"/>
              <a:t>ata</a:t>
            </a:r>
            <a:r>
              <a:rPr lang="en-US"/>
              <a:t>와 5만개의 T</a:t>
            </a:r>
            <a:r>
              <a:rPr lang="en-US" cap="none"/>
              <a:t>est Data</a:t>
            </a:r>
            <a:r>
              <a:rPr lang="en-US"/>
              <a:t>로 구성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/>
              <a:t>	일부 D</a:t>
            </a:r>
            <a:r>
              <a:rPr lang="en-US" cap="none"/>
              <a:t>ata</a:t>
            </a:r>
            <a:r>
              <a:rPr lang="en-US"/>
              <a:t> N</a:t>
            </a:r>
            <a:r>
              <a:rPr lang="en-US" cap="none"/>
              <a:t>a</a:t>
            </a:r>
            <a:r>
              <a:rPr lang="en-US"/>
              <a:t>N, 중복 데이터 존재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전처리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/>
              <a:t>	H</a:t>
            </a:r>
            <a:r>
              <a:rPr lang="en-US" cap="none"/>
              <a:t>ugging</a:t>
            </a:r>
            <a:r>
              <a:rPr lang="en-US"/>
              <a:t>F</a:t>
            </a:r>
            <a:r>
              <a:rPr lang="en-US" cap="none"/>
              <a:t>ace</a:t>
            </a:r>
            <a:r>
              <a:rPr lang="en-US"/>
              <a:t>에서 제공하는 A</a:t>
            </a:r>
            <a:r>
              <a:rPr lang="en-US" cap="none"/>
              <a:t>uto</a:t>
            </a:r>
            <a:r>
              <a:rPr lang="en-US"/>
              <a:t>T</a:t>
            </a:r>
            <a:r>
              <a:rPr lang="en-US" cap="none"/>
              <a:t>okenizer</a:t>
            </a:r>
            <a:r>
              <a:rPr lang="en-US"/>
              <a:t> 이용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모델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/>
              <a:t>	E</a:t>
            </a:r>
            <a:r>
              <a:rPr lang="en-US" cap="none"/>
              <a:t>lectra</a:t>
            </a:r>
            <a:r>
              <a:rPr lang="en-US"/>
              <a:t>는 G</a:t>
            </a:r>
            <a:r>
              <a:rPr lang="en-US" cap="none"/>
              <a:t>enerator</a:t>
            </a:r>
            <a:r>
              <a:rPr lang="en-US"/>
              <a:t>와 D</a:t>
            </a:r>
            <a:r>
              <a:rPr lang="en-US" cap="none"/>
              <a:t>iscriminator</a:t>
            </a:r>
            <a:r>
              <a:rPr lang="en-US"/>
              <a:t> 2가지 모델을 학습하고,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/>
              <a:t>	이 중에서 D</a:t>
            </a:r>
            <a:r>
              <a:rPr lang="en-US" cap="none"/>
              <a:t>iscriminator</a:t>
            </a:r>
            <a:r>
              <a:rPr lang="en-US"/>
              <a:t>를 사용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"/>
          <p:cNvSpPr txBox="1"/>
          <p:nvPr>
            <p:ph type="title"/>
          </p:nvPr>
        </p:nvSpPr>
        <p:spPr>
          <a:xfrm>
            <a:off x="461617" y="49389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algun Gothic"/>
              <a:buNone/>
            </a:pPr>
            <a:r>
              <a:rPr lang="en-US" sz="3600"/>
              <a:t>모델 학습 및 평가</a:t>
            </a:r>
            <a:endParaRPr sz="3600"/>
          </a:p>
        </p:txBody>
      </p:sp>
      <p:pic>
        <p:nvPicPr>
          <p:cNvPr id="241" name="Google Shape;24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8839" y="1051725"/>
            <a:ext cx="6002437" cy="5403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12"/>
          <p:cNvCxnSpPr/>
          <p:nvPr/>
        </p:nvCxnSpPr>
        <p:spPr>
          <a:xfrm>
            <a:off x="2804160" y="1680754"/>
            <a:ext cx="4110446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p12"/>
          <p:cNvCxnSpPr/>
          <p:nvPr/>
        </p:nvCxnSpPr>
        <p:spPr>
          <a:xfrm>
            <a:off x="2804160" y="1964190"/>
            <a:ext cx="1558835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p12"/>
          <p:cNvSpPr/>
          <p:nvPr/>
        </p:nvSpPr>
        <p:spPr>
          <a:xfrm>
            <a:off x="2804160" y="2943497"/>
            <a:ext cx="5277394" cy="696664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45" name="Google Shape;245;p12"/>
          <p:cNvSpPr/>
          <p:nvPr/>
        </p:nvSpPr>
        <p:spPr>
          <a:xfrm>
            <a:off x="2804160" y="5321773"/>
            <a:ext cx="5277394" cy="1009358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/>
          <p:nvPr>
            <p:ph type="title"/>
          </p:nvPr>
        </p:nvSpPr>
        <p:spPr>
          <a:xfrm>
            <a:off x="461617" y="49389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algun Gothic"/>
              <a:buNone/>
            </a:pPr>
            <a:r>
              <a:rPr lang="en-US" sz="3600"/>
              <a:t>모델 학습 및 평가 (1/2)</a:t>
            </a:r>
            <a:endParaRPr/>
          </a:p>
        </p:txBody>
      </p:sp>
      <p:pic>
        <p:nvPicPr>
          <p:cNvPr id="251" name="Google Shape;25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871" y="1035891"/>
            <a:ext cx="281940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9239" y="1035891"/>
            <a:ext cx="8420646" cy="35970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13"/>
          <p:cNvCxnSpPr/>
          <p:nvPr/>
        </p:nvCxnSpPr>
        <p:spPr>
          <a:xfrm>
            <a:off x="374469" y="1532709"/>
            <a:ext cx="0" cy="80989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4" name="Google Shape;254;p13"/>
          <p:cNvCxnSpPr/>
          <p:nvPr/>
        </p:nvCxnSpPr>
        <p:spPr>
          <a:xfrm>
            <a:off x="374469" y="2481943"/>
            <a:ext cx="0" cy="80989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5" name="Google Shape;255;p13"/>
          <p:cNvSpPr/>
          <p:nvPr/>
        </p:nvSpPr>
        <p:spPr>
          <a:xfrm>
            <a:off x="3300549" y="4345578"/>
            <a:ext cx="1973920" cy="235131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"/>
          <p:cNvSpPr txBox="1"/>
          <p:nvPr>
            <p:ph type="title"/>
          </p:nvPr>
        </p:nvSpPr>
        <p:spPr>
          <a:xfrm>
            <a:off x="461617" y="49389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algun Gothic"/>
              <a:buNone/>
            </a:pPr>
            <a:r>
              <a:rPr lang="en-US" sz="3600"/>
              <a:t>모델 학습 및 평가 (2/2)</a:t>
            </a:r>
            <a:endParaRPr/>
          </a:p>
        </p:txBody>
      </p:sp>
      <p:pic>
        <p:nvPicPr>
          <p:cNvPr id="261" name="Google Shape;2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283" y="1085850"/>
            <a:ext cx="7067550" cy="46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4"/>
          <p:cNvSpPr/>
          <p:nvPr/>
        </p:nvSpPr>
        <p:spPr>
          <a:xfrm>
            <a:off x="8246225" y="1519251"/>
            <a:ext cx="859675" cy="3950524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63" name="Google Shape;263;p14"/>
          <p:cNvSpPr/>
          <p:nvPr/>
        </p:nvSpPr>
        <p:spPr>
          <a:xfrm>
            <a:off x="7048499" y="5188744"/>
            <a:ext cx="2114551" cy="231030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64" name="Google Shape;264;p14"/>
          <p:cNvSpPr/>
          <p:nvPr/>
        </p:nvSpPr>
        <p:spPr>
          <a:xfrm>
            <a:off x="5257801" y="4179094"/>
            <a:ext cx="3905250" cy="231030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65" name="Google Shape;265;p14"/>
          <p:cNvSpPr/>
          <p:nvPr/>
        </p:nvSpPr>
        <p:spPr>
          <a:xfrm>
            <a:off x="2629989" y="1896209"/>
            <a:ext cx="6533061" cy="231030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"/>
          <p:cNvSpPr txBox="1"/>
          <p:nvPr>
            <p:ph type="title"/>
          </p:nvPr>
        </p:nvSpPr>
        <p:spPr>
          <a:xfrm>
            <a:off x="461617" y="49389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algun Gothic"/>
              <a:buNone/>
            </a:pPr>
            <a:r>
              <a:rPr lang="en-US" sz="3600"/>
              <a:t>결과 해석 (1/5)</a:t>
            </a:r>
            <a:endParaRPr/>
          </a:p>
        </p:txBody>
      </p:sp>
      <p:pic>
        <p:nvPicPr>
          <p:cNvPr id="271" name="Google Shape;2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617" y="1217489"/>
            <a:ext cx="11139055" cy="3561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/>
          <p:nvPr>
            <p:ph type="title"/>
          </p:nvPr>
        </p:nvSpPr>
        <p:spPr>
          <a:xfrm>
            <a:off x="461617" y="49389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algun Gothic"/>
              <a:buNone/>
            </a:pPr>
            <a:r>
              <a:rPr lang="en-US" sz="3600"/>
              <a:t>결과 해석 (2/5)</a:t>
            </a:r>
            <a:endParaRPr/>
          </a:p>
        </p:txBody>
      </p:sp>
      <p:pic>
        <p:nvPicPr>
          <p:cNvPr id="277" name="Google Shape;2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579" y="1044599"/>
            <a:ext cx="5269632" cy="3797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2241" y="1044599"/>
            <a:ext cx="5181454" cy="3797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 txBox="1"/>
          <p:nvPr>
            <p:ph type="title"/>
          </p:nvPr>
        </p:nvSpPr>
        <p:spPr>
          <a:xfrm>
            <a:off x="461617" y="49389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algun Gothic"/>
              <a:buNone/>
            </a:pPr>
            <a:r>
              <a:rPr lang="en-US" sz="3600"/>
              <a:t>결과 해석 (3/5)</a:t>
            </a:r>
            <a:endParaRPr/>
          </a:p>
        </p:txBody>
      </p:sp>
      <p:pic>
        <p:nvPicPr>
          <p:cNvPr id="284" name="Google Shape;2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02918"/>
            <a:ext cx="4076238" cy="2946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3304" y="1602918"/>
            <a:ext cx="4109841" cy="2946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60212" y="1602918"/>
            <a:ext cx="4087999" cy="2946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"/>
          <p:cNvSpPr txBox="1"/>
          <p:nvPr>
            <p:ph type="title"/>
          </p:nvPr>
        </p:nvSpPr>
        <p:spPr>
          <a:xfrm>
            <a:off x="461617" y="49389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algun Gothic"/>
              <a:buNone/>
            </a:pPr>
            <a:r>
              <a:rPr lang="en-US" sz="3600"/>
              <a:t>결과 해석 (4/5)</a:t>
            </a:r>
            <a:endParaRPr/>
          </a:p>
        </p:txBody>
      </p:sp>
      <p:pic>
        <p:nvPicPr>
          <p:cNvPr id="292" name="Google Shape;2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606" y="870882"/>
            <a:ext cx="8586787" cy="5987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/>
          <p:nvPr>
            <p:ph type="title"/>
          </p:nvPr>
        </p:nvSpPr>
        <p:spPr>
          <a:xfrm>
            <a:off x="461617" y="49389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algun Gothic"/>
              <a:buNone/>
            </a:pPr>
            <a:r>
              <a:rPr lang="en-US" sz="3600"/>
              <a:t>결과 해석 (5/5)</a:t>
            </a:r>
            <a:endParaRPr/>
          </a:p>
        </p:txBody>
      </p:sp>
      <p:pic>
        <p:nvPicPr>
          <p:cNvPr id="298" name="Google Shape;2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7284" y="914400"/>
            <a:ext cx="7477432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/>
          <p:nvPr>
            <p:ph type="title"/>
          </p:nvPr>
        </p:nvSpPr>
        <p:spPr>
          <a:xfrm>
            <a:off x="897559" y="3302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algun Gothic"/>
              <a:buNone/>
            </a:pPr>
            <a:r>
              <a:rPr lang="en-US" sz="3600"/>
              <a:t>목차</a:t>
            </a:r>
            <a:endParaRPr sz="4400"/>
          </a:p>
        </p:txBody>
      </p:sp>
      <p:sp>
        <p:nvSpPr>
          <p:cNvPr id="162" name="Google Shape;162;p2"/>
          <p:cNvSpPr txBox="1"/>
          <p:nvPr>
            <p:ph idx="1" type="body"/>
          </p:nvPr>
        </p:nvSpPr>
        <p:spPr>
          <a:xfrm>
            <a:off x="1330809" y="1110834"/>
            <a:ext cx="10394707" cy="4480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560"/>
              <a:buFont typeface="Impact"/>
              <a:buAutoNum type="arabicPeriod"/>
            </a:pPr>
            <a:r>
              <a:rPr lang="en-US" sz="1600"/>
              <a:t>   주제 선정의 이유</a:t>
            </a:r>
            <a:endParaRPr sz="1600"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Font typeface="Impact"/>
              <a:buAutoNum type="arabicPeriod"/>
            </a:pPr>
            <a:r>
              <a:rPr lang="en-US" sz="1600"/>
              <a:t>   데이터 소스</a:t>
            </a:r>
            <a:endParaRPr sz="1600"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Font typeface="Impact"/>
              <a:buAutoNum type="arabicPeriod"/>
            </a:pPr>
            <a:r>
              <a:rPr lang="en-US" sz="1600"/>
              <a:t>   데이터 전처리 및 EDA (탐색적 데이터 분석)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Font typeface="Impact"/>
              <a:buAutoNum type="arabicPeriod"/>
            </a:pPr>
            <a:r>
              <a:rPr lang="en-US" sz="1600"/>
              <a:t>   모델 선택 및 이유</a:t>
            </a:r>
            <a:endParaRPr sz="1600"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Font typeface="Impact"/>
              <a:buAutoNum type="arabicPeriod"/>
            </a:pPr>
            <a:r>
              <a:rPr lang="en-US" sz="1600"/>
              <a:t>   모델 학습 및 평가</a:t>
            </a:r>
            <a:endParaRPr sz="1600"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Font typeface="Impact"/>
              <a:buAutoNum type="arabicPeriod"/>
            </a:pPr>
            <a:r>
              <a:rPr lang="en-US" sz="1600"/>
              <a:t>   결과 해석</a:t>
            </a:r>
            <a:endParaRPr sz="1600"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Font typeface="Impact"/>
              <a:buAutoNum type="arabicPeriod"/>
            </a:pPr>
            <a:r>
              <a:rPr lang="en-US" sz="1600"/>
              <a:t>   제한점 및 향후 개선 방향</a:t>
            </a:r>
            <a:endParaRPr sz="1600"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Font typeface="Impact"/>
              <a:buAutoNum type="arabicPeriod"/>
            </a:pPr>
            <a:r>
              <a:rPr lang="en-US" sz="1600"/>
              <a:t>   결론</a:t>
            </a:r>
            <a:endParaRPr sz="1600"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Font typeface="Impact"/>
              <a:buAutoNum type="arabicPeriod"/>
            </a:pPr>
            <a:r>
              <a:rPr lang="en-US" sz="1600"/>
              <a:t>   참고문헌 및 Q&amp;A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"/>
          <p:cNvSpPr txBox="1"/>
          <p:nvPr>
            <p:ph type="title"/>
          </p:nvPr>
        </p:nvSpPr>
        <p:spPr>
          <a:xfrm>
            <a:off x="461617" y="49389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algun Gothic"/>
              <a:buNone/>
            </a:pPr>
            <a:r>
              <a:rPr lang="en-US" sz="3600"/>
              <a:t>제한점 및 향후 개선 방향 </a:t>
            </a:r>
            <a:endParaRPr sz="3600"/>
          </a:p>
        </p:txBody>
      </p:sp>
      <p:cxnSp>
        <p:nvCxnSpPr>
          <p:cNvPr id="304" name="Google Shape;304;p20"/>
          <p:cNvCxnSpPr/>
          <p:nvPr/>
        </p:nvCxnSpPr>
        <p:spPr>
          <a:xfrm>
            <a:off x="966787" y="5591720"/>
            <a:ext cx="1864519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5" name="Google Shape;305;p20"/>
          <p:cNvSpPr txBox="1"/>
          <p:nvPr>
            <p:ph idx="1" type="body"/>
          </p:nvPr>
        </p:nvSpPr>
        <p:spPr>
          <a:xfrm>
            <a:off x="786468" y="1039940"/>
            <a:ext cx="10814982" cy="40640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제한점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/>
              <a:t>	후보 영상에 다른 후보자의 응원 댓글을 달아도 ＂긍정＂으로 분류함.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/>
              <a:t>	선거에 영향을 미치는 다양한 변수를 반영하지는 못함.</a:t>
            </a:r>
            <a:endParaRPr/>
          </a:p>
          <a:p>
            <a:pPr indent="-254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향후 개선 방향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/>
              <a:t>	후보자의 이름까지 구분하여 ＂긍정/부정＂을 분류할 수 있도록 개선. → K</a:t>
            </a:r>
            <a:r>
              <a:rPr lang="en-US" cap="none"/>
              <a:t>c</a:t>
            </a:r>
            <a:r>
              <a:rPr lang="en-US"/>
              <a:t>E</a:t>
            </a:r>
            <a:r>
              <a:rPr lang="en-US" cap="none"/>
              <a:t>lectra</a:t>
            </a:r>
            <a:endParaRPr cap="none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/>
              <a:t>	더 다양한 변수(여론조사 결과, 뉴스 기사 댓글…등등) 다양한 여론을 반영.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"/>
          <p:cNvSpPr txBox="1"/>
          <p:nvPr>
            <p:ph type="title"/>
          </p:nvPr>
        </p:nvSpPr>
        <p:spPr>
          <a:xfrm>
            <a:off x="395115" y="614655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algun Gothic"/>
              <a:buNone/>
            </a:pPr>
            <a:r>
              <a:rPr lang="en-US" sz="3600"/>
              <a:t>결론</a:t>
            </a:r>
            <a:endParaRPr sz="3600"/>
          </a:p>
        </p:txBody>
      </p:sp>
      <p:sp>
        <p:nvSpPr>
          <p:cNvPr id="311" name="Google Shape;311;p21"/>
          <p:cNvSpPr txBox="1"/>
          <p:nvPr>
            <p:ph idx="1" type="body"/>
          </p:nvPr>
        </p:nvSpPr>
        <p:spPr>
          <a:xfrm>
            <a:off x="898646" y="614655"/>
            <a:ext cx="10394707" cy="40640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Y</a:t>
            </a:r>
            <a:r>
              <a:rPr lang="en-US" cap="none"/>
              <a:t>ou</a:t>
            </a:r>
            <a:r>
              <a:rPr lang="en-US"/>
              <a:t>T</a:t>
            </a:r>
            <a:r>
              <a:rPr lang="en-US" cap="none"/>
              <a:t>ube 영상 수, 댓글 수, 댓글의 긍정/부정 등의 요소를 고려</a:t>
            </a:r>
            <a:endParaRPr cap="none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 cap="none"/>
              <a:t>	→ 더불어민주당 진교훈 후보의 당선 예측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/>
          <p:nvPr>
            <p:ph type="title"/>
          </p:nvPr>
        </p:nvSpPr>
        <p:spPr>
          <a:xfrm>
            <a:off x="461617" y="49389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algun Gothic"/>
              <a:buNone/>
            </a:pPr>
            <a:r>
              <a:rPr lang="en-US" sz="3600"/>
              <a:t>참고 문헌 및 Q&amp;A</a:t>
            </a:r>
            <a:endParaRPr/>
          </a:p>
        </p:txBody>
      </p:sp>
      <p:cxnSp>
        <p:nvCxnSpPr>
          <p:cNvPr id="317" name="Google Shape;317;p22"/>
          <p:cNvCxnSpPr/>
          <p:nvPr/>
        </p:nvCxnSpPr>
        <p:spPr>
          <a:xfrm>
            <a:off x="966787" y="5591720"/>
            <a:ext cx="1864519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8" name="Google Shape;318;p22"/>
          <p:cNvSpPr txBox="1"/>
          <p:nvPr>
            <p:ph idx="1" type="body"/>
          </p:nvPr>
        </p:nvSpPr>
        <p:spPr>
          <a:xfrm>
            <a:off x="753452" y="790558"/>
            <a:ext cx="10685096" cy="40640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참고문헌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/>
              <a:t>	데이터수집 : G</a:t>
            </a:r>
            <a:r>
              <a:rPr lang="en-US" cap="none"/>
              <a:t>oogleAPIclient</a:t>
            </a:r>
            <a:endParaRPr cap="none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/>
              <a:t>	시각화 : M</a:t>
            </a:r>
            <a:r>
              <a:rPr lang="en-US" cap="none"/>
              <a:t>atplotlib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/>
              <a:t>	참고 웹페이지 : C</a:t>
            </a:r>
            <a:r>
              <a:rPr lang="en-US" cap="none"/>
              <a:t>hat</a:t>
            </a:r>
            <a:r>
              <a:rPr lang="en-US"/>
              <a:t>GPT, G</a:t>
            </a:r>
            <a:r>
              <a:rPr lang="en-US" cap="none"/>
              <a:t>ithub</a:t>
            </a:r>
            <a:r>
              <a:rPr lang="en-US"/>
              <a:t>, H</a:t>
            </a:r>
            <a:r>
              <a:rPr lang="en-US" cap="none"/>
              <a:t>ugging</a:t>
            </a:r>
            <a:r>
              <a:rPr lang="en-US"/>
              <a:t>F</a:t>
            </a:r>
            <a:r>
              <a:rPr lang="en-US" cap="none"/>
              <a:t>ace</a:t>
            </a:r>
            <a:endParaRPr cap="none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Q&amp;A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/>
          <p:nvPr>
            <p:ph type="title"/>
          </p:nvPr>
        </p:nvSpPr>
        <p:spPr>
          <a:xfrm>
            <a:off x="461617" y="49389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algun Gothic"/>
              <a:buNone/>
            </a:pPr>
            <a:r>
              <a:rPr lang="en-US" sz="3600"/>
              <a:t>MEMO</a:t>
            </a:r>
            <a:endParaRPr/>
          </a:p>
        </p:txBody>
      </p:sp>
      <p:cxnSp>
        <p:nvCxnSpPr>
          <p:cNvPr id="324" name="Google Shape;324;p23"/>
          <p:cNvCxnSpPr/>
          <p:nvPr/>
        </p:nvCxnSpPr>
        <p:spPr>
          <a:xfrm>
            <a:off x="966787" y="5591720"/>
            <a:ext cx="1864519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5" name="Google Shape;325;p23"/>
          <p:cNvSpPr txBox="1"/>
          <p:nvPr>
            <p:ph idx="1" type="body"/>
          </p:nvPr>
        </p:nvSpPr>
        <p:spPr>
          <a:xfrm>
            <a:off x="786468" y="1039940"/>
            <a:ext cx="10394707" cy="40640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NER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후보자 이름 구분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댓글길이, 이모티콘 날리고 분석 추가</a:t>
            </a:r>
            <a:endParaRPr/>
          </a:p>
          <a:p>
            <a:pPr indent="-254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/>
          <p:nvPr>
            <p:ph type="title"/>
          </p:nvPr>
        </p:nvSpPr>
        <p:spPr>
          <a:xfrm>
            <a:off x="461617" y="49389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algun Gothic"/>
              <a:buNone/>
            </a:pPr>
            <a:r>
              <a:rPr lang="en-US" sz="3600"/>
              <a:t>주제선정이유</a:t>
            </a:r>
            <a:endParaRPr/>
          </a:p>
        </p:txBody>
      </p:sp>
      <p:pic>
        <p:nvPicPr>
          <p:cNvPr id="168" name="Google Shape;168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033" y="1051527"/>
            <a:ext cx="5408326" cy="506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3043" y="1051527"/>
            <a:ext cx="4576140" cy="29653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3"/>
          <p:cNvCxnSpPr/>
          <p:nvPr/>
        </p:nvCxnSpPr>
        <p:spPr>
          <a:xfrm>
            <a:off x="985837" y="1506855"/>
            <a:ext cx="2440782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3"/>
          <p:cNvCxnSpPr/>
          <p:nvPr/>
        </p:nvCxnSpPr>
        <p:spPr>
          <a:xfrm>
            <a:off x="985837" y="2534196"/>
            <a:ext cx="2331244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3"/>
          <p:cNvCxnSpPr/>
          <p:nvPr/>
        </p:nvCxnSpPr>
        <p:spPr>
          <a:xfrm>
            <a:off x="985837" y="3558132"/>
            <a:ext cx="2181226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3"/>
          <p:cNvCxnSpPr/>
          <p:nvPr/>
        </p:nvCxnSpPr>
        <p:spPr>
          <a:xfrm>
            <a:off x="966787" y="4570164"/>
            <a:ext cx="2611409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3"/>
          <p:cNvCxnSpPr/>
          <p:nvPr/>
        </p:nvCxnSpPr>
        <p:spPr>
          <a:xfrm>
            <a:off x="966787" y="5591720"/>
            <a:ext cx="1864519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 txBox="1"/>
          <p:nvPr>
            <p:ph type="title"/>
          </p:nvPr>
        </p:nvSpPr>
        <p:spPr>
          <a:xfrm>
            <a:off x="461617" y="49389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algun Gothic"/>
              <a:buNone/>
            </a:pPr>
            <a:r>
              <a:rPr lang="en-US" sz="3600"/>
              <a:t>데이터 소스</a:t>
            </a:r>
            <a:endParaRPr/>
          </a:p>
        </p:txBody>
      </p:sp>
      <p:cxnSp>
        <p:nvCxnSpPr>
          <p:cNvPr id="180" name="Google Shape;180;p4"/>
          <p:cNvCxnSpPr/>
          <p:nvPr/>
        </p:nvCxnSpPr>
        <p:spPr>
          <a:xfrm>
            <a:off x="966787" y="5591720"/>
            <a:ext cx="1864519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4"/>
          <p:cNvSpPr txBox="1"/>
          <p:nvPr>
            <p:ph idx="1" type="body"/>
          </p:nvPr>
        </p:nvSpPr>
        <p:spPr>
          <a:xfrm>
            <a:off x="736592" y="658432"/>
            <a:ext cx="10394707" cy="4551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데이터 소스 : Y</a:t>
            </a:r>
            <a:r>
              <a:rPr lang="en-US" cap="none"/>
              <a:t>outube API, </a:t>
            </a:r>
            <a:r>
              <a:rPr lang="en-US"/>
              <a:t>G</a:t>
            </a:r>
            <a:r>
              <a:rPr lang="en-US" cap="none"/>
              <a:t>oogleAPIclient 를 활용 Crawling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 cap="none"/>
              <a:t>		→ "동영상 제목", "게시일", "영상 좋아요 수",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 cap="none"/>
              <a:t>		    "댓글", "작성자", "댓글 작성일", "댓글 좋아요 수“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sz="6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모델 학습용 데이터 : H</a:t>
            </a:r>
            <a:r>
              <a:rPr lang="en-US" cap="none"/>
              <a:t>ugging</a:t>
            </a:r>
            <a:r>
              <a:rPr lang="en-US"/>
              <a:t>F</a:t>
            </a:r>
            <a:r>
              <a:rPr lang="en-US" cap="none"/>
              <a:t>ace</a:t>
            </a:r>
            <a:r>
              <a:rPr lang="en-US"/>
              <a:t> K</a:t>
            </a:r>
            <a:r>
              <a:rPr lang="en-US" cap="none"/>
              <a:t>o</a:t>
            </a:r>
            <a:r>
              <a:rPr lang="en-US"/>
              <a:t>E</a:t>
            </a:r>
            <a:r>
              <a:rPr lang="en-US" cap="none"/>
              <a:t>lectra</a:t>
            </a:r>
            <a:r>
              <a:rPr lang="en-US"/>
              <a:t>-</a:t>
            </a:r>
            <a:r>
              <a:rPr lang="en-US" cap="none"/>
              <a:t>small</a:t>
            </a:r>
            <a:r>
              <a:rPr lang="en-US"/>
              <a:t>을 이용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/>
              <a:t>			NSMC(N</a:t>
            </a:r>
            <a:r>
              <a:rPr lang="en-US" cap="none"/>
              <a:t>aver</a:t>
            </a:r>
            <a:r>
              <a:rPr lang="en-US"/>
              <a:t> S</a:t>
            </a:r>
            <a:r>
              <a:rPr lang="en-US" cap="none"/>
              <a:t>entiment</a:t>
            </a:r>
            <a:r>
              <a:rPr lang="en-US"/>
              <a:t> M</a:t>
            </a:r>
            <a:r>
              <a:rPr lang="en-US" cap="none"/>
              <a:t>ovie</a:t>
            </a:r>
            <a:r>
              <a:rPr lang="en-US"/>
              <a:t> C</a:t>
            </a:r>
            <a:r>
              <a:rPr lang="en-US" cap="none"/>
              <a:t>orpus</a:t>
            </a:r>
            <a:r>
              <a:rPr lang="en-US"/>
              <a:t>) 감성분석 모델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254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82" name="Google Shape;1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51364"/>
            <a:ext cx="12192000" cy="3006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/>
          <p:nvPr>
            <p:ph type="title"/>
          </p:nvPr>
        </p:nvSpPr>
        <p:spPr>
          <a:xfrm>
            <a:off x="461617" y="49389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algun Gothic"/>
              <a:buNone/>
            </a:pPr>
            <a:r>
              <a:rPr lang="en-US" sz="3600"/>
              <a:t>데이터 전처리 및 EDA (탐색적 데이터 분석) (1/6) </a:t>
            </a:r>
            <a:endParaRPr sz="3600"/>
          </a:p>
        </p:txBody>
      </p:sp>
      <p:cxnSp>
        <p:nvCxnSpPr>
          <p:cNvPr id="188" name="Google Shape;188;p5"/>
          <p:cNvCxnSpPr/>
          <p:nvPr/>
        </p:nvCxnSpPr>
        <p:spPr>
          <a:xfrm>
            <a:off x="966787" y="5591720"/>
            <a:ext cx="1864519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9" name="Google Shape;1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732" y="1006878"/>
            <a:ext cx="9977378" cy="446288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5"/>
          <p:cNvSpPr/>
          <p:nvPr/>
        </p:nvSpPr>
        <p:spPr>
          <a:xfrm>
            <a:off x="872455" y="1320800"/>
            <a:ext cx="5993858" cy="45812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1" name="Google Shape;191;p5"/>
          <p:cNvSpPr/>
          <p:nvPr/>
        </p:nvSpPr>
        <p:spPr>
          <a:xfrm>
            <a:off x="872456" y="2780198"/>
            <a:ext cx="5993858" cy="45812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2" name="Google Shape;192;p5"/>
          <p:cNvSpPr/>
          <p:nvPr/>
        </p:nvSpPr>
        <p:spPr>
          <a:xfrm>
            <a:off x="872456" y="4253398"/>
            <a:ext cx="4910966" cy="45812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 txBox="1"/>
          <p:nvPr>
            <p:ph type="title"/>
          </p:nvPr>
        </p:nvSpPr>
        <p:spPr>
          <a:xfrm>
            <a:off x="461617" y="49389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algun Gothic"/>
              <a:buNone/>
            </a:pPr>
            <a:r>
              <a:rPr lang="en-US" sz="3600"/>
              <a:t>데이터 전처리 및 EDA (탐색적 데이터 분석) (2/6) </a:t>
            </a:r>
            <a:endParaRPr sz="3600"/>
          </a:p>
        </p:txBody>
      </p:sp>
      <p:pic>
        <p:nvPicPr>
          <p:cNvPr id="198" name="Google Shape;1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5255" y="1201354"/>
            <a:ext cx="6681788" cy="5062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/>
          <p:nvPr>
            <p:ph type="title"/>
          </p:nvPr>
        </p:nvSpPr>
        <p:spPr>
          <a:xfrm>
            <a:off x="461617" y="49389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algun Gothic"/>
              <a:buNone/>
            </a:pPr>
            <a:r>
              <a:rPr lang="en-US" sz="3600"/>
              <a:t>데이터 전처리 및 EDA (탐색적 데이터 분석) (3/6) </a:t>
            </a:r>
            <a:endParaRPr sz="3600"/>
          </a:p>
        </p:txBody>
      </p:sp>
      <p:pic>
        <p:nvPicPr>
          <p:cNvPr id="204" name="Google Shape;2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387" y="968061"/>
            <a:ext cx="7020092" cy="5492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968062"/>
            <a:ext cx="6096000" cy="5492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/>
          <p:nvPr>
            <p:ph type="title"/>
          </p:nvPr>
        </p:nvSpPr>
        <p:spPr>
          <a:xfrm>
            <a:off x="461617" y="49389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algun Gothic"/>
              <a:buNone/>
            </a:pPr>
            <a:r>
              <a:rPr lang="en-US" sz="3600"/>
              <a:t>데이터 전처리 및 EDA (탐색적 데이터 분석) (4/6) </a:t>
            </a:r>
            <a:endParaRPr sz="3600"/>
          </a:p>
        </p:txBody>
      </p:sp>
      <p:pic>
        <p:nvPicPr>
          <p:cNvPr id="211" name="Google Shape;2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264" y="1038225"/>
            <a:ext cx="10293471" cy="51149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8"/>
          <p:cNvSpPr/>
          <p:nvPr/>
        </p:nvSpPr>
        <p:spPr>
          <a:xfrm>
            <a:off x="1015068" y="1446635"/>
            <a:ext cx="3858936" cy="45812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1015067" y="3137564"/>
            <a:ext cx="6090407" cy="45812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1015068" y="4828493"/>
            <a:ext cx="4966282" cy="45812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 txBox="1"/>
          <p:nvPr>
            <p:ph type="title"/>
          </p:nvPr>
        </p:nvSpPr>
        <p:spPr>
          <a:xfrm>
            <a:off x="461617" y="49389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algun Gothic"/>
              <a:buNone/>
            </a:pPr>
            <a:r>
              <a:rPr lang="en-US" sz="3600"/>
              <a:t>데이터 전처리 및 EDA (탐색적 데이터 분석) (5/6) </a:t>
            </a:r>
            <a:endParaRPr sz="3600"/>
          </a:p>
        </p:txBody>
      </p:sp>
      <p:pic>
        <p:nvPicPr>
          <p:cNvPr id="220" name="Google Shape;2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563" y="1463673"/>
            <a:ext cx="3716482" cy="29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0081" y="1463673"/>
            <a:ext cx="3671838" cy="294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59955" y="1463673"/>
            <a:ext cx="3733605" cy="294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주요 이벤트">
  <a:themeElements>
    <a:clrScheme name="Main Event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2023-10-06T02:16:19Z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