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8" r:id="rId5"/>
    <p:sldId id="260" r:id="rId6"/>
    <p:sldId id="257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8ACAC-6128-46E0-B061-0FCDB50DF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A476F7-71F3-4572-9019-0DF503A98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13BB8-DE55-4B2F-A1D1-45F2FED2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F35-1F94-4599-B64A-412C0B805446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B2060-CC5B-4C1F-A075-C8EB72D3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56150-11A0-4E82-9015-AE5644A8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4684-FCD8-4C22-A5BA-79AF18B2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7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2058A-0E25-488C-B2CB-BBD69517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36229B-6043-4328-9065-3E7EAB201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1FC3C-599E-4E42-9F92-ED3EA966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F35-1F94-4599-B64A-412C0B805446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1FF0E-BB92-42FE-89BA-9E057F48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683FE-8116-47A1-B0FC-3F4AA0DB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4684-FCD8-4C22-A5BA-79AF18B2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2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1C8C17-0C52-4268-BE3C-67469D820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D4AC40-2B84-472D-B0FA-90D52632F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435F8-A193-48B4-B8B9-640696C4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F35-1F94-4599-B64A-412C0B805446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F5E9D-002C-4ABF-91BD-51D5404C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29DC1-B70F-41CA-AEE4-B568D8A2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4684-FCD8-4C22-A5BA-79AF18B2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5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EA584-494B-46FC-B29A-6027E4FF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3FB6A-32C3-40E4-A7A8-FDCF4A83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7F35A-9C6B-4B51-9C7E-8A158C53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F35-1F94-4599-B64A-412C0B805446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1B597A-176E-44FF-819F-CECC8395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4ACA1-1C61-4CB9-9FAF-57C66959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4684-FCD8-4C22-A5BA-79AF18B2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23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B892B-E10F-4E75-BF6B-17F9A063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06878-8363-441D-B9F8-F5B53D77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BAE72-E540-4356-9203-AFA87E45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F35-1F94-4599-B64A-412C0B805446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9401B-D365-4444-9379-70FFF0B2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1DEE8-BEFC-4E6D-8572-E62F1091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4684-FCD8-4C22-A5BA-79AF18B2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8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88C66-9934-4DAD-95E2-B4553203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0C4AA-3928-4C5F-B634-A4B8AA444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FADF06-B442-4884-B34B-1A99893F8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26F22-BC6C-45F8-AA65-D6A4336F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F35-1F94-4599-B64A-412C0B805446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0C528-A0DB-4AD3-A7CE-C6195313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DA660C-9897-47A8-AF88-EDB90C05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4684-FCD8-4C22-A5BA-79AF18B2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8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21EED-4038-4C6E-8CB2-C1191E3A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C04D7-BB08-4FC1-89C5-A30BE6226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9F4A8-6F6A-4BE8-BCE5-63157C47C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920005-99E9-4625-9213-5162EB704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341E2B-26A6-45D5-9258-F9F2BDFC4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A36D6F-6D88-4834-9FB6-1631CAFB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F35-1F94-4599-B64A-412C0B805446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7EE2AD-27F1-415B-BBE2-F0BC4100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5D195E-350D-400B-8724-64CC6A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4684-FCD8-4C22-A5BA-79AF18B2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53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9205F-B2D4-4132-B5FB-93E870D7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0CB7C-331D-423E-9CA4-DADBA1CE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F35-1F94-4599-B64A-412C0B805446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E689FE-03DB-427F-9892-203059DB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4DF5E7-9C5D-4CCE-9CD4-311CADF0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4684-FCD8-4C22-A5BA-79AF18B2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7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28BAB5-DD48-4ABC-8D2C-F600AB9D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F35-1F94-4599-B64A-412C0B805446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F2CD25-22CF-48F6-8FB4-54FDCE98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03EF11-2C22-41B6-A146-BA193BE6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4684-FCD8-4C22-A5BA-79AF18B2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53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E1DBE-433F-41C9-8613-A3453EA8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1C5E7-95F2-4C4B-9E60-D75F6076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B194AE-5072-4016-9406-727F6BE23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0C5505-6534-46B7-B23F-84D2224E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F35-1F94-4599-B64A-412C0B805446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E47455-64B7-4087-AF3F-B4ED1C46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8B60A-BAC4-4A93-BFBF-809B0183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4684-FCD8-4C22-A5BA-79AF18B2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6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456B9-C88A-4C8F-B104-B482C060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5571FA-22D5-466A-8F3C-4E322D533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0066D5-5044-46B6-A63C-0A8AE794B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5599F-4216-4677-9590-876C8D2A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F35-1F94-4599-B64A-412C0B805446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540C6F-23E6-4384-BBC2-C21BA169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CB2329-0E60-4783-BE51-6E9BB654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4684-FCD8-4C22-A5BA-79AF18B2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79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D167C7-5861-4D43-A5D1-16E4CF1D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59F73-4F17-4ECE-B1E3-8D08A5120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32EDB-6D21-4DFF-9FD5-353F9A3E9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35F35-1F94-4599-B64A-412C0B805446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8BD8F-5A51-40CA-B2D7-AF465BADC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76520-DB64-4786-941A-CD0C4A027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A4684-FCD8-4C22-A5BA-79AF18B2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07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eb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burns.2020.07.010" TargetMode="External"/><Relationship Id="rId2" Type="http://schemas.openxmlformats.org/officeDocument/2006/relationships/hyperlink" Target="https://doi.org/10.1038/s41598-017-04075-z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F02D3-B2AD-493B-88DA-778FFA2E1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7212"/>
            <a:ext cx="12192000" cy="783258"/>
          </a:xfrm>
        </p:spPr>
        <p:txBody>
          <a:bodyPr>
            <a:noAutofit/>
          </a:bodyPr>
          <a:lstStyle/>
          <a:p>
            <a:r>
              <a:rPr lang="en-US" altLang="zh-CN" sz="5400" b="1" dirty="0">
                <a:latin typeface="+mn-lt"/>
              </a:rPr>
              <a:t>Burn Wound Imaging Classification</a:t>
            </a:r>
            <a:endParaRPr lang="zh-CN" altLang="en-US" sz="5400" b="1" dirty="0">
              <a:latin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3FE2FD-AD91-4B39-8C4F-7AF5F5CCF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07078"/>
            <a:ext cx="12192000" cy="1460905"/>
          </a:xfrm>
        </p:spPr>
        <p:txBody>
          <a:bodyPr>
            <a:normAutofit/>
          </a:bodyPr>
          <a:lstStyle/>
          <a:p>
            <a:r>
              <a:rPr lang="en-AU" altLang="zh-CN" sz="2800" b="1" dirty="0"/>
              <a:t>Data7901 Frontier Project Seminar</a:t>
            </a:r>
          </a:p>
          <a:p>
            <a:r>
              <a:rPr lang="en-AU" altLang="zh-CN" sz="2000" dirty="0">
                <a:solidFill>
                  <a:schemeClr val="bg2">
                    <a:lumMod val="50000"/>
                  </a:schemeClr>
                </a:solidFill>
              </a:rPr>
              <a:t>Week 13, S1, 2021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Xinqian Wang, 45654897, supervised by Dr Mahsa Baktashmotlagh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9A964E-A60C-482C-BB9D-E827DDBDD7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80" y="528094"/>
            <a:ext cx="3596640" cy="14173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264892-DA8B-4614-A366-AF344AC78A71}"/>
              </a:ext>
            </a:extLst>
          </p:cNvPr>
          <p:cNvSpPr txBox="1"/>
          <p:nvPr/>
        </p:nvSpPr>
        <p:spPr>
          <a:xfrm>
            <a:off x="2967872" y="4859781"/>
            <a:ext cx="6256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/>
              <a:t>Project Definition: </a:t>
            </a:r>
            <a:r>
              <a:rPr lang="en-US" altLang="zh-CN" sz="2400" dirty="0"/>
              <a:t>developing a system for burn wound recognition that helps to classify the categories of burn wounds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712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8F2A83CE-399D-4442-8E3E-9341BAE2DACA}"/>
              </a:ext>
            </a:extLst>
          </p:cNvPr>
          <p:cNvSpPr/>
          <p:nvPr/>
        </p:nvSpPr>
        <p:spPr>
          <a:xfrm>
            <a:off x="6959600" y="924560"/>
            <a:ext cx="4856480" cy="2164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D3AC16-5233-4337-B539-C0370F4F5BEF}"/>
              </a:ext>
            </a:extLst>
          </p:cNvPr>
          <p:cNvGrpSpPr/>
          <p:nvPr/>
        </p:nvGrpSpPr>
        <p:grpSpPr>
          <a:xfrm>
            <a:off x="122549" y="231063"/>
            <a:ext cx="3082565" cy="994422"/>
            <a:chOff x="224325" y="306477"/>
            <a:chExt cx="3082565" cy="9944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3473858-F1CB-4299-9E54-25FA93548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25" y="306477"/>
              <a:ext cx="858702" cy="994422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6CDB8F-3158-49E6-88D5-B4A57BEA891C}"/>
                </a:ext>
              </a:extLst>
            </p:cNvPr>
            <p:cNvSpPr txBox="1"/>
            <p:nvPr/>
          </p:nvSpPr>
          <p:spPr>
            <a:xfrm>
              <a:off x="1083028" y="511300"/>
              <a:ext cx="22238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Workflow</a:t>
              </a:r>
              <a:endPara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C19DB34-C748-43F8-BBE2-FF5EDA51AC65}"/>
              </a:ext>
            </a:extLst>
          </p:cNvPr>
          <p:cNvGrpSpPr/>
          <p:nvPr/>
        </p:nvGrpSpPr>
        <p:grpSpPr>
          <a:xfrm>
            <a:off x="551900" y="3187882"/>
            <a:ext cx="11190430" cy="2735398"/>
            <a:chOff x="122549" y="1430308"/>
            <a:chExt cx="11888410" cy="271295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2BF424D-CBCC-42CD-96E4-2AE81A488A77}"/>
                </a:ext>
              </a:extLst>
            </p:cNvPr>
            <p:cNvGrpSpPr/>
            <p:nvPr/>
          </p:nvGrpSpPr>
          <p:grpSpPr>
            <a:xfrm>
              <a:off x="122549" y="1430308"/>
              <a:ext cx="10231509" cy="2712955"/>
              <a:chOff x="122549" y="1917683"/>
              <a:chExt cx="10231509" cy="2712955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5929B33C-557E-4288-A418-04797FA6A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4092" y="1917683"/>
                <a:ext cx="8839966" cy="271295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8B852BF0-4C59-40ED-A645-E65B5DFA79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549" y="2447925"/>
                <a:ext cx="3062665" cy="1647825"/>
              </a:xfrm>
              <a:prstGeom prst="rect">
                <a:avLst/>
              </a:prstGeom>
            </p:spPr>
          </p:pic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18E884B-021E-4CF8-910F-04942EAC9FD8}"/>
                  </a:ext>
                </a:extLst>
              </p:cNvPr>
              <p:cNvSpPr/>
              <p:nvPr/>
            </p:nvSpPr>
            <p:spPr>
              <a:xfrm>
                <a:off x="921368" y="2830285"/>
                <a:ext cx="585926" cy="596390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25B5D1A0-77A1-4DE6-8536-D93AC82DE7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7294" y="3426675"/>
                <a:ext cx="1697820" cy="4138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00CA5AA7-62A5-4EDB-980B-8E0BD8CA86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14092" y="2830285"/>
                <a:ext cx="1718693" cy="67301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C3CD543F-837D-41BD-8F8F-D3BE4D942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0857" y="2451866"/>
              <a:ext cx="1650102" cy="665191"/>
            </a:xfrm>
            <a:prstGeom prst="rect">
              <a:avLst/>
            </a:prstGeom>
          </p:spPr>
        </p:pic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81E40B5B-12F7-4441-A0A9-21193FCFBA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002" y="1020661"/>
            <a:ext cx="4704328" cy="1981758"/>
          </a:xfrm>
          <a:prstGeom prst="rect">
            <a:avLst/>
          </a:prstGeom>
        </p:spPr>
      </p:pic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5CCEB3-7FDD-4F77-AD22-E4028D83EB32}"/>
              </a:ext>
            </a:extLst>
          </p:cNvPr>
          <p:cNvCxnSpPr>
            <a:cxnSpLocks/>
          </p:cNvCxnSpPr>
          <p:nvPr/>
        </p:nvCxnSpPr>
        <p:spPr>
          <a:xfrm flipH="1">
            <a:off x="4789375" y="924560"/>
            <a:ext cx="2170225" cy="35864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59C97B4-ED83-4F88-AA38-37E4FA8C8B9E}"/>
              </a:ext>
            </a:extLst>
          </p:cNvPr>
          <p:cNvCxnSpPr/>
          <p:nvPr/>
        </p:nvCxnSpPr>
        <p:spPr>
          <a:xfrm flipH="1">
            <a:off x="5090160" y="3088640"/>
            <a:ext cx="1869440" cy="14224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0BF63A4-1B16-478D-8959-5FD66CEE13A5}"/>
              </a:ext>
            </a:extLst>
          </p:cNvPr>
          <p:cNvSpPr txBox="1"/>
          <p:nvPr/>
        </p:nvSpPr>
        <p:spPr>
          <a:xfrm>
            <a:off x="7802387" y="3045530"/>
            <a:ext cx="741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</a:rPr>
              <a:t>Skin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448397B-688B-469C-89E0-3DA2B2AFBC89}"/>
              </a:ext>
            </a:extLst>
          </p:cNvPr>
          <p:cNvSpPr txBox="1"/>
          <p:nvPr/>
        </p:nvSpPr>
        <p:spPr>
          <a:xfrm>
            <a:off x="10261109" y="3045529"/>
            <a:ext cx="83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</a:rPr>
              <a:t>Burn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88CD56D-6F04-4D04-813D-31EBC69D3E2F}"/>
              </a:ext>
            </a:extLst>
          </p:cNvPr>
          <p:cNvSpPr txBox="1"/>
          <p:nvPr/>
        </p:nvSpPr>
        <p:spPr>
          <a:xfrm>
            <a:off x="3515360" y="1153180"/>
            <a:ext cx="314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Feature Extraction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78C269-C754-4E12-A9CA-0E1807DF2B67}"/>
              </a:ext>
            </a:extLst>
          </p:cNvPr>
          <p:cNvSpPr txBox="1"/>
          <p:nvPr/>
        </p:nvSpPr>
        <p:spPr>
          <a:xfrm>
            <a:off x="11269687" y="-9397"/>
            <a:ext cx="9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page-1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0298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7">
            <a:extLst>
              <a:ext uri="{FF2B5EF4-FFF2-40B4-BE49-F238E27FC236}">
                <a16:creationId xmlns:a16="http://schemas.microsoft.com/office/drawing/2014/main" id="{06535945-96B4-4A54-8DC7-F83B0324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516" y="5197309"/>
            <a:ext cx="1660691" cy="1660691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00EA6FF4-FF80-4CD0-9B86-A82ACEE3D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516" y="2929470"/>
            <a:ext cx="2630010" cy="187498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7D3AC16-5233-4337-B539-C0370F4F5BEF}"/>
              </a:ext>
            </a:extLst>
          </p:cNvPr>
          <p:cNvGrpSpPr/>
          <p:nvPr/>
        </p:nvGrpSpPr>
        <p:grpSpPr>
          <a:xfrm>
            <a:off x="122549" y="231063"/>
            <a:ext cx="3268721" cy="994422"/>
            <a:chOff x="224325" y="306477"/>
            <a:chExt cx="3268721" cy="9944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3473858-F1CB-4299-9E54-25FA93548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25" y="306477"/>
              <a:ext cx="858702" cy="994422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6CDB8F-3158-49E6-88D5-B4A57BEA891C}"/>
                </a:ext>
              </a:extLst>
            </p:cNvPr>
            <p:cNvSpPr txBox="1"/>
            <p:nvPr/>
          </p:nvSpPr>
          <p:spPr>
            <a:xfrm>
              <a:off x="1083028" y="511300"/>
              <a:ext cx="24100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u="sng" dirty="0"/>
                <a:t>Approach</a:t>
              </a:r>
              <a:endParaRPr lang="zh-CN" altLang="en-US" sz="3200" b="1" u="sng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76F277D-8CC0-490F-BAB8-DEB1D579636F}"/>
              </a:ext>
            </a:extLst>
          </p:cNvPr>
          <p:cNvGrpSpPr/>
          <p:nvPr/>
        </p:nvGrpSpPr>
        <p:grpSpPr>
          <a:xfrm>
            <a:off x="962436" y="1153393"/>
            <a:ext cx="5710236" cy="4449968"/>
            <a:chOff x="658477" y="1691594"/>
            <a:chExt cx="5710236" cy="4449968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0E15687-B406-498F-A06F-64DB918B8814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48" y="4404157"/>
              <a:ext cx="0" cy="7622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C449EF2-D4BA-4222-B39C-F89DED4A369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13595" y="5272859"/>
              <a:ext cx="0" cy="7622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2D0F2A7F-AB14-4FB4-AD05-41BFC719F7E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131716" y="4404155"/>
              <a:ext cx="0" cy="7622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6D7D77BB-8405-4C09-A471-F09A82447FD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131715" y="2673470"/>
              <a:ext cx="0" cy="7622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05B216BF-EE66-4D64-9246-5CC8B0ABD0EB}"/>
                </a:ext>
              </a:extLst>
            </p:cNvPr>
            <p:cNvGrpSpPr/>
            <p:nvPr/>
          </p:nvGrpSpPr>
          <p:grpSpPr>
            <a:xfrm>
              <a:off x="658477" y="1691594"/>
              <a:ext cx="5710236" cy="4449968"/>
              <a:chOff x="658477" y="1691594"/>
              <a:chExt cx="5710236" cy="4449968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D34D3BC2-C2C8-478C-9636-078936CF1432}"/>
                  </a:ext>
                </a:extLst>
              </p:cNvPr>
              <p:cNvSpPr/>
              <p:nvPr/>
            </p:nvSpPr>
            <p:spPr>
              <a:xfrm>
                <a:off x="658477" y="1691595"/>
                <a:ext cx="2473994" cy="975157"/>
              </a:xfrm>
              <a:prstGeom prst="roundRect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altLang="zh-CN" sz="2800" dirty="0"/>
                  <a:t>Image Pre-processing</a:t>
                </a:r>
                <a:endParaRPr lang="zh-CN" altLang="en-US" sz="2800" dirty="0"/>
              </a:p>
            </p:txBody>
          </p: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B743E7AA-ED83-400B-B879-EF327EB7AA01}"/>
                  </a:ext>
                </a:extLst>
              </p:cNvPr>
              <p:cNvCxnSpPr>
                <a:cxnSpLocks/>
                <a:stCxn id="24" idx="2"/>
              </p:cNvCxnSpPr>
              <p:nvPr/>
            </p:nvCxnSpPr>
            <p:spPr>
              <a:xfrm>
                <a:off x="1895474" y="2666752"/>
                <a:ext cx="0" cy="76224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6FD7A2B7-1B3C-4D75-B169-2026BB1638F2}"/>
                  </a:ext>
                </a:extLst>
              </p:cNvPr>
              <p:cNvSpPr/>
              <p:nvPr/>
            </p:nvSpPr>
            <p:spPr>
              <a:xfrm>
                <a:off x="658477" y="3429000"/>
                <a:ext cx="2473994" cy="975157"/>
              </a:xfrm>
              <a:prstGeom prst="roundRect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altLang="zh-CN" sz="2800" dirty="0"/>
                  <a:t>Data Augmentation</a:t>
                </a:r>
                <a:endParaRPr lang="zh-CN" altLang="en-US" sz="2800" dirty="0"/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513EA7E0-A918-4F52-8606-4170F95EE753}"/>
                  </a:ext>
                </a:extLst>
              </p:cNvPr>
              <p:cNvSpPr/>
              <p:nvPr/>
            </p:nvSpPr>
            <p:spPr>
              <a:xfrm>
                <a:off x="658477" y="5166405"/>
                <a:ext cx="2473994" cy="975157"/>
              </a:xfrm>
              <a:prstGeom prst="roundRect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altLang="zh-CN" sz="2800" dirty="0"/>
                  <a:t>Network Building</a:t>
                </a:r>
                <a:endParaRPr lang="zh-CN" altLang="en-US" sz="2800" dirty="0"/>
              </a:p>
            </p:txBody>
          </p:sp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9CBCAC09-ED06-4BC0-BAEC-594C9533E31E}"/>
                  </a:ext>
                </a:extLst>
              </p:cNvPr>
              <p:cNvSpPr/>
              <p:nvPr/>
            </p:nvSpPr>
            <p:spPr>
              <a:xfrm>
                <a:off x="3894719" y="5166403"/>
                <a:ext cx="2473994" cy="975157"/>
              </a:xfrm>
              <a:prstGeom prst="roundRect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altLang="zh-CN" sz="2800" dirty="0"/>
                  <a:t>Model T</a:t>
                </a:r>
                <a:r>
                  <a:rPr lang="en-US" altLang="zh-CN" sz="2800" dirty="0"/>
                  <a:t>raining</a:t>
                </a:r>
                <a:endParaRPr lang="zh-CN" altLang="en-US" sz="2800" dirty="0"/>
              </a:p>
            </p:txBody>
          </p:sp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D89134FF-721D-44F2-8192-ED3EBAE5C106}"/>
                  </a:ext>
                </a:extLst>
              </p:cNvPr>
              <p:cNvSpPr/>
              <p:nvPr/>
            </p:nvSpPr>
            <p:spPr>
              <a:xfrm>
                <a:off x="3894719" y="3432358"/>
                <a:ext cx="2473994" cy="975157"/>
              </a:xfrm>
              <a:prstGeom prst="roundRect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altLang="zh-CN" sz="2800" dirty="0"/>
                  <a:t>Model</a:t>
                </a:r>
              </a:p>
              <a:p>
                <a:pPr algn="ctr"/>
                <a:r>
                  <a:rPr lang="en-AU" altLang="zh-CN" sz="2800" dirty="0"/>
                  <a:t>Validation</a:t>
                </a:r>
                <a:endParaRPr lang="zh-CN" altLang="en-US" sz="2800" dirty="0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DFCFBD4D-56E9-4338-9F57-1C33D6BE6695}"/>
                  </a:ext>
                </a:extLst>
              </p:cNvPr>
              <p:cNvSpPr/>
              <p:nvPr/>
            </p:nvSpPr>
            <p:spPr>
              <a:xfrm>
                <a:off x="3894718" y="1691594"/>
                <a:ext cx="2473994" cy="975157"/>
              </a:xfrm>
              <a:prstGeom prst="roundRect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altLang="zh-CN" sz="2800" dirty="0"/>
                  <a:t>Model</a:t>
                </a:r>
              </a:p>
              <a:p>
                <a:pPr algn="ctr"/>
                <a:r>
                  <a:rPr lang="en-AU" altLang="zh-CN" sz="2800" dirty="0"/>
                  <a:t>Testing</a:t>
                </a:r>
                <a:endParaRPr lang="zh-CN" altLang="en-US" sz="2800" dirty="0"/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EB6A5F01-DD10-4B9E-B970-F266F787392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908" y="1798048"/>
                <a:ext cx="0" cy="76224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49706424-7B87-4C2D-9257-0426AD456DA2}"/>
              </a:ext>
            </a:extLst>
          </p:cNvPr>
          <p:cNvSpPr txBox="1"/>
          <p:nvPr/>
        </p:nvSpPr>
        <p:spPr>
          <a:xfrm>
            <a:off x="6889372" y="1109442"/>
            <a:ext cx="158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Network</a:t>
            </a:r>
            <a:endParaRPr lang="zh-CN" altLang="en-US" sz="2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788C689-A0F8-4B27-B8CF-753C0E3E426C}"/>
              </a:ext>
            </a:extLst>
          </p:cNvPr>
          <p:cNvSpPr txBox="1"/>
          <p:nvPr/>
        </p:nvSpPr>
        <p:spPr>
          <a:xfrm>
            <a:off x="6889372" y="4798398"/>
            <a:ext cx="2283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Programming</a:t>
            </a:r>
            <a:endParaRPr lang="zh-CN" altLang="en-US" sz="2800" dirty="0"/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D49BE161-96B5-494C-B387-B830FF767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516" y="1783279"/>
            <a:ext cx="1994528" cy="1114239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EFAAE7BF-9B21-42CD-86A8-36F9CD8FD13E}"/>
              </a:ext>
            </a:extLst>
          </p:cNvPr>
          <p:cNvSpPr txBox="1"/>
          <p:nvPr/>
        </p:nvSpPr>
        <p:spPr>
          <a:xfrm>
            <a:off x="9402636" y="2109565"/>
            <a:ext cx="1389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ResNet</a:t>
            </a:r>
            <a:endParaRPr lang="zh-CN" altLang="en-US" sz="2800" b="1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7C0C2D-682E-4594-A0D4-4C83B990B135}"/>
              </a:ext>
            </a:extLst>
          </p:cNvPr>
          <p:cNvSpPr txBox="1"/>
          <p:nvPr/>
        </p:nvSpPr>
        <p:spPr>
          <a:xfrm>
            <a:off x="9402636" y="3636853"/>
            <a:ext cx="182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DenseNet</a:t>
            </a:r>
            <a:endParaRPr lang="zh-CN" altLang="en-US" sz="2800" b="1" dirty="0"/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C8FE66BD-C396-445D-93E2-EFE383BD78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406" y="5832586"/>
            <a:ext cx="2283669" cy="456734"/>
          </a:xfrm>
          <a:prstGeom prst="rect">
            <a:avLst/>
          </a:prstGeom>
        </p:spPr>
      </p:pic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19E75296-6B97-4525-8BE1-1BEF0CBB1D39}"/>
              </a:ext>
            </a:extLst>
          </p:cNvPr>
          <p:cNvSpPr/>
          <p:nvPr/>
        </p:nvSpPr>
        <p:spPr>
          <a:xfrm>
            <a:off x="962436" y="5760148"/>
            <a:ext cx="5710235" cy="975157"/>
          </a:xfrm>
          <a:prstGeom prst="roundRect">
            <a:avLst/>
          </a:prstGeom>
          <a:ln w="158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altLang="zh-CN" sz="2000" b="1" dirty="0"/>
              <a:t>Transfer Learning </a:t>
            </a:r>
            <a:r>
              <a:rPr lang="en-AU" altLang="zh-CN" sz="2000" dirty="0"/>
              <a:t>and </a:t>
            </a:r>
            <a:r>
              <a:rPr lang="en-AU" altLang="zh-CN" sz="2000" b="1" dirty="0"/>
              <a:t>Domain Adaptation</a:t>
            </a:r>
            <a:r>
              <a:rPr lang="en-AU" altLang="zh-CN" sz="2000" dirty="0"/>
              <a:t> </a:t>
            </a:r>
            <a:r>
              <a:rPr lang="en-US" altLang="zh-CN" sz="2000" dirty="0"/>
              <a:t>may also involved during the </a:t>
            </a:r>
            <a:r>
              <a:rPr lang="en-US" altLang="zh-CN" sz="2000" b="1" dirty="0"/>
              <a:t>Network Building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C878475-DEC3-4F2C-8406-0CA81F712858}"/>
              </a:ext>
            </a:extLst>
          </p:cNvPr>
          <p:cNvSpPr txBox="1"/>
          <p:nvPr/>
        </p:nvSpPr>
        <p:spPr>
          <a:xfrm>
            <a:off x="11269687" y="-9397"/>
            <a:ext cx="9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page-2</a:t>
            </a:r>
            <a:endParaRPr lang="zh-CN" altLang="en-US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666C496-8123-49E0-9D3F-76A5B2067096}"/>
              </a:ext>
            </a:extLst>
          </p:cNvPr>
          <p:cNvSpPr/>
          <p:nvPr/>
        </p:nvSpPr>
        <p:spPr>
          <a:xfrm>
            <a:off x="2248631" y="2394267"/>
            <a:ext cx="230816" cy="23081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90000" bIns="90000" rtlCol="0" anchor="ctr" anchorCtr="1"/>
          <a:lstStyle/>
          <a:p>
            <a:pPr algn="ctr"/>
            <a:r>
              <a:rPr lang="en-AU" altLang="zh-CN" dirty="0"/>
              <a:t>1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71B73C8-60F9-461A-9995-2A484E68DDDD}"/>
              </a:ext>
            </a:extLst>
          </p:cNvPr>
          <p:cNvSpPr/>
          <p:nvPr/>
        </p:nvSpPr>
        <p:spPr>
          <a:xfrm>
            <a:off x="2240504" y="4131672"/>
            <a:ext cx="230816" cy="23081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90000" bIns="90000" rtlCol="0" anchor="ctr" anchorCtr="1"/>
          <a:lstStyle/>
          <a:p>
            <a:pPr algn="ctr"/>
            <a:r>
              <a:rPr lang="en-AU" altLang="zh-CN" dirty="0"/>
              <a:t>2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4ED9E75-53EB-4A62-840C-CA38797E2F38}"/>
              </a:ext>
            </a:extLst>
          </p:cNvPr>
          <p:cNvSpPr/>
          <p:nvPr/>
        </p:nvSpPr>
        <p:spPr>
          <a:xfrm>
            <a:off x="3701627" y="4829192"/>
            <a:ext cx="230816" cy="23081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90000" bIns="90000" rtlCol="0" anchor="ctr" anchorCtr="1"/>
          <a:lstStyle/>
          <a:p>
            <a:pPr algn="ctr"/>
            <a:r>
              <a:rPr lang="en-AU" altLang="zh-CN" dirty="0"/>
              <a:t>3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550C990-44EF-4AD4-BC7C-21CB551CD8F6}"/>
              </a:ext>
            </a:extLst>
          </p:cNvPr>
          <p:cNvSpPr/>
          <p:nvPr/>
        </p:nvSpPr>
        <p:spPr>
          <a:xfrm>
            <a:off x="5183813" y="4135519"/>
            <a:ext cx="230816" cy="23081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90000" bIns="90000" rtlCol="0" anchor="ctr" anchorCtr="1"/>
          <a:lstStyle/>
          <a:p>
            <a:pPr algn="ctr"/>
            <a:r>
              <a:rPr lang="en-AU" altLang="zh-CN" dirty="0"/>
              <a:t>4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4496738-4F30-4366-A436-9A6DFB041BF5}"/>
              </a:ext>
            </a:extLst>
          </p:cNvPr>
          <p:cNvSpPr/>
          <p:nvPr/>
        </p:nvSpPr>
        <p:spPr>
          <a:xfrm>
            <a:off x="5180565" y="2390417"/>
            <a:ext cx="230816" cy="23081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90000" bIns="90000" rtlCol="0" anchor="ctr" anchorCtr="1"/>
          <a:lstStyle/>
          <a:p>
            <a:pPr algn="ctr"/>
            <a:r>
              <a:rPr lang="en-AU" altLang="zh-CN" dirty="0"/>
              <a:t>5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8A3107D4-270F-4F71-8E6C-99B695220EC3}"/>
              </a:ext>
            </a:extLst>
          </p:cNvPr>
          <p:cNvSpPr/>
          <p:nvPr/>
        </p:nvSpPr>
        <p:spPr>
          <a:xfrm>
            <a:off x="3682459" y="1701653"/>
            <a:ext cx="230816" cy="23081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90000" bIns="90000" rtlCol="0" anchor="ctr" anchorCtr="1"/>
          <a:lstStyle/>
          <a:p>
            <a:pPr algn="ctr"/>
            <a:r>
              <a:rPr lang="en-AU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1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17879FF-0A95-4F54-B6E7-ECC664E3FEFE}"/>
              </a:ext>
            </a:extLst>
          </p:cNvPr>
          <p:cNvSpPr txBox="1"/>
          <p:nvPr/>
        </p:nvSpPr>
        <p:spPr>
          <a:xfrm>
            <a:off x="4820154" y="1203776"/>
            <a:ext cx="6806753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Herston Biofabrication Institute (HBI) is the key partner of one health services provider which is called the Metro North Health. HBI receives 3000-3500 referrals per year.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We have achieved the samples of </a:t>
            </a:r>
            <a:r>
              <a:rPr lang="en-US" altLang="zh-CN" b="1" dirty="0">
                <a:solidFill>
                  <a:srgbClr val="C00000"/>
                </a:solidFill>
              </a:rPr>
              <a:t>84</a:t>
            </a:r>
            <a:r>
              <a:rPr lang="en-US" altLang="zh-CN" dirty="0"/>
              <a:t> burn wound images.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D3AC16-5233-4337-B539-C0370F4F5BEF}"/>
              </a:ext>
            </a:extLst>
          </p:cNvPr>
          <p:cNvGrpSpPr/>
          <p:nvPr/>
        </p:nvGrpSpPr>
        <p:grpSpPr>
          <a:xfrm>
            <a:off x="122549" y="231063"/>
            <a:ext cx="3082565" cy="994422"/>
            <a:chOff x="224325" y="306477"/>
            <a:chExt cx="3082565" cy="9944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3473858-F1CB-4299-9E54-25FA93548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25" y="306477"/>
              <a:ext cx="858702" cy="994422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6CDB8F-3158-49E6-88D5-B4A57BEA891C}"/>
                </a:ext>
              </a:extLst>
            </p:cNvPr>
            <p:cNvSpPr txBox="1"/>
            <p:nvPr/>
          </p:nvSpPr>
          <p:spPr>
            <a:xfrm>
              <a:off x="1083028" y="511300"/>
              <a:ext cx="22238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Datasets</a:t>
              </a:r>
              <a:endPara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0A23FB2-971F-4DBA-A313-C9AAD6AAE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98" y="1438701"/>
            <a:ext cx="3954998" cy="1242286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DB36C386-5F30-437F-A76E-8F0BF07ED576}"/>
              </a:ext>
            </a:extLst>
          </p:cNvPr>
          <p:cNvGrpSpPr/>
          <p:nvPr/>
        </p:nvGrpSpPr>
        <p:grpSpPr>
          <a:xfrm>
            <a:off x="551898" y="3231915"/>
            <a:ext cx="3954998" cy="1242286"/>
            <a:chOff x="551900" y="3759694"/>
            <a:chExt cx="4037850" cy="124228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BE3A343-F741-4FC7-927E-9F895EC98822}"/>
                </a:ext>
              </a:extLst>
            </p:cNvPr>
            <p:cNvGrpSpPr/>
            <p:nvPr/>
          </p:nvGrpSpPr>
          <p:grpSpPr>
            <a:xfrm>
              <a:off x="551900" y="3759694"/>
              <a:ext cx="4037850" cy="1242286"/>
              <a:chOff x="551900" y="3759694"/>
              <a:chExt cx="5310321" cy="1667999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CBFE40C-A3A2-4D48-BB7C-E0B8316BB2FB}"/>
                  </a:ext>
                </a:extLst>
              </p:cNvPr>
              <p:cNvSpPr txBox="1"/>
              <p:nvPr/>
            </p:nvSpPr>
            <p:spPr>
              <a:xfrm>
                <a:off x="551900" y="3759694"/>
                <a:ext cx="5310321" cy="1667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2FFBD36-0BB3-4D4B-B24B-75A8713DB622}"/>
                  </a:ext>
                </a:extLst>
              </p:cNvPr>
              <p:cNvSpPr txBox="1"/>
              <p:nvPr/>
            </p:nvSpPr>
            <p:spPr>
              <a:xfrm>
                <a:off x="679518" y="4283757"/>
                <a:ext cx="3901141" cy="6198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Public Datasets</a:t>
                </a:r>
                <a:endParaRPr lang="zh-CN" altLang="en-US" sz="2400" b="1" dirty="0"/>
              </a:p>
            </p:txBody>
          </p:sp>
        </p:grp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B5E458A8-8AB1-4B71-B4D0-D86995506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209" y="3804017"/>
              <a:ext cx="796140" cy="1153265"/>
            </a:xfrm>
            <a:prstGeom prst="rect">
              <a:avLst/>
            </a:prstGeom>
          </p:spPr>
        </p:pic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A404AB69-DE2B-4F0A-89D3-211BE844BF80}"/>
              </a:ext>
            </a:extLst>
          </p:cNvPr>
          <p:cNvSpPr txBox="1"/>
          <p:nvPr/>
        </p:nvSpPr>
        <p:spPr>
          <a:xfrm>
            <a:off x="4820154" y="3021873"/>
            <a:ext cx="68067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The dataset contains 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dirty="0"/>
              <a:t> different burn types, Superficial dermal, Deep dermal, and Full-thickness. </a:t>
            </a:r>
            <a:r>
              <a:rPr lang="en-US" altLang="zh-CN" b="1" dirty="0">
                <a:solidFill>
                  <a:srgbClr val="C00000"/>
                </a:solidFill>
              </a:rPr>
              <a:t>20</a:t>
            </a:r>
            <a:r>
              <a:rPr lang="en-US" altLang="zh-CN" dirty="0"/>
              <a:t> images in training set and </a:t>
            </a:r>
            <a:r>
              <a:rPr lang="en-US" altLang="zh-CN" b="1" dirty="0">
                <a:solidFill>
                  <a:srgbClr val="C00000"/>
                </a:solidFill>
              </a:rPr>
              <a:t>74</a:t>
            </a:r>
            <a:r>
              <a:rPr lang="en-US" altLang="zh-CN" dirty="0"/>
              <a:t> images in testing set.</a:t>
            </a:r>
          </a:p>
          <a:p>
            <a:pPr algn="just"/>
            <a:r>
              <a:rPr lang="en-US" altLang="zh-CN" sz="1050" b="1" dirty="0"/>
              <a:t>Acknowledgement: </a:t>
            </a:r>
            <a:r>
              <a:rPr lang="en-US" altLang="zh-CN" sz="1050" dirty="0"/>
              <a:t>This database belongs to the Biomedical Image Processing (BIP) Group from the Signal Theory and Communications Department (University of Seville, SPAIN) and Virgen del Rocío Hospital (Seville, SPAIN) .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07B8A9F-CFFE-4D18-AD01-63AA65ECBA09}"/>
              </a:ext>
            </a:extLst>
          </p:cNvPr>
          <p:cNvSpPr/>
          <p:nvPr/>
        </p:nvSpPr>
        <p:spPr>
          <a:xfrm>
            <a:off x="551897" y="5025129"/>
            <a:ext cx="3954999" cy="1242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Privacy Issues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36B9970-2B0A-4544-A653-B8EE08AF656C}"/>
              </a:ext>
            </a:extLst>
          </p:cNvPr>
          <p:cNvSpPr txBox="1"/>
          <p:nvPr/>
        </p:nvSpPr>
        <p:spPr>
          <a:xfrm>
            <a:off x="4823118" y="4907608"/>
            <a:ext cx="6816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Must be careful when utilizing the burn wound images and not allowed to share with others.</a:t>
            </a:r>
          </a:p>
          <a:p>
            <a:pPr algn="just"/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(for example, some images may appear tattoos, which is very sensitive when corresponding to identify a person.)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11F08A-87DB-472C-9D4B-A69062AEF745}"/>
              </a:ext>
            </a:extLst>
          </p:cNvPr>
          <p:cNvSpPr txBox="1"/>
          <p:nvPr/>
        </p:nvSpPr>
        <p:spPr>
          <a:xfrm>
            <a:off x="11269687" y="-9397"/>
            <a:ext cx="9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page-3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5548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>
            <a:extLst>
              <a:ext uri="{FF2B5EF4-FFF2-40B4-BE49-F238E27FC236}">
                <a16:creationId xmlns:a16="http://schemas.microsoft.com/office/drawing/2014/main" id="{EA2D8025-21BF-4BF1-85AC-C8FA4420E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094" y="3067531"/>
            <a:ext cx="3787468" cy="217188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6CFDE0E-8E97-4E80-98B7-BA1C32346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405" y="620068"/>
            <a:ext cx="4000847" cy="223285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CA8C712-EA0A-4A12-A9F1-6501F8A72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822"/>
            <a:ext cx="6963856" cy="414144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7D3AC16-5233-4337-B539-C0370F4F5BEF}"/>
              </a:ext>
            </a:extLst>
          </p:cNvPr>
          <p:cNvGrpSpPr/>
          <p:nvPr/>
        </p:nvGrpSpPr>
        <p:grpSpPr>
          <a:xfrm>
            <a:off x="122549" y="231063"/>
            <a:ext cx="3819136" cy="994422"/>
            <a:chOff x="224325" y="306477"/>
            <a:chExt cx="3819136" cy="9944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3473858-F1CB-4299-9E54-25FA93548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25" y="306477"/>
              <a:ext cx="858702" cy="994422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6CDB8F-3158-49E6-88D5-B4A57BEA891C}"/>
                </a:ext>
              </a:extLst>
            </p:cNvPr>
            <p:cNvSpPr txBox="1"/>
            <p:nvPr/>
          </p:nvSpPr>
          <p:spPr>
            <a:xfrm>
              <a:off x="1083027" y="511300"/>
              <a:ext cx="29604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Related Works</a:t>
              </a:r>
              <a:endPara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7CB7F84-5D81-45F3-9C11-08FDC21351F0}"/>
              </a:ext>
            </a:extLst>
          </p:cNvPr>
          <p:cNvGrpSpPr/>
          <p:nvPr/>
        </p:nvGrpSpPr>
        <p:grpSpPr>
          <a:xfrm>
            <a:off x="122549" y="5440730"/>
            <a:ext cx="5716633" cy="1192856"/>
            <a:chOff x="551900" y="5434081"/>
            <a:chExt cx="5716633" cy="119285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4A3A09C-DA81-4F01-96E3-5968C2E74985}"/>
                </a:ext>
              </a:extLst>
            </p:cNvPr>
            <p:cNvGrpSpPr/>
            <p:nvPr/>
          </p:nvGrpSpPr>
          <p:grpSpPr>
            <a:xfrm>
              <a:off x="551900" y="5434081"/>
              <a:ext cx="2217934" cy="1192856"/>
              <a:chOff x="551899" y="1821989"/>
              <a:chExt cx="2217934" cy="119285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478D70E-18A1-4025-9E93-97CAD4D5FAC6}"/>
                  </a:ext>
                </a:extLst>
              </p:cNvPr>
              <p:cNvSpPr/>
              <p:nvPr/>
            </p:nvSpPr>
            <p:spPr>
              <a:xfrm>
                <a:off x="551900" y="1821989"/>
                <a:ext cx="2217933" cy="497211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altLang="zh-CN" dirty="0">
                    <a:solidFill>
                      <a:schemeClr val="tx1"/>
                    </a:solidFill>
                  </a:rPr>
                  <a:t>[Han et al., 2017]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6576954B-DC70-4700-9B02-D8E24918F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1899" y="2362050"/>
                <a:ext cx="2217934" cy="652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B3ADD44-6DCE-49CA-85B1-09EB2760F1DB}"/>
                </a:ext>
              </a:extLst>
            </p:cNvPr>
            <p:cNvSpPr/>
            <p:nvPr/>
          </p:nvSpPr>
          <p:spPr>
            <a:xfrm>
              <a:off x="2878746" y="5434081"/>
              <a:ext cx="3389787" cy="11928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altLang="zh-CN" dirty="0"/>
                <a:t>Breast cancer multi-classification</a:t>
              </a:r>
            </a:p>
            <a:p>
              <a:pPr algn="ctr"/>
              <a:r>
                <a:rPr lang="en-US" altLang="zh-CN" dirty="0"/>
                <a:t>based on GoogLeNet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FFA5A9B-1DCC-4CB4-B674-B2A0F3A2624A}"/>
              </a:ext>
            </a:extLst>
          </p:cNvPr>
          <p:cNvGrpSpPr/>
          <p:nvPr/>
        </p:nvGrpSpPr>
        <p:grpSpPr>
          <a:xfrm>
            <a:off x="6352820" y="5440730"/>
            <a:ext cx="5716632" cy="1206155"/>
            <a:chOff x="746159" y="4033598"/>
            <a:chExt cx="5716632" cy="120615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475455-9C6B-4221-B424-073E6BB6249E}"/>
                </a:ext>
              </a:extLst>
            </p:cNvPr>
            <p:cNvGrpSpPr/>
            <p:nvPr/>
          </p:nvGrpSpPr>
          <p:grpSpPr>
            <a:xfrm>
              <a:off x="746159" y="4046897"/>
              <a:ext cx="2217933" cy="1192856"/>
              <a:chOff x="551900" y="1821989"/>
              <a:chExt cx="2217933" cy="1192856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B039DAA-CA4F-48BE-BC54-CA898519117C}"/>
                  </a:ext>
                </a:extLst>
              </p:cNvPr>
              <p:cNvSpPr/>
              <p:nvPr/>
            </p:nvSpPr>
            <p:spPr>
              <a:xfrm>
                <a:off x="551900" y="1821989"/>
                <a:ext cx="2217933" cy="497211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altLang="zh-CN" dirty="0">
                    <a:solidFill>
                      <a:schemeClr val="tx1"/>
                    </a:solidFill>
                  </a:rPr>
                  <a:t>[Wang et al., 2020]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D5165240-BFED-4871-AEEF-CBCCA91D7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1900" y="2362050"/>
                <a:ext cx="2217933" cy="652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5762026-890E-4FEF-B9F5-836DF6D02F50}"/>
                </a:ext>
              </a:extLst>
            </p:cNvPr>
            <p:cNvSpPr/>
            <p:nvPr/>
          </p:nvSpPr>
          <p:spPr>
            <a:xfrm>
              <a:off x="3073004" y="4033598"/>
              <a:ext cx="3389787" cy="11928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altLang="zh-CN" dirty="0"/>
                <a:t>Burn depth multi-classification</a:t>
              </a:r>
            </a:p>
            <a:p>
              <a:pPr algn="ctr"/>
              <a:r>
                <a:rPr lang="en-US" altLang="zh-CN" dirty="0"/>
                <a:t>using ResNet50</a:t>
              </a:r>
              <a:endParaRPr lang="zh-CN" altLang="en-US" dirty="0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CEBC6531-B9BB-4021-B7CE-F192C3545FAC}"/>
              </a:ext>
            </a:extLst>
          </p:cNvPr>
          <p:cNvSpPr txBox="1"/>
          <p:nvPr/>
        </p:nvSpPr>
        <p:spPr>
          <a:xfrm>
            <a:off x="11269687" y="-9397"/>
            <a:ext cx="9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page-4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1757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7D3AC16-5233-4337-B539-C0370F4F5BEF}"/>
              </a:ext>
            </a:extLst>
          </p:cNvPr>
          <p:cNvGrpSpPr/>
          <p:nvPr/>
        </p:nvGrpSpPr>
        <p:grpSpPr>
          <a:xfrm>
            <a:off x="122549" y="231063"/>
            <a:ext cx="6091819" cy="994422"/>
            <a:chOff x="224325" y="306477"/>
            <a:chExt cx="6091819" cy="9944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3473858-F1CB-4299-9E54-25FA93548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25" y="306477"/>
              <a:ext cx="858702" cy="994422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6CDB8F-3158-49E6-88D5-B4A57BEA891C}"/>
                </a:ext>
              </a:extLst>
            </p:cNvPr>
            <p:cNvSpPr txBox="1"/>
            <p:nvPr/>
          </p:nvSpPr>
          <p:spPr>
            <a:xfrm>
              <a:off x="1083027" y="511300"/>
              <a:ext cx="52331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u="sng" dirty="0"/>
                <a:t>Motivation and Conclusion</a:t>
              </a:r>
              <a:endParaRPr lang="zh-CN" altLang="en-US" sz="3200" b="1" u="sng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6D6C94E-4722-452B-A6D7-3E7EC923F0D6}"/>
              </a:ext>
            </a:extLst>
          </p:cNvPr>
          <p:cNvSpPr txBox="1"/>
          <p:nvPr/>
        </p:nvSpPr>
        <p:spPr>
          <a:xfrm>
            <a:off x="551900" y="1225484"/>
            <a:ext cx="10717787" cy="5216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C00000"/>
                </a:solidFill>
              </a:rPr>
              <a:t>Feasibly,</a:t>
            </a:r>
            <a:endParaRPr lang="en-US" altLang="zh-CN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The burn wounds’ depth and type can be accessed through </a:t>
            </a:r>
            <a:r>
              <a:rPr lang="en-US" altLang="zh-CN" sz="2000" u="sng" dirty="0">
                <a:solidFill>
                  <a:srgbClr val="C00000"/>
                </a:solidFill>
              </a:rPr>
              <a:t>color, moisture and whether there exists blisters,</a:t>
            </a:r>
            <a:r>
              <a:rPr lang="en-US" altLang="zh-CN" sz="2000" dirty="0"/>
              <a:t> which is just the advantages of Computer Vision Technologies.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(for example, the deeper the burn is, the more paler it would be.)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C00000"/>
                </a:solidFill>
              </a:rPr>
              <a:t>Potentially, </a:t>
            </a:r>
            <a:endParaRPr lang="en-US" altLang="zh-CN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By achieving our objective, we can Improve the efficiency and accuracy of </a:t>
            </a:r>
            <a:r>
              <a:rPr lang="en-US" altLang="zh-CN" sz="2000" u="sng" dirty="0">
                <a:solidFill>
                  <a:srgbClr val="C00000"/>
                </a:solidFill>
              </a:rPr>
              <a:t>early clinical diagnosis.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Finally, </a:t>
            </a:r>
            <a:endParaRPr lang="en-US" altLang="zh-CN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success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project</a:t>
            </a:r>
            <a:r>
              <a:rPr lang="zh-CN" altLang="en-US" sz="2000" dirty="0"/>
              <a:t> </a:t>
            </a:r>
            <a:r>
              <a:rPr lang="en-US" altLang="zh-CN" sz="2000" dirty="0"/>
              <a:t>would</a:t>
            </a:r>
            <a:r>
              <a:rPr lang="zh-CN" altLang="en-US" sz="2000" dirty="0"/>
              <a:t> </a:t>
            </a:r>
            <a:r>
              <a:rPr lang="en-US" altLang="zh-CN" sz="2000" dirty="0"/>
              <a:t>make</a:t>
            </a:r>
            <a:r>
              <a:rPr lang="zh-CN" altLang="en-US" sz="2000" dirty="0"/>
              <a:t> </a:t>
            </a:r>
            <a:r>
              <a:rPr lang="en-US" altLang="zh-CN" sz="2000" dirty="0"/>
              <a:t>huge</a:t>
            </a:r>
            <a:r>
              <a:rPr lang="zh-CN" altLang="en-US" sz="2000" dirty="0"/>
              <a:t> </a:t>
            </a:r>
            <a:r>
              <a:rPr lang="en-US" altLang="zh-CN" sz="2000" dirty="0"/>
              <a:t>contributions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the domain of </a:t>
            </a:r>
            <a:r>
              <a:rPr lang="en-US" altLang="zh-CN" sz="2000" u="sng" dirty="0">
                <a:solidFill>
                  <a:srgbClr val="C00000"/>
                </a:solidFill>
              </a:rPr>
              <a:t>Medical</a:t>
            </a:r>
            <a:r>
              <a:rPr lang="zh-CN" altLang="en-US" sz="2000" u="sng" dirty="0">
                <a:solidFill>
                  <a:srgbClr val="C00000"/>
                </a:solidFill>
              </a:rPr>
              <a:t> </a:t>
            </a:r>
            <a:r>
              <a:rPr lang="en-US" altLang="zh-CN" sz="2000" u="sng" dirty="0">
                <a:solidFill>
                  <a:srgbClr val="C00000"/>
                </a:solidFill>
              </a:rPr>
              <a:t>Image Analysis. </a:t>
            </a:r>
            <a:r>
              <a:rPr lang="en-US" altLang="zh-CN" sz="2000" dirty="0"/>
              <a:t>It will encourage our researchers to keep working on and saving more lives.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C9E6C2-DD0A-4093-A6EC-D9B7B042A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19" y="728273"/>
            <a:ext cx="4305673" cy="9906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17E6085-B9E5-4F84-A923-2B938EF777C7}"/>
              </a:ext>
            </a:extLst>
          </p:cNvPr>
          <p:cNvSpPr txBox="1"/>
          <p:nvPr/>
        </p:nvSpPr>
        <p:spPr>
          <a:xfrm>
            <a:off x="11269687" y="-9397"/>
            <a:ext cx="9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page-5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0460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BC9AB83-9F86-4B12-AC0F-449CEA52EE8C}"/>
              </a:ext>
            </a:extLst>
          </p:cNvPr>
          <p:cNvSpPr/>
          <p:nvPr/>
        </p:nvSpPr>
        <p:spPr>
          <a:xfrm>
            <a:off x="-17756" y="-26634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40F02D3-B2AD-493B-88DA-778FFA2E1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1110" y="2929544"/>
            <a:ext cx="4734755" cy="998912"/>
          </a:xfrm>
        </p:spPr>
        <p:txBody>
          <a:bodyPr>
            <a:noAutofit/>
          </a:bodyPr>
          <a:lstStyle/>
          <a:p>
            <a:pPr algn="just"/>
            <a:r>
              <a:rPr lang="en-US" altLang="zh-CN" sz="3600" b="1" dirty="0">
                <a:solidFill>
                  <a:srgbClr val="7030A0"/>
                </a:solidFill>
                <a:latin typeface="+mn-lt"/>
              </a:rPr>
              <a:t>Thanks for attending my presentation</a:t>
            </a:r>
            <a:endParaRPr lang="zh-CN" altLang="en-US" sz="3600" b="1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9A964E-A60C-482C-BB9D-E827DDBDD7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4252" y="2958440"/>
            <a:ext cx="3596640" cy="941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7FEC840-4EF4-44DA-B95E-B12EA8AC7855}"/>
              </a:ext>
            </a:extLst>
          </p:cNvPr>
          <p:cNvCxnSpPr>
            <a:cxnSpLocks/>
          </p:cNvCxnSpPr>
          <p:nvPr/>
        </p:nvCxnSpPr>
        <p:spPr>
          <a:xfrm>
            <a:off x="6101918" y="2630009"/>
            <a:ext cx="0" cy="1597981"/>
          </a:xfrm>
          <a:prstGeom prst="line">
            <a:avLst/>
          </a:prstGeom>
          <a:ln w="28575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42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BC9AB83-9F86-4B12-AC0F-449CEA52EE8C}"/>
              </a:ext>
            </a:extLst>
          </p:cNvPr>
          <p:cNvSpPr/>
          <p:nvPr/>
        </p:nvSpPr>
        <p:spPr>
          <a:xfrm>
            <a:off x="-17756" y="-26634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40F02D3-B2AD-493B-88DA-778FFA2E1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606" y="3107140"/>
            <a:ext cx="2713607" cy="590452"/>
          </a:xfrm>
        </p:spPr>
        <p:txBody>
          <a:bodyPr>
            <a:noAutofit/>
          </a:bodyPr>
          <a:lstStyle/>
          <a:p>
            <a:pPr algn="just"/>
            <a:r>
              <a:rPr lang="en-US" altLang="zh-CN" sz="4400" b="1" dirty="0">
                <a:solidFill>
                  <a:srgbClr val="7030A0"/>
                </a:solidFill>
                <a:latin typeface="+mn-lt"/>
              </a:rPr>
              <a:t>Reference</a:t>
            </a:r>
            <a:endParaRPr lang="zh-CN" altLang="en-US" sz="4400" b="1" dirty="0">
              <a:solidFill>
                <a:srgbClr val="7030A0"/>
              </a:solidFill>
              <a:latin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7FEC840-4EF4-44DA-B95E-B12EA8AC7855}"/>
              </a:ext>
            </a:extLst>
          </p:cNvPr>
          <p:cNvCxnSpPr>
            <a:cxnSpLocks/>
          </p:cNvCxnSpPr>
          <p:nvPr/>
        </p:nvCxnSpPr>
        <p:spPr>
          <a:xfrm>
            <a:off x="3092388" y="0"/>
            <a:ext cx="0" cy="6831366"/>
          </a:xfrm>
          <a:prstGeom prst="line">
            <a:avLst/>
          </a:prstGeom>
          <a:ln w="28575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C79299D6-9D4C-4421-8EB7-B2F9C91C4E20}"/>
              </a:ext>
            </a:extLst>
          </p:cNvPr>
          <p:cNvSpPr txBox="1">
            <a:spLocks/>
          </p:cNvSpPr>
          <p:nvPr/>
        </p:nvSpPr>
        <p:spPr>
          <a:xfrm>
            <a:off x="3296575" y="671374"/>
            <a:ext cx="8688273" cy="55152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Dumoulin, Vincent, &amp; Visin, Francesco. (2016).</a:t>
            </a:r>
            <a:endParaRPr lang="en-AU" altLang="zh-CN" sz="1400" b="1" dirty="0">
              <a:solidFill>
                <a:srgbClr val="7030A0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Han, Z., Wei, B., Zheng, Y., Yin, Y., Li, K., &amp; Li, S. (2017). Breast Cancer Multi-classification from Histopathological Images with Structured Deep Learning Model. </a:t>
            </a:r>
            <a:r>
              <a:rPr lang="en-AU" altLang="zh-CN" sz="14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Scientific Reports</a:t>
            </a: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AU" altLang="zh-CN" sz="14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7</a:t>
            </a: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(1). </a:t>
            </a: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https://doi.org/10.1038/s41598-017-04075-z</a:t>
            </a:r>
            <a:endParaRPr lang="en-AU" altLang="zh-CN" sz="1400" b="1" dirty="0">
              <a:solidFill>
                <a:srgbClr val="7030A0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He, </a:t>
            </a:r>
            <a:r>
              <a:rPr lang="en-AU" altLang="zh-CN" sz="14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Kaiming</a:t>
            </a: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, Zhang, </a:t>
            </a:r>
            <a:r>
              <a:rPr lang="en-AU" altLang="zh-CN" sz="14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Xiangyu</a:t>
            </a: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, Ren, </a:t>
            </a:r>
            <a:r>
              <a:rPr lang="en-AU" altLang="zh-CN" sz="14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Shaoqing</a:t>
            </a: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, &amp; Sun, Jian. (2016). Deep Residual Learning for Image Recognition. 2016 IEEE Conference on Computer Vision and Pattern Recognition (CVPR), 2016, 770-778.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zh-CN" sz="14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Khademi</a:t>
            </a: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AU" altLang="zh-CN" sz="14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Gholamreza</a:t>
            </a: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AU" altLang="zh-CN" sz="14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Mohammadi</a:t>
            </a: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AU" altLang="zh-CN" sz="14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Hanieh</a:t>
            </a: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, &amp; Simon, Dan. (2019). Gradient-based multi-objective feature selection for gait mode recognition of transfemoral amputees. Sensors (Basel, Switzerland), 19(2), 253.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Ma, Hui, &amp; </a:t>
            </a:r>
            <a:r>
              <a:rPr lang="en-US" altLang="zh-CN" sz="14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Celik</a:t>
            </a:r>
            <a:r>
              <a:rPr lang="en-US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altLang="zh-CN" sz="14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Turgay</a:t>
            </a:r>
            <a:r>
              <a:rPr lang="en-US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. (2019). FER-Net: Facial expression recognition using densely connected convolutional network. Electronics Letters, 55(4), 184-186.</a:t>
            </a:r>
            <a:endParaRPr lang="en-AU" altLang="zh-CN" sz="1400" b="1" dirty="0">
              <a:solidFill>
                <a:srgbClr val="7030A0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zh-CN" sz="14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Şevik</a:t>
            </a: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, U., </a:t>
            </a:r>
            <a:r>
              <a:rPr lang="en-AU" altLang="zh-CN" sz="14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Karakullukçu</a:t>
            </a: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, E., Berber, T., </a:t>
            </a:r>
            <a:r>
              <a:rPr lang="en-AU" altLang="zh-CN" sz="14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Akbaş</a:t>
            </a: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, Y., &amp; </a:t>
            </a:r>
            <a:r>
              <a:rPr lang="en-AU" altLang="zh-CN" sz="14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Türkyılmaz</a:t>
            </a: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, S. (2019). Automatic classification of skin burn colour images using texture‐based feature extraction. </a:t>
            </a:r>
            <a:r>
              <a:rPr lang="en-AU" altLang="zh-CN" sz="14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IET Image Processing</a:t>
            </a: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AU" altLang="zh-CN" sz="14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13</a:t>
            </a: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(11), 2018–2028. https://doi.org/10.1049/iet-ipr.2018.5899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Wang, Y., </a:t>
            </a:r>
            <a:r>
              <a:rPr lang="en-AU" altLang="zh-CN" sz="14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Ke</a:t>
            </a: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, Z., He, Z., Chen, X., Zhang, Y., </a:t>
            </a:r>
            <a:r>
              <a:rPr lang="en-AU" altLang="zh-CN" sz="14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Xie</a:t>
            </a: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, P., . . . Kai, L. (2020). Real-time burn depth assessment using artificial networks: a large-scale, multicentre study. </a:t>
            </a:r>
            <a:r>
              <a:rPr lang="en-AU" altLang="zh-CN" sz="14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Burns</a:t>
            </a: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AU" altLang="zh-CN" sz="14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46</a:t>
            </a: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(8), 1829–1838. </a:t>
            </a:r>
            <a:r>
              <a:rPr lang="en-AU" altLang="zh-CN" sz="1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https://doi.org/10.1016/j.burns.2020.07.010</a:t>
            </a:r>
            <a:endParaRPr lang="en-AU" altLang="zh-CN" sz="1400" b="1" dirty="0">
              <a:solidFill>
                <a:srgbClr val="7030A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73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680</Words>
  <Application>Microsoft Office PowerPoint</Application>
  <PresentationFormat>宽屏</PresentationFormat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Burn Wound Imaging Classification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attending my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Burn Wound Imaging Classification</dc:title>
  <dc:creator>Xinqian Wang</dc:creator>
  <cp:lastModifiedBy>Xinqian Wang</cp:lastModifiedBy>
  <cp:revision>94</cp:revision>
  <dcterms:created xsi:type="dcterms:W3CDTF">2021-05-17T04:51:20Z</dcterms:created>
  <dcterms:modified xsi:type="dcterms:W3CDTF">2021-05-19T05:30:39Z</dcterms:modified>
</cp:coreProperties>
</file>