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338" r:id="rId2"/>
    <p:sldId id="393" r:id="rId3"/>
    <p:sldId id="315" r:id="rId4"/>
    <p:sldId id="343" r:id="rId5"/>
    <p:sldId id="448" r:id="rId6"/>
    <p:sldId id="449" r:id="rId7"/>
    <p:sldId id="450" r:id="rId8"/>
    <p:sldId id="451" r:id="rId9"/>
    <p:sldId id="344" r:id="rId10"/>
    <p:sldId id="375" r:id="rId11"/>
    <p:sldId id="278" r:id="rId12"/>
    <p:sldId id="414" r:id="rId13"/>
    <p:sldId id="433" r:id="rId14"/>
    <p:sldId id="434" r:id="rId15"/>
    <p:sldId id="435" r:id="rId16"/>
    <p:sldId id="436" r:id="rId17"/>
    <p:sldId id="437" r:id="rId18"/>
    <p:sldId id="438" r:id="rId19"/>
    <p:sldId id="398" r:id="rId20"/>
    <p:sldId id="399" r:id="rId21"/>
    <p:sldId id="400" r:id="rId22"/>
    <p:sldId id="402" r:id="rId23"/>
    <p:sldId id="412" r:id="rId24"/>
    <p:sldId id="413" r:id="rId25"/>
    <p:sldId id="452" r:id="rId26"/>
    <p:sldId id="455" r:id="rId27"/>
    <p:sldId id="453" r:id="rId28"/>
    <p:sldId id="454" r:id="rId29"/>
    <p:sldId id="456" r:id="rId30"/>
    <p:sldId id="404" r:id="rId31"/>
    <p:sldId id="405" r:id="rId32"/>
    <p:sldId id="347" r:id="rId33"/>
  </p:sldIdLst>
  <p:sldSz cx="12192000" cy="6858000"/>
  <p:notesSz cx="6858000" cy="9144000"/>
  <p:defaultTextStyle>
    <a:defPPr>
      <a:defRPr lang="zh-CN"/>
    </a:defPPr>
    <a:lvl1pPr marL="0" algn="l" defTabSz="108839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6pPr>
    <a:lvl7pPr marL="3265170" algn="l" defTabSz="108839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7pPr>
    <a:lvl8pPr marL="3809365" algn="l" defTabSz="108839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8pPr>
    <a:lvl9pPr marL="4353560" algn="l" defTabSz="1088390" rtl="0" eaLnBrk="1" latinLnBrk="0" hangingPunct="1">
      <a:defRPr sz="21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39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B0F0"/>
    <a:srgbClr val="3AA3EC"/>
    <a:srgbClr val="006EBB"/>
    <a:srgbClr val="1B3951"/>
    <a:srgbClr val="10D8D3"/>
    <a:srgbClr val="39A4EC"/>
    <a:srgbClr val="0FAFF0"/>
    <a:srgbClr val="4FCDFA"/>
    <a:srgbClr val="3DA2EB"/>
    <a:srgbClr val="007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4660"/>
  </p:normalViewPr>
  <p:slideViewPr>
    <p:cSldViewPr>
      <p:cViewPr varScale="1">
        <p:scale>
          <a:sx n="72" d="100"/>
          <a:sy n="72" d="100"/>
        </p:scale>
        <p:origin x="702" y="72"/>
      </p:cViewPr>
      <p:guideLst>
        <p:guide orient="horz" pos="2103"/>
        <p:guide pos="39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600EA-C80B-4463-BA7F-F7A5A4D4D639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8EDA8-AA38-4EC8-A4A2-C9E52DD3CCD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6pPr>
    <a:lvl7pPr marL="3265170" algn="l" defTabSz="108839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7pPr>
    <a:lvl8pPr marL="3809365" algn="l" defTabSz="108839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8pPr>
    <a:lvl9pPr marL="4353560" algn="l" defTabSz="1088390" rtl="0" eaLnBrk="1" latinLnBrk="0" hangingPunct="1">
      <a:defRPr sz="14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6AE0C-31C0-47D9-9906-9E43F95D984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6AE0C-31C0-47D9-9906-9E43F95D984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6AE0C-31C0-47D9-9906-9E43F95D984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6AE0C-31C0-47D9-9906-9E43F95D984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6AE0C-31C0-47D9-9906-9E43F95D984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6AE0C-31C0-47D9-9906-9E43F95D984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6AE0C-31C0-47D9-9906-9E43F95D984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>
                <a:solidFill>
                  <a:prstClr val="black"/>
                </a:solidFill>
              </a:rPr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EBB3A-D6CC-4186-90DB-758CD0665105}" type="slidenum">
              <a:rPr lang="id-ID" smtClean="0"/>
              <a:t>21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84203-20BB-4E94-8778-90C0AA34F379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EBB3A-D6CC-4186-90DB-758CD0665105}" type="slidenum">
              <a:rPr lang="id-ID" smtClean="0"/>
              <a:t>23</a:t>
            </a:fld>
            <a:endParaRPr lang="id-ID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EBB3A-D6CC-4186-90DB-758CD0665105}" type="slidenum">
              <a:rPr lang="id-ID" smtClean="0"/>
              <a:t>24</a:t>
            </a:fld>
            <a:endParaRPr lang="id-ID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EBB3A-D6CC-4186-90DB-758CD0665105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6205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EBB3A-D6CC-4186-90DB-758CD0665105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435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EBB3A-D6CC-4186-90DB-758CD0665105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24873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EBB3A-D6CC-4186-90DB-758CD0665105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134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EBB3A-D6CC-4186-90DB-758CD0665105}" type="slidenum">
              <a:rPr lang="id-ID" smtClean="0"/>
              <a:t>29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3740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66DFD-D77D-44AB-A44B-39D08D789409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E8203-EB08-4F0D-830A-C288DDF96F6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8EDA8-AA38-4EC8-A4A2-C9E52DD3CCD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6AE0C-31C0-47D9-9906-9E43F95D984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2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7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1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6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0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4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EB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sz="5195" b="1">
              <a:solidFill>
                <a:schemeClr val="bg1"/>
              </a:solidFill>
              <a:latin typeface="DIN Mittelschrift Std" pitchFamily="50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EFEFE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zh-CN" altLang="en-US" sz="1040">
              <a:solidFill>
                <a:schemeClr val="tx1">
                  <a:lumMod val="75000"/>
                  <a:lumOff val="25000"/>
                </a:schemeClr>
              </a:solidFill>
              <a:latin typeface="DIN Mittelschrift Std" pitchFamily="50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3" y="6356353"/>
            <a:ext cx="2844800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CB4F7-CDA6-4D6A-8231-574AF9D11862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1068070" rtl="0" eaLnBrk="1" latinLnBrk="0" hangingPunct="1">
        <a:spcBef>
          <a:spcPct val="0"/>
        </a:spcBef>
        <a:buNone/>
        <a:defRPr sz="51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0685" indent="-400685" algn="l" defTabSz="1068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725" kern="1200">
          <a:solidFill>
            <a:schemeClr val="tx1"/>
          </a:solidFill>
          <a:latin typeface="+mn-lt"/>
          <a:ea typeface="+mn-ea"/>
          <a:cs typeface="+mn-cs"/>
        </a:defRPr>
      </a:lvl1pPr>
      <a:lvl2pPr marL="868045" indent="-334010" algn="l" defTabSz="10680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90" kern="1200">
          <a:solidFill>
            <a:schemeClr val="tx1"/>
          </a:solidFill>
          <a:latin typeface="+mn-lt"/>
          <a:ea typeface="+mn-ea"/>
          <a:cs typeface="+mn-cs"/>
        </a:defRPr>
      </a:lvl2pPr>
      <a:lvl3pPr marL="1336040" indent="-267335" algn="l" defTabSz="1068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70" kern="1200">
          <a:solidFill>
            <a:schemeClr val="tx1"/>
          </a:solidFill>
          <a:latin typeface="+mn-lt"/>
          <a:ea typeface="+mn-ea"/>
          <a:cs typeface="+mn-cs"/>
        </a:defRPr>
      </a:lvl3pPr>
      <a:lvl4pPr marL="1870075" indent="-267335" algn="l" defTabSz="10680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404110" indent="-267335" algn="l" defTabSz="1068070" rtl="0" eaLnBrk="1" latinLnBrk="0" hangingPunct="1">
        <a:spcBef>
          <a:spcPct val="20000"/>
        </a:spcBef>
        <a:buFont typeface="Arial" panose="020B0604020202020204" pitchFamily="34" charset="0"/>
        <a:buChar char="»"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38780" indent="-267335" algn="l" defTabSz="1068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472815" indent="-267335" algn="l" defTabSz="1068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007485" indent="-267335" algn="l" defTabSz="1068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541520" indent="-267335" algn="l" defTabSz="10680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68070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1pPr>
      <a:lvl2pPr marL="534035" algn="l" defTabSz="1068070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1068705" algn="l" defTabSz="1068070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3pPr>
      <a:lvl4pPr marL="1602740" algn="l" defTabSz="1068070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4pPr>
      <a:lvl5pPr marL="2137410" algn="l" defTabSz="1068070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5pPr>
      <a:lvl6pPr marL="2671445" algn="l" defTabSz="1068070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6pPr>
      <a:lvl7pPr marL="3206115" algn="l" defTabSz="1068070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7pPr>
      <a:lvl8pPr marL="3740150" algn="l" defTabSz="1068070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185" algn="l" defTabSz="1068070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415" y="2800727"/>
            <a:ext cx="12192000" cy="2140441"/>
          </a:xfrm>
          <a:prstGeom prst="rect">
            <a:avLst/>
          </a:prstGeom>
          <a:gradFill>
            <a:gsLst>
              <a:gs pos="100000">
                <a:srgbClr val="0078D2"/>
              </a:gs>
              <a:gs pos="0">
                <a:srgbClr val="00B0F0"/>
              </a:gs>
            </a:gsLst>
            <a:lin ang="5400000" scaled="1"/>
          </a:gradFill>
          <a:ln>
            <a:noFill/>
          </a:ln>
          <a:effectLst>
            <a:innerShdw blurRad="3556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95" b="1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1470" y="3610610"/>
            <a:ext cx="6990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ffectLst/>
                <a:latin typeface="华文行楷" panose="02010800040101010101" charset="-122"/>
                <a:ea typeface="华文行楷" panose="02010800040101010101" charset="-122"/>
                <a:cs typeface="+mn-ea"/>
                <a:sym typeface="+mn-lt"/>
              </a:rPr>
              <a:t>员工管理系统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2840742" y="1531848"/>
            <a:ext cx="1683411" cy="1529631"/>
            <a:chOff x="3080411" y="1769423"/>
            <a:chExt cx="1944496" cy="1766866"/>
          </a:xfrm>
        </p:grpSpPr>
        <p:grpSp>
          <p:nvGrpSpPr>
            <p:cNvPr id="46" name="组合 45"/>
            <p:cNvGrpSpPr/>
            <p:nvPr/>
          </p:nvGrpSpPr>
          <p:grpSpPr>
            <a:xfrm>
              <a:off x="3080411" y="1769423"/>
              <a:ext cx="1944496" cy="1766866"/>
              <a:chOff x="3080411" y="1769423"/>
              <a:chExt cx="1944496" cy="1766866"/>
            </a:xfrm>
          </p:grpSpPr>
          <p:sp>
            <p:nvSpPr>
              <p:cNvPr id="25" name="Freeform 6"/>
              <p:cNvSpPr/>
              <p:nvPr/>
            </p:nvSpPr>
            <p:spPr bwMode="auto">
              <a:xfrm>
                <a:off x="3080411" y="1769423"/>
                <a:ext cx="1944496" cy="1766866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2800">
                  <a:latin typeface="+mj-ea"/>
                  <a:ea typeface="+mj-ea"/>
                  <a:cs typeface="+mn-ea"/>
                  <a:sym typeface="+mn-lt"/>
                </a:endParaRPr>
              </a:p>
            </p:txBody>
          </p:sp>
          <p:sp>
            <p:nvSpPr>
              <p:cNvPr id="26" name="Freeform 6"/>
              <p:cNvSpPr/>
              <p:nvPr/>
            </p:nvSpPr>
            <p:spPr bwMode="auto">
              <a:xfrm>
                <a:off x="3115783" y="1801561"/>
                <a:ext cx="1873756" cy="1702590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2800">
                  <a:latin typeface="+mj-ea"/>
                  <a:ea typeface="+mj-ea"/>
                  <a:cs typeface="+mn-ea"/>
                  <a:sym typeface="+mn-lt"/>
                </a:endParaRPr>
              </a:p>
            </p:txBody>
          </p:sp>
          <p:sp>
            <p:nvSpPr>
              <p:cNvPr id="27" name="Freeform 6"/>
              <p:cNvSpPr/>
              <p:nvPr/>
            </p:nvSpPr>
            <p:spPr bwMode="auto">
              <a:xfrm>
                <a:off x="3350561" y="2014894"/>
                <a:ext cx="1404196" cy="1275921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078D2"/>
                  </a:gs>
                  <a:gs pos="0">
                    <a:srgbClr val="00B0F0"/>
                  </a:gs>
                </a:gsLst>
                <a:lin ang="5400000" scaled="1"/>
              </a:gradFill>
              <a:ln>
                <a:noFill/>
              </a:ln>
              <a:effectLst>
                <a:innerShdw blurRad="3556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6600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endParaRPr>
              </a:p>
            </p:txBody>
          </p:sp>
        </p:grpSp>
        <p:sp>
          <p:nvSpPr>
            <p:cNvPr id="47" name="TextBox 16"/>
            <p:cNvSpPr txBox="1"/>
            <p:nvPr/>
          </p:nvSpPr>
          <p:spPr>
            <a:xfrm>
              <a:off x="3291545" y="2035380"/>
              <a:ext cx="1474376" cy="10650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N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72579" y="1531848"/>
            <a:ext cx="1683411" cy="1529631"/>
            <a:chOff x="4965334" y="1769423"/>
            <a:chExt cx="1944496" cy="1766866"/>
          </a:xfrm>
        </p:grpSpPr>
        <p:grpSp>
          <p:nvGrpSpPr>
            <p:cNvPr id="45" name="组合 44"/>
            <p:cNvGrpSpPr/>
            <p:nvPr/>
          </p:nvGrpSpPr>
          <p:grpSpPr>
            <a:xfrm>
              <a:off x="4965334" y="1769423"/>
              <a:ext cx="1944496" cy="1766866"/>
              <a:chOff x="4965334" y="1769423"/>
              <a:chExt cx="1944496" cy="1766866"/>
            </a:xfrm>
          </p:grpSpPr>
          <p:sp>
            <p:nvSpPr>
              <p:cNvPr id="31" name="Freeform 6"/>
              <p:cNvSpPr/>
              <p:nvPr/>
            </p:nvSpPr>
            <p:spPr bwMode="auto">
              <a:xfrm>
                <a:off x="4965334" y="1769423"/>
                <a:ext cx="1944496" cy="1766866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2800">
                  <a:latin typeface="+mj-ea"/>
                  <a:ea typeface="+mj-ea"/>
                  <a:cs typeface="+mn-ea"/>
                  <a:sym typeface="+mn-lt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5000706" y="1801561"/>
                <a:ext cx="1873756" cy="1702590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2800">
                  <a:latin typeface="+mj-ea"/>
                  <a:ea typeface="+mj-ea"/>
                  <a:cs typeface="+mn-ea"/>
                  <a:sym typeface="+mn-lt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5235484" y="2014894"/>
                <a:ext cx="1404195" cy="1275922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078D2"/>
                  </a:gs>
                  <a:gs pos="0">
                    <a:srgbClr val="00B0F0"/>
                  </a:gs>
                </a:gsLst>
                <a:lin ang="5400000" scaled="1"/>
              </a:gradFill>
              <a:ln>
                <a:noFill/>
              </a:ln>
              <a:effectLst>
                <a:innerShdw blurRad="3556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6600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endParaRPr>
              </a:p>
            </p:txBody>
          </p:sp>
        </p:grpSp>
        <p:sp>
          <p:nvSpPr>
            <p:cNvPr id="48" name="TextBox 16"/>
            <p:cNvSpPr txBox="1"/>
            <p:nvPr/>
          </p:nvSpPr>
          <p:spPr>
            <a:xfrm>
              <a:off x="5205977" y="2045841"/>
              <a:ext cx="1474376" cy="10650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I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104415" y="1531848"/>
            <a:ext cx="1683411" cy="1529631"/>
            <a:chOff x="6850257" y="1769423"/>
            <a:chExt cx="1944496" cy="1766866"/>
          </a:xfrm>
        </p:grpSpPr>
        <p:grpSp>
          <p:nvGrpSpPr>
            <p:cNvPr id="44" name="组合 43"/>
            <p:cNvGrpSpPr/>
            <p:nvPr/>
          </p:nvGrpSpPr>
          <p:grpSpPr>
            <a:xfrm>
              <a:off x="6850257" y="1769423"/>
              <a:ext cx="1944496" cy="1766866"/>
              <a:chOff x="6850257" y="1769423"/>
              <a:chExt cx="1944496" cy="1766866"/>
            </a:xfrm>
          </p:grpSpPr>
          <p:sp>
            <p:nvSpPr>
              <p:cNvPr id="35" name="Freeform 6"/>
              <p:cNvSpPr/>
              <p:nvPr/>
            </p:nvSpPr>
            <p:spPr bwMode="auto">
              <a:xfrm>
                <a:off x="6850257" y="1769423"/>
                <a:ext cx="1944496" cy="1766866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2800">
                  <a:latin typeface="+mj-ea"/>
                  <a:ea typeface="+mj-ea"/>
                  <a:cs typeface="+mn-ea"/>
                  <a:sym typeface="+mn-lt"/>
                </a:endParaRPr>
              </a:p>
            </p:txBody>
          </p:sp>
          <p:sp>
            <p:nvSpPr>
              <p:cNvPr id="36" name="Freeform 6"/>
              <p:cNvSpPr/>
              <p:nvPr/>
            </p:nvSpPr>
            <p:spPr bwMode="auto">
              <a:xfrm>
                <a:off x="6885629" y="1801561"/>
                <a:ext cx="1873756" cy="1702590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2800">
                  <a:latin typeface="+mj-ea"/>
                  <a:ea typeface="+mj-ea"/>
                  <a:cs typeface="+mn-ea"/>
                  <a:sym typeface="+mn-lt"/>
                </a:endParaRPr>
              </a:p>
            </p:txBody>
          </p:sp>
          <p:sp>
            <p:nvSpPr>
              <p:cNvPr id="37" name="Freeform 6"/>
              <p:cNvSpPr/>
              <p:nvPr/>
            </p:nvSpPr>
            <p:spPr bwMode="auto">
              <a:xfrm>
                <a:off x="7120407" y="2014894"/>
                <a:ext cx="1404195" cy="1275922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078D2"/>
                  </a:gs>
                  <a:gs pos="0">
                    <a:srgbClr val="00B0F0"/>
                  </a:gs>
                </a:gsLst>
                <a:lin ang="5400000" scaled="1"/>
              </a:gradFill>
              <a:ln>
                <a:noFill/>
              </a:ln>
              <a:effectLst>
                <a:innerShdw blurRad="3556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6600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endParaRPr>
              </a:p>
            </p:txBody>
          </p:sp>
        </p:grpSp>
        <p:sp>
          <p:nvSpPr>
            <p:cNvPr id="49" name="TextBox 16"/>
            <p:cNvSpPr txBox="1"/>
            <p:nvPr/>
          </p:nvSpPr>
          <p:spPr>
            <a:xfrm>
              <a:off x="7090902" y="2029110"/>
              <a:ext cx="1474376" cy="10650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I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736253" y="1531848"/>
            <a:ext cx="1683411" cy="1529631"/>
            <a:chOff x="8735181" y="1769423"/>
            <a:chExt cx="1944496" cy="1766866"/>
          </a:xfrm>
        </p:grpSpPr>
        <p:grpSp>
          <p:nvGrpSpPr>
            <p:cNvPr id="43" name="组合 42"/>
            <p:cNvGrpSpPr/>
            <p:nvPr/>
          </p:nvGrpSpPr>
          <p:grpSpPr>
            <a:xfrm>
              <a:off x="8735181" y="1769423"/>
              <a:ext cx="1944496" cy="1766866"/>
              <a:chOff x="8735181" y="1769423"/>
              <a:chExt cx="1944496" cy="1766866"/>
            </a:xfrm>
          </p:grpSpPr>
          <p:sp>
            <p:nvSpPr>
              <p:cNvPr id="39" name="Freeform 6"/>
              <p:cNvSpPr/>
              <p:nvPr/>
            </p:nvSpPr>
            <p:spPr bwMode="auto">
              <a:xfrm>
                <a:off x="8735181" y="1769423"/>
                <a:ext cx="1944496" cy="1766866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2800">
                  <a:latin typeface="+mj-ea"/>
                  <a:ea typeface="+mj-ea"/>
                  <a:cs typeface="+mn-ea"/>
                  <a:sym typeface="+mn-lt"/>
                </a:endParaRPr>
              </a:p>
            </p:txBody>
          </p:sp>
          <p:sp>
            <p:nvSpPr>
              <p:cNvPr id="40" name="Freeform 6"/>
              <p:cNvSpPr/>
              <p:nvPr/>
            </p:nvSpPr>
            <p:spPr bwMode="auto">
              <a:xfrm>
                <a:off x="8770555" y="1801561"/>
                <a:ext cx="1873756" cy="1702590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2800">
                  <a:latin typeface="+mj-ea"/>
                  <a:ea typeface="+mj-ea"/>
                  <a:cs typeface="+mn-ea"/>
                  <a:sym typeface="+mn-lt"/>
                </a:endParaRPr>
              </a:p>
            </p:txBody>
          </p:sp>
          <p:sp>
            <p:nvSpPr>
              <p:cNvPr id="41" name="Freeform 6"/>
              <p:cNvSpPr/>
              <p:nvPr/>
            </p:nvSpPr>
            <p:spPr bwMode="auto">
              <a:xfrm>
                <a:off x="9005331" y="2014894"/>
                <a:ext cx="1404195" cy="1275922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078D2"/>
                  </a:gs>
                  <a:gs pos="0">
                    <a:srgbClr val="00B0F0"/>
                  </a:gs>
                </a:gsLst>
                <a:lin ang="5400000" scaled="1"/>
              </a:gradFill>
              <a:ln>
                <a:noFill/>
              </a:ln>
              <a:effectLst>
                <a:innerShdw blurRad="3556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6600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endParaRPr>
              </a:p>
            </p:txBody>
          </p:sp>
        </p:grpSp>
        <p:sp>
          <p:nvSpPr>
            <p:cNvPr id="50" name="TextBox 16"/>
            <p:cNvSpPr txBox="1"/>
            <p:nvPr/>
          </p:nvSpPr>
          <p:spPr>
            <a:xfrm>
              <a:off x="8975824" y="2038403"/>
              <a:ext cx="1474376" cy="10650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T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14504" y="60034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9" name="组合 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5" name="椭圆 44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29410" y="547402"/>
            <a:ext cx="2567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部门管理界面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913380" y="4253230"/>
            <a:ext cx="13970" cy="76009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 flipV="1">
            <a:off x="4503932" y="2060547"/>
            <a:ext cx="1288757" cy="529406"/>
          </a:xfrm>
          <a:prstGeom prst="curvedConnector3">
            <a:avLst>
              <a:gd name="adj1" fmla="val 43005"/>
            </a:avLst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35" y="1887220"/>
            <a:ext cx="8829040" cy="4126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8304242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737701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9087339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604620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60" name="TextBox 28"/>
          <p:cNvSpPr txBox="1"/>
          <p:nvPr/>
        </p:nvSpPr>
        <p:spPr>
          <a:xfrm>
            <a:off x="1487488" y="344192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sz="277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修改部门名称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62" name="组合 61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63" name="椭圆 62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 135"/>
          <p:cNvSpPr/>
          <p:nvPr/>
        </p:nvSpPr>
        <p:spPr>
          <a:xfrm rot="3420000">
            <a:off x="9879617" y="4623917"/>
            <a:ext cx="935990" cy="25908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35112" y="5687080"/>
            <a:ext cx="3024336" cy="742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点击编辑按钮，可修改部门名称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15" y="1345565"/>
            <a:ext cx="8877300" cy="3870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bldLvl="0" animBg="1"/>
      <p:bldP spid="42" grpId="0" animBg="1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8304242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737701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9087339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604620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60" name="TextBox 28"/>
          <p:cNvSpPr txBox="1"/>
          <p:nvPr/>
        </p:nvSpPr>
        <p:spPr>
          <a:xfrm>
            <a:off x="1487488" y="344192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sz="277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删除部门信息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62" name="组合 61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63" name="椭圆 62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 135"/>
          <p:cNvSpPr/>
          <p:nvPr/>
        </p:nvSpPr>
        <p:spPr>
          <a:xfrm>
            <a:off x="6705252" y="3157067"/>
            <a:ext cx="935990" cy="25908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24984" y="2780928"/>
            <a:ext cx="3024336" cy="742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zh-CN" altLang="en-US" dirty="0"/>
              <a:t>点击删除按钮，可删除整个部门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5" y="2287270"/>
            <a:ext cx="5316220" cy="1999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bldLvl="0" animBg="1"/>
      <p:bldP spid="42" grpId="0" animBg="1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8304242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737701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9087339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604620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60" name="TextBox 28"/>
          <p:cNvSpPr txBox="1"/>
          <p:nvPr/>
        </p:nvSpPr>
        <p:spPr>
          <a:xfrm>
            <a:off x="1487488" y="344192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sz="277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增添新的部门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62" name="组合 61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63" name="椭圆 62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 135"/>
          <p:cNvSpPr/>
          <p:nvPr/>
        </p:nvSpPr>
        <p:spPr>
          <a:xfrm>
            <a:off x="6705252" y="3157067"/>
            <a:ext cx="935990" cy="25908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63510" y="3078480"/>
            <a:ext cx="4203700" cy="41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zh-CN" altLang="en-US" dirty="0"/>
              <a:t>点击新增按钮，可增加新的部门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15" y="1865630"/>
            <a:ext cx="5447030" cy="2995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40" grpId="0" bldLvl="0" animBg="1"/>
      <p:bldP spid="41" grpId="0" bldLvl="0" animBg="1"/>
      <p:bldP spid="42" grpId="0" bldLvl="0" animBg="1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8304242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737701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9087339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604620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60" name="TextBox 28"/>
          <p:cNvSpPr txBox="1"/>
          <p:nvPr/>
        </p:nvSpPr>
        <p:spPr>
          <a:xfrm>
            <a:off x="1487488" y="344192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sz="277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查询部门信息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62" name="组合 61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63" name="椭圆 62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 135"/>
          <p:cNvSpPr/>
          <p:nvPr/>
        </p:nvSpPr>
        <p:spPr>
          <a:xfrm rot="3060000">
            <a:off x="9364632" y="4486122"/>
            <a:ext cx="935990" cy="25908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87669" y="5642873"/>
            <a:ext cx="3024336" cy="742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点击查询条件按钮，</a:t>
            </a:r>
          </a:p>
          <a:p>
            <a:r>
              <a:rPr lang="zh-CN" altLang="en-US" dirty="0"/>
              <a:t>可查询特定部门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" y="1341120"/>
            <a:ext cx="8854440" cy="3934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40" grpId="0" bldLvl="0" animBg="1"/>
      <p:bldP spid="41" grpId="0" bldLvl="0" animBg="1"/>
      <p:bldP spid="42" grpId="0" bldLvl="0" animBg="1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8304242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737701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9087339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604620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60" name="TextBox 28"/>
          <p:cNvSpPr txBox="1"/>
          <p:nvPr/>
        </p:nvSpPr>
        <p:spPr>
          <a:xfrm>
            <a:off x="1487488" y="344192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sz="277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上班签到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62" name="组合 61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63" name="椭圆 62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 135"/>
          <p:cNvSpPr/>
          <p:nvPr/>
        </p:nvSpPr>
        <p:spPr>
          <a:xfrm rot="3420000">
            <a:off x="9698642" y="4337532"/>
            <a:ext cx="935990" cy="25908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04530" y="6055360"/>
            <a:ext cx="3850005" cy="41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zh-CN" altLang="en-US" dirty="0"/>
              <a:t>点击上班签到按钮可签到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5" y="1637030"/>
            <a:ext cx="8620125" cy="4168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40" grpId="0" bldLvl="0" animBg="1"/>
      <p:bldP spid="41" grpId="0" bldLvl="0" animBg="1"/>
      <p:bldP spid="42" grpId="0" bldLvl="0" animBg="1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8304242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737701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9087339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604620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135" name=" 135"/>
          <p:cNvSpPr/>
          <p:nvPr/>
        </p:nvSpPr>
        <p:spPr>
          <a:xfrm>
            <a:off x="6705252" y="3157067"/>
            <a:ext cx="935990" cy="25908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04664" y="3078743"/>
            <a:ext cx="3024336" cy="41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dirty="0"/>
              <a:t>完成签到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80" y="2411095"/>
            <a:ext cx="5061585" cy="1871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40" grpId="0" bldLvl="0" animBg="1"/>
      <p:bldP spid="41" grpId="0" bldLvl="0" animBg="1"/>
      <p:bldP spid="4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8304242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737701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9087339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604620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60" name="TextBox 28"/>
          <p:cNvSpPr txBox="1"/>
          <p:nvPr/>
        </p:nvSpPr>
        <p:spPr>
          <a:xfrm>
            <a:off x="1487488" y="344192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sz="277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下班打卡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62" name="组合 61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63" name="椭圆 62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 135"/>
          <p:cNvSpPr/>
          <p:nvPr/>
        </p:nvSpPr>
        <p:spPr>
          <a:xfrm>
            <a:off x="6634767" y="5098262"/>
            <a:ext cx="935990" cy="25908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04714" y="4939928"/>
            <a:ext cx="3024336" cy="73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10" dirty="0">
                <a:sym typeface="+mn-ea"/>
              </a:rPr>
              <a:t>点击下班打卡按钮，完成下班打卡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470" y="553720"/>
            <a:ext cx="7430135" cy="33235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15" y="4243705"/>
            <a:ext cx="5175885" cy="1800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40" grpId="0" bldLvl="0" animBg="1"/>
      <p:bldP spid="41" grpId="0" bldLvl="0" animBg="1"/>
      <p:bldP spid="42" grpId="0" bldLvl="0" animBg="1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8304242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737701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9087339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9604620" y="3704479"/>
            <a:ext cx="349813" cy="18222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63" tIns="44881" rIns="89763" bIns="44881"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60" name="TextBox 28"/>
          <p:cNvSpPr txBox="1"/>
          <p:nvPr/>
        </p:nvSpPr>
        <p:spPr>
          <a:xfrm>
            <a:off x="1487488" y="344192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sz="277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签到记录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62" name="组合 61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63" name="椭圆 62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 135"/>
          <p:cNvSpPr/>
          <p:nvPr/>
        </p:nvSpPr>
        <p:spPr>
          <a:xfrm rot="2400000">
            <a:off x="7368827" y="5642457"/>
            <a:ext cx="935990" cy="259080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16620" y="5997575"/>
            <a:ext cx="3669030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10" dirty="0">
                <a:sym typeface="+mn-ea"/>
              </a:rPr>
              <a:t>员工可查询自己的签到记录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15" y="1167130"/>
            <a:ext cx="8892540" cy="4148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40" grpId="0" bldLvl="0" animBg="1"/>
      <p:bldP spid="41" grpId="0" bldLvl="0" animBg="1"/>
      <p:bldP spid="42" grpId="0" bldLvl="0" animBg="1"/>
      <p:bldP spid="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27564" y="3214115"/>
            <a:ext cx="5588263" cy="785464"/>
            <a:chOff x="4151784" y="2996952"/>
            <a:chExt cx="4563647" cy="641448"/>
          </a:xfrm>
        </p:grpSpPr>
        <p:sp>
          <p:nvSpPr>
            <p:cNvPr id="5" name="圆角矩形 4"/>
            <p:cNvSpPr/>
            <p:nvPr/>
          </p:nvSpPr>
          <p:spPr>
            <a:xfrm>
              <a:off x="4151784" y="2996952"/>
              <a:ext cx="4195020" cy="641448"/>
            </a:xfrm>
            <a:prstGeom prst="roundRect">
              <a:avLst/>
            </a:prstGeom>
            <a:gradFill>
              <a:gsLst>
                <a:gs pos="100000">
                  <a:srgbClr val="0078D2"/>
                </a:gs>
                <a:gs pos="0">
                  <a:srgbClr val="00B0F0"/>
                </a:gs>
              </a:gsLst>
              <a:lin ang="5400000" scaled="1"/>
            </a:gradFill>
            <a:ln w="22225">
              <a:solidFill>
                <a:schemeClr val="bg1">
                  <a:alpha val="85000"/>
                </a:schemeClr>
              </a:solidFill>
            </a:ln>
            <a:effectLst>
              <a:outerShdw blurRad="215900" dist="165100" dir="7800000" sx="98000" sy="98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770" tIns="44885" rIns="89770" bIns="44885" rtlCol="0" anchor="ctr"/>
            <a:lstStyle/>
            <a:p>
              <a:pPr algn="ctr"/>
              <a:endParaRPr lang="zh-CN" altLang="en-US" sz="121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4961151" y="3070124"/>
              <a:ext cx="3754280" cy="476179"/>
            </a:xfrm>
            <a:prstGeom prst="rect">
              <a:avLst/>
            </a:prstGeom>
            <a:noFill/>
          </p:spPr>
          <p:txBody>
            <a:bodyPr wrap="square" lIns="89770" tIns="44885" rIns="89770" bIns="44885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</a:rPr>
                <a:t>用户管理</a:t>
              </a:r>
              <a:r>
                <a:rPr lang="en-US" altLang="zh-CN" sz="3200" b="1" dirty="0">
                  <a:solidFill>
                    <a:schemeClr val="bg1"/>
                  </a:solidFill>
                </a:rPr>
                <a:t>+</a:t>
              </a:r>
              <a:r>
                <a:rPr lang="zh-CN" altLang="en-US" sz="3200" b="1" dirty="0">
                  <a:solidFill>
                    <a:schemeClr val="bg1"/>
                  </a:solidFill>
                </a:rPr>
                <a:t>请假</a:t>
              </a: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7615852" y="3063094"/>
              <a:ext cx="473588" cy="489276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89770" tIns="44885" rIns="89770" bIns="44885" numCol="1" anchor="t" anchorCtr="0" compatLnSpc="1"/>
            <a:lstStyle/>
            <a:p>
              <a:endParaRPr lang="zh-CN" altLang="en-US" sz="183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352486" y="3151707"/>
              <a:ext cx="394221" cy="358209"/>
            </a:xfrm>
            <a:custGeom>
              <a:avLst/>
              <a:gdLst>
                <a:gd name="T0" fmla="*/ 353 w 358"/>
                <a:gd name="T1" fmla="*/ 143 h 316"/>
                <a:gd name="T2" fmla="*/ 279 w 358"/>
                <a:gd name="T3" fmla="*/ 14 h 316"/>
                <a:gd name="T4" fmla="*/ 253 w 358"/>
                <a:gd name="T5" fmla="*/ 0 h 316"/>
                <a:gd name="T6" fmla="*/ 105 w 358"/>
                <a:gd name="T7" fmla="*/ 0 h 316"/>
                <a:gd name="T8" fmla="*/ 79 w 358"/>
                <a:gd name="T9" fmla="*/ 14 h 316"/>
                <a:gd name="T10" fmla="*/ 5 w 358"/>
                <a:gd name="T11" fmla="*/ 143 h 316"/>
                <a:gd name="T12" fmla="*/ 5 w 358"/>
                <a:gd name="T13" fmla="*/ 172 h 316"/>
                <a:gd name="T14" fmla="*/ 79 w 358"/>
                <a:gd name="T15" fmla="*/ 301 h 316"/>
                <a:gd name="T16" fmla="*/ 105 w 358"/>
                <a:gd name="T17" fmla="*/ 316 h 316"/>
                <a:gd name="T18" fmla="*/ 253 w 358"/>
                <a:gd name="T19" fmla="*/ 316 h 316"/>
                <a:gd name="T20" fmla="*/ 279 w 358"/>
                <a:gd name="T21" fmla="*/ 301 h 316"/>
                <a:gd name="T22" fmla="*/ 353 w 358"/>
                <a:gd name="T23" fmla="*/ 172 h 316"/>
                <a:gd name="T24" fmla="*/ 353 w 358"/>
                <a:gd name="T25" fmla="*/ 14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8" h="316">
                  <a:moveTo>
                    <a:pt x="353" y="143"/>
                  </a:moveTo>
                  <a:cubicBezTo>
                    <a:pt x="279" y="14"/>
                    <a:pt x="279" y="14"/>
                    <a:pt x="279" y="14"/>
                  </a:cubicBezTo>
                  <a:cubicBezTo>
                    <a:pt x="274" y="6"/>
                    <a:pt x="263" y="0"/>
                    <a:pt x="253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95" y="0"/>
                    <a:pt x="84" y="6"/>
                    <a:pt x="79" y="14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0" y="151"/>
                    <a:pt x="0" y="164"/>
                    <a:pt x="5" y="172"/>
                  </a:cubicBezTo>
                  <a:cubicBezTo>
                    <a:pt x="79" y="301"/>
                    <a:pt x="79" y="301"/>
                    <a:pt x="79" y="301"/>
                  </a:cubicBezTo>
                  <a:cubicBezTo>
                    <a:pt x="84" y="309"/>
                    <a:pt x="95" y="316"/>
                    <a:pt x="105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09"/>
                    <a:pt x="279" y="301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8" y="164"/>
                    <a:pt x="358" y="151"/>
                    <a:pt x="353" y="14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3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175466" y="1052736"/>
            <a:ext cx="1841068" cy="1672886"/>
            <a:chOff x="3080411" y="1769423"/>
            <a:chExt cx="1944496" cy="1766866"/>
          </a:xfrm>
        </p:grpSpPr>
        <p:grpSp>
          <p:nvGrpSpPr>
            <p:cNvPr id="11" name="组合 10"/>
            <p:cNvGrpSpPr/>
            <p:nvPr/>
          </p:nvGrpSpPr>
          <p:grpSpPr>
            <a:xfrm>
              <a:off x="3080411" y="1769423"/>
              <a:ext cx="1944496" cy="1766866"/>
              <a:chOff x="3080411" y="1769423"/>
              <a:chExt cx="1944496" cy="1766866"/>
            </a:xfrm>
          </p:grpSpPr>
          <p:sp>
            <p:nvSpPr>
              <p:cNvPr id="14" name="Freeform 6"/>
              <p:cNvSpPr/>
              <p:nvPr/>
            </p:nvSpPr>
            <p:spPr bwMode="auto">
              <a:xfrm>
                <a:off x="3080411" y="1769423"/>
                <a:ext cx="1944496" cy="1766866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3115783" y="1801561"/>
                <a:ext cx="1873756" cy="1702590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Freeform 6"/>
              <p:cNvSpPr/>
              <p:nvPr/>
            </p:nvSpPr>
            <p:spPr bwMode="auto">
              <a:xfrm>
                <a:off x="3350561" y="2014894"/>
                <a:ext cx="1404195" cy="1275922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BB0F0"/>
                  </a:gs>
                  <a:gs pos="100000">
                    <a:srgbClr val="3AA3EC"/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  <a:effectLst>
                <a:innerShdw blurRad="3556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195" b="1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TextBox 16"/>
            <p:cNvSpPr txBox="1"/>
            <p:nvPr/>
          </p:nvSpPr>
          <p:spPr>
            <a:xfrm>
              <a:off x="3292126" y="2116493"/>
              <a:ext cx="1474376" cy="1072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prstClr val="white"/>
                  </a:solidFill>
                  <a:cs typeface="+mn-ea"/>
                  <a:sym typeface="+mn-lt"/>
                </a:rPr>
                <a:t>03</a:t>
              </a:r>
              <a:endParaRPr lang="zh-CN" altLang="en-US" sz="60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Box 16"/>
            <p:cNvSpPr txBox="1"/>
            <p:nvPr/>
          </p:nvSpPr>
          <p:spPr>
            <a:xfrm>
              <a:off x="3315751" y="2764207"/>
              <a:ext cx="1474376" cy="350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56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505" y="508635"/>
            <a:ext cx="5037455" cy="741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10" dirty="0">
                <a:solidFill>
                  <a:srgbClr val="0BB0F0"/>
                </a:solidFill>
                <a:sym typeface="+mn-ea"/>
              </a:rPr>
              <a:t>1.Development Team Overview</a:t>
            </a:r>
          </a:p>
          <a:p>
            <a:endParaRPr lang="en-US" altLang="zh-CN"/>
          </a:p>
        </p:txBody>
      </p:sp>
      <p:pic>
        <p:nvPicPr>
          <p:cNvPr id="1030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43" y="124955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288790" y="1722120"/>
            <a:ext cx="2383790" cy="41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买天甍</a:t>
            </a:r>
            <a:endParaRPr lang="en-US" altLang="zh-CN" dirty="0">
              <a:solidFill>
                <a:srgbClr val="C0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358515" y="1908810"/>
            <a:ext cx="851535" cy="4381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88" y="2946275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箭头连接符 5"/>
          <p:cNvCxnSpPr/>
          <p:nvPr/>
        </p:nvCxnSpPr>
        <p:spPr>
          <a:xfrm>
            <a:off x="5165090" y="3625215"/>
            <a:ext cx="846455" cy="44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181090" y="3385185"/>
            <a:ext cx="2507615" cy="41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李晓璇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8" name="Picture 6" descr="http://tse1.mm.bing.net/th?&amp;id=OIP.Ma4b38bdab2e53b6e5162fc090fa537d2o0&amp;w=299&amp;h=143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978" y="4685540"/>
            <a:ext cx="28384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箭头连接符 8"/>
          <p:cNvCxnSpPr/>
          <p:nvPr/>
        </p:nvCxnSpPr>
        <p:spPr>
          <a:xfrm flipV="1">
            <a:off x="7661910" y="5301615"/>
            <a:ext cx="1026795" cy="304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143365" y="4964430"/>
            <a:ext cx="1993265" cy="41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王雪娇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1028" name="Picture 4" descr="http://tse1.mm.bing.net/th?&amp;id=OIP.M8b3a39774d84d14322b81d0f00ff04a2o0&amp;w=300&amp;h=150&amp;c=0&amp;pid=1.9&amp;rs=0&amp;p=0&amp;r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310" y="633095"/>
            <a:ext cx="3957320" cy="197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9"/>
          <p:cNvSpPr>
            <a:spLocks noChangeArrowheads="1"/>
          </p:cNvSpPr>
          <p:nvPr/>
        </p:nvSpPr>
        <p:spPr bwMode="auto">
          <a:xfrm>
            <a:off x="40909917" y="10621435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年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46959473" y="10621435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度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53019313" y="10621435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工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Rectangle 22"/>
          <p:cNvSpPr>
            <a:spLocks noChangeArrowheads="1"/>
          </p:cNvSpPr>
          <p:nvPr/>
        </p:nvSpPr>
        <p:spPr bwMode="auto">
          <a:xfrm>
            <a:off x="59068869" y="10621435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作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Rectangle 23"/>
          <p:cNvSpPr>
            <a:spLocks noChangeArrowheads="1"/>
          </p:cNvSpPr>
          <p:nvPr/>
        </p:nvSpPr>
        <p:spPr bwMode="auto">
          <a:xfrm>
            <a:off x="65120483" y="10621435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概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71180320" y="10621435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述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83003895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年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89053449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度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95113289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工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Rectangle 28"/>
          <p:cNvSpPr>
            <a:spLocks noChangeArrowheads="1"/>
          </p:cNvSpPr>
          <p:nvPr/>
        </p:nvSpPr>
        <p:spPr bwMode="auto">
          <a:xfrm>
            <a:off x="101164903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作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07214460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概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Rectangle 30"/>
          <p:cNvSpPr>
            <a:spLocks noChangeArrowheads="1"/>
          </p:cNvSpPr>
          <p:nvPr/>
        </p:nvSpPr>
        <p:spPr bwMode="auto">
          <a:xfrm>
            <a:off x="113274298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述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Rectangle 31"/>
          <p:cNvSpPr>
            <a:spLocks noChangeArrowheads="1"/>
          </p:cNvSpPr>
          <p:nvPr/>
        </p:nvSpPr>
        <p:spPr bwMode="auto">
          <a:xfrm>
            <a:off x="125097871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年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131149484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度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137209325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工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0" name="Rectangle 34"/>
          <p:cNvSpPr>
            <a:spLocks noChangeArrowheads="1"/>
          </p:cNvSpPr>
          <p:nvPr/>
        </p:nvSpPr>
        <p:spPr bwMode="auto">
          <a:xfrm>
            <a:off x="143258881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作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Rectangle 35"/>
          <p:cNvSpPr>
            <a:spLocks noChangeArrowheads="1"/>
          </p:cNvSpPr>
          <p:nvPr/>
        </p:nvSpPr>
        <p:spPr bwMode="auto">
          <a:xfrm>
            <a:off x="149308439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概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155368275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述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Rectangle 37"/>
          <p:cNvSpPr>
            <a:spLocks noChangeArrowheads="1"/>
          </p:cNvSpPr>
          <p:nvPr/>
        </p:nvSpPr>
        <p:spPr bwMode="auto">
          <a:xfrm>
            <a:off x="167193906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年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4" name="Rectangle 38"/>
          <p:cNvSpPr>
            <a:spLocks noChangeArrowheads="1"/>
          </p:cNvSpPr>
          <p:nvPr/>
        </p:nvSpPr>
        <p:spPr bwMode="auto">
          <a:xfrm>
            <a:off x="173243462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度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179303302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工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Rectangle 40"/>
          <p:cNvSpPr>
            <a:spLocks noChangeArrowheads="1"/>
          </p:cNvSpPr>
          <p:nvPr/>
        </p:nvSpPr>
        <p:spPr bwMode="auto">
          <a:xfrm>
            <a:off x="185352858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作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Rectangle 41"/>
          <p:cNvSpPr>
            <a:spLocks noChangeArrowheads="1"/>
          </p:cNvSpPr>
          <p:nvPr/>
        </p:nvSpPr>
        <p:spPr bwMode="auto">
          <a:xfrm>
            <a:off x="191402414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概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8" name="Rectangle 42"/>
          <p:cNvSpPr>
            <a:spLocks noChangeArrowheads="1"/>
          </p:cNvSpPr>
          <p:nvPr/>
        </p:nvSpPr>
        <p:spPr bwMode="auto">
          <a:xfrm>
            <a:off x="197462252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述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1" name="Rectangle 43"/>
          <p:cNvSpPr>
            <a:spLocks noChangeArrowheads="1"/>
          </p:cNvSpPr>
          <p:nvPr/>
        </p:nvSpPr>
        <p:spPr bwMode="auto">
          <a:xfrm>
            <a:off x="209287881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年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2" name="Rectangle 44"/>
          <p:cNvSpPr>
            <a:spLocks noChangeArrowheads="1"/>
          </p:cNvSpPr>
          <p:nvPr/>
        </p:nvSpPr>
        <p:spPr bwMode="auto">
          <a:xfrm>
            <a:off x="215337438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度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3" name="Rectangle 45"/>
          <p:cNvSpPr>
            <a:spLocks noChangeArrowheads="1"/>
          </p:cNvSpPr>
          <p:nvPr/>
        </p:nvSpPr>
        <p:spPr bwMode="auto">
          <a:xfrm>
            <a:off x="221397276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工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7" name="Rectangle 46"/>
          <p:cNvSpPr>
            <a:spLocks noChangeArrowheads="1"/>
          </p:cNvSpPr>
          <p:nvPr/>
        </p:nvSpPr>
        <p:spPr bwMode="auto">
          <a:xfrm>
            <a:off x="227446835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作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3" name="Rectangle 47"/>
          <p:cNvSpPr>
            <a:spLocks noChangeArrowheads="1"/>
          </p:cNvSpPr>
          <p:nvPr/>
        </p:nvSpPr>
        <p:spPr bwMode="auto">
          <a:xfrm>
            <a:off x="233496392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概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Rectangle 48"/>
          <p:cNvSpPr>
            <a:spLocks noChangeArrowheads="1"/>
          </p:cNvSpPr>
          <p:nvPr/>
        </p:nvSpPr>
        <p:spPr bwMode="auto">
          <a:xfrm>
            <a:off x="239556230" y="10816169"/>
            <a:ext cx="5905463" cy="708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zh-CN" altLang="zh-CN" sz="46055">
                <a:solidFill>
                  <a:srgbClr val="231915"/>
                </a:solidFill>
                <a:latin typeface="Abadi MT"/>
                <a:ea typeface="微软雅黑" panose="020B0503020204020204" pitchFamily="34" charset="-122"/>
                <a:cs typeface="+mn-ea"/>
                <a:sym typeface="+mn-lt"/>
              </a:rPr>
              <a:t>述</a:t>
            </a:r>
            <a:endParaRPr lang="zh-CN" altLang="zh-CN" sz="1830">
              <a:solidFill>
                <a:prstClr val="black"/>
              </a:solidFill>
              <a:latin typeface="Abadi M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6" name="Line 50"/>
          <p:cNvSpPr>
            <a:spLocks noChangeShapeType="1"/>
          </p:cNvSpPr>
          <p:nvPr/>
        </p:nvSpPr>
        <p:spPr bwMode="auto">
          <a:xfrm flipV="1">
            <a:off x="30677902" y="29565601"/>
            <a:ext cx="227292261" cy="61384"/>
          </a:xfrm>
          <a:prstGeom prst="line">
            <a:avLst/>
          </a:prstGeom>
          <a:noFill/>
          <a:ln w="152400" cap="flat">
            <a:solidFill>
              <a:srgbClr val="23191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19637" tIns="59819" rIns="119637" bIns="59819" numCol="1" anchor="t" anchorCtr="0" compatLnSpc="1"/>
          <a:lstStyle/>
          <a:p>
            <a:endParaRPr lang="zh-CN" altLang="en-US" sz="183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8" name="Freeform 51"/>
          <p:cNvSpPr/>
          <p:nvPr/>
        </p:nvSpPr>
        <p:spPr bwMode="auto">
          <a:xfrm>
            <a:off x="96003661" y="57348972"/>
            <a:ext cx="170158697" cy="23871767"/>
          </a:xfrm>
          <a:custGeom>
            <a:avLst/>
            <a:gdLst>
              <a:gd name="T0" fmla="*/ 0 w 17241"/>
              <a:gd name="T1" fmla="*/ 0 h 2350"/>
              <a:gd name="T2" fmla="*/ 16165 w 17241"/>
              <a:gd name="T3" fmla="*/ 0 h 2350"/>
              <a:gd name="T4" fmla="*/ 17241 w 17241"/>
              <a:gd name="T5" fmla="*/ 2350 h 2350"/>
              <a:gd name="T6" fmla="*/ 0 w 17241"/>
              <a:gd name="T7" fmla="*/ 2350 h 2350"/>
              <a:gd name="T8" fmla="*/ 0 w 17241"/>
              <a:gd name="T9" fmla="*/ 0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41" h="2350">
                <a:moveTo>
                  <a:pt x="0" y="0"/>
                </a:moveTo>
                <a:lnTo>
                  <a:pt x="16165" y="0"/>
                </a:lnTo>
                <a:lnTo>
                  <a:pt x="17241" y="2350"/>
                </a:lnTo>
                <a:lnTo>
                  <a:pt x="0" y="2350"/>
                </a:lnTo>
                <a:lnTo>
                  <a:pt x="0" y="0"/>
                </a:lnTo>
                <a:close/>
              </a:path>
            </a:pathLst>
          </a:custGeom>
          <a:noFill/>
          <a:ln w="152400" cap="flat">
            <a:solidFill>
              <a:srgbClr val="231915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9637" tIns="59819" rIns="119637" bIns="59819" numCol="1" anchor="t" anchorCtr="0" compatLnSpc="1"/>
          <a:lstStyle/>
          <a:p>
            <a:endParaRPr lang="zh-CN" altLang="en-US" sz="183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9" name="TextBox 28"/>
          <p:cNvSpPr txBox="1"/>
          <p:nvPr/>
        </p:nvSpPr>
        <p:spPr>
          <a:xfrm>
            <a:off x="1340354" y="342754"/>
            <a:ext cx="6195691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altLang="en-US" sz="2770" b="1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用户管理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104" name="组合 103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106" name="椭圆 105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5" name="椭圆 104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FCEB7A2-A8F1-4F68-9F9D-A63A82F8D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033462"/>
            <a:ext cx="10801350" cy="4791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8"/>
          <p:cNvSpPr txBox="1"/>
          <p:nvPr/>
        </p:nvSpPr>
        <p:spPr>
          <a:xfrm>
            <a:off x="1350514" y="340214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altLang="en-US" sz="277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查询用户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29" name="组合 2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46190B1-F691-4BD5-A452-73971A67F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" y="1252537"/>
            <a:ext cx="11039475" cy="43529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129FCC9-B560-4C06-8511-ABA1653159C8}"/>
              </a:ext>
            </a:extLst>
          </p:cNvPr>
          <p:cNvSpPr txBox="1"/>
          <p:nvPr/>
        </p:nvSpPr>
        <p:spPr>
          <a:xfrm>
            <a:off x="7032104" y="5733256"/>
            <a:ext cx="3287688" cy="74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可以通过用户名精确查找，或者用姓名模糊查询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B5DAFDF-D060-42F4-BFAB-F2865C4A2B47}"/>
              </a:ext>
            </a:extLst>
          </p:cNvPr>
          <p:cNvCxnSpPr>
            <a:cxnSpLocks/>
          </p:cNvCxnSpPr>
          <p:nvPr/>
        </p:nvCxnSpPr>
        <p:spPr>
          <a:xfrm>
            <a:off x="4223791" y="2852936"/>
            <a:ext cx="3960441" cy="28803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898FFA7-7DE6-4EA1-858C-3ACF80995232}"/>
              </a:ext>
            </a:extLst>
          </p:cNvPr>
          <p:cNvCxnSpPr/>
          <p:nvPr/>
        </p:nvCxnSpPr>
        <p:spPr>
          <a:xfrm flipH="1">
            <a:off x="8328248" y="2852936"/>
            <a:ext cx="504056" cy="288032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28"/>
          <p:cNvSpPr txBox="1"/>
          <p:nvPr/>
        </p:nvSpPr>
        <p:spPr>
          <a:xfrm>
            <a:off x="1350514" y="340214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altLang="en-US" sz="277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新增用户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80" name="组合 7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81" name="椭圆 8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54CF400-C11D-452E-8194-798636754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309687"/>
            <a:ext cx="11087100" cy="423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8"/>
          <p:cNvSpPr txBox="1"/>
          <p:nvPr/>
        </p:nvSpPr>
        <p:spPr>
          <a:xfrm>
            <a:off x="1350514" y="340214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altLang="en-US" sz="277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修改用户信息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29" name="组合 2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57E6077-F6F3-419D-B811-A9087D304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1328737"/>
            <a:ext cx="10706100" cy="420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8"/>
          <p:cNvSpPr txBox="1"/>
          <p:nvPr/>
        </p:nvSpPr>
        <p:spPr>
          <a:xfrm>
            <a:off x="1350514" y="340214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altLang="en-US" sz="277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删除用户信息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29" name="组合 2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3F5E886-91BE-4AFC-ACFE-FBC4D243F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562225"/>
            <a:ext cx="4724400" cy="1733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8"/>
          <p:cNvSpPr txBox="1"/>
          <p:nvPr/>
        </p:nvSpPr>
        <p:spPr>
          <a:xfrm>
            <a:off x="1350514" y="340214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altLang="en-US" sz="277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请假申请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29" name="组合 2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4E20EA1-C7DA-4732-9F85-2F9109762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12" y="1173590"/>
            <a:ext cx="7344816" cy="52834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5FAF173-77E5-4C70-A5A8-F650C602D9F5}"/>
              </a:ext>
            </a:extLst>
          </p:cNvPr>
          <p:cNvSpPr txBox="1"/>
          <p:nvPr/>
        </p:nvSpPr>
        <p:spPr>
          <a:xfrm>
            <a:off x="8832304" y="1484784"/>
            <a:ext cx="2520280" cy="4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员工提交请假申请</a:t>
            </a:r>
          </a:p>
        </p:txBody>
      </p:sp>
    </p:spTree>
    <p:extLst>
      <p:ext uri="{BB962C8B-B14F-4D97-AF65-F5344CB8AC3E}">
        <p14:creationId xmlns:p14="http://schemas.microsoft.com/office/powerpoint/2010/main" val="295642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29" name="组合 2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3F5E886-91BE-4AFC-ACFE-FBC4D243F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562225"/>
            <a:ext cx="4724400" cy="17335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E78E2B0-E729-4777-954A-DBCDF0F28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936966"/>
            <a:ext cx="11049000" cy="5200650"/>
          </a:xfrm>
          <a:prstGeom prst="rect">
            <a:avLst/>
          </a:prstGeom>
        </p:spPr>
      </p:pic>
      <p:sp>
        <p:nvSpPr>
          <p:cNvPr id="12" name="TextBox 28">
            <a:extLst>
              <a:ext uri="{FF2B5EF4-FFF2-40B4-BE49-F238E27FC236}">
                <a16:creationId xmlns:a16="http://schemas.microsoft.com/office/drawing/2014/main" id="{EAD13841-B0A1-4E61-B450-0DE2B590138F}"/>
              </a:ext>
            </a:extLst>
          </p:cNvPr>
          <p:cNvSpPr txBox="1"/>
          <p:nvPr/>
        </p:nvSpPr>
        <p:spPr>
          <a:xfrm>
            <a:off x="1350514" y="340214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altLang="en-US" sz="277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请假申请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9D7D96-6EB8-4212-A853-77AAEE68D958}"/>
              </a:ext>
            </a:extLst>
          </p:cNvPr>
          <p:cNvSpPr txBox="1"/>
          <p:nvPr/>
        </p:nvSpPr>
        <p:spPr>
          <a:xfrm>
            <a:off x="571500" y="5831868"/>
            <a:ext cx="10925100" cy="4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员工提交请假申请后等待直属部门领导审核，在审核中时期可以对请假信息进行修改和删除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3354109-C14A-401B-9EB9-147650CF0DF6}"/>
              </a:ext>
            </a:extLst>
          </p:cNvPr>
          <p:cNvCxnSpPr/>
          <p:nvPr/>
        </p:nvCxnSpPr>
        <p:spPr>
          <a:xfrm>
            <a:off x="10560496" y="4077072"/>
            <a:ext cx="0" cy="1754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06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8"/>
          <p:cNvSpPr txBox="1"/>
          <p:nvPr/>
        </p:nvSpPr>
        <p:spPr>
          <a:xfrm>
            <a:off x="1350514" y="340214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altLang="en-US" sz="277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请假审核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29" name="组合 2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F14A572-328B-4894-A93A-0366D3F7B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147762"/>
            <a:ext cx="111633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4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8"/>
          <p:cNvSpPr txBox="1"/>
          <p:nvPr/>
        </p:nvSpPr>
        <p:spPr>
          <a:xfrm>
            <a:off x="1350514" y="340214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altLang="en-US" sz="277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请假审核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29" name="组合 2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4927161-718D-4062-835D-E64AD7A61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265" y="416747"/>
            <a:ext cx="7272808" cy="61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3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8"/>
          <p:cNvSpPr txBox="1"/>
          <p:nvPr/>
        </p:nvSpPr>
        <p:spPr>
          <a:xfrm>
            <a:off x="1350514" y="340214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altLang="en-US" sz="277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请假审核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29" name="组合 2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30" name="椭圆 2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9FAB02A-4F40-4785-92CC-B90C57C74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981075"/>
            <a:ext cx="11049000" cy="48958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EE39E7-282E-4A3D-85F2-6FCE48F5962F}"/>
              </a:ext>
            </a:extLst>
          </p:cNvPr>
          <p:cNvSpPr txBox="1"/>
          <p:nvPr/>
        </p:nvSpPr>
        <p:spPr>
          <a:xfrm>
            <a:off x="6096000" y="5637724"/>
            <a:ext cx="6048672" cy="4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审核后员工不能再对请假申请做任何操作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E7C3251-7BE4-4360-B71C-560C04E76994}"/>
              </a:ext>
            </a:extLst>
          </p:cNvPr>
          <p:cNvCxnSpPr>
            <a:cxnSpLocks/>
          </p:cNvCxnSpPr>
          <p:nvPr/>
        </p:nvCxnSpPr>
        <p:spPr>
          <a:xfrm>
            <a:off x="10632504" y="3933056"/>
            <a:ext cx="0" cy="1656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1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4663440" y="1184910"/>
            <a:ext cx="5142230" cy="641350"/>
          </a:xfrm>
          <a:prstGeom prst="roundRect">
            <a:avLst>
              <a:gd name="adj" fmla="val 27623"/>
            </a:avLst>
          </a:prstGeom>
          <a:gradFill>
            <a:gsLst>
              <a:gs pos="0">
                <a:srgbClr val="0BB0F0"/>
              </a:gs>
              <a:gs pos="100000">
                <a:srgbClr val="3AA3EC"/>
              </a:gs>
            </a:gsLst>
            <a:path path="circle">
              <a:fillToRect l="100000" b="100000"/>
            </a:path>
          </a:gradFill>
          <a:ln w="22225">
            <a:solidFill>
              <a:schemeClr val="bg1">
                <a:alpha val="85000"/>
              </a:schemeClr>
            </a:solidFill>
          </a:ln>
          <a:effectLst>
            <a:outerShdw blurRad="215900" dist="165100" dir="7800000" sx="98000" sy="98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70" tIns="44885" rIns="89770" bIns="44885" rtlCol="0" anchor="ctr"/>
          <a:lstStyle/>
          <a:p>
            <a:pPr algn="ctr"/>
            <a:endParaRPr lang="zh-CN" altLang="en-US" sz="1210"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663440" y="2983230"/>
            <a:ext cx="3923030" cy="641350"/>
          </a:xfrm>
          <a:prstGeom prst="roundRect">
            <a:avLst/>
          </a:prstGeom>
          <a:gradFill>
            <a:gsLst>
              <a:gs pos="0">
                <a:srgbClr val="0BB0F0"/>
              </a:gs>
              <a:gs pos="100000">
                <a:srgbClr val="3AA3EC"/>
              </a:gs>
            </a:gsLst>
            <a:path path="circle">
              <a:fillToRect l="100000" b="100000"/>
            </a:path>
          </a:gradFill>
          <a:ln w="22225">
            <a:solidFill>
              <a:schemeClr val="bg1">
                <a:alpha val="85000"/>
              </a:schemeClr>
            </a:solidFill>
          </a:ln>
          <a:effectLst>
            <a:outerShdw blurRad="215900" dist="165100" dir="7800000" sx="98000" sy="98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70" tIns="44885" rIns="89770" bIns="44885" rtlCol="0" anchor="ctr"/>
          <a:lstStyle/>
          <a:p>
            <a:pPr algn="ctr"/>
            <a:endParaRPr lang="zh-CN" altLang="en-US" sz="1210"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1120" y="1274445"/>
            <a:ext cx="4469130" cy="462280"/>
          </a:xfrm>
          <a:prstGeom prst="rect">
            <a:avLst/>
          </a:prstGeom>
          <a:noFill/>
        </p:spPr>
        <p:txBody>
          <a:bodyPr wrap="square" lIns="89770" tIns="44885" rIns="89770" bIns="44885" rtlCol="0">
            <a:spAutoFit/>
          </a:bodyPr>
          <a:lstStyle/>
          <a:p>
            <a:r>
              <a:rPr lang="zh-CN" altLang="en-US" sz="2425" dirty="0">
                <a:solidFill>
                  <a:schemeClr val="bg1"/>
                </a:solidFill>
                <a:cs typeface="+mn-ea"/>
                <a:sym typeface="+mn-lt"/>
              </a:rPr>
              <a:t>个人信息</a:t>
            </a:r>
            <a:r>
              <a:rPr lang="en-US" altLang="zh-CN" sz="2425" dirty="0">
                <a:solidFill>
                  <a:schemeClr val="bg1"/>
                </a:solidFill>
                <a:cs typeface="+mn-ea"/>
                <a:sym typeface="+mn-lt"/>
              </a:rPr>
              <a:t>+</a:t>
            </a:r>
            <a:r>
              <a:rPr lang="zh-CN" altLang="en-US" sz="2425" dirty="0">
                <a:solidFill>
                  <a:schemeClr val="bg1"/>
                </a:solidFill>
                <a:cs typeface="+mn-ea"/>
                <a:sym typeface="+mn-lt"/>
              </a:rPr>
              <a:t>绩效考核</a:t>
            </a:r>
            <a:r>
              <a:rPr lang="en-US" altLang="zh-CN" sz="2425" dirty="0">
                <a:solidFill>
                  <a:schemeClr val="bg1"/>
                </a:solidFill>
                <a:cs typeface="+mn-ea"/>
                <a:sym typeface="+mn-lt"/>
              </a:rPr>
              <a:t>+</a:t>
            </a:r>
            <a:r>
              <a:rPr lang="zh-CN" altLang="en-US" sz="2425" dirty="0">
                <a:solidFill>
                  <a:schemeClr val="bg1"/>
                </a:solidFill>
                <a:cs typeface="+mn-ea"/>
                <a:sym typeface="+mn-lt"/>
              </a:rPr>
              <a:t>登录注册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33365" y="3071495"/>
            <a:ext cx="3959860" cy="46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25" dirty="0">
                <a:solidFill>
                  <a:schemeClr val="bg1"/>
                </a:solidFill>
                <a:cs typeface="+mn-ea"/>
                <a:sym typeface="+mn-lt"/>
              </a:rPr>
              <a:t>部门管理</a:t>
            </a:r>
            <a:r>
              <a:rPr lang="en-US" altLang="zh-CN" sz="2425" dirty="0">
                <a:solidFill>
                  <a:schemeClr val="bg1"/>
                </a:solidFill>
                <a:cs typeface="+mn-ea"/>
                <a:sym typeface="+mn-lt"/>
              </a:rPr>
              <a:t>+</a:t>
            </a:r>
            <a:r>
              <a:rPr lang="zh-CN" altLang="en-US" sz="2425" dirty="0">
                <a:solidFill>
                  <a:schemeClr val="bg1"/>
                </a:solidFill>
                <a:cs typeface="+mn-ea"/>
                <a:sym typeface="+mn-lt"/>
              </a:rPr>
              <a:t>签到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943280" y="2349600"/>
            <a:ext cx="2101709" cy="1909718"/>
            <a:chOff x="3080411" y="1769423"/>
            <a:chExt cx="1944496" cy="1766866"/>
          </a:xfrm>
        </p:grpSpPr>
        <p:grpSp>
          <p:nvGrpSpPr>
            <p:cNvPr id="32" name="组合 31"/>
            <p:cNvGrpSpPr/>
            <p:nvPr/>
          </p:nvGrpSpPr>
          <p:grpSpPr>
            <a:xfrm>
              <a:off x="3080411" y="1769423"/>
              <a:ext cx="1944496" cy="1766866"/>
              <a:chOff x="3080411" y="1769423"/>
              <a:chExt cx="1944496" cy="1766866"/>
            </a:xfrm>
          </p:grpSpPr>
          <p:sp>
            <p:nvSpPr>
              <p:cNvPr id="42" name="Freeform 6"/>
              <p:cNvSpPr/>
              <p:nvPr/>
            </p:nvSpPr>
            <p:spPr bwMode="auto">
              <a:xfrm>
                <a:off x="3080411" y="1769423"/>
                <a:ext cx="1944496" cy="1766866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3" name="Freeform 6"/>
              <p:cNvSpPr/>
              <p:nvPr/>
            </p:nvSpPr>
            <p:spPr bwMode="auto">
              <a:xfrm>
                <a:off x="3115783" y="1801561"/>
                <a:ext cx="1873756" cy="1702590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3350561" y="2014894"/>
                <a:ext cx="1404195" cy="1275922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BB0F0"/>
                  </a:gs>
                  <a:gs pos="100000">
                    <a:srgbClr val="3AA3EC"/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  <a:effectLst>
                <a:innerShdw blurRad="3556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195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1" name="TextBox 16"/>
            <p:cNvSpPr txBox="1"/>
            <p:nvPr/>
          </p:nvSpPr>
          <p:spPr>
            <a:xfrm>
              <a:off x="3301485" y="2250972"/>
              <a:ext cx="1474376" cy="578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465" b="1" dirty="0">
                  <a:solidFill>
                    <a:schemeClr val="bg1"/>
                  </a:solidFill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45" name="TextBox 16"/>
            <p:cNvSpPr txBox="1"/>
            <p:nvPr/>
          </p:nvSpPr>
          <p:spPr>
            <a:xfrm>
              <a:off x="3315751" y="2764207"/>
              <a:ext cx="1474376" cy="307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60" dirty="0">
                  <a:solidFill>
                    <a:schemeClr val="bg1"/>
                  </a:solidFill>
                  <a:cs typeface="+mn-ea"/>
                  <a:sym typeface="+mn-lt"/>
                </a:rPr>
                <a:t>CATALOG</a:t>
              </a:r>
              <a:endParaRPr lang="zh-CN" altLang="en-US" sz="156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Freeform 6"/>
          <p:cNvSpPr/>
          <p:nvPr/>
        </p:nvSpPr>
        <p:spPr bwMode="auto">
          <a:xfrm>
            <a:off x="4756752" y="1326504"/>
            <a:ext cx="394221" cy="358209"/>
          </a:xfrm>
          <a:custGeom>
            <a:avLst/>
            <a:gdLst>
              <a:gd name="T0" fmla="*/ 353 w 358"/>
              <a:gd name="T1" fmla="*/ 143 h 316"/>
              <a:gd name="T2" fmla="*/ 279 w 358"/>
              <a:gd name="T3" fmla="*/ 14 h 316"/>
              <a:gd name="T4" fmla="*/ 253 w 358"/>
              <a:gd name="T5" fmla="*/ 0 h 316"/>
              <a:gd name="T6" fmla="*/ 105 w 358"/>
              <a:gd name="T7" fmla="*/ 0 h 316"/>
              <a:gd name="T8" fmla="*/ 79 w 358"/>
              <a:gd name="T9" fmla="*/ 14 h 316"/>
              <a:gd name="T10" fmla="*/ 5 w 358"/>
              <a:gd name="T11" fmla="*/ 143 h 316"/>
              <a:gd name="T12" fmla="*/ 5 w 358"/>
              <a:gd name="T13" fmla="*/ 172 h 316"/>
              <a:gd name="T14" fmla="*/ 79 w 358"/>
              <a:gd name="T15" fmla="*/ 301 h 316"/>
              <a:gd name="T16" fmla="*/ 105 w 358"/>
              <a:gd name="T17" fmla="*/ 316 h 316"/>
              <a:gd name="T18" fmla="*/ 253 w 358"/>
              <a:gd name="T19" fmla="*/ 316 h 316"/>
              <a:gd name="T20" fmla="*/ 279 w 358"/>
              <a:gd name="T21" fmla="*/ 301 h 316"/>
              <a:gd name="T22" fmla="*/ 353 w 358"/>
              <a:gd name="T23" fmla="*/ 172 h 316"/>
              <a:gd name="T24" fmla="*/ 353 w 358"/>
              <a:gd name="T25" fmla="*/ 143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8" h="316">
                <a:moveTo>
                  <a:pt x="353" y="143"/>
                </a:moveTo>
                <a:cubicBezTo>
                  <a:pt x="279" y="14"/>
                  <a:pt x="279" y="14"/>
                  <a:pt x="279" y="14"/>
                </a:cubicBezTo>
                <a:cubicBezTo>
                  <a:pt x="274" y="6"/>
                  <a:pt x="263" y="0"/>
                  <a:pt x="253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95" y="0"/>
                  <a:pt x="84" y="6"/>
                  <a:pt x="79" y="14"/>
                </a:cubicBezTo>
                <a:cubicBezTo>
                  <a:pt x="5" y="143"/>
                  <a:pt x="5" y="143"/>
                  <a:pt x="5" y="143"/>
                </a:cubicBezTo>
                <a:cubicBezTo>
                  <a:pt x="0" y="151"/>
                  <a:pt x="0" y="164"/>
                  <a:pt x="5" y="172"/>
                </a:cubicBezTo>
                <a:cubicBezTo>
                  <a:pt x="79" y="301"/>
                  <a:pt x="79" y="301"/>
                  <a:pt x="79" y="301"/>
                </a:cubicBezTo>
                <a:cubicBezTo>
                  <a:pt x="84" y="309"/>
                  <a:pt x="95" y="316"/>
                  <a:pt x="105" y="316"/>
                </a:cubicBezTo>
                <a:cubicBezTo>
                  <a:pt x="253" y="316"/>
                  <a:pt x="253" y="316"/>
                  <a:pt x="253" y="316"/>
                </a:cubicBezTo>
                <a:cubicBezTo>
                  <a:pt x="263" y="316"/>
                  <a:pt x="274" y="309"/>
                  <a:pt x="279" y="301"/>
                </a:cubicBezTo>
                <a:cubicBezTo>
                  <a:pt x="353" y="172"/>
                  <a:pt x="353" y="172"/>
                  <a:pt x="353" y="172"/>
                </a:cubicBezTo>
                <a:cubicBezTo>
                  <a:pt x="358" y="164"/>
                  <a:pt x="358" y="151"/>
                  <a:pt x="353" y="143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EFEFE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54" name="Freeform 6"/>
          <p:cNvSpPr/>
          <p:nvPr/>
        </p:nvSpPr>
        <p:spPr bwMode="auto">
          <a:xfrm>
            <a:off x="4843112" y="2305967"/>
            <a:ext cx="394221" cy="358209"/>
          </a:xfrm>
          <a:custGeom>
            <a:avLst/>
            <a:gdLst>
              <a:gd name="T0" fmla="*/ 353 w 358"/>
              <a:gd name="T1" fmla="*/ 143 h 316"/>
              <a:gd name="T2" fmla="*/ 279 w 358"/>
              <a:gd name="T3" fmla="*/ 14 h 316"/>
              <a:gd name="T4" fmla="*/ 253 w 358"/>
              <a:gd name="T5" fmla="*/ 0 h 316"/>
              <a:gd name="T6" fmla="*/ 105 w 358"/>
              <a:gd name="T7" fmla="*/ 0 h 316"/>
              <a:gd name="T8" fmla="*/ 79 w 358"/>
              <a:gd name="T9" fmla="*/ 14 h 316"/>
              <a:gd name="T10" fmla="*/ 5 w 358"/>
              <a:gd name="T11" fmla="*/ 143 h 316"/>
              <a:gd name="T12" fmla="*/ 5 w 358"/>
              <a:gd name="T13" fmla="*/ 172 h 316"/>
              <a:gd name="T14" fmla="*/ 79 w 358"/>
              <a:gd name="T15" fmla="*/ 301 h 316"/>
              <a:gd name="T16" fmla="*/ 105 w 358"/>
              <a:gd name="T17" fmla="*/ 316 h 316"/>
              <a:gd name="T18" fmla="*/ 253 w 358"/>
              <a:gd name="T19" fmla="*/ 316 h 316"/>
              <a:gd name="T20" fmla="*/ 279 w 358"/>
              <a:gd name="T21" fmla="*/ 301 h 316"/>
              <a:gd name="T22" fmla="*/ 353 w 358"/>
              <a:gd name="T23" fmla="*/ 172 h 316"/>
              <a:gd name="T24" fmla="*/ 353 w 358"/>
              <a:gd name="T25" fmla="*/ 143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8" h="316">
                <a:moveTo>
                  <a:pt x="353" y="143"/>
                </a:moveTo>
                <a:cubicBezTo>
                  <a:pt x="279" y="14"/>
                  <a:pt x="279" y="14"/>
                  <a:pt x="279" y="14"/>
                </a:cubicBezTo>
                <a:cubicBezTo>
                  <a:pt x="274" y="6"/>
                  <a:pt x="263" y="0"/>
                  <a:pt x="253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95" y="0"/>
                  <a:pt x="84" y="6"/>
                  <a:pt x="79" y="14"/>
                </a:cubicBezTo>
                <a:cubicBezTo>
                  <a:pt x="5" y="143"/>
                  <a:pt x="5" y="143"/>
                  <a:pt x="5" y="143"/>
                </a:cubicBezTo>
                <a:cubicBezTo>
                  <a:pt x="0" y="151"/>
                  <a:pt x="0" y="164"/>
                  <a:pt x="5" y="172"/>
                </a:cubicBezTo>
                <a:cubicBezTo>
                  <a:pt x="79" y="301"/>
                  <a:pt x="79" y="301"/>
                  <a:pt x="79" y="301"/>
                </a:cubicBezTo>
                <a:cubicBezTo>
                  <a:pt x="84" y="309"/>
                  <a:pt x="95" y="316"/>
                  <a:pt x="105" y="316"/>
                </a:cubicBezTo>
                <a:cubicBezTo>
                  <a:pt x="253" y="316"/>
                  <a:pt x="253" y="316"/>
                  <a:pt x="253" y="316"/>
                </a:cubicBezTo>
                <a:cubicBezTo>
                  <a:pt x="263" y="316"/>
                  <a:pt x="274" y="309"/>
                  <a:pt x="279" y="301"/>
                </a:cubicBezTo>
                <a:cubicBezTo>
                  <a:pt x="353" y="172"/>
                  <a:pt x="353" y="172"/>
                  <a:pt x="353" y="172"/>
                </a:cubicBezTo>
                <a:cubicBezTo>
                  <a:pt x="358" y="164"/>
                  <a:pt x="358" y="151"/>
                  <a:pt x="353" y="143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EFEFE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653915" y="4966335"/>
            <a:ext cx="3932555" cy="641350"/>
          </a:xfrm>
          <a:prstGeom prst="roundRect">
            <a:avLst/>
          </a:prstGeom>
          <a:gradFill>
            <a:gsLst>
              <a:gs pos="0">
                <a:srgbClr val="0BB0F0"/>
              </a:gs>
              <a:gs pos="100000">
                <a:srgbClr val="3AA3EC"/>
              </a:gs>
            </a:gsLst>
            <a:path path="circle">
              <a:fillToRect l="100000" b="100000"/>
            </a:path>
          </a:gradFill>
          <a:ln w="22225">
            <a:solidFill>
              <a:schemeClr val="bg1">
                <a:alpha val="85000"/>
              </a:schemeClr>
            </a:solidFill>
          </a:ln>
          <a:effectLst>
            <a:outerShdw blurRad="215900" dist="165100" dir="7800000" sx="98000" sy="98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770" tIns="44885" rIns="89770" bIns="44885" rtlCol="0" anchor="ctr"/>
          <a:lstStyle/>
          <a:p>
            <a:pPr algn="ctr"/>
            <a:endParaRPr lang="zh-CN" altLang="en-US" sz="1210">
              <a:cs typeface="+mn-ea"/>
              <a:sym typeface="+mn-lt"/>
            </a:endParaRPr>
          </a:p>
        </p:txBody>
      </p:sp>
      <p:sp>
        <p:nvSpPr>
          <p:cNvPr id="23" name="Freeform 6"/>
          <p:cNvSpPr/>
          <p:nvPr/>
        </p:nvSpPr>
        <p:spPr bwMode="auto">
          <a:xfrm>
            <a:off x="4756754" y="3137700"/>
            <a:ext cx="394221" cy="358209"/>
          </a:xfrm>
          <a:custGeom>
            <a:avLst/>
            <a:gdLst>
              <a:gd name="T0" fmla="*/ 353 w 358"/>
              <a:gd name="T1" fmla="*/ 143 h 316"/>
              <a:gd name="T2" fmla="*/ 279 w 358"/>
              <a:gd name="T3" fmla="*/ 14 h 316"/>
              <a:gd name="T4" fmla="*/ 253 w 358"/>
              <a:gd name="T5" fmla="*/ 0 h 316"/>
              <a:gd name="T6" fmla="*/ 105 w 358"/>
              <a:gd name="T7" fmla="*/ 0 h 316"/>
              <a:gd name="T8" fmla="*/ 79 w 358"/>
              <a:gd name="T9" fmla="*/ 14 h 316"/>
              <a:gd name="T10" fmla="*/ 5 w 358"/>
              <a:gd name="T11" fmla="*/ 143 h 316"/>
              <a:gd name="T12" fmla="*/ 5 w 358"/>
              <a:gd name="T13" fmla="*/ 172 h 316"/>
              <a:gd name="T14" fmla="*/ 79 w 358"/>
              <a:gd name="T15" fmla="*/ 301 h 316"/>
              <a:gd name="T16" fmla="*/ 105 w 358"/>
              <a:gd name="T17" fmla="*/ 316 h 316"/>
              <a:gd name="T18" fmla="*/ 253 w 358"/>
              <a:gd name="T19" fmla="*/ 316 h 316"/>
              <a:gd name="T20" fmla="*/ 279 w 358"/>
              <a:gd name="T21" fmla="*/ 301 h 316"/>
              <a:gd name="T22" fmla="*/ 353 w 358"/>
              <a:gd name="T23" fmla="*/ 172 h 316"/>
              <a:gd name="T24" fmla="*/ 353 w 358"/>
              <a:gd name="T25" fmla="*/ 143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8" h="316">
                <a:moveTo>
                  <a:pt x="353" y="143"/>
                </a:moveTo>
                <a:cubicBezTo>
                  <a:pt x="279" y="14"/>
                  <a:pt x="279" y="14"/>
                  <a:pt x="279" y="14"/>
                </a:cubicBezTo>
                <a:cubicBezTo>
                  <a:pt x="274" y="6"/>
                  <a:pt x="263" y="0"/>
                  <a:pt x="253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95" y="0"/>
                  <a:pt x="84" y="6"/>
                  <a:pt x="79" y="14"/>
                </a:cubicBezTo>
                <a:cubicBezTo>
                  <a:pt x="5" y="143"/>
                  <a:pt x="5" y="143"/>
                  <a:pt x="5" y="143"/>
                </a:cubicBezTo>
                <a:cubicBezTo>
                  <a:pt x="0" y="151"/>
                  <a:pt x="0" y="164"/>
                  <a:pt x="5" y="172"/>
                </a:cubicBezTo>
                <a:cubicBezTo>
                  <a:pt x="79" y="301"/>
                  <a:pt x="79" y="301"/>
                  <a:pt x="79" y="301"/>
                </a:cubicBezTo>
                <a:cubicBezTo>
                  <a:pt x="84" y="309"/>
                  <a:pt x="95" y="316"/>
                  <a:pt x="105" y="316"/>
                </a:cubicBezTo>
                <a:cubicBezTo>
                  <a:pt x="253" y="316"/>
                  <a:pt x="253" y="316"/>
                  <a:pt x="253" y="316"/>
                </a:cubicBezTo>
                <a:cubicBezTo>
                  <a:pt x="263" y="316"/>
                  <a:pt x="274" y="309"/>
                  <a:pt x="279" y="301"/>
                </a:cubicBezTo>
                <a:cubicBezTo>
                  <a:pt x="353" y="172"/>
                  <a:pt x="353" y="172"/>
                  <a:pt x="353" y="172"/>
                </a:cubicBezTo>
                <a:cubicBezTo>
                  <a:pt x="358" y="164"/>
                  <a:pt x="358" y="151"/>
                  <a:pt x="353" y="143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EFEFE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3365" y="5056505"/>
            <a:ext cx="2728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用户管理</a:t>
            </a:r>
            <a:r>
              <a:rPr lang="en-US" altLang="zh-CN" sz="2400" dirty="0">
                <a:solidFill>
                  <a:schemeClr val="bg1"/>
                </a:solidFill>
              </a:rPr>
              <a:t>+</a:t>
            </a:r>
            <a:r>
              <a:rPr lang="zh-CN" altLang="en-US" sz="2400" dirty="0">
                <a:solidFill>
                  <a:schemeClr val="bg1"/>
                </a:solidFill>
              </a:rPr>
              <a:t>请假</a:t>
            </a:r>
          </a:p>
        </p:txBody>
      </p:sp>
      <p:sp>
        <p:nvSpPr>
          <p:cNvPr id="55" name="Freeform 6"/>
          <p:cNvSpPr/>
          <p:nvPr/>
        </p:nvSpPr>
        <p:spPr bwMode="auto">
          <a:xfrm>
            <a:off x="4756754" y="5118416"/>
            <a:ext cx="394221" cy="337699"/>
          </a:xfrm>
          <a:custGeom>
            <a:avLst/>
            <a:gdLst>
              <a:gd name="T0" fmla="*/ 353 w 358"/>
              <a:gd name="T1" fmla="*/ 143 h 316"/>
              <a:gd name="T2" fmla="*/ 279 w 358"/>
              <a:gd name="T3" fmla="*/ 14 h 316"/>
              <a:gd name="T4" fmla="*/ 253 w 358"/>
              <a:gd name="T5" fmla="*/ 0 h 316"/>
              <a:gd name="T6" fmla="*/ 105 w 358"/>
              <a:gd name="T7" fmla="*/ 0 h 316"/>
              <a:gd name="T8" fmla="*/ 79 w 358"/>
              <a:gd name="T9" fmla="*/ 14 h 316"/>
              <a:gd name="T10" fmla="*/ 5 w 358"/>
              <a:gd name="T11" fmla="*/ 143 h 316"/>
              <a:gd name="T12" fmla="*/ 5 w 358"/>
              <a:gd name="T13" fmla="*/ 172 h 316"/>
              <a:gd name="T14" fmla="*/ 79 w 358"/>
              <a:gd name="T15" fmla="*/ 301 h 316"/>
              <a:gd name="T16" fmla="*/ 105 w 358"/>
              <a:gd name="T17" fmla="*/ 316 h 316"/>
              <a:gd name="T18" fmla="*/ 253 w 358"/>
              <a:gd name="T19" fmla="*/ 316 h 316"/>
              <a:gd name="T20" fmla="*/ 279 w 358"/>
              <a:gd name="T21" fmla="*/ 301 h 316"/>
              <a:gd name="T22" fmla="*/ 353 w 358"/>
              <a:gd name="T23" fmla="*/ 172 h 316"/>
              <a:gd name="T24" fmla="*/ 353 w 358"/>
              <a:gd name="T25" fmla="*/ 143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8" h="316">
                <a:moveTo>
                  <a:pt x="353" y="143"/>
                </a:moveTo>
                <a:cubicBezTo>
                  <a:pt x="279" y="14"/>
                  <a:pt x="279" y="14"/>
                  <a:pt x="279" y="14"/>
                </a:cubicBezTo>
                <a:cubicBezTo>
                  <a:pt x="274" y="6"/>
                  <a:pt x="263" y="0"/>
                  <a:pt x="253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95" y="0"/>
                  <a:pt x="84" y="6"/>
                  <a:pt x="79" y="14"/>
                </a:cubicBezTo>
                <a:cubicBezTo>
                  <a:pt x="5" y="143"/>
                  <a:pt x="5" y="143"/>
                  <a:pt x="5" y="143"/>
                </a:cubicBezTo>
                <a:cubicBezTo>
                  <a:pt x="0" y="151"/>
                  <a:pt x="0" y="164"/>
                  <a:pt x="5" y="172"/>
                </a:cubicBezTo>
                <a:cubicBezTo>
                  <a:pt x="79" y="301"/>
                  <a:pt x="79" y="301"/>
                  <a:pt x="79" y="301"/>
                </a:cubicBezTo>
                <a:cubicBezTo>
                  <a:pt x="84" y="309"/>
                  <a:pt x="95" y="316"/>
                  <a:pt x="105" y="316"/>
                </a:cubicBezTo>
                <a:cubicBezTo>
                  <a:pt x="253" y="316"/>
                  <a:pt x="253" y="316"/>
                  <a:pt x="253" y="316"/>
                </a:cubicBezTo>
                <a:cubicBezTo>
                  <a:pt x="263" y="316"/>
                  <a:pt x="274" y="309"/>
                  <a:pt x="279" y="301"/>
                </a:cubicBezTo>
                <a:cubicBezTo>
                  <a:pt x="353" y="172"/>
                  <a:pt x="353" y="172"/>
                  <a:pt x="353" y="172"/>
                </a:cubicBezTo>
                <a:cubicBezTo>
                  <a:pt x="358" y="164"/>
                  <a:pt x="358" y="151"/>
                  <a:pt x="353" y="143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EFEFE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30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5" grpId="0"/>
      <p:bldP spid="33" grpId="0"/>
      <p:bldP spid="52" grpId="0" bldLvl="0" animBg="1"/>
      <p:bldP spid="54" grpId="0" animBg="1"/>
      <p:bldP spid="18" grpId="0" bldLvl="0" animBg="1"/>
      <p:bldP spid="23" grpId="0" bldLvl="0" animBg="1"/>
      <p:bldP spid="55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27564" y="3214115"/>
            <a:ext cx="5136873" cy="785464"/>
            <a:chOff x="4151784" y="2996952"/>
            <a:chExt cx="4195020" cy="641448"/>
          </a:xfrm>
        </p:grpSpPr>
        <p:sp>
          <p:nvSpPr>
            <p:cNvPr id="5" name="圆角矩形 4"/>
            <p:cNvSpPr/>
            <p:nvPr/>
          </p:nvSpPr>
          <p:spPr>
            <a:xfrm>
              <a:off x="4151784" y="2996952"/>
              <a:ext cx="4195020" cy="641448"/>
            </a:xfrm>
            <a:prstGeom prst="roundRect">
              <a:avLst/>
            </a:prstGeom>
            <a:gradFill>
              <a:gsLst>
                <a:gs pos="100000">
                  <a:srgbClr val="0078D2"/>
                </a:gs>
                <a:gs pos="0">
                  <a:srgbClr val="00B0F0"/>
                </a:gs>
              </a:gsLst>
              <a:lin ang="5400000" scaled="1"/>
            </a:gradFill>
            <a:ln w="22225">
              <a:solidFill>
                <a:schemeClr val="bg1">
                  <a:alpha val="85000"/>
                </a:schemeClr>
              </a:solidFill>
            </a:ln>
            <a:effectLst>
              <a:outerShdw blurRad="215900" dist="165100" dir="7800000" sx="98000" sy="98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770" tIns="44885" rIns="89770" bIns="44885" rtlCol="0" anchor="ctr"/>
            <a:lstStyle/>
            <a:p>
              <a:pPr algn="ctr"/>
              <a:endParaRPr lang="zh-CN" altLang="en-US" sz="1210">
                <a:cs typeface="+mn-ea"/>
                <a:sym typeface="+mn-lt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4996360" y="3113165"/>
              <a:ext cx="2699404" cy="474493"/>
            </a:xfrm>
            <a:prstGeom prst="rect">
              <a:avLst/>
            </a:prstGeom>
            <a:noFill/>
          </p:spPr>
          <p:txBody>
            <a:bodyPr wrap="square" lIns="89770" tIns="44885" rIns="89770" bIns="44885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   项目总结</a:t>
              </a: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7615852" y="3063094"/>
              <a:ext cx="473588" cy="489276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89770" tIns="44885" rIns="89770" bIns="44885" numCol="1" anchor="t" anchorCtr="0" compatLnSpc="1"/>
            <a:lstStyle/>
            <a:p>
              <a:endParaRPr lang="zh-CN" altLang="en-US" sz="1830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352486" y="3151707"/>
              <a:ext cx="394221" cy="358209"/>
            </a:xfrm>
            <a:custGeom>
              <a:avLst/>
              <a:gdLst>
                <a:gd name="T0" fmla="*/ 353 w 358"/>
                <a:gd name="T1" fmla="*/ 143 h 316"/>
                <a:gd name="T2" fmla="*/ 279 w 358"/>
                <a:gd name="T3" fmla="*/ 14 h 316"/>
                <a:gd name="T4" fmla="*/ 253 w 358"/>
                <a:gd name="T5" fmla="*/ 0 h 316"/>
                <a:gd name="T6" fmla="*/ 105 w 358"/>
                <a:gd name="T7" fmla="*/ 0 h 316"/>
                <a:gd name="T8" fmla="*/ 79 w 358"/>
                <a:gd name="T9" fmla="*/ 14 h 316"/>
                <a:gd name="T10" fmla="*/ 5 w 358"/>
                <a:gd name="T11" fmla="*/ 143 h 316"/>
                <a:gd name="T12" fmla="*/ 5 w 358"/>
                <a:gd name="T13" fmla="*/ 172 h 316"/>
                <a:gd name="T14" fmla="*/ 79 w 358"/>
                <a:gd name="T15" fmla="*/ 301 h 316"/>
                <a:gd name="T16" fmla="*/ 105 w 358"/>
                <a:gd name="T17" fmla="*/ 316 h 316"/>
                <a:gd name="T18" fmla="*/ 253 w 358"/>
                <a:gd name="T19" fmla="*/ 316 h 316"/>
                <a:gd name="T20" fmla="*/ 279 w 358"/>
                <a:gd name="T21" fmla="*/ 301 h 316"/>
                <a:gd name="T22" fmla="*/ 353 w 358"/>
                <a:gd name="T23" fmla="*/ 172 h 316"/>
                <a:gd name="T24" fmla="*/ 353 w 358"/>
                <a:gd name="T25" fmla="*/ 14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8" h="316">
                  <a:moveTo>
                    <a:pt x="353" y="143"/>
                  </a:moveTo>
                  <a:cubicBezTo>
                    <a:pt x="279" y="14"/>
                    <a:pt x="279" y="14"/>
                    <a:pt x="279" y="14"/>
                  </a:cubicBezTo>
                  <a:cubicBezTo>
                    <a:pt x="274" y="6"/>
                    <a:pt x="263" y="0"/>
                    <a:pt x="253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95" y="0"/>
                    <a:pt x="84" y="6"/>
                    <a:pt x="79" y="14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0" y="151"/>
                    <a:pt x="0" y="164"/>
                    <a:pt x="5" y="172"/>
                  </a:cubicBezTo>
                  <a:cubicBezTo>
                    <a:pt x="79" y="301"/>
                    <a:pt x="79" y="301"/>
                    <a:pt x="79" y="301"/>
                  </a:cubicBezTo>
                  <a:cubicBezTo>
                    <a:pt x="84" y="309"/>
                    <a:pt x="95" y="316"/>
                    <a:pt x="105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09"/>
                    <a:pt x="279" y="301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8" y="164"/>
                    <a:pt x="358" y="151"/>
                    <a:pt x="353" y="14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30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175466" y="1052736"/>
            <a:ext cx="1841068" cy="1672886"/>
            <a:chOff x="3080411" y="1769423"/>
            <a:chExt cx="1944496" cy="1766866"/>
          </a:xfrm>
        </p:grpSpPr>
        <p:grpSp>
          <p:nvGrpSpPr>
            <p:cNvPr id="11" name="组合 10"/>
            <p:cNvGrpSpPr/>
            <p:nvPr/>
          </p:nvGrpSpPr>
          <p:grpSpPr>
            <a:xfrm>
              <a:off x="3080411" y="1769423"/>
              <a:ext cx="1944496" cy="1766866"/>
              <a:chOff x="3080411" y="1769423"/>
              <a:chExt cx="1944496" cy="1766866"/>
            </a:xfrm>
          </p:grpSpPr>
          <p:sp>
            <p:nvSpPr>
              <p:cNvPr id="14" name="Freeform 6"/>
              <p:cNvSpPr/>
              <p:nvPr/>
            </p:nvSpPr>
            <p:spPr bwMode="auto">
              <a:xfrm>
                <a:off x="3080411" y="1769423"/>
                <a:ext cx="1944496" cy="1766866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3115783" y="1801561"/>
                <a:ext cx="1873756" cy="1702590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16" name="Freeform 6"/>
              <p:cNvSpPr/>
              <p:nvPr/>
            </p:nvSpPr>
            <p:spPr bwMode="auto">
              <a:xfrm>
                <a:off x="3350561" y="2014894"/>
                <a:ext cx="1404195" cy="1275922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BB0F0"/>
                  </a:gs>
                  <a:gs pos="100000">
                    <a:srgbClr val="3AA3EC"/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  <a:effectLst>
                <a:innerShdw blurRad="3556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195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TextBox 16"/>
            <p:cNvSpPr txBox="1"/>
            <p:nvPr/>
          </p:nvSpPr>
          <p:spPr>
            <a:xfrm>
              <a:off x="3292126" y="2116493"/>
              <a:ext cx="1474376" cy="1072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6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Box 16"/>
            <p:cNvSpPr txBox="1"/>
            <p:nvPr/>
          </p:nvSpPr>
          <p:spPr>
            <a:xfrm>
              <a:off x="3315751" y="2764207"/>
              <a:ext cx="1474376" cy="350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56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/>
          <p:cNvSpPr txBox="1"/>
          <p:nvPr/>
        </p:nvSpPr>
        <p:spPr>
          <a:xfrm>
            <a:off x="1350514" y="340214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altLang="en-US" sz="277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项目总结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0" name="组合 29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31" name="椭圆 30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855640" y="2204864"/>
            <a:ext cx="6264696" cy="253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本项目使用</a:t>
            </a:r>
            <a:r>
              <a:rPr lang="en-US" altLang="zh-CN" dirty="0" err="1"/>
              <a:t>eclipse+mysql</a:t>
            </a:r>
            <a:r>
              <a:rPr lang="zh-CN" altLang="en-US" dirty="0"/>
              <a:t>实现，但本项目仍存在很多缺点：</a:t>
            </a:r>
            <a:r>
              <a:rPr lang="en-US" altLang="zh-CN" dirty="0"/>
              <a:t>1.</a:t>
            </a:r>
            <a:r>
              <a:rPr lang="zh-CN" altLang="en-US" dirty="0"/>
              <a:t>管理员未实现用户订单管理。</a:t>
            </a:r>
            <a:r>
              <a:rPr lang="en-US" altLang="zh-CN" dirty="0"/>
              <a:t>2.</a:t>
            </a:r>
            <a:r>
              <a:rPr lang="zh-CN" altLang="en-US" dirty="0"/>
              <a:t>用户未进行具体的支付方式选择。</a:t>
            </a:r>
            <a:r>
              <a:rPr lang="en-US" altLang="zh-CN" dirty="0"/>
              <a:t>3.</a:t>
            </a:r>
            <a:r>
              <a:rPr lang="zh-CN" altLang="en-US" dirty="0"/>
              <a:t>未实现新闻、发布会等草稿及置顶功能。</a:t>
            </a:r>
            <a:r>
              <a:rPr lang="en-US" altLang="zh-CN" dirty="0"/>
              <a:t>4.</a:t>
            </a:r>
            <a:r>
              <a:rPr lang="zh-CN" altLang="en-US" dirty="0"/>
              <a:t>未实现用户浏览时的评论功能。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415" y="2800727"/>
            <a:ext cx="12192000" cy="2140441"/>
          </a:xfrm>
          <a:prstGeom prst="rect">
            <a:avLst/>
          </a:prstGeom>
          <a:gradFill>
            <a:gsLst>
              <a:gs pos="100000">
                <a:srgbClr val="0078D2"/>
              </a:gs>
              <a:gs pos="0">
                <a:srgbClr val="00B0F0"/>
              </a:gs>
            </a:gsLst>
            <a:lin ang="5400000" scaled="1"/>
          </a:gradFill>
          <a:ln>
            <a:noFill/>
          </a:ln>
          <a:effectLst>
            <a:innerShdw blurRad="3556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95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0326" y="3347164"/>
            <a:ext cx="8632485" cy="731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55" b="1" dirty="0">
                <a:solidFill>
                  <a:schemeClr val="bg1"/>
                </a:solidFill>
                <a:cs typeface="+mn-ea"/>
                <a:sym typeface="+mn-lt"/>
              </a:rPr>
              <a:t>THANKS FOR WATCHING !</a:t>
            </a:r>
            <a:endParaRPr lang="zh-CN" altLang="en-US" sz="4155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840742" y="1531848"/>
            <a:ext cx="1683411" cy="1529631"/>
            <a:chOff x="3080411" y="1769423"/>
            <a:chExt cx="1944496" cy="1766866"/>
          </a:xfrm>
        </p:grpSpPr>
        <p:grpSp>
          <p:nvGrpSpPr>
            <p:cNvPr id="46" name="组合 45"/>
            <p:cNvGrpSpPr/>
            <p:nvPr/>
          </p:nvGrpSpPr>
          <p:grpSpPr>
            <a:xfrm>
              <a:off x="3080411" y="1769423"/>
              <a:ext cx="1944496" cy="1766866"/>
              <a:chOff x="3080411" y="1769423"/>
              <a:chExt cx="1944496" cy="1766866"/>
            </a:xfrm>
          </p:grpSpPr>
          <p:sp>
            <p:nvSpPr>
              <p:cNvPr id="25" name="Freeform 6"/>
              <p:cNvSpPr/>
              <p:nvPr/>
            </p:nvSpPr>
            <p:spPr bwMode="auto">
              <a:xfrm>
                <a:off x="3080411" y="1769423"/>
                <a:ext cx="1944496" cy="1766866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3200">
                  <a:cs typeface="+mn-ea"/>
                  <a:sym typeface="+mn-lt"/>
                </a:endParaRPr>
              </a:p>
            </p:txBody>
          </p:sp>
          <p:sp>
            <p:nvSpPr>
              <p:cNvPr id="26" name="Freeform 6"/>
              <p:cNvSpPr/>
              <p:nvPr/>
            </p:nvSpPr>
            <p:spPr bwMode="auto">
              <a:xfrm>
                <a:off x="3115783" y="1801561"/>
                <a:ext cx="1873756" cy="1702590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3200">
                  <a:cs typeface="+mn-ea"/>
                  <a:sym typeface="+mn-lt"/>
                </a:endParaRPr>
              </a:p>
            </p:txBody>
          </p:sp>
          <p:sp>
            <p:nvSpPr>
              <p:cNvPr id="27" name="Freeform 6"/>
              <p:cNvSpPr/>
              <p:nvPr/>
            </p:nvSpPr>
            <p:spPr bwMode="auto">
              <a:xfrm>
                <a:off x="3350561" y="2014894"/>
                <a:ext cx="1404196" cy="1275921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078D2"/>
                  </a:gs>
                  <a:gs pos="0">
                    <a:srgbClr val="00B0F0"/>
                  </a:gs>
                </a:gsLst>
                <a:lin ang="5400000" scaled="1"/>
              </a:gradFill>
              <a:ln>
                <a:noFill/>
              </a:ln>
              <a:effectLst>
                <a:innerShdw blurRad="3556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72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7" name="TextBox 16"/>
            <p:cNvSpPr txBox="1"/>
            <p:nvPr/>
          </p:nvSpPr>
          <p:spPr>
            <a:xfrm>
              <a:off x="3291545" y="2089828"/>
              <a:ext cx="1474376" cy="1172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cs typeface="+mn-ea"/>
                  <a:sym typeface="+mn-lt"/>
                </a:rPr>
                <a:t>N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83127" y="1531847"/>
            <a:ext cx="1693818" cy="1672474"/>
            <a:chOff x="4965334" y="1604426"/>
            <a:chExt cx="1956517" cy="1931863"/>
          </a:xfrm>
        </p:grpSpPr>
        <p:grpSp>
          <p:nvGrpSpPr>
            <p:cNvPr id="45" name="组合 44"/>
            <p:cNvGrpSpPr/>
            <p:nvPr/>
          </p:nvGrpSpPr>
          <p:grpSpPr>
            <a:xfrm>
              <a:off x="4965334" y="1604426"/>
              <a:ext cx="1956517" cy="1931863"/>
              <a:chOff x="4965334" y="1604426"/>
              <a:chExt cx="1956517" cy="1931863"/>
            </a:xfrm>
          </p:grpSpPr>
          <p:sp>
            <p:nvSpPr>
              <p:cNvPr id="31" name="Freeform 6"/>
              <p:cNvSpPr/>
              <p:nvPr/>
            </p:nvSpPr>
            <p:spPr bwMode="auto">
              <a:xfrm>
                <a:off x="4965334" y="1769423"/>
                <a:ext cx="1944496" cy="1766866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3200">
                  <a:cs typeface="+mn-ea"/>
                  <a:sym typeface="+mn-lt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5048095" y="1604426"/>
                <a:ext cx="1873756" cy="1702590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3200">
                  <a:cs typeface="+mn-ea"/>
                  <a:sym typeface="+mn-lt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5235484" y="2014894"/>
                <a:ext cx="1404195" cy="1275922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078D2"/>
                  </a:gs>
                  <a:gs pos="0">
                    <a:srgbClr val="00B0F0"/>
                  </a:gs>
                </a:gsLst>
                <a:lin ang="5400000" scaled="1"/>
              </a:gradFill>
              <a:ln>
                <a:noFill/>
              </a:ln>
              <a:effectLst>
                <a:innerShdw blurRad="3556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72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8" name="TextBox 16"/>
            <p:cNvSpPr txBox="1"/>
            <p:nvPr/>
          </p:nvSpPr>
          <p:spPr>
            <a:xfrm>
              <a:off x="5316146" y="1849897"/>
              <a:ext cx="1474375" cy="11721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cs typeface="+mn-ea"/>
                  <a:sym typeface="+mn-lt"/>
                </a:rPr>
                <a:t>I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104415" y="1531848"/>
            <a:ext cx="1683411" cy="1529631"/>
            <a:chOff x="6850257" y="1769423"/>
            <a:chExt cx="1944496" cy="1766866"/>
          </a:xfrm>
        </p:grpSpPr>
        <p:grpSp>
          <p:nvGrpSpPr>
            <p:cNvPr id="44" name="组合 43"/>
            <p:cNvGrpSpPr/>
            <p:nvPr/>
          </p:nvGrpSpPr>
          <p:grpSpPr>
            <a:xfrm>
              <a:off x="6850257" y="1769423"/>
              <a:ext cx="1944496" cy="1766866"/>
              <a:chOff x="6850257" y="1769423"/>
              <a:chExt cx="1944496" cy="1766866"/>
            </a:xfrm>
          </p:grpSpPr>
          <p:sp>
            <p:nvSpPr>
              <p:cNvPr id="35" name="Freeform 6"/>
              <p:cNvSpPr/>
              <p:nvPr/>
            </p:nvSpPr>
            <p:spPr bwMode="auto">
              <a:xfrm>
                <a:off x="6850257" y="1769423"/>
                <a:ext cx="1944496" cy="1766866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3200">
                  <a:cs typeface="+mn-ea"/>
                  <a:sym typeface="+mn-lt"/>
                </a:endParaRPr>
              </a:p>
            </p:txBody>
          </p:sp>
          <p:sp>
            <p:nvSpPr>
              <p:cNvPr id="36" name="Freeform 6"/>
              <p:cNvSpPr/>
              <p:nvPr/>
            </p:nvSpPr>
            <p:spPr bwMode="auto">
              <a:xfrm>
                <a:off x="6885629" y="1801561"/>
                <a:ext cx="1873756" cy="1702590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3200">
                  <a:cs typeface="+mn-ea"/>
                  <a:sym typeface="+mn-lt"/>
                </a:endParaRPr>
              </a:p>
            </p:txBody>
          </p:sp>
          <p:sp>
            <p:nvSpPr>
              <p:cNvPr id="37" name="Freeform 6"/>
              <p:cNvSpPr/>
              <p:nvPr/>
            </p:nvSpPr>
            <p:spPr bwMode="auto">
              <a:xfrm>
                <a:off x="7120407" y="2014894"/>
                <a:ext cx="1404195" cy="1275922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078D2"/>
                  </a:gs>
                  <a:gs pos="0">
                    <a:srgbClr val="00B0F0"/>
                  </a:gs>
                </a:gsLst>
                <a:lin ang="5400000" scaled="1"/>
              </a:gradFill>
              <a:ln>
                <a:noFill/>
              </a:ln>
              <a:effectLst>
                <a:innerShdw blurRad="3556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72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9" name="TextBox 16"/>
            <p:cNvSpPr txBox="1"/>
            <p:nvPr/>
          </p:nvSpPr>
          <p:spPr>
            <a:xfrm>
              <a:off x="7090902" y="2029110"/>
              <a:ext cx="1474376" cy="1172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cs typeface="+mn-ea"/>
                  <a:sym typeface="+mn-lt"/>
                </a:rPr>
                <a:t>I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736253" y="1531848"/>
            <a:ext cx="1683411" cy="1529631"/>
            <a:chOff x="8735181" y="1769423"/>
            <a:chExt cx="1944496" cy="1766866"/>
          </a:xfrm>
        </p:grpSpPr>
        <p:grpSp>
          <p:nvGrpSpPr>
            <p:cNvPr id="43" name="组合 42"/>
            <p:cNvGrpSpPr/>
            <p:nvPr/>
          </p:nvGrpSpPr>
          <p:grpSpPr>
            <a:xfrm>
              <a:off x="8735181" y="1769423"/>
              <a:ext cx="1944496" cy="1766866"/>
              <a:chOff x="8735181" y="1769423"/>
              <a:chExt cx="1944496" cy="1766866"/>
            </a:xfrm>
          </p:grpSpPr>
          <p:sp>
            <p:nvSpPr>
              <p:cNvPr id="39" name="Freeform 6"/>
              <p:cNvSpPr/>
              <p:nvPr/>
            </p:nvSpPr>
            <p:spPr bwMode="auto">
              <a:xfrm>
                <a:off x="8735181" y="1769423"/>
                <a:ext cx="1944496" cy="1766866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3200">
                  <a:cs typeface="+mn-ea"/>
                  <a:sym typeface="+mn-lt"/>
                </a:endParaRPr>
              </a:p>
            </p:txBody>
          </p:sp>
          <p:sp>
            <p:nvSpPr>
              <p:cNvPr id="40" name="Freeform 6"/>
              <p:cNvSpPr/>
              <p:nvPr/>
            </p:nvSpPr>
            <p:spPr bwMode="auto">
              <a:xfrm>
                <a:off x="8770555" y="1801561"/>
                <a:ext cx="1873756" cy="1702590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3200">
                  <a:cs typeface="+mn-ea"/>
                  <a:sym typeface="+mn-lt"/>
                </a:endParaRPr>
              </a:p>
            </p:txBody>
          </p:sp>
          <p:sp>
            <p:nvSpPr>
              <p:cNvPr id="41" name="Freeform 6"/>
              <p:cNvSpPr/>
              <p:nvPr/>
            </p:nvSpPr>
            <p:spPr bwMode="auto">
              <a:xfrm>
                <a:off x="9005331" y="2014894"/>
                <a:ext cx="1404195" cy="1275922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078D2"/>
                  </a:gs>
                  <a:gs pos="0">
                    <a:srgbClr val="00B0F0"/>
                  </a:gs>
                </a:gsLst>
                <a:lin ang="5400000" scaled="1"/>
              </a:gradFill>
              <a:ln>
                <a:noFill/>
              </a:ln>
              <a:effectLst>
                <a:innerShdw blurRad="3556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zh-CN" altLang="en-US" sz="72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0" name="TextBox 16"/>
            <p:cNvSpPr txBox="1"/>
            <p:nvPr/>
          </p:nvSpPr>
          <p:spPr>
            <a:xfrm>
              <a:off x="8975824" y="2097975"/>
              <a:ext cx="1474376" cy="11721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cs typeface="+mn-ea"/>
                  <a:sym typeface="+mn-lt"/>
                </a:rPr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1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39035" y="3305810"/>
            <a:ext cx="7558568" cy="785389"/>
            <a:chOff x="4151784" y="2996952"/>
            <a:chExt cx="4195020" cy="641448"/>
          </a:xfrm>
        </p:grpSpPr>
        <p:sp>
          <p:nvSpPr>
            <p:cNvPr id="5" name="圆角矩形 4"/>
            <p:cNvSpPr/>
            <p:nvPr/>
          </p:nvSpPr>
          <p:spPr>
            <a:xfrm>
              <a:off x="4151784" y="2996952"/>
              <a:ext cx="4195020" cy="641448"/>
            </a:xfrm>
            <a:prstGeom prst="roundRect">
              <a:avLst/>
            </a:prstGeom>
            <a:gradFill>
              <a:gsLst>
                <a:gs pos="100000">
                  <a:srgbClr val="0078D2"/>
                </a:gs>
                <a:gs pos="0">
                  <a:srgbClr val="00B0F0"/>
                </a:gs>
              </a:gsLst>
              <a:lin ang="5400000" scaled="1"/>
            </a:gradFill>
            <a:ln w="22225">
              <a:solidFill>
                <a:schemeClr val="bg1">
                  <a:alpha val="85000"/>
                </a:schemeClr>
              </a:solidFill>
            </a:ln>
            <a:effectLst>
              <a:outerShdw blurRad="215900" dist="165100" dir="7800000" sx="98000" sy="98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770" tIns="44885" rIns="89770" bIns="44885" rtlCol="0" anchor="ctr"/>
            <a:lstStyle/>
            <a:p>
              <a:pPr algn="ctr"/>
              <a:endParaRPr lang="zh-CN" altLang="en-US" sz="1210">
                <a:cs typeface="+mn-ea"/>
                <a:sym typeface="+mn-lt"/>
              </a:endParaRPr>
            </a:p>
          </p:txBody>
        </p:sp>
        <p:sp>
          <p:nvSpPr>
            <p:cNvPr id="6" name="TextBox 4"/>
            <p:cNvSpPr txBox="1"/>
            <p:nvPr/>
          </p:nvSpPr>
          <p:spPr>
            <a:xfrm>
              <a:off x="4718789" y="3080533"/>
              <a:ext cx="3437613" cy="474539"/>
            </a:xfrm>
            <a:prstGeom prst="rect">
              <a:avLst/>
            </a:prstGeom>
            <a:noFill/>
          </p:spPr>
          <p:txBody>
            <a:bodyPr wrap="square" lIns="89770" tIns="44885" rIns="89770" bIns="44885" rtlCol="0">
              <a:spAutoFit/>
            </a:bodyPr>
            <a:lstStyle/>
            <a:p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个人信息</a:t>
              </a:r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+</a:t>
              </a:r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绩效考核</a:t>
              </a:r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+</a:t>
              </a:r>
              <a:r>
                <a:rPr lang="zh-CN" altLang="en-US" sz="3200" dirty="0">
                  <a:solidFill>
                    <a:schemeClr val="bg1"/>
                  </a:solidFill>
                  <a:cs typeface="+mn-ea"/>
                  <a:sym typeface="+mn-lt"/>
                </a:rPr>
                <a:t>登录注册</a:t>
              </a:r>
              <a:endParaRPr lang="zh-CN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7828365" y="3072948"/>
              <a:ext cx="473588" cy="489276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89770" tIns="44885" rIns="89770" bIns="44885" numCol="1" anchor="t" anchorCtr="0" compatLnSpc="1"/>
            <a:lstStyle/>
            <a:p>
              <a:endParaRPr lang="zh-CN" altLang="en-US" sz="1830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290992" y="3109493"/>
              <a:ext cx="316126" cy="416453"/>
            </a:xfrm>
            <a:custGeom>
              <a:avLst/>
              <a:gdLst>
                <a:gd name="T0" fmla="*/ 353 w 358"/>
                <a:gd name="T1" fmla="*/ 143 h 316"/>
                <a:gd name="T2" fmla="*/ 279 w 358"/>
                <a:gd name="T3" fmla="*/ 14 h 316"/>
                <a:gd name="T4" fmla="*/ 253 w 358"/>
                <a:gd name="T5" fmla="*/ 0 h 316"/>
                <a:gd name="T6" fmla="*/ 105 w 358"/>
                <a:gd name="T7" fmla="*/ 0 h 316"/>
                <a:gd name="T8" fmla="*/ 79 w 358"/>
                <a:gd name="T9" fmla="*/ 14 h 316"/>
                <a:gd name="T10" fmla="*/ 5 w 358"/>
                <a:gd name="T11" fmla="*/ 143 h 316"/>
                <a:gd name="T12" fmla="*/ 5 w 358"/>
                <a:gd name="T13" fmla="*/ 172 h 316"/>
                <a:gd name="T14" fmla="*/ 79 w 358"/>
                <a:gd name="T15" fmla="*/ 301 h 316"/>
                <a:gd name="T16" fmla="*/ 105 w 358"/>
                <a:gd name="T17" fmla="*/ 316 h 316"/>
                <a:gd name="T18" fmla="*/ 253 w 358"/>
                <a:gd name="T19" fmla="*/ 316 h 316"/>
                <a:gd name="T20" fmla="*/ 279 w 358"/>
                <a:gd name="T21" fmla="*/ 301 h 316"/>
                <a:gd name="T22" fmla="*/ 353 w 358"/>
                <a:gd name="T23" fmla="*/ 172 h 316"/>
                <a:gd name="T24" fmla="*/ 353 w 358"/>
                <a:gd name="T25" fmla="*/ 14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8" h="316">
                  <a:moveTo>
                    <a:pt x="353" y="143"/>
                  </a:moveTo>
                  <a:cubicBezTo>
                    <a:pt x="279" y="14"/>
                    <a:pt x="279" y="14"/>
                    <a:pt x="279" y="14"/>
                  </a:cubicBezTo>
                  <a:cubicBezTo>
                    <a:pt x="274" y="6"/>
                    <a:pt x="263" y="0"/>
                    <a:pt x="253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95" y="0"/>
                    <a:pt x="84" y="6"/>
                    <a:pt x="79" y="14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0" y="151"/>
                    <a:pt x="0" y="164"/>
                    <a:pt x="5" y="172"/>
                  </a:cubicBezTo>
                  <a:cubicBezTo>
                    <a:pt x="79" y="301"/>
                    <a:pt x="79" y="301"/>
                    <a:pt x="79" y="301"/>
                  </a:cubicBezTo>
                  <a:cubicBezTo>
                    <a:pt x="84" y="309"/>
                    <a:pt x="95" y="316"/>
                    <a:pt x="105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09"/>
                    <a:pt x="279" y="301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8" y="164"/>
                    <a:pt x="358" y="151"/>
                    <a:pt x="353" y="14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30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175466" y="1052736"/>
            <a:ext cx="1841068" cy="1672886"/>
            <a:chOff x="3080411" y="1769423"/>
            <a:chExt cx="1944496" cy="1766866"/>
          </a:xfrm>
        </p:grpSpPr>
        <p:grpSp>
          <p:nvGrpSpPr>
            <p:cNvPr id="11" name="组合 10"/>
            <p:cNvGrpSpPr/>
            <p:nvPr/>
          </p:nvGrpSpPr>
          <p:grpSpPr>
            <a:xfrm>
              <a:off x="3080411" y="1769423"/>
              <a:ext cx="1944496" cy="1766866"/>
              <a:chOff x="3080411" y="1769423"/>
              <a:chExt cx="1944496" cy="1766866"/>
            </a:xfrm>
          </p:grpSpPr>
          <p:sp>
            <p:nvSpPr>
              <p:cNvPr id="14" name="Freeform 6"/>
              <p:cNvSpPr/>
              <p:nvPr/>
            </p:nvSpPr>
            <p:spPr bwMode="auto">
              <a:xfrm>
                <a:off x="3080411" y="1769423"/>
                <a:ext cx="1944496" cy="1766866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3115783" y="1801561"/>
                <a:ext cx="1873756" cy="1702590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16" name="Freeform 6"/>
              <p:cNvSpPr/>
              <p:nvPr/>
            </p:nvSpPr>
            <p:spPr bwMode="auto">
              <a:xfrm>
                <a:off x="3350561" y="2014894"/>
                <a:ext cx="1404195" cy="1275922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BB0F0"/>
                  </a:gs>
                  <a:gs pos="100000">
                    <a:srgbClr val="3AA3EC"/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  <a:effectLst>
                <a:innerShdw blurRad="3556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195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TextBox 16"/>
            <p:cNvSpPr txBox="1"/>
            <p:nvPr/>
          </p:nvSpPr>
          <p:spPr>
            <a:xfrm>
              <a:off x="3350561" y="2116493"/>
              <a:ext cx="1474376" cy="1072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6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Box 16"/>
            <p:cNvSpPr txBox="1"/>
            <p:nvPr/>
          </p:nvSpPr>
          <p:spPr>
            <a:xfrm>
              <a:off x="3315751" y="2764207"/>
              <a:ext cx="1474376" cy="350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56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495600" y="75642"/>
            <a:ext cx="1067429" cy="1098636"/>
            <a:chOff x="1827622" y="1343919"/>
            <a:chExt cx="2304000" cy="2304000"/>
          </a:xfrm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571500" dist="355600" dir="7800000" sx="88000" sy="88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30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77480" y="1393778"/>
              <a:ext cx="2204283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endParaRPr lang="zh-CN" altLang="en-US" sz="104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Freeform 6"/>
          <p:cNvSpPr>
            <a:spLocks noEditPoints="1"/>
          </p:cNvSpPr>
          <p:nvPr/>
        </p:nvSpPr>
        <p:spPr bwMode="auto">
          <a:xfrm>
            <a:off x="2627022" y="384152"/>
            <a:ext cx="694182" cy="510022"/>
          </a:xfrm>
          <a:custGeom>
            <a:avLst/>
            <a:gdLst>
              <a:gd name="T0" fmla="*/ 107 w 165"/>
              <a:gd name="T1" fmla="*/ 104 h 104"/>
              <a:gd name="T2" fmla="*/ 124 w 165"/>
              <a:gd name="T3" fmla="*/ 104 h 104"/>
              <a:gd name="T4" fmla="*/ 124 w 165"/>
              <a:gd name="T5" fmla="*/ 45 h 104"/>
              <a:gd name="T6" fmla="*/ 107 w 165"/>
              <a:gd name="T7" fmla="*/ 61 h 104"/>
              <a:gd name="T8" fmla="*/ 107 w 165"/>
              <a:gd name="T9" fmla="*/ 104 h 104"/>
              <a:gd name="T10" fmla="*/ 132 w 165"/>
              <a:gd name="T11" fmla="*/ 104 h 104"/>
              <a:gd name="T12" fmla="*/ 149 w 165"/>
              <a:gd name="T13" fmla="*/ 104 h 104"/>
              <a:gd name="T14" fmla="*/ 149 w 165"/>
              <a:gd name="T15" fmla="*/ 22 h 104"/>
              <a:gd name="T16" fmla="*/ 132 w 165"/>
              <a:gd name="T17" fmla="*/ 38 h 104"/>
              <a:gd name="T18" fmla="*/ 132 w 165"/>
              <a:gd name="T19" fmla="*/ 104 h 104"/>
              <a:gd name="T20" fmla="*/ 161 w 165"/>
              <a:gd name="T21" fmla="*/ 0 h 104"/>
              <a:gd name="T22" fmla="*/ 164 w 165"/>
              <a:gd name="T23" fmla="*/ 4 h 104"/>
              <a:gd name="T24" fmla="*/ 164 w 165"/>
              <a:gd name="T25" fmla="*/ 5 h 104"/>
              <a:gd name="T26" fmla="*/ 161 w 165"/>
              <a:gd name="T27" fmla="*/ 15 h 104"/>
              <a:gd name="T28" fmla="*/ 161 w 165"/>
              <a:gd name="T29" fmla="*/ 16 h 104"/>
              <a:gd name="T30" fmla="*/ 156 w 165"/>
              <a:gd name="T31" fmla="*/ 17 h 104"/>
              <a:gd name="T32" fmla="*/ 155 w 165"/>
              <a:gd name="T33" fmla="*/ 17 h 104"/>
              <a:gd name="T34" fmla="*/ 153 w 165"/>
              <a:gd name="T35" fmla="*/ 14 h 104"/>
              <a:gd name="T36" fmla="*/ 103 w 165"/>
              <a:gd name="T37" fmla="*/ 61 h 104"/>
              <a:gd name="T38" fmla="*/ 87 w 165"/>
              <a:gd name="T39" fmla="*/ 44 h 104"/>
              <a:gd name="T40" fmla="*/ 74 w 165"/>
              <a:gd name="T41" fmla="*/ 30 h 104"/>
              <a:gd name="T42" fmla="*/ 3 w 165"/>
              <a:gd name="T43" fmla="*/ 96 h 104"/>
              <a:gd name="T44" fmla="*/ 0 w 165"/>
              <a:gd name="T45" fmla="*/ 93 h 104"/>
              <a:gd name="T46" fmla="*/ 74 w 165"/>
              <a:gd name="T47" fmla="*/ 24 h 104"/>
              <a:gd name="T48" fmla="*/ 87 w 165"/>
              <a:gd name="T49" fmla="*/ 37 h 104"/>
              <a:gd name="T50" fmla="*/ 103 w 165"/>
              <a:gd name="T51" fmla="*/ 55 h 104"/>
              <a:gd name="T52" fmla="*/ 150 w 165"/>
              <a:gd name="T53" fmla="*/ 11 h 104"/>
              <a:gd name="T54" fmla="*/ 148 w 165"/>
              <a:gd name="T55" fmla="*/ 9 h 104"/>
              <a:gd name="T56" fmla="*/ 147 w 165"/>
              <a:gd name="T57" fmla="*/ 8 h 104"/>
              <a:gd name="T58" fmla="*/ 149 w 165"/>
              <a:gd name="T59" fmla="*/ 3 h 104"/>
              <a:gd name="T60" fmla="*/ 150 w 165"/>
              <a:gd name="T61" fmla="*/ 3 h 104"/>
              <a:gd name="T62" fmla="*/ 160 w 165"/>
              <a:gd name="T63" fmla="*/ 1 h 104"/>
              <a:gd name="T64" fmla="*/ 161 w 165"/>
              <a:gd name="T65" fmla="*/ 0 h 104"/>
              <a:gd name="T66" fmla="*/ 7 w 165"/>
              <a:gd name="T67" fmla="*/ 104 h 104"/>
              <a:gd name="T68" fmla="*/ 24 w 165"/>
              <a:gd name="T69" fmla="*/ 104 h 104"/>
              <a:gd name="T70" fmla="*/ 24 w 165"/>
              <a:gd name="T71" fmla="*/ 81 h 104"/>
              <a:gd name="T72" fmla="*/ 7 w 165"/>
              <a:gd name="T73" fmla="*/ 97 h 104"/>
              <a:gd name="T74" fmla="*/ 7 w 165"/>
              <a:gd name="T75" fmla="*/ 104 h 104"/>
              <a:gd name="T76" fmla="*/ 32 w 165"/>
              <a:gd name="T77" fmla="*/ 104 h 104"/>
              <a:gd name="T78" fmla="*/ 49 w 165"/>
              <a:gd name="T79" fmla="*/ 104 h 104"/>
              <a:gd name="T80" fmla="*/ 49 w 165"/>
              <a:gd name="T81" fmla="*/ 58 h 104"/>
              <a:gd name="T82" fmla="*/ 32 w 165"/>
              <a:gd name="T83" fmla="*/ 74 h 104"/>
              <a:gd name="T84" fmla="*/ 32 w 165"/>
              <a:gd name="T85" fmla="*/ 104 h 104"/>
              <a:gd name="T86" fmla="*/ 57 w 165"/>
              <a:gd name="T87" fmla="*/ 50 h 104"/>
              <a:gd name="T88" fmla="*/ 57 w 165"/>
              <a:gd name="T89" fmla="*/ 104 h 104"/>
              <a:gd name="T90" fmla="*/ 74 w 165"/>
              <a:gd name="T91" fmla="*/ 104 h 104"/>
              <a:gd name="T92" fmla="*/ 74 w 165"/>
              <a:gd name="T93" fmla="*/ 34 h 104"/>
              <a:gd name="T94" fmla="*/ 74 w 165"/>
              <a:gd name="T95" fmla="*/ 34 h 104"/>
              <a:gd name="T96" fmla="*/ 57 w 165"/>
              <a:gd name="T97" fmla="*/ 50 h 104"/>
              <a:gd name="T98" fmla="*/ 82 w 165"/>
              <a:gd name="T99" fmla="*/ 43 h 104"/>
              <a:gd name="T100" fmla="*/ 82 w 165"/>
              <a:gd name="T101" fmla="*/ 104 h 104"/>
              <a:gd name="T102" fmla="*/ 87 w 165"/>
              <a:gd name="T103" fmla="*/ 104 h 104"/>
              <a:gd name="T104" fmla="*/ 99 w 165"/>
              <a:gd name="T105" fmla="*/ 104 h 104"/>
              <a:gd name="T106" fmla="*/ 99 w 165"/>
              <a:gd name="T107" fmla="*/ 61 h 104"/>
              <a:gd name="T108" fmla="*/ 87 w 165"/>
              <a:gd name="T109" fmla="*/ 48 h 104"/>
              <a:gd name="T110" fmla="*/ 82 w 165"/>
              <a:gd name="T111" fmla="*/ 4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5" h="104">
                <a:moveTo>
                  <a:pt x="107" y="104"/>
                </a:moveTo>
                <a:cubicBezTo>
                  <a:pt x="124" y="104"/>
                  <a:pt x="124" y="104"/>
                  <a:pt x="124" y="104"/>
                </a:cubicBezTo>
                <a:cubicBezTo>
                  <a:pt x="124" y="45"/>
                  <a:pt x="124" y="45"/>
                  <a:pt x="124" y="45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7" y="104"/>
                  <a:pt x="107" y="104"/>
                  <a:pt x="107" y="104"/>
                </a:cubicBezTo>
                <a:close/>
                <a:moveTo>
                  <a:pt x="132" y="104"/>
                </a:moveTo>
                <a:cubicBezTo>
                  <a:pt x="149" y="104"/>
                  <a:pt x="149" y="104"/>
                  <a:pt x="149" y="104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132" y="38"/>
                  <a:pt x="132" y="38"/>
                  <a:pt x="132" y="38"/>
                </a:cubicBezTo>
                <a:cubicBezTo>
                  <a:pt x="132" y="104"/>
                  <a:pt x="132" y="104"/>
                  <a:pt x="132" y="104"/>
                </a:cubicBezTo>
                <a:close/>
                <a:moveTo>
                  <a:pt x="161" y="0"/>
                </a:moveTo>
                <a:cubicBezTo>
                  <a:pt x="164" y="0"/>
                  <a:pt x="165" y="2"/>
                  <a:pt x="164" y="4"/>
                </a:cubicBezTo>
                <a:cubicBezTo>
                  <a:pt x="164" y="5"/>
                  <a:pt x="164" y="5"/>
                  <a:pt x="164" y="5"/>
                </a:cubicBezTo>
                <a:cubicBezTo>
                  <a:pt x="163" y="8"/>
                  <a:pt x="162" y="12"/>
                  <a:pt x="161" y="15"/>
                </a:cubicBezTo>
                <a:cubicBezTo>
                  <a:pt x="161" y="16"/>
                  <a:pt x="161" y="16"/>
                  <a:pt x="161" y="16"/>
                </a:cubicBezTo>
                <a:cubicBezTo>
                  <a:pt x="160" y="19"/>
                  <a:pt x="158" y="19"/>
                  <a:pt x="156" y="17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4" y="16"/>
                  <a:pt x="154" y="15"/>
                  <a:pt x="153" y="14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87" y="44"/>
                  <a:pt x="87" y="44"/>
                  <a:pt x="87" y="44"/>
                </a:cubicBezTo>
                <a:cubicBezTo>
                  <a:pt x="74" y="30"/>
                  <a:pt x="74" y="30"/>
                  <a:pt x="74" y="30"/>
                </a:cubicBezTo>
                <a:cubicBezTo>
                  <a:pt x="3" y="96"/>
                  <a:pt x="3" y="96"/>
                  <a:pt x="3" y="96"/>
                </a:cubicBezTo>
                <a:cubicBezTo>
                  <a:pt x="0" y="93"/>
                  <a:pt x="0" y="93"/>
                  <a:pt x="0" y="93"/>
                </a:cubicBezTo>
                <a:cubicBezTo>
                  <a:pt x="74" y="24"/>
                  <a:pt x="74" y="24"/>
                  <a:pt x="74" y="24"/>
                </a:cubicBezTo>
                <a:cubicBezTo>
                  <a:pt x="87" y="37"/>
                  <a:pt x="87" y="37"/>
                  <a:pt x="87" y="37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50" y="11"/>
                  <a:pt x="150" y="11"/>
                  <a:pt x="150" y="11"/>
                </a:cubicBezTo>
                <a:cubicBezTo>
                  <a:pt x="149" y="10"/>
                  <a:pt x="148" y="9"/>
                  <a:pt x="148" y="9"/>
                </a:cubicBezTo>
                <a:cubicBezTo>
                  <a:pt x="147" y="8"/>
                  <a:pt x="147" y="8"/>
                  <a:pt x="147" y="8"/>
                </a:cubicBezTo>
                <a:cubicBezTo>
                  <a:pt x="145" y="6"/>
                  <a:pt x="146" y="4"/>
                  <a:pt x="149" y="3"/>
                </a:cubicBezTo>
                <a:cubicBezTo>
                  <a:pt x="150" y="3"/>
                  <a:pt x="150" y="3"/>
                  <a:pt x="150" y="3"/>
                </a:cubicBezTo>
                <a:cubicBezTo>
                  <a:pt x="152" y="2"/>
                  <a:pt x="157" y="1"/>
                  <a:pt x="160" y="1"/>
                </a:cubicBezTo>
                <a:cubicBezTo>
                  <a:pt x="161" y="0"/>
                  <a:pt x="161" y="0"/>
                  <a:pt x="161" y="0"/>
                </a:cubicBezTo>
                <a:close/>
                <a:moveTo>
                  <a:pt x="7" y="104"/>
                </a:moveTo>
                <a:cubicBezTo>
                  <a:pt x="24" y="104"/>
                  <a:pt x="24" y="104"/>
                  <a:pt x="24" y="104"/>
                </a:cubicBezTo>
                <a:cubicBezTo>
                  <a:pt x="24" y="81"/>
                  <a:pt x="24" y="81"/>
                  <a:pt x="24" y="81"/>
                </a:cubicBezTo>
                <a:cubicBezTo>
                  <a:pt x="7" y="97"/>
                  <a:pt x="7" y="97"/>
                  <a:pt x="7" y="97"/>
                </a:cubicBezTo>
                <a:cubicBezTo>
                  <a:pt x="7" y="104"/>
                  <a:pt x="7" y="104"/>
                  <a:pt x="7" y="104"/>
                </a:cubicBezTo>
                <a:close/>
                <a:moveTo>
                  <a:pt x="32" y="104"/>
                </a:moveTo>
                <a:cubicBezTo>
                  <a:pt x="49" y="104"/>
                  <a:pt x="49" y="104"/>
                  <a:pt x="49" y="104"/>
                </a:cubicBezTo>
                <a:cubicBezTo>
                  <a:pt x="49" y="58"/>
                  <a:pt x="49" y="58"/>
                  <a:pt x="49" y="58"/>
                </a:cubicBezTo>
                <a:cubicBezTo>
                  <a:pt x="32" y="74"/>
                  <a:pt x="32" y="74"/>
                  <a:pt x="32" y="74"/>
                </a:cubicBezTo>
                <a:cubicBezTo>
                  <a:pt x="32" y="104"/>
                  <a:pt x="32" y="104"/>
                  <a:pt x="32" y="104"/>
                </a:cubicBezTo>
                <a:close/>
                <a:moveTo>
                  <a:pt x="57" y="50"/>
                </a:moveTo>
                <a:cubicBezTo>
                  <a:pt x="57" y="104"/>
                  <a:pt x="57" y="104"/>
                  <a:pt x="57" y="104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4" y="34"/>
                  <a:pt x="74" y="34"/>
                  <a:pt x="74" y="34"/>
                </a:cubicBezTo>
                <a:cubicBezTo>
                  <a:pt x="74" y="34"/>
                  <a:pt x="74" y="34"/>
                  <a:pt x="74" y="34"/>
                </a:cubicBezTo>
                <a:cubicBezTo>
                  <a:pt x="57" y="50"/>
                  <a:pt x="57" y="50"/>
                  <a:pt x="57" y="50"/>
                </a:cubicBezTo>
                <a:close/>
                <a:moveTo>
                  <a:pt x="82" y="43"/>
                </a:moveTo>
                <a:cubicBezTo>
                  <a:pt x="82" y="104"/>
                  <a:pt x="82" y="104"/>
                  <a:pt x="82" y="104"/>
                </a:cubicBezTo>
                <a:cubicBezTo>
                  <a:pt x="87" y="104"/>
                  <a:pt x="87" y="104"/>
                  <a:pt x="87" y="104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99" y="61"/>
                  <a:pt x="99" y="61"/>
                  <a:pt x="99" y="61"/>
                </a:cubicBezTo>
                <a:cubicBezTo>
                  <a:pt x="87" y="48"/>
                  <a:pt x="87" y="48"/>
                  <a:pt x="87" y="48"/>
                </a:cubicBezTo>
                <a:lnTo>
                  <a:pt x="82" y="43"/>
                </a:lnTo>
                <a:close/>
              </a:path>
            </a:pathLst>
          </a:custGeom>
          <a:solidFill>
            <a:srgbClr val="0BB0F0"/>
          </a:solidFill>
          <a:ln>
            <a:noFill/>
          </a:ln>
        </p:spPr>
        <p:txBody>
          <a:bodyPr vert="horz" wrap="square" lIns="89770" tIns="44885" rIns="89770" bIns="44885" numCol="1" anchor="t" anchorCtr="0" compatLnSpc="1"/>
          <a:lstStyle/>
          <a:p>
            <a:endParaRPr lang="zh-CN" altLang="en-US" sz="1830">
              <a:solidFill>
                <a:srgbClr val="DA0000"/>
              </a:solidFill>
              <a:cs typeface="+mn-ea"/>
              <a:sym typeface="+mn-lt"/>
            </a:endParaRPr>
          </a:p>
        </p:txBody>
      </p:sp>
      <p:sp>
        <p:nvSpPr>
          <p:cNvPr id="37" name="TextBox 28"/>
          <p:cNvSpPr txBox="1"/>
          <p:nvPr/>
        </p:nvSpPr>
        <p:spPr>
          <a:xfrm>
            <a:off x="1470617" y="351427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altLang="en-US" sz="277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首页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1402514"/>
            <a:ext cx="6067425" cy="4219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1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67655" y="1094274"/>
            <a:ext cx="1067429" cy="1098636"/>
            <a:chOff x="1827622" y="1343919"/>
            <a:chExt cx="2304000" cy="2304000"/>
          </a:xfrm>
        </p:grpSpPr>
        <p:sp>
          <p:nvSpPr>
            <p:cNvPr id="22" name="椭圆 2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571500" dist="355600" dir="7800000" sx="88000" sy="88000" algn="tr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30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877480" y="1393778"/>
              <a:ext cx="2204283" cy="220428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endParaRPr lang="zh-CN" altLang="en-US" sz="104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Freeform 6"/>
          <p:cNvSpPr>
            <a:spLocks noEditPoints="1"/>
          </p:cNvSpPr>
          <p:nvPr/>
        </p:nvSpPr>
        <p:spPr bwMode="auto">
          <a:xfrm>
            <a:off x="667939" y="1347733"/>
            <a:ext cx="694182" cy="510022"/>
          </a:xfrm>
          <a:custGeom>
            <a:avLst/>
            <a:gdLst>
              <a:gd name="T0" fmla="*/ 107 w 165"/>
              <a:gd name="T1" fmla="*/ 104 h 104"/>
              <a:gd name="T2" fmla="*/ 124 w 165"/>
              <a:gd name="T3" fmla="*/ 104 h 104"/>
              <a:gd name="T4" fmla="*/ 124 w 165"/>
              <a:gd name="T5" fmla="*/ 45 h 104"/>
              <a:gd name="T6" fmla="*/ 107 w 165"/>
              <a:gd name="T7" fmla="*/ 61 h 104"/>
              <a:gd name="T8" fmla="*/ 107 w 165"/>
              <a:gd name="T9" fmla="*/ 104 h 104"/>
              <a:gd name="T10" fmla="*/ 132 w 165"/>
              <a:gd name="T11" fmla="*/ 104 h 104"/>
              <a:gd name="T12" fmla="*/ 149 w 165"/>
              <a:gd name="T13" fmla="*/ 104 h 104"/>
              <a:gd name="T14" fmla="*/ 149 w 165"/>
              <a:gd name="T15" fmla="*/ 22 h 104"/>
              <a:gd name="T16" fmla="*/ 132 w 165"/>
              <a:gd name="T17" fmla="*/ 38 h 104"/>
              <a:gd name="T18" fmla="*/ 132 w 165"/>
              <a:gd name="T19" fmla="*/ 104 h 104"/>
              <a:gd name="T20" fmla="*/ 161 w 165"/>
              <a:gd name="T21" fmla="*/ 0 h 104"/>
              <a:gd name="T22" fmla="*/ 164 w 165"/>
              <a:gd name="T23" fmla="*/ 4 h 104"/>
              <a:gd name="T24" fmla="*/ 164 w 165"/>
              <a:gd name="T25" fmla="*/ 5 h 104"/>
              <a:gd name="T26" fmla="*/ 161 w 165"/>
              <a:gd name="T27" fmla="*/ 15 h 104"/>
              <a:gd name="T28" fmla="*/ 161 w 165"/>
              <a:gd name="T29" fmla="*/ 16 h 104"/>
              <a:gd name="T30" fmla="*/ 156 w 165"/>
              <a:gd name="T31" fmla="*/ 17 h 104"/>
              <a:gd name="T32" fmla="*/ 155 w 165"/>
              <a:gd name="T33" fmla="*/ 17 h 104"/>
              <a:gd name="T34" fmla="*/ 153 w 165"/>
              <a:gd name="T35" fmla="*/ 14 h 104"/>
              <a:gd name="T36" fmla="*/ 103 w 165"/>
              <a:gd name="T37" fmla="*/ 61 h 104"/>
              <a:gd name="T38" fmla="*/ 87 w 165"/>
              <a:gd name="T39" fmla="*/ 44 h 104"/>
              <a:gd name="T40" fmla="*/ 74 w 165"/>
              <a:gd name="T41" fmla="*/ 30 h 104"/>
              <a:gd name="T42" fmla="*/ 3 w 165"/>
              <a:gd name="T43" fmla="*/ 96 h 104"/>
              <a:gd name="T44" fmla="*/ 0 w 165"/>
              <a:gd name="T45" fmla="*/ 93 h 104"/>
              <a:gd name="T46" fmla="*/ 74 w 165"/>
              <a:gd name="T47" fmla="*/ 24 h 104"/>
              <a:gd name="T48" fmla="*/ 87 w 165"/>
              <a:gd name="T49" fmla="*/ 37 h 104"/>
              <a:gd name="T50" fmla="*/ 103 w 165"/>
              <a:gd name="T51" fmla="*/ 55 h 104"/>
              <a:gd name="T52" fmla="*/ 150 w 165"/>
              <a:gd name="T53" fmla="*/ 11 h 104"/>
              <a:gd name="T54" fmla="*/ 148 w 165"/>
              <a:gd name="T55" fmla="*/ 9 h 104"/>
              <a:gd name="T56" fmla="*/ 147 w 165"/>
              <a:gd name="T57" fmla="*/ 8 h 104"/>
              <a:gd name="T58" fmla="*/ 149 w 165"/>
              <a:gd name="T59" fmla="*/ 3 h 104"/>
              <a:gd name="T60" fmla="*/ 150 w 165"/>
              <a:gd name="T61" fmla="*/ 3 h 104"/>
              <a:gd name="T62" fmla="*/ 160 w 165"/>
              <a:gd name="T63" fmla="*/ 1 h 104"/>
              <a:gd name="T64" fmla="*/ 161 w 165"/>
              <a:gd name="T65" fmla="*/ 0 h 104"/>
              <a:gd name="T66" fmla="*/ 7 w 165"/>
              <a:gd name="T67" fmla="*/ 104 h 104"/>
              <a:gd name="T68" fmla="*/ 24 w 165"/>
              <a:gd name="T69" fmla="*/ 104 h 104"/>
              <a:gd name="T70" fmla="*/ 24 w 165"/>
              <a:gd name="T71" fmla="*/ 81 h 104"/>
              <a:gd name="T72" fmla="*/ 7 w 165"/>
              <a:gd name="T73" fmla="*/ 97 h 104"/>
              <a:gd name="T74" fmla="*/ 7 w 165"/>
              <a:gd name="T75" fmla="*/ 104 h 104"/>
              <a:gd name="T76" fmla="*/ 32 w 165"/>
              <a:gd name="T77" fmla="*/ 104 h 104"/>
              <a:gd name="T78" fmla="*/ 49 w 165"/>
              <a:gd name="T79" fmla="*/ 104 h 104"/>
              <a:gd name="T80" fmla="*/ 49 w 165"/>
              <a:gd name="T81" fmla="*/ 58 h 104"/>
              <a:gd name="T82" fmla="*/ 32 w 165"/>
              <a:gd name="T83" fmla="*/ 74 h 104"/>
              <a:gd name="T84" fmla="*/ 32 w 165"/>
              <a:gd name="T85" fmla="*/ 104 h 104"/>
              <a:gd name="T86" fmla="*/ 57 w 165"/>
              <a:gd name="T87" fmla="*/ 50 h 104"/>
              <a:gd name="T88" fmla="*/ 57 w 165"/>
              <a:gd name="T89" fmla="*/ 104 h 104"/>
              <a:gd name="T90" fmla="*/ 74 w 165"/>
              <a:gd name="T91" fmla="*/ 104 h 104"/>
              <a:gd name="T92" fmla="*/ 74 w 165"/>
              <a:gd name="T93" fmla="*/ 34 h 104"/>
              <a:gd name="T94" fmla="*/ 74 w 165"/>
              <a:gd name="T95" fmla="*/ 34 h 104"/>
              <a:gd name="T96" fmla="*/ 57 w 165"/>
              <a:gd name="T97" fmla="*/ 50 h 104"/>
              <a:gd name="T98" fmla="*/ 82 w 165"/>
              <a:gd name="T99" fmla="*/ 43 h 104"/>
              <a:gd name="T100" fmla="*/ 82 w 165"/>
              <a:gd name="T101" fmla="*/ 104 h 104"/>
              <a:gd name="T102" fmla="*/ 87 w 165"/>
              <a:gd name="T103" fmla="*/ 104 h 104"/>
              <a:gd name="T104" fmla="*/ 99 w 165"/>
              <a:gd name="T105" fmla="*/ 104 h 104"/>
              <a:gd name="T106" fmla="*/ 99 w 165"/>
              <a:gd name="T107" fmla="*/ 61 h 104"/>
              <a:gd name="T108" fmla="*/ 87 w 165"/>
              <a:gd name="T109" fmla="*/ 48 h 104"/>
              <a:gd name="T110" fmla="*/ 82 w 165"/>
              <a:gd name="T111" fmla="*/ 4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5" h="104">
                <a:moveTo>
                  <a:pt x="107" y="104"/>
                </a:moveTo>
                <a:cubicBezTo>
                  <a:pt x="124" y="104"/>
                  <a:pt x="124" y="104"/>
                  <a:pt x="124" y="104"/>
                </a:cubicBezTo>
                <a:cubicBezTo>
                  <a:pt x="124" y="45"/>
                  <a:pt x="124" y="45"/>
                  <a:pt x="124" y="45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7" y="104"/>
                  <a:pt x="107" y="104"/>
                  <a:pt x="107" y="104"/>
                </a:cubicBezTo>
                <a:close/>
                <a:moveTo>
                  <a:pt x="132" y="104"/>
                </a:moveTo>
                <a:cubicBezTo>
                  <a:pt x="149" y="104"/>
                  <a:pt x="149" y="104"/>
                  <a:pt x="149" y="104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132" y="38"/>
                  <a:pt x="132" y="38"/>
                  <a:pt x="132" y="38"/>
                </a:cubicBezTo>
                <a:cubicBezTo>
                  <a:pt x="132" y="104"/>
                  <a:pt x="132" y="104"/>
                  <a:pt x="132" y="104"/>
                </a:cubicBezTo>
                <a:close/>
                <a:moveTo>
                  <a:pt x="161" y="0"/>
                </a:moveTo>
                <a:cubicBezTo>
                  <a:pt x="164" y="0"/>
                  <a:pt x="165" y="2"/>
                  <a:pt x="164" y="4"/>
                </a:cubicBezTo>
                <a:cubicBezTo>
                  <a:pt x="164" y="5"/>
                  <a:pt x="164" y="5"/>
                  <a:pt x="164" y="5"/>
                </a:cubicBezTo>
                <a:cubicBezTo>
                  <a:pt x="163" y="8"/>
                  <a:pt x="162" y="12"/>
                  <a:pt x="161" y="15"/>
                </a:cubicBezTo>
                <a:cubicBezTo>
                  <a:pt x="161" y="16"/>
                  <a:pt x="161" y="16"/>
                  <a:pt x="161" y="16"/>
                </a:cubicBezTo>
                <a:cubicBezTo>
                  <a:pt x="160" y="19"/>
                  <a:pt x="158" y="19"/>
                  <a:pt x="156" y="17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4" y="16"/>
                  <a:pt x="154" y="15"/>
                  <a:pt x="153" y="14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87" y="44"/>
                  <a:pt x="87" y="44"/>
                  <a:pt x="87" y="44"/>
                </a:cubicBezTo>
                <a:cubicBezTo>
                  <a:pt x="74" y="30"/>
                  <a:pt x="74" y="30"/>
                  <a:pt x="74" y="30"/>
                </a:cubicBezTo>
                <a:cubicBezTo>
                  <a:pt x="3" y="96"/>
                  <a:pt x="3" y="96"/>
                  <a:pt x="3" y="96"/>
                </a:cubicBezTo>
                <a:cubicBezTo>
                  <a:pt x="0" y="93"/>
                  <a:pt x="0" y="93"/>
                  <a:pt x="0" y="93"/>
                </a:cubicBezTo>
                <a:cubicBezTo>
                  <a:pt x="74" y="24"/>
                  <a:pt x="74" y="24"/>
                  <a:pt x="74" y="24"/>
                </a:cubicBezTo>
                <a:cubicBezTo>
                  <a:pt x="87" y="37"/>
                  <a:pt x="87" y="37"/>
                  <a:pt x="87" y="37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50" y="11"/>
                  <a:pt x="150" y="11"/>
                  <a:pt x="150" y="11"/>
                </a:cubicBezTo>
                <a:cubicBezTo>
                  <a:pt x="149" y="10"/>
                  <a:pt x="148" y="9"/>
                  <a:pt x="148" y="9"/>
                </a:cubicBezTo>
                <a:cubicBezTo>
                  <a:pt x="147" y="8"/>
                  <a:pt x="147" y="8"/>
                  <a:pt x="147" y="8"/>
                </a:cubicBezTo>
                <a:cubicBezTo>
                  <a:pt x="145" y="6"/>
                  <a:pt x="146" y="4"/>
                  <a:pt x="149" y="3"/>
                </a:cubicBezTo>
                <a:cubicBezTo>
                  <a:pt x="150" y="3"/>
                  <a:pt x="150" y="3"/>
                  <a:pt x="150" y="3"/>
                </a:cubicBezTo>
                <a:cubicBezTo>
                  <a:pt x="152" y="2"/>
                  <a:pt x="157" y="1"/>
                  <a:pt x="160" y="1"/>
                </a:cubicBezTo>
                <a:cubicBezTo>
                  <a:pt x="161" y="0"/>
                  <a:pt x="161" y="0"/>
                  <a:pt x="161" y="0"/>
                </a:cubicBezTo>
                <a:close/>
                <a:moveTo>
                  <a:pt x="7" y="104"/>
                </a:moveTo>
                <a:cubicBezTo>
                  <a:pt x="24" y="104"/>
                  <a:pt x="24" y="104"/>
                  <a:pt x="24" y="104"/>
                </a:cubicBezTo>
                <a:cubicBezTo>
                  <a:pt x="24" y="81"/>
                  <a:pt x="24" y="81"/>
                  <a:pt x="24" y="81"/>
                </a:cubicBezTo>
                <a:cubicBezTo>
                  <a:pt x="7" y="97"/>
                  <a:pt x="7" y="97"/>
                  <a:pt x="7" y="97"/>
                </a:cubicBezTo>
                <a:cubicBezTo>
                  <a:pt x="7" y="104"/>
                  <a:pt x="7" y="104"/>
                  <a:pt x="7" y="104"/>
                </a:cubicBezTo>
                <a:close/>
                <a:moveTo>
                  <a:pt x="32" y="104"/>
                </a:moveTo>
                <a:cubicBezTo>
                  <a:pt x="49" y="104"/>
                  <a:pt x="49" y="104"/>
                  <a:pt x="49" y="104"/>
                </a:cubicBezTo>
                <a:cubicBezTo>
                  <a:pt x="49" y="58"/>
                  <a:pt x="49" y="58"/>
                  <a:pt x="49" y="58"/>
                </a:cubicBezTo>
                <a:cubicBezTo>
                  <a:pt x="32" y="74"/>
                  <a:pt x="32" y="74"/>
                  <a:pt x="32" y="74"/>
                </a:cubicBezTo>
                <a:cubicBezTo>
                  <a:pt x="32" y="104"/>
                  <a:pt x="32" y="104"/>
                  <a:pt x="32" y="104"/>
                </a:cubicBezTo>
                <a:close/>
                <a:moveTo>
                  <a:pt x="57" y="50"/>
                </a:moveTo>
                <a:cubicBezTo>
                  <a:pt x="57" y="104"/>
                  <a:pt x="57" y="104"/>
                  <a:pt x="57" y="104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4" y="34"/>
                  <a:pt x="74" y="34"/>
                  <a:pt x="74" y="34"/>
                </a:cubicBezTo>
                <a:cubicBezTo>
                  <a:pt x="74" y="34"/>
                  <a:pt x="74" y="34"/>
                  <a:pt x="74" y="34"/>
                </a:cubicBezTo>
                <a:cubicBezTo>
                  <a:pt x="57" y="50"/>
                  <a:pt x="57" y="50"/>
                  <a:pt x="57" y="50"/>
                </a:cubicBezTo>
                <a:close/>
                <a:moveTo>
                  <a:pt x="82" y="43"/>
                </a:moveTo>
                <a:cubicBezTo>
                  <a:pt x="82" y="104"/>
                  <a:pt x="82" y="104"/>
                  <a:pt x="82" y="104"/>
                </a:cubicBezTo>
                <a:cubicBezTo>
                  <a:pt x="87" y="104"/>
                  <a:pt x="87" y="104"/>
                  <a:pt x="87" y="104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99" y="61"/>
                  <a:pt x="99" y="61"/>
                  <a:pt x="99" y="61"/>
                </a:cubicBezTo>
                <a:cubicBezTo>
                  <a:pt x="87" y="48"/>
                  <a:pt x="87" y="48"/>
                  <a:pt x="87" y="48"/>
                </a:cubicBezTo>
                <a:lnTo>
                  <a:pt x="82" y="43"/>
                </a:lnTo>
                <a:close/>
              </a:path>
            </a:pathLst>
          </a:custGeom>
          <a:solidFill>
            <a:srgbClr val="0BB0F0"/>
          </a:solidFill>
          <a:ln>
            <a:noFill/>
          </a:ln>
        </p:spPr>
        <p:txBody>
          <a:bodyPr vert="horz" wrap="square" lIns="89770" tIns="44885" rIns="89770" bIns="44885" numCol="1" anchor="t" anchorCtr="0" compatLnSpc="1"/>
          <a:lstStyle/>
          <a:p>
            <a:endParaRPr lang="zh-CN" altLang="en-US" sz="1830">
              <a:solidFill>
                <a:srgbClr val="DA0000"/>
              </a:solidFill>
              <a:cs typeface="+mn-ea"/>
              <a:sym typeface="+mn-lt"/>
            </a:endParaRPr>
          </a:p>
        </p:txBody>
      </p:sp>
      <p:sp>
        <p:nvSpPr>
          <p:cNvPr id="37" name="TextBox 28"/>
          <p:cNvSpPr txBox="1"/>
          <p:nvPr/>
        </p:nvSpPr>
        <p:spPr>
          <a:xfrm>
            <a:off x="1350514" y="340214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altLang="en-US" sz="277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系统内页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39" name="组合 38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0" name="椭圆 39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2080260" y="3018790"/>
            <a:ext cx="2540" cy="15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91" y="1857755"/>
            <a:ext cx="8136833" cy="373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28"/>
          <p:cNvSpPr txBox="1"/>
          <p:nvPr/>
        </p:nvSpPr>
        <p:spPr>
          <a:xfrm>
            <a:off x="1350514" y="340214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altLang="en-US" sz="277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个人信息管理</a:t>
            </a:r>
            <a:endParaRPr lang="en-US" altLang="zh-CN" sz="2770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46" name="组合 45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7" name="椭圆 46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4007768" y="369032"/>
            <a:ext cx="410416" cy="439091"/>
            <a:chOff x="4895160" y="5416983"/>
            <a:chExt cx="496602" cy="531299"/>
          </a:xfrm>
          <a:solidFill>
            <a:srgbClr val="FFC000"/>
          </a:solidFill>
        </p:grpSpPr>
        <p:sp>
          <p:nvSpPr>
            <p:cNvPr id="160" name="Freeform 836"/>
            <p:cNvSpPr/>
            <p:nvPr/>
          </p:nvSpPr>
          <p:spPr bwMode="auto">
            <a:xfrm>
              <a:off x="5135871" y="5416983"/>
              <a:ext cx="28191" cy="74816"/>
            </a:xfrm>
            <a:custGeom>
              <a:avLst/>
              <a:gdLst>
                <a:gd name="T0" fmla="*/ 6 w 11"/>
                <a:gd name="T1" fmla="*/ 29 h 29"/>
                <a:gd name="T2" fmla="*/ 0 w 11"/>
                <a:gd name="T3" fmla="*/ 24 h 29"/>
                <a:gd name="T4" fmla="*/ 0 w 11"/>
                <a:gd name="T5" fmla="*/ 6 h 29"/>
                <a:gd name="T6" fmla="*/ 6 w 11"/>
                <a:gd name="T7" fmla="*/ 0 h 29"/>
                <a:gd name="T8" fmla="*/ 11 w 11"/>
                <a:gd name="T9" fmla="*/ 6 h 29"/>
                <a:gd name="T10" fmla="*/ 11 w 11"/>
                <a:gd name="T11" fmla="*/ 24 h 29"/>
                <a:gd name="T12" fmla="*/ 6 w 11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9">
                  <a:moveTo>
                    <a:pt x="6" y="29"/>
                  </a:moveTo>
                  <a:cubicBezTo>
                    <a:pt x="3" y="29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7"/>
                    <a:pt x="9" y="2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1" name="Freeform 837"/>
            <p:cNvSpPr/>
            <p:nvPr/>
          </p:nvSpPr>
          <p:spPr bwMode="auto">
            <a:xfrm>
              <a:off x="5015516" y="5443006"/>
              <a:ext cx="56383" cy="71563"/>
            </a:xfrm>
            <a:custGeom>
              <a:avLst/>
              <a:gdLst>
                <a:gd name="T0" fmla="*/ 16 w 22"/>
                <a:gd name="T1" fmla="*/ 28 h 28"/>
                <a:gd name="T2" fmla="*/ 11 w 22"/>
                <a:gd name="T3" fmla="*/ 25 h 28"/>
                <a:gd name="T4" fmla="*/ 2 w 22"/>
                <a:gd name="T5" fmla="*/ 10 h 28"/>
                <a:gd name="T6" fmla="*/ 4 w 22"/>
                <a:gd name="T7" fmla="*/ 2 h 28"/>
                <a:gd name="T8" fmla="*/ 11 w 22"/>
                <a:gd name="T9" fmla="*/ 4 h 28"/>
                <a:gd name="T10" fmla="*/ 20 w 22"/>
                <a:gd name="T11" fmla="*/ 19 h 28"/>
                <a:gd name="T12" fmla="*/ 18 w 22"/>
                <a:gd name="T13" fmla="*/ 27 h 28"/>
                <a:gd name="T14" fmla="*/ 16 w 22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8">
                  <a:moveTo>
                    <a:pt x="16" y="28"/>
                  </a:moveTo>
                  <a:cubicBezTo>
                    <a:pt x="14" y="28"/>
                    <a:pt x="12" y="27"/>
                    <a:pt x="11" y="25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3"/>
                    <a:pt x="4" y="2"/>
                  </a:cubicBezTo>
                  <a:cubicBezTo>
                    <a:pt x="7" y="0"/>
                    <a:pt x="10" y="1"/>
                    <a:pt x="11" y="4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22"/>
                    <a:pt x="21" y="26"/>
                    <a:pt x="18" y="27"/>
                  </a:cubicBezTo>
                  <a:cubicBezTo>
                    <a:pt x="17" y="28"/>
                    <a:pt x="17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2" name="Freeform 838"/>
            <p:cNvSpPr/>
            <p:nvPr/>
          </p:nvSpPr>
          <p:spPr bwMode="auto">
            <a:xfrm>
              <a:off x="4927689" y="5527580"/>
              <a:ext cx="72647" cy="54214"/>
            </a:xfrm>
            <a:custGeom>
              <a:avLst/>
              <a:gdLst>
                <a:gd name="T0" fmla="*/ 22 w 28"/>
                <a:gd name="T1" fmla="*/ 21 h 21"/>
                <a:gd name="T2" fmla="*/ 19 w 28"/>
                <a:gd name="T3" fmla="*/ 20 h 21"/>
                <a:gd name="T4" fmla="*/ 3 w 28"/>
                <a:gd name="T5" fmla="*/ 11 h 21"/>
                <a:gd name="T6" fmla="*/ 1 w 28"/>
                <a:gd name="T7" fmla="*/ 3 h 21"/>
                <a:gd name="T8" fmla="*/ 9 w 28"/>
                <a:gd name="T9" fmla="*/ 1 h 21"/>
                <a:gd name="T10" fmla="*/ 24 w 28"/>
                <a:gd name="T11" fmla="*/ 10 h 21"/>
                <a:gd name="T12" fmla="*/ 26 w 28"/>
                <a:gd name="T13" fmla="*/ 18 h 21"/>
                <a:gd name="T14" fmla="*/ 22 w 28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1">
                  <a:moveTo>
                    <a:pt x="22" y="21"/>
                  </a:moveTo>
                  <a:cubicBezTo>
                    <a:pt x="21" y="21"/>
                    <a:pt x="20" y="20"/>
                    <a:pt x="19" y="2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9"/>
                    <a:pt x="0" y="6"/>
                    <a:pt x="1" y="3"/>
                  </a:cubicBezTo>
                  <a:cubicBezTo>
                    <a:pt x="3" y="1"/>
                    <a:pt x="6" y="0"/>
                    <a:pt x="9" y="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7" y="12"/>
                    <a:pt x="28" y="15"/>
                    <a:pt x="26" y="18"/>
                  </a:cubicBezTo>
                  <a:cubicBezTo>
                    <a:pt x="25" y="20"/>
                    <a:pt x="24" y="21"/>
                    <a:pt x="2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839"/>
            <p:cNvSpPr/>
            <p:nvPr/>
          </p:nvSpPr>
          <p:spPr bwMode="auto">
            <a:xfrm>
              <a:off x="4895160" y="5645766"/>
              <a:ext cx="73731" cy="28191"/>
            </a:xfrm>
            <a:custGeom>
              <a:avLst/>
              <a:gdLst>
                <a:gd name="T0" fmla="*/ 23 w 29"/>
                <a:gd name="T1" fmla="*/ 11 h 11"/>
                <a:gd name="T2" fmla="*/ 6 w 29"/>
                <a:gd name="T3" fmla="*/ 11 h 11"/>
                <a:gd name="T4" fmla="*/ 0 w 29"/>
                <a:gd name="T5" fmla="*/ 5 h 11"/>
                <a:gd name="T6" fmla="*/ 6 w 29"/>
                <a:gd name="T7" fmla="*/ 0 h 11"/>
                <a:gd name="T8" fmla="*/ 23 w 29"/>
                <a:gd name="T9" fmla="*/ 0 h 11"/>
                <a:gd name="T10" fmla="*/ 29 w 29"/>
                <a:gd name="T11" fmla="*/ 5 h 11"/>
                <a:gd name="T12" fmla="*/ 23 w 29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1">
                  <a:moveTo>
                    <a:pt x="23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29" y="2"/>
                    <a:pt x="29" y="5"/>
                  </a:cubicBezTo>
                  <a:cubicBezTo>
                    <a:pt x="29" y="8"/>
                    <a:pt x="27" y="11"/>
                    <a:pt x="2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840"/>
            <p:cNvSpPr/>
            <p:nvPr/>
          </p:nvSpPr>
          <p:spPr bwMode="auto">
            <a:xfrm>
              <a:off x="4920099" y="5737931"/>
              <a:ext cx="71563" cy="54214"/>
            </a:xfrm>
            <a:custGeom>
              <a:avLst/>
              <a:gdLst>
                <a:gd name="T0" fmla="*/ 6 w 28"/>
                <a:gd name="T1" fmla="*/ 21 h 21"/>
                <a:gd name="T2" fmla="*/ 2 w 28"/>
                <a:gd name="T3" fmla="*/ 18 h 21"/>
                <a:gd name="T4" fmla="*/ 4 w 28"/>
                <a:gd name="T5" fmla="*/ 11 h 21"/>
                <a:gd name="T6" fmla="*/ 19 w 28"/>
                <a:gd name="T7" fmla="*/ 2 h 21"/>
                <a:gd name="T8" fmla="*/ 27 w 28"/>
                <a:gd name="T9" fmla="*/ 4 h 21"/>
                <a:gd name="T10" fmla="*/ 25 w 28"/>
                <a:gd name="T11" fmla="*/ 11 h 21"/>
                <a:gd name="T12" fmla="*/ 9 w 28"/>
                <a:gd name="T13" fmla="*/ 20 h 21"/>
                <a:gd name="T14" fmla="*/ 6 w 28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1">
                  <a:moveTo>
                    <a:pt x="6" y="21"/>
                  </a:moveTo>
                  <a:cubicBezTo>
                    <a:pt x="4" y="21"/>
                    <a:pt x="3" y="20"/>
                    <a:pt x="2" y="18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0"/>
                    <a:pt x="25" y="1"/>
                    <a:pt x="27" y="4"/>
                  </a:cubicBezTo>
                  <a:cubicBezTo>
                    <a:pt x="28" y="6"/>
                    <a:pt x="27" y="10"/>
                    <a:pt x="25" y="1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1"/>
                    <a:pt x="7" y="21"/>
                    <a:pt x="6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841"/>
            <p:cNvSpPr/>
            <p:nvPr/>
          </p:nvSpPr>
          <p:spPr bwMode="auto">
            <a:xfrm>
              <a:off x="5286587" y="5750942"/>
              <a:ext cx="72647" cy="53130"/>
            </a:xfrm>
            <a:custGeom>
              <a:avLst/>
              <a:gdLst>
                <a:gd name="T0" fmla="*/ 21 w 28"/>
                <a:gd name="T1" fmla="*/ 21 h 21"/>
                <a:gd name="T2" fmla="*/ 19 w 28"/>
                <a:gd name="T3" fmla="*/ 20 h 21"/>
                <a:gd name="T4" fmla="*/ 3 w 28"/>
                <a:gd name="T5" fmla="*/ 11 h 21"/>
                <a:gd name="T6" fmla="*/ 1 w 28"/>
                <a:gd name="T7" fmla="*/ 4 h 21"/>
                <a:gd name="T8" fmla="*/ 9 w 28"/>
                <a:gd name="T9" fmla="*/ 2 h 21"/>
                <a:gd name="T10" fmla="*/ 24 w 28"/>
                <a:gd name="T11" fmla="*/ 11 h 21"/>
                <a:gd name="T12" fmla="*/ 26 w 28"/>
                <a:gd name="T13" fmla="*/ 18 h 21"/>
                <a:gd name="T14" fmla="*/ 21 w 28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1">
                  <a:moveTo>
                    <a:pt x="21" y="21"/>
                  </a:moveTo>
                  <a:cubicBezTo>
                    <a:pt x="21" y="21"/>
                    <a:pt x="20" y="21"/>
                    <a:pt x="19" y="2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0"/>
                    <a:pt x="0" y="6"/>
                    <a:pt x="1" y="4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7" y="12"/>
                    <a:pt x="28" y="15"/>
                    <a:pt x="26" y="18"/>
                  </a:cubicBezTo>
                  <a:cubicBezTo>
                    <a:pt x="25" y="20"/>
                    <a:pt x="23" y="21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842"/>
            <p:cNvSpPr/>
            <p:nvPr/>
          </p:nvSpPr>
          <p:spPr bwMode="auto">
            <a:xfrm>
              <a:off x="5318031" y="5660946"/>
              <a:ext cx="73731" cy="28191"/>
            </a:xfrm>
            <a:custGeom>
              <a:avLst/>
              <a:gdLst>
                <a:gd name="T0" fmla="*/ 23 w 29"/>
                <a:gd name="T1" fmla="*/ 11 h 11"/>
                <a:gd name="T2" fmla="*/ 5 w 29"/>
                <a:gd name="T3" fmla="*/ 11 h 11"/>
                <a:gd name="T4" fmla="*/ 0 w 29"/>
                <a:gd name="T5" fmla="*/ 5 h 11"/>
                <a:gd name="T6" fmla="*/ 5 w 29"/>
                <a:gd name="T7" fmla="*/ 0 h 11"/>
                <a:gd name="T8" fmla="*/ 23 w 29"/>
                <a:gd name="T9" fmla="*/ 0 h 11"/>
                <a:gd name="T10" fmla="*/ 29 w 29"/>
                <a:gd name="T11" fmla="*/ 5 h 11"/>
                <a:gd name="T12" fmla="*/ 23 w 29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1">
                  <a:moveTo>
                    <a:pt x="23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6" y="0"/>
                    <a:pt x="29" y="2"/>
                    <a:pt x="29" y="5"/>
                  </a:cubicBezTo>
                  <a:cubicBezTo>
                    <a:pt x="29" y="8"/>
                    <a:pt x="26" y="11"/>
                    <a:pt x="2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843"/>
            <p:cNvSpPr/>
            <p:nvPr/>
          </p:nvSpPr>
          <p:spPr bwMode="auto">
            <a:xfrm>
              <a:off x="5292008" y="5540591"/>
              <a:ext cx="74816" cy="54214"/>
            </a:xfrm>
            <a:custGeom>
              <a:avLst/>
              <a:gdLst>
                <a:gd name="T0" fmla="*/ 7 w 29"/>
                <a:gd name="T1" fmla="*/ 21 h 21"/>
                <a:gd name="T2" fmla="*/ 2 w 29"/>
                <a:gd name="T3" fmla="*/ 18 h 21"/>
                <a:gd name="T4" fmla="*/ 4 w 29"/>
                <a:gd name="T5" fmla="*/ 10 h 21"/>
                <a:gd name="T6" fmla="*/ 20 w 29"/>
                <a:gd name="T7" fmla="*/ 1 h 21"/>
                <a:gd name="T8" fmla="*/ 27 w 29"/>
                <a:gd name="T9" fmla="*/ 3 h 21"/>
                <a:gd name="T10" fmla="*/ 25 w 29"/>
                <a:gd name="T11" fmla="*/ 11 h 21"/>
                <a:gd name="T12" fmla="*/ 10 w 29"/>
                <a:gd name="T13" fmla="*/ 20 h 21"/>
                <a:gd name="T14" fmla="*/ 7 w 2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1">
                  <a:moveTo>
                    <a:pt x="7" y="21"/>
                  </a:moveTo>
                  <a:cubicBezTo>
                    <a:pt x="5" y="21"/>
                    <a:pt x="3" y="20"/>
                    <a:pt x="2" y="18"/>
                  </a:cubicBezTo>
                  <a:cubicBezTo>
                    <a:pt x="0" y="15"/>
                    <a:pt x="1" y="12"/>
                    <a:pt x="4" y="1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2" y="0"/>
                    <a:pt x="26" y="1"/>
                    <a:pt x="27" y="3"/>
                  </a:cubicBezTo>
                  <a:cubicBezTo>
                    <a:pt x="29" y="6"/>
                    <a:pt x="28" y="9"/>
                    <a:pt x="25" y="1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8" y="21"/>
                    <a:pt x="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844"/>
            <p:cNvSpPr/>
            <p:nvPr/>
          </p:nvSpPr>
          <p:spPr bwMode="auto">
            <a:xfrm>
              <a:off x="5228036" y="5450595"/>
              <a:ext cx="54214" cy="71563"/>
            </a:xfrm>
            <a:custGeom>
              <a:avLst/>
              <a:gdLst>
                <a:gd name="T0" fmla="*/ 6 w 21"/>
                <a:gd name="T1" fmla="*/ 28 h 28"/>
                <a:gd name="T2" fmla="*/ 3 w 21"/>
                <a:gd name="T3" fmla="*/ 27 h 28"/>
                <a:gd name="T4" fmla="*/ 1 w 21"/>
                <a:gd name="T5" fmla="*/ 19 h 28"/>
                <a:gd name="T6" fmla="*/ 10 w 21"/>
                <a:gd name="T7" fmla="*/ 4 h 28"/>
                <a:gd name="T8" fmla="*/ 18 w 21"/>
                <a:gd name="T9" fmla="*/ 2 h 28"/>
                <a:gd name="T10" fmla="*/ 20 w 21"/>
                <a:gd name="T11" fmla="*/ 9 h 28"/>
                <a:gd name="T12" fmla="*/ 11 w 21"/>
                <a:gd name="T13" fmla="*/ 25 h 28"/>
                <a:gd name="T14" fmla="*/ 6 w 21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8">
                  <a:moveTo>
                    <a:pt x="6" y="28"/>
                  </a:moveTo>
                  <a:cubicBezTo>
                    <a:pt x="5" y="28"/>
                    <a:pt x="4" y="27"/>
                    <a:pt x="3" y="27"/>
                  </a:cubicBezTo>
                  <a:cubicBezTo>
                    <a:pt x="1" y="25"/>
                    <a:pt x="0" y="22"/>
                    <a:pt x="1" y="1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2"/>
                  </a:cubicBezTo>
                  <a:cubicBezTo>
                    <a:pt x="20" y="3"/>
                    <a:pt x="21" y="7"/>
                    <a:pt x="20" y="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7"/>
                    <a:pt x="8" y="28"/>
                    <a:pt x="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845"/>
            <p:cNvSpPr>
              <a:spLocks noEditPoints="1"/>
            </p:cNvSpPr>
            <p:nvPr/>
          </p:nvSpPr>
          <p:spPr bwMode="auto">
            <a:xfrm>
              <a:off x="5010094" y="5535169"/>
              <a:ext cx="264565" cy="320948"/>
            </a:xfrm>
            <a:custGeom>
              <a:avLst/>
              <a:gdLst>
                <a:gd name="T0" fmla="*/ 52 w 103"/>
                <a:gd name="T1" fmla="*/ 0 h 125"/>
                <a:gd name="T2" fmla="*/ 0 w 103"/>
                <a:gd name="T3" fmla="*/ 57 h 125"/>
                <a:gd name="T4" fmla="*/ 24 w 103"/>
                <a:gd name="T5" fmla="*/ 125 h 125"/>
                <a:gd name="T6" fmla="*/ 55 w 103"/>
                <a:gd name="T7" fmla="*/ 125 h 125"/>
                <a:gd name="T8" fmla="*/ 82 w 103"/>
                <a:gd name="T9" fmla="*/ 103 h 125"/>
                <a:gd name="T10" fmla="*/ 103 w 103"/>
                <a:gd name="T11" fmla="*/ 52 h 125"/>
                <a:gd name="T12" fmla="*/ 45 w 103"/>
                <a:gd name="T13" fmla="*/ 92 h 125"/>
                <a:gd name="T14" fmla="*/ 35 w 103"/>
                <a:gd name="T15" fmla="*/ 71 h 125"/>
                <a:gd name="T16" fmla="*/ 42 w 103"/>
                <a:gd name="T17" fmla="*/ 68 h 125"/>
                <a:gd name="T18" fmla="*/ 56 w 103"/>
                <a:gd name="T19" fmla="*/ 67 h 125"/>
                <a:gd name="T20" fmla="*/ 62 w 103"/>
                <a:gd name="T21" fmla="*/ 72 h 125"/>
                <a:gd name="T22" fmla="*/ 65 w 103"/>
                <a:gd name="T23" fmla="*/ 71 h 125"/>
                <a:gd name="T24" fmla="*/ 55 w 103"/>
                <a:gd name="T25" fmla="*/ 92 h 125"/>
                <a:gd name="T26" fmla="*/ 45 w 103"/>
                <a:gd name="T27" fmla="*/ 117 h 125"/>
                <a:gd name="T28" fmla="*/ 43 w 103"/>
                <a:gd name="T29" fmla="*/ 56 h 125"/>
                <a:gd name="T30" fmla="*/ 44 w 103"/>
                <a:gd name="T31" fmla="*/ 57 h 125"/>
                <a:gd name="T32" fmla="*/ 42 w 103"/>
                <a:gd name="T33" fmla="*/ 56 h 125"/>
                <a:gd name="T34" fmla="*/ 58 w 103"/>
                <a:gd name="T35" fmla="*/ 54 h 125"/>
                <a:gd name="T36" fmla="*/ 59 w 103"/>
                <a:gd name="T37" fmla="*/ 55 h 125"/>
                <a:gd name="T38" fmla="*/ 57 w 103"/>
                <a:gd name="T39" fmla="*/ 55 h 125"/>
                <a:gd name="T40" fmla="*/ 93 w 103"/>
                <a:gd name="T41" fmla="*/ 60 h 125"/>
                <a:gd name="T42" fmla="*/ 75 w 103"/>
                <a:gd name="T43" fmla="*/ 97 h 125"/>
                <a:gd name="T44" fmla="*/ 61 w 103"/>
                <a:gd name="T45" fmla="*/ 117 h 125"/>
                <a:gd name="T46" fmla="*/ 73 w 103"/>
                <a:gd name="T47" fmla="*/ 70 h 125"/>
                <a:gd name="T48" fmla="*/ 67 w 103"/>
                <a:gd name="T49" fmla="*/ 67 h 125"/>
                <a:gd name="T50" fmla="*/ 59 w 103"/>
                <a:gd name="T51" fmla="*/ 67 h 125"/>
                <a:gd name="T52" fmla="*/ 58 w 103"/>
                <a:gd name="T53" fmla="*/ 65 h 125"/>
                <a:gd name="T54" fmla="*/ 58 w 103"/>
                <a:gd name="T55" fmla="*/ 51 h 125"/>
                <a:gd name="T56" fmla="*/ 55 w 103"/>
                <a:gd name="T57" fmla="*/ 64 h 125"/>
                <a:gd name="T58" fmla="*/ 44 w 103"/>
                <a:gd name="T59" fmla="*/ 65 h 125"/>
                <a:gd name="T60" fmla="*/ 44 w 103"/>
                <a:gd name="T61" fmla="*/ 53 h 125"/>
                <a:gd name="T62" fmla="*/ 39 w 103"/>
                <a:gd name="T63" fmla="*/ 63 h 125"/>
                <a:gd name="T64" fmla="*/ 36 w 103"/>
                <a:gd name="T65" fmla="*/ 67 h 125"/>
                <a:gd name="T66" fmla="*/ 33 w 103"/>
                <a:gd name="T67" fmla="*/ 67 h 125"/>
                <a:gd name="T68" fmla="*/ 29 w 103"/>
                <a:gd name="T69" fmla="*/ 65 h 125"/>
                <a:gd name="T70" fmla="*/ 29 w 103"/>
                <a:gd name="T71" fmla="*/ 66 h 125"/>
                <a:gd name="T72" fmla="*/ 29 w 103"/>
                <a:gd name="T73" fmla="*/ 66 h 125"/>
                <a:gd name="T74" fmla="*/ 39 w 103"/>
                <a:gd name="T75" fmla="*/ 93 h 125"/>
                <a:gd name="T76" fmla="*/ 33 w 103"/>
                <a:gd name="T77" fmla="*/ 117 h 125"/>
                <a:gd name="T78" fmla="*/ 9 w 103"/>
                <a:gd name="T79" fmla="*/ 60 h 125"/>
                <a:gd name="T80" fmla="*/ 9 w 103"/>
                <a:gd name="T81" fmla="*/ 54 h 125"/>
                <a:gd name="T82" fmla="*/ 52 w 103"/>
                <a:gd name="T83" fmla="*/ 9 h 125"/>
                <a:gd name="T84" fmla="*/ 94 w 103"/>
                <a:gd name="T85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3" h="125">
                  <a:moveTo>
                    <a:pt x="103" y="52"/>
                  </a:moveTo>
                  <a:cubicBezTo>
                    <a:pt x="103" y="23"/>
                    <a:pt x="80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54"/>
                    <a:pt x="0" y="55"/>
                    <a:pt x="0" y="57"/>
                  </a:cubicBezTo>
                  <a:cubicBezTo>
                    <a:pt x="0" y="58"/>
                    <a:pt x="1" y="78"/>
                    <a:pt x="21" y="103"/>
                  </a:cubicBezTo>
                  <a:cubicBezTo>
                    <a:pt x="26" y="110"/>
                    <a:pt x="24" y="125"/>
                    <a:pt x="24" y="125"/>
                  </a:cubicBezTo>
                  <a:cubicBezTo>
                    <a:pt x="32" y="125"/>
                    <a:pt x="40" y="125"/>
                    <a:pt x="48" y="125"/>
                  </a:cubicBezTo>
                  <a:cubicBezTo>
                    <a:pt x="50" y="125"/>
                    <a:pt x="53" y="125"/>
                    <a:pt x="55" y="125"/>
                  </a:cubicBezTo>
                  <a:cubicBezTo>
                    <a:pt x="63" y="125"/>
                    <a:pt x="71" y="125"/>
                    <a:pt x="79" y="125"/>
                  </a:cubicBezTo>
                  <a:cubicBezTo>
                    <a:pt x="79" y="125"/>
                    <a:pt x="77" y="110"/>
                    <a:pt x="82" y="103"/>
                  </a:cubicBezTo>
                  <a:cubicBezTo>
                    <a:pt x="102" y="78"/>
                    <a:pt x="103" y="58"/>
                    <a:pt x="103" y="57"/>
                  </a:cubicBezTo>
                  <a:cubicBezTo>
                    <a:pt x="103" y="55"/>
                    <a:pt x="103" y="54"/>
                    <a:pt x="103" y="52"/>
                  </a:cubicBezTo>
                  <a:close/>
                  <a:moveTo>
                    <a:pt x="45" y="117"/>
                  </a:moveTo>
                  <a:cubicBezTo>
                    <a:pt x="45" y="92"/>
                    <a:pt x="45" y="92"/>
                    <a:pt x="45" y="92"/>
                  </a:cubicBezTo>
                  <a:cubicBezTo>
                    <a:pt x="45" y="91"/>
                    <a:pt x="45" y="91"/>
                    <a:pt x="45" y="90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6" y="71"/>
                    <a:pt x="36" y="71"/>
                    <a:pt x="37" y="70"/>
                  </a:cubicBezTo>
                  <a:cubicBezTo>
                    <a:pt x="39" y="70"/>
                    <a:pt x="40" y="69"/>
                    <a:pt x="42" y="68"/>
                  </a:cubicBezTo>
                  <a:cubicBezTo>
                    <a:pt x="43" y="70"/>
                    <a:pt x="45" y="71"/>
                    <a:pt x="47" y="71"/>
                  </a:cubicBezTo>
                  <a:cubicBezTo>
                    <a:pt x="50" y="72"/>
                    <a:pt x="53" y="70"/>
                    <a:pt x="56" y="67"/>
                  </a:cubicBezTo>
                  <a:cubicBezTo>
                    <a:pt x="56" y="68"/>
                    <a:pt x="57" y="68"/>
                    <a:pt x="57" y="68"/>
                  </a:cubicBezTo>
                  <a:cubicBezTo>
                    <a:pt x="58" y="71"/>
                    <a:pt x="60" y="72"/>
                    <a:pt x="62" y="72"/>
                  </a:cubicBezTo>
                  <a:cubicBezTo>
                    <a:pt x="62" y="72"/>
                    <a:pt x="63" y="72"/>
                    <a:pt x="63" y="72"/>
                  </a:cubicBezTo>
                  <a:cubicBezTo>
                    <a:pt x="63" y="72"/>
                    <a:pt x="64" y="71"/>
                    <a:pt x="65" y="71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55" y="91"/>
                    <a:pt x="55" y="91"/>
                    <a:pt x="55" y="92"/>
                  </a:cubicBezTo>
                  <a:cubicBezTo>
                    <a:pt x="55" y="117"/>
                    <a:pt x="55" y="117"/>
                    <a:pt x="55" y="117"/>
                  </a:cubicBezTo>
                  <a:lnTo>
                    <a:pt x="45" y="117"/>
                  </a:lnTo>
                  <a:close/>
                  <a:moveTo>
                    <a:pt x="42" y="56"/>
                  </a:moveTo>
                  <a:cubicBezTo>
                    <a:pt x="42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4" y="56"/>
                    <a:pt x="44" y="57"/>
                    <a:pt x="44" y="57"/>
                  </a:cubicBezTo>
                  <a:cubicBezTo>
                    <a:pt x="44" y="59"/>
                    <a:pt x="44" y="60"/>
                    <a:pt x="42" y="62"/>
                  </a:cubicBezTo>
                  <a:cubicBezTo>
                    <a:pt x="41" y="59"/>
                    <a:pt x="42" y="57"/>
                    <a:pt x="42" y="56"/>
                  </a:cubicBezTo>
                  <a:close/>
                  <a:moveTo>
                    <a:pt x="57" y="55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9" y="54"/>
                    <a:pt x="59" y="55"/>
                    <a:pt x="59" y="55"/>
                  </a:cubicBezTo>
                  <a:cubicBezTo>
                    <a:pt x="59" y="55"/>
                    <a:pt x="59" y="58"/>
                    <a:pt x="57" y="61"/>
                  </a:cubicBezTo>
                  <a:cubicBezTo>
                    <a:pt x="57" y="59"/>
                    <a:pt x="57" y="56"/>
                    <a:pt x="57" y="55"/>
                  </a:cubicBezTo>
                  <a:close/>
                  <a:moveTo>
                    <a:pt x="94" y="54"/>
                  </a:moveTo>
                  <a:cubicBezTo>
                    <a:pt x="93" y="60"/>
                    <a:pt x="93" y="60"/>
                    <a:pt x="93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3" y="66"/>
                    <a:pt x="89" y="80"/>
                    <a:pt x="75" y="97"/>
                  </a:cubicBezTo>
                  <a:cubicBezTo>
                    <a:pt x="71" y="103"/>
                    <a:pt x="70" y="110"/>
                    <a:pt x="70" y="117"/>
                  </a:cubicBezTo>
                  <a:cubicBezTo>
                    <a:pt x="61" y="117"/>
                    <a:pt x="61" y="117"/>
                    <a:pt x="61" y="117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68"/>
                    <a:pt x="73" y="66"/>
                    <a:pt x="71" y="65"/>
                  </a:cubicBezTo>
                  <a:cubicBezTo>
                    <a:pt x="70" y="65"/>
                    <a:pt x="68" y="65"/>
                    <a:pt x="67" y="67"/>
                  </a:cubicBezTo>
                  <a:cubicBezTo>
                    <a:pt x="66" y="67"/>
                    <a:pt x="64" y="68"/>
                    <a:pt x="62" y="68"/>
                  </a:cubicBezTo>
                  <a:cubicBezTo>
                    <a:pt x="61" y="69"/>
                    <a:pt x="60" y="68"/>
                    <a:pt x="59" y="67"/>
                  </a:cubicBezTo>
                  <a:cubicBezTo>
                    <a:pt x="59" y="66"/>
                    <a:pt x="59" y="65"/>
                    <a:pt x="58" y="65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61" y="61"/>
                    <a:pt x="63" y="56"/>
                    <a:pt x="61" y="53"/>
                  </a:cubicBezTo>
                  <a:cubicBezTo>
                    <a:pt x="61" y="52"/>
                    <a:pt x="60" y="51"/>
                    <a:pt x="58" y="51"/>
                  </a:cubicBezTo>
                  <a:cubicBezTo>
                    <a:pt x="56" y="51"/>
                    <a:pt x="55" y="52"/>
                    <a:pt x="54" y="54"/>
                  </a:cubicBezTo>
                  <a:cubicBezTo>
                    <a:pt x="53" y="56"/>
                    <a:pt x="53" y="61"/>
                    <a:pt x="55" y="64"/>
                  </a:cubicBezTo>
                  <a:cubicBezTo>
                    <a:pt x="53" y="66"/>
                    <a:pt x="50" y="68"/>
                    <a:pt x="48" y="68"/>
                  </a:cubicBezTo>
                  <a:cubicBezTo>
                    <a:pt x="46" y="68"/>
                    <a:pt x="45" y="67"/>
                    <a:pt x="44" y="65"/>
                  </a:cubicBezTo>
                  <a:cubicBezTo>
                    <a:pt x="46" y="63"/>
                    <a:pt x="47" y="60"/>
                    <a:pt x="47" y="57"/>
                  </a:cubicBezTo>
                  <a:cubicBezTo>
                    <a:pt x="47" y="55"/>
                    <a:pt x="46" y="53"/>
                    <a:pt x="44" y="53"/>
                  </a:cubicBezTo>
                  <a:cubicBezTo>
                    <a:pt x="42" y="52"/>
                    <a:pt x="41" y="53"/>
                    <a:pt x="40" y="54"/>
                  </a:cubicBezTo>
                  <a:cubicBezTo>
                    <a:pt x="38" y="56"/>
                    <a:pt x="38" y="60"/>
                    <a:pt x="39" y="63"/>
                  </a:cubicBezTo>
                  <a:cubicBezTo>
                    <a:pt x="40" y="64"/>
                    <a:pt x="40" y="64"/>
                    <a:pt x="40" y="65"/>
                  </a:cubicBezTo>
                  <a:cubicBezTo>
                    <a:pt x="39" y="66"/>
                    <a:pt x="38" y="67"/>
                    <a:pt x="36" y="67"/>
                  </a:cubicBezTo>
                  <a:cubicBezTo>
                    <a:pt x="35" y="68"/>
                    <a:pt x="34" y="68"/>
                    <a:pt x="34" y="68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6"/>
                    <a:pt x="31" y="65"/>
                    <a:pt x="30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7" y="67"/>
                    <a:pt x="27" y="68"/>
                    <a:pt x="28" y="70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3" y="110"/>
                    <a:pt x="32" y="103"/>
                    <a:pt x="28" y="97"/>
                  </a:cubicBezTo>
                  <a:cubicBezTo>
                    <a:pt x="14" y="80"/>
                    <a:pt x="10" y="66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3"/>
                    <a:pt x="9" y="53"/>
                    <a:pt x="9" y="52"/>
                  </a:cubicBezTo>
                  <a:cubicBezTo>
                    <a:pt x="9" y="28"/>
                    <a:pt x="28" y="9"/>
                    <a:pt x="52" y="9"/>
                  </a:cubicBezTo>
                  <a:cubicBezTo>
                    <a:pt x="75" y="9"/>
                    <a:pt x="94" y="28"/>
                    <a:pt x="94" y="52"/>
                  </a:cubicBezTo>
                  <a:cubicBezTo>
                    <a:pt x="94" y="53"/>
                    <a:pt x="94" y="53"/>
                    <a:pt x="9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846"/>
            <p:cNvSpPr/>
            <p:nvPr/>
          </p:nvSpPr>
          <p:spPr bwMode="auto">
            <a:xfrm>
              <a:off x="5071899" y="5869129"/>
              <a:ext cx="140957" cy="79153"/>
            </a:xfrm>
            <a:custGeom>
              <a:avLst/>
              <a:gdLst>
                <a:gd name="T0" fmla="*/ 0 w 55"/>
                <a:gd name="T1" fmla="*/ 4 h 31"/>
                <a:gd name="T2" fmla="*/ 3 w 55"/>
                <a:gd name="T3" fmla="*/ 4 h 31"/>
                <a:gd name="T4" fmla="*/ 3 w 55"/>
                <a:gd name="T5" fmla="*/ 8 h 31"/>
                <a:gd name="T6" fmla="*/ 0 w 55"/>
                <a:gd name="T7" fmla="*/ 8 h 31"/>
                <a:gd name="T8" fmla="*/ 0 w 55"/>
                <a:gd name="T9" fmla="*/ 12 h 31"/>
                <a:gd name="T10" fmla="*/ 3 w 55"/>
                <a:gd name="T11" fmla="*/ 12 h 31"/>
                <a:gd name="T12" fmla="*/ 3 w 55"/>
                <a:gd name="T13" fmla="*/ 16 h 31"/>
                <a:gd name="T14" fmla="*/ 0 w 55"/>
                <a:gd name="T15" fmla="*/ 16 h 31"/>
                <a:gd name="T16" fmla="*/ 12 w 55"/>
                <a:gd name="T17" fmla="*/ 26 h 31"/>
                <a:gd name="T18" fmla="*/ 19 w 55"/>
                <a:gd name="T19" fmla="*/ 31 h 31"/>
                <a:gd name="T20" fmla="*/ 36 w 55"/>
                <a:gd name="T21" fmla="*/ 31 h 31"/>
                <a:gd name="T22" fmla="*/ 43 w 55"/>
                <a:gd name="T23" fmla="*/ 26 h 31"/>
                <a:gd name="T24" fmla="*/ 55 w 55"/>
                <a:gd name="T25" fmla="*/ 16 h 31"/>
                <a:gd name="T26" fmla="*/ 53 w 55"/>
                <a:gd name="T27" fmla="*/ 16 h 31"/>
                <a:gd name="T28" fmla="*/ 53 w 55"/>
                <a:gd name="T29" fmla="*/ 12 h 31"/>
                <a:gd name="T30" fmla="*/ 55 w 55"/>
                <a:gd name="T31" fmla="*/ 12 h 31"/>
                <a:gd name="T32" fmla="*/ 55 w 55"/>
                <a:gd name="T33" fmla="*/ 8 h 31"/>
                <a:gd name="T34" fmla="*/ 53 w 55"/>
                <a:gd name="T35" fmla="*/ 8 h 31"/>
                <a:gd name="T36" fmla="*/ 53 w 55"/>
                <a:gd name="T37" fmla="*/ 4 h 31"/>
                <a:gd name="T38" fmla="*/ 55 w 55"/>
                <a:gd name="T39" fmla="*/ 4 h 31"/>
                <a:gd name="T40" fmla="*/ 55 w 55"/>
                <a:gd name="T41" fmla="*/ 0 h 31"/>
                <a:gd name="T42" fmla="*/ 0 w 55"/>
                <a:gd name="T43" fmla="*/ 0 h 31"/>
                <a:gd name="T44" fmla="*/ 0 w 55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31">
                  <a:moveTo>
                    <a:pt x="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9"/>
                    <a:pt x="16" y="31"/>
                    <a:pt x="19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9" y="31"/>
                    <a:pt x="42" y="29"/>
                    <a:pt x="43" y="26"/>
                  </a:cubicBezTo>
                  <a:cubicBezTo>
                    <a:pt x="49" y="26"/>
                    <a:pt x="54" y="21"/>
                    <a:pt x="55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88" name="直接连接符 187"/>
          <p:cNvCxnSpPr/>
          <p:nvPr/>
        </p:nvCxnSpPr>
        <p:spPr>
          <a:xfrm>
            <a:off x="6161398" y="3139393"/>
            <a:ext cx="824231" cy="0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29" y="1684804"/>
            <a:ext cx="9393882" cy="2909178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584104" y="5992067"/>
            <a:ext cx="4824536" cy="4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个人信息管理中可修改个人密码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3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accel="6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3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accel="6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28"/>
          <p:cNvSpPr txBox="1"/>
          <p:nvPr/>
        </p:nvSpPr>
        <p:spPr>
          <a:xfrm>
            <a:off x="1350514" y="340214"/>
            <a:ext cx="3460819" cy="530860"/>
          </a:xfrm>
          <a:prstGeom prst="rect">
            <a:avLst/>
          </a:prstGeom>
          <a:noFill/>
        </p:spPr>
        <p:txBody>
          <a:bodyPr wrap="square" lIns="105509" tIns="52755" rIns="105509" bIns="52755" rtlCol="0">
            <a:spAutoFit/>
          </a:bodyPr>
          <a:lstStyle/>
          <a:p>
            <a:r>
              <a:rPr lang="zh-CN" altLang="en-US" sz="277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cs typeface="+mn-ea"/>
                <a:sym typeface="+mn-lt"/>
              </a:rPr>
              <a:t> 绩效考核</a:t>
            </a:r>
            <a:endParaRPr lang="en-US" altLang="zh-CN" sz="2770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898629" y="400955"/>
            <a:ext cx="405483" cy="417336"/>
            <a:chOff x="848004" y="393400"/>
            <a:chExt cx="406366" cy="418246"/>
          </a:xfrm>
          <a:effectLst>
            <a:outerShdw blurRad="165100" dist="38100" dir="6960000" sx="98000" sy="98000" algn="t" rotWithShape="0">
              <a:prstClr val="black">
                <a:alpha val="34000"/>
              </a:prstClr>
            </a:outerShdw>
          </a:effectLst>
        </p:grpSpPr>
        <p:grpSp>
          <p:nvGrpSpPr>
            <p:cNvPr id="46" name="组合 45"/>
            <p:cNvGrpSpPr/>
            <p:nvPr/>
          </p:nvGrpSpPr>
          <p:grpSpPr>
            <a:xfrm>
              <a:off x="848004" y="393400"/>
              <a:ext cx="406366" cy="418246"/>
              <a:chOff x="848005" y="369553"/>
              <a:chExt cx="406366" cy="418246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848005" y="369553"/>
                <a:ext cx="406366" cy="418246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856799" y="378604"/>
                <a:ext cx="388778" cy="4001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</p:grpSp>
        <p:sp>
          <p:nvSpPr>
            <p:cNvPr id="47" name="椭圆 46"/>
            <p:cNvSpPr/>
            <p:nvPr/>
          </p:nvSpPr>
          <p:spPr>
            <a:xfrm>
              <a:off x="907857" y="455002"/>
              <a:ext cx="286661" cy="295042"/>
            </a:xfrm>
            <a:prstGeom prst="ellipse">
              <a:avLst/>
            </a:prstGeom>
            <a:gradFill>
              <a:gsLst>
                <a:gs pos="0">
                  <a:srgbClr val="0BB0F0"/>
                </a:gs>
                <a:gs pos="100000">
                  <a:srgbClr val="3AA3EC"/>
                </a:gs>
              </a:gsLst>
              <a:path path="circle">
                <a:fillToRect l="100000" b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4885" rIns="0" bIns="44885" rtlCol="0" anchor="ctr"/>
            <a:lstStyle/>
            <a:p>
              <a:pPr algn="ctr"/>
              <a:endParaRPr lang="zh-CN" altLang="en-US" sz="3115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3226496" y="400955"/>
            <a:ext cx="410416" cy="439091"/>
            <a:chOff x="4895160" y="5416983"/>
            <a:chExt cx="496602" cy="531299"/>
          </a:xfrm>
          <a:solidFill>
            <a:srgbClr val="FFC000"/>
          </a:solidFill>
        </p:grpSpPr>
        <p:sp>
          <p:nvSpPr>
            <p:cNvPr id="160" name="Freeform 836"/>
            <p:cNvSpPr/>
            <p:nvPr/>
          </p:nvSpPr>
          <p:spPr bwMode="auto">
            <a:xfrm>
              <a:off x="5135871" y="5416983"/>
              <a:ext cx="28191" cy="74816"/>
            </a:xfrm>
            <a:custGeom>
              <a:avLst/>
              <a:gdLst>
                <a:gd name="T0" fmla="*/ 6 w 11"/>
                <a:gd name="T1" fmla="*/ 29 h 29"/>
                <a:gd name="T2" fmla="*/ 0 w 11"/>
                <a:gd name="T3" fmla="*/ 24 h 29"/>
                <a:gd name="T4" fmla="*/ 0 w 11"/>
                <a:gd name="T5" fmla="*/ 6 h 29"/>
                <a:gd name="T6" fmla="*/ 6 w 11"/>
                <a:gd name="T7" fmla="*/ 0 h 29"/>
                <a:gd name="T8" fmla="*/ 11 w 11"/>
                <a:gd name="T9" fmla="*/ 6 h 29"/>
                <a:gd name="T10" fmla="*/ 11 w 11"/>
                <a:gd name="T11" fmla="*/ 24 h 29"/>
                <a:gd name="T12" fmla="*/ 6 w 11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9">
                  <a:moveTo>
                    <a:pt x="6" y="29"/>
                  </a:moveTo>
                  <a:cubicBezTo>
                    <a:pt x="3" y="29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7"/>
                    <a:pt x="9" y="2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1" name="Freeform 837"/>
            <p:cNvSpPr/>
            <p:nvPr/>
          </p:nvSpPr>
          <p:spPr bwMode="auto">
            <a:xfrm>
              <a:off x="5015516" y="5443006"/>
              <a:ext cx="56383" cy="71563"/>
            </a:xfrm>
            <a:custGeom>
              <a:avLst/>
              <a:gdLst>
                <a:gd name="T0" fmla="*/ 16 w 22"/>
                <a:gd name="T1" fmla="*/ 28 h 28"/>
                <a:gd name="T2" fmla="*/ 11 w 22"/>
                <a:gd name="T3" fmla="*/ 25 h 28"/>
                <a:gd name="T4" fmla="*/ 2 w 22"/>
                <a:gd name="T5" fmla="*/ 10 h 28"/>
                <a:gd name="T6" fmla="*/ 4 w 22"/>
                <a:gd name="T7" fmla="*/ 2 h 28"/>
                <a:gd name="T8" fmla="*/ 11 w 22"/>
                <a:gd name="T9" fmla="*/ 4 h 28"/>
                <a:gd name="T10" fmla="*/ 20 w 22"/>
                <a:gd name="T11" fmla="*/ 19 h 28"/>
                <a:gd name="T12" fmla="*/ 18 w 22"/>
                <a:gd name="T13" fmla="*/ 27 h 28"/>
                <a:gd name="T14" fmla="*/ 16 w 22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8">
                  <a:moveTo>
                    <a:pt x="16" y="28"/>
                  </a:moveTo>
                  <a:cubicBezTo>
                    <a:pt x="14" y="28"/>
                    <a:pt x="12" y="27"/>
                    <a:pt x="11" y="25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3"/>
                    <a:pt x="4" y="2"/>
                  </a:cubicBezTo>
                  <a:cubicBezTo>
                    <a:pt x="7" y="0"/>
                    <a:pt x="10" y="1"/>
                    <a:pt x="11" y="4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22"/>
                    <a:pt x="21" y="26"/>
                    <a:pt x="18" y="27"/>
                  </a:cubicBezTo>
                  <a:cubicBezTo>
                    <a:pt x="17" y="28"/>
                    <a:pt x="17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2" name="Freeform 838"/>
            <p:cNvSpPr/>
            <p:nvPr/>
          </p:nvSpPr>
          <p:spPr bwMode="auto">
            <a:xfrm>
              <a:off x="4927689" y="5527580"/>
              <a:ext cx="72647" cy="54214"/>
            </a:xfrm>
            <a:custGeom>
              <a:avLst/>
              <a:gdLst>
                <a:gd name="T0" fmla="*/ 22 w 28"/>
                <a:gd name="T1" fmla="*/ 21 h 21"/>
                <a:gd name="T2" fmla="*/ 19 w 28"/>
                <a:gd name="T3" fmla="*/ 20 h 21"/>
                <a:gd name="T4" fmla="*/ 3 w 28"/>
                <a:gd name="T5" fmla="*/ 11 h 21"/>
                <a:gd name="T6" fmla="*/ 1 w 28"/>
                <a:gd name="T7" fmla="*/ 3 h 21"/>
                <a:gd name="T8" fmla="*/ 9 w 28"/>
                <a:gd name="T9" fmla="*/ 1 h 21"/>
                <a:gd name="T10" fmla="*/ 24 w 28"/>
                <a:gd name="T11" fmla="*/ 10 h 21"/>
                <a:gd name="T12" fmla="*/ 26 w 28"/>
                <a:gd name="T13" fmla="*/ 18 h 21"/>
                <a:gd name="T14" fmla="*/ 22 w 28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1">
                  <a:moveTo>
                    <a:pt x="22" y="21"/>
                  </a:moveTo>
                  <a:cubicBezTo>
                    <a:pt x="21" y="21"/>
                    <a:pt x="20" y="20"/>
                    <a:pt x="19" y="2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9"/>
                    <a:pt x="0" y="6"/>
                    <a:pt x="1" y="3"/>
                  </a:cubicBezTo>
                  <a:cubicBezTo>
                    <a:pt x="3" y="1"/>
                    <a:pt x="6" y="0"/>
                    <a:pt x="9" y="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7" y="12"/>
                    <a:pt x="28" y="15"/>
                    <a:pt x="26" y="18"/>
                  </a:cubicBezTo>
                  <a:cubicBezTo>
                    <a:pt x="25" y="20"/>
                    <a:pt x="24" y="21"/>
                    <a:pt x="2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839"/>
            <p:cNvSpPr/>
            <p:nvPr/>
          </p:nvSpPr>
          <p:spPr bwMode="auto">
            <a:xfrm>
              <a:off x="4895160" y="5645766"/>
              <a:ext cx="73731" cy="28191"/>
            </a:xfrm>
            <a:custGeom>
              <a:avLst/>
              <a:gdLst>
                <a:gd name="T0" fmla="*/ 23 w 29"/>
                <a:gd name="T1" fmla="*/ 11 h 11"/>
                <a:gd name="T2" fmla="*/ 6 w 29"/>
                <a:gd name="T3" fmla="*/ 11 h 11"/>
                <a:gd name="T4" fmla="*/ 0 w 29"/>
                <a:gd name="T5" fmla="*/ 5 h 11"/>
                <a:gd name="T6" fmla="*/ 6 w 29"/>
                <a:gd name="T7" fmla="*/ 0 h 11"/>
                <a:gd name="T8" fmla="*/ 23 w 29"/>
                <a:gd name="T9" fmla="*/ 0 h 11"/>
                <a:gd name="T10" fmla="*/ 29 w 29"/>
                <a:gd name="T11" fmla="*/ 5 h 11"/>
                <a:gd name="T12" fmla="*/ 23 w 29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1">
                  <a:moveTo>
                    <a:pt x="23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29" y="2"/>
                    <a:pt x="29" y="5"/>
                  </a:cubicBezTo>
                  <a:cubicBezTo>
                    <a:pt x="29" y="8"/>
                    <a:pt x="27" y="11"/>
                    <a:pt x="2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840"/>
            <p:cNvSpPr/>
            <p:nvPr/>
          </p:nvSpPr>
          <p:spPr bwMode="auto">
            <a:xfrm>
              <a:off x="4920099" y="5737931"/>
              <a:ext cx="71563" cy="54214"/>
            </a:xfrm>
            <a:custGeom>
              <a:avLst/>
              <a:gdLst>
                <a:gd name="T0" fmla="*/ 6 w 28"/>
                <a:gd name="T1" fmla="*/ 21 h 21"/>
                <a:gd name="T2" fmla="*/ 2 w 28"/>
                <a:gd name="T3" fmla="*/ 18 h 21"/>
                <a:gd name="T4" fmla="*/ 4 w 28"/>
                <a:gd name="T5" fmla="*/ 11 h 21"/>
                <a:gd name="T6" fmla="*/ 19 w 28"/>
                <a:gd name="T7" fmla="*/ 2 h 21"/>
                <a:gd name="T8" fmla="*/ 27 w 28"/>
                <a:gd name="T9" fmla="*/ 4 h 21"/>
                <a:gd name="T10" fmla="*/ 25 w 28"/>
                <a:gd name="T11" fmla="*/ 11 h 21"/>
                <a:gd name="T12" fmla="*/ 9 w 28"/>
                <a:gd name="T13" fmla="*/ 20 h 21"/>
                <a:gd name="T14" fmla="*/ 6 w 28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1">
                  <a:moveTo>
                    <a:pt x="6" y="21"/>
                  </a:moveTo>
                  <a:cubicBezTo>
                    <a:pt x="4" y="21"/>
                    <a:pt x="3" y="20"/>
                    <a:pt x="2" y="18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0"/>
                    <a:pt x="25" y="1"/>
                    <a:pt x="27" y="4"/>
                  </a:cubicBezTo>
                  <a:cubicBezTo>
                    <a:pt x="28" y="6"/>
                    <a:pt x="27" y="10"/>
                    <a:pt x="25" y="1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1"/>
                    <a:pt x="7" y="21"/>
                    <a:pt x="6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841"/>
            <p:cNvSpPr/>
            <p:nvPr/>
          </p:nvSpPr>
          <p:spPr bwMode="auto">
            <a:xfrm>
              <a:off x="5286587" y="5750942"/>
              <a:ext cx="72647" cy="53130"/>
            </a:xfrm>
            <a:custGeom>
              <a:avLst/>
              <a:gdLst>
                <a:gd name="T0" fmla="*/ 21 w 28"/>
                <a:gd name="T1" fmla="*/ 21 h 21"/>
                <a:gd name="T2" fmla="*/ 19 w 28"/>
                <a:gd name="T3" fmla="*/ 20 h 21"/>
                <a:gd name="T4" fmla="*/ 3 w 28"/>
                <a:gd name="T5" fmla="*/ 11 h 21"/>
                <a:gd name="T6" fmla="*/ 1 w 28"/>
                <a:gd name="T7" fmla="*/ 4 h 21"/>
                <a:gd name="T8" fmla="*/ 9 w 28"/>
                <a:gd name="T9" fmla="*/ 2 h 21"/>
                <a:gd name="T10" fmla="*/ 24 w 28"/>
                <a:gd name="T11" fmla="*/ 11 h 21"/>
                <a:gd name="T12" fmla="*/ 26 w 28"/>
                <a:gd name="T13" fmla="*/ 18 h 21"/>
                <a:gd name="T14" fmla="*/ 21 w 28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1">
                  <a:moveTo>
                    <a:pt x="21" y="21"/>
                  </a:moveTo>
                  <a:cubicBezTo>
                    <a:pt x="21" y="21"/>
                    <a:pt x="20" y="21"/>
                    <a:pt x="19" y="2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0"/>
                    <a:pt x="0" y="6"/>
                    <a:pt x="1" y="4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7" y="12"/>
                    <a:pt x="28" y="15"/>
                    <a:pt x="26" y="18"/>
                  </a:cubicBezTo>
                  <a:cubicBezTo>
                    <a:pt x="25" y="20"/>
                    <a:pt x="23" y="21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842"/>
            <p:cNvSpPr/>
            <p:nvPr/>
          </p:nvSpPr>
          <p:spPr bwMode="auto">
            <a:xfrm>
              <a:off x="5318031" y="5660946"/>
              <a:ext cx="73731" cy="28191"/>
            </a:xfrm>
            <a:custGeom>
              <a:avLst/>
              <a:gdLst>
                <a:gd name="T0" fmla="*/ 23 w 29"/>
                <a:gd name="T1" fmla="*/ 11 h 11"/>
                <a:gd name="T2" fmla="*/ 5 w 29"/>
                <a:gd name="T3" fmla="*/ 11 h 11"/>
                <a:gd name="T4" fmla="*/ 0 w 29"/>
                <a:gd name="T5" fmla="*/ 5 h 11"/>
                <a:gd name="T6" fmla="*/ 5 w 29"/>
                <a:gd name="T7" fmla="*/ 0 h 11"/>
                <a:gd name="T8" fmla="*/ 23 w 29"/>
                <a:gd name="T9" fmla="*/ 0 h 11"/>
                <a:gd name="T10" fmla="*/ 29 w 29"/>
                <a:gd name="T11" fmla="*/ 5 h 11"/>
                <a:gd name="T12" fmla="*/ 23 w 29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1">
                  <a:moveTo>
                    <a:pt x="23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6" y="0"/>
                    <a:pt x="29" y="2"/>
                    <a:pt x="29" y="5"/>
                  </a:cubicBezTo>
                  <a:cubicBezTo>
                    <a:pt x="29" y="8"/>
                    <a:pt x="26" y="11"/>
                    <a:pt x="2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843"/>
            <p:cNvSpPr/>
            <p:nvPr/>
          </p:nvSpPr>
          <p:spPr bwMode="auto">
            <a:xfrm>
              <a:off x="5292008" y="5540591"/>
              <a:ext cx="74816" cy="54214"/>
            </a:xfrm>
            <a:custGeom>
              <a:avLst/>
              <a:gdLst>
                <a:gd name="T0" fmla="*/ 7 w 29"/>
                <a:gd name="T1" fmla="*/ 21 h 21"/>
                <a:gd name="T2" fmla="*/ 2 w 29"/>
                <a:gd name="T3" fmla="*/ 18 h 21"/>
                <a:gd name="T4" fmla="*/ 4 w 29"/>
                <a:gd name="T5" fmla="*/ 10 h 21"/>
                <a:gd name="T6" fmla="*/ 20 w 29"/>
                <a:gd name="T7" fmla="*/ 1 h 21"/>
                <a:gd name="T8" fmla="*/ 27 w 29"/>
                <a:gd name="T9" fmla="*/ 3 h 21"/>
                <a:gd name="T10" fmla="*/ 25 w 29"/>
                <a:gd name="T11" fmla="*/ 11 h 21"/>
                <a:gd name="T12" fmla="*/ 10 w 29"/>
                <a:gd name="T13" fmla="*/ 20 h 21"/>
                <a:gd name="T14" fmla="*/ 7 w 2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1">
                  <a:moveTo>
                    <a:pt x="7" y="21"/>
                  </a:moveTo>
                  <a:cubicBezTo>
                    <a:pt x="5" y="21"/>
                    <a:pt x="3" y="20"/>
                    <a:pt x="2" y="18"/>
                  </a:cubicBezTo>
                  <a:cubicBezTo>
                    <a:pt x="0" y="15"/>
                    <a:pt x="1" y="12"/>
                    <a:pt x="4" y="1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2" y="0"/>
                    <a:pt x="26" y="1"/>
                    <a:pt x="27" y="3"/>
                  </a:cubicBezTo>
                  <a:cubicBezTo>
                    <a:pt x="29" y="6"/>
                    <a:pt x="28" y="9"/>
                    <a:pt x="25" y="1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8" y="21"/>
                    <a:pt x="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844"/>
            <p:cNvSpPr/>
            <p:nvPr/>
          </p:nvSpPr>
          <p:spPr bwMode="auto">
            <a:xfrm>
              <a:off x="5228036" y="5450595"/>
              <a:ext cx="54214" cy="71563"/>
            </a:xfrm>
            <a:custGeom>
              <a:avLst/>
              <a:gdLst>
                <a:gd name="T0" fmla="*/ 6 w 21"/>
                <a:gd name="T1" fmla="*/ 28 h 28"/>
                <a:gd name="T2" fmla="*/ 3 w 21"/>
                <a:gd name="T3" fmla="*/ 27 h 28"/>
                <a:gd name="T4" fmla="*/ 1 w 21"/>
                <a:gd name="T5" fmla="*/ 19 h 28"/>
                <a:gd name="T6" fmla="*/ 10 w 21"/>
                <a:gd name="T7" fmla="*/ 4 h 28"/>
                <a:gd name="T8" fmla="*/ 18 w 21"/>
                <a:gd name="T9" fmla="*/ 2 h 28"/>
                <a:gd name="T10" fmla="*/ 20 w 21"/>
                <a:gd name="T11" fmla="*/ 9 h 28"/>
                <a:gd name="T12" fmla="*/ 11 w 21"/>
                <a:gd name="T13" fmla="*/ 25 h 28"/>
                <a:gd name="T14" fmla="*/ 6 w 21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8">
                  <a:moveTo>
                    <a:pt x="6" y="28"/>
                  </a:moveTo>
                  <a:cubicBezTo>
                    <a:pt x="5" y="28"/>
                    <a:pt x="4" y="27"/>
                    <a:pt x="3" y="27"/>
                  </a:cubicBezTo>
                  <a:cubicBezTo>
                    <a:pt x="1" y="25"/>
                    <a:pt x="0" y="22"/>
                    <a:pt x="1" y="1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2"/>
                  </a:cubicBezTo>
                  <a:cubicBezTo>
                    <a:pt x="20" y="3"/>
                    <a:pt x="21" y="7"/>
                    <a:pt x="20" y="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7"/>
                    <a:pt x="8" y="28"/>
                    <a:pt x="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845"/>
            <p:cNvSpPr>
              <a:spLocks noEditPoints="1"/>
            </p:cNvSpPr>
            <p:nvPr/>
          </p:nvSpPr>
          <p:spPr bwMode="auto">
            <a:xfrm>
              <a:off x="5010094" y="5535169"/>
              <a:ext cx="264565" cy="320948"/>
            </a:xfrm>
            <a:custGeom>
              <a:avLst/>
              <a:gdLst>
                <a:gd name="T0" fmla="*/ 52 w 103"/>
                <a:gd name="T1" fmla="*/ 0 h 125"/>
                <a:gd name="T2" fmla="*/ 0 w 103"/>
                <a:gd name="T3" fmla="*/ 57 h 125"/>
                <a:gd name="T4" fmla="*/ 24 w 103"/>
                <a:gd name="T5" fmla="*/ 125 h 125"/>
                <a:gd name="T6" fmla="*/ 55 w 103"/>
                <a:gd name="T7" fmla="*/ 125 h 125"/>
                <a:gd name="T8" fmla="*/ 82 w 103"/>
                <a:gd name="T9" fmla="*/ 103 h 125"/>
                <a:gd name="T10" fmla="*/ 103 w 103"/>
                <a:gd name="T11" fmla="*/ 52 h 125"/>
                <a:gd name="T12" fmla="*/ 45 w 103"/>
                <a:gd name="T13" fmla="*/ 92 h 125"/>
                <a:gd name="T14" fmla="*/ 35 w 103"/>
                <a:gd name="T15" fmla="*/ 71 h 125"/>
                <a:gd name="T16" fmla="*/ 42 w 103"/>
                <a:gd name="T17" fmla="*/ 68 h 125"/>
                <a:gd name="T18" fmla="*/ 56 w 103"/>
                <a:gd name="T19" fmla="*/ 67 h 125"/>
                <a:gd name="T20" fmla="*/ 62 w 103"/>
                <a:gd name="T21" fmla="*/ 72 h 125"/>
                <a:gd name="T22" fmla="*/ 65 w 103"/>
                <a:gd name="T23" fmla="*/ 71 h 125"/>
                <a:gd name="T24" fmla="*/ 55 w 103"/>
                <a:gd name="T25" fmla="*/ 92 h 125"/>
                <a:gd name="T26" fmla="*/ 45 w 103"/>
                <a:gd name="T27" fmla="*/ 117 h 125"/>
                <a:gd name="T28" fmla="*/ 43 w 103"/>
                <a:gd name="T29" fmla="*/ 56 h 125"/>
                <a:gd name="T30" fmla="*/ 44 w 103"/>
                <a:gd name="T31" fmla="*/ 57 h 125"/>
                <a:gd name="T32" fmla="*/ 42 w 103"/>
                <a:gd name="T33" fmla="*/ 56 h 125"/>
                <a:gd name="T34" fmla="*/ 58 w 103"/>
                <a:gd name="T35" fmla="*/ 54 h 125"/>
                <a:gd name="T36" fmla="*/ 59 w 103"/>
                <a:gd name="T37" fmla="*/ 55 h 125"/>
                <a:gd name="T38" fmla="*/ 57 w 103"/>
                <a:gd name="T39" fmla="*/ 55 h 125"/>
                <a:gd name="T40" fmla="*/ 93 w 103"/>
                <a:gd name="T41" fmla="*/ 60 h 125"/>
                <a:gd name="T42" fmla="*/ 75 w 103"/>
                <a:gd name="T43" fmla="*/ 97 h 125"/>
                <a:gd name="T44" fmla="*/ 61 w 103"/>
                <a:gd name="T45" fmla="*/ 117 h 125"/>
                <a:gd name="T46" fmla="*/ 73 w 103"/>
                <a:gd name="T47" fmla="*/ 70 h 125"/>
                <a:gd name="T48" fmla="*/ 67 w 103"/>
                <a:gd name="T49" fmla="*/ 67 h 125"/>
                <a:gd name="T50" fmla="*/ 59 w 103"/>
                <a:gd name="T51" fmla="*/ 67 h 125"/>
                <a:gd name="T52" fmla="*/ 58 w 103"/>
                <a:gd name="T53" fmla="*/ 65 h 125"/>
                <a:gd name="T54" fmla="*/ 58 w 103"/>
                <a:gd name="T55" fmla="*/ 51 h 125"/>
                <a:gd name="T56" fmla="*/ 55 w 103"/>
                <a:gd name="T57" fmla="*/ 64 h 125"/>
                <a:gd name="T58" fmla="*/ 44 w 103"/>
                <a:gd name="T59" fmla="*/ 65 h 125"/>
                <a:gd name="T60" fmla="*/ 44 w 103"/>
                <a:gd name="T61" fmla="*/ 53 h 125"/>
                <a:gd name="T62" fmla="*/ 39 w 103"/>
                <a:gd name="T63" fmla="*/ 63 h 125"/>
                <a:gd name="T64" fmla="*/ 36 w 103"/>
                <a:gd name="T65" fmla="*/ 67 h 125"/>
                <a:gd name="T66" fmla="*/ 33 w 103"/>
                <a:gd name="T67" fmla="*/ 67 h 125"/>
                <a:gd name="T68" fmla="*/ 29 w 103"/>
                <a:gd name="T69" fmla="*/ 65 h 125"/>
                <a:gd name="T70" fmla="*/ 29 w 103"/>
                <a:gd name="T71" fmla="*/ 66 h 125"/>
                <a:gd name="T72" fmla="*/ 29 w 103"/>
                <a:gd name="T73" fmla="*/ 66 h 125"/>
                <a:gd name="T74" fmla="*/ 39 w 103"/>
                <a:gd name="T75" fmla="*/ 93 h 125"/>
                <a:gd name="T76" fmla="*/ 33 w 103"/>
                <a:gd name="T77" fmla="*/ 117 h 125"/>
                <a:gd name="T78" fmla="*/ 9 w 103"/>
                <a:gd name="T79" fmla="*/ 60 h 125"/>
                <a:gd name="T80" fmla="*/ 9 w 103"/>
                <a:gd name="T81" fmla="*/ 54 h 125"/>
                <a:gd name="T82" fmla="*/ 52 w 103"/>
                <a:gd name="T83" fmla="*/ 9 h 125"/>
                <a:gd name="T84" fmla="*/ 94 w 103"/>
                <a:gd name="T85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3" h="125">
                  <a:moveTo>
                    <a:pt x="103" y="52"/>
                  </a:moveTo>
                  <a:cubicBezTo>
                    <a:pt x="103" y="23"/>
                    <a:pt x="80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54"/>
                    <a:pt x="0" y="55"/>
                    <a:pt x="0" y="57"/>
                  </a:cubicBezTo>
                  <a:cubicBezTo>
                    <a:pt x="0" y="58"/>
                    <a:pt x="1" y="78"/>
                    <a:pt x="21" y="103"/>
                  </a:cubicBezTo>
                  <a:cubicBezTo>
                    <a:pt x="26" y="110"/>
                    <a:pt x="24" y="125"/>
                    <a:pt x="24" y="125"/>
                  </a:cubicBezTo>
                  <a:cubicBezTo>
                    <a:pt x="32" y="125"/>
                    <a:pt x="40" y="125"/>
                    <a:pt x="48" y="125"/>
                  </a:cubicBezTo>
                  <a:cubicBezTo>
                    <a:pt x="50" y="125"/>
                    <a:pt x="53" y="125"/>
                    <a:pt x="55" y="125"/>
                  </a:cubicBezTo>
                  <a:cubicBezTo>
                    <a:pt x="63" y="125"/>
                    <a:pt x="71" y="125"/>
                    <a:pt x="79" y="125"/>
                  </a:cubicBezTo>
                  <a:cubicBezTo>
                    <a:pt x="79" y="125"/>
                    <a:pt x="77" y="110"/>
                    <a:pt x="82" y="103"/>
                  </a:cubicBezTo>
                  <a:cubicBezTo>
                    <a:pt x="102" y="78"/>
                    <a:pt x="103" y="58"/>
                    <a:pt x="103" y="57"/>
                  </a:cubicBezTo>
                  <a:cubicBezTo>
                    <a:pt x="103" y="55"/>
                    <a:pt x="103" y="54"/>
                    <a:pt x="103" y="52"/>
                  </a:cubicBezTo>
                  <a:close/>
                  <a:moveTo>
                    <a:pt x="45" y="117"/>
                  </a:moveTo>
                  <a:cubicBezTo>
                    <a:pt x="45" y="92"/>
                    <a:pt x="45" y="92"/>
                    <a:pt x="45" y="92"/>
                  </a:cubicBezTo>
                  <a:cubicBezTo>
                    <a:pt x="45" y="91"/>
                    <a:pt x="45" y="91"/>
                    <a:pt x="45" y="90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6" y="71"/>
                    <a:pt x="36" y="71"/>
                    <a:pt x="37" y="70"/>
                  </a:cubicBezTo>
                  <a:cubicBezTo>
                    <a:pt x="39" y="70"/>
                    <a:pt x="40" y="69"/>
                    <a:pt x="42" y="68"/>
                  </a:cubicBezTo>
                  <a:cubicBezTo>
                    <a:pt x="43" y="70"/>
                    <a:pt x="45" y="71"/>
                    <a:pt x="47" y="71"/>
                  </a:cubicBezTo>
                  <a:cubicBezTo>
                    <a:pt x="50" y="72"/>
                    <a:pt x="53" y="70"/>
                    <a:pt x="56" y="67"/>
                  </a:cubicBezTo>
                  <a:cubicBezTo>
                    <a:pt x="56" y="68"/>
                    <a:pt x="57" y="68"/>
                    <a:pt x="57" y="68"/>
                  </a:cubicBezTo>
                  <a:cubicBezTo>
                    <a:pt x="58" y="71"/>
                    <a:pt x="60" y="72"/>
                    <a:pt x="62" y="72"/>
                  </a:cubicBezTo>
                  <a:cubicBezTo>
                    <a:pt x="62" y="72"/>
                    <a:pt x="63" y="72"/>
                    <a:pt x="63" y="72"/>
                  </a:cubicBezTo>
                  <a:cubicBezTo>
                    <a:pt x="63" y="72"/>
                    <a:pt x="64" y="71"/>
                    <a:pt x="65" y="71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55" y="91"/>
                    <a:pt x="55" y="91"/>
                    <a:pt x="55" y="92"/>
                  </a:cubicBezTo>
                  <a:cubicBezTo>
                    <a:pt x="55" y="117"/>
                    <a:pt x="55" y="117"/>
                    <a:pt x="55" y="117"/>
                  </a:cubicBezTo>
                  <a:lnTo>
                    <a:pt x="45" y="117"/>
                  </a:lnTo>
                  <a:close/>
                  <a:moveTo>
                    <a:pt x="42" y="56"/>
                  </a:moveTo>
                  <a:cubicBezTo>
                    <a:pt x="42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4" y="56"/>
                    <a:pt x="44" y="57"/>
                    <a:pt x="44" y="57"/>
                  </a:cubicBezTo>
                  <a:cubicBezTo>
                    <a:pt x="44" y="59"/>
                    <a:pt x="44" y="60"/>
                    <a:pt x="42" y="62"/>
                  </a:cubicBezTo>
                  <a:cubicBezTo>
                    <a:pt x="41" y="59"/>
                    <a:pt x="42" y="57"/>
                    <a:pt x="42" y="56"/>
                  </a:cubicBezTo>
                  <a:close/>
                  <a:moveTo>
                    <a:pt x="57" y="55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9" y="54"/>
                    <a:pt x="59" y="55"/>
                    <a:pt x="59" y="55"/>
                  </a:cubicBezTo>
                  <a:cubicBezTo>
                    <a:pt x="59" y="55"/>
                    <a:pt x="59" y="58"/>
                    <a:pt x="57" y="61"/>
                  </a:cubicBezTo>
                  <a:cubicBezTo>
                    <a:pt x="57" y="59"/>
                    <a:pt x="57" y="56"/>
                    <a:pt x="57" y="55"/>
                  </a:cubicBezTo>
                  <a:close/>
                  <a:moveTo>
                    <a:pt x="94" y="54"/>
                  </a:moveTo>
                  <a:cubicBezTo>
                    <a:pt x="93" y="60"/>
                    <a:pt x="93" y="60"/>
                    <a:pt x="93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3" y="66"/>
                    <a:pt x="89" y="80"/>
                    <a:pt x="75" y="97"/>
                  </a:cubicBezTo>
                  <a:cubicBezTo>
                    <a:pt x="71" y="103"/>
                    <a:pt x="70" y="110"/>
                    <a:pt x="70" y="117"/>
                  </a:cubicBezTo>
                  <a:cubicBezTo>
                    <a:pt x="61" y="117"/>
                    <a:pt x="61" y="117"/>
                    <a:pt x="61" y="117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68"/>
                    <a:pt x="73" y="66"/>
                    <a:pt x="71" y="65"/>
                  </a:cubicBezTo>
                  <a:cubicBezTo>
                    <a:pt x="70" y="65"/>
                    <a:pt x="68" y="65"/>
                    <a:pt x="67" y="67"/>
                  </a:cubicBezTo>
                  <a:cubicBezTo>
                    <a:pt x="66" y="67"/>
                    <a:pt x="64" y="68"/>
                    <a:pt x="62" y="68"/>
                  </a:cubicBezTo>
                  <a:cubicBezTo>
                    <a:pt x="61" y="69"/>
                    <a:pt x="60" y="68"/>
                    <a:pt x="59" y="67"/>
                  </a:cubicBezTo>
                  <a:cubicBezTo>
                    <a:pt x="59" y="66"/>
                    <a:pt x="59" y="65"/>
                    <a:pt x="58" y="65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61" y="61"/>
                    <a:pt x="63" y="56"/>
                    <a:pt x="61" y="53"/>
                  </a:cubicBezTo>
                  <a:cubicBezTo>
                    <a:pt x="61" y="52"/>
                    <a:pt x="60" y="51"/>
                    <a:pt x="58" y="51"/>
                  </a:cubicBezTo>
                  <a:cubicBezTo>
                    <a:pt x="56" y="51"/>
                    <a:pt x="55" y="52"/>
                    <a:pt x="54" y="54"/>
                  </a:cubicBezTo>
                  <a:cubicBezTo>
                    <a:pt x="53" y="56"/>
                    <a:pt x="53" y="61"/>
                    <a:pt x="55" y="64"/>
                  </a:cubicBezTo>
                  <a:cubicBezTo>
                    <a:pt x="53" y="66"/>
                    <a:pt x="50" y="68"/>
                    <a:pt x="48" y="68"/>
                  </a:cubicBezTo>
                  <a:cubicBezTo>
                    <a:pt x="46" y="68"/>
                    <a:pt x="45" y="67"/>
                    <a:pt x="44" y="65"/>
                  </a:cubicBezTo>
                  <a:cubicBezTo>
                    <a:pt x="46" y="63"/>
                    <a:pt x="47" y="60"/>
                    <a:pt x="47" y="57"/>
                  </a:cubicBezTo>
                  <a:cubicBezTo>
                    <a:pt x="47" y="55"/>
                    <a:pt x="46" y="53"/>
                    <a:pt x="44" y="53"/>
                  </a:cubicBezTo>
                  <a:cubicBezTo>
                    <a:pt x="42" y="52"/>
                    <a:pt x="41" y="53"/>
                    <a:pt x="40" y="54"/>
                  </a:cubicBezTo>
                  <a:cubicBezTo>
                    <a:pt x="38" y="56"/>
                    <a:pt x="38" y="60"/>
                    <a:pt x="39" y="63"/>
                  </a:cubicBezTo>
                  <a:cubicBezTo>
                    <a:pt x="40" y="64"/>
                    <a:pt x="40" y="64"/>
                    <a:pt x="40" y="65"/>
                  </a:cubicBezTo>
                  <a:cubicBezTo>
                    <a:pt x="39" y="66"/>
                    <a:pt x="38" y="67"/>
                    <a:pt x="36" y="67"/>
                  </a:cubicBezTo>
                  <a:cubicBezTo>
                    <a:pt x="35" y="68"/>
                    <a:pt x="34" y="68"/>
                    <a:pt x="34" y="68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6"/>
                    <a:pt x="31" y="65"/>
                    <a:pt x="30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7" y="67"/>
                    <a:pt x="27" y="68"/>
                    <a:pt x="28" y="70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3" y="110"/>
                    <a:pt x="32" y="103"/>
                    <a:pt x="28" y="97"/>
                  </a:cubicBezTo>
                  <a:cubicBezTo>
                    <a:pt x="14" y="80"/>
                    <a:pt x="10" y="66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3"/>
                    <a:pt x="9" y="53"/>
                    <a:pt x="9" y="52"/>
                  </a:cubicBezTo>
                  <a:cubicBezTo>
                    <a:pt x="9" y="28"/>
                    <a:pt x="28" y="9"/>
                    <a:pt x="52" y="9"/>
                  </a:cubicBezTo>
                  <a:cubicBezTo>
                    <a:pt x="75" y="9"/>
                    <a:pt x="94" y="28"/>
                    <a:pt x="94" y="52"/>
                  </a:cubicBezTo>
                  <a:cubicBezTo>
                    <a:pt x="94" y="53"/>
                    <a:pt x="94" y="53"/>
                    <a:pt x="9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846"/>
            <p:cNvSpPr/>
            <p:nvPr/>
          </p:nvSpPr>
          <p:spPr bwMode="auto">
            <a:xfrm>
              <a:off x="5071899" y="5869129"/>
              <a:ext cx="140957" cy="79153"/>
            </a:xfrm>
            <a:custGeom>
              <a:avLst/>
              <a:gdLst>
                <a:gd name="T0" fmla="*/ 0 w 55"/>
                <a:gd name="T1" fmla="*/ 4 h 31"/>
                <a:gd name="T2" fmla="*/ 3 w 55"/>
                <a:gd name="T3" fmla="*/ 4 h 31"/>
                <a:gd name="T4" fmla="*/ 3 w 55"/>
                <a:gd name="T5" fmla="*/ 8 h 31"/>
                <a:gd name="T6" fmla="*/ 0 w 55"/>
                <a:gd name="T7" fmla="*/ 8 h 31"/>
                <a:gd name="T8" fmla="*/ 0 w 55"/>
                <a:gd name="T9" fmla="*/ 12 h 31"/>
                <a:gd name="T10" fmla="*/ 3 w 55"/>
                <a:gd name="T11" fmla="*/ 12 h 31"/>
                <a:gd name="T12" fmla="*/ 3 w 55"/>
                <a:gd name="T13" fmla="*/ 16 h 31"/>
                <a:gd name="T14" fmla="*/ 0 w 55"/>
                <a:gd name="T15" fmla="*/ 16 h 31"/>
                <a:gd name="T16" fmla="*/ 12 w 55"/>
                <a:gd name="T17" fmla="*/ 26 h 31"/>
                <a:gd name="T18" fmla="*/ 19 w 55"/>
                <a:gd name="T19" fmla="*/ 31 h 31"/>
                <a:gd name="T20" fmla="*/ 36 w 55"/>
                <a:gd name="T21" fmla="*/ 31 h 31"/>
                <a:gd name="T22" fmla="*/ 43 w 55"/>
                <a:gd name="T23" fmla="*/ 26 h 31"/>
                <a:gd name="T24" fmla="*/ 55 w 55"/>
                <a:gd name="T25" fmla="*/ 16 h 31"/>
                <a:gd name="T26" fmla="*/ 53 w 55"/>
                <a:gd name="T27" fmla="*/ 16 h 31"/>
                <a:gd name="T28" fmla="*/ 53 w 55"/>
                <a:gd name="T29" fmla="*/ 12 h 31"/>
                <a:gd name="T30" fmla="*/ 55 w 55"/>
                <a:gd name="T31" fmla="*/ 12 h 31"/>
                <a:gd name="T32" fmla="*/ 55 w 55"/>
                <a:gd name="T33" fmla="*/ 8 h 31"/>
                <a:gd name="T34" fmla="*/ 53 w 55"/>
                <a:gd name="T35" fmla="*/ 8 h 31"/>
                <a:gd name="T36" fmla="*/ 53 w 55"/>
                <a:gd name="T37" fmla="*/ 4 h 31"/>
                <a:gd name="T38" fmla="*/ 55 w 55"/>
                <a:gd name="T39" fmla="*/ 4 h 31"/>
                <a:gd name="T40" fmla="*/ 55 w 55"/>
                <a:gd name="T41" fmla="*/ 0 h 31"/>
                <a:gd name="T42" fmla="*/ 0 w 55"/>
                <a:gd name="T43" fmla="*/ 0 h 31"/>
                <a:gd name="T44" fmla="*/ 0 w 55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31">
                  <a:moveTo>
                    <a:pt x="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9"/>
                    <a:pt x="16" y="31"/>
                    <a:pt x="19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9" y="31"/>
                    <a:pt x="42" y="29"/>
                    <a:pt x="43" y="26"/>
                  </a:cubicBezTo>
                  <a:cubicBezTo>
                    <a:pt x="49" y="26"/>
                    <a:pt x="54" y="21"/>
                    <a:pt x="55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35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88" name="直接连接符 187"/>
          <p:cNvCxnSpPr/>
          <p:nvPr/>
        </p:nvCxnSpPr>
        <p:spPr>
          <a:xfrm>
            <a:off x="6161398" y="3139393"/>
            <a:ext cx="824231" cy="0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222059"/>
            <a:ext cx="9412932" cy="35379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73213" y="5197540"/>
            <a:ext cx="5400600" cy="4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只有管理员可查看员工绩效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3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accel="6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3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accel="6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27563" y="3338884"/>
            <a:ext cx="5136873" cy="785464"/>
            <a:chOff x="4151784" y="2996952"/>
            <a:chExt cx="4195020" cy="641448"/>
          </a:xfrm>
        </p:grpSpPr>
        <p:sp>
          <p:nvSpPr>
            <p:cNvPr id="5" name="圆角矩形 4"/>
            <p:cNvSpPr/>
            <p:nvPr/>
          </p:nvSpPr>
          <p:spPr>
            <a:xfrm>
              <a:off x="4151784" y="2996952"/>
              <a:ext cx="4195020" cy="641448"/>
            </a:xfrm>
            <a:prstGeom prst="roundRect">
              <a:avLst/>
            </a:prstGeom>
            <a:gradFill>
              <a:gsLst>
                <a:gs pos="100000">
                  <a:srgbClr val="0078D2"/>
                </a:gs>
                <a:gs pos="0">
                  <a:srgbClr val="00B0F0"/>
                </a:gs>
              </a:gsLst>
              <a:lin ang="5400000" scaled="1"/>
            </a:gradFill>
            <a:ln w="22225">
              <a:solidFill>
                <a:schemeClr val="bg1">
                  <a:alpha val="85000"/>
                </a:schemeClr>
              </a:solidFill>
            </a:ln>
            <a:effectLst>
              <a:outerShdw blurRad="215900" dist="165100" dir="7800000" sx="98000" sy="98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770" tIns="44885" rIns="89770" bIns="44885" rtlCol="0" anchor="ctr"/>
            <a:lstStyle/>
            <a:p>
              <a:pPr algn="ctr"/>
              <a:endParaRPr lang="zh-CN" altLang="en-US" sz="1210">
                <a:cs typeface="+mn-ea"/>
                <a:sym typeface="+mn-lt"/>
              </a:endParaRPr>
            </a:p>
          </p:txBody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7615852" y="3063094"/>
              <a:ext cx="473588" cy="489276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5875" cap="rnd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89770" tIns="44885" rIns="89770" bIns="44885" numCol="1" anchor="t" anchorCtr="0" compatLnSpc="1"/>
            <a:lstStyle/>
            <a:p>
              <a:endParaRPr lang="zh-CN" altLang="en-US" sz="1830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352486" y="3151707"/>
              <a:ext cx="394221" cy="358209"/>
            </a:xfrm>
            <a:custGeom>
              <a:avLst/>
              <a:gdLst>
                <a:gd name="T0" fmla="*/ 353 w 358"/>
                <a:gd name="T1" fmla="*/ 143 h 316"/>
                <a:gd name="T2" fmla="*/ 279 w 358"/>
                <a:gd name="T3" fmla="*/ 14 h 316"/>
                <a:gd name="T4" fmla="*/ 253 w 358"/>
                <a:gd name="T5" fmla="*/ 0 h 316"/>
                <a:gd name="T6" fmla="*/ 105 w 358"/>
                <a:gd name="T7" fmla="*/ 0 h 316"/>
                <a:gd name="T8" fmla="*/ 79 w 358"/>
                <a:gd name="T9" fmla="*/ 14 h 316"/>
                <a:gd name="T10" fmla="*/ 5 w 358"/>
                <a:gd name="T11" fmla="*/ 143 h 316"/>
                <a:gd name="T12" fmla="*/ 5 w 358"/>
                <a:gd name="T13" fmla="*/ 172 h 316"/>
                <a:gd name="T14" fmla="*/ 79 w 358"/>
                <a:gd name="T15" fmla="*/ 301 h 316"/>
                <a:gd name="T16" fmla="*/ 105 w 358"/>
                <a:gd name="T17" fmla="*/ 316 h 316"/>
                <a:gd name="T18" fmla="*/ 253 w 358"/>
                <a:gd name="T19" fmla="*/ 316 h 316"/>
                <a:gd name="T20" fmla="*/ 279 w 358"/>
                <a:gd name="T21" fmla="*/ 301 h 316"/>
                <a:gd name="T22" fmla="*/ 353 w 358"/>
                <a:gd name="T23" fmla="*/ 172 h 316"/>
                <a:gd name="T24" fmla="*/ 353 w 358"/>
                <a:gd name="T25" fmla="*/ 14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8" h="316">
                  <a:moveTo>
                    <a:pt x="353" y="143"/>
                  </a:moveTo>
                  <a:cubicBezTo>
                    <a:pt x="279" y="14"/>
                    <a:pt x="279" y="14"/>
                    <a:pt x="279" y="14"/>
                  </a:cubicBezTo>
                  <a:cubicBezTo>
                    <a:pt x="274" y="6"/>
                    <a:pt x="263" y="0"/>
                    <a:pt x="253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95" y="0"/>
                    <a:pt x="84" y="6"/>
                    <a:pt x="79" y="14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0" y="151"/>
                    <a:pt x="0" y="164"/>
                    <a:pt x="5" y="172"/>
                  </a:cubicBezTo>
                  <a:cubicBezTo>
                    <a:pt x="79" y="301"/>
                    <a:pt x="79" y="301"/>
                    <a:pt x="79" y="301"/>
                  </a:cubicBezTo>
                  <a:cubicBezTo>
                    <a:pt x="84" y="309"/>
                    <a:pt x="95" y="316"/>
                    <a:pt x="105" y="316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263" y="316"/>
                    <a:pt x="274" y="309"/>
                    <a:pt x="279" y="301"/>
                  </a:cubicBezTo>
                  <a:cubicBezTo>
                    <a:pt x="353" y="172"/>
                    <a:pt x="353" y="172"/>
                    <a:pt x="353" y="172"/>
                  </a:cubicBezTo>
                  <a:cubicBezTo>
                    <a:pt x="358" y="164"/>
                    <a:pt x="358" y="151"/>
                    <a:pt x="353" y="14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30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175466" y="1052736"/>
            <a:ext cx="1841068" cy="1672886"/>
            <a:chOff x="3080411" y="1769423"/>
            <a:chExt cx="1944496" cy="1766866"/>
          </a:xfrm>
        </p:grpSpPr>
        <p:grpSp>
          <p:nvGrpSpPr>
            <p:cNvPr id="11" name="组合 10"/>
            <p:cNvGrpSpPr/>
            <p:nvPr/>
          </p:nvGrpSpPr>
          <p:grpSpPr>
            <a:xfrm>
              <a:off x="3080411" y="1769423"/>
              <a:ext cx="1944496" cy="1766866"/>
              <a:chOff x="3080411" y="1769423"/>
              <a:chExt cx="1944496" cy="1766866"/>
            </a:xfrm>
          </p:grpSpPr>
          <p:sp>
            <p:nvSpPr>
              <p:cNvPr id="14" name="Freeform 6"/>
              <p:cNvSpPr/>
              <p:nvPr/>
            </p:nvSpPr>
            <p:spPr bwMode="auto">
              <a:xfrm>
                <a:off x="3080411" y="1769423"/>
                <a:ext cx="1944496" cy="1766866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635000" dist="762000" dir="7800000" sx="88000" sy="88000" algn="tr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3115783" y="1801561"/>
                <a:ext cx="1873756" cy="1702590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30">
                  <a:cs typeface="+mn-ea"/>
                  <a:sym typeface="+mn-lt"/>
                </a:endParaRPr>
              </a:p>
            </p:txBody>
          </p:sp>
          <p:sp>
            <p:nvSpPr>
              <p:cNvPr id="16" name="Freeform 6"/>
              <p:cNvSpPr/>
              <p:nvPr/>
            </p:nvSpPr>
            <p:spPr bwMode="auto">
              <a:xfrm>
                <a:off x="3350561" y="2014894"/>
                <a:ext cx="1404195" cy="1275922"/>
              </a:xfrm>
              <a:custGeom>
                <a:avLst/>
                <a:gdLst>
                  <a:gd name="T0" fmla="*/ 353 w 358"/>
                  <a:gd name="T1" fmla="*/ 143 h 316"/>
                  <a:gd name="T2" fmla="*/ 279 w 358"/>
                  <a:gd name="T3" fmla="*/ 14 h 316"/>
                  <a:gd name="T4" fmla="*/ 253 w 358"/>
                  <a:gd name="T5" fmla="*/ 0 h 316"/>
                  <a:gd name="T6" fmla="*/ 105 w 358"/>
                  <a:gd name="T7" fmla="*/ 0 h 316"/>
                  <a:gd name="T8" fmla="*/ 79 w 358"/>
                  <a:gd name="T9" fmla="*/ 14 h 316"/>
                  <a:gd name="T10" fmla="*/ 5 w 358"/>
                  <a:gd name="T11" fmla="*/ 143 h 316"/>
                  <a:gd name="T12" fmla="*/ 5 w 358"/>
                  <a:gd name="T13" fmla="*/ 172 h 316"/>
                  <a:gd name="T14" fmla="*/ 79 w 358"/>
                  <a:gd name="T15" fmla="*/ 301 h 316"/>
                  <a:gd name="T16" fmla="*/ 105 w 358"/>
                  <a:gd name="T17" fmla="*/ 316 h 316"/>
                  <a:gd name="T18" fmla="*/ 253 w 358"/>
                  <a:gd name="T19" fmla="*/ 316 h 316"/>
                  <a:gd name="T20" fmla="*/ 279 w 358"/>
                  <a:gd name="T21" fmla="*/ 301 h 316"/>
                  <a:gd name="T22" fmla="*/ 353 w 358"/>
                  <a:gd name="T23" fmla="*/ 172 h 316"/>
                  <a:gd name="T24" fmla="*/ 353 w 358"/>
                  <a:gd name="T25" fmla="*/ 143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8" h="316">
                    <a:moveTo>
                      <a:pt x="353" y="143"/>
                    </a:moveTo>
                    <a:cubicBezTo>
                      <a:pt x="279" y="14"/>
                      <a:pt x="279" y="14"/>
                      <a:pt x="279" y="14"/>
                    </a:cubicBezTo>
                    <a:cubicBezTo>
                      <a:pt x="274" y="6"/>
                      <a:pt x="263" y="0"/>
                      <a:pt x="253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95" y="0"/>
                      <a:pt x="84" y="6"/>
                      <a:pt x="79" y="14"/>
                    </a:cubicBezTo>
                    <a:cubicBezTo>
                      <a:pt x="5" y="143"/>
                      <a:pt x="5" y="143"/>
                      <a:pt x="5" y="143"/>
                    </a:cubicBezTo>
                    <a:cubicBezTo>
                      <a:pt x="0" y="151"/>
                      <a:pt x="0" y="164"/>
                      <a:pt x="5" y="172"/>
                    </a:cubicBezTo>
                    <a:cubicBezTo>
                      <a:pt x="79" y="301"/>
                      <a:pt x="79" y="301"/>
                      <a:pt x="79" y="301"/>
                    </a:cubicBezTo>
                    <a:cubicBezTo>
                      <a:pt x="84" y="309"/>
                      <a:pt x="95" y="316"/>
                      <a:pt x="105" y="316"/>
                    </a:cubicBezTo>
                    <a:cubicBezTo>
                      <a:pt x="253" y="316"/>
                      <a:pt x="253" y="316"/>
                      <a:pt x="253" y="316"/>
                    </a:cubicBezTo>
                    <a:cubicBezTo>
                      <a:pt x="263" y="316"/>
                      <a:pt x="274" y="309"/>
                      <a:pt x="279" y="301"/>
                    </a:cubicBezTo>
                    <a:cubicBezTo>
                      <a:pt x="353" y="172"/>
                      <a:pt x="353" y="172"/>
                      <a:pt x="353" y="172"/>
                    </a:cubicBezTo>
                    <a:cubicBezTo>
                      <a:pt x="358" y="164"/>
                      <a:pt x="358" y="151"/>
                      <a:pt x="353" y="14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BB0F0"/>
                  </a:gs>
                  <a:gs pos="100000">
                    <a:srgbClr val="3AA3EC"/>
                  </a:gs>
                </a:gsLst>
                <a:path path="circle">
                  <a:fillToRect l="100000" b="100000"/>
                </a:path>
              </a:gradFill>
              <a:ln>
                <a:noFill/>
              </a:ln>
              <a:effectLst>
                <a:innerShdw blurRad="355600" dist="50800" dir="18900000">
                  <a:prstClr val="black">
                    <a:alpha val="50000"/>
                  </a:prstClr>
                </a:inn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5195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" name="TextBox 16"/>
            <p:cNvSpPr txBox="1"/>
            <p:nvPr/>
          </p:nvSpPr>
          <p:spPr>
            <a:xfrm>
              <a:off x="3292126" y="2116493"/>
              <a:ext cx="1474376" cy="1072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6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TextBox 16"/>
            <p:cNvSpPr txBox="1"/>
            <p:nvPr/>
          </p:nvSpPr>
          <p:spPr>
            <a:xfrm>
              <a:off x="3315751" y="2764207"/>
              <a:ext cx="1474376" cy="350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56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799856" y="3496722"/>
            <a:ext cx="30963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部门管理</a:t>
            </a:r>
            <a:r>
              <a:rPr lang="en-US" altLang="zh-CN" sz="2400" dirty="0">
                <a:solidFill>
                  <a:schemeClr val="bg1"/>
                </a:solidFill>
              </a:rPr>
              <a:t>+</a:t>
            </a:r>
            <a:r>
              <a:rPr lang="zh-CN" altLang="en-US" sz="2400" dirty="0">
                <a:solidFill>
                  <a:schemeClr val="bg1"/>
                </a:solidFill>
              </a:rPr>
              <a:t>签到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badi MT"/>
        <a:ea typeface="微软雅黑"/>
        <a:cs typeface=""/>
      </a:majorFont>
      <a:minorFont>
        <a:latin typeface="Abadi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368</Words>
  <Application>Microsoft Office PowerPoint</Application>
  <PresentationFormat>宽屏</PresentationFormat>
  <Paragraphs>126</Paragraphs>
  <Slides>32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Abadi MT</vt:lpstr>
      <vt:lpstr>DIN Mittelschrift Std</vt:lpstr>
      <vt:lpstr>华文行楷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user</dc:creator>
  <cp:keywords>第一PPT www.1ppt.com</cp:keywords>
  <cp:lastModifiedBy>雪娇 王</cp:lastModifiedBy>
  <cp:revision>170</cp:revision>
  <dcterms:created xsi:type="dcterms:W3CDTF">2015-11-21T04:10:00Z</dcterms:created>
  <dcterms:modified xsi:type="dcterms:W3CDTF">2020-01-06T03:16:35Z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