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7" r:id="rId3"/>
    <p:sldId id="279" r:id="rId4"/>
    <p:sldId id="281" r:id="rId5"/>
    <p:sldId id="280" r:id="rId6"/>
    <p:sldId id="261" r:id="rId7"/>
    <p:sldId id="262" r:id="rId8"/>
    <p:sldId id="264" r:id="rId9"/>
    <p:sldId id="263" r:id="rId10"/>
    <p:sldId id="265" r:id="rId11"/>
    <p:sldId id="266" r:id="rId12"/>
    <p:sldId id="272" r:id="rId13"/>
    <p:sldId id="273" r:id="rId14"/>
    <p:sldId id="274" r:id="rId15"/>
    <p:sldId id="282" r:id="rId16"/>
    <p:sldId id="278" r:id="rId17"/>
    <p:sldId id="276" r:id="rId18"/>
    <p:sldId id="277" r:id="rId19"/>
    <p:sldId id="269" r:id="rId20"/>
    <p:sldId id="27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C1B8B-AFDE-452B-96B3-CB36685C9B12}" type="datetimeFigureOut">
              <a:rPr lang="zh-CN" altLang="en-US" smtClean="0"/>
              <a:pPr/>
              <a:t>2016/10/24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723659-B111-421C-9D8C-ABE07E065BC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859EF99-2B67-44C3-8C80-150B5A745805}"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训练一个分类器，来计算每种失真发生的概率</a:t>
            </a:r>
            <a:r>
              <a:rPr lang="en-US" altLang="zh-CN" dirty="0" smtClean="0"/>
              <a:t>//</a:t>
            </a:r>
            <a:r>
              <a:rPr lang="zh-CN" altLang="en-US" dirty="0" smtClean="0"/>
              <a:t>训练一个回归函数</a:t>
            </a:r>
            <a:r>
              <a:rPr lang="en-US" altLang="zh-CN" dirty="0" smtClean="0"/>
              <a:t>//</a:t>
            </a:r>
            <a:r>
              <a:rPr lang="zh-CN" altLang="en-US" dirty="0" smtClean="0"/>
              <a:t>最后的质量分数就是失真概率向量和特定失真的质量向量，点乘，结果</a:t>
            </a:r>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图像上蕴含着图像的信息量，失真会影响图像局部的熵</a:t>
            </a:r>
            <a:r>
              <a:rPr lang="en-US" altLang="zh-CN" dirty="0" smtClean="0"/>
              <a:t>//</a:t>
            </a:r>
            <a:r>
              <a:rPr lang="zh-CN" altLang="en-US" dirty="0" smtClean="0"/>
              <a:t>空间域熵是局部像素值的概率分布函数</a:t>
            </a:r>
            <a:r>
              <a:rPr lang="en-US" altLang="zh-CN" dirty="0" smtClean="0"/>
              <a:t>//</a:t>
            </a:r>
            <a:r>
              <a:rPr lang="zh-CN" altLang="en-US" dirty="0" smtClean="0"/>
              <a:t>谱熵是局部</a:t>
            </a:r>
            <a:r>
              <a:rPr lang="en-US" altLang="zh-CN" dirty="0" smtClean="0"/>
              <a:t>DCT</a:t>
            </a:r>
            <a:r>
              <a:rPr lang="zh-CN" altLang="en-US" dirty="0" smtClean="0"/>
              <a:t>系数值的概率分布函数</a:t>
            </a:r>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1723659-B111-421C-9D8C-ABE07E065BC4}"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04FEA8-F30D-4208-AAA5-E79365CE364D}" type="datetime1">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4599C1-CCCC-4517-9C2D-F991D701FE97}" type="datetime1">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351199C-4EFF-425D-94CA-B2B859F0575F}" type="datetime1">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15C9DC-DF18-4CA5-8E21-F972CD37AC2F}" type="datetime1">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6490264-CDDF-4BE0-9743-EF9F8310A86B}" type="datetime1">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E36F96-90BB-4E87-8C6F-69DEB88DE86D}" type="datetime1">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AD96438-7F13-4823-B043-2D5543556CB2}" type="datetime1">
              <a:rPr lang="zh-CN" altLang="en-US" smtClean="0"/>
              <a:pPr/>
              <a:t>2016/10/24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52EE4C-C0BA-4624-B569-4A4A0A16DBD2}" type="datetime1">
              <a:rPr lang="zh-CN" altLang="en-US" smtClean="0"/>
              <a:pPr/>
              <a:t>2016/10/24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DC3B99-2C94-437A-AF9D-84A2A3A59438}" type="datetime1">
              <a:rPr lang="zh-CN" altLang="en-US" smtClean="0"/>
              <a:pPr/>
              <a:t>2016/10/24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D2FC0C-70B7-47C9-AC7E-20EDA14C8CCE}" type="datetime1">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D77186-635C-4C16-9329-E82F392F0D85}" type="datetime1">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0DE4A-64DC-4D3C-B2D8-56AFB9D4F2B7}" type="datetime1">
              <a:rPr lang="zh-CN" altLang="en-US" smtClean="0"/>
              <a:pPr/>
              <a:t>2016/10/24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Report%20of%20IQA.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Box 5" hidden="1"/>
          <p:cNvSpPr txBox="1">
            <a:spLocks noChangeArrowheads="1"/>
          </p:cNvSpPr>
          <p:nvPr/>
        </p:nvSpPr>
        <p:spPr bwMode="auto">
          <a:xfrm>
            <a:off x="1939925" y="1954213"/>
            <a:ext cx="1943100" cy="369887"/>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5364" name="矩形 6" hidden="1"/>
          <p:cNvSpPr>
            <a:spLocks noChangeArrowheads="1"/>
          </p:cNvSpPr>
          <p:nvPr/>
        </p:nvSpPr>
        <p:spPr bwMode="auto">
          <a:xfrm>
            <a:off x="1939925" y="3025775"/>
            <a:ext cx="1471613" cy="646113"/>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5365" name="矩形 7" hidden="1"/>
          <p:cNvSpPr>
            <a:spLocks noChangeArrowheads="1"/>
          </p:cNvSpPr>
          <p:nvPr/>
        </p:nvSpPr>
        <p:spPr bwMode="auto">
          <a:xfrm>
            <a:off x="2011363" y="4240213"/>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5366" name="矩形 8" hidden="1"/>
          <p:cNvSpPr>
            <a:spLocks noChangeArrowheads="1"/>
          </p:cNvSpPr>
          <p:nvPr/>
        </p:nvSpPr>
        <p:spPr bwMode="auto">
          <a:xfrm>
            <a:off x="2011363" y="5526088"/>
            <a:ext cx="1471612" cy="646112"/>
          </a:xfrm>
          <a:prstGeom prst="rect">
            <a:avLst/>
          </a:prstGeom>
          <a:no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点击添加文本</a:t>
            </a:r>
          </a:p>
        </p:txBody>
      </p:sp>
      <p:sp>
        <p:nvSpPr>
          <p:cNvPr id="14" name="副标题 2"/>
          <p:cNvSpPr>
            <a:spLocks noGrp="1"/>
          </p:cNvSpPr>
          <p:nvPr>
            <p:ph type="subTitle" idx="1"/>
          </p:nvPr>
        </p:nvSpPr>
        <p:spPr>
          <a:xfrm>
            <a:off x="2771800" y="3933056"/>
            <a:ext cx="3181350" cy="720080"/>
          </a:xfrm>
        </p:spPr>
        <p:txBody>
          <a:bodyPr>
            <a:noAutofit/>
          </a:bodyPr>
          <a:lstStyle/>
          <a:p>
            <a:pPr eaLnBrk="1" hangingPunct="1"/>
            <a:r>
              <a:rPr lang="en-US" altLang="zh-CN" b="1" dirty="0" smtClean="0">
                <a:solidFill>
                  <a:schemeClr val="tx1">
                    <a:lumMod val="75000"/>
                    <a:lumOff val="25000"/>
                  </a:schemeClr>
                </a:solidFill>
                <a:latin typeface="+mj-lt"/>
                <a:ea typeface="微软雅黑" pitchFamily="34" charset="-122"/>
              </a:rPr>
              <a:t>Wang  Yan</a:t>
            </a:r>
          </a:p>
          <a:p>
            <a:pPr eaLnBrk="1" hangingPunct="1"/>
            <a:endParaRPr lang="zh-CN" altLang="en-US" sz="2400" dirty="0" smtClean="0">
              <a:solidFill>
                <a:schemeClr val="tx1"/>
              </a:solidFill>
              <a:latin typeface="+mj-lt"/>
            </a:endParaRPr>
          </a:p>
        </p:txBody>
      </p:sp>
      <p:sp>
        <p:nvSpPr>
          <p:cNvPr id="45" name="TextBox 27"/>
          <p:cNvSpPr txBox="1">
            <a:spLocks noChangeArrowheads="1"/>
          </p:cNvSpPr>
          <p:nvPr/>
        </p:nvSpPr>
        <p:spPr bwMode="auto">
          <a:xfrm>
            <a:off x="179512" y="1628800"/>
            <a:ext cx="9145016" cy="861774"/>
          </a:xfrm>
          <a:prstGeom prst="rect">
            <a:avLst/>
          </a:prstGeom>
          <a:noFill/>
          <a:ln w="9525">
            <a:noFill/>
            <a:miter lim="800000"/>
          </a:ln>
        </p:spPr>
        <p:txBody>
          <a:bodyPr wrap="square">
            <a:spAutoFit/>
          </a:bodyPr>
          <a:lstStyle/>
          <a:p>
            <a:pPr algn="ctr"/>
            <a:r>
              <a:rPr lang="en-US" altLang="zh-CN" sz="5000" b="1" dirty="0" smtClean="0">
                <a:solidFill>
                  <a:schemeClr val="tx1">
                    <a:lumMod val="75000"/>
                    <a:lumOff val="25000"/>
                  </a:schemeClr>
                </a:solidFill>
                <a:ea typeface="微软雅黑" panose="020B0503020204020204" pitchFamily="34" charset="-122"/>
              </a:rPr>
              <a:t>Image Quality Assessment</a:t>
            </a:r>
            <a:endParaRPr lang="zh-CN" altLang="en-US" sz="5000" dirty="0">
              <a:solidFill>
                <a:schemeClr val="tx1">
                  <a:lumMod val="75000"/>
                  <a:lumOff val="25000"/>
                </a:schemeClr>
              </a:solidFill>
              <a:ea typeface="微软雅黑" panose="020B0503020204020204" pitchFamily="34" charset="-122"/>
            </a:endParaRPr>
          </a:p>
        </p:txBody>
      </p:sp>
      <p:sp>
        <p:nvSpPr>
          <p:cNvPr id="47" name="TextBox 46"/>
          <p:cNvSpPr txBox="1"/>
          <p:nvPr/>
        </p:nvSpPr>
        <p:spPr>
          <a:xfrm>
            <a:off x="2843808" y="4293096"/>
            <a:ext cx="2952328" cy="892552"/>
          </a:xfrm>
          <a:prstGeom prst="rect">
            <a:avLst/>
          </a:prstGeom>
          <a:noFill/>
        </p:spPr>
        <p:txBody>
          <a:bodyPr wrap="square" rtlCol="0">
            <a:spAutoFit/>
          </a:bodyPr>
          <a:lstStyle/>
          <a:p>
            <a:pPr algn="ctr"/>
            <a:endParaRPr lang="en-US" altLang="zh-CN" sz="2400" b="1" dirty="0" smtClean="0">
              <a:ea typeface="微软雅黑" pitchFamily="34" charset="-122"/>
            </a:endParaRPr>
          </a:p>
          <a:p>
            <a:pPr algn="ctr"/>
            <a:r>
              <a:rPr lang="en-US" altLang="zh-CN" sz="2800" b="1" dirty="0" smtClean="0">
                <a:solidFill>
                  <a:schemeClr val="tx1">
                    <a:lumMod val="75000"/>
                    <a:lumOff val="25000"/>
                  </a:schemeClr>
                </a:solidFill>
                <a:ea typeface="微软雅黑" pitchFamily="34" charset="-122"/>
              </a:rPr>
              <a:t>2016.10.24</a:t>
            </a:r>
          </a:p>
        </p:txBody>
      </p:sp>
      <p:cxnSp>
        <p:nvCxnSpPr>
          <p:cNvPr id="9" name="直接连接符 8"/>
          <p:cNvCxnSpPr/>
          <p:nvPr/>
        </p:nvCxnSpPr>
        <p:spPr>
          <a:xfrm>
            <a:off x="323528" y="2924944"/>
            <a:ext cx="8496944" cy="0"/>
          </a:xfrm>
          <a:prstGeom prst="line">
            <a:avLst/>
          </a:prstGeom>
          <a:ln w="88900" cmpd="thickThi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260648"/>
            <a:ext cx="6048672" cy="646331"/>
          </a:xfrm>
          <a:prstGeom prst="rect">
            <a:avLst/>
          </a:prstGeom>
          <a:noFill/>
        </p:spPr>
        <p:txBody>
          <a:bodyPr wrap="square" rtlCol="0">
            <a:spAutoFit/>
          </a:bodyPr>
          <a:lstStyle/>
          <a:p>
            <a:pPr algn="ctr"/>
            <a:r>
              <a:rPr lang="en-US" altLang="zh-CN" sz="3600" dirty="0" smtClean="0">
                <a:solidFill>
                  <a:schemeClr val="tx1">
                    <a:lumMod val="75000"/>
                    <a:lumOff val="25000"/>
                  </a:schemeClr>
                </a:solidFill>
                <a:ea typeface="微软雅黑" pitchFamily="34" charset="-122"/>
              </a:rPr>
              <a:t>Top-performing Approach SSEQ</a:t>
            </a:r>
            <a:endParaRPr lang="zh-CN" altLang="en-US" sz="3600" b="1" dirty="0">
              <a:solidFill>
                <a:schemeClr val="tx1">
                  <a:lumMod val="75000"/>
                  <a:lumOff val="2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0" name="TextBox 9"/>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Codes</a:t>
            </a:r>
            <a:endParaRPr lang="zh-CN" altLang="en-US" sz="3600" dirty="0">
              <a:solidFill>
                <a:schemeClr val="tx1">
                  <a:lumMod val="75000"/>
                  <a:lumOff val="25000"/>
                </a:schemeClr>
              </a:solidFill>
              <a:ea typeface="微软雅黑" pitchFamily="34" charset="-122"/>
            </a:endParaRPr>
          </a:p>
        </p:txBody>
      </p:sp>
      <p:pic>
        <p:nvPicPr>
          <p:cNvPr id="1028" name="Picture 4"/>
          <p:cNvPicPr>
            <a:picLocks noChangeAspect="1" noChangeArrowheads="1"/>
          </p:cNvPicPr>
          <p:nvPr/>
        </p:nvPicPr>
        <p:blipFill>
          <a:blip r:embed="rId3" cstate="print"/>
          <a:srcRect/>
          <a:stretch>
            <a:fillRect/>
          </a:stretch>
        </p:blipFill>
        <p:spPr bwMode="auto">
          <a:xfrm>
            <a:off x="1166961" y="2204864"/>
            <a:ext cx="6429375" cy="3819525"/>
          </a:xfrm>
          <a:prstGeom prst="rect">
            <a:avLst/>
          </a:prstGeom>
          <a:noFill/>
          <a:ln w="9525">
            <a:solidFill>
              <a:schemeClr val="bg2">
                <a:lumMod val="25000"/>
              </a:schemeClr>
            </a:solidFill>
            <a:miter lim="800000"/>
            <a:headEnd/>
            <a:tailEnd/>
          </a:ln>
        </p:spPr>
      </p:pic>
      <p:sp>
        <p:nvSpPr>
          <p:cNvPr id="8" name="灯片编号占位符 7"/>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260648"/>
            <a:ext cx="6048672"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Top-performing Approach SSEQ</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0" name="TextBox 9"/>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Codes</a:t>
            </a:r>
            <a:endParaRPr lang="zh-CN" altLang="en-US" sz="3600" dirty="0">
              <a:solidFill>
                <a:schemeClr val="tx1">
                  <a:lumMod val="75000"/>
                  <a:lumOff val="25000"/>
                </a:schemeClr>
              </a:solidFill>
              <a:ea typeface="微软雅黑" pitchFamily="34" charset="-122"/>
            </a:endParaRPr>
          </a:p>
        </p:txBody>
      </p:sp>
      <p:pic>
        <p:nvPicPr>
          <p:cNvPr id="2051" name="Picture 3"/>
          <p:cNvPicPr>
            <a:picLocks noChangeAspect="1" noChangeArrowheads="1"/>
          </p:cNvPicPr>
          <p:nvPr/>
        </p:nvPicPr>
        <p:blipFill>
          <a:blip r:embed="rId3" cstate="print"/>
          <a:srcRect/>
          <a:stretch>
            <a:fillRect/>
          </a:stretch>
        </p:blipFill>
        <p:spPr bwMode="auto">
          <a:xfrm>
            <a:off x="1157436" y="2204864"/>
            <a:ext cx="6438900" cy="4248150"/>
          </a:xfrm>
          <a:prstGeom prst="rect">
            <a:avLst/>
          </a:prstGeom>
          <a:noFill/>
          <a:ln w="9525">
            <a:solidFill>
              <a:schemeClr val="tx1">
                <a:lumMod val="85000"/>
                <a:lumOff val="15000"/>
              </a:schemeClr>
            </a:solidFill>
            <a:miter lim="800000"/>
            <a:headEnd/>
            <a:tailEnd/>
          </a:ln>
        </p:spPr>
      </p:pic>
      <p:sp>
        <p:nvSpPr>
          <p:cNvPr id="8" name="灯片编号占位符 7"/>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260648"/>
            <a:ext cx="7632848"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Underwater Images</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1" name="TextBox 10"/>
          <p:cNvSpPr txBox="1"/>
          <p:nvPr/>
        </p:nvSpPr>
        <p:spPr>
          <a:xfrm>
            <a:off x="1547664" y="2132856"/>
            <a:ext cx="2376264" cy="461665"/>
          </a:xfrm>
          <a:prstGeom prst="rect">
            <a:avLst/>
          </a:prstGeom>
          <a:noFill/>
        </p:spPr>
        <p:txBody>
          <a:bodyPr wrap="square" rtlCol="0">
            <a:spAutoFit/>
          </a:bodyPr>
          <a:lstStyle/>
          <a:p>
            <a:r>
              <a:rPr lang="en-US" altLang="zh-CN" sz="2400" dirty="0" smtClean="0">
                <a:ea typeface="微软雅黑" pitchFamily="34" charset="-122"/>
              </a:rPr>
              <a:t>Original Images</a:t>
            </a:r>
            <a:endParaRPr lang="zh-CN" altLang="en-US" sz="2400" dirty="0">
              <a:ea typeface="微软雅黑" pitchFamily="34" charset="-122"/>
            </a:endParaRPr>
          </a:p>
        </p:txBody>
      </p:sp>
      <p:pic>
        <p:nvPicPr>
          <p:cNvPr id="13" name="Picture 2"/>
          <p:cNvPicPr>
            <a:picLocks noChangeAspect="1" noChangeArrowheads="1"/>
          </p:cNvPicPr>
          <p:nvPr/>
        </p:nvPicPr>
        <p:blipFill>
          <a:blip r:embed="rId3" cstate="print"/>
          <a:srcRect/>
          <a:stretch>
            <a:fillRect/>
          </a:stretch>
        </p:blipFill>
        <p:spPr bwMode="auto">
          <a:xfrm>
            <a:off x="206589" y="2996952"/>
            <a:ext cx="4958181" cy="2736303"/>
          </a:xfrm>
          <a:prstGeom prst="rect">
            <a:avLst/>
          </a:prstGeom>
          <a:noFill/>
          <a:ln w="9525">
            <a:solidFill>
              <a:schemeClr val="bg1">
                <a:lumMod val="50000"/>
              </a:schemeClr>
            </a:solidFill>
            <a:miter lim="800000"/>
            <a:headEnd/>
            <a:tailEnd/>
          </a:ln>
        </p:spPr>
      </p:pic>
      <p:pic>
        <p:nvPicPr>
          <p:cNvPr id="33794" name="Picture 2" descr="G:\研究生\图像质量评价王焱\程序\算法underWATER\original image\1 (1).jpg"/>
          <p:cNvPicPr>
            <a:picLocks noChangeAspect="1" noChangeArrowheads="1"/>
          </p:cNvPicPr>
          <p:nvPr/>
        </p:nvPicPr>
        <p:blipFill>
          <a:blip r:embed="rId4" cstate="print"/>
          <a:srcRect/>
          <a:stretch>
            <a:fillRect/>
          </a:stretch>
        </p:blipFill>
        <p:spPr bwMode="auto">
          <a:xfrm>
            <a:off x="5436096" y="1556792"/>
            <a:ext cx="3168352" cy="4752528"/>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260648"/>
            <a:ext cx="7632848"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Underwater Images</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pic>
        <p:nvPicPr>
          <p:cNvPr id="32771" name="Picture 3"/>
          <p:cNvPicPr>
            <a:picLocks noChangeAspect="1" noChangeArrowheads="1"/>
          </p:cNvPicPr>
          <p:nvPr/>
        </p:nvPicPr>
        <p:blipFill>
          <a:blip r:embed="rId3" cstate="print"/>
          <a:srcRect/>
          <a:stretch>
            <a:fillRect/>
          </a:stretch>
        </p:blipFill>
        <p:spPr bwMode="auto">
          <a:xfrm>
            <a:off x="179512" y="3029482"/>
            <a:ext cx="4931684" cy="2703774"/>
          </a:xfrm>
          <a:prstGeom prst="rect">
            <a:avLst/>
          </a:prstGeom>
          <a:noFill/>
          <a:ln w="9525">
            <a:solidFill>
              <a:schemeClr val="bg1">
                <a:lumMod val="50000"/>
              </a:schemeClr>
            </a:solidFill>
            <a:miter lim="800000"/>
            <a:headEnd/>
            <a:tailEnd/>
          </a:ln>
        </p:spPr>
      </p:pic>
      <p:sp>
        <p:nvSpPr>
          <p:cNvPr id="11" name="TextBox 10"/>
          <p:cNvSpPr txBox="1"/>
          <p:nvPr/>
        </p:nvSpPr>
        <p:spPr>
          <a:xfrm>
            <a:off x="1547664" y="2132856"/>
            <a:ext cx="2376264" cy="461665"/>
          </a:xfrm>
          <a:prstGeom prst="rect">
            <a:avLst/>
          </a:prstGeom>
          <a:noFill/>
        </p:spPr>
        <p:txBody>
          <a:bodyPr wrap="square" rtlCol="0">
            <a:spAutoFit/>
          </a:bodyPr>
          <a:lstStyle/>
          <a:p>
            <a:r>
              <a:rPr lang="en-US" altLang="zh-CN" sz="2400" dirty="0" smtClean="0">
                <a:ea typeface="微软雅黑" pitchFamily="34" charset="-122"/>
              </a:rPr>
              <a:t>Restored Images</a:t>
            </a:r>
            <a:endParaRPr lang="zh-CN" altLang="en-US" sz="2400" dirty="0">
              <a:ea typeface="微软雅黑" pitchFamily="34" charset="-122"/>
            </a:endParaRPr>
          </a:p>
        </p:txBody>
      </p:sp>
      <p:pic>
        <p:nvPicPr>
          <p:cNvPr id="32772" name="Picture 4" descr="G:\研究生\图像质量评价王焱\程序\算法underWATER\restored image\1 (1).jpg"/>
          <p:cNvPicPr>
            <a:picLocks noChangeAspect="1" noChangeArrowheads="1"/>
          </p:cNvPicPr>
          <p:nvPr/>
        </p:nvPicPr>
        <p:blipFill>
          <a:blip r:embed="rId4" cstate="print"/>
          <a:srcRect/>
          <a:stretch>
            <a:fillRect/>
          </a:stretch>
        </p:blipFill>
        <p:spPr bwMode="auto">
          <a:xfrm>
            <a:off x="5292080" y="1600906"/>
            <a:ext cx="3240360" cy="4860541"/>
          </a:xfrm>
          <a:prstGeom prst="rect">
            <a:avLst/>
          </a:prstGeom>
          <a:noFill/>
        </p:spPr>
      </p:pic>
      <p:sp>
        <p:nvSpPr>
          <p:cNvPr id="9" name="灯片编号占位符 8"/>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260648"/>
            <a:ext cx="7632848"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Underwater Images</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2" name="TextBox 11"/>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Experimental Result (NIQE)</a:t>
            </a:r>
            <a:endParaRPr lang="zh-CN" altLang="en-US" sz="3600" dirty="0">
              <a:solidFill>
                <a:schemeClr val="tx1">
                  <a:lumMod val="75000"/>
                  <a:lumOff val="25000"/>
                </a:schemeClr>
              </a:solidFill>
              <a:ea typeface="微软雅黑" pitchFamily="34" charset="-122"/>
            </a:endParaRPr>
          </a:p>
        </p:txBody>
      </p:sp>
      <p:graphicFrame>
        <p:nvGraphicFramePr>
          <p:cNvPr id="8" name="表格 7"/>
          <p:cNvGraphicFramePr>
            <a:graphicFrameLocks noGrp="1"/>
          </p:cNvGraphicFramePr>
          <p:nvPr/>
        </p:nvGraphicFramePr>
        <p:xfrm>
          <a:off x="1403648" y="2492896"/>
          <a:ext cx="6096000" cy="33375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pPr algn="ctr" fontAlgn="b"/>
                      <a:r>
                        <a:rPr lang="en-US" sz="1800" b="0" i="0" u="none" strike="noStrike" dirty="0" smtClean="0">
                          <a:solidFill>
                            <a:schemeClr val="bg1"/>
                          </a:solidFill>
                          <a:latin typeface="微软雅黑" pitchFamily="34" charset="-122"/>
                          <a:ea typeface="微软雅黑" pitchFamily="34" charset="-122"/>
                        </a:rPr>
                        <a:t>Image Number</a:t>
                      </a:r>
                      <a:endParaRPr lang="en-US" sz="1800" b="0" i="0" u="none" strike="noStrike" dirty="0">
                        <a:solidFill>
                          <a:schemeClr val="bg1"/>
                        </a:solidFill>
                        <a:latin typeface="微软雅黑" pitchFamily="34" charset="-122"/>
                        <a:ea typeface="微软雅黑" pitchFamily="34" charset="-122"/>
                      </a:endParaRPr>
                    </a:p>
                  </a:txBody>
                  <a:tcPr marL="9525" marR="9525" marT="9525" marB="0" anchor="b"/>
                </a:tc>
                <a:tc>
                  <a:txBody>
                    <a:bodyPr/>
                    <a:lstStyle/>
                    <a:p>
                      <a:pPr algn="ctr" fontAlgn="b"/>
                      <a:r>
                        <a:rPr lang="en-US" sz="1800" b="0" i="0" u="none" strike="noStrike" dirty="0" smtClean="0">
                          <a:solidFill>
                            <a:schemeClr val="bg1"/>
                          </a:solidFill>
                          <a:latin typeface="微软雅黑" pitchFamily="34" charset="-122"/>
                          <a:ea typeface="微软雅黑" pitchFamily="34" charset="-122"/>
                        </a:rPr>
                        <a:t>Original Image</a:t>
                      </a:r>
                      <a:endParaRPr lang="en-US" sz="1800" b="0" i="0" u="none" strike="noStrike" dirty="0">
                        <a:solidFill>
                          <a:schemeClr val="bg1"/>
                        </a:solidFill>
                        <a:latin typeface="微软雅黑" pitchFamily="34" charset="-122"/>
                        <a:ea typeface="微软雅黑" pitchFamily="34" charset="-122"/>
                      </a:endParaRPr>
                    </a:p>
                  </a:txBody>
                  <a:tcPr marL="9525" marR="9525" marT="9525" marB="0" anchor="b"/>
                </a:tc>
                <a:tc>
                  <a:txBody>
                    <a:bodyPr/>
                    <a:lstStyle/>
                    <a:p>
                      <a:pPr algn="ctr" fontAlgn="b"/>
                      <a:r>
                        <a:rPr lang="en-US" sz="1800" b="0" i="0" u="none" strike="noStrike" dirty="0" smtClean="0">
                          <a:solidFill>
                            <a:schemeClr val="bg1"/>
                          </a:solidFill>
                          <a:latin typeface="微软雅黑" pitchFamily="34" charset="-122"/>
                          <a:ea typeface="微软雅黑" pitchFamily="34" charset="-122"/>
                        </a:rPr>
                        <a:t>Restored Image</a:t>
                      </a:r>
                      <a:endParaRPr lang="en-US" sz="1800" b="0" i="0" u="none" strike="noStrike" dirty="0">
                        <a:solidFill>
                          <a:schemeClr val="bg1"/>
                        </a:solidFill>
                        <a:latin typeface="微软雅黑" pitchFamily="34" charset="-122"/>
                        <a:ea typeface="微软雅黑" pitchFamily="34" charset="-122"/>
                      </a:endParaRPr>
                    </a:p>
                  </a:txBody>
                  <a:tcPr marL="9525" marR="9525" marT="9525" marB="0" anchor="b"/>
                </a:tc>
              </a:tr>
              <a:tr h="370840">
                <a:tc>
                  <a:txBody>
                    <a:bodyPr/>
                    <a:lstStyle/>
                    <a:p>
                      <a:pPr algn="ctr" fontAlgn="b"/>
                      <a:r>
                        <a:rPr lang="en-US" sz="1700" b="0" i="0" u="none" strike="noStrike" dirty="0">
                          <a:solidFill>
                            <a:schemeClr val="tx1">
                              <a:lumMod val="85000"/>
                              <a:lumOff val="15000"/>
                            </a:schemeClr>
                          </a:solidFill>
                          <a:latin typeface="微软雅黑" pitchFamily="34" charset="-122"/>
                          <a:ea typeface="微软雅黑" pitchFamily="34" charset="-122"/>
                        </a:rPr>
                        <a:t>1 (1).jpg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50.7497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44.7587 </a:t>
                      </a:r>
                    </a:p>
                  </a:txBody>
                  <a:tcPr marL="9525" marR="9525" marT="9525" marB="0" anchor="b"/>
                </a:tc>
              </a:tr>
              <a:tr h="370840">
                <a:tc>
                  <a:txBody>
                    <a:bodyPr/>
                    <a:lstStyle/>
                    <a:p>
                      <a:pPr algn="ctr" fontAlgn="b"/>
                      <a:r>
                        <a:rPr lang="en-US" sz="1700" b="0" i="0" u="none" strike="noStrike" dirty="0">
                          <a:solidFill>
                            <a:schemeClr val="tx1">
                              <a:lumMod val="85000"/>
                              <a:lumOff val="15000"/>
                            </a:schemeClr>
                          </a:solidFill>
                          <a:latin typeface="微软雅黑" pitchFamily="34" charset="-122"/>
                          <a:ea typeface="微软雅黑" pitchFamily="34" charset="-122"/>
                        </a:rPr>
                        <a:t>1 (2).jpg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58.7768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45.9620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pitchFamily="34" charset="-122"/>
                          <a:ea typeface="微软雅黑" pitchFamily="34" charset="-122"/>
                        </a:rPr>
                        <a:t>1 (3).jpg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80.8939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57.4419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pitchFamily="34" charset="-122"/>
                          <a:ea typeface="微软雅黑" pitchFamily="34" charset="-122"/>
                        </a:rPr>
                        <a:t>1 (4).jpg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94.7305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63.5715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pitchFamily="34" charset="-122"/>
                          <a:ea typeface="微软雅黑" pitchFamily="34" charset="-122"/>
                        </a:rPr>
                        <a:t>2 (1).jpg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45.1356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34.3161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pitchFamily="34" charset="-122"/>
                          <a:ea typeface="微软雅黑" pitchFamily="34" charset="-122"/>
                        </a:rPr>
                        <a:t>2 (2).jpg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61.4365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48.6803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pitchFamily="34" charset="-122"/>
                          <a:ea typeface="微软雅黑" pitchFamily="34" charset="-122"/>
                        </a:rPr>
                        <a:t>2 (3).jpg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83.8987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59.8668 </a:t>
                      </a:r>
                    </a:p>
                  </a:txBody>
                  <a:tcPr marL="9525" marR="9525" marT="9525" marB="0" anchor="b"/>
                </a:tc>
              </a:tr>
              <a:tr h="370840">
                <a:tc>
                  <a:txBody>
                    <a:bodyPr/>
                    <a:lstStyle/>
                    <a:p>
                      <a:pPr algn="ctr" fontAlgn="b"/>
                      <a:r>
                        <a:rPr lang="en-US" sz="1700" b="0" i="0" u="none" strike="noStrike" dirty="0">
                          <a:solidFill>
                            <a:schemeClr val="tx1">
                              <a:lumMod val="85000"/>
                              <a:lumOff val="15000"/>
                            </a:schemeClr>
                          </a:solidFill>
                          <a:latin typeface="微软雅黑" pitchFamily="34" charset="-122"/>
                          <a:ea typeface="微软雅黑" pitchFamily="34" charset="-122"/>
                        </a:rPr>
                        <a:t>2 (4).jpg</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92.8177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67.2567 </a:t>
                      </a:r>
                    </a:p>
                  </a:txBody>
                  <a:tcPr marL="9525" marR="9525" marT="9525" marB="0" anchor="b"/>
                </a:tc>
              </a:tr>
            </a:tbl>
          </a:graphicData>
        </a:graphic>
      </p:graphicFrame>
      <p:sp>
        <p:nvSpPr>
          <p:cNvPr id="9" name="灯片编号占位符 8"/>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260648"/>
            <a:ext cx="7632848"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Underwater Images</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2" name="TextBox 11"/>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Experimental Result (SSEQ)</a:t>
            </a:r>
            <a:endParaRPr lang="zh-CN" altLang="en-US" sz="3600" dirty="0">
              <a:solidFill>
                <a:schemeClr val="tx1">
                  <a:lumMod val="75000"/>
                  <a:lumOff val="25000"/>
                </a:schemeClr>
              </a:solidFill>
              <a:ea typeface="微软雅黑" pitchFamily="34" charset="-122"/>
            </a:endParaRPr>
          </a:p>
        </p:txBody>
      </p:sp>
      <p:graphicFrame>
        <p:nvGraphicFramePr>
          <p:cNvPr id="7" name="表格 6"/>
          <p:cNvGraphicFramePr>
            <a:graphicFrameLocks noGrp="1"/>
          </p:cNvGraphicFramePr>
          <p:nvPr/>
        </p:nvGraphicFramePr>
        <p:xfrm>
          <a:off x="1356320" y="2492896"/>
          <a:ext cx="6096000" cy="33375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pPr algn="ctr" fontAlgn="ctr"/>
                      <a:r>
                        <a:rPr lang="en-US" sz="1700" b="0" i="0" u="none" strike="noStrike" dirty="0">
                          <a:solidFill>
                            <a:schemeClr val="bg1"/>
                          </a:solidFill>
                          <a:latin typeface="微软雅黑"/>
                        </a:rPr>
                        <a:t>Image </a:t>
                      </a:r>
                      <a:r>
                        <a:rPr lang="en-US" sz="1700" b="0" i="0" u="none" strike="noStrike" dirty="0" smtClean="0">
                          <a:solidFill>
                            <a:schemeClr val="bg1"/>
                          </a:solidFill>
                          <a:latin typeface="微软雅黑"/>
                        </a:rPr>
                        <a:t>Number</a:t>
                      </a:r>
                      <a:endParaRPr lang="en-US" sz="1700" b="0" i="0" u="none" strike="noStrike" dirty="0">
                        <a:solidFill>
                          <a:schemeClr val="bg1"/>
                        </a:solidFill>
                        <a:latin typeface="微软雅黑"/>
                      </a:endParaRPr>
                    </a:p>
                  </a:txBody>
                  <a:tcPr marL="9525" marR="9525" marT="9525" marB="0" anchor="ctr"/>
                </a:tc>
                <a:tc>
                  <a:txBody>
                    <a:bodyPr/>
                    <a:lstStyle/>
                    <a:p>
                      <a:pPr algn="ctr" fontAlgn="ctr"/>
                      <a:r>
                        <a:rPr lang="en-US" sz="1700" b="0" i="0" u="none" strike="noStrike" dirty="0">
                          <a:solidFill>
                            <a:schemeClr val="bg1"/>
                          </a:solidFill>
                          <a:latin typeface="微软雅黑"/>
                        </a:rPr>
                        <a:t>Original </a:t>
                      </a:r>
                      <a:r>
                        <a:rPr lang="en-US" sz="1700" b="0" i="0" u="none" strike="noStrike" dirty="0" smtClean="0">
                          <a:solidFill>
                            <a:schemeClr val="bg1"/>
                          </a:solidFill>
                          <a:latin typeface="微软雅黑"/>
                        </a:rPr>
                        <a:t>Image</a:t>
                      </a:r>
                      <a:endParaRPr lang="en-US" sz="1700" b="0" i="0" u="none" strike="noStrike" dirty="0">
                        <a:solidFill>
                          <a:schemeClr val="bg1"/>
                        </a:solidFill>
                        <a:latin typeface="微软雅黑"/>
                      </a:endParaRPr>
                    </a:p>
                  </a:txBody>
                  <a:tcPr marL="9525" marR="9525" marT="9525" marB="0" anchor="ctr"/>
                </a:tc>
                <a:tc>
                  <a:txBody>
                    <a:bodyPr/>
                    <a:lstStyle/>
                    <a:p>
                      <a:pPr algn="ctr" fontAlgn="ctr"/>
                      <a:r>
                        <a:rPr lang="en-US" sz="1700" b="0" i="0" u="none" strike="noStrike" dirty="0">
                          <a:solidFill>
                            <a:schemeClr val="bg1"/>
                          </a:solidFill>
                          <a:latin typeface="微软雅黑"/>
                        </a:rPr>
                        <a:t>Restored Image </a:t>
                      </a:r>
                    </a:p>
                  </a:txBody>
                  <a:tcPr marL="9525" marR="9525" marT="9525" marB="0" anchor="ctr"/>
                </a:tc>
              </a:tr>
              <a:tr h="370840">
                <a:tc>
                  <a:txBody>
                    <a:bodyPr/>
                    <a:lstStyle/>
                    <a:p>
                      <a:pPr algn="ctr" fontAlgn="b"/>
                      <a:r>
                        <a:rPr lang="en-US" sz="1700" b="0" i="0" u="none" strike="noStrike">
                          <a:solidFill>
                            <a:schemeClr val="tx1">
                              <a:lumMod val="85000"/>
                              <a:lumOff val="15000"/>
                            </a:schemeClr>
                          </a:solidFill>
                          <a:latin typeface="微软雅黑"/>
                        </a:rPr>
                        <a:t>1 (1).jpg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45.9264 </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51.3818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a:rPr>
                        <a:t>1 (2).jpg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50.3334 </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48.9062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a:rPr>
                        <a:t>1 (3).jpg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50.5003 </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48.5482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a:rPr>
                        <a:t>1 (4).jpg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48.7654 </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48.1375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a:rPr>
                        <a:t>2 (1).jpg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37.1831 </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40.9780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a:rPr>
                        <a:t>2 (2).jpg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45.1008 </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50.3913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a:rPr>
                        <a:t>2 (3).jpg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48.6772 </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47.7758 </a:t>
                      </a:r>
                    </a:p>
                  </a:txBody>
                  <a:tcPr marL="9525" marR="9525" marT="9525" marB="0" anchor="b"/>
                </a:tc>
              </a:tr>
              <a:tr h="370840">
                <a:tc>
                  <a:txBody>
                    <a:bodyPr/>
                    <a:lstStyle/>
                    <a:p>
                      <a:pPr algn="ctr" fontAlgn="b"/>
                      <a:r>
                        <a:rPr lang="en-US" sz="1700" b="0" i="0" u="none" strike="noStrike">
                          <a:solidFill>
                            <a:schemeClr val="tx1">
                              <a:lumMod val="85000"/>
                              <a:lumOff val="15000"/>
                            </a:schemeClr>
                          </a:solidFill>
                          <a:latin typeface="微软雅黑"/>
                        </a:rPr>
                        <a:t>2 (4).jpg</a:t>
                      </a:r>
                    </a:p>
                  </a:txBody>
                  <a:tcPr marL="9525" marR="9525" marT="9525" marB="0" anchor="b"/>
                </a:tc>
                <a:tc>
                  <a:txBody>
                    <a:bodyPr/>
                    <a:lstStyle/>
                    <a:p>
                      <a:pPr algn="ctr" fontAlgn="b"/>
                      <a:r>
                        <a:rPr lang="en-US" altLang="zh-CN" sz="1700" b="0" i="0" u="none" strike="noStrike">
                          <a:solidFill>
                            <a:schemeClr val="tx1">
                              <a:lumMod val="85000"/>
                              <a:lumOff val="15000"/>
                            </a:schemeClr>
                          </a:solidFill>
                          <a:latin typeface="微软雅黑"/>
                        </a:rPr>
                        <a:t>47.7170 </a:t>
                      </a:r>
                    </a:p>
                  </a:txBody>
                  <a:tcPr marL="9525" marR="9525" marT="9525" marB="0" anchor="b"/>
                </a:tc>
                <a:tc>
                  <a:txBody>
                    <a:bodyPr/>
                    <a:lstStyle/>
                    <a:p>
                      <a:pPr algn="ctr" fontAlgn="b"/>
                      <a:r>
                        <a:rPr lang="en-US" altLang="zh-CN" sz="1700" b="0" i="0" u="none" strike="noStrike" dirty="0">
                          <a:solidFill>
                            <a:schemeClr val="tx1">
                              <a:lumMod val="85000"/>
                              <a:lumOff val="15000"/>
                            </a:schemeClr>
                          </a:solidFill>
                          <a:latin typeface="微软雅黑"/>
                        </a:rPr>
                        <a:t>46.3717 </a:t>
                      </a:r>
                    </a:p>
                  </a:txBody>
                  <a:tcPr marL="9525" marR="9525" marT="9525" marB="0" anchor="b"/>
                </a:tc>
              </a:tr>
            </a:tbl>
          </a:graphicData>
        </a:graphic>
      </p:graphicFrame>
      <p:sp>
        <p:nvSpPr>
          <p:cNvPr id="8" name="灯片编号占位符 7"/>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260648"/>
            <a:ext cx="7632848"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Underwater Images</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graphicFrame>
        <p:nvGraphicFramePr>
          <p:cNvPr id="10" name="表格 9"/>
          <p:cNvGraphicFramePr>
            <a:graphicFrameLocks noGrp="1"/>
          </p:cNvGraphicFramePr>
          <p:nvPr/>
        </p:nvGraphicFramePr>
        <p:xfrm>
          <a:off x="1428328" y="2492896"/>
          <a:ext cx="6096000" cy="3337560"/>
        </p:xfrm>
        <a:graphic>
          <a:graphicData uri="http://schemas.openxmlformats.org/drawingml/2006/table">
            <a:tbl>
              <a:tblPr firstRow="1" bandRow="1">
                <a:tableStyleId>{073A0DAA-6AF3-43AB-8588-CEC1D06C72B9}</a:tableStyleId>
              </a:tblPr>
              <a:tblGrid>
                <a:gridCol w="3048000"/>
                <a:gridCol w="3048000"/>
              </a:tblGrid>
              <a:tr h="370840">
                <a:tc>
                  <a:txBody>
                    <a:bodyPr/>
                    <a:lstStyle/>
                    <a:p>
                      <a:pPr algn="ctr"/>
                      <a:r>
                        <a:rPr lang="en-US" altLang="zh-CN" sz="1800" dirty="0" smtClean="0">
                          <a:latin typeface="微软雅黑" pitchFamily="34" charset="-122"/>
                          <a:ea typeface="微软雅黑" pitchFamily="34" charset="-122"/>
                        </a:rPr>
                        <a:t>Algorithm</a:t>
                      </a:r>
                      <a:endParaRPr lang="zh-CN" altLang="en-US" sz="1800" dirty="0">
                        <a:latin typeface="微软雅黑" pitchFamily="34" charset="-122"/>
                        <a:ea typeface="微软雅黑" pitchFamily="34" charset="-122"/>
                      </a:endParaRPr>
                    </a:p>
                  </a:txBody>
                  <a:tcPr/>
                </a:tc>
                <a:tc>
                  <a:txBody>
                    <a:bodyPr/>
                    <a:lstStyle/>
                    <a:p>
                      <a:pPr algn="ctr" fontAlgn="ctr"/>
                      <a:r>
                        <a:rPr lang="en-US" sz="1800" b="1" i="0" u="none" strike="noStrike" dirty="0" err="1" smtClean="0">
                          <a:solidFill>
                            <a:schemeClr val="bg1"/>
                          </a:solidFill>
                          <a:latin typeface="微软雅黑" pitchFamily="34" charset="-122"/>
                          <a:ea typeface="微软雅黑" pitchFamily="34" charset="-122"/>
                        </a:rPr>
                        <a:t>Accuracy</a:t>
                      </a:r>
                      <a:r>
                        <a:rPr lang="en-US" sz="1800" b="0" i="0" u="none" strike="noStrike" dirty="0" err="1" smtClean="0">
                          <a:solidFill>
                            <a:srgbClr val="000000"/>
                          </a:solidFill>
                          <a:latin typeface="微软雅黑" pitchFamily="34" charset="-122"/>
                          <a:ea typeface="微软雅黑" pitchFamily="34" charset="-122"/>
                        </a:rPr>
                        <a:t>y</a:t>
                      </a:r>
                      <a:endParaRPr lang="en-US" sz="1800" b="0" i="0" u="none" strike="noStrike" dirty="0">
                        <a:solidFill>
                          <a:srgbClr val="000000"/>
                        </a:solidFill>
                        <a:latin typeface="微软雅黑" pitchFamily="34" charset="-122"/>
                        <a:ea typeface="微软雅黑" pitchFamily="34" charset="-122"/>
                      </a:endParaRPr>
                    </a:p>
                  </a:txBody>
                  <a:tcPr marL="9525" marR="9525" marT="9525" marB="0" anchor="ctr"/>
                </a:tc>
              </a:tr>
              <a:tr h="370840">
                <a:tc>
                  <a:txBody>
                    <a:bodyPr/>
                    <a:lstStyle/>
                    <a:p>
                      <a:pPr algn="ctr" fontAlgn="ctr"/>
                      <a:r>
                        <a:rPr lang="en-US" sz="1800" b="0" i="0" u="none" strike="noStrike" dirty="0">
                          <a:solidFill>
                            <a:schemeClr val="tx1">
                              <a:lumMod val="85000"/>
                              <a:lumOff val="15000"/>
                            </a:schemeClr>
                          </a:solidFill>
                          <a:latin typeface="微软雅黑" pitchFamily="34" charset="-122"/>
                          <a:ea typeface="微软雅黑" pitchFamily="34" charset="-122"/>
                        </a:rPr>
                        <a:t>JNB</a:t>
                      </a:r>
                    </a:p>
                  </a:txBody>
                  <a:tcPr marL="9525" marR="9525" marT="9525" marB="0" anchor="ctr"/>
                </a:tc>
                <a:tc>
                  <a:txBody>
                    <a:bodyPr/>
                    <a:lstStyle/>
                    <a:p>
                      <a:pPr algn="ctr" fontAlgn="ctr"/>
                      <a:r>
                        <a:rPr lang="en-US" altLang="zh-CN" sz="1800" b="0" i="0" u="none" strike="noStrike">
                          <a:solidFill>
                            <a:schemeClr val="tx1">
                              <a:lumMod val="85000"/>
                              <a:lumOff val="15000"/>
                            </a:schemeClr>
                          </a:solidFill>
                          <a:latin typeface="微软雅黑" pitchFamily="34" charset="-122"/>
                          <a:ea typeface="微软雅黑" pitchFamily="34" charset="-122"/>
                        </a:rPr>
                        <a:t>0%</a:t>
                      </a:r>
                    </a:p>
                  </a:txBody>
                  <a:tcPr marL="9525" marR="9525" marT="9525" marB="0" anchor="ctr"/>
                </a:tc>
              </a:tr>
              <a:tr h="370840">
                <a:tc>
                  <a:txBody>
                    <a:bodyPr/>
                    <a:lstStyle/>
                    <a:p>
                      <a:pPr algn="ctr" fontAlgn="ctr"/>
                      <a:r>
                        <a:rPr lang="en-US" sz="1800" b="0" i="0" u="none" strike="noStrike">
                          <a:solidFill>
                            <a:schemeClr val="tx1">
                              <a:lumMod val="85000"/>
                              <a:lumOff val="15000"/>
                            </a:schemeClr>
                          </a:solidFill>
                          <a:latin typeface="微软雅黑" pitchFamily="34" charset="-122"/>
                          <a:ea typeface="微软雅黑" pitchFamily="34" charset="-122"/>
                        </a:rPr>
                        <a:t>CPBD</a:t>
                      </a:r>
                    </a:p>
                  </a:txBody>
                  <a:tcPr marL="9525" marR="9525" marT="9525" marB="0" anchor="ctr"/>
                </a:tc>
                <a:tc>
                  <a:txBody>
                    <a:bodyPr/>
                    <a:lstStyle/>
                    <a:p>
                      <a:pPr algn="ctr" fontAlgn="ctr"/>
                      <a:r>
                        <a:rPr lang="en-US" altLang="zh-CN" sz="1800" b="0" i="0" u="none" strike="noStrike">
                          <a:solidFill>
                            <a:schemeClr val="tx1">
                              <a:lumMod val="85000"/>
                              <a:lumOff val="15000"/>
                            </a:schemeClr>
                          </a:solidFill>
                          <a:latin typeface="微软雅黑" pitchFamily="34" charset="-122"/>
                          <a:ea typeface="微软雅黑" pitchFamily="34" charset="-122"/>
                        </a:rPr>
                        <a:t>50%</a:t>
                      </a:r>
                    </a:p>
                  </a:txBody>
                  <a:tcPr marL="9525" marR="9525" marT="9525" marB="0" anchor="ctr"/>
                </a:tc>
              </a:tr>
              <a:tr h="370840">
                <a:tc>
                  <a:txBody>
                    <a:bodyPr/>
                    <a:lstStyle/>
                    <a:p>
                      <a:pPr algn="ctr" fontAlgn="ctr"/>
                      <a:r>
                        <a:rPr lang="en-US" sz="1800" b="0" i="0" u="none" strike="noStrike" dirty="0">
                          <a:solidFill>
                            <a:schemeClr val="tx1">
                              <a:lumMod val="85000"/>
                              <a:lumOff val="15000"/>
                            </a:schemeClr>
                          </a:solidFill>
                          <a:latin typeface="微软雅黑" pitchFamily="34" charset="-122"/>
                          <a:ea typeface="微软雅黑" pitchFamily="34" charset="-122"/>
                        </a:rPr>
                        <a:t>LPC</a:t>
                      </a:r>
                    </a:p>
                  </a:txBody>
                  <a:tcPr marL="9525" marR="9525" marT="9525" marB="0" anchor="ctr"/>
                </a:tc>
                <a:tc>
                  <a:txBody>
                    <a:bodyPr/>
                    <a:lstStyle/>
                    <a:p>
                      <a:pPr algn="ctr" fontAlgn="ctr"/>
                      <a:r>
                        <a:rPr lang="en-US" altLang="zh-CN" sz="1800" b="0" i="0" u="none" strike="noStrike" dirty="0">
                          <a:solidFill>
                            <a:schemeClr val="tx1">
                              <a:lumMod val="85000"/>
                              <a:lumOff val="15000"/>
                            </a:schemeClr>
                          </a:solidFill>
                          <a:latin typeface="微软雅黑" pitchFamily="34" charset="-122"/>
                          <a:ea typeface="微软雅黑" pitchFamily="34" charset="-122"/>
                        </a:rPr>
                        <a:t>100%</a:t>
                      </a:r>
                    </a:p>
                  </a:txBody>
                  <a:tcPr marL="9525" marR="9525" marT="9525" marB="0" anchor="ctr"/>
                </a:tc>
              </a:tr>
              <a:tr h="370840">
                <a:tc>
                  <a:txBody>
                    <a:bodyPr/>
                    <a:lstStyle/>
                    <a:p>
                      <a:pPr algn="ctr" fontAlgn="ctr"/>
                      <a:r>
                        <a:rPr lang="en-US" sz="1800" b="0" i="0" u="none" strike="noStrike">
                          <a:solidFill>
                            <a:schemeClr val="tx1">
                              <a:lumMod val="85000"/>
                              <a:lumOff val="15000"/>
                            </a:schemeClr>
                          </a:solidFill>
                          <a:latin typeface="微软雅黑" pitchFamily="34" charset="-122"/>
                          <a:ea typeface="微软雅黑" pitchFamily="34" charset="-122"/>
                        </a:rPr>
                        <a:t>BRISQUE</a:t>
                      </a:r>
                    </a:p>
                  </a:txBody>
                  <a:tcPr marL="9525" marR="9525" marT="9525" marB="0" anchor="ctr"/>
                </a:tc>
                <a:tc>
                  <a:txBody>
                    <a:bodyPr/>
                    <a:lstStyle/>
                    <a:p>
                      <a:pPr algn="ctr" fontAlgn="ctr"/>
                      <a:r>
                        <a:rPr lang="en-US" altLang="zh-CN" sz="1800" b="0" i="0" u="none" strike="noStrike">
                          <a:solidFill>
                            <a:schemeClr val="tx1">
                              <a:lumMod val="85000"/>
                              <a:lumOff val="15000"/>
                            </a:schemeClr>
                          </a:solidFill>
                          <a:latin typeface="微软雅黑" pitchFamily="34" charset="-122"/>
                          <a:ea typeface="微软雅黑" pitchFamily="34" charset="-122"/>
                        </a:rPr>
                        <a:t>100%</a:t>
                      </a:r>
                    </a:p>
                  </a:txBody>
                  <a:tcPr marL="9525" marR="9525" marT="9525" marB="0" anchor="ctr"/>
                </a:tc>
              </a:tr>
              <a:tr h="370840">
                <a:tc>
                  <a:txBody>
                    <a:bodyPr/>
                    <a:lstStyle/>
                    <a:p>
                      <a:pPr algn="ctr" fontAlgn="ctr"/>
                      <a:r>
                        <a:rPr lang="en-US" sz="1800" b="0" i="0" u="none" strike="noStrike" dirty="0">
                          <a:solidFill>
                            <a:schemeClr val="tx1">
                              <a:lumMod val="85000"/>
                              <a:lumOff val="15000"/>
                            </a:schemeClr>
                          </a:solidFill>
                          <a:latin typeface="微软雅黑" pitchFamily="34" charset="-122"/>
                          <a:ea typeface="微软雅黑" pitchFamily="34" charset="-122"/>
                        </a:rPr>
                        <a:t>SSEQ</a:t>
                      </a:r>
                    </a:p>
                  </a:txBody>
                  <a:tcPr marL="9525" marR="9525" marT="9525" marB="0" anchor="ctr"/>
                </a:tc>
                <a:tc>
                  <a:txBody>
                    <a:bodyPr/>
                    <a:lstStyle/>
                    <a:p>
                      <a:pPr algn="ctr" fontAlgn="ctr"/>
                      <a:r>
                        <a:rPr lang="en-US" altLang="zh-CN" sz="1800" b="0" i="0" u="none" strike="noStrike" dirty="0">
                          <a:solidFill>
                            <a:schemeClr val="tx1">
                              <a:lumMod val="85000"/>
                              <a:lumOff val="15000"/>
                            </a:schemeClr>
                          </a:solidFill>
                          <a:latin typeface="微软雅黑" pitchFamily="34" charset="-122"/>
                          <a:ea typeface="微软雅黑" pitchFamily="34" charset="-122"/>
                        </a:rPr>
                        <a:t>62.50%</a:t>
                      </a:r>
                    </a:p>
                  </a:txBody>
                  <a:tcPr marL="9525" marR="9525" marT="9525" marB="0" anchor="ctr"/>
                </a:tc>
              </a:tr>
              <a:tr h="370840">
                <a:tc>
                  <a:txBody>
                    <a:bodyPr/>
                    <a:lstStyle/>
                    <a:p>
                      <a:pPr algn="ctr" fontAlgn="ctr"/>
                      <a:r>
                        <a:rPr lang="en-US" sz="1800" b="0" i="0" u="none" strike="noStrike">
                          <a:solidFill>
                            <a:schemeClr val="tx1">
                              <a:lumMod val="85000"/>
                              <a:lumOff val="15000"/>
                            </a:schemeClr>
                          </a:solidFill>
                          <a:latin typeface="微软雅黑" pitchFamily="34" charset="-122"/>
                          <a:ea typeface="微软雅黑" pitchFamily="34" charset="-122"/>
                        </a:rPr>
                        <a:t>FRIQUEE</a:t>
                      </a:r>
                    </a:p>
                  </a:txBody>
                  <a:tcPr marL="9525" marR="9525" marT="9525" marB="0" anchor="ctr"/>
                </a:tc>
                <a:tc>
                  <a:txBody>
                    <a:bodyPr/>
                    <a:lstStyle/>
                    <a:p>
                      <a:pPr algn="ctr" fontAlgn="ctr"/>
                      <a:r>
                        <a:rPr lang="en-US" altLang="zh-CN" sz="1800" b="0" i="0" u="none" strike="noStrike">
                          <a:solidFill>
                            <a:schemeClr val="tx1">
                              <a:lumMod val="85000"/>
                              <a:lumOff val="15000"/>
                            </a:schemeClr>
                          </a:solidFill>
                          <a:latin typeface="微软雅黑" pitchFamily="34" charset="-122"/>
                          <a:ea typeface="微软雅黑" pitchFamily="34" charset="-122"/>
                        </a:rPr>
                        <a:t>100%</a:t>
                      </a:r>
                    </a:p>
                  </a:txBody>
                  <a:tcPr marL="9525" marR="9525" marT="9525" marB="0" anchor="ctr"/>
                </a:tc>
              </a:tr>
              <a:tr h="370840">
                <a:tc>
                  <a:txBody>
                    <a:bodyPr/>
                    <a:lstStyle/>
                    <a:p>
                      <a:pPr algn="ctr" fontAlgn="ctr"/>
                      <a:r>
                        <a:rPr lang="en-US" sz="1800" b="0" i="0" u="none" strike="noStrike" dirty="0">
                          <a:solidFill>
                            <a:schemeClr val="tx1">
                              <a:lumMod val="85000"/>
                              <a:lumOff val="15000"/>
                            </a:schemeClr>
                          </a:solidFill>
                          <a:latin typeface="微软雅黑" pitchFamily="34" charset="-122"/>
                          <a:ea typeface="微软雅黑" pitchFamily="34" charset="-122"/>
                        </a:rPr>
                        <a:t>NIQE</a:t>
                      </a:r>
                    </a:p>
                  </a:txBody>
                  <a:tcPr marL="9525" marR="9525" marT="9525" marB="0" anchor="ctr"/>
                </a:tc>
                <a:tc>
                  <a:txBody>
                    <a:bodyPr/>
                    <a:lstStyle/>
                    <a:p>
                      <a:pPr algn="ctr" fontAlgn="ctr"/>
                      <a:r>
                        <a:rPr lang="en-US" altLang="zh-CN" sz="1800" b="0" i="0" u="none" strike="noStrike" dirty="0">
                          <a:solidFill>
                            <a:schemeClr val="tx1">
                              <a:lumMod val="85000"/>
                              <a:lumOff val="15000"/>
                            </a:schemeClr>
                          </a:solidFill>
                          <a:latin typeface="微软雅黑" pitchFamily="34" charset="-122"/>
                          <a:ea typeface="微软雅黑" pitchFamily="34" charset="-122"/>
                        </a:rPr>
                        <a:t>100%</a:t>
                      </a:r>
                    </a:p>
                  </a:txBody>
                  <a:tcPr marL="9525" marR="9525" marT="9525" marB="0" anchor="ctr"/>
                </a:tc>
              </a:tr>
              <a:tr h="370840">
                <a:tc>
                  <a:txBody>
                    <a:bodyPr/>
                    <a:lstStyle/>
                    <a:p>
                      <a:pPr algn="ctr" fontAlgn="ctr"/>
                      <a:r>
                        <a:rPr lang="en-US" sz="1800" b="0" i="0" u="none" strike="noStrike" dirty="0">
                          <a:solidFill>
                            <a:schemeClr val="tx1">
                              <a:lumMod val="85000"/>
                              <a:lumOff val="15000"/>
                            </a:schemeClr>
                          </a:solidFill>
                          <a:latin typeface="微软雅黑" pitchFamily="34" charset="-122"/>
                          <a:ea typeface="微软雅黑" pitchFamily="34" charset="-122"/>
                        </a:rPr>
                        <a:t>ILNIQE</a:t>
                      </a:r>
                    </a:p>
                  </a:txBody>
                  <a:tcPr marL="9525" marR="9525" marT="9525" marB="0" anchor="ctr"/>
                </a:tc>
                <a:tc>
                  <a:txBody>
                    <a:bodyPr/>
                    <a:lstStyle/>
                    <a:p>
                      <a:pPr algn="ctr" fontAlgn="ctr"/>
                      <a:r>
                        <a:rPr lang="en-US" altLang="zh-CN" sz="1800" b="0" i="0" u="none" strike="noStrike" dirty="0">
                          <a:solidFill>
                            <a:schemeClr val="tx1">
                              <a:lumMod val="85000"/>
                              <a:lumOff val="15000"/>
                            </a:schemeClr>
                          </a:solidFill>
                          <a:latin typeface="微软雅黑" pitchFamily="34" charset="-122"/>
                          <a:ea typeface="微软雅黑" pitchFamily="34" charset="-122"/>
                        </a:rPr>
                        <a:t>100%</a:t>
                      </a:r>
                    </a:p>
                  </a:txBody>
                  <a:tcPr marL="9525" marR="9525" marT="9525" marB="0" anchor="ctr"/>
                </a:tc>
              </a:tr>
            </a:tbl>
          </a:graphicData>
        </a:graphic>
      </p:graphicFrame>
      <p:sp>
        <p:nvSpPr>
          <p:cNvPr id="12" name="TextBox 11"/>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Experimental Result (ALL)</a:t>
            </a:r>
            <a:endParaRPr lang="zh-CN" altLang="en-US" sz="3600" dirty="0">
              <a:solidFill>
                <a:schemeClr val="tx1">
                  <a:lumMod val="75000"/>
                  <a:lumOff val="25000"/>
                </a:schemeClr>
              </a:solidFill>
              <a:ea typeface="微软雅黑" pitchFamily="34"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260648"/>
            <a:ext cx="7632848"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Underwater Images</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2" name="TextBox 11"/>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600" dirty="0" smtClean="0"/>
              <a:t>Analysis of Result</a:t>
            </a:r>
            <a:endParaRPr lang="zh-CN" altLang="en-US" sz="3600" dirty="0">
              <a:solidFill>
                <a:schemeClr val="tx1">
                  <a:lumMod val="75000"/>
                  <a:lumOff val="25000"/>
                </a:schemeClr>
              </a:solidFill>
              <a:ea typeface="微软雅黑" pitchFamily="34" charset="-122"/>
            </a:endParaRPr>
          </a:p>
        </p:txBody>
      </p:sp>
      <p:sp>
        <p:nvSpPr>
          <p:cNvPr id="8" name="TextBox 7"/>
          <p:cNvSpPr txBox="1"/>
          <p:nvPr/>
        </p:nvSpPr>
        <p:spPr>
          <a:xfrm>
            <a:off x="755576" y="2420888"/>
            <a:ext cx="7200800" cy="3416320"/>
          </a:xfrm>
          <a:prstGeom prst="rect">
            <a:avLst/>
          </a:prstGeom>
          <a:noFill/>
        </p:spPr>
        <p:txBody>
          <a:bodyPr wrap="square" rtlCol="0">
            <a:spAutoFit/>
          </a:bodyPr>
          <a:lstStyle/>
          <a:p>
            <a:pPr marL="457200" indent="-457200">
              <a:lnSpc>
                <a:spcPct val="200000"/>
              </a:lnSpc>
              <a:buFont typeface="+mj-lt"/>
              <a:buAutoNum type="arabicPeriod"/>
            </a:pPr>
            <a:r>
              <a:rPr lang="en-US" altLang="zh-CN" dirty="0" smtClean="0">
                <a:solidFill>
                  <a:schemeClr val="tx1">
                    <a:lumMod val="85000"/>
                    <a:lumOff val="15000"/>
                  </a:schemeClr>
                </a:solidFill>
                <a:latin typeface="微软雅黑" pitchFamily="34" charset="-122"/>
                <a:ea typeface="微软雅黑" pitchFamily="34" charset="-122"/>
              </a:rPr>
              <a:t>8</a:t>
            </a:r>
            <a:r>
              <a:rPr lang="zh-CN" altLang="en-US" dirty="0" smtClean="0">
                <a:solidFill>
                  <a:schemeClr val="tx1">
                    <a:lumMod val="85000"/>
                    <a:lumOff val="15000"/>
                  </a:schemeClr>
                </a:solidFill>
                <a:latin typeface="微软雅黑" pitchFamily="34" charset="-122"/>
                <a:ea typeface="微软雅黑" pitchFamily="34" charset="-122"/>
              </a:rPr>
              <a:t>种方法可以对水下图像进行质量评价，但由结果可知，其中</a:t>
            </a:r>
            <a:r>
              <a:rPr lang="en-US" altLang="zh-CN" dirty="0" smtClean="0">
                <a:solidFill>
                  <a:schemeClr val="tx1">
                    <a:lumMod val="85000"/>
                    <a:lumOff val="15000"/>
                  </a:schemeClr>
                </a:solidFill>
                <a:latin typeface="微软雅黑" pitchFamily="34" charset="-122"/>
                <a:ea typeface="微软雅黑" pitchFamily="34" charset="-122"/>
              </a:rPr>
              <a:t>4</a:t>
            </a:r>
            <a:r>
              <a:rPr lang="zh-CN" altLang="en-US" dirty="0" smtClean="0">
                <a:solidFill>
                  <a:schemeClr val="tx1">
                    <a:lumMod val="85000"/>
                    <a:lumOff val="15000"/>
                  </a:schemeClr>
                </a:solidFill>
                <a:latin typeface="微软雅黑" pitchFamily="34" charset="-122"/>
                <a:ea typeface="微软雅黑" pitchFamily="34" charset="-122"/>
              </a:rPr>
              <a:t>种</a:t>
            </a:r>
            <a:r>
              <a:rPr lang="en-US" altLang="zh-CN" b="1" dirty="0" smtClean="0">
                <a:solidFill>
                  <a:schemeClr val="tx1">
                    <a:lumMod val="85000"/>
                    <a:lumOff val="15000"/>
                  </a:schemeClr>
                </a:solidFill>
                <a:latin typeface="微软雅黑" pitchFamily="34" charset="-122"/>
                <a:ea typeface="微软雅黑" pitchFamily="34" charset="-122"/>
              </a:rPr>
              <a:t>NR-DU-IQA</a:t>
            </a:r>
            <a:r>
              <a:rPr lang="zh-CN" altLang="en-US" dirty="0" smtClean="0">
                <a:solidFill>
                  <a:schemeClr val="tx1">
                    <a:lumMod val="85000"/>
                    <a:lumOff val="15000"/>
                  </a:schemeClr>
                </a:solidFill>
                <a:latin typeface="微软雅黑" pitchFamily="34" charset="-122"/>
                <a:ea typeface="微软雅黑" pitchFamily="34" charset="-122"/>
              </a:rPr>
              <a:t>正确率为</a:t>
            </a:r>
            <a:r>
              <a:rPr lang="en-US" altLang="zh-CN" dirty="0" smtClean="0">
                <a:solidFill>
                  <a:schemeClr val="tx1">
                    <a:lumMod val="85000"/>
                    <a:lumOff val="15000"/>
                  </a:schemeClr>
                </a:solidFill>
                <a:latin typeface="微软雅黑" pitchFamily="34" charset="-122"/>
                <a:ea typeface="微软雅黑" pitchFamily="34" charset="-122"/>
              </a:rPr>
              <a:t>100%</a:t>
            </a:r>
            <a:r>
              <a:rPr lang="zh-CN" altLang="en-US" dirty="0" smtClean="0">
                <a:solidFill>
                  <a:schemeClr val="tx1">
                    <a:lumMod val="85000"/>
                    <a:lumOff val="15000"/>
                  </a:schemeClr>
                </a:solidFill>
                <a:latin typeface="微软雅黑" pitchFamily="34" charset="-122"/>
                <a:ea typeface="微软雅黑" pitchFamily="34" charset="-122"/>
              </a:rPr>
              <a:t>，而</a:t>
            </a:r>
            <a:r>
              <a:rPr lang="en-US" altLang="zh-CN" dirty="0" smtClean="0">
                <a:solidFill>
                  <a:schemeClr val="tx1">
                    <a:lumMod val="85000"/>
                    <a:lumOff val="15000"/>
                  </a:schemeClr>
                </a:solidFill>
                <a:latin typeface="微软雅黑" pitchFamily="34" charset="-122"/>
                <a:ea typeface="微软雅黑" pitchFamily="34" charset="-122"/>
              </a:rPr>
              <a:t>2</a:t>
            </a:r>
            <a:r>
              <a:rPr lang="zh-CN" altLang="en-US" dirty="0" smtClean="0">
                <a:solidFill>
                  <a:schemeClr val="tx1">
                    <a:lumMod val="85000"/>
                    <a:lumOff val="15000"/>
                  </a:schemeClr>
                </a:solidFill>
                <a:latin typeface="微软雅黑" pitchFamily="34" charset="-122"/>
                <a:ea typeface="微软雅黑" pitchFamily="34" charset="-122"/>
              </a:rPr>
              <a:t>种</a:t>
            </a:r>
            <a:r>
              <a:rPr lang="en-US" altLang="zh-CN" b="1" dirty="0" smtClean="0">
                <a:solidFill>
                  <a:schemeClr val="tx1">
                    <a:lumMod val="85000"/>
                    <a:lumOff val="15000"/>
                  </a:schemeClr>
                </a:solidFill>
                <a:latin typeface="微软雅黑" pitchFamily="34" charset="-122"/>
                <a:ea typeface="微软雅黑" pitchFamily="34" charset="-122"/>
              </a:rPr>
              <a:t>NR-DA-IQA</a:t>
            </a:r>
            <a:r>
              <a:rPr lang="zh-CN" altLang="en-US" dirty="0" smtClean="0">
                <a:solidFill>
                  <a:schemeClr val="tx1">
                    <a:lumMod val="85000"/>
                    <a:lumOff val="15000"/>
                  </a:schemeClr>
                </a:solidFill>
                <a:latin typeface="微软雅黑" pitchFamily="34" charset="-122"/>
                <a:ea typeface="微软雅黑" pitchFamily="34" charset="-122"/>
              </a:rPr>
              <a:t>由于是针对特定模糊失真的</a:t>
            </a:r>
            <a:r>
              <a:rPr lang="en-US" altLang="zh-CN" dirty="0" smtClean="0">
                <a:solidFill>
                  <a:schemeClr val="tx1">
                    <a:lumMod val="85000"/>
                    <a:lumOff val="15000"/>
                  </a:schemeClr>
                </a:solidFill>
                <a:latin typeface="微软雅黑" pitchFamily="34" charset="-122"/>
                <a:ea typeface="微软雅黑" pitchFamily="34" charset="-122"/>
              </a:rPr>
              <a:t>IQA</a:t>
            </a:r>
            <a:r>
              <a:rPr lang="zh-CN" altLang="en-US" dirty="0" smtClean="0">
                <a:solidFill>
                  <a:schemeClr val="tx1">
                    <a:lumMod val="85000"/>
                    <a:lumOff val="15000"/>
                  </a:schemeClr>
                </a:solidFill>
                <a:latin typeface="微软雅黑" pitchFamily="34" charset="-122"/>
                <a:ea typeface="微软雅黑" pitchFamily="34" charset="-122"/>
              </a:rPr>
              <a:t>，所以不适用于评价水下图像。</a:t>
            </a:r>
          </a:p>
          <a:p>
            <a:pPr marL="457200" indent="-457200">
              <a:lnSpc>
                <a:spcPct val="200000"/>
              </a:lnSpc>
              <a:buFont typeface="+mj-lt"/>
              <a:buAutoNum type="arabicPeriod"/>
            </a:pPr>
            <a:r>
              <a:rPr lang="en-US" altLang="zh-CN" dirty="0" smtClean="0">
                <a:solidFill>
                  <a:schemeClr val="tx1">
                    <a:lumMod val="85000"/>
                    <a:lumOff val="15000"/>
                  </a:schemeClr>
                </a:solidFill>
                <a:latin typeface="微软雅黑" pitchFamily="34" charset="-122"/>
                <a:ea typeface="微软雅黑" pitchFamily="34" charset="-122"/>
              </a:rPr>
              <a:t>SSEQ</a:t>
            </a:r>
            <a:r>
              <a:rPr lang="zh-CN" altLang="en-US" dirty="0" smtClean="0">
                <a:solidFill>
                  <a:schemeClr val="tx1">
                    <a:lumMod val="85000"/>
                    <a:lumOff val="15000"/>
                  </a:schemeClr>
                </a:solidFill>
                <a:latin typeface="微软雅黑" pitchFamily="34" charset="-122"/>
                <a:ea typeface="微软雅黑" pitchFamily="34" charset="-122"/>
              </a:rPr>
              <a:t>在评价空气中图像质量时性能最好，但在处理水下图像时，效果却不理想（</a:t>
            </a:r>
            <a:r>
              <a:rPr lang="en-US" altLang="zh-CN" dirty="0" smtClean="0">
                <a:solidFill>
                  <a:schemeClr val="tx1">
                    <a:lumMod val="85000"/>
                    <a:lumOff val="15000"/>
                  </a:schemeClr>
                </a:solidFill>
                <a:latin typeface="微软雅黑" pitchFamily="34" charset="-122"/>
                <a:ea typeface="微软雅黑" pitchFamily="34" charset="-122"/>
              </a:rPr>
              <a:t>62.5%</a:t>
            </a:r>
            <a:r>
              <a:rPr lang="zh-CN" altLang="en-US" dirty="0" smtClean="0">
                <a:solidFill>
                  <a:schemeClr val="tx1">
                    <a:lumMod val="85000"/>
                    <a:lumOff val="15000"/>
                  </a:schemeClr>
                </a:solidFill>
                <a:latin typeface="微软雅黑" pitchFamily="34" charset="-122"/>
                <a:ea typeface="微软雅黑" pitchFamily="34" charset="-122"/>
              </a:rPr>
              <a:t>）。这可能是由处理</a:t>
            </a:r>
            <a:r>
              <a:rPr lang="zh-CN" altLang="en-US" b="1" dirty="0" smtClean="0">
                <a:solidFill>
                  <a:schemeClr val="tx1">
                    <a:lumMod val="85000"/>
                    <a:lumOff val="15000"/>
                  </a:schemeClr>
                </a:solidFill>
                <a:latin typeface="微软雅黑" pitchFamily="34" charset="-122"/>
                <a:ea typeface="微软雅黑" pitchFamily="34" charset="-122"/>
              </a:rPr>
              <a:t>水下图像</a:t>
            </a:r>
            <a:r>
              <a:rPr lang="zh-CN" altLang="en-US" dirty="0" smtClean="0">
                <a:solidFill>
                  <a:schemeClr val="tx1">
                    <a:lumMod val="85000"/>
                    <a:lumOff val="15000"/>
                  </a:schemeClr>
                </a:solidFill>
                <a:latin typeface="微软雅黑" pitchFamily="34" charset="-122"/>
                <a:ea typeface="微软雅黑" pitchFamily="34" charset="-122"/>
              </a:rPr>
              <a:t>和</a:t>
            </a:r>
            <a:r>
              <a:rPr lang="zh-CN" altLang="en-US" b="1" dirty="0" smtClean="0">
                <a:solidFill>
                  <a:schemeClr val="tx1">
                    <a:lumMod val="85000"/>
                    <a:lumOff val="15000"/>
                  </a:schemeClr>
                </a:solidFill>
                <a:latin typeface="微软雅黑" pitchFamily="34" charset="-122"/>
                <a:ea typeface="微软雅黑" pitchFamily="34" charset="-122"/>
              </a:rPr>
              <a:t>空气中图像</a:t>
            </a:r>
            <a:r>
              <a:rPr lang="zh-CN" altLang="en-US" dirty="0" smtClean="0">
                <a:solidFill>
                  <a:schemeClr val="tx1">
                    <a:lumMod val="85000"/>
                    <a:lumOff val="15000"/>
                  </a:schemeClr>
                </a:solidFill>
                <a:latin typeface="微软雅黑" pitchFamily="34" charset="-122"/>
                <a:ea typeface="微软雅黑" pitchFamily="34" charset="-122"/>
              </a:rPr>
              <a:t>时的目标背景选取、特征提取等方法的不同所引起。</a:t>
            </a:r>
            <a:endParaRPr lang="en-US" altLang="zh-CN" sz="2000" dirty="0" smtClean="0">
              <a:solidFill>
                <a:schemeClr val="tx1">
                  <a:lumMod val="85000"/>
                  <a:lumOff val="15000"/>
                </a:schemeClr>
              </a:solidFill>
              <a:latin typeface="微软雅黑" pitchFamily="34" charset="-122"/>
              <a:ea typeface="微软雅黑" pitchFamily="34"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260648"/>
            <a:ext cx="7632848"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First Attempt on Underwater Images</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3</a:t>
            </a:r>
            <a:endParaRPr lang="zh-CN" altLang="en-US" sz="4400" dirty="0">
              <a:solidFill>
                <a:schemeClr val="bg1"/>
              </a:solidFill>
            </a:endParaRPr>
          </a:p>
        </p:txBody>
      </p:sp>
      <p:sp>
        <p:nvSpPr>
          <p:cNvPr id="12" name="TextBox 11"/>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600" dirty="0" smtClean="0"/>
              <a:t>Analysis of Result</a:t>
            </a:r>
            <a:endParaRPr lang="zh-CN" altLang="en-US" sz="3600" dirty="0">
              <a:solidFill>
                <a:schemeClr val="tx1">
                  <a:lumMod val="75000"/>
                  <a:lumOff val="25000"/>
                </a:schemeClr>
              </a:solidFill>
              <a:ea typeface="微软雅黑" pitchFamily="34" charset="-122"/>
            </a:endParaRPr>
          </a:p>
        </p:txBody>
      </p:sp>
      <p:sp>
        <p:nvSpPr>
          <p:cNvPr id="8" name="TextBox 7"/>
          <p:cNvSpPr txBox="1"/>
          <p:nvPr/>
        </p:nvSpPr>
        <p:spPr>
          <a:xfrm>
            <a:off x="899592" y="2492896"/>
            <a:ext cx="7200800" cy="2928046"/>
          </a:xfrm>
          <a:prstGeom prst="rect">
            <a:avLst/>
          </a:prstGeom>
          <a:noFill/>
        </p:spPr>
        <p:txBody>
          <a:bodyPr wrap="square" rtlCol="0">
            <a:spAutoFit/>
          </a:bodyPr>
          <a:lstStyle/>
          <a:p>
            <a:pPr marL="457200" indent="-457200">
              <a:lnSpc>
                <a:spcPct val="200000"/>
              </a:lnSpc>
              <a:buFont typeface="+mj-lt"/>
              <a:buAutoNum type="arabicPeriod" startAt="3"/>
            </a:pPr>
            <a:r>
              <a:rPr lang="zh-CN" altLang="en-US" sz="1900" dirty="0" smtClean="0">
                <a:solidFill>
                  <a:schemeClr val="tx1">
                    <a:lumMod val="85000"/>
                    <a:lumOff val="15000"/>
                  </a:schemeClr>
                </a:solidFill>
                <a:latin typeface="微软雅黑" pitchFamily="34" charset="-122"/>
                <a:ea typeface="微软雅黑" pitchFamily="34" charset="-122"/>
              </a:rPr>
              <a:t>选取的图像复原或图像增强方法的不同，可能也是影响实验结果的因素。</a:t>
            </a:r>
            <a:endParaRPr lang="en-US" altLang="zh-CN" sz="1900" dirty="0" smtClean="0">
              <a:solidFill>
                <a:schemeClr val="tx1">
                  <a:lumMod val="85000"/>
                  <a:lumOff val="15000"/>
                </a:schemeClr>
              </a:solidFill>
              <a:latin typeface="微软雅黑" pitchFamily="34" charset="-122"/>
              <a:ea typeface="微软雅黑" pitchFamily="34" charset="-122"/>
            </a:endParaRPr>
          </a:p>
          <a:p>
            <a:pPr marL="457200" indent="-457200">
              <a:lnSpc>
                <a:spcPct val="200000"/>
              </a:lnSpc>
              <a:buFont typeface="+mj-lt"/>
              <a:buAutoNum type="arabicPeriod" startAt="3"/>
            </a:pPr>
            <a:r>
              <a:rPr lang="zh-CN" altLang="en-US" sz="1900" dirty="0" smtClean="0">
                <a:solidFill>
                  <a:schemeClr val="tx1">
                    <a:lumMod val="85000"/>
                    <a:lumOff val="15000"/>
                  </a:schemeClr>
                </a:solidFill>
                <a:latin typeface="微软雅黑" pitchFamily="34" charset="-122"/>
                <a:ea typeface="微软雅黑" pitchFamily="34" charset="-122"/>
              </a:rPr>
              <a:t>这次实验的数据量太少，一个完备的水下数据集除了拥有大量水下图像之外还应有对应的人眼打分值</a:t>
            </a:r>
            <a:r>
              <a:rPr lang="en-US" altLang="zh-CN" sz="1900" dirty="0" smtClean="0">
                <a:solidFill>
                  <a:schemeClr val="tx1">
                    <a:lumMod val="85000"/>
                    <a:lumOff val="15000"/>
                  </a:schemeClr>
                </a:solidFill>
                <a:latin typeface="微软雅黑" pitchFamily="34" charset="-122"/>
                <a:ea typeface="微软雅黑" pitchFamily="34" charset="-122"/>
              </a:rPr>
              <a:t>DMOS/MOS</a:t>
            </a:r>
            <a:r>
              <a:rPr lang="zh-CN" altLang="en-US" sz="1900" dirty="0" smtClean="0">
                <a:solidFill>
                  <a:schemeClr val="tx1">
                    <a:lumMod val="85000"/>
                    <a:lumOff val="15000"/>
                  </a:schemeClr>
                </a:solidFill>
                <a:latin typeface="微软雅黑" pitchFamily="34" charset="-122"/>
                <a:ea typeface="微软雅黑" pitchFamily="34" charset="-122"/>
              </a:rPr>
              <a:t>，这会影响实验的准确性。</a:t>
            </a:r>
            <a:endParaRPr lang="en-US" altLang="zh-CN" sz="1900" dirty="0" smtClean="0">
              <a:solidFill>
                <a:schemeClr val="tx1">
                  <a:lumMod val="85000"/>
                  <a:lumOff val="15000"/>
                </a:schemeClr>
              </a:solidFill>
              <a:latin typeface="微软雅黑" pitchFamily="34" charset="-122"/>
              <a:ea typeface="微软雅黑" pitchFamily="34"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4</a:t>
            </a:r>
            <a:endParaRPr lang="zh-CN" altLang="en-US" sz="4400" dirty="0">
              <a:solidFill>
                <a:schemeClr val="bg1"/>
              </a:solidFill>
            </a:endParaRPr>
          </a:p>
        </p:txBody>
      </p:sp>
      <p:sp>
        <p:nvSpPr>
          <p:cNvPr id="10" name="TextBox 9"/>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Future work</a:t>
            </a:r>
            <a:endParaRPr lang="zh-CN" altLang="en-US" sz="3600" dirty="0">
              <a:solidFill>
                <a:schemeClr val="tx1">
                  <a:lumMod val="75000"/>
                  <a:lumOff val="25000"/>
                </a:schemeClr>
              </a:solidFill>
              <a:ea typeface="微软雅黑" pitchFamily="34" charset="-122"/>
            </a:endParaRPr>
          </a:p>
        </p:txBody>
      </p:sp>
      <p:sp>
        <p:nvSpPr>
          <p:cNvPr id="9" name="TextBox 8"/>
          <p:cNvSpPr txBox="1"/>
          <p:nvPr/>
        </p:nvSpPr>
        <p:spPr>
          <a:xfrm>
            <a:off x="611560" y="260648"/>
            <a:ext cx="3816424"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Future Work</a:t>
            </a:r>
            <a:endParaRPr lang="zh-CN" altLang="en-US" sz="3600" b="1" dirty="0">
              <a:solidFill>
                <a:schemeClr val="tx1">
                  <a:lumMod val="75000"/>
                  <a:lumOff val="25000"/>
                </a:schemeClr>
              </a:solidFill>
              <a:ea typeface="微软雅黑" pitchFamily="34" charset="-122"/>
            </a:endParaRPr>
          </a:p>
        </p:txBody>
      </p:sp>
      <p:sp>
        <p:nvSpPr>
          <p:cNvPr id="13" name="TextBox 12"/>
          <p:cNvSpPr txBox="1"/>
          <p:nvPr/>
        </p:nvSpPr>
        <p:spPr>
          <a:xfrm>
            <a:off x="1115616" y="2132856"/>
            <a:ext cx="6264696" cy="3170099"/>
          </a:xfrm>
          <a:prstGeom prst="rect">
            <a:avLst/>
          </a:prstGeom>
          <a:noFill/>
        </p:spPr>
        <p:txBody>
          <a:bodyPr wrap="square" rtlCol="0">
            <a:spAutoFit/>
          </a:bodyPr>
          <a:lstStyle/>
          <a:p>
            <a:pPr marL="457200" indent="-457200">
              <a:lnSpc>
                <a:spcPct val="200000"/>
              </a:lnSpc>
              <a:buFont typeface="+mj-lt"/>
              <a:buAutoNum type="arabicPeriod"/>
            </a:pPr>
            <a:r>
              <a:rPr lang="zh-CN" altLang="en-US" sz="2000" dirty="0" smtClean="0">
                <a:solidFill>
                  <a:schemeClr val="tx1">
                    <a:lumMod val="85000"/>
                    <a:lumOff val="15000"/>
                  </a:schemeClr>
                </a:solidFill>
                <a:latin typeface="微软雅黑" pitchFamily="34" charset="-122"/>
                <a:ea typeface="微软雅黑" pitchFamily="34" charset="-122"/>
              </a:rPr>
              <a:t>找到相对完备的水下图像数据集，重新实验，观察算法的运行结果并进行分析。</a:t>
            </a:r>
            <a:endParaRPr lang="en-US" altLang="zh-CN" sz="2000" dirty="0" smtClean="0">
              <a:solidFill>
                <a:schemeClr val="tx1">
                  <a:lumMod val="85000"/>
                  <a:lumOff val="15000"/>
                </a:schemeClr>
              </a:solidFill>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solidFill>
                  <a:schemeClr val="tx1">
                    <a:lumMod val="85000"/>
                    <a:lumOff val="15000"/>
                  </a:schemeClr>
                </a:solidFill>
                <a:latin typeface="微软雅黑" pitchFamily="34" charset="-122"/>
                <a:ea typeface="微软雅黑" pitchFamily="34" charset="-122"/>
              </a:rPr>
              <a:t>研究水下图像特点及失真影响，对比处理空气中图像时的不同，看之前的算法在应用到水下图像质量评价的过程中的缺陷应该如何改善。</a:t>
            </a:r>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79712" y="643335"/>
            <a:ext cx="4824536" cy="830997"/>
          </a:xfrm>
          <a:prstGeom prst="rect">
            <a:avLst/>
          </a:prstGeom>
          <a:noFill/>
        </p:spPr>
        <p:txBody>
          <a:bodyPr wrap="square" rtlCol="0">
            <a:spAutoFit/>
          </a:bodyPr>
          <a:lstStyle/>
          <a:p>
            <a:pPr algn="ctr"/>
            <a:r>
              <a:rPr lang="en-US" altLang="zh-CN" sz="4800" b="1" dirty="0" smtClean="0">
                <a:solidFill>
                  <a:schemeClr val="tx1">
                    <a:lumMod val="75000"/>
                    <a:lumOff val="25000"/>
                  </a:schemeClr>
                </a:solidFill>
                <a:ea typeface="微软雅黑" pitchFamily="34" charset="-122"/>
              </a:rPr>
              <a:t>CONTENT</a:t>
            </a:r>
            <a:endParaRPr lang="zh-CN" altLang="en-US" sz="4800" b="1" dirty="0">
              <a:solidFill>
                <a:schemeClr val="tx1">
                  <a:lumMod val="75000"/>
                  <a:lumOff val="25000"/>
                </a:schemeClr>
              </a:solidFill>
              <a:ea typeface="微软雅黑" pitchFamily="34" charset="-122"/>
            </a:endParaRPr>
          </a:p>
        </p:txBody>
      </p:sp>
      <p:sp>
        <p:nvSpPr>
          <p:cNvPr id="7" name="TextBox 6"/>
          <p:cNvSpPr txBox="1"/>
          <p:nvPr/>
        </p:nvSpPr>
        <p:spPr>
          <a:xfrm>
            <a:off x="1331640" y="2492896"/>
            <a:ext cx="6840760" cy="1200329"/>
          </a:xfrm>
          <a:prstGeom prst="rect">
            <a:avLst/>
          </a:prstGeom>
          <a:noFill/>
        </p:spPr>
        <p:txBody>
          <a:bodyPr wrap="square" rtlCol="0">
            <a:spAutoFit/>
          </a:bodyPr>
          <a:lstStyle/>
          <a:p>
            <a:pPr>
              <a:buFont typeface="Wingdings" pitchFamily="2" charset="2"/>
              <a:buChar char="u"/>
            </a:pPr>
            <a:r>
              <a:rPr lang="en-US" altLang="zh-CN" sz="3600" dirty="0" smtClean="0">
                <a:solidFill>
                  <a:schemeClr val="tx1">
                    <a:lumMod val="85000"/>
                    <a:lumOff val="15000"/>
                  </a:schemeClr>
                </a:solidFill>
                <a:ea typeface="微软雅黑" pitchFamily="34" charset="-122"/>
              </a:rPr>
              <a:t> Experiment on LIVE Database</a:t>
            </a:r>
            <a:endParaRPr lang="zh-CN" altLang="en-US" sz="3600" b="1" dirty="0" smtClean="0">
              <a:solidFill>
                <a:schemeClr val="tx1">
                  <a:lumMod val="75000"/>
                  <a:lumOff val="25000"/>
                </a:schemeClr>
              </a:solidFill>
              <a:ea typeface="微软雅黑" pitchFamily="34" charset="-122"/>
            </a:endParaRPr>
          </a:p>
          <a:p>
            <a:pPr>
              <a:buFont typeface="Wingdings" pitchFamily="2" charset="2"/>
              <a:buChar char="u"/>
            </a:pPr>
            <a:endParaRPr lang="zh-CN" altLang="en-US" sz="3600" dirty="0">
              <a:solidFill>
                <a:schemeClr val="tx1">
                  <a:lumMod val="85000"/>
                  <a:lumOff val="15000"/>
                </a:schemeClr>
              </a:solidFill>
              <a:ea typeface="微软雅黑" pitchFamily="34" charset="-122"/>
            </a:endParaRPr>
          </a:p>
        </p:txBody>
      </p:sp>
      <p:sp>
        <p:nvSpPr>
          <p:cNvPr id="8" name="TextBox 7"/>
          <p:cNvSpPr txBox="1"/>
          <p:nvPr/>
        </p:nvSpPr>
        <p:spPr>
          <a:xfrm>
            <a:off x="1331640" y="3356992"/>
            <a:ext cx="7200800" cy="646331"/>
          </a:xfrm>
          <a:prstGeom prst="rect">
            <a:avLst/>
          </a:prstGeom>
          <a:noFill/>
        </p:spPr>
        <p:txBody>
          <a:bodyPr wrap="square" rtlCol="0">
            <a:spAutoFit/>
          </a:bodyPr>
          <a:lstStyle/>
          <a:p>
            <a:pPr>
              <a:buFont typeface="Wingdings" pitchFamily="2" charset="2"/>
              <a:buChar char="u"/>
            </a:pPr>
            <a:r>
              <a:rPr lang="en-US" altLang="zh-CN" sz="3600" dirty="0" smtClean="0">
                <a:solidFill>
                  <a:schemeClr val="tx1">
                    <a:lumMod val="85000"/>
                    <a:lumOff val="15000"/>
                  </a:schemeClr>
                </a:solidFill>
                <a:ea typeface="微软雅黑" pitchFamily="34" charset="-122"/>
              </a:rPr>
              <a:t> Top-performing Approach SSEQ</a:t>
            </a:r>
            <a:endParaRPr lang="zh-CN" altLang="en-US" sz="3600" dirty="0">
              <a:solidFill>
                <a:schemeClr val="tx1">
                  <a:lumMod val="85000"/>
                  <a:lumOff val="15000"/>
                </a:schemeClr>
              </a:solidFill>
              <a:ea typeface="微软雅黑" pitchFamily="34" charset="-122"/>
            </a:endParaRPr>
          </a:p>
        </p:txBody>
      </p:sp>
      <p:sp>
        <p:nvSpPr>
          <p:cNvPr id="9" name="TextBox 8"/>
          <p:cNvSpPr txBox="1"/>
          <p:nvPr/>
        </p:nvSpPr>
        <p:spPr>
          <a:xfrm>
            <a:off x="1403648" y="5013176"/>
            <a:ext cx="6840760" cy="646331"/>
          </a:xfrm>
          <a:prstGeom prst="rect">
            <a:avLst/>
          </a:prstGeom>
          <a:noFill/>
        </p:spPr>
        <p:txBody>
          <a:bodyPr wrap="square" rtlCol="0">
            <a:spAutoFit/>
          </a:bodyPr>
          <a:lstStyle/>
          <a:p>
            <a:pPr>
              <a:buFont typeface="Wingdings" pitchFamily="2" charset="2"/>
              <a:buChar char="u"/>
            </a:pPr>
            <a:r>
              <a:rPr lang="en-US" altLang="zh-CN" sz="3600" dirty="0" smtClean="0">
                <a:solidFill>
                  <a:schemeClr val="tx1">
                    <a:lumMod val="85000"/>
                    <a:lumOff val="15000"/>
                  </a:schemeClr>
                </a:solidFill>
                <a:ea typeface="微软雅黑" pitchFamily="34" charset="-122"/>
              </a:rPr>
              <a:t> Future Work</a:t>
            </a:r>
            <a:endParaRPr lang="zh-CN" altLang="en-US" sz="3600" dirty="0">
              <a:solidFill>
                <a:schemeClr val="tx1">
                  <a:lumMod val="85000"/>
                  <a:lumOff val="15000"/>
                </a:schemeClr>
              </a:solidFill>
              <a:ea typeface="微软雅黑" pitchFamily="34" charset="-122"/>
            </a:endParaRPr>
          </a:p>
        </p:txBody>
      </p:sp>
      <p:cxnSp>
        <p:nvCxnSpPr>
          <p:cNvPr id="10" name="直接连接符 9"/>
          <p:cNvCxnSpPr/>
          <p:nvPr/>
        </p:nvCxnSpPr>
        <p:spPr>
          <a:xfrm>
            <a:off x="251520" y="1916832"/>
            <a:ext cx="8496944" cy="0"/>
          </a:xfrm>
          <a:prstGeom prst="line">
            <a:avLst/>
          </a:prstGeom>
          <a:ln w="88900" cmpd="thickThi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68152" y="4221088"/>
            <a:ext cx="7524328" cy="646331"/>
          </a:xfrm>
          <a:prstGeom prst="rect">
            <a:avLst/>
          </a:prstGeom>
          <a:noFill/>
        </p:spPr>
        <p:txBody>
          <a:bodyPr wrap="square" rtlCol="0">
            <a:spAutoFit/>
          </a:bodyPr>
          <a:lstStyle/>
          <a:p>
            <a:pPr>
              <a:buFont typeface="Wingdings" pitchFamily="2" charset="2"/>
              <a:buChar char="u"/>
            </a:pPr>
            <a:r>
              <a:rPr lang="en-US" altLang="zh-CN" sz="3600" dirty="0" smtClean="0">
                <a:solidFill>
                  <a:schemeClr val="tx1">
                    <a:lumMod val="85000"/>
                    <a:lumOff val="15000"/>
                  </a:schemeClr>
                </a:solidFill>
                <a:ea typeface="微软雅黑" pitchFamily="34" charset="-122"/>
              </a:rPr>
              <a:t> Experiment on Underwater Images</a:t>
            </a:r>
            <a:endParaRPr lang="zh-CN" altLang="en-US" sz="3600" dirty="0">
              <a:solidFill>
                <a:schemeClr val="tx1">
                  <a:lumMod val="85000"/>
                  <a:lumOff val="15000"/>
                </a:schemeClr>
              </a:solidFill>
              <a:ea typeface="微软雅黑" pitchFamily="34" charset="-122"/>
            </a:endParaRPr>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1720" y="2409478"/>
            <a:ext cx="4824536" cy="1200329"/>
          </a:xfrm>
          <a:prstGeom prst="rect">
            <a:avLst/>
          </a:prstGeom>
          <a:noFill/>
        </p:spPr>
        <p:txBody>
          <a:bodyPr wrap="square" rtlCol="0">
            <a:spAutoFit/>
          </a:bodyPr>
          <a:lstStyle/>
          <a:p>
            <a:pPr algn="ctr"/>
            <a:r>
              <a:rPr lang="en-US" altLang="zh-CN" sz="7200" dirty="0" smtClean="0">
                <a:solidFill>
                  <a:schemeClr val="tx1">
                    <a:lumMod val="75000"/>
                    <a:lumOff val="25000"/>
                  </a:schemeClr>
                </a:solidFill>
                <a:ea typeface="微软雅黑" pitchFamily="34" charset="-122"/>
              </a:rPr>
              <a:t>Thanks</a:t>
            </a:r>
            <a:endParaRPr lang="zh-CN" altLang="en-US" sz="7200" b="1" dirty="0">
              <a:solidFill>
                <a:schemeClr val="tx1">
                  <a:lumMod val="75000"/>
                  <a:lumOff val="25000"/>
                </a:schemeClr>
              </a:solidFill>
              <a:ea typeface="微软雅黑" pitchFamily="34" charset="-122"/>
            </a:endParaRPr>
          </a:p>
        </p:txBody>
      </p:sp>
      <p:cxnSp>
        <p:nvCxnSpPr>
          <p:cNvPr id="4" name="直接连接符 3"/>
          <p:cNvCxnSpPr/>
          <p:nvPr/>
        </p:nvCxnSpPr>
        <p:spPr>
          <a:xfrm>
            <a:off x="2304827" y="3715445"/>
            <a:ext cx="4643437" cy="1587"/>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44881" y="2420888"/>
            <a:ext cx="648072" cy="1015663"/>
          </a:xfrm>
          <a:prstGeom prst="rect">
            <a:avLst/>
          </a:prstGeom>
          <a:noFill/>
        </p:spPr>
        <p:txBody>
          <a:bodyPr wrap="square" rtlCol="0">
            <a:spAutoFit/>
          </a:bodyPr>
          <a:lstStyle/>
          <a:p>
            <a:r>
              <a:rPr lang="en-US" altLang="zh-CN" sz="6000" dirty="0" smtClean="0">
                <a:solidFill>
                  <a:schemeClr val="bg1"/>
                </a:solidFill>
              </a:rPr>
              <a:t>1</a:t>
            </a:r>
            <a:endParaRPr lang="zh-CN" altLang="en-US" sz="60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0" name="TextBox 9"/>
          <p:cNvSpPr txBox="1"/>
          <p:nvPr/>
        </p:nvSpPr>
        <p:spPr>
          <a:xfrm>
            <a:off x="1187624" y="2132856"/>
            <a:ext cx="7272808" cy="169277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rPr>
              <a:t>   </a:t>
            </a:r>
          </a:p>
          <a:p>
            <a:pPr>
              <a:buFont typeface="Arial" pitchFamily="34" charset="0"/>
              <a:buChar char="•"/>
            </a:pPr>
            <a:endParaRPr lang="en-US" altLang="zh-CN" sz="3200" dirty="0" smtClean="0">
              <a:solidFill>
                <a:schemeClr val="tx1">
                  <a:lumMod val="75000"/>
                  <a:lumOff val="25000"/>
                </a:schemeClr>
              </a:solidFill>
            </a:endParaRPr>
          </a:p>
          <a:p>
            <a:pPr>
              <a:buFont typeface="Arial" pitchFamily="34" charset="0"/>
              <a:buChar char="•"/>
            </a:pPr>
            <a:r>
              <a:rPr lang="en-US" altLang="zh-CN" sz="3200" dirty="0" smtClean="0">
                <a:solidFill>
                  <a:schemeClr val="tx1">
                    <a:lumMod val="75000"/>
                    <a:lumOff val="25000"/>
                  </a:schemeClr>
                </a:solidFill>
              </a:rPr>
              <a:t>  </a:t>
            </a:r>
            <a:r>
              <a:rPr lang="en-US" altLang="zh-CN" sz="3600" dirty="0" smtClean="0">
                <a:solidFill>
                  <a:schemeClr val="tx1">
                    <a:lumMod val="75000"/>
                    <a:lumOff val="25000"/>
                  </a:schemeClr>
                </a:solidFill>
              </a:rPr>
              <a:t>Questions during experiment</a:t>
            </a:r>
            <a:endParaRPr lang="zh-CN" altLang="en-US" sz="3600" dirty="0">
              <a:solidFill>
                <a:schemeClr val="tx1">
                  <a:lumMod val="75000"/>
                  <a:lumOff val="25000"/>
                </a:schemeClr>
              </a:solidFill>
              <a:ea typeface="微软雅黑" pitchFamily="34" charset="-122"/>
            </a:endParaRPr>
          </a:p>
        </p:txBody>
      </p:sp>
      <p:sp>
        <p:nvSpPr>
          <p:cNvPr id="9" name="TextBox 8"/>
          <p:cNvSpPr txBox="1"/>
          <p:nvPr/>
        </p:nvSpPr>
        <p:spPr>
          <a:xfrm>
            <a:off x="1187624" y="260648"/>
            <a:ext cx="5688632"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LIVE Database </a:t>
            </a:r>
            <a:endParaRPr lang="zh-CN" altLang="en-US" sz="3600" b="1" dirty="0">
              <a:solidFill>
                <a:schemeClr val="tx1">
                  <a:lumMod val="75000"/>
                  <a:lumOff val="25000"/>
                </a:schemeClr>
              </a:solidFill>
              <a:ea typeface="微软雅黑" pitchFamily="34" charset="-122"/>
            </a:endParaRPr>
          </a:p>
        </p:txBody>
      </p:sp>
      <p:sp>
        <p:nvSpPr>
          <p:cNvPr id="13" name="TextBox 12"/>
          <p:cNvSpPr txBox="1"/>
          <p:nvPr/>
        </p:nvSpPr>
        <p:spPr>
          <a:xfrm>
            <a:off x="1547664" y="2154922"/>
            <a:ext cx="4608512" cy="553998"/>
          </a:xfrm>
          <a:prstGeom prst="rect">
            <a:avLst/>
          </a:prstGeom>
          <a:noFill/>
        </p:spPr>
        <p:txBody>
          <a:bodyPr wrap="square" rtlCol="0">
            <a:spAutoFit/>
          </a:bodyPr>
          <a:lstStyle/>
          <a:p>
            <a:r>
              <a:rPr lang="en-US" altLang="zh-CN" sz="3000" dirty="0" smtClean="0">
                <a:solidFill>
                  <a:schemeClr val="tx1">
                    <a:lumMod val="85000"/>
                    <a:lumOff val="15000"/>
                  </a:schemeClr>
                </a:solidFill>
                <a:latin typeface="微软雅黑" pitchFamily="34" charset="-122"/>
                <a:ea typeface="微软雅黑" pitchFamily="34" charset="-122"/>
                <a:hlinkClick r:id="rId3" action="ppaction://hlinkfile"/>
              </a:rPr>
              <a:t>Report of </a:t>
            </a:r>
            <a:r>
              <a:rPr lang="en-US" altLang="zh-CN" sz="3000" dirty="0" err="1" smtClean="0">
                <a:solidFill>
                  <a:schemeClr val="tx1">
                    <a:lumMod val="85000"/>
                    <a:lumOff val="15000"/>
                  </a:schemeClr>
                </a:solidFill>
                <a:latin typeface="微软雅黑" pitchFamily="34" charset="-122"/>
                <a:ea typeface="微软雅黑" pitchFamily="34" charset="-122"/>
                <a:hlinkClick r:id="rId3" action="ppaction://hlinkfile"/>
              </a:rPr>
              <a:t>IQA.pdf</a:t>
            </a:r>
            <a:endParaRPr lang="zh-CN" altLang="en-US" sz="3000" dirty="0">
              <a:solidFill>
                <a:schemeClr val="tx1">
                  <a:lumMod val="85000"/>
                  <a:lumOff val="15000"/>
                </a:schemeClr>
              </a:solidFill>
              <a:latin typeface="微软雅黑" pitchFamily="34" charset="-122"/>
              <a:ea typeface="微软雅黑" pitchFamily="34"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0" name="TextBox 9"/>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Questions during experiment</a:t>
            </a:r>
            <a:endParaRPr lang="zh-CN" altLang="en-US" sz="3600" dirty="0">
              <a:solidFill>
                <a:schemeClr val="tx1">
                  <a:lumMod val="75000"/>
                  <a:lumOff val="25000"/>
                </a:schemeClr>
              </a:solidFill>
              <a:ea typeface="微软雅黑" pitchFamily="34" charset="-122"/>
            </a:endParaRPr>
          </a:p>
        </p:txBody>
      </p:sp>
      <p:sp>
        <p:nvSpPr>
          <p:cNvPr id="11" name="TextBox 10"/>
          <p:cNvSpPr txBox="1"/>
          <p:nvPr/>
        </p:nvSpPr>
        <p:spPr>
          <a:xfrm>
            <a:off x="1187624" y="2348880"/>
            <a:ext cx="6264696" cy="961289"/>
          </a:xfrm>
          <a:prstGeom prst="rect">
            <a:avLst/>
          </a:prstGeom>
          <a:noFill/>
        </p:spPr>
        <p:txBody>
          <a:bodyPr wrap="square" rtlCol="0">
            <a:spAutoFit/>
          </a:bodyPr>
          <a:lstStyle/>
          <a:p>
            <a:pPr marL="457200" indent="-457200">
              <a:lnSpc>
                <a:spcPct val="150000"/>
              </a:lnSpc>
              <a:buFont typeface="+mj-lt"/>
              <a:buAutoNum type="arabicPeriod"/>
            </a:pPr>
            <a:r>
              <a:rPr lang="zh-CN" altLang="en-US" sz="2000" dirty="0" smtClean="0">
                <a:solidFill>
                  <a:schemeClr val="tx1">
                    <a:lumMod val="85000"/>
                    <a:lumOff val="15000"/>
                  </a:schemeClr>
                </a:solidFill>
                <a:latin typeface="微软雅黑" pitchFamily="34" charset="-122"/>
                <a:ea typeface="微软雅黑" pitchFamily="34" charset="-122"/>
              </a:rPr>
              <a:t>我的实验结果大多与算法对应论文中的结果不同，整体上差于原始数据。</a:t>
            </a:r>
            <a:endParaRPr lang="zh-CN" altLang="en-US" sz="2000" dirty="0">
              <a:solidFill>
                <a:schemeClr val="tx1">
                  <a:lumMod val="85000"/>
                  <a:lumOff val="15000"/>
                </a:schemeClr>
              </a:solidFill>
              <a:latin typeface="微软雅黑" pitchFamily="34" charset="-122"/>
              <a:ea typeface="微软雅黑" pitchFamily="34" charset="-122"/>
            </a:endParaRPr>
          </a:p>
        </p:txBody>
      </p:sp>
      <p:graphicFrame>
        <p:nvGraphicFramePr>
          <p:cNvPr id="12" name="对象 11"/>
          <p:cNvGraphicFramePr>
            <a:graphicFrameLocks noChangeAspect="1"/>
          </p:cNvGraphicFramePr>
          <p:nvPr/>
        </p:nvGraphicFramePr>
        <p:xfrm>
          <a:off x="830263" y="3573463"/>
          <a:ext cx="7483475" cy="1930400"/>
        </p:xfrm>
        <a:graphic>
          <a:graphicData uri="http://schemas.openxmlformats.org/presentationml/2006/ole">
            <p:oleObj spid="_x0000_s46082" name="Microsoft Office Excel 2007 模板" r:id="rId4" imgW="4810076" imgH="1247903" progId="">
              <p:embed/>
            </p:oleObj>
          </a:graphicData>
        </a:graphic>
      </p:graphicFrame>
      <p:sp>
        <p:nvSpPr>
          <p:cNvPr id="13" name="TextBox 12"/>
          <p:cNvSpPr txBox="1"/>
          <p:nvPr/>
        </p:nvSpPr>
        <p:spPr>
          <a:xfrm>
            <a:off x="1187624" y="260648"/>
            <a:ext cx="5688632"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LIVE Database </a:t>
            </a:r>
            <a:endParaRPr lang="zh-CN" altLang="en-US" sz="3600" b="1" dirty="0">
              <a:solidFill>
                <a:schemeClr val="tx1">
                  <a:lumMod val="75000"/>
                  <a:lumOff val="25000"/>
                </a:schemeClr>
              </a:solidFill>
              <a:ea typeface="微软雅黑" pitchFamily="34"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1</a:t>
            </a:r>
            <a:endParaRPr lang="zh-CN" altLang="en-US" sz="4400" dirty="0">
              <a:solidFill>
                <a:schemeClr val="bg1"/>
              </a:solidFill>
            </a:endParaRPr>
          </a:p>
        </p:txBody>
      </p:sp>
      <p:sp>
        <p:nvSpPr>
          <p:cNvPr id="10" name="TextBox 9"/>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Questions during experiment</a:t>
            </a:r>
            <a:endParaRPr lang="zh-CN" altLang="en-US" sz="3600" dirty="0">
              <a:solidFill>
                <a:schemeClr val="tx1">
                  <a:lumMod val="75000"/>
                  <a:lumOff val="25000"/>
                </a:schemeClr>
              </a:solidFill>
              <a:ea typeface="微软雅黑" pitchFamily="34" charset="-122"/>
            </a:endParaRPr>
          </a:p>
        </p:txBody>
      </p:sp>
      <p:sp>
        <p:nvSpPr>
          <p:cNvPr id="13" name="TextBox 12"/>
          <p:cNvSpPr txBox="1"/>
          <p:nvPr/>
        </p:nvSpPr>
        <p:spPr>
          <a:xfrm>
            <a:off x="1187624" y="2348880"/>
            <a:ext cx="6264696" cy="2862322"/>
          </a:xfrm>
          <a:prstGeom prst="rect">
            <a:avLst/>
          </a:prstGeom>
          <a:noFill/>
        </p:spPr>
        <p:txBody>
          <a:bodyPr wrap="square" rtlCol="0">
            <a:spAutoFit/>
          </a:bodyPr>
          <a:lstStyle/>
          <a:p>
            <a:pPr marL="457200" indent="-457200">
              <a:lnSpc>
                <a:spcPct val="150000"/>
              </a:lnSpc>
              <a:buFont typeface="+mj-lt"/>
              <a:buAutoNum type="arabicPeriod" startAt="2"/>
            </a:pPr>
            <a:r>
              <a:rPr lang="zh-CN" altLang="en-US" sz="2000" dirty="0" smtClean="0">
                <a:solidFill>
                  <a:schemeClr val="tx1">
                    <a:lumMod val="85000"/>
                    <a:lumOff val="15000"/>
                  </a:schemeClr>
                </a:solidFill>
                <a:latin typeface="微软雅黑" pitchFamily="34" charset="-122"/>
                <a:ea typeface="微软雅黑" pitchFamily="34" charset="-122"/>
              </a:rPr>
              <a:t>在对比算法的时候，由于</a:t>
            </a:r>
            <a:r>
              <a:rPr lang="en-US" altLang="zh-CN" sz="2000" dirty="0" smtClean="0">
                <a:solidFill>
                  <a:schemeClr val="tx1">
                    <a:lumMod val="85000"/>
                    <a:lumOff val="15000"/>
                  </a:schemeClr>
                </a:solidFill>
                <a:latin typeface="微软雅黑" pitchFamily="34" charset="-122"/>
                <a:ea typeface="微软雅黑" pitchFamily="34" charset="-122"/>
              </a:rPr>
              <a:t>FRIQUEE</a:t>
            </a:r>
            <a:r>
              <a:rPr lang="en-US" altLang="zh-CN" sz="2000" baseline="30000" dirty="0" smtClean="0">
                <a:solidFill>
                  <a:schemeClr val="tx1">
                    <a:lumMod val="85000"/>
                    <a:lumOff val="15000"/>
                  </a:schemeClr>
                </a:solidFill>
              </a:rPr>
              <a:t>[2]</a:t>
            </a:r>
            <a:r>
              <a:rPr lang="zh-CN" altLang="en-US" sz="2000" dirty="0" smtClean="0">
                <a:solidFill>
                  <a:schemeClr val="tx1">
                    <a:lumMod val="85000"/>
                    <a:lumOff val="15000"/>
                  </a:schemeClr>
                </a:solidFill>
                <a:latin typeface="微软雅黑" pitchFamily="34" charset="-122"/>
                <a:ea typeface="微软雅黑" pitchFamily="34" charset="-122"/>
              </a:rPr>
              <a:t>的训练集不是</a:t>
            </a:r>
            <a:r>
              <a:rPr lang="en-US" altLang="zh-CN" sz="2000" dirty="0" smtClean="0">
                <a:solidFill>
                  <a:schemeClr val="tx1">
                    <a:lumMod val="85000"/>
                    <a:lumOff val="15000"/>
                  </a:schemeClr>
                </a:solidFill>
                <a:latin typeface="微软雅黑" pitchFamily="34" charset="-122"/>
                <a:ea typeface="微软雅黑" pitchFamily="34" charset="-122"/>
              </a:rPr>
              <a:t>LIVE database</a:t>
            </a:r>
            <a:r>
              <a:rPr lang="zh-CN" altLang="en-US" sz="2000" dirty="0" smtClean="0">
                <a:solidFill>
                  <a:schemeClr val="tx1">
                    <a:lumMod val="85000"/>
                    <a:lumOff val="15000"/>
                  </a:schemeClr>
                </a:solidFill>
                <a:latin typeface="微软雅黑" pitchFamily="34" charset="-122"/>
                <a:ea typeface="微软雅黑" pitchFamily="34" charset="-122"/>
              </a:rPr>
              <a:t>，而是</a:t>
            </a:r>
            <a:r>
              <a:rPr lang="en-US" altLang="zh-CN" sz="2000" dirty="0" smtClean="0">
                <a:solidFill>
                  <a:schemeClr val="tx1">
                    <a:lumMod val="85000"/>
                    <a:lumOff val="15000"/>
                  </a:schemeClr>
                </a:solidFill>
                <a:latin typeface="微软雅黑" pitchFamily="34" charset="-122"/>
                <a:ea typeface="微软雅黑" pitchFamily="34" charset="-122"/>
              </a:rPr>
              <a:t>LIVE in the Wild Image Quality Challenge Database</a:t>
            </a:r>
            <a:r>
              <a:rPr lang="zh-CN" altLang="en-US" sz="2000" dirty="0" smtClean="0">
                <a:solidFill>
                  <a:schemeClr val="tx1">
                    <a:lumMod val="85000"/>
                    <a:lumOff val="15000"/>
                  </a:schemeClr>
                </a:solidFill>
                <a:latin typeface="微软雅黑" pitchFamily="34" charset="-122"/>
                <a:ea typeface="微软雅黑" pitchFamily="34" charset="-122"/>
              </a:rPr>
              <a:t>，所以直接对比数据结果应该是不合适的。</a:t>
            </a:r>
            <a:endParaRPr lang="en-US" altLang="zh-CN" sz="2000" dirty="0" smtClean="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lt"/>
              <a:buAutoNum type="arabicPeriod" startAt="2"/>
            </a:pPr>
            <a:r>
              <a:rPr lang="zh-CN" altLang="en-US" sz="2000" dirty="0" smtClean="0">
                <a:solidFill>
                  <a:schemeClr val="tx1">
                    <a:lumMod val="85000"/>
                    <a:lumOff val="15000"/>
                  </a:schemeClr>
                </a:solidFill>
                <a:latin typeface="微软雅黑" pitchFamily="34" charset="-122"/>
                <a:ea typeface="微软雅黑" pitchFamily="34" charset="-122"/>
              </a:rPr>
              <a:t>很多基于</a:t>
            </a:r>
            <a:r>
              <a:rPr lang="en-US" altLang="zh-CN" sz="2000" dirty="0" smtClean="0">
                <a:solidFill>
                  <a:schemeClr val="tx1">
                    <a:lumMod val="85000"/>
                    <a:lumOff val="15000"/>
                  </a:schemeClr>
                </a:solidFill>
                <a:latin typeface="微软雅黑" pitchFamily="34" charset="-122"/>
                <a:ea typeface="微软雅黑" pitchFamily="34" charset="-122"/>
              </a:rPr>
              <a:t>LIVE</a:t>
            </a:r>
            <a:r>
              <a:rPr lang="zh-CN" altLang="en-US" sz="2000" dirty="0" smtClean="0">
                <a:solidFill>
                  <a:schemeClr val="tx1">
                    <a:lumMod val="85000"/>
                    <a:lumOff val="15000"/>
                  </a:schemeClr>
                </a:solidFill>
                <a:latin typeface="微软雅黑" pitchFamily="34" charset="-122"/>
                <a:ea typeface="微软雅黑" pitchFamily="34" charset="-122"/>
              </a:rPr>
              <a:t>的训练模型都是程序中已经训练好的，我还没有掌握建立训练模型的方法。</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15" name="TextBox 14"/>
          <p:cNvSpPr txBox="1"/>
          <p:nvPr/>
        </p:nvSpPr>
        <p:spPr>
          <a:xfrm>
            <a:off x="0" y="5949280"/>
            <a:ext cx="9144000" cy="646331"/>
          </a:xfrm>
          <a:prstGeom prst="rect">
            <a:avLst/>
          </a:prstGeom>
          <a:noFill/>
        </p:spPr>
        <p:txBody>
          <a:bodyPr wrap="square" rtlCol="0">
            <a:spAutoFit/>
          </a:bodyPr>
          <a:lstStyle/>
          <a:p>
            <a:pPr marL="342900" indent="-342900"/>
            <a:r>
              <a:rPr lang="en-US" altLang="zh-CN" dirty="0" smtClean="0">
                <a:solidFill>
                  <a:schemeClr val="tx1">
                    <a:lumMod val="85000"/>
                    <a:lumOff val="15000"/>
                  </a:schemeClr>
                </a:solidFill>
              </a:rPr>
              <a:t>[2] </a:t>
            </a:r>
            <a:r>
              <a:rPr lang="zh-CN" altLang="zh-CN" dirty="0" smtClean="0">
                <a:solidFill>
                  <a:schemeClr val="tx1">
                    <a:lumMod val="85000"/>
                    <a:lumOff val="15000"/>
                  </a:schemeClr>
                </a:solidFill>
              </a:rPr>
              <a:t>D. Ghadiyaram and A. C. Bovik, </a:t>
            </a:r>
            <a:r>
              <a:rPr lang="en-US" altLang="zh-CN" dirty="0" smtClean="0">
                <a:solidFill>
                  <a:schemeClr val="tx1">
                    <a:lumMod val="85000"/>
                    <a:lumOff val="15000"/>
                  </a:schemeClr>
                </a:solidFill>
              </a:rPr>
              <a:t>“</a:t>
            </a:r>
            <a:r>
              <a:rPr lang="zh-CN" altLang="zh-CN" dirty="0" smtClean="0">
                <a:solidFill>
                  <a:schemeClr val="tx1">
                    <a:lumMod val="85000"/>
                    <a:lumOff val="15000"/>
                  </a:schemeClr>
                </a:solidFill>
              </a:rPr>
              <a:t>Perceptual Quality Prediction on Authentically Distorted Images Using a Bag of Features Approach,</a:t>
            </a:r>
            <a:r>
              <a:rPr lang="en-US" altLang="zh-CN" dirty="0" smtClean="0">
                <a:solidFill>
                  <a:schemeClr val="tx1">
                    <a:lumMod val="85000"/>
                    <a:lumOff val="15000"/>
                  </a:schemeClr>
                </a:solidFill>
              </a:rPr>
              <a:t>”</a:t>
            </a:r>
            <a:r>
              <a:rPr lang="zh-CN" altLang="zh-CN" dirty="0" smtClean="0">
                <a:solidFill>
                  <a:schemeClr val="tx1">
                    <a:lumMod val="85000"/>
                    <a:lumOff val="15000"/>
                  </a:schemeClr>
                </a:solidFill>
              </a:rPr>
              <a:t> http://arxiv.org/abs/1609.04757 (under review).</a:t>
            </a:r>
            <a:endParaRPr lang="zh-CN" altLang="en-US" dirty="0">
              <a:solidFill>
                <a:schemeClr val="tx1">
                  <a:lumMod val="85000"/>
                  <a:lumOff val="15000"/>
                </a:schemeClr>
              </a:solidFill>
            </a:endParaRPr>
          </a:p>
        </p:txBody>
      </p:sp>
      <p:sp>
        <p:nvSpPr>
          <p:cNvPr id="12" name="TextBox 11"/>
          <p:cNvSpPr txBox="1"/>
          <p:nvPr/>
        </p:nvSpPr>
        <p:spPr>
          <a:xfrm>
            <a:off x="1187624" y="260648"/>
            <a:ext cx="5688632"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Experiment on LIVE Database </a:t>
            </a:r>
            <a:endParaRPr lang="zh-CN" altLang="en-US" sz="3600" b="1" dirty="0">
              <a:solidFill>
                <a:schemeClr val="tx1">
                  <a:lumMod val="75000"/>
                  <a:lumOff val="25000"/>
                </a:schemeClr>
              </a:solidFill>
              <a:ea typeface="微软雅黑" pitchFamily="34"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584" y="260648"/>
            <a:ext cx="6768752"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 Top-performing Approach SSEQ</a:t>
            </a:r>
            <a:r>
              <a:rPr lang="en-US" altLang="zh-CN" sz="3600" baseline="30000" dirty="0" smtClean="0"/>
              <a:t>[1]</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3" name="TextBox 12"/>
          <p:cNvSpPr txBox="1"/>
          <p:nvPr/>
        </p:nvSpPr>
        <p:spPr>
          <a:xfrm>
            <a:off x="720080" y="2804735"/>
            <a:ext cx="7956376" cy="1200329"/>
          </a:xfrm>
          <a:prstGeom prst="rect">
            <a:avLst/>
          </a:prstGeom>
          <a:noFill/>
        </p:spPr>
        <p:txBody>
          <a:bodyPr wrap="square" rtlCol="0">
            <a:spAutoFit/>
          </a:bodyPr>
          <a:lstStyle/>
          <a:p>
            <a:r>
              <a:rPr lang="en-US" altLang="zh-CN" sz="3600" dirty="0" smtClean="0">
                <a:solidFill>
                  <a:schemeClr val="tx2">
                    <a:lumMod val="60000"/>
                    <a:lumOff val="40000"/>
                  </a:schemeClr>
                </a:solidFill>
              </a:rPr>
              <a:t>S</a:t>
            </a:r>
            <a:r>
              <a:rPr lang="en-US" altLang="zh-CN" sz="3600" dirty="0" smtClean="0">
                <a:solidFill>
                  <a:schemeClr val="tx1">
                    <a:lumMod val="85000"/>
                    <a:lumOff val="15000"/>
                  </a:schemeClr>
                </a:solidFill>
              </a:rPr>
              <a:t>patial-</a:t>
            </a:r>
            <a:r>
              <a:rPr lang="en-US" altLang="zh-CN" sz="3600" dirty="0" smtClean="0">
                <a:solidFill>
                  <a:schemeClr val="tx2">
                    <a:lumMod val="60000"/>
                    <a:lumOff val="40000"/>
                  </a:schemeClr>
                </a:solidFill>
              </a:rPr>
              <a:t>S</a:t>
            </a:r>
            <a:r>
              <a:rPr lang="en-US" altLang="zh-CN" sz="3600" dirty="0" smtClean="0">
                <a:solidFill>
                  <a:schemeClr val="tx1">
                    <a:lumMod val="85000"/>
                    <a:lumOff val="15000"/>
                  </a:schemeClr>
                </a:solidFill>
              </a:rPr>
              <a:t>pectral </a:t>
            </a:r>
            <a:r>
              <a:rPr lang="en-US" altLang="zh-CN" sz="3600" dirty="0" smtClean="0">
                <a:solidFill>
                  <a:schemeClr val="tx2">
                    <a:lumMod val="60000"/>
                    <a:lumOff val="40000"/>
                  </a:schemeClr>
                </a:solidFill>
              </a:rPr>
              <a:t>E</a:t>
            </a:r>
            <a:r>
              <a:rPr lang="en-US" altLang="zh-CN" sz="3600" dirty="0" smtClean="0">
                <a:solidFill>
                  <a:schemeClr val="tx1">
                    <a:lumMod val="85000"/>
                    <a:lumOff val="15000"/>
                  </a:schemeClr>
                </a:solidFill>
              </a:rPr>
              <a:t>ntropy-based </a:t>
            </a:r>
            <a:r>
              <a:rPr lang="en-US" altLang="zh-CN" sz="3600" dirty="0" smtClean="0">
                <a:solidFill>
                  <a:schemeClr val="tx2">
                    <a:lumMod val="60000"/>
                    <a:lumOff val="40000"/>
                  </a:schemeClr>
                </a:solidFill>
              </a:rPr>
              <a:t>Q</a:t>
            </a:r>
            <a:r>
              <a:rPr lang="en-US" altLang="zh-CN" sz="3600" dirty="0" smtClean="0">
                <a:solidFill>
                  <a:schemeClr val="tx1">
                    <a:lumMod val="85000"/>
                    <a:lumOff val="15000"/>
                  </a:schemeClr>
                </a:solidFill>
              </a:rPr>
              <a:t>uality </a:t>
            </a:r>
            <a:r>
              <a:rPr lang="en-US" altLang="zh-CN" sz="3600" dirty="0" smtClean="0"/>
              <a:t/>
            </a:r>
            <a:br>
              <a:rPr lang="en-US" altLang="zh-CN" sz="3600" dirty="0" smtClean="0"/>
            </a:br>
            <a:endParaRPr lang="zh-CN" altLang="en-US" sz="3600" dirty="0">
              <a:solidFill>
                <a:schemeClr val="tx1">
                  <a:lumMod val="85000"/>
                  <a:lumOff val="15000"/>
                </a:schemeClr>
              </a:solidFill>
              <a:ea typeface="微软雅黑" pitchFamily="34" charset="-122"/>
            </a:endParaRPr>
          </a:p>
        </p:txBody>
      </p:sp>
      <p:sp>
        <p:nvSpPr>
          <p:cNvPr id="14" name="TextBox 13"/>
          <p:cNvSpPr txBox="1"/>
          <p:nvPr/>
        </p:nvSpPr>
        <p:spPr>
          <a:xfrm>
            <a:off x="0" y="5934670"/>
            <a:ext cx="9144000" cy="923330"/>
          </a:xfrm>
          <a:prstGeom prst="rect">
            <a:avLst/>
          </a:prstGeom>
          <a:noFill/>
        </p:spPr>
        <p:txBody>
          <a:bodyPr wrap="square" rtlCol="0">
            <a:spAutoFit/>
          </a:bodyPr>
          <a:lstStyle/>
          <a:p>
            <a:pPr marL="342900" lvl="0" indent="-342900"/>
            <a:r>
              <a:rPr lang="en-US" altLang="zh-CN" dirty="0" smtClean="0">
                <a:solidFill>
                  <a:schemeClr val="tx1">
                    <a:lumMod val="85000"/>
                    <a:lumOff val="15000"/>
                  </a:schemeClr>
                </a:solidFill>
              </a:rPr>
              <a:t>[1]  </a:t>
            </a:r>
            <a:r>
              <a:rPr lang="zh-CN" altLang="zh-CN" dirty="0" smtClean="0">
                <a:solidFill>
                  <a:schemeClr val="tx1">
                    <a:lumMod val="85000"/>
                    <a:lumOff val="15000"/>
                  </a:schemeClr>
                </a:solidFill>
                <a:latin typeface="+mj-lt"/>
              </a:rPr>
              <a:t>L. Liu, B. Liu, H. Huang, and A.C. Bovik</a:t>
            </a:r>
            <a:r>
              <a:rPr lang="en-US" altLang="zh-CN" dirty="0" smtClean="0">
                <a:solidFill>
                  <a:schemeClr val="tx1">
                    <a:lumMod val="85000"/>
                    <a:lumOff val="15000"/>
                  </a:schemeClr>
                </a:solidFill>
                <a:latin typeface="+mj-lt"/>
              </a:rPr>
              <a:t>,”</a:t>
            </a:r>
            <a:r>
              <a:rPr lang="zh-CN" altLang="zh-CN" dirty="0" smtClean="0">
                <a:solidFill>
                  <a:schemeClr val="tx1">
                    <a:lumMod val="85000"/>
                    <a:lumOff val="15000"/>
                  </a:schemeClr>
                </a:solidFill>
                <a:latin typeface="+mj-lt"/>
              </a:rPr>
              <a:t>No-reference image quality assessment based on</a:t>
            </a:r>
            <a:endParaRPr lang="en-US" altLang="zh-CN" dirty="0" smtClean="0">
              <a:solidFill>
                <a:schemeClr val="tx1">
                  <a:lumMod val="85000"/>
                  <a:lumOff val="15000"/>
                </a:schemeClr>
              </a:solidFill>
              <a:latin typeface="+mj-lt"/>
            </a:endParaRPr>
          </a:p>
          <a:p>
            <a:pPr marL="342900" lvl="0" indent="-342900"/>
            <a:r>
              <a:rPr lang="en-US" altLang="zh-CN" dirty="0" smtClean="0">
                <a:solidFill>
                  <a:schemeClr val="tx1">
                    <a:lumMod val="85000"/>
                    <a:lumOff val="15000"/>
                  </a:schemeClr>
                </a:solidFill>
                <a:latin typeface="+mj-lt"/>
              </a:rPr>
              <a:t>      </a:t>
            </a:r>
            <a:r>
              <a:rPr lang="zh-CN" altLang="zh-CN" dirty="0" smtClean="0">
                <a:solidFill>
                  <a:schemeClr val="tx1">
                    <a:lumMod val="85000"/>
                    <a:lumOff val="15000"/>
                  </a:schemeClr>
                </a:solidFill>
                <a:latin typeface="+mj-lt"/>
              </a:rPr>
              <a:t> spatial and spectral entropies</a:t>
            </a:r>
            <a:r>
              <a:rPr lang="en-US" altLang="zh-CN" dirty="0" smtClean="0">
                <a:solidFill>
                  <a:schemeClr val="tx1">
                    <a:lumMod val="85000"/>
                    <a:lumOff val="15000"/>
                  </a:schemeClr>
                </a:solidFill>
                <a:latin typeface="+mj-lt"/>
              </a:rPr>
              <a:t>”</a:t>
            </a:r>
            <a:r>
              <a:rPr lang="zh-CN" altLang="zh-CN" dirty="0" smtClean="0">
                <a:solidFill>
                  <a:schemeClr val="tx1">
                    <a:lumMod val="85000"/>
                    <a:lumOff val="15000"/>
                  </a:schemeClr>
                </a:solidFill>
                <a:latin typeface="+mj-lt"/>
              </a:rPr>
              <a:t>,</a:t>
            </a:r>
            <a:r>
              <a:rPr lang="en-US" altLang="zh-CN" dirty="0" smtClean="0">
                <a:solidFill>
                  <a:schemeClr val="tx1">
                    <a:lumMod val="85000"/>
                    <a:lumOff val="15000"/>
                  </a:schemeClr>
                </a:solidFill>
                <a:latin typeface="+mj-lt"/>
              </a:rPr>
              <a:t> </a:t>
            </a:r>
            <a:r>
              <a:rPr lang="zh-CN" altLang="zh-CN" dirty="0" smtClean="0">
                <a:solidFill>
                  <a:schemeClr val="tx1">
                    <a:lumMod val="85000"/>
                    <a:lumOff val="15000"/>
                  </a:schemeClr>
                </a:solidFill>
                <a:latin typeface="+mj-lt"/>
              </a:rPr>
              <a:t>Signal Processing: Image Communication, June 2014.</a:t>
            </a:r>
          </a:p>
          <a:p>
            <a:endParaRPr lang="zh-CN" altLang="en-US" dirty="0">
              <a:solidFill>
                <a:schemeClr val="tx1">
                  <a:lumMod val="85000"/>
                  <a:lumOff val="15000"/>
                </a:schemeClr>
              </a:solidFill>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260648"/>
            <a:ext cx="6048672" cy="646331"/>
          </a:xfrm>
          <a:prstGeom prst="rect">
            <a:avLst/>
          </a:prstGeom>
          <a:noFill/>
        </p:spPr>
        <p:txBody>
          <a:bodyPr wrap="square" rtlCol="0">
            <a:spAutoFit/>
          </a:bodyPr>
          <a:lstStyle/>
          <a:p>
            <a:pPr algn="ctr"/>
            <a:r>
              <a:rPr lang="en-US" altLang="zh-CN" sz="3600" dirty="0" smtClean="0">
                <a:solidFill>
                  <a:schemeClr val="tx1">
                    <a:lumMod val="85000"/>
                    <a:lumOff val="15000"/>
                  </a:schemeClr>
                </a:solidFill>
                <a:ea typeface="微软雅黑" pitchFamily="34" charset="-122"/>
              </a:rPr>
              <a:t>Top-performing Approach SSEQ</a:t>
            </a:r>
            <a:endParaRPr lang="zh-CN" altLang="en-US" sz="3600" b="1" dirty="0">
              <a:solidFill>
                <a:schemeClr val="tx1">
                  <a:lumMod val="85000"/>
                  <a:lumOff val="1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8" name="TextBox 7"/>
          <p:cNvSpPr txBox="1"/>
          <p:nvPr/>
        </p:nvSpPr>
        <p:spPr>
          <a:xfrm>
            <a:off x="971600" y="1412776"/>
            <a:ext cx="7272808" cy="1200329"/>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85000"/>
                    <a:lumOff val="15000"/>
                  </a:schemeClr>
                </a:solidFill>
                <a:ea typeface="微软雅黑" pitchFamily="34" charset="-122"/>
              </a:rPr>
              <a:t>  </a:t>
            </a:r>
            <a:r>
              <a:rPr lang="en-US" altLang="zh-CN" sz="3200" dirty="0" smtClean="0">
                <a:solidFill>
                  <a:schemeClr val="tx1">
                    <a:lumMod val="85000"/>
                    <a:lumOff val="15000"/>
                  </a:schemeClr>
                </a:solidFill>
              </a:rPr>
              <a:t>The framework of SSEQ</a:t>
            </a:r>
            <a:r>
              <a:rPr lang="en-US" altLang="zh-CN" sz="3600" dirty="0" smtClean="0"/>
              <a:t/>
            </a:r>
            <a:br>
              <a:rPr lang="en-US" altLang="zh-CN" sz="3600" dirty="0" smtClean="0"/>
            </a:br>
            <a:endParaRPr lang="zh-CN" altLang="en-US" sz="3600" dirty="0">
              <a:solidFill>
                <a:schemeClr val="tx1">
                  <a:lumMod val="85000"/>
                  <a:lumOff val="15000"/>
                </a:schemeClr>
              </a:solidFill>
              <a:ea typeface="微软雅黑" pitchFamily="34" charset="-122"/>
            </a:endParaRPr>
          </a:p>
        </p:txBody>
      </p:sp>
      <p:sp>
        <p:nvSpPr>
          <p:cNvPr id="9" name="TextBox 8"/>
          <p:cNvSpPr txBox="1"/>
          <p:nvPr/>
        </p:nvSpPr>
        <p:spPr>
          <a:xfrm>
            <a:off x="1187624" y="2289061"/>
            <a:ext cx="7812360" cy="3416320"/>
          </a:xfrm>
          <a:prstGeom prst="rect">
            <a:avLst/>
          </a:prstGeom>
          <a:noFill/>
        </p:spPr>
        <p:txBody>
          <a:bodyPr wrap="square" rtlCol="0">
            <a:spAutoFit/>
          </a:bodyPr>
          <a:lstStyle/>
          <a:p>
            <a:pPr marL="342900" indent="-342900">
              <a:lnSpc>
                <a:spcPct val="150000"/>
              </a:lnSpc>
              <a:buFont typeface="+mj-lt"/>
              <a:buAutoNum type="arabicPeriod"/>
            </a:pPr>
            <a:r>
              <a:rPr lang="en-US" altLang="zh-CN" sz="2400" dirty="0" smtClean="0">
                <a:solidFill>
                  <a:schemeClr val="tx1">
                    <a:lumMod val="85000"/>
                    <a:lumOff val="15000"/>
                  </a:schemeClr>
                </a:solidFill>
                <a:ea typeface="微软雅黑" pitchFamily="34" charset="-122"/>
              </a:rPr>
              <a:t> Image </a:t>
            </a:r>
            <a:r>
              <a:rPr lang="en-US" altLang="zh-CN" sz="2400" dirty="0" err="1" smtClean="0">
                <a:solidFill>
                  <a:schemeClr val="tx1">
                    <a:lumMod val="85000"/>
                    <a:lumOff val="15000"/>
                  </a:schemeClr>
                </a:solidFill>
                <a:ea typeface="微软雅黑" pitchFamily="34" charset="-122"/>
              </a:rPr>
              <a:t>downsampling</a:t>
            </a:r>
            <a:r>
              <a:rPr lang="en-US" altLang="zh-CN" sz="2400" dirty="0" smtClean="0">
                <a:solidFill>
                  <a:schemeClr val="tx1">
                    <a:lumMod val="85000"/>
                    <a:lumOff val="15000"/>
                  </a:schemeClr>
                </a:solidFill>
                <a:ea typeface="微软雅黑" pitchFamily="34" charset="-122"/>
              </a:rPr>
              <a:t> processing          3 scales</a:t>
            </a:r>
            <a:endParaRPr lang="en-US" altLang="zh-CN" sz="2400" dirty="0" smtClean="0">
              <a:solidFill>
                <a:schemeClr val="tx1">
                  <a:lumMod val="85000"/>
                  <a:lumOff val="15000"/>
                </a:schemeClr>
              </a:solidFill>
            </a:endParaRPr>
          </a:p>
          <a:p>
            <a:pPr marL="342900" indent="-342900">
              <a:lnSpc>
                <a:spcPct val="150000"/>
              </a:lnSpc>
              <a:buFont typeface="+mj-lt"/>
              <a:buAutoNum type="arabicPeriod"/>
            </a:pPr>
            <a:r>
              <a:rPr lang="en-US" altLang="zh-CN" sz="2400" dirty="0" smtClean="0">
                <a:solidFill>
                  <a:schemeClr val="tx1">
                    <a:lumMod val="85000"/>
                    <a:lumOff val="15000"/>
                  </a:schemeClr>
                </a:solidFill>
              </a:rPr>
              <a:t> Compute spatial and spectral entropies within each </a:t>
            </a:r>
          </a:p>
          <a:p>
            <a:pPr marL="342900" indent="-342900">
              <a:lnSpc>
                <a:spcPct val="150000"/>
              </a:lnSpc>
            </a:pPr>
            <a:r>
              <a:rPr lang="en-US" altLang="zh-CN" sz="2400" dirty="0" smtClean="0">
                <a:solidFill>
                  <a:schemeClr val="tx1">
                    <a:lumMod val="85000"/>
                    <a:lumOff val="15000"/>
                  </a:schemeClr>
                </a:solidFill>
              </a:rPr>
              <a:t>       image local block.(8*8)             S    F</a:t>
            </a:r>
          </a:p>
          <a:p>
            <a:pPr marL="457200" indent="-457200">
              <a:lnSpc>
                <a:spcPct val="150000"/>
              </a:lnSpc>
              <a:buFont typeface="+mj-lt"/>
              <a:buAutoNum type="arabicPeriod" startAt="3"/>
            </a:pPr>
            <a:r>
              <a:rPr lang="en-US" altLang="zh-CN" sz="2400" dirty="0" smtClean="0">
                <a:solidFill>
                  <a:schemeClr val="tx1">
                    <a:lumMod val="85000"/>
                    <a:lumOff val="15000"/>
                  </a:schemeClr>
                </a:solidFill>
              </a:rPr>
              <a:t>Feature pooling  (60%)              Sc  </a:t>
            </a:r>
            <a:r>
              <a:rPr lang="en-US" altLang="zh-CN" sz="2400" dirty="0" err="1" smtClean="0">
                <a:solidFill>
                  <a:schemeClr val="tx1">
                    <a:lumMod val="85000"/>
                    <a:lumOff val="15000"/>
                  </a:schemeClr>
                </a:solidFill>
              </a:rPr>
              <a:t>Fc</a:t>
            </a:r>
            <a:endParaRPr lang="en-US" altLang="zh-CN" sz="2400" dirty="0" smtClean="0">
              <a:solidFill>
                <a:schemeClr val="tx1">
                  <a:lumMod val="85000"/>
                  <a:lumOff val="15000"/>
                </a:schemeClr>
              </a:solidFill>
            </a:endParaRPr>
          </a:p>
          <a:p>
            <a:pPr marL="342900" indent="-342900">
              <a:lnSpc>
                <a:spcPct val="150000"/>
              </a:lnSpc>
            </a:pPr>
            <a:endParaRPr lang="en-US" altLang="zh-CN" sz="2400" dirty="0" smtClean="0">
              <a:solidFill>
                <a:schemeClr val="tx1">
                  <a:lumMod val="85000"/>
                  <a:lumOff val="15000"/>
                </a:schemeClr>
              </a:solidFill>
            </a:endParaRPr>
          </a:p>
          <a:p>
            <a:pPr marL="342900" indent="-342900">
              <a:lnSpc>
                <a:spcPct val="150000"/>
              </a:lnSpc>
            </a:pPr>
            <a:r>
              <a:rPr lang="en-US" altLang="zh-CN" sz="2400" dirty="0" smtClean="0">
                <a:solidFill>
                  <a:schemeClr val="tx1">
                    <a:lumMod val="85000"/>
                    <a:lumOff val="15000"/>
                  </a:schemeClr>
                </a:solidFill>
              </a:rPr>
              <a:t>             </a:t>
            </a:r>
            <a:r>
              <a:rPr lang="en-US" altLang="zh-CN" sz="2400" dirty="0" smtClean="0">
                <a:solidFill>
                  <a:schemeClr val="tx2">
                    <a:lumMod val="60000"/>
                    <a:lumOff val="40000"/>
                  </a:schemeClr>
                </a:solidFill>
              </a:rPr>
              <a:t>3*4=12  dimensional feature vector</a:t>
            </a:r>
            <a:endParaRPr lang="zh-CN" altLang="en-US" dirty="0">
              <a:solidFill>
                <a:schemeClr val="tx2">
                  <a:lumMod val="60000"/>
                  <a:lumOff val="40000"/>
                </a:schemeClr>
              </a:solidFill>
            </a:endParaRPr>
          </a:p>
        </p:txBody>
      </p:sp>
      <p:sp>
        <p:nvSpPr>
          <p:cNvPr id="12" name="右箭头 11"/>
          <p:cNvSpPr/>
          <p:nvPr/>
        </p:nvSpPr>
        <p:spPr>
          <a:xfrm>
            <a:off x="5868144" y="2505085"/>
            <a:ext cx="288032" cy="288032"/>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4716016" y="3585205"/>
            <a:ext cx="288032" cy="288032"/>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4716016" y="4161269"/>
            <a:ext cx="288032" cy="288032"/>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双括号 15"/>
          <p:cNvSpPr/>
          <p:nvPr/>
        </p:nvSpPr>
        <p:spPr>
          <a:xfrm>
            <a:off x="755576" y="2348880"/>
            <a:ext cx="7488832" cy="2232248"/>
          </a:xfrm>
          <a:prstGeom prst="bracketPair">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上下箭头 16"/>
          <p:cNvSpPr/>
          <p:nvPr/>
        </p:nvSpPr>
        <p:spPr>
          <a:xfrm>
            <a:off x="4211960" y="4581128"/>
            <a:ext cx="288032" cy="504056"/>
          </a:xfrm>
          <a:prstGeom prst="upDownArrow">
            <a:avLst/>
          </a:prstGeom>
          <a:solidFill>
            <a:schemeClr val="accent1">
              <a:lumMod val="60000"/>
              <a:lumOff val="4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1259632" y="5733256"/>
            <a:ext cx="7416824" cy="461665"/>
          </a:xfrm>
          <a:prstGeom prst="rect">
            <a:avLst/>
          </a:prstGeom>
          <a:noFill/>
        </p:spPr>
        <p:txBody>
          <a:bodyPr wrap="square" rtlCol="0">
            <a:spAutoFit/>
          </a:bodyPr>
          <a:lstStyle/>
          <a:p>
            <a:r>
              <a:rPr lang="en-US" altLang="zh-CN" sz="2400" dirty="0" smtClean="0">
                <a:solidFill>
                  <a:schemeClr val="tx1">
                    <a:lumMod val="85000"/>
                    <a:lumOff val="15000"/>
                  </a:schemeClr>
                </a:solidFill>
              </a:rPr>
              <a:t>4.  Predict image quality score (2-stage framework )</a:t>
            </a:r>
            <a:endParaRPr lang="zh-CN" altLang="en-US" sz="2400" dirty="0">
              <a:solidFill>
                <a:schemeClr val="tx1">
                  <a:lumMod val="85000"/>
                  <a:lumOff val="15000"/>
                </a:schemeClr>
              </a:solidFill>
            </a:endParaRPr>
          </a:p>
        </p:txBody>
      </p:sp>
      <p:sp>
        <p:nvSpPr>
          <p:cNvPr id="15" name="灯片编号占位符 14"/>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260648"/>
            <a:ext cx="6048672" cy="646331"/>
          </a:xfrm>
          <a:prstGeom prst="rect">
            <a:avLst/>
          </a:prstGeom>
          <a:noFill/>
        </p:spPr>
        <p:txBody>
          <a:bodyPr wrap="square" rtlCol="0">
            <a:spAutoFit/>
          </a:bodyPr>
          <a:lstStyle/>
          <a:p>
            <a:pPr algn="ctr"/>
            <a:r>
              <a:rPr lang="en-US" altLang="zh-CN" sz="3600" dirty="0" smtClean="0">
                <a:solidFill>
                  <a:schemeClr val="tx1">
                    <a:lumMod val="75000"/>
                    <a:lumOff val="25000"/>
                  </a:schemeClr>
                </a:solidFill>
                <a:ea typeface="微软雅黑" pitchFamily="34" charset="-122"/>
              </a:rPr>
              <a:t>Top-performing Approach SSEQ</a:t>
            </a:r>
            <a:endParaRPr lang="zh-CN" altLang="en-US" sz="3600" b="1" dirty="0">
              <a:solidFill>
                <a:schemeClr val="tx1">
                  <a:lumMod val="75000"/>
                  <a:lumOff val="2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0" name="TextBox 9"/>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Two-stage framework for blind IQA</a:t>
            </a:r>
            <a:endParaRPr lang="zh-CN" altLang="en-US" sz="3600" dirty="0">
              <a:solidFill>
                <a:schemeClr val="tx1">
                  <a:lumMod val="75000"/>
                  <a:lumOff val="25000"/>
                </a:schemeClr>
              </a:solidFill>
              <a:ea typeface="微软雅黑" pitchFamily="34" charset="-122"/>
            </a:endParaRPr>
          </a:p>
        </p:txBody>
      </p:sp>
      <p:sp>
        <p:nvSpPr>
          <p:cNvPr id="12" name="TextBox 11"/>
          <p:cNvSpPr txBox="1"/>
          <p:nvPr/>
        </p:nvSpPr>
        <p:spPr>
          <a:xfrm>
            <a:off x="1187624" y="2492896"/>
            <a:ext cx="6120680" cy="2308324"/>
          </a:xfrm>
          <a:prstGeom prst="rect">
            <a:avLst/>
          </a:prstGeom>
          <a:noFill/>
        </p:spPr>
        <p:txBody>
          <a:bodyPr wrap="square" rtlCol="0">
            <a:spAutoFit/>
          </a:bodyPr>
          <a:lstStyle/>
          <a:p>
            <a:pPr marL="457200" indent="-457200">
              <a:buFont typeface="+mj-lt"/>
              <a:buAutoNum type="arabicPeriod"/>
            </a:pPr>
            <a:r>
              <a:rPr lang="en-US" altLang="zh-CN" sz="2400" dirty="0" smtClean="0">
                <a:solidFill>
                  <a:schemeClr val="tx1">
                    <a:lumMod val="85000"/>
                    <a:lumOff val="15000"/>
                  </a:schemeClr>
                </a:solidFill>
              </a:rPr>
              <a:t>Distortion  classifying </a:t>
            </a:r>
          </a:p>
          <a:p>
            <a:pPr marL="457200" indent="-457200">
              <a:buFont typeface="+mj-lt"/>
              <a:buAutoNum type="arabicPeriod"/>
            </a:pPr>
            <a:endParaRPr lang="en-US" altLang="zh-CN" sz="2400" dirty="0" smtClean="0">
              <a:solidFill>
                <a:schemeClr val="tx1">
                  <a:lumMod val="85000"/>
                  <a:lumOff val="15000"/>
                </a:schemeClr>
              </a:solidFill>
            </a:endParaRPr>
          </a:p>
          <a:p>
            <a:pPr marL="457200" indent="-457200"/>
            <a:r>
              <a:rPr lang="en-US" altLang="zh-CN" sz="2400" dirty="0" smtClean="0">
                <a:solidFill>
                  <a:schemeClr val="tx1">
                    <a:lumMod val="85000"/>
                    <a:lumOff val="15000"/>
                  </a:schemeClr>
                </a:solidFill>
              </a:rPr>
              <a:t> </a:t>
            </a:r>
          </a:p>
          <a:p>
            <a:pPr marL="457200" indent="-457200"/>
            <a:endParaRPr lang="en-US" altLang="zh-CN" sz="2400" dirty="0" smtClean="0">
              <a:solidFill>
                <a:schemeClr val="tx1">
                  <a:lumMod val="85000"/>
                  <a:lumOff val="15000"/>
                </a:schemeClr>
              </a:solidFill>
            </a:endParaRPr>
          </a:p>
          <a:p>
            <a:pPr marL="457200" indent="-457200">
              <a:buFont typeface="+mj-lt"/>
              <a:buAutoNum type="arabicPeriod" startAt="2"/>
            </a:pPr>
            <a:r>
              <a:rPr lang="en-US" altLang="zh-CN" sz="2400" dirty="0" smtClean="0">
                <a:solidFill>
                  <a:schemeClr val="tx1">
                    <a:lumMod val="85000"/>
                    <a:lumOff val="15000"/>
                  </a:schemeClr>
                </a:solidFill>
              </a:rPr>
              <a:t>Distortion  specific quality assessment</a:t>
            </a:r>
            <a:br>
              <a:rPr lang="en-US" altLang="zh-CN" sz="2400" dirty="0" smtClean="0">
                <a:solidFill>
                  <a:schemeClr val="tx1">
                    <a:lumMod val="85000"/>
                    <a:lumOff val="15000"/>
                  </a:schemeClr>
                </a:solidFill>
              </a:rPr>
            </a:br>
            <a:r>
              <a:rPr lang="en-US" altLang="zh-CN" sz="2400" dirty="0" smtClean="0">
                <a:solidFill>
                  <a:schemeClr val="tx1">
                    <a:lumMod val="85000"/>
                    <a:lumOff val="15000"/>
                  </a:schemeClr>
                </a:solidFill>
              </a:rPr>
              <a:t> </a:t>
            </a:r>
            <a:endParaRPr lang="zh-CN" altLang="en-US" sz="2400" dirty="0">
              <a:solidFill>
                <a:schemeClr val="tx1">
                  <a:lumMod val="85000"/>
                  <a:lumOff val="15000"/>
                </a:schemeClr>
              </a:solidFill>
            </a:endParaRPr>
          </a:p>
        </p:txBody>
      </p:sp>
      <p:sp>
        <p:nvSpPr>
          <p:cNvPr id="21" name="右箭头 20"/>
          <p:cNvSpPr/>
          <p:nvPr/>
        </p:nvSpPr>
        <p:spPr>
          <a:xfrm>
            <a:off x="1907704" y="3284984"/>
            <a:ext cx="288032" cy="288032"/>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267744" y="3212976"/>
            <a:ext cx="5184576" cy="461665"/>
          </a:xfrm>
          <a:prstGeom prst="rect">
            <a:avLst/>
          </a:prstGeom>
          <a:noFill/>
        </p:spPr>
        <p:txBody>
          <a:bodyPr wrap="square" rtlCol="0">
            <a:spAutoFit/>
          </a:bodyPr>
          <a:lstStyle/>
          <a:p>
            <a:r>
              <a:rPr lang="en-US" altLang="zh-CN" sz="2400" dirty="0" smtClean="0">
                <a:solidFill>
                  <a:schemeClr val="tx1">
                    <a:lumMod val="85000"/>
                    <a:lumOff val="15000"/>
                  </a:schemeClr>
                </a:solidFill>
              </a:rPr>
              <a:t>Probabilistic classifier</a:t>
            </a:r>
            <a:endParaRPr lang="zh-CN" altLang="en-US" sz="2400" dirty="0">
              <a:solidFill>
                <a:schemeClr val="tx1">
                  <a:lumMod val="85000"/>
                  <a:lumOff val="15000"/>
                </a:schemeClr>
              </a:solidFill>
            </a:endParaRPr>
          </a:p>
        </p:txBody>
      </p:sp>
      <p:sp>
        <p:nvSpPr>
          <p:cNvPr id="23" name="右箭头 22"/>
          <p:cNvSpPr/>
          <p:nvPr/>
        </p:nvSpPr>
        <p:spPr>
          <a:xfrm>
            <a:off x="1907704" y="4725144"/>
            <a:ext cx="288032" cy="288032"/>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267744" y="4653136"/>
            <a:ext cx="5184576" cy="461665"/>
          </a:xfrm>
          <a:prstGeom prst="rect">
            <a:avLst/>
          </a:prstGeom>
          <a:noFill/>
        </p:spPr>
        <p:txBody>
          <a:bodyPr wrap="square" rtlCol="0">
            <a:spAutoFit/>
          </a:bodyPr>
          <a:lstStyle/>
          <a:p>
            <a:r>
              <a:rPr lang="en-US" altLang="zh-CN" sz="2400" dirty="0" smtClean="0">
                <a:solidFill>
                  <a:schemeClr val="tx1">
                    <a:lumMod val="85000"/>
                    <a:lumOff val="15000"/>
                  </a:schemeClr>
                </a:solidFill>
              </a:rPr>
              <a:t>Regression function</a:t>
            </a:r>
            <a:endParaRPr lang="zh-CN" altLang="en-US" sz="2400" dirty="0">
              <a:solidFill>
                <a:schemeClr val="tx1">
                  <a:lumMod val="85000"/>
                  <a:lumOff val="15000"/>
                </a:schemeClr>
              </a:solidFill>
            </a:endParaRPr>
          </a:p>
        </p:txBody>
      </p:sp>
      <p:sp>
        <p:nvSpPr>
          <p:cNvPr id="13" name="灯片编号占位符 12"/>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608" y="260648"/>
            <a:ext cx="6048672" cy="646331"/>
          </a:xfrm>
          <a:prstGeom prst="rect">
            <a:avLst/>
          </a:prstGeom>
          <a:noFill/>
        </p:spPr>
        <p:txBody>
          <a:bodyPr wrap="square" rtlCol="0">
            <a:spAutoFit/>
          </a:bodyPr>
          <a:lstStyle/>
          <a:p>
            <a:pPr algn="ctr"/>
            <a:r>
              <a:rPr lang="en-US" altLang="zh-CN" sz="3600" dirty="0" smtClean="0">
                <a:solidFill>
                  <a:schemeClr val="tx1">
                    <a:lumMod val="75000"/>
                    <a:lumOff val="25000"/>
                  </a:schemeClr>
                </a:solidFill>
                <a:ea typeface="微软雅黑" pitchFamily="34" charset="-122"/>
              </a:rPr>
              <a:t>Top-performing Approach SSEQ</a:t>
            </a:r>
            <a:endParaRPr lang="zh-CN" altLang="en-US" sz="3600" b="1" dirty="0">
              <a:solidFill>
                <a:schemeClr val="tx1">
                  <a:lumMod val="75000"/>
                  <a:lumOff val="25000"/>
                </a:schemeClr>
              </a:solidFill>
              <a:ea typeface="微软雅黑" pitchFamily="34" charset="-122"/>
            </a:endParaRPr>
          </a:p>
        </p:txBody>
      </p:sp>
      <p:cxnSp>
        <p:nvCxnSpPr>
          <p:cNvPr id="4" name="直接连接符 3"/>
          <p:cNvCxnSpPr/>
          <p:nvPr/>
        </p:nvCxnSpPr>
        <p:spPr>
          <a:xfrm>
            <a:off x="899592" y="980728"/>
            <a:ext cx="6840760" cy="0"/>
          </a:xfrm>
          <a:prstGeom prst="line">
            <a:avLst/>
          </a:prstGeom>
          <a:ln w="88900" cmpd="thickThin">
            <a:solidFill>
              <a:srgbClr val="C8C5BC"/>
            </a:solidFill>
            <a:prstDash val="soli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07504" y="332656"/>
            <a:ext cx="864096" cy="86409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solidFill>
                <a:schemeClr val="tx1">
                  <a:lumMod val="65000"/>
                  <a:lumOff val="35000"/>
                </a:schemeClr>
              </a:solidFill>
            </a:endParaRPr>
          </a:p>
        </p:txBody>
      </p:sp>
      <p:sp>
        <p:nvSpPr>
          <p:cNvPr id="6" name="TextBox 5"/>
          <p:cNvSpPr txBox="1"/>
          <p:nvPr/>
        </p:nvSpPr>
        <p:spPr>
          <a:xfrm>
            <a:off x="323528" y="355303"/>
            <a:ext cx="648072" cy="769441"/>
          </a:xfrm>
          <a:prstGeom prst="rect">
            <a:avLst/>
          </a:prstGeom>
          <a:noFill/>
        </p:spPr>
        <p:txBody>
          <a:bodyPr wrap="square" rtlCol="0">
            <a:spAutoFit/>
          </a:bodyPr>
          <a:lstStyle/>
          <a:p>
            <a:r>
              <a:rPr lang="en-US" altLang="zh-CN" sz="4400" dirty="0" smtClean="0">
                <a:solidFill>
                  <a:schemeClr val="bg1"/>
                </a:solidFill>
              </a:rPr>
              <a:t>2</a:t>
            </a:r>
            <a:endParaRPr lang="zh-CN" altLang="en-US" sz="4400" dirty="0">
              <a:solidFill>
                <a:schemeClr val="bg1"/>
              </a:solidFill>
            </a:endParaRPr>
          </a:p>
        </p:txBody>
      </p:sp>
      <p:sp>
        <p:nvSpPr>
          <p:cNvPr id="10" name="TextBox 9"/>
          <p:cNvSpPr txBox="1"/>
          <p:nvPr/>
        </p:nvSpPr>
        <p:spPr>
          <a:xfrm>
            <a:off x="971600" y="1412776"/>
            <a:ext cx="7272808" cy="646331"/>
          </a:xfrm>
          <a:prstGeom prst="rect">
            <a:avLst/>
          </a:prstGeom>
          <a:noFill/>
        </p:spPr>
        <p:txBody>
          <a:bodyPr wrap="square" rtlCol="0">
            <a:spAutoFit/>
          </a:bodyPr>
          <a:lstStyle/>
          <a:p>
            <a:pPr>
              <a:buFont typeface="Arial" pitchFamily="34" charset="0"/>
              <a:buChar char="•"/>
            </a:pPr>
            <a:r>
              <a:rPr lang="en-US" altLang="zh-CN" sz="3600" dirty="0" smtClean="0">
                <a:solidFill>
                  <a:schemeClr val="tx1">
                    <a:lumMod val="75000"/>
                    <a:lumOff val="25000"/>
                  </a:schemeClr>
                </a:solidFill>
                <a:ea typeface="微软雅黑" pitchFamily="34" charset="-122"/>
              </a:rPr>
              <a:t>  </a:t>
            </a:r>
            <a:r>
              <a:rPr lang="en-US" altLang="zh-CN" sz="3200" dirty="0" smtClean="0">
                <a:solidFill>
                  <a:schemeClr val="tx1">
                    <a:lumMod val="75000"/>
                    <a:lumOff val="25000"/>
                  </a:schemeClr>
                </a:solidFill>
              </a:rPr>
              <a:t>Image  entropy  features</a:t>
            </a:r>
            <a:endParaRPr lang="zh-CN" altLang="en-US" sz="3600" dirty="0">
              <a:solidFill>
                <a:schemeClr val="tx1">
                  <a:lumMod val="75000"/>
                  <a:lumOff val="25000"/>
                </a:schemeClr>
              </a:solidFill>
              <a:ea typeface="微软雅黑" pitchFamily="34" charset="-122"/>
            </a:endParaRPr>
          </a:p>
        </p:txBody>
      </p:sp>
      <p:sp>
        <p:nvSpPr>
          <p:cNvPr id="14" name="TextBox 13"/>
          <p:cNvSpPr txBox="1"/>
          <p:nvPr/>
        </p:nvSpPr>
        <p:spPr>
          <a:xfrm>
            <a:off x="1187624" y="2492896"/>
            <a:ext cx="6120680" cy="2308324"/>
          </a:xfrm>
          <a:prstGeom prst="rect">
            <a:avLst/>
          </a:prstGeom>
          <a:noFill/>
        </p:spPr>
        <p:txBody>
          <a:bodyPr wrap="square" rtlCol="0">
            <a:spAutoFit/>
          </a:bodyPr>
          <a:lstStyle/>
          <a:p>
            <a:pPr marL="457200" indent="-457200">
              <a:buFont typeface="+mj-lt"/>
              <a:buAutoNum type="arabicPeriod"/>
            </a:pPr>
            <a:r>
              <a:rPr lang="en-US" altLang="zh-CN" sz="2400" dirty="0" smtClean="0">
                <a:solidFill>
                  <a:schemeClr val="tx1">
                    <a:lumMod val="85000"/>
                    <a:lumOff val="15000"/>
                  </a:schemeClr>
                </a:solidFill>
              </a:rPr>
              <a:t> Spatial entropy features  (f1-f6) </a:t>
            </a:r>
          </a:p>
          <a:p>
            <a:pPr marL="457200" indent="-457200"/>
            <a:r>
              <a:rPr lang="en-US" altLang="zh-CN" sz="2400" dirty="0" smtClean="0">
                <a:solidFill>
                  <a:schemeClr val="tx1">
                    <a:lumMod val="85000"/>
                    <a:lumOff val="15000"/>
                  </a:schemeClr>
                </a:solidFill>
              </a:rPr>
              <a:t> </a:t>
            </a:r>
          </a:p>
          <a:p>
            <a:pPr marL="457200" indent="-457200"/>
            <a:endParaRPr lang="en-US" altLang="zh-CN" sz="2400" dirty="0" smtClean="0">
              <a:solidFill>
                <a:schemeClr val="tx1">
                  <a:lumMod val="85000"/>
                  <a:lumOff val="15000"/>
                </a:schemeClr>
              </a:solidFill>
            </a:endParaRPr>
          </a:p>
          <a:p>
            <a:pPr marL="457200" indent="-457200">
              <a:buFont typeface="+mj-lt"/>
              <a:buAutoNum type="arabicPeriod" startAt="2"/>
            </a:pPr>
            <a:endParaRPr lang="en-US" altLang="zh-CN" sz="2400" dirty="0" smtClean="0">
              <a:solidFill>
                <a:schemeClr val="tx1">
                  <a:lumMod val="85000"/>
                  <a:lumOff val="15000"/>
                </a:schemeClr>
              </a:solidFill>
            </a:endParaRPr>
          </a:p>
          <a:p>
            <a:pPr marL="457200" indent="-457200">
              <a:buFont typeface="+mj-lt"/>
              <a:buAutoNum type="arabicPeriod" startAt="2"/>
            </a:pPr>
            <a:r>
              <a:rPr lang="en-US" altLang="zh-CN" sz="2400" dirty="0" smtClean="0">
                <a:solidFill>
                  <a:schemeClr val="tx1">
                    <a:lumMod val="85000"/>
                    <a:lumOff val="15000"/>
                  </a:schemeClr>
                </a:solidFill>
              </a:rPr>
              <a:t>Spectral entropy features (f7-f12) </a:t>
            </a:r>
            <a:br>
              <a:rPr lang="en-US" altLang="zh-CN" sz="2400" dirty="0" smtClean="0">
                <a:solidFill>
                  <a:schemeClr val="tx1">
                    <a:lumMod val="85000"/>
                    <a:lumOff val="15000"/>
                  </a:schemeClr>
                </a:solidFill>
              </a:rPr>
            </a:br>
            <a:r>
              <a:rPr lang="en-US" altLang="zh-CN" sz="2400" dirty="0" smtClean="0">
                <a:solidFill>
                  <a:schemeClr val="tx1">
                    <a:lumMod val="85000"/>
                    <a:lumOff val="15000"/>
                  </a:schemeClr>
                </a:solidFill>
              </a:rPr>
              <a:t> </a:t>
            </a:r>
            <a:endParaRPr lang="zh-CN" altLang="en-US" sz="2400" dirty="0">
              <a:solidFill>
                <a:schemeClr val="tx1">
                  <a:lumMod val="85000"/>
                  <a:lumOff val="15000"/>
                </a:schemeClr>
              </a:solidFill>
            </a:endParaRPr>
          </a:p>
        </p:txBody>
      </p:sp>
      <p:sp>
        <p:nvSpPr>
          <p:cNvPr id="16" name="右箭头 15"/>
          <p:cNvSpPr/>
          <p:nvPr/>
        </p:nvSpPr>
        <p:spPr>
          <a:xfrm>
            <a:off x="1907704" y="3284984"/>
            <a:ext cx="288032" cy="288032"/>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267744" y="2996952"/>
            <a:ext cx="5184576" cy="830997"/>
          </a:xfrm>
          <a:prstGeom prst="rect">
            <a:avLst/>
          </a:prstGeom>
          <a:noFill/>
        </p:spPr>
        <p:txBody>
          <a:bodyPr wrap="square" rtlCol="0">
            <a:spAutoFit/>
          </a:bodyPr>
          <a:lstStyle/>
          <a:p>
            <a:r>
              <a:rPr lang="en-US" altLang="zh-CN" sz="2400" dirty="0" smtClean="0">
                <a:solidFill>
                  <a:schemeClr val="tx1">
                    <a:lumMod val="85000"/>
                    <a:lumOff val="15000"/>
                  </a:schemeClr>
                </a:solidFill>
              </a:rPr>
              <a:t>A function of the probability distribution of the local pixel values </a:t>
            </a:r>
            <a:endParaRPr lang="zh-CN" altLang="en-US" sz="2400" dirty="0">
              <a:solidFill>
                <a:schemeClr val="tx1">
                  <a:lumMod val="85000"/>
                  <a:lumOff val="15000"/>
                </a:schemeClr>
              </a:solidFill>
            </a:endParaRPr>
          </a:p>
        </p:txBody>
      </p:sp>
      <p:sp>
        <p:nvSpPr>
          <p:cNvPr id="18" name="TextBox 17"/>
          <p:cNvSpPr txBox="1"/>
          <p:nvPr/>
        </p:nvSpPr>
        <p:spPr>
          <a:xfrm>
            <a:off x="2267744" y="4509120"/>
            <a:ext cx="5184576" cy="1200329"/>
          </a:xfrm>
          <a:prstGeom prst="rect">
            <a:avLst/>
          </a:prstGeom>
          <a:noFill/>
        </p:spPr>
        <p:txBody>
          <a:bodyPr wrap="square" rtlCol="0">
            <a:spAutoFit/>
          </a:bodyPr>
          <a:lstStyle/>
          <a:p>
            <a:r>
              <a:rPr lang="en-US" altLang="zh-CN" sz="2400" dirty="0" smtClean="0">
                <a:solidFill>
                  <a:schemeClr val="tx1">
                    <a:lumMod val="85000"/>
                    <a:lumOff val="15000"/>
                  </a:schemeClr>
                </a:solidFill>
              </a:rPr>
              <a:t>A function of the probability distribution of the local DCT coefficient values </a:t>
            </a:r>
            <a:br>
              <a:rPr lang="en-US" altLang="zh-CN" sz="2400" dirty="0" smtClean="0">
                <a:solidFill>
                  <a:schemeClr val="tx1">
                    <a:lumMod val="85000"/>
                    <a:lumOff val="15000"/>
                  </a:schemeClr>
                </a:solidFill>
              </a:rPr>
            </a:br>
            <a:endParaRPr lang="zh-CN" altLang="en-US" sz="2400" dirty="0">
              <a:solidFill>
                <a:schemeClr val="tx1">
                  <a:lumMod val="85000"/>
                  <a:lumOff val="15000"/>
                </a:schemeClr>
              </a:solidFill>
            </a:endParaRPr>
          </a:p>
        </p:txBody>
      </p:sp>
      <p:sp>
        <p:nvSpPr>
          <p:cNvPr id="19" name="右箭头 18"/>
          <p:cNvSpPr/>
          <p:nvPr/>
        </p:nvSpPr>
        <p:spPr>
          <a:xfrm>
            <a:off x="1907704" y="4725144"/>
            <a:ext cx="288032" cy="288032"/>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1129</Words>
  <Application>Microsoft Office PowerPoint</Application>
  <PresentationFormat>全屏显示(4:3)</PresentationFormat>
  <Paragraphs>213</Paragraphs>
  <Slides>20</Slides>
  <Notes>17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主题</vt:lpstr>
      <vt:lpstr>Microsoft Office Excel 2007 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wy</cp:lastModifiedBy>
  <cp:revision>143</cp:revision>
  <dcterms:created xsi:type="dcterms:W3CDTF">2016-10-19T12:50:54Z</dcterms:created>
  <dcterms:modified xsi:type="dcterms:W3CDTF">2016-10-24T05:52:53Z</dcterms:modified>
</cp:coreProperties>
</file>