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7"/>
  </p:notesMasterIdLst>
  <p:handoutMasterIdLst>
    <p:handoutMasterId r:id="rId178"/>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473" r:id="rId60"/>
    <p:sldId id="474" r:id="rId61"/>
    <p:sldId id="589"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424" r:id="rId129"/>
    <p:sldId id="381" r:id="rId130"/>
    <p:sldId id="382" r:id="rId131"/>
    <p:sldId id="383" r:id="rId132"/>
    <p:sldId id="384" r:id="rId133"/>
    <p:sldId id="385" r:id="rId134"/>
    <p:sldId id="386" r:id="rId135"/>
    <p:sldId id="387" r:id="rId136"/>
    <p:sldId id="388" r:id="rId137"/>
    <p:sldId id="380" r:id="rId138"/>
    <p:sldId id="389" r:id="rId139"/>
    <p:sldId id="390" r:id="rId140"/>
    <p:sldId id="391" r:id="rId141"/>
    <p:sldId id="392" r:id="rId142"/>
    <p:sldId id="393" r:id="rId143"/>
    <p:sldId id="394" r:id="rId144"/>
    <p:sldId id="395" r:id="rId145"/>
    <p:sldId id="396" r:id="rId146"/>
    <p:sldId id="397" r:id="rId147"/>
    <p:sldId id="416" r:id="rId148"/>
    <p:sldId id="417" r:id="rId149"/>
    <p:sldId id="418" r:id="rId150"/>
    <p:sldId id="419" r:id="rId151"/>
    <p:sldId id="420" r:id="rId152"/>
    <p:sldId id="421" r:id="rId153"/>
    <p:sldId id="422" r:id="rId154"/>
    <p:sldId id="423" r:id="rId155"/>
    <p:sldId id="413" r:id="rId156"/>
    <p:sldId id="414" r:id="rId157"/>
    <p:sldId id="415" r:id="rId158"/>
    <p:sldId id="411" r:id="rId159"/>
    <p:sldId id="412" r:id="rId160"/>
    <p:sldId id="425" r:id="rId161"/>
    <p:sldId id="403" r:id="rId162"/>
    <p:sldId id="404" r:id="rId163"/>
    <p:sldId id="405" r:id="rId164"/>
    <p:sldId id="406" r:id="rId165"/>
    <p:sldId id="407" r:id="rId166"/>
    <p:sldId id="408" r:id="rId167"/>
    <p:sldId id="409" r:id="rId168"/>
    <p:sldId id="410" r:id="rId169"/>
    <p:sldId id="398" r:id="rId170"/>
    <p:sldId id="399" r:id="rId171"/>
    <p:sldId id="400" r:id="rId172"/>
    <p:sldId id="401" r:id="rId173"/>
    <p:sldId id="402" r:id="rId174"/>
    <p:sldId id="426" r:id="rId175"/>
    <p:sldId id="258" r:id="rId176"/>
  </p:sldIdLst>
  <p:sldSz cx="12192000" cy="6858000"/>
  <p:notesSz cx="6858000" cy="9144000"/>
  <p:defaultTextStyle>
    <a:defPPr>
      <a:defRPr lang="zh-CN"/>
    </a:defPPr>
    <a:lvl1pPr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1pPr>
    <a:lvl2pPr marL="4572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2pPr>
    <a:lvl3pPr marL="9144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3pPr>
    <a:lvl4pPr marL="13716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4pPr>
    <a:lvl5pPr marL="18288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FFFF99"/>
    <a:srgbClr val="365AA8"/>
    <a:srgbClr val="A50021"/>
    <a:srgbClr val="9900FF"/>
    <a:srgbClr val="28A8B6"/>
    <a:srgbClr val="2C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6" autoAdjust="0"/>
  </p:normalViewPr>
  <p:slideViewPr>
    <p:cSldViewPr>
      <p:cViewPr varScale="1">
        <p:scale>
          <a:sx n="87" d="100"/>
          <a:sy n="87" d="100"/>
        </p:scale>
        <p:origin x="528"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1" Type="http://schemas.openxmlformats.org/officeDocument/2006/relationships/tableStyles" Target="tableStyles.xml"/><Relationship Id="rId180" Type="http://schemas.openxmlformats.org/officeDocument/2006/relationships/viewProps" Target="viewProps.xml"/><Relationship Id="rId18" Type="http://schemas.openxmlformats.org/officeDocument/2006/relationships/slide" Target="slides/slide16.xml"/><Relationship Id="rId179" Type="http://schemas.openxmlformats.org/officeDocument/2006/relationships/presProps" Target="presProps.xml"/><Relationship Id="rId178" Type="http://schemas.openxmlformats.org/officeDocument/2006/relationships/handoutMaster" Target="handoutMasters/handoutMaster1.xml"/><Relationship Id="rId177" Type="http://schemas.openxmlformats.org/officeDocument/2006/relationships/notesMaster" Target="notesMasters/notesMaster1.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a:ea typeface="宋体" panose="02010600030101010101" pitchFamily="2" charset="-122"/>
              </a:defRPr>
            </a:lvl1pPr>
          </a:lstStyle>
          <a:p>
            <a:pPr>
              <a:defRPr/>
            </a:pPr>
            <a:endParaRPr lang="en-US" altLang="zh-CN"/>
          </a:p>
        </p:txBody>
      </p:sp>
      <p:sp>
        <p:nvSpPr>
          <p:cNvPr id="337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a:ea typeface="宋体" panose="02010600030101010101" pitchFamily="2" charset="-122"/>
              </a:defRPr>
            </a:lvl1pPr>
          </a:lstStyle>
          <a:p>
            <a:pPr>
              <a:defRPr/>
            </a:pPr>
            <a:endParaRPr lang="en-US" altLang="zh-CN"/>
          </a:p>
        </p:txBody>
      </p:sp>
      <p:sp>
        <p:nvSpPr>
          <p:cNvPr id="337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a:ea typeface="宋体" panose="02010600030101010101" pitchFamily="2" charset="-122"/>
              </a:defRPr>
            </a:lvl1pPr>
          </a:lstStyle>
          <a:p>
            <a:pPr>
              <a:defRPr/>
            </a:pPr>
            <a:endParaRPr lang="en-US" altLang="zh-CN"/>
          </a:p>
        </p:txBody>
      </p:sp>
      <p:sp>
        <p:nvSpPr>
          <p:cNvPr id="337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kumimoji="1" sz="1200">
                <a:ea typeface="宋体" panose="02010600030101010101" pitchFamily="2" charset="-122"/>
              </a:defRPr>
            </a:lvl1pPr>
          </a:lstStyle>
          <a:p>
            <a:fld id="{3410FA40-AE0F-4A8A-9DF7-992BEEB466C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1102 655,'0'-3,"0"0,1 0,0 0,0 0,-1 0,3 1,2-1,-1 1,-1 1,0 0,1 0,0 0,-1 0,0 1,0-1,0 0,0 0,0 0,0 0,0-1,0 1,0 0,1 0,-1 0,0 1,1-2,-1 2,1-1,-1 1,0 0,0-1,0 1,2-1,0 0,-1 1,-1-1,0 1,0-1,1-1,1 1,-2 0,0 1,1-1,-1 1,0 0,0-1,0 0,2 1,-2 0,1-1,-1 1,0-1,0 0,0 1,0-1,0 1,0 0,0-1,2 0,-1 1,-1 0,0-1,2 0,-1 1,-1 0,0 0,2-1,-1 0,0 0,0 1,0 0,-1 0,0-1,0 1,0 0,0 0,0 0,0 0,0 0,1 0,0 0,0 0,-1 0,1 0,-1-1,0 1,0-1,1 0,0 1,0-1,1-1,-2 2,0 0,1 0,2 0,-1 0,1 0,-1 0,-1 0,0 0,0 0,-1 0,0 0,0 0,1 0,-1 0,0 0,0 0,1 0,1 0,-1 0,1 0,-2 1,0-1,0 0,1 1,-1-1,1 0,-1 0,0 0,0 0,1 0,0 0,-1 0,0 0,0 0,1 0,2 0,-3 0,0 0,1 0,-1 0,1 0,0 0,-1 0,0 0,0 0,0 0,1 0,1 0,-2 0,1 0,-1 0,0 0,0 0,0 0,1 0,-1 0,1 0,0 0,-1 0,1 0,-1 0,0 0,1 0,0 0,-1 0,0 0,1 0,-1 1,1 0,0-1,-1 0,0 2,0-1,0-1,0 0,0 0,0 0,1 0,-1 0,1 1,-1-1,0 1,0-1,2 0,-1 1,-1 0,2-1,-2 0,1 2,-1-2,1 0,-1 0,0 0,0 1,0-1,1 0,-1 1,1-1,0 0,0 0,0 2,0-1,0 0,-1 0,0 0,0 0,0 2,0 0,0-2,-1 2,1 0,2 0,-3 0,-1 0,-1 0,0 0,0 0,0 0,-2 0,1 0,0 0,0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1223 868,'-7'0,"-9"0,6 0,1-1,-3 1,1 0,1 0,0 0,2-1,0 0,1 1,-1 0,2 0,-1-1,-1 0,0 1,1 0,1 0,1 0,0 0,-1 0,2 0,0 0,-2 0,1 0,1 0,-2 0,0 0,-1 0,-1 0,0 0,0 0,1 0,2 0,1 0,1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481 647,'4'4,"-2"-1,0 0,-1 0,2-3,0 0,-3-3</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684 657,'3'0,"2"0,-2 0,0 0,1 0,0 0,2 0,-1 0,-1 0,2 0,-2 0,-1 0,0 0,0 0,1 0,-1 0,1 0,-1 0,3 0,-3 0,0 0,1 0,-1 0,1 0,-1 0,0 0,0 0,1 0,1 0,0-2,-1 2,-1 0,1 0,2 0,1 0,1-1,-1 0,-2 1,-1 0,-1 0,0 0,1 0,0 0,0 0,-1 0,0 0,2 0,-1 0,1-1,-1 0,-1 1</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498 778,'3'0,"0"0,0-1,0 1,0-1,0 1,0 0,0 0,-1 3,-2 0,-3-2,-1 0,1 0,0-1,0 0,0 0,0 0,2-3,0 0,1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538 657,'3'-3,"0"2,0 1,0 0,0 0,0 0,0 0,0 2,-3 1,0 0,0 0,-3 1,0-2,0-1,0 0,0-1,0 0,2-3,1 0,-1 0,0 0,0 0,0 0,1 0,0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534 514,'3'0,"0"0,0 1,1 0,0 0,0 0,-1-1,0 0,0 1,0-1,-2 4,1 0,-1-1,-1 0,0 0,0 0,-3 0,0-2,0 0,-1-1,1 0,0-2,-2-1,1 2,1 0,0-1,0-1,2-1,-1 1,2 0,0 0,1 0,2 2,0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501 912,'3'0,"0"0,0 0,0 0,1 0,-1 0,0 0,-2 3,-1 0,-3-1,0-1,0 0,0-1,-1 0,1 0,0 0,3-3,0 0,0 0,3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578 448,'-4'0,"0"0,0 0,1 0,0 0,0 0,0 0,0 0,-2 0,1 0,-1 0,2 0,0 0,0-2,-2 2,2 0,0-1,-1 1,1 0,0-1,-1 0,-2 1,2 0,0 0,-2-1,1 0,1 1,-1-1,1 0,0 1,-1-1,2 1,-1 0,1 0,-1 0,1 0,5-3,1 3,0-1,0 0,0 0,1 0,-1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389 490,'4'0,"-1"0,-1 3,-2 0,-3-1,0 0,0-1,0-1,0 0,3-3,0 0,0 0,2 0,1 3,0-1,0 1,0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460 497,'0'-3,"0"0,3 3,0 0,0 0,-1 3,-2 0,0 0,-2 0,-1-2,0-1,0 0,1-3,1 0,1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535 493,'0'-3,"0"0,3 3,0 0,-1 3,0 0,-2 0,-3-1,0-2,0-1,2-2,0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965 858,'1'3,"2"-1,1 0,0 1,-2 0,1 0,0-1,-2 1,1 0,-1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258 560,'6'0,"-2"0,0 0,0 0,2 0,-2 0,0 0,0 0,-1 0,0 0,0 0,0 0,0 0,0 0,0 0,0 0,1 0,1 0,-2 0,0 0,1 0,0 0,-1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311 560,'0'3,"0"0,0 1,0-1,2 0,0 0,0 0,1-1,0 0,0-1,1 1,-1 0,0-1,0 0,1 1,-1-2,0 0,1 1,0-1,-1 0,1 0,1 0,1 1,-2 0,0-1,0 0,-1 1,0 0,0-1,0 0,1 0,1 0,-1 0,1 0,2 0,1 0,-1 0,-1 0,1 0,-2 0,0 0,-1 0,0 0,1 0,-2 0,1 0,1 0,-2 0,0 0,0-2,0 1,0-1,2 0,0 1,-1-1,1 0,-2 0,0 1,0 0,2-1,-1 1,0-1,-1 0,1 0,-2-1,0 0,0-1,0 1,-2-2,0 2,0 0,0-1,0 1,0 0,0-2,0 2,0-1,0 0,0 1,0-1,0 1,-1 0,1 0,-1 0,0 0,-2 1,0 6,1-1,-1-1,1 1,0 0,4-7,-1 1,2 2,0 0,1 1,-1 0,0 0,0 0,0 0,1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388 558,'0'4,"0"-1,0 2,0-2,0 0,0 0,0 0,0 0,0 1,0-1,0 0,1 1,-1 0,0-1,2 1,-2-1,1 0,-1 1,1-1,1 1,-2-1,1 0,1 1,-1-1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428 551,'0'4,"1"-1,1 0,-1 2,1-1,0 0,0-1,-1 0,1 0,1 2,-2-2,2 0,1 1,-3-1,1 1,1-1,1 1,-1-2,-1 2,0-1,0 1,0 0,0-1,0 0,-1 0,-1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7:00: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466 548,'3'4,"0"-3,-1 2,1-1,0 0,-1 1,2 0,-1 0,0 0,0-1,0 2,0-1,-1 0,1 1,-1-1,1 0,0 0,2 2,-1-3,0 1,-1-1,1 1,-1-1,0-1,1 2,-1-1,0 1,-1 0,1 0,0-1,-2 1,2-2,-3 2,1 0,0 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418 486,'3'0,"0"0,0 0,0 0,0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301 489,'3'0,"0"0,0 0,0 0,0 0,0 0,0 0,0 0,0 0,1 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173 485,'3'0,"0"0,0 0,0 0,0 0,0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423 451,'3'0,"0"0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442 444,'-3'2,"3"1,-1 0,0 1,1-1,-2 1,2-1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748 621,'5'0,"0"0,3 0,2 1,2 1,1-1,-1 0,-2 0,-2 0,-1 0,0 1,0 0,2 1,0 0,1-2,-2 0,0 1,3-1,0 0,-3 1,-1-2,0 0,-1 1,0-1,-2 1,1 0,0-1,0 0,2 0,0 1,-1 0,-2-1,1 0,1 1,-1 0,2-1,-3 0,0 0,1 0,-1 0,1 0,-1 0,-1 0,2 0,-2 0,0 0,0 0,-3-3,-1 0,-1 0,-1 2,-1-1,2-1,-1 1,0 1,-1-2,2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301 443,'4'-1,"-1"1</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313 420,'3'0,"0"0,1 0,0 0,0 0,0 1,-1 2,-3 0,0 1,-3-2,0 0,0 0,0 0,-1 0,2 1,2 0,1 0,2-3,0 0,0 0,0 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164 438,'3'0,"0"0,0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15T14:29:2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177 425,'3'0,"0"0,0 0,-1 3,-1 0,-1 0,-3-1,0 0,6-2,0 1,-1 2,-2 0,1 0,-4-2,0-1,0 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1185 464,'4'0,"1"0,2 0,-2 0,3 1,2 0,-1 0,1 1,-2-1,-1 0,0 0,0 0,-1 0,2-1,-1 1,0 0,-1 0,-2 0,0-1,-1 0,0 1,1 0,-1 0,0-1,0 0,0 0,1 0,0 0,0 0,-1 0,0 0,0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919 461,'4'0,"0"0,1 0,-2 0,0 0,1 0,0 0,0 0,0 0,0 0,0 0,2 0,-2 0,-1 0,0 0,0 0,0 0,0 0,0 0,0 0,0 0,1 0,0 0,-1 0,0 0,1 0,1 0,-1 0,0 0,-1 2,0-2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1260 618,'3'0,"1"0,-1 0,0 0,0 0,0 0,0 0,2 0,0 0,0 0,2 0,-3 0,-1 0,0 0,1-1,-1 1,0-1</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1467 725,'3'-1,"0"1,0 0,1 0,-1 0,2 0,-2 0,1 0,0 0,-1 1,0-1,0 1,1 0,-1-1,0 0,1 0,-1 0,0 0,0 0,0 0,2 0,-2 0,0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1268 785,'4'-1,"-1"0,0 1,0 0,0 0,0 0,0 0,0 0,0 0,1 0,0 0,-1 0,1 0,0 0,-1 0,0 0,0 0,1 0,0 0,0 0,1 0,1 0,-1 0,1 0,-2 0,-1 0,0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1380 753,'-3'3,"0"2,-1 0,1 0,1-2,0 0,1 0,-2 1,0 0,2-1,0 0,1 1,0-1,0 0,0-6</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779 336,'3'0,"0"0,0 0,1 0,0 0,-1 0,0 0,1 0,0 0,0 0,0 0,-1 0,1 0,1 0,-1 0,0 0,0 1,-1-1,0 0,0 0,0 0,1 0,-1 0,0 1,0-1,0 0,0 0,0 0,0 1,0 0,1-1,0 1,1-1,-2 0,0 0,0 0,2 0,0 0,-1 0,0 0,0 0,0 0,-1 0,0 0,1 0,-1 0,0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1354 753,'3'0,"1"0,-1 2,2 0,-2 2,0 0,0-2,-1 2,1-2,0 3,0-2,-3 0,2 1,0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1223 482,'3'0,"0"0,2 0,-2 0,0 0,1 0,1 0,1 0,-1 0,0 0,1 0,-2 0,-1 0,0 0,0 0,0 0,1 0,-1 0,2 0,-2 0,2 0,-2 0,0 0,1 0,-1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461 549,'5'0,"-1"1,0-1,0 1,2 0,0 0,-1 0,1 0,1 0,-1-1,0 0,-2 1,1-1,-1 0,-1 0,1 2,1-2,-2 0,2 1,-1-1,-1 0,0 0,0 0,0 0,0 0,0 0,0 0,0 0,0 0,1-1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1234 676,'3'0,"4"0,2 0,3 0,3-3,0 2,2-1,-2-1,-3 1,0 1,0 0,-2 0,-1-1,0 0,-4 0,0 1,-2 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1375 629,'-4'0,"1"1,0 2,-2 1,-1 1,1 0,0 0,0 1,0-1,-1 0,1 1,1-1,-1 0,2-2,0 1,-1-1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1307 635,'3'0,"1"3,-1-1,0 1,1 0,1 2,0 1,-1-1,1 0,1 1,-1 0,0 1,0-4,-1 1,0 1,0-1,-1 0,0 0,-2-1,2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1075 462,'3'0,"0"0,1 0,1 0,-2 0,1 0,0 0,1 0,1 1,3 1,-2-1,-2-1,-1 0,-1 1,0 0,0-1</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1128 448,'4'3,"-1"0,0 2,-1-2,0 0,-1 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801 659,'4'0,"0"-1,-1 0,0 1,1-1,1 0,1 0,0 0,-2 1,0 0,2-1,-2 1,-1 0,0 0,1 0,-1 0,1-1,-1 0,0 1,1 0,1 0,-1 0,1 0,1-1,1 0,-1 1,0 0,1-1,-1 0,1 1,0 0,-3-1,-1 1,2 0,-2 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1040 952,'5'-1,"-1"1,0 0,0 0,0 0,-1 0,1 0,1 0,1 0,-2 0,-1 0,1 0,2 0,-1 0,-1 0,3 0,0 0,0 0,-1 0,1 0,-2 0,-2 0,0 0,0 0,0 0,1 0,-1-1,3 0,1-1,1-1,2 1,-2-2,-1 1,-2 2,-2-1,1 2,-1 0,-10-3,2 0,-1 0,-1 1,0-1,1 0,1 1,-1 1,0-1,2 0,0 0,1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727 385,'3'-1,"0"-1,0 2,0 0,0 0,0 0,0 0,0 0,1 0,0 0,-1 0,0 0,2 0,-2 0,0 0,0 0,1 0,-1 0,0-1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893 891,'7'4,"-2"0,1 1,-1 0,0 0,-1 0,-2-2,1 1,-2-1,3 2,-1-2,-1 1,0-1,0 0,0 0,0 0,-1 0,-1 0,0 1,0 0,0 0,1 2,0-1,-1-1,0-1,0 0,3-1,2-10,-3 1,0 0,-1 2,-1 1,0 1,0 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1143 515,'3'-1,"2"1,-1 0,1 0,1 0,-1 0,1-1,-1 0,-1 1,-1 0,0 0,0 0,1 0,1 0,0-1,2 1,-2 0,1 0,-2 0,0 0,0 0,-1 0,1 0,-1 0,1 0,-1 0,1-2,-1 2,1 0,0 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988 515,'3'0,"0"0,2-1,4-1,-1 0,0 1,0 0,-1 0,-1 1,-2 0,0-1,0 0,0 1,1 0,-2 0,1 0,-1 0,0 0,1 1,-1-1,1 0,1 1,-1-1,0 0,0 0,0 0,1 0,-1 0,-1 0,0 0,0 0,0 0,0 0,0 0,0 2</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599 649,'3'-1,"0"1,2 0,0 0,-1 0,0 0,0 0,-1 0,2 0,-2 0,0 0,0 0,0 0,0 0,0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835 647,'-5'0,"1"0,-1 1,1 0,-2-1,-1 1,0 0,-1 1,-1 2,2-1,0 0,-1 0,-1 0,2 1,0-1,0 0,1 0,1 0,1 0,-1 0,1-1,1 1,-1-1,1 0,-1 1,1 0,0-1,-2 1,0-1,0 1,2-1,-1 1,1-3,-2 3,1-1,1 0,0-1,0 2,-1 0,0 0,-1 0,2-2,1 2,-4 1,3-3,0 2,-1-1,1 0,-1 0,1 0,0-1,0 2,1 0,0 0,0 0,1 0,-1 0,-1 1,0-2,1 2,-1-1,0-1</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414 894,'3'-2,"0"2,1 0,4 0,1 0,2 0,1 2,0-1,1-1,-1 0,-1 0,-3 0,-4 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495 982,'0'-3,"0"0,0 0,0-1,0 0,0 1,0 0,0-1,0 1,0 0,0-1,0 0,0 1,0 0,0-1,0 1,0 0,0 0,0 0,0 0,-1 0,1 0,-3 3</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962 299,'15'-2,"26"2,-29 0,-4 0,-5 0,3 0,-1 0,-2 0,3 0,4 0,-2 0,3 0,-7 0,0 0,0 0,0 0,0 0,0 0,-1 0,1 0,-1 0,0 0,0 0,1 0,-1 0,1 0,0 0,0-1,-1 0,1 1,1 0,-2 0,2 0,-2 0,0 0,0 0,0 0,1 0,0 0,2 0,-2 0,0 0,-1 1,1-1,-1 0,0 1,1-1,-1 0,2 1,-2 0,0-1,0 0,2 0,1 0,0 1,0 0,-1-1,-1 0,1 1,-2-1,1 0,-1 0,1 0,-1 0,0 0,1 0,0 0,0 2,-1-2</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1386 620,'4'0,"-1"-1,1 0,-1 0,0 1,0 0,0 0,0-1,1 0,1 1,0 0,-1-1,0 0,-1 0,0 1,0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783 623,'5'-1,"-2"1,0 0,0 0,1 0,0 0,-1 0,0 0,0 0,1 2,1-1,-2-1,0 1,0-1,0 0,0 1,0 0,0-1,0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952 265,'-5'0,"1"0,-1 0,-1 0,2 0,-1 0,-2 0,0 0,1-1,1 1,1 0,1 0,0 0,-1 0,1 0,-1 0,1 0,0 0,0 0,-2 0,1 0,1 0,-1 0,1 0,0 0,0 0,0 0,0 0,-1 0,-2 0,1 0,-1 0,0 0,-1 0,1 0,1 0,1 0,1 0,-1 0,0 0,0 0,0 0,1 0,0 0,0 0,0 0,-1 0,0 0,0 0,0 0,1 0,0 0,0 0,6-1,0 0,1 0,-1 0,0 1,0-1,1 1,-1 0,0-1,0 1,0-1,0 0,1 0,-1-1,0 2,0-2,0 1,1 0,-1 1,0-2</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238 568,'3'-2,"0"2,1-1,-1 1,0 0,0 0,1 0,-1 0,1 0,2 0,-2-1,2 0,-1 1,-1 0,-1 0,0 0,0 0,0 0,1 0,-1 0,0 0,1 0,0 0,0 0,0 0,0 0,0 0,0-1,-7 1,-1 2,1-1,-2 1,1 0,0-1,-1 1,1 1,0-2,1 2,0 1,1-1,-1 0,1 0,0 1,-1-1,0-1,-3 1,1 1,2-2,-1-1,1 1,0-1,0 0,-1 0,0 0,1-1,0 1,0-1,0 0,-1 0,1 0,-1 0,1 0,0 0,-1-2,0-1,1 0,0 0,1 0,2 0,0 0,-1 0,1 0,-4 1,0 1,-1 1,2 0,0 0,0 0,0 0,0 0,0 0,0 0,0 0,0 0,-1 0,1 0,0 2,1 2,2-1,0 0,0 1,0 0,0-1,0 0,0 0,0 0,0 0,2 0,-1 0,0 1,0-1,1 1,1-2,0-2,0 0,0 0,0 1,0-1,0 0,1 0,1 0,-2 0,0 0,0-1,-1-2,1 0,0-1,-1 0,0 1,1-1,0-1,-2 2,0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546 823,'3'-2,"0"2,1-1,-1 1,1-1,2 0,-2 1,0 0,1 0,-1 0,1 0,-1 0,0 0,1 0,-1 0,0 0,1 0,-1 0,2 1,-2-1,-1 0,0 0,1 1,-1-1</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958 821,'3'-1,"2"0,-2 1,0 0,1-1,1 0,0 1,0 0,2 0,-1 0,2 0,0 0,1 0,-3 0,0 0,-1 0,-1 0,-1 0,1 0,-1 0,2 0,2 0,-2 0,2 0,-1 0,0 0,0 0,-2 0,0 0,-1 0,0 0,0 0,1 0,0 0,0 0,2 0,-1 0,0 0,1 0,-2 0,0 0,2 0,-2 0,-1-1,0 0,0 1,0-1,0 1,1-2,-1 2,1 0,-1-1,0 1,0 0,1 0,0 0,-1-1,0 1</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1034 516,'3'-1,"0"0,1 0,0 0,0 1,2-1,-1 1,2 0,1 0,0 0,0 0,-1 0,0 1,-2-1,-1 0,0 0,-1 0,0 0,0 0,1 1,1-1,-1 0,-1 0,0 0,0 0,1 0,-1 0,0 0,0 0,0 0,0 0,0 0,0-1,0 0,0 1,0 0,0 0,0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1093 316,'5'-1,"1"1,1-1,1 0,2 1,-2 0,0-1,1 0,1 1,-1 0,-1 0,0 0,1 0,-1 0,0 0,-1 0,-3 0,0 0,-1 0,0 0,1 0,2-1,-2 0,0 1,0 0,0-1,2 0,0 0,-1 0,1 1,-1-1,1 1,-1 0,-2 0,0 0,0 0,0 0,3-1,-3 0,1 0,1 1,0 0,-2 0,0 0,0-1,0 0,0 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957 740,'3'0,"0"0,1 0,0 0,0 0,-1 0,1 0,-1 0,0 0,1 0,0 0,-1 0,0 0,0 0,0 0,0 0,0 0,0 0,0 0,0 0,1 0,-1 0,0 0,0 0,0 0,0 0,1 0,0 0,0 0,-1 0,0 0,0 0,0 0,0 0,2 0,-2 0,0 0,0 0,0 0,0 0,1 0,-1 0,0 0,0 0,0 0,0 0,0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1207 695,'0'4,"0"-1,1 1,-1-1,0 0,1 0,-1 0,1 0,-1 0,0 0,0 0,1 0,-1 0,0 0,0 0,0 0,0 0,0 0,3-3,-2-3,1 0,0 0,-2 0,1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1005 624,'3'-4,"2"-2,-3 3,2-2,-2 2,0-1,-2 0,1 1,0-2,0 2,-1 0,1 0,0 0,0-2,-1 2,0 0,0 0,0-1,1 1,-1 0,0 0,0 0,0 0,0 0,0 0,3 4,-2 2,1 0,-1 0,0 1,2 2,0-2,-1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946 900,'3'-1,"0"1,0-1,0 0,0 1,1 0,1-1,0 0,0 1,2-1,0 0,1 0,0 0,-1 0,-3 0,-1 1,0 0,0 0,1 0,-1 0,2 0,-1-1,0 1,0 0,-1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238 485,'4'0,"-1"-1,2 0,0 1,-1 0,-1 0,0 0,0 0,0 0,0 0,1 0,0 0,-1 0,1 0,0 0,0 0,-1 0,0 0,0 0,0 0,0 1,0 0,2-1,-2 0,0 0,0 0,0 0,1 0,1 0,0 1,-1-1,-1 0,0 0,0 0,0 0,1 0,-1 0,0 0,0 0,2 0,-2 0,1 0,-1 0,0 0,0 0,0 0,0 0,0 0,0 0,0 0,2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259 385,'3'0,"2"0,-2 0,0 0,1 0,2 0,-1 0,-1 0,0 0,2 0,-1 0,1 0,-1 0,-1 0,-1 0,2 0,0 0,-2 0,1 0,1 0,-1 0,-1 0,1 0,-1 0,1 0,-1 0,1 0,-1 0,0 0,1 0,1 0,-2 0,1 0,-1 0,0 0,0 0,0 0,1 0,1 0,-1 0,0 0,1 0,-2 0,1 0,1 1,1-1,-1 1,1 0,-1 0,1 0,0-1,-1 1,-1-1,-1 0,0 0,0 0,0 0,0 0,-8-2,3-1,-1 0,-1 0,1 0,0 0,0 3,0-1,0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304 683,'6'0,"0"0,-1 0,1 0,2 0,0 0,0 0,0 0,-1 0,1 0,-2 0,1 0,0 0,-2 0,1 1,-1-1,1 1,-2 0,-1-1,1 0,0 0,1 1,-1 0,0-1,3 0,0 0,1 0,0 0,-2 0,1 1,-1 0,-2-1,0 0,1 0,-1 0,-1 0,0 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292 879,'4'0,"1"0,-2 0,0 0,1 0,0 1,0-1,1 1,-1 0,0-1,-1 0,0 0,1 0,0 0,0 0,1 0,-2 0,0 0,0 0,1 0,0 0,0 0,-1 0,0 0,1 0,-1 0,0 0,0 0,1 0,0 0,1 0,-2 0,2 0,-2-1,1 0,0 0,2 0,-1 1,1-1,-1 0,1 0,-2 1,-1 0,0 0,0 0,0 0,1 0,-1 0,0-1,0 0,0 1,2 0,-2 0,0-1,3 0,-2 1,1 0,2 0,-2-1,1 0,-1 1,-2 0,1 0,-1-1,2 1,-1-2,0 2,-1 0,0 0,0 0,0 0,0 0,1 0,0 0,0 0,-1 0,2 0,-1 0,-1 1,0-1,0 1,0 0,1-1,-1 1,1-1,-1 0,0 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1110 223,'4'0,"1"0,-2 0,0 0,1 1,0 0,-1 0,0-1,0 0,1 0,1 0,-2 1,0-1,0 0,0 0,0 0,1 0,0 0,-1 0,0 0,1 0,1 0,0 0,-1 0,0 0,-1 0,0 0,1 0,-1 0,1 0,0 0,-1 0,0 0,0 0,1 0,0 0,0 1,1 0,0-1,-1 1,0-1,2 1,-2 0,-1-1,1 0,-1 0,2 0,0 0,-1 0,-1 0,2 0,-2 0,0 0,1 0,-1 0,0 0,0 0,0 0,1 0,0-1,0 1,-1 0,2 0,-2 0,0-1,2 1,-2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6T18:22:0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1148 586,'6'0,"-3"0,0 0,1 1,0-1,-1 0,1 0,0 0,0 0,-1 0,1 0,-1 0,1 0,0 1,-1-1,1 0,-1 0,0 0,1 0,-1 0,0 0,0 0,0 0,0 0,0 0,0 0,0-1,0 1,0-1,0 1,0-1,1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454 506,'3'0,"2"0,-2 0,0 0,1 0,-1 0,1 0,-1 0,1 0,0 1,-1-1,0 1,0 0,0 0,0 0,0-1,0 2,1-1,0 0,0 0,0 0,-1 0,1 0,-1-1,0 0,1 1,0-1,1 1,-1 0,-1-1,0 0,0 0,1 1,1-1,-2 0,0 1,1 0,1-1,-1 0,1 0,-1 0,-1 0,0 0,0 0,1 0,0 0,-1 0,1 0,0 0,0 0,0 0,0 0,0 0,-1 0,0 0,0 0,0 0,1-1,-1 1,1-1,1 0,-1 1,0 0,1-1,-1 1,0 0,0-1,-1 0,2 0,-1 0,0 1,0 0,0-1,-1 1,0 0,1 0,1-2,-2 2,1-1,0 1,0 0,-1 0,0 0,0 0,1-2,-1 2,0-1,1-1,-1-1,-1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578 554,'0'3,"0"0,0 0,0 0,0 1,1 0,-1-1,2 0,0 0,1-1,0-1,1-1,1 0,-1 0,-1 0,0 0,1 0,-1 0,0-2,-3-2,0 1,0 0,0 0,0-1,-1 1,-1 0,-1 0,0 1,0 0,0 0,1-1,-1 1,0 0,0 0,-1 2,1 0,0 0,0 2,2 1,1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812 496,'0'4,"2"0,1 1,0-3,0 1,1 0,-1-1,0-1,0 2,0-2,0 0,2 1,1 2,-1-3,-1 1,2 0,1 0,1 0,-1 0,0 0,0 0,-1 0,0-1,-1 0,1 1,0 0,2 0,0-1,-1 0,1 0,-1-1,-3 1,-1 0,0-1,0 0,0 0,1 0,-1 0,0 0,1 0,-1 0,0 0,2-2,-2 2,1-1,1 0,-1 0,2 0,-1 0,2 0,1 0,-1-1,-1 0,0 1,-1 0,0-1,-1 2,1-1,-2 0,1 0,-1 0,0 1,0-2,0 0,1 0,0 0,0-1,-1 0,2 1,-3-1,1 0,0 0,0 0,0 0,0 2,1-2,0 2,-1 0,2 0,-1 0,0 0,-1 0,1 1,-1-1,0 1,0 0,0-1,0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1115 689,'3'0,"2"0,-2 0,0 0,0 0,0 0,0 0,1 0,-1 0,1 0,0 0,-1 0,0 0,0 0,1 0,0 0,-1-2,1 2,0 0,0 0,0 0,1 0,-1 0,-1 0,1 0,0-1,0 1,0 0,0 0,0 0,-1 0,1 0,1 0,-2 0,1 0,1 0,-1 0,-1 0,1 0,-1-1,1 0,-1 1,0 0,0 0,1 0,0 0,0 0,1 0,-2 0,0 0,0 0,0 0,0 0,0 0,2 0,-1 0,-1 0,0 0,0 0,0 0,0 0,0 0,0 0,0 0,1 0,-1 0,0 0,0 0,1 0,-1 0,0 0,1 0,0 1,-1 1,0-1,0 0,0-1,0 0,0 0,0 0,0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965 574,'0'3,"0"0,0 0,-1 0,1 0,0 0,0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307 573,'3'0,"1"-1,0 1,-1-1,0 0,2 1,-2 0,0 0,0 0,0 0,0 0,1 0,-1 0,0 0,1-1,0 1,0 0,-1 0,0 0,0 0,1 0,2 0,-2 0,-1 0,0 0,0 0,1 0,0 0,0-1,0 1,0 0,0-2,-1 2,0 0,0 0,0 0,0-1,-3-2,-1 0,-2 0,0 2,0 1,-1-2,1-1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740 446,'-3'1,"0"-1,-2 0,-3 0,-1 0,-1 0,2 0,0 0,0 0,2 0,1 0,2 0,0 0,-1 0,0 0,1 0,-1 0,0 0,-1 0,1 0,0 1,-2-1,1 0,1 0,1 1,0 0,0-1,0 0,0 0,0 0,0 0,-1 1,-1 0,-1-1,1 0,-1 0,2 0,1 0,0 0,0 0,0 0,-3 1,3-1,0 0,0 0,0 0,-1 0,0 0,1 0,-2 0,1 0,1 0,-1 0,0 0,1 0,0 0,0 0,0 0,6 0,0 0,1-1,0-1,-1 2,0-2,1-1,-1 0,2 0,-1 0,-1 1,0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241 704,'3'-1,"0"0,0 0,1 1,1 0,0 0,-1 0,-1 0,0 0,0 0,0 0,0 0,2 0,-1 0,0 0,2 0,0 0,0 0,0 1,0-1,0 0,-1 0,1 0,-2 0,0 0,1 0,-2 0,0 0,0 0,1 0,0 0,-1 0,0 0,0 0,1 0,0 0,-1 0,0 0,0 0,0 0,0 0,1 0,-1 0,0 0,0 0,1 0,0 0,0 0,0 0,-1 0,1 0,-3-3,-4 3,0-2,-1 2,1 0,-1-2,0 1,1-1,0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888 428,'5'0,"-2"0,0 0,1 0,0 0,0 0,0 0,-1 0,0 0,0 0,0 0,0 0,1 0,-1 0,1 0,0 0,-1 0,1 0,-1 0,1 0,-1 0,0 0,0 0,0 0,0 0,1 0,0 0,0 0,0 0,0 0,0 0,1 0,-1 0,1 0,-1 1,1 0,-1-1,-1 0,0 0,0 1,0-1,1 0,-1 0,2 0,-2 0,1 0,0 0,0 0,3 0,0 0,0 0,-1 0,0 0,-1 0,1 0,-2 0,0 0,-1 0,0 0,1 0,-1 0,0 0,0 0,0 0,0 0,0 0,0 0,0 0,0 0,0 0,0 0,0 0,0 0,1 0,-8 0,-1-3,2 1,0 1,0 0,0 1,-2 0,2 0,-1-2,1 1,0 0,0 0,-2-1,1 0,0 0,0 0,0-1,1 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865 416,'0'4,"0"0,0 0,0-1,0 0,0 0,0 0,0 0,3-1,0-2,0 0,0 0,-3-3,1 0,0-1,0 1,-1 0,0 0,0 0,0 0,0 0,-1 0,0 0,-2 1,0 2,0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1022 417,'0'5,"0"-2,0 1,0-1,0 0,0 0,0 0,0 1,0-1,0 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1168 414,'4'-1,"0"1,0 0,-1 0,0 0,0 0,0 0,-3 3,0 0,0 0,0 0,-3 0,0-3,0 3,0-1,0 0,0 0,1 1,0 0,5 0,0-1,0-2,1 1,-1-1,0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709 423,'3'0,"0"0,0 0,1 0,-1 0,0 0,0 0,0 0,1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762 393,'0'3,"0"0,0 0,0 1,0-1,0 0,0 1,0 0,0 0,0 0,0-1,0 0,0 0,0 0,0 1,0-1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1273 702,'0'6,"0"-3,0 1,0-1,0 1,0-1,0 0,0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588 418,'3'-1,"0"1,1 0,1 0,0 0,-1 0,-1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621 402,'3'0,"1"0,-1 0,0 0,0 1,0 0,0 1,0 0,-1 1,1-2,-3 2,-1 0,-2-1,0-1,-1 1,1 0,0 0,3 1,5-1,-1-2,-1 1,2-1,-2 0,0 0,0 0,-6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454 413,'3'-1,"2"1,-2 0,1 0,0 0,0-1,-1 1,0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486 387,'3'0,"0"0,0 0,0 0,0 0,0 0,0 0,0 0,0 0,0 1,2 1,-2 0,1 0,0 0,-3 1,-2 1,-3-2,1 0,0-1,0 1,0-2,0 1,0 0,0 0,0 0,0-1,6 1,0-1,0 1,1 0,-1 2,-2 0,-1 0,1 0,-1 0,-3-1,0-1,0 0,-1 0,1 0,0 0,-1-1,-1 1,1-1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673 571,'4'0,"-1"0,1 0,2 0,1 0,1 0,1 0,2 0,-2 0,-1 0,0 0,-3 0,0 0,-1 0,-1 0,0 0,0 0,0 0,0 0,0 0,0 0,0 0,0 0,0 0,0 0,2 0,-2 0,0 0,0 0,0 0,0 0,0 0,0 0,0 0,0 0,0 0,0 0,0 0,0 1,0-1,1 0,0 0,-1 0,0 0,0 0,1 0,-1 0,0 0,1 1,-1 0,1-1,-1 0,0 0,1 0,0 0,0 0,0 0,-1 0,-6 0,-1 0,0 2,0 1,1-2,0 1,0 1,0-3,-2 1,1 0,0 0,-1 0,2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1117 717,'-5'0,"1"0,0 0,1 0,0 0,0 0,-1 0,-1 0,-1 0,1 0,-2 0,-2 0,-1-1,1 0,-1 1,1 0,0 0,1 0,1 0,0 0,-1 0,0 0,-1 0,-2 0,1 0,-1 0,2 0,1 0,0 0,0 0,-2 0,1 0,0 0,-2 0,2 0,1 0,-2 0,1 0,1 0,0 0,0 0,-1-1,-2 0,0 0,-1 0,-1 0,-1 0,1 1,1 0,2 0,0 0,2 0,0 0,3 0,-1 0,-1-1,2 0,-3 1,0 0,1-1,-1 0,0 1,0 0,2 0,2 0,0 0,1 0,6 3,2 1,0 0,0-1,-2 1,1-1,0 1,-1-2,0 2,0-3,1 1,-2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979 778,'4'0,"0"0,0 0,2 0,2 0,1 0,1 0,-1 2,1-1,-5-1,-2 0,0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1087 736,'0'4,"0"1,0-1,0 0,0 2,0-1,0-1,0-1,0 1,0 0,0-1,0 0,0 0,0 0,0 0,0 0,0 0,0 1,0 0,0-1,0 1,0-1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573 791,'6'-1,"5"0,-7 1,-1 0,1 0,-1 0,0 0,0 0,3 0,1 2,-1-1,-3-1,0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637 753,'3'0,"0"-1,1 1,-1 0,0 2,-1 2,0 0,0 0,0-1,-1 0,-1 0,2 0,-1 2,1-1,-1-1,-1 0,0 0,-4 0,1 0,0 0,0-2,1 2,-1-1,0 1,-1 0,2 0,0 0,-1-2,-2 2,1-1,1-1,-1 0,0 2,-1-2,2 0,-1 0,1 0,0 1,0 0,6-2,0 0,0 0,0 0,1 0,-1 0,1 0,-1 0,1 0,2 0,-1 0,-1 0,0 0,1 0,-2 0,0 0,0 0,1-1,0 1,0 0,-1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1550 698,'3'0,"0"0,0 0,0 0,1 0,-1 0,0 3,-3 1,0 0,0-1,0 0,-2 0,-1-1,0 0,0 0,-1 2,1-2,0 0,0 0,0 0,1 1,6-3,2 0,-3 0,0 0,0 0,0 0,1 0,-1 0,0 0,1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479 543,'3'-2,"2"1,-2 0,2 1,-2 0,0 0,1 0,-1 0,0 0,2 0,-1 0,-1 0,0 0,0 0,1 0,0 0,-1 0,1 0,-1 0,1 0,-1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921 505,'-5'0,"2"0,-1 0,0 0,0 0,-1 0,-1 0,1 0,-1 0,-1 0,2 0,-1 0,0 0,0 0,0 0,-3-1,1 0,-1 1,0 0,-1 0,1 0,2 0,0 0,1 0,0 0,0 0,-1 0,1 0,0 0,-1 0,0 0,-1 0,1-1,1 0,-1 1,1 0,2 0,0 0,1 0,-1 0,0 0,0 0,1 0,6 1,1 0,-1 0,0-1,0 2,2 1,-2-1,1-1,-1 0,0 1,0 0,0-1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818 460,'-1'3,"1"0,-1 0,1 0,0 1,2-1,1 0,0-3,0 0,0 0,0 0,1 0,-1 0,1 0,1 0,-1 0,0 0,-1 0,1 0,0 0,0 0,-1 0,-1-3,-5-1,0 2,0 1,0 1,0-1,0 0,0 0,0 0,-1 0,1 1,0 0,0 0,0 0,0 0,0 0,0 0,0 1,-1-1,0 1,1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636 500,'5'0,"-1"0,0-1,2 0,-1 1,2 0,-2-1,1 0,2 1,-1 0,-1 0,0 0,-2-1,1 0,-2 1,0 0,0 0,0-1,0 1,0 0,2 0,0-1,1-1,1 1,-1 0,-1 0,1 1,-2-1,-1 0,0 1,0 0,1 0,1-1,-1 1,0-1,-1 0,0 0,0 0,1 1,-1-1,0 1,0-2,1 2,0-2,-1 0,0-1,0 0,-1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799 468,'3'0,"0"0,0 0,0 0,2 0,-2 0,1 0,-1 0,0 0,0 0,0 0,-5 3,1 0,0 1,0 0,0 0,1 0,0-1,-1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415 738,'3'0,"1"0,1 0,-1 0,0-1,0 0,1 1,-1 0,1-1,1 0,-2 1,-1 0,1 0,-1 0,1-1,-1 1,0 0,1 0,1-2,-1 2,-1 0,0-1,1 1,0 0,0 0,-1 0,0-1,1 0,-1 1,0 0,0 0,0 0,0 0,1 0,-1-1,0 1,1 0,-11 2,3-1,-1 1,-2 0,0 0,-1 0,-2 0,2 0,0 1,2-2,2 0,1-1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719 706,'-3'4,"1"-1,1 0,1 0,0 0,3-1,0 0,1-2,-1 0,-3-4,0 1,0 0,0 0,0 0,-2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752 709,'3'0,"0"0,1 0,0 0,0 0,0 0,1 0,-2 0,1 0,1 0,-1 0,1 0,2 0,-3 0,1 0,-1-1,0 1,1 0,-1 0,-1 0,0 0,1 0,1 0,-1 0,0 0,1 0,-2 0,0 0,1 0,1 1,1 0,0 0,-1 0,-1 0,-1-1,-8 2,0-1,-1 0,-1 1,-1 0,1-1,0 0,1 1,3-1,-2 0,2-1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895 691,'3'-1,"1"1,-1 0,0 0,0 2,-2 1,2 2,-2-1,-1-1,0 1,-2-1,-1-3,0 2,6-2,0 1,0-1,0 2,-2 1,0 0,-1 0,0 0,-3 0,1 0,-1 0,0-1,-1 0,0-2,0 0,0 2,1-2,0 0,0 0,0 0,0 0,-1 0,1-1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522 505,'4'0,"-1"0,0 0,0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1116 779,'2'0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275 258,'4'0,"-1"0,2 1,-2 0,2 1,-2-2,0 0,0 1,1-1,2 0,-2 0,0 1,1 0,-2-1,1 0,-1 0,0 0,1 0,-1 0,0 0,0 0,0 0,0 0,0 0,1 0,-1 0,0 0,0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553 175,'1'6,"-1"-3,0 1,1 0,0 0,0 0,-1 1,0-1,0-1,0 1,0-1,0 1,0 0,0 0,0-1,0 0,0 0,0 0,0-7,0 1,0-1,0 1,0-2,0 1,0 0,0 1,-2-1,0 1,0-1,2 1,-1 0,1 0,0-1,3 1,2 1,-1 1,-1 0,0 1,0 0,1 0,0 0,-1-1,0 1,0-1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612 202,'-3'-1,"0"-3,1 1,-2 1,1 0,0 1,0 2,0 2,2 1,0 0,0 0,1 0,0 0,0-1,1 0,0 0,2-2,0-1,-1-3,0 0,0-1,-1 1,0 0,0 0,3 1,-1 1,-2 4,-1 0,0 0,3-1,0-2,-3 3,0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608 201,'-1'3,"1"0,0 0,0 0,0 0,0 0,0 0,2 0,1-1,0-2,1 0,-2-3</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640 194,'0'5,"0"1,0-2,0-1,0 0,0 0,0 1,0-1,0-8,0 0,0 2,0 0,0 0,0 0,0 0,0-1,0 0,0 1,3 7,0-2,0-1,0 0,-1 3,1 0,-2-1,2 0,-2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710 200,'-3'-6,"0"2,-1 0,0 1,1 0,-1-1,1 2,0-1,-1-1,1 3,0 1,-1 1,1-1,1 3,-1-1,2 1,0 1,1-1,0 1,3-2,0 2,-2-1,1 0,1 0,-1 0,1-1,0 1,1-1,0-2,-1 1,0 0,0-1,-2-4,-1 1,3 1,-3-1,1 7,-1 1,0-2,0 0,0 0,0 0,0 0,0 1,0 0,0 0,0 0,0 1,-1-2,1 0,-1 0,0 1,1-1,-3 0,0-2,0 0,-1 0,1-1,0 0,-2 0,0 0,2 0,-2 0,1 0,1-1,0 1,-1 0,1 0,0 0,0 0,0 0,-1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728 195,'4'0,"-1"0,0 0,0 0,0 0,0 0,0-1,-1-2,-2 0,0 0,0 0,-1 0,-2 2,0 0,-2 1,2 0,-1 0,1-1,0 1,0 1,1 3,0-1,2 0,0 1,0 0,0 0,0 0,1-1,0 0,1 1,-1-1,3 0,-1-2,1 1,0 0,-1-2,1 0,-1 1,0-1,1 0,-1 0,0 0,0 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813 164,'-3'0,"-2"0,2 1,-1 1,3 1,0 0,1 1,-2 0,2-1,0 0,0 1,0-1,0 0,0 0,0 0,1 0,1 0,-2 0,1 0,2-2,0-1,2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994 160,'0'3,"3"-1,-2 1,0 0,0 0,-1 0,0 0,0 1,0-1,0 1,-1-1,0 3,0-3,0 1,-1 0,2-1,-2 0,-1-1,0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650 726,'3'-1,"1"1,1 0,-1 0,-1 0,1-1,2 0,1 1,1-1,0 0,0 1,1 0,1-1,-2 0,0 1,0 0,0-1,0 0,-1 1,-1 0,0 0,2 0,0 0,2 0,-1 0,-2 0,-1 0,1 0,0 0,2 0,1-1,-4 0,0 1,-2 0,-1 0,1 0,-1-1,0 1,0 0,1 0,1 0,-2 0,0-1,0 0,1 1,2 0,-2 0,0 0,2 0,1 0,0 1,-2 0,-1 0,0 0,0 0,-1 0,2-1,-2 1,0 0,0 0,1-1,0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428 688,'3'0,"0"0,0 0,0 0,0 0,1 0,-1 0,1-1,-1 0,0 1,0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212 300,'3'-1,"0"1,1 0,0 0,1 0,-1 0,0 0,0 0,2 0,-1 0,0 0,1 0,-2 0,0 0,0 0,-1 0,1 0,2 0,-2 0,0 0,0 0,-1 0,1 0,1 0,1 0,0 1,-1-1,0 0,2 1,0 0,-1-1,-1 0,0 0,0 0,-2 0,0 0,0 0,0 0,1 0,0 0,0 0,0 0,0 0,-7 1,0 0,0 0,0 0,-1 1,1-1,0 0,-1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356 226,'-1'3,"1"1,0-1,-1 0,1 0,0 0,3-2,0 1,0-2,0 0,-1-3,-2 0,0 0,0 0,-1 0,0 0,-2 1,1-1,-1 2</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600 231,'3'0,"1"0,-1 0,0 0,1 2,-1-1,-2 2,-1 1,0-1,0 0,-2 0,-1-3,0 1,0-1,0 2,6-2,1 0,-1 0,0 0,0 0,0 0,0 2,-1 1,-2 0,0 0,-2 0,-1-2,0 1,-1 0,1-2,0 1,0 0,0 0,-1 0,1-1,0 0,0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276 531,'0'4,"0"-1,0 0,0 0,1 0,2-3,0 0,0 0,-2-3,-1 0,0 0,1 0,0 0,-1 0,1 0,-3 0,-1 2,1-2,-1 5,0 1,3 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203 693,'3'0,"0"0,0 0,2 0,0 0,-2 0,0 0,1 0,0 0,-1 0,0 0,0 0,0-1,0 1,0 0,0 0,0-1,0 0,1 1,1 0,-2 0,0 0,0 0,0 0,0 0,0 0,0 0,0 0,0 0,1 0,0 0,-1 0,1-1,-1 1,1 0,0 0,0 0,-1 0,-6 0,-2 0,0 1,1 0,-2 0,1 0,1-1,0 1,1 0,0-1,0 1,0-1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274 698,'4'0,"0"0,-1 0,0 0,0 0,0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281 699,'3'-1,"0"0,0 0,0 1,0 0,0 0,0-1,0 1,0 0,0 0,0 0,0-1,0 1,0-2,0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225 953,'3'0,"1"0,2 0,-2 0,-1 1,0-1,0 0,0 0,0 0,1 0,-1 0,0 0,0 0,0 0,1 1,-1 0,0-1,1 0,-1 0,1 0,1 0,-2 0,0 0,0 0,1 0,0 0,0 0,0 0,-1 0,0 0,1 0,-1 0,-6 0,0 0,-1 1,0 0,1 1,0-1,0 0,0 0,0 1,0-1,0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1030 439,'-3'0,"-1"2,1-2,-1 1,1 0,0-1,-1 0,0 0,-1 0,1 0,0 0,-1 0,1 0,0 0,-1 0,1 0,0 0,0 0,0 0,0 0,0 0,1 0,0 0,-1 0,0 0,1 0,0 0,0 0,-2 0,2 0,0 0,-1 0,0 0,1 0,0 0,-2 0,1 0,1 0,-1 0,1 0,0 0,0 0,0 0,0 0,6 0,0 0,0 0,1 3,0-2,-1 1,0 1,1 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600 162,'3'0,"1"0,-1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761 685,'1'4,"2"0,-1-1,-1 0,2-3,0 0,0 0,0 0,0 0,0-1,-2-2,1 0,-2 0,0 0,0 0,0 0,0 0,-1 0,1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630 141,'0'3,"0"0,0 2,0-1,0-1,0 0,0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518 160,'2'-3,"1"3,1 0,-1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519 134,'3'0,"0"0,0 0,0 0,1 0,0 0,-1 2,0-1,-1 2,-2 0,0 0,0 0,0 0,-1 0,0 0,0 0,0 0,0 0,-1 0,8-3,-2 0,0 0,-1 0,2-1,-1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430 164,'3'-1,"0"-1,0 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442 141,'3'0,"0"0,0 0,0 2,-3 1,0 0,0 0,0 0,0 0,-3-3,6 1,0-1,0 0,0 0,0 2,-1 1,-1 0,0 0,-2 0,-2-3,0 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1039 544,'-5'0,"0"2,2-2,0 0,0 0,-1 1,0 0,1-1,0 0,0 0,0 1,-2-1,2 0,0 0,0 0,0 0,0 0,0 0,-2 0,2 1,-2 0,2-1,-1 0,0 0,1 0,-2 1,2-1,0 0,0 0,-1 0,-1 0,1 0,-1 0,0 0,1 0,0 0,1 0,-1 0,9 1,-1 0,-1 0,0 0,0 0,0 1,0-1,0 0,1 1,0 0,1-1,-1 1,-1 0,0-1,1 0,-1 0,1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323 162,'3'0,"0"0,0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366 139,'-3'0,"0"0,0 3,2 1,-1 1,1-2,-1 0,5-1,0-2,2 0,-2 0,1 0,0 0,0 0,0 0,-1 0,0 0,0 0,0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379 131,'0'3,"0"0,0 0,0 0,0 0,0 1,0-1,-2 0,2 0,0 0,0 0,0 0,0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419 899,'3'0,"1"0,0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430 857,'3'-2,"1"2,-1 0,0 0,1 0,0 0,-1 0,0 0,1 0,-1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422 898,'0'4,"-1"-1,0 1,0-1,1 0,-2 1,2 0,0-1,0 0,0 0,-1 0,1 0,0 0,0 0,3-2,0-1,0 0,0 0,0 0,0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429 916,'3'0,"0"0,0 0,0 0,0 0,0 0,1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465 903,'0'4,"0"0,0 0,0-1,0 0,0 0,0 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493 932,'0'3,"-3"1,0-1,1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487 916,'0'5,"0"-2</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486 917,'3'0,"-1"3,-1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492 924,'0'-3,"-1"-1,-2 3,3 4</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494 935,'-3'0,"0"0,1 3</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528 924,'3'0,"0"0,0 0,0 0,0 0,1 0,0 0,1 0,-1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592 892,'-3'5,"1"-2,1 0,-1 2,0-1,1-1,0 0,1 0,1 0,3-1,1 0,-1-2,-1 0,0 0,0 0,0 0,0 0,0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1220 841,'4'0,"-1"0,1 0,-1 0,0 0,0 0,0 0,0 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601 898,'-1'3,"1"0,0 0,0 1,0 0,0-1,0 0,0 0,0 0,-1 0,0 1,1-1,0 0,0 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46:1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624 885,'3'0,"0"0,0 1,2 1,-4 1,-1 0,0 0,0 1,0-1,0 0,0 0,0 0,0 0,0 0,0 0,0 0,0 0,0 0,0 0,-1 0,1 0,0 0,-3-2,0 0,0 0,0 0,0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347 938,'3'0,"0"0,0 0,0 0,0 0,1 0,-1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183 877,'3'0,"0"-1,1 0,-1 1,0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256 871,'3'0,"0"0,1 0,-1 2,0-2,0 1,1 0,-1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339 873,'3'-1,"-6"1,0 0,0 0,0 1</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401 877,'4'0,"0"0,-1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478 877,'3'0,"0"0,0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495 389,'1'3,"2"-1,0-2,0 0,0-1,0 0,-1-2</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08T16:54:5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533 519,'3'0,"0"0,0-1,0 1,1 0,-1 0,0 0,1 1,-1-1,0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a:ea typeface="宋体" panose="02010600030101010101" pitchFamily="2" charset="-122"/>
              </a:defRPr>
            </a:lvl1pPr>
          </a:lstStyle>
          <a:p>
            <a:pPr>
              <a:defRPr/>
            </a:pPr>
            <a:endParaRPr lang="en-US" altLang="zh-CN"/>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a:ea typeface="宋体" panose="02010600030101010101" pitchFamily="2" charset="-122"/>
              </a:defRPr>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a:ea typeface="宋体" panose="02010600030101010101" pitchFamily="2" charset="-122"/>
              </a:defRPr>
            </a:lvl1pPr>
          </a:lstStyle>
          <a:p>
            <a:pPr>
              <a:defRPr/>
            </a:pPr>
            <a:endParaRPr lang="en-US" altLang="zh-CN"/>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kumimoji="1" sz="1200">
                <a:ea typeface="宋体" panose="02010600030101010101" pitchFamily="2" charset="-122"/>
              </a:defRPr>
            </a:lvl1pPr>
          </a:lstStyle>
          <a:p>
            <a:fld id="{6C0F11EB-6BEE-40CA-BE48-F0C2EF08D66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1_标题幻灯片">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869216" y="2490788"/>
            <a:ext cx="8449336" cy="939800"/>
          </a:xfrm>
        </p:spPr>
        <p:txBody>
          <a:bodyPr/>
          <a:lstStyle>
            <a:lvl1pPr>
              <a:defRPr sz="4000">
                <a:solidFill>
                  <a:schemeClr val="tx1"/>
                </a:solidFill>
                <a:latin typeface="Times New Roman" panose="02020603050405020304" pitchFamily="18" charset="0"/>
              </a:defRPr>
            </a:lvl1pPr>
          </a:lstStyle>
          <a:p>
            <a:pPr lvl="0"/>
            <a:r>
              <a:rPr lang="zh-CN" altLang="en-US" noProof="0"/>
              <a:t>单击此处编辑母版标题样式</a:t>
            </a:r>
            <a:endParaRPr lang="zh-CN" altLang="en-US" noProof="0" dirty="0"/>
          </a:p>
        </p:txBody>
      </p:sp>
      <p:sp>
        <p:nvSpPr>
          <p:cNvPr id="15363" name="Rectangle 3"/>
          <p:cNvSpPr>
            <a:spLocks noGrp="1" noChangeArrowheads="1"/>
          </p:cNvSpPr>
          <p:nvPr>
            <p:ph type="subTitle" idx="1" hasCustomPrompt="1"/>
          </p:nvPr>
        </p:nvSpPr>
        <p:spPr>
          <a:xfrm>
            <a:off x="2255009" y="4095156"/>
            <a:ext cx="7680655" cy="1782117"/>
          </a:xfrm>
        </p:spPr>
        <p:txBody>
          <a:bodyPr/>
          <a:lstStyle>
            <a:lvl1pPr marL="0" indent="0">
              <a:buFont typeface="Wingdings" panose="05000000000000000000" pitchFamily="2" charset="2"/>
              <a:buNone/>
              <a:defRPr sz="2800"/>
            </a:lvl1pPr>
          </a:lstStyle>
          <a:p>
            <a:pPr lvl="0"/>
            <a:r>
              <a:rPr lang="zh-CN" altLang="en-US" noProof="0" dirty="0"/>
              <a:t>姓名 单位与部门</a:t>
            </a:r>
            <a:endParaRPr lang="zh-CN" altLang="en-US" noProof="0" dirty="0"/>
          </a:p>
          <a:p>
            <a:pPr lvl="0"/>
            <a:r>
              <a:rPr lang="zh-CN" altLang="en-US" noProof="0" dirty="0"/>
              <a:t>邮箱</a:t>
            </a:r>
            <a:endParaRPr lang="en-US" altLang="zh-CN" noProof="0" dirty="0"/>
          </a:p>
          <a:p>
            <a:pPr lvl="0"/>
            <a:fld id="{6C40B87A-88C1-4508-9DA4-E8CBD3BEE188}" type="datetime1">
              <a:rPr lang="zh-CN" altLang="en-US" noProof="0" smtClean="0"/>
            </a:fld>
            <a:endParaRPr lang="en-US" altLang="zh-CN" noProof="0" dirty="0"/>
          </a:p>
        </p:txBody>
      </p:sp>
      <p:sp>
        <p:nvSpPr>
          <p:cNvPr id="15367" name="AutoShape 7"/>
          <p:cNvSpPr>
            <a:spLocks noChangeArrowheads="1"/>
          </p:cNvSpPr>
          <p:nvPr/>
        </p:nvSpPr>
        <p:spPr bwMode="auto">
          <a:xfrm>
            <a:off x="912284" y="1844675"/>
            <a:ext cx="103632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7030A0"/>
          </a:solidFill>
          <a:ln w="9525">
            <a:solidFill>
              <a:schemeClr val="accent2"/>
            </a:solidFill>
            <a:round/>
          </a:ln>
        </p:spPr>
        <p:txBody>
          <a:bodyPr/>
          <a:lstStyle/>
          <a:p>
            <a:endParaRPr lang="zh-CN" altLang="zh-CN" sz="2400">
              <a:latin typeface="Times New Roman" panose="02020603050405020304" pitchFamily="18" charset="0"/>
            </a:endParaRPr>
          </a:p>
        </p:txBody>
      </p:sp>
      <p:pic>
        <p:nvPicPr>
          <p:cNvPr id="15369" name="Picture 9" descr="pyth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50214" y="1288370"/>
            <a:ext cx="2207353" cy="55645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909822" y="977596"/>
            <a:ext cx="7709162" cy="769441"/>
          </a:xfrm>
          <a:prstGeom prst="rect">
            <a:avLst/>
          </a:prstGeom>
          <a:noFill/>
        </p:spPr>
        <p:txBody>
          <a:bodyPr wrap="none" rtlCol="0">
            <a:spAutoFit/>
          </a:bodyPr>
          <a:lstStyle/>
          <a:p>
            <a:r>
              <a:rPr lang="en-US" altLang="zh-CN" sz="4400" dirty="0"/>
              <a:t>Python</a:t>
            </a:r>
            <a:r>
              <a:rPr lang="zh-CN" altLang="en-US" sz="4400" dirty="0"/>
              <a:t>程序设计教程（第</a:t>
            </a:r>
            <a:r>
              <a:rPr lang="en-US" altLang="zh-CN" sz="4400" dirty="0"/>
              <a:t>2</a:t>
            </a:r>
            <a:r>
              <a:rPr lang="zh-CN" altLang="en-US" sz="4400" dirty="0"/>
              <a:t>版）</a:t>
            </a:r>
            <a:endParaRPr lang="zh-CN" altLang="en-US" sz="4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892" y="644302"/>
            <a:ext cx="2352675" cy="55245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7" name="Picture 3" descr="MP9004331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101" y="3141664"/>
            <a:ext cx="6091767" cy="24590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133567" y="1772816"/>
            <a:ext cx="7488832" cy="707886"/>
          </a:xfrm>
          <a:prstGeom prst="rect">
            <a:avLst/>
          </a:prstGeom>
          <a:noFill/>
        </p:spPr>
        <p:txBody>
          <a:bodyPr wrap="square" rtlCol="0">
            <a:spAutoFit/>
          </a:bodyPr>
          <a:lstStyle/>
          <a:p>
            <a:pPr algn="ctr"/>
            <a:r>
              <a:rPr lang="zh-CN" altLang="en-US" sz="4000" b="1" dirty="0">
                <a:solidFill>
                  <a:srgbClr val="000099"/>
                </a:solidFill>
                <a:ea typeface="华文中宋" panose="02010600040101010101" pitchFamily="2" charset="-122"/>
              </a:rPr>
              <a:t>谢谢！</a:t>
            </a:r>
            <a:endParaRPr lang="zh-CN" altLang="en-US" sz="4000"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35360" y="1052736"/>
            <a:ext cx="4294315" cy="1152128"/>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1052736"/>
            <a:ext cx="7089907" cy="5400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文本占位符 3"/>
          <p:cNvSpPr>
            <a:spLocks noGrp="1"/>
          </p:cNvSpPr>
          <p:nvPr>
            <p:ph type="body" sz="half" idx="2"/>
          </p:nvPr>
        </p:nvSpPr>
        <p:spPr>
          <a:xfrm>
            <a:off x="335360" y="2348880"/>
            <a:ext cx="4299116" cy="41044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96545"/>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1052736"/>
            <a:ext cx="7315200" cy="3970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663283"/>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052736"/>
            <a:ext cx="2880783" cy="5400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34434" y="1052736"/>
            <a:ext cx="8439151" cy="5400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34434" y="1124744"/>
            <a:ext cx="5662083"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334434" y="2174874"/>
            <a:ext cx="5662083" cy="42784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124744"/>
            <a:ext cx="5663272"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663272" cy="42784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34434" y="2564904"/>
            <a:ext cx="5662083" cy="38884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6193368" y="2564904"/>
            <a:ext cx="5663272" cy="38884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endParaRPr lang="zh-CN" altLang="en-US"/>
          </a:p>
        </p:txBody>
      </p:sp>
      <p:sp>
        <p:nvSpPr>
          <p:cNvPr id="8" name="内容占位符 3"/>
          <p:cNvSpPr>
            <a:spLocks noGrp="1"/>
          </p:cNvSpPr>
          <p:nvPr>
            <p:ph sz="half" idx="10"/>
          </p:nvPr>
        </p:nvSpPr>
        <p:spPr>
          <a:xfrm>
            <a:off x="335360" y="1094755"/>
            <a:ext cx="11521280" cy="13981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7" name="Picture 3" descr="MP900433169[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32101" y="3141664"/>
            <a:ext cx="6091767" cy="24590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2133567" y="1772816"/>
            <a:ext cx="7488832" cy="707886"/>
          </a:xfrm>
          <a:prstGeom prst="rect">
            <a:avLst/>
          </a:prstGeom>
          <a:noFill/>
        </p:spPr>
        <p:txBody>
          <a:bodyPr wrap="square" rtlCol="0">
            <a:spAutoFit/>
          </a:bodyPr>
          <a:lstStyle/>
          <a:p>
            <a:pPr algn="ctr"/>
            <a:r>
              <a:rPr lang="zh-CN" altLang="en-US" sz="4000" b="1" dirty="0">
                <a:solidFill>
                  <a:srgbClr val="000099"/>
                </a:solidFill>
                <a:ea typeface="华文中宋" panose="02010600040101010101" pitchFamily="2" charset="-122"/>
              </a:rPr>
              <a:t>谢谢！</a:t>
            </a:r>
            <a:endParaRPr lang="zh-CN" altLang="en-US" sz="40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34434" y="1124744"/>
            <a:ext cx="5708651"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46284" y="1124744"/>
            <a:ext cx="5611283"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87785" y="1124744"/>
            <a:ext cx="3287935" cy="53285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3719736" y="1124744"/>
            <a:ext cx="8208912" cy="53285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34434" y="1124744"/>
            <a:ext cx="5662083"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334434" y="2174874"/>
            <a:ext cx="5662083" cy="42784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124744"/>
            <a:ext cx="5663272"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663272" cy="42784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34434" y="2564904"/>
            <a:ext cx="5662083" cy="38884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6193368" y="2564904"/>
            <a:ext cx="5663272" cy="38884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endParaRPr lang="zh-CN" altLang="en-US"/>
          </a:p>
        </p:txBody>
      </p:sp>
      <p:sp>
        <p:nvSpPr>
          <p:cNvPr id="8" name="内容占位符 3"/>
          <p:cNvSpPr>
            <a:spLocks noGrp="1"/>
          </p:cNvSpPr>
          <p:nvPr>
            <p:ph sz="half" idx="10"/>
          </p:nvPr>
        </p:nvSpPr>
        <p:spPr>
          <a:xfrm>
            <a:off x="335360" y="1094755"/>
            <a:ext cx="11521280" cy="13981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0" y="0"/>
            <a:ext cx="12192000" cy="68580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endParaRPr lang="zh-CN" altLang="en-US" sz="1400"/>
          </a:p>
        </p:txBody>
      </p:sp>
      <p:sp>
        <p:nvSpPr>
          <p:cNvPr id="1027" name="Rectangle 9"/>
          <p:cNvSpPr>
            <a:spLocks noGrp="1" noChangeArrowheads="1"/>
          </p:cNvSpPr>
          <p:nvPr>
            <p:ph type="body" idx="1"/>
          </p:nvPr>
        </p:nvSpPr>
        <p:spPr bwMode="auto">
          <a:xfrm>
            <a:off x="334434" y="1124744"/>
            <a:ext cx="11523135" cy="53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normAutofit/>
          </a:bodyPr>
          <a:lstStyle/>
          <a:p>
            <a:pPr lvl="0"/>
            <a:r>
              <a:rPr lang="en-US" altLang="en-US" dirty="0"/>
              <a:t>Click to edit Master text styles</a:t>
            </a:r>
            <a:endParaRPr lang="en-US" altLang="en-US" dirty="0"/>
          </a:p>
          <a:p>
            <a:pPr lvl="1"/>
            <a:r>
              <a:rPr lang="en-US" altLang="en-US" dirty="0"/>
              <a:t> Second Level</a:t>
            </a:r>
            <a:endParaRPr lang="en-US" altLang="en-US" dirty="0"/>
          </a:p>
          <a:p>
            <a:pPr lvl="2"/>
            <a:r>
              <a:rPr lang="en-US" altLang="en-US" dirty="0"/>
              <a:t> Third Level</a:t>
            </a:r>
            <a:endParaRPr lang="en-US" altLang="en-US" dirty="0"/>
          </a:p>
          <a:p>
            <a:pPr lvl="3"/>
            <a:r>
              <a:rPr lang="en-US" altLang="en-US" dirty="0"/>
              <a:t>Fifth Level</a:t>
            </a:r>
            <a:endParaRPr lang="en-US" altLang="zh-CN" dirty="0"/>
          </a:p>
          <a:p>
            <a:pPr lvl="4"/>
            <a:r>
              <a:rPr lang="en-US" altLang="en-US" dirty="0"/>
              <a:t>Fourth Level</a:t>
            </a:r>
            <a:endParaRPr lang="en-US" altLang="en-US" dirty="0"/>
          </a:p>
          <a:p>
            <a:pPr lvl="4"/>
            <a:endParaRPr lang="en-US" altLang="en-US" dirty="0"/>
          </a:p>
        </p:txBody>
      </p:sp>
      <p:sp>
        <p:nvSpPr>
          <p:cNvPr id="1028" name="Rectangle 10"/>
          <p:cNvSpPr>
            <a:spLocks noChangeArrowheads="1"/>
          </p:cNvSpPr>
          <p:nvPr/>
        </p:nvSpPr>
        <p:spPr bwMode="auto">
          <a:xfrm>
            <a:off x="0" y="0"/>
            <a:ext cx="12192000" cy="68580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endParaRPr lang="zh-CN" altLang="en-US" sz="1400"/>
          </a:p>
        </p:txBody>
      </p:sp>
      <p:sp>
        <p:nvSpPr>
          <p:cNvPr id="1029" name="Rectangle 3"/>
          <p:cNvSpPr>
            <a:spLocks noChangeArrowheads="1"/>
          </p:cNvSpPr>
          <p:nvPr/>
        </p:nvSpPr>
        <p:spPr bwMode="auto">
          <a:xfrm>
            <a:off x="10811933" y="6524625"/>
            <a:ext cx="1380067" cy="3302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endParaRPr lang="zh-CN" altLang="en-US" sz="1400"/>
          </a:p>
        </p:txBody>
      </p:sp>
      <p:sp>
        <p:nvSpPr>
          <p:cNvPr id="1030" name="Rectangle 4"/>
          <p:cNvSpPr>
            <a:spLocks noChangeArrowheads="1"/>
          </p:cNvSpPr>
          <p:nvPr/>
        </p:nvSpPr>
        <p:spPr bwMode="auto">
          <a:xfrm>
            <a:off x="1" y="6524625"/>
            <a:ext cx="12191999" cy="330200"/>
          </a:xfrm>
          <a:prstGeom prst="rect">
            <a:avLst/>
          </a:prstGeom>
          <a:solidFill>
            <a:schemeClr val="hlink"/>
          </a:solidFill>
          <a:ln w="12700">
            <a:solidFill>
              <a:schemeClr val="tx1"/>
            </a:solidFill>
            <a:miter lim="800000"/>
          </a:ln>
        </p:spPr>
        <p:txBody>
          <a:bodyPr wrap="none" anchor="ct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endParaRPr lang="zh-CN" altLang="en-US" sz="1400"/>
          </a:p>
        </p:txBody>
      </p:sp>
      <p:sp>
        <p:nvSpPr>
          <p:cNvPr id="1031" name="Text Box 2"/>
          <p:cNvSpPr txBox="1">
            <a:spLocks noChangeArrowheads="1"/>
          </p:cNvSpPr>
          <p:nvPr/>
        </p:nvSpPr>
        <p:spPr bwMode="auto">
          <a:xfrm>
            <a:off x="9264351" y="673101"/>
            <a:ext cx="2927649" cy="307975"/>
          </a:xfrm>
          <a:prstGeom prst="rect">
            <a:avLst/>
          </a:prstGeom>
          <a:solidFill>
            <a:srgbClr val="FFFF99"/>
          </a:solidFill>
          <a:ln w="6350">
            <a:solidFill>
              <a:srgbClr val="C0C0C0"/>
            </a:solidFill>
            <a:miter lim="800000"/>
          </a:ln>
        </p:spPr>
        <p:txBody>
          <a:bodyPr wrap="square" lIns="45720" tIns="36000" rIns="45720" bIns="36000">
            <a:spAutoFit/>
          </a:bodyP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spcBef>
                <a:spcPct val="0"/>
              </a:spcBef>
              <a:defRPr/>
            </a:pPr>
            <a:r>
              <a:rPr lang="en-US" altLang="zh-CN" sz="1500" dirty="0">
                <a:latin typeface="宋体" panose="02010600030101010101" pitchFamily="2" charset="-122"/>
                <a:ea typeface="华文新魏" panose="02010800040101010101" pitchFamily="2" charset="-122"/>
              </a:rPr>
              <a:t>《Python</a:t>
            </a:r>
            <a:r>
              <a:rPr lang="zh-CN" altLang="en-US" sz="1500" dirty="0">
                <a:latin typeface="宋体" panose="02010600030101010101" pitchFamily="2" charset="-122"/>
                <a:ea typeface="华文新魏" panose="02010800040101010101" pitchFamily="2" charset="-122"/>
              </a:rPr>
              <a:t>程序设计教程</a:t>
            </a:r>
            <a:r>
              <a:rPr lang="en-US" altLang="zh-CN" sz="1500" dirty="0">
                <a:latin typeface="宋体" panose="02010600030101010101" pitchFamily="2" charset="-122"/>
                <a:ea typeface="华文新魏" panose="02010800040101010101" pitchFamily="2" charset="-122"/>
              </a:rPr>
              <a:t>》</a:t>
            </a:r>
            <a:r>
              <a:rPr lang="zh-CN" altLang="en-US" sz="1500" dirty="0">
                <a:latin typeface="宋体" panose="02010600030101010101" pitchFamily="2" charset="-122"/>
                <a:ea typeface="华文新魏" panose="02010800040101010101" pitchFamily="2" charset="-122"/>
              </a:rPr>
              <a:t>第</a:t>
            </a:r>
            <a:r>
              <a:rPr lang="en-US" altLang="zh-CN" sz="1500" dirty="0">
                <a:latin typeface="宋体" panose="02010600030101010101" pitchFamily="2" charset="-122"/>
                <a:ea typeface="华文新魏" panose="02010800040101010101" pitchFamily="2" charset="-122"/>
              </a:rPr>
              <a:t>2</a:t>
            </a:r>
            <a:r>
              <a:rPr lang="zh-CN" altLang="en-US" sz="1500" dirty="0">
                <a:latin typeface="宋体" panose="02010600030101010101" pitchFamily="2" charset="-122"/>
                <a:ea typeface="华文新魏" panose="02010800040101010101" pitchFamily="2" charset="-122"/>
              </a:rPr>
              <a:t>版</a:t>
            </a:r>
            <a:endParaRPr lang="en-US" altLang="zh-CN" sz="1500" dirty="0">
              <a:latin typeface="宋体" panose="02010600030101010101" pitchFamily="2" charset="-122"/>
              <a:ea typeface="华文新魏" panose="02010800040101010101" pitchFamily="2" charset="-122"/>
            </a:endParaRPr>
          </a:p>
        </p:txBody>
      </p:sp>
      <p:sp>
        <p:nvSpPr>
          <p:cNvPr id="1032" name="Rectangle 11"/>
          <p:cNvSpPr>
            <a:spLocks noChangeArrowheads="1"/>
          </p:cNvSpPr>
          <p:nvPr/>
        </p:nvSpPr>
        <p:spPr bwMode="auto">
          <a:xfrm>
            <a:off x="0" y="1"/>
            <a:ext cx="9264349" cy="981075"/>
          </a:xfrm>
          <a:prstGeom prst="rect">
            <a:avLst/>
          </a:prstGeom>
          <a:solidFill>
            <a:srgbClr val="7030A0"/>
          </a:solidFill>
          <a:ln>
            <a:noFill/>
          </a:ln>
        </p:spPr>
        <p:txBody>
          <a:bodyPr wrap="none" anchor="ct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endParaRPr lang="zh-CN" altLang="en-US" sz="1400"/>
          </a:p>
        </p:txBody>
      </p:sp>
      <p:sp>
        <p:nvSpPr>
          <p:cNvPr id="1033" name="Rectangle 12"/>
          <p:cNvSpPr>
            <a:spLocks noGrp="1" noChangeArrowheads="1"/>
          </p:cNvSpPr>
          <p:nvPr>
            <p:ph type="title"/>
          </p:nvPr>
        </p:nvSpPr>
        <p:spPr bwMode="black">
          <a:xfrm>
            <a:off x="334434" y="0"/>
            <a:ext cx="892991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normAutofit/>
          </a:bodyPr>
          <a:lstStyle/>
          <a:p>
            <a:pPr lvl="0"/>
            <a:r>
              <a:rPr lang="en-US" altLang="en-US" dirty="0"/>
              <a:t>Click to edit </a:t>
            </a:r>
            <a:br>
              <a:rPr lang="en-US" altLang="en-US" dirty="0"/>
            </a:br>
            <a:r>
              <a:rPr lang="en-US" altLang="en-US" dirty="0"/>
              <a:t>Master title style</a:t>
            </a:r>
            <a:endParaRPr lang="en-US" altLang="en-US" dirty="0"/>
          </a:p>
        </p:txBody>
      </p:sp>
      <p:sp>
        <p:nvSpPr>
          <p:cNvPr id="1034" name="Rectangle 7"/>
          <p:cNvSpPr>
            <a:spLocks noChangeArrowheads="1"/>
          </p:cNvSpPr>
          <p:nvPr/>
        </p:nvSpPr>
        <p:spPr bwMode="auto">
          <a:xfrm>
            <a:off x="10560496" y="6524625"/>
            <a:ext cx="1297071" cy="330200"/>
          </a:xfrm>
          <a:prstGeom prst="rect">
            <a:avLst/>
          </a:prstGeom>
          <a:solidFill>
            <a:srgbClr val="7030A0"/>
          </a:solidFill>
          <a:ln w="12700">
            <a:solidFill>
              <a:schemeClr val="accent1"/>
            </a:solidFill>
            <a:miter lim="800000"/>
          </a:ln>
        </p:spPr>
        <p:txBody>
          <a:bodyPr wrap="none" anchor="ct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endParaRPr lang="zh-CN" altLang="en-US" sz="1400"/>
          </a:p>
        </p:txBody>
      </p:sp>
      <p:sp>
        <p:nvSpPr>
          <p:cNvPr id="1035" name="Text Box 13"/>
          <p:cNvSpPr txBox="1">
            <a:spLocks noChangeArrowheads="1"/>
          </p:cNvSpPr>
          <p:nvPr/>
        </p:nvSpPr>
        <p:spPr bwMode="auto">
          <a:xfrm>
            <a:off x="10657418" y="6594475"/>
            <a:ext cx="1200149"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spcBef>
                <a:spcPct val="0"/>
              </a:spcBef>
            </a:pPr>
            <a:r>
              <a:rPr lang="zh-CN" altLang="en-US" sz="1200" b="1">
                <a:solidFill>
                  <a:schemeClr val="bg1"/>
                </a:solidFill>
                <a:ea typeface="宋体" panose="02010600030101010101" pitchFamily="2" charset="-122"/>
              </a:rPr>
              <a:t>第</a:t>
            </a:r>
            <a:r>
              <a:rPr lang="en-US" altLang="en-US" sz="1200" b="1">
                <a:solidFill>
                  <a:schemeClr val="bg1"/>
                </a:solidFill>
                <a:ea typeface="宋体" panose="02010600030101010101" pitchFamily="2" charset="-122"/>
              </a:rPr>
              <a:t> </a:t>
            </a:r>
            <a:fld id="{8C4C2D12-2C7D-426C-AE05-F8D846170691}" type="slidenum">
              <a:rPr lang="en-US" altLang="en-US" sz="1200" b="1">
                <a:solidFill>
                  <a:schemeClr val="bg1"/>
                </a:solidFill>
                <a:ea typeface="宋体" panose="02010600030101010101" pitchFamily="2" charset="-122"/>
              </a:rPr>
            </a:fld>
            <a:r>
              <a:rPr lang="zh-CN" altLang="en-US" sz="1200" b="1">
                <a:solidFill>
                  <a:schemeClr val="bg1"/>
                </a:solidFill>
                <a:ea typeface="宋体" panose="02010600030101010101" pitchFamily="2" charset="-122"/>
              </a:rPr>
              <a:t> 页</a:t>
            </a:r>
            <a:endParaRPr lang="zh-CN" altLang="en-US" sz="1200" b="1">
              <a:solidFill>
                <a:schemeClr val="bg1"/>
              </a:solidFill>
              <a:ea typeface="宋体" panose="02010600030101010101" pitchFamily="2" charset="-122"/>
            </a:endParaRPr>
          </a:p>
        </p:txBody>
      </p:sp>
      <p:sp>
        <p:nvSpPr>
          <p:cNvPr id="1037" name="Text Box 23"/>
          <p:cNvSpPr txBox="1">
            <a:spLocks noChangeArrowheads="1"/>
          </p:cNvSpPr>
          <p:nvPr/>
        </p:nvSpPr>
        <p:spPr bwMode="auto">
          <a:xfrm>
            <a:off x="334434" y="6525344"/>
            <a:ext cx="1536700" cy="328062"/>
          </a:xfrm>
          <a:prstGeom prst="rect">
            <a:avLst/>
          </a:prstGeom>
          <a:solidFill>
            <a:srgbClr val="7030A0"/>
          </a:solidFill>
          <a:ln>
            <a:noFill/>
          </a:ln>
        </p:spPr>
        <p:txBody>
          <a:bodyPr lIns="45720" tIns="72009" rIns="45720" bIns="72009">
            <a:spAutoFit/>
          </a:bodyP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fld id="{D676B359-90CF-4BD3-8800-48C6523AC214}" type="datetime1">
              <a:rPr lang="zh-CN" altLang="en-US" sz="1400" smtClean="0">
                <a:solidFill>
                  <a:schemeClr val="tx2"/>
                </a:solidFill>
              </a:rPr>
            </a:fld>
            <a:endParaRPr lang="en-US" altLang="zh-CN" sz="1400">
              <a:solidFill>
                <a:schemeClr val="tx2"/>
              </a:solidFill>
            </a:endParaRPr>
          </a:p>
        </p:txBody>
      </p:sp>
      <p:pic>
        <p:nvPicPr>
          <p:cNvPr id="3" name="图片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504892" y="68238"/>
            <a:ext cx="2352675" cy="552450"/>
          </a:xfrm>
          <a:prstGeom prst="rect">
            <a:avLst/>
          </a:prstGeom>
        </p:spPr>
      </p:pic>
      <p:sp>
        <p:nvSpPr>
          <p:cNvPr id="14" name="Text Box 23"/>
          <p:cNvSpPr txBox="1">
            <a:spLocks noChangeArrowheads="1"/>
          </p:cNvSpPr>
          <p:nvPr/>
        </p:nvSpPr>
        <p:spPr bwMode="auto">
          <a:xfrm>
            <a:off x="334434" y="6525344"/>
            <a:ext cx="1536700" cy="328062"/>
          </a:xfrm>
          <a:prstGeom prst="rect">
            <a:avLst/>
          </a:prstGeom>
          <a:solidFill>
            <a:srgbClr val="7030A0"/>
          </a:solidFill>
          <a:ln>
            <a:noFill/>
          </a:ln>
        </p:spPr>
        <p:txBody>
          <a:bodyPr lIns="45720" tIns="72009" rIns="45720" bIns="72009">
            <a:spAutoFit/>
          </a:bodyP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defRPr/>
            </a:pPr>
            <a:fld id="{D676B359-90CF-4BD3-8800-48C6523AC214}" type="datetime1">
              <a:rPr lang="zh-CN" altLang="en-US" sz="1400" smtClean="0">
                <a:solidFill>
                  <a:schemeClr val="tx2"/>
                </a:solidFill>
              </a:rPr>
            </a:fld>
            <a:endParaRPr lang="en-US" altLang="zh-CN" sz="140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txStyles>
    <p:titleStyle>
      <a:lvl1pPr algn="l" rtl="0" eaLnBrk="1" fontAlgn="base" hangingPunct="1">
        <a:lnSpc>
          <a:spcPct val="110000"/>
        </a:lnSpc>
        <a:spcBef>
          <a:spcPct val="0"/>
        </a:spcBef>
        <a:spcAft>
          <a:spcPct val="0"/>
        </a:spcAft>
        <a:defRPr sz="3200" b="1">
          <a:solidFill>
            <a:schemeClr val="bg1"/>
          </a:solidFill>
          <a:latin typeface="+mj-lt"/>
          <a:ea typeface="+mj-ea"/>
          <a:cs typeface="+mj-cs"/>
        </a:defRPr>
      </a:lvl1pPr>
      <a:lvl2pPr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2pPr>
      <a:lvl3pPr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3pPr>
      <a:lvl4pPr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4pPr>
      <a:lvl5pPr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5pPr>
      <a:lvl6pPr marL="457200"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914400"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1371600"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1828800" algn="l" rtl="0" eaLnBrk="1" fontAlgn="base" hangingPunct="1">
        <a:lnSpc>
          <a:spcPct val="85000"/>
        </a:lnSpc>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p:titleStyle>
    <p:body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355"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8080"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5280"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8180"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3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5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7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9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44.xml"/><Relationship Id="rId8" Type="http://schemas.openxmlformats.org/officeDocument/2006/relationships/image" Target="../media/image46.png"/><Relationship Id="rId7" Type="http://schemas.openxmlformats.org/officeDocument/2006/relationships/customXml" Target="../ink/ink43.xml"/><Relationship Id="rId6" Type="http://schemas.openxmlformats.org/officeDocument/2006/relationships/image" Target="../media/image45.png"/><Relationship Id="rId5" Type="http://schemas.openxmlformats.org/officeDocument/2006/relationships/customXml" Target="../ink/ink42.xml"/><Relationship Id="rId4" Type="http://schemas.openxmlformats.org/officeDocument/2006/relationships/image" Target="../media/image44.png"/><Relationship Id="rId3" Type="http://schemas.openxmlformats.org/officeDocument/2006/relationships/customXml" Target="../ink/ink41.xml"/><Relationship Id="rId2" Type="http://schemas.openxmlformats.org/officeDocument/2006/relationships/image" Target="../media/image43.png"/><Relationship Id="rId19" Type="http://schemas.openxmlformats.org/officeDocument/2006/relationships/slideLayout" Target="../slideLayouts/slideLayout2.xml"/><Relationship Id="rId18" Type="http://schemas.openxmlformats.org/officeDocument/2006/relationships/image" Target="../media/image51.png"/><Relationship Id="rId17" Type="http://schemas.openxmlformats.org/officeDocument/2006/relationships/customXml" Target="../ink/ink48.xml"/><Relationship Id="rId16" Type="http://schemas.openxmlformats.org/officeDocument/2006/relationships/image" Target="../media/image50.png"/><Relationship Id="rId15" Type="http://schemas.openxmlformats.org/officeDocument/2006/relationships/customXml" Target="../ink/ink47.xml"/><Relationship Id="rId14" Type="http://schemas.openxmlformats.org/officeDocument/2006/relationships/image" Target="../media/image49.png"/><Relationship Id="rId13" Type="http://schemas.openxmlformats.org/officeDocument/2006/relationships/customXml" Target="../ink/ink46.xml"/><Relationship Id="rId12" Type="http://schemas.openxmlformats.org/officeDocument/2006/relationships/image" Target="../media/image48.png"/><Relationship Id="rId11" Type="http://schemas.openxmlformats.org/officeDocument/2006/relationships/customXml" Target="../ink/ink45.xml"/><Relationship Id="rId10" Type="http://schemas.openxmlformats.org/officeDocument/2006/relationships/image" Target="../media/image47.png"/><Relationship Id="rId1" Type="http://schemas.openxmlformats.org/officeDocument/2006/relationships/customXml" Target="../ink/ink4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customXml" Target="../ink/ink53.xml"/><Relationship Id="rId8" Type="http://schemas.openxmlformats.org/officeDocument/2006/relationships/image" Target="../media/image55.png"/><Relationship Id="rId7" Type="http://schemas.openxmlformats.org/officeDocument/2006/relationships/customXml" Target="../ink/ink52.xml"/><Relationship Id="rId6" Type="http://schemas.openxmlformats.org/officeDocument/2006/relationships/image" Target="../media/image54.png"/><Relationship Id="rId5" Type="http://schemas.openxmlformats.org/officeDocument/2006/relationships/customXml" Target="../ink/ink51.xml"/><Relationship Id="rId4" Type="http://schemas.openxmlformats.org/officeDocument/2006/relationships/image" Target="../media/image53.png"/><Relationship Id="rId3" Type="http://schemas.openxmlformats.org/officeDocument/2006/relationships/customXml" Target="../ink/ink50.xml"/><Relationship Id="rId23" Type="http://schemas.openxmlformats.org/officeDocument/2006/relationships/slideLayout" Target="../slideLayouts/slideLayout2.xml"/><Relationship Id="rId22" Type="http://schemas.openxmlformats.org/officeDocument/2006/relationships/image" Target="../media/image62.png"/><Relationship Id="rId21" Type="http://schemas.openxmlformats.org/officeDocument/2006/relationships/customXml" Target="../ink/ink59.xml"/><Relationship Id="rId20" Type="http://schemas.openxmlformats.org/officeDocument/2006/relationships/image" Target="../media/image61.png"/><Relationship Id="rId2" Type="http://schemas.openxmlformats.org/officeDocument/2006/relationships/image" Target="../media/image52.png"/><Relationship Id="rId19" Type="http://schemas.openxmlformats.org/officeDocument/2006/relationships/customXml" Target="../ink/ink58.xml"/><Relationship Id="rId18" Type="http://schemas.openxmlformats.org/officeDocument/2006/relationships/image" Target="../media/image60.png"/><Relationship Id="rId17" Type="http://schemas.openxmlformats.org/officeDocument/2006/relationships/customXml" Target="../ink/ink57.xml"/><Relationship Id="rId16" Type="http://schemas.openxmlformats.org/officeDocument/2006/relationships/image" Target="../media/image59.png"/><Relationship Id="rId15" Type="http://schemas.openxmlformats.org/officeDocument/2006/relationships/customXml" Target="../ink/ink56.xml"/><Relationship Id="rId14" Type="http://schemas.openxmlformats.org/officeDocument/2006/relationships/image" Target="../media/image58.png"/><Relationship Id="rId13" Type="http://schemas.openxmlformats.org/officeDocument/2006/relationships/customXml" Target="../ink/ink55.xml"/><Relationship Id="rId12" Type="http://schemas.openxmlformats.org/officeDocument/2006/relationships/image" Target="../media/image57.png"/><Relationship Id="rId11" Type="http://schemas.openxmlformats.org/officeDocument/2006/relationships/customXml" Target="../ink/ink54.xml"/><Relationship Id="rId10" Type="http://schemas.openxmlformats.org/officeDocument/2006/relationships/image" Target="../media/image56.png"/><Relationship Id="rId1" Type="http://schemas.openxmlformats.org/officeDocument/2006/relationships/customXml" Target="../ink/ink4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customXml" Target="../ink/ink64.xml"/><Relationship Id="rId8" Type="http://schemas.openxmlformats.org/officeDocument/2006/relationships/image" Target="../media/image66.png"/><Relationship Id="rId7" Type="http://schemas.openxmlformats.org/officeDocument/2006/relationships/customXml" Target="../ink/ink63.xml"/><Relationship Id="rId64" Type="http://schemas.openxmlformats.org/officeDocument/2006/relationships/slideLayout" Target="../slideLayouts/slideLayout2.xml"/><Relationship Id="rId63" Type="http://schemas.openxmlformats.org/officeDocument/2006/relationships/image" Target="../media/image93.png"/><Relationship Id="rId62" Type="http://schemas.openxmlformats.org/officeDocument/2006/relationships/customXml" Target="../ink/ink91.xml"/><Relationship Id="rId61" Type="http://schemas.openxmlformats.org/officeDocument/2006/relationships/image" Target="../media/image92.png"/><Relationship Id="rId60" Type="http://schemas.openxmlformats.org/officeDocument/2006/relationships/customXml" Target="../ink/ink90.xml"/><Relationship Id="rId6" Type="http://schemas.openxmlformats.org/officeDocument/2006/relationships/image" Target="../media/image65.png"/><Relationship Id="rId59" Type="http://schemas.openxmlformats.org/officeDocument/2006/relationships/image" Target="../media/image91.png"/><Relationship Id="rId58" Type="http://schemas.openxmlformats.org/officeDocument/2006/relationships/customXml" Target="../ink/ink89.xml"/><Relationship Id="rId57" Type="http://schemas.openxmlformats.org/officeDocument/2006/relationships/image" Target="../media/image90.png"/><Relationship Id="rId56" Type="http://schemas.openxmlformats.org/officeDocument/2006/relationships/customXml" Target="../ink/ink88.xml"/><Relationship Id="rId55" Type="http://schemas.openxmlformats.org/officeDocument/2006/relationships/image" Target="../media/image89.png"/><Relationship Id="rId54" Type="http://schemas.openxmlformats.org/officeDocument/2006/relationships/customXml" Target="../ink/ink87.xml"/><Relationship Id="rId53" Type="http://schemas.openxmlformats.org/officeDocument/2006/relationships/image" Target="../media/image88.png"/><Relationship Id="rId52" Type="http://schemas.openxmlformats.org/officeDocument/2006/relationships/customXml" Target="../ink/ink86.xml"/><Relationship Id="rId51" Type="http://schemas.openxmlformats.org/officeDocument/2006/relationships/image" Target="../media/image87.png"/><Relationship Id="rId50" Type="http://schemas.openxmlformats.org/officeDocument/2006/relationships/customXml" Target="../ink/ink85.xml"/><Relationship Id="rId5" Type="http://schemas.openxmlformats.org/officeDocument/2006/relationships/customXml" Target="../ink/ink62.xml"/><Relationship Id="rId49" Type="http://schemas.openxmlformats.org/officeDocument/2006/relationships/image" Target="../media/image86.png"/><Relationship Id="rId48" Type="http://schemas.openxmlformats.org/officeDocument/2006/relationships/customXml" Target="../ink/ink84.xml"/><Relationship Id="rId47" Type="http://schemas.openxmlformats.org/officeDocument/2006/relationships/image" Target="../media/image85.png"/><Relationship Id="rId46" Type="http://schemas.openxmlformats.org/officeDocument/2006/relationships/customXml" Target="../ink/ink83.xml"/><Relationship Id="rId45" Type="http://schemas.openxmlformats.org/officeDocument/2006/relationships/customXml" Target="../ink/ink82.xml"/><Relationship Id="rId44" Type="http://schemas.openxmlformats.org/officeDocument/2006/relationships/image" Target="../media/image84.png"/><Relationship Id="rId43" Type="http://schemas.openxmlformats.org/officeDocument/2006/relationships/customXml" Target="../ink/ink81.xml"/><Relationship Id="rId42" Type="http://schemas.openxmlformats.org/officeDocument/2006/relationships/image" Target="../media/image83.png"/><Relationship Id="rId41" Type="http://schemas.openxmlformats.org/officeDocument/2006/relationships/customXml" Target="../ink/ink80.xml"/><Relationship Id="rId40" Type="http://schemas.openxmlformats.org/officeDocument/2006/relationships/image" Target="../media/image82.png"/><Relationship Id="rId4" Type="http://schemas.openxmlformats.org/officeDocument/2006/relationships/image" Target="../media/image64.png"/><Relationship Id="rId39" Type="http://schemas.openxmlformats.org/officeDocument/2006/relationships/customXml" Target="../ink/ink79.xml"/><Relationship Id="rId38" Type="http://schemas.openxmlformats.org/officeDocument/2006/relationships/image" Target="../media/image81.png"/><Relationship Id="rId37" Type="http://schemas.openxmlformats.org/officeDocument/2006/relationships/customXml" Target="../ink/ink78.xml"/><Relationship Id="rId36" Type="http://schemas.openxmlformats.org/officeDocument/2006/relationships/image" Target="../media/image80.png"/><Relationship Id="rId35" Type="http://schemas.openxmlformats.org/officeDocument/2006/relationships/customXml" Target="../ink/ink77.xml"/><Relationship Id="rId34" Type="http://schemas.openxmlformats.org/officeDocument/2006/relationships/image" Target="../media/image79.png"/><Relationship Id="rId33" Type="http://schemas.openxmlformats.org/officeDocument/2006/relationships/customXml" Target="../ink/ink76.xml"/><Relationship Id="rId32" Type="http://schemas.openxmlformats.org/officeDocument/2006/relationships/image" Target="../media/image78.png"/><Relationship Id="rId31" Type="http://schemas.openxmlformats.org/officeDocument/2006/relationships/customXml" Target="../ink/ink75.xml"/><Relationship Id="rId30" Type="http://schemas.openxmlformats.org/officeDocument/2006/relationships/image" Target="../media/image77.png"/><Relationship Id="rId3" Type="http://schemas.openxmlformats.org/officeDocument/2006/relationships/customXml" Target="../ink/ink61.xml"/><Relationship Id="rId29" Type="http://schemas.openxmlformats.org/officeDocument/2006/relationships/customXml" Target="../ink/ink74.xml"/><Relationship Id="rId28" Type="http://schemas.openxmlformats.org/officeDocument/2006/relationships/image" Target="../media/image76.png"/><Relationship Id="rId27" Type="http://schemas.openxmlformats.org/officeDocument/2006/relationships/customXml" Target="../ink/ink73.xml"/><Relationship Id="rId26" Type="http://schemas.openxmlformats.org/officeDocument/2006/relationships/image" Target="../media/image75.png"/><Relationship Id="rId25" Type="http://schemas.openxmlformats.org/officeDocument/2006/relationships/customXml" Target="../ink/ink72.xml"/><Relationship Id="rId24" Type="http://schemas.openxmlformats.org/officeDocument/2006/relationships/image" Target="../media/image74.png"/><Relationship Id="rId23" Type="http://schemas.openxmlformats.org/officeDocument/2006/relationships/customXml" Target="../ink/ink71.xml"/><Relationship Id="rId22" Type="http://schemas.openxmlformats.org/officeDocument/2006/relationships/image" Target="../media/image73.png"/><Relationship Id="rId21" Type="http://schemas.openxmlformats.org/officeDocument/2006/relationships/customXml" Target="../ink/ink70.xml"/><Relationship Id="rId20" Type="http://schemas.openxmlformats.org/officeDocument/2006/relationships/image" Target="../media/image72.png"/><Relationship Id="rId2" Type="http://schemas.openxmlformats.org/officeDocument/2006/relationships/image" Target="../media/image63.png"/><Relationship Id="rId19" Type="http://schemas.openxmlformats.org/officeDocument/2006/relationships/customXml" Target="../ink/ink69.xml"/><Relationship Id="rId18" Type="http://schemas.openxmlformats.org/officeDocument/2006/relationships/image" Target="../media/image71.png"/><Relationship Id="rId17" Type="http://schemas.openxmlformats.org/officeDocument/2006/relationships/customXml" Target="../ink/ink68.xml"/><Relationship Id="rId16" Type="http://schemas.openxmlformats.org/officeDocument/2006/relationships/image" Target="../media/image70.png"/><Relationship Id="rId15" Type="http://schemas.openxmlformats.org/officeDocument/2006/relationships/customXml" Target="../ink/ink67.xml"/><Relationship Id="rId14" Type="http://schemas.openxmlformats.org/officeDocument/2006/relationships/image" Target="../media/image69.png"/><Relationship Id="rId13" Type="http://schemas.openxmlformats.org/officeDocument/2006/relationships/customXml" Target="../ink/ink66.xml"/><Relationship Id="rId12" Type="http://schemas.openxmlformats.org/officeDocument/2006/relationships/image" Target="../media/image68.png"/><Relationship Id="rId11" Type="http://schemas.openxmlformats.org/officeDocument/2006/relationships/customXml" Target="../ink/ink65.xml"/><Relationship Id="rId10" Type="http://schemas.openxmlformats.org/officeDocument/2006/relationships/image" Target="../media/image67.png"/><Relationship Id="rId1" Type="http://schemas.openxmlformats.org/officeDocument/2006/relationships/customXml" Target="../ink/ink6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customXml" Target="../ink/ink96.xml"/><Relationship Id="rId8" Type="http://schemas.openxmlformats.org/officeDocument/2006/relationships/image" Target="../media/image96.png"/><Relationship Id="rId7" Type="http://schemas.openxmlformats.org/officeDocument/2006/relationships/customXml" Target="../ink/ink95.xml"/><Relationship Id="rId6" Type="http://schemas.openxmlformats.org/officeDocument/2006/relationships/image" Target="../media/image95.png"/><Relationship Id="rId5" Type="http://schemas.openxmlformats.org/officeDocument/2006/relationships/customXml" Target="../ink/ink94.xml"/><Relationship Id="rId4" Type="http://schemas.openxmlformats.org/officeDocument/2006/relationships/image" Target="../media/image94.png"/><Relationship Id="rId3" Type="http://schemas.openxmlformats.org/officeDocument/2006/relationships/customXml" Target="../ink/ink93.xml"/><Relationship Id="rId2" Type="http://schemas.openxmlformats.org/officeDocument/2006/relationships/image" Target="../media/image84.png"/><Relationship Id="rId13" Type="http://schemas.openxmlformats.org/officeDocument/2006/relationships/slideLayout" Target="../slideLayouts/slideLayout2.xml"/><Relationship Id="rId12" Type="http://schemas.openxmlformats.org/officeDocument/2006/relationships/image" Target="../media/image79.png"/><Relationship Id="rId11" Type="http://schemas.openxmlformats.org/officeDocument/2006/relationships/customXml" Target="../ink/ink97.xml"/><Relationship Id="rId10" Type="http://schemas.openxmlformats.org/officeDocument/2006/relationships/image" Target="../media/image82.png"/><Relationship Id="rId1" Type="http://schemas.openxmlformats.org/officeDocument/2006/relationships/customXml" Target="../ink/ink9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customXml" Target="../ink/ink102.xml"/><Relationship Id="rId8" Type="http://schemas.openxmlformats.org/officeDocument/2006/relationships/image" Target="../media/image100.png"/><Relationship Id="rId7" Type="http://schemas.openxmlformats.org/officeDocument/2006/relationships/customXml" Target="../ink/ink101.xml"/><Relationship Id="rId6" Type="http://schemas.openxmlformats.org/officeDocument/2006/relationships/image" Target="../media/image99.png"/><Relationship Id="rId5" Type="http://schemas.openxmlformats.org/officeDocument/2006/relationships/customXml" Target="../ink/ink100.xml"/><Relationship Id="rId4" Type="http://schemas.openxmlformats.org/officeDocument/2006/relationships/image" Target="../media/image98.png"/><Relationship Id="rId3" Type="http://schemas.openxmlformats.org/officeDocument/2006/relationships/customXml" Target="../ink/ink99.xml"/><Relationship Id="rId2" Type="http://schemas.openxmlformats.org/officeDocument/2006/relationships/image" Target="../media/image97.png"/><Relationship Id="rId17" Type="http://schemas.openxmlformats.org/officeDocument/2006/relationships/slideLayout" Target="../slideLayouts/slideLayout2.xml"/><Relationship Id="rId16" Type="http://schemas.openxmlformats.org/officeDocument/2006/relationships/image" Target="../media/image104.png"/><Relationship Id="rId15" Type="http://schemas.openxmlformats.org/officeDocument/2006/relationships/customXml" Target="../ink/ink105.xml"/><Relationship Id="rId14" Type="http://schemas.openxmlformats.org/officeDocument/2006/relationships/image" Target="../media/image103.png"/><Relationship Id="rId13" Type="http://schemas.openxmlformats.org/officeDocument/2006/relationships/customXml" Target="../ink/ink104.xml"/><Relationship Id="rId12" Type="http://schemas.openxmlformats.org/officeDocument/2006/relationships/image" Target="../media/image102.png"/><Relationship Id="rId11" Type="http://schemas.openxmlformats.org/officeDocument/2006/relationships/customXml" Target="../ink/ink103.xml"/><Relationship Id="rId10" Type="http://schemas.openxmlformats.org/officeDocument/2006/relationships/image" Target="../media/image101.png"/><Relationship Id="rId1" Type="http://schemas.openxmlformats.org/officeDocument/2006/relationships/customXml" Target="../ink/ink9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customXml" Target="../ink/ink110.xml"/><Relationship Id="rId8" Type="http://schemas.openxmlformats.org/officeDocument/2006/relationships/image" Target="../media/image108.png"/><Relationship Id="rId7" Type="http://schemas.openxmlformats.org/officeDocument/2006/relationships/customXml" Target="../ink/ink109.xml"/><Relationship Id="rId6" Type="http://schemas.openxmlformats.org/officeDocument/2006/relationships/image" Target="../media/image107.png"/><Relationship Id="rId5" Type="http://schemas.openxmlformats.org/officeDocument/2006/relationships/customXml" Target="../ink/ink108.xml"/><Relationship Id="rId4" Type="http://schemas.openxmlformats.org/officeDocument/2006/relationships/image" Target="../media/image106.png"/><Relationship Id="rId36" Type="http://schemas.openxmlformats.org/officeDocument/2006/relationships/slideLayout" Target="../slideLayouts/slideLayout2.xml"/><Relationship Id="rId35" Type="http://schemas.openxmlformats.org/officeDocument/2006/relationships/image" Target="../media/image121.png"/><Relationship Id="rId34" Type="http://schemas.openxmlformats.org/officeDocument/2006/relationships/customXml" Target="../ink/ink123.xml"/><Relationship Id="rId33" Type="http://schemas.openxmlformats.org/officeDocument/2006/relationships/image" Target="../media/image120.png"/><Relationship Id="rId32" Type="http://schemas.openxmlformats.org/officeDocument/2006/relationships/customXml" Target="../ink/ink122.xml"/><Relationship Id="rId31" Type="http://schemas.openxmlformats.org/officeDocument/2006/relationships/image" Target="../media/image119.png"/><Relationship Id="rId30" Type="http://schemas.openxmlformats.org/officeDocument/2006/relationships/customXml" Target="../ink/ink121.xml"/><Relationship Id="rId3" Type="http://schemas.openxmlformats.org/officeDocument/2006/relationships/customXml" Target="../ink/ink107.xml"/><Relationship Id="rId29" Type="http://schemas.openxmlformats.org/officeDocument/2006/relationships/image" Target="../media/image118.png"/><Relationship Id="rId28" Type="http://schemas.openxmlformats.org/officeDocument/2006/relationships/customXml" Target="../ink/ink120.xml"/><Relationship Id="rId27" Type="http://schemas.openxmlformats.org/officeDocument/2006/relationships/image" Target="../media/image117.png"/><Relationship Id="rId26" Type="http://schemas.openxmlformats.org/officeDocument/2006/relationships/customXml" Target="../ink/ink119.xml"/><Relationship Id="rId25" Type="http://schemas.openxmlformats.org/officeDocument/2006/relationships/image" Target="../media/image116.png"/><Relationship Id="rId24" Type="http://schemas.openxmlformats.org/officeDocument/2006/relationships/customXml" Target="../ink/ink118.xml"/><Relationship Id="rId23" Type="http://schemas.openxmlformats.org/officeDocument/2006/relationships/customXml" Target="../ink/ink117.xml"/><Relationship Id="rId22" Type="http://schemas.openxmlformats.org/officeDocument/2006/relationships/image" Target="../media/image115.png"/><Relationship Id="rId21" Type="http://schemas.openxmlformats.org/officeDocument/2006/relationships/customXml" Target="../ink/ink116.xml"/><Relationship Id="rId20" Type="http://schemas.openxmlformats.org/officeDocument/2006/relationships/image" Target="../media/image114.png"/><Relationship Id="rId2" Type="http://schemas.openxmlformats.org/officeDocument/2006/relationships/image" Target="../media/image105.png"/><Relationship Id="rId19" Type="http://schemas.openxmlformats.org/officeDocument/2006/relationships/customXml" Target="../ink/ink115.xml"/><Relationship Id="rId18" Type="http://schemas.openxmlformats.org/officeDocument/2006/relationships/image" Target="../media/image113.png"/><Relationship Id="rId17" Type="http://schemas.openxmlformats.org/officeDocument/2006/relationships/customXml" Target="../ink/ink114.xml"/><Relationship Id="rId16" Type="http://schemas.openxmlformats.org/officeDocument/2006/relationships/image" Target="../media/image112.png"/><Relationship Id="rId15" Type="http://schemas.openxmlformats.org/officeDocument/2006/relationships/customXml" Target="../ink/ink113.xml"/><Relationship Id="rId14" Type="http://schemas.openxmlformats.org/officeDocument/2006/relationships/image" Target="../media/image111.png"/><Relationship Id="rId13" Type="http://schemas.openxmlformats.org/officeDocument/2006/relationships/customXml" Target="../ink/ink112.xml"/><Relationship Id="rId12" Type="http://schemas.openxmlformats.org/officeDocument/2006/relationships/image" Target="../media/image110.png"/><Relationship Id="rId11" Type="http://schemas.openxmlformats.org/officeDocument/2006/relationships/customXml" Target="../ink/ink111.xml"/><Relationship Id="rId10" Type="http://schemas.openxmlformats.org/officeDocument/2006/relationships/image" Target="../media/image109.png"/><Relationship Id="rId1" Type="http://schemas.openxmlformats.org/officeDocument/2006/relationships/customXml" Target="../ink/ink10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2.jpe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customXml" Target="../ink/ink128.xml"/><Relationship Id="rId8" Type="http://schemas.openxmlformats.org/officeDocument/2006/relationships/image" Target="../media/image125.png"/><Relationship Id="rId7" Type="http://schemas.openxmlformats.org/officeDocument/2006/relationships/customXml" Target="../ink/ink127.xml"/><Relationship Id="rId6" Type="http://schemas.openxmlformats.org/officeDocument/2006/relationships/image" Target="../media/image124.png"/><Relationship Id="rId5" Type="http://schemas.openxmlformats.org/officeDocument/2006/relationships/customXml" Target="../ink/ink126.xml"/><Relationship Id="rId4" Type="http://schemas.openxmlformats.org/officeDocument/2006/relationships/image" Target="../media/image123.png"/><Relationship Id="rId3" Type="http://schemas.openxmlformats.org/officeDocument/2006/relationships/customXml" Target="../ink/ink125.xml"/><Relationship Id="rId2" Type="http://schemas.openxmlformats.org/officeDocument/2006/relationships/image" Target="../media/image122.png"/><Relationship Id="rId15" Type="http://schemas.openxmlformats.org/officeDocument/2006/relationships/slideLayout" Target="../slideLayouts/slideLayout2.xml"/><Relationship Id="rId14" Type="http://schemas.openxmlformats.org/officeDocument/2006/relationships/image" Target="../media/image128.png"/><Relationship Id="rId13" Type="http://schemas.openxmlformats.org/officeDocument/2006/relationships/customXml" Target="../ink/ink130.xml"/><Relationship Id="rId12" Type="http://schemas.openxmlformats.org/officeDocument/2006/relationships/image" Target="../media/image127.png"/><Relationship Id="rId11" Type="http://schemas.openxmlformats.org/officeDocument/2006/relationships/customXml" Target="../ink/ink129.xml"/><Relationship Id="rId10" Type="http://schemas.openxmlformats.org/officeDocument/2006/relationships/image" Target="../media/image126.png"/><Relationship Id="rId1" Type="http://schemas.openxmlformats.org/officeDocument/2006/relationships/customXml" Target="../ink/ink124.xml"/></Relationships>
</file>

<file path=ppt/slides/_rels/slide24.xml.rels><?xml version="1.0" encoding="UTF-8" standalone="yes"?>
<Relationships xmlns="http://schemas.openxmlformats.org/package/2006/relationships"><Relationship Id="rId9" Type="http://schemas.openxmlformats.org/officeDocument/2006/relationships/customXml" Target="../ink/ink135.xml"/><Relationship Id="rId8" Type="http://schemas.openxmlformats.org/officeDocument/2006/relationships/image" Target="../media/image132.png"/><Relationship Id="rId7" Type="http://schemas.openxmlformats.org/officeDocument/2006/relationships/customXml" Target="../ink/ink134.xml"/><Relationship Id="rId6" Type="http://schemas.openxmlformats.org/officeDocument/2006/relationships/image" Target="../media/image131.png"/><Relationship Id="rId5" Type="http://schemas.openxmlformats.org/officeDocument/2006/relationships/customXml" Target="../ink/ink133.xml"/><Relationship Id="rId4" Type="http://schemas.openxmlformats.org/officeDocument/2006/relationships/image" Target="../media/image130.png"/><Relationship Id="rId3" Type="http://schemas.openxmlformats.org/officeDocument/2006/relationships/customXml" Target="../ink/ink132.xml"/><Relationship Id="rId2" Type="http://schemas.openxmlformats.org/officeDocument/2006/relationships/image" Target="../media/image129.png"/><Relationship Id="rId11" Type="http://schemas.openxmlformats.org/officeDocument/2006/relationships/slideLayout" Target="../slideLayouts/slideLayout2.xml"/><Relationship Id="rId10" Type="http://schemas.openxmlformats.org/officeDocument/2006/relationships/image" Target="../media/image133.png"/><Relationship Id="rId1" Type="http://schemas.openxmlformats.org/officeDocument/2006/relationships/customXml" Target="../ink/ink131.xml"/></Relationships>
</file>

<file path=ppt/slides/_rels/slide25.xml.rels><?xml version="1.0" encoding="UTF-8" standalone="yes"?>
<Relationships xmlns="http://schemas.openxmlformats.org/package/2006/relationships"><Relationship Id="rId9" Type="http://schemas.openxmlformats.org/officeDocument/2006/relationships/customXml" Target="../ink/ink140.xml"/><Relationship Id="rId8" Type="http://schemas.openxmlformats.org/officeDocument/2006/relationships/image" Target="../media/image137.png"/><Relationship Id="rId7" Type="http://schemas.openxmlformats.org/officeDocument/2006/relationships/customXml" Target="../ink/ink139.xml"/><Relationship Id="rId6" Type="http://schemas.openxmlformats.org/officeDocument/2006/relationships/image" Target="../media/image136.png"/><Relationship Id="rId5" Type="http://schemas.openxmlformats.org/officeDocument/2006/relationships/customXml" Target="../ink/ink138.xml"/><Relationship Id="rId4" Type="http://schemas.openxmlformats.org/officeDocument/2006/relationships/image" Target="../media/image135.png"/><Relationship Id="rId3" Type="http://schemas.openxmlformats.org/officeDocument/2006/relationships/customXml" Target="../ink/ink137.xml"/><Relationship Id="rId2" Type="http://schemas.openxmlformats.org/officeDocument/2006/relationships/image" Target="../media/image134.png"/><Relationship Id="rId11" Type="http://schemas.openxmlformats.org/officeDocument/2006/relationships/slideLayout" Target="../slideLayouts/slideLayout2.xml"/><Relationship Id="rId10" Type="http://schemas.openxmlformats.org/officeDocument/2006/relationships/image" Target="../media/image138.png"/><Relationship Id="rId1" Type="http://schemas.openxmlformats.org/officeDocument/2006/relationships/customXml" Target="../ink/ink136.xml"/></Relationships>
</file>

<file path=ppt/slides/_rels/slide26.xml.rels><?xml version="1.0" encoding="UTF-8" standalone="yes"?>
<Relationships xmlns="http://schemas.openxmlformats.org/package/2006/relationships"><Relationship Id="rId9" Type="http://schemas.openxmlformats.org/officeDocument/2006/relationships/customXml" Target="../ink/ink145.xml"/><Relationship Id="rId8" Type="http://schemas.openxmlformats.org/officeDocument/2006/relationships/image" Target="../media/image142.png"/><Relationship Id="rId7" Type="http://schemas.openxmlformats.org/officeDocument/2006/relationships/customXml" Target="../ink/ink144.xml"/><Relationship Id="rId6" Type="http://schemas.openxmlformats.org/officeDocument/2006/relationships/image" Target="../media/image141.png"/><Relationship Id="rId5" Type="http://schemas.openxmlformats.org/officeDocument/2006/relationships/customXml" Target="../ink/ink143.xml"/><Relationship Id="rId4" Type="http://schemas.openxmlformats.org/officeDocument/2006/relationships/image" Target="../media/image140.png"/><Relationship Id="rId3" Type="http://schemas.openxmlformats.org/officeDocument/2006/relationships/customXml" Target="../ink/ink142.xml"/><Relationship Id="rId2" Type="http://schemas.openxmlformats.org/officeDocument/2006/relationships/image" Target="../media/image139.png"/><Relationship Id="rId13" Type="http://schemas.openxmlformats.org/officeDocument/2006/relationships/slideLayout" Target="../slideLayouts/slideLayout2.xml"/><Relationship Id="rId12" Type="http://schemas.openxmlformats.org/officeDocument/2006/relationships/image" Target="../media/image144.png"/><Relationship Id="rId11" Type="http://schemas.openxmlformats.org/officeDocument/2006/relationships/customXml" Target="../ink/ink146.xml"/><Relationship Id="rId10" Type="http://schemas.openxmlformats.org/officeDocument/2006/relationships/image" Target="../media/image143.png"/><Relationship Id="rId1" Type="http://schemas.openxmlformats.org/officeDocument/2006/relationships/customXml" Target="../ink/ink141.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customXml" Target="../ink/ink149.xml"/><Relationship Id="rId4" Type="http://schemas.openxmlformats.org/officeDocument/2006/relationships/image" Target="../media/image146.png"/><Relationship Id="rId3" Type="http://schemas.openxmlformats.org/officeDocument/2006/relationships/customXml" Target="../ink/ink148.xml"/><Relationship Id="rId2" Type="http://schemas.openxmlformats.org/officeDocument/2006/relationships/image" Target="../media/image145.png"/><Relationship Id="rId1" Type="http://schemas.openxmlformats.org/officeDocument/2006/relationships/customXml" Target="../ink/ink147.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customXml" Target="../ink/ink152.xml"/><Relationship Id="rId4" Type="http://schemas.openxmlformats.org/officeDocument/2006/relationships/image" Target="../media/image149.png"/><Relationship Id="rId3" Type="http://schemas.openxmlformats.org/officeDocument/2006/relationships/customXml" Target="../ink/ink151.xml"/><Relationship Id="rId2" Type="http://schemas.openxmlformats.org/officeDocument/2006/relationships/image" Target="../media/image148.png"/><Relationship Id="rId1" Type="http://schemas.openxmlformats.org/officeDocument/2006/relationships/customXml" Target="../ink/ink15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1.png"/><Relationship Id="rId1" Type="http://schemas.openxmlformats.org/officeDocument/2006/relationships/customXml" Target="../ink/ink1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customXml" Target="../ink/ink158.xml"/><Relationship Id="rId8" Type="http://schemas.openxmlformats.org/officeDocument/2006/relationships/image" Target="../media/image155.png"/><Relationship Id="rId7" Type="http://schemas.openxmlformats.org/officeDocument/2006/relationships/customXml" Target="../ink/ink157.xml"/><Relationship Id="rId6" Type="http://schemas.openxmlformats.org/officeDocument/2006/relationships/image" Target="../media/image154.png"/><Relationship Id="rId5" Type="http://schemas.openxmlformats.org/officeDocument/2006/relationships/customXml" Target="../ink/ink156.xml"/><Relationship Id="rId4" Type="http://schemas.openxmlformats.org/officeDocument/2006/relationships/image" Target="../media/image153.png"/><Relationship Id="rId3" Type="http://schemas.openxmlformats.org/officeDocument/2006/relationships/customXml" Target="../ink/ink155.xml"/><Relationship Id="rId2" Type="http://schemas.openxmlformats.org/officeDocument/2006/relationships/image" Target="../media/image152.png"/><Relationship Id="rId11" Type="http://schemas.openxmlformats.org/officeDocument/2006/relationships/slideLayout" Target="../slideLayouts/slideLayout2.xml"/><Relationship Id="rId10" Type="http://schemas.openxmlformats.org/officeDocument/2006/relationships/image" Target="../media/image156.png"/><Relationship Id="rId1" Type="http://schemas.openxmlformats.org/officeDocument/2006/relationships/customXml" Target="../ink/ink154.xml"/></Relationships>
</file>

<file path=ppt/slides/_rels/slide31.xml.rels><?xml version="1.0" encoding="UTF-8" standalone="yes"?>
<Relationships xmlns="http://schemas.openxmlformats.org/package/2006/relationships"><Relationship Id="rId9" Type="http://schemas.openxmlformats.org/officeDocument/2006/relationships/customXml" Target="../ink/ink163.xml"/><Relationship Id="rId8" Type="http://schemas.openxmlformats.org/officeDocument/2006/relationships/image" Target="../media/image160.png"/><Relationship Id="rId7" Type="http://schemas.openxmlformats.org/officeDocument/2006/relationships/customXml" Target="../ink/ink162.xml"/><Relationship Id="rId6" Type="http://schemas.openxmlformats.org/officeDocument/2006/relationships/image" Target="../media/image159.png"/><Relationship Id="rId5" Type="http://schemas.openxmlformats.org/officeDocument/2006/relationships/customXml" Target="../ink/ink161.xml"/><Relationship Id="rId4" Type="http://schemas.openxmlformats.org/officeDocument/2006/relationships/image" Target="../media/image158.png"/><Relationship Id="rId3" Type="http://schemas.openxmlformats.org/officeDocument/2006/relationships/customXml" Target="../ink/ink160.xml"/><Relationship Id="rId2" Type="http://schemas.openxmlformats.org/officeDocument/2006/relationships/image" Target="../media/image157.png"/><Relationship Id="rId11" Type="http://schemas.openxmlformats.org/officeDocument/2006/relationships/slideLayout" Target="../slideLayouts/slideLayout8.xml"/><Relationship Id="rId10" Type="http://schemas.openxmlformats.org/officeDocument/2006/relationships/image" Target="../media/image161.png"/><Relationship Id="rId1" Type="http://schemas.openxmlformats.org/officeDocument/2006/relationships/customXml" Target="../ink/ink1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7.png"/><Relationship Id="rId7" Type="http://schemas.openxmlformats.org/officeDocument/2006/relationships/customXml" Target="../ink/ink4.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 Id="rId3" Type="http://schemas.openxmlformats.org/officeDocument/2006/relationships/customXml" Target="../ink/ink2.xml"/><Relationship Id="rId2" Type="http://schemas.openxmlformats.org/officeDocument/2006/relationships/image" Target="../media/image4.png"/><Relationship Id="rId11" Type="http://schemas.openxmlformats.org/officeDocument/2006/relationships/slideLayout" Target="../slideLayouts/slideLayout2.xml"/><Relationship Id="rId10" Type="http://schemas.openxmlformats.org/officeDocument/2006/relationships/image" Target="../media/image8.png"/><Relationship Id="rId1" Type="http://schemas.openxmlformats.org/officeDocument/2006/relationships/customXml" Target="../ink/ink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12.png"/><Relationship Id="rId7" Type="http://schemas.openxmlformats.org/officeDocument/2006/relationships/customXml" Target="../ink/ink8.xml"/><Relationship Id="rId6" Type="http://schemas.openxmlformats.org/officeDocument/2006/relationships/image" Target="../media/image11.png"/><Relationship Id="rId5" Type="http://schemas.openxmlformats.org/officeDocument/2006/relationships/customXml" Target="../ink/ink7.xml"/><Relationship Id="rId4" Type="http://schemas.openxmlformats.org/officeDocument/2006/relationships/image" Target="../media/image10.png"/><Relationship Id="rId3" Type="http://schemas.openxmlformats.org/officeDocument/2006/relationships/customXml" Target="../ink/ink6.xml"/><Relationship Id="rId2" Type="http://schemas.openxmlformats.org/officeDocument/2006/relationships/image" Target="../media/image9.emf"/><Relationship Id="rId18" Type="http://schemas.openxmlformats.org/officeDocument/2006/relationships/vmlDrawing" Target="../drawings/vmlDrawing1.vml"/><Relationship Id="rId17" Type="http://schemas.openxmlformats.org/officeDocument/2006/relationships/slideLayout" Target="../slideLayouts/slideLayout2.xml"/><Relationship Id="rId16" Type="http://schemas.openxmlformats.org/officeDocument/2006/relationships/image" Target="../media/image16.png"/><Relationship Id="rId15" Type="http://schemas.openxmlformats.org/officeDocument/2006/relationships/customXml" Target="../ink/ink12.xml"/><Relationship Id="rId14" Type="http://schemas.openxmlformats.org/officeDocument/2006/relationships/image" Target="../media/image15.png"/><Relationship Id="rId13" Type="http://schemas.openxmlformats.org/officeDocument/2006/relationships/customXml" Target="../ink/ink11.xml"/><Relationship Id="rId12" Type="http://schemas.openxmlformats.org/officeDocument/2006/relationships/image" Target="../media/image14.png"/><Relationship Id="rId11" Type="http://schemas.openxmlformats.org/officeDocument/2006/relationships/customXml" Target="../ink/ink10.xml"/><Relationship Id="rId10" Type="http://schemas.openxmlformats.org/officeDocument/2006/relationships/image" Target="../media/image13.png"/><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png"/><Relationship Id="rId7" Type="http://schemas.openxmlformats.org/officeDocument/2006/relationships/customXml" Target="../ink/ink16.xml"/><Relationship Id="rId6" Type="http://schemas.openxmlformats.org/officeDocument/2006/relationships/image" Target="../media/image19.png"/><Relationship Id="rId5" Type="http://schemas.openxmlformats.org/officeDocument/2006/relationships/customXml" Target="../ink/ink15.xml"/><Relationship Id="rId4" Type="http://schemas.openxmlformats.org/officeDocument/2006/relationships/image" Target="../media/image18.png"/><Relationship Id="rId3" Type="http://schemas.openxmlformats.org/officeDocument/2006/relationships/customXml" Target="../ink/ink14.xml"/><Relationship Id="rId2" Type="http://schemas.openxmlformats.org/officeDocument/2006/relationships/image" Target="../media/image17.png"/><Relationship Id="rId1" Type="http://schemas.openxmlformats.org/officeDocument/2006/relationships/customXml" Target="../ink/ink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customXml" Target="../ink/ink21.xml"/><Relationship Id="rId8" Type="http://schemas.openxmlformats.org/officeDocument/2006/relationships/image" Target="../media/image24.png"/><Relationship Id="rId7" Type="http://schemas.openxmlformats.org/officeDocument/2006/relationships/customXml" Target="../ink/ink20.xml"/><Relationship Id="rId6" Type="http://schemas.openxmlformats.org/officeDocument/2006/relationships/image" Target="../media/image23.png"/><Relationship Id="rId5" Type="http://schemas.openxmlformats.org/officeDocument/2006/relationships/customXml" Target="../ink/ink19.xml"/><Relationship Id="rId47" Type="http://schemas.openxmlformats.org/officeDocument/2006/relationships/slideLayout" Target="../slideLayouts/slideLayout2.xml"/><Relationship Id="rId46" Type="http://schemas.openxmlformats.org/officeDocument/2006/relationships/image" Target="../media/image42.png"/><Relationship Id="rId45" Type="http://schemas.openxmlformats.org/officeDocument/2006/relationships/customXml" Target="../ink/ink39.xml"/><Relationship Id="rId44" Type="http://schemas.openxmlformats.org/officeDocument/2006/relationships/image" Target="../media/image41.png"/><Relationship Id="rId43" Type="http://schemas.openxmlformats.org/officeDocument/2006/relationships/customXml" Target="../ink/ink38.xml"/><Relationship Id="rId42" Type="http://schemas.openxmlformats.org/officeDocument/2006/relationships/image" Target="../media/image40.png"/><Relationship Id="rId41" Type="http://schemas.openxmlformats.org/officeDocument/2006/relationships/customXml" Target="../ink/ink37.xml"/><Relationship Id="rId40" Type="http://schemas.openxmlformats.org/officeDocument/2006/relationships/image" Target="../media/image39.png"/><Relationship Id="rId4" Type="http://schemas.openxmlformats.org/officeDocument/2006/relationships/image" Target="../media/image22.png"/><Relationship Id="rId39" Type="http://schemas.openxmlformats.org/officeDocument/2006/relationships/customXml" Target="../ink/ink36.xml"/><Relationship Id="rId38" Type="http://schemas.openxmlformats.org/officeDocument/2006/relationships/image" Target="../media/image38.png"/><Relationship Id="rId37" Type="http://schemas.openxmlformats.org/officeDocument/2006/relationships/customXml" Target="../ink/ink35.xml"/><Relationship Id="rId36" Type="http://schemas.openxmlformats.org/officeDocument/2006/relationships/image" Target="../media/image37.png"/><Relationship Id="rId35" Type="http://schemas.openxmlformats.org/officeDocument/2006/relationships/customXml" Target="../ink/ink34.xml"/><Relationship Id="rId34" Type="http://schemas.openxmlformats.org/officeDocument/2006/relationships/image" Target="../media/image36.png"/><Relationship Id="rId33" Type="http://schemas.openxmlformats.org/officeDocument/2006/relationships/customXml" Target="../ink/ink33.xml"/><Relationship Id="rId32" Type="http://schemas.openxmlformats.org/officeDocument/2006/relationships/image" Target="../media/image35.png"/><Relationship Id="rId31" Type="http://schemas.openxmlformats.org/officeDocument/2006/relationships/customXml" Target="../ink/ink32.xml"/><Relationship Id="rId30" Type="http://schemas.openxmlformats.org/officeDocument/2006/relationships/image" Target="../media/image34.png"/><Relationship Id="rId3" Type="http://schemas.openxmlformats.org/officeDocument/2006/relationships/customXml" Target="../ink/ink18.xml"/><Relationship Id="rId29" Type="http://schemas.openxmlformats.org/officeDocument/2006/relationships/customXml" Target="../ink/ink31.xml"/><Relationship Id="rId28" Type="http://schemas.openxmlformats.org/officeDocument/2006/relationships/image" Target="../media/image33.png"/><Relationship Id="rId27" Type="http://schemas.openxmlformats.org/officeDocument/2006/relationships/customXml" Target="../ink/ink30.xml"/><Relationship Id="rId26" Type="http://schemas.openxmlformats.org/officeDocument/2006/relationships/image" Target="../media/image32.png"/><Relationship Id="rId25" Type="http://schemas.openxmlformats.org/officeDocument/2006/relationships/customXml" Target="../ink/ink29.xml"/><Relationship Id="rId24" Type="http://schemas.openxmlformats.org/officeDocument/2006/relationships/image" Target="../media/image13.png"/><Relationship Id="rId23" Type="http://schemas.openxmlformats.org/officeDocument/2006/relationships/customXml" Target="../ink/ink28.xml"/><Relationship Id="rId22" Type="http://schemas.openxmlformats.org/officeDocument/2006/relationships/image" Target="../media/image31.png"/><Relationship Id="rId21" Type="http://schemas.openxmlformats.org/officeDocument/2006/relationships/customXml" Target="../ink/ink27.xml"/><Relationship Id="rId20" Type="http://schemas.openxmlformats.org/officeDocument/2006/relationships/image" Target="../media/image30.png"/><Relationship Id="rId2" Type="http://schemas.openxmlformats.org/officeDocument/2006/relationships/image" Target="../media/image21.png"/><Relationship Id="rId19" Type="http://schemas.openxmlformats.org/officeDocument/2006/relationships/customXml" Target="../ink/ink26.xml"/><Relationship Id="rId18" Type="http://schemas.openxmlformats.org/officeDocument/2006/relationships/image" Target="../media/image29.png"/><Relationship Id="rId17" Type="http://schemas.openxmlformats.org/officeDocument/2006/relationships/customXml" Target="../ink/ink25.xml"/><Relationship Id="rId16" Type="http://schemas.openxmlformats.org/officeDocument/2006/relationships/image" Target="../media/image28.png"/><Relationship Id="rId15" Type="http://schemas.openxmlformats.org/officeDocument/2006/relationships/customXml" Target="../ink/ink24.xml"/><Relationship Id="rId14" Type="http://schemas.openxmlformats.org/officeDocument/2006/relationships/image" Target="../media/image27.png"/><Relationship Id="rId13" Type="http://schemas.openxmlformats.org/officeDocument/2006/relationships/customXml" Target="../ink/ink23.xml"/><Relationship Id="rId12" Type="http://schemas.openxmlformats.org/officeDocument/2006/relationships/image" Target="../media/image26.png"/><Relationship Id="rId11" Type="http://schemas.openxmlformats.org/officeDocument/2006/relationships/customXml" Target="../ink/ink22.xml"/><Relationship Id="rId10" Type="http://schemas.openxmlformats.org/officeDocument/2006/relationships/image" Target="../media/image25.png"/><Relationship Id="rId1" Type="http://schemas.openxmlformats.org/officeDocument/2006/relationships/customXml" Target="../ink/ink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dirty="0"/>
              <a:t>第</a:t>
            </a:r>
            <a:r>
              <a:rPr lang="en-US" altLang="zh-CN" dirty="0"/>
              <a:t>4</a:t>
            </a:r>
            <a:r>
              <a:rPr lang="zh-CN" altLang="zh-CN" dirty="0"/>
              <a:t>章</a:t>
            </a:r>
            <a:r>
              <a:rPr lang="en-US" altLang="zh-CN" dirty="0"/>
              <a:t>  </a:t>
            </a:r>
            <a:r>
              <a:rPr lang="zh-CN" altLang="zh-CN" dirty="0"/>
              <a:t>常用数据结构</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en-US" altLang="zh-CN" b="1" dirty="0"/>
              <a:t>3. </a:t>
            </a:r>
            <a:r>
              <a:rPr lang="zh-CN" altLang="zh-CN" b="1" dirty="0"/>
              <a:t>修改元素</a:t>
            </a:r>
            <a:endParaRPr lang="zh-CN" altLang="zh-CN" dirty="0"/>
          </a:p>
          <a:p>
            <a:pPr lvl="1"/>
            <a:r>
              <a:rPr lang="zh-CN" altLang="zh-CN" dirty="0"/>
              <a:t>列表中的元素可以通过重新赋值来更改某个元素的值，要注意列表元素的合法索引范围，超过范围则会出错。</a:t>
            </a:r>
            <a:endParaRPr lang="zh-CN" altLang="en-US" dirty="0"/>
          </a:p>
        </p:txBody>
      </p:sp>
      <p:sp>
        <p:nvSpPr>
          <p:cNvPr id="4" name="矩形 3"/>
          <p:cNvSpPr/>
          <p:nvPr/>
        </p:nvSpPr>
        <p:spPr>
          <a:xfrm>
            <a:off x="1991544" y="2688009"/>
            <a:ext cx="6096000" cy="3693319"/>
          </a:xfrm>
          <a:prstGeom prst="rect">
            <a:avLst/>
          </a:prstGeom>
        </p:spPr>
        <p:txBody>
          <a:bodyPr>
            <a:spAutoFit/>
          </a:bodyPr>
          <a:lstStyle/>
          <a:p>
            <a:pPr algn="l"/>
            <a:r>
              <a:rPr lang="en-US" altLang="zh-CN" sz="1800" dirty="0"/>
              <a:t>&gt;&gt;&gt; vehicle = ['train', 'bus', 'car', 'ship']</a:t>
            </a:r>
            <a:endParaRPr lang="zh-CN" altLang="zh-CN" sz="1800" dirty="0"/>
          </a:p>
          <a:p>
            <a:pPr algn="l"/>
            <a:r>
              <a:rPr lang="en-US" altLang="zh-CN" sz="1800" dirty="0"/>
              <a:t>&gt;&gt;&gt; vehicle[-1]='bike'</a:t>
            </a:r>
            <a:endParaRPr lang="zh-CN" altLang="zh-CN" sz="1800" dirty="0"/>
          </a:p>
          <a:p>
            <a:pPr algn="l"/>
            <a:r>
              <a:rPr lang="en-US" altLang="zh-CN" sz="1800" dirty="0"/>
              <a:t>&gt;&gt;&gt; vehicle</a:t>
            </a:r>
            <a:endParaRPr lang="zh-CN" altLang="zh-CN" sz="1800" dirty="0"/>
          </a:p>
          <a:p>
            <a:pPr algn="l"/>
            <a:r>
              <a:rPr lang="en-US" altLang="zh-CN" sz="1800" dirty="0"/>
              <a:t>['train', 'bus', 'car', 'bike']</a:t>
            </a:r>
            <a:endParaRPr lang="zh-CN" altLang="zh-CN" sz="1800" dirty="0"/>
          </a:p>
          <a:p>
            <a:pPr algn="l"/>
            <a:r>
              <a:rPr lang="en-US" altLang="zh-CN" sz="1800" dirty="0"/>
              <a:t>&gt;&gt;&gt; vehicle[4]='bicycle'</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"&lt;pyshell#29&gt;", line 1, in &lt;module&gt;</a:t>
            </a:r>
            <a:endParaRPr lang="zh-CN" altLang="zh-CN" sz="1800" dirty="0"/>
          </a:p>
          <a:p>
            <a:pPr algn="l"/>
            <a:r>
              <a:rPr lang="en-US" altLang="zh-CN" sz="1800" dirty="0"/>
              <a:t>    vehicle[4]='bicycle'</a:t>
            </a:r>
            <a:endParaRPr lang="zh-CN" altLang="zh-CN" sz="1800" dirty="0"/>
          </a:p>
          <a:p>
            <a:pPr algn="l"/>
            <a:r>
              <a:rPr lang="en-US" altLang="zh-CN" sz="1800" dirty="0" err="1"/>
              <a:t>IndexError</a:t>
            </a:r>
            <a:r>
              <a:rPr lang="en-US" altLang="zh-CN" sz="1800" dirty="0"/>
              <a:t>: list assignment index out of range</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3041650" y="3422650"/>
              <a:ext cx="476250" cy="25400"/>
            </p14:xfrm>
          </p:contentPart>
        </mc:Choice>
        <mc:Fallback xmlns="">
          <p:pic>
            <p:nvPicPr>
              <p:cNvPr id="5" name="墨迹 4"/>
            </p:nvPicPr>
            <p:blipFill>
              <a:blip r:embed="rId2"/>
            </p:blipFill>
            <p:spPr>
              <a:xfrm>
                <a:off x="3041650" y="3422650"/>
                <a:ext cx="476250" cy="25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4216400" y="3181350"/>
              <a:ext cx="1631950" cy="107950"/>
            </p14:xfrm>
          </p:contentPart>
        </mc:Choice>
        <mc:Fallback xmlns="">
          <p:pic>
            <p:nvPicPr>
              <p:cNvPr id="6" name="墨迹 5"/>
            </p:nvPicPr>
            <p:blipFill>
              <a:blip r:embed="rId4"/>
            </p:blipFill>
            <p:spPr>
              <a:xfrm>
                <a:off x="4216400" y="3181350"/>
                <a:ext cx="1631950" cy="1079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168900" y="2921000"/>
              <a:ext cx="400050" cy="139700"/>
            </p14:xfrm>
          </p:contentPart>
        </mc:Choice>
        <mc:Fallback xmlns="">
          <p:pic>
            <p:nvPicPr>
              <p:cNvPr id="7" name="墨迹 6"/>
            </p:nvPicPr>
            <p:blipFill>
              <a:blip r:embed="rId6"/>
            </p:blipFill>
            <p:spPr>
              <a:xfrm>
                <a:off x="5168900" y="2921000"/>
                <a:ext cx="400050" cy="139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4038600" y="2946400"/>
              <a:ext cx="1314450" cy="228600"/>
            </p14:xfrm>
          </p:contentPart>
        </mc:Choice>
        <mc:Fallback xmlns="">
          <p:pic>
            <p:nvPicPr>
              <p:cNvPr id="8" name="墨迹 7"/>
            </p:nvPicPr>
            <p:blipFill>
              <a:blip r:embed="rId8"/>
            </p:blipFill>
            <p:spPr>
              <a:xfrm>
                <a:off x="4038600" y="2946400"/>
                <a:ext cx="1314450" cy="228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5073650" y="2971800"/>
              <a:ext cx="228600" cy="177800"/>
            </p14:xfrm>
          </p:contentPart>
        </mc:Choice>
        <mc:Fallback xmlns="">
          <p:pic>
            <p:nvPicPr>
              <p:cNvPr id="9" name="墨迹 8"/>
            </p:nvPicPr>
            <p:blipFill>
              <a:blip r:embed="rId10"/>
            </p:blipFill>
            <p:spPr>
              <a:xfrm>
                <a:off x="5073650" y="2971800"/>
                <a:ext cx="228600" cy="1778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2635250" y="4616450"/>
              <a:ext cx="876300" cy="127000"/>
            </p14:xfrm>
          </p:contentPart>
        </mc:Choice>
        <mc:Fallback xmlns="">
          <p:pic>
            <p:nvPicPr>
              <p:cNvPr id="10" name="墨迹 9"/>
            </p:nvPicPr>
            <p:blipFill>
              <a:blip r:embed="rId12"/>
            </p:blipFill>
            <p:spPr>
              <a:xfrm>
                <a:off x="2635250" y="4616450"/>
                <a:ext cx="876300" cy="1270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4527550" y="4483100"/>
              <a:ext cx="82550" cy="127000"/>
            </p14:xfrm>
          </p:contentPart>
        </mc:Choice>
        <mc:Fallback xmlns="">
          <p:pic>
            <p:nvPicPr>
              <p:cNvPr id="11" name="墨迹 10"/>
            </p:nvPicPr>
            <p:blipFill>
              <a:blip r:embed="rId14"/>
            </p:blipFill>
            <p:spPr>
              <a:xfrm>
                <a:off x="4527550" y="4483100"/>
                <a:ext cx="82550" cy="1270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4775200" y="4495800"/>
              <a:ext cx="939800" cy="120650"/>
            </p14:xfrm>
          </p:contentPart>
        </mc:Choice>
        <mc:Fallback xmlns="">
          <p:pic>
            <p:nvPicPr>
              <p:cNvPr id="12" name="墨迹 11"/>
            </p:nvPicPr>
            <p:blipFill>
              <a:blip r:embed="rId16"/>
            </p:blipFill>
            <p:spPr>
              <a:xfrm>
                <a:off x="4775200" y="4495800"/>
                <a:ext cx="939800" cy="1206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5543550" y="4381500"/>
              <a:ext cx="311150" cy="355600"/>
            </p14:xfrm>
          </p:contentPart>
        </mc:Choice>
        <mc:Fallback xmlns="">
          <p:pic>
            <p:nvPicPr>
              <p:cNvPr id="13" name="墨迹 12"/>
            </p:nvPicPr>
            <p:blipFill>
              <a:blip r:embed="rId18"/>
            </p:blipFill>
            <p:spPr>
              <a:xfrm>
                <a:off x="5543550" y="4381500"/>
                <a:ext cx="311150" cy="355600"/>
              </a:xfrm>
              <a:prstGeom prst="rect"/>
            </p:spPr>
          </p:pic>
        </mc:Fallback>
      </mc:AlternateContent>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2. in</a:t>
            </a:r>
            <a:endParaRPr lang="zh-CN" altLang="zh-CN" dirty="0"/>
          </a:p>
          <a:p>
            <a:pPr lvl="1"/>
            <a:r>
              <a:rPr lang="zh-CN" altLang="zh-CN" dirty="0"/>
              <a:t>判断某元素是否存在于集合之中，判断结果用布尔值</a:t>
            </a:r>
            <a:r>
              <a:rPr lang="en-US" altLang="zh-CN" dirty="0"/>
              <a:t>True</a:t>
            </a:r>
            <a:r>
              <a:rPr lang="zh-CN" altLang="zh-CN" dirty="0"/>
              <a:t>或</a:t>
            </a:r>
            <a:r>
              <a:rPr lang="en-US" altLang="zh-CN" dirty="0"/>
              <a:t>False</a:t>
            </a:r>
            <a:r>
              <a:rPr lang="zh-CN" altLang="zh-CN" dirty="0"/>
              <a:t>表示。</a:t>
            </a:r>
            <a:endParaRPr lang="zh-CN" altLang="en-US" dirty="0"/>
          </a:p>
        </p:txBody>
      </p:sp>
      <p:sp>
        <p:nvSpPr>
          <p:cNvPr id="4" name="矩形 3"/>
          <p:cNvSpPr/>
          <p:nvPr/>
        </p:nvSpPr>
        <p:spPr>
          <a:xfrm>
            <a:off x="1487488" y="2348881"/>
            <a:ext cx="6096000" cy="2246769"/>
          </a:xfrm>
          <a:prstGeom prst="rect">
            <a:avLst/>
          </a:prstGeom>
        </p:spPr>
        <p:txBody>
          <a:bodyPr>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'bus' in vehicle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True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'bike' in vehicle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False</a:t>
            </a:r>
            <a:endParaRPr lang="zh-CN" altLang="zh-CN" sz="2000" kern="100" dirty="0">
              <a:ea typeface="宋体" panose="02010600030101010101" pitchFamily="2" charset="-122"/>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内容占位符 2"/>
          <p:cNvSpPr>
            <a:spLocks noGrp="1"/>
          </p:cNvSpPr>
          <p:nvPr>
            <p:ph idx="1"/>
          </p:nvPr>
        </p:nvSpPr>
        <p:spPr>
          <a:xfrm>
            <a:off x="334434" y="1124745"/>
            <a:ext cx="11523135" cy="1800199"/>
          </a:xfrm>
        </p:spPr>
        <p:txBody>
          <a:bodyPr/>
          <a:lstStyle/>
          <a:p>
            <a:r>
              <a:rPr lang="en-US" altLang="zh-CN" b="1" dirty="0"/>
              <a:t>3. </a:t>
            </a:r>
            <a:r>
              <a:rPr lang="zh-CN" altLang="zh-CN" b="1" dirty="0"/>
              <a:t>并集、交集</a:t>
            </a:r>
            <a:endParaRPr lang="zh-CN" altLang="zh-CN" dirty="0"/>
          </a:p>
          <a:p>
            <a:pPr lvl="1"/>
            <a:r>
              <a:rPr lang="zh-CN" altLang="zh-CN" dirty="0"/>
              <a:t>并集：创建一个新的集合，该集合包含两个集合中的所有元素。</a:t>
            </a:r>
            <a:endParaRPr lang="en-US" altLang="zh-CN" dirty="0"/>
          </a:p>
          <a:p>
            <a:pPr lvl="1"/>
            <a:r>
              <a:rPr lang="zh-CN" altLang="zh-CN" dirty="0"/>
              <a:t>交集：创建一个新的集合，该集合为两个集合中的公共部分。</a:t>
            </a:r>
            <a:endParaRPr lang="zh-CN" altLang="zh-CN" dirty="0"/>
          </a:p>
        </p:txBody>
      </p:sp>
      <p:sp>
        <p:nvSpPr>
          <p:cNvPr id="4" name="矩形 3"/>
          <p:cNvSpPr/>
          <p:nvPr/>
        </p:nvSpPr>
        <p:spPr>
          <a:xfrm>
            <a:off x="1919536" y="3140968"/>
            <a:ext cx="7848872" cy="270843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subway','bicycle','bus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vehicle1|vehicle2   #</a:t>
            </a:r>
            <a:r>
              <a:rPr lang="zh-CN" altLang="zh-CN" sz="2000" kern="100" dirty="0">
                <a:latin typeface="Consolas" panose="020B0609020204030204" pitchFamily="49" charset="0"/>
                <a:ea typeface="宋体" panose="02010600030101010101" pitchFamily="2" charset="-122"/>
              </a:rPr>
              <a:t>并集</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{'car', 'ship', 'bicycle', 'train', 'bus', 'subway'}</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vehicle1&amp;vehicle2   #</a:t>
            </a:r>
            <a:r>
              <a:rPr lang="zh-CN" altLang="zh-CN" sz="2000" kern="100" dirty="0">
                <a:latin typeface="Consolas" panose="020B0609020204030204" pitchFamily="49" charset="0"/>
                <a:ea typeface="宋体" panose="02010600030101010101" pitchFamily="2" charset="-122"/>
              </a:rPr>
              <a:t>交集</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{'bus'}</a:t>
            </a:r>
            <a:endParaRPr lang="zh-CN" altLang="zh-CN" sz="2000" kern="100" dirty="0">
              <a:ea typeface="宋体" panose="02010600030101010101" pitchFamily="2" charset="-122"/>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en-US" altLang="zh-CN" b="1" dirty="0"/>
              <a:t>4. </a:t>
            </a:r>
            <a:r>
              <a:rPr lang="zh-CN" altLang="zh-CN" b="1" dirty="0"/>
              <a:t>差集</a:t>
            </a:r>
            <a:endParaRPr lang="zh-CN" altLang="zh-CN" dirty="0"/>
          </a:p>
          <a:p>
            <a:pPr lvl="1"/>
            <a:r>
              <a:rPr lang="en-US" altLang="zh-CN" dirty="0"/>
              <a:t>A-B</a:t>
            </a:r>
            <a:r>
              <a:rPr lang="zh-CN" altLang="zh-CN" dirty="0"/>
              <a:t>表示集合</a:t>
            </a:r>
            <a:r>
              <a:rPr lang="en-US" altLang="zh-CN" dirty="0"/>
              <a:t>A</a:t>
            </a:r>
            <a:r>
              <a:rPr lang="zh-CN" altLang="zh-CN" dirty="0"/>
              <a:t>与</a:t>
            </a:r>
            <a:r>
              <a:rPr lang="en-US" altLang="zh-CN" dirty="0"/>
              <a:t>B</a:t>
            </a:r>
            <a:r>
              <a:rPr lang="zh-CN" altLang="zh-CN" dirty="0"/>
              <a:t>的差集，返回由出现在集合</a:t>
            </a:r>
            <a:r>
              <a:rPr lang="en-US" altLang="zh-CN" dirty="0"/>
              <a:t>A</a:t>
            </a:r>
            <a:r>
              <a:rPr lang="zh-CN" altLang="zh-CN" dirty="0"/>
              <a:t>中但不出现在集合</a:t>
            </a:r>
            <a:r>
              <a:rPr lang="en-US" altLang="zh-CN" dirty="0"/>
              <a:t>B</a:t>
            </a:r>
            <a:r>
              <a:rPr lang="zh-CN" altLang="zh-CN" dirty="0"/>
              <a:t>中的元素所构成的集合。</a:t>
            </a:r>
            <a:endParaRPr lang="zh-CN" altLang="en-US" dirty="0"/>
          </a:p>
        </p:txBody>
      </p:sp>
      <p:sp>
        <p:nvSpPr>
          <p:cNvPr id="4" name="矩形 3"/>
          <p:cNvSpPr/>
          <p:nvPr/>
        </p:nvSpPr>
        <p:spPr>
          <a:xfrm>
            <a:off x="911424" y="2793613"/>
            <a:ext cx="7560840" cy="270843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subway','bicycle','bus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vehicle1-vehicle2</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{'car', 'ship', 'train'}</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{'bicycle', 'subway'}</a:t>
            </a:r>
            <a:endParaRPr lang="zh-CN" altLang="zh-CN" sz="2000" kern="100" dirty="0">
              <a:ea typeface="宋体" panose="02010600030101010101" pitchFamily="2" charset="-122"/>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5. </a:t>
            </a:r>
            <a:r>
              <a:rPr lang="zh-CN" altLang="zh-CN" b="1" dirty="0"/>
              <a:t>对称差</a:t>
            </a:r>
            <a:endParaRPr lang="zh-CN" altLang="zh-CN" dirty="0"/>
          </a:p>
          <a:p>
            <a:pPr lvl="1"/>
            <a:r>
              <a:rPr lang="zh-CN" altLang="zh-CN" dirty="0"/>
              <a:t>返回由两个集合中那些不重叠的元素所构成的集合。</a:t>
            </a:r>
            <a:endParaRPr lang="zh-CN" altLang="en-US" dirty="0"/>
          </a:p>
        </p:txBody>
      </p:sp>
      <p:sp>
        <p:nvSpPr>
          <p:cNvPr id="4" name="矩形 3"/>
          <p:cNvSpPr/>
          <p:nvPr/>
        </p:nvSpPr>
        <p:spPr>
          <a:xfrm>
            <a:off x="911424" y="2526831"/>
            <a:ext cx="6768752" cy="178510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subway','bicycle','bus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vehicle1^vehicle2</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{'ship', 'car', 'bicycle', 'train', 'subway'}</a:t>
            </a:r>
            <a:endParaRPr lang="zh-CN" altLang="zh-CN" sz="2000" kern="100" dirty="0">
              <a:ea typeface="宋体" panose="02010600030101010101" pitchFamily="2" charset="-122"/>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内容占位符 2"/>
          <p:cNvSpPr>
            <a:spLocks noGrp="1"/>
          </p:cNvSpPr>
          <p:nvPr>
            <p:ph idx="1"/>
          </p:nvPr>
        </p:nvSpPr>
        <p:spPr/>
        <p:txBody>
          <a:bodyPr/>
          <a:lstStyle/>
          <a:p>
            <a:r>
              <a:rPr lang="en-US" altLang="zh-CN" b="1" dirty="0"/>
              <a:t>6. </a:t>
            </a:r>
            <a:r>
              <a:rPr lang="zh-CN" altLang="zh-CN" b="1" dirty="0"/>
              <a:t>子集和超集</a:t>
            </a:r>
            <a:endParaRPr lang="zh-CN" altLang="zh-CN" dirty="0"/>
          </a:p>
          <a:p>
            <a:pPr lvl="1"/>
            <a:r>
              <a:rPr lang="zh-CN" altLang="zh-CN" dirty="0"/>
              <a:t>如果集合</a:t>
            </a:r>
            <a:r>
              <a:rPr lang="en-US" altLang="zh-CN" dirty="0"/>
              <a:t>A</a:t>
            </a:r>
            <a:r>
              <a:rPr lang="zh-CN" altLang="zh-CN" dirty="0"/>
              <a:t>的每个元素都是集合</a:t>
            </a:r>
            <a:r>
              <a:rPr lang="en-US" altLang="zh-CN" dirty="0"/>
              <a:t>B</a:t>
            </a:r>
            <a:r>
              <a:rPr lang="zh-CN" altLang="zh-CN" dirty="0"/>
              <a:t>中的元素，则集合</a:t>
            </a:r>
            <a:r>
              <a:rPr lang="en-US" altLang="zh-CN" dirty="0"/>
              <a:t>A</a:t>
            </a:r>
            <a:r>
              <a:rPr lang="zh-CN" altLang="zh-CN" dirty="0"/>
              <a:t>是集合</a:t>
            </a:r>
            <a:r>
              <a:rPr lang="en-US" altLang="zh-CN" dirty="0"/>
              <a:t>B</a:t>
            </a:r>
            <a:r>
              <a:rPr lang="zh-CN" altLang="zh-CN" dirty="0"/>
              <a:t>的子集。超集是仅当集合</a:t>
            </a:r>
            <a:r>
              <a:rPr lang="en-US" altLang="zh-CN" dirty="0"/>
              <a:t>A</a:t>
            </a:r>
            <a:r>
              <a:rPr lang="zh-CN" altLang="zh-CN" dirty="0"/>
              <a:t>是集合</a:t>
            </a:r>
            <a:r>
              <a:rPr lang="en-US" altLang="zh-CN" dirty="0"/>
              <a:t>B</a:t>
            </a:r>
            <a:r>
              <a:rPr lang="zh-CN" altLang="zh-CN" dirty="0"/>
              <a:t>的一个子集，集合</a:t>
            </a:r>
            <a:r>
              <a:rPr lang="en-US" altLang="zh-CN" dirty="0"/>
              <a:t>B</a:t>
            </a:r>
            <a:r>
              <a:rPr lang="zh-CN" altLang="zh-CN" dirty="0"/>
              <a:t>才是集合</a:t>
            </a:r>
            <a:r>
              <a:rPr lang="en-US" altLang="zh-CN" dirty="0"/>
              <a:t>A</a:t>
            </a:r>
            <a:r>
              <a:rPr lang="zh-CN" altLang="zh-CN" dirty="0"/>
              <a:t>的一个超集。</a:t>
            </a:r>
            <a:endParaRPr lang="zh-CN" altLang="zh-CN" dirty="0"/>
          </a:p>
          <a:p>
            <a:pPr lvl="2"/>
            <a:r>
              <a:rPr lang="en-US" altLang="zh-CN" dirty="0"/>
              <a:t>A&lt;=B</a:t>
            </a:r>
            <a:r>
              <a:rPr lang="zh-CN" altLang="zh-CN" dirty="0"/>
              <a:t>，检测</a:t>
            </a:r>
            <a:r>
              <a:rPr lang="en-US" altLang="zh-CN" dirty="0"/>
              <a:t>A</a:t>
            </a:r>
            <a:r>
              <a:rPr lang="zh-CN" altLang="zh-CN" dirty="0"/>
              <a:t>是否是</a:t>
            </a:r>
            <a:r>
              <a:rPr lang="en-US" altLang="zh-CN" dirty="0"/>
              <a:t>B</a:t>
            </a:r>
            <a:r>
              <a:rPr lang="zh-CN" altLang="zh-CN" dirty="0"/>
              <a:t>的子集；</a:t>
            </a:r>
            <a:endParaRPr lang="zh-CN" altLang="zh-CN" dirty="0"/>
          </a:p>
          <a:p>
            <a:pPr lvl="2"/>
            <a:r>
              <a:rPr lang="en-US" altLang="zh-CN" dirty="0"/>
              <a:t>A&lt;B</a:t>
            </a:r>
            <a:r>
              <a:rPr lang="zh-CN" altLang="zh-CN" dirty="0"/>
              <a:t>，检测</a:t>
            </a:r>
            <a:r>
              <a:rPr lang="en-US" altLang="zh-CN" dirty="0"/>
              <a:t>A</a:t>
            </a:r>
            <a:r>
              <a:rPr lang="zh-CN" altLang="zh-CN" dirty="0"/>
              <a:t>是否是</a:t>
            </a:r>
            <a:r>
              <a:rPr lang="en-US" altLang="zh-CN" dirty="0"/>
              <a:t>B</a:t>
            </a:r>
            <a:r>
              <a:rPr lang="zh-CN" altLang="zh-CN" dirty="0"/>
              <a:t>的真子集；</a:t>
            </a:r>
            <a:endParaRPr lang="zh-CN" altLang="zh-CN" dirty="0"/>
          </a:p>
          <a:p>
            <a:pPr lvl="2"/>
            <a:r>
              <a:rPr lang="en-US" altLang="zh-CN" dirty="0"/>
              <a:t>A&gt;=B</a:t>
            </a:r>
            <a:r>
              <a:rPr lang="zh-CN" altLang="zh-CN" dirty="0"/>
              <a:t>，检测</a:t>
            </a:r>
            <a:r>
              <a:rPr lang="en-US" altLang="zh-CN" dirty="0"/>
              <a:t>A</a:t>
            </a:r>
            <a:r>
              <a:rPr lang="zh-CN" altLang="zh-CN" dirty="0"/>
              <a:t>是否是</a:t>
            </a:r>
            <a:r>
              <a:rPr lang="en-US" altLang="zh-CN" dirty="0"/>
              <a:t>B</a:t>
            </a:r>
            <a:r>
              <a:rPr lang="zh-CN" altLang="zh-CN" dirty="0"/>
              <a:t>的超集；</a:t>
            </a:r>
            <a:endParaRPr lang="zh-CN" altLang="zh-CN" dirty="0"/>
          </a:p>
          <a:p>
            <a:pPr lvl="2"/>
            <a:r>
              <a:rPr lang="en-US" altLang="zh-CN" dirty="0"/>
              <a:t>A&gt;B</a:t>
            </a:r>
            <a:r>
              <a:rPr lang="zh-CN" altLang="zh-CN" dirty="0"/>
              <a:t>，检测</a:t>
            </a:r>
            <a:r>
              <a:rPr lang="en-US" altLang="zh-CN" dirty="0"/>
              <a:t>A</a:t>
            </a:r>
            <a:r>
              <a:rPr lang="zh-CN" altLang="zh-CN" dirty="0"/>
              <a:t>是否是</a:t>
            </a:r>
            <a:r>
              <a:rPr lang="en-US" altLang="zh-CN" dirty="0"/>
              <a:t>B</a:t>
            </a:r>
            <a:r>
              <a:rPr lang="zh-CN" altLang="zh-CN" dirty="0"/>
              <a:t>的真超集；</a:t>
            </a:r>
            <a:endParaRPr lang="zh-CN" altLang="zh-CN" dirty="0"/>
          </a:p>
          <a:p>
            <a:pPr lvl="2"/>
            <a:r>
              <a:rPr lang="en-US" altLang="zh-CN" dirty="0"/>
              <a:t>A |= B</a:t>
            </a:r>
            <a:r>
              <a:rPr lang="zh-CN" altLang="zh-CN" dirty="0"/>
              <a:t>将</a:t>
            </a:r>
            <a:r>
              <a:rPr lang="en-US" altLang="zh-CN" dirty="0"/>
              <a:t>B</a:t>
            </a:r>
            <a:r>
              <a:rPr lang="zh-CN" altLang="zh-CN" dirty="0"/>
              <a:t>的元素并入</a:t>
            </a:r>
            <a:r>
              <a:rPr lang="en-US" altLang="zh-CN" dirty="0"/>
              <a:t>A</a:t>
            </a:r>
            <a:r>
              <a:rPr lang="zh-CN" altLang="zh-CN" dirty="0"/>
              <a:t>中。</a:t>
            </a:r>
            <a:endParaRPr lang="zh-CN" alt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矩形 2"/>
          <p:cNvSpPr/>
          <p:nvPr/>
        </p:nvSpPr>
        <p:spPr>
          <a:xfrm>
            <a:off x="479376" y="1124744"/>
            <a:ext cx="6336704" cy="2708434"/>
          </a:xfrm>
          <a:prstGeom prst="rect">
            <a:avLst/>
          </a:prstGeom>
          <a:ln>
            <a:solidFill>
              <a:srgbClr val="00B050"/>
            </a:solidFill>
          </a:ln>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vehicle2&lt;vehicle1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True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vehicle2&gt;vehicle1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False</a:t>
            </a:r>
            <a:endParaRPr lang="zh-CN" altLang="zh-CN" sz="2000" kern="100" dirty="0">
              <a:ea typeface="宋体" panose="02010600030101010101" pitchFamily="2" charset="-122"/>
            </a:endParaRPr>
          </a:p>
        </p:txBody>
      </p:sp>
      <p:sp>
        <p:nvSpPr>
          <p:cNvPr id="4" name="矩形 3"/>
          <p:cNvSpPr/>
          <p:nvPr/>
        </p:nvSpPr>
        <p:spPr>
          <a:xfrm>
            <a:off x="5112568" y="2359908"/>
            <a:ext cx="6672064" cy="4093428"/>
          </a:xfrm>
          <a:prstGeom prst="rect">
            <a:avLst/>
          </a:prstGeom>
          <a:solidFill>
            <a:srgbClr val="FFFF99"/>
          </a:solidFill>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car','ship','bike</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vehicle2&lt;vehicle1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False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vehicle2&gt;vehicle1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False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vehicle1|=vehicle2</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{'car', 'ship', 'train', 'bus', 'bike'}</a:t>
            </a:r>
            <a:endParaRPr lang="zh-CN" altLang="zh-CN" sz="2000" kern="100" dirty="0">
              <a:ea typeface="宋体" panose="02010600030101010101" pitchFamily="2" charset="-122"/>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872208"/>
          </a:xfrm>
        </p:spPr>
        <p:txBody>
          <a:bodyPr/>
          <a:lstStyle/>
          <a:p>
            <a:r>
              <a:rPr lang="en-US" altLang="zh-CN" dirty="0"/>
              <a:t>Python</a:t>
            </a:r>
            <a:r>
              <a:rPr lang="zh-CN" altLang="zh-CN" dirty="0"/>
              <a:t>中同样以面向对象方式实现集合类型的运算。</a:t>
            </a:r>
            <a:endParaRPr lang="zh-CN" altLang="zh-CN" dirty="0"/>
          </a:p>
          <a:p>
            <a:r>
              <a:rPr lang="en-US" altLang="zh-CN" b="1" dirty="0"/>
              <a:t>1. union()</a:t>
            </a:r>
            <a:r>
              <a:rPr lang="zh-CN" altLang="zh-CN" b="1" dirty="0"/>
              <a:t>、</a:t>
            </a:r>
            <a:r>
              <a:rPr lang="en-US" altLang="zh-CN" b="1" dirty="0"/>
              <a:t>intersection()</a:t>
            </a:r>
            <a:endParaRPr lang="zh-CN" altLang="zh-CN" dirty="0"/>
          </a:p>
          <a:p>
            <a:pPr lvl="1"/>
            <a:r>
              <a:rPr lang="en-US" altLang="zh-CN" dirty="0"/>
              <a:t>union()</a:t>
            </a:r>
            <a:r>
              <a:rPr lang="zh-CN" altLang="zh-CN" dirty="0"/>
              <a:t>方法相当于并集运算。</a:t>
            </a:r>
            <a:r>
              <a:rPr lang="en-US" altLang="zh-CN" dirty="0"/>
              <a:t>intersection()</a:t>
            </a:r>
            <a:r>
              <a:rPr lang="zh-CN" altLang="zh-CN" dirty="0"/>
              <a:t>方法相当于交集运算。</a:t>
            </a:r>
            <a:endParaRPr lang="zh-CN" altLang="en-US" dirty="0"/>
          </a:p>
        </p:txBody>
      </p:sp>
      <p:sp>
        <p:nvSpPr>
          <p:cNvPr id="4" name="矩形 3"/>
          <p:cNvSpPr/>
          <p:nvPr/>
        </p:nvSpPr>
        <p:spPr>
          <a:xfrm>
            <a:off x="2423592" y="2852936"/>
            <a:ext cx="6336704" cy="3662541"/>
          </a:xfrm>
          <a:prstGeom prst="rect">
            <a:avLst/>
          </a:prstGeom>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rPr>
              <a:t>&gt;&gt;&gt; vehicle1={'</a:t>
            </a:r>
            <a:r>
              <a:rPr lang="en-US" altLang="zh-CN" sz="1600" kern="100" dirty="0" err="1">
                <a:latin typeface="Consolas" panose="020B0609020204030204" pitchFamily="49" charset="0"/>
                <a:ea typeface="宋体" panose="02010600030101010101" pitchFamily="2" charset="-122"/>
              </a:rPr>
              <a:t>train','bus','car','ship</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vehicle2={'</a:t>
            </a:r>
            <a:r>
              <a:rPr lang="en-US" altLang="zh-CN" sz="1600" kern="100" dirty="0" err="1">
                <a:latin typeface="Consolas" panose="020B0609020204030204" pitchFamily="49" charset="0"/>
                <a:ea typeface="宋体" panose="02010600030101010101" pitchFamily="2" charset="-122"/>
              </a:rPr>
              <a:t>subway','bicycle','bus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vehicle1.union(vehicle2) #</a:t>
            </a:r>
            <a:r>
              <a:rPr lang="zh-CN" altLang="zh-CN" sz="1600" kern="100" dirty="0">
                <a:latin typeface="Consolas" panose="020B0609020204030204" pitchFamily="49" charset="0"/>
                <a:ea typeface="宋体" panose="02010600030101010101" pitchFamily="2" charset="-122"/>
              </a:rPr>
              <a:t>并集，新的集合</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{'car', 'ship', 'bicycle', 'train', 'bus', 'subway'}</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vehicle1 # vehicle1</a:t>
            </a:r>
            <a:r>
              <a:rPr lang="zh-CN" altLang="zh-CN" sz="1600" kern="100" dirty="0">
                <a:latin typeface="Consolas" panose="020B0609020204030204" pitchFamily="49" charset="0"/>
                <a:ea typeface="宋体" panose="02010600030101010101" pitchFamily="2" charset="-122"/>
              </a:rPr>
              <a:t>未发生改变</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{'bus', 'ship', 'car', 'train'}</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vehicle2 # vehicle2</a:t>
            </a:r>
            <a:r>
              <a:rPr lang="zh-CN" altLang="zh-CN" sz="1600" kern="100" dirty="0">
                <a:latin typeface="Consolas" panose="020B0609020204030204" pitchFamily="49" charset="0"/>
                <a:ea typeface="宋体" panose="02010600030101010101" pitchFamily="2" charset="-122"/>
              </a:rPr>
              <a:t>未发生改变</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{'bus', 'bicycle', 'subway'}</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vehicle1.intersection(vehicle2) #</a:t>
            </a:r>
            <a:r>
              <a:rPr lang="zh-CN" altLang="zh-CN" sz="1600" kern="100" dirty="0">
                <a:latin typeface="Consolas" panose="020B0609020204030204" pitchFamily="49" charset="0"/>
                <a:ea typeface="宋体" panose="02010600030101010101" pitchFamily="2" charset="-122"/>
              </a:rPr>
              <a:t>交集</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{'bus'}</a:t>
            </a:r>
            <a:endParaRPr lang="zh-CN" altLang="zh-CN" sz="1600" kern="100" dirty="0">
              <a:ea typeface="宋体" panose="02010600030101010101" pitchFamily="2" charset="-122"/>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296144"/>
          </a:xfrm>
        </p:spPr>
        <p:txBody>
          <a:bodyPr/>
          <a:lstStyle/>
          <a:p>
            <a:r>
              <a:rPr lang="en-US" altLang="zh-CN" b="1" dirty="0"/>
              <a:t>2. update()</a:t>
            </a:r>
            <a:endParaRPr lang="zh-CN" altLang="zh-CN" dirty="0"/>
          </a:p>
          <a:p>
            <a:pPr lvl="1"/>
            <a:r>
              <a:rPr lang="en-US" altLang="zh-CN" dirty="0"/>
              <a:t>update()</a:t>
            </a:r>
            <a:r>
              <a:rPr lang="zh-CN" altLang="zh-CN" dirty="0"/>
              <a:t>方法相当于集合元素合并运算，注意与</a:t>
            </a:r>
            <a:r>
              <a:rPr lang="en-US" altLang="zh-CN" dirty="0"/>
              <a:t>union()</a:t>
            </a:r>
            <a:r>
              <a:rPr lang="zh-CN" altLang="zh-CN" dirty="0"/>
              <a:t>方法的区别。</a:t>
            </a:r>
            <a:endParaRPr lang="zh-CN" altLang="en-US" dirty="0"/>
          </a:p>
        </p:txBody>
      </p:sp>
      <p:sp>
        <p:nvSpPr>
          <p:cNvPr id="4" name="矩形 3"/>
          <p:cNvSpPr/>
          <p:nvPr/>
        </p:nvSpPr>
        <p:spPr>
          <a:xfrm>
            <a:off x="1127448" y="2628781"/>
            <a:ext cx="8424936" cy="2246769"/>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subway','bicycle','bus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vehicle1.update(vehicle2)</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 # vehicle1</a:t>
            </a:r>
            <a:r>
              <a:rPr lang="zh-CN" altLang="zh-CN" sz="2000" kern="100" dirty="0">
                <a:latin typeface="Consolas" panose="020B0609020204030204" pitchFamily="49" charset="0"/>
                <a:ea typeface="宋体" panose="02010600030101010101" pitchFamily="2" charset="-122"/>
              </a:rPr>
              <a:t>发生了改变</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{'car', 'ship', 'bicycle', 'train', 'bus', 'subway'}</a:t>
            </a:r>
            <a:endParaRPr lang="zh-CN" altLang="zh-CN" sz="2000" kern="100" dirty="0">
              <a:ea typeface="宋体" panose="02010600030101010101" pitchFamily="2" charset="-122"/>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080120"/>
          </a:xfrm>
        </p:spPr>
        <p:txBody>
          <a:bodyPr>
            <a:normAutofit lnSpcReduction="10000"/>
          </a:bodyPr>
          <a:lstStyle/>
          <a:p>
            <a:r>
              <a:rPr lang="en-US" altLang="zh-CN" b="1" dirty="0"/>
              <a:t>3. difference()</a:t>
            </a:r>
            <a:endParaRPr lang="zh-CN" altLang="zh-CN" dirty="0"/>
          </a:p>
          <a:p>
            <a:pPr lvl="1"/>
            <a:r>
              <a:rPr lang="en-US" altLang="zh-CN" dirty="0"/>
              <a:t>difference()</a:t>
            </a:r>
            <a:r>
              <a:rPr lang="zh-CN" altLang="zh-CN" dirty="0"/>
              <a:t>方法相当于差集运算。</a:t>
            </a:r>
            <a:endParaRPr lang="zh-CN" altLang="zh-CN" dirty="0"/>
          </a:p>
        </p:txBody>
      </p:sp>
      <p:sp>
        <p:nvSpPr>
          <p:cNvPr id="4" name="矩形 3"/>
          <p:cNvSpPr/>
          <p:nvPr/>
        </p:nvSpPr>
        <p:spPr>
          <a:xfrm>
            <a:off x="1343472" y="2585516"/>
            <a:ext cx="7272808" cy="270843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subway','bicycle','bus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vehicle1.difference(vehicle2)</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{'car', 'ship', 'train'}</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vehicle2.difference(vehicle1)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{'bicycle', 'subway'}</a:t>
            </a:r>
            <a:endParaRPr lang="zh-CN" altLang="zh-CN" sz="2000" kern="100" dirty="0">
              <a:ea typeface="宋体" panose="02010600030101010101" pitchFamily="2" charset="-122"/>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4. </a:t>
            </a:r>
            <a:r>
              <a:rPr lang="en-US" altLang="zh-CN" b="1" dirty="0" err="1"/>
              <a:t>symmetric_difference</a:t>
            </a:r>
            <a:r>
              <a:rPr lang="en-US" altLang="zh-CN" b="1" dirty="0"/>
              <a:t>()</a:t>
            </a:r>
            <a:endParaRPr lang="zh-CN" altLang="zh-CN" dirty="0"/>
          </a:p>
          <a:p>
            <a:pPr lvl="1"/>
            <a:r>
              <a:rPr lang="en-US" altLang="zh-CN" dirty="0" err="1"/>
              <a:t>symmetric_difference</a:t>
            </a:r>
            <a:r>
              <a:rPr lang="zh-CN" altLang="zh-CN" dirty="0"/>
              <a:t>方法相当于对称差运算。</a:t>
            </a:r>
            <a:endParaRPr lang="zh-CN" altLang="en-US" dirty="0"/>
          </a:p>
        </p:txBody>
      </p:sp>
      <p:sp>
        <p:nvSpPr>
          <p:cNvPr id="4" name="矩形 3"/>
          <p:cNvSpPr/>
          <p:nvPr/>
        </p:nvSpPr>
        <p:spPr>
          <a:xfrm>
            <a:off x="911424" y="2677268"/>
            <a:ext cx="7344816" cy="178510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vehicle2={'</a:t>
            </a:r>
            <a:r>
              <a:rPr lang="en-US" altLang="zh-CN" sz="2000" kern="100" dirty="0" err="1">
                <a:latin typeface="Consolas" panose="020B0609020204030204" pitchFamily="49" charset="0"/>
                <a:ea typeface="宋体" panose="02010600030101010101" pitchFamily="2" charset="-122"/>
              </a:rPr>
              <a:t>subway','bicycle','bus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vehicle1.symmetric_difference(vehicle2)</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{'ship', 'car', 'bicycle', 'train', 'subway'}</a:t>
            </a:r>
            <a:endParaRPr lang="zh-CN" altLang="zh-CN" sz="2000" kern="100" dirty="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p:txBody>
          <a:bodyPr/>
          <a:lstStyle/>
          <a:p>
            <a:pPr>
              <a:lnSpc>
                <a:spcPct val="120000"/>
              </a:lnSpc>
            </a:pPr>
            <a:r>
              <a:rPr lang="en-US" altLang="zh-CN" b="1" dirty="0"/>
              <a:t>4. </a:t>
            </a:r>
            <a:r>
              <a:rPr lang="zh-CN" altLang="zh-CN" b="1" dirty="0"/>
              <a:t>列表切片</a:t>
            </a:r>
            <a:endParaRPr lang="zh-CN" altLang="zh-CN" dirty="0"/>
          </a:p>
          <a:p>
            <a:pPr lvl="1">
              <a:lnSpc>
                <a:spcPct val="120000"/>
              </a:lnSpc>
            </a:pPr>
            <a:r>
              <a:rPr lang="zh-CN" altLang="zh-CN" dirty="0"/>
              <a:t>在列表中，可以使用切片操作来选取指定位置上的元素组成新的列表。简单的切片方式为：</a:t>
            </a:r>
            <a:endParaRPr lang="zh-CN" altLang="zh-CN" dirty="0"/>
          </a:p>
          <a:p>
            <a:pPr lvl="2">
              <a:lnSpc>
                <a:spcPct val="120000"/>
              </a:lnSpc>
            </a:pPr>
            <a:r>
              <a:rPr lang="zh-CN" altLang="zh-CN" dirty="0"/>
              <a:t>原列表名</a:t>
            </a:r>
            <a:r>
              <a:rPr lang="en-US" altLang="zh-CN" dirty="0"/>
              <a:t>[start : end]</a:t>
            </a:r>
            <a:endParaRPr lang="zh-CN" altLang="zh-CN" dirty="0"/>
          </a:p>
          <a:p>
            <a:pPr lvl="1">
              <a:lnSpc>
                <a:spcPct val="120000"/>
              </a:lnSpc>
            </a:pPr>
            <a:r>
              <a:rPr lang="zh-CN" altLang="zh-CN" dirty="0"/>
              <a:t>需要提供开始值</a:t>
            </a:r>
            <a:r>
              <a:rPr lang="en-US" altLang="zh-CN" dirty="0"/>
              <a:t>start</a:t>
            </a:r>
            <a:r>
              <a:rPr lang="zh-CN" altLang="zh-CN" dirty="0"/>
              <a:t>和结束值</a:t>
            </a:r>
            <a:r>
              <a:rPr lang="en-US" altLang="zh-CN" dirty="0"/>
              <a:t>end</a:t>
            </a:r>
            <a:r>
              <a:rPr lang="zh-CN" altLang="zh-CN" dirty="0"/>
              <a:t>作为切片的开始和结束索引边界。开始值</a:t>
            </a:r>
            <a:r>
              <a:rPr lang="en-US" altLang="zh-CN" dirty="0"/>
              <a:t>start</a:t>
            </a:r>
            <a:r>
              <a:rPr lang="zh-CN" altLang="zh-CN" dirty="0"/>
              <a:t>索引位置上的元素是包含在切片内的，结束值</a:t>
            </a:r>
            <a:r>
              <a:rPr lang="en-US" altLang="zh-CN" dirty="0"/>
              <a:t>end</a:t>
            </a:r>
            <a:r>
              <a:rPr lang="zh-CN" altLang="zh-CN" dirty="0"/>
              <a:t>索引位置上的元素则不包括在切片内；当切片的左索引</a:t>
            </a:r>
            <a:r>
              <a:rPr lang="en-US" altLang="zh-CN" dirty="0"/>
              <a:t>start</a:t>
            </a:r>
            <a:r>
              <a:rPr lang="zh-CN" altLang="zh-CN" dirty="0"/>
              <a:t>为</a:t>
            </a:r>
            <a:r>
              <a:rPr lang="en-US" altLang="zh-CN" dirty="0"/>
              <a:t>0</a:t>
            </a:r>
            <a:r>
              <a:rPr lang="zh-CN" altLang="zh-CN" dirty="0"/>
              <a:t>时可缺省，当右索引</a:t>
            </a:r>
            <a:r>
              <a:rPr lang="en-US" altLang="zh-CN" dirty="0"/>
              <a:t>end</a:t>
            </a:r>
            <a:r>
              <a:rPr lang="zh-CN" altLang="zh-CN" dirty="0"/>
              <a:t>为列表长度时也可缺省。这个简单的切片操作从原列表中选取索引位于</a:t>
            </a:r>
            <a:r>
              <a:rPr lang="en-US" altLang="zh-CN" dirty="0"/>
              <a:t>[start, end)</a:t>
            </a:r>
            <a:r>
              <a:rPr lang="zh-CN" altLang="zh-CN" dirty="0"/>
              <a:t>区间内的元素组成新的列表。</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3314700" y="3206750"/>
              <a:ext cx="120650" cy="360"/>
            </p14:xfrm>
          </p:contentPart>
        </mc:Choice>
        <mc:Fallback xmlns="">
          <p:pic>
            <p:nvPicPr>
              <p:cNvPr id="4" name="墨迹 3"/>
            </p:nvPicPr>
            <p:blipFill>
              <a:blip r:embed="rId2"/>
            </p:blipFill>
            <p:spPr>
              <a:xfrm>
                <a:off x="3314700" y="3206750"/>
                <a:ext cx="12065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746250" y="1638300"/>
              <a:ext cx="654050" cy="44450"/>
            </p14:xfrm>
          </p:contentPart>
        </mc:Choice>
        <mc:Fallback xmlns="">
          <p:pic>
            <p:nvPicPr>
              <p:cNvPr id="5" name="墨迹 4"/>
            </p:nvPicPr>
            <p:blipFill>
              <a:blip r:embed="rId4"/>
            </p:blipFill>
            <p:spPr>
              <a:xfrm>
                <a:off x="1746250" y="1638300"/>
                <a:ext cx="654050" cy="44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492500" y="1111250"/>
              <a:ext cx="241300" cy="431800"/>
            </p14:xfrm>
          </p:contentPart>
        </mc:Choice>
        <mc:Fallback xmlns="">
          <p:pic>
            <p:nvPicPr>
              <p:cNvPr id="6" name="墨迹 5"/>
            </p:nvPicPr>
            <p:blipFill>
              <a:blip r:embed="rId6"/>
            </p:blipFill>
            <p:spPr>
              <a:xfrm>
                <a:off x="3492500" y="1111250"/>
                <a:ext cx="241300" cy="431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3714750" y="1200150"/>
              <a:ext cx="196850" cy="215900"/>
            </p14:xfrm>
          </p:contentPart>
        </mc:Choice>
        <mc:Fallback xmlns="">
          <p:pic>
            <p:nvPicPr>
              <p:cNvPr id="7" name="墨迹 6"/>
            </p:nvPicPr>
            <p:blipFill>
              <a:blip r:embed="rId8"/>
            </p:blipFill>
            <p:spPr>
              <a:xfrm>
                <a:off x="3714750" y="1200150"/>
                <a:ext cx="196850" cy="2159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3854450" y="1276350"/>
              <a:ext cx="88900" cy="165100"/>
            </p14:xfrm>
          </p:contentPart>
        </mc:Choice>
        <mc:Fallback xmlns="">
          <p:pic>
            <p:nvPicPr>
              <p:cNvPr id="8" name="墨迹 7"/>
            </p:nvPicPr>
            <p:blipFill>
              <a:blip r:embed="rId10"/>
            </p:blipFill>
            <p:spPr>
              <a:xfrm>
                <a:off x="3854450" y="1276350"/>
                <a:ext cx="88900" cy="1651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4064000" y="1200150"/>
              <a:ext cx="146050" cy="228600"/>
            </p14:xfrm>
          </p:contentPart>
        </mc:Choice>
        <mc:Fallback xmlns="">
          <p:pic>
            <p:nvPicPr>
              <p:cNvPr id="9" name="墨迹 8"/>
            </p:nvPicPr>
            <p:blipFill>
              <a:blip r:embed="rId12"/>
            </p:blipFill>
            <p:spPr>
              <a:xfrm>
                <a:off x="4064000" y="1200150"/>
                <a:ext cx="146050" cy="2286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3981450" y="1054100"/>
              <a:ext cx="527050" cy="647700"/>
            </p14:xfrm>
          </p:contentPart>
        </mc:Choice>
        <mc:Fallback xmlns="">
          <p:pic>
            <p:nvPicPr>
              <p:cNvPr id="10" name="墨迹 9"/>
            </p:nvPicPr>
            <p:blipFill>
              <a:blip r:embed="rId14"/>
            </p:blipFill>
            <p:spPr>
              <a:xfrm>
                <a:off x="3981450" y="1054100"/>
                <a:ext cx="527050" cy="6477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4572000" y="1117600"/>
              <a:ext cx="311150" cy="311150"/>
            </p14:xfrm>
          </p:contentPart>
        </mc:Choice>
        <mc:Fallback xmlns="">
          <p:pic>
            <p:nvPicPr>
              <p:cNvPr id="11" name="墨迹 10"/>
            </p:nvPicPr>
            <p:blipFill>
              <a:blip r:embed="rId16"/>
            </p:blipFill>
            <p:spPr>
              <a:xfrm>
                <a:off x="4572000" y="1117600"/>
                <a:ext cx="311150" cy="3111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5041900" y="1041400"/>
              <a:ext cx="120650" cy="336550"/>
            </p14:xfrm>
          </p:contentPart>
        </mc:Choice>
        <mc:Fallback xmlns="">
          <p:pic>
            <p:nvPicPr>
              <p:cNvPr id="12" name="墨迹 11"/>
            </p:nvPicPr>
            <p:blipFill>
              <a:blip r:embed="rId18"/>
            </p:blipFill>
            <p:spPr>
              <a:xfrm>
                <a:off x="5041900" y="1041400"/>
                <a:ext cx="120650" cy="3365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6261100" y="1016000"/>
              <a:ext cx="88900" cy="387350"/>
            </p14:xfrm>
          </p:contentPart>
        </mc:Choice>
        <mc:Fallback xmlns="">
          <p:pic>
            <p:nvPicPr>
              <p:cNvPr id="13" name="墨迹 12"/>
            </p:nvPicPr>
            <p:blipFill>
              <a:blip r:embed="rId20"/>
            </p:blipFill>
            <p:spPr>
              <a:xfrm>
                <a:off x="6261100" y="1016000"/>
                <a:ext cx="88900" cy="3873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4127500" y="4521200"/>
              <a:ext cx="2216150" cy="88900"/>
            </p14:xfrm>
          </p:contentPart>
        </mc:Choice>
        <mc:Fallback xmlns="">
          <p:pic>
            <p:nvPicPr>
              <p:cNvPr id="14" name="墨迹 13"/>
            </p:nvPicPr>
            <p:blipFill>
              <a:blip r:embed="rId22"/>
            </p:blipFill>
            <p:spPr>
              <a:xfrm>
                <a:off x="4127500" y="4521200"/>
                <a:ext cx="2216150" cy="88900"/>
              </a:xfrm>
              <a:prstGeom prst="rect"/>
            </p:spPr>
          </p:pic>
        </mc:Fallback>
      </mc:AlternateContent>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en-US" altLang="zh-CN" b="1" dirty="0"/>
              <a:t>5. </a:t>
            </a:r>
            <a:r>
              <a:rPr lang="en-US" altLang="zh-CN" b="1" dirty="0" err="1"/>
              <a:t>issubset</a:t>
            </a:r>
            <a:r>
              <a:rPr lang="en-US" altLang="zh-CN" b="1" dirty="0"/>
              <a:t>()</a:t>
            </a:r>
            <a:r>
              <a:rPr lang="zh-CN" altLang="zh-CN" b="1" dirty="0"/>
              <a:t>和</a:t>
            </a:r>
            <a:r>
              <a:rPr lang="en-US" altLang="zh-CN" b="1" dirty="0" err="1"/>
              <a:t>issuperset</a:t>
            </a:r>
            <a:r>
              <a:rPr lang="en-US" altLang="zh-CN" b="1" dirty="0"/>
              <a:t>()</a:t>
            </a:r>
            <a:endParaRPr lang="zh-CN" altLang="zh-CN" dirty="0"/>
          </a:p>
          <a:p>
            <a:pPr lvl="1"/>
            <a:r>
              <a:rPr lang="en-US" altLang="zh-CN" dirty="0" err="1"/>
              <a:t>issubset</a:t>
            </a:r>
            <a:r>
              <a:rPr lang="en-US" altLang="zh-CN" dirty="0"/>
              <a:t>()</a:t>
            </a:r>
            <a:r>
              <a:rPr lang="zh-CN" altLang="zh-CN" dirty="0"/>
              <a:t>方法用于判断是否子集。</a:t>
            </a:r>
            <a:r>
              <a:rPr lang="en-US" altLang="zh-CN" dirty="0" err="1"/>
              <a:t>issuperset</a:t>
            </a:r>
            <a:r>
              <a:rPr lang="en-US" altLang="zh-CN" dirty="0"/>
              <a:t>()</a:t>
            </a:r>
            <a:r>
              <a:rPr lang="zh-CN" altLang="zh-CN" dirty="0"/>
              <a:t>方法用于判断是否超集。</a:t>
            </a:r>
            <a:endParaRPr lang="zh-CN" altLang="zh-CN" dirty="0"/>
          </a:p>
        </p:txBody>
      </p:sp>
      <p:sp>
        <p:nvSpPr>
          <p:cNvPr id="4" name="矩形 3"/>
          <p:cNvSpPr/>
          <p:nvPr/>
        </p:nvSpPr>
        <p:spPr>
          <a:xfrm>
            <a:off x="263352" y="2348880"/>
            <a:ext cx="5616624" cy="2446824"/>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vehicle1={'</a:t>
            </a:r>
            <a:r>
              <a:rPr lang="en-US" altLang="zh-CN" sz="1800" kern="100" dirty="0" err="1">
                <a:latin typeface="Consolas" panose="020B0609020204030204" pitchFamily="49" charset="0"/>
                <a:ea typeface="宋体" panose="02010600030101010101" pitchFamily="2" charset="-122"/>
              </a:rPr>
              <a:t>train','bus','car','ship</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vehicle2={'</a:t>
            </a:r>
            <a:r>
              <a:rPr lang="en-US" altLang="zh-CN" sz="1800" kern="100" dirty="0" err="1">
                <a:latin typeface="Consolas" panose="020B0609020204030204" pitchFamily="49" charset="0"/>
                <a:ea typeface="宋体" panose="02010600030101010101" pitchFamily="2" charset="-122"/>
              </a:rPr>
              <a:t>car','ship</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vehicle2.issubset(vehicle1)</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vehicle1.issuperset(vehicle2)</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p:txBody>
      </p:sp>
      <p:sp>
        <p:nvSpPr>
          <p:cNvPr id="5" name="矩形 4"/>
          <p:cNvSpPr/>
          <p:nvPr/>
        </p:nvSpPr>
        <p:spPr>
          <a:xfrm>
            <a:off x="6023993" y="2348880"/>
            <a:ext cx="5688632" cy="4108817"/>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vehicle1={'</a:t>
            </a:r>
            <a:r>
              <a:rPr lang="en-US" altLang="zh-CN" sz="1800" kern="100" dirty="0" err="1">
                <a:latin typeface="Consolas" panose="020B0609020204030204" pitchFamily="49" charset="0"/>
                <a:ea typeface="宋体" panose="02010600030101010101" pitchFamily="2" charset="-122"/>
              </a:rPr>
              <a:t>train','bus','car','ship</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vehicle2={'</a:t>
            </a:r>
            <a:r>
              <a:rPr lang="en-US" altLang="zh-CN" sz="1800" kern="100" dirty="0" err="1">
                <a:latin typeface="Consolas" panose="020B0609020204030204" pitchFamily="49" charset="0"/>
                <a:ea typeface="宋体" panose="02010600030101010101" pitchFamily="2" charset="-122"/>
              </a:rPr>
              <a:t>car','ship','bike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vehicle2.issubset(vehicle1)</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vehicle1.issubset(vehicle2)</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vehicle1.issuperset(vehicle2)</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vehicle2.issuperset(vehicle1)</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6. add()</a:t>
            </a:r>
            <a:endParaRPr lang="zh-CN" altLang="zh-CN" dirty="0"/>
          </a:p>
          <a:p>
            <a:pPr lvl="1"/>
            <a:r>
              <a:rPr lang="en-US" altLang="zh-CN" dirty="0"/>
              <a:t>add()</a:t>
            </a:r>
            <a:r>
              <a:rPr lang="zh-CN" altLang="zh-CN" dirty="0"/>
              <a:t>方法的作用是向集合中添加元素。</a:t>
            </a:r>
            <a:endParaRPr lang="zh-CN" altLang="en-US" dirty="0"/>
          </a:p>
        </p:txBody>
      </p:sp>
      <p:sp>
        <p:nvSpPr>
          <p:cNvPr id="4" name="矩形 3"/>
          <p:cNvSpPr/>
          <p:nvPr/>
        </p:nvSpPr>
        <p:spPr>
          <a:xfrm>
            <a:off x="911424" y="2492551"/>
            <a:ext cx="6624736" cy="178510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vehicle1.add('subway')</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{'ship', 'bus', 'car', 'train', 'subway'}</a:t>
            </a:r>
            <a:endParaRPr lang="zh-CN" altLang="zh-CN" sz="2000" kern="100" dirty="0">
              <a:ea typeface="宋体" panose="02010600030101010101" pitchFamily="2"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7. remove()</a:t>
            </a:r>
            <a:endParaRPr lang="zh-CN" altLang="zh-CN" dirty="0"/>
          </a:p>
          <a:p>
            <a:pPr lvl="1"/>
            <a:r>
              <a:rPr lang="en-US" altLang="zh-CN" dirty="0"/>
              <a:t>remove()</a:t>
            </a:r>
            <a:r>
              <a:rPr lang="zh-CN" altLang="zh-CN" dirty="0"/>
              <a:t>方法的作用是从集合中删除元素，如果集合中没有该元素，则出错。</a:t>
            </a:r>
            <a:endParaRPr lang="zh-CN" altLang="en-US" dirty="0"/>
          </a:p>
        </p:txBody>
      </p:sp>
      <p:sp>
        <p:nvSpPr>
          <p:cNvPr id="4" name="矩形 3"/>
          <p:cNvSpPr/>
          <p:nvPr/>
        </p:nvSpPr>
        <p:spPr>
          <a:xfrm>
            <a:off x="839416" y="2348880"/>
            <a:ext cx="6984776" cy="4093428"/>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vehicle1.remove('bus')</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{'ship', 'car', 'train'}</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vehicle1.remove('bus')</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Traceback (most recent call last):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  File "&lt;pyshell#84&gt;", line 1, in &lt;module&gt;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    vehicle1.remove('bus')</a:t>
            </a:r>
            <a:endParaRPr lang="zh-CN" altLang="zh-CN" sz="2000" kern="100" dirty="0">
              <a:ea typeface="宋体" panose="02010600030101010101" pitchFamily="2" charset="-122"/>
            </a:endParaRPr>
          </a:p>
          <a:p>
            <a:pPr indent="228600" algn="l">
              <a:spcAft>
                <a:spcPts val="0"/>
              </a:spcAft>
            </a:pPr>
            <a:r>
              <a:rPr lang="en-US" altLang="zh-CN" sz="2000" kern="100" dirty="0" err="1">
                <a:latin typeface="Consolas" panose="020B0609020204030204" pitchFamily="49" charset="0"/>
                <a:ea typeface="宋体" panose="02010600030101010101" pitchFamily="2" charset="-122"/>
              </a:rPr>
              <a:t>KeyError</a:t>
            </a:r>
            <a:r>
              <a:rPr lang="en-US" altLang="zh-CN" sz="2000" kern="100" dirty="0">
                <a:latin typeface="Consolas" panose="020B0609020204030204" pitchFamily="49" charset="0"/>
                <a:ea typeface="宋体" panose="02010600030101010101" pitchFamily="2" charset="-122"/>
              </a:rPr>
              <a:t>: 'bus'</a:t>
            </a:r>
            <a:endParaRPr lang="zh-CN" altLang="zh-CN" sz="2000" kern="100" dirty="0">
              <a:ea typeface="宋体" panose="02010600030101010101" pitchFamily="2" charset="-12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en-US" altLang="zh-CN" b="1" dirty="0"/>
              <a:t>8. discard()</a:t>
            </a:r>
            <a:endParaRPr lang="zh-CN" altLang="zh-CN" dirty="0"/>
          </a:p>
          <a:p>
            <a:pPr lvl="1"/>
            <a:r>
              <a:rPr lang="en-US" altLang="zh-CN" dirty="0"/>
              <a:t>discard()</a:t>
            </a:r>
            <a:r>
              <a:rPr lang="zh-CN" altLang="zh-CN" dirty="0"/>
              <a:t>方法的作用是从集合中删除元素，如果集合中没有该元素，也不提示出错。</a:t>
            </a:r>
            <a:endParaRPr lang="zh-CN" altLang="en-US" dirty="0"/>
          </a:p>
        </p:txBody>
      </p:sp>
      <p:sp>
        <p:nvSpPr>
          <p:cNvPr id="4" name="矩形 3"/>
          <p:cNvSpPr/>
          <p:nvPr/>
        </p:nvSpPr>
        <p:spPr>
          <a:xfrm>
            <a:off x="2063552" y="2636913"/>
            <a:ext cx="6480720" cy="2246769"/>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vehicle1.discard('bus')</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{'ship', 'car', 'train'}</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vehicle1.discard('bus')</a:t>
            </a:r>
            <a:endParaRPr lang="zh-CN" altLang="zh-CN" sz="2000" kern="100" dirty="0">
              <a:ea typeface="宋体" panose="02010600030101010101" pitchFamily="2" charset="-122"/>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981074"/>
            <a:ext cx="4681445" cy="5256237"/>
          </a:xfrm>
        </p:spPr>
        <p:txBody>
          <a:bodyPr/>
          <a:lstStyle/>
          <a:p>
            <a:r>
              <a:rPr lang="en-US" altLang="zh-CN" b="1" dirty="0"/>
              <a:t>9. pop()</a:t>
            </a:r>
            <a:endParaRPr lang="zh-CN" altLang="zh-CN" dirty="0"/>
          </a:p>
          <a:p>
            <a:pPr lvl="1"/>
            <a:r>
              <a:rPr lang="en-US" altLang="zh-CN" dirty="0"/>
              <a:t>pop()</a:t>
            </a:r>
            <a:r>
              <a:rPr lang="zh-CN" altLang="zh-CN" dirty="0"/>
              <a:t>方法的作用是从集合中删除任一元素，并返回该元素；如果集合为空，则抛出</a:t>
            </a:r>
            <a:r>
              <a:rPr lang="en-US" altLang="zh-CN" dirty="0" err="1"/>
              <a:t>KeyError</a:t>
            </a:r>
            <a:r>
              <a:rPr lang="zh-CN" altLang="zh-CN" dirty="0"/>
              <a:t>异常。</a:t>
            </a:r>
            <a:endParaRPr lang="zh-CN" altLang="en-US" dirty="0"/>
          </a:p>
        </p:txBody>
      </p:sp>
      <p:sp>
        <p:nvSpPr>
          <p:cNvPr id="4" name="矩形 3"/>
          <p:cNvSpPr/>
          <p:nvPr/>
        </p:nvSpPr>
        <p:spPr>
          <a:xfrm>
            <a:off x="5472608" y="1077312"/>
            <a:ext cx="6096000" cy="5304016"/>
          </a:xfrm>
          <a:prstGeom prst="rect">
            <a:avLst/>
          </a:prstGeom>
          <a:ln>
            <a:solidFill>
              <a:srgbClr val="00B050"/>
            </a:solidFill>
          </a:ln>
        </p:spPr>
        <p:txBody>
          <a:bodyPr>
            <a:spAutoFit/>
          </a:bodyPr>
          <a:lstStyle/>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vehicle1={'</a:t>
            </a:r>
            <a:r>
              <a:rPr lang="en-US" altLang="zh-CN" sz="1800" kern="100" dirty="0" err="1">
                <a:latin typeface="Consolas" panose="020B0609020204030204" pitchFamily="49" charset="0"/>
                <a:ea typeface="宋体" panose="02010600030101010101" pitchFamily="2" charset="-122"/>
              </a:rPr>
              <a:t>train','bus','car','ship</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vehicle1.pop()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'bus'</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vehicle1.pop()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'ship'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vehicle1.pop()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'car'</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vehicle1.pop()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'train'</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vehicle1.pop()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Traceback (most recent call last):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File "&lt;pyshell#96&gt;", line 1, in &lt;module&gt;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vehicle1.pop()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err="1">
                <a:latin typeface="Consolas" panose="020B0609020204030204" pitchFamily="49" charset="0"/>
                <a:ea typeface="宋体" panose="02010600030101010101" pitchFamily="2" charset="-122"/>
              </a:rPr>
              <a:t>KeyError</a:t>
            </a:r>
            <a:r>
              <a:rPr lang="en-US" altLang="zh-CN" sz="1800" kern="100" dirty="0">
                <a:latin typeface="Consolas" panose="020B0609020204030204" pitchFamily="49" charset="0"/>
                <a:ea typeface="宋体" panose="02010600030101010101" pitchFamily="2" charset="-122"/>
              </a:rPr>
              <a:t>: 'pop from an empty set'</a:t>
            </a:r>
            <a:endParaRPr lang="zh-CN" altLang="zh-CN" sz="1800" kern="100" dirty="0">
              <a:ea typeface="宋体" panose="02010600030101010101" pitchFamily="2"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集合的方法</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10. clear()</a:t>
            </a:r>
            <a:endParaRPr lang="zh-CN" altLang="zh-CN" dirty="0"/>
          </a:p>
          <a:p>
            <a:pPr lvl="1"/>
            <a:r>
              <a:rPr lang="en-US" altLang="zh-CN" dirty="0"/>
              <a:t>clear()</a:t>
            </a:r>
            <a:r>
              <a:rPr lang="zh-CN" altLang="zh-CN" dirty="0"/>
              <a:t>方法的作用是从集合中删除所有元素，变成一个空集合。</a:t>
            </a:r>
            <a:endParaRPr lang="zh-CN" altLang="en-US" dirty="0"/>
          </a:p>
        </p:txBody>
      </p:sp>
      <p:sp>
        <p:nvSpPr>
          <p:cNvPr id="4" name="矩形 3"/>
          <p:cNvSpPr/>
          <p:nvPr/>
        </p:nvSpPr>
        <p:spPr>
          <a:xfrm>
            <a:off x="1559496" y="2512170"/>
            <a:ext cx="6552728" cy="178510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r>
              <a:rPr lang="en-US" altLang="zh-CN" sz="2000" kern="100" dirty="0" err="1">
                <a:latin typeface="Consolas" panose="020B0609020204030204" pitchFamily="49" charset="0"/>
                <a:ea typeface="宋体" panose="02010600030101010101" pitchFamily="2" charset="-122"/>
              </a:rPr>
              <a:t>train','bus','car','ship</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vehicle1.clear()</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vehicle1</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set()</a:t>
            </a:r>
            <a:endParaRPr lang="zh-CN" altLang="zh-CN" sz="2000" kern="100" dirty="0">
              <a:ea typeface="宋体" panose="02010600030101010101" pitchFamily="2" charset="-122"/>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4-8</a:t>
            </a:r>
            <a:r>
              <a:rPr lang="zh-CN" altLang="zh-CN" dirty="0"/>
              <a:t>】</a:t>
            </a:r>
            <a:endParaRPr lang="zh-CN" altLang="en-US" dirty="0"/>
          </a:p>
        </p:txBody>
      </p:sp>
      <p:sp>
        <p:nvSpPr>
          <p:cNvPr id="3" name="内容占位符 2"/>
          <p:cNvSpPr>
            <a:spLocks noGrp="1"/>
          </p:cNvSpPr>
          <p:nvPr>
            <p:ph idx="1"/>
          </p:nvPr>
        </p:nvSpPr>
        <p:spPr>
          <a:xfrm>
            <a:off x="334434" y="1124745"/>
            <a:ext cx="11523135" cy="981076"/>
          </a:xfrm>
        </p:spPr>
        <p:txBody>
          <a:bodyPr>
            <a:normAutofit lnSpcReduction="10000"/>
          </a:bodyPr>
          <a:lstStyle/>
          <a:p>
            <a:r>
              <a:rPr lang="zh-CN" altLang="zh-CN" dirty="0"/>
              <a:t>【例</a:t>
            </a:r>
            <a:r>
              <a:rPr lang="en-US" altLang="zh-CN" dirty="0"/>
              <a:t>4-8</a:t>
            </a:r>
            <a:r>
              <a:rPr lang="zh-CN" altLang="zh-CN" dirty="0"/>
              <a:t>】编写程序，产生</a:t>
            </a:r>
            <a:r>
              <a:rPr lang="en-US" altLang="zh-CN" dirty="0"/>
              <a:t>15</a:t>
            </a:r>
            <a:r>
              <a:rPr lang="zh-CN" altLang="zh-CN" dirty="0"/>
              <a:t>个</a:t>
            </a:r>
            <a:r>
              <a:rPr lang="en-US" altLang="zh-CN" dirty="0"/>
              <a:t>1-9</a:t>
            </a:r>
            <a:r>
              <a:rPr lang="zh-CN" altLang="zh-CN" dirty="0"/>
              <a:t>的数字存放于列表中并显示，再将列表中重复元素去除后显示。</a:t>
            </a:r>
            <a:endParaRPr lang="zh-CN" altLang="en-US" dirty="0"/>
          </a:p>
        </p:txBody>
      </p:sp>
      <p:sp>
        <p:nvSpPr>
          <p:cNvPr id="4" name="矩形 3"/>
          <p:cNvSpPr/>
          <p:nvPr/>
        </p:nvSpPr>
        <p:spPr>
          <a:xfrm>
            <a:off x="263352" y="2254400"/>
            <a:ext cx="4392488" cy="4108817"/>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#example4_8.py</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import random</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numbers=[]</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range(15):</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n=</a:t>
            </a:r>
            <a:r>
              <a:rPr lang="en-US" altLang="zh-CN" sz="1800" kern="100" dirty="0" err="1">
                <a:latin typeface="Consolas" panose="020B0609020204030204" pitchFamily="49" charset="0"/>
                <a:ea typeface="宋体" panose="02010600030101010101" pitchFamily="2" charset="-122"/>
              </a:rPr>
              <a:t>random.randint</a:t>
            </a:r>
            <a:r>
              <a:rPr lang="en-US" altLang="zh-CN" sz="1800" kern="100" dirty="0">
                <a:latin typeface="Consolas" panose="020B0609020204030204" pitchFamily="49" charset="0"/>
                <a:ea typeface="宋体" panose="02010600030101010101" pitchFamily="2" charset="-122"/>
              </a:rPr>
              <a:t>(1,9)</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r>
              <a:rPr lang="en-US" altLang="zh-CN" sz="1800" kern="100" dirty="0" err="1">
                <a:latin typeface="Consolas" panose="020B0609020204030204" pitchFamily="49" charset="0"/>
                <a:ea typeface="宋体" panose="02010600030101010101" pitchFamily="2" charset="-122"/>
              </a:rPr>
              <a:t>numbers.append</a:t>
            </a:r>
            <a:r>
              <a:rPr lang="en-US" altLang="zh-CN" sz="1800" kern="100" dirty="0">
                <a:latin typeface="Consolas" panose="020B0609020204030204" pitchFamily="49" charset="0"/>
                <a:ea typeface="宋体" panose="02010600030101010101" pitchFamily="2" charset="-122"/>
              </a:rPr>
              <a:t>(n)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产生的</a:t>
            </a:r>
            <a:r>
              <a:rPr lang="en-US" altLang="zh-CN" sz="1800" kern="100" dirty="0">
                <a:latin typeface="Consolas" panose="020B0609020204030204" pitchFamily="49" charset="0"/>
                <a:ea typeface="宋体" panose="02010600030101010101" pitchFamily="2" charset="-122"/>
              </a:rPr>
              <a:t>15</a:t>
            </a:r>
            <a:r>
              <a:rPr lang="zh-CN" altLang="zh-CN" sz="1800" kern="100" dirty="0">
                <a:latin typeface="Consolas" panose="020B0609020204030204" pitchFamily="49" charset="0"/>
                <a:ea typeface="宋体" panose="02010600030101010101" pitchFamily="2" charset="-122"/>
              </a:rPr>
              <a:t>个数：</a:t>
            </a:r>
            <a:r>
              <a:rPr lang="en-US" altLang="zh-CN" sz="1800" kern="100" dirty="0">
                <a:latin typeface="Consolas" panose="020B0609020204030204" pitchFamily="49" charset="0"/>
                <a:ea typeface="宋体" panose="02010600030101010101" pitchFamily="2" charset="-122"/>
              </a:rPr>
              <a:t>",numbers)</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temp=list(set(numbers))</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去重后：</a:t>
            </a:r>
            <a:r>
              <a:rPr lang="en-US" altLang="zh-CN" sz="1800" kern="100" dirty="0">
                <a:latin typeface="Consolas" panose="020B0609020204030204" pitchFamily="49" charset="0"/>
                <a:ea typeface="宋体" panose="02010600030101010101" pitchFamily="2" charset="-122"/>
              </a:rPr>
              <a:t>",temp)</a:t>
            </a:r>
            <a:endParaRPr lang="zh-CN" altLang="zh-CN" sz="1800" kern="100" dirty="0">
              <a:ea typeface="宋体" panose="02010600030101010101" pitchFamily="2" charset="-122"/>
            </a:endParaRPr>
          </a:p>
        </p:txBody>
      </p:sp>
      <p:sp>
        <p:nvSpPr>
          <p:cNvPr id="6" name="矩形 5"/>
          <p:cNvSpPr/>
          <p:nvPr/>
        </p:nvSpPr>
        <p:spPr>
          <a:xfrm>
            <a:off x="5068144" y="2142858"/>
            <a:ext cx="2954655"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程序可能的一次运行结果：</a:t>
            </a:r>
            <a:endParaRPr lang="zh-CN" altLang="en-US" sz="1800" dirty="0"/>
          </a:p>
        </p:txBody>
      </p:sp>
      <p:sp>
        <p:nvSpPr>
          <p:cNvPr id="7" name="矩形 6"/>
          <p:cNvSpPr/>
          <p:nvPr/>
        </p:nvSpPr>
        <p:spPr>
          <a:xfrm>
            <a:off x="4969017" y="2655783"/>
            <a:ext cx="6671599" cy="1277273"/>
          </a:xfrm>
          <a:prstGeom prst="rect">
            <a:avLst/>
          </a:prstGeom>
        </p:spPr>
        <p:txBody>
          <a:bodyPr wrap="square">
            <a:spAutoFit/>
          </a:bodyPr>
          <a:lstStyle/>
          <a:p>
            <a:pPr indent="228600" algn="just">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just">
              <a:spcAft>
                <a:spcPts val="0"/>
              </a:spcAft>
            </a:pPr>
            <a:r>
              <a:rPr lang="en-US" altLang="zh-CN" kern="100" dirty="0">
                <a:latin typeface="Consolas" panose="020B0609020204030204" pitchFamily="49" charset="0"/>
                <a:ea typeface="宋体" panose="02010600030101010101" pitchFamily="2" charset="-122"/>
              </a:rPr>
              <a:t>============ RESTART: G:\ example4_8.py ============</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产生的</a:t>
            </a:r>
            <a:r>
              <a:rPr lang="en-US" altLang="zh-CN" kern="100" dirty="0">
                <a:latin typeface="Consolas" panose="020B0609020204030204" pitchFamily="49" charset="0"/>
                <a:ea typeface="宋体" panose="02010600030101010101" pitchFamily="2" charset="-122"/>
              </a:rPr>
              <a:t>15</a:t>
            </a:r>
            <a:r>
              <a:rPr lang="zh-CN" altLang="zh-CN" kern="100" dirty="0">
                <a:latin typeface="Consolas" panose="020B0609020204030204" pitchFamily="49" charset="0"/>
                <a:ea typeface="宋体" panose="02010600030101010101" pitchFamily="2" charset="-122"/>
              </a:rPr>
              <a:t>个数：</a:t>
            </a:r>
            <a:r>
              <a:rPr lang="en-US" altLang="zh-CN" kern="100" dirty="0">
                <a:latin typeface="Consolas" panose="020B0609020204030204" pitchFamily="49" charset="0"/>
                <a:ea typeface="宋体" panose="02010600030101010101" pitchFamily="2" charset="-122"/>
              </a:rPr>
              <a:t> [3, 4, 9, 8, 7, 4, 3, 9, 7, 3, 3, 7, 9, 1, 2]</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去重后：</a:t>
            </a:r>
            <a:r>
              <a:rPr lang="en-US" altLang="zh-CN" kern="100" dirty="0">
                <a:latin typeface="Consolas" panose="020B0609020204030204" pitchFamily="49" charset="0"/>
                <a:ea typeface="宋体" panose="02010600030101010101" pitchFamily="2" charset="-122"/>
              </a:rPr>
              <a:t> [1, 2, 3, 4, 7, 8, 9]</a:t>
            </a:r>
            <a:endParaRPr lang="zh-CN" altLang="zh-CN" sz="1800" kern="100" dirty="0">
              <a:ea typeface="宋体" panose="02010600030101010101" pitchFamily="2"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4-8</a:t>
            </a:r>
            <a:r>
              <a:rPr lang="zh-CN" altLang="zh-CN" dirty="0"/>
              <a:t>】</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zh-CN" altLang="zh-CN" dirty="0"/>
              <a:t>思考：这样编写程序，去重后次序发生了改变，如果需要不改变列表次序程序该如何编写？</a:t>
            </a:r>
            <a:endParaRPr lang="zh-CN" altLang="en-US" dirty="0"/>
          </a:p>
        </p:txBody>
      </p:sp>
      <p:sp>
        <p:nvSpPr>
          <p:cNvPr id="5" name="矩形 4"/>
          <p:cNvSpPr/>
          <p:nvPr/>
        </p:nvSpPr>
        <p:spPr>
          <a:xfrm>
            <a:off x="432048" y="2288093"/>
            <a:ext cx="4439816" cy="4165243"/>
          </a:xfrm>
          <a:prstGeom prst="rect">
            <a:avLst/>
          </a:prstGeom>
          <a:ln>
            <a:solidFill>
              <a:srgbClr val="00B050"/>
            </a:solidFill>
          </a:ln>
        </p:spPr>
        <p:txBody>
          <a:bodyPr wrap="square">
            <a:spAutoFit/>
          </a:bodyPr>
          <a:lstStyle/>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#quesion4_8_1.py</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import random</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numbers=[]</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range(15):</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n=</a:t>
            </a:r>
            <a:r>
              <a:rPr lang="en-US" altLang="zh-CN" sz="1800" kern="100" dirty="0" err="1">
                <a:latin typeface="Consolas" panose="020B0609020204030204" pitchFamily="49" charset="0"/>
                <a:ea typeface="宋体" panose="02010600030101010101" pitchFamily="2" charset="-122"/>
              </a:rPr>
              <a:t>random.randint</a:t>
            </a:r>
            <a:r>
              <a:rPr lang="en-US" altLang="zh-CN" sz="1800" kern="100" dirty="0">
                <a:latin typeface="Consolas" panose="020B0609020204030204" pitchFamily="49" charset="0"/>
                <a:ea typeface="宋体" panose="02010600030101010101" pitchFamily="2" charset="-122"/>
              </a:rPr>
              <a:t>(1,9)</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a:t>
            </a:r>
            <a:r>
              <a:rPr lang="en-US" altLang="zh-CN" sz="1800" kern="100" dirty="0" err="1">
                <a:latin typeface="Consolas" panose="020B0609020204030204" pitchFamily="49" charset="0"/>
                <a:ea typeface="宋体" panose="02010600030101010101" pitchFamily="2" charset="-122"/>
              </a:rPr>
              <a:t>numbers.append</a:t>
            </a:r>
            <a:r>
              <a:rPr lang="en-US" altLang="zh-CN" sz="1800" kern="100" dirty="0">
                <a:latin typeface="Consolas" panose="020B0609020204030204" pitchFamily="49" charset="0"/>
                <a:ea typeface="宋体" panose="02010600030101010101" pitchFamily="2" charset="-122"/>
              </a:rPr>
              <a:t>(n)    </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产生的</a:t>
            </a:r>
            <a:r>
              <a:rPr lang="en-US" altLang="zh-CN" sz="1800" kern="100" dirty="0">
                <a:latin typeface="Consolas" panose="020B0609020204030204" pitchFamily="49" charset="0"/>
                <a:ea typeface="宋体" panose="02010600030101010101" pitchFamily="2" charset="-122"/>
              </a:rPr>
              <a:t>15</a:t>
            </a:r>
            <a:r>
              <a:rPr lang="zh-CN" altLang="zh-CN" sz="1800" kern="100" dirty="0">
                <a:latin typeface="Consolas" panose="020B0609020204030204" pitchFamily="49" charset="0"/>
                <a:ea typeface="宋体" panose="02010600030101010101" pitchFamily="2" charset="-122"/>
              </a:rPr>
              <a:t>个数：</a:t>
            </a:r>
            <a:r>
              <a:rPr lang="en-US" altLang="zh-CN" sz="1800" kern="100" dirty="0">
                <a:latin typeface="Consolas" panose="020B0609020204030204" pitchFamily="49" charset="0"/>
                <a:ea typeface="宋体" panose="02010600030101010101" pitchFamily="2" charset="-122"/>
              </a:rPr>
              <a:t>",numbers)</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temp=list(set(numbers))</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err="1">
                <a:latin typeface="Consolas" panose="020B0609020204030204" pitchFamily="49" charset="0"/>
                <a:ea typeface="宋体" panose="02010600030101010101" pitchFamily="2" charset="-122"/>
              </a:rPr>
              <a:t>temp.sort</a:t>
            </a:r>
            <a:r>
              <a:rPr lang="en-US" altLang="zh-CN" sz="1800" kern="100" dirty="0">
                <a:latin typeface="Consolas" panose="020B0609020204030204" pitchFamily="49" charset="0"/>
                <a:ea typeface="宋体" panose="02010600030101010101" pitchFamily="2" charset="-122"/>
              </a:rPr>
              <a:t>(key=</a:t>
            </a:r>
            <a:r>
              <a:rPr lang="en-US" altLang="zh-CN" sz="1800" kern="100" dirty="0" err="1">
                <a:latin typeface="Consolas" panose="020B0609020204030204" pitchFamily="49" charset="0"/>
                <a:ea typeface="宋体" panose="02010600030101010101" pitchFamily="2" charset="-122"/>
              </a:rPr>
              <a:t>numbers.index</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去重后不改变次序：</a:t>
            </a:r>
            <a:r>
              <a:rPr lang="en-US" altLang="zh-CN" sz="1800" kern="100" dirty="0">
                <a:latin typeface="Consolas" panose="020B0609020204030204" pitchFamily="49" charset="0"/>
                <a:ea typeface="宋体" panose="02010600030101010101" pitchFamily="2" charset="-122"/>
              </a:rPr>
              <a:t>",temp)</a:t>
            </a:r>
            <a:endParaRPr lang="zh-CN" altLang="zh-CN" sz="1800" kern="100" dirty="0">
              <a:ea typeface="宋体" panose="02010600030101010101" pitchFamily="2" charset="-122"/>
            </a:endParaRPr>
          </a:p>
        </p:txBody>
      </p:sp>
      <p:sp>
        <p:nvSpPr>
          <p:cNvPr id="6" name="矩形 5"/>
          <p:cNvSpPr/>
          <p:nvPr/>
        </p:nvSpPr>
        <p:spPr>
          <a:xfrm>
            <a:off x="5566736" y="2235877"/>
            <a:ext cx="3262433" cy="400110"/>
          </a:xfrm>
          <a:prstGeom prst="rect">
            <a:avLst/>
          </a:prstGeom>
        </p:spPr>
        <p:txBody>
          <a:bodyPr wrap="none">
            <a:spAutoFit/>
          </a:bodyPr>
          <a:lstStyle/>
          <a:p>
            <a:r>
              <a:rPr lang="zh-CN" altLang="zh-CN" sz="2000" dirty="0">
                <a:ea typeface="宋体" panose="02010600030101010101" pitchFamily="2" charset="-122"/>
                <a:cs typeface="Times New Roman" panose="02020603050405020304" pitchFamily="18" charset="0"/>
              </a:rPr>
              <a:t>程序可能的一次运行结果：</a:t>
            </a:r>
            <a:endParaRPr lang="zh-CN" altLang="en-US" sz="2000" dirty="0"/>
          </a:p>
        </p:txBody>
      </p:sp>
      <p:sp>
        <p:nvSpPr>
          <p:cNvPr id="7" name="矩形 6"/>
          <p:cNvSpPr/>
          <p:nvPr/>
        </p:nvSpPr>
        <p:spPr>
          <a:xfrm>
            <a:off x="5400600" y="2883987"/>
            <a:ext cx="6528048" cy="1277273"/>
          </a:xfrm>
          <a:prstGeom prst="rect">
            <a:avLst/>
          </a:prstGeom>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quesion4_8_1.py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产生的</a:t>
            </a:r>
            <a:r>
              <a:rPr lang="en-US" altLang="zh-CN" kern="100" dirty="0">
                <a:latin typeface="Consolas" panose="020B0609020204030204" pitchFamily="49" charset="0"/>
                <a:ea typeface="宋体" panose="02010600030101010101" pitchFamily="2" charset="-122"/>
              </a:rPr>
              <a:t>15</a:t>
            </a:r>
            <a:r>
              <a:rPr lang="zh-CN" altLang="zh-CN" kern="100" dirty="0">
                <a:latin typeface="Consolas" panose="020B0609020204030204" pitchFamily="49" charset="0"/>
                <a:ea typeface="宋体" panose="02010600030101010101" pitchFamily="2" charset="-122"/>
              </a:rPr>
              <a:t>个数：</a:t>
            </a:r>
            <a:r>
              <a:rPr lang="en-US" altLang="zh-CN" kern="100" dirty="0">
                <a:latin typeface="Consolas" panose="020B0609020204030204" pitchFamily="49" charset="0"/>
                <a:ea typeface="宋体" panose="02010600030101010101" pitchFamily="2" charset="-122"/>
              </a:rPr>
              <a:t> [7, 9, 9, 1, 3, 1, 5, 6, 7, 6, 9, 7, 3, 6, 2]</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去重后不改变次序：</a:t>
            </a:r>
            <a:r>
              <a:rPr lang="en-US" altLang="zh-CN" kern="100" dirty="0">
                <a:latin typeface="Consolas" panose="020B0609020204030204" pitchFamily="49" charset="0"/>
                <a:ea typeface="宋体" panose="02010600030101010101" pitchFamily="2" charset="-122"/>
              </a:rPr>
              <a:t> [7, 9, 1, 3, 5, 6, 2]</a:t>
            </a:r>
            <a:endParaRPr lang="zh-CN" altLang="zh-CN" sz="1800" kern="100" dirty="0">
              <a:ea typeface="宋体" panose="02010600030101010101" pitchFamily="2" charset="-122"/>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zh-CN" dirty="0"/>
              <a:t>可迭代</a:t>
            </a:r>
            <a:r>
              <a:rPr lang="en-US" altLang="zh-CN" dirty="0"/>
              <a:t>(</a:t>
            </a:r>
            <a:r>
              <a:rPr lang="en-US" altLang="zh-CN" dirty="0" err="1"/>
              <a:t>Iterable</a:t>
            </a:r>
            <a:r>
              <a:rPr lang="en-US" altLang="zh-CN" dirty="0"/>
              <a:t>)</a:t>
            </a:r>
            <a:r>
              <a:rPr lang="zh-CN" altLang="zh-CN" dirty="0"/>
              <a:t>对象与迭代器</a:t>
            </a:r>
            <a:r>
              <a:rPr lang="en-US" altLang="zh-CN" dirty="0"/>
              <a:t>(Iterator)</a:t>
            </a:r>
            <a:endParaRPr lang="zh-CN" altLang="en-US" dirty="0"/>
          </a:p>
        </p:txBody>
      </p:sp>
      <p:sp>
        <p:nvSpPr>
          <p:cNvPr id="3" name="内容占位符 2"/>
          <p:cNvSpPr>
            <a:spLocks noGrp="1"/>
          </p:cNvSpPr>
          <p:nvPr>
            <p:ph idx="1"/>
          </p:nvPr>
        </p:nvSpPr>
        <p:spPr>
          <a:xfrm>
            <a:off x="334434" y="1124744"/>
            <a:ext cx="5545542" cy="5256584"/>
          </a:xfrm>
        </p:spPr>
        <p:txBody>
          <a:bodyPr>
            <a:normAutofit/>
          </a:bodyPr>
          <a:lstStyle/>
          <a:p>
            <a:r>
              <a:rPr lang="en-US" altLang="zh-CN" b="1" dirty="0"/>
              <a:t>4.4.1 </a:t>
            </a:r>
            <a:r>
              <a:rPr lang="zh-CN" altLang="zh-CN" b="1" dirty="0"/>
              <a:t>可迭代</a:t>
            </a:r>
            <a:r>
              <a:rPr lang="en-US" altLang="zh-CN" b="1" dirty="0"/>
              <a:t>(</a:t>
            </a:r>
            <a:r>
              <a:rPr lang="en-US" altLang="zh-CN" b="1" dirty="0" err="1"/>
              <a:t>Iterable</a:t>
            </a:r>
            <a:r>
              <a:rPr lang="en-US" altLang="zh-CN" b="1" dirty="0"/>
              <a:t>)</a:t>
            </a:r>
            <a:r>
              <a:rPr lang="zh-CN" altLang="zh-CN" b="1" dirty="0"/>
              <a:t>对象</a:t>
            </a:r>
            <a:endParaRPr lang="en-US" altLang="zh-CN" b="1" dirty="0"/>
          </a:p>
          <a:p>
            <a:pPr lvl="1"/>
            <a:r>
              <a:rPr lang="zh-CN" altLang="zh-CN" dirty="0"/>
              <a:t>我们知道列表、元组、字符串、字典可以用</a:t>
            </a:r>
            <a:r>
              <a:rPr lang="en-US" altLang="zh-CN" dirty="0"/>
              <a:t> for...in...</a:t>
            </a:r>
            <a:r>
              <a:rPr lang="zh-CN" altLang="zh-CN" dirty="0"/>
              <a:t>进行遍历。从表面来看，只要可以用</a:t>
            </a:r>
            <a:r>
              <a:rPr lang="en-US" altLang="zh-CN" dirty="0"/>
              <a:t> for...in...</a:t>
            </a:r>
            <a:r>
              <a:rPr lang="zh-CN" altLang="zh-CN" dirty="0"/>
              <a:t>进行遍历的对象就是可迭代对象，那么列表、元组、字符串、字典都是可迭代对象。实际上，如果一个对象实现了</a:t>
            </a:r>
            <a:r>
              <a:rPr lang="en-US" altLang="zh-CN" dirty="0"/>
              <a:t>__</a:t>
            </a:r>
            <a:r>
              <a:rPr lang="en-US" altLang="zh-CN" dirty="0" err="1"/>
              <a:t>iter</a:t>
            </a:r>
            <a:r>
              <a:rPr lang="en-US" altLang="zh-CN" dirty="0"/>
              <a:t>__</a:t>
            </a:r>
            <a:r>
              <a:rPr lang="zh-CN" altLang="zh-CN" dirty="0"/>
              <a:t>方法，那么这个对象就是可迭代</a:t>
            </a:r>
            <a:r>
              <a:rPr lang="en-US" altLang="zh-CN" dirty="0"/>
              <a:t>(</a:t>
            </a:r>
            <a:r>
              <a:rPr lang="en-US" altLang="zh-CN" dirty="0" err="1"/>
              <a:t>Iterable</a:t>
            </a:r>
            <a:r>
              <a:rPr lang="en-US" altLang="zh-CN" dirty="0"/>
              <a:t>)</a:t>
            </a:r>
            <a:r>
              <a:rPr lang="zh-CN" altLang="zh-CN" dirty="0"/>
              <a:t>对象。</a:t>
            </a:r>
            <a:endParaRPr lang="zh-CN" altLang="en-US" dirty="0"/>
          </a:p>
        </p:txBody>
      </p:sp>
      <p:sp>
        <p:nvSpPr>
          <p:cNvPr id="4" name="矩形 3"/>
          <p:cNvSpPr/>
          <p:nvPr/>
        </p:nvSpPr>
        <p:spPr>
          <a:xfrm>
            <a:off x="6240016" y="1052736"/>
            <a:ext cx="5400600" cy="4524315"/>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help(list)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Help on class list in module </a:t>
            </a:r>
            <a:r>
              <a:rPr lang="en-US" altLang="zh-CN" sz="1800" kern="100" dirty="0" err="1">
                <a:latin typeface="Consolas" panose="020B0609020204030204" pitchFamily="49" charset="0"/>
                <a:ea typeface="宋体" panose="02010600030101010101" pitchFamily="2" charset="-122"/>
              </a:rPr>
              <a:t>builtins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class list(object)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  list(</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Methods defined here: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__</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__(self,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      Implement </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(self).</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
        <p:nvSpPr>
          <p:cNvPr id="5" name="矩形 4"/>
          <p:cNvSpPr/>
          <p:nvPr/>
        </p:nvSpPr>
        <p:spPr>
          <a:xfrm>
            <a:off x="6223896" y="5668429"/>
            <a:ext cx="5272704" cy="830997"/>
          </a:xfrm>
          <a:prstGeom prst="rect">
            <a:avLst/>
          </a:prstGeom>
        </p:spPr>
        <p:txBody>
          <a:bodyPr wrap="square">
            <a:spAutoFit/>
          </a:bodyPr>
          <a:lstStyle/>
          <a:p>
            <a:pPr algn="l"/>
            <a:r>
              <a:rPr lang="zh-CN" altLang="zh-CN" sz="2400" dirty="0">
                <a:ea typeface="宋体" panose="02010600030101010101" pitchFamily="2" charset="-122"/>
                <a:cs typeface="Times New Roman" panose="02020603050405020304" pitchFamily="18" charset="0"/>
              </a:rPr>
              <a:t>我们发现</a:t>
            </a:r>
            <a:r>
              <a:rPr lang="en-US" altLang="zh-CN" sz="2400" dirty="0">
                <a:ea typeface="宋体" panose="02010600030101010101" pitchFamily="2" charset="-122"/>
              </a:rPr>
              <a:t>list</a:t>
            </a:r>
            <a:r>
              <a:rPr lang="zh-CN" altLang="zh-CN" sz="2400" dirty="0">
                <a:ea typeface="宋体" panose="02010600030101010101" pitchFamily="2" charset="-122"/>
                <a:cs typeface="Times New Roman" panose="02020603050405020304" pitchFamily="18" charset="0"/>
              </a:rPr>
              <a:t>对象实现了</a:t>
            </a:r>
            <a:r>
              <a:rPr lang="en-US" altLang="zh-CN" sz="2400" dirty="0">
                <a:ea typeface="宋体" panose="02010600030101010101" pitchFamily="2" charset="-122"/>
              </a:rPr>
              <a:t>__</a:t>
            </a:r>
            <a:r>
              <a:rPr lang="en-US" altLang="zh-CN" sz="2400" dirty="0" err="1">
                <a:ea typeface="宋体" panose="02010600030101010101" pitchFamily="2" charset="-122"/>
              </a:rPr>
              <a:t>iter</a:t>
            </a:r>
            <a:r>
              <a:rPr lang="en-US" altLang="zh-CN" sz="2400" dirty="0">
                <a:ea typeface="宋体" panose="02010600030101010101" pitchFamily="2" charset="-122"/>
              </a:rPr>
              <a:t>__</a:t>
            </a:r>
            <a:r>
              <a:rPr lang="zh-CN" altLang="zh-CN" sz="2400" dirty="0">
                <a:ea typeface="宋体" panose="02010600030101010101" pitchFamily="2" charset="-122"/>
                <a:cs typeface="Times New Roman" panose="02020603050405020304" pitchFamily="18" charset="0"/>
              </a:rPr>
              <a:t>方法，</a:t>
            </a:r>
            <a:r>
              <a:rPr lang="en-US" altLang="zh-CN" sz="2400" dirty="0">
                <a:ea typeface="宋体" panose="02010600030101010101" pitchFamily="2" charset="-122"/>
              </a:rPr>
              <a:t>list</a:t>
            </a:r>
            <a:r>
              <a:rPr lang="zh-CN" altLang="zh-CN" sz="2400" dirty="0">
                <a:ea typeface="宋体" panose="02010600030101010101" pitchFamily="2" charset="-122"/>
                <a:cs typeface="Times New Roman" panose="02020603050405020304" pitchFamily="18" charset="0"/>
              </a:rPr>
              <a:t>对象就是可迭代</a:t>
            </a:r>
            <a:r>
              <a:rPr lang="en-US" altLang="zh-CN" sz="2400" dirty="0">
                <a:ea typeface="宋体" panose="02010600030101010101" pitchFamily="2" charset="-122"/>
              </a:rPr>
              <a:t>(</a:t>
            </a:r>
            <a:r>
              <a:rPr lang="en-US" altLang="zh-CN" sz="2400" dirty="0" err="1">
                <a:ea typeface="宋体" panose="02010600030101010101" pitchFamily="2" charset="-122"/>
              </a:rPr>
              <a:t>Iterable</a:t>
            </a:r>
            <a:r>
              <a:rPr lang="en-US" altLang="zh-CN" sz="2400" dirty="0">
                <a:ea typeface="宋体" panose="02010600030101010101" pitchFamily="2" charset="-122"/>
              </a:rPr>
              <a:t>)</a:t>
            </a:r>
            <a:r>
              <a:rPr lang="zh-CN" altLang="zh-CN" sz="2400" dirty="0">
                <a:ea typeface="宋体" panose="02010600030101010101" pitchFamily="2" charset="-122"/>
                <a:cs typeface="Times New Roman" panose="02020603050405020304" pitchFamily="18" charset="0"/>
              </a:rPr>
              <a:t>对象。</a:t>
            </a:r>
            <a:endParaRPr lang="zh-CN" altLang="en-US" sz="2400"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zh-CN" dirty="0"/>
              <a:t>可迭代</a:t>
            </a:r>
            <a:r>
              <a:rPr lang="en-US" altLang="zh-CN" dirty="0"/>
              <a:t>(</a:t>
            </a:r>
            <a:r>
              <a:rPr lang="en-US" altLang="zh-CN" dirty="0" err="1"/>
              <a:t>Iterable</a:t>
            </a:r>
            <a:r>
              <a:rPr lang="en-US" altLang="zh-CN" dirty="0"/>
              <a:t>)</a:t>
            </a:r>
            <a:r>
              <a:rPr lang="zh-CN" altLang="zh-CN" dirty="0"/>
              <a:t>对象</a:t>
            </a:r>
            <a:endParaRPr lang="zh-CN" altLang="en-US" dirty="0"/>
          </a:p>
        </p:txBody>
      </p:sp>
      <p:sp>
        <p:nvSpPr>
          <p:cNvPr id="3" name="内容占位符 2"/>
          <p:cNvSpPr>
            <a:spLocks noGrp="1"/>
          </p:cNvSpPr>
          <p:nvPr>
            <p:ph idx="1"/>
          </p:nvPr>
        </p:nvSpPr>
        <p:spPr>
          <a:xfrm>
            <a:off x="334435" y="1124744"/>
            <a:ext cx="5473534" cy="3096343"/>
          </a:xfrm>
        </p:spPr>
        <p:txBody>
          <a:bodyPr/>
          <a:lstStyle/>
          <a:p>
            <a:r>
              <a:rPr lang="zh-CN" altLang="zh-CN" dirty="0"/>
              <a:t>我们还可以通过调用</a:t>
            </a:r>
            <a:r>
              <a:rPr lang="en-US" altLang="zh-CN" dirty="0"/>
              <a:t>Python</a:t>
            </a:r>
            <a:r>
              <a:rPr lang="zh-CN" altLang="zh-CN" dirty="0"/>
              <a:t>内置函数</a:t>
            </a:r>
            <a:r>
              <a:rPr lang="en-US" altLang="zh-CN" dirty="0" err="1"/>
              <a:t>isinstance</a:t>
            </a:r>
            <a:r>
              <a:rPr lang="en-US" altLang="zh-CN" dirty="0"/>
              <a:t>()</a:t>
            </a:r>
            <a:r>
              <a:rPr lang="zh-CN" altLang="zh-CN" dirty="0"/>
              <a:t>来判断一个对象是否属于可迭代</a:t>
            </a:r>
            <a:r>
              <a:rPr lang="en-US" altLang="zh-CN" dirty="0"/>
              <a:t>(</a:t>
            </a:r>
            <a:r>
              <a:rPr lang="en-US" altLang="zh-CN" dirty="0" err="1"/>
              <a:t>Iterable</a:t>
            </a:r>
            <a:r>
              <a:rPr lang="en-US" altLang="zh-CN" dirty="0"/>
              <a:t>)</a:t>
            </a:r>
            <a:r>
              <a:rPr lang="zh-CN" altLang="zh-CN" dirty="0"/>
              <a:t>对象。</a:t>
            </a:r>
            <a:endParaRPr lang="zh-CN" altLang="en-US" dirty="0"/>
          </a:p>
        </p:txBody>
      </p:sp>
      <p:sp>
        <p:nvSpPr>
          <p:cNvPr id="4" name="矩形 3"/>
          <p:cNvSpPr/>
          <p:nvPr/>
        </p:nvSpPr>
        <p:spPr>
          <a:xfrm>
            <a:off x="6096000" y="1128801"/>
            <a:ext cx="5786911" cy="5324535"/>
          </a:xfrm>
          <a:prstGeom prst="rect">
            <a:avLst/>
          </a:prstGeom>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from </a:t>
            </a:r>
            <a:r>
              <a:rPr lang="en-US" altLang="zh-CN" sz="1800" kern="100" dirty="0" err="1">
                <a:latin typeface="Consolas" panose="020B0609020204030204" pitchFamily="49" charset="0"/>
                <a:ea typeface="宋体" panose="02010600030101010101" pitchFamily="2" charset="-122"/>
              </a:rPr>
              <a:t>collections.abc</a:t>
            </a:r>
            <a:r>
              <a:rPr lang="en-US" altLang="zh-CN" sz="1800" kern="100" dirty="0">
                <a:latin typeface="Consolas" panose="020B0609020204030204" pitchFamily="49" charset="0"/>
                <a:ea typeface="宋体" panose="02010600030101010101" pitchFamily="2" charset="-122"/>
              </a:rPr>
              <a:t> import </a:t>
            </a:r>
            <a:r>
              <a:rPr lang="en-US" altLang="zh-CN" sz="1800" kern="100" dirty="0" err="1">
                <a:latin typeface="Consolas" panose="020B0609020204030204" pitchFamily="49" charset="0"/>
                <a:ea typeface="宋体" panose="02010600030101010101" pitchFamily="2" charset="-122"/>
              </a:rPr>
              <a:t>Iterable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(['abc',1,8.5],</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(('abc',1,8.5),</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({1:'one',2:'two'},</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one','two</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abcdefg</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(range(10),</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(123,Iterable)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p:txBody>
      </p:sp>
      <p:sp>
        <p:nvSpPr>
          <p:cNvPr id="5" name="矩形 4"/>
          <p:cNvSpPr/>
          <p:nvPr/>
        </p:nvSpPr>
        <p:spPr>
          <a:xfrm>
            <a:off x="1054515" y="4725144"/>
            <a:ext cx="4177389" cy="1200329"/>
          </a:xfrm>
          <a:prstGeom prst="rect">
            <a:avLst/>
          </a:prstGeom>
        </p:spPr>
        <p:txBody>
          <a:bodyPr wrap="square">
            <a:spAutoFit/>
          </a:bodyPr>
          <a:lstStyle/>
          <a:p>
            <a:pPr algn="l"/>
            <a:r>
              <a:rPr lang="zh-CN" altLang="zh-CN" sz="2400" dirty="0">
                <a:ea typeface="宋体" panose="02010600030101010101" pitchFamily="2" charset="-122"/>
                <a:cs typeface="Times New Roman" panose="02020603050405020304" pitchFamily="18" charset="0"/>
              </a:rPr>
              <a:t>我们发现一个数字是不可迭代的，而一个</a:t>
            </a:r>
            <a:r>
              <a:rPr lang="en-US" altLang="zh-CN" sz="2400" dirty="0">
                <a:ea typeface="宋体" panose="02010600030101010101" pitchFamily="2" charset="-122"/>
              </a:rPr>
              <a:t>range</a:t>
            </a:r>
            <a:r>
              <a:rPr lang="zh-CN" altLang="zh-CN" sz="2400" dirty="0">
                <a:ea typeface="宋体" panose="02010600030101010101" pitchFamily="2" charset="-122"/>
                <a:cs typeface="Times New Roman" panose="02020603050405020304" pitchFamily="18" charset="0"/>
              </a:rPr>
              <a:t>对象是可迭代的，集合也是可迭代的。</a:t>
            </a:r>
            <a:endParaRPr lang="zh-CN"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4655840" y="1196753"/>
            <a:ext cx="7272808" cy="1080120"/>
          </a:xfrm>
        </p:spPr>
        <p:txBody>
          <a:bodyPr/>
          <a:lstStyle/>
          <a:p>
            <a:r>
              <a:rPr lang="zh-CN" altLang="zh-CN" dirty="0"/>
              <a:t>当然，对列表切片操作时，也可以使用负数作为索引。</a:t>
            </a:r>
            <a:endParaRPr lang="zh-CN" altLang="en-US" dirty="0"/>
          </a:p>
        </p:txBody>
      </p:sp>
      <p:sp>
        <p:nvSpPr>
          <p:cNvPr id="4" name="矩形 3"/>
          <p:cNvSpPr/>
          <p:nvPr/>
        </p:nvSpPr>
        <p:spPr>
          <a:xfrm>
            <a:off x="479376" y="1124744"/>
            <a:ext cx="3960440" cy="5355312"/>
          </a:xfrm>
          <a:prstGeom prst="rect">
            <a:avLst/>
          </a:prstGeom>
          <a:ln>
            <a:solidFill>
              <a:srgbClr val="00B050"/>
            </a:solidFill>
          </a:ln>
        </p:spPr>
        <p:txBody>
          <a:bodyPr wrap="square">
            <a:spAutoFit/>
          </a:bodyPr>
          <a:lstStyle/>
          <a:p>
            <a:pPr algn="l"/>
            <a:r>
              <a:rPr lang="en-US" altLang="zh-CN" sz="1800" dirty="0"/>
              <a:t>&gt;&gt;&gt; vehicle = ['train', 'bus', 'car', 'ship']</a:t>
            </a:r>
            <a:endParaRPr lang="zh-CN" altLang="zh-CN" sz="1800" dirty="0"/>
          </a:p>
          <a:p>
            <a:pPr algn="l"/>
            <a:r>
              <a:rPr lang="en-US" altLang="zh-CN" sz="1800" dirty="0"/>
              <a:t>&gt;&gt;&gt; vehicle[0:3]</a:t>
            </a:r>
            <a:endParaRPr lang="zh-CN" altLang="zh-CN" sz="1800" dirty="0"/>
          </a:p>
          <a:p>
            <a:pPr algn="l"/>
            <a:r>
              <a:rPr lang="en-US" altLang="zh-CN" sz="1800" dirty="0"/>
              <a:t>['train', 'bus', 'car']</a:t>
            </a:r>
            <a:endParaRPr lang="zh-CN" altLang="zh-CN" sz="1800" dirty="0"/>
          </a:p>
          <a:p>
            <a:pPr algn="l"/>
            <a:r>
              <a:rPr lang="en-US" altLang="zh-CN" sz="1800" dirty="0"/>
              <a:t>&gt;&gt;&gt; vehicle[0:1]</a:t>
            </a:r>
            <a:endParaRPr lang="zh-CN" altLang="zh-CN" sz="1800" dirty="0"/>
          </a:p>
          <a:p>
            <a:pPr algn="l"/>
            <a:r>
              <a:rPr lang="en-US" altLang="zh-CN" sz="1800" dirty="0"/>
              <a:t>['train']</a:t>
            </a:r>
            <a:endParaRPr lang="zh-CN" altLang="zh-CN" sz="1800" dirty="0"/>
          </a:p>
          <a:p>
            <a:pPr algn="l"/>
            <a:r>
              <a:rPr lang="en-US" altLang="zh-CN" sz="1800" dirty="0"/>
              <a:t>&gt;&gt;&gt; vehicle[:3]</a:t>
            </a:r>
            <a:endParaRPr lang="zh-CN" altLang="zh-CN" sz="1800" dirty="0"/>
          </a:p>
          <a:p>
            <a:pPr algn="l"/>
            <a:r>
              <a:rPr lang="en-US" altLang="zh-CN" sz="1800" dirty="0"/>
              <a:t>['train', 'bus', 'car']</a:t>
            </a:r>
            <a:endParaRPr lang="zh-CN" altLang="zh-CN" sz="1800" dirty="0"/>
          </a:p>
          <a:p>
            <a:pPr algn="l"/>
            <a:r>
              <a:rPr lang="en-US" altLang="zh-CN" sz="1800" dirty="0"/>
              <a:t>&gt;&gt;&gt; vehicle[3:]</a:t>
            </a:r>
            <a:endParaRPr lang="zh-CN" altLang="zh-CN" sz="1800" dirty="0"/>
          </a:p>
          <a:p>
            <a:pPr algn="l"/>
            <a:r>
              <a:rPr lang="en-US" altLang="zh-CN" sz="1800" dirty="0"/>
              <a:t>['ship']</a:t>
            </a:r>
            <a:endParaRPr lang="zh-CN" altLang="zh-CN" sz="1800" dirty="0"/>
          </a:p>
          <a:p>
            <a:pPr algn="l"/>
            <a:r>
              <a:rPr lang="en-US" altLang="zh-CN" sz="1800" dirty="0"/>
              <a:t>&gt;&gt;&gt; vehicle[:]</a:t>
            </a:r>
            <a:endParaRPr lang="zh-CN" altLang="zh-CN" sz="1800" dirty="0"/>
          </a:p>
          <a:p>
            <a:pPr algn="l"/>
            <a:r>
              <a:rPr lang="en-US" altLang="zh-CN" sz="1800" dirty="0"/>
              <a:t>['train', 'bus', 'car', 'ship']</a:t>
            </a:r>
            <a:endParaRPr lang="zh-CN" altLang="zh-CN" sz="1800" dirty="0"/>
          </a:p>
          <a:p>
            <a:pPr algn="l"/>
            <a:r>
              <a:rPr lang="en-US" altLang="zh-CN" sz="1800" dirty="0"/>
              <a:t>&gt;&gt;&gt; vehicle[3:3]</a:t>
            </a:r>
            <a:endParaRPr lang="zh-CN" altLang="zh-CN" sz="1800" dirty="0"/>
          </a:p>
          <a:p>
            <a:pPr algn="l"/>
            <a:r>
              <a:rPr lang="en-US" altLang="zh-CN" sz="1800" dirty="0"/>
              <a:t>[]</a:t>
            </a:r>
            <a:endParaRPr lang="zh-CN" altLang="en-US" sz="1800" dirty="0"/>
          </a:p>
        </p:txBody>
      </p:sp>
      <p:sp>
        <p:nvSpPr>
          <p:cNvPr id="5" name="矩形 4"/>
          <p:cNvSpPr/>
          <p:nvPr/>
        </p:nvSpPr>
        <p:spPr>
          <a:xfrm>
            <a:off x="4943872" y="2414498"/>
            <a:ext cx="6720408" cy="1446550"/>
          </a:xfrm>
          <a:prstGeom prst="rect">
            <a:avLst/>
          </a:prstGeom>
          <a:ln>
            <a:solidFill>
              <a:srgbClr val="00B050"/>
            </a:solidFill>
          </a:ln>
        </p:spPr>
        <p:txBody>
          <a:bodyPr wrap="square">
            <a:spAutoFit/>
          </a:bodyPr>
          <a:lstStyle/>
          <a:p>
            <a:pPr algn="l"/>
            <a:r>
              <a:rPr lang="en-US" altLang="zh-CN" sz="1600" dirty="0"/>
              <a:t>&gt;&gt;&gt; vehicle[-3:-1]	#</a:t>
            </a:r>
            <a:r>
              <a:rPr lang="zh-CN" altLang="zh-CN" sz="1600" dirty="0"/>
              <a:t>获取索引为</a:t>
            </a:r>
            <a:r>
              <a:rPr lang="en-US" altLang="zh-CN" sz="1600" dirty="0"/>
              <a:t>-3</a:t>
            </a:r>
            <a:r>
              <a:rPr lang="zh-CN" altLang="zh-CN" sz="1600" dirty="0"/>
              <a:t>和</a:t>
            </a:r>
            <a:r>
              <a:rPr lang="en-US" altLang="zh-CN" sz="1600" dirty="0"/>
              <a:t>-2</a:t>
            </a:r>
            <a:r>
              <a:rPr lang="zh-CN" altLang="zh-CN" sz="1600" dirty="0"/>
              <a:t>位置上的元素组成新列表</a:t>
            </a:r>
            <a:endParaRPr lang="zh-CN" altLang="zh-CN" sz="1600" dirty="0"/>
          </a:p>
          <a:p>
            <a:pPr algn="l"/>
            <a:r>
              <a:rPr lang="en-US" altLang="zh-CN" sz="1600" dirty="0"/>
              <a:t>['bus', 'car']</a:t>
            </a:r>
            <a:endParaRPr lang="zh-CN" altLang="zh-CN" sz="1600" dirty="0"/>
          </a:p>
          <a:p>
            <a:pPr algn="l"/>
            <a:r>
              <a:rPr lang="en-US" altLang="zh-CN" sz="1600" dirty="0"/>
              <a:t>&gt;&gt;&gt; vehicle[-2:]	#</a:t>
            </a:r>
            <a:r>
              <a:rPr lang="zh-CN" altLang="zh-CN" sz="1600" dirty="0"/>
              <a:t>获取索引从</a:t>
            </a:r>
            <a:r>
              <a:rPr lang="en-US" altLang="zh-CN" sz="1600" dirty="0"/>
              <a:t>-2</a:t>
            </a:r>
            <a:r>
              <a:rPr lang="zh-CN" altLang="zh-CN" sz="1600" dirty="0"/>
              <a:t>至列表末尾位置上的元素组成新列表</a:t>
            </a:r>
            <a:endParaRPr lang="zh-CN" altLang="zh-CN" sz="1600" dirty="0"/>
          </a:p>
          <a:p>
            <a:pPr algn="l"/>
            <a:r>
              <a:rPr lang="en-US" altLang="zh-CN" sz="1600" dirty="0"/>
              <a:t>['car', 'ship']</a:t>
            </a:r>
            <a:endParaRPr lang="zh-CN" altLang="en-US" sz="16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1346200" y="1898650"/>
              <a:ext cx="1212850" cy="76200"/>
            </p14:xfrm>
          </p:contentPart>
        </mc:Choice>
        <mc:Fallback xmlns="">
          <p:pic>
            <p:nvPicPr>
              <p:cNvPr id="6" name="墨迹 5"/>
            </p:nvPicPr>
            <p:blipFill>
              <a:blip r:embed="rId2"/>
            </p:blipFill>
            <p:spPr>
              <a:xfrm>
                <a:off x="1346200" y="1898650"/>
                <a:ext cx="1212850" cy="76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2247900" y="1422400"/>
              <a:ext cx="88900" cy="152400"/>
            </p14:xfrm>
          </p:contentPart>
        </mc:Choice>
        <mc:Fallback xmlns="">
          <p:pic>
            <p:nvPicPr>
              <p:cNvPr id="7" name="墨迹 6"/>
            </p:nvPicPr>
            <p:blipFill>
              <a:blip r:embed="rId4"/>
            </p:blipFill>
            <p:spPr>
              <a:xfrm>
                <a:off x="2247900" y="1422400"/>
                <a:ext cx="88900" cy="152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3771900" y="1466850"/>
              <a:ext cx="234950" cy="285750"/>
            </p14:xfrm>
          </p:contentPart>
        </mc:Choice>
        <mc:Fallback xmlns="">
          <p:pic>
            <p:nvPicPr>
              <p:cNvPr id="8" name="墨迹 7"/>
            </p:nvPicPr>
            <p:blipFill>
              <a:blip r:embed="rId6"/>
            </p:blipFill>
            <p:spPr>
              <a:xfrm>
                <a:off x="3771900" y="1466850"/>
                <a:ext cx="234950" cy="285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1752600" y="3295650"/>
              <a:ext cx="88900" cy="177800"/>
            </p14:xfrm>
          </p:contentPart>
        </mc:Choice>
        <mc:Fallback xmlns="">
          <p:pic>
            <p:nvPicPr>
              <p:cNvPr id="9" name="墨迹 8"/>
            </p:nvPicPr>
            <p:blipFill>
              <a:blip r:embed="rId8"/>
            </p:blipFill>
            <p:spPr>
              <a:xfrm>
                <a:off x="1752600" y="3295650"/>
                <a:ext cx="88900" cy="177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1289050" y="4375150"/>
              <a:ext cx="819150" cy="44450"/>
            </p14:xfrm>
          </p:contentPart>
        </mc:Choice>
        <mc:Fallback xmlns="">
          <p:pic>
            <p:nvPicPr>
              <p:cNvPr id="10" name="墨迹 9"/>
            </p:nvPicPr>
            <p:blipFill>
              <a:blip r:embed="rId10"/>
            </p:blipFill>
            <p:spPr>
              <a:xfrm>
                <a:off x="1289050" y="4375150"/>
                <a:ext cx="819150" cy="444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1739900" y="4432300"/>
              <a:ext cx="146050" cy="360"/>
            </p14:xfrm>
          </p:contentPart>
        </mc:Choice>
        <mc:Fallback xmlns="">
          <p:pic>
            <p:nvPicPr>
              <p:cNvPr id="11" name="墨迹 10"/>
            </p:nvPicPr>
            <p:blipFill>
              <a:blip r:embed="rId12"/>
            </p:blipFill>
            <p:spPr>
              <a:xfrm>
                <a:off x="1739900" y="4432300"/>
                <a:ext cx="14605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1784350" y="4387850"/>
              <a:ext cx="285750" cy="50800"/>
            </p14:xfrm>
          </p:contentPart>
        </mc:Choice>
        <mc:Fallback xmlns="">
          <p:pic>
            <p:nvPicPr>
              <p:cNvPr id="12" name="墨迹 11"/>
            </p:nvPicPr>
            <p:blipFill>
              <a:blip r:embed="rId14"/>
            </p:blipFill>
            <p:spPr>
              <a:xfrm>
                <a:off x="1784350" y="4387850"/>
                <a:ext cx="285750" cy="50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1428750" y="6051550"/>
              <a:ext cx="711200" cy="88900"/>
            </p14:xfrm>
          </p:contentPart>
        </mc:Choice>
        <mc:Fallback xmlns="">
          <p:pic>
            <p:nvPicPr>
              <p:cNvPr id="13" name="墨迹 12"/>
            </p:nvPicPr>
            <p:blipFill>
              <a:blip r:embed="rId16"/>
            </p:blipFill>
            <p:spPr>
              <a:xfrm>
                <a:off x="1428750" y="6051550"/>
                <a:ext cx="711200" cy="889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5511800" y="2787650"/>
              <a:ext cx="1028700" cy="107950"/>
            </p14:xfrm>
          </p:contentPart>
        </mc:Choice>
        <mc:Fallback xmlns="">
          <p:pic>
            <p:nvPicPr>
              <p:cNvPr id="14" name="墨迹 13"/>
            </p:nvPicPr>
            <p:blipFill>
              <a:blip r:embed="rId18"/>
            </p:blipFill>
            <p:spPr>
              <a:xfrm>
                <a:off x="5511800" y="2787650"/>
                <a:ext cx="1028700" cy="1079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3810000" y="1028700"/>
              <a:ext cx="63500" cy="360"/>
            </p14:xfrm>
          </p:contentPart>
        </mc:Choice>
        <mc:Fallback xmlns="">
          <p:pic>
            <p:nvPicPr>
              <p:cNvPr id="15" name="墨迹 14"/>
            </p:nvPicPr>
            <p:blipFill>
              <a:blip r:embed="rId20"/>
            </p:blipFill>
            <p:spPr>
              <a:xfrm>
                <a:off x="3810000" y="1028700"/>
                <a:ext cx="635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4000500" y="895350"/>
              <a:ext cx="360" cy="171450"/>
            </p14:xfrm>
          </p:contentPart>
        </mc:Choice>
        <mc:Fallback xmlns="">
          <p:pic>
            <p:nvPicPr>
              <p:cNvPr id="16" name="墨迹 15"/>
            </p:nvPicPr>
            <p:blipFill>
              <a:blip r:embed="rId22"/>
            </p:blipFill>
            <p:spPr>
              <a:xfrm>
                <a:off x="4000500" y="895350"/>
                <a:ext cx="360" cy="1714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3289300" y="996950"/>
              <a:ext cx="76200" cy="19050"/>
            </p14:xfrm>
          </p:contentPart>
        </mc:Choice>
        <mc:Fallback xmlns="">
          <p:pic>
            <p:nvPicPr>
              <p:cNvPr id="17" name="墨迹 16"/>
            </p:nvPicPr>
            <p:blipFill>
              <a:blip r:embed="rId24"/>
            </p:blipFill>
            <p:spPr>
              <a:xfrm>
                <a:off x="3289300" y="996950"/>
                <a:ext cx="76200" cy="190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3295650" y="850900"/>
              <a:ext cx="298450" cy="228600"/>
            </p14:xfrm>
          </p:contentPart>
        </mc:Choice>
        <mc:Fallback xmlns="">
          <p:pic>
            <p:nvPicPr>
              <p:cNvPr id="18" name="墨迹 17"/>
            </p:nvPicPr>
            <p:blipFill>
              <a:blip r:embed="rId26"/>
            </p:blipFill>
            <p:spPr>
              <a:xfrm>
                <a:off x="3295650" y="850900"/>
                <a:ext cx="298450" cy="2286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2730500" y="1022350"/>
              <a:ext cx="57150" cy="19050"/>
            </p14:xfrm>
          </p:contentPart>
        </mc:Choice>
        <mc:Fallback xmlns="">
          <p:pic>
            <p:nvPicPr>
              <p:cNvPr id="19" name="墨迹 18"/>
            </p:nvPicPr>
            <p:blipFill>
              <a:blip r:embed="rId28"/>
            </p:blipFill>
            <p:spPr>
              <a:xfrm>
                <a:off x="2730500" y="1022350"/>
                <a:ext cx="57150" cy="190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2806700" y="895350"/>
              <a:ext cx="177800" cy="209550"/>
            </p14:xfrm>
          </p:contentPart>
        </mc:Choice>
        <mc:Fallback xmlns="">
          <p:pic>
            <p:nvPicPr>
              <p:cNvPr id="20" name="墨迹 19"/>
            </p:nvPicPr>
            <p:blipFill>
              <a:blip r:embed="rId30"/>
            </p:blipFill>
            <p:spPr>
              <a:xfrm>
                <a:off x="2806700" y="895350"/>
                <a:ext cx="177800" cy="2095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5702300" y="3454400"/>
              <a:ext cx="895350" cy="196850"/>
            </p14:xfrm>
          </p:contentPart>
        </mc:Choice>
        <mc:Fallback xmlns="">
          <p:pic>
            <p:nvPicPr>
              <p:cNvPr id="21" name="墨迹 20"/>
            </p:nvPicPr>
            <p:blipFill>
              <a:blip r:embed="rId32"/>
            </p:blipFill>
            <p:spPr>
              <a:xfrm>
                <a:off x="5702300" y="3454400"/>
                <a:ext cx="895350" cy="1968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2051050" y="1028700"/>
              <a:ext cx="57150" cy="360"/>
            </p14:xfrm>
          </p:contentPart>
        </mc:Choice>
        <mc:Fallback xmlns="">
          <p:pic>
            <p:nvPicPr>
              <p:cNvPr id="22" name="墨迹 21"/>
            </p:nvPicPr>
            <p:blipFill>
              <a:blip r:embed="rId34"/>
            </p:blipFill>
            <p:spPr>
              <a:xfrm>
                <a:off x="2051050" y="1028700"/>
                <a:ext cx="57150"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2228850" y="882650"/>
              <a:ext cx="266700" cy="127000"/>
            </p14:xfrm>
          </p:contentPart>
        </mc:Choice>
        <mc:Fallback xmlns="">
          <p:pic>
            <p:nvPicPr>
              <p:cNvPr id="23" name="墨迹 22"/>
            </p:nvPicPr>
            <p:blipFill>
              <a:blip r:embed="rId36"/>
            </p:blipFill>
            <p:spPr>
              <a:xfrm>
                <a:off x="2228850" y="882650"/>
                <a:ext cx="266700" cy="1270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2393950" y="831850"/>
              <a:ext cx="12700" cy="273050"/>
            </p14:xfrm>
          </p:contentPart>
        </mc:Choice>
        <mc:Fallback xmlns="">
          <p:pic>
            <p:nvPicPr>
              <p:cNvPr id="24" name="墨迹 23"/>
            </p:nvPicPr>
            <p:blipFill>
              <a:blip r:embed="rId38"/>
            </p:blipFill>
            <p:spPr>
              <a:xfrm>
                <a:off x="2393950" y="831850"/>
                <a:ext cx="12700" cy="2730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2660650" y="5708650"/>
              <a:ext cx="88900" cy="360"/>
            </p14:xfrm>
          </p:contentPart>
        </mc:Choice>
        <mc:Fallback xmlns="">
          <p:pic>
            <p:nvPicPr>
              <p:cNvPr id="25" name="墨迹 24"/>
            </p:nvPicPr>
            <p:blipFill>
              <a:blip r:embed="rId40"/>
            </p:blipFill>
            <p:spPr>
              <a:xfrm>
                <a:off x="2660650" y="5708650"/>
                <a:ext cx="8890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2641600" y="5702300"/>
              <a:ext cx="114300" cy="298450"/>
            </p14:xfrm>
          </p:contentPart>
        </mc:Choice>
        <mc:Fallback xmlns="">
          <p:pic>
            <p:nvPicPr>
              <p:cNvPr id="26" name="墨迹 25"/>
            </p:nvPicPr>
            <p:blipFill>
              <a:blip r:embed="rId42"/>
            </p:blipFill>
            <p:spPr>
              <a:xfrm>
                <a:off x="2641600" y="5702300"/>
                <a:ext cx="114300" cy="2984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2724150" y="5816600"/>
              <a:ext cx="139700" cy="360"/>
            </p14:xfrm>
          </p:contentPart>
        </mc:Choice>
        <mc:Fallback xmlns="">
          <p:pic>
            <p:nvPicPr>
              <p:cNvPr id="27" name="墨迹 26"/>
            </p:nvPicPr>
            <p:blipFill>
              <a:blip r:embed="rId44"/>
            </p:blipFill>
            <p:spPr>
              <a:xfrm>
                <a:off x="2724150" y="5816600"/>
                <a:ext cx="139700"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2952750" y="5734050"/>
              <a:ext cx="360" cy="171450"/>
            </p14:xfrm>
          </p:contentPart>
        </mc:Choice>
        <mc:Fallback xmlns="">
          <p:pic>
            <p:nvPicPr>
              <p:cNvPr id="28" name="墨迹 27"/>
            </p:nvPicPr>
            <p:blipFill>
              <a:blip r:embed="rId22"/>
            </p:blipFill>
            <p:spPr>
              <a:xfrm>
                <a:off x="2952750" y="5734050"/>
                <a:ext cx="360" cy="1714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墨迹 28"/>
              <p14:cNvContentPartPr/>
              <p14:nvPr/>
            </p14:nvContentPartPr>
            <p14:xfrm>
              <a:off x="3079750" y="5918200"/>
              <a:ext cx="50800" cy="82550"/>
            </p14:xfrm>
          </p:contentPart>
        </mc:Choice>
        <mc:Fallback xmlns="">
          <p:pic>
            <p:nvPicPr>
              <p:cNvPr id="29" name="墨迹 28"/>
            </p:nvPicPr>
            <p:blipFill>
              <a:blip r:embed="rId47"/>
            </p:blipFill>
            <p:spPr>
              <a:xfrm>
                <a:off x="3079750" y="5918200"/>
                <a:ext cx="50800" cy="825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0" name="墨迹 29"/>
              <p14:cNvContentPartPr/>
              <p14:nvPr/>
            </p14:nvContentPartPr>
            <p14:xfrm>
              <a:off x="3092450" y="5816600"/>
              <a:ext cx="360" cy="50800"/>
            </p14:xfrm>
          </p:contentPart>
        </mc:Choice>
        <mc:Fallback xmlns="">
          <p:pic>
            <p:nvPicPr>
              <p:cNvPr id="30" name="墨迹 29"/>
            </p:nvPicPr>
            <p:blipFill>
              <a:blip r:embed="rId49"/>
            </p:blipFill>
            <p:spPr>
              <a:xfrm>
                <a:off x="3092450" y="5816600"/>
                <a:ext cx="360" cy="508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1" name="墨迹 30"/>
              <p14:cNvContentPartPr/>
              <p14:nvPr/>
            </p14:nvContentPartPr>
            <p14:xfrm>
              <a:off x="3086100" y="5822950"/>
              <a:ext cx="38100" cy="38100"/>
            </p14:xfrm>
          </p:contentPart>
        </mc:Choice>
        <mc:Fallback xmlns="">
          <p:pic>
            <p:nvPicPr>
              <p:cNvPr id="31" name="墨迹 30"/>
            </p:nvPicPr>
            <p:blipFill>
              <a:blip r:embed="rId51"/>
            </p:blipFill>
            <p:spPr>
              <a:xfrm>
                <a:off x="3086100" y="5822950"/>
                <a:ext cx="38100" cy="381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2" name="墨迹 31"/>
              <p14:cNvContentPartPr/>
              <p14:nvPr/>
            </p14:nvContentPartPr>
            <p14:xfrm>
              <a:off x="3098800" y="5816600"/>
              <a:ext cx="25400" cy="50800"/>
            </p14:xfrm>
          </p:contentPart>
        </mc:Choice>
        <mc:Fallback xmlns="">
          <p:pic>
            <p:nvPicPr>
              <p:cNvPr id="32" name="墨迹 31"/>
            </p:nvPicPr>
            <p:blipFill>
              <a:blip r:embed="rId53"/>
            </p:blipFill>
            <p:spPr>
              <a:xfrm>
                <a:off x="3098800" y="5816600"/>
                <a:ext cx="25400" cy="508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墨迹 32"/>
              <p14:cNvContentPartPr/>
              <p14:nvPr/>
            </p14:nvContentPartPr>
            <p14:xfrm>
              <a:off x="3086100" y="5937250"/>
              <a:ext cx="50800" cy="19050"/>
            </p14:xfrm>
          </p:contentPart>
        </mc:Choice>
        <mc:Fallback xmlns="">
          <p:pic>
            <p:nvPicPr>
              <p:cNvPr id="33" name="墨迹 32"/>
            </p:nvPicPr>
            <p:blipFill>
              <a:blip r:embed="rId55"/>
            </p:blipFill>
            <p:spPr>
              <a:xfrm>
                <a:off x="3086100" y="5937250"/>
                <a:ext cx="50800" cy="190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4" name="墨迹 33"/>
              <p14:cNvContentPartPr/>
              <p14:nvPr/>
            </p14:nvContentPartPr>
            <p14:xfrm>
              <a:off x="3352800" y="5867400"/>
              <a:ext cx="203200" cy="360"/>
            </p14:xfrm>
          </p:contentPart>
        </mc:Choice>
        <mc:Fallback xmlns="">
          <p:pic>
            <p:nvPicPr>
              <p:cNvPr id="34" name="墨迹 33"/>
            </p:nvPicPr>
            <p:blipFill>
              <a:blip r:embed="rId57"/>
            </p:blipFill>
            <p:spPr>
              <a:xfrm>
                <a:off x="3352800" y="5867400"/>
                <a:ext cx="203200" cy="36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5" name="墨迹 34"/>
              <p14:cNvContentPartPr/>
              <p14:nvPr/>
            </p14:nvContentPartPr>
            <p14:xfrm>
              <a:off x="3683000" y="5664200"/>
              <a:ext cx="247650" cy="228600"/>
            </p14:xfrm>
          </p:contentPart>
        </mc:Choice>
        <mc:Fallback xmlns="">
          <p:pic>
            <p:nvPicPr>
              <p:cNvPr id="35" name="墨迹 34"/>
            </p:nvPicPr>
            <p:blipFill>
              <a:blip r:embed="rId59"/>
            </p:blipFill>
            <p:spPr>
              <a:xfrm>
                <a:off x="3683000" y="5664200"/>
                <a:ext cx="247650" cy="2286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6" name="墨迹 35"/>
              <p14:cNvContentPartPr/>
              <p14:nvPr/>
            </p14:nvContentPartPr>
            <p14:xfrm>
              <a:off x="3797300" y="5702300"/>
              <a:ext cx="19050" cy="304800"/>
            </p14:xfrm>
          </p:contentPart>
        </mc:Choice>
        <mc:Fallback xmlns="">
          <p:pic>
            <p:nvPicPr>
              <p:cNvPr id="36" name="墨迹 35"/>
            </p:nvPicPr>
            <p:blipFill>
              <a:blip r:embed="rId61"/>
            </p:blipFill>
            <p:spPr>
              <a:xfrm>
                <a:off x="3797300" y="5702300"/>
                <a:ext cx="19050" cy="3048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7" name="墨迹 36"/>
              <p14:cNvContentPartPr/>
              <p14:nvPr/>
            </p14:nvContentPartPr>
            <p14:xfrm>
              <a:off x="3937000" y="5619750"/>
              <a:ext cx="120650" cy="406400"/>
            </p14:xfrm>
          </p:contentPart>
        </mc:Choice>
        <mc:Fallback xmlns="">
          <p:pic>
            <p:nvPicPr>
              <p:cNvPr id="37" name="墨迹 36"/>
            </p:nvPicPr>
            <p:blipFill>
              <a:blip r:embed="rId63"/>
            </p:blipFill>
            <p:spPr>
              <a:xfrm>
                <a:off x="3937000" y="5619750"/>
                <a:ext cx="120650" cy="406400"/>
              </a:xfrm>
              <a:prstGeom prst="rect"/>
            </p:spPr>
          </p:pic>
        </mc:Fallback>
      </mc:AlternateContent>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zh-CN" dirty="0"/>
              <a:t>迭代器</a:t>
            </a:r>
            <a:r>
              <a:rPr lang="en-US" altLang="zh-CN" dirty="0"/>
              <a:t>(Iterator)</a:t>
            </a:r>
            <a:endParaRPr lang="zh-CN" altLang="en-US" dirty="0"/>
          </a:p>
        </p:txBody>
      </p:sp>
      <p:sp>
        <p:nvSpPr>
          <p:cNvPr id="3" name="内容占位符 2"/>
          <p:cNvSpPr>
            <a:spLocks noGrp="1"/>
          </p:cNvSpPr>
          <p:nvPr>
            <p:ph idx="1"/>
          </p:nvPr>
        </p:nvSpPr>
        <p:spPr>
          <a:xfrm>
            <a:off x="334434" y="1124745"/>
            <a:ext cx="11523135" cy="1584176"/>
          </a:xfrm>
        </p:spPr>
        <p:txBody>
          <a:bodyPr>
            <a:normAutofit lnSpcReduction="10000"/>
          </a:bodyPr>
          <a:lstStyle/>
          <a:p>
            <a:pPr>
              <a:lnSpc>
                <a:spcPct val="120000"/>
              </a:lnSpc>
            </a:pPr>
            <a:r>
              <a:rPr lang="zh-CN" altLang="zh-CN" dirty="0"/>
              <a:t>实现了</a:t>
            </a:r>
            <a:r>
              <a:rPr lang="en-US" altLang="zh-CN" dirty="0"/>
              <a:t>__</a:t>
            </a:r>
            <a:r>
              <a:rPr lang="en-US" altLang="zh-CN" dirty="0" err="1"/>
              <a:t>iter</a:t>
            </a:r>
            <a:r>
              <a:rPr lang="en-US" altLang="zh-CN" dirty="0"/>
              <a:t>__</a:t>
            </a:r>
            <a:r>
              <a:rPr lang="zh-CN" altLang="zh-CN" dirty="0"/>
              <a:t>方法和</a:t>
            </a:r>
            <a:r>
              <a:rPr lang="en-US" altLang="zh-CN" dirty="0"/>
              <a:t>__next__</a:t>
            </a:r>
            <a:r>
              <a:rPr lang="zh-CN" altLang="zh-CN" dirty="0"/>
              <a:t>方法，并且可以通过</a:t>
            </a:r>
            <a:r>
              <a:rPr lang="en-US" altLang="zh-CN" dirty="0"/>
              <a:t>__next__</a:t>
            </a:r>
            <a:r>
              <a:rPr lang="zh-CN" altLang="zh-CN" dirty="0"/>
              <a:t>方法不断返回下一个值的对象称为迭代器</a:t>
            </a:r>
            <a:r>
              <a:rPr lang="en-US" altLang="zh-CN" dirty="0"/>
              <a:t>(Iterator)</a:t>
            </a:r>
            <a:r>
              <a:rPr lang="zh-CN" altLang="zh-CN" dirty="0"/>
              <a:t>。迭代器</a:t>
            </a:r>
            <a:r>
              <a:rPr lang="en-US" altLang="zh-CN" dirty="0"/>
              <a:t>(Iterator)</a:t>
            </a:r>
            <a:r>
              <a:rPr lang="zh-CN" altLang="zh-CN" dirty="0"/>
              <a:t>还可以通过内置函数</a:t>
            </a:r>
            <a:r>
              <a:rPr lang="en-US" altLang="zh-CN" dirty="0"/>
              <a:t>next()</a:t>
            </a:r>
            <a:r>
              <a:rPr lang="zh-CN" altLang="zh-CN" dirty="0"/>
              <a:t>访问下一个元素。</a:t>
            </a:r>
            <a:endParaRPr lang="zh-CN" altLang="en-US" dirty="0"/>
          </a:p>
        </p:txBody>
      </p:sp>
      <p:sp>
        <p:nvSpPr>
          <p:cNvPr id="4" name="矩形 3"/>
          <p:cNvSpPr/>
          <p:nvPr/>
        </p:nvSpPr>
        <p:spPr>
          <a:xfrm>
            <a:off x="551384" y="3031500"/>
            <a:ext cx="10585176" cy="3277820"/>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help(next)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Help on built-in function next in module </a:t>
            </a:r>
            <a:r>
              <a:rPr lang="en-US" altLang="zh-CN" sz="1800" kern="100" dirty="0" err="1">
                <a:latin typeface="Consolas" panose="020B0609020204030204" pitchFamily="49" charset="0"/>
                <a:ea typeface="宋体" panose="02010600030101010101" pitchFamily="2" charset="-122"/>
              </a:rPr>
              <a:t>builtins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next(...)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next(iterator[, default])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Return the next item from the iterator. If default is given and the iterator</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is exhausted, it is returned instead of raising </a:t>
            </a:r>
            <a:r>
              <a:rPr lang="en-US" altLang="zh-CN" sz="1800" kern="100" dirty="0" err="1">
                <a:latin typeface="Consolas" panose="020B0609020204030204" pitchFamily="49" charset="0"/>
                <a:ea typeface="宋体" panose="02010600030101010101" pitchFamily="2" charset="-122"/>
              </a:rPr>
              <a:t>StopIteration</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zh-CN" dirty="0"/>
              <a:t>迭代器</a:t>
            </a:r>
            <a:r>
              <a:rPr lang="en-US" altLang="zh-CN" dirty="0"/>
              <a:t>(Iterator)</a:t>
            </a:r>
            <a:endParaRPr lang="zh-CN" altLang="en-US" dirty="0"/>
          </a:p>
        </p:txBody>
      </p:sp>
      <p:sp>
        <p:nvSpPr>
          <p:cNvPr id="3" name="内容占位符 2"/>
          <p:cNvSpPr>
            <a:spLocks noGrp="1"/>
          </p:cNvSpPr>
          <p:nvPr>
            <p:ph idx="1"/>
          </p:nvPr>
        </p:nvSpPr>
        <p:spPr>
          <a:xfrm>
            <a:off x="334434" y="1124744"/>
            <a:ext cx="4969477" cy="5184575"/>
          </a:xfrm>
        </p:spPr>
        <p:txBody>
          <a:bodyPr/>
          <a:lstStyle/>
          <a:p>
            <a:r>
              <a:rPr lang="zh-CN" altLang="zh-CN" dirty="0"/>
              <a:t>列表、元组、字符串、字典、集合实现了</a:t>
            </a:r>
            <a:r>
              <a:rPr lang="en-US" altLang="zh-CN" dirty="0"/>
              <a:t>__</a:t>
            </a:r>
            <a:r>
              <a:rPr lang="en-US" altLang="zh-CN" dirty="0" err="1"/>
              <a:t>iter</a:t>
            </a:r>
            <a:r>
              <a:rPr lang="en-US" altLang="zh-CN" dirty="0"/>
              <a:t>__</a:t>
            </a:r>
            <a:r>
              <a:rPr lang="zh-CN" altLang="zh-CN" dirty="0"/>
              <a:t>方法，但并未实现</a:t>
            </a:r>
            <a:r>
              <a:rPr lang="en-US" altLang="zh-CN" dirty="0"/>
              <a:t>__next__</a:t>
            </a:r>
            <a:r>
              <a:rPr lang="zh-CN" altLang="zh-CN" dirty="0"/>
              <a:t>方法，这些对象均不能称为迭代器</a:t>
            </a:r>
            <a:r>
              <a:rPr lang="en-US" altLang="zh-CN" dirty="0"/>
              <a:t>(Iterator)</a:t>
            </a:r>
            <a:r>
              <a:rPr lang="zh-CN" altLang="zh-CN" dirty="0"/>
              <a:t>。</a:t>
            </a:r>
            <a:endParaRPr lang="zh-CN" altLang="zh-CN" dirty="0"/>
          </a:p>
          <a:p>
            <a:r>
              <a:rPr lang="zh-CN" altLang="zh-CN" dirty="0"/>
              <a:t>我们还是可以通过调用</a:t>
            </a:r>
            <a:r>
              <a:rPr lang="en-US" altLang="zh-CN" dirty="0"/>
              <a:t>Python</a:t>
            </a:r>
            <a:r>
              <a:rPr lang="zh-CN" altLang="zh-CN" dirty="0"/>
              <a:t>内置函数</a:t>
            </a:r>
            <a:r>
              <a:rPr lang="en-US" altLang="zh-CN" dirty="0" err="1"/>
              <a:t>isinstance</a:t>
            </a:r>
            <a:r>
              <a:rPr lang="en-US" altLang="zh-CN" dirty="0"/>
              <a:t>()</a:t>
            </a:r>
            <a:r>
              <a:rPr lang="zh-CN" altLang="zh-CN" dirty="0"/>
              <a:t>来判断一个对象是否属于迭代器</a:t>
            </a:r>
            <a:r>
              <a:rPr lang="en-US" altLang="zh-CN" dirty="0"/>
              <a:t>(Iterator)</a:t>
            </a:r>
            <a:r>
              <a:rPr lang="zh-CN" altLang="zh-CN" dirty="0"/>
              <a:t>。</a:t>
            </a:r>
            <a:endParaRPr lang="zh-CN" altLang="en-US" dirty="0"/>
          </a:p>
        </p:txBody>
      </p:sp>
      <p:sp>
        <p:nvSpPr>
          <p:cNvPr id="4" name="矩形 3"/>
          <p:cNvSpPr/>
          <p:nvPr/>
        </p:nvSpPr>
        <p:spPr>
          <a:xfrm>
            <a:off x="5760640" y="1052736"/>
            <a:ext cx="6096000" cy="5324535"/>
          </a:xfrm>
          <a:prstGeom prst="rect">
            <a:avLst/>
          </a:prstGeom>
          <a:ln>
            <a:solidFill>
              <a:srgbClr val="00B050"/>
            </a:solidFill>
          </a:ln>
        </p:spPr>
        <p:txBody>
          <a:bodyPr>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from </a:t>
            </a:r>
            <a:r>
              <a:rPr lang="en-US" altLang="zh-CN" sz="1800" kern="100" dirty="0" err="1">
                <a:latin typeface="Consolas" panose="020B0609020204030204" pitchFamily="49" charset="0"/>
                <a:ea typeface="宋体" panose="02010600030101010101" pitchFamily="2" charset="-122"/>
              </a:rPr>
              <a:t>collections.abc</a:t>
            </a:r>
            <a:r>
              <a:rPr lang="en-US" altLang="zh-CN" sz="1800" kern="100" dirty="0">
                <a:latin typeface="Consolas" panose="020B0609020204030204" pitchFamily="49" charset="0"/>
                <a:ea typeface="宋体" panose="02010600030101010101" pitchFamily="2" charset="-122"/>
              </a:rPr>
              <a:t> import Iterator</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([],Iterator)</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((),Iterator)</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({1:'one',2:'two'},Iterator)</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one','two</a:t>
            </a:r>
            <a:r>
              <a:rPr lang="en-US" altLang="zh-CN" sz="1800" kern="100" dirty="0">
                <a:latin typeface="Consolas" panose="020B0609020204030204" pitchFamily="49" charset="0"/>
                <a:ea typeface="宋体" panose="02010600030101010101" pitchFamily="2" charset="-122"/>
              </a:rPr>
              <a:t>'},Iterator)</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en-US" altLang="zh-CN" sz="1800" kern="100" dirty="0">
              <a:latin typeface="Consolas" panose="020B0609020204030204" pitchFamily="49" charset="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abcdefg</a:t>
            </a:r>
            <a:r>
              <a:rPr lang="en-US" altLang="zh-CN" sz="1800" kern="100" dirty="0">
                <a:latin typeface="Consolas" panose="020B0609020204030204" pitchFamily="49" charset="0"/>
                <a:ea typeface="宋体" panose="02010600030101010101" pitchFamily="2" charset="-122"/>
              </a:rPr>
              <a:t>',Iterator)</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(range(10),Iterator)</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isinstance</a:t>
            </a:r>
            <a:r>
              <a:rPr lang="en-US" altLang="zh-CN" sz="1800" kern="100" dirty="0">
                <a:latin typeface="Consolas" panose="020B0609020204030204" pitchFamily="49" charset="0"/>
                <a:ea typeface="宋体" panose="02010600030101010101" pitchFamily="2" charset="-122"/>
              </a:rPr>
              <a:t>(123,Iterator)</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zh-CN" dirty="0"/>
              <a:t>迭代器</a:t>
            </a:r>
            <a:r>
              <a:rPr lang="en-US" altLang="zh-CN" dirty="0"/>
              <a:t>(Iterator)</a:t>
            </a:r>
            <a:endParaRPr lang="zh-CN" altLang="en-US" dirty="0"/>
          </a:p>
        </p:txBody>
      </p:sp>
      <p:sp>
        <p:nvSpPr>
          <p:cNvPr id="3" name="内容占位符 2"/>
          <p:cNvSpPr>
            <a:spLocks noGrp="1"/>
          </p:cNvSpPr>
          <p:nvPr>
            <p:ph idx="1"/>
          </p:nvPr>
        </p:nvSpPr>
        <p:spPr/>
        <p:txBody>
          <a:bodyPr/>
          <a:lstStyle/>
          <a:p>
            <a:r>
              <a:rPr lang="zh-CN" altLang="zh-CN" dirty="0"/>
              <a:t>虽然列表、元组、字符串、字典、集合都是可迭代</a:t>
            </a:r>
            <a:r>
              <a:rPr lang="en-US" altLang="zh-CN" dirty="0"/>
              <a:t>(</a:t>
            </a:r>
            <a:r>
              <a:rPr lang="en-US" altLang="zh-CN" dirty="0" err="1"/>
              <a:t>Iterable</a:t>
            </a:r>
            <a:r>
              <a:rPr lang="en-US" altLang="zh-CN" dirty="0"/>
              <a:t>)</a:t>
            </a:r>
            <a:r>
              <a:rPr lang="zh-CN" altLang="zh-CN" dirty="0"/>
              <a:t>对象而不是迭代器</a:t>
            </a:r>
            <a:r>
              <a:rPr lang="en-US" altLang="zh-CN" dirty="0"/>
              <a:t>(Iterator)</a:t>
            </a:r>
            <a:r>
              <a:rPr lang="zh-CN" altLang="zh-CN" dirty="0"/>
              <a:t>，但可以通过</a:t>
            </a:r>
            <a:r>
              <a:rPr lang="en-US" altLang="zh-CN" dirty="0" err="1"/>
              <a:t>iter</a:t>
            </a:r>
            <a:r>
              <a:rPr lang="en-US" altLang="zh-CN" dirty="0"/>
              <a:t>()</a:t>
            </a:r>
            <a:r>
              <a:rPr lang="zh-CN" altLang="zh-CN" dirty="0"/>
              <a:t>函数获得一个迭代器</a:t>
            </a:r>
            <a:r>
              <a:rPr lang="en-US" altLang="zh-CN" dirty="0"/>
              <a:t>(Iterator)</a:t>
            </a:r>
            <a:r>
              <a:rPr lang="zh-CN" altLang="zh-CN" dirty="0"/>
              <a:t>。</a:t>
            </a:r>
            <a:endParaRPr lang="zh-CN" altLang="en-US" dirty="0"/>
          </a:p>
        </p:txBody>
      </p:sp>
      <p:sp>
        <p:nvSpPr>
          <p:cNvPr id="4" name="矩形 3"/>
          <p:cNvSpPr/>
          <p:nvPr/>
        </p:nvSpPr>
        <p:spPr>
          <a:xfrm>
            <a:off x="731404" y="2276872"/>
            <a:ext cx="10405156" cy="4108817"/>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help(</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 #</a:t>
            </a:r>
            <a:r>
              <a:rPr lang="zh-CN" altLang="zh-CN" sz="1800" kern="100" dirty="0">
                <a:latin typeface="Consolas" panose="020B0609020204030204" pitchFamily="49" charset="0"/>
                <a:ea typeface="宋体" panose="02010600030101010101" pitchFamily="2" charset="-122"/>
              </a:rPr>
              <a:t>查看</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函数的用法</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Help on built-in function </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 in module </a:t>
            </a:r>
            <a:r>
              <a:rPr lang="en-US" altLang="zh-CN" sz="1800" kern="100" dirty="0" err="1">
                <a:latin typeface="Consolas" panose="020B0609020204030204" pitchFamily="49" charset="0"/>
                <a:ea typeface="宋体" panose="02010600030101010101" pitchFamily="2" charset="-122"/>
              </a:rPr>
              <a:t>builtins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iterable</a:t>
            </a:r>
            <a:r>
              <a:rPr lang="en-US" altLang="zh-CN" sz="1800" kern="100" dirty="0">
                <a:latin typeface="Consolas" panose="020B0609020204030204" pitchFamily="49" charset="0"/>
                <a:ea typeface="宋体" panose="02010600030101010101" pitchFamily="2" charset="-122"/>
              </a:rPr>
              <a:t>) -&gt; iterator</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(callable, sentinel) -&gt; iterator</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Get an iterator from an object.  In the first form, the argument must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supply its own iterator, or be a sequence.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In the second form, the callable is called until it returns the sentinel.</a:t>
            </a:r>
            <a:endParaRPr lang="zh-CN" altLang="zh-CN" sz="1800" kern="100" dirty="0">
              <a:ea typeface="宋体" panose="02010600030101010101" pitchFamily="2" charset="-122"/>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zh-CN" dirty="0"/>
              <a:t>迭代器</a:t>
            </a:r>
            <a:r>
              <a:rPr lang="en-US" altLang="zh-CN" dirty="0"/>
              <a:t>(Iterator)</a:t>
            </a:r>
            <a:endParaRPr lang="zh-CN" altLang="en-US" dirty="0"/>
          </a:p>
        </p:txBody>
      </p:sp>
      <p:sp>
        <p:nvSpPr>
          <p:cNvPr id="3" name="矩形 2"/>
          <p:cNvSpPr/>
          <p:nvPr/>
        </p:nvSpPr>
        <p:spPr>
          <a:xfrm>
            <a:off x="119336" y="980728"/>
            <a:ext cx="5904656" cy="2923877"/>
          </a:xfrm>
          <a:prstGeom prst="rect">
            <a:avLst/>
          </a:prstGeom>
          <a:ln>
            <a:solidFill>
              <a:srgbClr val="00B050"/>
            </a:solidFill>
          </a:ln>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from </a:t>
            </a:r>
            <a:r>
              <a:rPr lang="en-US" altLang="zh-CN" sz="1600" kern="100" dirty="0" err="1">
                <a:latin typeface="Consolas" panose="020B0609020204030204" pitchFamily="49" charset="0"/>
                <a:ea typeface="宋体" panose="02010600030101010101" pitchFamily="2" charset="-122"/>
              </a:rPr>
              <a:t>collections.abc</a:t>
            </a:r>
            <a:r>
              <a:rPr lang="en-US" altLang="zh-CN" sz="1600" kern="100" dirty="0">
                <a:latin typeface="Consolas" panose="020B0609020204030204" pitchFamily="49" charset="0"/>
                <a:ea typeface="宋体" panose="02010600030101010101" pitchFamily="2" charset="-122"/>
              </a:rPr>
              <a:t> import Iterator</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vehicle=['</a:t>
            </a:r>
            <a:r>
              <a:rPr lang="en-US" altLang="zh-CN" sz="1600" kern="100" dirty="0" err="1">
                <a:latin typeface="Consolas" panose="020B0609020204030204" pitchFamily="49" charset="0"/>
                <a:ea typeface="宋体" panose="02010600030101010101" pitchFamily="2" charset="-122"/>
              </a:rPr>
              <a:t>train','bus','car','ship</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a:t>
            </a:r>
            <a:r>
              <a:rPr lang="en-US" altLang="zh-CN" sz="1600" kern="100" dirty="0" err="1">
                <a:latin typeface="Consolas" panose="020B0609020204030204" pitchFamily="49" charset="0"/>
                <a:ea typeface="宋体" panose="02010600030101010101" pitchFamily="2" charset="-122"/>
              </a:rPr>
              <a:t>iter</a:t>
            </a:r>
            <a:r>
              <a:rPr lang="en-US" altLang="zh-CN" sz="1600" kern="100" dirty="0">
                <a:latin typeface="Consolas" panose="020B0609020204030204" pitchFamily="49" charset="0"/>
                <a:ea typeface="宋体" panose="02010600030101010101" pitchFamily="2" charset="-122"/>
              </a:rPr>
              <a:t>(vehicle)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type(v)</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&lt;class '</a:t>
            </a:r>
            <a:r>
              <a:rPr lang="en-US" altLang="zh-CN" sz="1600" kern="100" dirty="0" err="1">
                <a:latin typeface="Consolas" panose="020B0609020204030204" pitchFamily="49" charset="0"/>
                <a:ea typeface="宋体" panose="02010600030101010101" pitchFamily="2" charset="-122"/>
              </a:rPr>
              <a:t>list_iterator</a:t>
            </a:r>
            <a:r>
              <a:rPr lang="en-US" altLang="zh-CN" sz="1600" kern="100" dirty="0">
                <a:latin typeface="Consolas" panose="020B0609020204030204" pitchFamily="49" charset="0"/>
                <a:ea typeface="宋体" panose="02010600030101010101" pitchFamily="2" charset="-122"/>
              </a:rPr>
              <a:t>'&gt;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isinstance</a:t>
            </a:r>
            <a:r>
              <a:rPr lang="en-US" altLang="zh-CN" sz="1600" kern="100" dirty="0">
                <a:latin typeface="Consolas" panose="020B0609020204030204" pitchFamily="49" charset="0"/>
                <a:ea typeface="宋体" panose="02010600030101010101" pitchFamily="2" charset="-122"/>
              </a:rPr>
              <a:t>(</a:t>
            </a:r>
            <a:r>
              <a:rPr lang="en-US" altLang="zh-CN" sz="1600" kern="100" dirty="0" err="1">
                <a:latin typeface="Consolas" panose="020B0609020204030204" pitchFamily="49" charset="0"/>
                <a:ea typeface="宋体" panose="02010600030101010101" pitchFamily="2" charset="-122"/>
              </a:rPr>
              <a:t>v,Iterator</a:t>
            </a:r>
            <a:r>
              <a:rPr lang="en-US" altLang="zh-CN" sz="1600" kern="100" dirty="0">
                <a:latin typeface="Consolas" panose="020B0609020204030204" pitchFamily="49" charset="0"/>
                <a:ea typeface="宋体" panose="02010600030101010101" pitchFamily="2" charset="-122"/>
              </a:rPr>
              <a:t>) #</a:t>
            </a:r>
            <a:r>
              <a:rPr lang="zh-CN" altLang="zh-CN" sz="1600" kern="100" dirty="0">
                <a:latin typeface="Consolas" panose="020B0609020204030204" pitchFamily="49" charset="0"/>
                <a:ea typeface="宋体" panose="02010600030101010101" pitchFamily="2" charset="-122"/>
              </a:rPr>
              <a:t>是否迭代器</a:t>
            </a:r>
            <a:r>
              <a:rPr lang="en-US" altLang="zh-CN" sz="1600" kern="100" dirty="0">
                <a:latin typeface="Consolas" panose="020B0609020204030204" pitchFamily="49" charset="0"/>
                <a:ea typeface="宋体" panose="02010600030101010101" pitchFamily="2" charset="-122"/>
              </a:rPr>
              <a:t>(Iterator)</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True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v.__next</a:t>
            </a:r>
            <a:r>
              <a:rPr lang="en-US" altLang="zh-CN" sz="1600" kern="100" dirty="0">
                <a:latin typeface="Consolas" panose="020B0609020204030204" pitchFamily="49" charset="0"/>
                <a:ea typeface="宋体" panose="02010600030101010101" pitchFamily="2" charset="-122"/>
              </a:rPr>
              <a: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'train'</a:t>
            </a:r>
            <a:endParaRPr lang="zh-CN" altLang="zh-CN" sz="1600" kern="100" dirty="0">
              <a:ea typeface="宋体" panose="02010600030101010101" pitchFamily="2" charset="-122"/>
            </a:endParaRPr>
          </a:p>
        </p:txBody>
      </p:sp>
      <p:sp>
        <p:nvSpPr>
          <p:cNvPr id="4" name="矩形 3"/>
          <p:cNvSpPr/>
          <p:nvPr/>
        </p:nvSpPr>
        <p:spPr>
          <a:xfrm>
            <a:off x="4608512" y="2955136"/>
            <a:ext cx="7536160" cy="3570208"/>
          </a:xfrm>
          <a:prstGeom prst="rect">
            <a:avLst/>
          </a:prstGeom>
          <a:solidFill>
            <a:srgbClr val="FFFF99"/>
          </a:solidFill>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v.__next</a:t>
            </a:r>
            <a:r>
              <a:rPr lang="en-US" altLang="zh-CN" sz="1600" kern="100" dirty="0">
                <a:latin typeface="Consolas" panose="020B0609020204030204" pitchFamily="49" charset="0"/>
                <a:ea typeface="宋体" panose="02010600030101010101" pitchFamily="2" charset="-122"/>
              </a:rPr>
              <a:t>__() #</a:t>
            </a:r>
            <a:r>
              <a:rPr lang="zh-CN" altLang="zh-CN" sz="1600" kern="100" dirty="0">
                <a:latin typeface="Consolas" panose="020B0609020204030204" pitchFamily="49" charset="0"/>
                <a:ea typeface="宋体" panose="02010600030101010101" pitchFamily="2" charset="-122"/>
              </a:rPr>
              <a:t>返回下一个值</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'bus'</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next(v) #</a:t>
            </a:r>
            <a:r>
              <a:rPr lang="zh-CN" altLang="zh-CN" sz="1600" kern="100" dirty="0">
                <a:latin typeface="Consolas" panose="020B0609020204030204" pitchFamily="49" charset="0"/>
                <a:ea typeface="宋体" panose="02010600030101010101" pitchFamily="2" charset="-122"/>
              </a:rPr>
              <a:t>通过内置函数</a:t>
            </a:r>
            <a:r>
              <a:rPr lang="en-US" altLang="zh-CN" sz="1600" kern="100" dirty="0">
                <a:latin typeface="Consolas" panose="020B0609020204030204" pitchFamily="49" charset="0"/>
                <a:ea typeface="宋体" panose="02010600030101010101" pitchFamily="2" charset="-122"/>
              </a:rPr>
              <a:t>next()</a:t>
            </a:r>
            <a:r>
              <a:rPr lang="zh-CN" altLang="zh-CN" sz="1600" kern="100" dirty="0">
                <a:latin typeface="Consolas" panose="020B0609020204030204" pitchFamily="49" charset="0"/>
                <a:ea typeface="宋体" panose="02010600030101010101" pitchFamily="2" charset="-122"/>
              </a:rPr>
              <a:t>访问下一个值</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'car'</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v.__next</a:t>
            </a:r>
            <a:r>
              <a:rPr lang="en-US" altLang="zh-CN" sz="1600" kern="100" dirty="0">
                <a:latin typeface="Consolas" panose="020B0609020204030204" pitchFamily="49" charset="0"/>
                <a:ea typeface="宋体" panose="02010600030101010101" pitchFamily="2" charset="-122"/>
              </a:rPr>
              <a: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'ship'</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v.__next</a:t>
            </a:r>
            <a:r>
              <a:rPr lang="en-US" altLang="zh-CN" sz="1600" kern="100" dirty="0">
                <a:latin typeface="Consolas" panose="020B0609020204030204" pitchFamily="49" charset="0"/>
                <a:ea typeface="宋体" panose="02010600030101010101" pitchFamily="2" charset="-122"/>
              </a:rPr>
              <a:t>__() #</a:t>
            </a:r>
            <a:r>
              <a:rPr lang="zh-CN" altLang="zh-CN" sz="1600" kern="100" dirty="0">
                <a:latin typeface="Consolas" panose="020B0609020204030204" pitchFamily="49" charset="0"/>
                <a:ea typeface="宋体" panose="02010600030101010101" pitchFamily="2" charset="-122"/>
              </a:rPr>
              <a:t>没有下一个元素了，触发迭代停止</a:t>
            </a:r>
            <a:r>
              <a:rPr lang="en-US" altLang="zh-CN" sz="1600" kern="100" dirty="0" err="1">
                <a:latin typeface="Consolas" panose="020B0609020204030204" pitchFamily="49" charset="0"/>
                <a:ea typeface="宋体" panose="02010600030101010101" pitchFamily="2" charset="-122"/>
              </a:rPr>
              <a:t>StopIteration</a:t>
            </a:r>
            <a:r>
              <a:rPr lang="zh-CN" altLang="zh-CN" sz="1600" kern="100" dirty="0">
                <a:latin typeface="Consolas" panose="020B0609020204030204" pitchFamily="49" charset="0"/>
                <a:ea typeface="宋体" panose="02010600030101010101" pitchFamily="2" charset="-122"/>
              </a:rPr>
              <a:t>异常</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File "&lt;pyshell#21&gt;", line 1, in &lt;module&gt;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v.__next</a:t>
            </a:r>
            <a:r>
              <a:rPr lang="en-US" altLang="zh-CN" sz="1600" kern="100" dirty="0">
                <a:latin typeface="Consolas" panose="020B0609020204030204" pitchFamily="49" charset="0"/>
                <a:ea typeface="宋体" panose="02010600030101010101" pitchFamily="2" charset="-122"/>
              </a:rPr>
              <a: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StopIteration</a:t>
            </a:r>
            <a:endParaRPr lang="zh-CN" altLang="zh-CN" sz="1600" kern="100" dirty="0">
              <a:ea typeface="宋体" panose="02010600030101010101" pitchFamily="2" charset="-122"/>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内容占位符 2"/>
          <p:cNvSpPr>
            <a:spLocks noGrp="1"/>
          </p:cNvSpPr>
          <p:nvPr>
            <p:ph idx="1"/>
          </p:nvPr>
        </p:nvSpPr>
        <p:spPr/>
        <p:txBody>
          <a:bodyPr/>
          <a:lstStyle/>
          <a:p>
            <a:r>
              <a:rPr lang="en-US" altLang="zh-CN" b="1" dirty="0"/>
              <a:t>1. enumerate()</a:t>
            </a:r>
            <a:endParaRPr lang="zh-CN" altLang="zh-CN" dirty="0"/>
          </a:p>
          <a:p>
            <a:r>
              <a:rPr lang="zh-CN" altLang="zh-CN" dirty="0"/>
              <a:t>格式：</a:t>
            </a:r>
            <a:r>
              <a:rPr lang="en-US" altLang="zh-CN" dirty="0"/>
              <a:t>enumerate(</a:t>
            </a:r>
            <a:r>
              <a:rPr lang="en-US" altLang="zh-CN" dirty="0" err="1"/>
              <a:t>iterable</a:t>
            </a:r>
            <a:r>
              <a:rPr lang="en-US" altLang="zh-CN" dirty="0"/>
              <a:t>, start=0)</a:t>
            </a:r>
            <a:endParaRPr lang="zh-CN" altLang="zh-CN" dirty="0"/>
          </a:p>
          <a:p>
            <a:r>
              <a:rPr lang="zh-CN" altLang="zh-CN" dirty="0"/>
              <a:t>功能：返回下标和值的</a:t>
            </a:r>
            <a:r>
              <a:rPr lang="en-US" altLang="zh-CN" dirty="0"/>
              <a:t>enumerate</a:t>
            </a:r>
            <a:r>
              <a:rPr lang="zh-CN" altLang="zh-CN" dirty="0"/>
              <a:t>对象。第</a:t>
            </a:r>
            <a:r>
              <a:rPr lang="en-US" altLang="zh-CN" dirty="0"/>
              <a:t>1</a:t>
            </a:r>
            <a:r>
              <a:rPr lang="zh-CN" altLang="zh-CN" dirty="0"/>
              <a:t>个参数表示可迭代</a:t>
            </a:r>
            <a:r>
              <a:rPr lang="en-US" altLang="zh-CN" dirty="0"/>
              <a:t>(</a:t>
            </a:r>
            <a:r>
              <a:rPr lang="en-US" altLang="zh-CN" dirty="0" err="1"/>
              <a:t>Iterable</a:t>
            </a:r>
            <a:r>
              <a:rPr lang="en-US" altLang="zh-CN" dirty="0"/>
              <a:t>)</a:t>
            </a:r>
            <a:r>
              <a:rPr lang="zh-CN" altLang="zh-CN" dirty="0"/>
              <a:t>对象，第</a:t>
            </a:r>
            <a:r>
              <a:rPr lang="en-US" altLang="zh-CN" dirty="0"/>
              <a:t>2</a:t>
            </a:r>
            <a:r>
              <a:rPr lang="zh-CN" altLang="zh-CN" dirty="0"/>
              <a:t>个参数表示下标的开始值，默认从</a:t>
            </a:r>
            <a:r>
              <a:rPr lang="en-US" altLang="zh-CN" dirty="0"/>
              <a:t>0</a:t>
            </a:r>
            <a:r>
              <a:rPr lang="zh-CN" altLang="zh-CN" dirty="0"/>
              <a:t>开始。</a:t>
            </a:r>
            <a:endParaRPr lang="zh-CN" altLang="en-US"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zh-CN" altLang="zh-CN" dirty="0"/>
              <a:t>通过帮助我们得知</a:t>
            </a:r>
            <a:r>
              <a:rPr lang="en-US" altLang="zh-CN" dirty="0"/>
              <a:t>enumerate</a:t>
            </a:r>
            <a:r>
              <a:rPr lang="zh-CN" altLang="zh-CN" dirty="0"/>
              <a:t>对象是一个可迭代</a:t>
            </a:r>
            <a:r>
              <a:rPr lang="en-US" altLang="zh-CN" dirty="0"/>
              <a:t>(</a:t>
            </a:r>
            <a:r>
              <a:rPr lang="en-US" altLang="zh-CN" dirty="0" err="1"/>
              <a:t>Iterable</a:t>
            </a:r>
            <a:r>
              <a:rPr lang="en-US" altLang="zh-CN" dirty="0"/>
              <a:t>)</a:t>
            </a:r>
            <a:r>
              <a:rPr lang="zh-CN" altLang="zh-CN" dirty="0"/>
              <a:t>对象也是一个迭代器</a:t>
            </a:r>
            <a:r>
              <a:rPr lang="en-US" altLang="zh-CN" dirty="0"/>
              <a:t>(Iterator)</a:t>
            </a:r>
            <a:r>
              <a:rPr lang="zh-CN" altLang="zh-CN" dirty="0"/>
              <a:t>对象。</a:t>
            </a:r>
            <a:endParaRPr lang="zh-CN" altLang="en-US" dirty="0"/>
          </a:p>
        </p:txBody>
      </p:sp>
      <p:sp>
        <p:nvSpPr>
          <p:cNvPr id="4" name="矩形 3"/>
          <p:cNvSpPr/>
          <p:nvPr/>
        </p:nvSpPr>
        <p:spPr>
          <a:xfrm>
            <a:off x="4007768" y="1857013"/>
            <a:ext cx="6336704" cy="4524315"/>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help(enumerate)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Help on class enumerate in module </a:t>
            </a:r>
            <a:r>
              <a:rPr lang="en-US" altLang="zh-CN" sz="1800" kern="100" dirty="0" err="1">
                <a:latin typeface="Consolas" panose="020B0609020204030204" pitchFamily="49" charset="0"/>
                <a:ea typeface="宋体" panose="02010600030101010101" pitchFamily="2" charset="-122"/>
              </a:rPr>
              <a:t>builtins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class enumerate(object)</a:t>
            </a:r>
            <a:endParaRPr lang="zh-CN" altLang="zh-CN" sz="1800" kern="100" dirty="0">
              <a:ea typeface="宋体" panose="02010600030101010101" pitchFamily="2" charset="-122"/>
            </a:endParaRPr>
          </a:p>
          <a:p>
            <a:pPr indent="266700" algn="l">
              <a:spcAft>
                <a:spcPts val="0"/>
              </a:spcAft>
            </a:pPr>
            <a:r>
              <a:rPr lang="en-US" altLang="zh-CN" sz="1800" kern="100" dirty="0">
                <a:ea typeface="宋体" panose="02010600030101010101" pitchFamily="2" charset="-122"/>
              </a:rPr>
              <a:t>……</a:t>
            </a:r>
            <a:endParaRPr lang="zh-CN" altLang="zh-CN" sz="1800" kern="100" dirty="0">
              <a:ea typeface="宋体" panose="02010600030101010101" pitchFamily="2" charset="-122"/>
            </a:endParaRPr>
          </a:p>
          <a:p>
            <a:pPr indent="457200" algn="l">
              <a:spcAft>
                <a:spcPts val="0"/>
              </a:spcAft>
            </a:pPr>
            <a:r>
              <a:rPr lang="en-US" altLang="zh-CN" sz="1800" kern="100" dirty="0">
                <a:latin typeface="Consolas" panose="020B0609020204030204" pitchFamily="49" charset="0"/>
                <a:ea typeface="宋体" panose="02010600030101010101" pitchFamily="2" charset="-122"/>
              </a:rPr>
              <a:t>__</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__(self,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      Implement </a:t>
            </a:r>
            <a:r>
              <a:rPr lang="en-US" altLang="zh-CN" sz="1800" kern="100" dirty="0" err="1">
                <a:latin typeface="Consolas" panose="020B0609020204030204" pitchFamily="49" charset="0"/>
                <a:ea typeface="宋体" panose="02010600030101010101" pitchFamily="2" charset="-122"/>
              </a:rPr>
              <a:t>iter</a:t>
            </a:r>
            <a:r>
              <a:rPr lang="en-US" altLang="zh-CN" sz="1800" kern="100" dirty="0">
                <a:latin typeface="Consolas" panose="020B0609020204030204" pitchFamily="49" charset="0"/>
                <a:ea typeface="宋体" panose="02010600030101010101" pitchFamily="2" charset="-122"/>
              </a:rPr>
              <a:t>(self).</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  __next__(self,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      Implement next(self).</a:t>
            </a:r>
            <a:endParaRPr lang="zh-CN" altLang="zh-CN" sz="1800" kern="100" dirty="0">
              <a:ea typeface="宋体" panose="02010600030101010101" pitchFamily="2" charset="-122"/>
            </a:endParaRPr>
          </a:p>
          <a:p>
            <a:pPr indent="266700" algn="l">
              <a:spcAft>
                <a:spcPts val="0"/>
              </a:spcAft>
            </a:pPr>
            <a:r>
              <a:rPr lang="en-US" altLang="zh-CN" sz="1800" kern="100" dirty="0">
                <a:ea typeface="宋体" panose="02010600030101010101" pitchFamily="2" charset="-122"/>
              </a:rPr>
              <a:t>……</a:t>
            </a:r>
            <a:endParaRPr lang="zh-CN" altLang="zh-CN" sz="1800" kern="100" dirty="0">
              <a:ea typeface="宋体" panose="02010600030101010101" pitchFamily="2" charset="-122"/>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矩形 2"/>
          <p:cNvSpPr/>
          <p:nvPr/>
        </p:nvSpPr>
        <p:spPr>
          <a:xfrm>
            <a:off x="1991547" y="1124744"/>
            <a:ext cx="7488829" cy="5304016"/>
          </a:xfrm>
          <a:prstGeom prst="rect">
            <a:avLst/>
          </a:prstGeom>
          <a:ln>
            <a:solidFill>
              <a:srgbClr val="00B050"/>
            </a:solidFill>
          </a:ln>
        </p:spPr>
        <p:txBody>
          <a:bodyPr wrap="square">
            <a:spAutoFit/>
          </a:bodyPr>
          <a:lstStyle/>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vehicle=['</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train','bus','car','ship</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vv1=enumerate(vehicle)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type(vv1)</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&lt;class 'enumerate'&gt;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from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collections.abc</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import Iterator</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isinstance</a:t>
            </a:r>
            <a:r>
              <a:rPr lang="en-US" altLang="zh-CN" sz="1800" kern="100" dirty="0">
                <a:latin typeface="Consolas" panose="020B0609020204030204" pitchFamily="49" charset="0"/>
                <a:ea typeface="宋体" panose="02010600030101010101" pitchFamily="2" charset="-122"/>
                <a:cs typeface="Consolas" panose="020B0609020204030204" pitchFamily="49" charset="0"/>
              </a:rPr>
              <a:t>(vv1,Iterator)</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True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list(vv1)        #</a:t>
            </a:r>
            <a:r>
              <a:rPr lang="en-US" altLang="zh-CN" sz="1800" kern="100" dirty="0">
                <a:ea typeface="宋体" panose="02010600030101010101" pitchFamily="2" charset="-122"/>
              </a:rPr>
              <a:t>enumerate</a:t>
            </a:r>
            <a:r>
              <a:rPr lang="zh-CN" altLang="zh-CN" sz="1800" kern="100" dirty="0">
                <a:ea typeface="宋体" panose="02010600030101010101" pitchFamily="2" charset="-122"/>
              </a:rPr>
              <a:t>对象</a:t>
            </a:r>
            <a:r>
              <a:rPr lang="en-US" altLang="zh-CN" sz="1800" kern="100" dirty="0">
                <a:latin typeface="Consolas" panose="020B0609020204030204" pitchFamily="49" charset="0"/>
                <a:ea typeface="宋体" panose="02010600030101010101" pitchFamily="2" charset="-122"/>
                <a:cs typeface="Consolas" panose="020B0609020204030204" pitchFamily="49" charset="0"/>
              </a:rPr>
              <a:t>vv1</a:t>
            </a:r>
            <a:r>
              <a:rPr lang="zh-CN" altLang="zh-CN" sz="1800" kern="100" dirty="0">
                <a:latin typeface="Consolas" panose="020B0609020204030204" pitchFamily="49" charset="0"/>
                <a:ea typeface="宋体" panose="02010600030101010101" pitchFamily="2" charset="-122"/>
                <a:cs typeface="Consolas" panose="020B0609020204030204" pitchFamily="49" charset="0"/>
              </a:rPr>
              <a:t>转换为列表</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'train'), (1, 'bus'), (2, 'car'), (3, 'ship')]</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vv2=enumerate(vehicle,1) #</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type(vv2)</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&lt;class 'enumerate'&gt;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isinstance</a:t>
            </a:r>
            <a:r>
              <a:rPr lang="en-US" altLang="zh-CN" sz="1800" kern="100" dirty="0">
                <a:latin typeface="Consolas" panose="020B0609020204030204" pitchFamily="49" charset="0"/>
                <a:ea typeface="宋体" panose="02010600030101010101" pitchFamily="2" charset="-122"/>
                <a:cs typeface="Consolas" panose="020B0609020204030204" pitchFamily="49" charset="0"/>
              </a:rPr>
              <a:t>(vv2,Iterator)</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True</a:t>
            </a:r>
            <a:endParaRPr lang="zh-CN" altLang="zh-CN" sz="1800" kern="100" dirty="0">
              <a:ea typeface="宋体" panose="02010600030101010101" pitchFamily="2" charset="-122"/>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矩形 2"/>
          <p:cNvSpPr/>
          <p:nvPr/>
        </p:nvSpPr>
        <p:spPr>
          <a:xfrm>
            <a:off x="360040" y="1123285"/>
            <a:ext cx="7968208" cy="5186035"/>
          </a:xfrm>
          <a:prstGeom prst="rect">
            <a:avLst/>
          </a:prstGeom>
          <a:ln>
            <a:solidFill>
              <a:srgbClr val="00B050"/>
            </a:solidFill>
          </a:ln>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tuple(vv2)      #</a:t>
            </a:r>
            <a:r>
              <a:rPr lang="en-US" altLang="zh-CN" sz="1600" kern="100" dirty="0">
                <a:ea typeface="宋体" panose="02010600030101010101" pitchFamily="2" charset="-122"/>
              </a:rPr>
              <a:t>enumerate</a:t>
            </a:r>
            <a:r>
              <a:rPr lang="zh-CN" altLang="zh-CN" sz="1600" kern="100" dirty="0">
                <a:ea typeface="宋体" panose="02010600030101010101" pitchFamily="2" charset="-122"/>
              </a:rPr>
              <a:t>对象</a:t>
            </a:r>
            <a:r>
              <a:rPr lang="en-US" altLang="zh-CN" sz="1600" kern="100" dirty="0">
                <a:latin typeface="Consolas" panose="020B0609020204030204" pitchFamily="49" charset="0"/>
                <a:ea typeface="宋体" panose="02010600030101010101" pitchFamily="2" charset="-122"/>
                <a:cs typeface="Consolas" panose="020B0609020204030204" pitchFamily="49" charset="0"/>
              </a:rPr>
              <a:t>vv2</a:t>
            </a:r>
            <a:r>
              <a:rPr lang="zh-CN" altLang="zh-CN" sz="1600" kern="100" dirty="0">
                <a:latin typeface="Consolas" panose="020B0609020204030204" pitchFamily="49" charset="0"/>
                <a:ea typeface="宋体" panose="02010600030101010101" pitchFamily="2" charset="-122"/>
                <a:cs typeface="Consolas" panose="020B0609020204030204" pitchFamily="49" charset="0"/>
              </a:rPr>
              <a:t>转换为元组</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 'train'), (2, 'bus'), (3, 'car'), (4, 'ship'))</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vv2.__next__()  </a:t>
            </a:r>
            <a:r>
              <a:rPr lang="en-US" altLang="zh-CN" sz="1600" kern="100" dirty="0">
                <a:latin typeface="Consolas" panose="020B0609020204030204" pitchFamily="49" charset="0"/>
                <a:ea typeface="宋体" panose="02010600030101010101" pitchFamily="2" charset="-122"/>
              </a:rPr>
              <a:t>#</a:t>
            </a:r>
            <a:r>
              <a:rPr lang="zh-CN" altLang="zh-CN" sz="1600" kern="100" dirty="0">
                <a:latin typeface="Consolas" panose="020B0609020204030204" pitchFamily="49" charset="0"/>
                <a:ea typeface="宋体" panose="02010600030101010101" pitchFamily="2" charset="-122"/>
              </a:rPr>
              <a:t>没有下一个元素了，触发迭代停止</a:t>
            </a:r>
            <a:r>
              <a:rPr lang="en-US" altLang="zh-CN" sz="1600" kern="100" dirty="0" err="1">
                <a:latin typeface="Consolas" panose="020B0609020204030204" pitchFamily="49" charset="0"/>
                <a:ea typeface="宋体" panose="02010600030101010101" pitchFamily="2" charset="-122"/>
              </a:rPr>
              <a:t>StopIteration</a:t>
            </a:r>
            <a:r>
              <a:rPr lang="zh-CN" altLang="zh-CN" sz="1600" kern="100" dirty="0">
                <a:latin typeface="Consolas" panose="020B0609020204030204" pitchFamily="49" charset="0"/>
                <a:ea typeface="宋体" panose="02010600030101010101" pitchFamily="2" charset="-122"/>
              </a:rPr>
              <a:t>异常</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Traceback (most recent call last):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File "&lt;pyshell#11&gt;", line 1, in &lt;module&gt;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vv2.__next__()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StopIteration</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vv2=enumerate(vehicle,1)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下标从</a:t>
            </a:r>
            <a:r>
              <a:rPr lang="en-US" altLang="zh-CN" sz="1600" kern="100" dirty="0">
                <a:latin typeface="Consolas" panose="020B0609020204030204" pitchFamily="49" charset="0"/>
                <a:ea typeface="宋体" panose="02010600030101010101" pitchFamily="2" charset="-122"/>
                <a:cs typeface="Consolas" panose="020B0609020204030204" pitchFamily="49" charset="0"/>
              </a:rPr>
              <a:t>1</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开始</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vv2.__next__()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返回下一个值</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 'train')</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vv2.__next__()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(2, 'bus')</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vv2.__next__()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(3, 'car')</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vv2.__next__()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(4, 'ship')</a:t>
            </a:r>
            <a:endParaRPr lang="zh-CN" altLang="zh-CN" sz="1600" kern="100" dirty="0">
              <a:ea typeface="宋体" panose="02010600030101010101" pitchFamily="2" charset="-122"/>
            </a:endParaRPr>
          </a:p>
        </p:txBody>
      </p:sp>
      <p:sp>
        <p:nvSpPr>
          <p:cNvPr id="4" name="矩形 3"/>
          <p:cNvSpPr/>
          <p:nvPr/>
        </p:nvSpPr>
        <p:spPr>
          <a:xfrm>
            <a:off x="6528048" y="4293096"/>
            <a:ext cx="5184576" cy="1815882"/>
          </a:xfrm>
          <a:prstGeom prst="rect">
            <a:avLst/>
          </a:prstGeom>
          <a:solidFill>
            <a:srgbClr val="FFFF99"/>
          </a:solidFill>
        </p:spPr>
        <p:txBody>
          <a:bodyPr wrap="square">
            <a:spAutoFit/>
          </a:bodyPr>
          <a:lstStyle/>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vv2.__next__()</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Traceback (most recent call last):</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File "&lt;pyshell#17&gt;", line 1, in &lt;module&gt;</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vv2.__next__()</a:t>
            </a:r>
            <a:endParaRPr lang="zh-CN" altLang="zh-CN" sz="1600" kern="100" dirty="0">
              <a:ea typeface="宋体" panose="02010600030101010101" pitchFamily="2" charset="-122"/>
            </a:endParaRPr>
          </a:p>
          <a:p>
            <a:pPr indent="228600" algn="just">
              <a:spcAft>
                <a:spcPts val="0"/>
              </a:spcAft>
            </a:pP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StopIteration</a:t>
            </a:r>
            <a:endParaRPr lang="zh-CN" altLang="zh-CN" sz="1600" kern="100" dirty="0">
              <a:ea typeface="宋体" panose="02010600030101010101" pitchFamily="2" charset="-122"/>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矩形 2"/>
          <p:cNvSpPr/>
          <p:nvPr/>
        </p:nvSpPr>
        <p:spPr>
          <a:xfrm>
            <a:off x="274476" y="1052736"/>
            <a:ext cx="8701844" cy="3662541"/>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for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in enumerate(vehicle):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遍历</a:t>
            </a:r>
            <a:r>
              <a:rPr lang="en-US" altLang="zh-CN" sz="1600" kern="100" dirty="0">
                <a:latin typeface="Consolas" panose="020B0609020204030204" pitchFamily="49" charset="0"/>
                <a:ea typeface="宋体" panose="02010600030101010101" pitchFamily="2" charset="-122"/>
                <a:cs typeface="Consolas" panose="020B0609020204030204" pitchFamily="49" charset="0"/>
              </a:rPr>
              <a:t>enumerate</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对象中的元素</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i,end</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(0, 'train') (1, 'bus') (2, 'car') (3, 'ship')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for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i,x</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in enumerate(vehicle):</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i,x,end</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遍历</a:t>
            </a:r>
            <a:r>
              <a:rPr lang="en-US" altLang="zh-CN" sz="1600" kern="100" dirty="0">
                <a:latin typeface="Consolas" panose="020B0609020204030204" pitchFamily="49" charset="0"/>
                <a:ea typeface="宋体" panose="02010600030101010101" pitchFamily="2" charset="-122"/>
                <a:cs typeface="Consolas" panose="020B0609020204030204" pitchFamily="49" charset="0"/>
              </a:rPr>
              <a:t>enumerate</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对象元素的下标和值</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0 train 1 bus 2 car 3 ship</a:t>
            </a:r>
            <a:endParaRPr lang="zh-CN" altLang="zh-CN" sz="1600" kern="100" dirty="0">
              <a:ea typeface="宋体" panose="02010600030101010101" pitchFamily="2" charset="-122"/>
            </a:endParaRPr>
          </a:p>
        </p:txBody>
      </p:sp>
      <p:sp>
        <p:nvSpPr>
          <p:cNvPr id="4" name="矩形 3"/>
          <p:cNvSpPr/>
          <p:nvPr/>
        </p:nvSpPr>
        <p:spPr>
          <a:xfrm>
            <a:off x="4367808" y="4052098"/>
            <a:ext cx="7416824" cy="2185214"/>
          </a:xfrm>
          <a:prstGeom prst="rect">
            <a:avLst/>
          </a:prstGeom>
          <a:solidFill>
            <a:srgbClr val="FFFF99"/>
          </a:solidFill>
        </p:spPr>
        <p:txBody>
          <a:bodyPr wrap="square">
            <a:spAutoFit/>
          </a:bodyPr>
          <a:lstStyle/>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vv1=enumerate(vehicle)</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dict</a:t>
            </a:r>
            <a:r>
              <a:rPr lang="en-US" altLang="zh-CN" sz="1600" kern="100" dirty="0">
                <a:latin typeface="Consolas" panose="020B0609020204030204" pitchFamily="49" charset="0"/>
                <a:ea typeface="宋体" panose="02010600030101010101" pitchFamily="2" charset="-122"/>
                <a:cs typeface="Consolas" panose="020B0609020204030204" pitchFamily="49" charset="0"/>
              </a:rPr>
              <a:t>(vv1)                     #</a:t>
            </a:r>
            <a:r>
              <a:rPr lang="en-US" altLang="zh-CN" sz="1600" kern="100" dirty="0">
                <a:ea typeface="宋体" panose="02010600030101010101" pitchFamily="2" charset="-122"/>
              </a:rPr>
              <a:t>enumerate</a:t>
            </a:r>
            <a:r>
              <a:rPr lang="zh-CN" altLang="zh-CN" sz="1600" kern="100" dirty="0">
                <a:ea typeface="宋体" panose="02010600030101010101" pitchFamily="2" charset="-122"/>
              </a:rPr>
              <a:t>对象</a:t>
            </a:r>
            <a:r>
              <a:rPr lang="en-US" altLang="zh-CN" sz="1600" kern="100" dirty="0">
                <a:latin typeface="Consolas" panose="020B0609020204030204" pitchFamily="49" charset="0"/>
                <a:ea typeface="宋体" panose="02010600030101010101" pitchFamily="2" charset="-122"/>
                <a:cs typeface="Consolas" panose="020B0609020204030204" pitchFamily="49" charset="0"/>
              </a:rPr>
              <a:t>vv1</a:t>
            </a:r>
            <a:r>
              <a:rPr lang="zh-CN" altLang="zh-CN" sz="1600" kern="100" dirty="0">
                <a:latin typeface="Consolas" panose="020B0609020204030204" pitchFamily="49" charset="0"/>
                <a:ea typeface="宋体" panose="02010600030101010101" pitchFamily="2" charset="-122"/>
                <a:cs typeface="Consolas" panose="020B0609020204030204" pitchFamily="49" charset="0"/>
              </a:rPr>
              <a:t>转换为字典</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{0: 'train', 1: 'bus', 2: 'car', 3: 'ship'}</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vv1=enumerate(vehicle)</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set(vv1)                      #</a:t>
            </a:r>
            <a:r>
              <a:rPr lang="en-US" altLang="zh-CN" sz="1600" kern="100" dirty="0">
                <a:ea typeface="宋体" panose="02010600030101010101" pitchFamily="2" charset="-122"/>
              </a:rPr>
              <a:t>enumerate</a:t>
            </a:r>
            <a:r>
              <a:rPr lang="zh-CN" altLang="zh-CN" sz="1600" kern="100" dirty="0">
                <a:ea typeface="宋体" panose="02010600030101010101" pitchFamily="2" charset="-122"/>
              </a:rPr>
              <a:t>对象</a:t>
            </a:r>
            <a:r>
              <a:rPr lang="en-US" altLang="zh-CN" sz="1600" kern="100" dirty="0">
                <a:latin typeface="Consolas" panose="020B0609020204030204" pitchFamily="49" charset="0"/>
                <a:ea typeface="宋体" panose="02010600030101010101" pitchFamily="2" charset="-122"/>
                <a:cs typeface="Consolas" panose="020B0609020204030204" pitchFamily="49" charset="0"/>
              </a:rPr>
              <a:t>vv1</a:t>
            </a:r>
            <a:r>
              <a:rPr lang="zh-CN" altLang="zh-CN" sz="1600" kern="100" dirty="0">
                <a:latin typeface="Consolas" panose="020B0609020204030204" pitchFamily="49" charset="0"/>
                <a:ea typeface="宋体" panose="02010600030101010101" pitchFamily="2" charset="-122"/>
                <a:cs typeface="Consolas" panose="020B0609020204030204" pitchFamily="49" charset="0"/>
              </a:rPr>
              <a:t>转换为集合</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{(3, 'ship'), (2, 'car'), (0, 'train'), (1, 'bus')}</a:t>
            </a:r>
            <a:endParaRPr lang="zh-CN" altLang="zh-CN" sz="1600" kern="100" dirty="0">
              <a:ea typeface="宋体" panose="02010600030101010101" pitchFamily="2" charset="-122"/>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内容占位符 2"/>
          <p:cNvSpPr>
            <a:spLocks noGrp="1"/>
          </p:cNvSpPr>
          <p:nvPr>
            <p:ph idx="1"/>
          </p:nvPr>
        </p:nvSpPr>
        <p:spPr>
          <a:xfrm>
            <a:off x="334434" y="1124745"/>
            <a:ext cx="11523135" cy="981076"/>
          </a:xfrm>
        </p:spPr>
        <p:txBody>
          <a:bodyPr>
            <a:normAutofit fontScale="92500" lnSpcReduction="20000"/>
          </a:bodyPr>
          <a:lstStyle/>
          <a:p>
            <a:pPr>
              <a:lnSpc>
                <a:spcPct val="130000"/>
              </a:lnSpc>
            </a:pPr>
            <a:r>
              <a:rPr lang="zh-CN" altLang="zh-CN" dirty="0"/>
              <a:t>这里还要补充说明的是</a:t>
            </a:r>
            <a:r>
              <a:rPr lang="en-US" altLang="zh-CN" dirty="0"/>
              <a:t>list()</a:t>
            </a:r>
            <a:r>
              <a:rPr lang="zh-CN" altLang="zh-CN" dirty="0"/>
              <a:t>、</a:t>
            </a:r>
            <a:r>
              <a:rPr lang="en-US" altLang="zh-CN" dirty="0"/>
              <a:t>tuple()</a:t>
            </a:r>
            <a:r>
              <a:rPr lang="zh-CN" altLang="zh-CN" dirty="0"/>
              <a:t>、</a:t>
            </a:r>
            <a:r>
              <a:rPr lang="en-US" altLang="zh-CN" dirty="0" err="1"/>
              <a:t>dict</a:t>
            </a:r>
            <a:r>
              <a:rPr lang="en-US" altLang="zh-CN" dirty="0"/>
              <a:t>()</a:t>
            </a:r>
            <a:r>
              <a:rPr lang="zh-CN" altLang="zh-CN" dirty="0"/>
              <a:t>、</a:t>
            </a:r>
            <a:r>
              <a:rPr lang="en-US" altLang="zh-CN" dirty="0"/>
              <a:t>set()</a:t>
            </a:r>
            <a:r>
              <a:rPr lang="zh-CN" altLang="zh-CN" dirty="0"/>
              <a:t>函数能将可迭代</a:t>
            </a:r>
            <a:r>
              <a:rPr lang="en-US" altLang="zh-CN" dirty="0"/>
              <a:t>(</a:t>
            </a:r>
            <a:r>
              <a:rPr lang="en-US" altLang="zh-CN" dirty="0" err="1"/>
              <a:t>Iterable</a:t>
            </a:r>
            <a:r>
              <a:rPr lang="en-US" altLang="zh-CN" dirty="0"/>
              <a:t>)</a:t>
            </a:r>
            <a:r>
              <a:rPr lang="zh-CN" altLang="zh-CN" dirty="0"/>
              <a:t>对象转换为列表、元组、字典、集合。</a:t>
            </a:r>
            <a:endParaRPr lang="zh-CN" altLang="en-US" dirty="0"/>
          </a:p>
        </p:txBody>
      </p:sp>
      <p:sp>
        <p:nvSpPr>
          <p:cNvPr id="4" name="矩形 3"/>
          <p:cNvSpPr/>
          <p:nvPr/>
        </p:nvSpPr>
        <p:spPr>
          <a:xfrm>
            <a:off x="1487488" y="2420888"/>
            <a:ext cx="9289032" cy="3693319"/>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stu</a:t>
            </a:r>
            <a:r>
              <a:rPr lang="en-US" altLang="zh-CN" sz="1800" kern="100" dirty="0">
                <a:latin typeface="Consolas" panose="020B0609020204030204" pitchFamily="49" charset="0"/>
                <a:ea typeface="宋体" panose="02010600030101010101" pitchFamily="2" charset="-122"/>
                <a:cs typeface="Consolas" panose="020B0609020204030204" pitchFamily="49" charset="0"/>
              </a:rPr>
              <a:t>={'no':1802005,'name':'Lily','sex':'Female'}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list(enumerate(</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stu</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'no'), (1, 'name'), (2, 'sex')]</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list(enumerate(</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stu.keys</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'no'), (1, 'name'), (2, 'sex')]</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list(enumerate(</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stu.values</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1802005), (1, 'Lily'), (2, 'Female')]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list(enumerate(</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stu.items</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('no', 1802005)), (1, ('name', 'Lily')), (2, ('sex', 'Female'))]</a:t>
            </a:r>
            <a:endParaRPr lang="zh-CN" altLang="zh-CN" sz="1800" kern="100" dirty="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3240359"/>
          </a:xfrm>
        </p:spPr>
        <p:txBody>
          <a:bodyPr>
            <a:normAutofit lnSpcReduction="10000"/>
          </a:bodyPr>
          <a:lstStyle/>
          <a:p>
            <a:r>
              <a:rPr lang="zh-CN" altLang="zh-CN" dirty="0"/>
              <a:t>以上列表切片操作都是获取索引值位于</a:t>
            </a:r>
            <a:r>
              <a:rPr lang="en-US" altLang="zh-CN" dirty="0"/>
              <a:t>[start, end)</a:t>
            </a:r>
            <a:r>
              <a:rPr lang="zh-CN" altLang="zh-CN" dirty="0"/>
              <a:t>区间内的连续位置上的元素组成新列表。也就是切片选取元素时，索引值每次增长的步长为</a:t>
            </a:r>
            <a:r>
              <a:rPr lang="en-US" altLang="zh-CN" dirty="0"/>
              <a:t>1</a:t>
            </a:r>
            <a:r>
              <a:rPr lang="zh-CN" altLang="zh-CN" dirty="0"/>
              <a:t>。其实，切片操作也可以提供一个非零整数（即可正可负，但不能为</a:t>
            </a:r>
            <a:r>
              <a:rPr lang="en-US" altLang="zh-CN" dirty="0"/>
              <a:t>0</a:t>
            </a:r>
            <a:r>
              <a:rPr lang="zh-CN" altLang="zh-CN" dirty="0"/>
              <a:t>）作为索引值增长的步长</a:t>
            </a:r>
            <a:r>
              <a:rPr lang="en-US" altLang="zh-CN" dirty="0"/>
              <a:t>step</a:t>
            </a:r>
            <a:r>
              <a:rPr lang="zh-CN" altLang="zh-CN" dirty="0"/>
              <a:t>值。使用方式为：</a:t>
            </a:r>
            <a:endParaRPr lang="zh-CN" altLang="zh-CN" dirty="0"/>
          </a:p>
          <a:p>
            <a:pPr marL="446405" lvl="1" indent="0">
              <a:buNone/>
            </a:pPr>
            <a:r>
              <a:rPr lang="zh-CN" altLang="zh-CN" dirty="0"/>
              <a:t>原列表名</a:t>
            </a:r>
            <a:r>
              <a:rPr lang="en-US" altLang="zh-CN" dirty="0"/>
              <a:t>[start : end : step]</a:t>
            </a:r>
            <a:endParaRPr lang="zh-CN" altLang="zh-CN" dirty="0"/>
          </a:p>
          <a:p>
            <a:pPr lvl="1"/>
            <a:r>
              <a:rPr lang="zh-CN" altLang="zh-CN" dirty="0"/>
              <a:t>当步长为</a:t>
            </a:r>
            <a:r>
              <a:rPr lang="en-US" altLang="zh-CN" dirty="0"/>
              <a:t>1</a:t>
            </a:r>
            <a:r>
              <a:rPr lang="zh-CN" altLang="zh-CN" dirty="0"/>
              <a:t>时，</a:t>
            </a:r>
            <a:r>
              <a:rPr lang="en-US" altLang="zh-CN" dirty="0"/>
              <a:t>step</a:t>
            </a:r>
            <a:r>
              <a:rPr lang="zh-CN" altLang="zh-CN" dirty="0"/>
              <a:t>参数可以省略。前面列表的切片操作步长均为</a:t>
            </a:r>
            <a:r>
              <a:rPr lang="en-US" altLang="zh-CN" dirty="0"/>
              <a:t>1</a:t>
            </a:r>
            <a:r>
              <a:rPr lang="zh-CN" altLang="zh-CN" dirty="0"/>
              <a:t>，所以可以省略步长。当步长</a:t>
            </a:r>
            <a:r>
              <a:rPr lang="en-US" altLang="zh-CN" dirty="0"/>
              <a:t>step</a:t>
            </a:r>
            <a:r>
              <a:rPr lang="zh-CN" altLang="zh-CN" dirty="0"/>
              <a:t>不为</a:t>
            </a:r>
            <a:r>
              <a:rPr lang="en-US" altLang="zh-CN" dirty="0"/>
              <a:t>1</a:t>
            </a:r>
            <a:r>
              <a:rPr lang="zh-CN" altLang="zh-CN" dirty="0"/>
              <a:t>时，该参数不可省略。切片操作适用于所有序列类型。</a:t>
            </a:r>
            <a:endParaRPr lang="zh-CN" altLang="en-US" dirty="0"/>
          </a:p>
        </p:txBody>
      </p:sp>
      <p:sp>
        <p:nvSpPr>
          <p:cNvPr id="4" name="矩形 3"/>
          <p:cNvSpPr/>
          <p:nvPr/>
        </p:nvSpPr>
        <p:spPr>
          <a:xfrm>
            <a:off x="983432" y="4437112"/>
            <a:ext cx="9361040" cy="2031325"/>
          </a:xfrm>
          <a:prstGeom prst="rect">
            <a:avLst/>
          </a:prstGeom>
          <a:ln>
            <a:solidFill>
              <a:srgbClr val="00B050"/>
            </a:solidFill>
          </a:ln>
        </p:spPr>
        <p:txBody>
          <a:bodyPr wrap="square">
            <a:spAutoFit/>
          </a:bodyPr>
          <a:lstStyle/>
          <a:p>
            <a:pPr algn="l"/>
            <a:r>
              <a:rPr lang="en-US" altLang="zh-CN" sz="1800" dirty="0"/>
              <a:t>&gt;&gt;&gt; n=list(range(10))</a:t>
            </a:r>
            <a:endParaRPr lang="zh-CN" altLang="zh-CN" sz="1800" dirty="0"/>
          </a:p>
          <a:p>
            <a:pPr algn="l"/>
            <a:r>
              <a:rPr lang="en-US" altLang="zh-CN" sz="1800" dirty="0"/>
              <a:t>&gt;&gt;&gt; n</a:t>
            </a:r>
            <a:endParaRPr lang="zh-CN" altLang="zh-CN" sz="1800" dirty="0"/>
          </a:p>
          <a:p>
            <a:pPr algn="l"/>
            <a:r>
              <a:rPr lang="en-US" altLang="zh-CN" sz="1800" dirty="0"/>
              <a:t>[0, 1, 2, 3, 4, 5, 6, 7, 8, 9]</a:t>
            </a:r>
            <a:endParaRPr lang="zh-CN" altLang="zh-CN" sz="1800" dirty="0"/>
          </a:p>
          <a:p>
            <a:pPr algn="l"/>
            <a:r>
              <a:rPr lang="en-US" altLang="zh-CN" sz="1800" dirty="0"/>
              <a:t>&gt;&gt;&gt; n[0:10:2]		#</a:t>
            </a:r>
            <a:r>
              <a:rPr lang="zh-CN" altLang="zh-CN" sz="1800" dirty="0"/>
              <a:t>步长为</a:t>
            </a:r>
            <a:r>
              <a:rPr lang="en-US" altLang="zh-CN" sz="1800" dirty="0"/>
              <a:t>2</a:t>
            </a:r>
            <a:r>
              <a:rPr lang="zh-CN" altLang="zh-CN" sz="1800" dirty="0"/>
              <a:t>，索引值从</a:t>
            </a:r>
            <a:r>
              <a:rPr lang="en-US" altLang="zh-CN" sz="1800" dirty="0"/>
              <a:t>0</a:t>
            </a:r>
            <a:r>
              <a:rPr lang="zh-CN" altLang="zh-CN" sz="1800" dirty="0"/>
              <a:t>开始，每次增长</a:t>
            </a:r>
            <a:r>
              <a:rPr lang="en-US" altLang="zh-CN" sz="1800" dirty="0"/>
              <a:t>2</a:t>
            </a:r>
            <a:r>
              <a:rPr lang="zh-CN" altLang="zh-CN" sz="1800" dirty="0"/>
              <a:t>，但索引值必须小于</a:t>
            </a:r>
            <a:r>
              <a:rPr lang="en-US" altLang="zh-CN" sz="1800" dirty="0"/>
              <a:t>10</a:t>
            </a:r>
            <a:r>
              <a:rPr lang="zh-CN" altLang="zh-CN" sz="1800" dirty="0"/>
              <a:t>。</a:t>
            </a:r>
            <a:endParaRPr lang="zh-CN" altLang="zh-CN" sz="1800" dirty="0"/>
          </a:p>
          <a:p>
            <a:pPr algn="l"/>
            <a:r>
              <a:rPr lang="en-US" altLang="zh-CN" sz="1800" dirty="0"/>
              <a:t>[0, 2, 4, 6, 8]</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2203450" y="5956300"/>
              <a:ext cx="139700" cy="360"/>
            </p14:xfrm>
          </p:contentPart>
        </mc:Choice>
        <mc:Fallback xmlns="">
          <p:pic>
            <p:nvPicPr>
              <p:cNvPr id="5" name="墨迹 4"/>
            </p:nvPicPr>
            <p:blipFill>
              <a:blip r:embed="rId2"/>
            </p:blipFill>
            <p:spPr>
              <a:xfrm>
                <a:off x="2203450" y="5956300"/>
                <a:ext cx="13970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1162050" y="5556250"/>
              <a:ext cx="101600" cy="12700"/>
            </p14:xfrm>
          </p:contentPart>
        </mc:Choice>
        <mc:Fallback xmlns="">
          <p:pic>
            <p:nvPicPr>
              <p:cNvPr id="6" name="墨迹 5"/>
            </p:nvPicPr>
            <p:blipFill>
              <a:blip r:embed="rId4"/>
            </p:blipFill>
            <p:spPr>
              <a:xfrm>
                <a:off x="1162050" y="5556250"/>
                <a:ext cx="101600" cy="12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1625600" y="5530850"/>
              <a:ext cx="165100" cy="31750"/>
            </p14:xfrm>
          </p:contentPart>
        </mc:Choice>
        <mc:Fallback xmlns="">
          <p:pic>
            <p:nvPicPr>
              <p:cNvPr id="7" name="墨迹 6"/>
            </p:nvPicPr>
            <p:blipFill>
              <a:blip r:embed="rId6"/>
            </p:blipFill>
            <p:spPr>
              <a:xfrm>
                <a:off x="1625600" y="5530850"/>
                <a:ext cx="165100" cy="31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2095500" y="5537200"/>
              <a:ext cx="76200" cy="6350"/>
            </p14:xfrm>
          </p:contentPart>
        </mc:Choice>
        <mc:Fallback xmlns="">
          <p:pic>
            <p:nvPicPr>
              <p:cNvPr id="8" name="墨迹 7"/>
            </p:nvPicPr>
            <p:blipFill>
              <a:blip r:embed="rId8"/>
            </p:blipFill>
            <p:spPr>
              <a:xfrm>
                <a:off x="2095500" y="5537200"/>
                <a:ext cx="76200" cy="6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2546350" y="5568950"/>
              <a:ext cx="88900" cy="360"/>
            </p14:xfrm>
          </p:contentPart>
        </mc:Choice>
        <mc:Fallback xmlns="">
          <p:pic>
            <p:nvPicPr>
              <p:cNvPr id="9" name="墨迹 8"/>
            </p:nvPicPr>
            <p:blipFill>
              <a:blip r:embed="rId10"/>
            </p:blipFill>
            <p:spPr>
              <a:xfrm>
                <a:off x="2546350" y="5568950"/>
                <a:ext cx="889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3035300" y="5568950"/>
              <a:ext cx="57150" cy="360"/>
            </p14:xfrm>
          </p:contentPart>
        </mc:Choice>
        <mc:Fallback xmlns="">
          <p:pic>
            <p:nvPicPr>
              <p:cNvPr id="10" name="墨迹 9"/>
            </p:nvPicPr>
            <p:blipFill>
              <a:blip r:embed="rId12"/>
            </p:blipFill>
            <p:spPr>
              <a:xfrm>
                <a:off x="3035300" y="5568950"/>
                <a:ext cx="57150" cy="360"/>
              </a:xfrm>
              <a:prstGeom prst="rect"/>
            </p:spPr>
          </p:pic>
        </mc:Fallback>
      </mc:AlternateContent>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内容占位符 2"/>
          <p:cNvSpPr>
            <a:spLocks noGrp="1"/>
          </p:cNvSpPr>
          <p:nvPr>
            <p:ph idx="1"/>
          </p:nvPr>
        </p:nvSpPr>
        <p:spPr/>
        <p:txBody>
          <a:bodyPr/>
          <a:lstStyle/>
          <a:p>
            <a:r>
              <a:rPr lang="en-US" altLang="zh-CN" b="1" dirty="0"/>
              <a:t>2. zip()</a:t>
            </a:r>
            <a:endParaRPr lang="zh-CN" altLang="zh-CN" dirty="0"/>
          </a:p>
          <a:p>
            <a:r>
              <a:rPr lang="zh-CN" altLang="zh-CN" dirty="0"/>
              <a:t>格式：</a:t>
            </a:r>
            <a:r>
              <a:rPr lang="en-US" altLang="zh-CN" dirty="0"/>
              <a:t>zip(iter1 [,iter2 [...]])</a:t>
            </a:r>
            <a:endParaRPr lang="zh-CN" altLang="zh-CN" dirty="0"/>
          </a:p>
          <a:p>
            <a:r>
              <a:rPr lang="zh-CN" altLang="zh-CN" dirty="0"/>
              <a:t>功能：将多个迭代器</a:t>
            </a:r>
            <a:r>
              <a:rPr lang="en-US" altLang="zh-CN" dirty="0"/>
              <a:t>(Iterator)</a:t>
            </a:r>
            <a:r>
              <a:rPr lang="zh-CN" altLang="zh-CN" dirty="0"/>
              <a:t>对象（或者可迭代</a:t>
            </a:r>
            <a:r>
              <a:rPr lang="en-US" altLang="zh-CN" dirty="0"/>
              <a:t>(</a:t>
            </a:r>
            <a:r>
              <a:rPr lang="en-US" altLang="zh-CN" dirty="0" err="1"/>
              <a:t>Iterable</a:t>
            </a:r>
            <a:r>
              <a:rPr lang="en-US" altLang="zh-CN" dirty="0"/>
              <a:t>)</a:t>
            </a:r>
            <a:r>
              <a:rPr lang="zh-CN" altLang="zh-CN" dirty="0"/>
              <a:t>对象）中的元素压缩到一起，返回一个</a:t>
            </a:r>
            <a:r>
              <a:rPr lang="en-US" altLang="zh-CN" dirty="0"/>
              <a:t>zip</a:t>
            </a:r>
            <a:r>
              <a:rPr lang="zh-CN" altLang="zh-CN" dirty="0"/>
              <a:t>对象。</a:t>
            </a:r>
            <a:endParaRPr lang="zh-CN" altLang="zh-CN" dirty="0"/>
          </a:p>
          <a:p>
            <a:endParaRPr lang="en-US" altLang="zh-CN" dirty="0"/>
          </a:p>
          <a:p>
            <a:r>
              <a:rPr lang="zh-CN" altLang="zh-CN" dirty="0"/>
              <a:t>同样通过帮助我们得知</a:t>
            </a:r>
            <a:r>
              <a:rPr lang="en-US" altLang="zh-CN" dirty="0"/>
              <a:t>zip</a:t>
            </a:r>
            <a:r>
              <a:rPr lang="zh-CN" altLang="zh-CN" dirty="0"/>
              <a:t>对象既是一个可迭代</a:t>
            </a:r>
            <a:r>
              <a:rPr lang="en-US" altLang="zh-CN" dirty="0"/>
              <a:t>(</a:t>
            </a:r>
            <a:r>
              <a:rPr lang="en-US" altLang="zh-CN" dirty="0" err="1"/>
              <a:t>Iterable</a:t>
            </a:r>
            <a:r>
              <a:rPr lang="en-US" altLang="zh-CN" dirty="0"/>
              <a:t>)</a:t>
            </a:r>
            <a:r>
              <a:rPr lang="zh-CN" altLang="zh-CN" dirty="0"/>
              <a:t>对象也是一个迭代器</a:t>
            </a:r>
            <a:r>
              <a:rPr lang="en-US" altLang="zh-CN" dirty="0"/>
              <a:t>(Iterator)</a:t>
            </a:r>
            <a:r>
              <a:rPr lang="zh-CN" altLang="zh-CN" dirty="0"/>
              <a:t>对象。</a:t>
            </a:r>
            <a:endParaRPr lang="zh-CN" altLang="zh-CN" dirty="0"/>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矩形 2"/>
          <p:cNvSpPr/>
          <p:nvPr/>
        </p:nvSpPr>
        <p:spPr>
          <a:xfrm>
            <a:off x="730941" y="1195293"/>
            <a:ext cx="10405619" cy="5186035"/>
          </a:xfrm>
          <a:prstGeom prst="rect">
            <a:avLst/>
          </a:prstGeom>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vehicle=['</a:t>
            </a:r>
            <a:r>
              <a:rPr lang="en-US" altLang="zh-CN" sz="1600" kern="100" dirty="0" err="1">
                <a:latin typeface="Consolas" panose="020B0609020204030204" pitchFamily="49" charset="0"/>
                <a:ea typeface="宋体" panose="02010600030101010101" pitchFamily="2" charset="-122"/>
              </a:rPr>
              <a:t>train','bus','car','ship</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vv1=zip('</a:t>
            </a:r>
            <a:r>
              <a:rPr lang="en-US" altLang="zh-CN" sz="1600" kern="100" dirty="0" err="1">
                <a:latin typeface="Consolas" panose="020B0609020204030204" pitchFamily="49" charset="0"/>
                <a:ea typeface="宋体" panose="02010600030101010101" pitchFamily="2" charset="-122"/>
              </a:rPr>
              <a:t>abcd</a:t>
            </a:r>
            <a:r>
              <a:rPr lang="en-US" altLang="zh-CN" sz="1600" kern="100" dirty="0">
                <a:latin typeface="Consolas" panose="020B0609020204030204" pitchFamily="49" charset="0"/>
                <a:ea typeface="宋体" panose="02010600030101010101" pitchFamily="2" charset="-122"/>
              </a:rPr>
              <a:t>',vehicle)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list(vv1)</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[('a', 'train'), ('b', 'bus'), ('c', 'car'), ('d', 'ship')]</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('b', 'bus') in zip('</a:t>
            </a:r>
            <a:r>
              <a:rPr lang="en-US" altLang="zh-CN" sz="1600" kern="100" dirty="0" err="1">
                <a:latin typeface="Consolas" panose="020B0609020204030204" pitchFamily="49" charset="0"/>
                <a:ea typeface="宋体" panose="02010600030101010101" pitchFamily="2" charset="-122"/>
              </a:rPr>
              <a:t>abcd</a:t>
            </a:r>
            <a:r>
              <a:rPr lang="en-US" altLang="zh-CN" sz="1600" kern="100" dirty="0">
                <a:latin typeface="Consolas" panose="020B0609020204030204" pitchFamily="49" charset="0"/>
                <a:ea typeface="宋体" panose="02010600030101010101" pitchFamily="2" charset="-122"/>
              </a:rPr>
              <a:t>',vehicle)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True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('b', 'car') in zip('</a:t>
            </a:r>
            <a:r>
              <a:rPr lang="en-US" altLang="zh-CN" sz="1600" kern="100" dirty="0" err="1">
                <a:latin typeface="Consolas" panose="020B0609020204030204" pitchFamily="49" charset="0"/>
                <a:ea typeface="宋体" panose="02010600030101010101" pitchFamily="2" charset="-122"/>
              </a:rPr>
              <a:t>abcd</a:t>
            </a:r>
            <a:r>
              <a:rPr lang="en-US" altLang="zh-CN" sz="1600" kern="100" dirty="0">
                <a:latin typeface="Consolas" panose="020B0609020204030204" pitchFamily="49" charset="0"/>
                <a:ea typeface="宋体" panose="02010600030101010101" pitchFamily="2" charset="-122"/>
              </a:rPr>
              <a:t>',vehicle)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False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vv2=zip('</a:t>
            </a:r>
            <a:r>
              <a:rPr lang="en-US" altLang="zh-CN" sz="1600" kern="100" dirty="0" err="1">
                <a:latin typeface="Consolas" panose="020B0609020204030204" pitchFamily="49" charset="0"/>
                <a:ea typeface="宋体" panose="02010600030101010101" pitchFamily="2" charset="-122"/>
              </a:rPr>
              <a:t>abcd</a:t>
            </a:r>
            <a:r>
              <a:rPr lang="en-US" altLang="zh-CN" sz="1600" kern="100" dirty="0">
                <a:latin typeface="Consolas" panose="020B0609020204030204" pitchFamily="49" charset="0"/>
                <a:ea typeface="宋体" panose="02010600030101010101" pitchFamily="2" charset="-122"/>
              </a:rPr>
              <a:t>',enumerate(vehicle))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list(vv2)</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[('a', (0, 'train')), ('b', (1, 'bus')), ('c', (2, 'car')), ('d', (3, 'ship'))]</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vv3=zip(range(2),vehicle)             #</a:t>
            </a:r>
            <a:r>
              <a:rPr lang="zh-CN" altLang="zh-CN" sz="1600" kern="100" dirty="0">
                <a:latin typeface="Consolas" panose="020B0609020204030204" pitchFamily="49" charset="0"/>
                <a:ea typeface="宋体" panose="02010600030101010101" pitchFamily="2" charset="-122"/>
              </a:rPr>
              <a:t>不同长短，匹配完短的结束</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list(vv3)</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[(0, 'train'), (1, 'bus')]</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list(zip(vehicle))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[('train',), ('bus',), ('car',), ('ship',)]</a:t>
            </a:r>
            <a:endParaRPr lang="zh-CN" altLang="zh-CN" sz="1600" kern="100" dirty="0">
              <a:ea typeface="宋体" panose="02010600030101010101" pitchFamily="2" charset="-122"/>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内容占位符 2"/>
          <p:cNvSpPr>
            <a:spLocks noGrp="1"/>
          </p:cNvSpPr>
          <p:nvPr>
            <p:ph idx="1"/>
          </p:nvPr>
        </p:nvSpPr>
        <p:spPr/>
        <p:txBody>
          <a:bodyPr/>
          <a:lstStyle/>
          <a:p>
            <a:r>
              <a:rPr lang="en-US" altLang="zh-CN" b="1" dirty="0"/>
              <a:t>3. map()</a:t>
            </a:r>
            <a:endParaRPr lang="zh-CN" altLang="zh-CN" dirty="0"/>
          </a:p>
          <a:p>
            <a:r>
              <a:rPr lang="zh-CN" altLang="zh-CN" dirty="0"/>
              <a:t>格式：</a:t>
            </a:r>
            <a:r>
              <a:rPr lang="en-US" altLang="zh-CN" dirty="0"/>
              <a:t>map(</a:t>
            </a:r>
            <a:r>
              <a:rPr lang="en-US" altLang="zh-CN" dirty="0" err="1"/>
              <a:t>func</a:t>
            </a:r>
            <a:r>
              <a:rPr lang="en-US" altLang="zh-CN" dirty="0"/>
              <a:t>, *</a:t>
            </a:r>
            <a:r>
              <a:rPr lang="en-US" altLang="zh-CN" dirty="0" err="1"/>
              <a:t>iterables</a:t>
            </a:r>
            <a:r>
              <a:rPr lang="en-US" altLang="zh-CN" dirty="0"/>
              <a:t>)</a:t>
            </a:r>
            <a:endParaRPr lang="zh-CN" altLang="zh-CN" dirty="0"/>
          </a:p>
          <a:p>
            <a:r>
              <a:rPr lang="zh-CN" altLang="zh-CN" dirty="0"/>
              <a:t>功能：把一个函数</a:t>
            </a:r>
            <a:r>
              <a:rPr lang="en-US" altLang="zh-CN" dirty="0" err="1"/>
              <a:t>func</a:t>
            </a:r>
            <a:r>
              <a:rPr lang="zh-CN" altLang="zh-CN" dirty="0"/>
              <a:t>依次映射到可迭代</a:t>
            </a:r>
            <a:r>
              <a:rPr lang="en-US" altLang="zh-CN" dirty="0"/>
              <a:t>(</a:t>
            </a:r>
            <a:r>
              <a:rPr lang="en-US" altLang="zh-CN" dirty="0" err="1"/>
              <a:t>Iterable</a:t>
            </a:r>
            <a:r>
              <a:rPr lang="en-US" altLang="zh-CN" dirty="0"/>
              <a:t>)</a:t>
            </a:r>
            <a:r>
              <a:rPr lang="zh-CN" altLang="zh-CN" dirty="0"/>
              <a:t>对象的每个元素上，返回一个</a:t>
            </a:r>
            <a:r>
              <a:rPr lang="en-US" altLang="zh-CN" dirty="0"/>
              <a:t>map</a:t>
            </a:r>
            <a:r>
              <a:rPr lang="zh-CN" altLang="zh-CN" dirty="0"/>
              <a:t>对象。</a:t>
            </a:r>
            <a:endParaRPr lang="zh-CN" altLang="zh-CN" dirty="0"/>
          </a:p>
          <a:p>
            <a:r>
              <a:rPr lang="zh-CN" altLang="zh-CN" dirty="0"/>
              <a:t>同样通过帮助我们得知</a:t>
            </a:r>
            <a:r>
              <a:rPr lang="en-US" altLang="zh-CN" dirty="0"/>
              <a:t>map</a:t>
            </a:r>
            <a:r>
              <a:rPr lang="zh-CN" altLang="zh-CN" dirty="0"/>
              <a:t>对象既是一个可迭代</a:t>
            </a:r>
            <a:r>
              <a:rPr lang="en-US" altLang="zh-CN" dirty="0"/>
              <a:t>(</a:t>
            </a:r>
            <a:r>
              <a:rPr lang="en-US" altLang="zh-CN" dirty="0" err="1"/>
              <a:t>Iterable</a:t>
            </a:r>
            <a:r>
              <a:rPr lang="en-US" altLang="zh-CN" dirty="0"/>
              <a:t>)</a:t>
            </a:r>
            <a:r>
              <a:rPr lang="zh-CN" altLang="zh-CN" dirty="0"/>
              <a:t>对象也是一个迭代器</a:t>
            </a:r>
            <a:r>
              <a:rPr lang="en-US" altLang="zh-CN" dirty="0"/>
              <a:t>(Iterator)</a:t>
            </a:r>
            <a:r>
              <a:rPr lang="zh-CN" altLang="zh-CN" dirty="0"/>
              <a:t>对象。</a:t>
            </a:r>
            <a:endParaRPr lang="zh-CN" altLang="zh-CN" dirty="0"/>
          </a:p>
          <a:p>
            <a:endParaRPr lang="zh-CN" altLang="en-US" dirty="0"/>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矩形 2"/>
          <p:cNvSpPr/>
          <p:nvPr/>
        </p:nvSpPr>
        <p:spPr>
          <a:xfrm>
            <a:off x="334434" y="1052736"/>
            <a:ext cx="8209837" cy="5509200"/>
          </a:xfrm>
          <a:prstGeom prst="rect">
            <a:avLst/>
          </a:prstGeom>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aa=['1','5.6','7.8','9']</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bb1=map(</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float,aa</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bb1</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&lt;map object at 0x0000000002F76400&gt;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list(bb1)</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[1.0, 5.6, 7.8, 9.0]</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list(map(</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str,range</a:t>
            </a:r>
            <a:r>
              <a:rPr lang="en-US" altLang="zh-CN" sz="1600" kern="100" dirty="0">
                <a:latin typeface="Consolas" panose="020B0609020204030204" pitchFamily="49" charset="0"/>
                <a:ea typeface="宋体" panose="02010600030101010101" pitchFamily="2" charset="-122"/>
                <a:cs typeface="Consolas" panose="020B0609020204030204" pitchFamily="49" charset="0"/>
              </a:rPr>
              <a:t>(5)))</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['0', '1', '2', '3', '4']</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def cc(</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723265" algn="l">
              <a:spcAft>
                <a:spcPts val="0"/>
              </a:spcAft>
            </a:pPr>
            <a:r>
              <a:rPr lang="en-US" altLang="zh-CN" sz="1600" kern="100">
                <a:latin typeface="Consolas" panose="020B0609020204030204" pitchFamily="49" charset="0"/>
                <a:ea typeface="宋体" panose="02010600030101010101" pitchFamily="2" charset="-122"/>
                <a:cs typeface="Consolas" panose="020B0609020204030204" pitchFamily="49" charset="0"/>
              </a:rPr>
              <a:t>   return </a:t>
            </a:r>
            <a:r>
              <a:rPr lang="en-US" altLang="zh-CN" sz="1600" kern="100" dirty="0">
                <a:latin typeface="Consolas" panose="020B0609020204030204" pitchFamily="49" charset="0"/>
                <a:ea typeface="宋体" panose="02010600030101010101" pitchFamily="2" charset="-122"/>
                <a:cs typeface="Consolas" panose="020B0609020204030204" pitchFamily="49" charset="0"/>
              </a:rPr>
              <a:t>x**2+y**2</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list(map(cc,[1,2],(2,3)))</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[5, 13]</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list(map(lambda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x,y:x</a:t>
            </a:r>
            <a:r>
              <a:rPr lang="en-US" altLang="zh-CN" sz="1600" kern="100" dirty="0">
                <a:latin typeface="Consolas" panose="020B0609020204030204" pitchFamily="49" charset="0"/>
                <a:ea typeface="宋体" panose="02010600030101010101" pitchFamily="2" charset="-122"/>
                <a:cs typeface="Consolas" panose="020B0609020204030204" pitchFamily="49" charset="0"/>
              </a:rPr>
              <a:t>**2+y**2,[1,2],(2,3)))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也可以用</a:t>
            </a:r>
            <a:r>
              <a:rPr lang="en-US" altLang="zh-CN" sz="1600" kern="100" dirty="0">
                <a:latin typeface="Consolas" panose="020B0609020204030204" pitchFamily="49" charset="0"/>
                <a:ea typeface="宋体" panose="02010600030101010101" pitchFamily="2" charset="-122"/>
                <a:cs typeface="Consolas" panose="020B0609020204030204" pitchFamily="49" charset="0"/>
              </a:rPr>
              <a:t>lambda</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函数</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[5, 13]</a:t>
            </a:r>
            <a:endParaRPr lang="zh-CN" altLang="zh-CN" sz="1600" kern="100" dirty="0">
              <a:ea typeface="宋体" panose="02010600030101010101" pitchFamily="2" charset="-122"/>
            </a:endParaRPr>
          </a:p>
        </p:txBody>
      </p:sp>
      <p:sp>
        <p:nvSpPr>
          <p:cNvPr id="4" name="矩形 3"/>
          <p:cNvSpPr/>
          <p:nvPr/>
        </p:nvSpPr>
        <p:spPr>
          <a:xfrm>
            <a:off x="6168008" y="4509120"/>
            <a:ext cx="5939447" cy="400110"/>
          </a:xfrm>
          <a:prstGeom prst="rect">
            <a:avLst/>
          </a:prstGeom>
        </p:spPr>
        <p:txBody>
          <a:bodyPr wrap="none">
            <a:spAutoFit/>
          </a:bodyPr>
          <a:lstStyle/>
          <a:p>
            <a:r>
              <a:rPr lang="zh-CN" altLang="zh-CN" sz="2000" dirty="0">
                <a:ea typeface="宋体" panose="02010600030101010101" pitchFamily="2" charset="-122"/>
                <a:cs typeface="Times New Roman" panose="02020603050405020304" pitchFamily="18" charset="0"/>
              </a:rPr>
              <a:t>这里使用了</a:t>
            </a:r>
            <a:r>
              <a:rPr lang="en-US" altLang="zh-CN" sz="2000" dirty="0">
                <a:ea typeface="宋体" panose="02010600030101010101" pitchFamily="2" charset="-122"/>
              </a:rPr>
              <a:t>lambda</a:t>
            </a:r>
            <a:r>
              <a:rPr lang="zh-CN" altLang="zh-CN" sz="2000" dirty="0">
                <a:ea typeface="宋体" panose="02010600030101010101" pitchFamily="2" charset="-122"/>
                <a:cs typeface="Times New Roman" panose="02020603050405020304" pitchFamily="18" charset="0"/>
              </a:rPr>
              <a:t>表达式，详细用法请参见第</a:t>
            </a:r>
            <a:r>
              <a:rPr lang="en-US" altLang="zh-CN" sz="2000" dirty="0">
                <a:ea typeface="宋体" panose="02010600030101010101" pitchFamily="2" charset="-122"/>
              </a:rPr>
              <a:t>6</a:t>
            </a:r>
            <a:r>
              <a:rPr lang="zh-CN" altLang="zh-CN" sz="2000" dirty="0">
                <a:ea typeface="宋体" panose="02010600030101010101" pitchFamily="2" charset="-122"/>
                <a:cs typeface="Times New Roman" panose="02020603050405020304" pitchFamily="18" charset="0"/>
              </a:rPr>
              <a:t>章。</a:t>
            </a:r>
            <a:endParaRPr lang="zh-CN" altLang="en-US" sz="2000" dirty="0"/>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内容占位符 2"/>
          <p:cNvSpPr>
            <a:spLocks noGrp="1"/>
          </p:cNvSpPr>
          <p:nvPr>
            <p:ph idx="1"/>
          </p:nvPr>
        </p:nvSpPr>
        <p:spPr/>
        <p:txBody>
          <a:bodyPr/>
          <a:lstStyle/>
          <a:p>
            <a:r>
              <a:rPr lang="en-US" altLang="zh-CN" b="1" dirty="0"/>
              <a:t>4. filter()</a:t>
            </a:r>
            <a:endParaRPr lang="zh-CN" altLang="zh-CN" dirty="0"/>
          </a:p>
          <a:p>
            <a:r>
              <a:rPr lang="zh-CN" altLang="zh-CN" dirty="0"/>
              <a:t>格式：</a:t>
            </a:r>
            <a:r>
              <a:rPr lang="en-US" altLang="zh-CN" dirty="0"/>
              <a:t>filter(function or None, </a:t>
            </a:r>
            <a:r>
              <a:rPr lang="en-US" altLang="zh-CN" dirty="0" err="1"/>
              <a:t>iterable</a:t>
            </a:r>
            <a:r>
              <a:rPr lang="en-US" altLang="zh-CN" dirty="0"/>
              <a:t>)</a:t>
            </a:r>
            <a:endParaRPr lang="zh-CN" altLang="zh-CN" dirty="0"/>
          </a:p>
          <a:p>
            <a:r>
              <a:rPr lang="zh-CN" altLang="zh-CN" dirty="0"/>
              <a:t>功能：把一个带有一个参数的函数</a:t>
            </a:r>
            <a:r>
              <a:rPr lang="en-US" altLang="zh-CN" dirty="0"/>
              <a:t>function</a:t>
            </a:r>
            <a:r>
              <a:rPr lang="zh-CN" altLang="zh-CN" dirty="0"/>
              <a:t>作用到一个可迭代</a:t>
            </a:r>
            <a:r>
              <a:rPr lang="en-US" altLang="zh-CN" dirty="0"/>
              <a:t>(</a:t>
            </a:r>
            <a:r>
              <a:rPr lang="en-US" altLang="zh-CN" dirty="0" err="1"/>
              <a:t>Iterable</a:t>
            </a:r>
            <a:r>
              <a:rPr lang="en-US" altLang="zh-CN" dirty="0"/>
              <a:t>)</a:t>
            </a:r>
            <a:r>
              <a:rPr lang="zh-CN" altLang="zh-CN" dirty="0"/>
              <a:t>对象上，返回一个</a:t>
            </a:r>
            <a:r>
              <a:rPr lang="en-US" altLang="zh-CN" dirty="0"/>
              <a:t>filter</a:t>
            </a:r>
            <a:r>
              <a:rPr lang="zh-CN" altLang="zh-CN" dirty="0"/>
              <a:t>对象，</a:t>
            </a:r>
            <a:r>
              <a:rPr lang="en-US" altLang="zh-CN" dirty="0"/>
              <a:t>filter</a:t>
            </a:r>
            <a:r>
              <a:rPr lang="zh-CN" altLang="zh-CN" dirty="0"/>
              <a:t>对象中的元素由可迭代</a:t>
            </a:r>
            <a:r>
              <a:rPr lang="en-US" altLang="zh-CN" dirty="0"/>
              <a:t>(</a:t>
            </a:r>
            <a:r>
              <a:rPr lang="en-US" altLang="zh-CN" dirty="0" err="1"/>
              <a:t>Iterable</a:t>
            </a:r>
            <a:r>
              <a:rPr lang="en-US" altLang="zh-CN" dirty="0"/>
              <a:t>)</a:t>
            </a:r>
            <a:r>
              <a:rPr lang="zh-CN" altLang="zh-CN" dirty="0"/>
              <a:t>对象中使得函数</a:t>
            </a:r>
            <a:r>
              <a:rPr lang="en-US" altLang="zh-CN" dirty="0"/>
              <a:t>function</a:t>
            </a:r>
            <a:r>
              <a:rPr lang="zh-CN" altLang="zh-CN" dirty="0"/>
              <a:t>返回值为</a:t>
            </a:r>
            <a:r>
              <a:rPr lang="en-US" altLang="zh-CN" dirty="0"/>
              <a:t>True</a:t>
            </a:r>
            <a:r>
              <a:rPr lang="zh-CN" altLang="zh-CN" dirty="0"/>
              <a:t>的那些元素组成；如果指定函数为</a:t>
            </a:r>
            <a:r>
              <a:rPr lang="en-US" altLang="zh-CN" dirty="0"/>
              <a:t>None</a:t>
            </a:r>
            <a:r>
              <a:rPr lang="zh-CN" altLang="zh-CN" dirty="0"/>
              <a:t>，则返回可迭代</a:t>
            </a:r>
            <a:r>
              <a:rPr lang="en-US" altLang="zh-CN" dirty="0"/>
              <a:t>(</a:t>
            </a:r>
            <a:r>
              <a:rPr lang="en-US" altLang="zh-CN" dirty="0" err="1"/>
              <a:t>Iterable</a:t>
            </a:r>
            <a:r>
              <a:rPr lang="en-US" altLang="zh-CN" dirty="0"/>
              <a:t>)</a:t>
            </a:r>
            <a:r>
              <a:rPr lang="zh-CN" altLang="zh-CN" dirty="0"/>
              <a:t>对象中等价于</a:t>
            </a:r>
            <a:r>
              <a:rPr lang="en-US" altLang="zh-CN" dirty="0"/>
              <a:t>True</a:t>
            </a:r>
            <a:r>
              <a:rPr lang="zh-CN" altLang="zh-CN" dirty="0"/>
              <a:t>的元素。</a:t>
            </a:r>
            <a:endParaRPr lang="zh-CN" altLang="zh-CN" dirty="0"/>
          </a:p>
          <a:p>
            <a:endParaRPr lang="en-US" altLang="zh-CN" dirty="0"/>
          </a:p>
          <a:p>
            <a:r>
              <a:rPr lang="zh-CN" altLang="zh-CN" dirty="0"/>
              <a:t>同样通过帮助我们得知</a:t>
            </a:r>
            <a:r>
              <a:rPr lang="en-US" altLang="zh-CN" dirty="0"/>
              <a:t>filter</a:t>
            </a:r>
            <a:r>
              <a:rPr lang="zh-CN" altLang="zh-CN" dirty="0"/>
              <a:t>对象既是一个可迭代</a:t>
            </a:r>
            <a:r>
              <a:rPr lang="en-US" altLang="zh-CN" dirty="0"/>
              <a:t>(</a:t>
            </a:r>
            <a:r>
              <a:rPr lang="en-US" altLang="zh-CN" dirty="0" err="1"/>
              <a:t>Iterable</a:t>
            </a:r>
            <a:r>
              <a:rPr lang="en-US" altLang="zh-CN" dirty="0"/>
              <a:t>)</a:t>
            </a:r>
            <a:r>
              <a:rPr lang="zh-CN" altLang="zh-CN" dirty="0"/>
              <a:t>对象也是一个迭代器</a:t>
            </a:r>
            <a:r>
              <a:rPr lang="en-US" altLang="zh-CN" dirty="0"/>
              <a:t>(Iterator)</a:t>
            </a:r>
            <a:r>
              <a:rPr lang="zh-CN" altLang="zh-CN" dirty="0"/>
              <a:t>对象。</a:t>
            </a:r>
            <a:endParaRPr lang="zh-CN" altLang="zh-CN" dirty="0"/>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zh-CN" dirty="0"/>
              <a:t>相关内置函数</a:t>
            </a:r>
            <a:endParaRPr lang="zh-CN" altLang="en-US" dirty="0"/>
          </a:p>
        </p:txBody>
      </p:sp>
      <p:sp>
        <p:nvSpPr>
          <p:cNvPr id="3" name="矩形 2"/>
          <p:cNvSpPr/>
          <p:nvPr/>
        </p:nvSpPr>
        <p:spPr>
          <a:xfrm>
            <a:off x="406442" y="1052736"/>
            <a:ext cx="7273734" cy="2923877"/>
          </a:xfrm>
          <a:prstGeom prst="rect">
            <a:avLst/>
          </a:prstGeom>
          <a:ln>
            <a:solidFill>
              <a:srgbClr val="00B050"/>
            </a:solidFill>
          </a:ln>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aa=[5,6,-9,-56,-309,206]</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def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func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(x):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定义函数，</a:t>
            </a:r>
            <a:r>
              <a:rPr lang="en-US" altLang="zh-CN" sz="1600" kern="100" dirty="0">
                <a:latin typeface="Consolas" panose="020B0609020204030204" pitchFamily="49" charset="0"/>
                <a:ea typeface="宋体" panose="02010600030101010101" pitchFamily="2" charset="-122"/>
                <a:cs typeface="Consolas" panose="020B0609020204030204" pitchFamily="49" charset="0"/>
              </a:rPr>
              <a:t>x</a:t>
            </a:r>
            <a:r>
              <a:rPr lang="zh-CN" altLang="zh-CN" sz="1600" kern="100" dirty="0">
                <a:latin typeface="Consolas" panose="020B0609020204030204" pitchFamily="49" charset="0"/>
                <a:ea typeface="宋体" panose="02010600030101010101" pitchFamily="2" charset="-122"/>
                <a:cs typeface="Consolas" panose="020B0609020204030204" pitchFamily="49" charset="0"/>
              </a:rPr>
              <a:t>为奇数返回</a:t>
            </a:r>
            <a:r>
              <a:rPr lang="en-US" altLang="zh-CN" sz="1600" kern="100" dirty="0">
                <a:latin typeface="Consolas" panose="020B0609020204030204" pitchFamily="49" charset="0"/>
                <a:ea typeface="宋体" panose="02010600030101010101" pitchFamily="2" charset="-122"/>
                <a:cs typeface="Consolas" panose="020B0609020204030204" pitchFamily="49" charset="0"/>
              </a:rPr>
              <a:t>True</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，否则返回</a:t>
            </a:r>
            <a:r>
              <a:rPr lang="en-US" altLang="zh-CN" sz="1600" kern="100" dirty="0">
                <a:latin typeface="Consolas" panose="020B0609020204030204" pitchFamily="49" charset="0"/>
                <a:ea typeface="宋体" panose="02010600030101010101" pitchFamily="2" charset="-122"/>
                <a:cs typeface="Consolas" panose="020B0609020204030204" pitchFamily="49" charset="0"/>
              </a:rPr>
              <a:t>False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return x%2!=0</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bb=filter(</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func,aa</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type(bb)           #bb</a:t>
            </a:r>
            <a:r>
              <a:rPr lang="zh-CN" altLang="zh-CN" sz="1600" kern="100" dirty="0">
                <a:latin typeface="Consolas" panose="020B0609020204030204" pitchFamily="49" charset="0"/>
                <a:ea typeface="宋体" panose="02010600030101010101" pitchFamily="2" charset="-122"/>
                <a:cs typeface="Consolas" panose="020B0609020204030204" pitchFamily="49" charset="0"/>
              </a:rPr>
              <a:t>是一个</a:t>
            </a:r>
            <a:r>
              <a:rPr lang="en-US" altLang="zh-CN" sz="1600" kern="100" dirty="0">
                <a:latin typeface="Consolas" panose="020B0609020204030204" pitchFamily="49" charset="0"/>
                <a:ea typeface="宋体" panose="02010600030101010101" pitchFamily="2" charset="-122"/>
                <a:cs typeface="Consolas" panose="020B0609020204030204" pitchFamily="49" charset="0"/>
              </a:rPr>
              <a:t>filter</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&lt;class 'filter'&gt;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list(bb)</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[5, -9, -309]</a:t>
            </a:r>
            <a:endParaRPr lang="zh-CN" altLang="zh-CN" sz="1600" kern="100" dirty="0">
              <a:ea typeface="宋体" panose="02010600030101010101" pitchFamily="2" charset="-122"/>
            </a:endParaRPr>
          </a:p>
        </p:txBody>
      </p:sp>
      <p:sp>
        <p:nvSpPr>
          <p:cNvPr id="4" name="矩形 3"/>
          <p:cNvSpPr/>
          <p:nvPr/>
        </p:nvSpPr>
        <p:spPr>
          <a:xfrm>
            <a:off x="4295800" y="3529459"/>
            <a:ext cx="7560840" cy="2923877"/>
          </a:xfrm>
          <a:prstGeom prst="rect">
            <a:avLst/>
          </a:prstGeom>
          <a:solidFill>
            <a:srgbClr val="FFFF99"/>
          </a:solidFill>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cc=filter(lambda x:x%2!=0,aa)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也可以用</a:t>
            </a:r>
            <a:r>
              <a:rPr lang="en-US" altLang="zh-CN" sz="1600" kern="100" dirty="0">
                <a:latin typeface="Consolas" panose="020B0609020204030204" pitchFamily="49" charset="0"/>
                <a:ea typeface="宋体" panose="02010600030101010101" pitchFamily="2" charset="-122"/>
                <a:cs typeface="Consolas" panose="020B0609020204030204" pitchFamily="49" charset="0"/>
              </a:rPr>
              <a:t>lambda</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函数</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list(cc)</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[5, -9, -309]</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[x for x in aa if x%2!=0]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列表推导式同样能实现这样的功能</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[5, -9, -309]</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dd=[6,True,1,0,False]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ee</a:t>
            </a:r>
            <a:r>
              <a:rPr lang="en-US" altLang="zh-CN" sz="1600" kern="100" dirty="0">
                <a:latin typeface="Consolas" panose="020B0609020204030204" pitchFamily="49" charset="0"/>
                <a:ea typeface="宋体" panose="02010600030101010101" pitchFamily="2" charset="-122"/>
                <a:cs typeface="Consolas" panose="020B0609020204030204" pitchFamily="49" charset="0"/>
              </a:rPr>
              <a:t>=filter(</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None,dd</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指定函数为</a:t>
            </a:r>
            <a:r>
              <a:rPr lang="en-US" altLang="zh-CN" sz="1600" kern="100" dirty="0">
                <a:latin typeface="Consolas" panose="020B0609020204030204" pitchFamily="49" charset="0"/>
                <a:ea typeface="宋体" panose="02010600030101010101" pitchFamily="2" charset="-122"/>
                <a:cs typeface="Consolas" panose="020B0609020204030204" pitchFamily="49" charset="0"/>
              </a:rPr>
              <a:t>None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list(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ee</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[6, True, 1]</a:t>
            </a:r>
            <a:endParaRPr lang="zh-CN" altLang="en-US" sz="1600" dirty="0"/>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4-9</a:t>
            </a:r>
            <a:r>
              <a:rPr lang="zh-CN" altLang="zh-CN" dirty="0"/>
              <a:t>】</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zh-CN" altLang="zh-CN" dirty="0"/>
              <a:t>【例</a:t>
            </a:r>
            <a:r>
              <a:rPr lang="en-US" altLang="zh-CN" dirty="0"/>
              <a:t>4-9</a:t>
            </a:r>
            <a:r>
              <a:rPr lang="zh-CN" altLang="zh-CN" dirty="0"/>
              <a:t>】从键盘输入一个正整数值</a:t>
            </a:r>
            <a:r>
              <a:rPr lang="en-US" altLang="zh-CN" dirty="0"/>
              <a:t>n</a:t>
            </a:r>
            <a:r>
              <a:rPr lang="zh-CN" altLang="zh-CN" dirty="0"/>
              <a:t>，编程求它的所有因子（不包括</a:t>
            </a:r>
            <a:r>
              <a:rPr lang="en-US" altLang="zh-CN" dirty="0"/>
              <a:t>1</a:t>
            </a:r>
            <a:r>
              <a:rPr lang="zh-CN" altLang="zh-CN" dirty="0"/>
              <a:t>和该数本身）之和。规定</a:t>
            </a:r>
            <a:r>
              <a:rPr lang="en-US" altLang="zh-CN" dirty="0"/>
              <a:t>n</a:t>
            </a:r>
            <a:r>
              <a:rPr lang="zh-CN" altLang="zh-CN" dirty="0"/>
              <a:t>值不大于</a:t>
            </a:r>
            <a:r>
              <a:rPr lang="en-US" altLang="zh-CN" dirty="0"/>
              <a:t>1000</a:t>
            </a:r>
            <a:r>
              <a:rPr lang="zh-CN" altLang="zh-CN" dirty="0"/>
              <a:t>，如果大于</a:t>
            </a:r>
            <a:r>
              <a:rPr lang="en-US" altLang="zh-CN" dirty="0"/>
              <a:t>1000</a:t>
            </a:r>
            <a:r>
              <a:rPr lang="zh-CN" altLang="zh-CN" dirty="0"/>
              <a:t>，直到输入不大于</a:t>
            </a:r>
            <a:r>
              <a:rPr lang="en-US" altLang="zh-CN" dirty="0"/>
              <a:t>1000</a:t>
            </a:r>
            <a:r>
              <a:rPr lang="zh-CN" altLang="zh-CN" dirty="0"/>
              <a:t>的值为止。输出由所有因子组成的列表及所有因子之和。</a:t>
            </a:r>
            <a:endParaRPr lang="zh-CN" altLang="en-US" dirty="0"/>
          </a:p>
        </p:txBody>
      </p:sp>
      <p:sp>
        <p:nvSpPr>
          <p:cNvPr id="4" name="矩形 3"/>
          <p:cNvSpPr/>
          <p:nvPr/>
        </p:nvSpPr>
        <p:spPr>
          <a:xfrm>
            <a:off x="567161" y="2797932"/>
            <a:ext cx="1338828"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程序代码：</a:t>
            </a:r>
            <a:endParaRPr lang="zh-CN" altLang="en-US" sz="1800" dirty="0"/>
          </a:p>
        </p:txBody>
      </p:sp>
      <p:sp>
        <p:nvSpPr>
          <p:cNvPr id="5" name="矩形 4"/>
          <p:cNvSpPr/>
          <p:nvPr/>
        </p:nvSpPr>
        <p:spPr>
          <a:xfrm>
            <a:off x="2639616" y="2646779"/>
            <a:ext cx="7344816" cy="3662541"/>
          </a:xfrm>
          <a:prstGeom prst="rect">
            <a:avLst/>
          </a:prstGeom>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rPr>
              <a:t>#example4_9.py</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#coding=utf-8</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n=input("</a:t>
            </a:r>
            <a:r>
              <a:rPr lang="zh-CN" altLang="zh-CN" sz="1600" kern="100" dirty="0">
                <a:latin typeface="Consolas" panose="020B0609020204030204" pitchFamily="49" charset="0"/>
                <a:ea typeface="宋体" panose="02010600030101010101" pitchFamily="2" charset="-122"/>
              </a:rPr>
              <a:t>请输入一个正整数</a:t>
            </a:r>
            <a:r>
              <a:rPr lang="en-US" altLang="zh-CN" sz="1600" kern="100" dirty="0">
                <a:latin typeface="Consolas" panose="020B0609020204030204" pitchFamily="49" charset="0"/>
                <a:ea typeface="宋体" panose="02010600030101010101" pitchFamily="2" charset="-122"/>
              </a:rPr>
              <a:t>n(n&lt;=1000)</a:t>
            </a:r>
            <a:r>
              <a:rPr lang="zh-CN" altLang="zh-CN" sz="1600" kern="100" dirty="0">
                <a:latin typeface="Consolas" panose="020B0609020204030204" pitchFamily="49" charset="0"/>
                <a:ea typeface="宋体" panose="02010600030101010101" pitchFamily="2" charset="-122"/>
              </a:rPr>
              <a:t>：</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while not </a:t>
            </a:r>
            <a:r>
              <a:rPr lang="en-US" altLang="zh-CN" sz="1600" kern="100" dirty="0" err="1">
                <a:latin typeface="Consolas" panose="020B0609020204030204" pitchFamily="49" charset="0"/>
                <a:ea typeface="宋体" panose="02010600030101010101" pitchFamily="2" charset="-122"/>
              </a:rPr>
              <a:t>n.isdigit</a:t>
            </a:r>
            <a:r>
              <a:rPr lang="en-US" altLang="zh-CN" sz="1600" kern="100" dirty="0">
                <a:latin typeface="Consolas" panose="020B0609020204030204" pitchFamily="49" charset="0"/>
                <a:ea typeface="宋体" panose="02010600030101010101" pitchFamily="2" charset="-122"/>
              </a:rPr>
              <a:t>() or int(n)&gt;1000 or int(n)&lt;=0:</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print('</a:t>
            </a:r>
            <a:r>
              <a:rPr lang="zh-CN" altLang="zh-CN" sz="1600" kern="100" dirty="0">
                <a:latin typeface="Consolas" panose="020B0609020204030204" pitchFamily="49" charset="0"/>
                <a:ea typeface="宋体" panose="02010600030101010101" pitchFamily="2" charset="-122"/>
              </a:rPr>
              <a:t>输入错误，请重新输入</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n=input("</a:t>
            </a:r>
            <a:r>
              <a:rPr lang="zh-CN" altLang="zh-CN" sz="1600" kern="100" dirty="0">
                <a:latin typeface="Consolas" panose="020B0609020204030204" pitchFamily="49" charset="0"/>
                <a:ea typeface="宋体" panose="02010600030101010101" pitchFamily="2" charset="-122"/>
              </a:rPr>
              <a:t>请输入一个正整数</a:t>
            </a:r>
            <a:r>
              <a:rPr lang="en-US" altLang="zh-CN" sz="1600" kern="100" dirty="0">
                <a:latin typeface="Consolas" panose="020B0609020204030204" pitchFamily="49" charset="0"/>
                <a:ea typeface="宋体" panose="02010600030101010101" pitchFamily="2" charset="-122"/>
              </a:rPr>
              <a:t>n(n&lt;=1000)</a:t>
            </a:r>
            <a:r>
              <a:rPr lang="zh-CN" altLang="zh-CN" sz="1600" kern="100" dirty="0">
                <a:latin typeface="Consolas" panose="020B0609020204030204" pitchFamily="49" charset="0"/>
                <a:ea typeface="宋体" panose="02010600030101010101" pitchFamily="2" charset="-122"/>
              </a:rPr>
              <a:t>：</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else:</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n=int(n)</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a=list(filter(lambda x:n%x==0,range(2, n//2+1)))</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print("</a:t>
            </a:r>
            <a:r>
              <a:rPr lang="zh-CN" altLang="zh-CN" sz="1600" kern="100" dirty="0">
                <a:latin typeface="Consolas" panose="020B0609020204030204" pitchFamily="49" charset="0"/>
                <a:ea typeface="宋体" panose="02010600030101010101" pitchFamily="2" charset="-122"/>
              </a:rPr>
              <a:t>因子为：</a:t>
            </a:r>
            <a:r>
              <a:rPr lang="en-US" altLang="zh-CN" sz="1600" kern="100" dirty="0">
                <a:latin typeface="Consolas" panose="020B0609020204030204" pitchFamily="49" charset="0"/>
                <a:ea typeface="宋体" panose="02010600030101010101" pitchFamily="2" charset="-122"/>
              </a:rPr>
              <a:t>",a,"</a:t>
            </a:r>
            <a:r>
              <a:rPr lang="zh-CN" altLang="zh-CN" sz="1600" kern="100" dirty="0">
                <a:latin typeface="Consolas" panose="020B0609020204030204" pitchFamily="49" charset="0"/>
                <a:ea typeface="宋体" panose="02010600030101010101" pitchFamily="2" charset="-122"/>
              </a:rPr>
              <a:t>因子和：</a:t>
            </a:r>
            <a:r>
              <a:rPr lang="en-US" altLang="zh-CN" sz="1600" kern="100" dirty="0">
                <a:latin typeface="Consolas" panose="020B0609020204030204" pitchFamily="49" charset="0"/>
                <a:ea typeface="宋体" panose="02010600030101010101" pitchFamily="2" charset="-122"/>
              </a:rPr>
              <a:t>",sum(a))</a:t>
            </a:r>
            <a:endParaRPr lang="zh-CN" altLang="zh-CN" sz="1600" kern="100" dirty="0">
              <a:ea typeface="宋体" panose="02010600030101010101" pitchFamily="2" charset="-122"/>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4-9</a:t>
            </a:r>
            <a:r>
              <a:rPr lang="zh-CN" altLang="zh-CN" dirty="0"/>
              <a:t>】</a:t>
            </a:r>
            <a:endParaRPr lang="zh-CN" altLang="en-US" dirty="0"/>
          </a:p>
        </p:txBody>
      </p:sp>
      <p:sp>
        <p:nvSpPr>
          <p:cNvPr id="3" name="内容占位符 2"/>
          <p:cNvSpPr>
            <a:spLocks noGrp="1"/>
          </p:cNvSpPr>
          <p:nvPr>
            <p:ph idx="1"/>
          </p:nvPr>
        </p:nvSpPr>
        <p:spPr>
          <a:xfrm>
            <a:off x="334435" y="1124745"/>
            <a:ext cx="5401526" cy="648072"/>
          </a:xfrm>
        </p:spPr>
        <p:txBody>
          <a:bodyPr/>
          <a:lstStyle/>
          <a:p>
            <a:r>
              <a:rPr lang="zh-CN" altLang="zh-CN" dirty="0"/>
              <a:t>程序可能的一次运行结果：</a:t>
            </a:r>
            <a:endParaRPr lang="zh-CN" altLang="en-US" dirty="0"/>
          </a:p>
        </p:txBody>
      </p:sp>
      <p:sp>
        <p:nvSpPr>
          <p:cNvPr id="5" name="矩形 4"/>
          <p:cNvSpPr/>
          <p:nvPr/>
        </p:nvSpPr>
        <p:spPr>
          <a:xfrm>
            <a:off x="119336" y="2060848"/>
            <a:ext cx="6096000" cy="3216265"/>
          </a:xfrm>
          <a:prstGeom prst="rect">
            <a:avLst/>
          </a:prstGeom>
        </p:spPr>
        <p:txBody>
          <a:bodyPr>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example4_9.py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请输入一个正整数</a:t>
            </a:r>
            <a:r>
              <a:rPr lang="en-US" altLang="zh-CN" kern="100" dirty="0">
                <a:latin typeface="Consolas" panose="020B0609020204030204" pitchFamily="49" charset="0"/>
                <a:ea typeface="宋体" panose="02010600030101010101" pitchFamily="2" charset="-122"/>
              </a:rPr>
              <a:t>n(n&lt;=1000)</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-9</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输入错误，请重新输入</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请输入一个正整数</a:t>
            </a:r>
            <a:r>
              <a:rPr lang="en-US" altLang="zh-CN" kern="100" dirty="0">
                <a:latin typeface="Consolas" panose="020B0609020204030204" pitchFamily="49" charset="0"/>
                <a:ea typeface="宋体" panose="02010600030101010101" pitchFamily="2" charset="-122"/>
              </a:rPr>
              <a:t>n(n&lt;=1000)</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输入错误，请重新输入</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请输入一个正整数</a:t>
            </a:r>
            <a:r>
              <a:rPr lang="en-US" altLang="zh-CN" kern="100" dirty="0">
                <a:latin typeface="Consolas" panose="020B0609020204030204" pitchFamily="49" charset="0"/>
                <a:ea typeface="宋体" panose="02010600030101010101" pitchFamily="2" charset="-122"/>
              </a:rPr>
              <a:t>n(n&lt;=1000)</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2000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输入错误，请重新输入</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请输入一个正整数</a:t>
            </a:r>
            <a:r>
              <a:rPr lang="en-US" altLang="zh-CN" kern="100" dirty="0">
                <a:latin typeface="Consolas" panose="020B0609020204030204" pitchFamily="49" charset="0"/>
                <a:ea typeface="宋体" panose="02010600030101010101" pitchFamily="2" charset="-122"/>
              </a:rPr>
              <a:t>n(n&lt;=1000)</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6</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因子为：</a:t>
            </a:r>
            <a:r>
              <a:rPr lang="en-US" altLang="zh-CN" kern="100" dirty="0">
                <a:latin typeface="Consolas" panose="020B0609020204030204" pitchFamily="49" charset="0"/>
                <a:ea typeface="宋体" panose="02010600030101010101" pitchFamily="2" charset="-122"/>
              </a:rPr>
              <a:t> [2, 3] </a:t>
            </a:r>
            <a:r>
              <a:rPr lang="zh-CN" altLang="zh-CN" kern="100" dirty="0">
                <a:latin typeface="Consolas" panose="020B0609020204030204" pitchFamily="49" charset="0"/>
                <a:ea typeface="宋体" panose="02010600030101010101" pitchFamily="2" charset="-122"/>
              </a:rPr>
              <a:t>因子和：</a:t>
            </a:r>
            <a:r>
              <a:rPr lang="en-US" altLang="zh-CN" kern="100" dirty="0">
                <a:latin typeface="Consolas" panose="020B0609020204030204" pitchFamily="49" charset="0"/>
                <a:ea typeface="宋体" panose="02010600030101010101" pitchFamily="2" charset="-122"/>
              </a:rPr>
              <a:t> 5</a:t>
            </a:r>
            <a:endParaRPr lang="zh-CN" altLang="zh-CN" sz="1800" kern="100" dirty="0">
              <a:ea typeface="宋体" panose="02010600030101010101" pitchFamily="2" charset="-122"/>
            </a:endParaRPr>
          </a:p>
        </p:txBody>
      </p:sp>
      <p:sp>
        <p:nvSpPr>
          <p:cNvPr id="6" name="矩形 5"/>
          <p:cNvSpPr/>
          <p:nvPr/>
        </p:nvSpPr>
        <p:spPr>
          <a:xfrm>
            <a:off x="5591944" y="4926507"/>
            <a:ext cx="6096000" cy="1277273"/>
          </a:xfrm>
          <a:prstGeom prst="rect">
            <a:avLst/>
          </a:prstGeom>
        </p:spPr>
        <p:txBody>
          <a:bodyPr>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example4_9.py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请输入一个正整数</a:t>
            </a:r>
            <a:r>
              <a:rPr lang="en-US" altLang="zh-CN" kern="100" dirty="0">
                <a:latin typeface="Consolas" panose="020B0609020204030204" pitchFamily="49" charset="0"/>
                <a:ea typeface="宋体" panose="02010600030101010101" pitchFamily="2" charset="-122"/>
              </a:rPr>
              <a:t>n(n&lt;=1000)</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24</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因子为：</a:t>
            </a:r>
            <a:r>
              <a:rPr lang="en-US" altLang="zh-CN" kern="100" dirty="0">
                <a:latin typeface="Consolas" panose="020B0609020204030204" pitchFamily="49" charset="0"/>
                <a:ea typeface="宋体" panose="02010600030101010101" pitchFamily="2" charset="-122"/>
              </a:rPr>
              <a:t> [2, 3, 4, 6, 8, 12] </a:t>
            </a:r>
            <a:r>
              <a:rPr lang="zh-CN" altLang="zh-CN" kern="100" dirty="0">
                <a:latin typeface="Consolas" panose="020B0609020204030204" pitchFamily="49" charset="0"/>
                <a:ea typeface="宋体" panose="02010600030101010101" pitchFamily="2" charset="-122"/>
              </a:rPr>
              <a:t>因子和：</a:t>
            </a:r>
            <a:r>
              <a:rPr lang="en-US" altLang="zh-CN" kern="100" dirty="0">
                <a:latin typeface="Consolas" panose="020B0609020204030204" pitchFamily="49" charset="0"/>
                <a:ea typeface="宋体" panose="02010600030101010101" pitchFamily="2" charset="-122"/>
              </a:rPr>
              <a:t> 35</a:t>
            </a:r>
            <a:endParaRPr lang="zh-CN" altLang="zh-CN" sz="1800" kern="100" dirty="0">
              <a:ea typeface="宋体" panose="02010600030101010101" pitchFamily="2" charset="-122"/>
            </a:endParaRPr>
          </a:p>
        </p:txBody>
      </p:sp>
      <p:sp>
        <p:nvSpPr>
          <p:cNvPr id="7" name="内容占位符 2"/>
          <p:cNvSpPr txBox="1"/>
          <p:nvPr/>
        </p:nvSpPr>
        <p:spPr bwMode="auto">
          <a:xfrm>
            <a:off x="5735961" y="4062585"/>
            <a:ext cx="540152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355"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8080"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5280"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8180"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3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5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7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9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kern="0" dirty="0"/>
              <a:t>程序可能的</a:t>
            </a:r>
            <a:r>
              <a:rPr lang="zh-CN" altLang="en-US" kern="0" dirty="0"/>
              <a:t>另</a:t>
            </a:r>
            <a:r>
              <a:rPr lang="zh-CN" altLang="zh-CN" kern="0" dirty="0"/>
              <a:t>一次运行结果：</a:t>
            </a:r>
            <a:endParaRPr lang="zh-CN" altLang="en-US" kern="0" dirty="0"/>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zh-CN" dirty="0"/>
              <a:t>推导式</a:t>
            </a:r>
            <a:endParaRPr lang="zh-CN" altLang="en-US" dirty="0"/>
          </a:p>
        </p:txBody>
      </p:sp>
      <p:sp>
        <p:nvSpPr>
          <p:cNvPr id="3" name="内容占位符 2"/>
          <p:cNvSpPr>
            <a:spLocks noGrp="1"/>
          </p:cNvSpPr>
          <p:nvPr>
            <p:ph idx="1"/>
          </p:nvPr>
        </p:nvSpPr>
        <p:spPr/>
        <p:txBody>
          <a:bodyPr/>
          <a:lstStyle/>
          <a:p>
            <a:r>
              <a:rPr lang="zh-CN" altLang="zh-CN" dirty="0"/>
              <a:t>推导式（</a:t>
            </a:r>
            <a:r>
              <a:rPr lang="en-US" altLang="zh-CN" dirty="0"/>
              <a:t>comprehensions</a:t>
            </a:r>
            <a:r>
              <a:rPr lang="zh-CN" altLang="zh-CN" dirty="0"/>
              <a:t>），又称解析式。利用列表推导式、字典推导式、集合推导式可以从一个数据对象构建另一个新的数据对象。利用生成器推导式可以构建生成器对象。</a:t>
            </a:r>
            <a:endParaRPr lang="zh-CN" altLang="en-US" dirty="0"/>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zh-CN" dirty="0"/>
              <a:t>列表推导式</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列表推导式（</a:t>
            </a:r>
            <a:r>
              <a:rPr lang="en-US" altLang="zh-CN" dirty="0"/>
              <a:t>list comprehension</a:t>
            </a:r>
            <a:r>
              <a:rPr lang="zh-CN" altLang="zh-CN" dirty="0"/>
              <a:t>）是</a:t>
            </a:r>
            <a:r>
              <a:rPr lang="en-US" altLang="zh-CN" dirty="0"/>
              <a:t>Python</a:t>
            </a:r>
            <a:r>
              <a:rPr lang="zh-CN" altLang="zh-CN" dirty="0"/>
              <a:t>开发时用得最多的技术之一，表示对可迭代</a:t>
            </a:r>
            <a:r>
              <a:rPr lang="en-US" altLang="zh-CN" dirty="0"/>
              <a:t>(</a:t>
            </a:r>
            <a:r>
              <a:rPr lang="en-US" altLang="zh-CN" dirty="0" err="1"/>
              <a:t>Iterable</a:t>
            </a:r>
            <a:r>
              <a:rPr lang="en-US" altLang="zh-CN" dirty="0"/>
              <a:t>)</a:t>
            </a:r>
            <a:r>
              <a:rPr lang="zh-CN" altLang="zh-CN" dirty="0"/>
              <a:t>对象的元素进行遍历、过滤或再次计算，生成满足条件的新列表。它的结构是在一</a:t>
            </a:r>
            <a:r>
              <a:rPr lang="zh-CN" altLang="zh-CN" dirty="0" smtClean="0"/>
              <a:t>个</a:t>
            </a:r>
            <a:r>
              <a:rPr lang="zh-CN" altLang="en-US" dirty="0"/>
              <a:t>方</a:t>
            </a:r>
            <a:r>
              <a:rPr lang="zh-CN" altLang="zh-CN" dirty="0" smtClean="0"/>
              <a:t>括号</a:t>
            </a:r>
            <a:r>
              <a:rPr lang="zh-CN" altLang="zh-CN" dirty="0"/>
              <a:t>里包含一个函数或表达式（再次计算），接着是一个</a:t>
            </a:r>
            <a:r>
              <a:rPr lang="en-US" altLang="zh-CN" dirty="0"/>
              <a:t>for</a:t>
            </a:r>
            <a:r>
              <a:rPr lang="zh-CN" altLang="zh-CN" dirty="0"/>
              <a:t>语句（遍历），然后是</a:t>
            </a:r>
            <a:r>
              <a:rPr lang="en-US" altLang="zh-CN" dirty="0"/>
              <a:t>0</a:t>
            </a:r>
            <a:r>
              <a:rPr lang="zh-CN" altLang="zh-CN" dirty="0"/>
              <a:t>个或多个</a:t>
            </a:r>
            <a:r>
              <a:rPr lang="en-US" altLang="zh-CN" dirty="0"/>
              <a:t>for</a:t>
            </a:r>
            <a:r>
              <a:rPr lang="zh-CN" altLang="zh-CN" dirty="0"/>
              <a:t>（遍历）或者</a:t>
            </a:r>
            <a:r>
              <a:rPr lang="en-US" altLang="zh-CN" dirty="0"/>
              <a:t>if</a:t>
            </a:r>
            <a:r>
              <a:rPr lang="zh-CN" altLang="zh-CN" dirty="0"/>
              <a:t>语句（过滤），在逻辑上等价于循环语句，但是形式上更简洁。</a:t>
            </a:r>
            <a:endParaRPr lang="zh-CN" altLang="zh-CN" dirty="0"/>
          </a:p>
          <a:p>
            <a:r>
              <a:rPr lang="zh-CN" altLang="zh-CN" dirty="0"/>
              <a:t>语法形式：</a:t>
            </a:r>
            <a:endParaRPr lang="zh-CN" altLang="zh-CN" dirty="0"/>
          </a:p>
          <a:p>
            <a:pPr lvl="1"/>
            <a:r>
              <a:rPr lang="en-US" altLang="zh-CN" dirty="0"/>
              <a:t>[function / expression for value1 in Iterable1 if condition1</a:t>
            </a:r>
            <a:endParaRPr lang="zh-CN" altLang="zh-CN" dirty="0"/>
          </a:p>
          <a:p>
            <a:pPr lvl="1"/>
            <a:r>
              <a:rPr lang="en-US" altLang="zh-CN" dirty="0"/>
              <a:t>for value2 in Iterable2 if condition2</a:t>
            </a:r>
            <a:endParaRPr lang="zh-CN" altLang="zh-CN" dirty="0"/>
          </a:p>
          <a:p>
            <a:pPr lvl="1"/>
            <a:r>
              <a:rPr lang="en-US" altLang="zh-CN" dirty="0"/>
              <a:t>……</a:t>
            </a:r>
            <a:endParaRPr lang="zh-CN" altLang="zh-CN" dirty="0"/>
          </a:p>
          <a:p>
            <a:pPr lvl="1"/>
            <a:r>
              <a:rPr lang="en-US" altLang="zh-CN" dirty="0"/>
              <a:t>for </a:t>
            </a:r>
            <a:r>
              <a:rPr lang="en-US" altLang="zh-CN" dirty="0" err="1"/>
              <a:t>valuen</a:t>
            </a:r>
            <a:r>
              <a:rPr lang="en-US" altLang="zh-CN" dirty="0"/>
              <a:t> in </a:t>
            </a:r>
            <a:r>
              <a:rPr lang="en-US" altLang="zh-CN" dirty="0" err="1"/>
              <a:t>Iterablen</a:t>
            </a:r>
            <a:r>
              <a:rPr lang="en-US" altLang="zh-CN" dirty="0"/>
              <a:t> if </a:t>
            </a:r>
            <a:r>
              <a:rPr lang="en-US" altLang="zh-CN" dirty="0" err="1"/>
              <a:t>conditionn</a:t>
            </a:r>
            <a:r>
              <a:rPr lang="en-US" altLang="zh-CN" dirty="0"/>
              <a:t> ]</a:t>
            </a:r>
            <a:endParaRPr lang="zh-CN" altLang="zh-C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440160"/>
          </a:xfrm>
        </p:spPr>
        <p:txBody>
          <a:bodyPr>
            <a:normAutofit lnSpcReduction="10000"/>
          </a:bodyPr>
          <a:lstStyle/>
          <a:p>
            <a:r>
              <a:rPr lang="zh-CN" altLang="zh-CN" dirty="0"/>
              <a:t>当切片开始值与结束值均省略，且步长</a:t>
            </a:r>
            <a:r>
              <a:rPr lang="en-US" altLang="zh-CN" dirty="0"/>
              <a:t>step</a:t>
            </a:r>
            <a:r>
              <a:rPr lang="zh-CN" altLang="zh-CN" dirty="0"/>
              <a:t>大于</a:t>
            </a:r>
            <a:r>
              <a:rPr lang="en-US" altLang="zh-CN" dirty="0"/>
              <a:t>0</a:t>
            </a:r>
            <a:r>
              <a:rPr lang="zh-CN" altLang="zh-CN" dirty="0"/>
              <a:t>，表示在整个原列表范围内，切片索引从第</a:t>
            </a:r>
            <a:r>
              <a:rPr lang="en-US" altLang="zh-CN" dirty="0"/>
              <a:t>0</a:t>
            </a:r>
            <a:r>
              <a:rPr lang="zh-CN" altLang="zh-CN" dirty="0"/>
              <a:t>个位置开始，每次增长</a:t>
            </a:r>
            <a:r>
              <a:rPr lang="en-US" altLang="zh-CN" dirty="0"/>
              <a:t>step</a:t>
            </a:r>
            <a:r>
              <a:rPr lang="zh-CN" altLang="zh-CN" dirty="0"/>
              <a:t>，直到超过原列表的索引范围。</a:t>
            </a:r>
            <a:endParaRPr lang="zh-CN" altLang="en-US" dirty="0"/>
          </a:p>
        </p:txBody>
      </p:sp>
      <p:sp>
        <p:nvSpPr>
          <p:cNvPr id="4" name="矩形 3"/>
          <p:cNvSpPr/>
          <p:nvPr/>
        </p:nvSpPr>
        <p:spPr>
          <a:xfrm>
            <a:off x="2279576" y="2204864"/>
            <a:ext cx="7776864" cy="4108817"/>
          </a:xfrm>
          <a:prstGeom prst="rect">
            <a:avLst/>
          </a:prstGeom>
          <a:ln>
            <a:solidFill>
              <a:srgbClr val="00B050"/>
            </a:solidFill>
          </a:ln>
        </p:spPr>
        <p:txBody>
          <a:bodyPr wrap="square">
            <a:spAutoFit/>
          </a:bodyPr>
          <a:lstStyle/>
          <a:p>
            <a:pPr algn="l"/>
            <a:r>
              <a:rPr lang="en-US" altLang="zh-CN" sz="1800" dirty="0"/>
              <a:t>&gt;&gt;&gt; n[::3]		</a:t>
            </a:r>
            <a:endParaRPr lang="zh-CN" altLang="zh-CN" sz="1800" dirty="0"/>
          </a:p>
          <a:p>
            <a:pPr algn="l"/>
            <a:r>
              <a:rPr lang="en-US" altLang="zh-CN" sz="1800" dirty="0"/>
              <a:t>[0, 3, 6, 9]</a:t>
            </a:r>
            <a:endParaRPr lang="zh-CN" altLang="zh-CN" sz="1800" dirty="0"/>
          </a:p>
          <a:p>
            <a:pPr algn="l"/>
            <a:r>
              <a:rPr lang="en-US" altLang="zh-CN" sz="1800" dirty="0"/>
              <a:t>&gt;&gt;&gt; n[7:2:-1]	#</a:t>
            </a:r>
            <a:r>
              <a:rPr lang="zh-CN" altLang="zh-CN" sz="1800" dirty="0"/>
              <a:t>步长为负数时，</a:t>
            </a:r>
            <a:r>
              <a:rPr lang="en-US" altLang="zh-CN" sz="1800" dirty="0"/>
              <a:t>start</a:t>
            </a:r>
            <a:r>
              <a:rPr lang="zh-CN" altLang="zh-CN" sz="1800" dirty="0"/>
              <a:t>不能小于</a:t>
            </a:r>
            <a:r>
              <a:rPr lang="en-US" altLang="zh-CN" sz="1800" dirty="0"/>
              <a:t>end</a:t>
            </a:r>
            <a:r>
              <a:rPr lang="zh-CN" altLang="zh-CN" sz="1800" dirty="0"/>
              <a:t>值。</a:t>
            </a:r>
            <a:endParaRPr lang="zh-CN" altLang="zh-CN" sz="1800" dirty="0"/>
          </a:p>
          <a:p>
            <a:pPr algn="l"/>
            <a:r>
              <a:rPr lang="en-US" altLang="zh-CN" sz="1800" dirty="0"/>
              <a:t>[7, 6, 5, 4, 3]</a:t>
            </a:r>
            <a:endParaRPr lang="zh-CN" altLang="zh-CN" sz="1800" dirty="0"/>
          </a:p>
          <a:p>
            <a:pPr algn="l"/>
            <a:r>
              <a:rPr lang="en-US" altLang="zh-CN" sz="1800" dirty="0"/>
              <a:t>&gt;&gt;&gt; n[11::-2]  	#11</a:t>
            </a:r>
            <a:r>
              <a:rPr lang="zh-CN" altLang="zh-CN" sz="1800" dirty="0"/>
              <a:t>超过范围，实际索引从最后一个元素开始。</a:t>
            </a:r>
            <a:endParaRPr lang="zh-CN" altLang="zh-CN" sz="1800" dirty="0"/>
          </a:p>
          <a:p>
            <a:pPr algn="l"/>
            <a:r>
              <a:rPr lang="en-US" altLang="zh-CN" sz="1800" dirty="0"/>
              <a:t>[9, 7, 5, 3, 1]</a:t>
            </a:r>
            <a:endParaRPr lang="zh-CN" altLang="zh-CN" sz="1800" dirty="0"/>
          </a:p>
          <a:p>
            <a:pPr algn="l"/>
            <a:r>
              <a:rPr lang="en-US" altLang="zh-CN" sz="1800" dirty="0"/>
              <a:t>&gt;&gt;&gt; n[::-2]	#</a:t>
            </a:r>
            <a:r>
              <a:rPr lang="zh-CN" altLang="zh-CN" sz="1800" dirty="0"/>
              <a:t>这里步长为负数，表示在整个列表内，从后往前取值。</a:t>
            </a:r>
            <a:endParaRPr lang="zh-CN" altLang="zh-CN" sz="1800" dirty="0"/>
          </a:p>
          <a:p>
            <a:pPr algn="l"/>
            <a:r>
              <a:rPr lang="en-US" altLang="zh-CN" sz="1800" dirty="0"/>
              <a:t>[9, 7, 5, 3, 1]</a:t>
            </a:r>
            <a:endParaRPr lang="zh-CN" altLang="zh-CN" sz="1800" dirty="0"/>
          </a:p>
          <a:p>
            <a:pPr algn="l"/>
            <a:r>
              <a:rPr lang="en-US" altLang="zh-CN" sz="1800" dirty="0"/>
              <a:t>&gt;&gt;&gt; n[::-1]</a:t>
            </a:r>
            <a:endParaRPr lang="zh-CN" altLang="zh-CN" sz="1800" dirty="0"/>
          </a:p>
          <a:p>
            <a:pPr algn="l"/>
            <a:r>
              <a:rPr lang="en-US" altLang="zh-CN" sz="1800" dirty="0"/>
              <a:t>[9, 8, 7, 6, 5, 4, 3, 2, 1, 0]</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3143250" y="2470150"/>
              <a:ext cx="114300" cy="31750"/>
            </p14:xfrm>
          </p:contentPart>
        </mc:Choice>
        <mc:Fallback xmlns="">
          <p:pic>
            <p:nvPicPr>
              <p:cNvPr id="5" name="墨迹 4"/>
            </p:nvPicPr>
            <p:blipFill>
              <a:blip r:embed="rId2"/>
            </p:blipFill>
            <p:spPr>
              <a:xfrm>
                <a:off x="3143250" y="2470150"/>
                <a:ext cx="114300" cy="317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3384550" y="3289300"/>
              <a:ext cx="203200" cy="6350"/>
            </p14:xfrm>
          </p:contentPart>
        </mc:Choice>
        <mc:Fallback xmlns="">
          <p:pic>
            <p:nvPicPr>
              <p:cNvPr id="6" name="墨迹 5"/>
            </p:nvPicPr>
            <p:blipFill>
              <a:blip r:embed="rId4"/>
            </p:blipFill>
            <p:spPr>
              <a:xfrm>
                <a:off x="3384550" y="3289300"/>
                <a:ext cx="203200" cy="6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054350" y="4108450"/>
              <a:ext cx="95250" cy="82550"/>
            </p14:xfrm>
          </p:contentPart>
        </mc:Choice>
        <mc:Fallback xmlns="">
          <p:pic>
            <p:nvPicPr>
              <p:cNvPr id="7" name="墨迹 6"/>
            </p:nvPicPr>
            <p:blipFill>
              <a:blip r:embed="rId6"/>
            </p:blipFill>
            <p:spPr>
              <a:xfrm>
                <a:off x="3054350" y="4108450"/>
                <a:ext cx="95250" cy="825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4343400" y="4133850"/>
              <a:ext cx="1327150" cy="38100"/>
            </p14:xfrm>
          </p:contentPart>
        </mc:Choice>
        <mc:Fallback xmlns="">
          <p:pic>
            <p:nvPicPr>
              <p:cNvPr id="8" name="墨迹 7"/>
            </p:nvPicPr>
            <p:blipFill>
              <a:blip r:embed="rId8"/>
            </p:blipFill>
            <p:spPr>
              <a:xfrm>
                <a:off x="4343400" y="4133850"/>
                <a:ext cx="1327150" cy="381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3162300" y="4908550"/>
              <a:ext cx="165100" cy="76200"/>
            </p14:xfrm>
          </p:contentPart>
        </mc:Choice>
        <mc:Fallback xmlns="">
          <p:pic>
            <p:nvPicPr>
              <p:cNvPr id="9" name="墨迹 8"/>
            </p:nvPicPr>
            <p:blipFill>
              <a:blip r:embed="rId10"/>
            </p:blipFill>
            <p:spPr>
              <a:xfrm>
                <a:off x="3162300" y="4908550"/>
                <a:ext cx="165100" cy="76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3416300" y="4114800"/>
              <a:ext cx="152400" cy="152400"/>
            </p14:xfrm>
          </p:contentPart>
        </mc:Choice>
        <mc:Fallback xmlns="">
          <p:pic>
            <p:nvPicPr>
              <p:cNvPr id="10" name="墨迹 9"/>
            </p:nvPicPr>
            <p:blipFill>
              <a:blip r:embed="rId12"/>
            </p:blipFill>
            <p:spPr>
              <a:xfrm>
                <a:off x="3416300" y="4114800"/>
                <a:ext cx="152400" cy="152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3371850" y="3263900"/>
              <a:ext cx="254000" cy="190500"/>
            </p14:xfrm>
          </p:contentPart>
        </mc:Choice>
        <mc:Fallback xmlns="">
          <p:pic>
            <p:nvPicPr>
              <p:cNvPr id="11" name="墨迹 10"/>
            </p:nvPicPr>
            <p:blipFill>
              <a:blip r:embed="rId14"/>
            </p:blipFill>
            <p:spPr>
              <a:xfrm>
                <a:off x="3371850" y="3263900"/>
                <a:ext cx="254000" cy="1905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3181350" y="5778500"/>
              <a:ext cx="146050" cy="76200"/>
            </p14:xfrm>
          </p:contentPart>
        </mc:Choice>
        <mc:Fallback xmlns="">
          <p:pic>
            <p:nvPicPr>
              <p:cNvPr id="12" name="墨迹 11"/>
            </p:nvPicPr>
            <p:blipFill>
              <a:blip r:embed="rId16"/>
            </p:blipFill>
            <p:spPr>
              <a:xfrm>
                <a:off x="3181350" y="5778500"/>
                <a:ext cx="146050" cy="76200"/>
              </a:xfrm>
              <a:prstGeom prst="rect"/>
            </p:spPr>
          </p:pic>
        </mc:Fallback>
      </mc:AlternateContent>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zh-CN" dirty="0"/>
              <a:t>列表推导式</a:t>
            </a:r>
            <a:endParaRPr lang="zh-CN" altLang="en-US" dirty="0"/>
          </a:p>
        </p:txBody>
      </p:sp>
      <p:sp>
        <p:nvSpPr>
          <p:cNvPr id="3" name="内容占位符 2"/>
          <p:cNvSpPr>
            <a:spLocks noGrp="1"/>
          </p:cNvSpPr>
          <p:nvPr>
            <p:ph idx="1"/>
          </p:nvPr>
        </p:nvSpPr>
        <p:spPr>
          <a:xfrm>
            <a:off x="334434" y="1124745"/>
            <a:ext cx="11523135" cy="1656184"/>
          </a:xfrm>
        </p:spPr>
        <p:txBody>
          <a:bodyPr/>
          <a:lstStyle/>
          <a:p>
            <a:r>
              <a:rPr lang="en-US" altLang="zh-CN" b="1" dirty="0"/>
              <a:t>1. </a:t>
            </a:r>
            <a:r>
              <a:rPr lang="zh-CN" altLang="zh-CN" b="1" dirty="0"/>
              <a:t>列表推导式和循环语句</a:t>
            </a:r>
            <a:r>
              <a:rPr lang="en-US" altLang="zh-CN" b="1" dirty="0"/>
              <a:t>for</a:t>
            </a:r>
            <a:endParaRPr lang="en-US" altLang="zh-CN" b="1" dirty="0"/>
          </a:p>
          <a:p>
            <a:r>
              <a:rPr lang="zh-CN" altLang="zh-CN" dirty="0"/>
              <a:t>如果要将一个数字列表中的元素均扩大</a:t>
            </a:r>
            <a:r>
              <a:rPr lang="en-US" altLang="zh-CN" dirty="0"/>
              <a:t>2</a:t>
            </a:r>
            <a:r>
              <a:rPr lang="zh-CN" altLang="zh-CN" dirty="0"/>
              <a:t>倍组成新列表，利用循环语句，我们可以这样做：</a:t>
            </a:r>
            <a:endParaRPr lang="zh-CN" altLang="en-US" dirty="0"/>
          </a:p>
        </p:txBody>
      </p:sp>
      <p:sp>
        <p:nvSpPr>
          <p:cNvPr id="4" name="矩形 3"/>
          <p:cNvSpPr/>
          <p:nvPr/>
        </p:nvSpPr>
        <p:spPr>
          <a:xfrm>
            <a:off x="407368" y="2924599"/>
            <a:ext cx="5256584" cy="2923877"/>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n=[10,-33,21,5,-7,-9,3,28,-16,37]</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for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in n:</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number.append</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*2)</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[20, -66, 42, 10, -14, -18, 6, 56, -32, 74]</a:t>
            </a:r>
            <a:endParaRPr lang="zh-CN" altLang="zh-CN" sz="1600" kern="100" dirty="0">
              <a:ea typeface="宋体" panose="02010600030101010101" pitchFamily="2" charset="-122"/>
            </a:endParaRPr>
          </a:p>
        </p:txBody>
      </p:sp>
      <p:sp>
        <p:nvSpPr>
          <p:cNvPr id="5" name="矩形 4"/>
          <p:cNvSpPr/>
          <p:nvPr/>
        </p:nvSpPr>
        <p:spPr>
          <a:xfrm>
            <a:off x="5973663" y="2987660"/>
            <a:ext cx="3877986"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利用列表推导式，我们可以这样做：</a:t>
            </a:r>
            <a:endParaRPr lang="zh-CN" altLang="en-US" sz="1800" dirty="0"/>
          </a:p>
        </p:txBody>
      </p:sp>
      <p:sp>
        <p:nvSpPr>
          <p:cNvPr id="6" name="矩形 5"/>
          <p:cNvSpPr/>
          <p:nvPr/>
        </p:nvSpPr>
        <p:spPr>
          <a:xfrm>
            <a:off x="6048672" y="3638634"/>
            <a:ext cx="5375920" cy="1446550"/>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n=[10,-33,21,5,-7,-9,3,28,-16,37]</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*2 for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in n]</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[20, -66, 42, 10, -14, -18, 6, 56, -32, 74]</a:t>
            </a:r>
            <a:endParaRPr lang="zh-CN" altLang="zh-CN" sz="1600" kern="100" dirty="0">
              <a:ea typeface="宋体" panose="02010600030101010101" pitchFamily="2" charset="-122"/>
            </a:endParaRPr>
          </a:p>
        </p:txBody>
      </p:sp>
      <p:sp>
        <p:nvSpPr>
          <p:cNvPr id="7" name="矩形 6"/>
          <p:cNvSpPr/>
          <p:nvPr/>
        </p:nvSpPr>
        <p:spPr>
          <a:xfrm>
            <a:off x="6048672" y="5324583"/>
            <a:ext cx="5489776" cy="1015663"/>
          </a:xfrm>
          <a:prstGeom prst="rect">
            <a:avLst/>
          </a:prstGeom>
        </p:spPr>
        <p:txBody>
          <a:bodyPr wrap="square">
            <a:spAutoFit/>
          </a:bodyPr>
          <a:lstStyle/>
          <a:p>
            <a:pPr algn="l"/>
            <a:r>
              <a:rPr lang="zh-CN" altLang="zh-CN" sz="2000" dirty="0">
                <a:ea typeface="宋体" panose="02010600030101010101" pitchFamily="2" charset="-122"/>
                <a:cs typeface="Times New Roman" panose="02020603050405020304" pitchFamily="18" charset="0"/>
              </a:rPr>
              <a:t>不难看出，利用列表推导式更加简洁。由于</a:t>
            </a:r>
            <a:r>
              <a:rPr lang="en-US" altLang="zh-CN" sz="2000" dirty="0">
                <a:ea typeface="宋体" panose="02010600030101010101" pitchFamily="2" charset="-122"/>
              </a:rPr>
              <a:t>Python</a:t>
            </a:r>
            <a:r>
              <a:rPr lang="zh-CN" altLang="zh-CN" sz="2000" dirty="0">
                <a:ea typeface="宋体" panose="02010600030101010101" pitchFamily="2" charset="-122"/>
                <a:cs typeface="Times New Roman" panose="02020603050405020304" pitchFamily="18" charset="0"/>
              </a:rPr>
              <a:t>内部对列表推导式做了大量优化，还能保证较快的运行速度。</a:t>
            </a:r>
            <a:endParaRPr lang="zh-CN" altLang="en-US" sz="2000" dirty="0"/>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zh-CN" dirty="0"/>
              <a:t>列表推导式</a:t>
            </a:r>
            <a:endParaRPr lang="zh-CN" altLang="en-US" dirty="0"/>
          </a:p>
        </p:txBody>
      </p:sp>
      <p:sp>
        <p:nvSpPr>
          <p:cNvPr id="3" name="内容占位符 2"/>
          <p:cNvSpPr>
            <a:spLocks noGrp="1"/>
          </p:cNvSpPr>
          <p:nvPr>
            <p:ph idx="1"/>
          </p:nvPr>
        </p:nvSpPr>
        <p:spPr>
          <a:xfrm>
            <a:off x="334434" y="1124745"/>
            <a:ext cx="11523135" cy="1728192"/>
          </a:xfrm>
        </p:spPr>
        <p:txBody>
          <a:bodyPr/>
          <a:lstStyle/>
          <a:p>
            <a:r>
              <a:rPr lang="zh-CN" altLang="zh-CN" dirty="0"/>
              <a:t>当然，</a:t>
            </a:r>
            <a:r>
              <a:rPr lang="en-US" altLang="zh-CN" dirty="0"/>
              <a:t>for</a:t>
            </a:r>
            <a:r>
              <a:rPr lang="zh-CN" altLang="zh-CN" dirty="0"/>
              <a:t>循环可以嵌套。列表推导式中也可以有多个</a:t>
            </a:r>
            <a:r>
              <a:rPr lang="en-US" altLang="zh-CN" dirty="0"/>
              <a:t>for</a:t>
            </a:r>
            <a:r>
              <a:rPr lang="zh-CN" altLang="zh-CN" dirty="0"/>
              <a:t>语句。</a:t>
            </a:r>
            <a:endParaRPr lang="zh-CN" altLang="zh-CN" dirty="0"/>
          </a:p>
          <a:p>
            <a:r>
              <a:rPr lang="zh-CN" altLang="zh-CN" dirty="0"/>
              <a:t>如果要将一个一层嵌套数字列表中的元素展开后扩大</a:t>
            </a:r>
            <a:r>
              <a:rPr lang="en-US" altLang="zh-CN" dirty="0"/>
              <a:t>2</a:t>
            </a:r>
            <a:r>
              <a:rPr lang="zh-CN" altLang="zh-CN" dirty="0"/>
              <a:t>倍组成新列表，利用循环嵌套语句，我们可以这样做：</a:t>
            </a:r>
            <a:endParaRPr lang="zh-CN" altLang="en-US" dirty="0"/>
          </a:p>
        </p:txBody>
      </p:sp>
      <p:sp>
        <p:nvSpPr>
          <p:cNvPr id="4" name="矩形 3"/>
          <p:cNvSpPr/>
          <p:nvPr/>
        </p:nvSpPr>
        <p:spPr>
          <a:xfrm>
            <a:off x="119336" y="2840155"/>
            <a:ext cx="6430391" cy="3293209"/>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n=[[10,-33,21],[5,-7,-9,3,28,-16,37]]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一层嵌套列表</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for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in n:</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for j in i:</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number.append</a:t>
            </a:r>
            <a:r>
              <a:rPr lang="en-US" altLang="zh-CN" sz="1600" kern="100" dirty="0">
                <a:latin typeface="Consolas" panose="020B0609020204030204" pitchFamily="49" charset="0"/>
                <a:ea typeface="宋体" panose="02010600030101010101" pitchFamily="2" charset="-122"/>
                <a:cs typeface="Consolas" panose="020B0609020204030204" pitchFamily="49" charset="0"/>
              </a:rPr>
              <a:t>(j*2)</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dirty="0">
                <a:latin typeface="Consolas" panose="020B0609020204030204" pitchFamily="49" charset="0"/>
                <a:ea typeface="宋体" panose="02010600030101010101" pitchFamily="2" charset="-122"/>
                <a:cs typeface="Consolas" panose="020B0609020204030204" pitchFamily="49" charset="0"/>
              </a:rPr>
              <a:t>[20, -66, 42, 10, -14, -18, 6, 56, -32, 74]</a:t>
            </a:r>
            <a:endParaRPr lang="zh-CN" altLang="en-US" sz="1600" dirty="0"/>
          </a:p>
        </p:txBody>
      </p:sp>
      <p:sp>
        <p:nvSpPr>
          <p:cNvPr id="5" name="矩形 4"/>
          <p:cNvSpPr/>
          <p:nvPr/>
        </p:nvSpPr>
        <p:spPr>
          <a:xfrm>
            <a:off x="6776199" y="3205135"/>
            <a:ext cx="4288353" cy="400110"/>
          </a:xfrm>
          <a:prstGeom prst="rect">
            <a:avLst/>
          </a:prstGeom>
        </p:spPr>
        <p:txBody>
          <a:bodyPr wrap="none">
            <a:spAutoFit/>
          </a:bodyPr>
          <a:lstStyle/>
          <a:p>
            <a:r>
              <a:rPr lang="zh-CN" altLang="zh-CN" sz="2000" dirty="0">
                <a:ea typeface="宋体" panose="02010600030101010101" pitchFamily="2" charset="-122"/>
                <a:cs typeface="Times New Roman" panose="02020603050405020304" pitchFamily="18" charset="0"/>
              </a:rPr>
              <a:t>利用列表推导式，我们可以这样做：</a:t>
            </a:r>
            <a:endParaRPr lang="zh-CN" altLang="en-US" sz="2000" dirty="0"/>
          </a:p>
        </p:txBody>
      </p:sp>
      <p:sp>
        <p:nvSpPr>
          <p:cNvPr id="6" name="矩形 5"/>
          <p:cNvSpPr/>
          <p:nvPr/>
        </p:nvSpPr>
        <p:spPr>
          <a:xfrm>
            <a:off x="6674849" y="3926666"/>
            <a:ext cx="5253799" cy="1446550"/>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n=[[10,-33,21],[5,-7,-9,3,28,-16,37]]</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number=[j*2 for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in n for j in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[20, -66, 42, 10, -14, -18, 6, 56, -32, 74]</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zh-CN" dirty="0"/>
              <a:t>列表推导式</a:t>
            </a:r>
            <a:endParaRPr lang="zh-CN" altLang="en-US" dirty="0"/>
          </a:p>
        </p:txBody>
      </p:sp>
      <p:sp>
        <p:nvSpPr>
          <p:cNvPr id="3" name="内容占位符 2"/>
          <p:cNvSpPr>
            <a:spLocks noGrp="1"/>
          </p:cNvSpPr>
          <p:nvPr>
            <p:ph idx="1"/>
          </p:nvPr>
        </p:nvSpPr>
        <p:spPr>
          <a:xfrm>
            <a:off x="334434" y="1124745"/>
            <a:ext cx="11523135" cy="2736304"/>
          </a:xfrm>
        </p:spPr>
        <p:txBody>
          <a:bodyPr/>
          <a:lstStyle/>
          <a:p>
            <a:r>
              <a:rPr lang="en-US" altLang="zh-CN" b="1" dirty="0"/>
              <a:t>2. </a:t>
            </a:r>
            <a:r>
              <a:rPr lang="zh-CN" altLang="zh-CN" b="1" dirty="0"/>
              <a:t>列表推导式和条件语句</a:t>
            </a:r>
            <a:r>
              <a:rPr lang="en-US" altLang="zh-CN" b="1" dirty="0"/>
              <a:t>if</a:t>
            </a:r>
            <a:endParaRPr lang="zh-CN" altLang="zh-CN" dirty="0"/>
          </a:p>
          <a:p>
            <a:r>
              <a:rPr lang="zh-CN" altLang="zh-CN" dirty="0"/>
              <a:t>在列表推导式中，条件语句</a:t>
            </a:r>
            <a:r>
              <a:rPr lang="en-US" altLang="zh-CN" dirty="0"/>
              <a:t>if</a:t>
            </a:r>
            <a:r>
              <a:rPr lang="zh-CN" altLang="zh-CN" dirty="0"/>
              <a:t>对可迭代</a:t>
            </a:r>
            <a:r>
              <a:rPr lang="en-US" altLang="zh-CN" dirty="0"/>
              <a:t>(</a:t>
            </a:r>
            <a:r>
              <a:rPr lang="en-US" altLang="zh-CN" dirty="0" err="1"/>
              <a:t>Iterable</a:t>
            </a:r>
            <a:r>
              <a:rPr lang="en-US" altLang="zh-CN" dirty="0"/>
              <a:t>)</a:t>
            </a:r>
            <a:r>
              <a:rPr lang="zh-CN" altLang="zh-CN" dirty="0"/>
              <a:t>对象中的元素进行筛选，起到过滤的作用。</a:t>
            </a:r>
            <a:endParaRPr lang="zh-CN" altLang="zh-CN" dirty="0"/>
          </a:p>
          <a:p>
            <a:r>
              <a:rPr lang="zh-CN" altLang="zh-CN" dirty="0"/>
              <a:t>接着上面的例子，如果是将一个数字列表中的是正数的元素扩大</a:t>
            </a:r>
            <a:r>
              <a:rPr lang="en-US" altLang="zh-CN" dirty="0"/>
              <a:t>2</a:t>
            </a:r>
            <a:r>
              <a:rPr lang="zh-CN" altLang="zh-CN" dirty="0"/>
              <a:t>倍组成新列表，利用列表推导式，我们可以这样做：</a:t>
            </a:r>
            <a:endParaRPr lang="zh-CN" altLang="en-US" dirty="0"/>
          </a:p>
        </p:txBody>
      </p:sp>
      <p:sp>
        <p:nvSpPr>
          <p:cNvPr id="4" name="矩形 3"/>
          <p:cNvSpPr/>
          <p:nvPr/>
        </p:nvSpPr>
        <p:spPr>
          <a:xfrm>
            <a:off x="983432" y="4149080"/>
            <a:ext cx="6096000" cy="1615827"/>
          </a:xfrm>
          <a:prstGeom prst="rect">
            <a:avLst/>
          </a:prstGeom>
        </p:spPr>
        <p:txBody>
          <a:bodyPr>
            <a:spAutoFit/>
          </a:bodyPr>
          <a:lstStyle/>
          <a:p>
            <a:pPr indent="228600" algn="l">
              <a:spcAft>
                <a:spcPts val="0"/>
              </a:spcAft>
            </a:pPr>
            <a:r>
              <a:rPr lang="en-US" altLang="zh-CN" sz="1800" kern="100">
                <a:latin typeface="Consolas" panose="020B0609020204030204" pitchFamily="49" charset="0"/>
                <a:ea typeface="宋体" panose="02010600030101010101" pitchFamily="2" charset="-122"/>
                <a:cs typeface="Consolas" panose="020B0609020204030204" pitchFamily="49" charset="0"/>
              </a:rPr>
              <a:t>&gt;&gt;&gt; n=[10,-33,21,5,-7,-9,3,28,-16,37]</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number=[</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*2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n if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&gt;0]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[20, 42, 10, 6, 56, 74]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zh-CN" dirty="0"/>
              <a:t>列表推导式</a:t>
            </a:r>
            <a:endParaRPr lang="zh-CN" altLang="en-US" dirty="0"/>
          </a:p>
        </p:txBody>
      </p:sp>
      <p:sp>
        <p:nvSpPr>
          <p:cNvPr id="3" name="内容占位符 2"/>
          <p:cNvSpPr>
            <a:spLocks noGrp="1"/>
          </p:cNvSpPr>
          <p:nvPr>
            <p:ph idx="1"/>
          </p:nvPr>
        </p:nvSpPr>
        <p:spPr>
          <a:xfrm>
            <a:off x="334434" y="1124745"/>
            <a:ext cx="11523135" cy="1656184"/>
          </a:xfrm>
        </p:spPr>
        <p:txBody>
          <a:bodyPr/>
          <a:lstStyle/>
          <a:p>
            <a:r>
              <a:rPr lang="zh-CN" altLang="zh-CN" dirty="0"/>
              <a:t>另外，在列表推导式中还可以使用</a:t>
            </a:r>
            <a:r>
              <a:rPr lang="en-US" altLang="zh-CN" dirty="0"/>
              <a:t>if else</a:t>
            </a:r>
            <a:r>
              <a:rPr lang="zh-CN" altLang="zh-CN" dirty="0"/>
              <a:t>语句。</a:t>
            </a:r>
            <a:endParaRPr lang="zh-CN" altLang="zh-CN" dirty="0"/>
          </a:p>
          <a:p>
            <a:r>
              <a:rPr lang="zh-CN" altLang="zh-CN" dirty="0"/>
              <a:t>将一个数字列表中的正偶数扩大</a:t>
            </a:r>
            <a:r>
              <a:rPr lang="en-US" altLang="zh-CN" dirty="0"/>
              <a:t>2</a:t>
            </a:r>
            <a:r>
              <a:rPr lang="zh-CN" altLang="zh-CN" dirty="0"/>
              <a:t>倍、正奇数扩大</a:t>
            </a:r>
            <a:r>
              <a:rPr lang="en-US" altLang="zh-CN" dirty="0"/>
              <a:t>3</a:t>
            </a:r>
            <a:r>
              <a:rPr lang="zh-CN" altLang="zh-CN" dirty="0"/>
              <a:t>倍组成新列表，利用列表推导式，我们可以这样做：</a:t>
            </a:r>
            <a:endParaRPr lang="zh-CN" altLang="zh-CN" dirty="0"/>
          </a:p>
        </p:txBody>
      </p:sp>
      <p:sp>
        <p:nvSpPr>
          <p:cNvPr id="4" name="矩形 3"/>
          <p:cNvSpPr/>
          <p:nvPr/>
        </p:nvSpPr>
        <p:spPr>
          <a:xfrm>
            <a:off x="551384" y="2924599"/>
            <a:ext cx="8568952" cy="178510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&gt;&gt;&gt; n=[10,-33,21,5,-7,-9,3,28,-16,37]</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&gt;&gt;&gt; number=[</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2000" kern="100" dirty="0">
                <a:latin typeface="Consolas" panose="020B0609020204030204" pitchFamily="49" charset="0"/>
                <a:ea typeface="宋体" panose="02010600030101010101" pitchFamily="2" charset="-122"/>
                <a:cs typeface="Consolas" panose="020B0609020204030204" pitchFamily="49" charset="0"/>
              </a:rPr>
              <a:t>*2 if i%2==0 else </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2000" kern="100" dirty="0">
                <a:latin typeface="Consolas" panose="020B0609020204030204" pitchFamily="49" charset="0"/>
                <a:ea typeface="宋体" panose="02010600030101010101" pitchFamily="2" charset="-122"/>
                <a:cs typeface="Consolas" panose="020B0609020204030204" pitchFamily="49" charset="0"/>
              </a:rPr>
              <a:t>*3 for </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2000" kern="100" dirty="0">
                <a:latin typeface="Consolas" panose="020B0609020204030204" pitchFamily="49" charset="0"/>
                <a:ea typeface="宋体" panose="02010600030101010101" pitchFamily="2" charset="-122"/>
                <a:cs typeface="Consolas" panose="020B0609020204030204" pitchFamily="49" charset="0"/>
              </a:rPr>
              <a:t> in n if </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2000" kern="100" dirty="0">
                <a:latin typeface="Consolas" panose="020B0609020204030204" pitchFamily="49" charset="0"/>
                <a:ea typeface="宋体" panose="02010600030101010101" pitchFamily="2" charset="-122"/>
                <a:cs typeface="Consolas" panose="020B0609020204030204" pitchFamily="49" charset="0"/>
              </a:rPr>
              <a:t>&gt;0]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[20, 63, 15, 9, 56, 111]</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4-10</a:t>
            </a:r>
            <a:r>
              <a:rPr lang="zh-CN" altLang="zh-CN" dirty="0"/>
              <a:t>】</a:t>
            </a:r>
            <a:endParaRPr lang="zh-CN" altLang="en-US" dirty="0"/>
          </a:p>
        </p:txBody>
      </p:sp>
      <p:sp>
        <p:nvSpPr>
          <p:cNvPr id="3" name="内容占位符 2"/>
          <p:cNvSpPr>
            <a:spLocks noGrp="1"/>
          </p:cNvSpPr>
          <p:nvPr>
            <p:ph idx="1"/>
          </p:nvPr>
        </p:nvSpPr>
        <p:spPr>
          <a:xfrm>
            <a:off x="334434" y="1124745"/>
            <a:ext cx="11523135" cy="2088232"/>
          </a:xfrm>
        </p:spPr>
        <p:txBody>
          <a:bodyPr>
            <a:normAutofit lnSpcReduction="10000"/>
          </a:bodyPr>
          <a:lstStyle/>
          <a:p>
            <a:r>
              <a:rPr lang="zh-CN" altLang="zh-CN" dirty="0"/>
              <a:t>【例</a:t>
            </a:r>
            <a:r>
              <a:rPr lang="en-US" altLang="zh-CN" dirty="0"/>
              <a:t>4-10</a:t>
            </a:r>
            <a:r>
              <a:rPr lang="zh-CN" altLang="zh-CN" dirty="0"/>
              <a:t>】现有一产品</a:t>
            </a:r>
            <a:r>
              <a:rPr lang="en-US" altLang="zh-CN" dirty="0"/>
              <a:t>1</a:t>
            </a:r>
            <a:r>
              <a:rPr lang="zh-CN" altLang="zh-CN" dirty="0"/>
              <a:t>日</a:t>
            </a:r>
            <a:r>
              <a:rPr lang="en-US" altLang="zh-CN" dirty="0"/>
              <a:t>~31</a:t>
            </a:r>
            <a:r>
              <a:rPr lang="zh-CN" altLang="zh-CN" dirty="0"/>
              <a:t>日的销售额如下：</a:t>
            </a:r>
            <a:endParaRPr lang="zh-CN" altLang="zh-CN" dirty="0"/>
          </a:p>
          <a:p>
            <a:pPr lvl="1"/>
            <a:r>
              <a:rPr lang="en-US" altLang="zh-CN" dirty="0"/>
              <a:t>123,226,136,178,124,167,183,194,119,135,189,125,173,193,143,226,201,200,211,226,132,163,225,129,150,151,226,177,189,134,222</a:t>
            </a:r>
            <a:endParaRPr lang="zh-CN" altLang="zh-CN" dirty="0"/>
          </a:p>
          <a:p>
            <a:r>
              <a:rPr lang="zh-CN" altLang="zh-CN" dirty="0"/>
              <a:t>请找出最大销量以及销售日输出。请用列表推导式完成。</a:t>
            </a:r>
            <a:endParaRPr lang="zh-CN" altLang="en-US" dirty="0"/>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【例</a:t>
            </a:r>
            <a:r>
              <a:rPr lang="en-US" altLang="zh-CN" dirty="0"/>
              <a:t>4-10</a:t>
            </a:r>
            <a:r>
              <a:rPr lang="zh-CN" altLang="zh-CN" dirty="0"/>
              <a:t>】程序代码：</a:t>
            </a:r>
            <a:endParaRPr lang="zh-CN" altLang="en-US" dirty="0"/>
          </a:p>
        </p:txBody>
      </p:sp>
      <p:sp>
        <p:nvSpPr>
          <p:cNvPr id="4" name="矩形 3"/>
          <p:cNvSpPr/>
          <p:nvPr/>
        </p:nvSpPr>
        <p:spPr>
          <a:xfrm>
            <a:off x="336376" y="1048375"/>
            <a:ext cx="9864080" cy="4108817"/>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#example4_10.py</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sales = [123,226,136,178,124,167,183,194,119,135,189,125,173,193,143,\</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226,201,200,211,226,132,163,225,129,150,151,226,177,189,134,222]</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highest=max(sales)</a:t>
            </a:r>
            <a:endParaRPr lang="zh-CN" altLang="zh-CN" sz="1800" kern="100" dirty="0">
              <a:ea typeface="宋体" panose="02010600030101010101" pitchFamily="2" charset="-122"/>
            </a:endParaRPr>
          </a:p>
          <a:p>
            <a:pPr indent="228600" algn="l">
              <a:spcAft>
                <a:spcPts val="0"/>
              </a:spcAft>
            </a:pPr>
            <a:r>
              <a:rPr lang="en-US" altLang="zh-CN" sz="1800" kern="100" dirty="0" err="1">
                <a:latin typeface="Consolas" panose="020B0609020204030204" pitchFamily="49" charset="0"/>
                <a:ea typeface="宋体" panose="02010600030101010101" pitchFamily="2" charset="-122"/>
              </a:rPr>
              <a:t>hh</a:t>
            </a:r>
            <a:r>
              <a:rPr lang="en-US" altLang="zh-CN" sz="1800" kern="100" dirty="0">
                <a:latin typeface="Consolas" panose="020B0609020204030204" pitchFamily="49" charset="0"/>
                <a:ea typeface="宋体" panose="02010600030101010101" pitchFamily="2" charset="-122"/>
              </a:rPr>
              <a:t> =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for </a:t>
            </a:r>
            <a:r>
              <a:rPr lang="en-US" altLang="zh-CN" sz="1800" kern="100" dirty="0" err="1">
                <a:latin typeface="Consolas" panose="020B0609020204030204" pitchFamily="49" charset="0"/>
                <a:ea typeface="宋体" panose="02010600030101010101" pitchFamily="2" charset="-122"/>
              </a:rPr>
              <a:t>i,j</a:t>
            </a:r>
            <a:r>
              <a:rPr lang="en-US" altLang="zh-CN" sz="1800" kern="100" dirty="0">
                <a:latin typeface="Consolas" panose="020B0609020204030204" pitchFamily="49" charset="0"/>
                <a:ea typeface="宋体" panose="02010600030101010101" pitchFamily="2" charset="-122"/>
              </a:rPr>
              <a:t> in enumerate(sales,1) if j == highest]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最大销量：</a:t>
            </a:r>
            <a:r>
              <a:rPr lang="en-US" altLang="zh-CN" sz="1800" kern="100" dirty="0">
                <a:latin typeface="Consolas" panose="020B0609020204030204" pitchFamily="49" charset="0"/>
                <a:ea typeface="宋体" panose="02010600030101010101" pitchFamily="2" charset="-122"/>
              </a:rPr>
              <a:t>',highest)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销售日分别为：</a:t>
            </a:r>
            <a:r>
              <a:rPr lang="en-US" altLang="zh-CN" sz="1800" kern="100" dirty="0">
                <a:latin typeface="Consolas" panose="020B0609020204030204" pitchFamily="49" charset="0"/>
                <a:ea typeface="宋体" panose="02010600030101010101" pitchFamily="2" charset="-122"/>
              </a:rPr>
              <a:t>',end='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a:t>
            </a:r>
            <a:r>
              <a:rPr lang="en-US" altLang="zh-CN" sz="1800" kern="100" dirty="0" err="1">
                <a:latin typeface="Consolas" panose="020B0609020204030204" pitchFamily="49" charset="0"/>
                <a:ea typeface="宋体" panose="02010600030101010101" pitchFamily="2" charset="-122"/>
              </a:rPr>
              <a:t>hh</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第</a:t>
            </a:r>
            <a:r>
              <a:rPr lang="en-US" altLang="zh-CN" sz="1800" kern="100" dirty="0">
                <a:latin typeface="Consolas" panose="020B0609020204030204" pitchFamily="49" charset="0"/>
                <a:ea typeface="宋体" panose="02010600030101010101" pitchFamily="2" charset="-122"/>
              </a:rPr>
              <a:t>%d</a:t>
            </a:r>
            <a:r>
              <a:rPr lang="zh-CN" altLang="zh-CN" sz="1800" kern="100" dirty="0">
                <a:latin typeface="Consolas" panose="020B0609020204030204" pitchFamily="49" charset="0"/>
                <a:ea typeface="宋体" panose="02010600030101010101" pitchFamily="2" charset="-122"/>
              </a:rPr>
              <a:t>日</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i,end</a:t>
            </a: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p:txBody>
      </p:sp>
      <p:sp>
        <p:nvSpPr>
          <p:cNvPr id="5" name="矩形 4"/>
          <p:cNvSpPr/>
          <p:nvPr/>
        </p:nvSpPr>
        <p:spPr>
          <a:xfrm>
            <a:off x="3323882" y="5373216"/>
            <a:ext cx="1980030" cy="400110"/>
          </a:xfrm>
          <a:prstGeom prst="rect">
            <a:avLst/>
          </a:prstGeom>
        </p:spPr>
        <p:txBody>
          <a:bodyPr wrap="none">
            <a:spAutoFit/>
          </a:bodyPr>
          <a:lstStyle/>
          <a:p>
            <a:r>
              <a:rPr lang="zh-CN" altLang="zh-CN" sz="2000" dirty="0">
                <a:ea typeface="宋体" panose="02010600030101010101" pitchFamily="2" charset="-122"/>
                <a:cs typeface="Times New Roman" panose="02020603050405020304" pitchFamily="18" charset="0"/>
              </a:rPr>
              <a:t>程序运行结果：</a:t>
            </a:r>
            <a:endParaRPr lang="zh-CN" altLang="en-US" sz="2000" dirty="0"/>
          </a:p>
        </p:txBody>
      </p:sp>
      <p:sp>
        <p:nvSpPr>
          <p:cNvPr id="6" name="矩形 5"/>
          <p:cNvSpPr/>
          <p:nvPr/>
        </p:nvSpPr>
        <p:spPr>
          <a:xfrm>
            <a:off x="5497532" y="5248071"/>
            <a:ext cx="6096000" cy="1277273"/>
          </a:xfrm>
          <a:prstGeom prst="rect">
            <a:avLst/>
          </a:prstGeom>
          <a:noFill/>
        </p:spPr>
        <p:txBody>
          <a:bodyPr>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example4_10.py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最大销量：</a:t>
            </a:r>
            <a:r>
              <a:rPr lang="en-US" altLang="zh-CN" kern="100" dirty="0">
                <a:latin typeface="Consolas" panose="020B0609020204030204" pitchFamily="49" charset="0"/>
                <a:ea typeface="宋体" panose="02010600030101010101" pitchFamily="2" charset="-122"/>
                <a:cs typeface="Times New Roman" panose="02020603050405020304" pitchFamily="18" charset="0"/>
              </a:rPr>
              <a:t> 226</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销售日分别为：</a:t>
            </a:r>
            <a:r>
              <a:rPr lang="zh-CN" altLang="zh-CN" kern="100" dirty="0">
                <a:latin typeface="Calibri" panose="020F0502020204030204" pitchFamily="34" charset="0"/>
                <a:ea typeface="Consolas" panose="020B0609020204030204" pitchFamily="49" charset="0"/>
                <a:cs typeface="Times New Roman" panose="02020603050405020304" pitchFamily="18" charset="0"/>
              </a:rPr>
              <a:t> </a:t>
            </a:r>
            <a:r>
              <a:rPr lang="zh-CN" altLang="zh-CN" kern="100" dirty="0">
                <a:latin typeface="Consolas" panose="020B0609020204030204" pitchFamily="49" charset="0"/>
                <a:ea typeface="宋体" panose="02010600030101010101" pitchFamily="2" charset="-122"/>
                <a:cs typeface="Times New Roman" panose="02020603050405020304" pitchFamily="18" charset="0"/>
              </a:rPr>
              <a:t>第</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日</a:t>
            </a:r>
            <a:r>
              <a:rPr lang="zh-CN" altLang="zh-CN" kern="100" dirty="0">
                <a:latin typeface="Calibri" panose="020F0502020204030204" pitchFamily="34" charset="0"/>
                <a:ea typeface="Consolas" panose="020B0609020204030204" pitchFamily="49" charset="0"/>
                <a:cs typeface="Times New Roman" panose="02020603050405020304" pitchFamily="18" charset="0"/>
              </a:rPr>
              <a:t> </a:t>
            </a:r>
            <a:r>
              <a:rPr lang="zh-CN" altLang="zh-CN" kern="100" dirty="0">
                <a:latin typeface="Consolas" panose="020B0609020204030204" pitchFamily="49" charset="0"/>
                <a:ea typeface="宋体" panose="02010600030101010101" pitchFamily="2" charset="-122"/>
                <a:cs typeface="Times New Roman" panose="02020603050405020304" pitchFamily="18" charset="0"/>
              </a:rPr>
              <a:t>第</a:t>
            </a:r>
            <a:r>
              <a:rPr lang="en-US" altLang="zh-CN" kern="100" dirty="0">
                <a:latin typeface="Consolas" panose="020B0609020204030204" pitchFamily="49" charset="0"/>
                <a:ea typeface="宋体" panose="02010600030101010101" pitchFamily="2" charset="-122"/>
                <a:cs typeface="Times New Roman" panose="02020603050405020304" pitchFamily="18" charset="0"/>
              </a:rPr>
              <a:t>16</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日</a:t>
            </a:r>
            <a:r>
              <a:rPr lang="zh-CN" altLang="zh-CN" kern="100" dirty="0">
                <a:latin typeface="Calibri" panose="020F0502020204030204" pitchFamily="34" charset="0"/>
                <a:ea typeface="Consolas" panose="020B0609020204030204" pitchFamily="49" charset="0"/>
                <a:cs typeface="Times New Roman" panose="02020603050405020304" pitchFamily="18" charset="0"/>
              </a:rPr>
              <a:t> </a:t>
            </a:r>
            <a:r>
              <a:rPr lang="zh-CN" altLang="zh-CN" kern="100" dirty="0">
                <a:latin typeface="Consolas" panose="020B0609020204030204" pitchFamily="49" charset="0"/>
                <a:ea typeface="宋体" panose="02010600030101010101" pitchFamily="2" charset="-122"/>
                <a:cs typeface="Times New Roman" panose="02020603050405020304" pitchFamily="18" charset="0"/>
              </a:rPr>
              <a:t>第</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20</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日</a:t>
            </a:r>
            <a:r>
              <a:rPr lang="zh-CN" altLang="zh-CN" kern="100" dirty="0">
                <a:latin typeface="Calibri" panose="020F0502020204030204" pitchFamily="34" charset="0"/>
                <a:ea typeface="Consolas" panose="020B0609020204030204" pitchFamily="49" charset="0"/>
                <a:cs typeface="Times New Roman" panose="02020603050405020304" pitchFamily="18" charset="0"/>
              </a:rPr>
              <a:t> </a:t>
            </a:r>
            <a:r>
              <a:rPr lang="zh-CN" altLang="zh-CN" kern="100" dirty="0">
                <a:latin typeface="Consolas" panose="020B0609020204030204" pitchFamily="49" charset="0"/>
                <a:ea typeface="宋体" panose="02010600030101010101" pitchFamily="2" charset="-122"/>
                <a:cs typeface="Times New Roman" panose="02020603050405020304" pitchFamily="18" charset="0"/>
              </a:rPr>
              <a:t>第</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27</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34434" y="1124745"/>
            <a:ext cx="11523135" cy="2304256"/>
          </a:xfrm>
        </p:spPr>
        <p:txBody>
          <a:bodyPr/>
          <a:lstStyle/>
          <a:p>
            <a:r>
              <a:rPr lang="en-US" altLang="zh-CN" b="1" dirty="0"/>
              <a:t>3. </a:t>
            </a:r>
            <a:r>
              <a:rPr lang="zh-CN" altLang="zh-CN" b="1" dirty="0"/>
              <a:t>列表推导式和函数</a:t>
            </a:r>
            <a:r>
              <a:rPr lang="en-US" altLang="zh-CN" b="1" dirty="0"/>
              <a:t>function</a:t>
            </a:r>
            <a:endParaRPr lang="zh-CN" altLang="zh-CN" dirty="0"/>
          </a:p>
          <a:p>
            <a:r>
              <a:rPr lang="zh-CN" altLang="zh-CN" dirty="0"/>
              <a:t>在列表推导式中可以使用函数</a:t>
            </a:r>
            <a:r>
              <a:rPr lang="en-US" altLang="zh-CN" dirty="0"/>
              <a:t>function</a:t>
            </a:r>
            <a:r>
              <a:rPr lang="zh-CN" altLang="zh-CN" dirty="0"/>
              <a:t>。</a:t>
            </a:r>
            <a:endParaRPr lang="zh-CN" altLang="zh-CN" dirty="0"/>
          </a:p>
          <a:p>
            <a:r>
              <a:rPr lang="zh-CN" altLang="zh-CN" dirty="0"/>
              <a:t>利用列表推导式快速生成包含</a:t>
            </a:r>
            <a:r>
              <a:rPr lang="en-US" altLang="zh-CN" dirty="0"/>
              <a:t>15</a:t>
            </a:r>
            <a:r>
              <a:rPr lang="zh-CN" altLang="zh-CN" dirty="0"/>
              <a:t>个</a:t>
            </a:r>
            <a:r>
              <a:rPr lang="en-US" altLang="zh-CN" dirty="0"/>
              <a:t>30~80</a:t>
            </a:r>
            <a:r>
              <a:rPr lang="zh-CN" altLang="zh-CN" dirty="0"/>
              <a:t>（包含</a:t>
            </a:r>
            <a:r>
              <a:rPr lang="en-US" altLang="zh-CN" dirty="0"/>
              <a:t>30</a:t>
            </a:r>
            <a:r>
              <a:rPr lang="zh-CN" altLang="zh-CN" dirty="0"/>
              <a:t>、</a:t>
            </a:r>
            <a:r>
              <a:rPr lang="en-US" altLang="zh-CN" dirty="0"/>
              <a:t>80</a:t>
            </a:r>
            <a:r>
              <a:rPr lang="zh-CN" altLang="zh-CN" dirty="0"/>
              <a:t>）之间的随机整数列表</a:t>
            </a:r>
            <a:r>
              <a:rPr lang="en-US" altLang="zh-CN" dirty="0" err="1"/>
              <a:t>rlist</a:t>
            </a:r>
            <a:r>
              <a:rPr lang="zh-CN" altLang="zh-CN" dirty="0"/>
              <a:t>。</a:t>
            </a:r>
            <a:endParaRPr lang="zh-CN" altLang="en-US" dirty="0"/>
          </a:p>
        </p:txBody>
      </p:sp>
      <p:sp>
        <p:nvSpPr>
          <p:cNvPr id="4" name="矩形 3"/>
          <p:cNvSpPr/>
          <p:nvPr/>
        </p:nvSpPr>
        <p:spPr>
          <a:xfrm>
            <a:off x="658930" y="3595663"/>
            <a:ext cx="10405621" cy="1785104"/>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&gt;&gt;&gt; import random</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rlist</a:t>
            </a:r>
            <a:r>
              <a:rPr lang="en-US" altLang="zh-CN" sz="2000" kern="100" dirty="0">
                <a:latin typeface="Consolas" panose="020B0609020204030204" pitchFamily="49" charset="0"/>
                <a:ea typeface="宋体" panose="02010600030101010101" pitchFamily="2" charset="-122"/>
                <a:cs typeface="Consolas" panose="020B0609020204030204" pitchFamily="49" charset="0"/>
              </a:rPr>
              <a:t>=[</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random.randint</a:t>
            </a:r>
            <a:r>
              <a:rPr lang="en-US" altLang="zh-CN" sz="2000" kern="100" dirty="0">
                <a:latin typeface="Consolas" panose="020B0609020204030204" pitchFamily="49" charset="0"/>
                <a:ea typeface="宋体" panose="02010600030101010101" pitchFamily="2" charset="-122"/>
                <a:cs typeface="Consolas" panose="020B0609020204030204" pitchFamily="49" charset="0"/>
              </a:rPr>
              <a:t>(30,80) for </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2000" kern="100" dirty="0">
                <a:latin typeface="Consolas" panose="020B0609020204030204" pitchFamily="49" charset="0"/>
                <a:ea typeface="宋体" panose="02010600030101010101" pitchFamily="2" charset="-122"/>
                <a:cs typeface="Consolas" panose="020B0609020204030204" pitchFamily="49" charset="0"/>
              </a:rPr>
              <a:t> in range(15)] #</a:t>
            </a:r>
            <a:r>
              <a:rPr lang="zh-CN" altLang="zh-CN" sz="2000" kern="100" dirty="0">
                <a:latin typeface="Consolas" panose="020B0609020204030204" pitchFamily="49" charset="0"/>
                <a:ea typeface="宋体" panose="02010600030101010101" pitchFamily="2" charset="-122"/>
                <a:cs typeface="Consolas" panose="020B0609020204030204" pitchFamily="49" charset="0"/>
              </a:rPr>
              <a:t>使用</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randint</a:t>
            </a:r>
            <a:r>
              <a:rPr lang="en-US" altLang="zh-CN" sz="2000" kern="100" dirty="0">
                <a:latin typeface="Consolas" panose="020B0609020204030204" pitchFamily="49" charset="0"/>
                <a:ea typeface="宋体" panose="02010600030101010101" pitchFamily="2" charset="-122"/>
                <a:cs typeface="Consolas" panose="020B0609020204030204" pitchFamily="49" charset="0"/>
              </a:rPr>
              <a:t>()</a:t>
            </a:r>
            <a:r>
              <a:rPr lang="zh-CN" altLang="zh-CN" sz="2000" kern="100" dirty="0">
                <a:latin typeface="Consolas" panose="020B0609020204030204" pitchFamily="49" charset="0"/>
                <a:ea typeface="宋体" panose="02010600030101010101" pitchFamily="2" charset="-122"/>
                <a:cs typeface="Consolas" panose="020B0609020204030204" pitchFamily="49" charset="0"/>
              </a:rPr>
              <a:t>函数</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2000" kern="100" dirty="0" err="1">
                <a:latin typeface="Consolas" panose="020B0609020204030204" pitchFamily="49" charset="0"/>
                <a:ea typeface="宋体" panose="02010600030101010101" pitchFamily="2" charset="-122"/>
                <a:cs typeface="Consolas" panose="020B0609020204030204" pitchFamily="49" charset="0"/>
              </a:rPr>
              <a:t>rlist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cs typeface="Consolas" panose="020B0609020204030204" pitchFamily="49" charset="0"/>
              </a:rPr>
              <a:t>[30, 45, 68, 60, 73, 49, 66, 72, 66, 33, 52, 52, 61, 42, 51]</a:t>
            </a:r>
            <a:endParaRPr lang="zh-CN" altLang="zh-CN" sz="2000" kern="100" dirty="0">
              <a:ea typeface="宋体" panose="02010600030101010101" pitchFamily="2" charset="-122"/>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34434" y="1124745"/>
            <a:ext cx="11523135" cy="981076"/>
          </a:xfrm>
        </p:spPr>
        <p:txBody>
          <a:bodyPr>
            <a:normAutofit lnSpcReduction="10000"/>
          </a:bodyPr>
          <a:lstStyle/>
          <a:p>
            <a:r>
              <a:rPr lang="zh-CN" altLang="zh-CN" dirty="0"/>
              <a:t>对</a:t>
            </a:r>
            <a:r>
              <a:rPr lang="en-US" altLang="zh-CN" dirty="0" err="1"/>
              <a:t>rlist</a:t>
            </a:r>
            <a:r>
              <a:rPr lang="zh-CN" altLang="zh-CN" dirty="0"/>
              <a:t>中的元素，如果被</a:t>
            </a:r>
            <a:r>
              <a:rPr lang="en-US" altLang="zh-CN" dirty="0"/>
              <a:t>3</a:t>
            </a:r>
            <a:r>
              <a:rPr lang="zh-CN" altLang="zh-CN" dirty="0"/>
              <a:t>整除则该数除以</a:t>
            </a:r>
            <a:r>
              <a:rPr lang="en-US" altLang="zh-CN" dirty="0"/>
              <a:t>3</a:t>
            </a:r>
            <a:r>
              <a:rPr lang="zh-CN" altLang="zh-CN" dirty="0"/>
              <a:t>，如果被</a:t>
            </a:r>
            <a:r>
              <a:rPr lang="en-US" altLang="zh-CN" dirty="0"/>
              <a:t>7</a:t>
            </a:r>
            <a:r>
              <a:rPr lang="zh-CN" altLang="zh-CN" dirty="0"/>
              <a:t>整除则该数扩大</a:t>
            </a:r>
            <a:r>
              <a:rPr lang="en-US" altLang="zh-CN" dirty="0"/>
              <a:t>2</a:t>
            </a:r>
            <a:r>
              <a:rPr lang="zh-CN" altLang="zh-CN" dirty="0"/>
              <a:t>倍，其他的数扩大</a:t>
            </a:r>
            <a:r>
              <a:rPr lang="en-US" altLang="zh-CN" dirty="0"/>
              <a:t>5</a:t>
            </a:r>
            <a:r>
              <a:rPr lang="zh-CN" altLang="zh-CN" dirty="0"/>
              <a:t>倍，这些数组成新列表</a:t>
            </a:r>
            <a:r>
              <a:rPr lang="en-US" altLang="zh-CN" dirty="0"/>
              <a:t>number</a:t>
            </a:r>
            <a:r>
              <a:rPr lang="zh-CN" altLang="zh-CN" dirty="0"/>
              <a:t>。</a:t>
            </a:r>
            <a:endParaRPr lang="zh-CN" altLang="en-US" dirty="0"/>
          </a:p>
        </p:txBody>
      </p:sp>
      <p:sp>
        <p:nvSpPr>
          <p:cNvPr id="4" name="矩形 3"/>
          <p:cNvSpPr/>
          <p:nvPr/>
        </p:nvSpPr>
        <p:spPr>
          <a:xfrm>
            <a:off x="550455" y="2190631"/>
            <a:ext cx="11162169" cy="4262705"/>
          </a:xfrm>
          <a:prstGeom prst="rect">
            <a:avLst/>
          </a:prstGeom>
          <a:ln>
            <a:solidFill>
              <a:srgbClr val="00B050"/>
            </a:solidFill>
          </a:ln>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def ff(x):</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if x%3==0:</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x/=3</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elif</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x%7==0:</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x*=2</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else: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x*=5</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return x</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number=[ff(</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rlist</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r>
              <a:rPr lang="zh-CN" altLang="zh-CN" sz="1800" kern="100" dirty="0">
                <a:latin typeface="Consolas" panose="020B0609020204030204" pitchFamily="49" charset="0"/>
                <a:ea typeface="宋体" panose="02010600030101010101" pitchFamily="2" charset="-122"/>
                <a:cs typeface="Consolas" panose="020B0609020204030204" pitchFamily="49" charset="0"/>
              </a:rPr>
              <a:t>使用自定义的</a:t>
            </a:r>
            <a:r>
              <a:rPr lang="en-US" altLang="zh-CN" sz="1800" kern="100" dirty="0">
                <a:latin typeface="Consolas" panose="020B0609020204030204" pitchFamily="49" charset="0"/>
                <a:ea typeface="宋体" panose="02010600030101010101" pitchFamily="2" charset="-122"/>
                <a:cs typeface="Consolas" panose="020B0609020204030204" pitchFamily="49" charset="0"/>
              </a:rPr>
              <a:t>ff()</a:t>
            </a:r>
            <a:r>
              <a:rPr lang="zh-CN" altLang="zh-CN" sz="1800" kern="100" dirty="0">
                <a:latin typeface="Consolas" panose="020B0609020204030204" pitchFamily="49" charset="0"/>
                <a:ea typeface="宋体" panose="02010600030101010101" pitchFamily="2" charset="-122"/>
                <a:cs typeface="Consolas" panose="020B0609020204030204" pitchFamily="49" charset="0"/>
              </a:rPr>
              <a:t>函数</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number</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[10.0, 15.0, 340, 20.0, 365, 98, 22.0, 24.0, 22.0, 11.0, 260, 260, 305, 14.0, 17.0]</a:t>
            </a:r>
            <a:endParaRPr lang="zh-CN" altLang="zh-CN" sz="1800" kern="100" dirty="0">
              <a:ea typeface="宋体" panose="02010600030101010101" pitchFamily="2" charset="-122"/>
            </a:endParaRP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34434" y="1124745"/>
            <a:ext cx="11523135" cy="1728192"/>
          </a:xfrm>
        </p:spPr>
        <p:txBody>
          <a:bodyPr/>
          <a:lstStyle/>
          <a:p>
            <a:r>
              <a:rPr lang="en-US" altLang="zh-CN" b="1" dirty="0"/>
              <a:t>4. </a:t>
            </a:r>
            <a:r>
              <a:rPr lang="zh-CN" altLang="zh-CN" b="1" dirty="0"/>
              <a:t>同时遍历多个列表或可迭代对象</a:t>
            </a:r>
            <a:endParaRPr lang="zh-CN" altLang="zh-CN" dirty="0"/>
          </a:p>
          <a:p>
            <a:r>
              <a:rPr lang="zh-CN" altLang="zh-CN" dirty="0"/>
              <a:t>有两个成绩列表</a:t>
            </a:r>
            <a:r>
              <a:rPr lang="en-US" altLang="zh-CN" dirty="0"/>
              <a:t>score1</a:t>
            </a:r>
            <a:r>
              <a:rPr lang="zh-CN" altLang="zh-CN" dirty="0"/>
              <a:t>和</a:t>
            </a:r>
            <a:r>
              <a:rPr lang="en-US" altLang="zh-CN" dirty="0"/>
              <a:t>score2</a:t>
            </a:r>
            <a:r>
              <a:rPr lang="zh-CN" altLang="zh-CN" dirty="0"/>
              <a:t>，将</a:t>
            </a:r>
            <a:r>
              <a:rPr lang="en-US" altLang="zh-CN" dirty="0"/>
              <a:t>score1</a:t>
            </a:r>
            <a:r>
              <a:rPr lang="zh-CN" altLang="zh-CN" dirty="0"/>
              <a:t>中分数</a:t>
            </a:r>
            <a:r>
              <a:rPr lang="en-US" altLang="zh-CN" dirty="0"/>
              <a:t>90</a:t>
            </a:r>
            <a:r>
              <a:rPr lang="zh-CN" altLang="zh-CN" dirty="0"/>
              <a:t>及以上和</a:t>
            </a:r>
            <a:r>
              <a:rPr lang="en-US" altLang="zh-CN" dirty="0"/>
              <a:t>score2</a:t>
            </a:r>
            <a:r>
              <a:rPr lang="zh-CN" altLang="zh-CN" dirty="0"/>
              <a:t>中分数</a:t>
            </a:r>
            <a:r>
              <a:rPr lang="en-US" altLang="zh-CN" dirty="0"/>
              <a:t>85</a:t>
            </a:r>
            <a:r>
              <a:rPr lang="zh-CN" altLang="zh-CN" dirty="0"/>
              <a:t>及以下的元素两两分别组成元组，将这些元组组成列表</a:t>
            </a:r>
            <a:r>
              <a:rPr lang="en-US" altLang="zh-CN" dirty="0" err="1"/>
              <a:t>nn</a:t>
            </a:r>
            <a:r>
              <a:rPr lang="zh-CN" altLang="zh-CN" dirty="0"/>
              <a:t>中的元素。</a:t>
            </a:r>
            <a:endParaRPr lang="zh-CN" altLang="en-US" dirty="0"/>
          </a:p>
        </p:txBody>
      </p:sp>
      <p:sp>
        <p:nvSpPr>
          <p:cNvPr id="4" name="矩形 3"/>
          <p:cNvSpPr/>
          <p:nvPr/>
        </p:nvSpPr>
        <p:spPr>
          <a:xfrm>
            <a:off x="623392" y="3068960"/>
            <a:ext cx="10729192" cy="2308324"/>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score1=[86,78,98,90,47,80,90]</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score2=[87,78,89,92,90,47,85]</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nn</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score1 if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&gt;=90 for j in score2 if j&lt;=85]</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[(98, 78), (98, 47), (98, 85), (90, 78), (90, 47), (90, 85), (90, 78), (90, 47), (90, 85)]</a:t>
            </a:r>
            <a:endParaRPr lang="zh-CN" altLang="zh-CN" sz="1800" kern="100" dirty="0">
              <a:ea typeface="宋体" panose="02010600030101010101" pitchFamily="2" charset="-122"/>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zh-CN" dirty="0"/>
              <a:t>字典推导式</a:t>
            </a:r>
            <a:endParaRPr lang="zh-CN" altLang="en-US" dirty="0"/>
          </a:p>
        </p:txBody>
      </p:sp>
      <p:sp>
        <p:nvSpPr>
          <p:cNvPr id="3" name="内容占位符 2"/>
          <p:cNvSpPr>
            <a:spLocks noGrp="1"/>
          </p:cNvSpPr>
          <p:nvPr>
            <p:ph idx="1"/>
          </p:nvPr>
        </p:nvSpPr>
        <p:spPr/>
        <p:txBody>
          <a:bodyPr/>
          <a:lstStyle/>
          <a:p>
            <a:r>
              <a:rPr lang="zh-CN" altLang="zh-CN" dirty="0"/>
              <a:t>字典推导式和列表推导式的使用方法类似，只不过</a:t>
            </a:r>
            <a:r>
              <a:rPr lang="zh-CN" altLang="zh-CN" dirty="0" smtClean="0"/>
              <a:t>将</a:t>
            </a:r>
            <a:r>
              <a:rPr lang="zh-CN" altLang="en-US" dirty="0" smtClean="0"/>
              <a:t>方</a:t>
            </a:r>
            <a:r>
              <a:rPr lang="zh-CN" altLang="zh-CN" dirty="0" smtClean="0"/>
              <a:t>括号变成</a:t>
            </a:r>
            <a:r>
              <a:rPr lang="zh-CN" altLang="en-US" dirty="0" smtClean="0"/>
              <a:t>花</a:t>
            </a:r>
            <a:r>
              <a:rPr lang="zh-CN" altLang="zh-CN" dirty="0" smtClean="0"/>
              <a:t>括号</a:t>
            </a:r>
            <a:r>
              <a:rPr lang="zh-CN" altLang="zh-CN" dirty="0"/>
              <a:t>，并且需要两个表达式，一个生成键，一个生成值，两个表达式之间使用冒号分隔，最后生成的是字典。</a:t>
            </a:r>
            <a:endParaRPr lang="zh-CN" altLang="zh-CN" dirty="0"/>
          </a:p>
          <a:p>
            <a:r>
              <a:rPr lang="zh-CN" altLang="zh-CN" dirty="0"/>
              <a:t>语法形式：</a:t>
            </a:r>
            <a:endParaRPr lang="zh-CN" altLang="zh-CN" dirty="0"/>
          </a:p>
          <a:p>
            <a:pPr marL="446405" lvl="1" indent="0">
              <a:buNone/>
            </a:pPr>
            <a:r>
              <a:rPr lang="en-US" altLang="zh-CN" dirty="0"/>
              <a:t>{</a:t>
            </a:r>
            <a:r>
              <a:rPr lang="en-US" altLang="zh-CN" dirty="0" err="1"/>
              <a:t>key_expression</a:t>
            </a:r>
            <a:r>
              <a:rPr lang="en-US" altLang="zh-CN" dirty="0"/>
              <a:t>: </a:t>
            </a:r>
            <a:r>
              <a:rPr lang="en-US" altLang="zh-CN" dirty="0" err="1"/>
              <a:t>value_expression</a:t>
            </a:r>
            <a:r>
              <a:rPr lang="en-US" altLang="zh-CN" dirty="0"/>
              <a:t> for value1 in Iterable1 if condition1]</a:t>
            </a:r>
            <a:endParaRPr lang="zh-CN" altLang="zh-CN" dirty="0"/>
          </a:p>
          <a:p>
            <a:pPr marL="446405" lvl="1" indent="0">
              <a:buNone/>
            </a:pPr>
            <a:r>
              <a:rPr lang="en-US" altLang="zh-CN" dirty="0"/>
              <a:t>                                                          for value2 in Iterable2 if condition2</a:t>
            </a:r>
            <a:endParaRPr lang="zh-CN" altLang="zh-CN" dirty="0"/>
          </a:p>
          <a:p>
            <a:pPr marL="446405" lvl="1" indent="0">
              <a:buNone/>
            </a:pPr>
            <a:r>
              <a:rPr lang="en-US" altLang="zh-CN" dirty="0"/>
              <a:t>                                                          ……</a:t>
            </a:r>
            <a:endParaRPr lang="zh-CN" altLang="zh-CN" dirty="0"/>
          </a:p>
          <a:p>
            <a:pPr marL="446405" lvl="1" indent="0">
              <a:buNone/>
            </a:pPr>
            <a:r>
              <a:rPr lang="en-US" altLang="zh-CN" dirty="0"/>
              <a:t>                                                          for </a:t>
            </a:r>
            <a:r>
              <a:rPr lang="en-US" altLang="zh-CN" dirty="0" err="1"/>
              <a:t>valuen</a:t>
            </a:r>
            <a:r>
              <a:rPr lang="en-US" altLang="zh-CN" dirty="0"/>
              <a:t> in </a:t>
            </a:r>
            <a:r>
              <a:rPr lang="en-US" altLang="zh-CN" dirty="0" err="1"/>
              <a:t>Iterablen</a:t>
            </a:r>
            <a:r>
              <a:rPr lang="en-US" altLang="zh-CN" dirty="0"/>
              <a:t> if condition}</a:t>
            </a:r>
            <a:endParaRPr lang="zh-CN" alt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zh-CN" altLang="zh-CN" dirty="0"/>
              <a:t>另外，利用切片还可以更改元素值。</a:t>
            </a:r>
            <a:endParaRPr lang="zh-CN" altLang="en-US" dirty="0"/>
          </a:p>
        </p:txBody>
      </p:sp>
      <p:sp>
        <p:nvSpPr>
          <p:cNvPr id="4" name="矩形 3"/>
          <p:cNvSpPr/>
          <p:nvPr/>
        </p:nvSpPr>
        <p:spPr>
          <a:xfrm>
            <a:off x="911424" y="1988840"/>
            <a:ext cx="8352928" cy="2446824"/>
          </a:xfrm>
          <a:prstGeom prst="rect">
            <a:avLst/>
          </a:prstGeom>
          <a:ln>
            <a:solidFill>
              <a:srgbClr val="00B050"/>
            </a:solidFill>
          </a:ln>
        </p:spPr>
        <p:txBody>
          <a:bodyPr wrap="square">
            <a:spAutoFit/>
          </a:bodyPr>
          <a:lstStyle/>
          <a:p>
            <a:pPr algn="l"/>
            <a:r>
              <a:rPr lang="en-US" altLang="zh-CN" sz="1800" dirty="0"/>
              <a:t>&gt;&gt;&gt; n[2:4]=[10,11]		#</a:t>
            </a:r>
            <a:r>
              <a:rPr lang="zh-CN" altLang="zh-CN" sz="1800" dirty="0"/>
              <a:t>分别更改索引号为</a:t>
            </a:r>
            <a:r>
              <a:rPr lang="en-US" altLang="zh-CN" sz="1800" dirty="0"/>
              <a:t>2</a:t>
            </a:r>
            <a:r>
              <a:rPr lang="zh-CN" altLang="zh-CN" sz="1800" dirty="0"/>
              <a:t>和</a:t>
            </a:r>
            <a:r>
              <a:rPr lang="en-US" altLang="zh-CN" sz="1800" dirty="0"/>
              <a:t>3</a:t>
            </a:r>
            <a:r>
              <a:rPr lang="zh-CN" altLang="zh-CN" sz="1800" dirty="0"/>
              <a:t>的位置上元素值。</a:t>
            </a:r>
            <a:endParaRPr lang="zh-CN" altLang="zh-CN" sz="1800" dirty="0"/>
          </a:p>
          <a:p>
            <a:pPr algn="l"/>
            <a:r>
              <a:rPr lang="en-US" altLang="zh-CN" sz="1800" dirty="0"/>
              <a:t>&gt;&gt;&gt; n</a:t>
            </a:r>
            <a:endParaRPr lang="zh-CN" altLang="zh-CN" sz="1800" dirty="0"/>
          </a:p>
          <a:p>
            <a:pPr algn="l"/>
            <a:r>
              <a:rPr lang="en-US" altLang="zh-CN" sz="1800" dirty="0"/>
              <a:t>[0, 1, 10, 11, 4, 5, 6, 7, 8, 9]</a:t>
            </a:r>
            <a:endParaRPr lang="zh-CN" altLang="zh-CN" sz="1800" dirty="0"/>
          </a:p>
          <a:p>
            <a:pPr algn="l"/>
            <a:r>
              <a:rPr lang="en-US" altLang="zh-CN" sz="1800" dirty="0"/>
              <a:t>&gt;&gt;&gt; n[-5::2]=[-1,-2,-3]	#</a:t>
            </a:r>
            <a:r>
              <a:rPr lang="zh-CN" altLang="zh-CN" sz="1800" dirty="0"/>
              <a:t>分别更改索引号为</a:t>
            </a:r>
            <a:r>
              <a:rPr lang="en-US" altLang="zh-CN" sz="1800" dirty="0"/>
              <a:t>-5</a:t>
            </a:r>
            <a:r>
              <a:rPr lang="zh-CN" altLang="zh-CN" sz="1800" dirty="0"/>
              <a:t>、</a:t>
            </a:r>
            <a:r>
              <a:rPr lang="en-US" altLang="zh-CN" sz="1800" dirty="0"/>
              <a:t>-3</a:t>
            </a:r>
            <a:r>
              <a:rPr lang="zh-CN" altLang="zh-CN" sz="1800" dirty="0"/>
              <a:t>、</a:t>
            </a:r>
            <a:r>
              <a:rPr lang="en-US" altLang="zh-CN" sz="1800" dirty="0"/>
              <a:t>-1</a:t>
            </a:r>
            <a:r>
              <a:rPr lang="zh-CN" altLang="zh-CN" sz="1800" dirty="0"/>
              <a:t>三个位置上的元素值。</a:t>
            </a:r>
            <a:endParaRPr lang="zh-CN" altLang="zh-CN" sz="1800" dirty="0"/>
          </a:p>
          <a:p>
            <a:pPr algn="l"/>
            <a:r>
              <a:rPr lang="en-US" altLang="zh-CN" sz="1800" dirty="0"/>
              <a:t>&gt;&gt;&gt; n</a:t>
            </a:r>
            <a:endParaRPr lang="zh-CN" altLang="zh-CN" sz="1800" dirty="0"/>
          </a:p>
          <a:p>
            <a:pPr algn="l"/>
            <a:r>
              <a:rPr lang="en-US" altLang="zh-CN" sz="1800" dirty="0"/>
              <a:t>[0, 1, 10, 11, 4, -1, 6, -2, 8, -3]</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2787650" y="2730500"/>
              <a:ext cx="882650" cy="114300"/>
            </p14:xfrm>
          </p:contentPart>
        </mc:Choice>
        <mc:Fallback xmlns="">
          <p:pic>
            <p:nvPicPr>
              <p:cNvPr id="5" name="墨迹 4"/>
            </p:nvPicPr>
            <p:blipFill>
              <a:blip r:embed="rId2"/>
            </p:blipFill>
            <p:spPr>
              <a:xfrm>
                <a:off x="2787650" y="2730500"/>
                <a:ext cx="882650" cy="1143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2432050" y="3098800"/>
              <a:ext cx="95250" cy="82550"/>
            </p14:xfrm>
          </p:contentPart>
        </mc:Choice>
        <mc:Fallback xmlns="">
          <p:pic>
            <p:nvPicPr>
              <p:cNvPr id="6" name="墨迹 5"/>
            </p:nvPicPr>
            <p:blipFill>
              <a:blip r:embed="rId4"/>
            </p:blipFill>
            <p:spPr>
              <a:xfrm>
                <a:off x="2432050" y="3098800"/>
                <a:ext cx="95250" cy="825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2901950" y="3117850"/>
              <a:ext cx="88900" cy="82550"/>
            </p14:xfrm>
          </p:contentPart>
        </mc:Choice>
        <mc:Fallback xmlns="">
          <p:pic>
            <p:nvPicPr>
              <p:cNvPr id="7" name="墨迹 6"/>
            </p:nvPicPr>
            <p:blipFill>
              <a:blip r:embed="rId6"/>
            </p:blipFill>
            <p:spPr>
              <a:xfrm>
                <a:off x="2901950" y="3117850"/>
                <a:ext cx="88900" cy="825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3390900" y="3092450"/>
              <a:ext cx="69850" cy="69850"/>
            </p14:xfrm>
          </p:contentPart>
        </mc:Choice>
        <mc:Fallback xmlns="">
          <p:pic>
            <p:nvPicPr>
              <p:cNvPr id="8" name="墨迹 7"/>
            </p:nvPicPr>
            <p:blipFill>
              <a:blip r:embed="rId8"/>
            </p:blipFill>
            <p:spPr>
              <a:xfrm>
                <a:off x="3390900" y="3092450"/>
                <a:ext cx="69850" cy="698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1638300" y="3556000"/>
              <a:ext cx="546100" cy="360"/>
            </p14:xfrm>
          </p:contentPart>
        </mc:Choice>
        <mc:Fallback xmlns="">
          <p:pic>
            <p:nvPicPr>
              <p:cNvPr id="9" name="墨迹 8"/>
            </p:nvPicPr>
            <p:blipFill>
              <a:blip r:embed="rId10"/>
            </p:blipFill>
            <p:spPr>
              <a:xfrm>
                <a:off x="1638300" y="3556000"/>
                <a:ext cx="5461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1974850" y="3181350"/>
              <a:ext cx="1638300" cy="628650"/>
            </p14:xfrm>
          </p:contentPart>
        </mc:Choice>
        <mc:Fallback xmlns="">
          <p:pic>
            <p:nvPicPr>
              <p:cNvPr id="10" name="墨迹 9"/>
            </p:nvPicPr>
            <p:blipFill>
              <a:blip r:embed="rId12"/>
            </p:blipFill>
            <p:spPr>
              <a:xfrm>
                <a:off x="1974850" y="3181350"/>
                <a:ext cx="1638300" cy="6286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2463800" y="3543300"/>
              <a:ext cx="69850" cy="520700"/>
            </p14:xfrm>
          </p:contentPart>
        </mc:Choice>
        <mc:Fallback xmlns="">
          <p:pic>
            <p:nvPicPr>
              <p:cNvPr id="11" name="墨迹 10"/>
            </p:nvPicPr>
            <p:blipFill>
              <a:blip r:embed="rId14"/>
            </p:blipFill>
            <p:spPr>
              <a:xfrm>
                <a:off x="2463800" y="3543300"/>
                <a:ext cx="69850" cy="5207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2717800" y="3498850"/>
              <a:ext cx="317500" cy="571500"/>
            </p14:xfrm>
          </p:contentPart>
        </mc:Choice>
        <mc:Fallback xmlns="">
          <p:pic>
            <p:nvPicPr>
              <p:cNvPr id="12" name="墨迹 11"/>
            </p:nvPicPr>
            <p:blipFill>
              <a:blip r:embed="rId16"/>
            </p:blipFill>
            <p:spPr>
              <a:xfrm>
                <a:off x="2717800" y="3498850"/>
                <a:ext cx="317500" cy="5715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2959100" y="3479800"/>
              <a:ext cx="628650" cy="628650"/>
            </p14:xfrm>
          </p:contentPart>
        </mc:Choice>
        <mc:Fallback xmlns="">
          <p:pic>
            <p:nvPicPr>
              <p:cNvPr id="13" name="墨迹 12"/>
            </p:nvPicPr>
            <p:blipFill>
              <a:blip r:embed="rId18"/>
            </p:blipFill>
            <p:spPr>
              <a:xfrm>
                <a:off x="2959100" y="3479800"/>
                <a:ext cx="628650" cy="6286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2654300" y="3086100"/>
              <a:ext cx="114300" cy="360"/>
            </p14:xfrm>
          </p:contentPart>
        </mc:Choice>
        <mc:Fallback xmlns="">
          <p:pic>
            <p:nvPicPr>
              <p:cNvPr id="14" name="墨迹 13"/>
            </p:nvPicPr>
            <p:blipFill>
              <a:blip r:embed="rId20"/>
            </p:blipFill>
            <p:spPr>
              <a:xfrm>
                <a:off x="2654300" y="3086100"/>
                <a:ext cx="1143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1911350" y="3105150"/>
              <a:ext cx="222250" cy="360"/>
            </p14:xfrm>
          </p:contentPart>
        </mc:Choice>
        <mc:Fallback xmlns="">
          <p:pic>
            <p:nvPicPr>
              <p:cNvPr id="15" name="墨迹 14"/>
            </p:nvPicPr>
            <p:blipFill>
              <a:blip r:embed="rId22"/>
            </p:blipFill>
            <p:spPr>
              <a:xfrm>
                <a:off x="1911350" y="3105150"/>
                <a:ext cx="2222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1098550" y="3079750"/>
              <a:ext cx="114300" cy="360"/>
            </p14:xfrm>
          </p:contentPart>
        </mc:Choice>
        <mc:Fallback xmlns="">
          <p:pic>
            <p:nvPicPr>
              <p:cNvPr id="16" name="墨迹 15"/>
            </p:nvPicPr>
            <p:blipFill>
              <a:blip r:embed="rId20"/>
            </p:blipFill>
            <p:spPr>
              <a:xfrm>
                <a:off x="1098550" y="3079750"/>
                <a:ext cx="11430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墨迹 16"/>
              <p14:cNvContentPartPr/>
              <p14:nvPr/>
            </p14:nvContentPartPr>
            <p14:xfrm>
              <a:off x="2686050" y="2863850"/>
              <a:ext cx="38100" cy="360"/>
            </p14:xfrm>
          </p:contentPart>
        </mc:Choice>
        <mc:Fallback xmlns="">
          <p:pic>
            <p:nvPicPr>
              <p:cNvPr id="17" name="墨迹 16"/>
            </p:nvPicPr>
            <p:blipFill>
              <a:blip r:embed="rId25"/>
            </p:blipFill>
            <p:spPr>
              <a:xfrm>
                <a:off x="2686050" y="2863850"/>
                <a:ext cx="381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墨迹 17"/>
              <p14:cNvContentPartPr/>
              <p14:nvPr/>
            </p14:nvContentPartPr>
            <p14:xfrm>
              <a:off x="2762250" y="2819400"/>
              <a:ext cx="44450" cy="139700"/>
            </p14:xfrm>
          </p:contentPart>
        </mc:Choice>
        <mc:Fallback xmlns="">
          <p:pic>
            <p:nvPicPr>
              <p:cNvPr id="18" name="墨迹 17"/>
            </p:nvPicPr>
            <p:blipFill>
              <a:blip r:embed="rId27"/>
            </p:blipFill>
            <p:spPr>
              <a:xfrm>
                <a:off x="2762250" y="2819400"/>
                <a:ext cx="44450" cy="1397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墨迹 18"/>
              <p14:cNvContentPartPr/>
              <p14:nvPr/>
            </p14:nvContentPartPr>
            <p14:xfrm>
              <a:off x="1911350" y="2806700"/>
              <a:ext cx="44450" cy="6350"/>
            </p14:xfrm>
          </p:contentPart>
        </mc:Choice>
        <mc:Fallback xmlns="">
          <p:pic>
            <p:nvPicPr>
              <p:cNvPr id="19" name="墨迹 18"/>
            </p:nvPicPr>
            <p:blipFill>
              <a:blip r:embed="rId29"/>
            </p:blipFill>
            <p:spPr>
              <a:xfrm>
                <a:off x="1911350" y="2806700"/>
                <a:ext cx="44450" cy="63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墨迹 19"/>
              <p14:cNvContentPartPr/>
              <p14:nvPr/>
            </p14:nvContentPartPr>
            <p14:xfrm>
              <a:off x="1987550" y="2667000"/>
              <a:ext cx="158750" cy="190500"/>
            </p14:xfrm>
          </p:contentPart>
        </mc:Choice>
        <mc:Fallback xmlns="">
          <p:pic>
            <p:nvPicPr>
              <p:cNvPr id="20" name="墨迹 19"/>
            </p:nvPicPr>
            <p:blipFill>
              <a:blip r:embed="rId31"/>
            </p:blipFill>
            <p:spPr>
              <a:xfrm>
                <a:off x="1987550" y="2667000"/>
                <a:ext cx="158750" cy="1905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墨迹 20"/>
              <p14:cNvContentPartPr/>
              <p14:nvPr/>
            </p14:nvContentPartPr>
            <p14:xfrm>
              <a:off x="1041400" y="2781300"/>
              <a:ext cx="57150" cy="360"/>
            </p14:xfrm>
          </p:contentPart>
        </mc:Choice>
        <mc:Fallback xmlns="">
          <p:pic>
            <p:nvPicPr>
              <p:cNvPr id="21" name="墨迹 20"/>
            </p:nvPicPr>
            <p:blipFill>
              <a:blip r:embed="rId33"/>
            </p:blipFill>
            <p:spPr>
              <a:xfrm>
                <a:off x="1041400" y="2781300"/>
                <a:ext cx="5715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墨迹 21"/>
              <p14:cNvContentPartPr/>
              <p14:nvPr/>
            </p14:nvContentPartPr>
            <p14:xfrm>
              <a:off x="1123950" y="2698750"/>
              <a:ext cx="95250" cy="152400"/>
            </p14:xfrm>
          </p:contentPart>
        </mc:Choice>
        <mc:Fallback xmlns="">
          <p:pic>
            <p:nvPicPr>
              <p:cNvPr id="22" name="墨迹 21"/>
            </p:nvPicPr>
            <p:blipFill>
              <a:blip r:embed="rId35"/>
            </p:blipFill>
            <p:spPr>
              <a:xfrm>
                <a:off x="1123950" y="2698750"/>
                <a:ext cx="95250" cy="152400"/>
              </a:xfrm>
              <a:prstGeom prst="rect"/>
            </p:spPr>
          </p:pic>
        </mc:Fallback>
      </mc:AlternateContent>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zh-CN" dirty="0"/>
              <a:t>字典推导式</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zh-CN" altLang="zh-CN" dirty="0"/>
              <a:t>例如，列表</a:t>
            </a:r>
            <a:r>
              <a:rPr lang="en-US" altLang="zh-CN" dirty="0"/>
              <a:t>name</a:t>
            </a:r>
            <a:r>
              <a:rPr lang="zh-CN" altLang="zh-CN" dirty="0"/>
              <a:t>存储若干人的名字（唯一），列表</a:t>
            </a:r>
            <a:r>
              <a:rPr lang="en-US" altLang="zh-CN" dirty="0"/>
              <a:t>score</a:t>
            </a:r>
            <a:r>
              <a:rPr lang="zh-CN" altLang="zh-CN" dirty="0"/>
              <a:t>在对应的位置上存储这些人的成绩，利用字典推导式，以名字为键、成绩为值组成新字典</a:t>
            </a:r>
            <a:r>
              <a:rPr lang="en-US" altLang="zh-CN" dirty="0"/>
              <a:t>dd</a:t>
            </a:r>
            <a:r>
              <a:rPr lang="zh-CN" altLang="zh-CN" dirty="0"/>
              <a:t>。</a:t>
            </a:r>
            <a:endParaRPr lang="zh-CN" altLang="en-US" dirty="0"/>
          </a:p>
        </p:txBody>
      </p:sp>
      <p:sp>
        <p:nvSpPr>
          <p:cNvPr id="4" name="矩形 3"/>
          <p:cNvSpPr/>
          <p:nvPr/>
        </p:nvSpPr>
        <p:spPr>
          <a:xfrm>
            <a:off x="435623" y="2636912"/>
            <a:ext cx="10268889" cy="2031325"/>
          </a:xfrm>
          <a:prstGeom prst="rect">
            <a:avLst/>
          </a:prstGeom>
        </p:spPr>
        <p:txBody>
          <a:bodyPr wrap="square">
            <a:spAutoFit/>
          </a:bodyPr>
          <a:lstStyle/>
          <a:p>
            <a:pPr indent="228600" algn="just">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name=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Bob','Tom','Alice','Jerry','Wendy','Smith</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just">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score=[86,78,98,90,47,80]</a:t>
            </a:r>
            <a:endParaRPr lang="zh-CN" altLang="zh-CN" sz="1800" kern="100" dirty="0">
              <a:ea typeface="宋体" panose="02010600030101010101" pitchFamily="2" charset="-122"/>
            </a:endParaRPr>
          </a:p>
          <a:p>
            <a:pPr indent="228600" algn="just">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dd={</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zip(</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name,score</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just">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dd</a:t>
            </a:r>
            <a:endParaRPr lang="zh-CN" altLang="zh-CN" sz="1800" kern="100" dirty="0">
              <a:ea typeface="宋体" panose="02010600030101010101" pitchFamily="2" charset="-122"/>
            </a:endParaRPr>
          </a:p>
          <a:p>
            <a:pPr indent="228600" algn="just">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{'Bob': 86, 'Tom': 78, 'Alice': 98, 'Jerry': 90, 'Wendy': 47, 'Smith': 80}</a:t>
            </a:r>
            <a:endParaRPr lang="zh-CN" altLang="zh-CN" sz="1800" kern="100" dirty="0">
              <a:ea typeface="宋体" panose="02010600030101010101" pitchFamily="2" charset="-122"/>
            </a:endParaRPr>
          </a:p>
        </p:txBody>
      </p:sp>
      <p:sp>
        <p:nvSpPr>
          <p:cNvPr id="5" name="矩形 4"/>
          <p:cNvSpPr/>
          <p:nvPr/>
        </p:nvSpPr>
        <p:spPr>
          <a:xfrm>
            <a:off x="586698" y="4859868"/>
            <a:ext cx="8749662" cy="369332"/>
          </a:xfrm>
          <a:prstGeom prst="rect">
            <a:avLst/>
          </a:prstGeom>
        </p:spPr>
        <p:txBody>
          <a:bodyPr wrap="square">
            <a:spAutoFit/>
          </a:bodyPr>
          <a:lstStyle/>
          <a:p>
            <a:pPr algn="l"/>
            <a:r>
              <a:rPr lang="zh-CN" altLang="zh-CN" sz="1800" dirty="0">
                <a:ea typeface="宋体" panose="02010600030101010101" pitchFamily="2" charset="-122"/>
                <a:cs typeface="Times New Roman" panose="02020603050405020304" pitchFamily="18" charset="0"/>
              </a:rPr>
              <a:t>以名字为键、成绩为值组成新字典</a:t>
            </a:r>
            <a:r>
              <a:rPr lang="en-US" altLang="zh-CN" sz="1800" dirty="0" err="1">
                <a:ea typeface="宋体" panose="02010600030101010101" pitchFamily="2" charset="-122"/>
              </a:rPr>
              <a:t>exdd</a:t>
            </a:r>
            <a:r>
              <a:rPr lang="zh-CN" altLang="zh-CN" sz="1800" dirty="0">
                <a:ea typeface="宋体" panose="02010600030101010101" pitchFamily="2" charset="-122"/>
                <a:cs typeface="Times New Roman" panose="02020603050405020304" pitchFamily="18" charset="0"/>
              </a:rPr>
              <a:t>，新字典中的键值对只包含成绩</a:t>
            </a:r>
            <a:r>
              <a:rPr lang="en-US" altLang="zh-CN" sz="1800" dirty="0">
                <a:ea typeface="宋体" panose="02010600030101010101" pitchFamily="2" charset="-122"/>
              </a:rPr>
              <a:t>80</a:t>
            </a:r>
            <a:r>
              <a:rPr lang="zh-CN" altLang="zh-CN" sz="1800" dirty="0">
                <a:ea typeface="宋体" panose="02010600030101010101" pitchFamily="2" charset="-122"/>
                <a:cs typeface="Times New Roman" panose="02020603050405020304" pitchFamily="18" charset="0"/>
              </a:rPr>
              <a:t>及以上的。</a:t>
            </a:r>
            <a:endParaRPr lang="zh-CN" altLang="en-US" sz="1800" dirty="0"/>
          </a:p>
        </p:txBody>
      </p:sp>
      <p:sp>
        <p:nvSpPr>
          <p:cNvPr id="6" name="矩形 5"/>
          <p:cNvSpPr/>
          <p:nvPr/>
        </p:nvSpPr>
        <p:spPr>
          <a:xfrm>
            <a:off x="445677" y="5253007"/>
            <a:ext cx="6960096" cy="1200329"/>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exdd</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zip(</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name,score</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if j&gt;=80}</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exdd</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{'Bob': 86, 'Alice': 98, 'Jerry': 90, 'Smith': 80}</a:t>
            </a:r>
            <a:endParaRPr lang="zh-CN" altLang="zh-CN" sz="1800" kern="1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zh-CN" dirty="0"/>
              <a:t>字典推导式</a:t>
            </a:r>
            <a:endParaRPr lang="zh-CN" altLang="en-US" dirty="0"/>
          </a:p>
        </p:txBody>
      </p:sp>
      <p:sp>
        <p:nvSpPr>
          <p:cNvPr id="3" name="矩形 2"/>
          <p:cNvSpPr/>
          <p:nvPr/>
        </p:nvSpPr>
        <p:spPr>
          <a:xfrm>
            <a:off x="551384" y="1191108"/>
            <a:ext cx="5840060"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在上面生成的字典</a:t>
            </a:r>
            <a:r>
              <a:rPr lang="en-US" altLang="zh-CN" sz="1800" dirty="0">
                <a:ea typeface="宋体" panose="02010600030101010101" pitchFamily="2" charset="-122"/>
              </a:rPr>
              <a:t>dd</a:t>
            </a:r>
            <a:r>
              <a:rPr lang="zh-CN" altLang="zh-CN" sz="1800" dirty="0">
                <a:ea typeface="宋体" panose="02010600030101010101" pitchFamily="2" charset="-122"/>
                <a:cs typeface="Times New Roman" panose="02020603050405020304" pitchFamily="18" charset="0"/>
              </a:rPr>
              <a:t>中挑出成绩及格的组成新字典</a:t>
            </a:r>
            <a:r>
              <a:rPr lang="en-US" altLang="zh-CN" sz="1800" dirty="0" err="1">
                <a:ea typeface="宋体" panose="02010600030101010101" pitchFamily="2" charset="-122"/>
              </a:rPr>
              <a:t>pdd</a:t>
            </a:r>
            <a:r>
              <a:rPr lang="zh-CN" altLang="zh-CN" sz="1800" dirty="0">
                <a:ea typeface="宋体" panose="02010600030101010101" pitchFamily="2" charset="-122"/>
                <a:cs typeface="Times New Roman" panose="02020603050405020304" pitchFamily="18" charset="0"/>
              </a:rPr>
              <a:t>。</a:t>
            </a:r>
            <a:endParaRPr lang="zh-CN" altLang="en-US" sz="1800" dirty="0"/>
          </a:p>
        </p:txBody>
      </p:sp>
      <p:sp>
        <p:nvSpPr>
          <p:cNvPr id="4" name="矩形 3"/>
          <p:cNvSpPr/>
          <p:nvPr/>
        </p:nvSpPr>
        <p:spPr>
          <a:xfrm>
            <a:off x="551384" y="1770473"/>
            <a:ext cx="8136904" cy="1200329"/>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pdd</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dd.items</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if j&gt;=60}</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pdd</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{'Bob': 86, 'Tom': 78, 'Alice': 98, 'Jerry': 90, 'Smith': 80}</a:t>
            </a:r>
            <a:endParaRPr lang="zh-CN" altLang="zh-CN" sz="1800" kern="100" dirty="0">
              <a:ea typeface="宋体" panose="02010600030101010101" pitchFamily="2" charset="-122"/>
            </a:endParaRPr>
          </a:p>
        </p:txBody>
      </p:sp>
      <p:sp>
        <p:nvSpPr>
          <p:cNvPr id="5" name="矩形 4"/>
          <p:cNvSpPr/>
          <p:nvPr/>
        </p:nvSpPr>
        <p:spPr>
          <a:xfrm>
            <a:off x="551384" y="3575534"/>
            <a:ext cx="4801315"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以名字为键、名字的长度为值组成新字典</a:t>
            </a:r>
            <a:r>
              <a:rPr lang="en-US" altLang="zh-CN" sz="1800" dirty="0" err="1">
                <a:ea typeface="宋体" panose="02010600030101010101" pitchFamily="2" charset="-122"/>
              </a:rPr>
              <a:t>nd</a:t>
            </a:r>
            <a:r>
              <a:rPr lang="zh-CN" altLang="zh-CN" sz="1800" dirty="0">
                <a:ea typeface="宋体" panose="02010600030101010101" pitchFamily="2" charset="-122"/>
                <a:cs typeface="Times New Roman" panose="02020603050405020304" pitchFamily="18" charset="0"/>
              </a:rPr>
              <a:t>。</a:t>
            </a:r>
            <a:endParaRPr lang="zh-CN" altLang="en-US" sz="1800" dirty="0"/>
          </a:p>
        </p:txBody>
      </p:sp>
      <p:sp>
        <p:nvSpPr>
          <p:cNvPr id="6" name="矩形 5"/>
          <p:cNvSpPr/>
          <p:nvPr/>
        </p:nvSpPr>
        <p:spPr>
          <a:xfrm>
            <a:off x="551384" y="4149080"/>
            <a:ext cx="9217024" cy="1200329"/>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nd</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i:len</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name}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nd</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{'Bob': 3, 'Tom': 3, 'Alice': 5, 'Jerry': 5, 'Wendy': 5, 'Smith': 5}</a:t>
            </a:r>
            <a:endParaRPr lang="zh-CN" altLang="zh-CN" sz="1800" kern="100"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zh-CN" dirty="0"/>
              <a:t>字典推导式</a:t>
            </a:r>
            <a:endParaRPr lang="zh-CN" altLang="en-US" dirty="0"/>
          </a:p>
        </p:txBody>
      </p:sp>
      <p:sp>
        <p:nvSpPr>
          <p:cNvPr id="3" name="内容占位符 2"/>
          <p:cNvSpPr>
            <a:spLocks noGrp="1"/>
          </p:cNvSpPr>
          <p:nvPr>
            <p:ph idx="1"/>
          </p:nvPr>
        </p:nvSpPr>
        <p:spPr>
          <a:xfrm>
            <a:off x="334434" y="1124745"/>
            <a:ext cx="11523135" cy="576064"/>
          </a:xfrm>
        </p:spPr>
        <p:txBody>
          <a:bodyPr/>
          <a:lstStyle/>
          <a:p>
            <a:r>
              <a:rPr lang="zh-CN" altLang="zh-CN" dirty="0"/>
              <a:t>请大家理解以下字典推导式：</a:t>
            </a:r>
            <a:endParaRPr lang="zh-CN" altLang="en-US" dirty="0"/>
          </a:p>
        </p:txBody>
      </p:sp>
      <p:sp>
        <p:nvSpPr>
          <p:cNvPr id="4" name="矩形 3"/>
          <p:cNvSpPr/>
          <p:nvPr/>
        </p:nvSpPr>
        <p:spPr>
          <a:xfrm>
            <a:off x="551383" y="1700808"/>
            <a:ext cx="6912769" cy="1077218"/>
          </a:xfrm>
          <a:prstGeom prst="rect">
            <a:avLst/>
          </a:prstGeom>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range(5) for j in range(5)}</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4, 1: 4, 2: 4, 3: 4, 4: 4}</a:t>
            </a:r>
            <a:endParaRPr lang="zh-CN" altLang="zh-CN" sz="1800" kern="100" dirty="0">
              <a:ea typeface="宋体" panose="02010600030101010101" pitchFamily="2" charset="-122"/>
            </a:endParaRPr>
          </a:p>
        </p:txBody>
      </p:sp>
      <p:sp>
        <p:nvSpPr>
          <p:cNvPr id="5" name="矩形 4"/>
          <p:cNvSpPr/>
          <p:nvPr/>
        </p:nvSpPr>
        <p:spPr>
          <a:xfrm>
            <a:off x="551383" y="3140968"/>
            <a:ext cx="5955476"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实际上上面的字典推导式在逻辑上等同于以下循环格式：</a:t>
            </a:r>
            <a:endParaRPr lang="zh-CN" altLang="en-US" sz="1800" dirty="0"/>
          </a:p>
        </p:txBody>
      </p:sp>
      <p:sp>
        <p:nvSpPr>
          <p:cNvPr id="6" name="矩形 5"/>
          <p:cNvSpPr/>
          <p:nvPr/>
        </p:nvSpPr>
        <p:spPr>
          <a:xfrm>
            <a:off x="551384" y="3501008"/>
            <a:ext cx="10225136" cy="2846933"/>
          </a:xfrm>
          <a:prstGeom prst="rect">
            <a:avLst/>
          </a:prstGeom>
        </p:spPr>
        <p:txBody>
          <a:bodyPr wrap="square">
            <a:spAutoFit/>
          </a:bodyPr>
          <a:lstStyle/>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range(5):</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for j in range(5):	 #</a:t>
            </a:r>
            <a:r>
              <a:rPr lang="zh-CN" altLang="zh-CN" sz="1800" kern="100" dirty="0">
                <a:latin typeface="Consolas" panose="020B0609020204030204" pitchFamily="49" charset="0"/>
                <a:ea typeface="宋体" panose="02010600030101010101" pitchFamily="2" charset="-122"/>
                <a:cs typeface="Consolas" panose="020B0609020204030204" pitchFamily="49" charset="0"/>
              </a:rPr>
              <a:t>以</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latin typeface="Consolas" panose="020B0609020204030204" pitchFamily="49" charset="0"/>
                <a:ea typeface="宋体" panose="02010600030101010101" pitchFamily="2" charset="-122"/>
                <a:cs typeface="Consolas" panose="020B0609020204030204" pitchFamily="49" charset="0"/>
              </a:rPr>
              <a:t>为</a:t>
            </a:r>
            <a:r>
              <a:rPr lang="en-US" altLang="zh-CN" sz="1800" kern="100" dirty="0">
                <a:latin typeface="Consolas" panose="020B0609020204030204" pitchFamily="49" charset="0"/>
                <a:ea typeface="宋体" panose="02010600030101010101" pitchFamily="2" charset="-122"/>
                <a:cs typeface="Consolas" panose="020B0609020204030204" pitchFamily="49" charset="0"/>
              </a:rPr>
              <a:t>key</a:t>
            </a:r>
            <a:r>
              <a:rPr lang="zh-CN" altLang="zh-CN" sz="1800" kern="100" dirty="0">
                <a:latin typeface="Consolas" panose="020B0609020204030204" pitchFamily="49" charset="0"/>
                <a:ea typeface="宋体" panose="02010600030101010101" pitchFamily="2" charset="-122"/>
                <a:cs typeface="Consolas" panose="020B0609020204030204" pitchFamily="49" charset="0"/>
              </a:rPr>
              <a:t>的</a:t>
            </a:r>
            <a:r>
              <a:rPr lang="en-US" altLang="zh-CN" sz="1800" kern="100" dirty="0">
                <a:latin typeface="Consolas" panose="020B0609020204030204" pitchFamily="49" charset="0"/>
                <a:ea typeface="宋体" panose="02010600030101010101" pitchFamily="2" charset="-122"/>
                <a:cs typeface="Consolas" panose="020B0609020204030204" pitchFamily="49" charset="0"/>
              </a:rPr>
              <a:t>value</a:t>
            </a:r>
            <a:r>
              <a:rPr lang="zh-CN" altLang="zh-CN" sz="1800" kern="100" dirty="0">
                <a:latin typeface="Consolas" panose="020B0609020204030204" pitchFamily="49" charset="0"/>
                <a:ea typeface="宋体" panose="02010600030101010101" pitchFamily="2" charset="-122"/>
                <a:cs typeface="Consolas" panose="020B0609020204030204" pitchFamily="49" charset="0"/>
              </a:rPr>
              <a:t>部分最终由</a:t>
            </a:r>
            <a:r>
              <a:rPr lang="en-US" altLang="zh-CN" sz="1800" kern="100" dirty="0">
                <a:latin typeface="Consolas" panose="020B0609020204030204" pitchFamily="49" charset="0"/>
                <a:ea typeface="宋体" panose="02010600030101010101" pitchFamily="2" charset="-122"/>
                <a:cs typeface="Consolas" panose="020B0609020204030204" pitchFamily="49" charset="0"/>
              </a:rPr>
              <a:t>j</a:t>
            </a:r>
            <a:r>
              <a:rPr lang="zh-CN" altLang="zh-CN" sz="1800" kern="100" dirty="0">
                <a:latin typeface="Consolas" panose="020B0609020204030204" pitchFamily="49" charset="0"/>
                <a:ea typeface="宋体" panose="02010600030101010101" pitchFamily="2" charset="-122"/>
                <a:cs typeface="Consolas" panose="020B0609020204030204" pitchFamily="49" charset="0"/>
              </a:rPr>
              <a:t>的最大值替换</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num[</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latin typeface="Consolas" panose="020B0609020204030204" pitchFamily="49" charset="0"/>
                <a:ea typeface="宋体" panose="02010600030101010101" pitchFamily="2" charset="-122"/>
                <a:cs typeface="Consolas" panose="020B0609020204030204" pitchFamily="49" charset="0"/>
              </a:rPr>
              <a:t>]=j</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num</a:t>
            </a:r>
            <a:endParaRPr lang="zh-CN" altLang="zh-CN" sz="1800" kern="100" dirty="0">
              <a:ea typeface="宋体" panose="02010600030101010101" pitchFamily="2" charset="-122"/>
            </a:endParaRPr>
          </a:p>
          <a:p>
            <a:pPr indent="228600" algn="just">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4, 1: 4, 2: 4, 3: 4, 4: 4}</a:t>
            </a:r>
            <a:endParaRPr lang="zh-CN" altLang="zh-CN" sz="1800" kern="100" dirty="0">
              <a:ea typeface="宋体" panose="02010600030101010101" pitchFamily="2" charset="-122"/>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4-11</a:t>
            </a:r>
            <a:r>
              <a:rPr lang="zh-CN" altLang="zh-CN" dirty="0"/>
              <a:t>】</a:t>
            </a:r>
            <a:endParaRPr lang="zh-CN" altLang="en-US" dirty="0"/>
          </a:p>
        </p:txBody>
      </p:sp>
      <p:sp>
        <p:nvSpPr>
          <p:cNvPr id="3" name="内容占位符 2"/>
          <p:cNvSpPr>
            <a:spLocks noGrp="1"/>
          </p:cNvSpPr>
          <p:nvPr>
            <p:ph idx="1"/>
          </p:nvPr>
        </p:nvSpPr>
        <p:spPr>
          <a:xfrm>
            <a:off x="334435" y="1012898"/>
            <a:ext cx="4969478" cy="1624014"/>
          </a:xfrm>
        </p:spPr>
        <p:txBody>
          <a:bodyPr>
            <a:normAutofit/>
          </a:bodyPr>
          <a:lstStyle/>
          <a:p>
            <a:r>
              <a:rPr lang="zh-CN" altLang="zh-CN" dirty="0"/>
              <a:t>【例</a:t>
            </a:r>
            <a:r>
              <a:rPr lang="en-US" altLang="zh-CN" dirty="0"/>
              <a:t>4-11</a:t>
            </a:r>
            <a:r>
              <a:rPr lang="zh-CN" altLang="zh-CN" dirty="0"/>
              <a:t>】从键盘输入一个字符串，统计字符出现的次数。请用字典推导式完成。</a:t>
            </a:r>
            <a:endParaRPr lang="zh-CN" altLang="en-US" dirty="0"/>
          </a:p>
        </p:txBody>
      </p:sp>
      <p:sp>
        <p:nvSpPr>
          <p:cNvPr id="4" name="矩形 3"/>
          <p:cNvSpPr/>
          <p:nvPr/>
        </p:nvSpPr>
        <p:spPr>
          <a:xfrm>
            <a:off x="479376" y="2708152"/>
            <a:ext cx="1338828"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程序代码：</a:t>
            </a:r>
            <a:endParaRPr lang="zh-CN" altLang="en-US" sz="1800" dirty="0"/>
          </a:p>
        </p:txBody>
      </p:sp>
      <p:sp>
        <p:nvSpPr>
          <p:cNvPr id="5" name="矩形 4"/>
          <p:cNvSpPr/>
          <p:nvPr/>
        </p:nvSpPr>
        <p:spPr>
          <a:xfrm>
            <a:off x="191344" y="3284993"/>
            <a:ext cx="6354121" cy="2446824"/>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#example4_11.py</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ss=input('</a:t>
            </a:r>
            <a:r>
              <a:rPr lang="zh-CN" altLang="zh-CN" sz="1800" kern="100" dirty="0">
                <a:latin typeface="Consolas" panose="020B0609020204030204" pitchFamily="49" charset="0"/>
                <a:ea typeface="宋体" panose="02010600030101010101" pitchFamily="2" charset="-122"/>
              </a:rPr>
              <a:t>请输入一个字符串：</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err="1">
                <a:latin typeface="Consolas" panose="020B0609020204030204" pitchFamily="49" charset="0"/>
                <a:ea typeface="宋体" panose="02010600030101010101" pitchFamily="2" charset="-122"/>
              </a:rPr>
              <a:t>letter_counts</a:t>
            </a:r>
            <a:r>
              <a:rPr lang="en-US" altLang="zh-CN" sz="1800" kern="100" dirty="0">
                <a:latin typeface="Consolas" panose="020B0609020204030204" pitchFamily="49" charset="0"/>
                <a:ea typeface="宋体" panose="02010600030101010101" pitchFamily="2" charset="-122"/>
              </a:rPr>
              <a:t> = {</a:t>
            </a:r>
            <a:r>
              <a:rPr lang="en-US" altLang="zh-CN" sz="1800" kern="100" dirty="0" err="1">
                <a:latin typeface="Consolas" panose="020B0609020204030204" pitchFamily="49" charset="0"/>
                <a:ea typeface="宋体" panose="02010600030101010101" pitchFamily="2" charset="-122"/>
              </a:rPr>
              <a:t>i:ss.count</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ss}</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a:t>
            </a:r>
            <a:r>
              <a:rPr lang="en-US" altLang="zh-CN" sz="1800" kern="100" dirty="0" err="1">
                <a:latin typeface="Consolas" panose="020B0609020204030204" pitchFamily="49" charset="0"/>
                <a:ea typeface="宋体" panose="02010600030101010101" pitchFamily="2" charset="-122"/>
              </a:rPr>
              <a:t>letter_counts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字符</a:t>
            </a:r>
            <a:r>
              <a:rPr lang="en-US" altLang="zh-CN" sz="1800" kern="100" dirty="0">
                <a:latin typeface="Consolas" panose="020B0609020204030204" pitchFamily="49" charset="0"/>
                <a:ea typeface="宋体" panose="02010600030101010101" pitchFamily="2" charset="-122"/>
              </a:rPr>
              <a:t>%c</a:t>
            </a:r>
            <a:r>
              <a:rPr lang="zh-CN" altLang="zh-CN" sz="1800" kern="100" dirty="0">
                <a:latin typeface="Consolas" panose="020B0609020204030204" pitchFamily="49" charset="0"/>
                <a:ea typeface="宋体" panose="02010600030101010101" pitchFamily="2" charset="-122"/>
              </a:rPr>
              <a:t>出现</a:t>
            </a:r>
            <a:r>
              <a:rPr lang="en-US" altLang="zh-CN" sz="1800" kern="100" dirty="0">
                <a:latin typeface="Consolas" panose="020B0609020204030204" pitchFamily="49" charset="0"/>
                <a:ea typeface="宋体" panose="02010600030101010101" pitchFamily="2" charset="-122"/>
              </a:rPr>
              <a:t>%d</a:t>
            </a:r>
            <a:r>
              <a:rPr lang="zh-CN" altLang="zh-CN" sz="1800" kern="100" dirty="0">
                <a:latin typeface="Consolas" panose="020B0609020204030204" pitchFamily="49" charset="0"/>
                <a:ea typeface="宋体" panose="02010600030101010101" pitchFamily="2" charset="-122"/>
              </a:rPr>
              <a:t>次</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i,letter_counts</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
        <p:nvSpPr>
          <p:cNvPr id="6" name="矩形 5"/>
          <p:cNvSpPr/>
          <p:nvPr/>
        </p:nvSpPr>
        <p:spPr>
          <a:xfrm>
            <a:off x="6545465" y="1052736"/>
            <a:ext cx="2646879" cy="338554"/>
          </a:xfrm>
          <a:prstGeom prst="rect">
            <a:avLst/>
          </a:prstGeom>
        </p:spPr>
        <p:txBody>
          <a:bodyPr wrap="none">
            <a:spAutoFit/>
          </a:bodyPr>
          <a:lstStyle/>
          <a:p>
            <a:r>
              <a:rPr lang="zh-CN" altLang="zh-CN" sz="1600" dirty="0">
                <a:ea typeface="宋体" panose="02010600030101010101" pitchFamily="2" charset="-122"/>
                <a:cs typeface="Times New Roman" panose="02020603050405020304" pitchFamily="18" charset="0"/>
              </a:rPr>
              <a:t>程序可能的一次运行结果：</a:t>
            </a:r>
            <a:endParaRPr lang="zh-CN" altLang="en-US" sz="1600" dirty="0"/>
          </a:p>
        </p:txBody>
      </p:sp>
      <p:sp>
        <p:nvSpPr>
          <p:cNvPr id="7" name="矩形 6"/>
          <p:cNvSpPr/>
          <p:nvPr/>
        </p:nvSpPr>
        <p:spPr>
          <a:xfrm>
            <a:off x="6456040" y="1484784"/>
            <a:ext cx="5663952" cy="4832092"/>
          </a:xfrm>
          <a:prstGeom prst="rect">
            <a:avLst/>
          </a:prstGeom>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example4_11.py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请输入一个字符串：喜欢</a:t>
            </a:r>
            <a:r>
              <a:rPr lang="en-US" altLang="zh-CN" kern="100" dirty="0">
                <a:latin typeface="Consolas" panose="020B0609020204030204" pitchFamily="49" charset="0"/>
                <a:ea typeface="宋体" panose="02010600030101010101" pitchFamily="2" charset="-122"/>
                <a:cs typeface="Times New Roman" panose="02020603050405020304" pitchFamily="18" charset="0"/>
              </a:rPr>
              <a:t>python!</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喜欢</a:t>
            </a:r>
            <a:r>
              <a:rPr lang="en-US" altLang="zh-CN" kern="100" dirty="0" err="1">
                <a:latin typeface="Consolas" panose="020B0609020204030204" pitchFamily="49" charset="0"/>
                <a:ea typeface="宋体" panose="02010600030101010101" pitchFamily="2" charset="-122"/>
                <a:cs typeface="Times New Roman" panose="02020603050405020304" pitchFamily="18" charset="0"/>
              </a:rPr>
              <a:t>python!love</a:t>
            </a:r>
            <a:r>
              <a:rPr lang="en-US" altLang="zh-CN" kern="10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字符喜出现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字符欢出现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p</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y</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t</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h</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o</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3</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n</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2</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3</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l</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1</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v</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1</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Aft>
                <a:spcPts val="0"/>
              </a:spcAft>
            </a:pPr>
            <a:r>
              <a:rPr lang="zh-CN" altLang="zh-CN" kern="100" dirty="0">
                <a:latin typeface="Consolas" panose="020B0609020204030204" pitchFamily="49" charset="0"/>
                <a:ea typeface="宋体" panose="02010600030101010101" pitchFamily="2" charset="-122"/>
                <a:cs typeface="Times New Roman" panose="02020603050405020304" pitchFamily="18" charset="0"/>
              </a:rPr>
              <a:t>字符</a:t>
            </a:r>
            <a:r>
              <a:rPr lang="en-US" altLang="zh-CN" kern="100" dirty="0">
                <a:latin typeface="Consolas" panose="020B0609020204030204" pitchFamily="49" charset="0"/>
                <a:ea typeface="宋体" panose="02010600030101010101" pitchFamily="2" charset="-122"/>
                <a:cs typeface="Times New Roman" panose="02020603050405020304" pitchFamily="18" charset="0"/>
              </a:rPr>
              <a:t>e</a:t>
            </a:r>
            <a:r>
              <a:rPr lang="zh-CN" altLang="zh-CN" kern="100" dirty="0">
                <a:latin typeface="Consolas" panose="020B0609020204030204" pitchFamily="49" charset="0"/>
                <a:ea typeface="宋体" panose="02010600030101010101" pitchFamily="2" charset="-122"/>
                <a:cs typeface="Times New Roman" panose="02020603050405020304" pitchFamily="18" charset="0"/>
              </a:rPr>
              <a:t>出现</a:t>
            </a:r>
            <a:r>
              <a:rPr lang="en-US" altLang="zh-CN" kern="100" dirty="0">
                <a:latin typeface="Consolas" panose="020B0609020204030204" pitchFamily="49" charset="0"/>
                <a:ea typeface="宋体" panose="02010600030101010101" pitchFamily="2" charset="-122"/>
                <a:cs typeface="Times New Roman" panose="02020603050405020304" pitchFamily="18" charset="0"/>
              </a:rPr>
              <a:t>1</a:t>
            </a:r>
            <a:r>
              <a:rPr lang="zh-CN" altLang="zh-CN" kern="100" dirty="0">
                <a:latin typeface="Consolas" panose="020B0609020204030204" pitchFamily="49" charset="0"/>
                <a:ea typeface="宋体" panose="02010600030101010101" pitchFamily="2" charset="-122"/>
                <a:cs typeface="Times New Roman" panose="02020603050405020304" pitchFamily="18" charset="0"/>
              </a:rPr>
              <a:t>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zh-CN" altLang="zh-CN" dirty="0"/>
              <a:t>集合推导式</a:t>
            </a:r>
            <a:endParaRPr lang="zh-CN" altLang="en-US" dirty="0"/>
          </a:p>
        </p:txBody>
      </p:sp>
      <p:sp>
        <p:nvSpPr>
          <p:cNvPr id="3" name="内容占位符 2"/>
          <p:cNvSpPr>
            <a:spLocks noGrp="1"/>
          </p:cNvSpPr>
          <p:nvPr>
            <p:ph idx="1"/>
          </p:nvPr>
        </p:nvSpPr>
        <p:spPr/>
        <p:txBody>
          <a:bodyPr/>
          <a:lstStyle/>
          <a:p>
            <a:r>
              <a:rPr lang="zh-CN" altLang="zh-CN" dirty="0"/>
              <a:t>集合也有自己的推导式，跟列表推导式类似，只不过</a:t>
            </a:r>
            <a:r>
              <a:rPr lang="zh-CN" altLang="zh-CN" dirty="0" smtClean="0"/>
              <a:t>将</a:t>
            </a:r>
            <a:r>
              <a:rPr lang="zh-CN" altLang="en-US" dirty="0" smtClean="0"/>
              <a:t>方</a:t>
            </a:r>
            <a:r>
              <a:rPr lang="zh-CN" altLang="zh-CN" dirty="0" smtClean="0"/>
              <a:t>括号变成</a:t>
            </a:r>
            <a:r>
              <a:rPr lang="zh-CN" altLang="en-US" dirty="0" smtClean="0"/>
              <a:t>花</a:t>
            </a:r>
            <a:r>
              <a:rPr lang="zh-CN" altLang="zh-CN" dirty="0" smtClean="0"/>
              <a:t>括号</a:t>
            </a:r>
            <a:r>
              <a:rPr lang="zh-CN" altLang="zh-CN" dirty="0"/>
              <a:t>，最后生成的是集合。</a:t>
            </a:r>
            <a:endParaRPr lang="zh-CN" altLang="zh-CN" dirty="0"/>
          </a:p>
          <a:p>
            <a:r>
              <a:rPr lang="zh-CN" altLang="zh-CN" dirty="0"/>
              <a:t>语法形式：</a:t>
            </a:r>
            <a:endParaRPr lang="zh-CN" altLang="zh-CN" dirty="0"/>
          </a:p>
          <a:p>
            <a:pPr marL="446405" lvl="1" indent="0">
              <a:buNone/>
            </a:pPr>
            <a:r>
              <a:rPr lang="en-US" altLang="zh-CN" dirty="0"/>
              <a:t>{function / expression for value1 in Iterable1 if condition1</a:t>
            </a:r>
            <a:endParaRPr lang="zh-CN" altLang="zh-CN" dirty="0"/>
          </a:p>
          <a:p>
            <a:pPr marL="446405" lvl="1" indent="0">
              <a:buNone/>
            </a:pPr>
            <a:r>
              <a:rPr lang="en-US" altLang="zh-CN" dirty="0"/>
              <a:t>                                    for value2 in Iterable2 if condition2</a:t>
            </a:r>
            <a:endParaRPr lang="zh-CN" altLang="zh-CN" dirty="0"/>
          </a:p>
          <a:p>
            <a:pPr marL="446405" lvl="1" indent="0">
              <a:buNone/>
            </a:pPr>
            <a:r>
              <a:rPr lang="en-US" altLang="zh-CN" dirty="0"/>
              <a:t>                                    ……</a:t>
            </a:r>
            <a:endParaRPr lang="zh-CN" altLang="zh-CN" dirty="0"/>
          </a:p>
          <a:p>
            <a:pPr marL="446405" lvl="1" indent="0">
              <a:buNone/>
            </a:pPr>
            <a:r>
              <a:rPr lang="en-US" altLang="zh-CN" dirty="0"/>
              <a:t>                                    for </a:t>
            </a:r>
            <a:r>
              <a:rPr lang="en-US" altLang="zh-CN" dirty="0" err="1"/>
              <a:t>valuen</a:t>
            </a:r>
            <a:r>
              <a:rPr lang="en-US" altLang="zh-CN" dirty="0"/>
              <a:t> in </a:t>
            </a:r>
            <a:r>
              <a:rPr lang="en-US" altLang="zh-CN" dirty="0" err="1"/>
              <a:t>Iterablen</a:t>
            </a:r>
            <a:r>
              <a:rPr lang="en-US" altLang="zh-CN" dirty="0"/>
              <a:t> if </a:t>
            </a:r>
            <a:r>
              <a:rPr lang="en-US" altLang="zh-CN" dirty="0" err="1"/>
              <a:t>conditionn</a:t>
            </a:r>
            <a:r>
              <a:rPr lang="en-US" altLang="zh-CN" dirty="0"/>
              <a:t> }</a:t>
            </a:r>
            <a:endParaRPr lang="zh-CN" altLang="zh-CN" dirty="0"/>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zh-CN" altLang="zh-CN" dirty="0"/>
              <a:t>集合推导式</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zh-CN" altLang="zh-CN" dirty="0"/>
              <a:t>比较一下语句，看看列表推导式和集合推导式的异同。</a:t>
            </a:r>
            <a:endParaRPr lang="zh-CN" altLang="en-US" dirty="0"/>
          </a:p>
        </p:txBody>
      </p:sp>
      <p:sp>
        <p:nvSpPr>
          <p:cNvPr id="4" name="矩形 3"/>
          <p:cNvSpPr/>
          <p:nvPr/>
        </p:nvSpPr>
        <p:spPr>
          <a:xfrm>
            <a:off x="623392" y="1702256"/>
            <a:ext cx="6408712" cy="2446824"/>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alist</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*2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(1,2,3,3,2,1,4)]</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alist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[2, 4, 6, 6, 4, 2, 8]</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bset</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*2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(1,2,3,3,2,1,4)}</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bset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{8, 2, 4, 6}</a:t>
            </a:r>
            <a:endParaRPr lang="zh-CN" altLang="zh-CN" sz="1800" kern="100" dirty="0">
              <a:ea typeface="宋体" panose="02010600030101010101" pitchFamily="2" charset="-122"/>
            </a:endParaRPr>
          </a:p>
        </p:txBody>
      </p:sp>
      <p:sp>
        <p:nvSpPr>
          <p:cNvPr id="5" name="矩形 4"/>
          <p:cNvSpPr/>
          <p:nvPr/>
        </p:nvSpPr>
        <p:spPr>
          <a:xfrm>
            <a:off x="627420" y="4451628"/>
            <a:ext cx="10221107" cy="1569660"/>
          </a:xfrm>
          <a:prstGeom prst="rect">
            <a:avLst/>
          </a:prstGeom>
        </p:spPr>
        <p:txBody>
          <a:bodyPr wrap="square">
            <a:spAutoFit/>
          </a:bodyPr>
          <a:lstStyle/>
          <a:p>
            <a:pPr algn="l">
              <a:lnSpc>
                <a:spcPct val="120000"/>
              </a:lnSpc>
            </a:pPr>
            <a:r>
              <a:rPr lang="zh-CN" altLang="zh-CN" sz="2000" dirty="0">
                <a:ea typeface="宋体" panose="02010600030101010101" pitchFamily="2" charset="-122"/>
                <a:cs typeface="Times New Roman" panose="02020603050405020304" pitchFamily="18" charset="0"/>
              </a:rPr>
              <a:t>不难发现，构建</a:t>
            </a:r>
            <a:r>
              <a:rPr lang="en-US" altLang="zh-CN" sz="2000" dirty="0" err="1">
                <a:ea typeface="宋体" panose="02010600030101010101" pitchFamily="2" charset="-122"/>
              </a:rPr>
              <a:t>alist</a:t>
            </a:r>
            <a:r>
              <a:rPr lang="zh-CN" altLang="zh-CN" sz="2000" dirty="0">
                <a:ea typeface="宋体" panose="02010600030101010101" pitchFamily="2" charset="-122"/>
                <a:cs typeface="Times New Roman" panose="02020603050405020304" pitchFamily="18" charset="0"/>
              </a:rPr>
              <a:t>和</a:t>
            </a:r>
            <a:r>
              <a:rPr lang="en-US" altLang="zh-CN" sz="2000" dirty="0" err="1">
                <a:ea typeface="宋体" panose="02010600030101010101" pitchFamily="2" charset="-122"/>
              </a:rPr>
              <a:t>bset</a:t>
            </a:r>
            <a:r>
              <a:rPr lang="zh-CN" altLang="zh-CN" sz="2000" dirty="0">
                <a:ea typeface="宋体" panose="02010600030101010101" pitchFamily="2" charset="-122"/>
                <a:cs typeface="Times New Roman" panose="02020603050405020304" pitchFamily="18" charset="0"/>
              </a:rPr>
              <a:t>的时候，</a:t>
            </a:r>
            <a:r>
              <a:rPr lang="zh-CN" altLang="zh-CN" sz="2000" dirty="0" smtClean="0">
                <a:ea typeface="宋体" panose="02010600030101010101" pitchFamily="2" charset="-122"/>
                <a:cs typeface="Times New Roman" panose="02020603050405020304" pitchFamily="18" charset="0"/>
              </a:rPr>
              <a:t>除了</a:t>
            </a:r>
            <a:r>
              <a:rPr lang="zh-CN" altLang="en-US" sz="2000" smtClean="0">
                <a:ea typeface="宋体" panose="02010600030101010101" pitchFamily="2" charset="-122"/>
                <a:cs typeface="Times New Roman" panose="02020603050405020304" pitchFamily="18" charset="0"/>
              </a:rPr>
              <a:t>方</a:t>
            </a:r>
            <a:r>
              <a:rPr lang="zh-CN" altLang="zh-CN" sz="2000" smtClean="0">
                <a:ea typeface="宋体" panose="02010600030101010101" pitchFamily="2" charset="-122"/>
                <a:cs typeface="Times New Roman" panose="02020603050405020304" pitchFamily="18" charset="0"/>
              </a:rPr>
              <a:t>括号和</a:t>
            </a:r>
            <a:r>
              <a:rPr lang="zh-CN" altLang="en-US" sz="2000" smtClean="0">
                <a:ea typeface="宋体" panose="02010600030101010101" pitchFamily="2" charset="-122"/>
                <a:cs typeface="Times New Roman" panose="02020603050405020304" pitchFamily="18" charset="0"/>
              </a:rPr>
              <a:t>花</a:t>
            </a:r>
            <a:r>
              <a:rPr lang="zh-CN" altLang="zh-CN" sz="2000" smtClean="0">
                <a:ea typeface="宋体" panose="02010600030101010101" pitchFamily="2" charset="-122"/>
                <a:cs typeface="Times New Roman" panose="02020603050405020304" pitchFamily="18" charset="0"/>
              </a:rPr>
              <a:t>括号</a:t>
            </a:r>
            <a:r>
              <a:rPr lang="zh-CN" altLang="zh-CN" sz="2000" dirty="0">
                <a:ea typeface="宋体" panose="02010600030101010101" pitchFamily="2" charset="-122"/>
                <a:cs typeface="Times New Roman" panose="02020603050405020304" pitchFamily="18" charset="0"/>
              </a:rPr>
              <a:t>不同以外其他语法均相同，</a:t>
            </a:r>
            <a:r>
              <a:rPr lang="en-US" altLang="zh-CN" sz="2000" dirty="0" err="1">
                <a:ea typeface="宋体" panose="02010600030101010101" pitchFamily="2" charset="-122"/>
              </a:rPr>
              <a:t>alist</a:t>
            </a:r>
            <a:r>
              <a:rPr lang="zh-CN" altLang="zh-CN" sz="2000" dirty="0">
                <a:ea typeface="宋体" panose="02010600030101010101" pitchFamily="2" charset="-122"/>
                <a:cs typeface="Times New Roman" panose="02020603050405020304" pitchFamily="18" charset="0"/>
              </a:rPr>
              <a:t>生成一个列表，里面的元素是元组</a:t>
            </a:r>
            <a:r>
              <a:rPr lang="en-US" altLang="zh-CN" sz="2000" dirty="0">
                <a:ea typeface="宋体" panose="02010600030101010101" pitchFamily="2" charset="-122"/>
              </a:rPr>
              <a:t>(1,2,3,3,2,1,4)</a:t>
            </a:r>
            <a:r>
              <a:rPr lang="zh-CN" altLang="zh-CN" sz="2000" dirty="0">
                <a:ea typeface="宋体" panose="02010600030101010101" pitchFamily="2" charset="-122"/>
                <a:cs typeface="Times New Roman" panose="02020603050405020304" pitchFamily="18" charset="0"/>
              </a:rPr>
              <a:t>中每个元素的</a:t>
            </a:r>
            <a:r>
              <a:rPr lang="en-US" altLang="zh-CN" sz="2000" dirty="0">
                <a:ea typeface="宋体" panose="02010600030101010101" pitchFamily="2" charset="-122"/>
              </a:rPr>
              <a:t>2</a:t>
            </a:r>
            <a:r>
              <a:rPr lang="zh-CN" altLang="zh-CN" sz="2000" dirty="0">
                <a:ea typeface="宋体" panose="02010600030101010101" pitchFamily="2" charset="-122"/>
                <a:cs typeface="Times New Roman" panose="02020603050405020304" pitchFamily="18" charset="0"/>
              </a:rPr>
              <a:t>倍，而且元素位置一一对应；</a:t>
            </a:r>
            <a:r>
              <a:rPr lang="en-US" altLang="zh-CN" sz="2000" dirty="0" err="1">
                <a:ea typeface="宋体" panose="02010600030101010101" pitchFamily="2" charset="-122"/>
              </a:rPr>
              <a:t>blist</a:t>
            </a:r>
            <a:r>
              <a:rPr lang="zh-CN" altLang="zh-CN" sz="2000" dirty="0">
                <a:ea typeface="宋体" panose="02010600030101010101" pitchFamily="2" charset="-122"/>
                <a:cs typeface="Times New Roman" panose="02020603050405020304" pitchFamily="18" charset="0"/>
              </a:rPr>
              <a:t>生成一个集合，里面的元素是元组</a:t>
            </a:r>
            <a:r>
              <a:rPr lang="en-US" altLang="zh-CN" sz="2000" dirty="0">
                <a:ea typeface="宋体" panose="02010600030101010101" pitchFamily="2" charset="-122"/>
              </a:rPr>
              <a:t>(1,2,3,3,2,1,4)</a:t>
            </a:r>
            <a:r>
              <a:rPr lang="zh-CN" altLang="zh-CN" sz="2000" dirty="0">
                <a:ea typeface="宋体" panose="02010600030101010101" pitchFamily="2" charset="-122"/>
                <a:cs typeface="Times New Roman" panose="02020603050405020304" pitchFamily="18" charset="0"/>
              </a:rPr>
              <a:t>中每个元素的</a:t>
            </a:r>
            <a:r>
              <a:rPr lang="en-US" altLang="zh-CN" sz="2000" dirty="0">
                <a:ea typeface="宋体" panose="02010600030101010101" pitchFamily="2" charset="-122"/>
              </a:rPr>
              <a:t>2</a:t>
            </a:r>
            <a:r>
              <a:rPr lang="zh-CN" altLang="zh-CN" sz="2000" dirty="0">
                <a:ea typeface="宋体" panose="02010600030101010101" pitchFamily="2" charset="-122"/>
                <a:cs typeface="Times New Roman" panose="02020603050405020304" pitchFamily="18" charset="0"/>
              </a:rPr>
              <a:t>倍去掉重复元素后的结果，并且并非与元组的元素位置一一对应。</a:t>
            </a:r>
            <a:endParaRPr lang="zh-CN" altLang="en-US" sz="2000" dirty="0"/>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zh-CN" altLang="zh-CN" dirty="0"/>
              <a:t>集合推导式</a:t>
            </a:r>
            <a:endParaRPr lang="zh-CN" altLang="en-US" dirty="0"/>
          </a:p>
        </p:txBody>
      </p:sp>
      <p:sp>
        <p:nvSpPr>
          <p:cNvPr id="3" name="内容占位符 2"/>
          <p:cNvSpPr>
            <a:spLocks noGrp="1"/>
          </p:cNvSpPr>
          <p:nvPr>
            <p:ph idx="1"/>
          </p:nvPr>
        </p:nvSpPr>
        <p:spPr>
          <a:xfrm>
            <a:off x="334434" y="1124745"/>
            <a:ext cx="11523135" cy="720080"/>
          </a:xfrm>
        </p:spPr>
        <p:txBody>
          <a:bodyPr/>
          <a:lstStyle/>
          <a:p>
            <a:r>
              <a:rPr lang="zh-CN" altLang="zh-CN" dirty="0"/>
              <a:t>另外，需要说明的是元组没有推导式。</a:t>
            </a:r>
            <a:endParaRPr lang="zh-CN" altLang="en-US" dirty="0"/>
          </a:p>
        </p:txBody>
      </p:sp>
      <p:sp>
        <p:nvSpPr>
          <p:cNvPr id="4" name="矩形 3"/>
          <p:cNvSpPr/>
          <p:nvPr/>
        </p:nvSpPr>
        <p:spPr>
          <a:xfrm>
            <a:off x="695399" y="2060848"/>
            <a:ext cx="8568949" cy="2246769"/>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b=(</a:t>
            </a:r>
            <a:r>
              <a:rPr lang="en-US" altLang="zh-CN" sz="2000" kern="100" dirty="0" err="1">
                <a:latin typeface="Consolas" panose="020B0609020204030204" pitchFamily="49" charset="0"/>
                <a:ea typeface="宋体" panose="02010600030101010101" pitchFamily="2" charset="-122"/>
              </a:rPr>
              <a:t>i</a:t>
            </a:r>
            <a:r>
              <a:rPr lang="en-US" altLang="zh-CN" sz="2000" kern="100" dirty="0">
                <a:latin typeface="Consolas" panose="020B0609020204030204" pitchFamily="49" charset="0"/>
                <a:ea typeface="宋体" panose="02010600030101010101" pitchFamily="2" charset="-122"/>
              </a:rPr>
              <a:t>/2 for </a:t>
            </a:r>
            <a:r>
              <a:rPr lang="en-US" altLang="zh-CN" sz="2000" kern="100" dirty="0" err="1">
                <a:latin typeface="Consolas" panose="020B0609020204030204" pitchFamily="49" charset="0"/>
                <a:ea typeface="宋体" panose="02010600030101010101" pitchFamily="2" charset="-122"/>
              </a:rPr>
              <a:t>i</a:t>
            </a:r>
            <a:r>
              <a:rPr lang="en-US" altLang="zh-CN" sz="2000" kern="100" dirty="0">
                <a:latin typeface="Consolas" panose="020B0609020204030204" pitchFamily="49" charset="0"/>
                <a:ea typeface="宋体" panose="02010600030101010101" pitchFamily="2" charset="-122"/>
              </a:rPr>
              <a:t> in (1,2,10,20))</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type(b)    #b</a:t>
            </a:r>
            <a:r>
              <a:rPr lang="zh-CN" altLang="zh-CN" sz="2000" kern="100" dirty="0">
                <a:latin typeface="Consolas" panose="020B0609020204030204" pitchFamily="49" charset="0"/>
                <a:ea typeface="宋体" panose="02010600030101010101" pitchFamily="2" charset="-122"/>
              </a:rPr>
              <a:t>并不是元组，是一个生成器对象</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&lt;class 'generator'&gt;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tuple(b)   #</a:t>
            </a:r>
            <a:r>
              <a:rPr lang="zh-CN" altLang="zh-CN" sz="2000" kern="100" dirty="0">
                <a:latin typeface="Consolas" panose="020B0609020204030204" pitchFamily="49" charset="0"/>
                <a:ea typeface="宋体" panose="02010600030101010101" pitchFamily="2" charset="-122"/>
              </a:rPr>
              <a:t>生成器对象可以通过</a:t>
            </a:r>
            <a:r>
              <a:rPr lang="en-US" altLang="zh-CN" sz="2000" kern="100" dirty="0">
                <a:latin typeface="Consolas" panose="020B0609020204030204" pitchFamily="49" charset="0"/>
                <a:ea typeface="宋体" panose="02010600030101010101" pitchFamily="2" charset="-122"/>
              </a:rPr>
              <a:t>tuple()</a:t>
            </a:r>
            <a:r>
              <a:rPr lang="zh-CN" altLang="zh-CN" sz="2000" kern="100" dirty="0">
                <a:latin typeface="Consolas" panose="020B0609020204030204" pitchFamily="49" charset="0"/>
                <a:ea typeface="宋体" panose="02010600030101010101" pitchFamily="2" charset="-122"/>
              </a:rPr>
              <a:t>函数转换为元组</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(0.5, 1.0, 5.0, 10.0)</a:t>
            </a:r>
            <a:endParaRPr lang="zh-CN" altLang="zh-CN" sz="2000" kern="100" dirty="0">
              <a:ea typeface="宋体" panose="02010600030101010101" pitchFamily="2" charset="-122"/>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4.5.4 </a:t>
            </a:r>
            <a:r>
              <a:rPr lang="zh-CN" altLang="zh-CN" dirty="0"/>
              <a:t>生成器推导式</a:t>
            </a:r>
            <a:endParaRPr lang="zh-CN" altLang="en-US" dirty="0"/>
          </a:p>
        </p:txBody>
      </p:sp>
      <p:sp>
        <p:nvSpPr>
          <p:cNvPr id="3" name="内容占位符 2"/>
          <p:cNvSpPr>
            <a:spLocks noGrp="1"/>
          </p:cNvSpPr>
          <p:nvPr>
            <p:ph idx="1"/>
          </p:nvPr>
        </p:nvSpPr>
        <p:spPr/>
        <p:txBody>
          <a:bodyPr/>
          <a:lstStyle/>
          <a:p>
            <a:pPr>
              <a:lnSpc>
                <a:spcPct val="120000"/>
              </a:lnSpc>
            </a:pPr>
            <a:r>
              <a:rPr lang="zh-CN" altLang="zh-CN" dirty="0"/>
              <a:t>生成器推导式用法与列表推导式类似，把列表推导式的方括号改成圆括号。它与列表推导式最大的区别是：生成器推导式的结果是一个生成器对象，是一种迭代器</a:t>
            </a:r>
            <a:r>
              <a:rPr lang="en-US" altLang="zh-CN" dirty="0"/>
              <a:t>(Iterator)</a:t>
            </a:r>
            <a:r>
              <a:rPr lang="zh-CN" altLang="zh-CN" dirty="0"/>
              <a:t>；而列表推导式的结果是一个列表。</a:t>
            </a:r>
            <a:endParaRPr lang="zh-CN" altLang="zh-CN" dirty="0"/>
          </a:p>
          <a:p>
            <a:pPr>
              <a:lnSpc>
                <a:spcPct val="120000"/>
              </a:lnSpc>
            </a:pPr>
            <a:r>
              <a:rPr lang="zh-CN" altLang="zh-CN" dirty="0"/>
              <a:t>生成器对象可以通过</a:t>
            </a:r>
            <a:r>
              <a:rPr lang="en-US" altLang="zh-CN" dirty="0"/>
              <a:t>for</a:t>
            </a:r>
            <a:r>
              <a:rPr lang="zh-CN" altLang="zh-CN" dirty="0"/>
              <a:t>循环或者</a:t>
            </a:r>
            <a:r>
              <a:rPr lang="en-US" altLang="zh-CN" dirty="0"/>
              <a:t>__next__()</a:t>
            </a:r>
            <a:r>
              <a:rPr lang="zh-CN" altLang="zh-CN" dirty="0"/>
              <a:t>方法、</a:t>
            </a:r>
            <a:r>
              <a:rPr lang="en-US" altLang="zh-CN" dirty="0"/>
              <a:t>next()</a:t>
            </a:r>
            <a:r>
              <a:rPr lang="zh-CN" altLang="zh-CN" dirty="0"/>
              <a:t>函数进行遍历，也可以转换为列表或元组，但是不支持使用下标访问元素，已经访问过的元素也不支持再次访问。当所有元素访问结束之后，如果想再次访问就必须重新创建该生成器对象。</a:t>
            </a:r>
            <a:endParaRPr lang="zh-CN" altLang="en-US" dirty="0"/>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4.5.4 </a:t>
            </a:r>
            <a:r>
              <a:rPr lang="zh-CN" altLang="zh-CN" dirty="0"/>
              <a:t>生成器推导式</a:t>
            </a:r>
            <a:endParaRPr lang="zh-CN" altLang="en-US" dirty="0"/>
          </a:p>
        </p:txBody>
      </p:sp>
      <p:sp>
        <p:nvSpPr>
          <p:cNvPr id="3" name="矩形 2"/>
          <p:cNvSpPr/>
          <p:nvPr/>
        </p:nvSpPr>
        <p:spPr>
          <a:xfrm>
            <a:off x="521078" y="1004823"/>
            <a:ext cx="6727050" cy="3247043"/>
          </a:xfrm>
          <a:prstGeom prst="rect">
            <a:avLst/>
          </a:prstGeom>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gen=(int(</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/3) for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 in range(1,10) if i%3==0)</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gen</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&lt;generator object &lt;</a:t>
            </a:r>
            <a:r>
              <a:rPr lang="en-US" altLang="zh-CN" sz="1600" kern="100" dirty="0" err="1">
                <a:latin typeface="Consolas" panose="020B0609020204030204" pitchFamily="49" charset="0"/>
                <a:ea typeface="宋体" panose="02010600030101010101" pitchFamily="2" charset="-122"/>
              </a:rPr>
              <a:t>genexpr</a:t>
            </a:r>
            <a:r>
              <a:rPr lang="en-US" altLang="zh-CN" sz="1600" kern="100" dirty="0">
                <a:latin typeface="Consolas" panose="020B0609020204030204" pitchFamily="49" charset="0"/>
                <a:ea typeface="宋体" panose="02010600030101010101" pitchFamily="2" charset="-122"/>
              </a:rPr>
              <a:t>&gt; at 0x0000000002F0BB88&gt;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list(gen) #</a:t>
            </a:r>
            <a:r>
              <a:rPr lang="zh-CN" altLang="zh-CN" sz="1600" kern="100" dirty="0">
                <a:latin typeface="Consolas" panose="020B0609020204030204" pitchFamily="49" charset="0"/>
                <a:ea typeface="宋体" panose="02010600030101010101" pitchFamily="2" charset="-122"/>
              </a:rPr>
              <a:t>生成器对象转换为列表</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[1, 2, 3]</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gen.__next</a:t>
            </a:r>
            <a:r>
              <a:rPr lang="en-US" altLang="zh-CN" sz="1600" kern="100" dirty="0">
                <a:latin typeface="Consolas" panose="020B0609020204030204" pitchFamily="49" charset="0"/>
                <a:ea typeface="宋体" panose="02010600030101010101" pitchFamily="2" charset="-122"/>
              </a:rPr>
              <a:t>__() #</a:t>
            </a:r>
            <a:r>
              <a:rPr lang="zh-CN" altLang="zh-CN" sz="1600" kern="100" dirty="0">
                <a:latin typeface="Consolas" panose="020B0609020204030204" pitchFamily="49" charset="0"/>
                <a:ea typeface="宋体" panose="02010600030101010101" pitchFamily="2" charset="-122"/>
              </a:rPr>
              <a:t>不能再次访问</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File "&lt;pyshell#29&gt;", line 1, in &lt;module&gt;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gen.__next</a:t>
            </a:r>
            <a:r>
              <a:rPr lang="en-US" altLang="zh-CN" sz="1600" kern="100" dirty="0">
                <a:latin typeface="Consolas" panose="020B0609020204030204" pitchFamily="49" charset="0"/>
                <a:ea typeface="宋体" panose="02010600030101010101" pitchFamily="2" charset="-122"/>
              </a:rPr>
              <a: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StopIteration</a:t>
            </a:r>
            <a:endParaRPr lang="zh-CN" altLang="zh-CN" sz="1600" kern="100" dirty="0">
              <a:ea typeface="宋体" panose="02010600030101010101" pitchFamily="2" charset="-122"/>
            </a:endParaRPr>
          </a:p>
        </p:txBody>
      </p:sp>
      <p:sp>
        <p:nvSpPr>
          <p:cNvPr id="5" name="矩形 4"/>
          <p:cNvSpPr/>
          <p:nvPr/>
        </p:nvSpPr>
        <p:spPr>
          <a:xfrm>
            <a:off x="521078" y="4275614"/>
            <a:ext cx="8952274" cy="2277547"/>
          </a:xfrm>
          <a:prstGeom prst="rect">
            <a:avLst/>
          </a:prstGeom>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gen=(int(</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/3) for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 in range(1,10) if i%3==0) #</a:t>
            </a:r>
            <a:r>
              <a:rPr lang="zh-CN" altLang="zh-CN" sz="1600" kern="100" dirty="0">
                <a:latin typeface="Consolas" panose="020B0609020204030204" pitchFamily="49" charset="0"/>
                <a:ea typeface="宋体" panose="02010600030101010101" pitchFamily="2" charset="-122"/>
              </a:rPr>
              <a:t>重新生成生成器对象</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gen.__next</a:t>
            </a:r>
            <a:r>
              <a:rPr lang="en-US" altLang="zh-CN" sz="1600" kern="100" dirty="0">
                <a:latin typeface="Consolas" panose="020B0609020204030204" pitchFamily="49" charset="0"/>
                <a:ea typeface="宋体" panose="02010600030101010101" pitchFamily="2" charset="-122"/>
              </a:rPr>
              <a:t>__()  #</a:t>
            </a:r>
            <a:r>
              <a:rPr lang="zh-CN" altLang="zh-CN" sz="1600" kern="100" dirty="0">
                <a:latin typeface="Consolas" panose="020B0609020204030204" pitchFamily="49" charset="0"/>
                <a:ea typeface="宋体" panose="02010600030101010101" pitchFamily="2" charset="-122"/>
              </a:rPr>
              <a:t>访问下一个元素</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1</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next(gen)       #</a:t>
            </a:r>
            <a:r>
              <a:rPr lang="zh-CN" altLang="zh-CN" sz="1600" kern="100" dirty="0">
                <a:latin typeface="Consolas" panose="020B0609020204030204" pitchFamily="49" charset="0"/>
                <a:ea typeface="宋体" panose="02010600030101010101" pitchFamily="2" charset="-122"/>
              </a:rPr>
              <a:t>访问下一个元素</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2</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gen.__next</a:t>
            </a:r>
            <a:r>
              <a:rPr lang="en-US" altLang="zh-CN" sz="1600" kern="100" dirty="0">
                <a:latin typeface="Consolas" panose="020B0609020204030204" pitchFamily="49" charset="0"/>
                <a:ea typeface="宋体" panose="02010600030101010101" pitchFamily="2" charset="-122"/>
              </a:rPr>
              <a:t>__()</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3</a:t>
            </a:r>
            <a:endParaRPr lang="zh-CN" altLang="zh-CN" sz="1600" kern="100" dirty="0">
              <a:ea typeface="宋体" panose="02010600030101010101" pitchFamily="2" charset="-122"/>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2207568" y="1041698"/>
            <a:ext cx="6192688" cy="4031873"/>
          </a:xfrm>
          <a:prstGeom prst="rect">
            <a:avLst/>
          </a:prstGeom>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rPr>
              <a:t>&gt;&gt;&gt; next(gen)        #</a:t>
            </a:r>
            <a:r>
              <a:rPr lang="zh-CN" altLang="zh-CN" sz="1600" kern="100" dirty="0">
                <a:latin typeface="Consolas" panose="020B0609020204030204" pitchFamily="49" charset="0"/>
                <a:ea typeface="宋体" panose="02010600030101010101" pitchFamily="2" charset="-122"/>
              </a:rPr>
              <a:t>访问完毕，不能再次访问</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File "&lt;pyshell#34&gt;", line 1, in &lt;module&gt;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next(gen)</a:t>
            </a:r>
            <a:endParaRPr lang="zh-CN" altLang="zh-CN" sz="1600" kern="100" dirty="0">
              <a:ea typeface="宋体" panose="02010600030101010101" pitchFamily="2" charset="-122"/>
            </a:endParaRPr>
          </a:p>
          <a:p>
            <a:pPr indent="228600" algn="l">
              <a:spcAft>
                <a:spcPts val="0"/>
              </a:spcAft>
            </a:pPr>
            <a:r>
              <a:rPr lang="en-US" altLang="zh-CN" sz="1600" kern="100" dirty="0" err="1">
                <a:latin typeface="Consolas" panose="020B0609020204030204" pitchFamily="49" charset="0"/>
                <a:ea typeface="宋体" panose="02010600030101010101" pitchFamily="2" charset="-122"/>
              </a:rPr>
              <a:t>StopIteration</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gen=(int(</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/3) for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 in range(1,10) if i%3==0)</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for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 in gen:       #for</a:t>
            </a:r>
            <a:r>
              <a:rPr lang="zh-CN" altLang="zh-CN" sz="1600" kern="100" dirty="0">
                <a:latin typeface="Consolas" panose="020B0609020204030204" pitchFamily="49" charset="0"/>
                <a:ea typeface="宋体" panose="02010600030101010101" pitchFamily="2" charset="-122"/>
              </a:rPr>
              <a:t>循环遍历</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print(</a:t>
            </a:r>
            <a:r>
              <a:rPr lang="en-US" altLang="zh-CN" sz="1600" kern="100" dirty="0" err="1">
                <a:latin typeface="Consolas" panose="020B0609020204030204" pitchFamily="49" charset="0"/>
                <a:ea typeface="宋体" panose="02010600030101010101" pitchFamily="2" charset="-122"/>
              </a:rPr>
              <a:t>i,end</a:t>
            </a: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1 2 3</a:t>
            </a:r>
            <a:endParaRPr lang="zh-CN" altLang="zh-CN" sz="1600" kern="100" dirty="0">
              <a:ea typeface="宋体" panose="02010600030101010101" pitchFamily="2" charset="-122"/>
            </a:endParaRPr>
          </a:p>
        </p:txBody>
      </p:sp>
      <p:sp>
        <p:nvSpPr>
          <p:cNvPr id="4" name="矩形 3"/>
          <p:cNvSpPr/>
          <p:nvPr/>
        </p:nvSpPr>
        <p:spPr>
          <a:xfrm>
            <a:off x="2351584" y="5517232"/>
            <a:ext cx="6336704" cy="795667"/>
          </a:xfrm>
          <a:prstGeom prst="rect">
            <a:avLst/>
          </a:prstGeom>
        </p:spPr>
        <p:txBody>
          <a:bodyPr wrap="square">
            <a:spAutoFit/>
          </a:bodyPr>
          <a:lstStyle/>
          <a:p>
            <a:pPr algn="l">
              <a:lnSpc>
                <a:spcPct val="120000"/>
              </a:lnSpc>
            </a:pPr>
            <a:r>
              <a:rPr lang="zh-CN" altLang="zh-CN" sz="2000" dirty="0">
                <a:ea typeface="宋体" panose="02010600030101010101" pitchFamily="2" charset="-122"/>
                <a:cs typeface="Times New Roman" panose="02020603050405020304" pitchFamily="18" charset="0"/>
              </a:rPr>
              <a:t>另外包含</a:t>
            </a:r>
            <a:r>
              <a:rPr lang="en-US" altLang="zh-CN" sz="2000" dirty="0">
                <a:ea typeface="宋体" panose="02010600030101010101" pitchFamily="2" charset="-122"/>
              </a:rPr>
              <a:t>yield</a:t>
            </a:r>
            <a:r>
              <a:rPr lang="zh-CN" altLang="zh-CN" sz="2000" dirty="0">
                <a:ea typeface="宋体" panose="02010600030101010101" pitchFamily="2" charset="-122"/>
                <a:cs typeface="Times New Roman" panose="02020603050405020304" pitchFamily="18" charset="0"/>
              </a:rPr>
              <a:t>语句的函数也可以用来创建生成器对象，请参考第</a:t>
            </a:r>
            <a:r>
              <a:rPr lang="en-US" altLang="zh-CN" sz="2000" dirty="0">
                <a:ea typeface="宋体" panose="02010600030101010101" pitchFamily="2" charset="-122"/>
              </a:rPr>
              <a:t>6</a:t>
            </a:r>
            <a:r>
              <a:rPr lang="zh-CN" altLang="zh-CN" sz="2000" dirty="0">
                <a:ea typeface="宋体" panose="02010600030101010101" pitchFamily="2" charset="-122"/>
                <a:cs typeface="Times New Roman" panose="02020603050405020304" pitchFamily="18" charset="0"/>
              </a:rPr>
              <a:t>章函数的设计。</a:t>
            </a:r>
            <a:endParaRPr lang="zh-CN" altLang="en-US" sz="2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en-US" altLang="zh-CN" b="1" dirty="0"/>
              <a:t>5. del</a:t>
            </a:r>
            <a:r>
              <a:rPr lang="zh-CN" altLang="zh-CN" b="1" dirty="0"/>
              <a:t>命令</a:t>
            </a:r>
            <a:endParaRPr lang="zh-CN" altLang="zh-CN" dirty="0"/>
          </a:p>
          <a:p>
            <a:pPr lvl="1"/>
            <a:r>
              <a:rPr lang="zh-CN" altLang="zh-CN" dirty="0"/>
              <a:t>使用</a:t>
            </a:r>
            <a:r>
              <a:rPr lang="en-US" altLang="zh-CN" dirty="0"/>
              <a:t>del</a:t>
            </a:r>
            <a:r>
              <a:rPr lang="zh-CN" altLang="zh-CN" dirty="0"/>
              <a:t>命令可以从列表中删除元素，也可以删除整个列表。</a:t>
            </a:r>
            <a:endParaRPr lang="zh-CN" altLang="en-US" dirty="0"/>
          </a:p>
        </p:txBody>
      </p:sp>
      <p:sp>
        <p:nvSpPr>
          <p:cNvPr id="4" name="矩形 3"/>
          <p:cNvSpPr/>
          <p:nvPr/>
        </p:nvSpPr>
        <p:spPr>
          <a:xfrm>
            <a:off x="479376" y="2348880"/>
            <a:ext cx="4536504" cy="3693319"/>
          </a:xfrm>
          <a:prstGeom prst="rect">
            <a:avLst/>
          </a:prstGeom>
          <a:ln>
            <a:solidFill>
              <a:srgbClr val="00B050"/>
            </a:solidFill>
          </a:ln>
        </p:spPr>
        <p:txBody>
          <a:bodyPr wrap="square">
            <a:spAutoFit/>
          </a:bodyPr>
          <a:lstStyle/>
          <a:p>
            <a:pPr algn="l"/>
            <a:r>
              <a:rPr lang="en-US" altLang="zh-CN" sz="1800" dirty="0"/>
              <a:t>&gt;&gt;&gt; vehicle = ['train', 'bus', 'car', 'ship']</a:t>
            </a:r>
            <a:endParaRPr lang="zh-CN" altLang="zh-CN" sz="1800" dirty="0"/>
          </a:p>
          <a:p>
            <a:pPr algn="l"/>
            <a:r>
              <a:rPr lang="en-US" altLang="zh-CN" sz="1800" dirty="0"/>
              <a:t>&gt;&gt;&gt; del vehicle[3]</a:t>
            </a:r>
            <a:endParaRPr lang="zh-CN" altLang="zh-CN" sz="1800" dirty="0"/>
          </a:p>
          <a:p>
            <a:pPr algn="l"/>
            <a:r>
              <a:rPr lang="en-US" altLang="zh-CN" sz="1800" dirty="0"/>
              <a:t>&gt;&gt;&gt; vehicle  #</a:t>
            </a:r>
            <a:r>
              <a:rPr lang="zh-CN" altLang="zh-CN" sz="1800" dirty="0"/>
              <a:t>删除了</a:t>
            </a:r>
            <a:r>
              <a:rPr lang="en-US" altLang="zh-CN" sz="1800" dirty="0"/>
              <a:t>'ship'</a:t>
            </a:r>
            <a:endParaRPr lang="zh-CN" altLang="zh-CN" sz="1800" dirty="0"/>
          </a:p>
          <a:p>
            <a:pPr algn="l"/>
            <a:r>
              <a:rPr lang="en-US" altLang="zh-CN" sz="1800" dirty="0"/>
              <a:t>['train', 'bus', 'car']</a:t>
            </a:r>
            <a:endParaRPr lang="zh-CN" altLang="zh-CN" sz="1800" dirty="0"/>
          </a:p>
          <a:p>
            <a:pPr algn="l"/>
            <a:r>
              <a:rPr lang="en-US" altLang="zh-CN" sz="1800" dirty="0"/>
              <a:t>&gt;&gt;&gt; del vehicle[3] #</a:t>
            </a:r>
            <a:r>
              <a:rPr lang="zh-CN" altLang="zh-CN" sz="1800" dirty="0"/>
              <a:t>超出索引范围</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"&lt;pyshell#50&gt;", line 1, in &lt;module&gt;</a:t>
            </a:r>
            <a:endParaRPr lang="zh-CN" altLang="zh-CN" sz="1800" dirty="0"/>
          </a:p>
          <a:p>
            <a:pPr algn="l"/>
            <a:r>
              <a:rPr lang="en-US" altLang="zh-CN" sz="1800" dirty="0"/>
              <a:t>    del vehicle[3]</a:t>
            </a:r>
            <a:endParaRPr lang="zh-CN" altLang="zh-CN" sz="1800" dirty="0"/>
          </a:p>
          <a:p>
            <a:pPr algn="l"/>
            <a:r>
              <a:rPr lang="en-US" altLang="zh-CN" sz="1800" dirty="0" err="1"/>
              <a:t>IndexError</a:t>
            </a:r>
            <a:r>
              <a:rPr lang="en-US" altLang="zh-CN" sz="1800" dirty="0"/>
              <a:t>: list assignment index out of range</a:t>
            </a:r>
            <a:endParaRPr lang="zh-CN" altLang="zh-CN" sz="1800" dirty="0"/>
          </a:p>
        </p:txBody>
      </p:sp>
      <p:sp>
        <p:nvSpPr>
          <p:cNvPr id="5" name="矩形 4"/>
          <p:cNvSpPr/>
          <p:nvPr/>
        </p:nvSpPr>
        <p:spPr>
          <a:xfrm>
            <a:off x="5735960" y="2348880"/>
            <a:ext cx="5040560" cy="2446824"/>
          </a:xfrm>
          <a:prstGeom prst="rect">
            <a:avLst/>
          </a:prstGeom>
          <a:ln>
            <a:solidFill>
              <a:srgbClr val="00B050"/>
            </a:solidFill>
          </a:ln>
        </p:spPr>
        <p:txBody>
          <a:bodyPr wrap="square">
            <a:spAutoFit/>
          </a:bodyPr>
          <a:lstStyle/>
          <a:p>
            <a:pPr algn="l"/>
            <a:r>
              <a:rPr lang="en-US" altLang="zh-CN" sz="1800" dirty="0"/>
              <a:t>&gt;&gt;&gt; del vehicle    #</a:t>
            </a:r>
            <a:r>
              <a:rPr lang="zh-CN" altLang="zh-CN" sz="1800" dirty="0"/>
              <a:t>删除列表</a:t>
            </a:r>
            <a:r>
              <a:rPr lang="en-US" altLang="zh-CN" sz="1800" dirty="0"/>
              <a:t>vehicle</a:t>
            </a:r>
            <a:endParaRPr lang="zh-CN" altLang="zh-CN" sz="1800" dirty="0"/>
          </a:p>
          <a:p>
            <a:pPr algn="l"/>
            <a:r>
              <a:rPr lang="en-US" altLang="zh-CN" sz="1800" dirty="0"/>
              <a:t>&gt;&gt;&gt; vehicle        #</a:t>
            </a:r>
            <a:r>
              <a:rPr lang="zh-CN" altLang="zh-CN" sz="1800" dirty="0"/>
              <a:t>列表</a:t>
            </a:r>
            <a:r>
              <a:rPr lang="en-US" altLang="zh-CN" sz="1800" dirty="0"/>
              <a:t>vehicle</a:t>
            </a:r>
            <a:r>
              <a:rPr lang="zh-CN" altLang="zh-CN" sz="1800" dirty="0"/>
              <a:t>不存在了</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"&lt;pyshell#82&gt;", line 1, in &lt;module&gt;</a:t>
            </a:r>
            <a:endParaRPr lang="zh-CN" altLang="zh-CN" sz="1800" dirty="0"/>
          </a:p>
          <a:p>
            <a:pPr algn="l"/>
            <a:r>
              <a:rPr lang="en-US" altLang="zh-CN" sz="1800" dirty="0"/>
              <a:t>    vehicle</a:t>
            </a:r>
            <a:endParaRPr lang="zh-CN" altLang="zh-CN" sz="1800" dirty="0"/>
          </a:p>
          <a:p>
            <a:pPr algn="l"/>
            <a:r>
              <a:rPr lang="en-US" altLang="zh-CN" sz="1800" dirty="0" err="1"/>
              <a:t>NameError</a:t>
            </a:r>
            <a:r>
              <a:rPr lang="en-US" altLang="zh-CN" sz="1800" dirty="0"/>
              <a:t>: name 'vehicle' is not defined</a:t>
            </a:r>
            <a:endParaRPr lang="zh-CN" altLang="en-US" sz="1800" dirty="0"/>
          </a:p>
        </p:txBody>
      </p:sp>
      <p:sp>
        <p:nvSpPr>
          <p:cNvPr id="6" name="矩形 5"/>
          <p:cNvSpPr/>
          <p:nvPr/>
        </p:nvSpPr>
        <p:spPr>
          <a:xfrm>
            <a:off x="5447928" y="4941168"/>
            <a:ext cx="6096000" cy="1200329"/>
          </a:xfrm>
          <a:prstGeom prst="rect">
            <a:avLst/>
          </a:prstGeom>
        </p:spPr>
        <p:txBody>
          <a:bodyPr>
            <a:spAutoFit/>
          </a:bodyPr>
          <a:lstStyle/>
          <a:p>
            <a:pPr algn="l"/>
            <a:r>
              <a:rPr lang="zh-CN" altLang="zh-CN" sz="2400" dirty="0"/>
              <a:t>另外，</a:t>
            </a:r>
            <a:r>
              <a:rPr lang="en-US" altLang="zh-CN" sz="2400" dirty="0"/>
              <a:t>remove()</a:t>
            </a:r>
            <a:r>
              <a:rPr lang="zh-CN" altLang="zh-CN" sz="2400" dirty="0"/>
              <a:t>、</a:t>
            </a:r>
            <a:r>
              <a:rPr lang="en-US" altLang="zh-CN" sz="2400" dirty="0"/>
              <a:t>pop()</a:t>
            </a:r>
            <a:r>
              <a:rPr lang="zh-CN" altLang="zh-CN" sz="2400" dirty="0"/>
              <a:t>、</a:t>
            </a:r>
            <a:r>
              <a:rPr lang="en-US" altLang="zh-CN" sz="2400" dirty="0"/>
              <a:t>clear()</a:t>
            </a:r>
            <a:r>
              <a:rPr lang="zh-CN" altLang="zh-CN" sz="2400" dirty="0"/>
              <a:t>方法均能实现列表元素的删除，请参考下面介绍的列表方法。</a:t>
            </a:r>
            <a:endParaRPr lang="zh-CN" altLang="en-US" sz="2400" dirty="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内容占位符 2"/>
          <p:cNvSpPr>
            <a:spLocks noGrp="1"/>
          </p:cNvSpPr>
          <p:nvPr>
            <p:ph idx="1"/>
          </p:nvPr>
        </p:nvSpPr>
        <p:spPr/>
        <p:txBody>
          <a:bodyPr/>
          <a:lstStyle/>
          <a:p>
            <a:r>
              <a:rPr lang="zh-CN" altLang="zh-CN" dirty="0"/>
              <a:t>序列解包（</a:t>
            </a:r>
            <a:r>
              <a:rPr lang="en-US" altLang="zh-CN" dirty="0"/>
              <a:t>Sequence Unpacking</a:t>
            </a:r>
            <a:r>
              <a:rPr lang="zh-CN" altLang="zh-CN" dirty="0"/>
              <a:t>）是</a:t>
            </a:r>
            <a:r>
              <a:rPr lang="en-US" altLang="zh-CN" dirty="0"/>
              <a:t>Python</a:t>
            </a:r>
            <a:r>
              <a:rPr lang="zh-CN" altLang="zh-CN" dirty="0"/>
              <a:t>语言赋值语句的一种技巧和方法，在</a:t>
            </a:r>
            <a:r>
              <a:rPr lang="en-US" altLang="zh-CN" dirty="0"/>
              <a:t>Python</a:t>
            </a:r>
            <a:r>
              <a:rPr lang="zh-CN" altLang="zh-CN" dirty="0"/>
              <a:t>中经常用到。</a:t>
            </a:r>
            <a:endParaRPr lang="zh-CN" altLang="en-US" dirty="0"/>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内容占位符 2"/>
          <p:cNvSpPr>
            <a:spLocks noGrp="1"/>
          </p:cNvSpPr>
          <p:nvPr>
            <p:ph idx="1"/>
          </p:nvPr>
        </p:nvSpPr>
        <p:spPr>
          <a:xfrm>
            <a:off x="334434" y="1124745"/>
            <a:ext cx="11523135" cy="720080"/>
          </a:xfrm>
        </p:spPr>
        <p:txBody>
          <a:bodyPr/>
          <a:lstStyle/>
          <a:p>
            <a:r>
              <a:rPr lang="en-US" altLang="zh-CN" b="1" dirty="0"/>
              <a:t>1. </a:t>
            </a:r>
            <a:r>
              <a:rPr lang="zh-CN" altLang="zh-CN" b="1" dirty="0"/>
              <a:t>多变量同时赋值</a:t>
            </a:r>
            <a:endParaRPr lang="zh-CN" altLang="en-US" dirty="0"/>
          </a:p>
        </p:txBody>
      </p:sp>
      <p:sp>
        <p:nvSpPr>
          <p:cNvPr id="4" name="矩形 3"/>
          <p:cNvSpPr/>
          <p:nvPr/>
        </p:nvSpPr>
        <p:spPr>
          <a:xfrm>
            <a:off x="276182" y="1777447"/>
            <a:ext cx="3312368" cy="2862322"/>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x</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'a'</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y</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'b'</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z</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'c'</a:t>
            </a:r>
            <a:endParaRPr lang="zh-CN" altLang="zh-CN" sz="1800" kern="100" dirty="0">
              <a:ea typeface="宋体" panose="02010600030101010101" pitchFamily="2" charset="-122"/>
            </a:endParaRPr>
          </a:p>
        </p:txBody>
      </p:sp>
      <p:sp>
        <p:nvSpPr>
          <p:cNvPr id="5" name="矩形 4"/>
          <p:cNvSpPr/>
          <p:nvPr/>
        </p:nvSpPr>
        <p:spPr>
          <a:xfrm>
            <a:off x="3719736" y="1124744"/>
            <a:ext cx="8065825" cy="3554819"/>
          </a:xfrm>
          <a:prstGeom prst="rect">
            <a:avLst/>
          </a:prstGeom>
          <a:ln>
            <a:solidFill>
              <a:srgbClr val="00B050"/>
            </a:solidFill>
          </a:ln>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Traceback (most recent call last):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File "&lt;pyshell#50&gt;", line 1, in &lt;module&gt;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ValueError</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too many values to unpack (expected 2)</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a','b</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Traceback (most recent call last):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File "&lt;pyshell#51&gt;", line 1, in &lt;module&gt;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a','b</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ValueError</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not enough values to unpack (expected 3, got 2)</a:t>
            </a:r>
            <a:endParaRPr lang="zh-CN" altLang="zh-CN" sz="1800" kern="100" dirty="0">
              <a:ea typeface="宋体" panose="02010600030101010101" pitchFamily="2" charset="-122"/>
            </a:endParaRPr>
          </a:p>
        </p:txBody>
      </p:sp>
      <p:sp>
        <p:nvSpPr>
          <p:cNvPr id="6" name="矩形 5"/>
          <p:cNvSpPr/>
          <p:nvPr/>
        </p:nvSpPr>
        <p:spPr>
          <a:xfrm>
            <a:off x="3740924" y="4797152"/>
            <a:ext cx="5955476"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注意：这样的赋值要左右个数相等。请与下列语句区分：</a:t>
            </a:r>
            <a:endParaRPr lang="zh-CN" altLang="en-US" sz="1800" dirty="0"/>
          </a:p>
        </p:txBody>
      </p:sp>
      <p:sp>
        <p:nvSpPr>
          <p:cNvPr id="7" name="矩形 6"/>
          <p:cNvSpPr/>
          <p:nvPr/>
        </p:nvSpPr>
        <p:spPr>
          <a:xfrm>
            <a:off x="3740924" y="5284073"/>
            <a:ext cx="6096000" cy="1200329"/>
          </a:xfrm>
          <a:prstGeom prst="rect">
            <a:avLst/>
          </a:prstGeom>
          <a:ln>
            <a:solidFill>
              <a:srgbClr val="00B050"/>
            </a:solidFill>
          </a:ln>
        </p:spPr>
        <p:txBody>
          <a:bodyPr>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x='</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#x</a:t>
            </a:r>
            <a:r>
              <a:rPr lang="zh-CN" altLang="zh-CN" sz="1800" kern="100" dirty="0">
                <a:latin typeface="Consolas" panose="020B0609020204030204" pitchFamily="49" charset="0"/>
                <a:ea typeface="宋体" panose="02010600030101010101" pitchFamily="2" charset="-122"/>
                <a:cs typeface="Consolas" panose="020B0609020204030204" pitchFamily="49" charset="0"/>
              </a:rPr>
              <a:t>实际上得到一个元组</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x</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('a', 'b', 'c')</a:t>
            </a:r>
            <a:endParaRPr lang="zh-CN" altLang="zh-CN" sz="1800" kern="100" dirty="0">
              <a:ea typeface="宋体" panose="02010600030101010101" pitchFamily="2" charset="-122"/>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内容占位符 2"/>
          <p:cNvSpPr>
            <a:spLocks noGrp="1"/>
          </p:cNvSpPr>
          <p:nvPr>
            <p:ph idx="1"/>
          </p:nvPr>
        </p:nvSpPr>
        <p:spPr>
          <a:xfrm>
            <a:off x="334434" y="981075"/>
            <a:ext cx="11523135" cy="1799853"/>
          </a:xfrm>
        </p:spPr>
        <p:txBody>
          <a:bodyPr>
            <a:normAutofit lnSpcReduction="10000"/>
          </a:bodyPr>
          <a:lstStyle/>
          <a:p>
            <a:r>
              <a:rPr lang="en-US" altLang="zh-CN" b="1" dirty="0"/>
              <a:t>2. </a:t>
            </a:r>
            <a:r>
              <a:rPr lang="zh-CN" altLang="zh-CN" b="1" dirty="0"/>
              <a:t>一个对象值赋给多个变量</a:t>
            </a:r>
            <a:endParaRPr lang="zh-CN" altLang="zh-CN" dirty="0"/>
          </a:p>
          <a:p>
            <a:pPr lvl="1"/>
            <a:r>
              <a:rPr lang="zh-CN" altLang="zh-CN" dirty="0"/>
              <a:t>一个类似于序列结构的对象可以根据其元素的数量，一次同时为多个变量赋值。这个对象可以是一个列表、元组、字符串、</a:t>
            </a:r>
            <a:r>
              <a:rPr lang="en-US" altLang="zh-CN" dirty="0"/>
              <a:t>zip</a:t>
            </a:r>
            <a:r>
              <a:rPr lang="zh-CN" altLang="zh-CN" dirty="0"/>
              <a:t>对象、</a:t>
            </a:r>
            <a:r>
              <a:rPr lang="en-US" altLang="zh-CN" dirty="0"/>
              <a:t>enumerate</a:t>
            </a:r>
            <a:r>
              <a:rPr lang="zh-CN" altLang="zh-CN" dirty="0"/>
              <a:t>对象、</a:t>
            </a:r>
            <a:r>
              <a:rPr lang="en-US" altLang="zh-CN" dirty="0"/>
              <a:t>map</a:t>
            </a:r>
            <a:r>
              <a:rPr lang="zh-CN" altLang="zh-CN" dirty="0"/>
              <a:t>对象等可迭代对象，也可以是由字典的</a:t>
            </a:r>
            <a:r>
              <a:rPr lang="en-US" altLang="zh-CN" dirty="0"/>
              <a:t>key</a:t>
            </a:r>
            <a:r>
              <a:rPr lang="zh-CN" altLang="zh-CN" dirty="0"/>
              <a:t>或</a:t>
            </a:r>
            <a:r>
              <a:rPr lang="en-US" altLang="zh-CN" dirty="0"/>
              <a:t>value</a:t>
            </a:r>
            <a:r>
              <a:rPr lang="zh-CN" altLang="zh-CN" dirty="0"/>
              <a:t>组成的可迭代对象。</a:t>
            </a:r>
            <a:endParaRPr lang="zh-CN" altLang="en-US" dirty="0"/>
          </a:p>
        </p:txBody>
      </p:sp>
      <p:sp>
        <p:nvSpPr>
          <p:cNvPr id="4" name="矩形 3"/>
          <p:cNvSpPr/>
          <p:nvPr/>
        </p:nvSpPr>
        <p:spPr>
          <a:xfrm>
            <a:off x="1847528" y="2708920"/>
            <a:ext cx="9073008" cy="3893374"/>
          </a:xfrm>
          <a:prstGeom prst="rect">
            <a:avLst/>
          </a:prstGeom>
          <a:ln>
            <a:solidFill>
              <a:srgbClr val="00B050"/>
            </a:solidFill>
          </a:ln>
        </p:spPr>
        <p:txBody>
          <a:bodyPr wrap="square">
            <a:spAutoFit/>
          </a:bodyPr>
          <a:lstStyle/>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a b c</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=sorted([22,33,11])   #sorted([22,33,11])</a:t>
            </a:r>
            <a:r>
              <a:rPr lang="zh-CN" altLang="zh-CN" sz="1600" kern="100" dirty="0">
                <a:latin typeface="Consolas" panose="020B0609020204030204" pitchFamily="49" charset="0"/>
                <a:ea typeface="宋体" panose="02010600030101010101" pitchFamily="2" charset="-122"/>
                <a:cs typeface="Consolas" panose="020B0609020204030204" pitchFamily="49" charset="0"/>
              </a:rPr>
              <a:t>的结果是排好序的列表</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11 22 33</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x='</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x</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('a', 'b', 'c')</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i,j,k</a:t>
            </a:r>
            <a:r>
              <a:rPr lang="en-US" altLang="zh-CN" sz="1600" kern="100" dirty="0">
                <a:latin typeface="Consolas" panose="020B0609020204030204" pitchFamily="49" charset="0"/>
                <a:ea typeface="宋体" panose="02010600030101010101" pitchFamily="2" charset="-122"/>
                <a:cs typeface="Consolas" panose="020B0609020204030204" pitchFamily="49" charset="0"/>
              </a:rPr>
              <a:t>=x            #x</a:t>
            </a:r>
            <a:r>
              <a:rPr lang="zh-CN" altLang="zh-CN" sz="1600" kern="100" dirty="0">
                <a:latin typeface="Consolas" panose="020B0609020204030204" pitchFamily="49" charset="0"/>
                <a:ea typeface="宋体" panose="02010600030101010101" pitchFamily="2" charset="-122"/>
                <a:cs typeface="Consolas" panose="020B0609020204030204" pitchFamily="49" charset="0"/>
              </a:rPr>
              <a:t>是一个元组，这个元组可以进一步赋值到多个变量上</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i,j,k</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a b c</a:t>
            </a:r>
            <a:endParaRPr lang="zh-CN" altLang="zh-CN" sz="1600" kern="100" dirty="0">
              <a:ea typeface="宋体" panose="02010600030101010101" pitchFamily="2" charset="-122"/>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矩形 2"/>
          <p:cNvSpPr/>
          <p:nvPr/>
        </p:nvSpPr>
        <p:spPr>
          <a:xfrm>
            <a:off x="982506" y="1052736"/>
            <a:ext cx="9577990" cy="3477875"/>
          </a:xfrm>
          <a:prstGeom prst="rect">
            <a:avLst/>
          </a:prstGeom>
        </p:spPr>
        <p:txBody>
          <a:bodyPr wrap="square">
            <a:spAutoFit/>
          </a:bodyPr>
          <a:lstStyle/>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s = {'Lily':165, 'Tom':177, 'Mary':168}</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height1,height2,height3=</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s.values</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s.values</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zh-CN" altLang="zh-CN" sz="1600" kern="100" dirty="0">
                <a:latin typeface="Consolas" panose="020B0609020204030204" pitchFamily="49" charset="0"/>
                <a:ea typeface="宋体" panose="02010600030101010101" pitchFamily="2" charset="-122"/>
                <a:cs typeface="Consolas" panose="020B0609020204030204" pitchFamily="49" charset="0"/>
              </a:rPr>
              <a:t>是由字典的</a:t>
            </a:r>
            <a:r>
              <a:rPr lang="en-US" altLang="zh-CN" sz="1600" kern="100" dirty="0">
                <a:latin typeface="Consolas" panose="020B0609020204030204" pitchFamily="49" charset="0"/>
                <a:ea typeface="宋体" panose="02010600030101010101" pitchFamily="2" charset="-122"/>
                <a:cs typeface="Consolas" panose="020B0609020204030204" pitchFamily="49" charset="0"/>
              </a:rPr>
              <a:t>value</a:t>
            </a:r>
            <a:r>
              <a:rPr lang="zh-CN" altLang="zh-CN" sz="1600" kern="100" dirty="0">
                <a:latin typeface="Consolas" panose="020B0609020204030204" pitchFamily="49" charset="0"/>
                <a:ea typeface="宋体" panose="02010600030101010101" pitchFamily="2" charset="-122"/>
                <a:cs typeface="Consolas" panose="020B0609020204030204" pitchFamily="49" charset="0"/>
              </a:rPr>
              <a:t>组成的可迭代对象</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print(height1,height2,height3)</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165 177 168</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name1,name2,name3=</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s.keys</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s.keys</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zh-CN" altLang="zh-CN" sz="1600" kern="100" dirty="0">
                <a:latin typeface="Consolas" panose="020B0609020204030204" pitchFamily="49" charset="0"/>
                <a:ea typeface="宋体" panose="02010600030101010101" pitchFamily="2" charset="-122"/>
                <a:cs typeface="Consolas" panose="020B0609020204030204" pitchFamily="49" charset="0"/>
              </a:rPr>
              <a:t>是由字典的</a:t>
            </a:r>
            <a:r>
              <a:rPr lang="en-US" altLang="zh-CN" sz="1600" kern="100" dirty="0">
                <a:latin typeface="Consolas" panose="020B0609020204030204" pitchFamily="49" charset="0"/>
                <a:ea typeface="宋体" panose="02010600030101010101" pitchFamily="2" charset="-122"/>
                <a:cs typeface="Consolas" panose="020B0609020204030204" pitchFamily="49" charset="0"/>
              </a:rPr>
              <a:t>key</a:t>
            </a:r>
            <a:r>
              <a:rPr lang="zh-CN" altLang="zh-CN" sz="1600" kern="100" dirty="0">
                <a:latin typeface="Consolas" panose="020B0609020204030204" pitchFamily="49" charset="0"/>
                <a:ea typeface="宋体" panose="02010600030101010101" pitchFamily="2" charset="-122"/>
                <a:cs typeface="Consolas" panose="020B0609020204030204" pitchFamily="49" charset="0"/>
              </a:rPr>
              <a:t>组成的可迭代对象</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print(name1,name2,name3)</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Lily Tom Mary</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name1,name2,name3=s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实际上是对字典的</a:t>
            </a:r>
            <a:r>
              <a:rPr lang="en-US" altLang="zh-CN" sz="1600" kern="100" dirty="0">
                <a:latin typeface="Consolas" panose="020B0609020204030204" pitchFamily="49" charset="0"/>
                <a:ea typeface="宋体" panose="02010600030101010101" pitchFamily="2" charset="-122"/>
                <a:cs typeface="Consolas" panose="020B0609020204030204" pitchFamily="49" charset="0"/>
              </a:rPr>
              <a:t>key</a:t>
            </a:r>
            <a:r>
              <a:rPr lang="zh-CN" altLang="zh-CN" sz="1600" kern="100" dirty="0">
                <a:latin typeface="Consolas" panose="020B0609020204030204" pitchFamily="49" charset="0"/>
                <a:ea typeface="宋体" panose="02010600030101010101" pitchFamily="2" charset="-122"/>
                <a:cs typeface="Consolas" panose="020B0609020204030204" pitchFamily="49" charset="0"/>
              </a:rPr>
              <a:t>所组成的可迭代对象解包</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print(name1,name2,name3)</a:t>
            </a:r>
            <a:endParaRPr lang="zh-CN" altLang="zh-CN" sz="1600" kern="100" dirty="0">
              <a:ea typeface="宋体" panose="02010600030101010101" pitchFamily="2" charset="-122"/>
            </a:endParaRPr>
          </a:p>
          <a:p>
            <a:pPr indent="228600" algn="just">
              <a:spcBef>
                <a:spcPts val="8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Lily Tom Mary</a:t>
            </a:r>
            <a:endParaRPr lang="zh-CN" altLang="zh-CN" sz="1600" kern="100" dirty="0">
              <a:ea typeface="宋体" panose="02010600030101010101" pitchFamily="2" charset="-122"/>
            </a:endParaRPr>
          </a:p>
        </p:txBody>
      </p:sp>
      <p:sp>
        <p:nvSpPr>
          <p:cNvPr id="4" name="矩形 3"/>
          <p:cNvSpPr/>
          <p:nvPr/>
        </p:nvSpPr>
        <p:spPr>
          <a:xfrm>
            <a:off x="982506" y="4653136"/>
            <a:ext cx="8448600" cy="1815882"/>
          </a:xfrm>
          <a:prstGeom prst="rect">
            <a:avLst/>
          </a:prstGeom>
        </p:spPr>
        <p:txBody>
          <a:bodyPr wrap="square">
            <a:spAutoFit/>
          </a:bodyPr>
          <a:lstStyle/>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s.popitem</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('Mary', 168)</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name,height</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s.popitem</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s.popitem</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zh-CN" altLang="zh-CN" sz="1600" kern="100" dirty="0">
                <a:latin typeface="Consolas" panose="020B0609020204030204" pitchFamily="49" charset="0"/>
                <a:ea typeface="宋体" panose="02010600030101010101" pitchFamily="2" charset="-122"/>
                <a:cs typeface="Consolas" panose="020B0609020204030204" pitchFamily="49" charset="0"/>
              </a:rPr>
              <a:t>返回一个元组，再赋值到多个变量上</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name,height</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Tom 177</a:t>
            </a:r>
            <a:endParaRPr lang="zh-CN" altLang="zh-CN" sz="1600" kern="100" dirty="0">
              <a:ea typeface="宋体" panose="02010600030101010101" pitchFamily="2" charset="-122"/>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矩形 2"/>
          <p:cNvSpPr/>
          <p:nvPr/>
        </p:nvSpPr>
        <p:spPr>
          <a:xfrm>
            <a:off x="592224" y="980728"/>
            <a:ext cx="6223856" cy="2513509"/>
          </a:xfrm>
          <a:prstGeom prst="rect">
            <a:avLst/>
          </a:prstGeom>
          <a:ln>
            <a:solidFill>
              <a:srgbClr val="00B050"/>
            </a:solidFill>
          </a:ln>
        </p:spPr>
        <p:txBody>
          <a:bodyPr wrap="square">
            <a:spAutoFit/>
          </a:bodyPr>
          <a:lstStyle/>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字符串的序列解包</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a b c</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=range(1,10,4)         #range</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对象的序列解包</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1 5 9</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iter</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a:t>
            </a:r>
            <a:r>
              <a:rPr lang="zh-CN" altLang="zh-CN" sz="1600" kern="100" dirty="0">
                <a:latin typeface="Consolas" panose="020B0609020204030204" pitchFamily="49" charset="0"/>
                <a:ea typeface="宋体" panose="02010600030101010101" pitchFamily="2" charset="-122"/>
                <a:cs typeface="Consolas" panose="020B0609020204030204" pitchFamily="49" charset="0"/>
              </a:rPr>
              <a:t>迭代器对象的序列解包</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x,y,z</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a b c</a:t>
            </a:r>
            <a:endParaRPr lang="zh-CN" altLang="zh-CN" sz="1600" kern="100" dirty="0">
              <a:ea typeface="宋体" panose="02010600030101010101" pitchFamily="2" charset="-122"/>
            </a:endParaRPr>
          </a:p>
        </p:txBody>
      </p:sp>
      <p:sp>
        <p:nvSpPr>
          <p:cNvPr id="4" name="矩形 3"/>
          <p:cNvSpPr/>
          <p:nvPr/>
        </p:nvSpPr>
        <p:spPr>
          <a:xfrm>
            <a:off x="5034263" y="2924358"/>
            <a:ext cx="6534345" cy="3600986"/>
          </a:xfrm>
          <a:prstGeom prst="rect">
            <a:avLst/>
          </a:prstGeom>
          <a:solidFill>
            <a:srgbClr val="FFFFCC"/>
          </a:solidFill>
        </p:spPr>
        <p:txBody>
          <a:bodyPr wrap="square">
            <a:spAutoFit/>
          </a:bodyPr>
          <a:lstStyle/>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=enumerate(['abc',28])  # enumerate</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对象的序列解包</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x</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(0,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y</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(1, 28)</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(0,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abc</a:t>
            </a:r>
            <a:r>
              <a:rPr lang="en-US" altLang="zh-CN" sz="1600" kern="100" dirty="0">
                <a:latin typeface="Consolas" panose="020B0609020204030204" pitchFamily="49" charset="0"/>
                <a:ea typeface="宋体" panose="02010600030101010101" pitchFamily="2" charset="-122"/>
                <a:cs typeface="Consolas" panose="020B0609020204030204" pitchFamily="49" charset="0"/>
              </a:rPr>
              <a:t>') (1, 28)</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=zip(['</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a','b</a:t>
            </a:r>
            <a:r>
              <a:rPr lang="en-US" altLang="zh-CN" sz="1600" kern="100" dirty="0">
                <a:latin typeface="Consolas" panose="020B0609020204030204" pitchFamily="49" charset="0"/>
                <a:ea typeface="宋体" panose="02010600030101010101" pitchFamily="2" charset="-122"/>
                <a:cs typeface="Consolas" panose="020B0609020204030204" pitchFamily="49" charset="0"/>
              </a:rPr>
              <a:t>'],[1,2])   # zip</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对象的序列解包</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('a', 1) ('b', 2)</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=map(int,['45','67'])   # map</a:t>
            </a:r>
            <a:r>
              <a:rPr lang="zh-CN" altLang="zh-CN" sz="1600" kern="100" dirty="0">
                <a:latin typeface="Consolas" panose="020B0609020204030204" pitchFamily="49" charset="0"/>
                <a:ea typeface="宋体" panose="02010600030101010101" pitchFamily="2" charset="-122"/>
                <a:cs typeface="Consolas" panose="020B0609020204030204" pitchFamily="49" charset="0"/>
              </a:rPr>
              <a:t>对象的序列解包</a:t>
            </a:r>
            <a:endParaRPr lang="zh-CN" altLang="zh-CN" sz="1600" kern="100" dirty="0">
              <a:ea typeface="宋体" panose="02010600030101010101" pitchFamily="2" charset="-122"/>
            </a:endParaRPr>
          </a:p>
          <a:p>
            <a:pPr indent="228600" algn="l">
              <a:spcBef>
                <a:spcPts val="200"/>
              </a:spcBef>
              <a:spcAft>
                <a:spcPts val="0"/>
              </a:spcAft>
            </a:pPr>
            <a:r>
              <a:rPr lang="en-US" altLang="zh-CN" sz="16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6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600" kern="100" dirty="0">
                <a:latin typeface="Consolas" panose="020B0609020204030204" pitchFamily="49" charset="0"/>
                <a:ea typeface="宋体" panose="02010600030101010101" pitchFamily="2" charset="-122"/>
                <a:cs typeface="Consolas" panose="020B0609020204030204" pitchFamily="49" charset="0"/>
              </a:rPr>
              <a:t>)</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28600" algn="l">
              <a:spcBef>
                <a:spcPts val="200"/>
              </a:spcBef>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45 7</a:t>
            </a:r>
            <a:endParaRPr lang="en-US" altLang="zh-CN" sz="1600" kern="1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内容占位符 2"/>
          <p:cNvSpPr>
            <a:spLocks noGrp="1"/>
          </p:cNvSpPr>
          <p:nvPr>
            <p:ph idx="1"/>
          </p:nvPr>
        </p:nvSpPr>
        <p:spPr>
          <a:xfrm>
            <a:off x="334434" y="1124745"/>
            <a:ext cx="11523135" cy="792088"/>
          </a:xfrm>
        </p:spPr>
        <p:txBody>
          <a:bodyPr/>
          <a:lstStyle/>
          <a:p>
            <a:r>
              <a:rPr lang="en-US" altLang="zh-CN" b="1" dirty="0"/>
              <a:t>3. </a:t>
            </a:r>
            <a:r>
              <a:rPr lang="zh-CN" altLang="zh-CN" b="1" dirty="0"/>
              <a:t>交换两个变量的值</a:t>
            </a:r>
            <a:endParaRPr lang="zh-CN" altLang="en-US" dirty="0"/>
          </a:p>
        </p:txBody>
      </p:sp>
      <p:sp>
        <p:nvSpPr>
          <p:cNvPr id="4" name="矩形 3"/>
          <p:cNvSpPr/>
          <p:nvPr/>
        </p:nvSpPr>
        <p:spPr>
          <a:xfrm>
            <a:off x="1559496" y="2151727"/>
            <a:ext cx="6096000" cy="1615827"/>
          </a:xfrm>
          <a:prstGeom prst="rect">
            <a:avLst/>
          </a:prstGeom>
        </p:spPr>
        <p:txBody>
          <a:bodyPr>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800" kern="100" dirty="0">
                <a:latin typeface="Consolas" panose="020B0609020204030204" pitchFamily="49" charset="0"/>
                <a:ea typeface="宋体" panose="02010600030101010101" pitchFamily="2" charset="-122"/>
                <a:cs typeface="Consolas" panose="020B0609020204030204" pitchFamily="49" charset="0"/>
              </a:rPr>
              <a:t>=44,55</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y,x</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print(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x,y</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55 44</a:t>
            </a:r>
            <a:endParaRPr lang="zh-CN" altLang="zh-CN" sz="1800" kern="100" dirty="0">
              <a:ea typeface="宋体" panose="02010600030101010101" pitchFamily="2" charset="-122"/>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内容占位符 2"/>
          <p:cNvSpPr>
            <a:spLocks noGrp="1"/>
          </p:cNvSpPr>
          <p:nvPr>
            <p:ph idx="1"/>
          </p:nvPr>
        </p:nvSpPr>
        <p:spPr>
          <a:xfrm>
            <a:off x="334434" y="1124745"/>
            <a:ext cx="11523135" cy="720080"/>
          </a:xfrm>
        </p:spPr>
        <p:txBody>
          <a:bodyPr/>
          <a:lstStyle/>
          <a:p>
            <a:r>
              <a:rPr lang="en-US" altLang="zh-CN" b="1" dirty="0"/>
              <a:t>4. </a:t>
            </a:r>
            <a:r>
              <a:rPr lang="zh-CN" altLang="zh-CN" b="1" dirty="0"/>
              <a:t>切片支持序列解包</a:t>
            </a:r>
            <a:endParaRPr lang="zh-CN" altLang="en-US" dirty="0"/>
          </a:p>
        </p:txBody>
      </p:sp>
      <p:sp>
        <p:nvSpPr>
          <p:cNvPr id="4" name="矩形 3"/>
          <p:cNvSpPr/>
          <p:nvPr/>
        </p:nvSpPr>
        <p:spPr>
          <a:xfrm>
            <a:off x="623392" y="2007132"/>
            <a:ext cx="6096000" cy="2446824"/>
          </a:xfrm>
          <a:prstGeom prst="rect">
            <a:avLst/>
          </a:prstGeom>
        </p:spPr>
        <p:txBody>
          <a:bodyPr>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a=list(range(5))</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1, 2, 3, 4]</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a[1:4]=map(str,[11,22,33])</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a</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[0, '11', '22', '33', 4]</a:t>
            </a:r>
            <a:endParaRPr lang="zh-CN" altLang="zh-CN" sz="1800" kern="100" dirty="0">
              <a:ea typeface="宋体" panose="02010600030101010101" pitchFamily="2" charset="-122"/>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zh-CN" dirty="0"/>
              <a:t>序列解包</a:t>
            </a:r>
            <a:endParaRPr lang="zh-CN" altLang="en-US" dirty="0"/>
          </a:p>
        </p:txBody>
      </p:sp>
      <p:sp>
        <p:nvSpPr>
          <p:cNvPr id="3" name="内容占位符 2"/>
          <p:cNvSpPr>
            <a:spLocks noGrp="1"/>
          </p:cNvSpPr>
          <p:nvPr>
            <p:ph idx="1"/>
          </p:nvPr>
        </p:nvSpPr>
        <p:spPr>
          <a:xfrm>
            <a:off x="334434" y="1124745"/>
            <a:ext cx="11523135" cy="720080"/>
          </a:xfrm>
        </p:spPr>
        <p:txBody>
          <a:bodyPr/>
          <a:lstStyle/>
          <a:p>
            <a:r>
              <a:rPr lang="en-US" altLang="zh-CN" b="1" dirty="0"/>
              <a:t>5. </a:t>
            </a:r>
            <a:r>
              <a:rPr lang="zh-CN" altLang="zh-CN" b="1" dirty="0"/>
              <a:t>使用序列解包同时遍历多个序列</a:t>
            </a:r>
            <a:endParaRPr lang="zh-CN" altLang="en-US" dirty="0"/>
          </a:p>
        </p:txBody>
      </p:sp>
      <p:sp>
        <p:nvSpPr>
          <p:cNvPr id="4" name="矩形 3"/>
          <p:cNvSpPr/>
          <p:nvPr/>
        </p:nvSpPr>
        <p:spPr>
          <a:xfrm>
            <a:off x="1271464" y="1902311"/>
            <a:ext cx="6096000" cy="2862322"/>
          </a:xfrm>
          <a:prstGeom prst="rect">
            <a:avLst/>
          </a:prstGeom>
        </p:spPr>
        <p:txBody>
          <a:bodyPr>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names=['</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Lily','Tom','Mary</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height=[165,177,168]</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&gt;&gt;&gt; for </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in zip(</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names,height</a:t>
            </a:r>
            <a:r>
              <a:rPr lang="en-US" altLang="zh-CN" sz="1800" kern="100" dirty="0">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print(</a:t>
            </a:r>
            <a:r>
              <a:rPr lang="en-US" altLang="zh-CN" sz="1800" kern="100" dirty="0" err="1">
                <a:latin typeface="Consolas" panose="020B0609020204030204" pitchFamily="49" charset="0"/>
                <a:ea typeface="宋体" panose="02010600030101010101" pitchFamily="2" charset="-122"/>
                <a:cs typeface="Consolas" panose="020B0609020204030204" pitchFamily="49" charset="0"/>
              </a:rPr>
              <a:t>i,j,end</a:t>
            </a: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cs typeface="Consolas" panose="020B0609020204030204" pitchFamily="49" charset="0"/>
              </a:rPr>
              <a:t>Lily 165 Tom 177 Mary 168</a:t>
            </a:r>
            <a:endParaRPr lang="zh-CN" altLang="zh-CN" sz="1800" kern="100" dirty="0">
              <a:ea typeface="宋体" panose="02010600030101010101" pitchFamily="2" charset="-122"/>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4.7  </a:t>
            </a:r>
            <a:r>
              <a:rPr lang="zh-CN" altLang="zh-CN" dirty="0"/>
              <a:t>本章小结</a:t>
            </a:r>
            <a:endParaRPr lang="zh-CN" altLang="en-US" dirty="0"/>
          </a:p>
        </p:txBody>
      </p:sp>
      <p:sp>
        <p:nvSpPr>
          <p:cNvPr id="3" name="内容占位符 2"/>
          <p:cNvSpPr>
            <a:spLocks noGrp="1"/>
          </p:cNvSpPr>
          <p:nvPr>
            <p:ph idx="1"/>
          </p:nvPr>
        </p:nvSpPr>
        <p:spPr/>
        <p:txBody>
          <a:bodyPr/>
          <a:lstStyle/>
          <a:p>
            <a:r>
              <a:rPr lang="zh-CN" altLang="zh-CN" dirty="0"/>
              <a:t>本章介绍了</a:t>
            </a:r>
            <a:r>
              <a:rPr lang="en-US" altLang="zh-CN" dirty="0"/>
              <a:t>Python</a:t>
            </a:r>
            <a:r>
              <a:rPr lang="zh-CN" altLang="zh-CN" dirty="0"/>
              <a:t>中常见的数据结构：序列（如列表和元组）、映射（如字典）以及集合等。主要包括：</a:t>
            </a:r>
            <a:endParaRPr lang="zh-CN" altLang="zh-CN" dirty="0"/>
          </a:p>
          <a:p>
            <a:pPr lvl="1"/>
            <a:r>
              <a:rPr lang="zh-CN" altLang="zh-CN" dirty="0"/>
              <a:t>列表、元组、字典的基本概念；</a:t>
            </a:r>
            <a:endParaRPr lang="zh-CN" altLang="zh-CN" dirty="0"/>
          </a:p>
          <a:p>
            <a:pPr lvl="1"/>
            <a:r>
              <a:rPr lang="zh-CN" altLang="zh-CN" dirty="0"/>
              <a:t>列表、元组、字典的各种方法和函数；</a:t>
            </a:r>
            <a:endParaRPr lang="zh-CN" altLang="zh-CN" dirty="0"/>
          </a:p>
          <a:p>
            <a:pPr lvl="1"/>
            <a:r>
              <a:rPr lang="zh-CN" altLang="zh-CN" dirty="0"/>
              <a:t>集合的创建、运算和方法；</a:t>
            </a:r>
            <a:endParaRPr lang="zh-CN" altLang="zh-CN" dirty="0"/>
          </a:p>
          <a:p>
            <a:pPr lvl="1"/>
            <a:r>
              <a:rPr lang="zh-CN" altLang="zh-CN" dirty="0"/>
              <a:t>可迭代</a:t>
            </a:r>
            <a:r>
              <a:rPr lang="en-US" altLang="zh-CN" dirty="0"/>
              <a:t>(</a:t>
            </a:r>
            <a:r>
              <a:rPr lang="en-US" altLang="zh-CN" dirty="0" err="1"/>
              <a:t>Iterable</a:t>
            </a:r>
            <a:r>
              <a:rPr lang="en-US" altLang="zh-CN" dirty="0"/>
              <a:t>)</a:t>
            </a:r>
            <a:r>
              <a:rPr lang="zh-CN" altLang="zh-CN" dirty="0"/>
              <a:t>对象与迭代器</a:t>
            </a:r>
            <a:r>
              <a:rPr lang="en-US" altLang="zh-CN" dirty="0"/>
              <a:t>(Iterator)</a:t>
            </a:r>
            <a:r>
              <a:rPr lang="zh-CN" altLang="zh-CN" dirty="0"/>
              <a:t>的基本概念和用法；</a:t>
            </a:r>
            <a:endParaRPr lang="zh-CN" altLang="zh-CN" dirty="0"/>
          </a:p>
          <a:p>
            <a:pPr lvl="1"/>
            <a:r>
              <a:rPr lang="zh-CN" altLang="zh-CN" dirty="0"/>
              <a:t>列表推导式、字典推导式、集合推导式、生成器推导式的基本用法；</a:t>
            </a:r>
            <a:endParaRPr lang="zh-CN" altLang="zh-CN" dirty="0"/>
          </a:p>
          <a:p>
            <a:pPr lvl="1"/>
            <a:r>
              <a:rPr lang="zh-CN" altLang="zh-CN" dirty="0"/>
              <a:t>序列解包的基本概念和用法。</a:t>
            </a:r>
            <a:endParaRPr lang="zh-CN" altLang="zh-CN" dirty="0"/>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4</a:t>
            </a:r>
            <a:endParaRPr lang="zh-CN" altLang="en-US" dirty="0"/>
          </a:p>
        </p:txBody>
      </p:sp>
      <p:sp>
        <p:nvSpPr>
          <p:cNvPr id="3" name="内容占位符 2"/>
          <p:cNvSpPr>
            <a:spLocks noGrp="1"/>
          </p:cNvSpPr>
          <p:nvPr>
            <p:ph idx="1"/>
          </p:nvPr>
        </p:nvSpPr>
        <p:spPr/>
        <p:txBody>
          <a:bodyPr>
            <a:normAutofit fontScale="77500" lnSpcReduction="20000"/>
          </a:bodyPr>
          <a:lstStyle/>
          <a:p>
            <a:pPr lvl="0"/>
            <a:r>
              <a:rPr lang="en-US" altLang="zh-CN" dirty="0"/>
              <a:t>1.</a:t>
            </a:r>
            <a:r>
              <a:rPr lang="zh-CN" altLang="zh-CN" dirty="0"/>
              <a:t>从键盘输入一个正整数列表，以</a:t>
            </a:r>
            <a:r>
              <a:rPr lang="en-US" altLang="zh-CN" dirty="0"/>
              <a:t>-1</a:t>
            </a:r>
            <a:r>
              <a:rPr lang="zh-CN" altLang="zh-CN" dirty="0"/>
              <a:t>结束，分别计算列表中奇数和偶数的和。</a:t>
            </a:r>
            <a:endParaRPr lang="zh-CN" altLang="zh-CN" dirty="0"/>
          </a:p>
          <a:p>
            <a:pPr lvl="0"/>
            <a:r>
              <a:rPr lang="en-US" altLang="zh-CN" dirty="0"/>
              <a:t>2.</a:t>
            </a:r>
            <a:r>
              <a:rPr lang="zh-CN" altLang="zh-CN" dirty="0"/>
              <a:t>已知</a:t>
            </a:r>
            <a:r>
              <a:rPr lang="en-US" altLang="zh-CN" dirty="0"/>
              <a:t>10</a:t>
            </a:r>
            <a:r>
              <a:rPr lang="zh-CN" altLang="zh-CN" dirty="0"/>
              <a:t>个学生的成绩</a:t>
            </a:r>
            <a:r>
              <a:rPr lang="en-US" altLang="zh-CN" dirty="0"/>
              <a:t>68</a:t>
            </a:r>
            <a:r>
              <a:rPr lang="zh-CN" altLang="zh-CN" dirty="0"/>
              <a:t>、</a:t>
            </a:r>
            <a:r>
              <a:rPr lang="en-US" altLang="zh-CN" dirty="0"/>
              <a:t>75</a:t>
            </a:r>
            <a:r>
              <a:rPr lang="zh-CN" altLang="zh-CN" dirty="0"/>
              <a:t>、</a:t>
            </a:r>
            <a:r>
              <a:rPr lang="en-US" altLang="zh-CN" dirty="0"/>
              <a:t>32</a:t>
            </a:r>
            <a:r>
              <a:rPr lang="zh-CN" altLang="zh-CN" dirty="0"/>
              <a:t>、</a:t>
            </a:r>
            <a:r>
              <a:rPr lang="en-US" altLang="zh-CN" dirty="0"/>
              <a:t>99</a:t>
            </a:r>
            <a:r>
              <a:rPr lang="zh-CN" altLang="zh-CN" dirty="0"/>
              <a:t>、</a:t>
            </a:r>
            <a:r>
              <a:rPr lang="en-US" altLang="zh-CN" dirty="0"/>
              <a:t>78</a:t>
            </a:r>
            <a:r>
              <a:rPr lang="zh-CN" altLang="zh-CN" dirty="0"/>
              <a:t>、</a:t>
            </a:r>
            <a:r>
              <a:rPr lang="en-US" altLang="zh-CN" dirty="0"/>
              <a:t>45</a:t>
            </a:r>
            <a:r>
              <a:rPr lang="zh-CN" altLang="zh-CN" dirty="0"/>
              <a:t>、</a:t>
            </a:r>
            <a:r>
              <a:rPr lang="en-US" altLang="zh-CN" dirty="0"/>
              <a:t>88</a:t>
            </a:r>
            <a:r>
              <a:rPr lang="zh-CN" altLang="zh-CN" dirty="0"/>
              <a:t>、</a:t>
            </a:r>
            <a:r>
              <a:rPr lang="en-US" altLang="zh-CN" dirty="0"/>
              <a:t>72</a:t>
            </a:r>
            <a:r>
              <a:rPr lang="zh-CN" altLang="zh-CN" dirty="0"/>
              <a:t>、</a:t>
            </a:r>
            <a:r>
              <a:rPr lang="en-US" altLang="zh-CN" dirty="0"/>
              <a:t>83</a:t>
            </a:r>
            <a:r>
              <a:rPr lang="zh-CN" altLang="zh-CN" dirty="0"/>
              <a:t>、</a:t>
            </a:r>
            <a:r>
              <a:rPr lang="en-US" altLang="zh-CN" dirty="0"/>
              <a:t>78</a:t>
            </a:r>
            <a:r>
              <a:rPr lang="zh-CN" altLang="zh-CN" dirty="0"/>
              <a:t>，请将成绩存放在列表中，请对其进行统计，输出优（</a:t>
            </a:r>
            <a:r>
              <a:rPr lang="en-US" altLang="zh-CN" dirty="0"/>
              <a:t>100</a:t>
            </a:r>
            <a:r>
              <a:rPr lang="zh-CN" altLang="zh-CN" dirty="0"/>
              <a:t>～</a:t>
            </a:r>
            <a:r>
              <a:rPr lang="en-US" altLang="zh-CN" dirty="0"/>
              <a:t>90</a:t>
            </a:r>
            <a:r>
              <a:rPr lang="zh-CN" altLang="zh-CN" dirty="0"/>
              <a:t>）、良（</a:t>
            </a:r>
            <a:r>
              <a:rPr lang="en-US" altLang="zh-CN" dirty="0"/>
              <a:t>89</a:t>
            </a:r>
            <a:r>
              <a:rPr lang="zh-CN" altLang="zh-CN" dirty="0"/>
              <a:t>～</a:t>
            </a:r>
            <a:r>
              <a:rPr lang="en-US" altLang="zh-CN" dirty="0"/>
              <a:t>80</a:t>
            </a:r>
            <a:r>
              <a:rPr lang="zh-CN" altLang="zh-CN" dirty="0"/>
              <a:t>）、中（</a:t>
            </a:r>
            <a:r>
              <a:rPr lang="en-US" altLang="zh-CN" dirty="0"/>
              <a:t>79</a:t>
            </a:r>
            <a:r>
              <a:rPr lang="zh-CN" altLang="zh-CN" dirty="0"/>
              <a:t>～</a:t>
            </a:r>
            <a:r>
              <a:rPr lang="en-US" altLang="zh-CN" dirty="0"/>
              <a:t>60</a:t>
            </a:r>
            <a:r>
              <a:rPr lang="zh-CN" altLang="zh-CN" dirty="0"/>
              <a:t>）、差（</a:t>
            </a:r>
            <a:r>
              <a:rPr lang="en-US" altLang="zh-CN" dirty="0"/>
              <a:t>59</a:t>
            </a:r>
            <a:r>
              <a:rPr lang="zh-CN" altLang="zh-CN" dirty="0"/>
              <a:t>～</a:t>
            </a:r>
            <a:r>
              <a:rPr lang="en-US" altLang="zh-CN" dirty="0"/>
              <a:t>0</a:t>
            </a:r>
            <a:r>
              <a:rPr lang="zh-CN" altLang="zh-CN" dirty="0"/>
              <a:t>）四个等级的人数。</a:t>
            </a:r>
            <a:endParaRPr lang="zh-CN" altLang="zh-CN" dirty="0"/>
          </a:p>
          <a:p>
            <a:pPr lvl="0"/>
            <a:r>
              <a:rPr lang="en-US" altLang="zh-CN" dirty="0"/>
              <a:t>3.</a:t>
            </a:r>
            <a:r>
              <a:rPr lang="zh-CN" altLang="zh-CN" dirty="0"/>
              <a:t>利用</a:t>
            </a:r>
            <a:r>
              <a:rPr lang="en-US" altLang="zh-CN" dirty="0"/>
              <a:t>while</a:t>
            </a:r>
            <a:r>
              <a:rPr lang="zh-CN" altLang="zh-CN" dirty="0"/>
              <a:t>循环创建一个包含</a:t>
            </a:r>
            <a:r>
              <a:rPr lang="en-US" altLang="zh-CN" dirty="0"/>
              <a:t>10</a:t>
            </a:r>
            <a:r>
              <a:rPr lang="zh-CN" altLang="zh-CN" dirty="0"/>
              <a:t>个奇数的列表，如果输入的不是奇数要给出提示信息并能继续输入，然后计算该列表的和与平均值。</a:t>
            </a:r>
            <a:endParaRPr lang="zh-CN" altLang="zh-CN" dirty="0"/>
          </a:p>
          <a:p>
            <a:pPr lvl="0"/>
            <a:r>
              <a:rPr lang="en-US" altLang="zh-CN" dirty="0"/>
              <a:t>4.</a:t>
            </a:r>
            <a:r>
              <a:rPr lang="zh-CN" altLang="zh-CN" dirty="0"/>
              <a:t>请用字典编程：已知某班学生的姓名和成绩如下：</a:t>
            </a:r>
            <a:endParaRPr lang="zh-CN" altLang="zh-CN" dirty="0"/>
          </a:p>
          <a:p>
            <a:pPr lvl="2"/>
            <a:r>
              <a:rPr lang="zh-CN" altLang="zh-CN" dirty="0"/>
              <a:t>姓名</a:t>
            </a:r>
            <a:r>
              <a:rPr lang="en-US" altLang="zh-CN" dirty="0"/>
              <a:t>        </a:t>
            </a:r>
            <a:r>
              <a:rPr lang="zh-CN" altLang="zh-CN" dirty="0"/>
              <a:t>成绩</a:t>
            </a:r>
            <a:r>
              <a:rPr lang="en-US" altLang="zh-CN" dirty="0"/>
              <a:t>      </a:t>
            </a:r>
            <a:r>
              <a:rPr lang="zh-CN" altLang="zh-CN" dirty="0"/>
              <a:t>姓名</a:t>
            </a:r>
            <a:r>
              <a:rPr lang="en-US" altLang="zh-CN" dirty="0"/>
              <a:t>        </a:t>
            </a:r>
            <a:r>
              <a:rPr lang="zh-CN" altLang="zh-CN" dirty="0"/>
              <a:t>成绩</a:t>
            </a:r>
            <a:endParaRPr lang="zh-CN" altLang="zh-CN" dirty="0"/>
          </a:p>
          <a:p>
            <a:pPr lvl="2"/>
            <a:r>
              <a:rPr lang="zh-CN" altLang="zh-CN" dirty="0"/>
              <a:t>张三</a:t>
            </a:r>
            <a:r>
              <a:rPr lang="en-US" altLang="zh-CN" dirty="0"/>
              <a:t>        45        </a:t>
            </a:r>
            <a:r>
              <a:rPr lang="zh-CN" altLang="zh-CN" dirty="0"/>
              <a:t>司音</a:t>
            </a:r>
            <a:r>
              <a:rPr lang="en-US" altLang="zh-CN" dirty="0"/>
              <a:t>         90</a:t>
            </a:r>
            <a:endParaRPr lang="zh-CN" altLang="zh-CN" dirty="0"/>
          </a:p>
          <a:p>
            <a:pPr lvl="2"/>
            <a:r>
              <a:rPr lang="zh-CN" altLang="zh-CN" dirty="0"/>
              <a:t>李四</a:t>
            </a:r>
            <a:r>
              <a:rPr lang="en-US" altLang="zh-CN" dirty="0"/>
              <a:t>        78        </a:t>
            </a:r>
            <a:r>
              <a:rPr lang="zh-CN" altLang="zh-CN" dirty="0"/>
              <a:t>赵敏</a:t>
            </a:r>
            <a:r>
              <a:rPr lang="en-US" altLang="zh-CN" dirty="0"/>
              <a:t>         78</a:t>
            </a:r>
            <a:endParaRPr lang="zh-CN" altLang="zh-CN" dirty="0"/>
          </a:p>
          <a:p>
            <a:pPr lvl="2"/>
            <a:r>
              <a:rPr lang="zh-CN" altLang="zh-CN" dirty="0"/>
              <a:t>徐来</a:t>
            </a:r>
            <a:r>
              <a:rPr lang="en-US" altLang="zh-CN" dirty="0"/>
              <a:t>        40        </a:t>
            </a:r>
            <a:r>
              <a:rPr lang="zh-CN" altLang="zh-CN" dirty="0"/>
              <a:t>张旭宁</a:t>
            </a:r>
            <a:r>
              <a:rPr lang="en-US" altLang="zh-CN" dirty="0"/>
              <a:t>       99</a:t>
            </a:r>
            <a:endParaRPr lang="zh-CN" altLang="zh-CN" dirty="0"/>
          </a:p>
          <a:p>
            <a:pPr lvl="2"/>
            <a:r>
              <a:rPr lang="zh-CN" altLang="zh-CN" dirty="0"/>
              <a:t>沙思思</a:t>
            </a:r>
            <a:r>
              <a:rPr lang="en-US" altLang="zh-CN" dirty="0"/>
              <a:t>      96        </a:t>
            </a:r>
            <a:r>
              <a:rPr lang="zh-CN" altLang="zh-CN" dirty="0"/>
              <a:t>柏龙</a:t>
            </a:r>
            <a:r>
              <a:rPr lang="en-US" altLang="zh-CN" dirty="0"/>
              <a:t>         60</a:t>
            </a:r>
            <a:endParaRPr lang="zh-CN" altLang="zh-CN" dirty="0"/>
          </a:p>
          <a:p>
            <a:pPr lvl="2"/>
            <a:r>
              <a:rPr lang="zh-CN" altLang="zh-CN" dirty="0"/>
              <a:t>如一</a:t>
            </a:r>
            <a:r>
              <a:rPr lang="en-US" altLang="zh-CN" dirty="0"/>
              <a:t>        65        </a:t>
            </a:r>
            <a:r>
              <a:rPr lang="zh-CN" altLang="zh-CN" dirty="0"/>
              <a:t>思琪</a:t>
            </a:r>
            <a:r>
              <a:rPr lang="en-US" altLang="zh-CN" dirty="0"/>
              <a:t>         87</a:t>
            </a:r>
            <a:endParaRPr lang="zh-CN" altLang="zh-CN" dirty="0"/>
          </a:p>
          <a:p>
            <a:pPr lvl="1"/>
            <a:r>
              <a:rPr lang="zh-CN" altLang="zh-CN" dirty="0"/>
              <a:t>输出这个班的学生姓名和成绩，并求出全班同学的人数和平均分并显示。</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5" y="1124744"/>
            <a:ext cx="4825462" cy="5256583"/>
          </a:xfrm>
        </p:spPr>
        <p:txBody>
          <a:bodyPr>
            <a:normAutofit/>
          </a:bodyPr>
          <a:lstStyle/>
          <a:p>
            <a:r>
              <a:rPr lang="en-US" altLang="zh-CN" b="1" dirty="0"/>
              <a:t>6. </a:t>
            </a:r>
            <a:r>
              <a:rPr lang="zh-CN" altLang="zh-CN" b="1" dirty="0"/>
              <a:t>列表运算</a:t>
            </a:r>
            <a:endParaRPr lang="zh-CN" altLang="zh-CN" dirty="0"/>
          </a:p>
          <a:p>
            <a:pPr lvl="1"/>
            <a:r>
              <a:rPr lang="en-US" altLang="zh-CN" dirty="0"/>
              <a:t>1)</a:t>
            </a:r>
            <a:r>
              <a:rPr lang="zh-CN" altLang="zh-CN" dirty="0"/>
              <a:t>列表相加</a:t>
            </a:r>
            <a:endParaRPr lang="zh-CN" altLang="zh-CN" dirty="0"/>
          </a:p>
          <a:p>
            <a:pPr lvl="2"/>
            <a:r>
              <a:rPr lang="zh-CN" altLang="zh-CN" dirty="0"/>
              <a:t>通过列表相加的方法生成新列表。</a:t>
            </a:r>
            <a:endParaRPr lang="zh-CN" altLang="en-US" dirty="0"/>
          </a:p>
        </p:txBody>
      </p:sp>
      <p:sp>
        <p:nvSpPr>
          <p:cNvPr id="4" name="矩形 3"/>
          <p:cNvSpPr/>
          <p:nvPr/>
        </p:nvSpPr>
        <p:spPr>
          <a:xfrm>
            <a:off x="5519936" y="1133738"/>
            <a:ext cx="6336704" cy="5247590"/>
          </a:xfrm>
          <a:prstGeom prst="rect">
            <a:avLst/>
          </a:prstGeom>
          <a:ln>
            <a:solidFill>
              <a:srgbClr val="00B050"/>
            </a:solidFill>
          </a:ln>
        </p:spPr>
        <p:txBody>
          <a:bodyPr wrap="square">
            <a:spAutoFit/>
          </a:bodyPr>
          <a:lstStyle/>
          <a:p>
            <a:pPr algn="l">
              <a:spcBef>
                <a:spcPts val="600"/>
              </a:spcBef>
            </a:pPr>
            <a:r>
              <a:rPr lang="en-US" altLang="zh-CN" sz="1800" dirty="0"/>
              <a:t>&gt;&gt;&gt; vehicle1 = ['train', 'bus', 'car', 'ship']</a:t>
            </a:r>
            <a:endParaRPr lang="zh-CN" altLang="zh-CN" sz="1800" dirty="0"/>
          </a:p>
          <a:p>
            <a:pPr algn="l">
              <a:spcBef>
                <a:spcPts val="600"/>
              </a:spcBef>
            </a:pPr>
            <a:r>
              <a:rPr lang="en-US" altLang="zh-CN" sz="1800" dirty="0"/>
              <a:t>&gt;&gt;&gt; vehicle2 = ['subway', 'bicycle']</a:t>
            </a:r>
            <a:endParaRPr lang="zh-CN" altLang="zh-CN" sz="1800" dirty="0"/>
          </a:p>
          <a:p>
            <a:pPr algn="l">
              <a:spcBef>
                <a:spcPts val="600"/>
              </a:spcBef>
            </a:pPr>
            <a:r>
              <a:rPr lang="en-US" altLang="zh-CN" sz="1800" dirty="0"/>
              <a:t>&gt;&gt;&gt; vehicle1 + vehicle2</a:t>
            </a:r>
            <a:endParaRPr lang="zh-CN" altLang="zh-CN" sz="1800" dirty="0"/>
          </a:p>
          <a:p>
            <a:pPr algn="l">
              <a:spcBef>
                <a:spcPts val="600"/>
              </a:spcBef>
            </a:pPr>
            <a:r>
              <a:rPr lang="en-US" altLang="zh-CN" sz="1800" dirty="0"/>
              <a:t>['train', 'bus', 'car', 'ship', 'subway', 'bicycle']</a:t>
            </a:r>
            <a:endParaRPr lang="zh-CN" altLang="zh-CN" sz="1800" dirty="0"/>
          </a:p>
          <a:p>
            <a:pPr algn="l">
              <a:spcBef>
                <a:spcPts val="600"/>
              </a:spcBef>
            </a:pPr>
            <a:r>
              <a:rPr lang="en-US" altLang="zh-CN" sz="1800" dirty="0"/>
              <a:t>&gt;&gt;&gt; vehicle1          # vehicle1</a:t>
            </a:r>
            <a:r>
              <a:rPr lang="zh-CN" altLang="zh-CN" sz="1800" dirty="0"/>
              <a:t>没有改变</a:t>
            </a:r>
            <a:endParaRPr lang="zh-CN" altLang="zh-CN" sz="1800" dirty="0"/>
          </a:p>
          <a:p>
            <a:pPr algn="l">
              <a:spcBef>
                <a:spcPts val="600"/>
              </a:spcBef>
            </a:pPr>
            <a:r>
              <a:rPr lang="en-US" altLang="zh-CN" sz="1800" dirty="0"/>
              <a:t>['train', 'bus', 'car', 'ship']</a:t>
            </a:r>
            <a:endParaRPr lang="zh-CN" altLang="zh-CN" sz="1800" dirty="0"/>
          </a:p>
          <a:p>
            <a:pPr algn="l">
              <a:spcBef>
                <a:spcPts val="600"/>
              </a:spcBef>
            </a:pPr>
            <a:r>
              <a:rPr lang="en-US" altLang="zh-CN" sz="1800" dirty="0"/>
              <a:t>&gt;&gt;&gt; vehicle2</a:t>
            </a:r>
            <a:endParaRPr lang="zh-CN" altLang="zh-CN" sz="1800" dirty="0"/>
          </a:p>
          <a:p>
            <a:pPr algn="l">
              <a:spcBef>
                <a:spcPts val="600"/>
              </a:spcBef>
            </a:pPr>
            <a:r>
              <a:rPr lang="en-US" altLang="zh-CN" sz="1800" dirty="0"/>
              <a:t>['subway', 'bicycle']</a:t>
            </a:r>
            <a:endParaRPr lang="zh-CN" altLang="zh-CN" sz="1800" dirty="0"/>
          </a:p>
          <a:p>
            <a:pPr algn="l">
              <a:spcBef>
                <a:spcPts val="600"/>
              </a:spcBef>
            </a:pPr>
            <a:r>
              <a:rPr lang="en-US" altLang="zh-CN" sz="1800" dirty="0"/>
              <a:t>&gt;&gt;&gt; vehicle=vehicle1 + vehicle2 	# </a:t>
            </a:r>
            <a:r>
              <a:rPr lang="zh-CN" altLang="zh-CN" sz="1800" dirty="0"/>
              <a:t>生成新列表赋值给变量</a:t>
            </a:r>
            <a:r>
              <a:rPr lang="en-US" altLang="zh-CN" sz="1800" dirty="0"/>
              <a:t>vehicle</a:t>
            </a:r>
            <a:endParaRPr lang="zh-CN" altLang="zh-CN" sz="1800" dirty="0"/>
          </a:p>
          <a:p>
            <a:pPr algn="l">
              <a:spcBef>
                <a:spcPts val="600"/>
              </a:spcBef>
            </a:pPr>
            <a:r>
              <a:rPr lang="en-US" altLang="zh-CN" sz="1800" dirty="0"/>
              <a:t>&gt;&gt;&gt; vehicle</a:t>
            </a:r>
            <a:endParaRPr lang="zh-CN" altLang="zh-CN" sz="1800" dirty="0"/>
          </a:p>
          <a:p>
            <a:pPr algn="l">
              <a:spcBef>
                <a:spcPts val="600"/>
              </a:spcBef>
            </a:pPr>
            <a:r>
              <a:rPr lang="en-US" altLang="zh-CN" sz="1800" dirty="0"/>
              <a:t>['train', 'bus', 'car', 'ship', 'subway', 'bicycle']</a:t>
            </a:r>
            <a:endParaRPr lang="zh-CN" altLang="zh-CN" sz="1800" dirty="0"/>
          </a:p>
          <a:p>
            <a:pPr algn="l">
              <a:spcBef>
                <a:spcPts val="600"/>
              </a:spcBef>
            </a:pPr>
            <a:r>
              <a:rPr lang="en-US" altLang="zh-CN" sz="1800" dirty="0"/>
              <a:t>&gt;&gt;&gt; vehicle+=['bike'] #</a:t>
            </a:r>
            <a:r>
              <a:rPr lang="zh-CN" altLang="zh-CN" sz="1800" dirty="0"/>
              <a:t>复合赋值语句</a:t>
            </a:r>
            <a:endParaRPr lang="zh-CN" altLang="zh-CN" sz="1800" dirty="0"/>
          </a:p>
          <a:p>
            <a:pPr algn="l">
              <a:spcBef>
                <a:spcPts val="600"/>
              </a:spcBef>
            </a:pPr>
            <a:r>
              <a:rPr lang="en-US" altLang="zh-CN" sz="1800" dirty="0"/>
              <a:t>&gt;&gt;&gt; vehicle</a:t>
            </a:r>
            <a:endParaRPr lang="zh-CN" altLang="zh-CN" sz="1800" dirty="0"/>
          </a:p>
          <a:p>
            <a:pPr algn="l">
              <a:spcBef>
                <a:spcPts val="600"/>
              </a:spcBef>
            </a:pPr>
            <a:r>
              <a:rPr lang="en-US" altLang="zh-CN" sz="1800" dirty="0"/>
              <a:t>['train', 'bus', 'car', 'ship', 'subway', 'bicycle', 'bike']</a:t>
            </a:r>
            <a:endParaRPr lang="zh-CN" altLang="en-US" sz="1800" dirty="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4</a:t>
            </a:r>
            <a:endParaRPr lang="zh-CN" altLang="en-US" dirty="0"/>
          </a:p>
        </p:txBody>
      </p:sp>
      <p:sp>
        <p:nvSpPr>
          <p:cNvPr id="3" name="内容占位符 2"/>
          <p:cNvSpPr>
            <a:spLocks noGrp="1"/>
          </p:cNvSpPr>
          <p:nvPr>
            <p:ph idx="1"/>
          </p:nvPr>
        </p:nvSpPr>
        <p:spPr/>
        <p:txBody>
          <a:bodyPr>
            <a:normAutofit/>
          </a:bodyPr>
          <a:lstStyle/>
          <a:p>
            <a:pPr lvl="0"/>
            <a:r>
              <a:rPr lang="en-US" altLang="zh-CN" dirty="0"/>
              <a:t>5.</a:t>
            </a:r>
            <a:r>
              <a:rPr lang="zh-CN" altLang="zh-CN" dirty="0"/>
              <a:t>某家商店根据客户消费总额的不同将客户分为不同的类型。如果消费总额</a:t>
            </a:r>
            <a:r>
              <a:rPr lang="en-US" altLang="zh-CN" dirty="0"/>
              <a:t>&gt;=10</a:t>
            </a:r>
            <a:r>
              <a:rPr lang="zh-CN" altLang="zh-CN" dirty="0"/>
              <a:t>万，为铂金卡客户（</a:t>
            </a:r>
            <a:r>
              <a:rPr lang="en-US" altLang="zh-CN" dirty="0"/>
              <a:t>platinum</a:t>
            </a:r>
            <a:r>
              <a:rPr lang="zh-CN" altLang="zh-CN" dirty="0"/>
              <a:t>）；如果消费总额</a:t>
            </a:r>
            <a:r>
              <a:rPr lang="en-US" altLang="zh-CN" dirty="0"/>
              <a:t>&gt;=5</a:t>
            </a:r>
            <a:r>
              <a:rPr lang="zh-CN" altLang="zh-CN" dirty="0"/>
              <a:t>万且小于</a:t>
            </a:r>
            <a:r>
              <a:rPr lang="en-US" altLang="zh-CN" dirty="0"/>
              <a:t>10</a:t>
            </a:r>
            <a:r>
              <a:rPr lang="zh-CN" altLang="zh-CN" dirty="0"/>
              <a:t>万，为金卡客户（</a:t>
            </a:r>
            <a:r>
              <a:rPr lang="en-US" altLang="zh-CN" dirty="0"/>
              <a:t>gold</a:t>
            </a:r>
            <a:r>
              <a:rPr lang="zh-CN" altLang="zh-CN" dirty="0"/>
              <a:t>） ；如果消费总额</a:t>
            </a:r>
            <a:r>
              <a:rPr lang="en-US" altLang="zh-CN" dirty="0"/>
              <a:t>&gt;=3</a:t>
            </a:r>
            <a:r>
              <a:rPr lang="zh-CN" altLang="zh-CN" dirty="0"/>
              <a:t>万且小于</a:t>
            </a:r>
            <a:r>
              <a:rPr lang="en-US" altLang="zh-CN" dirty="0"/>
              <a:t>5</a:t>
            </a:r>
            <a:r>
              <a:rPr lang="zh-CN" altLang="zh-CN" dirty="0"/>
              <a:t>万，为银卡客户（</a:t>
            </a:r>
            <a:r>
              <a:rPr lang="en-US" altLang="zh-CN" dirty="0"/>
              <a:t>silver</a:t>
            </a:r>
            <a:r>
              <a:rPr lang="zh-CN" altLang="zh-CN" dirty="0"/>
              <a:t>）；如果消费总额</a:t>
            </a:r>
            <a:r>
              <a:rPr lang="en-US" altLang="zh-CN" dirty="0"/>
              <a:t>&lt;3</a:t>
            </a:r>
            <a:r>
              <a:rPr lang="zh-CN" altLang="zh-CN" dirty="0"/>
              <a:t>万，为普卡客户（</a:t>
            </a:r>
            <a:r>
              <a:rPr lang="en-US" altLang="zh-CN" dirty="0"/>
              <a:t> ordinary </a:t>
            </a:r>
            <a:r>
              <a:rPr lang="zh-CN" altLang="zh-CN" dirty="0"/>
              <a:t>）。现有一批顾客的消费金额（单位：万元）分别为：</a:t>
            </a:r>
            <a:r>
              <a:rPr lang="en-US" altLang="zh-CN" dirty="0"/>
              <a:t>2.3</a:t>
            </a:r>
            <a:r>
              <a:rPr lang="zh-CN" altLang="zh-CN" dirty="0"/>
              <a:t>、</a:t>
            </a:r>
            <a:r>
              <a:rPr lang="en-US" altLang="zh-CN" dirty="0"/>
              <a:t>4.5</a:t>
            </a:r>
            <a:r>
              <a:rPr lang="zh-CN" altLang="zh-CN" dirty="0"/>
              <a:t>、</a:t>
            </a:r>
            <a:r>
              <a:rPr lang="en-US" altLang="zh-CN" dirty="0"/>
              <a:t>24</a:t>
            </a:r>
            <a:r>
              <a:rPr lang="zh-CN" altLang="zh-CN" dirty="0"/>
              <a:t>、</a:t>
            </a:r>
            <a:r>
              <a:rPr lang="en-US" altLang="zh-CN" dirty="0"/>
              <a:t>17</a:t>
            </a:r>
            <a:r>
              <a:rPr lang="zh-CN" altLang="zh-CN" dirty="0"/>
              <a:t>、</a:t>
            </a:r>
            <a:r>
              <a:rPr lang="en-US" altLang="zh-CN" dirty="0"/>
              <a:t>1</a:t>
            </a:r>
            <a:r>
              <a:rPr lang="zh-CN" altLang="zh-CN" dirty="0"/>
              <a:t>、</a:t>
            </a:r>
            <a:r>
              <a:rPr lang="en-US" altLang="zh-CN" dirty="0"/>
              <a:t>7.8</a:t>
            </a:r>
            <a:r>
              <a:rPr lang="zh-CN" altLang="zh-CN" dirty="0"/>
              <a:t>、</a:t>
            </a:r>
            <a:r>
              <a:rPr lang="en-US" altLang="zh-CN" dirty="0"/>
              <a:t>39</a:t>
            </a:r>
            <a:r>
              <a:rPr lang="zh-CN" altLang="zh-CN" dirty="0"/>
              <a:t>、</a:t>
            </a:r>
            <a:r>
              <a:rPr lang="en-US" altLang="zh-CN" dirty="0"/>
              <a:t>21</a:t>
            </a:r>
            <a:r>
              <a:rPr lang="zh-CN" altLang="zh-CN" dirty="0"/>
              <a:t>、</a:t>
            </a:r>
            <a:r>
              <a:rPr lang="en-US" altLang="zh-CN" dirty="0"/>
              <a:t>0.5</a:t>
            </a:r>
            <a:r>
              <a:rPr lang="zh-CN" altLang="zh-CN" dirty="0"/>
              <a:t>、</a:t>
            </a:r>
            <a:r>
              <a:rPr lang="en-US" altLang="zh-CN" dirty="0"/>
              <a:t>1.2</a:t>
            </a:r>
            <a:r>
              <a:rPr lang="zh-CN" altLang="zh-CN" dirty="0"/>
              <a:t>、</a:t>
            </a:r>
            <a:r>
              <a:rPr lang="en-US" altLang="zh-CN" dirty="0"/>
              <a:t>4</a:t>
            </a:r>
            <a:r>
              <a:rPr lang="zh-CN" altLang="zh-CN" dirty="0"/>
              <a:t>、</a:t>
            </a:r>
            <a:r>
              <a:rPr lang="en-US" altLang="zh-CN" dirty="0"/>
              <a:t>1</a:t>
            </a:r>
            <a:r>
              <a:rPr lang="zh-CN" altLang="zh-CN" dirty="0"/>
              <a:t>、</a:t>
            </a:r>
            <a:r>
              <a:rPr lang="en-US" altLang="zh-CN" dirty="0"/>
              <a:t>0.3</a:t>
            </a:r>
            <a:r>
              <a:rPr lang="zh-CN" altLang="zh-CN" dirty="0"/>
              <a:t>，将消费金额存储在列表</a:t>
            </a:r>
            <a:r>
              <a:rPr lang="en-US" altLang="zh-CN" dirty="0"/>
              <a:t>list1</a:t>
            </a:r>
            <a:r>
              <a:rPr lang="zh-CN" altLang="zh-CN" dirty="0"/>
              <a:t>中，输出一个字典，分别以</a:t>
            </a:r>
            <a:r>
              <a:rPr lang="en-US" altLang="zh-CN" dirty="0"/>
              <a:t>platinum</a:t>
            </a:r>
            <a:r>
              <a:rPr lang="zh-CN" altLang="zh-CN" dirty="0"/>
              <a:t>、</a:t>
            </a:r>
            <a:r>
              <a:rPr lang="en-US" altLang="zh-CN" dirty="0"/>
              <a:t> gold</a:t>
            </a:r>
            <a:r>
              <a:rPr lang="zh-CN" altLang="zh-CN" dirty="0"/>
              <a:t>、</a:t>
            </a:r>
            <a:r>
              <a:rPr lang="en-US" altLang="zh-CN" dirty="0"/>
              <a:t> silver</a:t>
            </a:r>
            <a:r>
              <a:rPr lang="zh-CN" altLang="zh-CN" dirty="0"/>
              <a:t>、</a:t>
            </a:r>
            <a:r>
              <a:rPr lang="en-US" altLang="zh-CN" dirty="0"/>
              <a:t> ordinary</a:t>
            </a:r>
            <a:r>
              <a:rPr lang="zh-CN" altLang="zh-CN" dirty="0"/>
              <a:t>为键，以各客户类型人数为值。</a:t>
            </a:r>
            <a:endParaRPr lang="zh-CN" altLang="zh-CN" dirty="0"/>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4</a:t>
            </a:r>
            <a:endParaRPr lang="zh-CN" altLang="en-US" dirty="0"/>
          </a:p>
        </p:txBody>
      </p:sp>
      <p:sp>
        <p:nvSpPr>
          <p:cNvPr id="3" name="内容占位符 2"/>
          <p:cNvSpPr>
            <a:spLocks noGrp="1"/>
          </p:cNvSpPr>
          <p:nvPr>
            <p:ph idx="1"/>
          </p:nvPr>
        </p:nvSpPr>
        <p:spPr/>
        <p:txBody>
          <a:bodyPr>
            <a:normAutofit/>
          </a:bodyPr>
          <a:lstStyle/>
          <a:p>
            <a:r>
              <a:rPr lang="en-US" altLang="zh-CN" dirty="0"/>
              <a:t>6.</a:t>
            </a:r>
            <a:r>
              <a:rPr lang="zh-CN" altLang="zh-CN" dirty="0"/>
              <a:t>某企业为职工发放奖金：如果入职超过</a:t>
            </a:r>
            <a:r>
              <a:rPr lang="en-US" altLang="zh-CN" dirty="0"/>
              <a:t>5</a:t>
            </a:r>
            <a:r>
              <a:rPr lang="zh-CN" altLang="zh-CN" dirty="0"/>
              <a:t>年，且销售业绩超过</a:t>
            </a:r>
            <a:r>
              <a:rPr lang="en-US" altLang="zh-CN" dirty="0"/>
              <a:t>15000</a:t>
            </a:r>
            <a:r>
              <a:rPr lang="zh-CN" altLang="zh-CN" dirty="0"/>
              <a:t>元的员工，奖金比例为</a:t>
            </a:r>
            <a:r>
              <a:rPr lang="en-US" altLang="zh-CN" dirty="0"/>
              <a:t>0.2</a:t>
            </a:r>
            <a:r>
              <a:rPr lang="zh-CN" altLang="zh-CN" dirty="0"/>
              <a:t>；销售业绩超过</a:t>
            </a:r>
            <a:r>
              <a:rPr lang="en-US" altLang="zh-CN" dirty="0"/>
              <a:t>10000</a:t>
            </a:r>
            <a:r>
              <a:rPr lang="zh-CN" altLang="zh-CN" dirty="0"/>
              <a:t>元的员工，奖金比例为</a:t>
            </a:r>
            <a:r>
              <a:rPr lang="en-US" altLang="zh-CN" dirty="0"/>
              <a:t>0.15</a:t>
            </a:r>
            <a:r>
              <a:rPr lang="zh-CN" altLang="zh-CN" dirty="0"/>
              <a:t>；销售业绩超过</a:t>
            </a:r>
            <a:r>
              <a:rPr lang="en-US" altLang="zh-CN" dirty="0"/>
              <a:t>5000</a:t>
            </a:r>
            <a:r>
              <a:rPr lang="zh-CN" altLang="zh-CN" dirty="0"/>
              <a:t>元的员工，奖金比例为</a:t>
            </a:r>
            <a:r>
              <a:rPr lang="en-US" altLang="zh-CN" dirty="0"/>
              <a:t>0.1</a:t>
            </a:r>
            <a:r>
              <a:rPr lang="zh-CN" altLang="zh-CN" dirty="0"/>
              <a:t>；其他奖金比例为</a:t>
            </a:r>
            <a:r>
              <a:rPr lang="en-US" altLang="zh-CN" dirty="0"/>
              <a:t>0.05</a:t>
            </a:r>
            <a:r>
              <a:rPr lang="zh-CN" altLang="zh-CN" dirty="0"/>
              <a:t>。如果是入职不超过</a:t>
            </a:r>
            <a:r>
              <a:rPr lang="en-US" altLang="zh-CN" dirty="0"/>
              <a:t>5</a:t>
            </a:r>
            <a:r>
              <a:rPr lang="zh-CN" altLang="zh-CN" dirty="0"/>
              <a:t>年，且销售业绩超过</a:t>
            </a:r>
            <a:r>
              <a:rPr lang="en-US" altLang="zh-CN" dirty="0"/>
              <a:t>4000</a:t>
            </a:r>
            <a:r>
              <a:rPr lang="zh-CN" altLang="zh-CN" dirty="0"/>
              <a:t>的员工，奖金比例为</a:t>
            </a:r>
            <a:r>
              <a:rPr lang="en-US" altLang="zh-CN" dirty="0"/>
              <a:t>0.045</a:t>
            </a:r>
            <a:r>
              <a:rPr lang="zh-CN" altLang="zh-CN" dirty="0"/>
              <a:t>；否则为</a:t>
            </a:r>
            <a:r>
              <a:rPr lang="en-US" altLang="zh-CN" dirty="0"/>
              <a:t>0.01</a:t>
            </a:r>
            <a:r>
              <a:rPr lang="zh-CN" altLang="zh-CN" dirty="0"/>
              <a:t>。输入入职年限、销售业绩，输出奖金比例、奖金，并将奖金存放到列表中并输出该列表。入职年限（为整数）输入</a:t>
            </a:r>
            <a:r>
              <a:rPr lang="en-US" altLang="zh-CN" dirty="0"/>
              <a:t>-1</a:t>
            </a:r>
            <a:r>
              <a:rPr lang="zh-CN" altLang="zh-CN" dirty="0"/>
              <a:t>的时候结束输入。为了简化，所有输入均假定正确，不需判断小于</a:t>
            </a:r>
            <a:r>
              <a:rPr lang="en-US" altLang="zh-CN" dirty="0"/>
              <a:t>0</a:t>
            </a:r>
            <a:r>
              <a:rPr lang="zh-CN" altLang="zh-CN" dirty="0"/>
              <a:t>的情况。奖金为销售业绩与奖金比例的乘积。</a:t>
            </a:r>
            <a:endParaRPr lang="zh-CN" altLang="en-US" dirty="0"/>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4</a:t>
            </a:r>
            <a:endParaRPr lang="zh-CN" altLang="en-US" dirty="0"/>
          </a:p>
        </p:txBody>
      </p:sp>
      <p:sp>
        <p:nvSpPr>
          <p:cNvPr id="3" name="内容占位符 2"/>
          <p:cNvSpPr>
            <a:spLocks noGrp="1"/>
          </p:cNvSpPr>
          <p:nvPr>
            <p:ph idx="1"/>
          </p:nvPr>
        </p:nvSpPr>
        <p:spPr/>
        <p:txBody>
          <a:bodyPr/>
          <a:lstStyle/>
          <a:p>
            <a:pPr lvl="0"/>
            <a:r>
              <a:rPr lang="en-US" altLang="zh-CN" dirty="0"/>
              <a:t>7.</a:t>
            </a:r>
            <a:r>
              <a:rPr lang="zh-CN" altLang="zh-CN" dirty="0"/>
              <a:t>输入</a:t>
            </a:r>
            <a:r>
              <a:rPr lang="en-US" altLang="zh-CN" dirty="0"/>
              <a:t>5</a:t>
            </a:r>
            <a:r>
              <a:rPr lang="zh-CN" altLang="zh-CN" dirty="0"/>
              <a:t>个整数放到列表</a:t>
            </a:r>
            <a:r>
              <a:rPr lang="en-US" altLang="zh-CN" dirty="0"/>
              <a:t>list1</a:t>
            </a:r>
            <a:r>
              <a:rPr lang="zh-CN" altLang="zh-CN" dirty="0"/>
              <a:t>中，输出下标及值，然后将列表</a:t>
            </a:r>
            <a:r>
              <a:rPr lang="en-US" altLang="zh-CN" dirty="0"/>
              <a:t>list1</a:t>
            </a:r>
            <a:r>
              <a:rPr lang="zh-CN" altLang="zh-CN" dirty="0"/>
              <a:t>中大于平均值的元素组成一个新列表</a:t>
            </a:r>
            <a:r>
              <a:rPr lang="en-US" altLang="zh-CN" dirty="0"/>
              <a:t>list2</a:t>
            </a:r>
            <a:r>
              <a:rPr lang="zh-CN" altLang="zh-CN" dirty="0"/>
              <a:t>，输出平均值和列表</a:t>
            </a:r>
            <a:r>
              <a:rPr lang="en-US" altLang="zh-CN" dirty="0"/>
              <a:t>list2</a:t>
            </a:r>
            <a:r>
              <a:rPr lang="zh-CN" altLang="zh-CN" dirty="0"/>
              <a:t>。请利用列表推导式解决该问题。</a:t>
            </a:r>
            <a:endParaRPr lang="zh-CN" altLang="zh-CN" dirty="0"/>
          </a:p>
          <a:p>
            <a:pPr lvl="0"/>
            <a:r>
              <a:rPr lang="en-US" altLang="zh-CN" dirty="0"/>
              <a:t>8.</a:t>
            </a:r>
            <a:r>
              <a:rPr lang="zh-CN" altLang="zh-CN" dirty="0"/>
              <a:t>编写程序，将由</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这四个数字组成的每位数都不相同的所有三位数存入一个列表中并输出该列表。请利用列表推导式解决该问题。</a:t>
            </a:r>
            <a:endParaRPr lang="zh-CN" altLang="zh-CN" dirty="0"/>
          </a:p>
          <a:p>
            <a:pPr lvl="0"/>
            <a:r>
              <a:rPr lang="en-US" altLang="zh-CN" dirty="0"/>
              <a:t>9.</a:t>
            </a:r>
            <a:r>
              <a:rPr lang="zh-CN" altLang="zh-CN" dirty="0"/>
              <a:t>编写程序，给定列表</a:t>
            </a:r>
            <a:r>
              <a:rPr lang="en-US" altLang="zh-CN" dirty="0"/>
              <a:t>[1,9,8,7,6,5,13,3,2,1]</a:t>
            </a:r>
            <a:r>
              <a:rPr lang="zh-CN" altLang="zh-CN" dirty="0"/>
              <a:t>，先输出原列表，删除其中所有奇数后再输出。请利用列表推导式解决该问题。</a:t>
            </a:r>
            <a:endParaRPr lang="zh-CN" altLang="zh-CN" dirty="0"/>
          </a:p>
          <a:p>
            <a:r>
              <a:rPr lang="en-US" altLang="zh-CN" dirty="0"/>
              <a:t>10.</a:t>
            </a:r>
            <a:r>
              <a:rPr lang="zh-CN" altLang="zh-CN" dirty="0"/>
              <a:t>百钱买百鸡：一只公鸡</a:t>
            </a:r>
            <a:r>
              <a:rPr lang="en-US" altLang="zh-CN" dirty="0"/>
              <a:t>5</a:t>
            </a:r>
            <a:r>
              <a:rPr lang="zh-CN" altLang="zh-CN" dirty="0"/>
              <a:t>块钱，一只母鸡</a:t>
            </a:r>
            <a:r>
              <a:rPr lang="en-US" altLang="zh-CN" dirty="0"/>
              <a:t>3</a:t>
            </a:r>
            <a:r>
              <a:rPr lang="zh-CN" altLang="zh-CN" dirty="0"/>
              <a:t>块钱，三只小鸡</a:t>
            </a:r>
            <a:r>
              <a:rPr lang="en-US" altLang="zh-CN" dirty="0"/>
              <a:t>1</a:t>
            </a:r>
            <a:r>
              <a:rPr lang="zh-CN" altLang="zh-CN" dirty="0"/>
              <a:t>块钱，现在要用一百块钱买一百只鸡，问公鸡、母鸡、小鸡各多少只？请利用列表推导式解决该问题。</a:t>
            </a:r>
            <a:endParaRPr lang="zh-CN" altLang="en-US" dirty="0"/>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教学资料、问题解答公众号</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048125" y="1749425"/>
            <a:ext cx="4095750" cy="4095750"/>
          </a:xfrm>
        </p:spPr>
      </p:pic>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440160"/>
          </a:xfrm>
        </p:spPr>
        <p:txBody>
          <a:bodyPr>
            <a:normAutofit lnSpcReduction="10000"/>
          </a:bodyPr>
          <a:lstStyle/>
          <a:p>
            <a:pPr lvl="0"/>
            <a:r>
              <a:rPr lang="en-US" altLang="zh-CN" dirty="0"/>
              <a:t>2)</a:t>
            </a:r>
            <a:r>
              <a:rPr lang="zh-CN" altLang="zh-CN" dirty="0"/>
              <a:t>列表相乘</a:t>
            </a:r>
            <a:endParaRPr lang="zh-CN" altLang="zh-CN" dirty="0"/>
          </a:p>
          <a:p>
            <a:pPr lvl="1"/>
            <a:r>
              <a:rPr lang="zh-CN" altLang="zh-CN" dirty="0"/>
              <a:t>用数字</a:t>
            </a:r>
            <a:r>
              <a:rPr lang="en-US" altLang="zh-CN" dirty="0"/>
              <a:t>n</a:t>
            </a:r>
            <a:r>
              <a:rPr lang="zh-CN" altLang="zh-CN" dirty="0"/>
              <a:t>乘以一个列表，会生成一个新列表。在新列表中原来列表的元素将被重复</a:t>
            </a:r>
            <a:r>
              <a:rPr lang="en-US" altLang="zh-CN" dirty="0"/>
              <a:t>n</a:t>
            </a:r>
            <a:r>
              <a:rPr lang="zh-CN" altLang="zh-CN" dirty="0"/>
              <a:t>次。</a:t>
            </a:r>
            <a:endParaRPr lang="zh-CN" altLang="en-US" dirty="0"/>
          </a:p>
        </p:txBody>
      </p:sp>
      <p:sp>
        <p:nvSpPr>
          <p:cNvPr id="4" name="矩形 3"/>
          <p:cNvSpPr/>
          <p:nvPr/>
        </p:nvSpPr>
        <p:spPr>
          <a:xfrm>
            <a:off x="2711624" y="2288093"/>
            <a:ext cx="5184576" cy="4165243"/>
          </a:xfrm>
          <a:prstGeom prst="rect">
            <a:avLst/>
          </a:prstGeom>
        </p:spPr>
        <p:txBody>
          <a:bodyPr wrap="square">
            <a:spAutoFit/>
          </a:bodyPr>
          <a:lstStyle/>
          <a:p>
            <a:pPr algn="l">
              <a:spcBef>
                <a:spcPts val="800"/>
              </a:spcBef>
            </a:pPr>
            <a:r>
              <a:rPr lang="en-US" altLang="zh-CN" sz="1800" dirty="0"/>
              <a:t>&gt;&gt;&gt; vehicle1 = ['train', 'bus']</a:t>
            </a:r>
            <a:endParaRPr lang="zh-CN" altLang="zh-CN" sz="1800" dirty="0"/>
          </a:p>
          <a:p>
            <a:pPr algn="l">
              <a:spcBef>
                <a:spcPts val="800"/>
              </a:spcBef>
            </a:pPr>
            <a:r>
              <a:rPr lang="en-US" altLang="zh-CN" sz="1800" dirty="0"/>
              <a:t>&gt;&gt;&gt; vehicle1*2</a:t>
            </a:r>
            <a:endParaRPr lang="zh-CN" altLang="zh-CN" sz="1800" dirty="0"/>
          </a:p>
          <a:p>
            <a:pPr algn="l">
              <a:spcBef>
                <a:spcPts val="800"/>
              </a:spcBef>
            </a:pPr>
            <a:r>
              <a:rPr lang="en-US" altLang="zh-CN" sz="1800" dirty="0"/>
              <a:t>['train', 'bus', 'train', 'bus']</a:t>
            </a:r>
            <a:endParaRPr lang="zh-CN" altLang="zh-CN" sz="1800" dirty="0"/>
          </a:p>
          <a:p>
            <a:pPr algn="l">
              <a:spcBef>
                <a:spcPts val="800"/>
              </a:spcBef>
            </a:pPr>
            <a:r>
              <a:rPr lang="en-US" altLang="zh-CN" sz="1800" dirty="0"/>
              <a:t>&gt;&gt;&gt; vehicle1		#</a:t>
            </a:r>
            <a:r>
              <a:rPr lang="zh-CN" altLang="zh-CN" sz="1800" dirty="0"/>
              <a:t>原列表保持不变</a:t>
            </a:r>
            <a:endParaRPr lang="zh-CN" altLang="zh-CN" sz="1800" dirty="0"/>
          </a:p>
          <a:p>
            <a:pPr algn="l">
              <a:spcBef>
                <a:spcPts val="800"/>
              </a:spcBef>
            </a:pPr>
            <a:r>
              <a:rPr lang="en-US" altLang="zh-CN" sz="1800" dirty="0"/>
              <a:t>['train', 'bus']</a:t>
            </a:r>
            <a:endParaRPr lang="zh-CN" altLang="zh-CN" sz="1800" dirty="0"/>
          </a:p>
          <a:p>
            <a:pPr algn="l">
              <a:spcBef>
                <a:spcPts val="800"/>
              </a:spcBef>
            </a:pPr>
            <a:r>
              <a:rPr lang="en-US" altLang="zh-CN" sz="1800" dirty="0"/>
              <a:t>&gt;&gt;&gt; vehicle=vehicle1*2         #</a:t>
            </a:r>
            <a:r>
              <a:rPr lang="zh-CN" altLang="zh-CN" sz="1800" dirty="0"/>
              <a:t>赋值语句</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['train', 'bus', 'train', 'bus']</a:t>
            </a:r>
            <a:endParaRPr lang="zh-CN" altLang="zh-CN" sz="1800" dirty="0"/>
          </a:p>
          <a:p>
            <a:pPr algn="l">
              <a:spcBef>
                <a:spcPts val="800"/>
              </a:spcBef>
            </a:pPr>
            <a:r>
              <a:rPr lang="en-US" altLang="zh-CN" sz="1800" dirty="0"/>
              <a:t>&gt;&gt;&gt; vehicle*=2                       #</a:t>
            </a:r>
            <a:r>
              <a:rPr lang="zh-CN" altLang="zh-CN" sz="1800" dirty="0"/>
              <a:t>复合赋值语句</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['train', 'bus', 'train', 'bus', 'train', 'bus', 'train', 'bus']</a:t>
            </a:r>
            <a:endParaRPr lang="zh-CN" alt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p:txBody>
          <a:bodyPr/>
          <a:lstStyle/>
          <a:p>
            <a:pPr>
              <a:lnSpc>
                <a:spcPct val="120000"/>
              </a:lnSpc>
            </a:pPr>
            <a:r>
              <a:rPr lang="en-US" altLang="zh-CN" b="1" dirty="0"/>
              <a:t>7. </a:t>
            </a:r>
            <a:r>
              <a:rPr lang="zh-CN" altLang="zh-CN" b="1" dirty="0"/>
              <a:t>列表方法</a:t>
            </a:r>
            <a:endParaRPr lang="zh-CN" altLang="zh-CN" dirty="0"/>
          </a:p>
          <a:p>
            <a:pPr>
              <a:lnSpc>
                <a:spcPct val="120000"/>
              </a:lnSpc>
            </a:pPr>
            <a:r>
              <a:rPr lang="zh-CN" altLang="zh-CN" dirty="0"/>
              <a:t>列表中的方法可看作是作用于</a:t>
            </a:r>
            <a:r>
              <a:rPr lang="en-US" altLang="zh-CN" dirty="0"/>
              <a:t>Python</a:t>
            </a:r>
            <a:r>
              <a:rPr lang="zh-CN" altLang="zh-CN" dirty="0"/>
              <a:t>中列表这一特定类型对象的函数。</a:t>
            </a:r>
            <a:endParaRPr lang="zh-CN" altLang="zh-CN" dirty="0"/>
          </a:p>
          <a:p>
            <a:pPr lvl="0">
              <a:lnSpc>
                <a:spcPct val="120000"/>
              </a:lnSpc>
            </a:pPr>
            <a:r>
              <a:rPr lang="en-US" altLang="zh-CN" dirty="0" smtClean="0"/>
              <a:t>1</a:t>
            </a:r>
            <a:r>
              <a:rPr lang="en-US" altLang="zh-CN" dirty="0" smtClean="0"/>
              <a:t>) </a:t>
            </a:r>
            <a:r>
              <a:rPr lang="en-US" altLang="zh-CN" dirty="0" smtClean="0"/>
              <a:t>index(value</a:t>
            </a:r>
            <a:r>
              <a:rPr lang="en-US" altLang="zh-CN" dirty="0"/>
              <a:t>[,start=0[,stop]])</a:t>
            </a:r>
            <a:endParaRPr lang="zh-CN" altLang="zh-CN" dirty="0"/>
          </a:p>
          <a:p>
            <a:pPr lvl="1">
              <a:lnSpc>
                <a:spcPct val="120000"/>
              </a:lnSpc>
            </a:pPr>
            <a:r>
              <a:rPr lang="en-US" altLang="zh-CN" dirty="0"/>
              <a:t>index()</a:t>
            </a:r>
            <a:r>
              <a:rPr lang="zh-CN" altLang="zh-CN" dirty="0"/>
              <a:t>方法用于从列表中找出与</a:t>
            </a:r>
            <a:r>
              <a:rPr lang="en-US" altLang="zh-CN" dirty="0"/>
              <a:t>value</a:t>
            </a:r>
            <a:r>
              <a:rPr lang="zh-CN" altLang="zh-CN" dirty="0"/>
              <a:t>值匹配的第一个元素索引位置。如果没有指定参数</a:t>
            </a:r>
            <a:r>
              <a:rPr lang="en-US" altLang="zh-CN" dirty="0"/>
              <a:t>start</a:t>
            </a:r>
            <a:r>
              <a:rPr lang="zh-CN" altLang="zh-CN" dirty="0"/>
              <a:t>的值，则从索引为</a:t>
            </a:r>
            <a:r>
              <a:rPr lang="en-US" altLang="zh-CN" dirty="0"/>
              <a:t>0</a:t>
            </a:r>
            <a:r>
              <a:rPr lang="zh-CN" altLang="zh-CN" dirty="0"/>
              <a:t>的位置开始查找，否则从索引为</a:t>
            </a:r>
            <a:r>
              <a:rPr lang="en-US" altLang="zh-CN" dirty="0" err="1"/>
              <a:t>strat</a:t>
            </a:r>
            <a:r>
              <a:rPr lang="zh-CN" altLang="zh-CN" dirty="0"/>
              <a:t>的位置开始查找。如果没有指定结束索引位置</a:t>
            </a:r>
            <a:r>
              <a:rPr lang="en-US" altLang="zh-CN" dirty="0"/>
              <a:t>stop</a:t>
            </a:r>
            <a:r>
              <a:rPr lang="zh-CN" altLang="zh-CN" dirty="0"/>
              <a:t>的值，可以查找到列表最后元素，否则在位于</a:t>
            </a:r>
            <a:r>
              <a:rPr lang="en-US" altLang="zh-CN" dirty="0"/>
              <a:t>[start, stop)</a:t>
            </a:r>
            <a:r>
              <a:rPr lang="zh-CN" altLang="zh-CN" dirty="0"/>
              <a:t>内的索引区间查找。如果找不到匹配项，就会引发异常。</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本章学习目标</a:t>
            </a:r>
            <a:endParaRPr lang="zh-CN" altLang="en-US" dirty="0"/>
          </a:p>
        </p:txBody>
      </p:sp>
      <p:sp>
        <p:nvSpPr>
          <p:cNvPr id="3" name="内容占位符 2"/>
          <p:cNvSpPr>
            <a:spLocks noGrp="1"/>
          </p:cNvSpPr>
          <p:nvPr>
            <p:ph idx="1"/>
          </p:nvPr>
        </p:nvSpPr>
        <p:spPr/>
        <p:txBody>
          <a:bodyPr/>
          <a:lstStyle/>
          <a:p>
            <a:pPr lvl="0"/>
            <a:r>
              <a:rPr lang="zh-CN" altLang="zh-CN" dirty="0"/>
              <a:t>熟练掌握序列的基本概念；</a:t>
            </a:r>
            <a:endParaRPr lang="zh-CN" altLang="zh-CN" dirty="0"/>
          </a:p>
          <a:p>
            <a:pPr lvl="0"/>
            <a:r>
              <a:rPr lang="zh-CN" altLang="zh-CN" dirty="0"/>
              <a:t>熟练掌握列表的概念和各种用法；</a:t>
            </a:r>
            <a:endParaRPr lang="zh-CN" altLang="zh-CN" dirty="0"/>
          </a:p>
          <a:p>
            <a:pPr lvl="0"/>
            <a:r>
              <a:rPr lang="zh-CN" altLang="zh-CN" dirty="0"/>
              <a:t>熟练掌握元组的概念和各种用法；</a:t>
            </a:r>
            <a:endParaRPr lang="zh-CN" altLang="zh-CN" dirty="0"/>
          </a:p>
          <a:p>
            <a:pPr lvl="0"/>
            <a:r>
              <a:rPr lang="zh-CN" altLang="zh-CN" dirty="0"/>
              <a:t>熟练掌握字典的概念和各种用法；</a:t>
            </a:r>
            <a:endParaRPr lang="zh-CN" altLang="zh-CN" dirty="0"/>
          </a:p>
          <a:p>
            <a:pPr lvl="0"/>
            <a:r>
              <a:rPr lang="zh-CN" altLang="zh-CN" dirty="0"/>
              <a:t>熟练掌握各种类型之间的转换；</a:t>
            </a:r>
            <a:endParaRPr lang="zh-CN" altLang="zh-CN" dirty="0"/>
          </a:p>
          <a:p>
            <a:pPr lvl="0"/>
            <a:r>
              <a:rPr lang="zh-CN" altLang="zh-CN" dirty="0"/>
              <a:t>了解集合的概念和各种用法；</a:t>
            </a:r>
            <a:endParaRPr lang="zh-CN" altLang="zh-CN" dirty="0"/>
          </a:p>
          <a:p>
            <a:pPr lvl="0"/>
            <a:r>
              <a:rPr lang="zh-CN" altLang="zh-CN" dirty="0"/>
              <a:t>理解可迭代</a:t>
            </a:r>
            <a:r>
              <a:rPr lang="en-US" altLang="zh-CN" dirty="0"/>
              <a:t>(</a:t>
            </a:r>
            <a:r>
              <a:rPr lang="en-US" altLang="zh-CN" dirty="0" err="1"/>
              <a:t>Iterable</a:t>
            </a:r>
            <a:r>
              <a:rPr lang="en-US" altLang="zh-CN" dirty="0"/>
              <a:t>)</a:t>
            </a:r>
            <a:r>
              <a:rPr lang="zh-CN" altLang="zh-CN" dirty="0"/>
              <a:t>对象与迭代器</a:t>
            </a:r>
            <a:r>
              <a:rPr lang="en-US" altLang="zh-CN" dirty="0"/>
              <a:t>(Iterator)</a:t>
            </a:r>
            <a:r>
              <a:rPr lang="zh-CN" altLang="zh-CN" dirty="0"/>
              <a:t>的概念；</a:t>
            </a:r>
            <a:endParaRPr lang="zh-CN" altLang="zh-CN" dirty="0"/>
          </a:p>
          <a:p>
            <a:pPr lvl="0"/>
            <a:r>
              <a:rPr lang="zh-CN" altLang="zh-CN" dirty="0"/>
              <a:t>熟悉列表推导式、字典推导式、集合推导式、生成器推导式的基本用法；</a:t>
            </a:r>
            <a:endParaRPr lang="zh-CN" altLang="zh-CN" dirty="0"/>
          </a:p>
          <a:p>
            <a:r>
              <a:rPr lang="zh-CN" altLang="zh-CN" dirty="0"/>
              <a:t>掌握序列解包的基本概念和用法。</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4" name="矩形 3"/>
          <p:cNvSpPr/>
          <p:nvPr/>
        </p:nvSpPr>
        <p:spPr>
          <a:xfrm>
            <a:off x="1847528" y="1124744"/>
            <a:ext cx="8137830" cy="5324535"/>
          </a:xfrm>
          <a:prstGeom prst="rect">
            <a:avLst/>
          </a:prstGeom>
          <a:ln>
            <a:solidFill>
              <a:srgbClr val="00B050"/>
            </a:solidFill>
          </a:ln>
        </p:spPr>
        <p:txBody>
          <a:bodyPr wrap="square">
            <a:spAutoFit/>
          </a:bodyPr>
          <a:lstStyle/>
          <a:p>
            <a:pPr algn="l">
              <a:spcBef>
                <a:spcPts val="600"/>
              </a:spcBef>
            </a:pPr>
            <a:r>
              <a:rPr lang="en-US" altLang="zh-CN" sz="1800" dirty="0"/>
              <a:t>&gt;&gt;&gt; vehicle = ['train', 'bus', 'car', 'subway', 'ship', 'bicycle', 'car']</a:t>
            </a:r>
            <a:endParaRPr lang="zh-CN" altLang="zh-CN" sz="1800" dirty="0"/>
          </a:p>
          <a:p>
            <a:pPr algn="l">
              <a:spcBef>
                <a:spcPts val="600"/>
              </a:spcBef>
            </a:pPr>
            <a:r>
              <a:rPr lang="en-US" altLang="zh-CN" sz="1800" dirty="0"/>
              <a:t>&gt;&gt;&gt; </a:t>
            </a:r>
            <a:r>
              <a:rPr lang="en-US" altLang="zh-CN" sz="1800" dirty="0" err="1"/>
              <a:t>vehicle.index</a:t>
            </a:r>
            <a:r>
              <a:rPr lang="en-US" altLang="zh-CN" sz="1800" dirty="0"/>
              <a:t>('car')    #</a:t>
            </a:r>
            <a:r>
              <a:rPr lang="zh-CN" altLang="zh-CN" sz="1800" dirty="0"/>
              <a:t>整个列表范围内</a:t>
            </a:r>
            <a:r>
              <a:rPr lang="en-US" altLang="zh-CN" sz="1800" dirty="0"/>
              <a:t>'car'</a:t>
            </a:r>
            <a:r>
              <a:rPr lang="zh-CN" altLang="zh-CN" sz="1800" dirty="0"/>
              <a:t>第</a:t>
            </a:r>
            <a:r>
              <a:rPr lang="en-US" altLang="zh-CN" sz="1800" dirty="0"/>
              <a:t>1</a:t>
            </a:r>
            <a:r>
              <a:rPr lang="zh-CN" altLang="zh-CN" sz="1800" dirty="0"/>
              <a:t>次出现的索引位置是</a:t>
            </a:r>
            <a:r>
              <a:rPr lang="en-US" altLang="zh-CN" sz="1800" dirty="0"/>
              <a:t>2</a:t>
            </a:r>
            <a:endParaRPr lang="zh-CN" altLang="zh-CN" sz="1800" dirty="0"/>
          </a:p>
          <a:p>
            <a:pPr algn="l">
              <a:spcBef>
                <a:spcPts val="600"/>
              </a:spcBef>
            </a:pPr>
            <a:r>
              <a:rPr lang="en-US" altLang="zh-CN" sz="1800" dirty="0"/>
              <a:t>2</a:t>
            </a:r>
            <a:endParaRPr lang="zh-CN" altLang="zh-CN" sz="1800" dirty="0"/>
          </a:p>
          <a:p>
            <a:pPr algn="l">
              <a:spcBef>
                <a:spcPts val="600"/>
              </a:spcBef>
            </a:pPr>
            <a:r>
              <a:rPr lang="en-US" altLang="zh-CN" sz="1800" dirty="0"/>
              <a:t>&gt;&gt;&gt; </a:t>
            </a:r>
            <a:r>
              <a:rPr lang="en-US" altLang="zh-CN" sz="1800" dirty="0" err="1"/>
              <a:t>vehicle.index</a:t>
            </a:r>
            <a:r>
              <a:rPr lang="en-US" altLang="zh-CN" sz="1800" dirty="0"/>
              <a:t>('plane')  #</a:t>
            </a:r>
            <a:r>
              <a:rPr lang="zh-CN" altLang="zh-CN" sz="1800" dirty="0"/>
              <a:t>整个列表范围内没有</a:t>
            </a:r>
            <a:r>
              <a:rPr lang="en-US" altLang="zh-CN" sz="1800" dirty="0"/>
              <a:t>'plane'</a:t>
            </a:r>
            <a:endParaRPr lang="zh-CN" altLang="zh-CN" sz="1800" dirty="0"/>
          </a:p>
          <a:p>
            <a:pPr algn="l">
              <a:spcBef>
                <a:spcPts val="600"/>
              </a:spcBef>
            </a:pPr>
            <a:r>
              <a:rPr lang="en-US" altLang="zh-CN" sz="1800" dirty="0" err="1"/>
              <a:t>Traceback</a:t>
            </a:r>
            <a:r>
              <a:rPr lang="en-US" altLang="zh-CN" sz="1800" dirty="0"/>
              <a:t> (most recent call last):</a:t>
            </a:r>
            <a:endParaRPr lang="zh-CN" altLang="zh-CN" sz="1800" dirty="0"/>
          </a:p>
          <a:p>
            <a:pPr algn="l">
              <a:spcBef>
                <a:spcPts val="600"/>
              </a:spcBef>
            </a:pPr>
            <a:r>
              <a:rPr lang="en-US" altLang="zh-CN" sz="1800" dirty="0"/>
              <a:t>  File "&lt;pyshell#81&gt;", line 1, in &lt;module&gt;</a:t>
            </a:r>
            <a:endParaRPr lang="zh-CN" altLang="zh-CN" sz="1800" dirty="0"/>
          </a:p>
          <a:p>
            <a:pPr algn="l">
              <a:spcBef>
                <a:spcPts val="600"/>
              </a:spcBef>
            </a:pPr>
            <a:r>
              <a:rPr lang="en-US" altLang="zh-CN" sz="1800" dirty="0"/>
              <a:t>    </a:t>
            </a:r>
            <a:r>
              <a:rPr lang="en-US" altLang="zh-CN" sz="1800" dirty="0" err="1"/>
              <a:t>vehicle.index</a:t>
            </a:r>
            <a:r>
              <a:rPr lang="en-US" altLang="zh-CN" sz="1800" dirty="0"/>
              <a:t>('plane')</a:t>
            </a:r>
            <a:endParaRPr lang="zh-CN" altLang="zh-CN" sz="1800" dirty="0"/>
          </a:p>
          <a:p>
            <a:pPr algn="l">
              <a:spcBef>
                <a:spcPts val="600"/>
              </a:spcBef>
            </a:pPr>
            <a:r>
              <a:rPr lang="en-US" altLang="zh-CN" sz="1800" dirty="0" err="1"/>
              <a:t>ValueError</a:t>
            </a:r>
            <a:r>
              <a:rPr lang="en-US" altLang="zh-CN" sz="1800" dirty="0"/>
              <a:t>: 'plane' is not in list</a:t>
            </a:r>
            <a:endParaRPr lang="zh-CN" altLang="zh-CN" sz="1800" dirty="0"/>
          </a:p>
          <a:p>
            <a:pPr algn="l">
              <a:spcBef>
                <a:spcPts val="600"/>
              </a:spcBef>
            </a:pPr>
            <a:r>
              <a:rPr lang="en-US" altLang="zh-CN" sz="1800" dirty="0"/>
              <a:t>&gt;&gt;&gt; </a:t>
            </a:r>
            <a:r>
              <a:rPr lang="en-US" altLang="zh-CN" sz="1800" dirty="0" err="1"/>
              <a:t>vehicle.index</a:t>
            </a:r>
            <a:r>
              <a:rPr lang="en-US" altLang="zh-CN" sz="1800" dirty="0"/>
              <a:t>('car',3) #</a:t>
            </a:r>
            <a:r>
              <a:rPr lang="zh-CN" altLang="zh-CN" sz="1800" dirty="0"/>
              <a:t>在从索引为</a:t>
            </a:r>
            <a:r>
              <a:rPr lang="en-US" altLang="zh-CN" sz="1800" dirty="0"/>
              <a:t>3</a:t>
            </a:r>
            <a:r>
              <a:rPr lang="zh-CN" altLang="zh-CN" sz="1800" dirty="0"/>
              <a:t>开始，</a:t>
            </a:r>
            <a:r>
              <a:rPr lang="en-US" altLang="zh-CN" sz="1800" dirty="0"/>
              <a:t>'car'</a:t>
            </a:r>
            <a:r>
              <a:rPr lang="zh-CN" altLang="zh-CN" sz="1800" dirty="0"/>
              <a:t>第</a:t>
            </a:r>
            <a:r>
              <a:rPr lang="en-US" altLang="zh-CN" sz="1800" dirty="0"/>
              <a:t>1</a:t>
            </a:r>
            <a:r>
              <a:rPr lang="zh-CN" altLang="zh-CN" sz="1800" dirty="0"/>
              <a:t>次出现的索引位置是</a:t>
            </a:r>
            <a:r>
              <a:rPr lang="en-US" altLang="zh-CN" sz="1800" dirty="0"/>
              <a:t>6</a:t>
            </a:r>
            <a:endParaRPr lang="zh-CN" altLang="zh-CN" sz="1800" dirty="0"/>
          </a:p>
          <a:p>
            <a:pPr algn="l">
              <a:spcBef>
                <a:spcPts val="600"/>
              </a:spcBef>
            </a:pPr>
            <a:r>
              <a:rPr lang="en-US" altLang="zh-CN" sz="1800" dirty="0"/>
              <a:t>6</a:t>
            </a:r>
            <a:endParaRPr lang="zh-CN" altLang="zh-CN" sz="1800" dirty="0"/>
          </a:p>
          <a:p>
            <a:pPr algn="l">
              <a:spcBef>
                <a:spcPts val="600"/>
              </a:spcBef>
            </a:pPr>
            <a:r>
              <a:rPr lang="en-US" altLang="zh-CN" sz="1800" dirty="0"/>
              <a:t>&gt;&gt;&gt; </a:t>
            </a:r>
            <a:r>
              <a:rPr lang="en-US" altLang="zh-CN" sz="1800" dirty="0" err="1"/>
              <a:t>vehicle.index</a:t>
            </a:r>
            <a:r>
              <a:rPr lang="en-US" altLang="zh-CN" sz="1800" dirty="0"/>
              <a:t>('car',3,6)    #</a:t>
            </a:r>
            <a:r>
              <a:rPr lang="zh-CN" altLang="zh-CN" sz="1800" dirty="0"/>
              <a:t>在从</a:t>
            </a:r>
            <a:r>
              <a:rPr lang="en-US" altLang="zh-CN" sz="1800" dirty="0"/>
              <a:t>3</a:t>
            </a:r>
            <a:r>
              <a:rPr lang="zh-CN" altLang="zh-CN" sz="1800" dirty="0"/>
              <a:t>开始到</a:t>
            </a:r>
            <a:r>
              <a:rPr lang="en-US" altLang="zh-CN" sz="1800" dirty="0"/>
              <a:t>6</a:t>
            </a:r>
            <a:r>
              <a:rPr lang="zh-CN" altLang="zh-CN" sz="1800" dirty="0"/>
              <a:t>（不包含</a:t>
            </a:r>
            <a:r>
              <a:rPr lang="en-US" altLang="zh-CN" sz="1800" dirty="0"/>
              <a:t>6</a:t>
            </a:r>
            <a:r>
              <a:rPr lang="zh-CN" altLang="zh-CN" sz="1800" dirty="0"/>
              <a:t>）的索引范围内没有</a:t>
            </a:r>
            <a:r>
              <a:rPr lang="en-US" altLang="zh-CN" sz="1800" dirty="0"/>
              <a:t>'car'</a:t>
            </a:r>
            <a:endParaRPr lang="zh-CN" altLang="zh-CN" sz="1800" dirty="0"/>
          </a:p>
          <a:p>
            <a:pPr algn="l">
              <a:spcBef>
                <a:spcPts val="600"/>
              </a:spcBef>
            </a:pPr>
            <a:r>
              <a:rPr lang="en-US" altLang="zh-CN" sz="1800" dirty="0" err="1"/>
              <a:t>Traceback</a:t>
            </a:r>
            <a:r>
              <a:rPr lang="en-US" altLang="zh-CN" sz="1800" dirty="0"/>
              <a:t> (most recent call last):</a:t>
            </a:r>
            <a:endParaRPr lang="zh-CN" altLang="zh-CN" sz="1800" dirty="0"/>
          </a:p>
          <a:p>
            <a:pPr algn="l">
              <a:spcBef>
                <a:spcPts val="600"/>
              </a:spcBef>
            </a:pPr>
            <a:r>
              <a:rPr lang="en-US" altLang="zh-CN" sz="1800" dirty="0"/>
              <a:t>  File "&lt;pyshell#83&gt;", line 1, in &lt;module&gt;</a:t>
            </a:r>
            <a:endParaRPr lang="zh-CN" altLang="zh-CN" sz="1800" dirty="0"/>
          </a:p>
          <a:p>
            <a:pPr algn="l">
              <a:spcBef>
                <a:spcPts val="600"/>
              </a:spcBef>
            </a:pPr>
            <a:r>
              <a:rPr lang="en-US" altLang="zh-CN" sz="1800" dirty="0"/>
              <a:t>    </a:t>
            </a:r>
            <a:r>
              <a:rPr lang="en-US" altLang="zh-CN" sz="1800" dirty="0" err="1"/>
              <a:t>vehicle.index</a:t>
            </a:r>
            <a:r>
              <a:rPr lang="en-US" altLang="zh-CN" sz="1800" dirty="0"/>
              <a:t>('car',3,6)</a:t>
            </a:r>
            <a:endParaRPr lang="zh-CN" altLang="zh-CN" sz="1800" dirty="0"/>
          </a:p>
          <a:p>
            <a:pPr algn="l">
              <a:spcBef>
                <a:spcPts val="600"/>
              </a:spcBef>
            </a:pPr>
            <a:r>
              <a:rPr lang="en-US" altLang="zh-CN" sz="1800" dirty="0" err="1"/>
              <a:t>ValueError</a:t>
            </a:r>
            <a:r>
              <a:rPr lang="en-US" altLang="zh-CN" sz="1800" dirty="0"/>
              <a:t>: 'car' is not in list</a:t>
            </a:r>
            <a:endParaRPr lang="zh-CN" altLang="en-US" sz="1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5360" y="1124745"/>
            <a:ext cx="11522209" cy="1080120"/>
          </a:xfrm>
        </p:spPr>
        <p:txBody>
          <a:bodyPr/>
          <a:lstStyle/>
          <a:p>
            <a:r>
              <a:rPr lang="zh-CN" altLang="zh-CN" dirty="0"/>
              <a:t>实际上可以先使用</a:t>
            </a:r>
            <a:r>
              <a:rPr lang="en-US" altLang="zh-CN" dirty="0"/>
              <a:t>in</a:t>
            </a:r>
            <a:r>
              <a:rPr lang="zh-CN" altLang="zh-CN" dirty="0"/>
              <a:t>运算符测试某个元素是否在该列表中，避免用</a:t>
            </a:r>
            <a:r>
              <a:rPr lang="en-US" altLang="zh-CN" dirty="0"/>
              <a:t>index()</a:t>
            </a:r>
            <a:r>
              <a:rPr lang="zh-CN" altLang="zh-CN" dirty="0"/>
              <a:t>查找索引位置时由于找不到指定元素而导致的错误。</a:t>
            </a:r>
            <a:endParaRPr lang="zh-CN" altLang="en-US" dirty="0"/>
          </a:p>
        </p:txBody>
      </p:sp>
      <p:sp>
        <p:nvSpPr>
          <p:cNvPr id="5" name="矩形 4"/>
          <p:cNvSpPr/>
          <p:nvPr/>
        </p:nvSpPr>
        <p:spPr>
          <a:xfrm>
            <a:off x="1991544" y="2132856"/>
            <a:ext cx="8136904" cy="4262705"/>
          </a:xfrm>
          <a:prstGeom prst="rect">
            <a:avLst/>
          </a:prstGeom>
        </p:spPr>
        <p:txBody>
          <a:bodyPr wrap="square">
            <a:spAutoFit/>
          </a:bodyPr>
          <a:lstStyle/>
          <a:p>
            <a:pPr algn="l">
              <a:spcBef>
                <a:spcPts val="600"/>
              </a:spcBef>
            </a:pPr>
            <a:r>
              <a:rPr lang="en-US" altLang="zh-CN" sz="1800" dirty="0"/>
              <a:t>&gt;&gt;&gt; vehicle = ['train', 'bus', 'car', 'subway', 'ship', 'bicycle', 'car']</a:t>
            </a:r>
            <a:endParaRPr lang="zh-CN" altLang="zh-CN" sz="1800" dirty="0"/>
          </a:p>
          <a:p>
            <a:pPr algn="l">
              <a:spcBef>
                <a:spcPts val="600"/>
              </a:spcBef>
            </a:pPr>
            <a:r>
              <a:rPr lang="en-US" altLang="zh-CN" sz="1800" dirty="0"/>
              <a:t>&gt;&gt;&gt; 'car' in vehicle</a:t>
            </a:r>
            <a:endParaRPr lang="zh-CN" altLang="zh-CN" sz="1800" dirty="0"/>
          </a:p>
          <a:p>
            <a:pPr algn="l">
              <a:spcBef>
                <a:spcPts val="600"/>
              </a:spcBef>
            </a:pPr>
            <a:r>
              <a:rPr lang="en-US" altLang="zh-CN" sz="1800" dirty="0"/>
              <a:t>True</a:t>
            </a:r>
            <a:endParaRPr lang="zh-CN" altLang="zh-CN" sz="1800" dirty="0"/>
          </a:p>
          <a:p>
            <a:pPr algn="l">
              <a:spcBef>
                <a:spcPts val="600"/>
              </a:spcBef>
            </a:pPr>
            <a:r>
              <a:rPr lang="en-US" altLang="zh-CN" sz="1800" dirty="0"/>
              <a:t>&gt;&gt;&gt; 'plane' in vehicle</a:t>
            </a:r>
            <a:endParaRPr lang="zh-CN" altLang="zh-CN" sz="1800" dirty="0"/>
          </a:p>
          <a:p>
            <a:pPr algn="l">
              <a:spcBef>
                <a:spcPts val="600"/>
              </a:spcBef>
            </a:pPr>
            <a:r>
              <a:rPr lang="en-US" altLang="zh-CN" sz="1800" dirty="0"/>
              <a:t>False</a:t>
            </a:r>
            <a:endParaRPr lang="zh-CN" altLang="zh-CN" sz="1800" dirty="0"/>
          </a:p>
          <a:p>
            <a:pPr algn="l">
              <a:spcBef>
                <a:spcPts val="600"/>
              </a:spcBef>
            </a:pPr>
            <a:r>
              <a:rPr lang="en-US" altLang="zh-CN" sz="1800" dirty="0"/>
              <a:t>&gt;&gt;&gt; vehicle = ['train', 'bus', 'car', 'subway', 'ship', 'bicycle', 'car']</a:t>
            </a:r>
            <a:endParaRPr lang="zh-CN" altLang="zh-CN" sz="1800" dirty="0"/>
          </a:p>
          <a:p>
            <a:pPr algn="l">
              <a:spcBef>
                <a:spcPts val="600"/>
              </a:spcBef>
            </a:pPr>
            <a:r>
              <a:rPr lang="en-US" altLang="zh-CN" sz="1800" dirty="0"/>
              <a:t>&gt;&gt;&gt; if 'car' in vehicle[3:6]:</a:t>
            </a:r>
            <a:endParaRPr lang="zh-CN" altLang="zh-CN" sz="1800" dirty="0"/>
          </a:p>
          <a:p>
            <a:pPr algn="l">
              <a:spcBef>
                <a:spcPts val="600"/>
              </a:spcBef>
            </a:pPr>
            <a:r>
              <a:rPr lang="en-US" altLang="zh-CN" sz="1800" dirty="0"/>
              <a:t>		print('[3, 6)</a:t>
            </a:r>
            <a:r>
              <a:rPr lang="zh-CN" altLang="zh-CN" sz="1800" dirty="0"/>
              <a:t>范围内</a:t>
            </a:r>
            <a:r>
              <a:rPr lang="en-US" altLang="zh-CN" sz="1800" dirty="0"/>
              <a:t>car</a:t>
            </a:r>
            <a:r>
              <a:rPr lang="zh-CN" altLang="zh-CN" sz="1800" dirty="0"/>
              <a:t>位置索引为：</a:t>
            </a:r>
            <a:r>
              <a:rPr lang="en-US" altLang="zh-CN" sz="1800" dirty="0"/>
              <a:t>',</a:t>
            </a:r>
            <a:r>
              <a:rPr lang="en-US" altLang="zh-CN" sz="1800" dirty="0" err="1"/>
              <a:t>vehicle.index</a:t>
            </a:r>
            <a:r>
              <a:rPr lang="en-US" altLang="zh-CN" sz="1800" dirty="0"/>
              <a:t>('car',3,6))</a:t>
            </a:r>
            <a:endParaRPr lang="zh-CN" altLang="zh-CN" sz="1800" dirty="0"/>
          </a:p>
          <a:p>
            <a:pPr algn="l">
              <a:spcBef>
                <a:spcPts val="600"/>
              </a:spcBef>
            </a:pPr>
            <a:r>
              <a:rPr lang="en-US" altLang="zh-CN" sz="1800" dirty="0"/>
              <a:t>else:</a:t>
            </a:r>
            <a:endParaRPr lang="zh-CN" altLang="zh-CN" sz="1800" dirty="0"/>
          </a:p>
          <a:p>
            <a:pPr algn="l">
              <a:spcBef>
                <a:spcPts val="600"/>
              </a:spcBef>
            </a:pPr>
            <a:r>
              <a:rPr lang="en-US" altLang="zh-CN" sz="1800" dirty="0"/>
              <a:t>		print('</a:t>
            </a:r>
            <a:r>
              <a:rPr lang="zh-CN" altLang="zh-CN" sz="1800" dirty="0"/>
              <a:t>在</a:t>
            </a:r>
            <a:r>
              <a:rPr lang="en-US" altLang="zh-CN" sz="1800" dirty="0"/>
              <a:t>[3, 6)</a:t>
            </a:r>
            <a:r>
              <a:rPr lang="zh-CN" altLang="zh-CN" sz="1800" dirty="0"/>
              <a:t>范围内没有</a:t>
            </a:r>
            <a:r>
              <a:rPr lang="en-US" altLang="zh-CN" sz="1800" dirty="0"/>
              <a:t>car')</a:t>
            </a:r>
            <a:endParaRPr lang="zh-CN" altLang="zh-CN" sz="1800" dirty="0"/>
          </a:p>
          <a:p>
            <a:pPr algn="l">
              <a:spcBef>
                <a:spcPts val="600"/>
              </a:spcBef>
            </a:pPr>
            <a:r>
              <a:rPr lang="en-US" altLang="zh-CN" sz="1800" dirty="0"/>
              <a:t>	</a:t>
            </a:r>
            <a:endParaRPr lang="zh-CN" altLang="zh-CN" sz="1800" dirty="0"/>
          </a:p>
          <a:p>
            <a:pPr algn="l">
              <a:spcBef>
                <a:spcPts val="600"/>
              </a:spcBef>
            </a:pPr>
            <a:r>
              <a:rPr lang="zh-CN" altLang="zh-CN" sz="1800" dirty="0"/>
              <a:t>在</a:t>
            </a:r>
            <a:r>
              <a:rPr lang="en-US" altLang="zh-CN" sz="1800" dirty="0"/>
              <a:t>[3, 6)</a:t>
            </a:r>
            <a:r>
              <a:rPr lang="zh-CN" altLang="zh-CN" sz="1800" dirty="0"/>
              <a:t>范围内没有</a:t>
            </a:r>
            <a:r>
              <a:rPr lang="en-US" altLang="zh-CN" sz="1800" dirty="0"/>
              <a:t>car</a:t>
            </a:r>
            <a:endParaRPr lang="zh-CN" altLang="en-US" sz="18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224136"/>
          </a:xfrm>
        </p:spPr>
        <p:txBody>
          <a:bodyPr/>
          <a:lstStyle/>
          <a:p>
            <a:pPr lvl="0"/>
            <a:r>
              <a:rPr lang="en-US" altLang="zh-CN" dirty="0"/>
              <a:t>2</a:t>
            </a:r>
            <a:r>
              <a:rPr lang="en-US" altLang="zh-CN" dirty="0" smtClean="0"/>
              <a:t>) count</a:t>
            </a:r>
            <a:r>
              <a:rPr lang="en-US" altLang="zh-CN" dirty="0"/>
              <a:t>()</a:t>
            </a:r>
            <a:endParaRPr lang="zh-CN" altLang="zh-CN" dirty="0"/>
          </a:p>
          <a:p>
            <a:pPr lvl="1"/>
            <a:r>
              <a:rPr lang="en-US" altLang="zh-CN" dirty="0"/>
              <a:t>count()</a:t>
            </a:r>
            <a:r>
              <a:rPr lang="zh-CN" altLang="zh-CN" dirty="0"/>
              <a:t>方法，用于统计某个元素在列表中出现的次数。</a:t>
            </a:r>
            <a:endParaRPr lang="zh-CN" altLang="en-US" dirty="0"/>
          </a:p>
        </p:txBody>
      </p:sp>
      <p:sp>
        <p:nvSpPr>
          <p:cNvPr id="4" name="矩形 3"/>
          <p:cNvSpPr/>
          <p:nvPr/>
        </p:nvSpPr>
        <p:spPr>
          <a:xfrm>
            <a:off x="1415480" y="2492896"/>
            <a:ext cx="6096000" cy="2862322"/>
          </a:xfrm>
          <a:prstGeom prst="rect">
            <a:avLst/>
          </a:prstGeom>
        </p:spPr>
        <p:txBody>
          <a:bodyPr>
            <a:spAutoFit/>
          </a:bodyPr>
          <a:lstStyle/>
          <a:p>
            <a:pPr algn="l"/>
            <a:r>
              <a:rPr lang="en-US" altLang="zh-CN" sz="1800" dirty="0"/>
              <a:t>&gt;&gt;&gt; vehicle = ['train', 'bus', 'car', 'subway', 'ship', 'bicycle', 'car']</a:t>
            </a:r>
            <a:endParaRPr lang="zh-CN" altLang="zh-CN" sz="1800" dirty="0"/>
          </a:p>
          <a:p>
            <a:pPr algn="l"/>
            <a:r>
              <a:rPr lang="en-US" altLang="zh-CN" sz="1800" dirty="0"/>
              <a:t>&gt;&gt;&gt; </a:t>
            </a:r>
            <a:r>
              <a:rPr lang="en-US" altLang="zh-CN" sz="1800" dirty="0" err="1"/>
              <a:t>vehicle.count</a:t>
            </a:r>
            <a:r>
              <a:rPr lang="en-US" altLang="zh-CN" sz="1800" dirty="0"/>
              <a:t>('car')</a:t>
            </a:r>
            <a:endParaRPr lang="zh-CN" altLang="zh-CN" sz="1800" dirty="0"/>
          </a:p>
          <a:p>
            <a:pPr algn="l"/>
            <a:r>
              <a:rPr lang="en-US" altLang="zh-CN" sz="1800" dirty="0"/>
              <a:t>2</a:t>
            </a:r>
            <a:endParaRPr lang="zh-CN" altLang="zh-CN" sz="1800" dirty="0"/>
          </a:p>
          <a:p>
            <a:pPr algn="l"/>
            <a:r>
              <a:rPr lang="en-US" altLang="zh-CN" sz="1800" dirty="0"/>
              <a:t>&gt;&gt;&gt; </a:t>
            </a:r>
            <a:r>
              <a:rPr lang="en-US" altLang="zh-CN" sz="1800" dirty="0" err="1"/>
              <a:t>vehicle.count</a:t>
            </a:r>
            <a:r>
              <a:rPr lang="en-US" altLang="zh-CN" sz="1800" dirty="0"/>
              <a:t>('bus')</a:t>
            </a:r>
            <a:endParaRPr lang="zh-CN" altLang="zh-CN" sz="1800" dirty="0"/>
          </a:p>
          <a:p>
            <a:pPr algn="l"/>
            <a:r>
              <a:rPr lang="en-US" altLang="zh-CN" sz="1800" dirty="0"/>
              <a:t>1</a:t>
            </a:r>
            <a:endParaRPr lang="zh-CN" altLang="zh-CN" sz="1800" dirty="0"/>
          </a:p>
          <a:p>
            <a:pPr algn="l"/>
            <a:r>
              <a:rPr lang="en-US" altLang="zh-CN" sz="1800" dirty="0"/>
              <a:t>&gt;&gt;&gt; </a:t>
            </a:r>
            <a:r>
              <a:rPr lang="en-US" altLang="zh-CN" sz="1800" dirty="0" err="1"/>
              <a:t>vehicle.count</a:t>
            </a:r>
            <a:r>
              <a:rPr lang="en-US" altLang="zh-CN" sz="1800" dirty="0"/>
              <a:t>('bike')</a:t>
            </a:r>
            <a:endParaRPr lang="zh-CN" altLang="zh-CN" sz="1800" dirty="0"/>
          </a:p>
          <a:p>
            <a:pPr algn="l"/>
            <a:r>
              <a:rPr lang="en-US" altLang="zh-CN" sz="1800" dirty="0"/>
              <a:t>0</a:t>
            </a:r>
            <a:endParaRPr lang="zh-CN" alt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2232247"/>
          </a:xfrm>
        </p:spPr>
        <p:txBody>
          <a:bodyPr>
            <a:normAutofit fontScale="92500" lnSpcReduction="10000"/>
          </a:bodyPr>
          <a:lstStyle/>
          <a:p>
            <a:r>
              <a:rPr lang="zh-CN" altLang="zh-CN" dirty="0"/>
              <a:t>添加列表元素除了前面介绍的“</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”运算符以外，还有</a:t>
            </a:r>
            <a:r>
              <a:rPr lang="en-US" altLang="zh-CN" dirty="0"/>
              <a:t>append()</a:t>
            </a:r>
            <a:r>
              <a:rPr lang="zh-CN" altLang="zh-CN" dirty="0"/>
              <a:t>、</a:t>
            </a:r>
            <a:r>
              <a:rPr lang="en-US" altLang="zh-CN" dirty="0"/>
              <a:t>extend()</a:t>
            </a:r>
            <a:r>
              <a:rPr lang="zh-CN" altLang="zh-CN" dirty="0"/>
              <a:t>、</a:t>
            </a:r>
            <a:r>
              <a:rPr lang="en-US" altLang="zh-CN" dirty="0"/>
              <a:t>insert()</a:t>
            </a:r>
            <a:r>
              <a:rPr lang="zh-CN" altLang="zh-CN" dirty="0"/>
              <a:t>方法。</a:t>
            </a:r>
            <a:endParaRPr lang="zh-CN" altLang="zh-CN" dirty="0"/>
          </a:p>
          <a:p>
            <a:pPr lvl="0"/>
            <a:r>
              <a:rPr lang="en-US" altLang="zh-CN" dirty="0"/>
              <a:t>3</a:t>
            </a:r>
            <a:r>
              <a:rPr lang="en-US" altLang="zh-CN" dirty="0" smtClean="0"/>
              <a:t>) append</a:t>
            </a:r>
            <a:r>
              <a:rPr lang="en-US" altLang="zh-CN" dirty="0"/>
              <a:t>()</a:t>
            </a:r>
            <a:endParaRPr lang="zh-CN" altLang="zh-CN" dirty="0"/>
          </a:p>
          <a:p>
            <a:pPr lvl="1"/>
            <a:r>
              <a:rPr lang="en-US" altLang="zh-CN" dirty="0"/>
              <a:t>append()</a:t>
            </a:r>
            <a:r>
              <a:rPr lang="zh-CN" altLang="zh-CN" dirty="0"/>
              <a:t>方法，追加单个元素到列表的尾部，只接受一个元素，元素可以是任何数据类型，被追加的元素在列表中保持着原结构类型。例如：</a:t>
            </a:r>
            <a:endParaRPr lang="zh-CN" altLang="en-US" dirty="0"/>
          </a:p>
        </p:txBody>
      </p:sp>
      <p:sp>
        <p:nvSpPr>
          <p:cNvPr id="4" name="矩形 3"/>
          <p:cNvSpPr/>
          <p:nvPr/>
        </p:nvSpPr>
        <p:spPr>
          <a:xfrm>
            <a:off x="407368" y="3573016"/>
            <a:ext cx="5328592" cy="2862322"/>
          </a:xfrm>
          <a:prstGeom prst="rect">
            <a:avLst/>
          </a:prstGeom>
          <a:ln>
            <a:solidFill>
              <a:srgbClr val="00B050"/>
            </a:solidFill>
          </a:ln>
        </p:spPr>
        <p:txBody>
          <a:bodyPr wrap="square">
            <a:spAutoFit/>
          </a:bodyPr>
          <a:lstStyle/>
          <a:p>
            <a:pPr algn="l"/>
            <a:r>
              <a:rPr lang="en-US" altLang="zh-CN" sz="1800" dirty="0"/>
              <a:t>&gt;&gt;&gt; vehicle = ['train', 'bus', 'car', 'ship']</a:t>
            </a:r>
            <a:endParaRPr lang="zh-CN" altLang="zh-CN" sz="1800" dirty="0"/>
          </a:p>
          <a:p>
            <a:pPr algn="l"/>
            <a:r>
              <a:rPr lang="en-US" altLang="zh-CN" sz="1800" dirty="0"/>
              <a:t>&gt;&gt;&gt; </a:t>
            </a:r>
            <a:r>
              <a:rPr lang="en-US" altLang="zh-CN" sz="1800" dirty="0" err="1"/>
              <a:t>vehicle.append</a:t>
            </a:r>
            <a:r>
              <a:rPr lang="en-US" altLang="zh-CN" sz="1800" dirty="0"/>
              <a:t> ('plane')   #</a:t>
            </a:r>
            <a:r>
              <a:rPr lang="zh-CN" altLang="zh-CN" sz="1800" dirty="0"/>
              <a:t>追加一个元素</a:t>
            </a:r>
            <a:r>
              <a:rPr lang="en-US" altLang="zh-CN" sz="1800" dirty="0"/>
              <a:t>'plane'</a:t>
            </a:r>
            <a:endParaRPr lang="zh-CN" altLang="zh-CN" sz="1800" dirty="0"/>
          </a:p>
          <a:p>
            <a:pPr algn="l"/>
            <a:r>
              <a:rPr lang="en-US" altLang="zh-CN" sz="1800" dirty="0"/>
              <a:t>&gt;&gt;&gt; vehicle</a:t>
            </a:r>
            <a:endParaRPr lang="zh-CN" altLang="zh-CN" sz="1800" dirty="0"/>
          </a:p>
          <a:p>
            <a:pPr algn="l"/>
            <a:r>
              <a:rPr lang="en-US" altLang="zh-CN" sz="1800" dirty="0"/>
              <a:t>['train', 'bus', 'car', 'ship', 'plane']</a:t>
            </a:r>
            <a:endParaRPr lang="zh-CN" altLang="zh-CN" sz="1800" dirty="0"/>
          </a:p>
          <a:p>
            <a:pPr algn="l"/>
            <a:r>
              <a:rPr lang="en-US" altLang="zh-CN" sz="1800" dirty="0"/>
              <a:t>&gt;&gt;&gt; </a:t>
            </a:r>
            <a:r>
              <a:rPr lang="en-US" altLang="zh-CN" sz="1800" dirty="0" err="1"/>
              <a:t>vehicle.append</a:t>
            </a:r>
            <a:r>
              <a:rPr lang="en-US" altLang="zh-CN" sz="1800" dirty="0"/>
              <a:t>(8)          #</a:t>
            </a:r>
            <a:r>
              <a:rPr lang="zh-CN" altLang="zh-CN" sz="1800" dirty="0"/>
              <a:t>追加一个元素</a:t>
            </a:r>
            <a:r>
              <a:rPr lang="en-US" altLang="zh-CN" sz="1800" dirty="0"/>
              <a:t>8</a:t>
            </a:r>
            <a:endParaRPr lang="zh-CN" altLang="zh-CN" sz="1800" dirty="0"/>
          </a:p>
          <a:p>
            <a:pPr algn="l"/>
            <a:r>
              <a:rPr lang="en-US" altLang="zh-CN" sz="1800" dirty="0"/>
              <a:t>&gt;&gt;&gt; vehicle</a:t>
            </a:r>
            <a:endParaRPr lang="zh-CN" altLang="zh-CN" sz="1800" dirty="0"/>
          </a:p>
          <a:p>
            <a:pPr algn="l"/>
            <a:r>
              <a:rPr lang="en-US" altLang="zh-CN" sz="1800" dirty="0"/>
              <a:t>['train', 'bus', 'car', 'ship', 'plane', 8]</a:t>
            </a:r>
            <a:endParaRPr lang="zh-CN" altLang="en-US" sz="1800" dirty="0"/>
          </a:p>
        </p:txBody>
      </p:sp>
      <p:sp>
        <p:nvSpPr>
          <p:cNvPr id="5" name="矩形 4"/>
          <p:cNvSpPr/>
          <p:nvPr/>
        </p:nvSpPr>
        <p:spPr>
          <a:xfrm>
            <a:off x="6023991" y="3557622"/>
            <a:ext cx="5906511" cy="2846933"/>
          </a:xfrm>
          <a:prstGeom prst="rect">
            <a:avLst/>
          </a:prstGeom>
          <a:ln>
            <a:solidFill>
              <a:srgbClr val="00B050"/>
            </a:solidFill>
          </a:ln>
        </p:spPr>
        <p:txBody>
          <a:bodyPr wrap="square">
            <a:spAutoFit/>
          </a:bodyPr>
          <a:lstStyle/>
          <a:p>
            <a:pPr algn="l">
              <a:spcBef>
                <a:spcPts val="600"/>
              </a:spcBef>
            </a:pPr>
            <a:r>
              <a:rPr lang="en-US" altLang="zh-CN" sz="1800" dirty="0"/>
              <a:t>&gt;&gt;&gt; </a:t>
            </a:r>
            <a:r>
              <a:rPr lang="en-US" altLang="zh-CN" sz="1800" dirty="0" err="1"/>
              <a:t>vehicle.append</a:t>
            </a:r>
            <a:r>
              <a:rPr lang="en-US" altLang="zh-CN" sz="1800" dirty="0"/>
              <a:t>([8,9])     #</a:t>
            </a:r>
            <a:r>
              <a:rPr lang="zh-CN" altLang="zh-CN" sz="1800" dirty="0"/>
              <a:t>追加一个元素</a:t>
            </a:r>
            <a:r>
              <a:rPr lang="en-US" altLang="zh-CN" sz="1800" dirty="0"/>
              <a:t>[8,9]</a:t>
            </a:r>
            <a:endParaRPr lang="zh-CN" altLang="zh-CN" sz="1800" dirty="0"/>
          </a:p>
          <a:p>
            <a:pPr algn="l">
              <a:spcBef>
                <a:spcPts val="600"/>
              </a:spcBef>
            </a:pPr>
            <a:r>
              <a:rPr lang="en-US" altLang="zh-CN" sz="1800" dirty="0"/>
              <a:t>&gt;&gt;&gt; vehicle</a:t>
            </a:r>
            <a:endParaRPr lang="zh-CN" altLang="zh-CN" sz="1800" dirty="0"/>
          </a:p>
          <a:p>
            <a:pPr algn="l">
              <a:spcBef>
                <a:spcPts val="600"/>
              </a:spcBef>
            </a:pPr>
            <a:r>
              <a:rPr lang="en-US" altLang="zh-CN" sz="1800" dirty="0"/>
              <a:t>['train', 'bus', 'car', 'ship', 'plane', 8, [8, 9]]</a:t>
            </a:r>
            <a:endParaRPr lang="zh-CN" altLang="zh-CN" sz="1800" dirty="0"/>
          </a:p>
          <a:p>
            <a:pPr algn="l">
              <a:spcBef>
                <a:spcPts val="600"/>
              </a:spcBef>
            </a:pPr>
            <a:r>
              <a:rPr lang="en-US" altLang="zh-CN" sz="1800" dirty="0"/>
              <a:t>&gt;&gt;&gt; </a:t>
            </a:r>
            <a:r>
              <a:rPr lang="en-US" altLang="zh-CN" sz="1800" dirty="0" err="1"/>
              <a:t>vehicle.append</a:t>
            </a:r>
            <a:r>
              <a:rPr lang="en-US" altLang="zh-CN" sz="1800" dirty="0"/>
              <a:t>(10,11)     #</a:t>
            </a:r>
            <a:r>
              <a:rPr lang="zh-CN" altLang="zh-CN" sz="1800" dirty="0"/>
              <a:t>追加</a:t>
            </a:r>
            <a:r>
              <a:rPr lang="en-US" altLang="zh-CN" sz="1800" dirty="0"/>
              <a:t>2</a:t>
            </a:r>
            <a:r>
              <a:rPr lang="zh-CN" altLang="zh-CN" sz="1800" dirty="0"/>
              <a:t>个元素</a:t>
            </a:r>
            <a:r>
              <a:rPr lang="en-US" altLang="zh-CN" sz="1800" dirty="0"/>
              <a:t>10</a:t>
            </a:r>
            <a:r>
              <a:rPr lang="zh-CN" altLang="zh-CN" sz="1800" dirty="0"/>
              <a:t>和</a:t>
            </a:r>
            <a:r>
              <a:rPr lang="en-US" altLang="zh-CN" sz="1800" dirty="0"/>
              <a:t>11</a:t>
            </a:r>
            <a:r>
              <a:rPr lang="zh-CN" altLang="zh-CN" sz="1800" dirty="0"/>
              <a:t>，出错</a:t>
            </a:r>
            <a:endParaRPr lang="zh-CN" altLang="zh-CN" sz="1800" dirty="0"/>
          </a:p>
          <a:p>
            <a:pPr algn="l">
              <a:spcBef>
                <a:spcPts val="600"/>
              </a:spcBef>
            </a:pPr>
            <a:r>
              <a:rPr lang="en-US" altLang="zh-CN" sz="1800" dirty="0" err="1"/>
              <a:t>Traceback</a:t>
            </a:r>
            <a:r>
              <a:rPr lang="en-US" altLang="zh-CN" sz="1800" dirty="0"/>
              <a:t> (most recent call last):</a:t>
            </a:r>
            <a:endParaRPr lang="zh-CN" altLang="zh-CN" sz="1800" dirty="0"/>
          </a:p>
          <a:p>
            <a:pPr algn="l">
              <a:spcBef>
                <a:spcPts val="600"/>
              </a:spcBef>
            </a:pPr>
            <a:r>
              <a:rPr lang="en-US" altLang="zh-CN" sz="1800" dirty="0"/>
              <a:t>  File "&lt;pyshell#7&gt;", line 1, in &lt;module&gt;</a:t>
            </a:r>
            <a:endParaRPr lang="zh-CN" altLang="zh-CN" sz="1800" dirty="0"/>
          </a:p>
          <a:p>
            <a:pPr algn="l">
              <a:spcBef>
                <a:spcPts val="600"/>
              </a:spcBef>
            </a:pPr>
            <a:r>
              <a:rPr lang="en-US" altLang="zh-CN" sz="1800" dirty="0"/>
              <a:t>    </a:t>
            </a:r>
            <a:r>
              <a:rPr lang="en-US" altLang="zh-CN" sz="1800" dirty="0" err="1"/>
              <a:t>vehicle.append</a:t>
            </a:r>
            <a:r>
              <a:rPr lang="en-US" altLang="zh-CN" sz="1800" dirty="0"/>
              <a:t>(10,11)</a:t>
            </a:r>
            <a:endParaRPr lang="zh-CN" altLang="zh-CN" sz="1800" dirty="0"/>
          </a:p>
          <a:p>
            <a:pPr algn="l">
              <a:spcBef>
                <a:spcPts val="600"/>
              </a:spcBef>
            </a:pPr>
            <a:r>
              <a:rPr lang="en-US" altLang="zh-CN" sz="1800" dirty="0" err="1"/>
              <a:t>TypeError</a:t>
            </a:r>
            <a:r>
              <a:rPr lang="en-US" altLang="zh-CN" sz="1800" dirty="0"/>
              <a:t>: append() takes exactly one argument (2 given)</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7524750" y="2946400"/>
              <a:ext cx="1092200" cy="107950"/>
            </p14:xfrm>
          </p:contentPart>
        </mc:Choice>
        <mc:Fallback xmlns="">
          <p:pic>
            <p:nvPicPr>
              <p:cNvPr id="6" name="墨迹 5"/>
            </p:nvPicPr>
            <p:blipFill>
              <a:blip r:embed="rId2"/>
            </p:blipFill>
            <p:spPr>
              <a:xfrm>
                <a:off x="7524750" y="2946400"/>
                <a:ext cx="1092200" cy="1079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5835650" y="2927350"/>
              <a:ext cx="723900" cy="12700"/>
            </p14:xfrm>
          </p:contentPart>
        </mc:Choice>
        <mc:Fallback xmlns="">
          <p:pic>
            <p:nvPicPr>
              <p:cNvPr id="7" name="墨迹 6"/>
            </p:nvPicPr>
            <p:blipFill>
              <a:blip r:embed="rId4"/>
            </p:blipFill>
            <p:spPr>
              <a:xfrm>
                <a:off x="5835650" y="2927350"/>
                <a:ext cx="723900" cy="12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8001000" y="3911600"/>
              <a:ext cx="406400" cy="12700"/>
            </p14:xfrm>
          </p:contentPart>
        </mc:Choice>
        <mc:Fallback xmlns="">
          <p:pic>
            <p:nvPicPr>
              <p:cNvPr id="8" name="墨迹 7"/>
            </p:nvPicPr>
            <p:blipFill>
              <a:blip r:embed="rId6"/>
            </p:blipFill>
            <p:spPr>
              <a:xfrm>
                <a:off x="8001000" y="3911600"/>
                <a:ext cx="40640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9315450" y="4597400"/>
              <a:ext cx="495300" cy="19050"/>
            </p14:xfrm>
          </p:contentPart>
        </mc:Choice>
        <mc:Fallback xmlns="">
          <p:pic>
            <p:nvPicPr>
              <p:cNvPr id="9" name="墨迹 8"/>
            </p:nvPicPr>
            <p:blipFill>
              <a:blip r:embed="rId8"/>
            </p:blipFill>
            <p:spPr>
              <a:xfrm>
                <a:off x="9315450" y="4597400"/>
                <a:ext cx="49530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8051800" y="4972050"/>
              <a:ext cx="635000" cy="12700"/>
            </p14:xfrm>
          </p:contentPart>
        </mc:Choice>
        <mc:Fallback xmlns="">
          <p:pic>
            <p:nvPicPr>
              <p:cNvPr id="10" name="墨迹 9"/>
            </p:nvPicPr>
            <p:blipFill>
              <a:blip r:embed="rId10"/>
            </p:blipFill>
            <p:spPr>
              <a:xfrm>
                <a:off x="8051800" y="4972050"/>
                <a:ext cx="635000" cy="12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8597900" y="4781550"/>
              <a:ext cx="165100" cy="323850"/>
            </p14:xfrm>
          </p:contentPart>
        </mc:Choice>
        <mc:Fallback xmlns="">
          <p:pic>
            <p:nvPicPr>
              <p:cNvPr id="11" name="墨迹 10"/>
            </p:nvPicPr>
            <p:blipFill>
              <a:blip r:embed="rId12"/>
            </p:blipFill>
            <p:spPr>
              <a:xfrm>
                <a:off x="8597900" y="4781550"/>
                <a:ext cx="165100" cy="3238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8597900" y="4781550"/>
              <a:ext cx="247650" cy="247650"/>
            </p14:xfrm>
          </p:contentPart>
        </mc:Choice>
        <mc:Fallback xmlns="">
          <p:pic>
            <p:nvPicPr>
              <p:cNvPr id="12" name="墨迹 11"/>
            </p:nvPicPr>
            <p:blipFill>
              <a:blip r:embed="rId14"/>
            </p:blipFill>
            <p:spPr>
              <a:xfrm>
                <a:off x="8597900" y="4781550"/>
                <a:ext cx="247650" cy="247650"/>
              </a:xfrm>
              <a:prstGeom prst="rect"/>
            </p:spPr>
          </p:pic>
        </mc:Fallback>
      </mc:AlternateContent>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584176"/>
          </a:xfrm>
        </p:spPr>
        <p:txBody>
          <a:bodyPr/>
          <a:lstStyle/>
          <a:p>
            <a:pPr lvl="0"/>
            <a:r>
              <a:rPr lang="en-US" altLang="zh-CN" dirty="0"/>
              <a:t>4</a:t>
            </a:r>
            <a:r>
              <a:rPr lang="en-US" altLang="zh-CN" dirty="0" smtClean="0"/>
              <a:t>) extend</a:t>
            </a:r>
            <a:r>
              <a:rPr lang="en-US" altLang="zh-CN" dirty="0"/>
              <a:t>()</a:t>
            </a:r>
            <a:endParaRPr lang="zh-CN" altLang="zh-CN" dirty="0"/>
          </a:p>
          <a:p>
            <a:pPr lvl="1"/>
            <a:r>
              <a:rPr lang="en-US" altLang="zh-CN" dirty="0"/>
              <a:t>extend()</a:t>
            </a:r>
            <a:r>
              <a:rPr lang="zh-CN" altLang="zh-CN" dirty="0"/>
              <a:t>方法，在列表的末尾一次性追加另一个列表中的多个值，可以用新列表扩展原有的列表。</a:t>
            </a:r>
            <a:endParaRPr lang="zh-CN" altLang="en-US" dirty="0"/>
          </a:p>
        </p:txBody>
      </p:sp>
      <p:sp>
        <p:nvSpPr>
          <p:cNvPr id="4" name="矩形 3"/>
          <p:cNvSpPr/>
          <p:nvPr/>
        </p:nvSpPr>
        <p:spPr>
          <a:xfrm>
            <a:off x="983432" y="2708921"/>
            <a:ext cx="4248472" cy="2862322"/>
          </a:xfrm>
          <a:prstGeom prst="rect">
            <a:avLst/>
          </a:prstGeom>
          <a:ln>
            <a:solidFill>
              <a:srgbClr val="00B050"/>
            </a:solidFill>
          </a:ln>
        </p:spPr>
        <p:txBody>
          <a:bodyPr wrap="square">
            <a:spAutoFit/>
          </a:bodyPr>
          <a:lstStyle/>
          <a:p>
            <a:pPr algn="l"/>
            <a:r>
              <a:rPr lang="en-US" altLang="zh-CN" sz="1800" dirty="0"/>
              <a:t>&gt;&gt;&gt; vehicle = ['train', 'bus', 'car', 'ship']</a:t>
            </a:r>
            <a:endParaRPr lang="zh-CN" altLang="zh-CN" sz="1800" dirty="0"/>
          </a:p>
          <a:p>
            <a:pPr algn="l"/>
            <a:r>
              <a:rPr lang="en-US" altLang="zh-CN" sz="1800" dirty="0"/>
              <a:t>&gt;&gt;&gt; </a:t>
            </a:r>
            <a:r>
              <a:rPr lang="en-US" altLang="zh-CN" sz="1800" dirty="0" err="1"/>
              <a:t>vehicle.extend</a:t>
            </a:r>
            <a:r>
              <a:rPr lang="en-US" altLang="zh-CN" sz="1800" dirty="0"/>
              <a:t>(['plane']) </a:t>
            </a:r>
            <a:endParaRPr lang="zh-CN" altLang="zh-CN" sz="1800" dirty="0"/>
          </a:p>
          <a:p>
            <a:pPr algn="l"/>
            <a:r>
              <a:rPr lang="en-US" altLang="zh-CN" sz="1800" dirty="0"/>
              <a:t>&gt;&gt;&gt; vehicle</a:t>
            </a:r>
            <a:endParaRPr lang="zh-CN" altLang="zh-CN" sz="1800" dirty="0"/>
          </a:p>
          <a:p>
            <a:pPr algn="l"/>
            <a:r>
              <a:rPr lang="en-US" altLang="zh-CN" sz="1800" dirty="0"/>
              <a:t>['train', 'bus', 'car', 'ship', 'plane']</a:t>
            </a:r>
            <a:endParaRPr lang="zh-CN" altLang="zh-CN" sz="1800" dirty="0"/>
          </a:p>
          <a:p>
            <a:pPr algn="l"/>
            <a:r>
              <a:rPr lang="en-US" altLang="zh-CN" sz="1800" dirty="0"/>
              <a:t>&gt;&gt;&gt; </a:t>
            </a:r>
            <a:r>
              <a:rPr lang="en-US" altLang="zh-CN" sz="1800" dirty="0" err="1"/>
              <a:t>vehicle.extend</a:t>
            </a:r>
            <a:r>
              <a:rPr lang="en-US" altLang="zh-CN" sz="1800" dirty="0"/>
              <a:t>([8])</a:t>
            </a:r>
            <a:endParaRPr lang="zh-CN" altLang="zh-CN" sz="1800" dirty="0"/>
          </a:p>
          <a:p>
            <a:pPr algn="l"/>
            <a:r>
              <a:rPr lang="en-US" altLang="zh-CN" sz="1800" dirty="0"/>
              <a:t>&gt;&gt;&gt; vehicle</a:t>
            </a:r>
            <a:endParaRPr lang="zh-CN" altLang="zh-CN" sz="1800" dirty="0"/>
          </a:p>
          <a:p>
            <a:pPr algn="l"/>
            <a:r>
              <a:rPr lang="en-US" altLang="zh-CN" sz="1800" dirty="0"/>
              <a:t>['train', 'bus', 'car', 'ship', 'plane', 8]</a:t>
            </a:r>
            <a:endParaRPr lang="zh-CN" altLang="en-US" sz="1800" dirty="0"/>
          </a:p>
        </p:txBody>
      </p:sp>
      <p:sp>
        <p:nvSpPr>
          <p:cNvPr id="5" name="矩形 4"/>
          <p:cNvSpPr/>
          <p:nvPr/>
        </p:nvSpPr>
        <p:spPr>
          <a:xfrm>
            <a:off x="5885058" y="2708921"/>
            <a:ext cx="5617553" cy="3277820"/>
          </a:xfrm>
          <a:prstGeom prst="rect">
            <a:avLst/>
          </a:prstGeom>
          <a:ln>
            <a:solidFill>
              <a:srgbClr val="00B050"/>
            </a:solidFill>
          </a:ln>
        </p:spPr>
        <p:txBody>
          <a:bodyPr wrap="square">
            <a:spAutoFit/>
          </a:bodyPr>
          <a:lstStyle/>
          <a:p>
            <a:pPr algn="l"/>
            <a:r>
              <a:rPr lang="en-US" altLang="zh-CN" sz="1800" dirty="0"/>
              <a:t>&gt;&gt;&gt; </a:t>
            </a:r>
            <a:r>
              <a:rPr lang="en-US" altLang="zh-CN" sz="1800" dirty="0" err="1"/>
              <a:t>vehicle.extend</a:t>
            </a:r>
            <a:r>
              <a:rPr lang="en-US" altLang="zh-CN" sz="1800" dirty="0"/>
              <a:t>([8,9])</a:t>
            </a:r>
            <a:endParaRPr lang="zh-CN" altLang="zh-CN" sz="1800" dirty="0"/>
          </a:p>
          <a:p>
            <a:pPr algn="l"/>
            <a:r>
              <a:rPr lang="en-US" altLang="zh-CN" sz="1800" dirty="0"/>
              <a:t>&gt;&gt;&gt; vehicle</a:t>
            </a:r>
            <a:endParaRPr lang="zh-CN" altLang="zh-CN" sz="1800" dirty="0"/>
          </a:p>
          <a:p>
            <a:pPr algn="l"/>
            <a:r>
              <a:rPr lang="en-US" altLang="zh-CN" sz="1800" dirty="0"/>
              <a:t>['train', 'bus', 'car', 'ship', 'plane', 8, 8, 9]</a:t>
            </a:r>
            <a:endParaRPr lang="zh-CN" altLang="zh-CN" sz="1800" dirty="0"/>
          </a:p>
          <a:p>
            <a:pPr algn="l"/>
            <a:r>
              <a:rPr lang="en-US" altLang="zh-CN" sz="1800" dirty="0"/>
              <a:t>&gt;&gt;&gt; </a:t>
            </a:r>
            <a:r>
              <a:rPr lang="en-US" altLang="zh-CN" sz="1800" dirty="0" err="1"/>
              <a:t>vehicle.extend</a:t>
            </a:r>
            <a:r>
              <a:rPr lang="en-US" altLang="zh-CN" sz="1800" dirty="0"/>
              <a:t>(10,11)</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"&lt;pyshell#22&gt;", line 1, in &lt;module&gt;</a:t>
            </a:r>
            <a:endParaRPr lang="zh-CN" altLang="zh-CN" sz="1800" dirty="0"/>
          </a:p>
          <a:p>
            <a:pPr algn="l"/>
            <a:r>
              <a:rPr lang="en-US" altLang="zh-CN" sz="1800" dirty="0"/>
              <a:t>    </a:t>
            </a:r>
            <a:r>
              <a:rPr lang="en-US" altLang="zh-CN" sz="1800" dirty="0" err="1"/>
              <a:t>vehicle.extend</a:t>
            </a:r>
            <a:r>
              <a:rPr lang="en-US" altLang="zh-CN" sz="1800" dirty="0"/>
              <a:t>(10,11)</a:t>
            </a:r>
            <a:endParaRPr lang="zh-CN" altLang="zh-CN" sz="1800" dirty="0"/>
          </a:p>
          <a:p>
            <a:pPr algn="l"/>
            <a:r>
              <a:rPr lang="en-US" altLang="zh-CN" sz="1800" dirty="0" err="1"/>
              <a:t>TypeError</a:t>
            </a:r>
            <a:r>
              <a:rPr lang="en-US" altLang="zh-CN" sz="1800" dirty="0"/>
              <a:t>: extend() takes exactly one argument (2 given)</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7766050" y="3060700"/>
              <a:ext cx="615950" cy="360"/>
            </p14:xfrm>
          </p:contentPart>
        </mc:Choice>
        <mc:Fallback xmlns="">
          <p:pic>
            <p:nvPicPr>
              <p:cNvPr id="6" name="墨迹 5"/>
            </p:nvPicPr>
            <p:blipFill>
              <a:blip r:embed="rId2"/>
            </p:blipFill>
            <p:spPr>
              <a:xfrm>
                <a:off x="7766050" y="3060700"/>
                <a:ext cx="61595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2927350" y="3486150"/>
              <a:ext cx="806450" cy="69850"/>
            </p14:xfrm>
          </p:contentPart>
        </mc:Choice>
        <mc:Fallback xmlns="">
          <p:pic>
            <p:nvPicPr>
              <p:cNvPr id="7" name="墨迹 6"/>
            </p:nvPicPr>
            <p:blipFill>
              <a:blip r:embed="rId4"/>
            </p:blipFill>
            <p:spPr>
              <a:xfrm>
                <a:off x="2927350" y="3486150"/>
                <a:ext cx="806450" cy="698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7835900" y="4159250"/>
              <a:ext cx="1079500" cy="133350"/>
            </p14:xfrm>
          </p:contentPart>
        </mc:Choice>
        <mc:Fallback xmlns="">
          <p:pic>
            <p:nvPicPr>
              <p:cNvPr id="8" name="墨迹 7"/>
            </p:nvPicPr>
            <p:blipFill>
              <a:blip r:embed="rId6"/>
            </p:blipFill>
            <p:spPr>
              <a:xfrm>
                <a:off x="7835900" y="4159250"/>
                <a:ext cx="1079500" cy="133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8280400" y="3994150"/>
              <a:ext cx="450850" cy="412750"/>
            </p14:xfrm>
          </p:contentPart>
        </mc:Choice>
        <mc:Fallback xmlns="">
          <p:pic>
            <p:nvPicPr>
              <p:cNvPr id="9" name="墨迹 8"/>
            </p:nvPicPr>
            <p:blipFill>
              <a:blip r:embed="rId8"/>
            </p:blipFill>
            <p:spPr>
              <a:xfrm>
                <a:off x="8280400" y="3994150"/>
                <a:ext cx="450850" cy="4127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8299450" y="4032250"/>
              <a:ext cx="501650" cy="514350"/>
            </p14:xfrm>
          </p:contentPart>
        </mc:Choice>
        <mc:Fallback xmlns="">
          <p:pic>
            <p:nvPicPr>
              <p:cNvPr id="10" name="墨迹 9"/>
            </p:nvPicPr>
            <p:blipFill>
              <a:blip r:embed="rId10"/>
            </p:blipFill>
            <p:spPr>
              <a:xfrm>
                <a:off x="8299450" y="4032250"/>
                <a:ext cx="501650" cy="514350"/>
              </a:xfrm>
              <a:prstGeom prst="rect"/>
            </p:spPr>
          </p:pic>
        </mc:Fallback>
      </mc:AlternateContent>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584176"/>
          </a:xfrm>
        </p:spPr>
        <p:txBody>
          <a:bodyPr/>
          <a:lstStyle/>
          <a:p>
            <a:pPr lvl="0"/>
            <a:r>
              <a:rPr lang="en-US" altLang="zh-CN" dirty="0"/>
              <a:t>5</a:t>
            </a:r>
            <a:r>
              <a:rPr lang="en-US" altLang="zh-CN" dirty="0" smtClean="0"/>
              <a:t>) insert</a:t>
            </a:r>
            <a:r>
              <a:rPr lang="en-US" altLang="zh-CN" dirty="0"/>
              <a:t>()</a:t>
            </a:r>
            <a:endParaRPr lang="zh-CN" altLang="zh-CN" dirty="0"/>
          </a:p>
          <a:p>
            <a:pPr lvl="1"/>
            <a:r>
              <a:rPr lang="en-US" altLang="zh-CN" dirty="0"/>
              <a:t>insert()</a:t>
            </a:r>
            <a:r>
              <a:rPr lang="zh-CN" altLang="zh-CN" dirty="0"/>
              <a:t>方法，将一个元素插入到列表中的指定位置。列表的</a:t>
            </a:r>
            <a:r>
              <a:rPr lang="en-US" altLang="zh-CN" dirty="0"/>
              <a:t>insert</a:t>
            </a:r>
            <a:r>
              <a:rPr lang="zh-CN" altLang="zh-CN" dirty="0"/>
              <a:t>方法有两个参数，第一个参数是索引点，即插入的位置，第二个参数是插入的元素。</a:t>
            </a:r>
            <a:endParaRPr lang="zh-CN" altLang="en-US" dirty="0"/>
          </a:p>
        </p:txBody>
      </p:sp>
      <p:sp>
        <p:nvSpPr>
          <p:cNvPr id="4" name="矩形 3"/>
          <p:cNvSpPr/>
          <p:nvPr/>
        </p:nvSpPr>
        <p:spPr>
          <a:xfrm>
            <a:off x="3287688" y="2667684"/>
            <a:ext cx="4608512" cy="3785652"/>
          </a:xfrm>
          <a:prstGeom prst="rect">
            <a:avLst/>
          </a:prstGeom>
          <a:ln>
            <a:solidFill>
              <a:srgbClr val="00B050"/>
            </a:solidFill>
          </a:ln>
        </p:spPr>
        <p:txBody>
          <a:bodyPr wrap="square">
            <a:spAutoFit/>
          </a:bodyPr>
          <a:lstStyle/>
          <a:p>
            <a:pPr algn="l">
              <a:spcBef>
                <a:spcPts val="800"/>
              </a:spcBef>
            </a:pPr>
            <a:r>
              <a:rPr lang="en-US" altLang="zh-CN" sz="1800" dirty="0"/>
              <a:t>&gt;&gt;&gt; vehicle = ['train', 'bus', 'car', 'ship']</a:t>
            </a:r>
            <a:endParaRPr lang="zh-CN" altLang="zh-CN" sz="1800" dirty="0"/>
          </a:p>
          <a:p>
            <a:pPr algn="l">
              <a:spcBef>
                <a:spcPts val="800"/>
              </a:spcBef>
            </a:pPr>
            <a:r>
              <a:rPr lang="en-US" altLang="zh-CN" sz="1800" dirty="0"/>
              <a:t>&gt;&gt;&gt; </a:t>
            </a:r>
            <a:r>
              <a:rPr lang="en-US" altLang="zh-CN" sz="1800" dirty="0" err="1"/>
              <a:t>vehicle.insert</a:t>
            </a:r>
            <a:r>
              <a:rPr lang="en-US" altLang="zh-CN" sz="1800" dirty="0"/>
              <a:t>(3,'plane')</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['train', 'bus', 'car', 'plane', 'ship']</a:t>
            </a:r>
            <a:endParaRPr lang="zh-CN" altLang="zh-CN" sz="1800" dirty="0"/>
          </a:p>
          <a:p>
            <a:pPr algn="l">
              <a:spcBef>
                <a:spcPts val="800"/>
              </a:spcBef>
            </a:pPr>
            <a:r>
              <a:rPr lang="en-US" altLang="zh-CN" sz="1800" dirty="0"/>
              <a:t>&gt;&gt;&gt; </a:t>
            </a:r>
            <a:r>
              <a:rPr lang="en-US" altLang="zh-CN" sz="1800" dirty="0" err="1"/>
              <a:t>vehicle.insert</a:t>
            </a:r>
            <a:r>
              <a:rPr lang="en-US" altLang="zh-CN" sz="1800" dirty="0"/>
              <a:t>(0,'plane')</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['plane', 'train', 'bus', 'car', 'plane', 'ship']</a:t>
            </a:r>
            <a:endParaRPr lang="zh-CN" altLang="zh-CN" sz="1800" dirty="0"/>
          </a:p>
          <a:p>
            <a:pPr algn="l">
              <a:spcBef>
                <a:spcPts val="800"/>
              </a:spcBef>
            </a:pPr>
            <a:r>
              <a:rPr lang="en-US" altLang="zh-CN" sz="1800" dirty="0"/>
              <a:t>&gt;&gt;&gt; </a:t>
            </a:r>
            <a:r>
              <a:rPr lang="en-US" altLang="zh-CN" sz="1800" dirty="0" err="1"/>
              <a:t>vehicle.insert</a:t>
            </a:r>
            <a:r>
              <a:rPr lang="en-US" altLang="zh-CN" sz="1800" dirty="0"/>
              <a:t>(-2,'bike')</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['plane', 'train', 'bus', 'car', 'bike', 'plane', 'ship']</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6826250" y="2933700"/>
              <a:ext cx="450850" cy="38100"/>
            </p14:xfrm>
          </p:contentPart>
        </mc:Choice>
        <mc:Fallback xmlns="">
          <p:pic>
            <p:nvPicPr>
              <p:cNvPr id="5" name="墨迹 4"/>
            </p:nvPicPr>
            <p:blipFill>
              <a:blip r:embed="rId2"/>
            </p:blipFill>
            <p:spPr>
              <a:xfrm>
                <a:off x="6826250" y="2933700"/>
                <a:ext cx="450850" cy="381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7162800" y="2844800"/>
              <a:ext cx="101600" cy="146050"/>
            </p14:xfrm>
          </p:contentPart>
        </mc:Choice>
        <mc:Fallback xmlns="">
          <p:pic>
            <p:nvPicPr>
              <p:cNvPr id="6" name="墨迹 5"/>
            </p:nvPicPr>
            <p:blipFill>
              <a:blip r:embed="rId4"/>
            </p:blipFill>
            <p:spPr>
              <a:xfrm>
                <a:off x="7162800" y="2844800"/>
                <a:ext cx="101600" cy="146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086350" y="4095750"/>
              <a:ext cx="1041400" cy="88900"/>
            </p14:xfrm>
          </p:contentPart>
        </mc:Choice>
        <mc:Fallback xmlns="">
          <p:pic>
            <p:nvPicPr>
              <p:cNvPr id="7" name="墨迹 6"/>
            </p:nvPicPr>
            <p:blipFill>
              <a:blip r:embed="rId6"/>
            </p:blipFill>
            <p:spPr>
              <a:xfrm>
                <a:off x="5086350" y="4095750"/>
                <a:ext cx="1041400" cy="889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6604000" y="5746750"/>
              <a:ext cx="1168400" cy="298450"/>
            </p14:xfrm>
          </p:contentPart>
        </mc:Choice>
        <mc:Fallback xmlns="">
          <p:pic>
            <p:nvPicPr>
              <p:cNvPr id="8" name="墨迹 7"/>
            </p:nvPicPr>
            <p:blipFill>
              <a:blip r:embed="rId8"/>
            </p:blipFill>
            <p:spPr>
              <a:xfrm>
                <a:off x="6604000" y="5746750"/>
                <a:ext cx="1168400" cy="298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5670550" y="5657850"/>
              <a:ext cx="450850" cy="654050"/>
            </p14:xfrm>
          </p:contentPart>
        </mc:Choice>
        <mc:Fallback xmlns="">
          <p:pic>
            <p:nvPicPr>
              <p:cNvPr id="9" name="墨迹 8"/>
            </p:nvPicPr>
            <p:blipFill>
              <a:blip r:embed="rId10"/>
            </p:blipFill>
            <p:spPr>
              <a:xfrm>
                <a:off x="5670550" y="5657850"/>
                <a:ext cx="450850" cy="654050"/>
              </a:xfrm>
              <a:prstGeom prst="rect"/>
            </p:spPr>
          </p:pic>
        </mc:Fallback>
      </mc:AlternateContent>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2592288"/>
          </a:xfrm>
        </p:spPr>
        <p:txBody>
          <a:bodyPr/>
          <a:lstStyle/>
          <a:p>
            <a:r>
              <a:rPr lang="zh-CN" altLang="zh-CN" dirty="0"/>
              <a:t>删除列表元素除了前面介绍的</a:t>
            </a:r>
            <a:r>
              <a:rPr lang="en-US" altLang="zh-CN" dirty="0"/>
              <a:t>del</a:t>
            </a:r>
            <a:r>
              <a:rPr lang="zh-CN" altLang="zh-CN" dirty="0"/>
              <a:t>命令以外，还有</a:t>
            </a:r>
            <a:r>
              <a:rPr lang="en-US" altLang="zh-CN" dirty="0"/>
              <a:t>remove()</a:t>
            </a:r>
            <a:r>
              <a:rPr lang="zh-CN" altLang="zh-CN" dirty="0"/>
              <a:t>、</a:t>
            </a:r>
            <a:r>
              <a:rPr lang="en-US" altLang="zh-CN" dirty="0"/>
              <a:t>pop()</a:t>
            </a:r>
            <a:r>
              <a:rPr lang="zh-CN" altLang="zh-CN" dirty="0"/>
              <a:t>、</a:t>
            </a:r>
            <a:r>
              <a:rPr lang="en-US" altLang="zh-CN" dirty="0"/>
              <a:t>clear()</a:t>
            </a:r>
            <a:r>
              <a:rPr lang="zh-CN" altLang="zh-CN" dirty="0"/>
              <a:t>方法。</a:t>
            </a:r>
            <a:endParaRPr lang="zh-CN" altLang="zh-CN" dirty="0"/>
          </a:p>
          <a:p>
            <a:pPr lvl="0"/>
            <a:r>
              <a:rPr lang="en-US" altLang="zh-CN" dirty="0"/>
              <a:t>6</a:t>
            </a:r>
            <a:r>
              <a:rPr lang="en-US" altLang="zh-CN" dirty="0" smtClean="0"/>
              <a:t>) remove</a:t>
            </a:r>
            <a:r>
              <a:rPr lang="en-US" altLang="zh-CN" dirty="0"/>
              <a:t>()</a:t>
            </a:r>
            <a:endParaRPr lang="zh-CN" altLang="zh-CN" dirty="0"/>
          </a:p>
          <a:p>
            <a:pPr lvl="1"/>
            <a:r>
              <a:rPr lang="en-US" altLang="zh-CN" dirty="0"/>
              <a:t>remove()</a:t>
            </a:r>
            <a:r>
              <a:rPr lang="zh-CN" altLang="zh-CN" dirty="0"/>
              <a:t>方法，用于移除列表中与某值匹配的第一个元素。如果找不到匹配项，就会引发异常。</a:t>
            </a:r>
            <a:endParaRPr lang="zh-CN" altLang="en-US" dirty="0"/>
          </a:p>
        </p:txBody>
      </p:sp>
      <p:sp>
        <p:nvSpPr>
          <p:cNvPr id="4" name="矩形 3"/>
          <p:cNvSpPr/>
          <p:nvPr/>
        </p:nvSpPr>
        <p:spPr>
          <a:xfrm>
            <a:off x="551384" y="3789040"/>
            <a:ext cx="6120680" cy="2646878"/>
          </a:xfrm>
          <a:prstGeom prst="rect">
            <a:avLst/>
          </a:prstGeom>
          <a:ln>
            <a:solidFill>
              <a:srgbClr val="00B050"/>
            </a:solidFill>
          </a:ln>
        </p:spPr>
        <p:txBody>
          <a:bodyPr wrap="square">
            <a:spAutoFit/>
          </a:bodyPr>
          <a:lstStyle/>
          <a:p>
            <a:pPr algn="l">
              <a:spcBef>
                <a:spcPts val="800"/>
              </a:spcBef>
            </a:pPr>
            <a:r>
              <a:rPr lang="en-US" altLang="zh-CN" sz="1800" dirty="0"/>
              <a:t>&gt;&gt;&gt; vehicle = ['train', 'bus', 'car', 'ship', 'subway', 'ship', 'bicycle']</a:t>
            </a:r>
            <a:endParaRPr lang="zh-CN" altLang="zh-CN" sz="1800" dirty="0"/>
          </a:p>
          <a:p>
            <a:pPr algn="l">
              <a:spcBef>
                <a:spcPts val="800"/>
              </a:spcBef>
            </a:pPr>
            <a:r>
              <a:rPr lang="en-US" altLang="zh-CN" sz="1800" dirty="0"/>
              <a:t>&gt;&gt;&gt; </a:t>
            </a:r>
            <a:r>
              <a:rPr lang="en-US" altLang="zh-CN" sz="1800" dirty="0" err="1"/>
              <a:t>vehicle.remove</a:t>
            </a:r>
            <a:r>
              <a:rPr lang="en-US" altLang="zh-CN" sz="1800" dirty="0"/>
              <a:t>('ship')</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['train', 'bus', 'car', 'subway', 'ship', 'bicycle']</a:t>
            </a:r>
            <a:endParaRPr lang="zh-CN" altLang="zh-CN" sz="1800" dirty="0"/>
          </a:p>
          <a:p>
            <a:pPr algn="l">
              <a:spcBef>
                <a:spcPts val="800"/>
              </a:spcBef>
            </a:pPr>
            <a:r>
              <a:rPr lang="en-US" altLang="zh-CN" sz="1800" dirty="0"/>
              <a:t>&gt;&gt;&gt; </a:t>
            </a:r>
            <a:r>
              <a:rPr lang="en-US" altLang="zh-CN" sz="1800" dirty="0" err="1"/>
              <a:t>vehicle.remove</a:t>
            </a:r>
            <a:r>
              <a:rPr lang="en-US" altLang="zh-CN" sz="1800" dirty="0"/>
              <a:t>('ship')</a:t>
            </a:r>
            <a:endParaRPr lang="zh-CN" altLang="zh-CN" sz="1800" dirty="0"/>
          </a:p>
          <a:p>
            <a:pPr algn="l">
              <a:spcBef>
                <a:spcPts val="800"/>
              </a:spcBef>
            </a:pPr>
            <a:r>
              <a:rPr lang="en-US" altLang="zh-CN" sz="1800" dirty="0"/>
              <a:t>&gt;&gt;&gt; vehicle</a:t>
            </a:r>
            <a:endParaRPr lang="zh-CN" altLang="zh-CN" sz="1800" dirty="0"/>
          </a:p>
          <a:p>
            <a:pPr algn="l">
              <a:spcBef>
                <a:spcPts val="800"/>
              </a:spcBef>
            </a:pPr>
            <a:r>
              <a:rPr lang="en-US" altLang="zh-CN" sz="1800" dirty="0"/>
              <a:t>['train', 'bus', 'car', 'subway', 'bicycle']</a:t>
            </a:r>
            <a:endParaRPr lang="zh-CN" altLang="en-US" sz="1800" dirty="0"/>
          </a:p>
        </p:txBody>
      </p:sp>
      <p:sp>
        <p:nvSpPr>
          <p:cNvPr id="5" name="矩形 4"/>
          <p:cNvSpPr/>
          <p:nvPr/>
        </p:nvSpPr>
        <p:spPr>
          <a:xfrm>
            <a:off x="6816080" y="3789040"/>
            <a:ext cx="4464496" cy="2031325"/>
          </a:xfrm>
          <a:prstGeom prst="rect">
            <a:avLst/>
          </a:prstGeom>
          <a:ln>
            <a:solidFill>
              <a:srgbClr val="00B050"/>
            </a:solidFill>
          </a:ln>
        </p:spPr>
        <p:txBody>
          <a:bodyPr wrap="square">
            <a:spAutoFit/>
          </a:bodyPr>
          <a:lstStyle/>
          <a:p>
            <a:pPr algn="l"/>
            <a:r>
              <a:rPr lang="en-US" altLang="zh-CN" sz="1800" dirty="0"/>
              <a:t>&gt;&gt;&gt; </a:t>
            </a:r>
            <a:r>
              <a:rPr lang="en-US" altLang="zh-CN" sz="1800" dirty="0" err="1"/>
              <a:t>vehicle.remove</a:t>
            </a:r>
            <a:r>
              <a:rPr lang="en-US" altLang="zh-CN" sz="1800" dirty="0"/>
              <a:t>('ship')</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"&lt;pyshell#47&gt;", line 1, in &lt;module&gt;</a:t>
            </a:r>
            <a:endParaRPr lang="zh-CN" altLang="zh-CN" sz="1800" dirty="0"/>
          </a:p>
          <a:p>
            <a:pPr algn="l"/>
            <a:r>
              <a:rPr lang="en-US" altLang="zh-CN" sz="1800" dirty="0"/>
              <a:t>    </a:t>
            </a:r>
            <a:r>
              <a:rPr lang="en-US" altLang="zh-CN" sz="1800" dirty="0" err="1"/>
              <a:t>vehicle.remove</a:t>
            </a:r>
            <a:r>
              <a:rPr lang="en-US" altLang="zh-CN" sz="1800" dirty="0"/>
              <a:t>('ship')</a:t>
            </a:r>
            <a:endParaRPr lang="zh-CN" altLang="zh-CN" sz="1800" dirty="0"/>
          </a:p>
          <a:p>
            <a:pPr algn="l"/>
            <a:r>
              <a:rPr lang="en-US" altLang="zh-CN" sz="1800" dirty="0" err="1"/>
              <a:t>ValueError</a:t>
            </a:r>
            <a:r>
              <a:rPr lang="en-US" altLang="zh-CN" sz="1800" dirty="0"/>
              <a:t>: </a:t>
            </a:r>
            <a:r>
              <a:rPr lang="en-US" altLang="zh-CN" sz="1800" dirty="0" err="1"/>
              <a:t>list.remove</a:t>
            </a:r>
            <a:r>
              <a:rPr lang="en-US" altLang="zh-CN" sz="1800" dirty="0"/>
              <a:t>(x): x not in list</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7258050" y="3232150"/>
              <a:ext cx="838200" cy="38100"/>
            </p14:xfrm>
          </p:contentPart>
        </mc:Choice>
        <mc:Fallback xmlns="">
          <p:pic>
            <p:nvPicPr>
              <p:cNvPr id="6" name="墨迹 5"/>
            </p:nvPicPr>
            <p:blipFill>
              <a:blip r:embed="rId2"/>
            </p:blipFill>
            <p:spPr>
              <a:xfrm>
                <a:off x="7258050" y="3232150"/>
                <a:ext cx="838200" cy="381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6273800" y="3206750"/>
              <a:ext cx="971550" cy="63500"/>
            </p14:xfrm>
          </p:contentPart>
        </mc:Choice>
        <mc:Fallback xmlns="">
          <p:pic>
            <p:nvPicPr>
              <p:cNvPr id="7" name="墨迹 6"/>
            </p:nvPicPr>
            <p:blipFill>
              <a:blip r:embed="rId4"/>
            </p:blipFill>
            <p:spPr>
              <a:xfrm>
                <a:off x="6273800" y="3206750"/>
                <a:ext cx="971550" cy="635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3803650" y="4114800"/>
              <a:ext cx="342900" cy="6350"/>
            </p14:xfrm>
          </p:contentPart>
        </mc:Choice>
        <mc:Fallback xmlns="">
          <p:pic>
            <p:nvPicPr>
              <p:cNvPr id="8" name="墨迹 7"/>
            </p:nvPicPr>
            <p:blipFill>
              <a:blip r:embed="rId6"/>
            </p:blipFill>
            <p:spPr>
              <a:xfrm>
                <a:off x="3803650" y="4114800"/>
                <a:ext cx="342900" cy="6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3606800" y="4108450"/>
              <a:ext cx="1695450" cy="939800"/>
            </p14:xfrm>
          </p:contentPart>
        </mc:Choice>
        <mc:Fallback xmlns="">
          <p:pic>
            <p:nvPicPr>
              <p:cNvPr id="9" name="墨迹 8"/>
            </p:nvPicPr>
            <p:blipFill>
              <a:blip r:embed="rId8"/>
            </p:blipFill>
            <p:spPr>
              <a:xfrm>
                <a:off x="3606800" y="4108450"/>
                <a:ext cx="1695450" cy="939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2628900" y="5664200"/>
              <a:ext cx="698500" cy="25400"/>
            </p14:xfrm>
          </p:contentPart>
        </mc:Choice>
        <mc:Fallback xmlns="">
          <p:pic>
            <p:nvPicPr>
              <p:cNvPr id="10" name="墨迹 9"/>
            </p:nvPicPr>
            <p:blipFill>
              <a:blip r:embed="rId10"/>
            </p:blipFill>
            <p:spPr>
              <a:xfrm>
                <a:off x="2628900" y="5664200"/>
                <a:ext cx="69850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3117850" y="5778500"/>
              <a:ext cx="25400" cy="457200"/>
            </p14:xfrm>
          </p:contentPart>
        </mc:Choice>
        <mc:Fallback xmlns="">
          <p:pic>
            <p:nvPicPr>
              <p:cNvPr id="11" name="墨迹 10"/>
            </p:nvPicPr>
            <p:blipFill>
              <a:blip r:embed="rId12"/>
            </p:blipFill>
            <p:spPr>
              <a:xfrm>
                <a:off x="3117850" y="5778500"/>
                <a:ext cx="25400" cy="457200"/>
              </a:xfrm>
              <a:prstGeom prst="rect"/>
            </p:spPr>
          </p:pic>
        </mc:Fallback>
      </mc:AlternateContent>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119336" y="980728"/>
            <a:ext cx="11739159" cy="1872208"/>
          </a:xfrm>
        </p:spPr>
        <p:txBody>
          <a:bodyPr>
            <a:normAutofit lnSpcReduction="10000"/>
          </a:bodyPr>
          <a:lstStyle/>
          <a:p>
            <a:pPr lvl="0"/>
            <a:r>
              <a:rPr lang="en-US" altLang="zh-CN" dirty="0"/>
              <a:t>7</a:t>
            </a:r>
            <a:r>
              <a:rPr lang="en-US" altLang="zh-CN" dirty="0" smtClean="0"/>
              <a:t>) pop</a:t>
            </a:r>
            <a:r>
              <a:rPr lang="en-US" altLang="zh-CN" dirty="0"/>
              <a:t>()</a:t>
            </a:r>
            <a:endParaRPr lang="zh-CN" altLang="zh-CN" dirty="0"/>
          </a:p>
          <a:p>
            <a:pPr lvl="1"/>
            <a:r>
              <a:rPr lang="en-US" altLang="zh-CN" dirty="0"/>
              <a:t>pop()</a:t>
            </a:r>
            <a:r>
              <a:rPr lang="zh-CN" altLang="zh-CN" dirty="0"/>
              <a:t>方法用于移除列表中的一个元素（默认为最后一个元素），并且返回该元素的值。</a:t>
            </a:r>
            <a:r>
              <a:rPr lang="en-US" altLang="zh-CN" dirty="0"/>
              <a:t>pop()</a:t>
            </a:r>
            <a:r>
              <a:rPr lang="zh-CN" altLang="zh-CN" dirty="0"/>
              <a:t>方法可以指定索引位置，当不在索引范围内或者从空列表中使用此方法均会触发异常。</a:t>
            </a:r>
            <a:endParaRPr lang="zh-CN" altLang="en-US" dirty="0"/>
          </a:p>
        </p:txBody>
      </p:sp>
      <p:sp>
        <p:nvSpPr>
          <p:cNvPr id="4" name="矩形 3"/>
          <p:cNvSpPr/>
          <p:nvPr/>
        </p:nvSpPr>
        <p:spPr>
          <a:xfrm>
            <a:off x="3451176" y="2420888"/>
            <a:ext cx="3742561" cy="4062651"/>
          </a:xfrm>
          <a:prstGeom prst="rect">
            <a:avLst/>
          </a:prstGeom>
          <a:ln>
            <a:solidFill>
              <a:srgbClr val="00B050"/>
            </a:solidFill>
          </a:ln>
        </p:spPr>
        <p:txBody>
          <a:bodyPr wrap="square">
            <a:spAutoFit/>
          </a:bodyPr>
          <a:lstStyle/>
          <a:p>
            <a:pPr algn="l">
              <a:spcBef>
                <a:spcPts val="500"/>
              </a:spcBef>
            </a:pPr>
            <a:r>
              <a:rPr lang="en-US" altLang="zh-CN" sz="1600" dirty="0"/>
              <a:t>&gt;&gt;&gt; </a:t>
            </a:r>
            <a:r>
              <a:rPr lang="en-US" altLang="zh-CN" sz="1600" dirty="0" err="1"/>
              <a:t>vehicle.pop</a:t>
            </a:r>
            <a:r>
              <a:rPr lang="en-US" altLang="zh-CN" sz="1600" dirty="0"/>
              <a:t>()</a:t>
            </a:r>
            <a:endParaRPr lang="zh-CN" altLang="zh-CN" sz="1600" dirty="0"/>
          </a:p>
          <a:p>
            <a:pPr algn="l">
              <a:spcBef>
                <a:spcPts val="500"/>
              </a:spcBef>
            </a:pPr>
            <a:r>
              <a:rPr lang="en-US" altLang="zh-CN" sz="1600" dirty="0"/>
              <a:t>'ship'</a:t>
            </a:r>
            <a:endParaRPr lang="zh-CN" altLang="zh-CN" sz="1600" dirty="0"/>
          </a:p>
          <a:p>
            <a:pPr algn="l">
              <a:spcBef>
                <a:spcPts val="500"/>
              </a:spcBef>
            </a:pPr>
            <a:r>
              <a:rPr lang="en-US" altLang="zh-CN" sz="1600" dirty="0"/>
              <a:t>&gt;&gt;&gt; vehicle</a:t>
            </a:r>
            <a:endParaRPr lang="zh-CN" altLang="zh-CN" sz="1600" dirty="0"/>
          </a:p>
          <a:p>
            <a:pPr algn="l">
              <a:spcBef>
                <a:spcPts val="500"/>
              </a:spcBef>
            </a:pPr>
            <a:r>
              <a:rPr lang="en-US" altLang="zh-CN" sz="1600" dirty="0"/>
              <a:t>['train', 'bus', 'car']</a:t>
            </a:r>
            <a:endParaRPr lang="zh-CN" altLang="zh-CN" sz="1600" dirty="0"/>
          </a:p>
          <a:p>
            <a:pPr algn="l">
              <a:spcBef>
                <a:spcPts val="500"/>
              </a:spcBef>
            </a:pPr>
            <a:r>
              <a:rPr lang="en-US" altLang="zh-CN" sz="1600" dirty="0"/>
              <a:t>&gt;&gt;&gt; </a:t>
            </a:r>
            <a:r>
              <a:rPr lang="en-US" altLang="zh-CN" sz="1600" dirty="0" err="1"/>
              <a:t>vehicle.pop</a:t>
            </a:r>
            <a:r>
              <a:rPr lang="en-US" altLang="zh-CN" sz="1600" dirty="0"/>
              <a:t>(1)</a:t>
            </a:r>
            <a:endParaRPr lang="zh-CN" altLang="zh-CN" sz="1600" dirty="0"/>
          </a:p>
          <a:p>
            <a:pPr algn="l">
              <a:spcBef>
                <a:spcPts val="500"/>
              </a:spcBef>
            </a:pPr>
            <a:r>
              <a:rPr lang="en-US" altLang="zh-CN" sz="1600" dirty="0"/>
              <a:t>'bus'</a:t>
            </a:r>
            <a:endParaRPr lang="zh-CN" altLang="zh-CN" sz="1600" dirty="0"/>
          </a:p>
          <a:p>
            <a:pPr algn="l">
              <a:spcBef>
                <a:spcPts val="500"/>
              </a:spcBef>
            </a:pPr>
            <a:r>
              <a:rPr lang="en-US" altLang="zh-CN" sz="1600" dirty="0"/>
              <a:t>&gt;&gt;&gt; vehicle</a:t>
            </a:r>
            <a:endParaRPr lang="zh-CN" altLang="zh-CN" sz="1600" dirty="0"/>
          </a:p>
          <a:p>
            <a:pPr algn="l">
              <a:spcBef>
                <a:spcPts val="500"/>
              </a:spcBef>
            </a:pPr>
            <a:r>
              <a:rPr lang="en-US" altLang="zh-CN" sz="1600" dirty="0"/>
              <a:t>['train', 'car']</a:t>
            </a:r>
            <a:endParaRPr lang="zh-CN" altLang="zh-CN" sz="1600" dirty="0"/>
          </a:p>
          <a:p>
            <a:pPr algn="l">
              <a:spcBef>
                <a:spcPts val="500"/>
              </a:spcBef>
            </a:pPr>
            <a:r>
              <a:rPr lang="en-US" altLang="zh-CN" sz="1600" dirty="0"/>
              <a:t>&gt;&gt;&gt; </a:t>
            </a:r>
            <a:r>
              <a:rPr lang="en-US" altLang="zh-CN" sz="1600" dirty="0" err="1"/>
              <a:t>vehicle.pop</a:t>
            </a:r>
            <a:r>
              <a:rPr lang="en-US" altLang="zh-CN" sz="1600" dirty="0"/>
              <a:t>(2)    #</a:t>
            </a:r>
            <a:r>
              <a:rPr lang="zh-CN" altLang="zh-CN" sz="1600" dirty="0"/>
              <a:t>索引超过范围</a:t>
            </a:r>
            <a:endParaRPr lang="zh-CN" altLang="zh-CN" sz="1600" dirty="0"/>
          </a:p>
          <a:p>
            <a:pPr algn="l">
              <a:spcBef>
                <a:spcPts val="500"/>
              </a:spcBef>
            </a:pPr>
            <a:r>
              <a:rPr lang="en-US" altLang="zh-CN" sz="1600" dirty="0" err="1"/>
              <a:t>Traceback</a:t>
            </a:r>
            <a:r>
              <a:rPr lang="en-US" altLang="zh-CN" sz="1600" dirty="0"/>
              <a:t> (most recent call last):</a:t>
            </a:r>
            <a:endParaRPr lang="zh-CN" altLang="zh-CN" sz="1600" dirty="0"/>
          </a:p>
          <a:p>
            <a:pPr algn="l">
              <a:spcBef>
                <a:spcPts val="500"/>
              </a:spcBef>
            </a:pPr>
            <a:r>
              <a:rPr lang="en-US" altLang="zh-CN" sz="1600" dirty="0"/>
              <a:t>  File "&lt;pyshell#68&gt;", line 1, in &lt;module&gt;</a:t>
            </a:r>
            <a:endParaRPr lang="zh-CN" altLang="zh-CN" sz="1600" dirty="0"/>
          </a:p>
          <a:p>
            <a:pPr algn="l">
              <a:spcBef>
                <a:spcPts val="500"/>
              </a:spcBef>
            </a:pPr>
            <a:r>
              <a:rPr lang="en-US" altLang="zh-CN" sz="1600" dirty="0"/>
              <a:t>    </a:t>
            </a:r>
            <a:r>
              <a:rPr lang="en-US" altLang="zh-CN" sz="1600" dirty="0" err="1"/>
              <a:t>vehicle.pop</a:t>
            </a:r>
            <a:r>
              <a:rPr lang="en-US" altLang="zh-CN" sz="1600" dirty="0"/>
              <a:t>(2)</a:t>
            </a:r>
            <a:endParaRPr lang="zh-CN" altLang="zh-CN" sz="1600" dirty="0"/>
          </a:p>
          <a:p>
            <a:pPr algn="l">
              <a:spcBef>
                <a:spcPts val="500"/>
              </a:spcBef>
            </a:pPr>
            <a:r>
              <a:rPr lang="en-US" altLang="zh-CN" sz="1600" dirty="0" err="1"/>
              <a:t>IndexError</a:t>
            </a:r>
            <a:r>
              <a:rPr lang="en-US" altLang="zh-CN" sz="1600" dirty="0"/>
              <a:t>: pop index out of range</a:t>
            </a:r>
            <a:endParaRPr lang="zh-CN" altLang="en-US" sz="1600" dirty="0"/>
          </a:p>
        </p:txBody>
      </p:sp>
      <p:sp>
        <p:nvSpPr>
          <p:cNvPr id="5" name="矩形 4"/>
          <p:cNvSpPr/>
          <p:nvPr/>
        </p:nvSpPr>
        <p:spPr>
          <a:xfrm>
            <a:off x="7339608" y="2420888"/>
            <a:ext cx="3796952" cy="4062651"/>
          </a:xfrm>
          <a:prstGeom prst="rect">
            <a:avLst/>
          </a:prstGeom>
          <a:ln>
            <a:solidFill>
              <a:srgbClr val="00B050"/>
            </a:solidFill>
          </a:ln>
        </p:spPr>
        <p:txBody>
          <a:bodyPr wrap="square">
            <a:spAutoFit/>
          </a:bodyPr>
          <a:lstStyle/>
          <a:p>
            <a:pPr algn="l">
              <a:spcBef>
                <a:spcPts val="500"/>
              </a:spcBef>
            </a:pPr>
            <a:r>
              <a:rPr lang="en-US" altLang="zh-CN" sz="1600" dirty="0"/>
              <a:t>&gt;&gt;&gt; </a:t>
            </a:r>
            <a:r>
              <a:rPr lang="en-US" altLang="zh-CN" sz="1600" dirty="0" err="1"/>
              <a:t>vehicle.pop</a:t>
            </a:r>
            <a:r>
              <a:rPr lang="en-US" altLang="zh-CN" sz="1600" dirty="0"/>
              <a:t>(0)</a:t>
            </a:r>
            <a:endParaRPr lang="zh-CN" altLang="zh-CN" sz="1600" dirty="0"/>
          </a:p>
          <a:p>
            <a:pPr algn="l">
              <a:spcBef>
                <a:spcPts val="500"/>
              </a:spcBef>
            </a:pPr>
            <a:r>
              <a:rPr lang="en-US" altLang="zh-CN" sz="1600" dirty="0"/>
              <a:t>'train'</a:t>
            </a:r>
            <a:endParaRPr lang="zh-CN" altLang="zh-CN" sz="1600" dirty="0"/>
          </a:p>
          <a:p>
            <a:pPr algn="l">
              <a:spcBef>
                <a:spcPts val="500"/>
              </a:spcBef>
            </a:pPr>
            <a:r>
              <a:rPr lang="en-US" altLang="zh-CN" sz="1600" dirty="0"/>
              <a:t>&gt;&gt;&gt; vehicle</a:t>
            </a:r>
            <a:endParaRPr lang="zh-CN" altLang="zh-CN" sz="1600" dirty="0"/>
          </a:p>
          <a:p>
            <a:pPr algn="l">
              <a:spcBef>
                <a:spcPts val="500"/>
              </a:spcBef>
            </a:pPr>
            <a:r>
              <a:rPr lang="en-US" altLang="zh-CN" sz="1600" dirty="0"/>
              <a:t>['car']</a:t>
            </a:r>
            <a:endParaRPr lang="zh-CN" altLang="zh-CN" sz="1600" dirty="0"/>
          </a:p>
          <a:p>
            <a:pPr algn="l">
              <a:spcBef>
                <a:spcPts val="500"/>
              </a:spcBef>
            </a:pPr>
            <a:r>
              <a:rPr lang="en-US" altLang="zh-CN" sz="1600" dirty="0"/>
              <a:t>&gt;&gt;&gt; </a:t>
            </a:r>
            <a:r>
              <a:rPr lang="en-US" altLang="zh-CN" sz="1600" dirty="0" err="1"/>
              <a:t>vehicle.pop</a:t>
            </a:r>
            <a:r>
              <a:rPr lang="en-US" altLang="zh-CN" sz="1600" dirty="0"/>
              <a:t>(-1)</a:t>
            </a:r>
            <a:endParaRPr lang="zh-CN" altLang="zh-CN" sz="1600" dirty="0"/>
          </a:p>
          <a:p>
            <a:pPr algn="l">
              <a:spcBef>
                <a:spcPts val="500"/>
              </a:spcBef>
            </a:pPr>
            <a:r>
              <a:rPr lang="en-US" altLang="zh-CN" sz="1600" dirty="0"/>
              <a:t>'car'</a:t>
            </a:r>
            <a:endParaRPr lang="zh-CN" altLang="zh-CN" sz="1600" dirty="0"/>
          </a:p>
          <a:p>
            <a:pPr algn="l">
              <a:spcBef>
                <a:spcPts val="500"/>
              </a:spcBef>
            </a:pPr>
            <a:r>
              <a:rPr lang="en-US" altLang="zh-CN" sz="1600" dirty="0"/>
              <a:t>&gt;&gt;&gt; vehicle</a:t>
            </a:r>
            <a:endParaRPr lang="zh-CN" altLang="zh-CN" sz="1600" dirty="0"/>
          </a:p>
          <a:p>
            <a:pPr algn="l">
              <a:spcBef>
                <a:spcPts val="500"/>
              </a:spcBef>
            </a:pPr>
            <a:r>
              <a:rPr lang="en-US" altLang="zh-CN" sz="1600" dirty="0"/>
              <a:t>[]</a:t>
            </a:r>
            <a:endParaRPr lang="zh-CN" altLang="zh-CN" sz="1600" dirty="0"/>
          </a:p>
          <a:p>
            <a:pPr algn="l">
              <a:spcBef>
                <a:spcPts val="500"/>
              </a:spcBef>
            </a:pPr>
            <a:r>
              <a:rPr lang="en-US" altLang="zh-CN" sz="1600" dirty="0"/>
              <a:t>&gt;&gt;&gt; </a:t>
            </a:r>
            <a:r>
              <a:rPr lang="en-US" altLang="zh-CN" sz="1600" dirty="0" err="1"/>
              <a:t>vehicle.pop</a:t>
            </a:r>
            <a:r>
              <a:rPr lang="en-US" altLang="zh-CN" sz="1600" dirty="0"/>
              <a:t>()    # vehicle</a:t>
            </a:r>
            <a:r>
              <a:rPr lang="zh-CN" altLang="zh-CN" sz="1600" dirty="0"/>
              <a:t>为空列表</a:t>
            </a:r>
            <a:endParaRPr lang="zh-CN" altLang="zh-CN" sz="1600" dirty="0"/>
          </a:p>
          <a:p>
            <a:pPr algn="l">
              <a:spcBef>
                <a:spcPts val="500"/>
              </a:spcBef>
            </a:pPr>
            <a:r>
              <a:rPr lang="en-US" altLang="zh-CN" sz="1600" dirty="0" err="1"/>
              <a:t>Traceback</a:t>
            </a:r>
            <a:r>
              <a:rPr lang="en-US" altLang="zh-CN" sz="1600" dirty="0"/>
              <a:t> (most recent call last):</a:t>
            </a:r>
            <a:endParaRPr lang="zh-CN" altLang="zh-CN" sz="1600" dirty="0"/>
          </a:p>
          <a:p>
            <a:pPr algn="l">
              <a:spcBef>
                <a:spcPts val="500"/>
              </a:spcBef>
            </a:pPr>
            <a:r>
              <a:rPr lang="en-US" altLang="zh-CN" sz="1600" dirty="0"/>
              <a:t>  File "&lt;pyshell#73&gt;", line 1, in &lt;module&gt;</a:t>
            </a:r>
            <a:endParaRPr lang="zh-CN" altLang="zh-CN" sz="1600" dirty="0"/>
          </a:p>
          <a:p>
            <a:pPr algn="l">
              <a:spcBef>
                <a:spcPts val="500"/>
              </a:spcBef>
            </a:pPr>
            <a:r>
              <a:rPr lang="en-US" altLang="zh-CN" sz="1600" dirty="0"/>
              <a:t>    </a:t>
            </a:r>
            <a:r>
              <a:rPr lang="en-US" altLang="zh-CN" sz="1600" dirty="0" err="1"/>
              <a:t>vehicle.pop</a:t>
            </a:r>
            <a:r>
              <a:rPr lang="en-US" altLang="zh-CN" sz="1600" dirty="0"/>
              <a:t>()</a:t>
            </a:r>
            <a:endParaRPr lang="zh-CN" altLang="zh-CN" sz="1600" dirty="0"/>
          </a:p>
          <a:p>
            <a:pPr algn="l">
              <a:spcBef>
                <a:spcPts val="500"/>
              </a:spcBef>
            </a:pPr>
            <a:r>
              <a:rPr lang="en-US" altLang="zh-CN" sz="1600" dirty="0" err="1"/>
              <a:t>IndexError</a:t>
            </a:r>
            <a:r>
              <a:rPr lang="en-US" altLang="zh-CN" sz="1600" dirty="0"/>
              <a:t>: pop from empty list</a:t>
            </a:r>
            <a:endParaRPr lang="zh-CN" altLang="en-US" sz="16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6108700" y="1873250"/>
              <a:ext cx="2203450" cy="57150"/>
            </p14:xfrm>
          </p:contentPart>
        </mc:Choice>
        <mc:Fallback xmlns="">
          <p:pic>
            <p:nvPicPr>
              <p:cNvPr id="6" name="墨迹 5"/>
            </p:nvPicPr>
            <p:blipFill>
              <a:blip r:embed="rId2"/>
            </p:blipFill>
            <p:spPr>
              <a:xfrm>
                <a:off x="6108700" y="1873250"/>
                <a:ext cx="2203450" cy="57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8801100" y="3886200"/>
              <a:ext cx="361950" cy="50800"/>
            </p14:xfrm>
          </p:contentPart>
        </mc:Choice>
        <mc:Fallback xmlns="">
          <p:pic>
            <p:nvPicPr>
              <p:cNvPr id="7" name="墨迹 6"/>
            </p:nvPicPr>
            <p:blipFill>
              <a:blip r:embed="rId4"/>
            </p:blipFill>
            <p:spPr>
              <a:xfrm>
                <a:off x="8801100" y="3886200"/>
                <a:ext cx="361950" cy="508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4972050" y="3949700"/>
              <a:ext cx="406400" cy="38100"/>
            </p14:xfrm>
          </p:contentPart>
        </mc:Choice>
        <mc:Fallback xmlns="">
          <p:pic>
            <p:nvPicPr>
              <p:cNvPr id="8" name="墨迹 7"/>
            </p:nvPicPr>
            <p:blipFill>
              <a:blip r:embed="rId6"/>
            </p:blipFill>
            <p:spPr>
              <a:xfrm>
                <a:off x="4972050" y="3949700"/>
                <a:ext cx="406400" cy="38100"/>
              </a:xfrm>
              <a:prstGeom prst="rect"/>
            </p:spPr>
          </p:pic>
        </mc:Fallback>
      </mc:AlternateContent>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152128"/>
          </a:xfrm>
        </p:spPr>
        <p:txBody>
          <a:bodyPr/>
          <a:lstStyle/>
          <a:p>
            <a:pPr lvl="0"/>
            <a:r>
              <a:rPr lang="en-US" altLang="zh-CN" dirty="0"/>
              <a:t>8</a:t>
            </a:r>
            <a:r>
              <a:rPr lang="en-US" altLang="zh-CN" dirty="0" smtClean="0"/>
              <a:t>) clear</a:t>
            </a:r>
            <a:r>
              <a:rPr lang="en-US" altLang="zh-CN" dirty="0"/>
              <a:t>()</a:t>
            </a:r>
            <a:endParaRPr lang="zh-CN" altLang="zh-CN" dirty="0"/>
          </a:p>
          <a:p>
            <a:pPr lvl="1"/>
            <a:r>
              <a:rPr lang="en-US" altLang="zh-CN" dirty="0"/>
              <a:t>clear()</a:t>
            </a:r>
            <a:r>
              <a:rPr lang="zh-CN" altLang="zh-CN" dirty="0"/>
              <a:t>方法用于删除列表中所有元素，但保留列表对象。</a:t>
            </a:r>
            <a:endParaRPr lang="zh-CN" altLang="en-US" dirty="0"/>
          </a:p>
        </p:txBody>
      </p:sp>
      <p:sp>
        <p:nvSpPr>
          <p:cNvPr id="4" name="矩形 3"/>
          <p:cNvSpPr/>
          <p:nvPr/>
        </p:nvSpPr>
        <p:spPr>
          <a:xfrm>
            <a:off x="983432" y="2420888"/>
            <a:ext cx="6096000" cy="1615827"/>
          </a:xfrm>
          <a:prstGeom prst="rect">
            <a:avLst/>
          </a:prstGeom>
        </p:spPr>
        <p:txBody>
          <a:bodyPr>
            <a:spAutoFit/>
          </a:bodyPr>
          <a:lstStyle/>
          <a:p>
            <a:pPr algn="l"/>
            <a:r>
              <a:rPr lang="en-US" altLang="zh-CN" sz="1800" dirty="0"/>
              <a:t>&gt;&gt;&gt; vehicle = ['train', 'bus', 'car', 'ship']</a:t>
            </a:r>
            <a:endParaRPr lang="zh-CN" altLang="zh-CN" sz="1800" dirty="0"/>
          </a:p>
          <a:p>
            <a:pPr algn="l"/>
            <a:r>
              <a:rPr lang="en-US" altLang="zh-CN" sz="1800" dirty="0"/>
              <a:t>&gt;&gt;&gt; </a:t>
            </a:r>
            <a:r>
              <a:rPr lang="en-US" altLang="zh-CN" sz="1800" dirty="0" err="1"/>
              <a:t>vehicle.clear</a:t>
            </a:r>
            <a:r>
              <a:rPr lang="en-US" altLang="zh-CN" sz="1800" dirty="0"/>
              <a:t>()</a:t>
            </a:r>
            <a:endParaRPr lang="zh-CN" altLang="zh-CN" sz="1800" dirty="0"/>
          </a:p>
          <a:p>
            <a:pPr algn="l"/>
            <a:r>
              <a:rPr lang="en-US" altLang="zh-CN" sz="1800" dirty="0"/>
              <a:t>&gt;&gt;&gt; vehicle             # </a:t>
            </a:r>
            <a:r>
              <a:rPr lang="zh-CN" altLang="zh-CN" sz="1800" dirty="0"/>
              <a:t>列表</a:t>
            </a:r>
            <a:r>
              <a:rPr lang="en-US" altLang="zh-CN" sz="1800" dirty="0"/>
              <a:t>vehicle</a:t>
            </a:r>
            <a:r>
              <a:rPr lang="zh-CN" altLang="zh-CN" sz="1800" dirty="0"/>
              <a:t>元素全部删除变成空列表</a:t>
            </a:r>
            <a:endParaRPr lang="zh-CN" altLang="zh-CN" sz="1800" dirty="0"/>
          </a:p>
          <a:p>
            <a:pPr algn="l"/>
            <a:r>
              <a:rPr lang="en-US" altLang="zh-CN" sz="1800" dirty="0"/>
              <a:t>[]</a:t>
            </a:r>
            <a:endParaRPr lang="zh-CN" altLang="en-US" sz="1800" dirty="0"/>
          </a:p>
        </p:txBody>
      </p:sp>
      <p:sp>
        <p:nvSpPr>
          <p:cNvPr id="5" name="矩形 4"/>
          <p:cNvSpPr/>
          <p:nvPr/>
        </p:nvSpPr>
        <p:spPr>
          <a:xfrm>
            <a:off x="767408" y="4843591"/>
            <a:ext cx="7443064" cy="369332"/>
          </a:xfrm>
          <a:prstGeom prst="rect">
            <a:avLst/>
          </a:prstGeom>
        </p:spPr>
        <p:txBody>
          <a:bodyPr wrap="none">
            <a:spAutoFit/>
          </a:bodyPr>
          <a:lstStyle/>
          <a:p>
            <a:r>
              <a:rPr lang="zh-CN" altLang="zh-CN" sz="1800" dirty="0"/>
              <a:t>请注意与</a:t>
            </a:r>
            <a:r>
              <a:rPr lang="en-US" altLang="zh-CN" sz="1800" dirty="0"/>
              <a:t>del</a:t>
            </a:r>
            <a:r>
              <a:rPr lang="zh-CN" altLang="zh-CN" sz="1800" dirty="0"/>
              <a:t>命令的区别，</a:t>
            </a:r>
            <a:r>
              <a:rPr lang="en-US" altLang="zh-CN" sz="1800" dirty="0"/>
              <a:t>del</a:t>
            </a:r>
            <a:r>
              <a:rPr lang="zh-CN" altLang="zh-CN" sz="1800" dirty="0"/>
              <a:t>命令删除整个列表时，列表对象不再保留。</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971550" y="3568700"/>
              <a:ext cx="1206500" cy="520700"/>
            </p14:xfrm>
          </p:contentPart>
        </mc:Choice>
        <mc:Fallback xmlns="">
          <p:pic>
            <p:nvPicPr>
              <p:cNvPr id="6" name="墨迹 5"/>
            </p:nvPicPr>
            <p:blipFill>
              <a:blip r:embed="rId2"/>
            </p:blipFill>
            <p:spPr>
              <a:xfrm>
                <a:off x="971550" y="3568700"/>
                <a:ext cx="1206500" cy="5207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3467100" y="5194300"/>
              <a:ext cx="622300" cy="31750"/>
            </p14:xfrm>
          </p:contentPart>
        </mc:Choice>
        <mc:Fallback xmlns="">
          <p:pic>
            <p:nvPicPr>
              <p:cNvPr id="7" name="墨迹 6"/>
            </p:nvPicPr>
            <p:blipFill>
              <a:blip r:embed="rId4"/>
            </p:blipFill>
            <p:spPr>
              <a:xfrm>
                <a:off x="3467100" y="5194300"/>
                <a:ext cx="622300" cy="317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6083300" y="5143500"/>
              <a:ext cx="1663700" cy="69850"/>
            </p14:xfrm>
          </p:contentPart>
        </mc:Choice>
        <mc:Fallback xmlns="">
          <p:pic>
            <p:nvPicPr>
              <p:cNvPr id="8" name="墨迹 7"/>
            </p:nvPicPr>
            <p:blipFill>
              <a:blip r:embed="rId6"/>
            </p:blipFill>
            <p:spPr>
              <a:xfrm>
                <a:off x="6083300" y="5143500"/>
                <a:ext cx="1663700" cy="69850"/>
              </a:xfrm>
              <a:prstGeom prst="rect"/>
            </p:spPr>
          </p:pic>
        </mc:Fallback>
      </mc:AlternateContent>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2664296"/>
          </a:xfrm>
        </p:spPr>
        <p:txBody>
          <a:bodyPr/>
          <a:lstStyle/>
          <a:p>
            <a:r>
              <a:rPr lang="zh-CN" altLang="zh-CN" dirty="0"/>
              <a:t>列表排序有</a:t>
            </a:r>
            <a:r>
              <a:rPr lang="en-US" altLang="zh-CN" dirty="0"/>
              <a:t>reverse()</a:t>
            </a:r>
            <a:r>
              <a:rPr lang="zh-CN" altLang="zh-CN" dirty="0"/>
              <a:t>、</a:t>
            </a:r>
            <a:r>
              <a:rPr lang="en-US" altLang="zh-CN" dirty="0"/>
              <a:t>sort()</a:t>
            </a:r>
            <a:r>
              <a:rPr lang="zh-CN" altLang="zh-CN" dirty="0"/>
              <a:t>方法，还有</a:t>
            </a:r>
            <a:r>
              <a:rPr lang="en-US" altLang="zh-CN" dirty="0"/>
              <a:t>reversed()</a:t>
            </a:r>
            <a:r>
              <a:rPr lang="zh-CN" altLang="zh-CN" dirty="0"/>
              <a:t>、</a:t>
            </a:r>
            <a:r>
              <a:rPr lang="en-US" altLang="zh-CN" dirty="0"/>
              <a:t>sorted()</a:t>
            </a:r>
            <a:r>
              <a:rPr lang="zh-CN" altLang="zh-CN" dirty="0"/>
              <a:t>函数，函数的用法请参看列表函数部分的介绍。</a:t>
            </a:r>
            <a:endParaRPr lang="zh-CN" altLang="zh-CN" dirty="0"/>
          </a:p>
          <a:p>
            <a:r>
              <a:rPr lang="en-US" altLang="zh-CN" dirty="0"/>
              <a:t>9</a:t>
            </a:r>
            <a:r>
              <a:rPr lang="en-US" altLang="zh-CN" dirty="0" smtClean="0"/>
              <a:t>) reverse</a:t>
            </a:r>
            <a:r>
              <a:rPr lang="en-US" altLang="zh-CN" dirty="0"/>
              <a:t>()</a:t>
            </a:r>
            <a:endParaRPr lang="en-US" altLang="zh-CN" dirty="0"/>
          </a:p>
          <a:p>
            <a:pPr lvl="1"/>
            <a:r>
              <a:rPr lang="en-US" altLang="zh-CN" dirty="0"/>
              <a:t>reverse()</a:t>
            </a:r>
            <a:r>
              <a:rPr lang="zh-CN" altLang="zh-CN" dirty="0"/>
              <a:t>方法，用于将列表中的元素位置反向存放。列表中可以有不同类型的元素，</a:t>
            </a:r>
            <a:r>
              <a:rPr lang="en-US" altLang="zh-CN" dirty="0"/>
              <a:t>reverse()</a:t>
            </a:r>
            <a:r>
              <a:rPr lang="zh-CN" altLang="zh-CN" dirty="0"/>
              <a:t>方法只是将位置反转。</a:t>
            </a:r>
            <a:endParaRPr lang="zh-CN" altLang="en-US" dirty="0"/>
          </a:p>
        </p:txBody>
      </p:sp>
      <p:sp>
        <p:nvSpPr>
          <p:cNvPr id="4" name="矩形 3"/>
          <p:cNvSpPr/>
          <p:nvPr/>
        </p:nvSpPr>
        <p:spPr>
          <a:xfrm>
            <a:off x="1103784" y="3852624"/>
            <a:ext cx="3048000" cy="1446550"/>
          </a:xfrm>
          <a:prstGeom prst="rect">
            <a:avLst/>
          </a:prstGeom>
          <a:ln>
            <a:solidFill>
              <a:srgbClr val="00B050"/>
            </a:solidFill>
          </a:ln>
        </p:spPr>
        <p:txBody>
          <a:bodyPr wrap="square">
            <a:spAutoFit/>
          </a:bodyPr>
          <a:lstStyle/>
          <a:p>
            <a:pPr algn="l"/>
            <a:r>
              <a:rPr lang="en-US" altLang="zh-CN" sz="1600" dirty="0"/>
              <a:t>&gt;&gt;&gt; numbers=[12,34,3.14,99,-10]</a:t>
            </a:r>
            <a:endParaRPr lang="zh-CN" altLang="zh-CN" sz="1600" dirty="0"/>
          </a:p>
          <a:p>
            <a:pPr algn="l"/>
            <a:r>
              <a:rPr lang="en-US" altLang="zh-CN" sz="1600" dirty="0"/>
              <a:t>&gt;&gt;&gt; </a:t>
            </a:r>
            <a:r>
              <a:rPr lang="en-US" altLang="zh-CN" sz="1600" dirty="0" err="1"/>
              <a:t>numbers.reverse</a:t>
            </a:r>
            <a:r>
              <a:rPr lang="en-US" altLang="zh-CN" sz="1600" dirty="0"/>
              <a:t>()</a:t>
            </a:r>
            <a:endParaRPr lang="zh-CN" altLang="zh-CN" sz="1600" dirty="0"/>
          </a:p>
          <a:p>
            <a:pPr algn="l"/>
            <a:r>
              <a:rPr lang="en-US" altLang="zh-CN" sz="1600" dirty="0"/>
              <a:t>&gt;&gt;&gt; numbers</a:t>
            </a:r>
            <a:endParaRPr lang="zh-CN" altLang="zh-CN" sz="1600" dirty="0"/>
          </a:p>
          <a:p>
            <a:pPr algn="l"/>
            <a:r>
              <a:rPr lang="en-US" altLang="zh-CN" sz="1600" dirty="0"/>
              <a:t>[-10, 99, 3.14, 34, 12]</a:t>
            </a:r>
            <a:endParaRPr lang="zh-CN" altLang="en-US" sz="1600" dirty="0"/>
          </a:p>
        </p:txBody>
      </p:sp>
      <p:sp>
        <p:nvSpPr>
          <p:cNvPr id="5" name="矩形 4"/>
          <p:cNvSpPr/>
          <p:nvPr/>
        </p:nvSpPr>
        <p:spPr>
          <a:xfrm>
            <a:off x="5400600" y="3852624"/>
            <a:ext cx="5375920" cy="2600712"/>
          </a:xfrm>
          <a:prstGeom prst="rect">
            <a:avLst/>
          </a:prstGeom>
          <a:ln>
            <a:solidFill>
              <a:srgbClr val="00B050"/>
            </a:solidFill>
          </a:ln>
        </p:spPr>
        <p:txBody>
          <a:bodyPr wrap="square">
            <a:spAutoFit/>
          </a:bodyPr>
          <a:lstStyle/>
          <a:p>
            <a:pPr algn="l">
              <a:spcBef>
                <a:spcPts val="600"/>
              </a:spcBef>
            </a:pPr>
            <a:r>
              <a:rPr lang="en-US" altLang="zh-CN" sz="1600" dirty="0"/>
              <a:t>&gt;&gt;&gt; vehicle = ['train', 'bus', 'car', 'subway', 'ship', 'bicycle']</a:t>
            </a:r>
            <a:endParaRPr lang="zh-CN" altLang="zh-CN" sz="1600" dirty="0"/>
          </a:p>
          <a:p>
            <a:pPr algn="l">
              <a:spcBef>
                <a:spcPts val="600"/>
              </a:spcBef>
            </a:pPr>
            <a:r>
              <a:rPr lang="en-US" altLang="zh-CN" sz="1600" dirty="0"/>
              <a:t>&gt;&gt;&gt; </a:t>
            </a:r>
            <a:r>
              <a:rPr lang="en-US" altLang="zh-CN" sz="1600" dirty="0" err="1"/>
              <a:t>vehicle.reverse</a:t>
            </a:r>
            <a:r>
              <a:rPr lang="en-US" altLang="zh-CN" sz="1600" dirty="0"/>
              <a:t>()</a:t>
            </a:r>
            <a:endParaRPr lang="zh-CN" altLang="zh-CN" sz="1600" dirty="0"/>
          </a:p>
          <a:p>
            <a:pPr algn="l">
              <a:spcBef>
                <a:spcPts val="600"/>
              </a:spcBef>
            </a:pPr>
            <a:r>
              <a:rPr lang="en-US" altLang="zh-CN" sz="1600" dirty="0"/>
              <a:t>&gt;&gt;&gt; </a:t>
            </a:r>
            <a:r>
              <a:rPr lang="en-US" altLang="zh-CN" sz="1600" dirty="0" err="1"/>
              <a:t>vehice</a:t>
            </a:r>
            <a:endParaRPr lang="zh-CN" altLang="zh-CN" sz="1600" dirty="0"/>
          </a:p>
          <a:p>
            <a:pPr algn="l">
              <a:spcBef>
                <a:spcPts val="600"/>
              </a:spcBef>
            </a:pPr>
            <a:r>
              <a:rPr lang="en-US" altLang="zh-CN" sz="1600" dirty="0"/>
              <a:t>['bicycle', 'ship', 'subway', 'car', 'bus', 'train']</a:t>
            </a:r>
            <a:endParaRPr lang="zh-CN" altLang="zh-CN" sz="1600" dirty="0"/>
          </a:p>
          <a:p>
            <a:pPr algn="l">
              <a:spcBef>
                <a:spcPts val="600"/>
              </a:spcBef>
            </a:pPr>
            <a:r>
              <a:rPr lang="en-US" altLang="zh-CN" sz="1600" dirty="0"/>
              <a:t>&gt;&gt;&gt; </a:t>
            </a:r>
            <a:r>
              <a:rPr lang="en-US" altLang="zh-CN" sz="1600" dirty="0" err="1"/>
              <a:t>nv</a:t>
            </a:r>
            <a:r>
              <a:rPr lang="en-US" altLang="zh-CN" sz="1600" dirty="0"/>
              <a:t>=[12,'bus',99,'train']</a:t>
            </a:r>
            <a:endParaRPr lang="zh-CN" altLang="zh-CN" sz="1600" dirty="0"/>
          </a:p>
          <a:p>
            <a:pPr algn="l">
              <a:spcBef>
                <a:spcPts val="600"/>
              </a:spcBef>
            </a:pPr>
            <a:r>
              <a:rPr lang="en-US" altLang="zh-CN" sz="1600" dirty="0"/>
              <a:t>&gt;&gt;&gt; </a:t>
            </a:r>
            <a:r>
              <a:rPr lang="en-US" altLang="zh-CN" sz="1600" dirty="0" err="1"/>
              <a:t>nv.reverse</a:t>
            </a:r>
            <a:r>
              <a:rPr lang="en-US" altLang="zh-CN" sz="1600" dirty="0"/>
              <a:t>()</a:t>
            </a:r>
            <a:endParaRPr lang="zh-CN" altLang="zh-CN" sz="1600" dirty="0"/>
          </a:p>
          <a:p>
            <a:pPr algn="l">
              <a:spcBef>
                <a:spcPts val="600"/>
              </a:spcBef>
            </a:pPr>
            <a:r>
              <a:rPr lang="en-US" altLang="zh-CN" sz="1600" dirty="0"/>
              <a:t>&gt;&gt;&gt; </a:t>
            </a:r>
            <a:r>
              <a:rPr lang="en-US" altLang="zh-CN" sz="1600" dirty="0" err="1"/>
              <a:t>nv</a:t>
            </a:r>
            <a:endParaRPr lang="zh-CN" altLang="zh-CN" sz="1600" dirty="0"/>
          </a:p>
          <a:p>
            <a:pPr algn="l">
              <a:spcBef>
                <a:spcPts val="600"/>
              </a:spcBef>
            </a:pPr>
            <a:r>
              <a:rPr lang="en-US" altLang="zh-CN" sz="1600" dirty="0"/>
              <a:t>['train', 99, 'bus', 12]</a:t>
            </a:r>
            <a:endParaRPr lang="zh-CN" altLang="en-US" sz="16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6565900" y="3244850"/>
              <a:ext cx="1003300" cy="31750"/>
            </p14:xfrm>
          </p:contentPart>
        </mc:Choice>
        <mc:Fallback xmlns="">
          <p:pic>
            <p:nvPicPr>
              <p:cNvPr id="6" name="墨迹 5"/>
            </p:nvPicPr>
            <p:blipFill>
              <a:blip r:embed="rId2"/>
            </p:blipFill>
            <p:spPr>
              <a:xfrm>
                <a:off x="6565900" y="3244850"/>
                <a:ext cx="1003300" cy="31750"/>
              </a:xfrm>
              <a:prstGeom prst="rect"/>
            </p:spPr>
          </p:pic>
        </mc:Fallback>
      </mc:AlternateContent>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数据结构是计算机存储、组织数据的方式。</a:t>
            </a:r>
            <a:endParaRPr lang="en-US" altLang="zh-CN" dirty="0"/>
          </a:p>
          <a:p>
            <a:r>
              <a:rPr lang="zh-CN" altLang="zh-CN" dirty="0"/>
              <a:t>数据结构是指相互之间存在一种或多种特定关系的数据元素的集合，是用来存储一组相关数据的。</a:t>
            </a:r>
            <a:endParaRPr lang="en-US" altLang="zh-CN" dirty="0"/>
          </a:p>
          <a:p>
            <a:r>
              <a:rPr lang="en-US" altLang="zh-CN" dirty="0"/>
              <a:t>Python</a:t>
            </a:r>
            <a:r>
              <a:rPr lang="zh-CN" altLang="zh-CN" dirty="0"/>
              <a:t>中常见的数据结构</a:t>
            </a:r>
            <a:r>
              <a:rPr lang="zh-CN" altLang="en-US" dirty="0"/>
              <a:t>有</a:t>
            </a:r>
            <a:r>
              <a:rPr lang="zh-CN" altLang="zh-CN" dirty="0"/>
              <a:t>序列（如列表、元组、字符串）、映射（如字典）以及集合（</a:t>
            </a:r>
            <a:r>
              <a:rPr lang="en-US" altLang="zh-CN" dirty="0"/>
              <a:t>set</a:t>
            </a:r>
            <a:r>
              <a:rPr lang="zh-CN" altLang="zh-CN" dirty="0"/>
              <a:t>）</a:t>
            </a:r>
            <a:r>
              <a:rPr lang="zh-CN" altLang="en-US" dirty="0"/>
              <a:t>，</a:t>
            </a:r>
            <a:r>
              <a:rPr lang="zh-CN" altLang="zh-CN" dirty="0"/>
              <a:t>是主要的三类</a:t>
            </a:r>
            <a:r>
              <a:rPr lang="zh-CN" altLang="zh-CN"/>
              <a:t>容器。</a:t>
            </a:r>
            <a:endParaRPr lang="zh-CN"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5360" y="1002072"/>
            <a:ext cx="11523135" cy="2376264"/>
          </a:xfrm>
        </p:spPr>
        <p:txBody>
          <a:bodyPr/>
          <a:lstStyle/>
          <a:p>
            <a:pPr lvl="0"/>
            <a:r>
              <a:rPr lang="en-US" altLang="zh-CN" dirty="0"/>
              <a:t>10</a:t>
            </a:r>
            <a:r>
              <a:rPr lang="en-US" altLang="zh-CN" dirty="0" smtClean="0"/>
              <a:t>) sort</a:t>
            </a:r>
            <a:r>
              <a:rPr lang="en-US" altLang="zh-CN" dirty="0"/>
              <a:t>()</a:t>
            </a:r>
            <a:endParaRPr lang="zh-CN" altLang="zh-CN" dirty="0"/>
          </a:p>
          <a:p>
            <a:pPr lvl="1"/>
            <a:r>
              <a:rPr lang="en-US" altLang="zh-CN" dirty="0"/>
              <a:t>sort()</a:t>
            </a:r>
            <a:r>
              <a:rPr lang="zh-CN" altLang="zh-CN" dirty="0"/>
              <a:t>方法，用于将列表中的元素进行排序。默认按升序排列。使用</a:t>
            </a:r>
            <a:r>
              <a:rPr lang="en-US" altLang="zh-CN" dirty="0"/>
              <a:t>reverse</a:t>
            </a:r>
            <a:r>
              <a:rPr lang="zh-CN" altLang="zh-CN" dirty="0"/>
              <a:t>参数来指明列表是否降序排列，参数是简单的布尔值</a:t>
            </a:r>
            <a:r>
              <a:rPr lang="en-US" altLang="zh-CN" dirty="0"/>
              <a:t>True</a:t>
            </a:r>
            <a:r>
              <a:rPr lang="zh-CN" altLang="zh-CN" dirty="0"/>
              <a:t>或</a:t>
            </a:r>
            <a:r>
              <a:rPr lang="en-US" altLang="zh-CN" dirty="0"/>
              <a:t>False</a:t>
            </a:r>
            <a:r>
              <a:rPr lang="zh-CN" altLang="zh-CN" dirty="0"/>
              <a:t>，若其值等于</a:t>
            </a:r>
            <a:r>
              <a:rPr lang="en-US" altLang="zh-CN" dirty="0"/>
              <a:t>True</a:t>
            </a:r>
            <a:r>
              <a:rPr lang="zh-CN" altLang="zh-CN" dirty="0"/>
              <a:t>表示降序排序，默认为</a:t>
            </a:r>
            <a:r>
              <a:rPr lang="en-US" altLang="zh-CN" dirty="0"/>
              <a:t>False</a:t>
            </a:r>
            <a:r>
              <a:rPr lang="zh-CN" altLang="zh-CN" dirty="0"/>
              <a:t>。如果列表中包含的是字符串，按字母串排序规则排序。可以使用</a:t>
            </a:r>
            <a:r>
              <a:rPr lang="en-US" altLang="zh-CN" dirty="0"/>
              <a:t>key</a:t>
            </a:r>
            <a:r>
              <a:rPr lang="zh-CN" altLang="zh-CN" dirty="0"/>
              <a:t>参数。</a:t>
            </a:r>
            <a:endParaRPr lang="zh-CN" altLang="en-US" dirty="0"/>
          </a:p>
        </p:txBody>
      </p:sp>
      <p:sp>
        <p:nvSpPr>
          <p:cNvPr id="4" name="矩形 3"/>
          <p:cNvSpPr/>
          <p:nvPr/>
        </p:nvSpPr>
        <p:spPr>
          <a:xfrm>
            <a:off x="4439816" y="3134285"/>
            <a:ext cx="6096000" cy="3247043"/>
          </a:xfrm>
          <a:prstGeom prst="rect">
            <a:avLst/>
          </a:prstGeom>
          <a:ln>
            <a:solidFill>
              <a:srgbClr val="00B050"/>
            </a:solidFill>
          </a:ln>
        </p:spPr>
        <p:txBody>
          <a:bodyPr>
            <a:spAutoFit/>
          </a:bodyPr>
          <a:lstStyle/>
          <a:p>
            <a:pPr algn="l">
              <a:spcBef>
                <a:spcPts val="600"/>
              </a:spcBef>
            </a:pPr>
            <a:r>
              <a:rPr lang="en-US" altLang="zh-CN" sz="1600" dirty="0"/>
              <a:t>&gt;&gt;&gt; numbers=[12,34,3.14,99,-10]</a:t>
            </a:r>
            <a:endParaRPr lang="zh-CN" altLang="zh-CN" sz="1600" dirty="0"/>
          </a:p>
          <a:p>
            <a:pPr algn="l">
              <a:spcBef>
                <a:spcPts val="600"/>
              </a:spcBef>
            </a:pPr>
            <a:r>
              <a:rPr lang="en-US" altLang="zh-CN" sz="1600" dirty="0"/>
              <a:t>&gt;&gt;&gt; </a:t>
            </a:r>
            <a:r>
              <a:rPr lang="en-US" altLang="zh-CN" sz="1600" dirty="0" err="1"/>
              <a:t>numbers.sort</a:t>
            </a:r>
            <a:r>
              <a:rPr lang="en-US" altLang="zh-CN" sz="1600" dirty="0"/>
              <a:t>()</a:t>
            </a:r>
            <a:endParaRPr lang="zh-CN" altLang="zh-CN" sz="1600" dirty="0"/>
          </a:p>
          <a:p>
            <a:pPr algn="l">
              <a:spcBef>
                <a:spcPts val="600"/>
              </a:spcBef>
            </a:pPr>
            <a:r>
              <a:rPr lang="en-US" altLang="zh-CN" sz="1600" dirty="0"/>
              <a:t>&gt;&gt;&gt; numbers</a:t>
            </a:r>
            <a:endParaRPr lang="zh-CN" altLang="zh-CN" sz="1600" dirty="0"/>
          </a:p>
          <a:p>
            <a:pPr algn="l">
              <a:spcBef>
                <a:spcPts val="600"/>
              </a:spcBef>
            </a:pPr>
            <a:r>
              <a:rPr lang="en-US" altLang="zh-CN" sz="1600" dirty="0"/>
              <a:t>[-10, 3.14, 12, 34, 99]</a:t>
            </a:r>
            <a:endParaRPr lang="zh-CN" altLang="zh-CN" sz="1600" dirty="0"/>
          </a:p>
          <a:p>
            <a:pPr algn="l">
              <a:spcBef>
                <a:spcPts val="600"/>
              </a:spcBef>
            </a:pPr>
            <a:r>
              <a:rPr lang="en-US" altLang="zh-CN" sz="1600" dirty="0"/>
              <a:t>&gt;&gt;&gt; </a:t>
            </a:r>
            <a:r>
              <a:rPr lang="en-US" altLang="zh-CN" sz="1600" dirty="0" err="1"/>
              <a:t>numbers.sort</a:t>
            </a:r>
            <a:r>
              <a:rPr lang="en-US" altLang="zh-CN" sz="1600" dirty="0"/>
              <a:t>(reverse=True)</a:t>
            </a:r>
            <a:endParaRPr lang="zh-CN" altLang="zh-CN" sz="1600" dirty="0"/>
          </a:p>
          <a:p>
            <a:pPr algn="l">
              <a:spcBef>
                <a:spcPts val="600"/>
              </a:spcBef>
            </a:pPr>
            <a:r>
              <a:rPr lang="en-US" altLang="zh-CN" sz="1600" dirty="0"/>
              <a:t>&gt;&gt;&gt; numbers</a:t>
            </a:r>
            <a:endParaRPr lang="zh-CN" altLang="zh-CN" sz="1600" dirty="0"/>
          </a:p>
          <a:p>
            <a:pPr algn="l">
              <a:spcBef>
                <a:spcPts val="600"/>
              </a:spcBef>
            </a:pPr>
            <a:r>
              <a:rPr lang="en-US" altLang="zh-CN" sz="1600" dirty="0"/>
              <a:t>[99, 34, 12, 3.14, -10]</a:t>
            </a:r>
            <a:endParaRPr lang="zh-CN" altLang="zh-CN" sz="1600" dirty="0"/>
          </a:p>
          <a:p>
            <a:pPr algn="l">
              <a:spcBef>
                <a:spcPts val="600"/>
              </a:spcBef>
            </a:pPr>
            <a:r>
              <a:rPr lang="en-US" altLang="zh-CN" sz="1600" dirty="0"/>
              <a:t>&gt;&gt;&gt; </a:t>
            </a:r>
            <a:r>
              <a:rPr lang="en-US" altLang="zh-CN" sz="1600" dirty="0" err="1"/>
              <a:t>numbers.sort</a:t>
            </a:r>
            <a:r>
              <a:rPr lang="en-US" altLang="zh-CN" sz="1600" dirty="0"/>
              <a:t>(key=</a:t>
            </a:r>
            <a:r>
              <a:rPr lang="en-US" altLang="zh-CN" sz="1600" dirty="0" err="1"/>
              <a:t>str</a:t>
            </a:r>
            <a:r>
              <a:rPr lang="en-US" altLang="zh-CN" sz="1600" dirty="0"/>
              <a:t>)    #</a:t>
            </a:r>
            <a:r>
              <a:rPr lang="zh-CN" altLang="zh-CN" sz="1600" dirty="0"/>
              <a:t>按转换为字符串后的大小升序排列</a:t>
            </a:r>
            <a:endParaRPr lang="zh-CN" altLang="zh-CN" sz="1600" dirty="0"/>
          </a:p>
          <a:p>
            <a:pPr algn="l">
              <a:spcBef>
                <a:spcPts val="600"/>
              </a:spcBef>
            </a:pPr>
            <a:r>
              <a:rPr lang="en-US" altLang="zh-CN" sz="1600" dirty="0"/>
              <a:t>&gt;&gt;&gt; numbers</a:t>
            </a:r>
            <a:endParaRPr lang="zh-CN" altLang="zh-CN" sz="1600" dirty="0"/>
          </a:p>
          <a:p>
            <a:pPr algn="l">
              <a:spcBef>
                <a:spcPts val="600"/>
              </a:spcBef>
            </a:pPr>
            <a:r>
              <a:rPr lang="en-US" altLang="zh-CN" sz="1600" dirty="0"/>
              <a:t>[-10, 12, 3.14, 34, 99]</a:t>
            </a:r>
            <a:endParaRPr lang="zh-CN" altLang="en-US" sz="16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6940550" y="1898650"/>
              <a:ext cx="1631950" cy="107950"/>
            </p14:xfrm>
          </p:contentPart>
        </mc:Choice>
        <mc:Fallback xmlns="">
          <p:pic>
            <p:nvPicPr>
              <p:cNvPr id="5" name="墨迹 4"/>
            </p:nvPicPr>
            <p:blipFill>
              <a:blip r:embed="rId2"/>
            </p:blipFill>
            <p:spPr>
              <a:xfrm>
                <a:off x="6940550" y="1898650"/>
                <a:ext cx="1631950" cy="1079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6076950" y="4699000"/>
              <a:ext cx="977900" cy="360"/>
            </p14:xfrm>
          </p:contentPart>
        </mc:Choice>
        <mc:Fallback xmlns="">
          <p:pic>
            <p:nvPicPr>
              <p:cNvPr id="6" name="墨迹 5"/>
            </p:nvPicPr>
            <p:blipFill>
              <a:blip r:embed="rId4"/>
            </p:blipFill>
            <p:spPr>
              <a:xfrm>
                <a:off x="6076950" y="4699000"/>
                <a:ext cx="9779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7664450" y="4413250"/>
              <a:ext cx="82550" cy="355600"/>
            </p14:xfrm>
          </p:contentPart>
        </mc:Choice>
        <mc:Fallback xmlns="">
          <p:pic>
            <p:nvPicPr>
              <p:cNvPr id="7" name="墨迹 6"/>
            </p:nvPicPr>
            <p:blipFill>
              <a:blip r:embed="rId6"/>
            </p:blipFill>
            <p:spPr>
              <a:xfrm>
                <a:off x="7664450" y="4413250"/>
                <a:ext cx="82550" cy="3556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6381750" y="3403600"/>
              <a:ext cx="260350" cy="558800"/>
            </p14:xfrm>
          </p:contentPart>
        </mc:Choice>
        <mc:Fallback xmlns="">
          <p:pic>
            <p:nvPicPr>
              <p:cNvPr id="8" name="墨迹 7"/>
            </p:nvPicPr>
            <p:blipFill>
              <a:blip r:embed="rId8"/>
            </p:blipFill>
            <p:spPr>
              <a:xfrm>
                <a:off x="6381750" y="3403600"/>
                <a:ext cx="260350" cy="558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6007100" y="5638800"/>
              <a:ext cx="704850" cy="76200"/>
            </p14:xfrm>
          </p:contentPart>
        </mc:Choice>
        <mc:Fallback xmlns="">
          <p:pic>
            <p:nvPicPr>
              <p:cNvPr id="9" name="墨迹 8"/>
            </p:nvPicPr>
            <p:blipFill>
              <a:blip r:embed="rId10"/>
            </p:blipFill>
            <p:spPr>
              <a:xfrm>
                <a:off x="6007100" y="5638800"/>
                <a:ext cx="704850" cy="76200"/>
              </a:xfrm>
              <a:prstGeom prst="rect"/>
            </p:spPr>
          </p:pic>
        </mc:Fallback>
      </mc:AlternateContent>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矩形 2"/>
          <p:cNvSpPr/>
          <p:nvPr/>
        </p:nvSpPr>
        <p:spPr>
          <a:xfrm>
            <a:off x="263352" y="1124744"/>
            <a:ext cx="5616624" cy="5355312"/>
          </a:xfrm>
          <a:prstGeom prst="rect">
            <a:avLst/>
          </a:prstGeom>
          <a:ln>
            <a:solidFill>
              <a:srgbClr val="00B050"/>
            </a:solidFill>
          </a:ln>
        </p:spPr>
        <p:txBody>
          <a:bodyPr wrap="square">
            <a:spAutoFit/>
          </a:bodyPr>
          <a:lstStyle/>
          <a:p>
            <a:pPr algn="l"/>
            <a:r>
              <a:rPr lang="en-US" altLang="zh-CN" sz="1800" dirty="0"/>
              <a:t>&gt;&gt;&gt; vehicle = ['train', 'bus', 'car', 'subway', 'ship', 'bicycle']</a:t>
            </a:r>
            <a:endParaRPr lang="zh-CN" altLang="zh-CN" sz="1800" dirty="0"/>
          </a:p>
          <a:p>
            <a:pPr algn="l"/>
            <a:r>
              <a:rPr lang="en-US" altLang="zh-CN" sz="1800" dirty="0"/>
              <a:t>&gt;&gt;&gt; </a:t>
            </a:r>
            <a:r>
              <a:rPr lang="en-US" altLang="zh-CN" sz="1800" dirty="0" err="1"/>
              <a:t>vehicle.sort</a:t>
            </a:r>
            <a:r>
              <a:rPr lang="en-US" altLang="zh-CN" sz="1800" dirty="0"/>
              <a:t>()</a:t>
            </a:r>
            <a:endParaRPr lang="zh-CN" altLang="zh-CN" sz="1800" dirty="0"/>
          </a:p>
          <a:p>
            <a:pPr algn="l"/>
            <a:r>
              <a:rPr lang="en-US" altLang="zh-CN" sz="1800" dirty="0"/>
              <a:t>&gt;&gt;&gt; vehicle</a:t>
            </a:r>
            <a:endParaRPr lang="zh-CN" altLang="zh-CN" sz="1800" dirty="0"/>
          </a:p>
          <a:p>
            <a:pPr algn="l"/>
            <a:r>
              <a:rPr lang="en-US" altLang="zh-CN" sz="1800" dirty="0"/>
              <a:t>['bicycle', 'bus', 'car', 'ship', 'subway', 'train']</a:t>
            </a:r>
            <a:endParaRPr lang="zh-CN" altLang="zh-CN" sz="1800" dirty="0"/>
          </a:p>
          <a:p>
            <a:pPr algn="l"/>
            <a:r>
              <a:rPr lang="en-US" altLang="zh-CN" sz="1800" dirty="0"/>
              <a:t>&gt;&gt;&gt; </a:t>
            </a:r>
            <a:r>
              <a:rPr lang="en-US" altLang="zh-CN" sz="1800" dirty="0" err="1"/>
              <a:t>vehicle.sort</a:t>
            </a:r>
            <a:r>
              <a:rPr lang="en-US" altLang="zh-CN" sz="1800" dirty="0"/>
              <a:t>(key=</a:t>
            </a:r>
            <a:r>
              <a:rPr lang="en-US" altLang="zh-CN" sz="1800" dirty="0" err="1"/>
              <a:t>len</a:t>
            </a:r>
            <a:r>
              <a:rPr lang="en-US" altLang="zh-CN" sz="1800" dirty="0"/>
              <a:t>)    #</a:t>
            </a:r>
            <a:r>
              <a:rPr lang="zh-CN" altLang="zh-CN" sz="1800" dirty="0"/>
              <a:t>按字符串的长度升序排列</a:t>
            </a:r>
            <a:endParaRPr lang="zh-CN" altLang="zh-CN" sz="1800" dirty="0"/>
          </a:p>
          <a:p>
            <a:pPr algn="l"/>
            <a:r>
              <a:rPr lang="en-US" altLang="zh-CN" sz="1800" dirty="0"/>
              <a:t>&gt;&gt;&gt; vehicle</a:t>
            </a:r>
            <a:endParaRPr lang="zh-CN" altLang="zh-CN" sz="1800" dirty="0"/>
          </a:p>
          <a:p>
            <a:pPr algn="l"/>
            <a:r>
              <a:rPr lang="en-US" altLang="zh-CN" sz="1800" dirty="0"/>
              <a:t>['bus', 'car', 'ship', 'train', 'subway', 'bicycle']</a:t>
            </a:r>
            <a:endParaRPr lang="zh-CN" altLang="zh-CN" sz="1800" dirty="0"/>
          </a:p>
          <a:p>
            <a:pPr algn="l"/>
            <a:r>
              <a:rPr lang="en-US" altLang="zh-CN" sz="1800" dirty="0"/>
              <a:t>&gt;&gt;&gt; </a:t>
            </a:r>
            <a:r>
              <a:rPr lang="en-US" altLang="zh-CN" sz="1800" dirty="0" err="1"/>
              <a:t>vehicle.sort</a:t>
            </a:r>
            <a:r>
              <a:rPr lang="en-US" altLang="zh-CN" sz="1800" dirty="0"/>
              <a:t>(reverse=True)</a:t>
            </a:r>
            <a:endParaRPr lang="zh-CN" altLang="zh-CN" sz="1800" dirty="0"/>
          </a:p>
          <a:p>
            <a:pPr algn="l"/>
            <a:r>
              <a:rPr lang="en-US" altLang="zh-CN" sz="1800" dirty="0"/>
              <a:t>&gt;&gt;&gt; vehicle</a:t>
            </a:r>
            <a:endParaRPr lang="zh-CN" altLang="zh-CN" sz="1800" dirty="0"/>
          </a:p>
          <a:p>
            <a:pPr algn="l"/>
            <a:r>
              <a:rPr lang="en-US" altLang="zh-CN" sz="1800" dirty="0"/>
              <a:t>['train', 'subway', 'ship', 'car', 'bus', 'bicycle']</a:t>
            </a:r>
            <a:endParaRPr lang="zh-CN" altLang="zh-CN" sz="1800" dirty="0"/>
          </a:p>
          <a:p>
            <a:pPr algn="l"/>
            <a:r>
              <a:rPr lang="en-US" altLang="zh-CN" sz="1800" dirty="0"/>
              <a:t>&gt;&gt;&gt; </a:t>
            </a:r>
            <a:r>
              <a:rPr lang="en-US" altLang="zh-CN" sz="1800" dirty="0" err="1"/>
              <a:t>vehicle.sort</a:t>
            </a:r>
            <a:r>
              <a:rPr lang="en-US" altLang="zh-CN" sz="1800" dirty="0"/>
              <a:t>(key=</a:t>
            </a:r>
            <a:r>
              <a:rPr lang="en-US" altLang="zh-CN" sz="1800" dirty="0" err="1"/>
              <a:t>len,reverse</a:t>
            </a:r>
            <a:r>
              <a:rPr lang="en-US" altLang="zh-CN" sz="1800" dirty="0"/>
              <a:t>=True)</a:t>
            </a:r>
            <a:endParaRPr lang="zh-CN" altLang="zh-CN" sz="1800" dirty="0"/>
          </a:p>
          <a:p>
            <a:pPr algn="l"/>
            <a:r>
              <a:rPr lang="en-US" altLang="zh-CN" sz="1800" dirty="0"/>
              <a:t>&gt;&gt;&gt; vehicle</a:t>
            </a:r>
            <a:endParaRPr lang="zh-CN" altLang="zh-CN" sz="1800" dirty="0"/>
          </a:p>
          <a:p>
            <a:pPr algn="l"/>
            <a:r>
              <a:rPr lang="en-US" altLang="zh-CN" sz="1800" dirty="0"/>
              <a:t>['bicycle', 'subway', 'train', 'ship', 'car', 'bus']</a:t>
            </a:r>
            <a:endParaRPr lang="zh-CN" altLang="en-US" sz="1800" dirty="0"/>
          </a:p>
        </p:txBody>
      </p:sp>
      <p:sp>
        <p:nvSpPr>
          <p:cNvPr id="4" name="矩形 3"/>
          <p:cNvSpPr/>
          <p:nvPr/>
        </p:nvSpPr>
        <p:spPr>
          <a:xfrm>
            <a:off x="6048672" y="1124744"/>
            <a:ext cx="5951984" cy="5304016"/>
          </a:xfrm>
          <a:prstGeom prst="rect">
            <a:avLst/>
          </a:prstGeom>
          <a:ln>
            <a:solidFill>
              <a:srgbClr val="00B050"/>
            </a:solidFill>
          </a:ln>
        </p:spPr>
        <p:txBody>
          <a:bodyPr wrap="square">
            <a:spAutoFit/>
          </a:bodyPr>
          <a:lstStyle/>
          <a:p>
            <a:pPr algn="l">
              <a:spcBef>
                <a:spcPts val="800"/>
              </a:spcBef>
            </a:pPr>
            <a:r>
              <a:rPr lang="en-US" altLang="zh-CN" sz="1800" dirty="0"/>
              <a:t>&gt;&gt;&gt; </a:t>
            </a:r>
            <a:r>
              <a:rPr lang="en-US" altLang="zh-CN" sz="1800" dirty="0" err="1"/>
              <a:t>nv</a:t>
            </a:r>
            <a:r>
              <a:rPr lang="en-US" altLang="zh-CN" sz="1800" dirty="0"/>
              <a:t>=[12,'bus',99,'train']</a:t>
            </a:r>
            <a:endParaRPr lang="zh-CN" altLang="zh-CN" sz="1800" dirty="0"/>
          </a:p>
          <a:p>
            <a:pPr algn="l">
              <a:spcBef>
                <a:spcPts val="800"/>
              </a:spcBef>
            </a:pPr>
            <a:r>
              <a:rPr lang="en-US" altLang="zh-CN" sz="1800" dirty="0"/>
              <a:t>&gt;&gt;&gt; </a:t>
            </a:r>
            <a:r>
              <a:rPr lang="en-US" altLang="zh-CN" sz="1800" dirty="0" err="1"/>
              <a:t>nv.sort</a:t>
            </a:r>
            <a:r>
              <a:rPr lang="en-US" altLang="zh-CN" sz="1800" dirty="0"/>
              <a:t>()</a:t>
            </a:r>
            <a:endParaRPr lang="zh-CN" altLang="zh-CN" sz="1800" dirty="0"/>
          </a:p>
          <a:p>
            <a:pPr algn="l">
              <a:spcBef>
                <a:spcPts val="800"/>
              </a:spcBef>
            </a:pPr>
            <a:r>
              <a:rPr lang="en-US" altLang="zh-CN" sz="1800" dirty="0" err="1"/>
              <a:t>Traceback</a:t>
            </a:r>
            <a:r>
              <a:rPr lang="en-US" altLang="zh-CN" sz="1800" dirty="0"/>
              <a:t> (most recent call last):</a:t>
            </a:r>
            <a:endParaRPr lang="zh-CN" altLang="zh-CN" sz="1800" dirty="0"/>
          </a:p>
          <a:p>
            <a:pPr algn="l">
              <a:spcBef>
                <a:spcPts val="800"/>
              </a:spcBef>
            </a:pPr>
            <a:r>
              <a:rPr lang="en-US" altLang="zh-CN" sz="1800" dirty="0"/>
              <a:t>  File "&lt;pyshell#63&gt;", line 1, in &lt;module&gt;</a:t>
            </a:r>
            <a:endParaRPr lang="zh-CN" altLang="zh-CN" sz="1800" dirty="0"/>
          </a:p>
          <a:p>
            <a:pPr algn="l">
              <a:spcBef>
                <a:spcPts val="800"/>
              </a:spcBef>
            </a:pPr>
            <a:r>
              <a:rPr lang="en-US" altLang="zh-CN" sz="1800" dirty="0"/>
              <a:t>    </a:t>
            </a:r>
            <a:r>
              <a:rPr lang="en-US" altLang="zh-CN" sz="1800" dirty="0" err="1"/>
              <a:t>nv.sort</a:t>
            </a:r>
            <a:r>
              <a:rPr lang="en-US" altLang="zh-CN" sz="1800" dirty="0"/>
              <a:t>()</a:t>
            </a:r>
            <a:endParaRPr lang="zh-CN" altLang="zh-CN" sz="1800" dirty="0"/>
          </a:p>
          <a:p>
            <a:pPr algn="l">
              <a:spcBef>
                <a:spcPts val="800"/>
              </a:spcBef>
            </a:pPr>
            <a:r>
              <a:rPr lang="en-US" altLang="zh-CN" sz="1800" dirty="0" err="1"/>
              <a:t>TypeError</a:t>
            </a:r>
            <a:r>
              <a:rPr lang="en-US" altLang="zh-CN" sz="1800" dirty="0"/>
              <a:t>: '&lt;' not supported between instances of '</a:t>
            </a:r>
            <a:r>
              <a:rPr lang="en-US" altLang="zh-CN" sz="1800" dirty="0" err="1"/>
              <a:t>str</a:t>
            </a:r>
            <a:r>
              <a:rPr lang="en-US" altLang="zh-CN" sz="1800" dirty="0"/>
              <a:t>' and '</a:t>
            </a:r>
            <a:r>
              <a:rPr lang="en-US" altLang="zh-CN" sz="1800" dirty="0" err="1"/>
              <a:t>int</a:t>
            </a:r>
            <a:r>
              <a:rPr lang="en-US" altLang="zh-CN" sz="1800" dirty="0"/>
              <a:t>'</a:t>
            </a:r>
            <a:endParaRPr lang="zh-CN" altLang="zh-CN" sz="1800" dirty="0"/>
          </a:p>
          <a:p>
            <a:pPr algn="l">
              <a:spcBef>
                <a:spcPts val="800"/>
              </a:spcBef>
            </a:pPr>
            <a:r>
              <a:rPr lang="en-US" altLang="zh-CN" sz="1800" dirty="0"/>
              <a:t>&gt;&gt;&gt; </a:t>
            </a:r>
            <a:r>
              <a:rPr lang="en-US" altLang="zh-CN" sz="1800" dirty="0" err="1"/>
              <a:t>nv.sort</a:t>
            </a:r>
            <a:r>
              <a:rPr lang="en-US" altLang="zh-CN" sz="1800" dirty="0"/>
              <a:t>(key=</a:t>
            </a:r>
            <a:r>
              <a:rPr lang="en-US" altLang="zh-CN" sz="1800" dirty="0" err="1"/>
              <a:t>str</a:t>
            </a:r>
            <a:r>
              <a:rPr lang="en-US" altLang="zh-CN" sz="1800" dirty="0"/>
              <a:t>)</a:t>
            </a:r>
            <a:endParaRPr lang="zh-CN" altLang="zh-CN" sz="1800" dirty="0"/>
          </a:p>
          <a:p>
            <a:pPr algn="l">
              <a:spcBef>
                <a:spcPts val="800"/>
              </a:spcBef>
            </a:pPr>
            <a:r>
              <a:rPr lang="en-US" altLang="zh-CN" sz="1800" dirty="0"/>
              <a:t>&gt;&gt;&gt; </a:t>
            </a:r>
            <a:r>
              <a:rPr lang="en-US" altLang="zh-CN" sz="1800" dirty="0" err="1"/>
              <a:t>nv</a:t>
            </a:r>
            <a:endParaRPr lang="zh-CN" altLang="zh-CN" sz="1800" dirty="0"/>
          </a:p>
          <a:p>
            <a:pPr algn="l">
              <a:spcBef>
                <a:spcPts val="800"/>
              </a:spcBef>
            </a:pPr>
            <a:r>
              <a:rPr lang="en-US" altLang="zh-CN" sz="1800" dirty="0"/>
              <a:t>[12, 99, 'bus', 'train']</a:t>
            </a:r>
            <a:endParaRPr lang="zh-CN" altLang="zh-CN" sz="1800" dirty="0"/>
          </a:p>
          <a:p>
            <a:pPr algn="l">
              <a:spcBef>
                <a:spcPts val="800"/>
              </a:spcBef>
            </a:pPr>
            <a:r>
              <a:rPr lang="en-US" altLang="zh-CN" sz="1800" dirty="0"/>
              <a:t>&gt;&gt;&gt; </a:t>
            </a:r>
            <a:r>
              <a:rPr lang="en-US" altLang="zh-CN" sz="1800" dirty="0" err="1"/>
              <a:t>nv.sort</a:t>
            </a:r>
            <a:r>
              <a:rPr lang="en-US" altLang="zh-CN" sz="1800" dirty="0"/>
              <a:t>(key=</a:t>
            </a:r>
            <a:r>
              <a:rPr lang="en-US" altLang="zh-CN" sz="1800" dirty="0" err="1"/>
              <a:t>len</a:t>
            </a:r>
            <a:r>
              <a:rPr lang="en-US" altLang="zh-CN" sz="1800" dirty="0"/>
              <a:t>)</a:t>
            </a:r>
            <a:endParaRPr lang="zh-CN" altLang="zh-CN" sz="1800" dirty="0"/>
          </a:p>
          <a:p>
            <a:pPr algn="l">
              <a:spcBef>
                <a:spcPts val="800"/>
              </a:spcBef>
            </a:pPr>
            <a:r>
              <a:rPr lang="en-US" altLang="zh-CN" sz="1800" dirty="0" err="1"/>
              <a:t>Traceback</a:t>
            </a:r>
            <a:r>
              <a:rPr lang="en-US" altLang="zh-CN" sz="1800" dirty="0"/>
              <a:t> (most recent call last):</a:t>
            </a:r>
            <a:endParaRPr lang="zh-CN" altLang="zh-CN" sz="1800" dirty="0"/>
          </a:p>
          <a:p>
            <a:pPr algn="l">
              <a:spcBef>
                <a:spcPts val="800"/>
              </a:spcBef>
            </a:pPr>
            <a:r>
              <a:rPr lang="en-US" altLang="zh-CN" sz="1800" dirty="0"/>
              <a:t>  File "&lt;pyshell#66&gt;", line 1, in &lt;module&gt;</a:t>
            </a:r>
            <a:endParaRPr lang="zh-CN" altLang="zh-CN" sz="1800" dirty="0"/>
          </a:p>
          <a:p>
            <a:pPr algn="l">
              <a:spcBef>
                <a:spcPts val="800"/>
              </a:spcBef>
            </a:pPr>
            <a:r>
              <a:rPr lang="en-US" altLang="zh-CN" sz="1800" dirty="0"/>
              <a:t>    </a:t>
            </a:r>
            <a:r>
              <a:rPr lang="en-US" altLang="zh-CN" sz="1800" dirty="0" err="1"/>
              <a:t>nv.sort</a:t>
            </a:r>
            <a:r>
              <a:rPr lang="en-US" altLang="zh-CN" sz="1800" dirty="0"/>
              <a:t>(key=</a:t>
            </a:r>
            <a:r>
              <a:rPr lang="en-US" altLang="zh-CN" sz="1800" dirty="0" err="1"/>
              <a:t>len</a:t>
            </a:r>
            <a:r>
              <a:rPr lang="en-US" altLang="zh-CN" sz="1800" dirty="0"/>
              <a:t>)</a:t>
            </a:r>
            <a:endParaRPr lang="zh-CN" altLang="zh-CN" sz="1800" dirty="0"/>
          </a:p>
          <a:p>
            <a:pPr algn="l">
              <a:spcBef>
                <a:spcPts val="800"/>
              </a:spcBef>
            </a:pPr>
            <a:r>
              <a:rPr lang="en-US" altLang="zh-CN" sz="1800" dirty="0" err="1"/>
              <a:t>TypeError</a:t>
            </a:r>
            <a:r>
              <a:rPr lang="en-US" altLang="zh-CN" sz="1800" dirty="0"/>
              <a:t>: object of type '</a:t>
            </a:r>
            <a:r>
              <a:rPr lang="en-US" altLang="zh-CN" sz="1800" dirty="0" err="1"/>
              <a:t>int</a:t>
            </a:r>
            <a:r>
              <a:rPr lang="en-US" altLang="zh-CN" sz="1800" dirty="0"/>
              <a:t>' has no </a:t>
            </a:r>
            <a:r>
              <a:rPr lang="en-US" altLang="zh-CN" sz="1800" dirty="0" err="1"/>
              <a:t>len</a:t>
            </a:r>
            <a:r>
              <a:rPr lang="en-US" altLang="zh-CN" sz="1800" dirty="0"/>
              <a:t>()</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1511300" y="3067050"/>
              <a:ext cx="1162050" cy="19050"/>
            </p14:xfrm>
          </p:contentPart>
        </mc:Choice>
        <mc:Fallback xmlns="">
          <p:pic>
            <p:nvPicPr>
              <p:cNvPr id="5" name="墨迹 4"/>
            </p:nvPicPr>
            <p:blipFill>
              <a:blip r:embed="rId2"/>
            </p:blipFill>
            <p:spPr>
              <a:xfrm>
                <a:off x="1511300" y="3067050"/>
                <a:ext cx="1162050" cy="190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1930400" y="4337050"/>
              <a:ext cx="1365250" cy="44450"/>
            </p14:xfrm>
          </p:contentPart>
        </mc:Choice>
        <mc:Fallback xmlns="">
          <p:pic>
            <p:nvPicPr>
              <p:cNvPr id="6" name="墨迹 5"/>
            </p:nvPicPr>
            <p:blipFill>
              <a:blip r:embed="rId4"/>
            </p:blipFill>
            <p:spPr>
              <a:xfrm>
                <a:off x="1930400" y="4337050"/>
                <a:ext cx="1365250" cy="44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1854200" y="5499100"/>
              <a:ext cx="2146300" cy="101600"/>
            </p14:xfrm>
          </p:contentPart>
        </mc:Choice>
        <mc:Fallback xmlns="">
          <p:pic>
            <p:nvPicPr>
              <p:cNvPr id="7" name="墨迹 6"/>
            </p:nvPicPr>
            <p:blipFill>
              <a:blip r:embed="rId6"/>
            </p:blipFill>
            <p:spPr>
              <a:xfrm>
                <a:off x="1854200" y="5499100"/>
                <a:ext cx="2146300" cy="1016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7048500" y="1416050"/>
              <a:ext cx="1587500" cy="57150"/>
            </p14:xfrm>
          </p:contentPart>
        </mc:Choice>
        <mc:Fallback xmlns="">
          <p:pic>
            <p:nvPicPr>
              <p:cNvPr id="8" name="墨迹 7"/>
            </p:nvPicPr>
            <p:blipFill>
              <a:blip r:embed="rId8"/>
            </p:blipFill>
            <p:spPr>
              <a:xfrm>
                <a:off x="7048500" y="1416050"/>
                <a:ext cx="1587500" cy="57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7289800" y="3708400"/>
              <a:ext cx="698500" cy="25400"/>
            </p14:xfrm>
          </p:contentPart>
        </mc:Choice>
        <mc:Fallback xmlns="">
          <p:pic>
            <p:nvPicPr>
              <p:cNvPr id="9" name="墨迹 8"/>
            </p:nvPicPr>
            <p:blipFill>
              <a:blip r:embed="rId10"/>
            </p:blipFill>
            <p:spPr>
              <a:xfrm>
                <a:off x="7289800" y="3708400"/>
                <a:ext cx="698500" cy="25400"/>
              </a:xfrm>
              <a:prstGeom prst="rect"/>
            </p:spPr>
          </p:pic>
        </mc:Fallback>
      </mc:AlternateContent>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2016224"/>
          </a:xfrm>
        </p:spPr>
        <p:txBody>
          <a:bodyPr/>
          <a:lstStyle/>
          <a:p>
            <a:r>
              <a:rPr lang="en-US" altLang="zh-CN" b="1" dirty="0"/>
              <a:t>8. </a:t>
            </a:r>
            <a:r>
              <a:rPr lang="zh-CN" altLang="zh-CN" b="1" dirty="0"/>
              <a:t>列表函数</a:t>
            </a:r>
            <a:endParaRPr lang="zh-CN" altLang="zh-CN" dirty="0"/>
          </a:p>
          <a:p>
            <a:pPr lvl="0"/>
            <a:r>
              <a:rPr lang="en-US" altLang="zh-CN" dirty="0"/>
              <a:t>1</a:t>
            </a:r>
            <a:r>
              <a:rPr lang="en-US" altLang="zh-CN" dirty="0" smtClean="0"/>
              <a:t>) </a:t>
            </a:r>
            <a:r>
              <a:rPr lang="en-US" altLang="zh-CN" dirty="0" err="1" smtClean="0"/>
              <a:t>len</a:t>
            </a:r>
            <a:r>
              <a:rPr lang="en-US" altLang="zh-CN" dirty="0"/>
              <a:t>()</a:t>
            </a:r>
            <a:r>
              <a:rPr lang="zh-CN" altLang="zh-CN" dirty="0"/>
              <a:t>函数</a:t>
            </a:r>
            <a:endParaRPr lang="zh-CN" altLang="zh-CN" dirty="0"/>
          </a:p>
          <a:p>
            <a:pPr lvl="1"/>
            <a:r>
              <a:rPr lang="en-US" altLang="zh-CN" dirty="0" err="1"/>
              <a:t>len</a:t>
            </a:r>
            <a:r>
              <a:rPr lang="en-US" altLang="zh-CN" dirty="0"/>
              <a:t>()</a:t>
            </a:r>
            <a:r>
              <a:rPr lang="zh-CN" altLang="zh-CN" dirty="0"/>
              <a:t>函数，用于返回列表中所包含元素的个数。例如：</a:t>
            </a:r>
            <a:endParaRPr lang="zh-CN" altLang="en-US" dirty="0"/>
          </a:p>
        </p:txBody>
      </p:sp>
      <p:sp>
        <p:nvSpPr>
          <p:cNvPr id="4" name="矩形 3"/>
          <p:cNvSpPr/>
          <p:nvPr/>
        </p:nvSpPr>
        <p:spPr>
          <a:xfrm>
            <a:off x="1703512" y="3140968"/>
            <a:ext cx="6096000" cy="1200329"/>
          </a:xfrm>
          <a:prstGeom prst="rect">
            <a:avLst/>
          </a:prstGeom>
        </p:spPr>
        <p:txBody>
          <a:bodyPr>
            <a:spAutoFit/>
          </a:bodyPr>
          <a:lstStyle/>
          <a:p>
            <a:pPr algn="l"/>
            <a:r>
              <a:rPr lang="en-US" altLang="zh-CN" sz="1800" dirty="0"/>
              <a:t>&gt;&gt;&gt; vehicle = ['train', 'bus', 'car', 'subway', 'ship', 'bicycle']</a:t>
            </a:r>
            <a:endParaRPr lang="zh-CN" altLang="zh-CN" sz="1800" dirty="0"/>
          </a:p>
          <a:p>
            <a:pPr algn="l"/>
            <a:r>
              <a:rPr lang="en-US" altLang="zh-CN" sz="1800" dirty="0"/>
              <a:t>&gt;&gt;&gt; </a:t>
            </a:r>
            <a:r>
              <a:rPr lang="en-US" altLang="zh-CN" sz="1800" dirty="0" err="1"/>
              <a:t>len</a:t>
            </a:r>
            <a:r>
              <a:rPr lang="en-US" altLang="zh-CN" sz="1800" dirty="0"/>
              <a:t>(vehicle)</a:t>
            </a:r>
            <a:endParaRPr lang="zh-CN" altLang="zh-CN" sz="1800" dirty="0"/>
          </a:p>
          <a:p>
            <a:pPr algn="l"/>
            <a:r>
              <a:rPr lang="en-US" altLang="zh-CN" sz="1800" dirty="0"/>
              <a:t>6</a:t>
            </a:r>
            <a:endParaRPr lang="zh-CN" altLang="en-US" sz="18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152128"/>
          </a:xfrm>
        </p:spPr>
        <p:txBody>
          <a:bodyPr/>
          <a:lstStyle/>
          <a:p>
            <a:pPr lvl="0"/>
            <a:r>
              <a:rPr lang="en-US" altLang="zh-CN" dirty="0"/>
              <a:t>2</a:t>
            </a:r>
            <a:r>
              <a:rPr lang="en-US" altLang="zh-CN" dirty="0" smtClean="0"/>
              <a:t>) max</a:t>
            </a:r>
            <a:r>
              <a:rPr lang="en-US" altLang="zh-CN" dirty="0"/>
              <a:t>()</a:t>
            </a:r>
            <a:r>
              <a:rPr lang="zh-CN" altLang="zh-CN" dirty="0"/>
              <a:t>函数</a:t>
            </a:r>
            <a:endParaRPr lang="zh-CN" altLang="zh-CN" dirty="0"/>
          </a:p>
          <a:p>
            <a:pPr lvl="1"/>
            <a:r>
              <a:rPr lang="en-US" altLang="zh-CN" dirty="0"/>
              <a:t>max()</a:t>
            </a:r>
            <a:r>
              <a:rPr lang="zh-CN" altLang="zh-CN" dirty="0"/>
              <a:t>函数，用于返回列表中元素的最大值。</a:t>
            </a:r>
            <a:endParaRPr lang="zh-CN" altLang="en-US" dirty="0"/>
          </a:p>
        </p:txBody>
      </p:sp>
      <p:sp>
        <p:nvSpPr>
          <p:cNvPr id="4" name="矩形 3"/>
          <p:cNvSpPr/>
          <p:nvPr/>
        </p:nvSpPr>
        <p:spPr>
          <a:xfrm>
            <a:off x="1271464" y="2276872"/>
            <a:ext cx="4104456" cy="1200329"/>
          </a:xfrm>
          <a:prstGeom prst="rect">
            <a:avLst/>
          </a:prstGeom>
        </p:spPr>
        <p:txBody>
          <a:bodyPr wrap="square">
            <a:spAutoFit/>
          </a:bodyPr>
          <a:lstStyle/>
          <a:p>
            <a:pPr algn="l"/>
            <a:r>
              <a:rPr lang="en-US" altLang="zh-CN" sz="1800" dirty="0"/>
              <a:t>&gt;&gt;&gt; number=[12,34,3.14,99,-10]</a:t>
            </a:r>
            <a:endParaRPr lang="zh-CN" altLang="zh-CN" sz="1800" dirty="0"/>
          </a:p>
          <a:p>
            <a:pPr algn="l"/>
            <a:r>
              <a:rPr lang="en-US" altLang="zh-CN" sz="1800" dirty="0"/>
              <a:t>max(number)</a:t>
            </a:r>
            <a:endParaRPr lang="zh-CN" altLang="zh-CN" sz="1800" dirty="0"/>
          </a:p>
          <a:p>
            <a:pPr algn="l"/>
            <a:r>
              <a:rPr lang="en-US" altLang="zh-CN" sz="1800" dirty="0"/>
              <a:t>99</a:t>
            </a:r>
            <a:endParaRPr lang="zh-CN" altLang="en-US" sz="1800" dirty="0"/>
          </a:p>
        </p:txBody>
      </p:sp>
      <p:sp>
        <p:nvSpPr>
          <p:cNvPr id="5" name="矩形 4"/>
          <p:cNvSpPr/>
          <p:nvPr/>
        </p:nvSpPr>
        <p:spPr>
          <a:xfrm>
            <a:off x="538747" y="3851756"/>
            <a:ext cx="7802137" cy="369332"/>
          </a:xfrm>
          <a:prstGeom prst="rect">
            <a:avLst/>
          </a:prstGeom>
        </p:spPr>
        <p:txBody>
          <a:bodyPr wrap="none">
            <a:spAutoFit/>
          </a:bodyPr>
          <a:lstStyle/>
          <a:p>
            <a:r>
              <a:rPr lang="zh-CN" altLang="zh-CN" sz="1800" dirty="0"/>
              <a:t>如果列表中包含的是字符串，按照字符串的比较大小方法排序返回最大值。</a:t>
            </a:r>
            <a:endParaRPr lang="zh-CN" altLang="en-US" sz="1800" dirty="0"/>
          </a:p>
        </p:txBody>
      </p:sp>
      <p:sp>
        <p:nvSpPr>
          <p:cNvPr id="6" name="矩形 5"/>
          <p:cNvSpPr/>
          <p:nvPr/>
        </p:nvSpPr>
        <p:spPr>
          <a:xfrm>
            <a:off x="1271464" y="4575030"/>
            <a:ext cx="6096000" cy="1200329"/>
          </a:xfrm>
          <a:prstGeom prst="rect">
            <a:avLst/>
          </a:prstGeom>
        </p:spPr>
        <p:txBody>
          <a:bodyPr>
            <a:spAutoFit/>
          </a:bodyPr>
          <a:lstStyle/>
          <a:p>
            <a:pPr algn="l"/>
            <a:r>
              <a:rPr lang="en-US" altLang="zh-CN" sz="1800" dirty="0"/>
              <a:t>&gt;&gt;&gt; vehicle = ['train', 'bus', 'car', 'subway', 'ship', 'bicycle']</a:t>
            </a:r>
            <a:endParaRPr lang="zh-CN" altLang="zh-CN" sz="1800" dirty="0"/>
          </a:p>
          <a:p>
            <a:pPr algn="l"/>
            <a:r>
              <a:rPr lang="en-US" altLang="zh-CN" sz="1800" dirty="0"/>
              <a:t>&gt;&gt;&gt; max(vehicle)</a:t>
            </a:r>
            <a:endParaRPr lang="zh-CN" altLang="zh-CN" sz="1800" dirty="0"/>
          </a:p>
          <a:p>
            <a:pPr algn="l"/>
            <a:r>
              <a:rPr lang="en-US" altLang="zh-CN" sz="1800" dirty="0"/>
              <a:t>'train'</a:t>
            </a:r>
            <a:endParaRPr lang="zh-CN" altLang="en-US" sz="1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zh-CN" altLang="zh-CN" dirty="0"/>
              <a:t>列表中只能包含可相互比较的元素，如列表元素中既有数字又有字符串则会出错。</a:t>
            </a:r>
            <a:endParaRPr lang="zh-CN" altLang="en-US" dirty="0"/>
          </a:p>
        </p:txBody>
      </p:sp>
      <p:sp>
        <p:nvSpPr>
          <p:cNvPr id="4" name="矩形 3"/>
          <p:cNvSpPr/>
          <p:nvPr/>
        </p:nvSpPr>
        <p:spPr>
          <a:xfrm>
            <a:off x="3048000" y="2467198"/>
            <a:ext cx="6096000" cy="2446824"/>
          </a:xfrm>
          <a:prstGeom prst="rect">
            <a:avLst/>
          </a:prstGeom>
        </p:spPr>
        <p:txBody>
          <a:bodyPr>
            <a:spAutoFit/>
          </a:bodyPr>
          <a:lstStyle/>
          <a:p>
            <a:pPr algn="l"/>
            <a:r>
              <a:rPr lang="en-US" altLang="zh-CN" sz="1800" dirty="0"/>
              <a:t>&gt;&gt;&gt; </a:t>
            </a:r>
            <a:r>
              <a:rPr lang="en-US" altLang="zh-CN" sz="1800" dirty="0" err="1"/>
              <a:t>num</a:t>
            </a:r>
            <a:r>
              <a:rPr lang="en-US" altLang="zh-CN" sz="1800" dirty="0"/>
              <a:t>=[12,34,3.14,'99',-10]</a:t>
            </a:r>
            <a:endParaRPr lang="zh-CN" altLang="zh-CN" sz="1800" dirty="0"/>
          </a:p>
          <a:p>
            <a:pPr algn="l"/>
            <a:r>
              <a:rPr lang="en-US" altLang="zh-CN" sz="1800" dirty="0"/>
              <a:t>&gt;&gt;&gt; max(</a:t>
            </a:r>
            <a:r>
              <a:rPr lang="en-US" altLang="zh-CN" sz="1800" dirty="0" err="1"/>
              <a:t>num</a:t>
            </a:r>
            <a:r>
              <a:rPr lang="en-US" altLang="zh-CN" sz="1800" dirty="0"/>
              <a:t>)</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"&lt;pyshell#67&gt;", line 1, in &lt;module&gt;</a:t>
            </a:r>
            <a:endParaRPr lang="zh-CN" altLang="zh-CN" sz="1800" dirty="0"/>
          </a:p>
          <a:p>
            <a:pPr algn="l"/>
            <a:r>
              <a:rPr lang="en-US" altLang="zh-CN" sz="1800" dirty="0"/>
              <a:t>    max(</a:t>
            </a:r>
            <a:r>
              <a:rPr lang="en-US" altLang="zh-CN" sz="1800" dirty="0" err="1"/>
              <a:t>num</a:t>
            </a:r>
            <a:r>
              <a:rPr lang="en-US" altLang="zh-CN" sz="1800" dirty="0"/>
              <a:t>)</a:t>
            </a:r>
            <a:endParaRPr lang="zh-CN" altLang="zh-CN" sz="1800" dirty="0"/>
          </a:p>
          <a:p>
            <a:pPr algn="l"/>
            <a:r>
              <a:rPr lang="en-US" altLang="zh-CN" sz="1800" dirty="0" err="1"/>
              <a:t>TypeError</a:t>
            </a:r>
            <a:r>
              <a:rPr lang="en-US" altLang="zh-CN" sz="1800" dirty="0"/>
              <a:t>: '&gt;' not supported between instances of '</a:t>
            </a:r>
            <a:r>
              <a:rPr lang="en-US" altLang="zh-CN" sz="1800" dirty="0" err="1"/>
              <a:t>str</a:t>
            </a:r>
            <a:r>
              <a:rPr lang="en-US" altLang="zh-CN" sz="1800" dirty="0"/>
              <a:t>' and '</a:t>
            </a:r>
            <a:r>
              <a:rPr lang="en-US" altLang="zh-CN" sz="1800" dirty="0" err="1"/>
              <a:t>int</a:t>
            </a:r>
            <a:r>
              <a:rPr lang="en-US" altLang="zh-CN" sz="1800" dirty="0"/>
              <a:t>'</a:t>
            </a:r>
            <a:endParaRPr lang="zh-CN" altLang="en-US" sz="18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872208"/>
          </a:xfrm>
        </p:spPr>
        <p:txBody>
          <a:bodyPr>
            <a:normAutofit lnSpcReduction="10000"/>
          </a:bodyPr>
          <a:lstStyle/>
          <a:p>
            <a:pPr lvl="0"/>
            <a:r>
              <a:rPr lang="en-US" altLang="zh-CN" dirty="0"/>
              <a:t>3</a:t>
            </a:r>
            <a:r>
              <a:rPr lang="en-US" altLang="zh-CN" dirty="0" smtClean="0"/>
              <a:t>) min</a:t>
            </a:r>
            <a:r>
              <a:rPr lang="en-US" altLang="zh-CN" dirty="0"/>
              <a:t>()</a:t>
            </a:r>
            <a:r>
              <a:rPr lang="zh-CN" altLang="zh-CN" dirty="0"/>
              <a:t>函数</a:t>
            </a:r>
            <a:endParaRPr lang="zh-CN" altLang="zh-CN" dirty="0"/>
          </a:p>
          <a:p>
            <a:pPr lvl="1"/>
            <a:r>
              <a:rPr lang="en-US" altLang="zh-CN" dirty="0"/>
              <a:t>min()</a:t>
            </a:r>
            <a:r>
              <a:rPr lang="zh-CN" altLang="zh-CN" dirty="0"/>
              <a:t>函数，用于返回列表中所包含元素的最小值。同样，如果列表中包含的是字符串，也按字符串的比较大小方法排序返回最小值，列表中只能包含可相互比较的元素。</a:t>
            </a:r>
            <a:endParaRPr lang="zh-CN" altLang="en-US" dirty="0"/>
          </a:p>
        </p:txBody>
      </p:sp>
      <p:sp>
        <p:nvSpPr>
          <p:cNvPr id="4" name="矩形 3"/>
          <p:cNvSpPr/>
          <p:nvPr/>
        </p:nvSpPr>
        <p:spPr>
          <a:xfrm>
            <a:off x="3575720" y="2564904"/>
            <a:ext cx="5688632" cy="3893374"/>
          </a:xfrm>
          <a:prstGeom prst="rect">
            <a:avLst/>
          </a:prstGeom>
          <a:ln>
            <a:solidFill>
              <a:srgbClr val="00B050"/>
            </a:solidFill>
          </a:ln>
        </p:spPr>
        <p:txBody>
          <a:bodyPr wrap="square">
            <a:spAutoFit/>
          </a:bodyPr>
          <a:lstStyle/>
          <a:p>
            <a:pPr algn="l">
              <a:spcBef>
                <a:spcPts val="600"/>
              </a:spcBef>
            </a:pPr>
            <a:r>
              <a:rPr lang="en-US" altLang="zh-CN" sz="1600" dirty="0"/>
              <a:t>&gt;&gt;&gt; numbers=[12,34,3.14,99,-10]</a:t>
            </a:r>
            <a:endParaRPr lang="zh-CN" altLang="zh-CN" sz="1600" dirty="0"/>
          </a:p>
          <a:p>
            <a:pPr algn="l">
              <a:spcBef>
                <a:spcPts val="600"/>
              </a:spcBef>
            </a:pPr>
            <a:r>
              <a:rPr lang="en-US" altLang="zh-CN" sz="1600" dirty="0"/>
              <a:t>&gt;&gt;&gt; min(numbers)</a:t>
            </a:r>
            <a:endParaRPr lang="zh-CN" altLang="zh-CN" sz="1600" dirty="0"/>
          </a:p>
          <a:p>
            <a:pPr algn="l">
              <a:spcBef>
                <a:spcPts val="600"/>
              </a:spcBef>
            </a:pPr>
            <a:r>
              <a:rPr lang="en-US" altLang="zh-CN" sz="1600" dirty="0"/>
              <a:t>-10</a:t>
            </a:r>
            <a:endParaRPr lang="zh-CN" altLang="zh-CN" sz="1600" dirty="0"/>
          </a:p>
          <a:p>
            <a:pPr algn="l">
              <a:spcBef>
                <a:spcPts val="600"/>
              </a:spcBef>
            </a:pPr>
            <a:r>
              <a:rPr lang="en-US" altLang="zh-CN" sz="1600" dirty="0"/>
              <a:t>&gt;&gt;&gt; vehicle = ['train', 'bus', 'car', 'subway', 'ship', 'bicycle']</a:t>
            </a:r>
            <a:endParaRPr lang="zh-CN" altLang="zh-CN" sz="1600" dirty="0"/>
          </a:p>
          <a:p>
            <a:pPr algn="l">
              <a:spcBef>
                <a:spcPts val="600"/>
              </a:spcBef>
            </a:pPr>
            <a:r>
              <a:rPr lang="en-US" altLang="zh-CN" sz="1600" dirty="0"/>
              <a:t>&gt;&gt;&gt; min(vehicle)</a:t>
            </a:r>
            <a:endParaRPr lang="zh-CN" altLang="zh-CN" sz="1600" dirty="0"/>
          </a:p>
          <a:p>
            <a:pPr algn="l">
              <a:spcBef>
                <a:spcPts val="600"/>
              </a:spcBef>
            </a:pPr>
            <a:r>
              <a:rPr lang="en-US" altLang="zh-CN" sz="1600" dirty="0"/>
              <a:t>'bicycle'</a:t>
            </a:r>
            <a:endParaRPr lang="zh-CN" altLang="zh-CN" sz="1600" dirty="0"/>
          </a:p>
          <a:p>
            <a:pPr algn="l">
              <a:spcBef>
                <a:spcPts val="600"/>
              </a:spcBef>
            </a:pPr>
            <a:r>
              <a:rPr lang="en-US" altLang="zh-CN" sz="1600" dirty="0"/>
              <a:t>&gt;&gt;&gt; </a:t>
            </a:r>
            <a:r>
              <a:rPr lang="en-US" altLang="zh-CN" sz="1600" dirty="0" err="1"/>
              <a:t>num</a:t>
            </a:r>
            <a:r>
              <a:rPr lang="en-US" altLang="zh-CN" sz="1600" dirty="0"/>
              <a:t>=[12,34,3.14,'99',-10]</a:t>
            </a:r>
            <a:endParaRPr lang="zh-CN" altLang="zh-CN" sz="1600" dirty="0"/>
          </a:p>
          <a:p>
            <a:pPr algn="l">
              <a:spcBef>
                <a:spcPts val="600"/>
              </a:spcBef>
            </a:pPr>
            <a:r>
              <a:rPr lang="en-US" altLang="zh-CN" sz="1600" dirty="0"/>
              <a:t>&gt;&gt;&gt; min(</a:t>
            </a:r>
            <a:r>
              <a:rPr lang="en-US" altLang="zh-CN" sz="1600" dirty="0" err="1"/>
              <a:t>num</a:t>
            </a:r>
            <a:r>
              <a:rPr lang="en-US" altLang="zh-CN" sz="1600" dirty="0"/>
              <a:t>)</a:t>
            </a:r>
            <a:endParaRPr lang="zh-CN" altLang="zh-CN" sz="1600" dirty="0"/>
          </a:p>
          <a:p>
            <a:pPr algn="l">
              <a:spcBef>
                <a:spcPts val="600"/>
              </a:spcBef>
            </a:pPr>
            <a:r>
              <a:rPr lang="en-US" altLang="zh-CN" sz="1600" dirty="0" err="1"/>
              <a:t>Traceback</a:t>
            </a:r>
            <a:r>
              <a:rPr lang="en-US" altLang="zh-CN" sz="1600" dirty="0"/>
              <a:t> (most recent call last):</a:t>
            </a:r>
            <a:endParaRPr lang="zh-CN" altLang="zh-CN" sz="1600" dirty="0"/>
          </a:p>
          <a:p>
            <a:pPr algn="l">
              <a:spcBef>
                <a:spcPts val="600"/>
              </a:spcBef>
            </a:pPr>
            <a:r>
              <a:rPr lang="en-US" altLang="zh-CN" sz="1600" dirty="0"/>
              <a:t>  File "&lt;pyshell#73&gt;", line 1, in &lt;module&gt;</a:t>
            </a:r>
            <a:endParaRPr lang="zh-CN" altLang="zh-CN" sz="1600" dirty="0"/>
          </a:p>
          <a:p>
            <a:pPr algn="l">
              <a:spcBef>
                <a:spcPts val="600"/>
              </a:spcBef>
            </a:pPr>
            <a:r>
              <a:rPr lang="en-US" altLang="zh-CN" sz="1600" dirty="0"/>
              <a:t>    min(</a:t>
            </a:r>
            <a:r>
              <a:rPr lang="en-US" altLang="zh-CN" sz="1600" dirty="0" err="1"/>
              <a:t>num</a:t>
            </a:r>
            <a:r>
              <a:rPr lang="en-US" altLang="zh-CN" sz="1600" dirty="0"/>
              <a:t>)</a:t>
            </a:r>
            <a:endParaRPr lang="zh-CN" altLang="zh-CN" sz="1600" dirty="0"/>
          </a:p>
          <a:p>
            <a:pPr algn="l">
              <a:spcBef>
                <a:spcPts val="600"/>
              </a:spcBef>
            </a:pPr>
            <a:r>
              <a:rPr lang="en-US" altLang="zh-CN" sz="1600" dirty="0" err="1"/>
              <a:t>TypeError</a:t>
            </a:r>
            <a:r>
              <a:rPr lang="en-US" altLang="zh-CN" sz="1600" dirty="0"/>
              <a:t>: '&lt;' not supported between instances of '</a:t>
            </a:r>
            <a:r>
              <a:rPr lang="en-US" altLang="zh-CN" sz="1600" dirty="0" err="1"/>
              <a:t>str</a:t>
            </a:r>
            <a:r>
              <a:rPr lang="en-US" altLang="zh-CN" sz="1600" dirty="0"/>
              <a:t>' and 'float'</a:t>
            </a:r>
            <a:endParaRPr lang="zh-CN" altLang="en-US" sz="16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656184"/>
          </a:xfrm>
        </p:spPr>
        <p:txBody>
          <a:bodyPr/>
          <a:lstStyle/>
          <a:p>
            <a:pPr lvl="0"/>
            <a:r>
              <a:rPr lang="en-US" altLang="zh-CN" dirty="0"/>
              <a:t>4</a:t>
            </a:r>
            <a:r>
              <a:rPr lang="en-US" altLang="zh-CN" dirty="0" smtClean="0"/>
              <a:t>) reversed</a:t>
            </a:r>
            <a:r>
              <a:rPr lang="en-US" altLang="zh-CN" dirty="0"/>
              <a:t>()</a:t>
            </a:r>
            <a:r>
              <a:rPr lang="zh-CN" altLang="zh-CN" dirty="0"/>
              <a:t>函数</a:t>
            </a:r>
            <a:endParaRPr lang="zh-CN" altLang="zh-CN" dirty="0"/>
          </a:p>
          <a:p>
            <a:pPr lvl="1"/>
            <a:r>
              <a:rPr lang="en-US" altLang="zh-CN" dirty="0"/>
              <a:t>reversed()</a:t>
            </a:r>
            <a:r>
              <a:rPr lang="zh-CN" altLang="zh-CN" dirty="0"/>
              <a:t>函数，将列表中的元素位置反向并返回可迭代的</a:t>
            </a:r>
            <a:r>
              <a:rPr lang="en-US" altLang="zh-CN" dirty="0"/>
              <a:t>reversed</a:t>
            </a:r>
            <a:r>
              <a:rPr lang="zh-CN" altLang="zh-CN" dirty="0"/>
              <a:t>对象。可以和</a:t>
            </a:r>
            <a:r>
              <a:rPr lang="en-US" altLang="zh-CN" dirty="0"/>
              <a:t>list()</a:t>
            </a:r>
            <a:r>
              <a:rPr lang="zh-CN" altLang="zh-CN" dirty="0"/>
              <a:t>函数联合起来使用得到列表。例如：</a:t>
            </a:r>
            <a:endParaRPr lang="zh-CN" altLang="en-US" dirty="0"/>
          </a:p>
        </p:txBody>
      </p:sp>
      <p:sp>
        <p:nvSpPr>
          <p:cNvPr id="4" name="矩形 3"/>
          <p:cNvSpPr/>
          <p:nvPr/>
        </p:nvSpPr>
        <p:spPr>
          <a:xfrm>
            <a:off x="2592288" y="2667684"/>
            <a:ext cx="6096000" cy="3785652"/>
          </a:xfrm>
          <a:prstGeom prst="rect">
            <a:avLst/>
          </a:prstGeom>
          <a:ln>
            <a:solidFill>
              <a:srgbClr val="00B050"/>
            </a:solidFill>
          </a:ln>
        </p:spPr>
        <p:txBody>
          <a:bodyPr>
            <a:spAutoFit/>
          </a:bodyPr>
          <a:lstStyle/>
          <a:p>
            <a:pPr algn="l">
              <a:spcBef>
                <a:spcPts val="800"/>
              </a:spcBef>
            </a:pPr>
            <a:r>
              <a:rPr lang="en-US" altLang="zh-CN" sz="1800" dirty="0"/>
              <a:t>&gt;&gt;&gt; vehicle = ['train', 'bus', 'car', 'subway', 'ship', 'bicycle']</a:t>
            </a:r>
            <a:endParaRPr lang="zh-CN" altLang="zh-CN" sz="1800" dirty="0"/>
          </a:p>
          <a:p>
            <a:pPr algn="l">
              <a:spcBef>
                <a:spcPts val="800"/>
              </a:spcBef>
            </a:pPr>
            <a:r>
              <a:rPr lang="en-US" altLang="zh-CN" sz="1800" dirty="0"/>
              <a:t>&gt;&gt;&gt; reversed(vehicle)</a:t>
            </a:r>
            <a:endParaRPr lang="zh-CN" altLang="zh-CN" sz="1800" dirty="0"/>
          </a:p>
          <a:p>
            <a:pPr algn="l">
              <a:spcBef>
                <a:spcPts val="800"/>
              </a:spcBef>
            </a:pPr>
            <a:r>
              <a:rPr lang="en-US" altLang="zh-CN" sz="1800" dirty="0"/>
              <a:t>&lt;</a:t>
            </a:r>
            <a:r>
              <a:rPr lang="en-US" altLang="zh-CN" sz="1800" dirty="0" err="1"/>
              <a:t>list_reverseiterator</a:t>
            </a:r>
            <a:r>
              <a:rPr lang="en-US" altLang="zh-CN" sz="1800" dirty="0"/>
              <a:t> object at 0x0000000002F370B8&gt;</a:t>
            </a:r>
            <a:endParaRPr lang="zh-CN" altLang="zh-CN" sz="1800" dirty="0"/>
          </a:p>
          <a:p>
            <a:pPr algn="l">
              <a:spcBef>
                <a:spcPts val="800"/>
              </a:spcBef>
            </a:pPr>
            <a:r>
              <a:rPr lang="en-US" altLang="zh-CN" sz="1800" dirty="0"/>
              <a:t>&gt;&gt;&gt; list(reversed(vehicle))</a:t>
            </a:r>
            <a:endParaRPr lang="zh-CN" altLang="zh-CN" sz="1800" dirty="0"/>
          </a:p>
          <a:p>
            <a:pPr algn="l">
              <a:spcBef>
                <a:spcPts val="800"/>
              </a:spcBef>
            </a:pPr>
            <a:r>
              <a:rPr lang="en-US" altLang="zh-CN" sz="1800" dirty="0"/>
              <a:t>['bicycle', 'ship', 'subway', 'car', 'bus', 'train']</a:t>
            </a:r>
            <a:endParaRPr lang="zh-CN" altLang="zh-CN" sz="1800" dirty="0"/>
          </a:p>
          <a:p>
            <a:pPr algn="l">
              <a:spcBef>
                <a:spcPts val="800"/>
              </a:spcBef>
            </a:pPr>
            <a:r>
              <a:rPr lang="en-US" altLang="zh-CN" sz="1800" dirty="0"/>
              <a:t>&gt;&gt;&gt; </a:t>
            </a:r>
            <a:r>
              <a:rPr lang="en-US" altLang="zh-CN" sz="1800" dirty="0" err="1"/>
              <a:t>nv</a:t>
            </a:r>
            <a:r>
              <a:rPr lang="en-US" altLang="zh-CN" sz="1800" dirty="0"/>
              <a:t>=[12,'bus',99,'train']</a:t>
            </a:r>
            <a:endParaRPr lang="zh-CN" altLang="zh-CN" sz="1800" dirty="0"/>
          </a:p>
          <a:p>
            <a:pPr algn="l">
              <a:spcBef>
                <a:spcPts val="800"/>
              </a:spcBef>
            </a:pPr>
            <a:r>
              <a:rPr lang="en-US" altLang="zh-CN" sz="1800" dirty="0"/>
              <a:t>&gt;&gt;&gt; reversed(</a:t>
            </a:r>
            <a:r>
              <a:rPr lang="en-US" altLang="zh-CN" sz="1800" dirty="0" err="1"/>
              <a:t>nv</a:t>
            </a:r>
            <a:r>
              <a:rPr lang="en-US" altLang="zh-CN" sz="1800" dirty="0"/>
              <a:t>)</a:t>
            </a:r>
            <a:endParaRPr lang="zh-CN" altLang="zh-CN" sz="1800" dirty="0"/>
          </a:p>
          <a:p>
            <a:pPr algn="l">
              <a:spcBef>
                <a:spcPts val="800"/>
              </a:spcBef>
            </a:pPr>
            <a:r>
              <a:rPr lang="en-US" altLang="zh-CN" sz="1800" dirty="0"/>
              <a:t>&lt;</a:t>
            </a:r>
            <a:r>
              <a:rPr lang="en-US" altLang="zh-CN" sz="1800" dirty="0" err="1"/>
              <a:t>list_reverseiterator</a:t>
            </a:r>
            <a:r>
              <a:rPr lang="en-US" altLang="zh-CN" sz="1800" dirty="0"/>
              <a:t> object at 0x0000000002F370B8&gt;</a:t>
            </a:r>
            <a:endParaRPr lang="zh-CN" altLang="zh-CN" sz="1800" dirty="0"/>
          </a:p>
          <a:p>
            <a:pPr algn="l">
              <a:spcBef>
                <a:spcPts val="800"/>
              </a:spcBef>
            </a:pPr>
            <a:r>
              <a:rPr lang="en-US" altLang="zh-CN" sz="1800" dirty="0"/>
              <a:t>&gt;&gt;&gt; list(reversed(</a:t>
            </a:r>
            <a:r>
              <a:rPr lang="en-US" altLang="zh-CN" sz="1800" dirty="0" err="1"/>
              <a:t>nv</a:t>
            </a:r>
            <a:r>
              <a:rPr lang="en-US" altLang="zh-CN" sz="1800" dirty="0"/>
              <a:t>))</a:t>
            </a:r>
            <a:endParaRPr lang="zh-CN" altLang="zh-CN" sz="1800" dirty="0"/>
          </a:p>
          <a:p>
            <a:pPr algn="l">
              <a:spcBef>
                <a:spcPts val="800"/>
              </a:spcBef>
            </a:pPr>
            <a:r>
              <a:rPr lang="en-US" altLang="zh-CN" sz="1800" dirty="0"/>
              <a:t>['train', 99, 'bus', 12]</a:t>
            </a:r>
            <a:endParaRPr lang="zh-CN" altLang="en-US" sz="18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152128"/>
          </a:xfrm>
        </p:spPr>
        <p:txBody>
          <a:bodyPr/>
          <a:lstStyle/>
          <a:p>
            <a:pPr lvl="0"/>
            <a:r>
              <a:rPr lang="en-US" altLang="zh-CN" dirty="0"/>
              <a:t>5</a:t>
            </a:r>
            <a:r>
              <a:rPr lang="en-US" altLang="zh-CN" dirty="0" smtClean="0"/>
              <a:t>) sorted</a:t>
            </a:r>
            <a:r>
              <a:rPr lang="en-US" altLang="zh-CN" dirty="0"/>
              <a:t>()</a:t>
            </a:r>
            <a:r>
              <a:rPr lang="zh-CN" altLang="zh-CN" dirty="0"/>
              <a:t>函数</a:t>
            </a:r>
            <a:endParaRPr lang="zh-CN" altLang="zh-CN" dirty="0"/>
          </a:p>
          <a:p>
            <a:pPr lvl="1"/>
            <a:r>
              <a:rPr lang="en-US" altLang="zh-CN" dirty="0"/>
              <a:t>sorted()</a:t>
            </a:r>
            <a:r>
              <a:rPr lang="zh-CN" altLang="zh-CN" dirty="0"/>
              <a:t>函数，对列表进行排序并返回新列表。例如：</a:t>
            </a:r>
            <a:endParaRPr lang="zh-CN" altLang="en-US" dirty="0"/>
          </a:p>
        </p:txBody>
      </p:sp>
      <p:sp>
        <p:nvSpPr>
          <p:cNvPr id="4" name="矩形 3"/>
          <p:cNvSpPr/>
          <p:nvPr/>
        </p:nvSpPr>
        <p:spPr>
          <a:xfrm>
            <a:off x="911424" y="2276873"/>
            <a:ext cx="4536504" cy="3893374"/>
          </a:xfrm>
          <a:prstGeom prst="rect">
            <a:avLst/>
          </a:prstGeom>
          <a:ln>
            <a:solidFill>
              <a:srgbClr val="00B050"/>
            </a:solidFill>
          </a:ln>
        </p:spPr>
        <p:txBody>
          <a:bodyPr wrap="square">
            <a:spAutoFit/>
          </a:bodyPr>
          <a:lstStyle/>
          <a:p>
            <a:pPr algn="l">
              <a:spcBef>
                <a:spcPts val="600"/>
              </a:spcBef>
            </a:pPr>
            <a:r>
              <a:rPr lang="en-US" altLang="zh-CN" sz="1600" dirty="0"/>
              <a:t>&gt;&gt;&gt; numbers=[12,34,3.14,99,-10]</a:t>
            </a:r>
            <a:endParaRPr lang="zh-CN" altLang="zh-CN" sz="1600" dirty="0"/>
          </a:p>
          <a:p>
            <a:pPr algn="l">
              <a:spcBef>
                <a:spcPts val="600"/>
              </a:spcBef>
            </a:pPr>
            <a:r>
              <a:rPr lang="en-US" altLang="zh-CN" sz="1600" dirty="0"/>
              <a:t>&gt;&gt;&gt; n1=sorted(numbers) #</a:t>
            </a:r>
            <a:r>
              <a:rPr lang="zh-CN" altLang="zh-CN" sz="1600" dirty="0"/>
              <a:t>新列表</a:t>
            </a:r>
            <a:endParaRPr lang="zh-CN" altLang="zh-CN" sz="1600" dirty="0"/>
          </a:p>
          <a:p>
            <a:pPr algn="l">
              <a:spcBef>
                <a:spcPts val="600"/>
              </a:spcBef>
            </a:pPr>
            <a:r>
              <a:rPr lang="en-US" altLang="zh-CN" sz="1600" dirty="0"/>
              <a:t>&gt;&gt;&gt; n1</a:t>
            </a:r>
            <a:endParaRPr lang="zh-CN" altLang="zh-CN" sz="1600" dirty="0"/>
          </a:p>
          <a:p>
            <a:pPr algn="l">
              <a:spcBef>
                <a:spcPts val="600"/>
              </a:spcBef>
            </a:pPr>
            <a:r>
              <a:rPr lang="en-US" altLang="zh-CN" sz="1600" dirty="0"/>
              <a:t>[-10, 3.14, 12, 34, 99]</a:t>
            </a:r>
            <a:endParaRPr lang="zh-CN" altLang="zh-CN" sz="1600" dirty="0"/>
          </a:p>
          <a:p>
            <a:pPr algn="l">
              <a:spcBef>
                <a:spcPts val="600"/>
              </a:spcBef>
            </a:pPr>
            <a:r>
              <a:rPr lang="en-US" altLang="zh-CN" sz="1600" dirty="0"/>
              <a:t>&gt;&gt;&gt; numbers             #</a:t>
            </a:r>
            <a:r>
              <a:rPr lang="zh-CN" altLang="zh-CN" sz="1600" dirty="0"/>
              <a:t>原列表未发生次序改变</a:t>
            </a:r>
            <a:endParaRPr lang="zh-CN" altLang="zh-CN" sz="1600" dirty="0"/>
          </a:p>
          <a:p>
            <a:pPr algn="l">
              <a:spcBef>
                <a:spcPts val="600"/>
              </a:spcBef>
            </a:pPr>
            <a:r>
              <a:rPr lang="en-US" altLang="zh-CN" sz="1600" dirty="0"/>
              <a:t>[12, 34, 3.14, 99, -10]</a:t>
            </a:r>
            <a:endParaRPr lang="zh-CN" altLang="zh-CN" sz="1600" dirty="0"/>
          </a:p>
          <a:p>
            <a:pPr algn="l">
              <a:spcBef>
                <a:spcPts val="600"/>
              </a:spcBef>
            </a:pPr>
            <a:r>
              <a:rPr lang="en-US" altLang="zh-CN" sz="1600" dirty="0"/>
              <a:t>&gt;&gt;&gt; n2=sorted(</a:t>
            </a:r>
            <a:r>
              <a:rPr lang="en-US" altLang="zh-CN" sz="1600" dirty="0" err="1"/>
              <a:t>numbers,reverse</a:t>
            </a:r>
            <a:r>
              <a:rPr lang="en-US" altLang="zh-CN" sz="1600" dirty="0"/>
              <a:t>=True)</a:t>
            </a:r>
            <a:endParaRPr lang="zh-CN" altLang="zh-CN" sz="1600" dirty="0"/>
          </a:p>
          <a:p>
            <a:pPr algn="l">
              <a:spcBef>
                <a:spcPts val="600"/>
              </a:spcBef>
            </a:pPr>
            <a:r>
              <a:rPr lang="en-US" altLang="zh-CN" sz="1600" dirty="0"/>
              <a:t>&gt;&gt;&gt; n2</a:t>
            </a:r>
            <a:endParaRPr lang="zh-CN" altLang="zh-CN" sz="1600" dirty="0"/>
          </a:p>
          <a:p>
            <a:pPr algn="l">
              <a:spcBef>
                <a:spcPts val="600"/>
              </a:spcBef>
            </a:pPr>
            <a:r>
              <a:rPr lang="en-US" altLang="zh-CN" sz="1600" dirty="0"/>
              <a:t>[99, 34, 12, 3.14, -10]</a:t>
            </a:r>
            <a:endParaRPr lang="zh-CN" altLang="zh-CN" sz="1600" dirty="0"/>
          </a:p>
          <a:p>
            <a:pPr algn="l">
              <a:spcBef>
                <a:spcPts val="600"/>
              </a:spcBef>
            </a:pPr>
            <a:r>
              <a:rPr lang="en-US" altLang="zh-CN" sz="1600" dirty="0"/>
              <a:t>&gt;&gt;&gt; n3=sorted(</a:t>
            </a:r>
            <a:r>
              <a:rPr lang="en-US" altLang="zh-CN" sz="1600" dirty="0" err="1"/>
              <a:t>numbers,key</a:t>
            </a:r>
            <a:r>
              <a:rPr lang="en-US" altLang="zh-CN" sz="1600" dirty="0"/>
              <a:t>=</a:t>
            </a:r>
            <a:r>
              <a:rPr lang="en-US" altLang="zh-CN" sz="1600" dirty="0" err="1"/>
              <a:t>str</a:t>
            </a:r>
            <a:r>
              <a:rPr lang="en-US" altLang="zh-CN" sz="1600" dirty="0"/>
              <a:t>)</a:t>
            </a:r>
            <a:endParaRPr lang="zh-CN" altLang="zh-CN" sz="1600" dirty="0"/>
          </a:p>
          <a:p>
            <a:pPr algn="l">
              <a:spcBef>
                <a:spcPts val="600"/>
              </a:spcBef>
            </a:pPr>
            <a:r>
              <a:rPr lang="en-US" altLang="zh-CN" sz="1600" dirty="0"/>
              <a:t>&gt;&gt;&gt; n3</a:t>
            </a:r>
            <a:endParaRPr lang="zh-CN" altLang="zh-CN" sz="1600" dirty="0"/>
          </a:p>
          <a:p>
            <a:pPr algn="l">
              <a:spcBef>
                <a:spcPts val="600"/>
              </a:spcBef>
            </a:pPr>
            <a:r>
              <a:rPr lang="en-US" altLang="zh-CN" sz="1600" dirty="0"/>
              <a:t>[-10, 12, 3.14, 34, 99]</a:t>
            </a:r>
            <a:endParaRPr lang="zh-CN" altLang="en-US" sz="1600" dirty="0"/>
          </a:p>
        </p:txBody>
      </p:sp>
      <p:sp>
        <p:nvSpPr>
          <p:cNvPr id="5" name="矩形 4"/>
          <p:cNvSpPr/>
          <p:nvPr/>
        </p:nvSpPr>
        <p:spPr>
          <a:xfrm>
            <a:off x="5951984" y="2259305"/>
            <a:ext cx="5447928" cy="4216539"/>
          </a:xfrm>
          <a:prstGeom prst="rect">
            <a:avLst/>
          </a:prstGeom>
          <a:ln>
            <a:solidFill>
              <a:srgbClr val="00B050"/>
            </a:solidFill>
          </a:ln>
        </p:spPr>
        <p:txBody>
          <a:bodyPr wrap="square">
            <a:spAutoFit/>
          </a:bodyPr>
          <a:lstStyle/>
          <a:p>
            <a:pPr algn="l">
              <a:spcBef>
                <a:spcPts val="600"/>
              </a:spcBef>
            </a:pPr>
            <a:r>
              <a:rPr lang="en-US" altLang="zh-CN" sz="1600" dirty="0"/>
              <a:t>&gt;&gt;&gt; vehicle = ['train', 'bus', 'car', 'subway', 'ship', 'bicycle']</a:t>
            </a:r>
            <a:endParaRPr lang="zh-CN" altLang="zh-CN" sz="1600" dirty="0"/>
          </a:p>
          <a:p>
            <a:pPr algn="l">
              <a:spcBef>
                <a:spcPts val="600"/>
              </a:spcBef>
            </a:pPr>
            <a:r>
              <a:rPr lang="en-US" altLang="zh-CN" sz="1600" dirty="0"/>
              <a:t>&gt;&gt;&gt; v1=sorted(vehicle)</a:t>
            </a:r>
            <a:endParaRPr lang="zh-CN" altLang="zh-CN" sz="1600" dirty="0"/>
          </a:p>
          <a:p>
            <a:pPr algn="l">
              <a:spcBef>
                <a:spcPts val="600"/>
              </a:spcBef>
            </a:pPr>
            <a:r>
              <a:rPr lang="en-US" altLang="zh-CN" sz="1600" dirty="0"/>
              <a:t>&gt;&gt;&gt; v1</a:t>
            </a:r>
            <a:endParaRPr lang="zh-CN" altLang="zh-CN" sz="1600" dirty="0"/>
          </a:p>
          <a:p>
            <a:pPr algn="l">
              <a:spcBef>
                <a:spcPts val="600"/>
              </a:spcBef>
            </a:pPr>
            <a:r>
              <a:rPr lang="en-US" altLang="zh-CN" sz="1600" dirty="0"/>
              <a:t>['bicycle', 'bus', 'car', 'ship', 'subway', 'train']</a:t>
            </a:r>
            <a:endParaRPr lang="zh-CN" altLang="zh-CN" sz="1600" dirty="0"/>
          </a:p>
          <a:p>
            <a:pPr algn="l">
              <a:spcBef>
                <a:spcPts val="600"/>
              </a:spcBef>
            </a:pPr>
            <a:r>
              <a:rPr lang="en-US" altLang="zh-CN" sz="1600" dirty="0"/>
              <a:t>&gt;&gt;&gt; v2=sorted(</a:t>
            </a:r>
            <a:r>
              <a:rPr lang="en-US" altLang="zh-CN" sz="1600" dirty="0" err="1"/>
              <a:t>vehicle,key</a:t>
            </a:r>
            <a:r>
              <a:rPr lang="en-US" altLang="zh-CN" sz="1600" dirty="0"/>
              <a:t>=</a:t>
            </a:r>
            <a:r>
              <a:rPr lang="en-US" altLang="zh-CN" sz="1600" dirty="0" err="1"/>
              <a:t>len</a:t>
            </a:r>
            <a:r>
              <a:rPr lang="en-US" altLang="zh-CN" sz="1600" dirty="0"/>
              <a:t>)</a:t>
            </a:r>
            <a:endParaRPr lang="zh-CN" altLang="zh-CN" sz="1600" dirty="0"/>
          </a:p>
          <a:p>
            <a:pPr algn="l">
              <a:spcBef>
                <a:spcPts val="600"/>
              </a:spcBef>
            </a:pPr>
            <a:r>
              <a:rPr lang="en-US" altLang="zh-CN" sz="1600" dirty="0"/>
              <a:t>&gt;&gt;&gt; v2</a:t>
            </a:r>
            <a:endParaRPr lang="zh-CN" altLang="zh-CN" sz="1600" dirty="0"/>
          </a:p>
          <a:p>
            <a:pPr algn="l">
              <a:spcBef>
                <a:spcPts val="600"/>
              </a:spcBef>
            </a:pPr>
            <a:r>
              <a:rPr lang="en-US" altLang="zh-CN" sz="1600" dirty="0"/>
              <a:t>['bus', 'car', 'ship', 'train', 'subway', 'bicycle']</a:t>
            </a:r>
            <a:endParaRPr lang="zh-CN" altLang="zh-CN" sz="1600" dirty="0"/>
          </a:p>
          <a:p>
            <a:pPr algn="l">
              <a:spcBef>
                <a:spcPts val="600"/>
              </a:spcBef>
            </a:pPr>
            <a:r>
              <a:rPr lang="en-US" altLang="zh-CN" sz="1600" dirty="0"/>
              <a:t>&gt;&gt;&gt; v3=sorted(</a:t>
            </a:r>
            <a:r>
              <a:rPr lang="en-US" altLang="zh-CN" sz="1600" dirty="0" err="1"/>
              <a:t>vehicle,reverse</a:t>
            </a:r>
            <a:r>
              <a:rPr lang="en-US" altLang="zh-CN" sz="1600" dirty="0"/>
              <a:t>=True)</a:t>
            </a:r>
            <a:endParaRPr lang="zh-CN" altLang="zh-CN" sz="1600" dirty="0"/>
          </a:p>
          <a:p>
            <a:pPr algn="l">
              <a:spcBef>
                <a:spcPts val="600"/>
              </a:spcBef>
            </a:pPr>
            <a:r>
              <a:rPr lang="en-US" altLang="zh-CN" sz="1600" dirty="0"/>
              <a:t>&gt;&gt;&gt; v3</a:t>
            </a:r>
            <a:endParaRPr lang="zh-CN" altLang="zh-CN" sz="1600" dirty="0"/>
          </a:p>
          <a:p>
            <a:pPr algn="l">
              <a:spcBef>
                <a:spcPts val="600"/>
              </a:spcBef>
            </a:pPr>
            <a:r>
              <a:rPr lang="en-US" altLang="zh-CN" sz="1600" dirty="0"/>
              <a:t>['train', 'subway', 'ship', 'car', 'bus', 'bicycle']</a:t>
            </a:r>
            <a:endParaRPr lang="zh-CN" altLang="zh-CN" sz="1600" dirty="0"/>
          </a:p>
          <a:p>
            <a:pPr algn="l">
              <a:spcBef>
                <a:spcPts val="600"/>
              </a:spcBef>
            </a:pPr>
            <a:r>
              <a:rPr lang="en-US" altLang="zh-CN" sz="1600" dirty="0"/>
              <a:t>&gt;&gt;&gt; v4=sorted(</a:t>
            </a:r>
            <a:r>
              <a:rPr lang="en-US" altLang="zh-CN" sz="1600" dirty="0" err="1"/>
              <a:t>vehicle,key</a:t>
            </a:r>
            <a:r>
              <a:rPr lang="en-US" altLang="zh-CN" sz="1600" dirty="0"/>
              <a:t>=</a:t>
            </a:r>
            <a:r>
              <a:rPr lang="en-US" altLang="zh-CN" sz="1600" dirty="0" err="1"/>
              <a:t>len,reverse</a:t>
            </a:r>
            <a:r>
              <a:rPr lang="en-US" altLang="zh-CN" sz="1600" dirty="0"/>
              <a:t>=True)</a:t>
            </a:r>
            <a:endParaRPr lang="zh-CN" altLang="zh-CN" sz="1600" dirty="0"/>
          </a:p>
          <a:p>
            <a:pPr algn="l">
              <a:spcBef>
                <a:spcPts val="600"/>
              </a:spcBef>
            </a:pPr>
            <a:r>
              <a:rPr lang="en-US" altLang="zh-CN" sz="1600" dirty="0"/>
              <a:t>&gt;&gt;&gt; v4</a:t>
            </a:r>
            <a:endParaRPr lang="zh-CN" altLang="zh-CN" sz="1600" dirty="0"/>
          </a:p>
          <a:p>
            <a:pPr algn="l">
              <a:spcBef>
                <a:spcPts val="600"/>
              </a:spcBef>
            </a:pPr>
            <a:r>
              <a:rPr lang="en-US" altLang="zh-CN" sz="1600" dirty="0"/>
              <a:t>['bicycle', 'subway', 'train', 'ship', 'bus', 'car']</a:t>
            </a:r>
            <a:endParaRPr lang="zh-CN" altLang="en-US" sz="16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p:txBody>
          <a:bodyPr/>
          <a:lstStyle/>
          <a:p>
            <a:r>
              <a:rPr lang="zh-CN" altLang="zh-CN" dirty="0"/>
              <a:t>思考：</a:t>
            </a:r>
            <a:endParaRPr lang="zh-CN" altLang="zh-CN" dirty="0"/>
          </a:p>
          <a:p>
            <a:pPr lvl="1"/>
            <a:r>
              <a:rPr lang="zh-CN" altLang="zh-CN" dirty="0"/>
              <a:t>请比较</a:t>
            </a:r>
            <a:r>
              <a:rPr lang="en-US" altLang="zh-CN" dirty="0"/>
              <a:t>sorted()</a:t>
            </a:r>
            <a:r>
              <a:rPr lang="zh-CN" altLang="zh-CN" dirty="0"/>
              <a:t>函数和</a:t>
            </a:r>
            <a:r>
              <a:rPr lang="en-US" altLang="zh-CN" dirty="0"/>
              <a:t>sort()</a:t>
            </a:r>
            <a:r>
              <a:rPr lang="zh-CN" altLang="zh-CN" dirty="0"/>
              <a:t>方法的异同。</a:t>
            </a:r>
            <a:endParaRPr lang="zh-CN" altLang="zh-CN" dirty="0"/>
          </a:p>
          <a:p>
            <a:pPr lvl="1"/>
            <a:r>
              <a:rPr lang="en-US" altLang="zh-CN" dirty="0"/>
              <a:t>reversed(), reverse</a:t>
            </a:r>
            <a:r>
              <a:rPr lang="en-US" altLang="zh-CN" dirty="0">
                <a:sym typeface="+mn-ea"/>
              </a:rPr>
              <a:t>()</a:t>
            </a:r>
            <a:endParaRPr lang="en-US" altLang="zh-CN" dirty="0">
              <a:sym typeface="+mn-ea"/>
            </a:endParaRPr>
          </a:p>
          <a:p>
            <a:pPr lvl="1"/>
            <a:r>
              <a:rPr lang="en-US" altLang="zh-CN" dirty="0">
                <a:sym typeface="+mn-ea"/>
              </a:rPr>
              <a:t>extend(),</a:t>
            </a:r>
            <a:r>
              <a:rPr lang="zh-CN" altLang="en-US" dirty="0">
                <a:sym typeface="+mn-ea"/>
              </a:rPr>
              <a:t>相加</a:t>
            </a:r>
            <a:r>
              <a:rPr lang="en-US" altLang="zh-CN" dirty="0">
                <a:sym typeface="+mn-ea"/>
              </a:rPr>
              <a:t>/</a:t>
            </a:r>
            <a:r>
              <a:rPr lang="en-US" altLang="zh-CN" dirty="0">
                <a:sym typeface="+mn-ea"/>
              </a:rPr>
              <a:t>append</a:t>
            </a:r>
            <a:r>
              <a:rPr lang="en-US" altLang="zh-CN" dirty="0">
                <a:sym typeface="+mn-ea"/>
              </a:rPr>
              <a:t>()</a:t>
            </a:r>
            <a:endParaRPr lang="zh-CN" altLang="zh-CN" dirty="0"/>
          </a:p>
          <a:p>
            <a:pPr lvl="1"/>
            <a:r>
              <a:rPr lang="en-US" altLang="zh-CN" dirty="0"/>
              <a:t>append</a:t>
            </a:r>
            <a:r>
              <a:rPr lang="en-US" altLang="zh-CN" dirty="0">
                <a:sym typeface="+mn-ea"/>
              </a:rPr>
              <a:t>()</a:t>
            </a:r>
            <a:r>
              <a:rPr lang="en-US" altLang="zh-CN" dirty="0"/>
              <a:t>,pop</a:t>
            </a:r>
            <a:r>
              <a:rPr lang="en-US" altLang="zh-CN" dirty="0">
                <a:sym typeface="+mn-ea"/>
              </a:rPr>
              <a:t>()</a:t>
            </a:r>
            <a:endParaRPr lang="en-US" altLang="zh-CN" dirty="0">
              <a:sym typeface="+mn-ea"/>
            </a:endParaRPr>
          </a:p>
          <a:p>
            <a:pPr lvl="1"/>
            <a:r>
              <a:rPr lang="en-US" altLang="zh-CN" dirty="0">
                <a:sym typeface="+mn-ea"/>
              </a:rPr>
              <a:t>del, remove(),pop(),clear()</a:t>
            </a:r>
            <a:endParaRPr lang="en-US" altLang="zh-CN" dirty="0">
              <a:sym typeface="+mn-ea"/>
            </a:endParaRPr>
          </a:p>
          <a:p>
            <a:pPr lvl="1"/>
            <a:endParaRPr lang="en-US" altLang="zh-CN" dirty="0">
              <a:sym typeface="+mn-ea"/>
            </a:endParaRPr>
          </a:p>
          <a:p>
            <a:endParaRPr lang="zh-CN"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en-US" altLang="zh-CN" b="1" dirty="0"/>
              <a:t>9. </a:t>
            </a:r>
            <a:r>
              <a:rPr lang="zh-CN" altLang="zh-CN" b="1" dirty="0"/>
              <a:t>列表遍历</a:t>
            </a:r>
            <a:endParaRPr lang="zh-CN" altLang="zh-CN" dirty="0"/>
          </a:p>
          <a:p>
            <a:pPr lvl="1"/>
            <a:r>
              <a:rPr lang="zh-CN" altLang="zh-CN" dirty="0"/>
              <a:t>可以通过</a:t>
            </a:r>
            <a:r>
              <a:rPr lang="en-US" altLang="zh-CN" dirty="0"/>
              <a:t>for</a:t>
            </a:r>
            <a:r>
              <a:rPr lang="zh-CN" altLang="zh-CN" dirty="0"/>
              <a:t>语句或者</a:t>
            </a:r>
            <a:r>
              <a:rPr lang="en-US" altLang="zh-CN" dirty="0"/>
              <a:t>while</a:t>
            </a:r>
            <a:r>
              <a:rPr lang="zh-CN" altLang="zh-CN" dirty="0"/>
              <a:t>语句循环遍历列表中所有元素。</a:t>
            </a:r>
            <a:endParaRPr lang="zh-CN" altLang="en-US" dirty="0"/>
          </a:p>
        </p:txBody>
      </p:sp>
      <p:sp>
        <p:nvSpPr>
          <p:cNvPr id="4" name="矩形 3"/>
          <p:cNvSpPr/>
          <p:nvPr/>
        </p:nvSpPr>
        <p:spPr>
          <a:xfrm>
            <a:off x="407368" y="2348880"/>
            <a:ext cx="5400600" cy="4031873"/>
          </a:xfrm>
          <a:prstGeom prst="rect">
            <a:avLst/>
          </a:prstGeom>
          <a:ln>
            <a:solidFill>
              <a:srgbClr val="00B050"/>
            </a:solidFill>
          </a:ln>
        </p:spPr>
        <p:txBody>
          <a:bodyPr wrap="square">
            <a:spAutoFit/>
          </a:bodyPr>
          <a:lstStyle/>
          <a:p>
            <a:pPr algn="l"/>
            <a:r>
              <a:rPr lang="en-US" altLang="zh-CN" sz="1600" dirty="0"/>
              <a:t>&gt;&gt;&gt; vehicle=['train', 'bus', 'car', 'subway', 'ship', 'bicycle']</a:t>
            </a:r>
            <a:endParaRPr lang="zh-CN" altLang="zh-CN" sz="1600" dirty="0"/>
          </a:p>
          <a:p>
            <a:pPr algn="l"/>
            <a:r>
              <a:rPr lang="en-US" altLang="zh-CN" sz="1600" dirty="0"/>
              <a:t>&gt;&gt;&gt; for </a:t>
            </a:r>
            <a:r>
              <a:rPr lang="en-US" altLang="zh-CN" sz="1600" dirty="0" err="1"/>
              <a:t>i</a:t>
            </a:r>
            <a:r>
              <a:rPr lang="en-US" altLang="zh-CN" sz="1600" dirty="0"/>
              <a:t> in vehicle:		#</a:t>
            </a:r>
            <a:r>
              <a:rPr lang="zh-CN" altLang="zh-CN" sz="1600" dirty="0"/>
              <a:t>直接遍历每一个元素</a:t>
            </a:r>
            <a:endParaRPr lang="zh-CN" altLang="zh-CN" sz="1600" dirty="0"/>
          </a:p>
          <a:p>
            <a:pPr algn="l"/>
            <a:r>
              <a:rPr lang="en-US" altLang="zh-CN" sz="1600" dirty="0"/>
              <a:t>	        print(</a:t>
            </a:r>
            <a:r>
              <a:rPr lang="en-US" altLang="zh-CN" sz="1600" dirty="0" err="1"/>
              <a:t>i,end</a:t>
            </a:r>
            <a:r>
              <a:rPr lang="en-US" altLang="zh-CN" sz="1600" dirty="0"/>
              <a:t>=' ')</a:t>
            </a:r>
            <a:endParaRPr lang="zh-CN" altLang="zh-CN" sz="1600" dirty="0"/>
          </a:p>
          <a:p>
            <a:pPr algn="l"/>
            <a:r>
              <a:rPr lang="en-US" altLang="zh-CN" sz="1600" dirty="0"/>
              <a:t> </a:t>
            </a:r>
            <a:endParaRPr lang="zh-CN" altLang="zh-CN" sz="1600" dirty="0"/>
          </a:p>
          <a:p>
            <a:pPr algn="l"/>
            <a:r>
              <a:rPr lang="en-US" altLang="zh-CN" sz="1600" dirty="0"/>
              <a:t>	</a:t>
            </a:r>
            <a:endParaRPr lang="zh-CN" altLang="zh-CN" sz="1600" dirty="0"/>
          </a:p>
          <a:p>
            <a:pPr algn="l"/>
            <a:r>
              <a:rPr lang="en-US" altLang="zh-CN" sz="1600" dirty="0"/>
              <a:t>train bus car subway ship bicycle</a:t>
            </a:r>
            <a:endParaRPr lang="zh-CN" altLang="zh-CN" sz="1600" dirty="0"/>
          </a:p>
          <a:p>
            <a:pPr algn="l"/>
            <a:r>
              <a:rPr lang="en-US" altLang="zh-CN" sz="1600" dirty="0"/>
              <a:t>&gt;&gt;&gt; for </a:t>
            </a:r>
            <a:r>
              <a:rPr lang="en-US" altLang="zh-CN" sz="1600" dirty="0" err="1"/>
              <a:t>i</a:t>
            </a:r>
            <a:r>
              <a:rPr lang="en-US" altLang="zh-CN" sz="1600" dirty="0"/>
              <a:t> in range(</a:t>
            </a:r>
            <a:r>
              <a:rPr lang="en-US" altLang="zh-CN" sz="1600" dirty="0" err="1"/>
              <a:t>len</a:t>
            </a:r>
            <a:r>
              <a:rPr lang="en-US" altLang="zh-CN" sz="1600" dirty="0"/>
              <a:t>(vehicle)):	#</a:t>
            </a:r>
            <a:r>
              <a:rPr lang="zh-CN" altLang="zh-CN" sz="1600" dirty="0"/>
              <a:t>通过索引遍历每一个元素</a:t>
            </a:r>
            <a:endParaRPr lang="zh-CN" altLang="zh-CN" sz="1600" dirty="0"/>
          </a:p>
          <a:p>
            <a:pPr algn="l"/>
            <a:r>
              <a:rPr lang="en-US" altLang="zh-CN" sz="1600" dirty="0"/>
              <a:t>	        print(vehicle[</a:t>
            </a:r>
            <a:r>
              <a:rPr lang="en-US" altLang="zh-CN" sz="1600" dirty="0" err="1"/>
              <a:t>i</a:t>
            </a:r>
            <a:r>
              <a:rPr lang="en-US" altLang="zh-CN" sz="1600" dirty="0"/>
              <a:t>],end=' ')</a:t>
            </a:r>
            <a:endParaRPr lang="zh-CN" altLang="zh-CN" sz="1600" dirty="0"/>
          </a:p>
          <a:p>
            <a:pPr algn="l"/>
            <a:r>
              <a:rPr lang="en-US" altLang="zh-CN" sz="1600" dirty="0"/>
              <a:t> </a:t>
            </a:r>
            <a:endParaRPr lang="zh-CN" altLang="zh-CN" sz="1600" dirty="0"/>
          </a:p>
          <a:p>
            <a:pPr algn="l"/>
            <a:r>
              <a:rPr lang="en-US" altLang="zh-CN" sz="1600" dirty="0"/>
              <a:t>	</a:t>
            </a:r>
            <a:endParaRPr lang="zh-CN" altLang="zh-CN" sz="1600" dirty="0"/>
          </a:p>
          <a:p>
            <a:pPr algn="l"/>
            <a:r>
              <a:rPr lang="en-US" altLang="zh-CN" sz="1600" dirty="0"/>
              <a:t>train bus car subway ship bicycle</a:t>
            </a:r>
            <a:endParaRPr lang="zh-CN" altLang="en-US" sz="1600" dirty="0"/>
          </a:p>
        </p:txBody>
      </p:sp>
      <p:sp>
        <p:nvSpPr>
          <p:cNvPr id="5" name="矩形 4"/>
          <p:cNvSpPr/>
          <p:nvPr/>
        </p:nvSpPr>
        <p:spPr>
          <a:xfrm>
            <a:off x="6240016" y="2348880"/>
            <a:ext cx="5544616" cy="2554545"/>
          </a:xfrm>
          <a:prstGeom prst="rect">
            <a:avLst/>
          </a:prstGeom>
          <a:ln>
            <a:solidFill>
              <a:srgbClr val="00B050"/>
            </a:solidFill>
          </a:ln>
        </p:spPr>
        <p:txBody>
          <a:bodyPr wrap="square">
            <a:spAutoFit/>
          </a:bodyPr>
          <a:lstStyle/>
          <a:p>
            <a:pPr algn="l"/>
            <a:r>
              <a:rPr lang="en-US" altLang="zh-CN" sz="1600" dirty="0"/>
              <a:t>&gt;&gt;&gt; </a:t>
            </a:r>
            <a:r>
              <a:rPr lang="en-US" altLang="zh-CN" sz="1600" dirty="0" err="1"/>
              <a:t>i</a:t>
            </a:r>
            <a:r>
              <a:rPr lang="en-US" altLang="zh-CN" sz="1600" dirty="0"/>
              <a:t>=0</a:t>
            </a:r>
            <a:endParaRPr lang="zh-CN" altLang="zh-CN" sz="1600" dirty="0"/>
          </a:p>
          <a:p>
            <a:pPr algn="l"/>
            <a:r>
              <a:rPr lang="en-US" altLang="zh-CN" sz="1600" dirty="0"/>
              <a:t>&gt;&gt;&gt; while </a:t>
            </a:r>
            <a:r>
              <a:rPr lang="en-US" altLang="zh-CN" sz="1600" dirty="0" err="1"/>
              <a:t>i</a:t>
            </a:r>
            <a:r>
              <a:rPr lang="en-US" altLang="zh-CN" sz="1600" dirty="0"/>
              <a:t>&lt;</a:t>
            </a:r>
            <a:r>
              <a:rPr lang="en-US" altLang="zh-CN" sz="1600" dirty="0" err="1"/>
              <a:t>len</a:t>
            </a:r>
            <a:r>
              <a:rPr lang="en-US" altLang="zh-CN" sz="1600" dirty="0"/>
              <a:t>(vehicle):	#</a:t>
            </a:r>
            <a:r>
              <a:rPr lang="zh-CN" altLang="zh-CN" sz="1600" dirty="0"/>
              <a:t>通过索引遍历每一个元素</a:t>
            </a:r>
            <a:endParaRPr lang="zh-CN" altLang="zh-CN" sz="1600" dirty="0"/>
          </a:p>
          <a:p>
            <a:pPr algn="l"/>
            <a:r>
              <a:rPr lang="en-US" altLang="zh-CN" sz="1600" dirty="0"/>
              <a:t>	        print(vehicle[</a:t>
            </a:r>
            <a:r>
              <a:rPr lang="en-US" altLang="zh-CN" sz="1600" dirty="0" err="1"/>
              <a:t>i</a:t>
            </a:r>
            <a:r>
              <a:rPr lang="en-US" altLang="zh-CN" sz="1600" dirty="0"/>
              <a:t>],end=' ')</a:t>
            </a:r>
            <a:endParaRPr lang="zh-CN" altLang="zh-CN" sz="1600" dirty="0"/>
          </a:p>
          <a:p>
            <a:pPr algn="l"/>
            <a:r>
              <a:rPr lang="en-US" altLang="zh-CN" sz="1600" dirty="0"/>
              <a:t>	        </a:t>
            </a:r>
            <a:r>
              <a:rPr lang="en-US" altLang="zh-CN" sz="1600" dirty="0" err="1"/>
              <a:t>i</a:t>
            </a:r>
            <a:r>
              <a:rPr lang="en-US" altLang="zh-CN" sz="1600" dirty="0"/>
              <a:t>+=1</a:t>
            </a:r>
            <a:endParaRPr lang="zh-CN" altLang="zh-CN" sz="1600" dirty="0"/>
          </a:p>
          <a:p>
            <a:pPr algn="l"/>
            <a:r>
              <a:rPr lang="en-US" altLang="zh-CN" sz="1600" dirty="0"/>
              <a:t> </a:t>
            </a:r>
            <a:endParaRPr lang="zh-CN" altLang="zh-CN" sz="1600" dirty="0"/>
          </a:p>
          <a:p>
            <a:pPr algn="l"/>
            <a:r>
              <a:rPr lang="en-US" altLang="zh-CN" sz="1600" dirty="0"/>
              <a:t>	</a:t>
            </a:r>
            <a:endParaRPr lang="zh-CN" altLang="zh-CN" sz="1600" dirty="0"/>
          </a:p>
          <a:p>
            <a:pPr algn="l"/>
            <a:r>
              <a:rPr lang="en-US" altLang="zh-CN" sz="1600" dirty="0"/>
              <a:t>train bus car subway ship bicycle</a:t>
            </a:r>
            <a:endParaRPr lang="zh-CN" altLang="en-US" sz="16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zh-CN" dirty="0"/>
              <a:t>序列</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Python</a:t>
            </a:r>
            <a:r>
              <a:rPr lang="zh-CN" altLang="zh-CN" dirty="0"/>
              <a:t>中，把大量数据按次序排列而形成的集合体称为序列。</a:t>
            </a:r>
            <a:r>
              <a:rPr lang="en-US" altLang="zh-CN" dirty="0"/>
              <a:t>Python</a:t>
            </a:r>
            <a:r>
              <a:rPr lang="zh-CN" altLang="zh-CN" dirty="0"/>
              <a:t>中的字符串、列表和元组数据类型都是序列。在</a:t>
            </a:r>
            <a:r>
              <a:rPr lang="en-US" altLang="zh-CN" dirty="0"/>
              <a:t>Python</a:t>
            </a:r>
            <a:r>
              <a:rPr lang="zh-CN" altLang="zh-CN" dirty="0"/>
              <a:t>中，所有序列类型都可以进行某些特定的操作。这些操作包括：索引（</a:t>
            </a:r>
            <a:r>
              <a:rPr lang="en-US" altLang="zh-CN" dirty="0"/>
              <a:t>indexing</a:t>
            </a:r>
            <a:r>
              <a:rPr lang="zh-CN" altLang="zh-CN" dirty="0"/>
              <a:t>）、分片（</a:t>
            </a:r>
            <a:r>
              <a:rPr lang="en-US" altLang="zh-CN" dirty="0"/>
              <a:t>slicing</a:t>
            </a:r>
            <a:r>
              <a:rPr lang="zh-CN" altLang="zh-CN" dirty="0"/>
              <a:t>）、加（</a:t>
            </a:r>
            <a:r>
              <a:rPr lang="en-US" altLang="zh-CN" dirty="0"/>
              <a:t>adding</a:t>
            </a:r>
            <a:r>
              <a:rPr lang="zh-CN" altLang="zh-CN" dirty="0"/>
              <a:t>）、乘（</a:t>
            </a:r>
            <a:r>
              <a:rPr lang="en-US" altLang="zh-CN" dirty="0"/>
              <a:t>multiplying</a:t>
            </a:r>
            <a:r>
              <a:rPr lang="zh-CN" altLang="zh-CN" dirty="0"/>
              <a:t>）以及检查某个元素是否属于序列的成员。除此之外，</a:t>
            </a:r>
            <a:r>
              <a:rPr lang="en-US" altLang="zh-CN" dirty="0"/>
              <a:t>Python</a:t>
            </a:r>
            <a:r>
              <a:rPr lang="zh-CN" altLang="zh-CN" dirty="0"/>
              <a:t>还有计算序列长度、找出最大元素和最小元素的内建函数。</a:t>
            </a:r>
            <a:endParaRPr lang="zh-CN" altLang="zh-CN" dirty="0"/>
          </a:p>
          <a:p>
            <a:r>
              <a:rPr lang="zh-CN" altLang="zh-CN" dirty="0"/>
              <a:t>本节介绍列表和元组两种序列。字符串在第</a:t>
            </a:r>
            <a:r>
              <a:rPr lang="en-US" altLang="zh-CN" dirty="0"/>
              <a:t>5</a:t>
            </a:r>
            <a:r>
              <a:rPr lang="zh-CN" altLang="zh-CN" dirty="0"/>
              <a:t>章单独介绍。</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4-1</a:t>
            </a:r>
            <a:r>
              <a:rPr lang="zh-CN" altLang="zh-CN" dirty="0"/>
              <a:t>】</a:t>
            </a:r>
            <a:endParaRPr lang="zh-CN" altLang="en-US" dirty="0"/>
          </a:p>
        </p:txBody>
      </p:sp>
      <p:sp>
        <p:nvSpPr>
          <p:cNvPr id="3" name="内容占位符 2"/>
          <p:cNvSpPr>
            <a:spLocks noGrp="1"/>
          </p:cNvSpPr>
          <p:nvPr>
            <p:ph idx="1"/>
          </p:nvPr>
        </p:nvSpPr>
        <p:spPr>
          <a:xfrm>
            <a:off x="334434" y="1124745"/>
            <a:ext cx="11523135" cy="1080120"/>
          </a:xfrm>
        </p:spPr>
        <p:txBody>
          <a:bodyPr/>
          <a:lstStyle/>
          <a:p>
            <a:r>
              <a:rPr lang="zh-CN" altLang="zh-CN" dirty="0"/>
              <a:t>【例</a:t>
            </a:r>
            <a:r>
              <a:rPr lang="en-US" altLang="zh-CN" dirty="0"/>
              <a:t>4-1</a:t>
            </a:r>
            <a:r>
              <a:rPr lang="zh-CN" altLang="zh-CN" dirty="0"/>
              <a:t>】给定一个由</a:t>
            </a:r>
            <a:r>
              <a:rPr lang="en-US" altLang="zh-CN" dirty="0"/>
              <a:t>10</a:t>
            </a:r>
            <a:r>
              <a:rPr lang="zh-CN" altLang="zh-CN" dirty="0"/>
              <a:t>个整数值构成的列表</a:t>
            </a:r>
            <a:r>
              <a:rPr lang="en-US" altLang="zh-CN" dirty="0"/>
              <a:t>[10,9,8,7,6,5,4,3,2,1]</a:t>
            </a:r>
            <a:r>
              <a:rPr lang="zh-CN" altLang="zh-CN" dirty="0"/>
              <a:t>，编程只对列表中下标为偶数的元素进行升序排列。</a:t>
            </a:r>
            <a:endParaRPr lang="zh-CN" altLang="en-US" dirty="0"/>
          </a:p>
        </p:txBody>
      </p:sp>
      <p:sp>
        <p:nvSpPr>
          <p:cNvPr id="4" name="矩形 3"/>
          <p:cNvSpPr/>
          <p:nvPr/>
        </p:nvSpPr>
        <p:spPr>
          <a:xfrm>
            <a:off x="623392" y="2688009"/>
            <a:ext cx="3888432" cy="3693319"/>
          </a:xfrm>
          <a:prstGeom prst="rect">
            <a:avLst/>
          </a:prstGeom>
          <a:ln>
            <a:solidFill>
              <a:srgbClr val="00B050"/>
            </a:solidFill>
          </a:ln>
        </p:spPr>
        <p:txBody>
          <a:bodyPr wrap="square">
            <a:spAutoFit/>
          </a:bodyPr>
          <a:lstStyle/>
          <a:p>
            <a:pPr algn="l"/>
            <a:r>
              <a:rPr lang="en-US" altLang="zh-CN" sz="1800" dirty="0"/>
              <a:t>#example4_1.py</a:t>
            </a:r>
            <a:endParaRPr lang="zh-CN" altLang="zh-CN" sz="1800" dirty="0"/>
          </a:p>
          <a:p>
            <a:pPr algn="l"/>
            <a:r>
              <a:rPr lang="en-US" altLang="zh-CN" sz="1800" dirty="0"/>
              <a:t>#coding=utf-8</a:t>
            </a:r>
            <a:endParaRPr lang="zh-CN" altLang="zh-CN" sz="1800" dirty="0"/>
          </a:p>
          <a:p>
            <a:pPr algn="l"/>
            <a:r>
              <a:rPr lang="en-US" altLang="zh-CN" sz="1800" dirty="0"/>
              <a:t>list1=[10,9,8,7,6,5,4,3,2,1]</a:t>
            </a:r>
            <a:endParaRPr lang="zh-CN" altLang="zh-CN" sz="1800" dirty="0"/>
          </a:p>
          <a:p>
            <a:pPr algn="l"/>
            <a:r>
              <a:rPr lang="en-US" altLang="zh-CN" sz="1800" dirty="0"/>
              <a:t>list2=[]</a:t>
            </a:r>
            <a:endParaRPr lang="zh-CN" altLang="zh-CN" sz="1800" dirty="0"/>
          </a:p>
          <a:p>
            <a:pPr algn="l"/>
            <a:r>
              <a:rPr lang="en-US" altLang="zh-CN" sz="1800" dirty="0"/>
              <a:t>print("</a:t>
            </a:r>
            <a:r>
              <a:rPr lang="zh-CN" altLang="zh-CN" sz="1800" dirty="0"/>
              <a:t>原来序列：</a:t>
            </a:r>
            <a:r>
              <a:rPr lang="en-US" altLang="zh-CN" sz="1800" dirty="0"/>
              <a:t>",list1)</a:t>
            </a:r>
            <a:endParaRPr lang="zh-CN" altLang="zh-CN" sz="1800" dirty="0"/>
          </a:p>
          <a:p>
            <a:pPr algn="l"/>
            <a:r>
              <a:rPr lang="en-US" altLang="zh-CN" sz="1800" dirty="0"/>
              <a:t>list2 = list1[::2]</a:t>
            </a:r>
            <a:endParaRPr lang="zh-CN" altLang="zh-CN" sz="1800" dirty="0"/>
          </a:p>
          <a:p>
            <a:pPr algn="l"/>
            <a:r>
              <a:rPr lang="en-US" altLang="zh-CN" sz="1800" dirty="0"/>
              <a:t>list2.sort()</a:t>
            </a:r>
            <a:endParaRPr lang="zh-CN" altLang="zh-CN" sz="1800" dirty="0"/>
          </a:p>
          <a:p>
            <a:pPr algn="l"/>
            <a:r>
              <a:rPr lang="en-US" altLang="zh-CN" sz="1800" dirty="0"/>
              <a:t>list1[::2] = list2</a:t>
            </a:r>
            <a:endParaRPr lang="zh-CN" altLang="zh-CN" sz="1800" dirty="0"/>
          </a:p>
          <a:p>
            <a:pPr algn="l"/>
            <a:r>
              <a:rPr lang="en-US" altLang="zh-CN" sz="1800" dirty="0"/>
              <a:t>print("</a:t>
            </a:r>
            <a:r>
              <a:rPr lang="zh-CN" altLang="zh-CN" sz="1800" dirty="0"/>
              <a:t>偶数下标升序：</a:t>
            </a:r>
            <a:r>
              <a:rPr lang="en-US" altLang="zh-CN" sz="1800" dirty="0"/>
              <a:t>",list1)</a:t>
            </a:r>
            <a:endParaRPr lang="zh-CN" altLang="en-US" sz="1800" dirty="0"/>
          </a:p>
        </p:txBody>
      </p:sp>
      <p:sp>
        <p:nvSpPr>
          <p:cNvPr id="5" name="矩形 4"/>
          <p:cNvSpPr/>
          <p:nvPr/>
        </p:nvSpPr>
        <p:spPr>
          <a:xfrm>
            <a:off x="5375920" y="3284984"/>
            <a:ext cx="6096000" cy="1446550"/>
          </a:xfrm>
          <a:prstGeom prst="rect">
            <a:avLst/>
          </a:prstGeom>
        </p:spPr>
        <p:txBody>
          <a:bodyPr>
            <a:spAutoFit/>
          </a:bodyPr>
          <a:lstStyle/>
          <a:p>
            <a:pPr algn="l"/>
            <a:r>
              <a:rPr lang="en-US" altLang="zh-CN" sz="1600" dirty="0"/>
              <a:t>&gt;&gt;&gt; </a:t>
            </a:r>
            <a:endParaRPr lang="zh-CN" altLang="zh-CN" sz="1600" dirty="0"/>
          </a:p>
          <a:p>
            <a:pPr algn="l"/>
            <a:r>
              <a:rPr lang="en-US" altLang="zh-CN" sz="1600" dirty="0"/>
              <a:t>============ RESTART: G:\example4_1.py ============</a:t>
            </a:r>
            <a:endParaRPr lang="zh-CN" altLang="zh-CN" sz="1600" dirty="0"/>
          </a:p>
          <a:p>
            <a:pPr algn="l"/>
            <a:r>
              <a:rPr lang="zh-CN" altLang="zh-CN" sz="1600" dirty="0"/>
              <a:t>原来序列：</a:t>
            </a:r>
            <a:r>
              <a:rPr lang="en-US" altLang="zh-CN" sz="1600" dirty="0"/>
              <a:t> [10, 9, 8, 7, 6, 5, 4, 3, 2, 1]</a:t>
            </a:r>
            <a:endParaRPr lang="zh-CN" altLang="zh-CN" sz="1600" dirty="0"/>
          </a:p>
          <a:p>
            <a:pPr algn="l"/>
            <a:r>
              <a:rPr lang="zh-CN" altLang="zh-CN" sz="1600" dirty="0"/>
              <a:t>偶数下标升序：</a:t>
            </a:r>
            <a:r>
              <a:rPr lang="en-US" altLang="zh-CN" sz="1600" dirty="0"/>
              <a:t> [2, 9, 4, 7, 6, 5, 8, 3, 10, 1]</a:t>
            </a:r>
            <a:endParaRPr lang="zh-CN" altLang="en-US" sz="1600" dirty="0"/>
          </a:p>
        </p:txBody>
      </p:sp>
      <p:sp>
        <p:nvSpPr>
          <p:cNvPr id="6" name="矩形 5"/>
          <p:cNvSpPr/>
          <p:nvPr/>
        </p:nvSpPr>
        <p:spPr>
          <a:xfrm>
            <a:off x="551384" y="2204864"/>
            <a:ext cx="1467069" cy="400110"/>
          </a:xfrm>
          <a:prstGeom prst="rect">
            <a:avLst/>
          </a:prstGeom>
        </p:spPr>
        <p:txBody>
          <a:bodyPr wrap="none">
            <a:spAutoFit/>
          </a:bodyPr>
          <a:lstStyle/>
          <a:p>
            <a:r>
              <a:rPr lang="zh-CN" altLang="zh-CN" sz="2000" dirty="0"/>
              <a:t>程序代码：</a:t>
            </a:r>
            <a:endParaRPr lang="zh-CN" altLang="en-US" sz="2000" dirty="0"/>
          </a:p>
        </p:txBody>
      </p:sp>
      <p:sp>
        <p:nvSpPr>
          <p:cNvPr id="7" name="矩形 6"/>
          <p:cNvSpPr/>
          <p:nvPr/>
        </p:nvSpPr>
        <p:spPr>
          <a:xfrm>
            <a:off x="5375920" y="2693891"/>
            <a:ext cx="1980029" cy="400110"/>
          </a:xfrm>
          <a:prstGeom prst="rect">
            <a:avLst/>
          </a:prstGeom>
        </p:spPr>
        <p:txBody>
          <a:bodyPr wrap="none">
            <a:spAutoFit/>
          </a:bodyPr>
          <a:lstStyle/>
          <a:p>
            <a:r>
              <a:rPr lang="zh-CN" altLang="zh-CN" sz="2000" dirty="0"/>
              <a:t>程序运行结果：</a:t>
            </a:r>
            <a:endParaRPr lang="zh-CN" altLang="en-US" sz="20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4-2</a:t>
            </a:r>
            <a:r>
              <a:rPr lang="zh-CN" altLang="zh-CN" dirty="0"/>
              <a:t>】</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zh-CN" altLang="zh-CN" dirty="0"/>
              <a:t>【例</a:t>
            </a:r>
            <a:r>
              <a:rPr lang="en-US" altLang="zh-CN" dirty="0"/>
              <a:t>4-2</a:t>
            </a:r>
            <a:r>
              <a:rPr lang="zh-CN" altLang="zh-CN" dirty="0"/>
              <a:t>】用户分别从键盘输入</a:t>
            </a:r>
            <a:r>
              <a:rPr lang="en-US" altLang="zh-CN" dirty="0"/>
              <a:t>4</a:t>
            </a:r>
            <a:r>
              <a:rPr lang="zh-CN" altLang="zh-CN" dirty="0"/>
              <a:t>个整数和</a:t>
            </a:r>
            <a:r>
              <a:rPr lang="en-US" altLang="zh-CN" dirty="0"/>
              <a:t>3</a:t>
            </a:r>
            <a:r>
              <a:rPr lang="zh-CN" altLang="zh-CN" dirty="0"/>
              <a:t>个整数组成两个列表</a:t>
            </a:r>
            <a:r>
              <a:rPr lang="en-US" altLang="zh-CN" dirty="0"/>
              <a:t>list1</a:t>
            </a:r>
            <a:r>
              <a:rPr lang="zh-CN" altLang="zh-CN" dirty="0"/>
              <a:t>和</a:t>
            </a:r>
            <a:r>
              <a:rPr lang="en-US" altLang="zh-CN" dirty="0"/>
              <a:t>list2</a:t>
            </a:r>
            <a:r>
              <a:rPr lang="zh-CN" altLang="zh-CN" dirty="0"/>
              <a:t>，将列表</a:t>
            </a:r>
            <a:r>
              <a:rPr lang="en-US" altLang="zh-CN" dirty="0"/>
              <a:t>list2</a:t>
            </a:r>
            <a:r>
              <a:rPr lang="zh-CN" altLang="zh-CN" dirty="0"/>
              <a:t>合并到</a:t>
            </a:r>
            <a:r>
              <a:rPr lang="en-US" altLang="zh-CN" dirty="0"/>
              <a:t>list1</a:t>
            </a:r>
            <a:r>
              <a:rPr lang="zh-CN" altLang="zh-CN" dirty="0"/>
              <a:t>中，并在</a:t>
            </a:r>
            <a:r>
              <a:rPr lang="en-US" altLang="zh-CN" dirty="0"/>
              <a:t>list1</a:t>
            </a:r>
            <a:r>
              <a:rPr lang="zh-CN" altLang="zh-CN" dirty="0"/>
              <a:t>末尾再添加两个数字</a:t>
            </a:r>
            <a:r>
              <a:rPr lang="en-US" altLang="zh-CN" dirty="0"/>
              <a:t>90</a:t>
            </a:r>
            <a:r>
              <a:rPr lang="zh-CN" altLang="zh-CN" dirty="0"/>
              <a:t>和</a:t>
            </a:r>
            <a:r>
              <a:rPr lang="en-US" altLang="zh-CN" dirty="0"/>
              <a:t>100</a:t>
            </a:r>
            <a:r>
              <a:rPr lang="zh-CN" altLang="zh-CN" dirty="0"/>
              <a:t>，然后对</a:t>
            </a:r>
            <a:r>
              <a:rPr lang="en-US" altLang="zh-CN" dirty="0"/>
              <a:t>list1</a:t>
            </a:r>
            <a:r>
              <a:rPr lang="zh-CN" altLang="zh-CN" dirty="0"/>
              <a:t>降序排列，最后输出最终的列表</a:t>
            </a:r>
            <a:r>
              <a:rPr lang="en-US" altLang="zh-CN" dirty="0"/>
              <a:t>list1</a:t>
            </a:r>
            <a:r>
              <a:rPr lang="zh-CN" altLang="zh-CN" dirty="0"/>
              <a:t>。</a:t>
            </a:r>
            <a:endParaRPr lang="zh-CN" altLang="en-US" dirty="0"/>
          </a:p>
        </p:txBody>
      </p:sp>
      <p:sp>
        <p:nvSpPr>
          <p:cNvPr id="4" name="矩形 3"/>
          <p:cNvSpPr/>
          <p:nvPr/>
        </p:nvSpPr>
        <p:spPr>
          <a:xfrm>
            <a:off x="222975" y="2648192"/>
            <a:ext cx="1338829" cy="369332"/>
          </a:xfrm>
          <a:prstGeom prst="rect">
            <a:avLst/>
          </a:prstGeom>
        </p:spPr>
        <p:txBody>
          <a:bodyPr wrap="none">
            <a:spAutoFit/>
          </a:bodyPr>
          <a:lstStyle/>
          <a:p>
            <a:r>
              <a:rPr lang="zh-CN" altLang="zh-CN" sz="1800" dirty="0"/>
              <a:t>程序代码：</a:t>
            </a:r>
            <a:endParaRPr lang="zh-CN" altLang="en-US" sz="1800" dirty="0"/>
          </a:p>
        </p:txBody>
      </p:sp>
      <p:sp>
        <p:nvSpPr>
          <p:cNvPr id="5" name="矩形 4"/>
          <p:cNvSpPr/>
          <p:nvPr/>
        </p:nvSpPr>
        <p:spPr>
          <a:xfrm>
            <a:off x="1415480" y="2611306"/>
            <a:ext cx="5760640" cy="3893374"/>
          </a:xfrm>
          <a:prstGeom prst="rect">
            <a:avLst/>
          </a:prstGeom>
          <a:ln>
            <a:solidFill>
              <a:srgbClr val="00B050"/>
            </a:solidFill>
          </a:ln>
        </p:spPr>
        <p:txBody>
          <a:bodyPr wrap="square">
            <a:spAutoFit/>
          </a:bodyPr>
          <a:lstStyle/>
          <a:p>
            <a:pPr algn="l">
              <a:spcBef>
                <a:spcPts val="600"/>
              </a:spcBef>
            </a:pPr>
            <a:r>
              <a:rPr lang="en-US" altLang="zh-CN" sz="1600" dirty="0"/>
              <a:t>#example4_2.py</a:t>
            </a:r>
            <a:endParaRPr lang="zh-CN" altLang="zh-CN" sz="1600" dirty="0"/>
          </a:p>
          <a:p>
            <a:pPr algn="l">
              <a:spcBef>
                <a:spcPts val="600"/>
              </a:spcBef>
            </a:pPr>
            <a:r>
              <a:rPr lang="en-US" altLang="zh-CN" sz="1600" dirty="0"/>
              <a:t>#coding=utf-8</a:t>
            </a:r>
            <a:endParaRPr lang="zh-CN" altLang="zh-CN" sz="1600" dirty="0"/>
          </a:p>
          <a:p>
            <a:pPr algn="l">
              <a:spcBef>
                <a:spcPts val="600"/>
              </a:spcBef>
            </a:pPr>
            <a:r>
              <a:rPr lang="en-US" altLang="zh-CN" sz="1600" dirty="0"/>
              <a:t>list1=[]                  #</a:t>
            </a:r>
            <a:r>
              <a:rPr lang="zh-CN" altLang="zh-CN" sz="1600" dirty="0"/>
              <a:t>初始化一个空列表</a:t>
            </a:r>
            <a:endParaRPr lang="zh-CN" altLang="zh-CN" sz="1600" dirty="0"/>
          </a:p>
          <a:p>
            <a:pPr algn="l">
              <a:spcBef>
                <a:spcPts val="600"/>
              </a:spcBef>
            </a:pPr>
            <a:r>
              <a:rPr lang="en-US" altLang="zh-CN" sz="1600" dirty="0"/>
              <a:t>list2=[]</a:t>
            </a:r>
            <a:endParaRPr lang="zh-CN" altLang="zh-CN" sz="1600" dirty="0"/>
          </a:p>
          <a:p>
            <a:pPr algn="l">
              <a:spcBef>
                <a:spcPts val="600"/>
              </a:spcBef>
            </a:pPr>
            <a:r>
              <a:rPr lang="en-US" altLang="zh-CN" sz="1600" dirty="0"/>
              <a:t>print("</a:t>
            </a:r>
            <a:r>
              <a:rPr lang="zh-CN" altLang="zh-CN" sz="1600" dirty="0"/>
              <a:t>列表</a:t>
            </a:r>
            <a:r>
              <a:rPr lang="en-US" altLang="zh-CN" sz="1600" dirty="0"/>
              <a:t>list1</a:t>
            </a:r>
            <a:r>
              <a:rPr lang="zh-CN" altLang="zh-CN" sz="1600" dirty="0"/>
              <a:t>：</a:t>
            </a:r>
            <a:r>
              <a:rPr lang="en-US" altLang="zh-CN" sz="1600" dirty="0"/>
              <a:t>")</a:t>
            </a:r>
            <a:endParaRPr lang="zh-CN" altLang="zh-CN" sz="1600" dirty="0"/>
          </a:p>
          <a:p>
            <a:pPr algn="l">
              <a:spcBef>
                <a:spcPts val="600"/>
              </a:spcBef>
            </a:pPr>
            <a:r>
              <a:rPr lang="en-US" altLang="zh-CN" sz="1600" dirty="0"/>
              <a:t>for </a:t>
            </a:r>
            <a:r>
              <a:rPr lang="en-US" altLang="zh-CN" sz="1600" dirty="0" err="1"/>
              <a:t>i</a:t>
            </a:r>
            <a:r>
              <a:rPr lang="en-US" altLang="zh-CN" sz="1600" dirty="0"/>
              <a:t> in range(4):          #</a:t>
            </a:r>
            <a:r>
              <a:rPr lang="zh-CN" altLang="zh-CN" sz="1600" dirty="0"/>
              <a:t>循环</a:t>
            </a:r>
            <a:r>
              <a:rPr lang="en-US" altLang="zh-CN" sz="1600" dirty="0"/>
              <a:t>4</a:t>
            </a:r>
            <a:r>
              <a:rPr lang="zh-CN" altLang="zh-CN" sz="1600" dirty="0"/>
              <a:t>次，输入</a:t>
            </a:r>
            <a:r>
              <a:rPr lang="en-US" altLang="zh-CN" sz="1600" dirty="0"/>
              <a:t>4</a:t>
            </a:r>
            <a:r>
              <a:rPr lang="zh-CN" altLang="zh-CN" sz="1600" dirty="0"/>
              <a:t>个整数放到列表</a:t>
            </a:r>
            <a:r>
              <a:rPr lang="en-US" altLang="zh-CN" sz="1600" dirty="0"/>
              <a:t>list1</a:t>
            </a:r>
            <a:r>
              <a:rPr lang="zh-CN" altLang="zh-CN" sz="1600" dirty="0"/>
              <a:t>中</a:t>
            </a:r>
            <a:endParaRPr lang="zh-CN" altLang="zh-CN" sz="1600" dirty="0"/>
          </a:p>
          <a:p>
            <a:pPr algn="l">
              <a:spcBef>
                <a:spcPts val="600"/>
              </a:spcBef>
            </a:pPr>
            <a:r>
              <a:rPr lang="en-US" altLang="zh-CN" sz="1600" dirty="0"/>
              <a:t>    x=</a:t>
            </a:r>
            <a:r>
              <a:rPr lang="en-US" altLang="zh-CN" sz="1600" dirty="0" err="1"/>
              <a:t>int</a:t>
            </a:r>
            <a:r>
              <a:rPr lang="en-US" altLang="zh-CN" sz="1600" dirty="0"/>
              <a:t>(input("</a:t>
            </a:r>
            <a:r>
              <a:rPr lang="zh-CN" altLang="zh-CN" sz="1600" dirty="0"/>
              <a:t>请输入第</a:t>
            </a:r>
            <a:r>
              <a:rPr lang="en-US" altLang="zh-CN" sz="1600" dirty="0"/>
              <a:t>"+</a:t>
            </a:r>
            <a:r>
              <a:rPr lang="en-US" altLang="zh-CN" sz="1600" dirty="0" err="1"/>
              <a:t>str</a:t>
            </a:r>
            <a:r>
              <a:rPr lang="en-US" altLang="zh-CN" sz="1600" dirty="0"/>
              <a:t>(i+1)+"</a:t>
            </a:r>
            <a:r>
              <a:rPr lang="zh-CN" altLang="zh-CN" sz="1600" dirty="0"/>
              <a:t>个整数：</a:t>
            </a:r>
            <a:r>
              <a:rPr lang="en-US" altLang="zh-CN" sz="1600" dirty="0"/>
              <a:t>"))</a:t>
            </a:r>
            <a:endParaRPr lang="zh-CN" altLang="zh-CN" sz="1600" dirty="0"/>
          </a:p>
          <a:p>
            <a:pPr algn="l">
              <a:spcBef>
                <a:spcPts val="600"/>
              </a:spcBef>
            </a:pPr>
            <a:r>
              <a:rPr lang="en-US" altLang="zh-CN" sz="1600" dirty="0"/>
              <a:t>    list1+=[x]</a:t>
            </a:r>
            <a:endParaRPr lang="zh-CN" altLang="zh-CN" sz="1600" dirty="0"/>
          </a:p>
          <a:p>
            <a:pPr algn="l">
              <a:spcBef>
                <a:spcPts val="600"/>
              </a:spcBef>
            </a:pPr>
            <a:r>
              <a:rPr lang="en-US" altLang="zh-CN" sz="1600" dirty="0"/>
              <a:t>print("</a:t>
            </a:r>
            <a:r>
              <a:rPr lang="zh-CN" altLang="zh-CN" sz="1600" dirty="0"/>
              <a:t>列表</a:t>
            </a:r>
            <a:r>
              <a:rPr lang="en-US" altLang="zh-CN" sz="1600" dirty="0"/>
              <a:t>list2</a:t>
            </a:r>
            <a:r>
              <a:rPr lang="zh-CN" altLang="zh-CN" sz="1600" dirty="0"/>
              <a:t>：</a:t>
            </a:r>
            <a:r>
              <a:rPr lang="en-US" altLang="zh-CN" sz="1600" dirty="0"/>
              <a:t>")</a:t>
            </a:r>
            <a:endParaRPr lang="zh-CN" altLang="zh-CN" sz="1600" dirty="0"/>
          </a:p>
          <a:p>
            <a:pPr algn="l">
              <a:spcBef>
                <a:spcPts val="600"/>
              </a:spcBef>
            </a:pPr>
            <a:r>
              <a:rPr lang="en-US" altLang="zh-CN" sz="1600" dirty="0"/>
              <a:t>for </a:t>
            </a:r>
            <a:r>
              <a:rPr lang="en-US" altLang="zh-CN" sz="1600" dirty="0" err="1"/>
              <a:t>i</a:t>
            </a:r>
            <a:r>
              <a:rPr lang="en-US" altLang="zh-CN" sz="1600" dirty="0"/>
              <a:t> in range(3):          #</a:t>
            </a:r>
            <a:r>
              <a:rPr lang="zh-CN" altLang="zh-CN" sz="1600" dirty="0"/>
              <a:t>循环</a:t>
            </a:r>
            <a:r>
              <a:rPr lang="en-US" altLang="zh-CN" sz="1600" dirty="0"/>
              <a:t>3</a:t>
            </a:r>
            <a:r>
              <a:rPr lang="zh-CN" altLang="zh-CN" sz="1600" dirty="0"/>
              <a:t>次，输入</a:t>
            </a:r>
            <a:r>
              <a:rPr lang="en-US" altLang="zh-CN" sz="1600" dirty="0"/>
              <a:t>3</a:t>
            </a:r>
            <a:r>
              <a:rPr lang="zh-CN" altLang="zh-CN" sz="1600" dirty="0"/>
              <a:t>个整数放到列表</a:t>
            </a:r>
            <a:r>
              <a:rPr lang="en-US" altLang="zh-CN" sz="1600" dirty="0"/>
              <a:t>list2</a:t>
            </a:r>
            <a:r>
              <a:rPr lang="zh-CN" altLang="zh-CN" sz="1600" dirty="0"/>
              <a:t>中</a:t>
            </a:r>
            <a:endParaRPr lang="zh-CN" altLang="zh-CN" sz="1600" dirty="0"/>
          </a:p>
          <a:p>
            <a:pPr algn="l">
              <a:spcBef>
                <a:spcPts val="600"/>
              </a:spcBef>
            </a:pPr>
            <a:r>
              <a:rPr lang="en-US" altLang="zh-CN" sz="1600" dirty="0"/>
              <a:t>    x=</a:t>
            </a:r>
            <a:r>
              <a:rPr lang="en-US" altLang="zh-CN" sz="1600" dirty="0" err="1"/>
              <a:t>int</a:t>
            </a:r>
            <a:r>
              <a:rPr lang="en-US" altLang="zh-CN" sz="1600" dirty="0"/>
              <a:t>(input("</a:t>
            </a:r>
            <a:r>
              <a:rPr lang="zh-CN" altLang="zh-CN" sz="1600" dirty="0"/>
              <a:t>请输入第</a:t>
            </a:r>
            <a:r>
              <a:rPr lang="en-US" altLang="zh-CN" sz="1600" dirty="0"/>
              <a:t>"+</a:t>
            </a:r>
            <a:r>
              <a:rPr lang="en-US" altLang="zh-CN" sz="1600" dirty="0" err="1"/>
              <a:t>str</a:t>
            </a:r>
            <a:r>
              <a:rPr lang="en-US" altLang="zh-CN" sz="1600" dirty="0"/>
              <a:t>(i+1)+"</a:t>
            </a:r>
            <a:r>
              <a:rPr lang="zh-CN" altLang="zh-CN" sz="1600" dirty="0"/>
              <a:t>个整数：</a:t>
            </a:r>
            <a:r>
              <a:rPr lang="en-US" altLang="zh-CN" sz="1600" dirty="0"/>
              <a:t>"))</a:t>
            </a:r>
            <a:endParaRPr lang="zh-CN" altLang="zh-CN" sz="1600" dirty="0"/>
          </a:p>
          <a:p>
            <a:pPr algn="l">
              <a:spcBef>
                <a:spcPts val="600"/>
              </a:spcBef>
            </a:pPr>
            <a:r>
              <a:rPr lang="en-US" altLang="zh-CN" sz="1600" dirty="0"/>
              <a:t>    list2.append(x)</a:t>
            </a:r>
            <a:endParaRPr lang="zh-CN" altLang="en-US" sz="1600" dirty="0"/>
          </a:p>
        </p:txBody>
      </p:sp>
      <p:sp>
        <p:nvSpPr>
          <p:cNvPr id="6" name="矩形 5"/>
          <p:cNvSpPr/>
          <p:nvPr/>
        </p:nvSpPr>
        <p:spPr>
          <a:xfrm>
            <a:off x="7319207" y="2611306"/>
            <a:ext cx="4537433" cy="2923877"/>
          </a:xfrm>
          <a:prstGeom prst="rect">
            <a:avLst/>
          </a:prstGeom>
          <a:ln>
            <a:solidFill>
              <a:srgbClr val="00B050"/>
            </a:solidFill>
          </a:ln>
        </p:spPr>
        <p:txBody>
          <a:bodyPr wrap="square">
            <a:spAutoFit/>
          </a:bodyPr>
          <a:lstStyle/>
          <a:p>
            <a:pPr algn="l"/>
            <a:r>
              <a:rPr lang="en-US" altLang="zh-CN" sz="1600" dirty="0"/>
              <a:t>print("list1</a:t>
            </a:r>
            <a:r>
              <a:rPr lang="zh-CN" altLang="zh-CN" sz="1600" dirty="0"/>
              <a:t>：</a:t>
            </a:r>
            <a:r>
              <a:rPr lang="en-US" altLang="zh-CN" sz="1600" dirty="0"/>
              <a:t>",list1)</a:t>
            </a:r>
            <a:endParaRPr lang="zh-CN" altLang="zh-CN" sz="1600" dirty="0"/>
          </a:p>
          <a:p>
            <a:pPr algn="l"/>
            <a:r>
              <a:rPr lang="en-US" altLang="zh-CN" sz="1600" dirty="0"/>
              <a:t>print("list2</a:t>
            </a:r>
            <a:r>
              <a:rPr lang="zh-CN" altLang="zh-CN" sz="1600" dirty="0"/>
              <a:t>：</a:t>
            </a:r>
            <a:r>
              <a:rPr lang="en-US" altLang="zh-CN" sz="1600" dirty="0"/>
              <a:t>",list2)</a:t>
            </a:r>
            <a:endParaRPr lang="zh-CN" altLang="zh-CN" sz="1600" dirty="0"/>
          </a:p>
          <a:p>
            <a:pPr algn="l"/>
            <a:r>
              <a:rPr lang="en-US" altLang="zh-CN" sz="1600" dirty="0"/>
              <a:t>list1.extend(list2)          #</a:t>
            </a:r>
            <a:r>
              <a:rPr lang="zh-CN" altLang="zh-CN" sz="1600" dirty="0"/>
              <a:t>列表</a:t>
            </a:r>
            <a:r>
              <a:rPr lang="en-US" altLang="zh-CN" sz="1600" dirty="0"/>
              <a:t>list2</a:t>
            </a:r>
            <a:r>
              <a:rPr lang="zh-CN" altLang="zh-CN" sz="1600" dirty="0"/>
              <a:t>合并到</a:t>
            </a:r>
            <a:r>
              <a:rPr lang="en-US" altLang="zh-CN" sz="1600" dirty="0"/>
              <a:t>list1</a:t>
            </a:r>
            <a:r>
              <a:rPr lang="zh-CN" altLang="zh-CN" sz="1600" dirty="0"/>
              <a:t>中</a:t>
            </a:r>
            <a:endParaRPr lang="zh-CN" altLang="zh-CN" sz="1600" dirty="0"/>
          </a:p>
          <a:p>
            <a:pPr algn="l"/>
            <a:r>
              <a:rPr lang="en-US" altLang="zh-CN" sz="1600" dirty="0"/>
              <a:t>print("</a:t>
            </a:r>
            <a:r>
              <a:rPr lang="zh-CN" altLang="zh-CN" sz="1600" dirty="0"/>
              <a:t>列表</a:t>
            </a:r>
            <a:r>
              <a:rPr lang="en-US" altLang="zh-CN" sz="1600" dirty="0"/>
              <a:t>list2</a:t>
            </a:r>
            <a:r>
              <a:rPr lang="zh-CN" altLang="zh-CN" sz="1600" dirty="0"/>
              <a:t>合并到</a:t>
            </a:r>
            <a:r>
              <a:rPr lang="en-US" altLang="zh-CN" sz="1600" dirty="0"/>
              <a:t>list1</a:t>
            </a:r>
            <a:r>
              <a:rPr lang="zh-CN" altLang="zh-CN" sz="1600" dirty="0"/>
              <a:t>中后的数据：</a:t>
            </a:r>
            <a:r>
              <a:rPr lang="en-US" altLang="zh-CN" sz="1600" dirty="0"/>
              <a:t>",list1)</a:t>
            </a:r>
            <a:endParaRPr lang="zh-CN" altLang="zh-CN" sz="1600" dirty="0"/>
          </a:p>
          <a:p>
            <a:pPr algn="l"/>
            <a:r>
              <a:rPr lang="en-US" altLang="zh-CN" sz="1600" dirty="0"/>
              <a:t>list1=list1+[90,100] </a:t>
            </a:r>
            <a:endParaRPr lang="zh-CN" altLang="zh-CN" sz="1600" dirty="0"/>
          </a:p>
          <a:p>
            <a:pPr algn="l"/>
            <a:r>
              <a:rPr lang="en-US" altLang="zh-CN" sz="1600" dirty="0"/>
              <a:t>print("</a:t>
            </a:r>
            <a:r>
              <a:rPr lang="zh-CN" altLang="zh-CN" sz="1600" dirty="0"/>
              <a:t>加上</a:t>
            </a:r>
            <a:r>
              <a:rPr lang="en-US" altLang="zh-CN" sz="1600" dirty="0"/>
              <a:t>90,100</a:t>
            </a:r>
            <a:r>
              <a:rPr lang="zh-CN" altLang="zh-CN" sz="1600" dirty="0"/>
              <a:t>后的</a:t>
            </a:r>
            <a:r>
              <a:rPr lang="en-US" altLang="zh-CN" sz="1600" dirty="0"/>
              <a:t>list1</a:t>
            </a:r>
            <a:r>
              <a:rPr lang="zh-CN" altLang="zh-CN" sz="1600" dirty="0"/>
              <a:t>的数据：</a:t>
            </a:r>
            <a:r>
              <a:rPr lang="en-US" altLang="zh-CN" sz="1600" dirty="0"/>
              <a:t>",list1)</a:t>
            </a:r>
            <a:endParaRPr lang="zh-CN" altLang="zh-CN" sz="1600" dirty="0"/>
          </a:p>
          <a:p>
            <a:pPr algn="l"/>
            <a:r>
              <a:rPr lang="en-US" altLang="zh-CN" sz="1600" dirty="0"/>
              <a:t>list1.sort(reverse=True)     #list1</a:t>
            </a:r>
            <a:r>
              <a:rPr lang="zh-CN" altLang="zh-CN" sz="1600" dirty="0"/>
              <a:t>降序排列</a:t>
            </a:r>
            <a:endParaRPr lang="zh-CN" altLang="zh-CN" sz="1600" dirty="0"/>
          </a:p>
          <a:p>
            <a:pPr algn="l"/>
            <a:r>
              <a:rPr lang="en-US" altLang="zh-CN" sz="1600" dirty="0"/>
              <a:t>print("</a:t>
            </a:r>
            <a:r>
              <a:rPr lang="zh-CN" altLang="zh-CN" sz="1600" dirty="0"/>
              <a:t>降序排列后最终列表</a:t>
            </a:r>
            <a:r>
              <a:rPr lang="en-US" altLang="zh-CN" sz="1600" dirty="0"/>
              <a:t>list1</a:t>
            </a:r>
            <a:r>
              <a:rPr lang="zh-CN" altLang="zh-CN" sz="1600" dirty="0"/>
              <a:t>中的数据：</a:t>
            </a:r>
            <a:r>
              <a:rPr lang="en-US" altLang="zh-CN" sz="1600" dirty="0"/>
              <a:t>",list1)</a:t>
            </a:r>
            <a:endParaRPr lang="zh-CN" altLang="en-US" sz="16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4-2</a:t>
            </a:r>
            <a:r>
              <a:rPr lang="zh-CN" altLang="zh-CN" dirty="0"/>
              <a:t>】</a:t>
            </a:r>
            <a:endParaRPr lang="zh-CN" altLang="en-US" dirty="0"/>
          </a:p>
        </p:txBody>
      </p:sp>
      <p:sp>
        <p:nvSpPr>
          <p:cNvPr id="3" name="内容占位符 2"/>
          <p:cNvSpPr>
            <a:spLocks noGrp="1"/>
          </p:cNvSpPr>
          <p:nvPr>
            <p:ph idx="1"/>
          </p:nvPr>
        </p:nvSpPr>
        <p:spPr>
          <a:xfrm>
            <a:off x="334435" y="1124744"/>
            <a:ext cx="5185502" cy="5344319"/>
          </a:xfrm>
        </p:spPr>
        <p:txBody>
          <a:bodyPr/>
          <a:lstStyle/>
          <a:p>
            <a:r>
              <a:rPr lang="zh-CN" altLang="zh-CN" dirty="0"/>
              <a:t>思考</a:t>
            </a:r>
            <a:r>
              <a:rPr lang="en-US" altLang="zh-CN" dirty="0"/>
              <a:t>1</a:t>
            </a:r>
            <a:r>
              <a:rPr lang="zh-CN" altLang="zh-CN" dirty="0"/>
              <a:t>：列表</a:t>
            </a:r>
            <a:r>
              <a:rPr lang="en-US" altLang="zh-CN" dirty="0"/>
              <a:t>list2</a:t>
            </a:r>
            <a:r>
              <a:rPr lang="zh-CN" altLang="zh-CN" dirty="0"/>
              <a:t>合并到</a:t>
            </a:r>
            <a:r>
              <a:rPr lang="en-US" altLang="zh-CN" dirty="0"/>
              <a:t>list1</a:t>
            </a:r>
            <a:r>
              <a:rPr lang="zh-CN" altLang="zh-CN" dirty="0"/>
              <a:t>中可以用此语句</a:t>
            </a:r>
            <a:r>
              <a:rPr lang="en-US" altLang="zh-CN" dirty="0"/>
              <a:t>list1=list1+list2</a:t>
            </a:r>
            <a:r>
              <a:rPr lang="zh-CN" altLang="zh-CN" dirty="0"/>
              <a:t>实现吗？ </a:t>
            </a:r>
            <a:endParaRPr lang="zh-CN" altLang="zh-CN" dirty="0"/>
          </a:p>
          <a:p>
            <a:r>
              <a:rPr lang="zh-CN" altLang="zh-CN" dirty="0"/>
              <a:t>思考</a:t>
            </a:r>
            <a:r>
              <a:rPr lang="en-US" altLang="zh-CN" dirty="0"/>
              <a:t>2</a:t>
            </a:r>
            <a:r>
              <a:rPr lang="zh-CN" altLang="zh-CN" dirty="0"/>
              <a:t>：在</a:t>
            </a:r>
            <a:r>
              <a:rPr lang="en-US" altLang="zh-CN" dirty="0"/>
              <a:t>list1</a:t>
            </a:r>
            <a:r>
              <a:rPr lang="zh-CN" altLang="zh-CN" dirty="0"/>
              <a:t>末尾再添加两个数字</a:t>
            </a:r>
            <a:r>
              <a:rPr lang="en-US" altLang="zh-CN" dirty="0"/>
              <a:t>90</a:t>
            </a:r>
            <a:r>
              <a:rPr lang="zh-CN" altLang="zh-CN" dirty="0"/>
              <a:t>和</a:t>
            </a:r>
            <a:r>
              <a:rPr lang="en-US" altLang="zh-CN" dirty="0"/>
              <a:t>100</a:t>
            </a:r>
            <a:r>
              <a:rPr lang="zh-CN" altLang="zh-CN" dirty="0"/>
              <a:t>可以用</a:t>
            </a:r>
            <a:r>
              <a:rPr lang="en-US" altLang="zh-CN" dirty="0"/>
              <a:t>append</a:t>
            </a:r>
            <a:r>
              <a:rPr lang="zh-CN" altLang="zh-CN" dirty="0"/>
              <a:t>吗？如果可以，如何实现？</a:t>
            </a:r>
            <a:endParaRPr lang="zh-CN" altLang="en-US" dirty="0"/>
          </a:p>
        </p:txBody>
      </p:sp>
      <p:sp>
        <p:nvSpPr>
          <p:cNvPr id="4" name="矩形 3"/>
          <p:cNvSpPr/>
          <p:nvPr/>
        </p:nvSpPr>
        <p:spPr>
          <a:xfrm>
            <a:off x="5591944" y="1195293"/>
            <a:ext cx="6264696" cy="5186035"/>
          </a:xfrm>
          <a:prstGeom prst="rect">
            <a:avLst/>
          </a:prstGeom>
          <a:ln>
            <a:solidFill>
              <a:srgbClr val="00B050"/>
            </a:solidFill>
          </a:ln>
        </p:spPr>
        <p:txBody>
          <a:bodyPr wrap="square">
            <a:spAutoFit/>
          </a:bodyPr>
          <a:lstStyle/>
          <a:p>
            <a:pPr algn="l">
              <a:spcBef>
                <a:spcPts val="600"/>
              </a:spcBef>
            </a:pPr>
            <a:r>
              <a:rPr lang="en-US" altLang="zh-CN" sz="1600" dirty="0"/>
              <a:t>&gt;&gt;&gt; </a:t>
            </a:r>
            <a:endParaRPr lang="zh-CN" altLang="zh-CN" sz="1600" dirty="0"/>
          </a:p>
          <a:p>
            <a:pPr algn="l">
              <a:spcBef>
                <a:spcPts val="600"/>
              </a:spcBef>
            </a:pPr>
            <a:r>
              <a:rPr lang="en-US" altLang="zh-CN" sz="1600" dirty="0"/>
              <a:t>============ RESTART: G:\example4_2.py ============</a:t>
            </a:r>
            <a:endParaRPr lang="zh-CN" altLang="zh-CN" sz="1600" dirty="0"/>
          </a:p>
          <a:p>
            <a:pPr algn="l">
              <a:spcBef>
                <a:spcPts val="600"/>
              </a:spcBef>
            </a:pPr>
            <a:r>
              <a:rPr lang="zh-CN" altLang="zh-CN" sz="1600" dirty="0"/>
              <a:t>列表</a:t>
            </a:r>
            <a:r>
              <a:rPr lang="en-US" altLang="zh-CN" sz="1600" dirty="0"/>
              <a:t>list1</a:t>
            </a:r>
            <a:r>
              <a:rPr lang="zh-CN" altLang="zh-CN" sz="1600" dirty="0"/>
              <a:t>：</a:t>
            </a:r>
            <a:endParaRPr lang="zh-CN" altLang="zh-CN" sz="1600" dirty="0"/>
          </a:p>
          <a:p>
            <a:pPr algn="l">
              <a:spcBef>
                <a:spcPts val="600"/>
              </a:spcBef>
            </a:pPr>
            <a:r>
              <a:rPr lang="zh-CN" altLang="zh-CN" sz="1600" dirty="0"/>
              <a:t>请输入第</a:t>
            </a:r>
            <a:r>
              <a:rPr lang="en-US" altLang="zh-CN" sz="1600" dirty="0"/>
              <a:t>1</a:t>
            </a:r>
            <a:r>
              <a:rPr lang="zh-CN" altLang="zh-CN" sz="1600" dirty="0"/>
              <a:t>个整数：</a:t>
            </a:r>
            <a:r>
              <a:rPr lang="en-US" altLang="zh-CN" sz="1600" dirty="0"/>
              <a:t>34</a:t>
            </a:r>
            <a:endParaRPr lang="zh-CN" altLang="zh-CN" sz="1600" dirty="0"/>
          </a:p>
          <a:p>
            <a:pPr algn="l">
              <a:spcBef>
                <a:spcPts val="600"/>
              </a:spcBef>
            </a:pPr>
            <a:r>
              <a:rPr lang="zh-CN" altLang="zh-CN" sz="1600" dirty="0"/>
              <a:t>请输入第</a:t>
            </a:r>
            <a:r>
              <a:rPr lang="en-US" altLang="zh-CN" sz="1600" dirty="0"/>
              <a:t>2</a:t>
            </a:r>
            <a:r>
              <a:rPr lang="zh-CN" altLang="zh-CN" sz="1600" dirty="0"/>
              <a:t>个整数：</a:t>
            </a:r>
            <a:r>
              <a:rPr lang="en-US" altLang="zh-CN" sz="1600" dirty="0"/>
              <a:t>56</a:t>
            </a:r>
            <a:endParaRPr lang="zh-CN" altLang="zh-CN" sz="1600" dirty="0"/>
          </a:p>
          <a:p>
            <a:pPr algn="l">
              <a:spcBef>
                <a:spcPts val="600"/>
              </a:spcBef>
            </a:pPr>
            <a:r>
              <a:rPr lang="zh-CN" altLang="zh-CN" sz="1600" dirty="0"/>
              <a:t>请输入第</a:t>
            </a:r>
            <a:r>
              <a:rPr lang="en-US" altLang="zh-CN" sz="1600" dirty="0"/>
              <a:t>3</a:t>
            </a:r>
            <a:r>
              <a:rPr lang="zh-CN" altLang="zh-CN" sz="1600" dirty="0"/>
              <a:t>个整数：</a:t>
            </a:r>
            <a:r>
              <a:rPr lang="en-US" altLang="zh-CN" sz="1600" dirty="0"/>
              <a:t>38</a:t>
            </a:r>
            <a:endParaRPr lang="zh-CN" altLang="zh-CN" sz="1600" dirty="0"/>
          </a:p>
          <a:p>
            <a:pPr algn="l">
              <a:spcBef>
                <a:spcPts val="600"/>
              </a:spcBef>
            </a:pPr>
            <a:r>
              <a:rPr lang="zh-CN" altLang="zh-CN" sz="1600" dirty="0"/>
              <a:t>请输入第</a:t>
            </a:r>
            <a:r>
              <a:rPr lang="en-US" altLang="zh-CN" sz="1600" dirty="0"/>
              <a:t>4</a:t>
            </a:r>
            <a:r>
              <a:rPr lang="zh-CN" altLang="zh-CN" sz="1600" dirty="0"/>
              <a:t>个整数：</a:t>
            </a:r>
            <a:r>
              <a:rPr lang="en-US" altLang="zh-CN" sz="1600" dirty="0"/>
              <a:t>89</a:t>
            </a:r>
            <a:endParaRPr lang="zh-CN" altLang="zh-CN" sz="1600" dirty="0"/>
          </a:p>
          <a:p>
            <a:pPr algn="l">
              <a:spcBef>
                <a:spcPts val="600"/>
              </a:spcBef>
            </a:pPr>
            <a:r>
              <a:rPr lang="zh-CN" altLang="zh-CN" sz="1600" dirty="0"/>
              <a:t>列表</a:t>
            </a:r>
            <a:r>
              <a:rPr lang="en-US" altLang="zh-CN" sz="1600" dirty="0"/>
              <a:t>list2</a:t>
            </a:r>
            <a:r>
              <a:rPr lang="zh-CN" altLang="zh-CN" sz="1600" dirty="0"/>
              <a:t>：</a:t>
            </a:r>
            <a:endParaRPr lang="zh-CN" altLang="zh-CN" sz="1600" dirty="0"/>
          </a:p>
          <a:p>
            <a:pPr algn="l">
              <a:spcBef>
                <a:spcPts val="600"/>
              </a:spcBef>
            </a:pPr>
            <a:r>
              <a:rPr lang="zh-CN" altLang="zh-CN" sz="1600" dirty="0"/>
              <a:t>请输入第</a:t>
            </a:r>
            <a:r>
              <a:rPr lang="en-US" altLang="zh-CN" sz="1600" dirty="0"/>
              <a:t>1</a:t>
            </a:r>
            <a:r>
              <a:rPr lang="zh-CN" altLang="zh-CN" sz="1600" dirty="0"/>
              <a:t>个整数：</a:t>
            </a:r>
            <a:r>
              <a:rPr lang="en-US" altLang="zh-CN" sz="1600" dirty="0"/>
              <a:t>3</a:t>
            </a:r>
            <a:endParaRPr lang="zh-CN" altLang="zh-CN" sz="1600" dirty="0"/>
          </a:p>
          <a:p>
            <a:pPr algn="l">
              <a:spcBef>
                <a:spcPts val="600"/>
              </a:spcBef>
            </a:pPr>
            <a:r>
              <a:rPr lang="zh-CN" altLang="zh-CN" sz="1600" dirty="0"/>
              <a:t>请输入第</a:t>
            </a:r>
            <a:r>
              <a:rPr lang="en-US" altLang="zh-CN" sz="1600" dirty="0"/>
              <a:t>2</a:t>
            </a:r>
            <a:r>
              <a:rPr lang="zh-CN" altLang="zh-CN" sz="1600" dirty="0"/>
              <a:t>个整数：</a:t>
            </a:r>
            <a:r>
              <a:rPr lang="en-US" altLang="zh-CN" sz="1600" dirty="0"/>
              <a:t>68</a:t>
            </a:r>
            <a:endParaRPr lang="zh-CN" altLang="zh-CN" sz="1600" dirty="0"/>
          </a:p>
          <a:p>
            <a:pPr algn="l">
              <a:spcBef>
                <a:spcPts val="600"/>
              </a:spcBef>
            </a:pPr>
            <a:r>
              <a:rPr lang="zh-CN" altLang="zh-CN" sz="1600" dirty="0"/>
              <a:t>请输入第</a:t>
            </a:r>
            <a:r>
              <a:rPr lang="en-US" altLang="zh-CN" sz="1600" dirty="0"/>
              <a:t>3</a:t>
            </a:r>
            <a:r>
              <a:rPr lang="zh-CN" altLang="zh-CN" sz="1600" dirty="0"/>
              <a:t>个整数：</a:t>
            </a:r>
            <a:r>
              <a:rPr lang="en-US" altLang="zh-CN" sz="1600" dirty="0"/>
              <a:t>14</a:t>
            </a:r>
            <a:endParaRPr lang="zh-CN" altLang="zh-CN" sz="1600" dirty="0"/>
          </a:p>
          <a:p>
            <a:pPr algn="l">
              <a:spcBef>
                <a:spcPts val="600"/>
              </a:spcBef>
            </a:pPr>
            <a:r>
              <a:rPr lang="en-US" altLang="zh-CN" sz="1600" dirty="0"/>
              <a:t>list1</a:t>
            </a:r>
            <a:r>
              <a:rPr lang="zh-CN" altLang="zh-CN" sz="1600" dirty="0"/>
              <a:t>：</a:t>
            </a:r>
            <a:r>
              <a:rPr lang="en-US" altLang="zh-CN" sz="1600" dirty="0"/>
              <a:t> [34, 56, 38, 89]</a:t>
            </a:r>
            <a:endParaRPr lang="zh-CN" altLang="zh-CN" sz="1600" dirty="0"/>
          </a:p>
          <a:p>
            <a:pPr algn="l">
              <a:spcBef>
                <a:spcPts val="600"/>
              </a:spcBef>
            </a:pPr>
            <a:r>
              <a:rPr lang="en-US" altLang="zh-CN" sz="1600" dirty="0"/>
              <a:t>list2</a:t>
            </a:r>
            <a:r>
              <a:rPr lang="zh-CN" altLang="zh-CN" sz="1600" dirty="0"/>
              <a:t>：</a:t>
            </a:r>
            <a:r>
              <a:rPr lang="en-US" altLang="zh-CN" sz="1600" dirty="0"/>
              <a:t> [3, 68, 14]</a:t>
            </a:r>
            <a:endParaRPr lang="zh-CN" altLang="zh-CN" sz="1600" dirty="0"/>
          </a:p>
          <a:p>
            <a:pPr algn="l">
              <a:spcBef>
                <a:spcPts val="600"/>
              </a:spcBef>
            </a:pPr>
            <a:r>
              <a:rPr lang="zh-CN" altLang="zh-CN" sz="1600" dirty="0"/>
              <a:t>列表</a:t>
            </a:r>
            <a:r>
              <a:rPr lang="en-US" altLang="zh-CN" sz="1600" dirty="0"/>
              <a:t>list2</a:t>
            </a:r>
            <a:r>
              <a:rPr lang="zh-CN" altLang="zh-CN" sz="1600" dirty="0"/>
              <a:t>合并到</a:t>
            </a:r>
            <a:r>
              <a:rPr lang="en-US" altLang="zh-CN" sz="1600" dirty="0"/>
              <a:t>list1</a:t>
            </a:r>
            <a:r>
              <a:rPr lang="zh-CN" altLang="zh-CN" sz="1600" dirty="0"/>
              <a:t>中后的数据：</a:t>
            </a:r>
            <a:r>
              <a:rPr lang="en-US" altLang="zh-CN" sz="1600" dirty="0"/>
              <a:t> [34, 56, 38, 89, 3, 68, 14]</a:t>
            </a:r>
            <a:endParaRPr lang="zh-CN" altLang="zh-CN" sz="1600" dirty="0"/>
          </a:p>
          <a:p>
            <a:pPr algn="l">
              <a:spcBef>
                <a:spcPts val="600"/>
              </a:spcBef>
            </a:pPr>
            <a:r>
              <a:rPr lang="zh-CN" altLang="zh-CN" sz="1600" dirty="0"/>
              <a:t>加上</a:t>
            </a:r>
            <a:r>
              <a:rPr lang="en-US" altLang="zh-CN" sz="1600" dirty="0"/>
              <a:t>90,100</a:t>
            </a:r>
            <a:r>
              <a:rPr lang="zh-CN" altLang="zh-CN" sz="1600" dirty="0"/>
              <a:t>后的</a:t>
            </a:r>
            <a:r>
              <a:rPr lang="en-US" altLang="zh-CN" sz="1600" dirty="0"/>
              <a:t>list1</a:t>
            </a:r>
            <a:r>
              <a:rPr lang="zh-CN" altLang="zh-CN" sz="1600" dirty="0"/>
              <a:t>的数据：</a:t>
            </a:r>
            <a:r>
              <a:rPr lang="en-US" altLang="zh-CN" sz="1600" dirty="0"/>
              <a:t> [34, 56, 38, 89, 3, 68, 14, 90, 100]</a:t>
            </a:r>
            <a:endParaRPr lang="zh-CN" altLang="zh-CN" sz="1600" dirty="0"/>
          </a:p>
          <a:p>
            <a:pPr algn="l">
              <a:spcBef>
                <a:spcPts val="600"/>
              </a:spcBef>
            </a:pPr>
            <a:r>
              <a:rPr lang="zh-CN" altLang="zh-CN" sz="1600" dirty="0"/>
              <a:t>降序排列后最终列表</a:t>
            </a:r>
            <a:r>
              <a:rPr lang="en-US" altLang="zh-CN" sz="1600" dirty="0"/>
              <a:t>list1</a:t>
            </a:r>
            <a:r>
              <a:rPr lang="zh-CN" altLang="zh-CN" sz="1600" dirty="0"/>
              <a:t>中的数据：</a:t>
            </a:r>
            <a:r>
              <a:rPr lang="en-US" altLang="zh-CN" sz="1600" dirty="0"/>
              <a:t> [100, 90, 89, 68, 56, 38, 34, 14, 3]</a:t>
            </a:r>
            <a:endParaRPr lang="zh-CN" altLang="en-US" sz="1600" dirty="0"/>
          </a:p>
        </p:txBody>
      </p:sp>
      <p:sp>
        <p:nvSpPr>
          <p:cNvPr id="5" name="矩形 4"/>
          <p:cNvSpPr/>
          <p:nvPr/>
        </p:nvSpPr>
        <p:spPr>
          <a:xfrm>
            <a:off x="2565280" y="4931876"/>
            <a:ext cx="2954656" cy="369332"/>
          </a:xfrm>
          <a:prstGeom prst="rect">
            <a:avLst/>
          </a:prstGeom>
        </p:spPr>
        <p:txBody>
          <a:bodyPr wrap="none">
            <a:spAutoFit/>
          </a:bodyPr>
          <a:lstStyle/>
          <a:p>
            <a:r>
              <a:rPr lang="zh-CN" altLang="zh-CN" sz="1800" dirty="0"/>
              <a:t>程序可能的一次运行结果：</a:t>
            </a:r>
            <a:endParaRPr lang="zh-CN" altLang="en-US" sz="18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4-2</a:t>
            </a:r>
            <a:r>
              <a:rPr lang="zh-CN" altLang="zh-CN" dirty="0"/>
              <a:t>】</a:t>
            </a:r>
            <a:endParaRPr lang="zh-CN" altLang="en-US" dirty="0"/>
          </a:p>
        </p:txBody>
      </p:sp>
      <p:sp>
        <p:nvSpPr>
          <p:cNvPr id="3" name="内容占位符 2"/>
          <p:cNvSpPr>
            <a:spLocks noGrp="1"/>
          </p:cNvSpPr>
          <p:nvPr>
            <p:ph idx="1"/>
          </p:nvPr>
        </p:nvSpPr>
        <p:spPr>
          <a:xfrm>
            <a:off x="334434" y="1124745"/>
            <a:ext cx="11523135" cy="1728192"/>
          </a:xfrm>
        </p:spPr>
        <p:txBody>
          <a:bodyPr/>
          <a:lstStyle/>
          <a:p>
            <a:r>
              <a:rPr lang="zh-CN" altLang="zh-CN" dirty="0"/>
              <a:t>思考</a:t>
            </a:r>
            <a:r>
              <a:rPr lang="en-US" altLang="zh-CN" dirty="0"/>
              <a:t>3</a:t>
            </a:r>
            <a:r>
              <a:rPr lang="zh-CN" altLang="zh-CN" dirty="0"/>
              <a:t>：如果是通过键盘输入两个数字添加到</a:t>
            </a:r>
            <a:r>
              <a:rPr lang="en-US" altLang="zh-CN" dirty="0"/>
              <a:t>list1</a:t>
            </a:r>
            <a:r>
              <a:rPr lang="zh-CN" altLang="zh-CN" dirty="0"/>
              <a:t>末尾程序如何实现？</a:t>
            </a:r>
            <a:endParaRPr lang="zh-CN" altLang="zh-CN" dirty="0"/>
          </a:p>
          <a:p>
            <a:r>
              <a:rPr lang="zh-CN" altLang="zh-CN" dirty="0"/>
              <a:t>比如在上例中，程序改为通过键盘输入两个数字</a:t>
            </a:r>
            <a:r>
              <a:rPr lang="en-US" altLang="zh-CN" dirty="0"/>
              <a:t>90</a:t>
            </a:r>
            <a:r>
              <a:rPr lang="zh-CN" altLang="zh-CN" dirty="0"/>
              <a:t>、</a:t>
            </a:r>
            <a:r>
              <a:rPr lang="en-US" altLang="zh-CN" dirty="0"/>
              <a:t>100</a:t>
            </a:r>
            <a:r>
              <a:rPr lang="zh-CN" altLang="zh-CN" dirty="0"/>
              <a:t>添加到</a:t>
            </a:r>
            <a:r>
              <a:rPr lang="en-US" altLang="zh-CN" dirty="0"/>
              <a:t>list1</a:t>
            </a:r>
            <a:r>
              <a:rPr lang="zh-CN" altLang="zh-CN" dirty="0"/>
              <a:t>末尾，程序可以写成：</a:t>
            </a:r>
            <a:endParaRPr lang="zh-CN" altLang="en-US" dirty="0"/>
          </a:p>
        </p:txBody>
      </p:sp>
      <p:sp>
        <p:nvSpPr>
          <p:cNvPr id="4" name="矩形 3"/>
          <p:cNvSpPr/>
          <p:nvPr/>
        </p:nvSpPr>
        <p:spPr>
          <a:xfrm>
            <a:off x="263352" y="2708920"/>
            <a:ext cx="5620819" cy="3752309"/>
          </a:xfrm>
          <a:prstGeom prst="rect">
            <a:avLst/>
          </a:prstGeom>
          <a:ln>
            <a:solidFill>
              <a:srgbClr val="00B050"/>
            </a:solidFill>
          </a:ln>
        </p:spPr>
        <p:txBody>
          <a:bodyPr wrap="square">
            <a:spAutoFit/>
          </a:bodyPr>
          <a:lstStyle/>
          <a:p>
            <a:pPr algn="l">
              <a:spcBef>
                <a:spcPts val="500"/>
              </a:spcBef>
            </a:pPr>
            <a:r>
              <a:rPr lang="en-US" altLang="zh-CN" sz="1600" dirty="0"/>
              <a:t>#question4_2_3.py</a:t>
            </a:r>
            <a:endParaRPr lang="zh-CN" altLang="zh-CN" sz="1600" dirty="0"/>
          </a:p>
          <a:p>
            <a:pPr algn="l">
              <a:spcBef>
                <a:spcPts val="500"/>
              </a:spcBef>
            </a:pPr>
            <a:r>
              <a:rPr lang="en-US" altLang="zh-CN" sz="1600" dirty="0"/>
              <a:t>#coding=utf-8</a:t>
            </a:r>
            <a:endParaRPr lang="zh-CN" altLang="zh-CN" sz="1600" dirty="0"/>
          </a:p>
          <a:p>
            <a:pPr algn="l">
              <a:spcBef>
                <a:spcPts val="500"/>
              </a:spcBef>
            </a:pPr>
            <a:r>
              <a:rPr lang="en-US" altLang="zh-CN" sz="1600" dirty="0"/>
              <a:t>list1=[]                  #</a:t>
            </a:r>
            <a:r>
              <a:rPr lang="zh-CN" altLang="zh-CN" sz="1600" dirty="0"/>
              <a:t>初始化一个空列表</a:t>
            </a:r>
            <a:endParaRPr lang="zh-CN" altLang="zh-CN" sz="1600" dirty="0"/>
          </a:p>
          <a:p>
            <a:pPr algn="l">
              <a:spcBef>
                <a:spcPts val="500"/>
              </a:spcBef>
            </a:pPr>
            <a:r>
              <a:rPr lang="en-US" altLang="zh-CN" sz="1600" dirty="0"/>
              <a:t>list2=[]</a:t>
            </a:r>
            <a:endParaRPr lang="zh-CN" altLang="zh-CN" sz="1600" dirty="0"/>
          </a:p>
          <a:p>
            <a:pPr algn="l">
              <a:spcBef>
                <a:spcPts val="500"/>
              </a:spcBef>
            </a:pPr>
            <a:r>
              <a:rPr lang="en-US" altLang="zh-CN" sz="1600" dirty="0"/>
              <a:t>print("</a:t>
            </a:r>
            <a:r>
              <a:rPr lang="zh-CN" altLang="zh-CN" sz="1600" dirty="0"/>
              <a:t>列表</a:t>
            </a:r>
            <a:r>
              <a:rPr lang="en-US" altLang="zh-CN" sz="1600" dirty="0"/>
              <a:t>list1</a:t>
            </a:r>
            <a:r>
              <a:rPr lang="zh-CN" altLang="zh-CN" sz="1600" dirty="0"/>
              <a:t>：</a:t>
            </a:r>
            <a:r>
              <a:rPr lang="en-US" altLang="zh-CN" sz="1600" dirty="0"/>
              <a:t>")</a:t>
            </a:r>
            <a:endParaRPr lang="zh-CN" altLang="zh-CN" sz="1600" dirty="0"/>
          </a:p>
          <a:p>
            <a:pPr algn="l">
              <a:spcBef>
                <a:spcPts val="500"/>
              </a:spcBef>
            </a:pPr>
            <a:r>
              <a:rPr lang="en-US" altLang="zh-CN" sz="1600" dirty="0"/>
              <a:t>for </a:t>
            </a:r>
            <a:r>
              <a:rPr lang="en-US" altLang="zh-CN" sz="1600" dirty="0" err="1"/>
              <a:t>i</a:t>
            </a:r>
            <a:r>
              <a:rPr lang="en-US" altLang="zh-CN" sz="1600" dirty="0"/>
              <a:t> in range(4):          #</a:t>
            </a:r>
            <a:r>
              <a:rPr lang="zh-CN" altLang="zh-CN" sz="1600" dirty="0"/>
              <a:t>循环</a:t>
            </a:r>
            <a:r>
              <a:rPr lang="en-US" altLang="zh-CN" sz="1600" dirty="0"/>
              <a:t>4</a:t>
            </a:r>
            <a:r>
              <a:rPr lang="zh-CN" altLang="zh-CN" sz="1600" dirty="0"/>
              <a:t>次，输入</a:t>
            </a:r>
            <a:r>
              <a:rPr lang="en-US" altLang="zh-CN" sz="1600" dirty="0"/>
              <a:t>4</a:t>
            </a:r>
            <a:r>
              <a:rPr lang="zh-CN" altLang="zh-CN" sz="1600" dirty="0"/>
              <a:t>个整数放到列表</a:t>
            </a:r>
            <a:r>
              <a:rPr lang="en-US" altLang="zh-CN" sz="1600" dirty="0"/>
              <a:t>list1</a:t>
            </a:r>
            <a:r>
              <a:rPr lang="zh-CN" altLang="zh-CN" sz="1600" dirty="0"/>
              <a:t>中</a:t>
            </a:r>
            <a:endParaRPr lang="zh-CN" altLang="zh-CN" sz="1600" dirty="0"/>
          </a:p>
          <a:p>
            <a:pPr algn="l">
              <a:spcBef>
                <a:spcPts val="500"/>
              </a:spcBef>
            </a:pPr>
            <a:r>
              <a:rPr lang="en-US" altLang="zh-CN" sz="1600" dirty="0"/>
              <a:t>    x=</a:t>
            </a:r>
            <a:r>
              <a:rPr lang="en-US" altLang="zh-CN" sz="1600" dirty="0" err="1"/>
              <a:t>int</a:t>
            </a:r>
            <a:r>
              <a:rPr lang="en-US" altLang="zh-CN" sz="1600" dirty="0"/>
              <a:t>(input("</a:t>
            </a:r>
            <a:r>
              <a:rPr lang="zh-CN" altLang="zh-CN" sz="1600" dirty="0"/>
              <a:t>请输入第</a:t>
            </a:r>
            <a:r>
              <a:rPr lang="en-US" altLang="zh-CN" sz="1600" dirty="0"/>
              <a:t>"+</a:t>
            </a:r>
            <a:r>
              <a:rPr lang="en-US" altLang="zh-CN" sz="1600" dirty="0" err="1"/>
              <a:t>str</a:t>
            </a:r>
            <a:r>
              <a:rPr lang="en-US" altLang="zh-CN" sz="1600" dirty="0"/>
              <a:t>(i+1)+"</a:t>
            </a:r>
            <a:r>
              <a:rPr lang="zh-CN" altLang="zh-CN" sz="1600" dirty="0"/>
              <a:t>个整数：</a:t>
            </a:r>
            <a:r>
              <a:rPr lang="en-US" altLang="zh-CN" sz="1600" dirty="0"/>
              <a:t>"))</a:t>
            </a:r>
            <a:endParaRPr lang="zh-CN" altLang="zh-CN" sz="1600" dirty="0"/>
          </a:p>
          <a:p>
            <a:pPr algn="l">
              <a:spcBef>
                <a:spcPts val="500"/>
              </a:spcBef>
            </a:pPr>
            <a:r>
              <a:rPr lang="en-US" altLang="zh-CN" sz="1600" dirty="0"/>
              <a:t>    list1+=[x]</a:t>
            </a:r>
            <a:endParaRPr lang="zh-CN" altLang="zh-CN" sz="1600" dirty="0"/>
          </a:p>
          <a:p>
            <a:pPr algn="l">
              <a:spcBef>
                <a:spcPts val="500"/>
              </a:spcBef>
            </a:pPr>
            <a:r>
              <a:rPr lang="en-US" altLang="zh-CN" sz="1600" dirty="0"/>
              <a:t>print("</a:t>
            </a:r>
            <a:r>
              <a:rPr lang="zh-CN" altLang="zh-CN" sz="1600" dirty="0"/>
              <a:t>列表</a:t>
            </a:r>
            <a:r>
              <a:rPr lang="en-US" altLang="zh-CN" sz="1600" dirty="0"/>
              <a:t>list2</a:t>
            </a:r>
            <a:r>
              <a:rPr lang="zh-CN" altLang="zh-CN" sz="1600" dirty="0"/>
              <a:t>：</a:t>
            </a:r>
            <a:r>
              <a:rPr lang="en-US" altLang="zh-CN" sz="1600" dirty="0"/>
              <a:t>")</a:t>
            </a:r>
            <a:endParaRPr lang="zh-CN" altLang="zh-CN" sz="1600" dirty="0"/>
          </a:p>
          <a:p>
            <a:pPr algn="l">
              <a:spcBef>
                <a:spcPts val="500"/>
              </a:spcBef>
            </a:pPr>
            <a:r>
              <a:rPr lang="en-US" altLang="zh-CN" sz="1600" dirty="0"/>
              <a:t>for </a:t>
            </a:r>
            <a:r>
              <a:rPr lang="en-US" altLang="zh-CN" sz="1600" dirty="0" err="1"/>
              <a:t>i</a:t>
            </a:r>
            <a:r>
              <a:rPr lang="en-US" altLang="zh-CN" sz="1600" dirty="0"/>
              <a:t> in range(3):          #</a:t>
            </a:r>
            <a:r>
              <a:rPr lang="zh-CN" altLang="zh-CN" sz="1600" dirty="0"/>
              <a:t>循环</a:t>
            </a:r>
            <a:r>
              <a:rPr lang="en-US" altLang="zh-CN" sz="1600" dirty="0"/>
              <a:t>3</a:t>
            </a:r>
            <a:r>
              <a:rPr lang="zh-CN" altLang="zh-CN" sz="1600" dirty="0"/>
              <a:t>次，输入</a:t>
            </a:r>
            <a:r>
              <a:rPr lang="en-US" altLang="zh-CN" sz="1600" dirty="0"/>
              <a:t>3</a:t>
            </a:r>
            <a:r>
              <a:rPr lang="zh-CN" altLang="zh-CN" sz="1600" dirty="0"/>
              <a:t>个整数放到列表</a:t>
            </a:r>
            <a:r>
              <a:rPr lang="en-US" altLang="zh-CN" sz="1600" dirty="0"/>
              <a:t>list2</a:t>
            </a:r>
            <a:r>
              <a:rPr lang="zh-CN" altLang="zh-CN" sz="1600" dirty="0"/>
              <a:t>中</a:t>
            </a:r>
            <a:endParaRPr lang="zh-CN" altLang="zh-CN" sz="1600" dirty="0"/>
          </a:p>
          <a:p>
            <a:pPr algn="l">
              <a:spcBef>
                <a:spcPts val="500"/>
              </a:spcBef>
            </a:pPr>
            <a:r>
              <a:rPr lang="en-US" altLang="zh-CN" sz="1600" dirty="0"/>
              <a:t>    x=</a:t>
            </a:r>
            <a:r>
              <a:rPr lang="en-US" altLang="zh-CN" sz="1600" dirty="0" err="1"/>
              <a:t>int</a:t>
            </a:r>
            <a:r>
              <a:rPr lang="en-US" altLang="zh-CN" sz="1600" dirty="0"/>
              <a:t>(input("</a:t>
            </a:r>
            <a:r>
              <a:rPr lang="zh-CN" altLang="zh-CN" sz="1600" dirty="0"/>
              <a:t>请输入第</a:t>
            </a:r>
            <a:r>
              <a:rPr lang="en-US" altLang="zh-CN" sz="1600" dirty="0"/>
              <a:t>"+</a:t>
            </a:r>
            <a:r>
              <a:rPr lang="en-US" altLang="zh-CN" sz="1600" dirty="0" err="1"/>
              <a:t>str</a:t>
            </a:r>
            <a:r>
              <a:rPr lang="en-US" altLang="zh-CN" sz="1600" dirty="0"/>
              <a:t>(i+1)+"</a:t>
            </a:r>
            <a:r>
              <a:rPr lang="zh-CN" altLang="zh-CN" sz="1600" dirty="0"/>
              <a:t>个整数：</a:t>
            </a:r>
            <a:r>
              <a:rPr lang="en-US" altLang="zh-CN" sz="1600" dirty="0"/>
              <a:t>"))</a:t>
            </a:r>
            <a:endParaRPr lang="zh-CN" altLang="zh-CN" sz="1600" dirty="0"/>
          </a:p>
          <a:p>
            <a:pPr algn="l">
              <a:spcBef>
                <a:spcPts val="500"/>
              </a:spcBef>
            </a:pPr>
            <a:r>
              <a:rPr lang="en-US" altLang="zh-CN" sz="1600" dirty="0"/>
              <a:t>    list2.append(x)</a:t>
            </a:r>
            <a:endParaRPr lang="zh-CN" altLang="en-US" sz="1600" dirty="0"/>
          </a:p>
        </p:txBody>
      </p:sp>
      <p:sp>
        <p:nvSpPr>
          <p:cNvPr id="5" name="矩形 4"/>
          <p:cNvSpPr/>
          <p:nvPr/>
        </p:nvSpPr>
        <p:spPr>
          <a:xfrm>
            <a:off x="5951984" y="2708920"/>
            <a:ext cx="6095999" cy="3662541"/>
          </a:xfrm>
          <a:prstGeom prst="rect">
            <a:avLst/>
          </a:prstGeom>
          <a:ln>
            <a:solidFill>
              <a:srgbClr val="00B050"/>
            </a:solidFill>
          </a:ln>
        </p:spPr>
        <p:txBody>
          <a:bodyPr wrap="square">
            <a:spAutoFit/>
          </a:bodyPr>
          <a:lstStyle/>
          <a:p>
            <a:pPr algn="l"/>
            <a:r>
              <a:rPr lang="en-US" altLang="zh-CN" sz="1600" dirty="0"/>
              <a:t>print("list1</a:t>
            </a:r>
            <a:r>
              <a:rPr lang="zh-CN" altLang="zh-CN" sz="1600" dirty="0"/>
              <a:t>：</a:t>
            </a:r>
            <a:r>
              <a:rPr lang="en-US" altLang="zh-CN" sz="1600" dirty="0"/>
              <a:t>",list1)</a:t>
            </a:r>
            <a:endParaRPr lang="zh-CN" altLang="zh-CN" sz="1600" dirty="0"/>
          </a:p>
          <a:p>
            <a:pPr algn="l"/>
            <a:r>
              <a:rPr lang="en-US" altLang="zh-CN" sz="1600" dirty="0"/>
              <a:t>print("list2</a:t>
            </a:r>
            <a:r>
              <a:rPr lang="zh-CN" altLang="zh-CN" sz="1600" dirty="0"/>
              <a:t>：</a:t>
            </a:r>
            <a:r>
              <a:rPr lang="en-US" altLang="zh-CN" sz="1600" dirty="0"/>
              <a:t>",list2)</a:t>
            </a:r>
            <a:endParaRPr lang="zh-CN" altLang="zh-CN" sz="1600" dirty="0"/>
          </a:p>
          <a:p>
            <a:pPr algn="l"/>
            <a:r>
              <a:rPr lang="en-US" altLang="zh-CN" sz="1600" dirty="0"/>
              <a:t>list1.extend(list2)          #</a:t>
            </a:r>
            <a:r>
              <a:rPr lang="zh-CN" altLang="zh-CN" sz="1600" dirty="0"/>
              <a:t>列表</a:t>
            </a:r>
            <a:r>
              <a:rPr lang="en-US" altLang="zh-CN" sz="1600" dirty="0"/>
              <a:t>list2</a:t>
            </a:r>
            <a:r>
              <a:rPr lang="zh-CN" altLang="zh-CN" sz="1600" dirty="0"/>
              <a:t>合并到</a:t>
            </a:r>
            <a:r>
              <a:rPr lang="en-US" altLang="zh-CN" sz="1600" dirty="0"/>
              <a:t>list1</a:t>
            </a:r>
            <a:r>
              <a:rPr lang="zh-CN" altLang="zh-CN" sz="1600" dirty="0"/>
              <a:t>中</a:t>
            </a:r>
            <a:endParaRPr lang="zh-CN" altLang="zh-CN" sz="1600" dirty="0"/>
          </a:p>
          <a:p>
            <a:pPr algn="l"/>
            <a:r>
              <a:rPr lang="en-US" altLang="zh-CN" sz="1600" dirty="0"/>
              <a:t>print("</a:t>
            </a:r>
            <a:r>
              <a:rPr lang="zh-CN" altLang="zh-CN" sz="1600" dirty="0"/>
              <a:t>列表</a:t>
            </a:r>
            <a:r>
              <a:rPr lang="en-US" altLang="zh-CN" sz="1600" dirty="0"/>
              <a:t>list2</a:t>
            </a:r>
            <a:r>
              <a:rPr lang="zh-CN" altLang="zh-CN" sz="1600" dirty="0"/>
              <a:t>合并到</a:t>
            </a:r>
            <a:r>
              <a:rPr lang="en-US" altLang="zh-CN" sz="1600" dirty="0"/>
              <a:t>list1</a:t>
            </a:r>
            <a:r>
              <a:rPr lang="zh-CN" altLang="zh-CN" sz="1600" dirty="0"/>
              <a:t>中后的数据：</a:t>
            </a:r>
            <a:r>
              <a:rPr lang="en-US" altLang="zh-CN" sz="1600" dirty="0"/>
              <a:t>",list1)</a:t>
            </a:r>
            <a:endParaRPr lang="zh-CN" altLang="zh-CN" sz="1600" dirty="0"/>
          </a:p>
          <a:p>
            <a:pPr algn="l"/>
            <a:r>
              <a:rPr lang="en-US" altLang="zh-CN" sz="1600" dirty="0"/>
              <a:t>y=input("</a:t>
            </a:r>
            <a:r>
              <a:rPr lang="zh-CN" altLang="zh-CN" sz="1600" dirty="0"/>
              <a:t>请输入</a:t>
            </a:r>
            <a:r>
              <a:rPr lang="en-US" altLang="zh-CN" sz="1600" dirty="0"/>
              <a:t>2</a:t>
            </a:r>
            <a:r>
              <a:rPr lang="zh-CN" altLang="zh-CN" sz="1600" dirty="0"/>
              <a:t>个整数，以逗号分隔：</a:t>
            </a:r>
            <a:r>
              <a:rPr lang="en-US" altLang="zh-CN" sz="1600" dirty="0"/>
              <a:t>") #</a:t>
            </a:r>
            <a:r>
              <a:rPr lang="zh-CN" altLang="zh-CN" sz="1600" dirty="0"/>
              <a:t>通过键盘输入</a:t>
            </a:r>
            <a:r>
              <a:rPr lang="en-US" altLang="zh-CN" sz="1600" dirty="0"/>
              <a:t>2</a:t>
            </a:r>
            <a:r>
              <a:rPr lang="zh-CN" altLang="zh-CN" sz="1600" dirty="0"/>
              <a:t>个整数</a:t>
            </a:r>
            <a:endParaRPr lang="zh-CN" altLang="zh-CN" sz="1600" dirty="0"/>
          </a:p>
          <a:p>
            <a:pPr algn="l"/>
            <a:r>
              <a:rPr lang="en-US" altLang="zh-CN" sz="1600" dirty="0"/>
              <a:t>y1,y2=map(</a:t>
            </a:r>
            <a:r>
              <a:rPr lang="en-US" altLang="zh-CN" sz="1600" dirty="0" err="1"/>
              <a:t>int,y.split</a:t>
            </a:r>
            <a:r>
              <a:rPr lang="en-US" altLang="zh-CN" sz="1600" dirty="0"/>
              <a:t>(','))</a:t>
            </a:r>
            <a:endParaRPr lang="zh-CN" altLang="zh-CN" sz="1600" dirty="0"/>
          </a:p>
          <a:p>
            <a:pPr algn="l"/>
            <a:r>
              <a:rPr lang="en-US" altLang="zh-CN" sz="1600" dirty="0"/>
              <a:t>list1=list1+[y1,y2] </a:t>
            </a:r>
            <a:endParaRPr lang="zh-CN" altLang="zh-CN" sz="1600" dirty="0"/>
          </a:p>
          <a:p>
            <a:pPr algn="l"/>
            <a:r>
              <a:rPr lang="en-US" altLang="zh-CN" sz="1600" dirty="0"/>
              <a:t>print("</a:t>
            </a:r>
            <a:r>
              <a:rPr lang="zh-CN" altLang="zh-CN" sz="1600" dirty="0"/>
              <a:t>加上</a:t>
            </a:r>
            <a:r>
              <a:rPr lang="en-US" altLang="zh-CN" sz="1600" dirty="0"/>
              <a:t>"+</a:t>
            </a:r>
            <a:r>
              <a:rPr lang="en-US" altLang="zh-CN" sz="1600" dirty="0" err="1"/>
              <a:t>str</a:t>
            </a:r>
            <a:r>
              <a:rPr lang="en-US" altLang="zh-CN" sz="1600" dirty="0"/>
              <a:t>(y1)+","+</a:t>
            </a:r>
            <a:r>
              <a:rPr lang="en-US" altLang="zh-CN" sz="1600" dirty="0" err="1"/>
              <a:t>str</a:t>
            </a:r>
            <a:r>
              <a:rPr lang="en-US" altLang="zh-CN" sz="1600" dirty="0"/>
              <a:t>(y2)+"</a:t>
            </a:r>
            <a:r>
              <a:rPr lang="zh-CN" altLang="zh-CN" sz="1600" dirty="0"/>
              <a:t>后的</a:t>
            </a:r>
            <a:r>
              <a:rPr lang="en-US" altLang="zh-CN" sz="1600" dirty="0"/>
              <a:t>list1</a:t>
            </a:r>
            <a:r>
              <a:rPr lang="zh-CN" altLang="zh-CN" sz="1600" dirty="0"/>
              <a:t>的数据：</a:t>
            </a:r>
            <a:r>
              <a:rPr lang="en-US" altLang="zh-CN" sz="1600" dirty="0"/>
              <a:t>",list1)</a:t>
            </a:r>
            <a:endParaRPr lang="zh-CN" altLang="zh-CN" sz="1600" dirty="0"/>
          </a:p>
          <a:p>
            <a:pPr algn="l"/>
            <a:r>
              <a:rPr lang="en-US" altLang="zh-CN" sz="1600" dirty="0"/>
              <a:t>list1.sort(reverse=True)     #list1</a:t>
            </a:r>
            <a:r>
              <a:rPr lang="zh-CN" altLang="zh-CN" sz="1600" dirty="0"/>
              <a:t>降序排列</a:t>
            </a:r>
            <a:endParaRPr lang="zh-CN" altLang="zh-CN" sz="1600" dirty="0"/>
          </a:p>
          <a:p>
            <a:pPr algn="l"/>
            <a:r>
              <a:rPr lang="en-US" altLang="zh-CN" sz="1600" dirty="0"/>
              <a:t>print("</a:t>
            </a:r>
            <a:r>
              <a:rPr lang="zh-CN" altLang="zh-CN" sz="1600" dirty="0"/>
              <a:t>降序排列后最终列表</a:t>
            </a:r>
            <a:r>
              <a:rPr lang="en-US" altLang="zh-CN" sz="1600" dirty="0"/>
              <a:t>list1</a:t>
            </a:r>
            <a:r>
              <a:rPr lang="zh-CN" altLang="zh-CN" sz="1600" dirty="0"/>
              <a:t>中的数据：</a:t>
            </a:r>
            <a:r>
              <a:rPr lang="en-US" altLang="zh-CN" sz="1600" dirty="0"/>
              <a:t>",list1)</a:t>
            </a:r>
            <a:endParaRPr lang="zh-CN" altLang="en-US" sz="16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4-3</a:t>
            </a:r>
            <a:r>
              <a:rPr lang="zh-CN" altLang="zh-CN" dirty="0"/>
              <a:t>】</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4-3</a:t>
            </a:r>
            <a:r>
              <a:rPr lang="zh-CN" altLang="zh-CN" dirty="0"/>
              <a:t>】某公司股票近一段时间的收盘价（单位：元）分别为：</a:t>
            </a:r>
            <a:r>
              <a:rPr lang="en-US" altLang="zh-CN" dirty="0"/>
              <a:t>12.04, 11.15, 13.47 , 13.58, 12.04, 12.04, 11.15, 12.58, 11.15</a:t>
            </a:r>
            <a:r>
              <a:rPr lang="zh-CN" altLang="zh-CN" dirty="0"/>
              <a:t>，请建立一个列表</a:t>
            </a:r>
            <a:r>
              <a:rPr lang="en-US" altLang="zh-CN" dirty="0"/>
              <a:t>(data)</a:t>
            </a:r>
            <a:r>
              <a:rPr lang="zh-CN" altLang="zh-CN" dirty="0"/>
              <a:t>存储这些数据。请编写程序解决如下问题：</a:t>
            </a:r>
            <a:endParaRPr lang="en-US" altLang="zh-CN" dirty="0"/>
          </a:p>
          <a:p>
            <a:pPr lvl="1"/>
            <a:r>
              <a:rPr lang="zh-CN" altLang="zh-CN" dirty="0"/>
              <a:t>上述一共有几个数据？</a:t>
            </a:r>
            <a:endParaRPr lang="zh-CN" altLang="zh-CN" dirty="0"/>
          </a:p>
          <a:p>
            <a:pPr lvl="1"/>
            <a:r>
              <a:rPr lang="zh-CN" altLang="zh-CN" dirty="0"/>
              <a:t>统计收盘价为</a:t>
            </a:r>
            <a:r>
              <a:rPr lang="en-US" altLang="zh-CN" dirty="0"/>
              <a:t>12.04</a:t>
            </a:r>
            <a:r>
              <a:rPr lang="zh-CN" altLang="zh-CN" dirty="0"/>
              <a:t>元的次数；</a:t>
            </a:r>
            <a:endParaRPr lang="zh-CN" altLang="zh-CN" dirty="0"/>
          </a:p>
          <a:p>
            <a:pPr lvl="1"/>
            <a:r>
              <a:rPr lang="zh-CN" altLang="zh-CN" dirty="0"/>
              <a:t>找出收盘价中的最小数据，并删除首次出现的最小数据，最后显示列表</a:t>
            </a:r>
            <a:r>
              <a:rPr lang="en-US" altLang="zh-CN" dirty="0"/>
              <a:t>data</a:t>
            </a:r>
            <a:r>
              <a:rPr lang="zh-CN" altLang="zh-CN" dirty="0"/>
              <a:t>。</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【例</a:t>
            </a:r>
            <a:r>
              <a:rPr lang="en-US" altLang="zh-CN" dirty="0"/>
              <a:t>4-3</a:t>
            </a:r>
            <a:r>
              <a:rPr lang="zh-CN" altLang="zh-CN" dirty="0"/>
              <a:t>】</a:t>
            </a:r>
            <a:endParaRPr lang="zh-CN" altLang="en-US" dirty="0"/>
          </a:p>
        </p:txBody>
      </p:sp>
      <p:sp>
        <p:nvSpPr>
          <p:cNvPr id="5" name="矩形 4"/>
          <p:cNvSpPr/>
          <p:nvPr/>
        </p:nvSpPr>
        <p:spPr>
          <a:xfrm>
            <a:off x="479376" y="1556792"/>
            <a:ext cx="6096000" cy="3693319"/>
          </a:xfrm>
          <a:prstGeom prst="rect">
            <a:avLst/>
          </a:prstGeom>
          <a:ln>
            <a:solidFill>
              <a:srgbClr val="00B050"/>
            </a:solidFill>
          </a:ln>
        </p:spPr>
        <p:txBody>
          <a:bodyPr>
            <a:spAutoFit/>
          </a:bodyPr>
          <a:lstStyle/>
          <a:p>
            <a:pPr algn="l"/>
            <a:r>
              <a:rPr lang="en-US" altLang="zh-CN" sz="1800" dirty="0"/>
              <a:t>#example4_3.py</a:t>
            </a:r>
            <a:endParaRPr lang="zh-CN" altLang="zh-CN" sz="1800" dirty="0"/>
          </a:p>
          <a:p>
            <a:pPr algn="l"/>
            <a:r>
              <a:rPr lang="en-US" altLang="zh-CN" sz="1800" dirty="0"/>
              <a:t>#coding=utf-8</a:t>
            </a:r>
            <a:endParaRPr lang="zh-CN" altLang="zh-CN" sz="1800" dirty="0"/>
          </a:p>
          <a:p>
            <a:pPr algn="l"/>
            <a:r>
              <a:rPr lang="en-US" altLang="zh-CN" sz="1800" dirty="0"/>
              <a:t>data=[12.04,11.15,13.47 ,13.58,12.04,12.04,11.15,12.58,11.15]</a:t>
            </a:r>
            <a:endParaRPr lang="zh-CN" altLang="zh-CN" sz="1800" dirty="0"/>
          </a:p>
          <a:p>
            <a:pPr algn="l"/>
            <a:r>
              <a:rPr lang="en-US" altLang="zh-CN" sz="1800" dirty="0"/>
              <a:t>print("</a:t>
            </a:r>
            <a:r>
              <a:rPr lang="zh-CN" altLang="zh-CN" sz="1800" dirty="0"/>
              <a:t>共有</a:t>
            </a:r>
            <a:r>
              <a:rPr lang="en-US" altLang="zh-CN" sz="1800" dirty="0"/>
              <a:t>"+</a:t>
            </a:r>
            <a:r>
              <a:rPr lang="en-US" altLang="zh-CN" sz="1800" dirty="0" err="1"/>
              <a:t>str</a:t>
            </a:r>
            <a:r>
              <a:rPr lang="en-US" altLang="zh-CN" sz="1800" dirty="0"/>
              <a:t>(</a:t>
            </a:r>
            <a:r>
              <a:rPr lang="en-US" altLang="zh-CN" sz="1800" dirty="0" err="1"/>
              <a:t>len</a:t>
            </a:r>
            <a:r>
              <a:rPr lang="en-US" altLang="zh-CN" sz="1800" dirty="0"/>
              <a:t>(data))+"</a:t>
            </a:r>
            <a:r>
              <a:rPr lang="zh-CN" altLang="zh-CN" sz="1800" dirty="0"/>
              <a:t>个数据，分别为：</a:t>
            </a:r>
            <a:r>
              <a:rPr lang="en-US" altLang="zh-CN" sz="1800" dirty="0"/>
              <a:t>",data)</a:t>
            </a:r>
            <a:endParaRPr lang="zh-CN" altLang="zh-CN" sz="1800" dirty="0"/>
          </a:p>
          <a:p>
            <a:pPr algn="l"/>
            <a:r>
              <a:rPr lang="en-US" altLang="zh-CN" sz="1800" dirty="0"/>
              <a:t>print("</a:t>
            </a:r>
            <a:r>
              <a:rPr lang="zh-CN" altLang="zh-CN" sz="1800" dirty="0"/>
              <a:t>收盘价为</a:t>
            </a:r>
            <a:r>
              <a:rPr lang="en-US" altLang="zh-CN" sz="1800" dirty="0"/>
              <a:t>12.04</a:t>
            </a:r>
            <a:r>
              <a:rPr lang="zh-CN" altLang="zh-CN" sz="1800" dirty="0"/>
              <a:t>元的次数：</a:t>
            </a:r>
            <a:r>
              <a:rPr lang="en-US" altLang="zh-CN" sz="1800" dirty="0"/>
              <a:t>",</a:t>
            </a:r>
            <a:r>
              <a:rPr lang="en-US" altLang="zh-CN" sz="1800" dirty="0" err="1"/>
              <a:t>data.count</a:t>
            </a:r>
            <a:r>
              <a:rPr lang="en-US" altLang="zh-CN" sz="1800" dirty="0"/>
              <a:t>(12.04))</a:t>
            </a:r>
            <a:endParaRPr lang="zh-CN" altLang="zh-CN" sz="1800" dirty="0"/>
          </a:p>
          <a:p>
            <a:pPr algn="l"/>
            <a:r>
              <a:rPr lang="en-US" altLang="zh-CN" sz="1800" dirty="0"/>
              <a:t>x=min(data)</a:t>
            </a:r>
            <a:endParaRPr lang="zh-CN" altLang="zh-CN" sz="1800" dirty="0"/>
          </a:p>
          <a:p>
            <a:pPr algn="l"/>
            <a:r>
              <a:rPr lang="en-US" altLang="zh-CN" sz="1800" dirty="0"/>
              <a:t>print("</a:t>
            </a:r>
            <a:r>
              <a:rPr lang="zh-CN" altLang="zh-CN" sz="1800" dirty="0"/>
              <a:t>收盘价中最小数据：</a:t>
            </a:r>
            <a:r>
              <a:rPr lang="en-US" altLang="zh-CN" sz="1800" dirty="0"/>
              <a:t>",x)</a:t>
            </a:r>
            <a:endParaRPr lang="zh-CN" altLang="zh-CN" sz="1800" dirty="0"/>
          </a:p>
          <a:p>
            <a:pPr algn="l"/>
            <a:r>
              <a:rPr lang="en-US" altLang="zh-CN" sz="1800" dirty="0" err="1"/>
              <a:t>data.remove</a:t>
            </a:r>
            <a:r>
              <a:rPr lang="en-US" altLang="zh-CN" sz="1800" dirty="0"/>
              <a:t>(x)</a:t>
            </a:r>
            <a:endParaRPr lang="zh-CN" altLang="zh-CN" sz="1800" dirty="0"/>
          </a:p>
          <a:p>
            <a:pPr algn="l"/>
            <a:r>
              <a:rPr lang="en-US" altLang="zh-CN" sz="1800" dirty="0"/>
              <a:t>print("</a:t>
            </a:r>
            <a:r>
              <a:rPr lang="zh-CN" altLang="zh-CN" sz="1800" dirty="0"/>
              <a:t>删除首次出现的最小数据后的列表：</a:t>
            </a:r>
            <a:r>
              <a:rPr lang="en-US" altLang="zh-CN" sz="1800" dirty="0"/>
              <a:t>",data)</a:t>
            </a:r>
            <a:endParaRPr lang="zh-CN" altLang="en-US" sz="1800" dirty="0"/>
          </a:p>
        </p:txBody>
      </p:sp>
      <p:sp>
        <p:nvSpPr>
          <p:cNvPr id="6" name="矩形 5"/>
          <p:cNvSpPr/>
          <p:nvPr/>
        </p:nvSpPr>
        <p:spPr>
          <a:xfrm>
            <a:off x="287016" y="1052736"/>
            <a:ext cx="1467069" cy="400110"/>
          </a:xfrm>
          <a:prstGeom prst="rect">
            <a:avLst/>
          </a:prstGeom>
        </p:spPr>
        <p:txBody>
          <a:bodyPr wrap="none">
            <a:spAutoFit/>
          </a:bodyPr>
          <a:lstStyle/>
          <a:p>
            <a:r>
              <a:rPr lang="zh-CN" altLang="zh-CN" sz="2000" dirty="0"/>
              <a:t>程序代码：</a:t>
            </a:r>
            <a:endParaRPr lang="zh-CN" altLang="en-US" sz="2000" dirty="0"/>
          </a:p>
        </p:txBody>
      </p:sp>
      <p:sp>
        <p:nvSpPr>
          <p:cNvPr id="7" name="矩形 6"/>
          <p:cNvSpPr/>
          <p:nvPr/>
        </p:nvSpPr>
        <p:spPr>
          <a:xfrm>
            <a:off x="6869435" y="3460938"/>
            <a:ext cx="1980029" cy="400110"/>
          </a:xfrm>
          <a:prstGeom prst="rect">
            <a:avLst/>
          </a:prstGeom>
        </p:spPr>
        <p:txBody>
          <a:bodyPr wrap="none">
            <a:spAutoFit/>
          </a:bodyPr>
          <a:lstStyle/>
          <a:p>
            <a:r>
              <a:rPr lang="zh-CN" altLang="zh-CN" sz="2000" dirty="0"/>
              <a:t>程序运行结果：</a:t>
            </a:r>
            <a:endParaRPr lang="zh-CN" altLang="en-US" sz="2000" dirty="0"/>
          </a:p>
        </p:txBody>
      </p:sp>
      <p:sp>
        <p:nvSpPr>
          <p:cNvPr id="8" name="矩形 7"/>
          <p:cNvSpPr/>
          <p:nvPr/>
        </p:nvSpPr>
        <p:spPr>
          <a:xfrm>
            <a:off x="5879976" y="4077072"/>
            <a:ext cx="6192688" cy="2354491"/>
          </a:xfrm>
          <a:prstGeom prst="rect">
            <a:avLst/>
          </a:prstGeom>
          <a:solidFill>
            <a:srgbClr val="FFFFFF"/>
          </a:solidFill>
          <a:ln>
            <a:solidFill>
              <a:srgbClr val="00B050"/>
            </a:solidFill>
          </a:ln>
        </p:spPr>
        <p:txBody>
          <a:bodyPr wrap="square">
            <a:spAutoFit/>
          </a:bodyPr>
          <a:lstStyle/>
          <a:p>
            <a:pPr algn="l"/>
            <a:r>
              <a:rPr lang="en-US" altLang="zh-CN" dirty="0"/>
              <a:t>&gt;&gt;&gt; </a:t>
            </a:r>
            <a:endParaRPr lang="zh-CN" altLang="zh-CN" dirty="0"/>
          </a:p>
          <a:p>
            <a:pPr algn="l"/>
            <a:r>
              <a:rPr lang="en-US" altLang="zh-CN" dirty="0"/>
              <a:t>============ RESTART: G:\example4_3.py ============</a:t>
            </a:r>
            <a:endParaRPr lang="zh-CN" altLang="zh-CN" dirty="0"/>
          </a:p>
          <a:p>
            <a:pPr algn="l"/>
            <a:r>
              <a:rPr lang="zh-CN" altLang="zh-CN" dirty="0"/>
              <a:t>共有</a:t>
            </a:r>
            <a:r>
              <a:rPr lang="en-US" altLang="zh-CN" dirty="0"/>
              <a:t>9</a:t>
            </a:r>
            <a:r>
              <a:rPr lang="zh-CN" altLang="zh-CN" dirty="0"/>
              <a:t>个数据，分别为：</a:t>
            </a:r>
            <a:r>
              <a:rPr lang="en-US" altLang="zh-CN" dirty="0"/>
              <a:t> [12.04, 11.15, 13.47, 13.58, 12.04, 12.04, 11.15, 12.58, 11.15]</a:t>
            </a:r>
            <a:endParaRPr lang="zh-CN" altLang="zh-CN" dirty="0"/>
          </a:p>
          <a:p>
            <a:pPr algn="l"/>
            <a:r>
              <a:rPr lang="zh-CN" altLang="zh-CN" dirty="0"/>
              <a:t>收盘价为</a:t>
            </a:r>
            <a:r>
              <a:rPr lang="en-US" altLang="zh-CN" dirty="0"/>
              <a:t>12.04</a:t>
            </a:r>
            <a:r>
              <a:rPr lang="zh-CN" altLang="zh-CN" dirty="0"/>
              <a:t>元的次数：</a:t>
            </a:r>
            <a:r>
              <a:rPr lang="en-US" altLang="zh-CN" dirty="0"/>
              <a:t> 3</a:t>
            </a:r>
            <a:endParaRPr lang="zh-CN" altLang="zh-CN" dirty="0"/>
          </a:p>
          <a:p>
            <a:pPr algn="l"/>
            <a:r>
              <a:rPr lang="zh-CN" altLang="zh-CN" dirty="0"/>
              <a:t>收盘价中最小数据：</a:t>
            </a:r>
            <a:r>
              <a:rPr lang="en-US" altLang="zh-CN" dirty="0"/>
              <a:t> 11.15</a:t>
            </a:r>
            <a:endParaRPr lang="zh-CN" altLang="zh-CN" dirty="0"/>
          </a:p>
          <a:p>
            <a:pPr algn="l"/>
            <a:r>
              <a:rPr lang="zh-CN" altLang="zh-CN" dirty="0"/>
              <a:t>删除首次出现的最小数据后的列表：</a:t>
            </a:r>
            <a:r>
              <a:rPr lang="en-US" altLang="zh-CN" dirty="0"/>
              <a:t> [12.04, 13.47, 13.58, 12.04, 12.04, 11.15, 12.58, 11.15]</a:t>
            </a:r>
            <a:endParaRPr lang="zh-CN"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4-3</a:t>
            </a:r>
            <a:r>
              <a:rPr lang="zh-CN" altLang="zh-CN" dirty="0"/>
              <a:t>】</a:t>
            </a:r>
            <a:endParaRPr lang="zh-CN" altLang="en-US" dirty="0"/>
          </a:p>
        </p:txBody>
      </p:sp>
      <p:sp>
        <p:nvSpPr>
          <p:cNvPr id="3" name="内容占位符 2"/>
          <p:cNvSpPr>
            <a:spLocks noGrp="1"/>
          </p:cNvSpPr>
          <p:nvPr>
            <p:ph idx="1"/>
          </p:nvPr>
        </p:nvSpPr>
        <p:spPr>
          <a:xfrm>
            <a:off x="334434" y="1124745"/>
            <a:ext cx="11523135" cy="576064"/>
          </a:xfrm>
        </p:spPr>
        <p:txBody>
          <a:bodyPr/>
          <a:lstStyle/>
          <a:p>
            <a:r>
              <a:rPr lang="zh-CN" altLang="zh-CN" dirty="0"/>
              <a:t>思考：如果是删除所有出现的最小数据程序如何实现？ </a:t>
            </a:r>
            <a:endParaRPr lang="zh-CN" altLang="en-US" dirty="0"/>
          </a:p>
        </p:txBody>
      </p:sp>
      <p:sp>
        <p:nvSpPr>
          <p:cNvPr id="4" name="矩形 3"/>
          <p:cNvSpPr/>
          <p:nvPr/>
        </p:nvSpPr>
        <p:spPr>
          <a:xfrm>
            <a:off x="482328" y="1835532"/>
            <a:ext cx="1454244" cy="369332"/>
          </a:xfrm>
          <a:prstGeom prst="rect">
            <a:avLst/>
          </a:prstGeom>
        </p:spPr>
        <p:txBody>
          <a:bodyPr wrap="none">
            <a:spAutoFit/>
          </a:bodyPr>
          <a:lstStyle/>
          <a:p>
            <a:r>
              <a:rPr lang="zh-CN" altLang="zh-CN" sz="1800" dirty="0"/>
              <a:t>第</a:t>
            </a:r>
            <a:r>
              <a:rPr lang="en-US" altLang="zh-CN" sz="1800" dirty="0"/>
              <a:t>1</a:t>
            </a:r>
            <a:r>
              <a:rPr lang="zh-CN" altLang="zh-CN" sz="1800" dirty="0"/>
              <a:t>种方法：</a:t>
            </a:r>
            <a:endParaRPr lang="zh-CN" altLang="en-US" sz="1800" dirty="0"/>
          </a:p>
        </p:txBody>
      </p:sp>
      <p:sp>
        <p:nvSpPr>
          <p:cNvPr id="6" name="矩形 5"/>
          <p:cNvSpPr/>
          <p:nvPr/>
        </p:nvSpPr>
        <p:spPr>
          <a:xfrm>
            <a:off x="335360" y="2492896"/>
            <a:ext cx="5328592" cy="3662541"/>
          </a:xfrm>
          <a:prstGeom prst="rect">
            <a:avLst/>
          </a:prstGeom>
          <a:ln>
            <a:solidFill>
              <a:srgbClr val="00B050"/>
            </a:solidFill>
          </a:ln>
        </p:spPr>
        <p:txBody>
          <a:bodyPr wrap="square">
            <a:spAutoFit/>
          </a:bodyPr>
          <a:lstStyle/>
          <a:p>
            <a:pPr algn="l"/>
            <a:r>
              <a:rPr lang="en-US" altLang="zh-CN" sz="1600" dirty="0"/>
              <a:t>#question4_3_1_1.py</a:t>
            </a:r>
            <a:endParaRPr lang="zh-CN" altLang="zh-CN" sz="1600" dirty="0"/>
          </a:p>
          <a:p>
            <a:pPr algn="l"/>
            <a:r>
              <a:rPr lang="en-US" altLang="zh-CN" sz="1600" dirty="0"/>
              <a:t>#coding=utf-8</a:t>
            </a:r>
            <a:endParaRPr lang="zh-CN" altLang="zh-CN" sz="1600" dirty="0"/>
          </a:p>
          <a:p>
            <a:pPr algn="l"/>
            <a:r>
              <a:rPr lang="en-US" altLang="zh-CN" sz="1600" dirty="0"/>
              <a:t>data=[12.04,11.15,13.47 ,13.58,12.04,12.04,11.15,12.58,11.15]</a:t>
            </a:r>
            <a:endParaRPr lang="zh-CN" altLang="zh-CN" sz="1600" dirty="0"/>
          </a:p>
          <a:p>
            <a:pPr algn="l"/>
            <a:r>
              <a:rPr lang="en-US" altLang="zh-CN" sz="1600" dirty="0"/>
              <a:t>print("</a:t>
            </a:r>
            <a:r>
              <a:rPr lang="zh-CN" altLang="zh-CN" sz="1600" dirty="0"/>
              <a:t>共有</a:t>
            </a:r>
            <a:r>
              <a:rPr lang="en-US" altLang="zh-CN" sz="1600" dirty="0"/>
              <a:t>"+</a:t>
            </a:r>
            <a:r>
              <a:rPr lang="en-US" altLang="zh-CN" sz="1600" dirty="0" err="1"/>
              <a:t>str</a:t>
            </a:r>
            <a:r>
              <a:rPr lang="en-US" altLang="zh-CN" sz="1600" dirty="0"/>
              <a:t>(</a:t>
            </a:r>
            <a:r>
              <a:rPr lang="en-US" altLang="zh-CN" sz="1600" dirty="0" err="1"/>
              <a:t>len</a:t>
            </a:r>
            <a:r>
              <a:rPr lang="en-US" altLang="zh-CN" sz="1600" dirty="0"/>
              <a:t>(data))+"</a:t>
            </a:r>
            <a:r>
              <a:rPr lang="zh-CN" altLang="zh-CN" sz="1600" dirty="0"/>
              <a:t>个数据，分别为：</a:t>
            </a:r>
            <a:r>
              <a:rPr lang="en-US" altLang="zh-CN" sz="1600" dirty="0"/>
              <a:t>",data)</a:t>
            </a:r>
            <a:endParaRPr lang="zh-CN" altLang="zh-CN" sz="1600" dirty="0"/>
          </a:p>
          <a:p>
            <a:pPr algn="l"/>
            <a:r>
              <a:rPr lang="en-US" altLang="zh-CN" sz="1600" dirty="0"/>
              <a:t>print("</a:t>
            </a:r>
            <a:r>
              <a:rPr lang="zh-CN" altLang="zh-CN" sz="1600" dirty="0"/>
              <a:t>收盘价为</a:t>
            </a:r>
            <a:r>
              <a:rPr lang="en-US" altLang="zh-CN" sz="1600" dirty="0"/>
              <a:t>12.04</a:t>
            </a:r>
            <a:r>
              <a:rPr lang="zh-CN" altLang="zh-CN" sz="1600" dirty="0"/>
              <a:t>元的次数：</a:t>
            </a:r>
            <a:r>
              <a:rPr lang="en-US" altLang="zh-CN" sz="1600" dirty="0"/>
              <a:t>",</a:t>
            </a:r>
            <a:r>
              <a:rPr lang="en-US" altLang="zh-CN" sz="1600" dirty="0" err="1"/>
              <a:t>data.count</a:t>
            </a:r>
            <a:r>
              <a:rPr lang="en-US" altLang="zh-CN" sz="1600" dirty="0"/>
              <a:t>(12.04))</a:t>
            </a:r>
            <a:endParaRPr lang="zh-CN" altLang="zh-CN" sz="1600" dirty="0"/>
          </a:p>
          <a:p>
            <a:pPr algn="l"/>
            <a:r>
              <a:rPr lang="en-US" altLang="zh-CN" sz="1600" dirty="0"/>
              <a:t>x=min(data)</a:t>
            </a:r>
            <a:endParaRPr lang="zh-CN" altLang="zh-CN" sz="1600" dirty="0"/>
          </a:p>
          <a:p>
            <a:pPr algn="l"/>
            <a:r>
              <a:rPr lang="en-US" altLang="zh-CN" sz="1600" dirty="0"/>
              <a:t>print("</a:t>
            </a:r>
            <a:r>
              <a:rPr lang="zh-CN" altLang="zh-CN" sz="1600" dirty="0"/>
              <a:t>收盘价中最小数据：</a:t>
            </a:r>
            <a:r>
              <a:rPr lang="en-US" altLang="zh-CN" sz="1600" dirty="0"/>
              <a:t>",x)</a:t>
            </a:r>
            <a:endParaRPr lang="zh-CN" altLang="zh-CN" sz="1600" dirty="0"/>
          </a:p>
          <a:p>
            <a:pPr algn="l"/>
            <a:r>
              <a:rPr lang="en-US" altLang="zh-CN" sz="1600" dirty="0"/>
              <a:t>for </a:t>
            </a:r>
            <a:r>
              <a:rPr lang="en-US" altLang="zh-CN" sz="1600" dirty="0" err="1"/>
              <a:t>i</a:t>
            </a:r>
            <a:r>
              <a:rPr lang="en-US" altLang="zh-CN" sz="1600" dirty="0"/>
              <a:t> in range(</a:t>
            </a:r>
            <a:r>
              <a:rPr lang="en-US" altLang="zh-CN" sz="1600" dirty="0" err="1"/>
              <a:t>data.count</a:t>
            </a:r>
            <a:r>
              <a:rPr lang="en-US" altLang="zh-CN" sz="1600" dirty="0"/>
              <a:t>(x)):</a:t>
            </a:r>
            <a:endParaRPr lang="zh-CN" altLang="zh-CN" sz="1600" dirty="0"/>
          </a:p>
          <a:p>
            <a:pPr algn="l"/>
            <a:r>
              <a:rPr lang="en-US" altLang="zh-CN" sz="1600" dirty="0"/>
              <a:t>    </a:t>
            </a:r>
            <a:r>
              <a:rPr lang="en-US" altLang="zh-CN" sz="1600" dirty="0" err="1"/>
              <a:t>data.remove</a:t>
            </a:r>
            <a:r>
              <a:rPr lang="en-US" altLang="zh-CN" sz="1600" dirty="0"/>
              <a:t>(x)</a:t>
            </a:r>
            <a:endParaRPr lang="zh-CN" altLang="zh-CN" sz="1600" dirty="0"/>
          </a:p>
          <a:p>
            <a:pPr algn="l"/>
            <a:r>
              <a:rPr lang="en-US" altLang="zh-CN" sz="1600" dirty="0"/>
              <a:t>print("</a:t>
            </a:r>
            <a:r>
              <a:rPr lang="zh-CN" altLang="zh-CN" sz="1600" dirty="0"/>
              <a:t>删除所有出现的最小数据后的列表：</a:t>
            </a:r>
            <a:r>
              <a:rPr lang="en-US" altLang="zh-CN" sz="1600" dirty="0"/>
              <a:t>",data)</a:t>
            </a:r>
            <a:endParaRPr lang="zh-CN" altLang="en-US" sz="1600" dirty="0"/>
          </a:p>
        </p:txBody>
      </p:sp>
      <p:sp>
        <p:nvSpPr>
          <p:cNvPr id="7" name="矩形 6"/>
          <p:cNvSpPr/>
          <p:nvPr/>
        </p:nvSpPr>
        <p:spPr>
          <a:xfrm>
            <a:off x="5807675" y="2051556"/>
            <a:ext cx="1800493" cy="369332"/>
          </a:xfrm>
          <a:prstGeom prst="rect">
            <a:avLst/>
          </a:prstGeom>
        </p:spPr>
        <p:txBody>
          <a:bodyPr wrap="none">
            <a:spAutoFit/>
          </a:bodyPr>
          <a:lstStyle/>
          <a:p>
            <a:r>
              <a:rPr lang="zh-CN" altLang="zh-CN" sz="1800" dirty="0"/>
              <a:t>程序运行结果：</a:t>
            </a:r>
            <a:endParaRPr lang="zh-CN" altLang="en-US" sz="1800" dirty="0"/>
          </a:p>
        </p:txBody>
      </p:sp>
      <p:sp>
        <p:nvSpPr>
          <p:cNvPr id="8" name="矩形 7"/>
          <p:cNvSpPr/>
          <p:nvPr/>
        </p:nvSpPr>
        <p:spPr>
          <a:xfrm>
            <a:off x="5857572" y="2564904"/>
            <a:ext cx="6096000" cy="2139047"/>
          </a:xfrm>
          <a:prstGeom prst="rect">
            <a:avLst/>
          </a:prstGeom>
        </p:spPr>
        <p:txBody>
          <a:bodyPr>
            <a:spAutoFit/>
          </a:bodyPr>
          <a:lstStyle/>
          <a:p>
            <a:pPr algn="l"/>
            <a:r>
              <a:rPr lang="en-US" altLang="zh-CN" dirty="0"/>
              <a:t>&gt;&gt;&gt; </a:t>
            </a:r>
            <a:endParaRPr lang="zh-CN" altLang="zh-CN" dirty="0"/>
          </a:p>
          <a:p>
            <a:pPr algn="l"/>
            <a:r>
              <a:rPr lang="en-US" altLang="zh-CN" dirty="0"/>
              <a:t>============ RESTART: G:\ question4_3_1_1.py ============</a:t>
            </a:r>
            <a:endParaRPr lang="zh-CN" altLang="zh-CN" dirty="0"/>
          </a:p>
          <a:p>
            <a:pPr algn="l"/>
            <a:r>
              <a:rPr lang="zh-CN" altLang="zh-CN" dirty="0"/>
              <a:t>共有</a:t>
            </a:r>
            <a:r>
              <a:rPr lang="en-US" altLang="zh-CN" dirty="0"/>
              <a:t>9</a:t>
            </a:r>
            <a:r>
              <a:rPr lang="zh-CN" altLang="zh-CN" dirty="0"/>
              <a:t>个数据，分别为：</a:t>
            </a:r>
            <a:r>
              <a:rPr lang="en-US" altLang="zh-CN" dirty="0"/>
              <a:t> [12.04, 11.15, 13.47, 13.58, 12.04, 12.04, 11.15, 12.58, 11.15]</a:t>
            </a:r>
            <a:endParaRPr lang="zh-CN" altLang="zh-CN" dirty="0"/>
          </a:p>
          <a:p>
            <a:pPr algn="l"/>
            <a:r>
              <a:rPr lang="zh-CN" altLang="zh-CN" dirty="0"/>
              <a:t>收盘价为</a:t>
            </a:r>
            <a:r>
              <a:rPr lang="en-US" altLang="zh-CN" dirty="0"/>
              <a:t>12.04</a:t>
            </a:r>
            <a:r>
              <a:rPr lang="zh-CN" altLang="zh-CN" dirty="0"/>
              <a:t>元的次数：</a:t>
            </a:r>
            <a:r>
              <a:rPr lang="en-US" altLang="zh-CN" dirty="0"/>
              <a:t> 3</a:t>
            </a:r>
            <a:endParaRPr lang="zh-CN" altLang="zh-CN" dirty="0"/>
          </a:p>
          <a:p>
            <a:pPr algn="l"/>
            <a:r>
              <a:rPr lang="zh-CN" altLang="zh-CN" dirty="0"/>
              <a:t>收盘价中最小数据：</a:t>
            </a:r>
            <a:r>
              <a:rPr lang="en-US" altLang="zh-CN" dirty="0"/>
              <a:t> 11.15</a:t>
            </a:r>
            <a:endParaRPr lang="zh-CN" altLang="zh-CN" dirty="0"/>
          </a:p>
          <a:p>
            <a:pPr algn="l"/>
            <a:r>
              <a:rPr lang="zh-CN" altLang="zh-CN" dirty="0"/>
              <a:t>删除所有出现的最小数据后的列表：</a:t>
            </a:r>
            <a:r>
              <a:rPr lang="en-US" altLang="zh-CN" dirty="0"/>
              <a:t> [12.04, 13.47, 13.58, 12.04, 12.04, 12.58]</a:t>
            </a:r>
            <a:endParaRPr lang="zh-CN" alt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【例</a:t>
            </a:r>
            <a:r>
              <a:rPr lang="en-US" altLang="zh-CN" dirty="0"/>
              <a:t>4-3</a:t>
            </a:r>
            <a:r>
              <a:rPr lang="zh-CN" altLang="zh-CN" dirty="0"/>
              <a:t>】</a:t>
            </a:r>
            <a:endParaRPr lang="zh-CN" altLang="en-US" dirty="0"/>
          </a:p>
        </p:txBody>
      </p:sp>
      <p:sp>
        <p:nvSpPr>
          <p:cNvPr id="5" name="矩形 4"/>
          <p:cNvSpPr/>
          <p:nvPr/>
        </p:nvSpPr>
        <p:spPr>
          <a:xfrm>
            <a:off x="767408" y="1268760"/>
            <a:ext cx="1595309" cy="400110"/>
          </a:xfrm>
          <a:prstGeom prst="rect">
            <a:avLst/>
          </a:prstGeom>
        </p:spPr>
        <p:txBody>
          <a:bodyPr wrap="none">
            <a:spAutoFit/>
          </a:bodyPr>
          <a:lstStyle/>
          <a:p>
            <a:r>
              <a:rPr lang="zh-CN" altLang="zh-CN" sz="2000" dirty="0"/>
              <a:t>第</a:t>
            </a:r>
            <a:r>
              <a:rPr lang="en-US" altLang="zh-CN" sz="2000" dirty="0"/>
              <a:t>2</a:t>
            </a:r>
            <a:r>
              <a:rPr lang="zh-CN" altLang="zh-CN" sz="2000" dirty="0"/>
              <a:t>种方法：</a:t>
            </a:r>
            <a:endParaRPr lang="zh-CN" altLang="en-US" sz="2000" dirty="0"/>
          </a:p>
        </p:txBody>
      </p:sp>
      <p:sp>
        <p:nvSpPr>
          <p:cNvPr id="7" name="矩形 6"/>
          <p:cNvSpPr/>
          <p:nvPr/>
        </p:nvSpPr>
        <p:spPr>
          <a:xfrm>
            <a:off x="2808312" y="1268760"/>
            <a:ext cx="6096000" cy="4524315"/>
          </a:xfrm>
          <a:prstGeom prst="rect">
            <a:avLst/>
          </a:prstGeom>
          <a:ln>
            <a:solidFill>
              <a:srgbClr val="00B050"/>
            </a:solidFill>
          </a:ln>
        </p:spPr>
        <p:txBody>
          <a:bodyPr>
            <a:spAutoFit/>
          </a:bodyPr>
          <a:lstStyle/>
          <a:p>
            <a:pPr algn="l"/>
            <a:r>
              <a:rPr lang="en-US" altLang="zh-CN" sz="1800" dirty="0"/>
              <a:t>#question4_3_1_2.py</a:t>
            </a:r>
            <a:endParaRPr lang="zh-CN" altLang="zh-CN" sz="1800" dirty="0"/>
          </a:p>
          <a:p>
            <a:pPr algn="l"/>
            <a:r>
              <a:rPr lang="en-US" altLang="zh-CN" sz="1800" dirty="0"/>
              <a:t>#coding=utf-8</a:t>
            </a:r>
            <a:endParaRPr lang="zh-CN" altLang="zh-CN" sz="1800" dirty="0"/>
          </a:p>
          <a:p>
            <a:pPr algn="l"/>
            <a:r>
              <a:rPr lang="en-US" altLang="zh-CN" sz="1800" dirty="0"/>
              <a:t>data=[12.04,11.15,13.47 ,13.58,12.04,12.04,11.15,12.58,11.15]</a:t>
            </a:r>
            <a:endParaRPr lang="zh-CN" altLang="zh-CN" sz="1800" dirty="0"/>
          </a:p>
          <a:p>
            <a:pPr algn="l"/>
            <a:r>
              <a:rPr lang="en-US" altLang="zh-CN" sz="1800" dirty="0"/>
              <a:t>print("</a:t>
            </a:r>
            <a:r>
              <a:rPr lang="zh-CN" altLang="zh-CN" sz="1800" dirty="0"/>
              <a:t>共有</a:t>
            </a:r>
            <a:r>
              <a:rPr lang="en-US" altLang="zh-CN" sz="1800" dirty="0"/>
              <a:t>"+</a:t>
            </a:r>
            <a:r>
              <a:rPr lang="en-US" altLang="zh-CN" sz="1800" dirty="0" err="1"/>
              <a:t>str</a:t>
            </a:r>
            <a:r>
              <a:rPr lang="en-US" altLang="zh-CN" sz="1800" dirty="0"/>
              <a:t>(</a:t>
            </a:r>
            <a:r>
              <a:rPr lang="en-US" altLang="zh-CN" sz="1800" dirty="0" err="1"/>
              <a:t>len</a:t>
            </a:r>
            <a:r>
              <a:rPr lang="en-US" altLang="zh-CN" sz="1800" dirty="0"/>
              <a:t>(data))+"</a:t>
            </a:r>
            <a:r>
              <a:rPr lang="zh-CN" altLang="zh-CN" sz="1800" dirty="0"/>
              <a:t>个数据，分别为：</a:t>
            </a:r>
            <a:r>
              <a:rPr lang="en-US" altLang="zh-CN" sz="1800" dirty="0"/>
              <a:t>",data)</a:t>
            </a:r>
            <a:endParaRPr lang="zh-CN" altLang="zh-CN" sz="1800" dirty="0"/>
          </a:p>
          <a:p>
            <a:pPr algn="l"/>
            <a:r>
              <a:rPr lang="en-US" altLang="zh-CN" sz="1800" dirty="0"/>
              <a:t>print("</a:t>
            </a:r>
            <a:r>
              <a:rPr lang="zh-CN" altLang="zh-CN" sz="1800" dirty="0"/>
              <a:t>收盘价为</a:t>
            </a:r>
            <a:r>
              <a:rPr lang="en-US" altLang="zh-CN" sz="1800" dirty="0"/>
              <a:t>12.04</a:t>
            </a:r>
            <a:r>
              <a:rPr lang="zh-CN" altLang="zh-CN" sz="1800" dirty="0"/>
              <a:t>元的次数：</a:t>
            </a:r>
            <a:r>
              <a:rPr lang="en-US" altLang="zh-CN" sz="1800" dirty="0"/>
              <a:t>",</a:t>
            </a:r>
            <a:r>
              <a:rPr lang="en-US" altLang="zh-CN" sz="1800" dirty="0" err="1"/>
              <a:t>data.count</a:t>
            </a:r>
            <a:r>
              <a:rPr lang="en-US" altLang="zh-CN" sz="1800" dirty="0"/>
              <a:t>(12.04))</a:t>
            </a:r>
            <a:endParaRPr lang="zh-CN" altLang="zh-CN" sz="1800" dirty="0"/>
          </a:p>
          <a:p>
            <a:pPr algn="l"/>
            <a:r>
              <a:rPr lang="en-US" altLang="zh-CN" sz="1800" dirty="0"/>
              <a:t>x=min(data)</a:t>
            </a:r>
            <a:endParaRPr lang="zh-CN" altLang="zh-CN" sz="1800" dirty="0"/>
          </a:p>
          <a:p>
            <a:pPr algn="l"/>
            <a:r>
              <a:rPr lang="en-US" altLang="zh-CN" sz="1800" dirty="0"/>
              <a:t>print("</a:t>
            </a:r>
            <a:r>
              <a:rPr lang="zh-CN" altLang="zh-CN" sz="1800" dirty="0"/>
              <a:t>收盘价中最小数据：</a:t>
            </a:r>
            <a:r>
              <a:rPr lang="en-US" altLang="zh-CN" sz="1800" dirty="0"/>
              <a:t>",x)</a:t>
            </a:r>
            <a:endParaRPr lang="zh-CN" altLang="zh-CN" sz="1800" dirty="0"/>
          </a:p>
          <a:p>
            <a:pPr algn="l"/>
            <a:r>
              <a:rPr lang="en-US" altLang="zh-CN" sz="1800" dirty="0"/>
              <a:t>for </a:t>
            </a:r>
            <a:r>
              <a:rPr lang="en-US" altLang="zh-CN" sz="1800" dirty="0" err="1"/>
              <a:t>i</a:t>
            </a:r>
            <a:r>
              <a:rPr lang="en-US" altLang="zh-CN" sz="1800" dirty="0"/>
              <a:t> in range(</a:t>
            </a:r>
            <a:r>
              <a:rPr lang="en-US" altLang="zh-CN" sz="1800" dirty="0" err="1"/>
              <a:t>len</a:t>
            </a:r>
            <a:r>
              <a:rPr lang="en-US" altLang="zh-CN" sz="1800" dirty="0"/>
              <a:t>(data)-1,-1,-1):</a:t>
            </a:r>
            <a:endParaRPr lang="zh-CN" altLang="zh-CN" sz="1800" dirty="0"/>
          </a:p>
          <a:p>
            <a:pPr algn="l"/>
            <a:r>
              <a:rPr lang="en-US" altLang="zh-CN" sz="1800" dirty="0"/>
              <a:t>    if data[</a:t>
            </a:r>
            <a:r>
              <a:rPr lang="en-US" altLang="zh-CN" sz="1800" dirty="0" err="1"/>
              <a:t>i</a:t>
            </a:r>
            <a:r>
              <a:rPr lang="en-US" altLang="zh-CN" sz="1800" dirty="0"/>
              <a:t>]==x:</a:t>
            </a:r>
            <a:endParaRPr lang="zh-CN" altLang="zh-CN" sz="1800" dirty="0"/>
          </a:p>
          <a:p>
            <a:pPr algn="l"/>
            <a:r>
              <a:rPr lang="en-US" altLang="zh-CN" sz="1800" dirty="0"/>
              <a:t>        del data[</a:t>
            </a:r>
            <a:r>
              <a:rPr lang="en-US" altLang="zh-CN" sz="1800" dirty="0" err="1"/>
              <a:t>i</a:t>
            </a:r>
            <a:r>
              <a:rPr lang="en-US" altLang="zh-CN" sz="1800" dirty="0"/>
              <a:t>]</a:t>
            </a:r>
            <a:endParaRPr lang="zh-CN" altLang="zh-CN" sz="1800" dirty="0"/>
          </a:p>
          <a:p>
            <a:pPr algn="l"/>
            <a:r>
              <a:rPr lang="en-US" altLang="zh-CN" sz="1800" dirty="0"/>
              <a:t>print("</a:t>
            </a:r>
            <a:r>
              <a:rPr lang="zh-CN" altLang="zh-CN" sz="1800" dirty="0"/>
              <a:t>删除所有出现的最小数据后的列表：</a:t>
            </a:r>
            <a:r>
              <a:rPr lang="en-US" altLang="zh-CN" sz="1800" dirty="0"/>
              <a:t>",data)</a:t>
            </a:r>
            <a:endParaRPr lang="zh-CN" altLang="en-US" sz="18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zh-CN" dirty="0"/>
              <a:t>元组</a:t>
            </a:r>
            <a:r>
              <a:rPr lang="en-US" altLang="zh-CN" dirty="0"/>
              <a:t>tuple</a:t>
            </a:r>
            <a:endParaRPr lang="zh-CN" altLang="en-US" dirty="0"/>
          </a:p>
        </p:txBody>
      </p:sp>
      <p:sp>
        <p:nvSpPr>
          <p:cNvPr id="3" name="内容占位符 2"/>
          <p:cNvSpPr>
            <a:spLocks noGrp="1"/>
          </p:cNvSpPr>
          <p:nvPr>
            <p:ph idx="1"/>
          </p:nvPr>
        </p:nvSpPr>
        <p:spPr/>
        <p:txBody>
          <a:bodyPr/>
          <a:lstStyle/>
          <a:p>
            <a:r>
              <a:rPr lang="zh-CN" altLang="zh-CN" dirty="0"/>
              <a:t>元组由不同的元素组成，每个元素的数据类型可以各不相同，如字符串、数字和元组等。元组和列表十分相似，元组是用一对圆括号括起、用逗号分隔的多个元素的组合。元组也是序列的一种，可以利用序列操作对元组进行处理。</a:t>
            </a:r>
            <a:endParaRPr lang="zh-CN" altLang="zh-CN" dirty="0"/>
          </a:p>
          <a:p>
            <a:r>
              <a:rPr lang="zh-CN" altLang="zh-CN" dirty="0"/>
              <a:t>元组的操作和列表有很多的相似之处，但元组和列表之间也存在重要的不同，元组是不可更改的，是不可变对象。元组创建之后就不能修改、添加、删除成员。元组的上述特点使得其在处理数据时效率较高，而且可以防止出现误修改操作。</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zh-CN" dirty="0"/>
              <a:t>元组</a:t>
            </a:r>
            <a:r>
              <a:rPr lang="en-US" altLang="zh-CN" dirty="0"/>
              <a:t>tuple</a:t>
            </a:r>
            <a:endParaRPr lang="zh-CN" altLang="en-US" dirty="0"/>
          </a:p>
        </p:txBody>
      </p:sp>
      <p:sp>
        <p:nvSpPr>
          <p:cNvPr id="3" name="内容占位符 2"/>
          <p:cNvSpPr>
            <a:spLocks noGrp="1"/>
          </p:cNvSpPr>
          <p:nvPr>
            <p:ph idx="1"/>
          </p:nvPr>
        </p:nvSpPr>
        <p:spPr>
          <a:xfrm>
            <a:off x="334434" y="1124745"/>
            <a:ext cx="11523135" cy="1728192"/>
          </a:xfrm>
        </p:spPr>
        <p:txBody>
          <a:bodyPr/>
          <a:lstStyle/>
          <a:p>
            <a:r>
              <a:rPr lang="en-US" altLang="zh-CN" b="1" dirty="0"/>
              <a:t>1. </a:t>
            </a:r>
            <a:r>
              <a:rPr lang="zh-CN" altLang="zh-CN" b="1" dirty="0"/>
              <a:t>元组创建</a:t>
            </a:r>
            <a:endParaRPr lang="zh-CN" altLang="zh-CN" dirty="0"/>
          </a:p>
          <a:p>
            <a:pPr lvl="1"/>
            <a:r>
              <a:rPr lang="zh-CN" altLang="zh-CN" dirty="0"/>
              <a:t>元组的创建，即用一对圆括号将以逗号分隔的若干元素（数据、表达式的值）括起来。下面是几种创建元组的例子：</a:t>
            </a:r>
            <a:endParaRPr lang="zh-CN" altLang="en-US" dirty="0"/>
          </a:p>
        </p:txBody>
      </p:sp>
      <p:sp>
        <p:nvSpPr>
          <p:cNvPr id="4" name="矩形 3"/>
          <p:cNvSpPr/>
          <p:nvPr/>
        </p:nvSpPr>
        <p:spPr>
          <a:xfrm>
            <a:off x="1055440" y="2616582"/>
            <a:ext cx="6096000" cy="3908762"/>
          </a:xfrm>
          <a:prstGeom prst="rect">
            <a:avLst/>
          </a:prstGeom>
          <a:ln>
            <a:solidFill>
              <a:srgbClr val="00B050"/>
            </a:solidFill>
          </a:ln>
        </p:spPr>
        <p:txBody>
          <a:bodyPr>
            <a:spAutoFit/>
          </a:bodyPr>
          <a:lstStyle/>
          <a:p>
            <a:pPr algn="l">
              <a:spcBef>
                <a:spcPts val="600"/>
              </a:spcBef>
            </a:pPr>
            <a:r>
              <a:rPr lang="en-US" altLang="zh-CN" sz="1800" dirty="0"/>
              <a:t>&gt;&gt;&gt; tuple1 = ('a',200,'b',150, 'c',100)</a:t>
            </a:r>
            <a:endParaRPr lang="zh-CN" altLang="zh-CN" sz="1800" dirty="0"/>
          </a:p>
          <a:p>
            <a:pPr algn="l">
              <a:spcBef>
                <a:spcPts val="600"/>
              </a:spcBef>
            </a:pPr>
            <a:r>
              <a:rPr lang="en-US" altLang="zh-CN" sz="1800" dirty="0"/>
              <a:t>&gt;&gt;&gt; tuple2 = (3.14, 1.61, 0, -9, 6)</a:t>
            </a:r>
            <a:endParaRPr lang="zh-CN" altLang="zh-CN" sz="1800" dirty="0"/>
          </a:p>
          <a:p>
            <a:pPr algn="l">
              <a:spcBef>
                <a:spcPts val="600"/>
              </a:spcBef>
            </a:pPr>
            <a:r>
              <a:rPr lang="en-US" altLang="zh-CN" sz="1800" dirty="0"/>
              <a:t>&gt;&gt;&gt; tuple3 = ('a',) #</a:t>
            </a:r>
            <a:r>
              <a:rPr lang="zh-CN" altLang="zh-CN" sz="1800" dirty="0"/>
              <a:t>创建单一元素的元组</a:t>
            </a:r>
            <a:endParaRPr lang="zh-CN" altLang="zh-CN" sz="1800" dirty="0"/>
          </a:p>
          <a:p>
            <a:pPr algn="l">
              <a:spcBef>
                <a:spcPts val="600"/>
              </a:spcBef>
            </a:pPr>
            <a:r>
              <a:rPr lang="en-US" altLang="zh-CN" sz="1800" dirty="0"/>
              <a:t>&gt;&gt;&gt; tuple3</a:t>
            </a:r>
            <a:endParaRPr lang="zh-CN" altLang="zh-CN" sz="1800" dirty="0"/>
          </a:p>
          <a:p>
            <a:pPr algn="l">
              <a:spcBef>
                <a:spcPts val="600"/>
              </a:spcBef>
            </a:pPr>
            <a:r>
              <a:rPr lang="en-US" altLang="zh-CN" sz="1800" dirty="0"/>
              <a:t>('a',)</a:t>
            </a:r>
            <a:endParaRPr lang="zh-CN" altLang="zh-CN" sz="1800" dirty="0"/>
          </a:p>
          <a:p>
            <a:pPr algn="l">
              <a:spcBef>
                <a:spcPts val="600"/>
              </a:spcBef>
            </a:pPr>
            <a:r>
              <a:rPr lang="en-US" altLang="zh-CN" sz="1800" dirty="0"/>
              <a:t>&gt;&gt;&gt; tuple4=() #</a:t>
            </a:r>
            <a:r>
              <a:rPr lang="zh-CN" altLang="zh-CN" sz="1800" dirty="0"/>
              <a:t>创建空元组</a:t>
            </a:r>
            <a:endParaRPr lang="zh-CN" altLang="zh-CN" sz="1800" dirty="0"/>
          </a:p>
          <a:p>
            <a:pPr algn="l">
              <a:spcBef>
                <a:spcPts val="600"/>
              </a:spcBef>
            </a:pPr>
            <a:r>
              <a:rPr lang="en-US" altLang="zh-CN" sz="1800" dirty="0"/>
              <a:t>&gt;&gt;&gt; tuple4</a:t>
            </a:r>
            <a:endParaRPr lang="zh-CN" altLang="zh-CN" sz="1800" dirty="0"/>
          </a:p>
          <a:p>
            <a:pPr algn="l">
              <a:spcBef>
                <a:spcPts val="600"/>
              </a:spcBef>
            </a:pPr>
            <a:r>
              <a:rPr lang="en-US" altLang="zh-CN" sz="1800" dirty="0"/>
              <a:t>()</a:t>
            </a:r>
            <a:endParaRPr lang="zh-CN" altLang="zh-CN" sz="1800" dirty="0"/>
          </a:p>
          <a:p>
            <a:pPr algn="l">
              <a:spcBef>
                <a:spcPts val="600"/>
              </a:spcBef>
            </a:pPr>
            <a:r>
              <a:rPr lang="en-US" altLang="zh-CN" sz="1800" dirty="0"/>
              <a:t>&gt;&gt;&gt; tuple5 = tuple() #</a:t>
            </a:r>
            <a:r>
              <a:rPr lang="zh-CN" altLang="zh-CN" sz="1800" dirty="0"/>
              <a:t>创建空元组</a:t>
            </a:r>
            <a:endParaRPr lang="zh-CN" altLang="zh-CN" sz="1800" dirty="0"/>
          </a:p>
          <a:p>
            <a:pPr algn="l">
              <a:spcBef>
                <a:spcPts val="600"/>
              </a:spcBef>
            </a:pPr>
            <a:r>
              <a:rPr lang="en-US" altLang="zh-CN" sz="1800" dirty="0"/>
              <a:t>&gt;&gt;&gt; tuple5</a:t>
            </a:r>
            <a:endParaRPr lang="zh-CN" altLang="zh-CN" sz="1800" dirty="0"/>
          </a:p>
          <a:p>
            <a:pPr algn="l">
              <a:spcBef>
                <a:spcPts val="600"/>
              </a:spcBef>
            </a:pPr>
            <a:r>
              <a:rPr lang="en-US" altLang="zh-CN" sz="1800" dirty="0"/>
              <a:t>()</a:t>
            </a:r>
            <a:endParaRPr lang="zh-CN" altLang="en-US" sz="1800" dirty="0"/>
          </a:p>
        </p:txBody>
      </p:sp>
      <p:sp>
        <p:nvSpPr>
          <p:cNvPr id="5" name="矩形 4"/>
          <p:cNvSpPr/>
          <p:nvPr/>
        </p:nvSpPr>
        <p:spPr>
          <a:xfrm>
            <a:off x="7464152" y="3284984"/>
            <a:ext cx="4199702" cy="830997"/>
          </a:xfrm>
          <a:prstGeom prst="rect">
            <a:avLst/>
          </a:prstGeom>
        </p:spPr>
        <p:txBody>
          <a:bodyPr wrap="square">
            <a:spAutoFit/>
          </a:bodyPr>
          <a:lstStyle/>
          <a:p>
            <a:pPr algn="l"/>
            <a:r>
              <a:rPr lang="zh-CN" altLang="zh-CN" sz="2400" dirty="0"/>
              <a:t>当元组只有一个元素时，该元素后面的逗号不能省略。</a:t>
            </a:r>
            <a:endParaRPr lang="zh-CN" alt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p:txBody>
          <a:bodyPr/>
          <a:lstStyle/>
          <a:p>
            <a:r>
              <a:rPr lang="zh-CN" altLang="zh-CN" dirty="0"/>
              <a:t>列表是</a:t>
            </a:r>
            <a:r>
              <a:rPr lang="en-US" altLang="zh-CN" dirty="0"/>
              <a:t>Python</a:t>
            </a:r>
            <a:r>
              <a:rPr lang="zh-CN" altLang="zh-CN" dirty="0"/>
              <a:t>中最基本的数据结构，是最常用的</a:t>
            </a:r>
            <a:r>
              <a:rPr lang="en-US" altLang="zh-CN" dirty="0"/>
              <a:t>Python</a:t>
            </a:r>
            <a:r>
              <a:rPr lang="zh-CN" altLang="zh-CN" dirty="0"/>
              <a:t>数据类型。列表将由若干数据作为元素的序列放置在一对方括号中，元素之间以逗号分隔。</a:t>
            </a:r>
            <a:r>
              <a:rPr lang="en-US" altLang="zh-CN" dirty="0"/>
              <a:t>Python</a:t>
            </a:r>
            <a:r>
              <a:rPr lang="zh-CN" altLang="zh-CN" dirty="0"/>
              <a:t>列表元素可以由任意类型的数据构成。同一列表中各元素的类型可以各不相同。列表中的元素允许重复。此外，</a:t>
            </a:r>
            <a:r>
              <a:rPr lang="en-US" altLang="zh-CN" dirty="0"/>
              <a:t>Python</a:t>
            </a:r>
            <a:r>
              <a:rPr lang="zh-CN" altLang="zh-CN" dirty="0"/>
              <a:t>列表是可以修改的，修改方式包括向列表添加元素、从列表删除元素以及对列表的某个元素进行修改。</a:t>
            </a:r>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zh-CN" dirty="0"/>
              <a:t>元组</a:t>
            </a:r>
            <a:r>
              <a:rPr lang="en-US" altLang="zh-CN" dirty="0"/>
              <a:t>tuple</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2. </a:t>
            </a:r>
            <a:r>
              <a:rPr lang="zh-CN" altLang="zh-CN" b="1" dirty="0"/>
              <a:t>元组访问 </a:t>
            </a:r>
            <a:endParaRPr lang="zh-CN" altLang="zh-CN" dirty="0"/>
          </a:p>
          <a:p>
            <a:pPr lvl="1"/>
            <a:r>
              <a:rPr lang="zh-CN" altLang="zh-CN" dirty="0"/>
              <a:t>和列表一样，可以通过索引、切片来访问元组的成员。</a:t>
            </a:r>
            <a:endParaRPr lang="zh-CN" altLang="en-US" dirty="0"/>
          </a:p>
        </p:txBody>
      </p:sp>
      <p:sp>
        <p:nvSpPr>
          <p:cNvPr id="4" name="矩形 3"/>
          <p:cNvSpPr/>
          <p:nvPr/>
        </p:nvSpPr>
        <p:spPr>
          <a:xfrm>
            <a:off x="1199456" y="2348880"/>
            <a:ext cx="6096000" cy="4108817"/>
          </a:xfrm>
          <a:prstGeom prst="rect">
            <a:avLst/>
          </a:prstGeom>
          <a:ln>
            <a:solidFill>
              <a:srgbClr val="00B050"/>
            </a:solidFill>
          </a:ln>
        </p:spPr>
        <p:txBody>
          <a:bodyPr>
            <a:spAutoFit/>
          </a:bodyPr>
          <a:lstStyle/>
          <a:p>
            <a:pPr algn="l"/>
            <a:r>
              <a:rPr lang="en-US" altLang="zh-CN" sz="1800" dirty="0"/>
              <a:t>&gt;&gt;&gt; vehicle=('train', 'bus', 'car', 'ship', 'subway', 'bicycle')</a:t>
            </a:r>
            <a:endParaRPr lang="zh-CN" altLang="zh-CN" sz="1800" dirty="0"/>
          </a:p>
          <a:p>
            <a:pPr algn="l"/>
            <a:r>
              <a:rPr lang="en-US" altLang="zh-CN" sz="1800" dirty="0"/>
              <a:t>&gt;&gt;&gt; vehicle[1]</a:t>
            </a:r>
            <a:endParaRPr lang="zh-CN" altLang="zh-CN" sz="1800" dirty="0"/>
          </a:p>
          <a:p>
            <a:pPr algn="l"/>
            <a:r>
              <a:rPr lang="en-US" altLang="zh-CN" sz="1800" dirty="0"/>
              <a:t>'bus'</a:t>
            </a:r>
            <a:endParaRPr lang="zh-CN" altLang="zh-CN" sz="1800" dirty="0"/>
          </a:p>
          <a:p>
            <a:pPr algn="l"/>
            <a:r>
              <a:rPr lang="en-US" altLang="zh-CN" sz="1800" dirty="0"/>
              <a:t>&gt;&gt;&gt; vehicle[0:3]</a:t>
            </a:r>
            <a:endParaRPr lang="zh-CN" altLang="zh-CN" sz="1800" dirty="0"/>
          </a:p>
          <a:p>
            <a:pPr algn="l"/>
            <a:r>
              <a:rPr lang="en-US" altLang="zh-CN" sz="1800" dirty="0"/>
              <a:t>('train', 'bus', 'car')</a:t>
            </a:r>
            <a:endParaRPr lang="zh-CN" altLang="zh-CN" sz="1800" dirty="0"/>
          </a:p>
          <a:p>
            <a:pPr algn="l"/>
            <a:r>
              <a:rPr lang="en-US" altLang="zh-CN" sz="1800" dirty="0"/>
              <a:t>&gt;&gt;&gt; vehicle[1]='bike'      #</a:t>
            </a:r>
            <a:r>
              <a:rPr lang="zh-CN" altLang="zh-CN" sz="1800" dirty="0"/>
              <a:t>不能更改元素值</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"&lt;pyshell#11&gt;", line 1, in &lt;module&gt;</a:t>
            </a:r>
            <a:endParaRPr lang="zh-CN" altLang="zh-CN" sz="1800" dirty="0"/>
          </a:p>
          <a:p>
            <a:pPr algn="l"/>
            <a:r>
              <a:rPr lang="en-US" altLang="zh-CN" sz="1800" dirty="0"/>
              <a:t>    vehicle[1]='bike'</a:t>
            </a:r>
            <a:endParaRPr lang="zh-CN" altLang="zh-CN" sz="1800" dirty="0"/>
          </a:p>
          <a:p>
            <a:pPr algn="l"/>
            <a:r>
              <a:rPr lang="en-US" altLang="zh-CN" sz="1800" dirty="0" err="1"/>
              <a:t>TypeError</a:t>
            </a:r>
            <a:r>
              <a:rPr lang="en-US" altLang="zh-CN" sz="1800" dirty="0"/>
              <a:t>: 'tuple' object does not support item assignment</a:t>
            </a:r>
            <a:endParaRPr lang="zh-CN" altLang="en-US" sz="18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zh-CN" dirty="0"/>
              <a:t>元组</a:t>
            </a:r>
            <a:r>
              <a:rPr lang="en-US" altLang="zh-CN" dirty="0"/>
              <a:t>tuple</a:t>
            </a:r>
            <a:endParaRPr lang="zh-CN" altLang="en-US" dirty="0"/>
          </a:p>
        </p:txBody>
      </p:sp>
      <p:sp>
        <p:nvSpPr>
          <p:cNvPr id="3" name="内容占位符 2"/>
          <p:cNvSpPr>
            <a:spLocks noGrp="1"/>
          </p:cNvSpPr>
          <p:nvPr>
            <p:ph idx="1"/>
          </p:nvPr>
        </p:nvSpPr>
        <p:spPr>
          <a:xfrm>
            <a:off x="334434" y="1124745"/>
            <a:ext cx="11523135" cy="2304256"/>
          </a:xfrm>
        </p:spPr>
        <p:txBody>
          <a:bodyPr/>
          <a:lstStyle/>
          <a:p>
            <a:r>
              <a:rPr lang="en-US" altLang="zh-CN" b="1" dirty="0"/>
              <a:t>3. </a:t>
            </a:r>
            <a:r>
              <a:rPr lang="zh-CN" altLang="zh-CN" b="1" dirty="0"/>
              <a:t>元组运算</a:t>
            </a:r>
            <a:endParaRPr lang="zh-CN" altLang="zh-CN" dirty="0"/>
          </a:p>
          <a:p>
            <a:pPr lvl="1"/>
            <a:r>
              <a:rPr lang="zh-CN" altLang="zh-CN" dirty="0"/>
              <a:t>列表运算基本上都适用于元组。</a:t>
            </a:r>
            <a:endParaRPr lang="zh-CN" altLang="zh-CN" dirty="0"/>
          </a:p>
          <a:p>
            <a:pPr lvl="0"/>
            <a:r>
              <a:rPr lang="en-US" altLang="zh-CN" dirty="0"/>
              <a:t>1)</a:t>
            </a:r>
            <a:r>
              <a:rPr lang="zh-CN" altLang="zh-CN" dirty="0"/>
              <a:t>元组相加</a:t>
            </a:r>
            <a:endParaRPr lang="zh-CN" altLang="zh-CN" dirty="0"/>
          </a:p>
          <a:p>
            <a:pPr lvl="1"/>
            <a:r>
              <a:rPr lang="zh-CN" altLang="zh-CN" dirty="0"/>
              <a:t>通过元组相加的方法生成新元组。</a:t>
            </a:r>
            <a:endParaRPr lang="zh-CN" altLang="en-US" dirty="0"/>
          </a:p>
        </p:txBody>
      </p:sp>
      <p:sp>
        <p:nvSpPr>
          <p:cNvPr id="4" name="矩形 3"/>
          <p:cNvSpPr/>
          <p:nvPr/>
        </p:nvSpPr>
        <p:spPr>
          <a:xfrm>
            <a:off x="983432" y="3645024"/>
            <a:ext cx="6096000" cy="1615827"/>
          </a:xfrm>
          <a:prstGeom prst="rect">
            <a:avLst/>
          </a:prstGeom>
        </p:spPr>
        <p:txBody>
          <a:bodyPr>
            <a:spAutoFit/>
          </a:bodyPr>
          <a:lstStyle/>
          <a:p>
            <a:pPr algn="l"/>
            <a:r>
              <a:rPr lang="en-US" altLang="zh-CN" sz="1800" dirty="0"/>
              <a:t>&gt;&gt;&gt; vehicle1 = ('train', 'bus', 'car', 'ship')</a:t>
            </a:r>
            <a:endParaRPr lang="zh-CN" altLang="zh-CN" sz="1800" dirty="0"/>
          </a:p>
          <a:p>
            <a:pPr algn="l"/>
            <a:r>
              <a:rPr lang="en-US" altLang="zh-CN" sz="1800" dirty="0"/>
              <a:t>&gt;&gt;&gt; vehicle2 = ('subway', 'bicycle')</a:t>
            </a:r>
            <a:endParaRPr lang="zh-CN" altLang="zh-CN" sz="1800" dirty="0"/>
          </a:p>
          <a:p>
            <a:pPr algn="l"/>
            <a:r>
              <a:rPr lang="en-US" altLang="zh-CN" sz="1800" dirty="0"/>
              <a:t>&gt;&gt;&gt; vehicle1+ vehicle2</a:t>
            </a:r>
            <a:endParaRPr lang="zh-CN" altLang="zh-CN" sz="1800" dirty="0"/>
          </a:p>
          <a:p>
            <a:pPr algn="l"/>
            <a:r>
              <a:rPr lang="en-US" altLang="zh-CN" sz="1800" dirty="0"/>
              <a:t>('train', 'bus', 'car', 'ship', 'subway', 'bicycle')</a:t>
            </a:r>
            <a:endParaRPr lang="zh-CN" altLang="en-US" sz="18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zh-CN" dirty="0"/>
              <a:t>元组</a:t>
            </a:r>
            <a:r>
              <a:rPr lang="en-US" altLang="zh-CN" dirty="0"/>
              <a:t>tuple</a:t>
            </a:r>
            <a:endParaRPr lang="zh-CN" altLang="en-US" dirty="0"/>
          </a:p>
        </p:txBody>
      </p:sp>
      <p:sp>
        <p:nvSpPr>
          <p:cNvPr id="3" name="内容占位符 2"/>
          <p:cNvSpPr>
            <a:spLocks noGrp="1"/>
          </p:cNvSpPr>
          <p:nvPr>
            <p:ph idx="1"/>
          </p:nvPr>
        </p:nvSpPr>
        <p:spPr>
          <a:xfrm>
            <a:off x="334434" y="1124745"/>
            <a:ext cx="11523135" cy="1584176"/>
          </a:xfrm>
        </p:spPr>
        <p:txBody>
          <a:bodyPr/>
          <a:lstStyle/>
          <a:p>
            <a:pPr lvl="0"/>
            <a:r>
              <a:rPr lang="en-US" altLang="zh-CN" dirty="0"/>
              <a:t>2)</a:t>
            </a:r>
            <a:r>
              <a:rPr lang="zh-CN" altLang="zh-CN" dirty="0"/>
              <a:t>元组相乘</a:t>
            </a:r>
            <a:endParaRPr lang="zh-CN" altLang="zh-CN" dirty="0"/>
          </a:p>
          <a:p>
            <a:pPr lvl="1"/>
            <a:r>
              <a:rPr lang="zh-CN" altLang="zh-CN" dirty="0"/>
              <a:t>用数字</a:t>
            </a:r>
            <a:r>
              <a:rPr lang="en-US" altLang="zh-CN" dirty="0"/>
              <a:t>n</a:t>
            </a:r>
            <a:r>
              <a:rPr lang="zh-CN" altLang="zh-CN" dirty="0"/>
              <a:t>乘以一个元组，会生成一个新元组。在新元组中原来的元组元素将依次被重复</a:t>
            </a:r>
            <a:r>
              <a:rPr lang="en-US" altLang="zh-CN" dirty="0"/>
              <a:t>n</a:t>
            </a:r>
            <a:r>
              <a:rPr lang="zh-CN" altLang="zh-CN" dirty="0"/>
              <a:t>次。</a:t>
            </a:r>
            <a:endParaRPr lang="zh-CN" altLang="en-US" dirty="0"/>
          </a:p>
        </p:txBody>
      </p:sp>
      <p:sp>
        <p:nvSpPr>
          <p:cNvPr id="4" name="矩形 3"/>
          <p:cNvSpPr/>
          <p:nvPr/>
        </p:nvSpPr>
        <p:spPr>
          <a:xfrm>
            <a:off x="1127448" y="2780928"/>
            <a:ext cx="6096000" cy="2446824"/>
          </a:xfrm>
          <a:prstGeom prst="rect">
            <a:avLst/>
          </a:prstGeom>
        </p:spPr>
        <p:txBody>
          <a:bodyPr>
            <a:spAutoFit/>
          </a:bodyPr>
          <a:lstStyle/>
          <a:p>
            <a:pPr algn="l"/>
            <a:r>
              <a:rPr lang="en-US" altLang="zh-CN" sz="1800" dirty="0"/>
              <a:t>&gt;&gt;&gt; vehicle1 = ('train', 'bus', 'car', 'ship')</a:t>
            </a:r>
            <a:endParaRPr lang="zh-CN" altLang="zh-CN" sz="1800" dirty="0"/>
          </a:p>
          <a:p>
            <a:pPr algn="l"/>
            <a:r>
              <a:rPr lang="en-US" altLang="zh-CN" sz="1800" dirty="0"/>
              <a:t>&gt;&gt;&gt; vehicle1*2</a:t>
            </a:r>
            <a:endParaRPr lang="zh-CN" altLang="zh-CN" sz="1800" dirty="0"/>
          </a:p>
          <a:p>
            <a:pPr algn="l"/>
            <a:r>
              <a:rPr lang="en-US" altLang="zh-CN" sz="1800" dirty="0"/>
              <a:t>('train', 'bus', 'car', 'ship', 'train', 'bus', 'car', 'ship')</a:t>
            </a:r>
            <a:endParaRPr lang="zh-CN" altLang="zh-CN" sz="1800" dirty="0"/>
          </a:p>
          <a:p>
            <a:pPr algn="l"/>
            <a:r>
              <a:rPr lang="en-US" altLang="zh-CN" sz="1800" dirty="0"/>
              <a:t>&gt;&gt;&gt; vehicle2 = (('train', 'bus'), 'car', 'ship')*2</a:t>
            </a:r>
            <a:endParaRPr lang="zh-CN" altLang="zh-CN" sz="1800" dirty="0"/>
          </a:p>
          <a:p>
            <a:pPr algn="l"/>
            <a:r>
              <a:rPr lang="en-US" altLang="zh-CN" sz="1800" dirty="0"/>
              <a:t>&gt;&gt;&gt; vehicle2</a:t>
            </a:r>
            <a:endParaRPr lang="zh-CN" altLang="zh-CN" sz="1800" dirty="0"/>
          </a:p>
          <a:p>
            <a:pPr algn="l"/>
            <a:r>
              <a:rPr lang="en-US" altLang="zh-CN" sz="1800" dirty="0"/>
              <a:t>(('train', 'bus'), 'car', 'ship', ('train', 'bus'), 'car', 'ship')</a:t>
            </a:r>
            <a:endParaRPr lang="zh-CN" altLang="en-US" sz="18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zh-CN" dirty="0"/>
              <a:t>元组</a:t>
            </a:r>
            <a:r>
              <a:rPr lang="en-US" altLang="zh-CN" dirty="0"/>
              <a:t>tuple</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4. </a:t>
            </a:r>
            <a:r>
              <a:rPr lang="zh-CN" altLang="zh-CN" b="1" dirty="0"/>
              <a:t>元组遍历</a:t>
            </a:r>
            <a:endParaRPr lang="zh-CN" altLang="zh-CN" dirty="0"/>
          </a:p>
          <a:p>
            <a:pPr lvl="1"/>
            <a:r>
              <a:rPr lang="zh-CN" altLang="zh-CN" dirty="0"/>
              <a:t>与列表类似，也可以通过</a:t>
            </a:r>
            <a:r>
              <a:rPr lang="en-US" altLang="zh-CN" dirty="0"/>
              <a:t>for</a:t>
            </a:r>
            <a:r>
              <a:rPr lang="zh-CN" altLang="zh-CN" dirty="0"/>
              <a:t>语句或者</a:t>
            </a:r>
            <a:r>
              <a:rPr lang="en-US" altLang="zh-CN" dirty="0"/>
              <a:t>while</a:t>
            </a:r>
            <a:r>
              <a:rPr lang="zh-CN" altLang="zh-CN" dirty="0"/>
              <a:t>语句实现循环遍历元组中的所有元素。</a:t>
            </a:r>
            <a:endParaRPr lang="zh-CN" altLang="en-US" dirty="0"/>
          </a:p>
        </p:txBody>
      </p:sp>
      <p:sp>
        <p:nvSpPr>
          <p:cNvPr id="5" name="矩形 4"/>
          <p:cNvSpPr/>
          <p:nvPr/>
        </p:nvSpPr>
        <p:spPr>
          <a:xfrm>
            <a:off x="263352" y="2276872"/>
            <a:ext cx="5591944" cy="2185214"/>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rPr>
              <a:t>&gt;&gt;&gt; vehicle=('</a:t>
            </a:r>
            <a:r>
              <a:rPr lang="en-US" altLang="zh-CN" sz="1600" kern="100" dirty="0" err="1">
                <a:latin typeface="Consolas" panose="020B0609020204030204" pitchFamily="49" charset="0"/>
                <a:ea typeface="宋体" panose="02010600030101010101" pitchFamily="2" charset="-122"/>
              </a:rPr>
              <a:t>train','bus','car','ship</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for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 in vehicle:	#</a:t>
            </a:r>
            <a:r>
              <a:rPr lang="zh-CN" altLang="zh-CN" sz="1600" kern="100" dirty="0">
                <a:latin typeface="Consolas" panose="020B0609020204030204" pitchFamily="49" charset="0"/>
                <a:ea typeface="宋体" panose="02010600030101010101" pitchFamily="2" charset="-122"/>
              </a:rPr>
              <a:t>直接遍历元组中的每个元素</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print(</a:t>
            </a:r>
            <a:r>
              <a:rPr lang="en-US" altLang="zh-CN" sz="1600" kern="100" dirty="0" err="1">
                <a:latin typeface="Consolas" panose="020B0609020204030204" pitchFamily="49" charset="0"/>
                <a:ea typeface="宋体" panose="02010600030101010101" pitchFamily="2" charset="-122"/>
              </a:rPr>
              <a:t>i,end</a:t>
            </a: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algn="l"/>
            <a:r>
              <a:rPr lang="en-US" altLang="zh-CN" sz="1600" dirty="0">
                <a:latin typeface="Consolas" panose="020B0609020204030204" pitchFamily="49" charset="0"/>
                <a:ea typeface="宋体" panose="02010600030101010101" pitchFamily="2" charset="-122"/>
                <a:cs typeface="Times New Roman" panose="02020603050405020304" pitchFamily="18" charset="0"/>
              </a:rPr>
              <a:t>train bus car ship </a:t>
            </a:r>
            <a:endParaRPr lang="zh-CN" altLang="en-US" sz="1600" dirty="0"/>
          </a:p>
        </p:txBody>
      </p:sp>
      <p:sp>
        <p:nvSpPr>
          <p:cNvPr id="6" name="矩形 5"/>
          <p:cNvSpPr/>
          <p:nvPr/>
        </p:nvSpPr>
        <p:spPr>
          <a:xfrm>
            <a:off x="263352" y="4637454"/>
            <a:ext cx="6768752" cy="1815882"/>
          </a:xfrm>
          <a:prstGeom prst="rect">
            <a:avLst/>
          </a:prstGeom>
          <a:ln>
            <a:solidFill>
              <a:srgbClr val="00B050"/>
            </a:solidFill>
          </a:ln>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rPr>
              <a:t>&gt;&gt;&gt; for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 in range(</a:t>
            </a:r>
            <a:r>
              <a:rPr lang="en-US" altLang="zh-CN" sz="1600" kern="100" dirty="0" err="1">
                <a:latin typeface="Consolas" panose="020B0609020204030204" pitchFamily="49" charset="0"/>
                <a:ea typeface="宋体" panose="02010600030101010101" pitchFamily="2" charset="-122"/>
              </a:rPr>
              <a:t>len</a:t>
            </a:r>
            <a:r>
              <a:rPr lang="en-US" altLang="zh-CN" sz="1600" kern="100" dirty="0">
                <a:latin typeface="Consolas" panose="020B0609020204030204" pitchFamily="49" charset="0"/>
                <a:ea typeface="宋体" panose="02010600030101010101" pitchFamily="2" charset="-122"/>
              </a:rPr>
              <a:t>(vehicle)):#</a:t>
            </a:r>
            <a:r>
              <a:rPr lang="zh-CN" altLang="zh-CN" sz="1600" kern="100" dirty="0">
                <a:latin typeface="Consolas" panose="020B0609020204030204" pitchFamily="49" charset="0"/>
                <a:ea typeface="宋体" panose="02010600030101010101" pitchFamily="2" charset="-122"/>
              </a:rPr>
              <a:t>通过索引遍历元组中的元素</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print(vehicle[</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],end='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algn="l"/>
            <a:r>
              <a:rPr lang="en-US" altLang="zh-CN" sz="1600" dirty="0">
                <a:latin typeface="Consolas" panose="020B0609020204030204" pitchFamily="49" charset="0"/>
                <a:ea typeface="宋体" panose="02010600030101010101" pitchFamily="2" charset="-122"/>
                <a:cs typeface="Times New Roman" panose="02020603050405020304" pitchFamily="18" charset="0"/>
              </a:rPr>
              <a:t>train bus car ship</a:t>
            </a:r>
            <a:endParaRPr lang="zh-CN" altLang="en-US" sz="1600" dirty="0"/>
          </a:p>
        </p:txBody>
      </p:sp>
      <p:sp>
        <p:nvSpPr>
          <p:cNvPr id="7" name="矩形 6"/>
          <p:cNvSpPr/>
          <p:nvPr/>
        </p:nvSpPr>
        <p:spPr>
          <a:xfrm>
            <a:off x="5904656" y="2276872"/>
            <a:ext cx="6096000" cy="2277547"/>
          </a:xfrm>
          <a:prstGeom prst="rect">
            <a:avLst/>
          </a:prstGeom>
          <a:ln>
            <a:solidFill>
              <a:srgbClr val="00B050"/>
            </a:solidFill>
          </a:ln>
        </p:spPr>
        <p:txBody>
          <a:bodyPr>
            <a:spAutoFit/>
          </a:bodyPr>
          <a:lstStyle/>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=0</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while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&lt;</a:t>
            </a:r>
            <a:r>
              <a:rPr lang="en-US" altLang="zh-CN" sz="1600" kern="100" dirty="0" err="1">
                <a:latin typeface="Consolas" panose="020B0609020204030204" pitchFamily="49" charset="0"/>
                <a:ea typeface="宋体" panose="02010600030101010101" pitchFamily="2" charset="-122"/>
              </a:rPr>
              <a:t>len</a:t>
            </a:r>
            <a:r>
              <a:rPr lang="en-US" altLang="zh-CN" sz="1600" kern="100" dirty="0">
                <a:latin typeface="Consolas" panose="020B0609020204030204" pitchFamily="49" charset="0"/>
                <a:ea typeface="宋体" panose="02010600030101010101" pitchFamily="2" charset="-122"/>
              </a:rPr>
              <a:t>(vehicle):  #</a:t>
            </a:r>
            <a:r>
              <a:rPr lang="zh-CN" altLang="zh-CN" sz="1600" kern="100" dirty="0">
                <a:latin typeface="Consolas" panose="020B0609020204030204" pitchFamily="49" charset="0"/>
                <a:ea typeface="宋体" panose="02010600030101010101" pitchFamily="2" charset="-122"/>
              </a:rPr>
              <a:t>通过索引遍历元组中的元素</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	 print(vehicle[</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],end=' ')</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+=1</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algn="l">
              <a:spcBef>
                <a:spcPts val="500"/>
              </a:spcBef>
            </a:pPr>
            <a:r>
              <a:rPr lang="en-US" altLang="zh-CN" sz="1600" dirty="0">
                <a:latin typeface="Consolas" panose="020B0609020204030204" pitchFamily="49" charset="0"/>
                <a:ea typeface="宋体" panose="02010600030101010101" pitchFamily="2" charset="-122"/>
                <a:cs typeface="Times New Roman" panose="02020603050405020304" pitchFamily="18" charset="0"/>
              </a:rPr>
              <a:t>train bus car ship</a:t>
            </a:r>
            <a:endParaRPr lang="zh-CN" altLang="en-US" sz="16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zh-CN" dirty="0"/>
              <a:t>列表与元组之间的转换</a:t>
            </a:r>
            <a:endParaRPr lang="zh-CN" altLang="en-US" dirty="0"/>
          </a:p>
        </p:txBody>
      </p:sp>
      <p:sp>
        <p:nvSpPr>
          <p:cNvPr id="3" name="内容占位符 2"/>
          <p:cNvSpPr>
            <a:spLocks noGrp="1"/>
          </p:cNvSpPr>
          <p:nvPr>
            <p:ph idx="1"/>
          </p:nvPr>
        </p:nvSpPr>
        <p:spPr>
          <a:xfrm>
            <a:off x="334434" y="1124745"/>
            <a:ext cx="11523135" cy="1656184"/>
          </a:xfrm>
        </p:spPr>
        <p:txBody>
          <a:bodyPr/>
          <a:lstStyle/>
          <a:p>
            <a:r>
              <a:rPr lang="en-US" altLang="zh-CN" b="1" dirty="0"/>
              <a:t>1. </a:t>
            </a:r>
            <a:r>
              <a:rPr lang="zh-CN" altLang="zh-CN" b="1" dirty="0"/>
              <a:t>列表转换成元组</a:t>
            </a:r>
            <a:endParaRPr lang="zh-CN" altLang="zh-CN" dirty="0"/>
          </a:p>
          <a:p>
            <a:pPr lvl="1"/>
            <a:r>
              <a:rPr lang="en-US" altLang="zh-CN" dirty="0"/>
              <a:t>Python</a:t>
            </a:r>
            <a:r>
              <a:rPr lang="zh-CN" altLang="zh-CN" dirty="0"/>
              <a:t>中的</a:t>
            </a:r>
            <a:r>
              <a:rPr lang="en-US" altLang="zh-CN" dirty="0"/>
              <a:t>tuple()</a:t>
            </a:r>
            <a:r>
              <a:rPr lang="zh-CN" altLang="zh-CN" dirty="0"/>
              <a:t>函数可以接受一个列表，并返回一个包含同样元素的元组。从结果上看，</a:t>
            </a:r>
            <a:r>
              <a:rPr lang="en-US" altLang="zh-CN" dirty="0"/>
              <a:t>tuple()</a:t>
            </a:r>
            <a:r>
              <a:rPr lang="zh-CN" altLang="zh-CN" dirty="0"/>
              <a:t>函数冻结了列表。</a:t>
            </a:r>
            <a:endParaRPr lang="zh-CN" altLang="en-US" dirty="0"/>
          </a:p>
        </p:txBody>
      </p:sp>
      <p:sp>
        <p:nvSpPr>
          <p:cNvPr id="4" name="矩形 3"/>
          <p:cNvSpPr/>
          <p:nvPr/>
        </p:nvSpPr>
        <p:spPr>
          <a:xfrm>
            <a:off x="839416" y="2907521"/>
            <a:ext cx="9073008" cy="1200329"/>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vehicle = ['train', 'bus', 'car', 'ship', 'subway', 'bicycle']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tuple(vehicle)</a:t>
            </a:r>
            <a:endParaRPr lang="zh-CN" altLang="zh-CN" sz="1800" kern="100" dirty="0">
              <a:ea typeface="宋体" panose="02010600030101010101" pitchFamily="2" charset="-122"/>
            </a:endParaRPr>
          </a:p>
          <a:p>
            <a:pPr algn="l"/>
            <a:r>
              <a:rPr lang="en-US" altLang="zh-CN" sz="1800" dirty="0">
                <a:latin typeface="Consolas" panose="020B0609020204030204" pitchFamily="49" charset="0"/>
                <a:ea typeface="宋体" panose="02010600030101010101" pitchFamily="2" charset="-122"/>
                <a:cs typeface="Times New Roman" panose="02020603050405020304" pitchFamily="18" charset="0"/>
              </a:rPr>
              <a:t>('train', 'bus', 'car', 'ship', 'subway', 'bicycle')</a:t>
            </a:r>
            <a:endParaRPr lang="zh-CN" altLang="en-US" sz="18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zh-CN" dirty="0"/>
              <a:t>列表与元组之间的转换</a:t>
            </a:r>
            <a:endParaRPr lang="zh-CN" altLang="en-US" dirty="0"/>
          </a:p>
        </p:txBody>
      </p:sp>
      <p:sp>
        <p:nvSpPr>
          <p:cNvPr id="3" name="内容占位符 2"/>
          <p:cNvSpPr>
            <a:spLocks noGrp="1"/>
          </p:cNvSpPr>
          <p:nvPr>
            <p:ph idx="1"/>
          </p:nvPr>
        </p:nvSpPr>
        <p:spPr>
          <a:xfrm>
            <a:off x="334434" y="1124745"/>
            <a:ext cx="11523135" cy="1440160"/>
          </a:xfrm>
        </p:spPr>
        <p:txBody>
          <a:bodyPr>
            <a:normAutofit lnSpcReduction="10000"/>
          </a:bodyPr>
          <a:lstStyle/>
          <a:p>
            <a:r>
              <a:rPr lang="en-US" altLang="zh-CN" b="1" dirty="0"/>
              <a:t>2. </a:t>
            </a:r>
            <a:r>
              <a:rPr lang="zh-CN" altLang="zh-CN" b="1" dirty="0"/>
              <a:t>元组转换成列表</a:t>
            </a:r>
            <a:endParaRPr lang="zh-CN" altLang="zh-CN" dirty="0"/>
          </a:p>
          <a:p>
            <a:pPr lvl="1"/>
            <a:r>
              <a:rPr lang="en-US" altLang="zh-CN" dirty="0"/>
              <a:t>Python</a:t>
            </a:r>
            <a:r>
              <a:rPr lang="zh-CN" altLang="zh-CN" dirty="0"/>
              <a:t>中的</a:t>
            </a:r>
            <a:r>
              <a:rPr lang="en-US" altLang="zh-CN" dirty="0"/>
              <a:t>list()</a:t>
            </a:r>
            <a:r>
              <a:rPr lang="zh-CN" altLang="zh-CN" dirty="0"/>
              <a:t>函数接受一个元组，并返回一个包含同样元素的列表。从结果上看，</a:t>
            </a:r>
            <a:r>
              <a:rPr lang="en-US" altLang="zh-CN" dirty="0"/>
              <a:t> list()</a:t>
            </a:r>
            <a:r>
              <a:rPr lang="zh-CN" altLang="zh-CN" dirty="0"/>
              <a:t>函数融化了元组。</a:t>
            </a:r>
            <a:endParaRPr lang="zh-CN" altLang="en-US" dirty="0"/>
          </a:p>
        </p:txBody>
      </p:sp>
      <p:sp>
        <p:nvSpPr>
          <p:cNvPr id="4" name="矩形 3"/>
          <p:cNvSpPr/>
          <p:nvPr/>
        </p:nvSpPr>
        <p:spPr>
          <a:xfrm>
            <a:off x="767408" y="2844224"/>
            <a:ext cx="7992888" cy="1200329"/>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vehicle=('</a:t>
            </a:r>
            <a:r>
              <a:rPr lang="en-US" altLang="zh-CN" sz="1800" kern="100" dirty="0" err="1">
                <a:latin typeface="Consolas" panose="020B0609020204030204" pitchFamily="49" charset="0"/>
                <a:ea typeface="宋体" panose="02010600030101010101" pitchFamily="2" charset="-122"/>
              </a:rPr>
              <a:t>train','bus','car','ship','subway','bicycle</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list(vehicle)</a:t>
            </a:r>
            <a:endParaRPr lang="zh-CN" altLang="zh-CN" sz="1800" kern="100" dirty="0">
              <a:ea typeface="宋体" panose="02010600030101010101" pitchFamily="2" charset="-122"/>
            </a:endParaRPr>
          </a:p>
          <a:p>
            <a:pPr algn="l"/>
            <a:r>
              <a:rPr lang="en-US" altLang="zh-CN" sz="1800" dirty="0">
                <a:latin typeface="Consolas" panose="020B0609020204030204" pitchFamily="49" charset="0"/>
                <a:ea typeface="宋体" panose="02010600030101010101" pitchFamily="2" charset="-122"/>
                <a:cs typeface="Times New Roman" panose="02020603050405020304" pitchFamily="18" charset="0"/>
              </a:rPr>
              <a:t>['train', 'bus', 'car', 'ship', 'subway', 'bicycle']</a:t>
            </a:r>
            <a:endParaRPr lang="zh-CN" altLang="en-US" sz="18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4-4</a:t>
            </a:r>
            <a:r>
              <a:rPr lang="zh-CN" altLang="zh-CN" dirty="0"/>
              <a:t>】</a:t>
            </a:r>
            <a:endParaRPr lang="zh-CN" altLang="en-US" dirty="0"/>
          </a:p>
        </p:txBody>
      </p:sp>
      <p:sp>
        <p:nvSpPr>
          <p:cNvPr id="3" name="内容占位符 2"/>
          <p:cNvSpPr>
            <a:spLocks noGrp="1"/>
          </p:cNvSpPr>
          <p:nvPr>
            <p:ph idx="1"/>
          </p:nvPr>
        </p:nvSpPr>
        <p:spPr>
          <a:xfrm>
            <a:off x="334435" y="1047800"/>
            <a:ext cx="3241285" cy="5333528"/>
          </a:xfrm>
        </p:spPr>
        <p:txBody>
          <a:bodyPr/>
          <a:lstStyle/>
          <a:p>
            <a:r>
              <a:rPr lang="zh-CN" altLang="zh-CN" dirty="0"/>
              <a:t>【例</a:t>
            </a:r>
            <a:r>
              <a:rPr lang="en-US" altLang="zh-CN" dirty="0"/>
              <a:t>4-4</a:t>
            </a:r>
            <a:r>
              <a:rPr lang="zh-CN" altLang="zh-CN" dirty="0"/>
              <a:t>】用户从键盘输入若干个字符串组成一个列表</a:t>
            </a:r>
            <a:r>
              <a:rPr lang="en-US" altLang="zh-CN" dirty="0"/>
              <a:t>list1</a:t>
            </a:r>
            <a:r>
              <a:rPr lang="zh-CN" altLang="zh-CN" dirty="0"/>
              <a:t>，当输入提示为“</a:t>
            </a:r>
            <a:r>
              <a:rPr lang="en-US" altLang="zh-CN" dirty="0"/>
              <a:t>y</a:t>
            </a:r>
            <a:r>
              <a:rPr lang="zh-CN" altLang="zh-CN" dirty="0"/>
              <a:t>”或者“</a:t>
            </a:r>
            <a:r>
              <a:rPr lang="en-US" altLang="zh-CN" dirty="0"/>
              <a:t>yes</a:t>
            </a:r>
            <a:r>
              <a:rPr lang="zh-CN" altLang="zh-CN" dirty="0"/>
              <a:t>”（大小写无关）的时候结束输入，然后将该列表转换为元组</a:t>
            </a:r>
            <a:r>
              <a:rPr lang="en-US" altLang="zh-CN" dirty="0"/>
              <a:t>tuple1</a:t>
            </a:r>
            <a:r>
              <a:rPr lang="zh-CN" altLang="zh-CN" dirty="0"/>
              <a:t>，分别输出</a:t>
            </a:r>
            <a:r>
              <a:rPr lang="en-US" altLang="zh-CN" dirty="0"/>
              <a:t>list1</a:t>
            </a:r>
            <a:r>
              <a:rPr lang="zh-CN" altLang="zh-CN" dirty="0"/>
              <a:t>和</a:t>
            </a:r>
            <a:r>
              <a:rPr lang="en-US" altLang="zh-CN" dirty="0"/>
              <a:t>tuple1</a:t>
            </a:r>
            <a:r>
              <a:rPr lang="zh-CN" altLang="zh-CN" dirty="0"/>
              <a:t>。</a:t>
            </a:r>
            <a:endParaRPr lang="zh-CN" altLang="en-US" dirty="0"/>
          </a:p>
        </p:txBody>
      </p:sp>
      <p:sp>
        <p:nvSpPr>
          <p:cNvPr id="6" name="矩形 5"/>
          <p:cNvSpPr/>
          <p:nvPr/>
        </p:nvSpPr>
        <p:spPr>
          <a:xfrm>
            <a:off x="3719736" y="1415092"/>
            <a:ext cx="8424936" cy="4678204"/>
          </a:xfrm>
          <a:prstGeom prst="rect">
            <a:avLst/>
          </a:prstGeom>
          <a:ln>
            <a:solidFill>
              <a:srgbClr val="00B050"/>
            </a:solidFill>
          </a:ln>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#example4_4.py</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#coding=utf-8</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print("</a:t>
            </a:r>
            <a:r>
              <a:rPr lang="zh-CN" altLang="zh-CN" sz="1600" kern="100" dirty="0">
                <a:latin typeface="Consolas" panose="020B0609020204030204" pitchFamily="49" charset="0"/>
                <a:ea typeface="宋体" panose="02010600030101010101" pitchFamily="2" charset="-122"/>
              </a:rPr>
              <a:t>请输入若干个字符串组成列表</a:t>
            </a:r>
            <a:r>
              <a:rPr lang="en-US" altLang="zh-CN" sz="1600" kern="100" dirty="0">
                <a:latin typeface="Consolas" panose="020B0609020204030204" pitchFamily="49" charset="0"/>
                <a:ea typeface="宋体" panose="02010600030101010101" pitchFamily="2" charset="-122"/>
              </a:rPr>
              <a:t>list1</a:t>
            </a:r>
            <a:r>
              <a:rPr lang="zh-CN" altLang="zh-CN" sz="1600" kern="100" dirty="0">
                <a:latin typeface="Consolas" panose="020B0609020204030204" pitchFamily="49" charset="0"/>
                <a:ea typeface="宋体" panose="02010600030101010101" pitchFamily="2" charset="-122"/>
              </a:rPr>
              <a:t>，当输入提示为</a:t>
            </a:r>
            <a:r>
              <a:rPr lang="en-US" altLang="zh-CN" sz="1600" kern="100" dirty="0">
                <a:latin typeface="Consolas" panose="020B0609020204030204" pitchFamily="49" charset="0"/>
                <a:ea typeface="宋体" panose="02010600030101010101" pitchFamily="2" charset="-122"/>
              </a:rPr>
              <a:t>y</a:t>
            </a:r>
            <a:r>
              <a:rPr lang="zh-CN" altLang="zh-CN" sz="1600" kern="100" dirty="0">
                <a:latin typeface="Consolas" panose="020B0609020204030204" pitchFamily="49" charset="0"/>
                <a:ea typeface="宋体" panose="02010600030101010101" pitchFamily="2" charset="-122"/>
              </a:rPr>
              <a:t>或</a:t>
            </a:r>
            <a:r>
              <a:rPr lang="en-US" altLang="zh-CN" sz="1600" kern="100" dirty="0">
                <a:latin typeface="Consolas" panose="020B0609020204030204" pitchFamily="49" charset="0"/>
                <a:ea typeface="宋体" panose="02010600030101010101" pitchFamily="2" charset="-122"/>
              </a:rPr>
              <a:t>yes</a:t>
            </a:r>
            <a:r>
              <a:rPr lang="zh-CN" altLang="zh-CN" sz="1600" kern="100" dirty="0">
                <a:latin typeface="Consolas" panose="020B0609020204030204" pitchFamily="49" charset="0"/>
                <a:ea typeface="宋体" panose="02010600030101010101" pitchFamily="2" charset="-122"/>
              </a:rPr>
              <a:t>结束，大小写无关</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yy</a:t>
            </a:r>
            <a:r>
              <a:rPr lang="en-US" altLang="zh-CN" sz="1600" kern="100" dirty="0">
                <a:latin typeface="Consolas" panose="020B0609020204030204" pitchFamily="49" charset="0"/>
                <a:ea typeface="宋体" panose="02010600030101010101" pitchFamily="2" charset="-122"/>
              </a:rPr>
              <a:t>='n'</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=1</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list1=[]        #</a:t>
            </a:r>
            <a:r>
              <a:rPr lang="zh-CN" altLang="zh-CN" sz="1600" kern="100" dirty="0">
                <a:latin typeface="Consolas" panose="020B0609020204030204" pitchFamily="49" charset="0"/>
                <a:ea typeface="宋体" panose="02010600030101010101" pitchFamily="2" charset="-122"/>
              </a:rPr>
              <a:t>初始化一个空列表</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while </a:t>
            </a:r>
            <a:r>
              <a:rPr lang="en-US" altLang="zh-CN" sz="1600" kern="100" dirty="0" err="1">
                <a:latin typeface="Consolas" panose="020B0609020204030204" pitchFamily="49" charset="0"/>
                <a:ea typeface="宋体" panose="02010600030101010101" pitchFamily="2" charset="-122"/>
              </a:rPr>
              <a:t>yy.upper</a:t>
            </a:r>
            <a:r>
              <a:rPr lang="en-US" altLang="zh-CN" sz="1600" kern="100" dirty="0">
                <a:latin typeface="Consolas" panose="020B0609020204030204" pitchFamily="49" charset="0"/>
                <a:ea typeface="宋体" panose="02010600030101010101" pitchFamily="2" charset="-122"/>
              </a:rPr>
              <a:t>() not in ['Y','YES'] :        #</a:t>
            </a:r>
            <a:r>
              <a:rPr lang="zh-CN" altLang="zh-CN" sz="1600" kern="100" dirty="0">
                <a:latin typeface="Consolas" panose="020B0609020204030204" pitchFamily="49" charset="0"/>
                <a:ea typeface="宋体" panose="02010600030101010101" pitchFamily="2" charset="-122"/>
              </a:rPr>
              <a:t>判断是否结束</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x=input("</a:t>
            </a:r>
            <a:r>
              <a:rPr lang="zh-CN" altLang="zh-CN" sz="1600" kern="100" dirty="0">
                <a:latin typeface="Consolas" panose="020B0609020204030204" pitchFamily="49" charset="0"/>
                <a:ea typeface="宋体" panose="02010600030101010101" pitchFamily="2" charset="-122"/>
              </a:rPr>
              <a:t>请输入第</a:t>
            </a:r>
            <a:r>
              <a:rPr lang="en-US" altLang="zh-CN" sz="1600" kern="100" dirty="0">
                <a:latin typeface="Consolas" panose="020B0609020204030204" pitchFamily="49" charset="0"/>
                <a:ea typeface="宋体" panose="02010600030101010101" pitchFamily="2" charset="-122"/>
              </a:rPr>
              <a:t>"+str(</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a:t>
            </a:r>
            <a:r>
              <a:rPr lang="zh-CN" altLang="zh-CN" sz="1600" kern="100" dirty="0">
                <a:latin typeface="Consolas" panose="020B0609020204030204" pitchFamily="49" charset="0"/>
                <a:ea typeface="宋体" panose="02010600030101010101" pitchFamily="2" charset="-122"/>
              </a:rPr>
              <a:t>个元素：</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list1.append(x)</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i</a:t>
            </a:r>
            <a:r>
              <a:rPr lang="en-US" altLang="zh-CN" sz="1600" kern="100" dirty="0">
                <a:latin typeface="Consolas" panose="020B0609020204030204" pitchFamily="49" charset="0"/>
                <a:ea typeface="宋体" panose="02010600030101010101" pitchFamily="2" charset="-122"/>
              </a:rPr>
              <a:t>+=1</a:t>
            </a:r>
            <a:endParaRPr lang="zh-CN" altLang="zh-CN" sz="1600" kern="100" dirty="0">
              <a:ea typeface="宋体" panose="02010600030101010101" pitchFamily="2" charset="-122"/>
            </a:endParaRPr>
          </a:p>
          <a:p>
            <a:pPr algn="l">
              <a:spcBef>
                <a:spcPts val="600"/>
              </a:spcBef>
            </a:pPr>
            <a:r>
              <a:rPr lang="en-US" altLang="zh-CN" sz="1600" dirty="0">
                <a:latin typeface="Consolas" panose="020B0609020204030204" pitchFamily="49" charset="0"/>
                <a:ea typeface="宋体" panose="02010600030101010101" pitchFamily="2" charset="-122"/>
                <a:cs typeface="Times New Roman" panose="02020603050405020304" pitchFamily="18" charset="0"/>
              </a:rPr>
              <a:t>      </a:t>
            </a:r>
            <a:r>
              <a:rPr lang="en-US" altLang="zh-CN" sz="1600" dirty="0" err="1">
                <a:latin typeface="Consolas" panose="020B0609020204030204" pitchFamily="49" charset="0"/>
                <a:ea typeface="宋体" panose="02010600030101010101" pitchFamily="2" charset="-122"/>
                <a:cs typeface="Times New Roman" panose="02020603050405020304" pitchFamily="18" charset="0"/>
              </a:rPr>
              <a:t>yy</a:t>
            </a:r>
            <a:r>
              <a:rPr lang="en-US" altLang="zh-CN" sz="1600" dirty="0">
                <a:latin typeface="Consolas" panose="020B0609020204030204" pitchFamily="49" charset="0"/>
                <a:ea typeface="宋体" panose="02010600030101010101" pitchFamily="2" charset="-122"/>
                <a:cs typeface="Times New Roman" panose="02020603050405020304" pitchFamily="18" charset="0"/>
              </a:rPr>
              <a:t>=input("</a:t>
            </a:r>
            <a:r>
              <a:rPr lang="zh-CN" altLang="zh-CN" sz="1600" dirty="0">
                <a:latin typeface="Consolas" panose="020B0609020204030204" pitchFamily="49" charset="0"/>
                <a:ea typeface="宋体" panose="02010600030101010101" pitchFamily="2" charset="-122"/>
                <a:cs typeface="Times New Roman" panose="02020603050405020304" pitchFamily="18" charset="0"/>
              </a:rPr>
              <a:t>输入结束了吗？（</a:t>
            </a:r>
            <a:r>
              <a:rPr lang="en-US" altLang="zh-CN" sz="1600" dirty="0">
                <a:latin typeface="Consolas" panose="020B0609020204030204" pitchFamily="49" charset="0"/>
                <a:ea typeface="宋体" panose="02010600030101010101" pitchFamily="2" charset="-122"/>
                <a:cs typeface="Times New Roman" panose="02020603050405020304" pitchFamily="18" charset="0"/>
              </a:rPr>
              <a:t>y</a:t>
            </a:r>
            <a:r>
              <a:rPr lang="zh-CN" altLang="zh-CN" sz="1600" dirty="0">
                <a:latin typeface="Consolas" panose="020B0609020204030204" pitchFamily="49" charset="0"/>
                <a:ea typeface="宋体" panose="02010600030101010101" pitchFamily="2" charset="-122"/>
                <a:cs typeface="Times New Roman" panose="02020603050405020304" pitchFamily="18" charset="0"/>
              </a:rPr>
              <a:t>或</a:t>
            </a:r>
            <a:r>
              <a:rPr lang="en-US" altLang="zh-CN" sz="1600" dirty="0">
                <a:latin typeface="Consolas" panose="020B0609020204030204" pitchFamily="49" charset="0"/>
                <a:ea typeface="宋体" panose="02010600030101010101" pitchFamily="2" charset="-122"/>
                <a:cs typeface="Times New Roman" panose="02020603050405020304" pitchFamily="18" charset="0"/>
              </a:rPr>
              <a:t>yes</a:t>
            </a:r>
            <a:r>
              <a:rPr lang="zh-CN" altLang="zh-CN" sz="1600" dirty="0">
                <a:latin typeface="Consolas" panose="020B0609020204030204" pitchFamily="49" charset="0"/>
                <a:ea typeface="宋体" panose="02010600030101010101" pitchFamily="2" charset="-122"/>
                <a:cs typeface="Times New Roman" panose="02020603050405020304" pitchFamily="18" charset="0"/>
              </a:rPr>
              <a:t>结束，大小写无关，其他继续）：</a:t>
            </a:r>
            <a:r>
              <a:rPr lang="en-US" altLang="zh-CN" sz="1600" dirty="0">
                <a:latin typeface="Consolas" panose="020B0609020204030204" pitchFamily="49" charset="0"/>
                <a:ea typeface="宋体" panose="02010600030101010101" pitchFamily="2" charset="-122"/>
                <a:cs typeface="Times New Roman" panose="02020603050405020304" pitchFamily="18" charset="0"/>
              </a:rPr>
              <a:t>")</a:t>
            </a:r>
            <a:endParaRPr lang="en-US" altLang="zh-CN" sz="1600" dirty="0">
              <a:latin typeface="Consolas" panose="020B0609020204030204" pitchFamily="49" charset="0"/>
              <a:ea typeface="宋体" panose="02010600030101010101" pitchFamily="2" charset="-122"/>
              <a:cs typeface="Times New Roman" panose="02020603050405020304" pitchFamily="18" charset="0"/>
            </a:endParaRPr>
          </a:p>
          <a:p>
            <a:pPr indent="228600" algn="just">
              <a:spcAft>
                <a:spcPts val="0"/>
              </a:spcAft>
            </a:pPr>
            <a:r>
              <a:rPr lang="en-US" altLang="zh-CN" sz="1600" kern="100" dirty="0">
                <a:latin typeface="Consolas" panose="020B0609020204030204" pitchFamily="49" charset="0"/>
                <a:ea typeface="宋体" panose="02010600030101010101" pitchFamily="2" charset="-122"/>
              </a:rPr>
              <a:t>tuple1=tuple(list1)  </a:t>
            </a:r>
            <a:endParaRPr lang="zh-CN" altLang="zh-CN" sz="20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rPr>
              <a:t>print("</a:t>
            </a:r>
            <a:r>
              <a:rPr lang="zh-CN" altLang="zh-CN" sz="1600" kern="100" dirty="0">
                <a:latin typeface="Consolas" panose="020B0609020204030204" pitchFamily="49" charset="0"/>
                <a:ea typeface="宋体" panose="02010600030101010101" pitchFamily="2" charset="-122"/>
              </a:rPr>
              <a:t>列表</a:t>
            </a:r>
            <a:r>
              <a:rPr lang="en-US" altLang="zh-CN" sz="1600" kern="100" dirty="0">
                <a:latin typeface="Consolas" panose="020B0609020204030204" pitchFamily="49" charset="0"/>
                <a:ea typeface="宋体" panose="02010600030101010101" pitchFamily="2" charset="-122"/>
              </a:rPr>
              <a:t>list1</a:t>
            </a:r>
            <a:r>
              <a:rPr lang="zh-CN" altLang="zh-CN" sz="1600" kern="100" dirty="0">
                <a:latin typeface="Consolas" panose="020B0609020204030204" pitchFamily="49" charset="0"/>
                <a:ea typeface="宋体" panose="02010600030101010101" pitchFamily="2" charset="-122"/>
              </a:rPr>
              <a:t>：</a:t>
            </a:r>
            <a:r>
              <a:rPr lang="en-US" altLang="zh-CN" sz="1600" kern="100" dirty="0">
                <a:latin typeface="Consolas" panose="020B0609020204030204" pitchFamily="49" charset="0"/>
                <a:ea typeface="宋体" panose="02010600030101010101" pitchFamily="2" charset="-122"/>
              </a:rPr>
              <a:t>",list1)</a:t>
            </a:r>
            <a:endParaRPr lang="zh-CN" altLang="zh-CN" sz="2000" kern="100" dirty="0">
              <a:ea typeface="宋体" panose="02010600030101010101" pitchFamily="2" charset="-122"/>
            </a:endParaRPr>
          </a:p>
          <a:p>
            <a:pPr indent="228600" algn="just">
              <a:spcAft>
                <a:spcPts val="0"/>
              </a:spcAft>
            </a:pPr>
            <a:r>
              <a:rPr lang="en-US" altLang="zh-CN" sz="1600" kern="100" dirty="0">
                <a:latin typeface="Consolas" panose="020B0609020204030204" pitchFamily="49" charset="0"/>
                <a:ea typeface="宋体" panose="02010600030101010101" pitchFamily="2" charset="-122"/>
              </a:rPr>
              <a:t>print("</a:t>
            </a:r>
            <a:r>
              <a:rPr lang="zh-CN" altLang="zh-CN" sz="1600" kern="100" dirty="0">
                <a:latin typeface="Consolas" panose="020B0609020204030204" pitchFamily="49" charset="0"/>
                <a:ea typeface="宋体" panose="02010600030101010101" pitchFamily="2" charset="-122"/>
              </a:rPr>
              <a:t>元组</a:t>
            </a:r>
            <a:r>
              <a:rPr lang="en-US" altLang="zh-CN" sz="1600" kern="100" dirty="0">
                <a:latin typeface="Consolas" panose="020B0609020204030204" pitchFamily="49" charset="0"/>
                <a:ea typeface="宋体" panose="02010600030101010101" pitchFamily="2" charset="-122"/>
              </a:rPr>
              <a:t>tuple1</a:t>
            </a:r>
            <a:r>
              <a:rPr lang="zh-CN" altLang="zh-CN" sz="1600" kern="100" dirty="0">
                <a:latin typeface="Consolas" panose="020B0609020204030204" pitchFamily="49" charset="0"/>
                <a:ea typeface="宋体" panose="02010600030101010101" pitchFamily="2" charset="-122"/>
              </a:rPr>
              <a:t>：</a:t>
            </a:r>
            <a:r>
              <a:rPr lang="en-US" altLang="zh-CN" sz="1600" kern="100" dirty="0">
                <a:latin typeface="Consolas" panose="020B0609020204030204" pitchFamily="49" charset="0"/>
                <a:ea typeface="宋体" panose="02010600030101010101" pitchFamily="2" charset="-122"/>
              </a:rPr>
              <a:t>",tuple1)</a:t>
            </a:r>
            <a:endParaRPr lang="zh-CN" altLang="zh-CN" sz="2000" kern="100" dirty="0">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4-4</a:t>
            </a:r>
            <a:r>
              <a:rPr lang="zh-CN" altLang="zh-CN" dirty="0"/>
              <a:t>】</a:t>
            </a:r>
            <a:endParaRPr lang="zh-CN" altLang="en-US" dirty="0"/>
          </a:p>
        </p:txBody>
      </p:sp>
      <p:sp>
        <p:nvSpPr>
          <p:cNvPr id="3" name="矩形 2"/>
          <p:cNvSpPr/>
          <p:nvPr/>
        </p:nvSpPr>
        <p:spPr>
          <a:xfrm>
            <a:off x="1009160" y="1494376"/>
            <a:ext cx="3262433" cy="400110"/>
          </a:xfrm>
          <a:prstGeom prst="rect">
            <a:avLst/>
          </a:prstGeom>
        </p:spPr>
        <p:txBody>
          <a:bodyPr wrap="none">
            <a:spAutoFit/>
          </a:bodyPr>
          <a:lstStyle/>
          <a:p>
            <a:r>
              <a:rPr lang="zh-CN" altLang="zh-CN" sz="2000" dirty="0">
                <a:ea typeface="宋体" panose="02010600030101010101" pitchFamily="2" charset="-122"/>
                <a:cs typeface="Times New Roman" panose="02020603050405020304" pitchFamily="18" charset="0"/>
              </a:rPr>
              <a:t>程序可能的一次运行结果：</a:t>
            </a:r>
            <a:endParaRPr lang="zh-CN" altLang="en-US" sz="2000" dirty="0"/>
          </a:p>
        </p:txBody>
      </p:sp>
      <p:sp>
        <p:nvSpPr>
          <p:cNvPr id="4" name="矩形 3"/>
          <p:cNvSpPr/>
          <p:nvPr/>
        </p:nvSpPr>
        <p:spPr>
          <a:xfrm>
            <a:off x="4488160" y="1196752"/>
            <a:ext cx="6864424" cy="3539430"/>
          </a:xfrm>
          <a:prstGeom prst="rect">
            <a:avLst/>
          </a:prstGeom>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G:\example4_4.py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请输入若干个字符串组成列表</a:t>
            </a:r>
            <a:r>
              <a:rPr lang="en-US" altLang="zh-CN" kern="100" dirty="0">
                <a:latin typeface="Consolas" panose="020B0609020204030204" pitchFamily="49" charset="0"/>
                <a:ea typeface="宋体" panose="02010600030101010101" pitchFamily="2" charset="-122"/>
              </a:rPr>
              <a:t>list1</a:t>
            </a:r>
            <a:r>
              <a:rPr lang="zh-CN" altLang="zh-CN" kern="100" dirty="0">
                <a:latin typeface="Consolas" panose="020B0609020204030204" pitchFamily="49" charset="0"/>
                <a:ea typeface="宋体" panose="02010600030101010101" pitchFamily="2" charset="-122"/>
              </a:rPr>
              <a:t>，当输入提示为</a:t>
            </a:r>
            <a:r>
              <a:rPr lang="en-US" altLang="zh-CN" kern="100" dirty="0">
                <a:latin typeface="Consolas" panose="020B0609020204030204" pitchFamily="49" charset="0"/>
                <a:ea typeface="宋体" panose="02010600030101010101" pitchFamily="2" charset="-122"/>
              </a:rPr>
              <a:t>y</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yes</a:t>
            </a:r>
            <a:r>
              <a:rPr lang="zh-CN" altLang="zh-CN" kern="100" dirty="0">
                <a:latin typeface="Consolas" panose="020B0609020204030204" pitchFamily="49" charset="0"/>
                <a:ea typeface="宋体" panose="02010600030101010101" pitchFamily="2" charset="-122"/>
              </a:rPr>
              <a:t>结束，大小写无关</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请输入第</a:t>
            </a:r>
            <a:r>
              <a:rPr lang="en-US" altLang="zh-CN" kern="100" dirty="0">
                <a:latin typeface="Consolas" panose="020B0609020204030204" pitchFamily="49" charset="0"/>
                <a:ea typeface="宋体" panose="02010600030101010101" pitchFamily="2" charset="-122"/>
              </a:rPr>
              <a:t>1</a:t>
            </a:r>
            <a:r>
              <a:rPr lang="zh-CN" altLang="zh-CN" kern="100" dirty="0">
                <a:latin typeface="Consolas" panose="020B0609020204030204" pitchFamily="49" charset="0"/>
                <a:ea typeface="宋体" panose="02010600030101010101" pitchFamily="2" charset="-122"/>
              </a:rPr>
              <a:t>个元素：</a:t>
            </a:r>
            <a:r>
              <a:rPr lang="en-US" altLang="zh-CN" kern="100" dirty="0">
                <a:latin typeface="Consolas" panose="020B0609020204030204" pitchFamily="49" charset="0"/>
                <a:ea typeface="宋体" panose="02010600030101010101" pitchFamily="2" charset="-122"/>
              </a:rPr>
              <a:t>Alice</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输入结束了吗？（</a:t>
            </a:r>
            <a:r>
              <a:rPr lang="en-US" altLang="zh-CN" kern="100" dirty="0">
                <a:latin typeface="Consolas" panose="020B0609020204030204" pitchFamily="49" charset="0"/>
                <a:ea typeface="宋体" panose="02010600030101010101" pitchFamily="2" charset="-122"/>
              </a:rPr>
              <a:t>y</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yes</a:t>
            </a:r>
            <a:r>
              <a:rPr lang="zh-CN" altLang="zh-CN" kern="100" dirty="0">
                <a:latin typeface="Consolas" panose="020B0609020204030204" pitchFamily="49" charset="0"/>
                <a:ea typeface="宋体" panose="02010600030101010101" pitchFamily="2" charset="-122"/>
              </a:rPr>
              <a:t>结束，大小写无关，其他继续）：</a:t>
            </a:r>
            <a:r>
              <a:rPr lang="en-US" altLang="zh-CN" kern="100" dirty="0">
                <a:latin typeface="Consolas" panose="020B0609020204030204" pitchFamily="49" charset="0"/>
                <a:ea typeface="宋体" panose="02010600030101010101" pitchFamily="2" charset="-122"/>
              </a:rPr>
              <a:t>n</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请输入第</a:t>
            </a:r>
            <a:r>
              <a:rPr lang="en-US" altLang="zh-CN" kern="100" dirty="0">
                <a:latin typeface="Consolas" panose="020B0609020204030204" pitchFamily="49" charset="0"/>
                <a:ea typeface="宋体" panose="02010600030101010101" pitchFamily="2" charset="-122"/>
              </a:rPr>
              <a:t>2</a:t>
            </a:r>
            <a:r>
              <a:rPr lang="zh-CN" altLang="zh-CN" kern="100" dirty="0">
                <a:latin typeface="Consolas" panose="020B0609020204030204" pitchFamily="49" charset="0"/>
                <a:ea typeface="宋体" panose="02010600030101010101" pitchFamily="2" charset="-122"/>
              </a:rPr>
              <a:t>个元素：</a:t>
            </a:r>
            <a:r>
              <a:rPr lang="en-US" altLang="zh-CN" kern="100" dirty="0">
                <a:latin typeface="Consolas" panose="020B0609020204030204" pitchFamily="49" charset="0"/>
                <a:ea typeface="宋体" panose="02010600030101010101" pitchFamily="2" charset="-122"/>
              </a:rPr>
              <a:t>Tom</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输入结束了吗？（</a:t>
            </a:r>
            <a:r>
              <a:rPr lang="en-US" altLang="zh-CN" kern="100" dirty="0">
                <a:latin typeface="Consolas" panose="020B0609020204030204" pitchFamily="49" charset="0"/>
                <a:ea typeface="宋体" panose="02010600030101010101" pitchFamily="2" charset="-122"/>
              </a:rPr>
              <a:t>y</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yes</a:t>
            </a:r>
            <a:r>
              <a:rPr lang="zh-CN" altLang="zh-CN" kern="100" dirty="0">
                <a:latin typeface="Consolas" panose="020B0609020204030204" pitchFamily="49" charset="0"/>
                <a:ea typeface="宋体" panose="02010600030101010101" pitchFamily="2" charset="-122"/>
              </a:rPr>
              <a:t>结束，大小写无关，其他继续）：</a:t>
            </a:r>
            <a:r>
              <a:rPr lang="en-US" altLang="zh-CN" kern="100" dirty="0">
                <a:latin typeface="Consolas" panose="020B0609020204030204" pitchFamily="49" charset="0"/>
                <a:ea typeface="宋体" panose="02010600030101010101" pitchFamily="2" charset="-122"/>
              </a:rPr>
              <a:t>ye</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请输入第</a:t>
            </a:r>
            <a:r>
              <a:rPr lang="en-US" altLang="zh-CN" kern="100" dirty="0">
                <a:latin typeface="Consolas" panose="020B0609020204030204" pitchFamily="49" charset="0"/>
                <a:ea typeface="宋体" panose="02010600030101010101" pitchFamily="2" charset="-122"/>
              </a:rPr>
              <a:t>3</a:t>
            </a:r>
            <a:r>
              <a:rPr lang="zh-CN" altLang="zh-CN" kern="100" dirty="0">
                <a:latin typeface="Consolas" panose="020B0609020204030204" pitchFamily="49" charset="0"/>
                <a:ea typeface="宋体" panose="02010600030101010101" pitchFamily="2" charset="-122"/>
              </a:rPr>
              <a:t>个元素：</a:t>
            </a:r>
            <a:r>
              <a:rPr lang="en-US" altLang="zh-CN" kern="100" dirty="0">
                <a:latin typeface="Consolas" panose="020B0609020204030204" pitchFamily="49" charset="0"/>
                <a:ea typeface="宋体" panose="02010600030101010101" pitchFamily="2" charset="-122"/>
              </a:rPr>
              <a:t>Rose</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输入结束了吗？（</a:t>
            </a:r>
            <a:r>
              <a:rPr lang="en-US" altLang="zh-CN" kern="100" dirty="0">
                <a:latin typeface="Consolas" panose="020B0609020204030204" pitchFamily="49" charset="0"/>
                <a:ea typeface="宋体" panose="02010600030101010101" pitchFamily="2" charset="-122"/>
              </a:rPr>
              <a:t>y</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yes</a:t>
            </a:r>
            <a:r>
              <a:rPr lang="zh-CN" altLang="zh-CN" kern="100" dirty="0">
                <a:latin typeface="Consolas" panose="020B0609020204030204" pitchFamily="49" charset="0"/>
                <a:ea typeface="宋体" panose="02010600030101010101" pitchFamily="2" charset="-122"/>
              </a:rPr>
              <a:t>结束，大小写无关，其他继续）：</a:t>
            </a:r>
            <a:r>
              <a:rPr lang="en-US" altLang="zh-CN" kern="100" dirty="0">
                <a:latin typeface="Consolas" panose="020B0609020204030204" pitchFamily="49" charset="0"/>
                <a:ea typeface="宋体" panose="02010600030101010101" pitchFamily="2" charset="-122"/>
              </a:rPr>
              <a:t>y</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列表</a:t>
            </a:r>
            <a:r>
              <a:rPr lang="en-US" altLang="zh-CN" kern="100" dirty="0">
                <a:latin typeface="Consolas" panose="020B0609020204030204" pitchFamily="49" charset="0"/>
                <a:ea typeface="宋体" panose="02010600030101010101" pitchFamily="2" charset="-122"/>
              </a:rPr>
              <a:t>list1</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 ['Alice', 'Tom', 'Rose’]</a:t>
            </a:r>
            <a:endParaRPr lang="zh-CN" altLang="zh-CN" sz="1800" kern="100" dirty="0">
              <a:ea typeface="宋体" panose="02010600030101010101" pitchFamily="2" charset="-122"/>
            </a:endParaRPr>
          </a:p>
          <a:p>
            <a:pPr algn="l"/>
            <a:r>
              <a:rPr lang="en-US" altLang="zh-CN" dirty="0">
                <a:latin typeface="Consolas" panose="020B0609020204030204" pitchFamily="49" charset="0"/>
                <a:ea typeface="宋体" panose="02010600030101010101" pitchFamily="2" charset="-122"/>
                <a:cs typeface="Times New Roman" panose="02020603050405020304" pitchFamily="18" charset="0"/>
              </a:rPr>
              <a:t>  </a:t>
            </a:r>
            <a:r>
              <a:rPr lang="zh-CN" altLang="zh-CN" dirty="0">
                <a:latin typeface="Consolas" panose="020B0609020204030204" pitchFamily="49" charset="0"/>
                <a:ea typeface="宋体" panose="02010600030101010101" pitchFamily="2" charset="-122"/>
                <a:cs typeface="Times New Roman" panose="02020603050405020304" pitchFamily="18" charset="0"/>
              </a:rPr>
              <a:t>元组</a:t>
            </a:r>
            <a:r>
              <a:rPr lang="en-US" altLang="zh-CN" dirty="0">
                <a:latin typeface="Consolas" panose="020B0609020204030204" pitchFamily="49" charset="0"/>
                <a:ea typeface="宋体" panose="02010600030101010101" pitchFamily="2" charset="-122"/>
                <a:cs typeface="Times New Roman" panose="02020603050405020304" pitchFamily="18" charset="0"/>
              </a:rPr>
              <a:t>tuple1</a:t>
            </a:r>
            <a:r>
              <a:rPr lang="zh-CN" altLang="zh-CN" dirty="0">
                <a:latin typeface="Consolas" panose="020B0609020204030204" pitchFamily="49" charset="0"/>
                <a:ea typeface="宋体" panose="02010600030101010101" pitchFamily="2" charset="-122"/>
                <a:cs typeface="Times New Roman" panose="02020603050405020304" pitchFamily="18" charset="0"/>
              </a:rPr>
              <a:t>：</a:t>
            </a:r>
            <a:r>
              <a:rPr lang="en-US" altLang="zh-CN" dirty="0">
                <a:latin typeface="Consolas" panose="020B0609020204030204" pitchFamily="49" charset="0"/>
                <a:ea typeface="宋体" panose="02010600030101010101" pitchFamily="2" charset="-122"/>
                <a:cs typeface="Times New Roman" panose="02020603050405020304" pitchFamily="18" charset="0"/>
              </a:rPr>
              <a:t> ('Alice', 'Tom', 'Rose')</a:t>
            </a:r>
            <a:endParaRPr lang="zh-CN" altLang="en-US" dirty="0"/>
          </a:p>
        </p:txBody>
      </p:sp>
      <p:sp>
        <p:nvSpPr>
          <p:cNvPr id="5" name="矩形 4"/>
          <p:cNvSpPr/>
          <p:nvPr/>
        </p:nvSpPr>
        <p:spPr>
          <a:xfrm>
            <a:off x="839416" y="5260558"/>
            <a:ext cx="6930103"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思考：</a:t>
            </a:r>
            <a:r>
              <a:rPr lang="en-US" altLang="zh-CN" sz="1800" dirty="0">
                <a:ea typeface="宋体" panose="02010600030101010101" pitchFamily="2" charset="-122"/>
              </a:rPr>
              <a:t>while</a:t>
            </a:r>
            <a:r>
              <a:rPr lang="zh-CN" altLang="zh-CN" sz="1800" dirty="0">
                <a:ea typeface="宋体" panose="02010600030101010101" pitchFamily="2" charset="-122"/>
                <a:cs typeface="Times New Roman" panose="02020603050405020304" pitchFamily="18" charset="0"/>
              </a:rPr>
              <a:t>语句的判断条件还有其他写法吗？请结合字符串思考。</a:t>
            </a:r>
            <a:endParaRPr lang="zh-CN" altLang="en-US" sz="18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课后作业：</a:t>
            </a:r>
            <a:endParaRPr lang="zh-CN" altLang="en-US"/>
          </a:p>
        </p:txBody>
      </p:sp>
      <p:sp>
        <p:nvSpPr>
          <p:cNvPr id="3" name="内容占位符 2"/>
          <p:cNvSpPr>
            <a:spLocks noGrp="1"/>
          </p:cNvSpPr>
          <p:nvPr>
            <p:ph idx="1"/>
          </p:nvPr>
        </p:nvSpPr>
        <p:spPr/>
        <p:txBody>
          <a:bodyPr>
            <a:normAutofit fontScale="90000"/>
          </a:bodyPr>
          <a:p>
            <a:r>
              <a:rPr lang="zh-CN" altLang="en-US"/>
              <a:t>截止北京时间2020年4月22日16:17分，美国新冠病毒确诊人数累计确诊827358例，其中疫情最严重的五个州为：纽约258589例、新泽西92387例、麻州41199例、加州35845例、宾州35339例；这五个州确诊病例最多的大学，纽约有康奈尔大学23例、纽约大学20例、罗切斯特大学7例、纽约时装艺术学院7例、纽约州立大学布法罗分校5例，新泽西有普林斯顿大学67例、史蒂文斯理工学院19例、蒙特克莱尔州立大学3例、新泽西理工大学2例、罗格斯大学新布朗斯维克分校1例，麻州有哈佛大学99例、麻省理工学院46例、波士顿学院34例、波士顿大学3例、布兰迪斯大学3例，加州有斯坦福大学24例、加州大学洛杉矶分校24例、佩伯代因大学11例、加州大学伯克利分校9例、加州大学欧文分校4例，宾州有宾夕法尼亚大学3例、里海大学3例、德雷塞尔大学3例、罗伯特莫里斯大学2例、卡耐基梅隆大学1例。请用一个列表存放最严重的五个州及其确诊病例数，另一个列表存放对应州的大学及其确诊病例数，实现州与大学的确诊病例数查找。</a:t>
            </a:r>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作业部分源代码如下：</a:t>
            </a:r>
            <a:endParaRPr lang="zh-CN" altLang="en-US"/>
          </a:p>
        </p:txBody>
      </p:sp>
      <p:sp>
        <p:nvSpPr>
          <p:cNvPr id="3" name="内容占位符 2"/>
          <p:cNvSpPr>
            <a:spLocks noGrp="1"/>
          </p:cNvSpPr>
          <p:nvPr>
            <p:ph idx="1"/>
          </p:nvPr>
        </p:nvSpPr>
        <p:spPr/>
        <p:txBody>
          <a:bodyPr>
            <a:normAutofit fontScale="40000"/>
          </a:bodyPr>
          <a:p>
            <a:r>
              <a:rPr lang="zh-CN" altLang="en-US"/>
              <a:t>#example3_1.py</a:t>
            </a:r>
            <a:endParaRPr lang="zh-CN" altLang="en-US"/>
          </a:p>
          <a:p>
            <a:r>
              <a:rPr lang="zh-CN" altLang="en-US"/>
              <a:t>#coding=gbk</a:t>
            </a:r>
            <a:endParaRPr lang="zh-CN" altLang="en-US"/>
          </a:p>
          <a:p>
            <a:r>
              <a:rPr lang="zh-CN" altLang="en-US"/>
              <a:t>states=["纽约258589例","新泽西92387例","麻州41199例","加州35845例","宾州35339例"]</a:t>
            </a:r>
            <a:endParaRPr lang="zh-CN" altLang="en-US"/>
          </a:p>
          <a:p>
            <a:r>
              <a:rPr lang="zh-CN" altLang="en-US"/>
              <a:t>universities=[["康奈尔大学23例","纽约大学20例","罗切斯特大学7例","纽约时装艺术学院7例","纽约州立大学布法罗分校5例"],["普林斯顿大学67例","史蒂文斯理工学院19例","蒙特克莱尔州立大学3例","新泽西理工大学2例","罗格斯大学新布朗斯维克分校1例"],["哈佛大学99例","麻省理工学院46例","波士顿学院34例","波士顿大学3例","布兰迪斯大学3例"],["斯坦福大学24例","加州大学洛杉矶分校24例","佩伯代因大学11例","加州大学伯克利分校9例","加州大学欧文分校4例"],["宾夕法尼亚大学3例","里海大学3例","德雷塞尔大学3例","罗伯特莫里斯大学2例","卡耐基梅隆大学1例"]]</a:t>
            </a:r>
            <a:endParaRPr lang="zh-CN" altLang="en-US"/>
          </a:p>
          <a:p>
            <a:r>
              <a:rPr lang="zh-CN" altLang="en-US"/>
              <a:t>s=input("输入州：")</a:t>
            </a:r>
            <a:endParaRPr lang="zh-CN" altLang="en-US"/>
          </a:p>
          <a:p>
            <a:r>
              <a:rPr lang="zh-CN" altLang="en-US"/>
              <a:t>found=False</a:t>
            </a:r>
            <a:endParaRPr lang="zh-CN" altLang="en-US"/>
          </a:p>
          <a:p>
            <a:r>
              <a:rPr lang="zh-CN" altLang="en-US"/>
              <a:t>for i in range(len(states)):</a:t>
            </a:r>
            <a:endParaRPr lang="zh-CN" altLang="en-US"/>
          </a:p>
          <a:p>
            <a:r>
              <a:rPr lang="zh-CN" altLang="en-US"/>
              <a:t>      if states[i]==s:</a:t>
            </a:r>
            <a:endParaRPr lang="zh-CN" altLang="en-US"/>
          </a:p>
          <a:p>
            <a:r>
              <a:rPr lang="zh-CN" altLang="en-US"/>
              <a:t>            print(states[i],end=":")</a:t>
            </a:r>
            <a:endParaRPr lang="zh-CN" altLang="en-US"/>
          </a:p>
          <a:p>
            <a:r>
              <a:rPr lang="zh-CN" altLang="en-US"/>
              <a:t>            for j in range(len(universities[i])):</a:t>
            </a:r>
            <a:endParaRPr lang="zh-CN" altLang="en-US"/>
          </a:p>
          <a:p>
            <a:r>
              <a:rPr lang="zh-CN" altLang="en-US"/>
              <a:t>                  print(universities[i][j],end=" ")</a:t>
            </a:r>
            <a:endParaRPr lang="zh-CN" altLang="en-US"/>
          </a:p>
          <a:p>
            <a:r>
              <a:rPr lang="zh-CN" altLang="en-US"/>
              <a:t>            found=True</a:t>
            </a:r>
            <a:endParaRPr lang="zh-CN" altLang="en-US"/>
          </a:p>
          <a:p>
            <a:r>
              <a:rPr lang="zh-CN" altLang="en-US"/>
              <a:t>            break</a:t>
            </a:r>
            <a:endParaRPr lang="zh-CN" altLang="en-US"/>
          </a:p>
          <a:p>
            <a:r>
              <a:rPr lang="zh-CN" altLang="en-US"/>
              <a:t>if not found:</a:t>
            </a:r>
            <a:endParaRPr lang="zh-CN" altLang="en-US"/>
          </a:p>
          <a:p>
            <a:r>
              <a:rPr lang="zh-CN" altLang="en-US"/>
              <a:t>      print("美国疫情最严重的前五中没有这个州")</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656184"/>
          </a:xfrm>
        </p:spPr>
        <p:txBody>
          <a:bodyPr/>
          <a:lstStyle/>
          <a:p>
            <a:r>
              <a:rPr lang="en-US" altLang="zh-CN" b="1" dirty="0"/>
              <a:t>1. </a:t>
            </a:r>
            <a:r>
              <a:rPr lang="zh-CN" altLang="zh-CN" b="1" dirty="0"/>
              <a:t>列表创建</a:t>
            </a:r>
            <a:endParaRPr lang="zh-CN" altLang="zh-CN" dirty="0"/>
          </a:p>
          <a:p>
            <a:pPr lvl="1"/>
            <a:r>
              <a:rPr lang="zh-CN" altLang="zh-CN" dirty="0"/>
              <a:t>列表的创建，即用一对方括号将以逗号分隔的若干数据（表达式的值）括起来。下面是几种创建列表的例子：</a:t>
            </a:r>
            <a:endParaRPr lang="zh-CN" altLang="en-US" dirty="0"/>
          </a:p>
        </p:txBody>
      </p:sp>
      <p:sp>
        <p:nvSpPr>
          <p:cNvPr id="4" name="矩形 3"/>
          <p:cNvSpPr/>
          <p:nvPr/>
        </p:nvSpPr>
        <p:spPr>
          <a:xfrm>
            <a:off x="1055440" y="2688009"/>
            <a:ext cx="4104456" cy="3693319"/>
          </a:xfrm>
          <a:prstGeom prst="rect">
            <a:avLst/>
          </a:prstGeom>
          <a:ln>
            <a:solidFill>
              <a:srgbClr val="00B050"/>
            </a:solidFill>
          </a:ln>
        </p:spPr>
        <p:txBody>
          <a:bodyPr wrap="square">
            <a:spAutoFit/>
          </a:bodyPr>
          <a:lstStyle/>
          <a:p>
            <a:pPr algn="l"/>
            <a:r>
              <a:rPr lang="en-US" altLang="zh-CN" sz="1800" dirty="0"/>
              <a:t>&gt;&gt;&gt; list1 = [3.14, 1.61, 0, -9, 6]</a:t>
            </a:r>
            <a:endParaRPr lang="zh-CN" altLang="zh-CN" sz="1800" dirty="0"/>
          </a:p>
          <a:p>
            <a:pPr algn="l"/>
            <a:r>
              <a:rPr lang="en-US" altLang="zh-CN" sz="1800" dirty="0"/>
              <a:t>&gt;&gt;&gt; list2 = ['train', 'bus', 'car', 'ship']</a:t>
            </a:r>
            <a:endParaRPr lang="zh-CN" altLang="zh-CN" sz="1800" dirty="0"/>
          </a:p>
          <a:p>
            <a:pPr algn="l"/>
            <a:r>
              <a:rPr lang="en-US" altLang="zh-CN" sz="1800" dirty="0"/>
              <a:t>&gt;&gt;&gt; list3 = ['a',200,'b',150, 'c',100]</a:t>
            </a:r>
            <a:endParaRPr lang="zh-CN" altLang="zh-CN" sz="1800" dirty="0"/>
          </a:p>
          <a:p>
            <a:pPr algn="l"/>
            <a:r>
              <a:rPr lang="en-US" altLang="zh-CN" sz="1800" dirty="0"/>
              <a:t>&gt;&gt;&gt; list4 = []         #</a:t>
            </a:r>
            <a:r>
              <a:rPr lang="zh-CN" altLang="zh-CN" sz="1800" dirty="0"/>
              <a:t>创建空列表</a:t>
            </a:r>
            <a:endParaRPr lang="zh-CN" altLang="zh-CN" sz="1800" dirty="0"/>
          </a:p>
          <a:p>
            <a:pPr algn="l"/>
            <a:r>
              <a:rPr lang="en-US" altLang="zh-CN" sz="1800" dirty="0"/>
              <a:t>&gt;&gt;&gt; list4</a:t>
            </a:r>
            <a:endParaRPr lang="zh-CN" altLang="zh-CN" sz="1800" dirty="0"/>
          </a:p>
          <a:p>
            <a:pPr algn="l"/>
            <a:r>
              <a:rPr lang="en-US" altLang="zh-CN" sz="1800" dirty="0"/>
              <a:t>[]</a:t>
            </a:r>
            <a:endParaRPr lang="zh-CN" altLang="zh-CN" sz="1800" dirty="0"/>
          </a:p>
          <a:p>
            <a:pPr algn="l"/>
            <a:r>
              <a:rPr lang="en-US" altLang="zh-CN" sz="1800" dirty="0"/>
              <a:t>&gt;&gt;&gt; list5=list()</a:t>
            </a:r>
            <a:endParaRPr lang="zh-CN" altLang="zh-CN" sz="1800" dirty="0"/>
          </a:p>
          <a:p>
            <a:pPr algn="l"/>
            <a:r>
              <a:rPr lang="en-US" altLang="zh-CN" sz="1800" dirty="0"/>
              <a:t>&gt;&gt;&gt; list5</a:t>
            </a:r>
            <a:endParaRPr lang="zh-CN" altLang="zh-CN" sz="1800" dirty="0"/>
          </a:p>
          <a:p>
            <a:pPr algn="l"/>
            <a:r>
              <a:rPr lang="en-US" altLang="zh-CN" sz="1800" dirty="0"/>
              <a:t>[]</a:t>
            </a:r>
            <a:endParaRPr lang="zh-CN" altLang="en-US" sz="1800" dirty="0"/>
          </a:p>
        </p:txBody>
      </p:sp>
      <p:sp>
        <p:nvSpPr>
          <p:cNvPr id="5" name="矩形 4"/>
          <p:cNvSpPr/>
          <p:nvPr/>
        </p:nvSpPr>
        <p:spPr>
          <a:xfrm>
            <a:off x="5475094" y="3104093"/>
            <a:ext cx="6096000" cy="646331"/>
          </a:xfrm>
          <a:prstGeom prst="rect">
            <a:avLst/>
          </a:prstGeom>
        </p:spPr>
        <p:txBody>
          <a:bodyPr>
            <a:spAutoFit/>
          </a:bodyPr>
          <a:lstStyle/>
          <a:p>
            <a:pPr algn="l"/>
            <a:r>
              <a:rPr lang="zh-CN" altLang="zh-CN" sz="1800" dirty="0"/>
              <a:t>在</a:t>
            </a:r>
            <a:r>
              <a:rPr lang="en-US" altLang="zh-CN" sz="1800" dirty="0"/>
              <a:t>Python</a:t>
            </a:r>
            <a:r>
              <a:rPr lang="zh-CN" altLang="zh-CN" sz="1800" dirty="0"/>
              <a:t>中，经常用到列表中的列表，即二维列表。这种情况下，列表中的元素也是列表。</a:t>
            </a:r>
            <a:endParaRPr lang="zh-CN" altLang="en-US" sz="1800" dirty="0"/>
          </a:p>
        </p:txBody>
      </p:sp>
      <p:sp>
        <p:nvSpPr>
          <p:cNvPr id="6" name="矩形 5"/>
          <p:cNvSpPr/>
          <p:nvPr/>
        </p:nvSpPr>
        <p:spPr>
          <a:xfrm>
            <a:off x="5446418" y="4073589"/>
            <a:ext cx="6122190" cy="338554"/>
          </a:xfrm>
          <a:prstGeom prst="rect">
            <a:avLst/>
          </a:prstGeom>
        </p:spPr>
        <p:txBody>
          <a:bodyPr wrap="none">
            <a:spAutoFit/>
          </a:bodyPr>
          <a:lstStyle/>
          <a:p>
            <a:r>
              <a:rPr lang="en-US" altLang="zh-CN" sz="1600" dirty="0"/>
              <a:t>&gt;&gt;&gt;</a:t>
            </a:r>
            <a:r>
              <a:rPr lang="en-US" altLang="zh-CN" sz="1600" dirty="0" err="1"/>
              <a:t>list_sample</a:t>
            </a:r>
            <a:r>
              <a:rPr lang="en-US" altLang="zh-CN" sz="1600" dirty="0"/>
              <a:t>=[['</a:t>
            </a:r>
            <a:r>
              <a:rPr lang="en-US" altLang="zh-CN" sz="1600" dirty="0" err="1"/>
              <a:t>IBM','Apple','Lenovo</a:t>
            </a:r>
            <a:r>
              <a:rPr lang="en-US" altLang="zh-CN" sz="1600" dirty="0"/>
              <a:t>'],['</a:t>
            </a:r>
            <a:r>
              <a:rPr lang="en-US" altLang="zh-CN" sz="1600" dirty="0" err="1"/>
              <a:t>America','America','China</a:t>
            </a:r>
            <a:r>
              <a:rPr lang="en-US" altLang="zh-CN" sz="1600" dirty="0"/>
              <a:t>']]</a:t>
            </a:r>
            <a:endParaRPr lang="zh-CN" altLang="en-US" sz="1600" dirty="0"/>
          </a:p>
        </p:txBody>
      </p:sp>
      <mc:AlternateContent xmlns:mc="http://schemas.openxmlformats.org/markup-compatibility/2006" xmlns:p14="http://schemas.microsoft.com/office/powerpoint/2010/main">
        <mc:Choice Requires="p14">
          <p:contentPart r:id="rId1" p14:bwMode="auto">
            <p14:nvContentPartPr>
              <p14:cNvPr id="7" name="墨迹 6"/>
              <p14:cNvContentPartPr/>
              <p14:nvPr/>
            </p14:nvContentPartPr>
            <p14:xfrm>
              <a:off x="6997700" y="3689350"/>
              <a:ext cx="4483100" cy="469900"/>
            </p14:xfrm>
          </p:contentPart>
        </mc:Choice>
        <mc:Fallback xmlns="">
          <p:pic>
            <p:nvPicPr>
              <p:cNvPr id="7" name="墨迹 6"/>
            </p:nvPicPr>
            <p:blipFill>
              <a:blip r:embed="rId2"/>
            </p:blipFill>
            <p:spPr>
              <a:xfrm>
                <a:off x="6997700" y="3689350"/>
                <a:ext cx="4483100" cy="4699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7080250" y="4343400"/>
              <a:ext cx="1879600" cy="31750"/>
            </p14:xfrm>
          </p:contentPart>
        </mc:Choice>
        <mc:Fallback xmlns="">
          <p:pic>
            <p:nvPicPr>
              <p:cNvPr id="8" name="墨迹 7"/>
            </p:nvPicPr>
            <p:blipFill>
              <a:blip r:embed="rId4"/>
            </p:blipFill>
            <p:spPr>
              <a:xfrm>
                <a:off x="7080250" y="4343400"/>
                <a:ext cx="1879600" cy="317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8083550" y="4457700"/>
              <a:ext cx="360" cy="190500"/>
            </p14:xfrm>
          </p:contentPart>
        </mc:Choice>
        <mc:Fallback xmlns="">
          <p:pic>
            <p:nvPicPr>
              <p:cNvPr id="9" name="墨迹 8"/>
            </p:nvPicPr>
            <p:blipFill>
              <a:blip r:embed="rId6"/>
            </p:blipFill>
            <p:spPr>
              <a:xfrm>
                <a:off x="8083550" y="4457700"/>
                <a:ext cx="360" cy="1905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9798050" y="4432300"/>
              <a:ext cx="228600" cy="260350"/>
            </p14:xfrm>
          </p:contentPart>
        </mc:Choice>
        <mc:Fallback xmlns="">
          <p:pic>
            <p:nvPicPr>
              <p:cNvPr id="10" name="墨迹 9"/>
            </p:nvPicPr>
            <p:blipFill>
              <a:blip r:embed="rId8"/>
            </p:blipFill>
            <p:spPr>
              <a:xfrm>
                <a:off x="9798050" y="4432300"/>
                <a:ext cx="228600" cy="260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7086600" y="4946650"/>
              <a:ext cx="12700" cy="360"/>
            </p14:xfrm>
          </p:contentPart>
        </mc:Choice>
        <mc:Fallback xmlns="">
          <p:pic>
            <p:nvPicPr>
              <p:cNvPr id="11" name="墨迹 10"/>
            </p:nvPicPr>
            <p:blipFill>
              <a:blip r:embed="rId10"/>
            </p:blipFill>
            <p:spPr>
              <a:xfrm>
                <a:off x="7086600" y="4946650"/>
                <a:ext cx="12700" cy="360"/>
              </a:xfrm>
              <a:prstGeom prst="rect"/>
            </p:spPr>
          </p:pic>
        </mc:Fallback>
      </mc:AlternateContent>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10000"/>
          </a:bodyPr>
          <a:p>
            <a:r>
              <a:rPr lang="zh-CN" altLang="en-US"/>
              <a:t>截止北京时间2020年4月26日20:37分，美国新冠病毒确诊人数累计确诊960379例，其中疫情最严重的五个州为：纽约州287490例、新泽西州105523例、麻州53348例、加州42626例、伊利诺伊州41777例；这五个州确诊病例最多的大学，纽约有康奈尔大学23例、纽约大学20例、罗切斯特大学8例、纽约时装艺术学院7例、纽约州立大学布法罗分校7例，新泽西有普林斯顿大学74例、史蒂文斯理工学院19例、蒙特克莱尔州立大学3例、新泽西理工大学2例、罗格斯大学新布朗斯维克分校1例，麻州有哈佛大学103例、麻省理工学院55例、波士顿学院34例、布兰迪斯大学8例、波士顿大学3例，加州有斯坦福大学24例、加州大学洛杉矶分校24例、佩伯代因大学11例、加州大学伯克利分校9例、圣克拉拉6例，伊利诺伊州有西北大学20例、伊利诺伊理工大学7例、伊利诺伊大学香槟分校2例、芝加哥大学1例、伊利诺伊大学芝加哥分校1例。请用一个列表存放最严重的五个州及其确诊病例数，另一个列表存放对应州的大学及其确诊病例数，实现州与大学的确诊病例数查找。</a:t>
            </a: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zh-CN" dirty="0"/>
              <a:t>字典</a:t>
            </a:r>
            <a:endParaRPr lang="zh-CN" altLang="en-US" dirty="0"/>
          </a:p>
        </p:txBody>
      </p:sp>
      <p:sp>
        <p:nvSpPr>
          <p:cNvPr id="3" name="内容占位符 2"/>
          <p:cNvSpPr>
            <a:spLocks noGrp="1"/>
          </p:cNvSpPr>
          <p:nvPr>
            <p:ph idx="1"/>
          </p:nvPr>
        </p:nvSpPr>
        <p:spPr/>
        <p:txBody>
          <a:bodyPr/>
          <a:lstStyle/>
          <a:p>
            <a:r>
              <a:rPr lang="zh-CN" altLang="zh-CN" dirty="0"/>
              <a:t>字典是</a:t>
            </a:r>
            <a:r>
              <a:rPr lang="en-US" altLang="zh-CN" dirty="0"/>
              <a:t>Python</a:t>
            </a:r>
            <a:r>
              <a:rPr lang="zh-CN" altLang="zh-CN" dirty="0"/>
              <a:t>中唯一内建的映射类型，用一对花括号“</a:t>
            </a:r>
            <a:r>
              <a:rPr lang="en-US" altLang="zh-CN" dirty="0"/>
              <a:t>{</a:t>
            </a:r>
            <a:r>
              <a:rPr lang="zh-CN" altLang="zh-CN" dirty="0"/>
              <a:t>”和“</a:t>
            </a:r>
            <a:r>
              <a:rPr lang="en-US" altLang="zh-CN" dirty="0"/>
              <a:t>}</a:t>
            </a:r>
            <a:r>
              <a:rPr lang="zh-CN" altLang="zh-CN" dirty="0"/>
              <a:t>”作为边界，元素之间以逗号分隔，每个元素是一对键（</a:t>
            </a:r>
            <a:r>
              <a:rPr lang="en-US" altLang="zh-CN" dirty="0"/>
              <a:t>key</a:t>
            </a:r>
            <a:r>
              <a:rPr lang="zh-CN" altLang="zh-CN" dirty="0"/>
              <a:t>）和值（</a:t>
            </a:r>
            <a:r>
              <a:rPr lang="en-US" altLang="zh-CN" dirty="0"/>
              <a:t>value</a:t>
            </a:r>
            <a:r>
              <a:rPr lang="zh-CN" altLang="zh-CN" dirty="0"/>
              <a:t>），键和值之间用英文冒号分隔。字典可通过数据</a:t>
            </a:r>
            <a:r>
              <a:rPr lang="en-US" altLang="zh-CN" dirty="0"/>
              <a:t>key</a:t>
            </a:r>
            <a:r>
              <a:rPr lang="zh-CN" altLang="zh-CN" dirty="0"/>
              <a:t>查找关联数据</a:t>
            </a:r>
            <a:r>
              <a:rPr lang="en-US" altLang="zh-CN" dirty="0"/>
              <a:t>value</a:t>
            </a:r>
            <a:r>
              <a:rPr lang="zh-CN" altLang="zh-CN" dirty="0"/>
              <a:t>。</a:t>
            </a:r>
            <a:r>
              <a:rPr lang="en-US" altLang="zh-CN" dirty="0"/>
              <a:t>Python</a:t>
            </a:r>
            <a:r>
              <a:rPr lang="zh-CN" altLang="zh-CN" dirty="0"/>
              <a:t>中字典的元素没有特殊的顺序，因此不能像序列那样通过位置索引来查找成员数据。但是每一个值都有一个对应的键。字典的用法是通过键</a:t>
            </a:r>
            <a:r>
              <a:rPr lang="en-US" altLang="zh-CN" dirty="0"/>
              <a:t>key</a:t>
            </a:r>
            <a:r>
              <a:rPr lang="zh-CN" altLang="zh-CN" dirty="0"/>
              <a:t>来访问相应的值</a:t>
            </a:r>
            <a:r>
              <a:rPr lang="en-US" altLang="zh-CN" dirty="0"/>
              <a:t>value</a:t>
            </a:r>
            <a:r>
              <a:rPr lang="zh-CN" altLang="zh-CN" dirty="0"/>
              <a:t>，字典的键是不重复的。</a:t>
            </a:r>
            <a:endParaRPr lang="zh-CN" alt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zh-CN" dirty="0"/>
              <a:t>创建字典</a:t>
            </a:r>
            <a:endParaRPr lang="zh-CN" altLang="en-US" dirty="0"/>
          </a:p>
        </p:txBody>
      </p:sp>
      <p:sp>
        <p:nvSpPr>
          <p:cNvPr id="3" name="内容占位符 2"/>
          <p:cNvSpPr>
            <a:spLocks noGrp="1"/>
          </p:cNvSpPr>
          <p:nvPr>
            <p:ph idx="1"/>
          </p:nvPr>
        </p:nvSpPr>
        <p:spPr>
          <a:xfrm>
            <a:off x="334434" y="1124744"/>
            <a:ext cx="11523135" cy="792087"/>
          </a:xfrm>
        </p:spPr>
        <p:txBody>
          <a:bodyPr>
            <a:normAutofit/>
          </a:bodyPr>
          <a:lstStyle/>
          <a:p>
            <a:r>
              <a:rPr lang="zh-CN" altLang="zh-CN" dirty="0"/>
              <a:t>字典可以通过以下的方式创建：</a:t>
            </a:r>
            <a:endParaRPr lang="zh-CN" altLang="en-US" dirty="0"/>
          </a:p>
        </p:txBody>
      </p:sp>
      <p:sp>
        <p:nvSpPr>
          <p:cNvPr id="4" name="矩形 3"/>
          <p:cNvSpPr/>
          <p:nvPr/>
        </p:nvSpPr>
        <p:spPr>
          <a:xfrm>
            <a:off x="695400" y="1846560"/>
            <a:ext cx="11018153" cy="4462760"/>
          </a:xfrm>
          <a:prstGeom prst="rect">
            <a:avLst/>
          </a:prstGeom>
          <a:ln>
            <a:solidFill>
              <a:srgbClr val="00B050"/>
            </a:solidFill>
          </a:ln>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a:t>
            </a:r>
            <a:r>
              <a:rPr lang="en-US" altLang="zh-CN" sz="1800" kern="100" dirty="0">
                <a:ea typeface="宋体" panose="02010600030101010101" pitchFamily="2" charset="-122"/>
              </a:rPr>
              <a:t> </a:t>
            </a:r>
            <a:r>
              <a:rPr lang="en-US" altLang="zh-CN" sz="1800" kern="100" dirty="0">
                <a:latin typeface="Consolas" panose="020B0609020204030204" pitchFamily="49" charset="0"/>
                <a:ea typeface="宋体" panose="02010600030101010101" pitchFamily="2" charset="-122"/>
              </a:rPr>
              <a:t>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 </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abbreviation</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a:t>
            </a:r>
            <a:r>
              <a:rPr lang="en-US" altLang="zh-CN" sz="1800" kern="100" dirty="0" err="1">
                <a:latin typeface="Consolas" panose="020B0609020204030204" pitchFamily="49" charset="0"/>
                <a:ea typeface="宋体" panose="02010600030101010101" pitchFamily="2" charset="-122"/>
              </a:rPr>
              <a:t>dict</a:t>
            </a:r>
            <a:r>
              <a:rPr lang="en-US" altLang="zh-CN" sz="1800" kern="100" dirty="0">
                <a:latin typeface="Consolas" panose="020B0609020204030204" pitchFamily="49" charset="0"/>
                <a:ea typeface="宋体" panose="02010600030101010101" pitchFamily="2" charset="-122"/>
              </a:rPr>
              <a:t>(WAN='Wide Area </a:t>
            </a:r>
            <a:r>
              <a:rPr lang="en-US" altLang="zh-CN" sz="1800" kern="100" dirty="0" err="1">
                <a:latin typeface="Consolas" panose="020B0609020204030204" pitchFamily="49" charset="0"/>
                <a:ea typeface="宋体" panose="02010600030101010101" pitchFamily="2" charset="-122"/>
              </a:rPr>
              <a:t>Network',CU</a:t>
            </a:r>
            <a:r>
              <a:rPr lang="en-US" altLang="zh-CN" sz="1800" kern="100" dirty="0">
                <a:latin typeface="Consolas" panose="020B0609020204030204" pitchFamily="49" charset="0"/>
                <a:ea typeface="宋体" panose="02010600030101010101" pitchFamily="2" charset="-122"/>
              </a:rPr>
              <a:t>='Control </a:t>
            </a:r>
            <a:r>
              <a:rPr lang="en-US" altLang="zh-CN" sz="1800" kern="100" dirty="0" err="1">
                <a:latin typeface="Consolas" panose="020B0609020204030204" pitchFamily="49" charset="0"/>
                <a:ea typeface="宋体" panose="02010600030101010101" pitchFamily="2" charset="-122"/>
              </a:rPr>
              <a:t>Unit',LAN</a:t>
            </a:r>
            <a:r>
              <a:rPr lang="en-US" altLang="zh-CN" sz="1800" kern="100" dirty="0">
                <a:latin typeface="Consolas" panose="020B0609020204030204" pitchFamily="49" charset="0"/>
                <a:ea typeface="宋体" panose="02010600030101010101" pitchFamily="2" charset="-122"/>
              </a:rPr>
              <a:t>='Local Area Network')</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a:t>
            </a:r>
            <a:endParaRPr lang="en-US" altLang="zh-CN" sz="1800" kern="100" dirty="0">
              <a:latin typeface="Consolas" panose="020B0609020204030204" pitchFamily="49" charset="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keys=['WAN','CU','LAN']</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values=('Wide Area </a:t>
            </a:r>
            <a:r>
              <a:rPr lang="en-US" altLang="zh-CN" sz="1800" kern="100" dirty="0" err="1">
                <a:latin typeface="Consolas" panose="020B0609020204030204" pitchFamily="49" charset="0"/>
                <a:ea typeface="宋体" panose="02010600030101010101" pitchFamily="2" charset="-122"/>
              </a:rPr>
              <a:t>Network','Control</a:t>
            </a:r>
            <a:r>
              <a:rPr lang="en-US" altLang="zh-CN" sz="1800" kern="100" dirty="0">
                <a:latin typeface="Consolas" panose="020B0609020204030204" pitchFamily="49" charset="0"/>
                <a:ea typeface="宋体" panose="02010600030101010101" pitchFamily="2" charset="-122"/>
              </a:rPr>
              <a:t> </a:t>
            </a:r>
            <a:r>
              <a:rPr lang="en-US" altLang="zh-CN" sz="1800" kern="100" dirty="0" err="1">
                <a:latin typeface="Consolas" panose="020B0609020204030204" pitchFamily="49" charset="0"/>
                <a:ea typeface="宋体" panose="02010600030101010101" pitchFamily="2" charset="-122"/>
              </a:rPr>
              <a:t>Unit','Local</a:t>
            </a:r>
            <a:r>
              <a:rPr lang="en-US" altLang="zh-CN" sz="1800" kern="100" dirty="0">
                <a:latin typeface="Consolas" panose="020B0609020204030204" pitchFamily="49" charset="0"/>
                <a:ea typeface="宋体" panose="02010600030101010101" pitchFamily="2" charset="-122"/>
              </a:rPr>
              <a:t> Area Network')</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b=</a:t>
            </a:r>
            <a:r>
              <a:rPr lang="en-US" altLang="zh-CN" sz="1800" kern="100" dirty="0" err="1">
                <a:latin typeface="Consolas" panose="020B0609020204030204" pitchFamily="49" charset="0"/>
                <a:ea typeface="宋体" panose="02010600030101010101" pitchFamily="2" charset="-122"/>
              </a:rPr>
              <a:t>dict</a:t>
            </a:r>
            <a:r>
              <a:rPr lang="en-US" altLang="zh-CN" sz="1800" kern="100" dirty="0">
                <a:latin typeface="Consolas" panose="020B0609020204030204" pitchFamily="49" charset="0"/>
                <a:ea typeface="宋体" panose="02010600030101010101" pitchFamily="2" charset="-122"/>
              </a:rPr>
              <a:t>(zip(</a:t>
            </a:r>
            <a:r>
              <a:rPr lang="en-US" altLang="zh-CN" sz="1800" kern="100" dirty="0" err="1">
                <a:latin typeface="Consolas" panose="020B0609020204030204" pitchFamily="49" charset="0"/>
                <a:ea typeface="宋体" panose="02010600030101010101" pitchFamily="2" charset="-122"/>
              </a:rPr>
              <a:t>keys,values</a:t>
            </a:r>
            <a:r>
              <a:rPr lang="en-US" altLang="zh-CN" sz="1800" kern="100" dirty="0">
                <a:latin typeface="Consolas" panose="020B0609020204030204" pitchFamily="49" charset="0"/>
                <a:ea typeface="宋体" panose="02010600030101010101" pitchFamily="2" charset="-122"/>
              </a:rPr>
              <a:t>))		#</a:t>
            </a:r>
            <a:r>
              <a:rPr lang="zh-CN" altLang="zh-CN" sz="1800" kern="100" dirty="0">
                <a:latin typeface="Consolas" panose="020B0609020204030204" pitchFamily="49" charset="0"/>
                <a:ea typeface="宋体" panose="02010600030101010101" pitchFamily="2" charset="-122"/>
              </a:rPr>
              <a:t>由序列构建</a:t>
            </a:r>
            <a:r>
              <a:rPr lang="en-US" altLang="zh-CN" sz="1800" kern="100" dirty="0">
                <a:latin typeface="Consolas" panose="020B0609020204030204" pitchFamily="49" charset="0"/>
                <a:ea typeface="宋体" panose="02010600030101010101" pitchFamily="2" charset="-122"/>
              </a:rPr>
              <a:t>zip</a:t>
            </a:r>
            <a:r>
              <a:rPr lang="zh-CN" altLang="zh-CN" sz="1800" kern="100" dirty="0">
                <a:latin typeface="Consolas" panose="020B0609020204030204" pitchFamily="49" charset="0"/>
                <a:ea typeface="宋体" panose="02010600030101010101" pitchFamily="2" charset="-122"/>
              </a:rPr>
              <a:t>对象，由</a:t>
            </a:r>
            <a:r>
              <a:rPr lang="en-US" altLang="zh-CN" sz="1800" kern="100" dirty="0">
                <a:latin typeface="Consolas" panose="020B0609020204030204" pitchFamily="49" charset="0"/>
                <a:ea typeface="宋体" panose="02010600030101010101" pitchFamily="2" charset="-122"/>
              </a:rPr>
              <a:t>zip</a:t>
            </a:r>
            <a:r>
              <a:rPr lang="zh-CN" altLang="zh-CN" sz="1800" kern="100" dirty="0">
                <a:latin typeface="Consolas" panose="020B0609020204030204" pitchFamily="49" charset="0"/>
                <a:ea typeface="宋体" panose="02010600030101010101" pitchFamily="2" charset="-122"/>
              </a:rPr>
              <a:t>对象创建字典</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b</a:t>
            </a:r>
            <a:endParaRPr lang="zh-CN" altLang="zh-CN" sz="1800" kern="100" dirty="0">
              <a:ea typeface="宋体" panose="02010600030101010101" pitchFamily="2" charset="-122"/>
            </a:endParaRPr>
          </a:p>
          <a:p>
            <a:pPr algn="l">
              <a:spcBef>
                <a:spcPts val="600"/>
              </a:spcBef>
            </a:pPr>
            <a:r>
              <a:rPr lang="en-US" altLang="zh-CN" sz="1800" dirty="0">
                <a:latin typeface="Consolas" panose="020B0609020204030204" pitchFamily="49" charset="0"/>
                <a:ea typeface="宋体" panose="02010600030101010101" pitchFamily="2" charset="-122"/>
                <a:cs typeface="Times New Roman" panose="02020603050405020304" pitchFamily="18" charset="0"/>
              </a:rPr>
              <a:t>{'WAN': 'Wide Area Network', 'CU': 'Control Unit', 'LAN': 'Local Area Network'}</a:t>
            </a:r>
            <a:endParaRPr lang="zh-CN" altLang="en-US" sz="18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4.2.1 </a:t>
            </a:r>
            <a:r>
              <a:rPr lang="zh-CN" altLang="zh-CN" dirty="0"/>
              <a:t>创建字典</a:t>
            </a:r>
            <a:endParaRPr lang="zh-CN" altLang="en-US" dirty="0"/>
          </a:p>
        </p:txBody>
      </p:sp>
      <p:sp>
        <p:nvSpPr>
          <p:cNvPr id="4" name="内容占位符 3"/>
          <p:cNvSpPr>
            <a:spLocks noGrp="1"/>
          </p:cNvSpPr>
          <p:nvPr>
            <p:ph idx="1"/>
          </p:nvPr>
        </p:nvSpPr>
        <p:spPr>
          <a:xfrm>
            <a:off x="317212" y="4688036"/>
            <a:ext cx="11523135" cy="1599903"/>
          </a:xfrm>
        </p:spPr>
        <p:txBody>
          <a:bodyPr>
            <a:normAutofit fontScale="85000" lnSpcReduction="20000"/>
          </a:bodyPr>
          <a:lstStyle/>
          <a:p>
            <a:r>
              <a:rPr lang="zh-CN" altLang="zh-CN" dirty="0"/>
              <a:t>在字典中，键可以是任何不可修改类型的数据，如数值、字符串和元组等，列表是可变的，不能作为字典的键；而键对应的值可以是任何类型的数据。字典是无序集合，字典的显示次序由字典在内部的存储结构决定。</a:t>
            </a:r>
            <a:endParaRPr lang="zh-CN" altLang="zh-CN" dirty="0"/>
          </a:p>
          <a:p>
            <a:r>
              <a:rPr lang="en-US" altLang="zh-CN" dirty="0"/>
              <a:t>zip()</a:t>
            </a:r>
            <a:r>
              <a:rPr lang="zh-CN" altLang="zh-CN" dirty="0"/>
              <a:t>函数的具体用法在</a:t>
            </a:r>
            <a:r>
              <a:rPr lang="en-US" altLang="zh-CN" dirty="0"/>
              <a:t>4.4.3</a:t>
            </a:r>
            <a:r>
              <a:rPr lang="zh-CN" altLang="zh-CN" dirty="0"/>
              <a:t>节介绍。</a:t>
            </a:r>
            <a:endParaRPr lang="zh-CN" altLang="en-US" dirty="0"/>
          </a:p>
        </p:txBody>
      </p:sp>
      <p:sp>
        <p:nvSpPr>
          <p:cNvPr id="6" name="矩形 5"/>
          <p:cNvSpPr/>
          <p:nvPr/>
        </p:nvSpPr>
        <p:spPr>
          <a:xfrm>
            <a:off x="467079" y="1124744"/>
            <a:ext cx="8664624" cy="3247043"/>
          </a:xfrm>
          <a:prstGeom prst="rect">
            <a:avLst/>
          </a:prstGeom>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c=</a:t>
            </a:r>
            <a:r>
              <a:rPr lang="en-US" altLang="zh-CN" sz="1600" kern="100" dirty="0" err="1">
                <a:latin typeface="Consolas" panose="020B0609020204030204" pitchFamily="49" charset="0"/>
                <a:ea typeface="宋体" panose="02010600030101010101" pitchFamily="2" charset="-122"/>
              </a:rPr>
              <a:t>dict.fromkeys</a:t>
            </a:r>
            <a:r>
              <a:rPr lang="en-US" altLang="zh-CN" sz="1600" kern="100" dirty="0">
                <a:latin typeface="Consolas" panose="020B0609020204030204" pitchFamily="49" charset="0"/>
                <a:ea typeface="宋体" panose="02010600030101010101" pitchFamily="2" charset="-122"/>
              </a:rPr>
              <a:t>(['WAN','CU','LAN'])	#</a:t>
            </a:r>
            <a:r>
              <a:rPr lang="zh-CN" altLang="zh-CN" sz="1600" kern="100" dirty="0">
                <a:latin typeface="Consolas" panose="020B0609020204030204" pitchFamily="49" charset="0"/>
                <a:ea typeface="宋体" panose="02010600030101010101" pitchFamily="2" charset="-122"/>
              </a:rPr>
              <a:t>以给定序列为键，创建值为空的字典</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c</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{'WAN': None, 'CU': None, 'LAN': None}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d={} 		#</a:t>
            </a:r>
            <a:r>
              <a:rPr lang="zh-CN" altLang="zh-CN" sz="1600" kern="100" dirty="0">
                <a:latin typeface="Consolas" panose="020B0609020204030204" pitchFamily="49" charset="0"/>
                <a:ea typeface="宋体" panose="02010600030101010101" pitchFamily="2" charset="-122"/>
              </a:rPr>
              <a:t>创建空字典</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d</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e=</a:t>
            </a:r>
            <a:r>
              <a:rPr lang="en-US" altLang="zh-CN" sz="1600" kern="100" dirty="0" err="1">
                <a:latin typeface="Consolas" panose="020B0609020204030204" pitchFamily="49" charset="0"/>
                <a:ea typeface="宋体" panose="02010600030101010101" pitchFamily="2" charset="-122"/>
              </a:rPr>
              <a:t>dict</a:t>
            </a:r>
            <a:r>
              <a:rPr lang="en-US" altLang="zh-CN" sz="1600" kern="100" dirty="0">
                <a:latin typeface="Consolas" panose="020B0609020204030204" pitchFamily="49" charset="0"/>
                <a:ea typeface="宋体" panose="02010600030101010101" pitchFamily="2" charset="-122"/>
              </a:rPr>
              <a:t>() #</a:t>
            </a:r>
            <a:r>
              <a:rPr lang="zh-CN" altLang="zh-CN" sz="1600" kern="100" dirty="0">
                <a:latin typeface="Consolas" panose="020B0609020204030204" pitchFamily="49" charset="0"/>
                <a:ea typeface="宋体" panose="02010600030101010101" pitchFamily="2" charset="-122"/>
              </a:rPr>
              <a:t>创建空字典</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zh-CN" dirty="0"/>
              <a:t>字典操作</a:t>
            </a:r>
            <a:endParaRPr lang="zh-CN" altLang="en-US" dirty="0"/>
          </a:p>
        </p:txBody>
      </p:sp>
      <p:sp>
        <p:nvSpPr>
          <p:cNvPr id="3" name="内容占位符 2"/>
          <p:cNvSpPr>
            <a:spLocks noGrp="1"/>
          </p:cNvSpPr>
          <p:nvPr>
            <p:ph idx="1"/>
          </p:nvPr>
        </p:nvSpPr>
        <p:spPr>
          <a:xfrm>
            <a:off x="334434" y="1124745"/>
            <a:ext cx="11523135" cy="1368152"/>
          </a:xfrm>
        </p:spPr>
        <p:txBody>
          <a:bodyPr/>
          <a:lstStyle/>
          <a:p>
            <a:r>
              <a:rPr lang="en-US" altLang="zh-CN" b="1" dirty="0"/>
              <a:t>1. </a:t>
            </a:r>
            <a:r>
              <a:rPr lang="zh-CN" altLang="zh-CN" b="1" dirty="0"/>
              <a:t>字典中“键</a:t>
            </a:r>
            <a:r>
              <a:rPr lang="en-US" altLang="zh-CN" b="1" dirty="0"/>
              <a:t>-</a:t>
            </a:r>
            <a:r>
              <a:rPr lang="zh-CN" altLang="zh-CN" b="1" dirty="0"/>
              <a:t>值”对的数量</a:t>
            </a:r>
            <a:endParaRPr lang="zh-CN" altLang="zh-CN" dirty="0"/>
          </a:p>
          <a:p>
            <a:pPr lvl="1"/>
            <a:r>
              <a:rPr lang="en-US" altLang="zh-CN" dirty="0" err="1"/>
              <a:t>len</a:t>
            </a:r>
            <a:r>
              <a:rPr lang="en-US" altLang="zh-CN" dirty="0"/>
              <a:t>()</a:t>
            </a:r>
            <a:r>
              <a:rPr lang="zh-CN" altLang="zh-CN" dirty="0"/>
              <a:t>可以返回字典中项（键</a:t>
            </a:r>
            <a:r>
              <a:rPr lang="en-US" altLang="zh-CN" dirty="0"/>
              <a:t>-</a:t>
            </a:r>
            <a:r>
              <a:rPr lang="zh-CN" altLang="zh-CN" dirty="0"/>
              <a:t>值对）的数量。</a:t>
            </a:r>
            <a:endParaRPr lang="zh-CN" altLang="en-US" dirty="0"/>
          </a:p>
        </p:txBody>
      </p:sp>
      <p:sp>
        <p:nvSpPr>
          <p:cNvPr id="4" name="矩形 3"/>
          <p:cNvSpPr/>
          <p:nvPr/>
        </p:nvSpPr>
        <p:spPr>
          <a:xfrm>
            <a:off x="839416" y="2420888"/>
            <a:ext cx="9937104" cy="1477328"/>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len</a:t>
            </a:r>
            <a:r>
              <a:rPr lang="en-US" altLang="zh-CN" sz="1800" kern="100" dirty="0">
                <a:latin typeface="Consolas" panose="020B0609020204030204" pitchFamily="49" charset="0"/>
                <a:ea typeface="宋体" panose="02010600030101010101" pitchFamily="2" charset="-122"/>
              </a:rPr>
              <a:t>(abbreviation)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4</a:t>
            </a:r>
            <a:endParaRPr lang="zh-CN" altLang="zh-CN" sz="1800" kern="100" dirty="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zh-CN" dirty="0"/>
              <a:t>字典操作</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en-US" altLang="zh-CN" b="1" dirty="0"/>
              <a:t>2. </a:t>
            </a:r>
            <a:r>
              <a:rPr lang="zh-CN" altLang="zh-CN" b="1" dirty="0"/>
              <a:t>查找与特定键相关联的值</a:t>
            </a:r>
            <a:endParaRPr lang="zh-CN" altLang="zh-CN" dirty="0"/>
          </a:p>
          <a:p>
            <a:pPr lvl="1"/>
            <a:r>
              <a:rPr lang="zh-CN" altLang="zh-CN" dirty="0"/>
              <a:t>查找与特定键相关联的值，其返回值就是字典中与给定的键相关联的值。</a:t>
            </a:r>
            <a:endParaRPr lang="zh-CN" altLang="zh-CN" dirty="0"/>
          </a:p>
        </p:txBody>
      </p:sp>
      <p:sp>
        <p:nvSpPr>
          <p:cNvPr id="4" name="矩形 3"/>
          <p:cNvSpPr/>
          <p:nvPr/>
        </p:nvSpPr>
        <p:spPr>
          <a:xfrm>
            <a:off x="839416" y="2276873"/>
            <a:ext cx="9577064" cy="3539430"/>
          </a:xfrm>
          <a:prstGeom prst="rect">
            <a:avLst/>
          </a:prstGeom>
        </p:spPr>
        <p:txBody>
          <a:bodyPr wrap="square">
            <a:spAutoFit/>
          </a:bodyPr>
          <a:lstStyle/>
          <a:p>
            <a:pPr indent="228600" algn="l">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abbreviation['LAN']</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'Local Area Network'</a:t>
            </a:r>
            <a:endParaRPr lang="zh-CN" altLang="zh-CN" sz="1600" kern="100" dirty="0">
              <a:ea typeface="宋体" panose="02010600030101010101" pitchFamily="2" charset="-122"/>
            </a:endParaRPr>
          </a:p>
          <a:p>
            <a:pPr indent="266700" algn="l">
              <a:spcAft>
                <a:spcPts val="0"/>
              </a:spcAft>
            </a:pPr>
            <a:r>
              <a:rPr lang="zh-CN" altLang="zh-CN" sz="1600" kern="100" dirty="0">
                <a:ea typeface="宋体" panose="02010600030101010101" pitchFamily="2" charset="-122"/>
              </a:rPr>
              <a:t>如果指定的键在字典中不存在，则报错（</a:t>
            </a:r>
            <a:r>
              <a:rPr lang="en-US" altLang="zh-CN" sz="1600" kern="100" dirty="0" err="1">
                <a:ea typeface="宋体" panose="02010600030101010101" pitchFamily="2" charset="-122"/>
              </a:rPr>
              <a:t>KeyError</a:t>
            </a:r>
            <a:r>
              <a:rPr lang="zh-CN" altLang="zh-CN" sz="1600" kern="100" dirty="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&gt;&gt;&gt; abbreviation['</a:t>
            </a:r>
            <a:r>
              <a:rPr lang="en-US" altLang="zh-CN" sz="1600" kern="100" dirty="0" err="1">
                <a:latin typeface="Consolas" panose="020B0609020204030204" pitchFamily="49" charset="0"/>
                <a:ea typeface="宋体" panose="02010600030101010101" pitchFamily="2" charset="-122"/>
              </a:rPr>
              <a:t>lan</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File "&lt;pyshell#8&gt;", line 1, in &lt;module&gt;</a:t>
            </a:r>
            <a:endParaRPr lang="zh-CN" altLang="zh-CN" sz="1600" kern="100" dirty="0">
              <a:ea typeface="宋体" panose="02010600030101010101" pitchFamily="2" charset="-122"/>
            </a:endParaRPr>
          </a:p>
          <a:p>
            <a:pPr indent="228600" algn="l">
              <a:spcAft>
                <a:spcPts val="0"/>
              </a:spcAft>
            </a:pPr>
            <a:r>
              <a:rPr lang="en-US" altLang="zh-CN" sz="1600" kern="100" dirty="0">
                <a:latin typeface="Consolas" panose="020B0609020204030204" pitchFamily="49" charset="0"/>
                <a:ea typeface="宋体" panose="02010600030101010101" pitchFamily="2" charset="-122"/>
              </a:rPr>
              <a:t>    abbreviation['</a:t>
            </a:r>
            <a:r>
              <a:rPr lang="en-US" altLang="zh-CN" sz="1600" kern="100" dirty="0" err="1">
                <a:latin typeface="Consolas" panose="020B0609020204030204" pitchFamily="49" charset="0"/>
                <a:ea typeface="宋体" panose="02010600030101010101" pitchFamily="2" charset="-122"/>
              </a:rPr>
              <a:t>lan</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Aft>
                <a:spcPts val="0"/>
              </a:spcAft>
            </a:pPr>
            <a:r>
              <a:rPr lang="en-US" altLang="zh-CN" sz="1600" kern="100" dirty="0" err="1">
                <a:latin typeface="Consolas" panose="020B0609020204030204" pitchFamily="49" charset="0"/>
                <a:ea typeface="宋体" panose="02010600030101010101" pitchFamily="2" charset="-122"/>
              </a:rPr>
              <a:t>KeyError</a:t>
            </a: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lan</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p:txBody>
      </p:sp>
      <p:sp>
        <p:nvSpPr>
          <p:cNvPr id="5" name="矩形 4"/>
          <p:cNvSpPr/>
          <p:nvPr/>
        </p:nvSpPr>
        <p:spPr>
          <a:xfrm>
            <a:off x="5329057" y="5733256"/>
            <a:ext cx="6383567" cy="707886"/>
          </a:xfrm>
          <a:prstGeom prst="rect">
            <a:avLst/>
          </a:prstGeom>
        </p:spPr>
        <p:txBody>
          <a:bodyPr wrap="square">
            <a:spAutoFit/>
          </a:bodyPr>
          <a:lstStyle/>
          <a:p>
            <a:pPr algn="l"/>
            <a:r>
              <a:rPr lang="zh-CN" altLang="zh-CN" sz="2000" dirty="0">
                <a:ea typeface="宋体" panose="02010600030101010101" pitchFamily="2" charset="-122"/>
                <a:cs typeface="Times New Roman" panose="02020603050405020304" pitchFamily="18" charset="0"/>
              </a:rPr>
              <a:t>还可以通过字典的</a:t>
            </a:r>
            <a:r>
              <a:rPr lang="en-US" altLang="zh-CN" sz="2000" dirty="0">
                <a:ea typeface="宋体" panose="02010600030101010101" pitchFamily="2" charset="-122"/>
              </a:rPr>
              <a:t>get()</a:t>
            </a:r>
            <a:r>
              <a:rPr lang="zh-CN" altLang="zh-CN" sz="2000" dirty="0">
                <a:ea typeface="宋体" panose="02010600030101010101" pitchFamily="2" charset="-122"/>
                <a:cs typeface="Times New Roman" panose="02020603050405020304" pitchFamily="18" charset="0"/>
              </a:rPr>
              <a:t>方法查找与特定键相关联的值，请参看下面介绍的字典方法。</a:t>
            </a:r>
            <a:endParaRPr lang="zh-CN" altLang="en-US" sz="20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zh-CN" dirty="0"/>
              <a:t>字典操作</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en-US" altLang="zh-CN" b="1" dirty="0"/>
              <a:t>3. </a:t>
            </a:r>
            <a:r>
              <a:rPr lang="zh-CN" altLang="zh-CN" b="1" dirty="0"/>
              <a:t>修改字典中的数据</a:t>
            </a:r>
            <a:endParaRPr lang="zh-CN" altLang="zh-CN" dirty="0"/>
          </a:p>
          <a:p>
            <a:pPr lvl="1"/>
            <a:r>
              <a:rPr lang="zh-CN" altLang="zh-CN" dirty="0"/>
              <a:t>在字典中，某个键相关联的值可以通过赋值语句来修改，如果指定的键不存在，则相当于向字典中添加新的键值对。</a:t>
            </a:r>
            <a:endParaRPr lang="zh-CN" altLang="en-US" dirty="0"/>
          </a:p>
        </p:txBody>
      </p:sp>
      <p:sp>
        <p:nvSpPr>
          <p:cNvPr id="4" name="矩形 3"/>
          <p:cNvSpPr/>
          <p:nvPr/>
        </p:nvSpPr>
        <p:spPr>
          <a:xfrm>
            <a:off x="983432" y="2708920"/>
            <a:ext cx="10081120" cy="3693319"/>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abbreviation['CU']='control unit'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abbreviation['FTP']='File Transfer Protocol'</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 'FTP': 'File Transfer Protocol'}</a:t>
            </a:r>
            <a:endParaRPr lang="zh-CN" altLang="zh-CN" sz="1800" kern="100" dirty="0">
              <a:ea typeface="宋体" panose="0201060003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zh-CN" dirty="0"/>
              <a:t>字典操作</a:t>
            </a:r>
            <a:endParaRPr lang="zh-CN" altLang="en-US" dirty="0"/>
          </a:p>
        </p:txBody>
      </p:sp>
      <p:sp>
        <p:nvSpPr>
          <p:cNvPr id="3" name="内容占位符 2"/>
          <p:cNvSpPr>
            <a:spLocks noGrp="1"/>
          </p:cNvSpPr>
          <p:nvPr>
            <p:ph idx="1"/>
          </p:nvPr>
        </p:nvSpPr>
        <p:spPr>
          <a:xfrm>
            <a:off x="334435" y="1124744"/>
            <a:ext cx="3961366" cy="5112567"/>
          </a:xfrm>
        </p:spPr>
        <p:txBody>
          <a:bodyPr/>
          <a:lstStyle/>
          <a:p>
            <a:r>
              <a:rPr lang="en-US" altLang="zh-CN" b="1" dirty="0"/>
              <a:t>4. </a:t>
            </a:r>
            <a:r>
              <a:rPr lang="zh-CN" altLang="zh-CN" b="1" dirty="0"/>
              <a:t>删除字典条目</a:t>
            </a:r>
            <a:endParaRPr lang="zh-CN" altLang="zh-CN" dirty="0"/>
          </a:p>
          <a:p>
            <a:pPr lvl="1"/>
            <a:r>
              <a:rPr lang="en-US" altLang="zh-CN" dirty="0"/>
              <a:t>del</a:t>
            </a:r>
            <a:r>
              <a:rPr lang="zh-CN" altLang="zh-CN" dirty="0"/>
              <a:t>命令可以用来删除字典条目或者整个字典。</a:t>
            </a:r>
            <a:endParaRPr lang="zh-CN" altLang="en-US" dirty="0"/>
          </a:p>
        </p:txBody>
      </p:sp>
      <p:sp>
        <p:nvSpPr>
          <p:cNvPr id="4" name="矩形 3"/>
          <p:cNvSpPr/>
          <p:nvPr/>
        </p:nvSpPr>
        <p:spPr>
          <a:xfrm>
            <a:off x="4871864" y="980728"/>
            <a:ext cx="7200800" cy="5732338"/>
          </a:xfrm>
          <a:prstGeom prst="rect">
            <a:avLst/>
          </a:prstGeom>
          <a:ln>
            <a:solidFill>
              <a:srgbClr val="00B050"/>
            </a:solidFill>
          </a:ln>
        </p:spPr>
        <p:txBody>
          <a:bodyPr wrap="square">
            <a:spAutoFit/>
          </a:bodyPr>
          <a:lstStyle/>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&gt;&gt;&gt; del abbreviation['CU']</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{'WAN': 'Wide Area Network', 'LAN': 'Local Area Network', 'GUI': 'Graphical User Interface'}</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&gt;&gt;&gt; del abbreviation['</a:t>
            </a:r>
            <a:r>
              <a:rPr lang="en-US" altLang="zh-CN" sz="1600" kern="100" dirty="0" err="1">
                <a:latin typeface="Consolas" panose="020B0609020204030204" pitchFamily="49" charset="0"/>
                <a:ea typeface="宋体" panose="02010600030101010101" pitchFamily="2" charset="-122"/>
              </a:rPr>
              <a:t>gui</a:t>
            </a:r>
            <a:r>
              <a:rPr lang="en-US" altLang="zh-CN" sz="1600" kern="100" dirty="0">
                <a:latin typeface="Consolas" panose="020B0609020204030204" pitchFamily="49" charset="0"/>
                <a:ea typeface="宋体" panose="02010600030101010101" pitchFamily="2" charset="-122"/>
              </a:rPr>
              <a:t>']     #</a:t>
            </a:r>
            <a:r>
              <a:rPr lang="zh-CN" altLang="zh-CN" sz="1600" kern="100" dirty="0">
                <a:latin typeface="Consolas" panose="020B0609020204030204" pitchFamily="49" charset="0"/>
                <a:ea typeface="宋体" panose="02010600030101010101" pitchFamily="2" charset="-122"/>
              </a:rPr>
              <a:t>键不存在</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  File "&lt;pyshell#18&gt;", line 1, in &lt;module&gt;</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    del abbreviation['</a:t>
            </a:r>
            <a:r>
              <a:rPr lang="en-US" altLang="zh-CN" sz="1600" kern="100" dirty="0" err="1">
                <a:latin typeface="Consolas" panose="020B0609020204030204" pitchFamily="49" charset="0"/>
                <a:ea typeface="宋体" panose="02010600030101010101" pitchFamily="2" charset="-122"/>
              </a:rPr>
              <a:t>gui</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err="1">
                <a:latin typeface="Consolas" panose="020B0609020204030204" pitchFamily="49" charset="0"/>
                <a:ea typeface="宋体" panose="02010600030101010101" pitchFamily="2" charset="-122"/>
              </a:rPr>
              <a:t>KeyError</a:t>
            </a: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gui</a:t>
            </a:r>
            <a:r>
              <a:rPr lang="en-US" altLang="zh-CN" sz="1600" kern="100" dirty="0">
                <a:latin typeface="Consolas" panose="020B0609020204030204" pitchFamily="49" charset="0"/>
                <a:ea typeface="宋体" panose="02010600030101010101" pitchFamily="2" charset="-122"/>
              </a:rPr>
              <a:t>'</a:t>
            </a:r>
            <a:endParaRPr lang="en-US" altLang="zh-CN" sz="1600" kern="100" dirty="0">
              <a:latin typeface="Consolas" panose="020B0609020204030204" pitchFamily="49" charset="0"/>
              <a:ea typeface="宋体" panose="02010600030101010101" pitchFamily="2" charset="-122"/>
            </a:endParaRPr>
          </a:p>
          <a:p>
            <a:pPr indent="228600" algn="l">
              <a:spcBef>
                <a:spcPts val="400"/>
              </a:spcBef>
              <a:spcAft>
                <a:spcPts val="0"/>
              </a:spcAft>
            </a:pPr>
            <a:endParaRPr lang="en-US" altLang="zh-CN" sz="1600" kern="100" dirty="0">
              <a:latin typeface="Consolas" panose="020B0609020204030204" pitchFamily="49" charset="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&gt;&gt;&gt; del abbreviation             #</a:t>
            </a:r>
            <a:r>
              <a:rPr lang="zh-CN" altLang="zh-CN" sz="1600" kern="100" dirty="0">
                <a:latin typeface="Consolas" panose="020B0609020204030204" pitchFamily="49" charset="0"/>
                <a:ea typeface="宋体" panose="02010600030101010101" pitchFamily="2" charset="-122"/>
              </a:rPr>
              <a:t>删除整个字典</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err="1">
                <a:latin typeface="Consolas" panose="020B0609020204030204" pitchFamily="49" charset="0"/>
                <a:ea typeface="宋体" panose="02010600030101010101" pitchFamily="2" charset="-122"/>
              </a:rPr>
              <a:t>Traceback</a:t>
            </a:r>
            <a:r>
              <a:rPr lang="en-US" altLang="zh-CN" sz="1600" kern="100" dirty="0">
                <a:latin typeface="Consolas" panose="020B0609020204030204" pitchFamily="49" charset="0"/>
                <a:ea typeface="宋体" panose="02010600030101010101" pitchFamily="2" charset="-122"/>
              </a:rPr>
              <a:t> (most recent call last):</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  File "&lt;pyshell#20&gt;", line 1, in &lt;module&gt;</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a:latin typeface="Consolas" panose="020B0609020204030204" pitchFamily="49" charset="0"/>
                <a:ea typeface="宋体" panose="02010600030101010101" pitchFamily="2" charset="-122"/>
              </a:rPr>
              <a:t>    abbreviation</a:t>
            </a:r>
            <a:endParaRPr lang="zh-CN" altLang="zh-CN" sz="1600" kern="100" dirty="0">
              <a:ea typeface="宋体" panose="02010600030101010101" pitchFamily="2" charset="-122"/>
            </a:endParaRPr>
          </a:p>
          <a:p>
            <a:pPr indent="228600" algn="l">
              <a:spcBef>
                <a:spcPts val="400"/>
              </a:spcBef>
              <a:spcAft>
                <a:spcPts val="0"/>
              </a:spcAft>
            </a:pPr>
            <a:r>
              <a:rPr lang="en-US" altLang="zh-CN" sz="1600" kern="100" dirty="0" err="1">
                <a:latin typeface="Consolas" panose="020B0609020204030204" pitchFamily="49" charset="0"/>
                <a:ea typeface="宋体" panose="02010600030101010101" pitchFamily="2" charset="-122"/>
              </a:rPr>
              <a:t>NameError</a:t>
            </a:r>
            <a:r>
              <a:rPr lang="en-US" altLang="zh-CN" sz="1600" kern="100" dirty="0">
                <a:latin typeface="Consolas" panose="020B0609020204030204" pitchFamily="49" charset="0"/>
                <a:ea typeface="宋体" panose="02010600030101010101" pitchFamily="2" charset="-122"/>
              </a:rPr>
              <a:t>: name 'abbreviation' is not defined</a:t>
            </a:r>
            <a:endParaRPr lang="zh-CN" altLang="en-US" sz="16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zh-CN" dirty="0"/>
              <a:t>字典操作</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en-US" altLang="zh-CN" b="1" dirty="0"/>
              <a:t>5. </a:t>
            </a:r>
            <a:r>
              <a:rPr lang="zh-CN" altLang="zh-CN" b="1" dirty="0"/>
              <a:t>检查字典中是否含有某键的项</a:t>
            </a:r>
            <a:endParaRPr lang="zh-CN" altLang="zh-CN" dirty="0"/>
          </a:p>
          <a:p>
            <a:pPr lvl="1"/>
            <a:r>
              <a:rPr lang="en-US" altLang="zh-CN" dirty="0"/>
              <a:t>in</a:t>
            </a:r>
            <a:r>
              <a:rPr lang="zh-CN" altLang="zh-CN" dirty="0"/>
              <a:t>命令可以查找某键值是否在字典中。如果存在返回“</a:t>
            </a:r>
            <a:r>
              <a:rPr lang="en-US" altLang="zh-CN" dirty="0"/>
              <a:t>True</a:t>
            </a:r>
            <a:r>
              <a:rPr lang="zh-CN" altLang="zh-CN" dirty="0"/>
              <a:t>”，否则返回“</a:t>
            </a:r>
            <a:r>
              <a:rPr lang="en-US" altLang="zh-CN" dirty="0"/>
              <a:t>False</a:t>
            </a:r>
            <a:r>
              <a:rPr lang="zh-CN" altLang="zh-CN" dirty="0"/>
              <a:t>”。</a:t>
            </a:r>
            <a:endParaRPr lang="zh-CN" altLang="en-US" dirty="0"/>
          </a:p>
        </p:txBody>
      </p:sp>
      <p:sp>
        <p:nvSpPr>
          <p:cNvPr id="4" name="矩形 3"/>
          <p:cNvSpPr/>
          <p:nvPr/>
        </p:nvSpPr>
        <p:spPr>
          <a:xfrm>
            <a:off x="983432" y="2996952"/>
            <a:ext cx="9937104" cy="2308324"/>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'CU' in 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True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'cu' in 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False</a:t>
            </a:r>
            <a:endParaRPr lang="zh-CN" altLang="zh-CN" sz="1800" kern="100" dirty="0">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5" y="1124744"/>
            <a:ext cx="4465422" cy="5256583"/>
          </a:xfrm>
        </p:spPr>
        <p:txBody>
          <a:bodyPr>
            <a:normAutofit/>
          </a:bodyPr>
          <a:lstStyle/>
          <a:p>
            <a:r>
              <a:rPr lang="en-US" altLang="zh-CN" b="1" dirty="0"/>
              <a:t>1. keys()</a:t>
            </a:r>
            <a:r>
              <a:rPr lang="zh-CN" altLang="zh-CN" b="1" dirty="0"/>
              <a:t>、</a:t>
            </a:r>
            <a:r>
              <a:rPr lang="en-US" altLang="zh-CN" b="1" dirty="0"/>
              <a:t>values()</a:t>
            </a:r>
            <a:endParaRPr lang="zh-CN" altLang="zh-CN" dirty="0"/>
          </a:p>
          <a:p>
            <a:pPr lvl="1"/>
            <a:r>
              <a:rPr lang="en-US" altLang="zh-CN" dirty="0"/>
              <a:t>keys()</a:t>
            </a:r>
            <a:r>
              <a:rPr lang="zh-CN" altLang="zh-CN" dirty="0"/>
              <a:t>方法将字典中的键以可迭代的</a:t>
            </a:r>
            <a:r>
              <a:rPr lang="en-US" altLang="zh-CN" dirty="0" err="1"/>
              <a:t>dict_keys</a:t>
            </a:r>
            <a:r>
              <a:rPr lang="zh-CN" altLang="zh-CN" dirty="0"/>
              <a:t>对象返回。</a:t>
            </a:r>
            <a:r>
              <a:rPr lang="en-US" altLang="zh-CN" dirty="0"/>
              <a:t>values()</a:t>
            </a:r>
            <a:r>
              <a:rPr lang="zh-CN" altLang="zh-CN" dirty="0"/>
              <a:t>方法将字典中的值以可迭代的</a:t>
            </a:r>
            <a:r>
              <a:rPr lang="en-US" altLang="zh-CN" dirty="0" err="1"/>
              <a:t>dict_values</a:t>
            </a:r>
            <a:r>
              <a:rPr lang="zh-CN" altLang="zh-CN" dirty="0"/>
              <a:t>对象形式返回。</a:t>
            </a:r>
            <a:endParaRPr lang="zh-CN" altLang="en-US" dirty="0"/>
          </a:p>
        </p:txBody>
      </p:sp>
      <p:sp>
        <p:nvSpPr>
          <p:cNvPr id="4" name="矩形 3"/>
          <p:cNvSpPr/>
          <p:nvPr/>
        </p:nvSpPr>
        <p:spPr>
          <a:xfrm>
            <a:off x="5129968" y="1052736"/>
            <a:ext cx="6870688" cy="5447645"/>
          </a:xfrm>
          <a:prstGeom prst="rect">
            <a:avLst/>
          </a:prstGeom>
          <a:ln>
            <a:solidFill>
              <a:srgbClr val="00B050"/>
            </a:solidFill>
          </a:ln>
        </p:spPr>
        <p:txBody>
          <a:bodyPr wrap="square">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abbreviation.keys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dict_keys</a:t>
            </a:r>
            <a:r>
              <a:rPr lang="en-US" altLang="zh-CN" sz="1600" kern="100" dirty="0">
                <a:latin typeface="Consolas" panose="020B0609020204030204" pitchFamily="49" charset="0"/>
                <a:ea typeface="宋体" panose="02010600030101010101" pitchFamily="2" charset="-122"/>
              </a:rPr>
              <a:t>(['WAN', 'CU', 'LAN', 'GUI'])</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a:t>
            </a:r>
            <a:r>
              <a:rPr lang="en-US" altLang="zh-CN" sz="1600" kern="100" dirty="0" err="1">
                <a:latin typeface="Consolas" panose="020B0609020204030204" pitchFamily="49" charset="0"/>
                <a:ea typeface="宋体" panose="02010600030101010101" pitchFamily="2" charset="-122"/>
              </a:rPr>
              <a:t>abbreviation.keys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['WAN', 'CU', 'LAN', 'GUI']</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tuple(</a:t>
            </a:r>
            <a:r>
              <a:rPr lang="en-US" altLang="zh-CN" sz="1600" kern="100" dirty="0" err="1">
                <a:latin typeface="Consolas" panose="020B0609020204030204" pitchFamily="49" charset="0"/>
                <a:ea typeface="宋体" panose="02010600030101010101" pitchFamily="2" charset="-122"/>
              </a:rPr>
              <a:t>abbreviation.keys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('WAN', 'CU', 'LAN', 'GUI')</a:t>
            </a:r>
            <a:endParaRPr lang="en-US" altLang="zh-CN" sz="1600" kern="100" dirty="0">
              <a:latin typeface="Consolas" panose="020B0609020204030204" pitchFamily="49" charset="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abbreviation.values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dict_values</a:t>
            </a:r>
            <a:r>
              <a:rPr lang="en-US" altLang="zh-CN" sz="1600" kern="100" dirty="0">
                <a:latin typeface="Consolas" panose="020B0609020204030204" pitchFamily="49" charset="0"/>
                <a:ea typeface="宋体" panose="02010600030101010101" pitchFamily="2" charset="-122"/>
              </a:rPr>
              <a:t>(['Wide Area Network', 'Control Unit', 'Local Area Network', 'Graphical User Interface'])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list(</a:t>
            </a:r>
            <a:r>
              <a:rPr lang="en-US" altLang="zh-CN" sz="1600" kern="100" dirty="0" err="1">
                <a:latin typeface="Consolas" panose="020B0609020204030204" pitchFamily="49" charset="0"/>
                <a:ea typeface="宋体" panose="02010600030101010101" pitchFamily="2" charset="-122"/>
              </a:rPr>
              <a:t>abbreviation.values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['Wide Area Network', 'Control Unit', 'Local Area Network', 'Graphical User Interface']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tuple(</a:t>
            </a:r>
            <a:r>
              <a:rPr lang="en-US" altLang="zh-CN" sz="1600" kern="100" dirty="0" err="1">
                <a:latin typeface="Consolas" panose="020B0609020204030204" pitchFamily="49" charset="0"/>
                <a:ea typeface="宋体" panose="02010600030101010101" pitchFamily="2" charset="-122"/>
              </a:rPr>
              <a:t>abbreviation.values</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('Wide Area Network', 'Control Unit', 'Local Area Network', 'Graphical User Interface')</a:t>
            </a:r>
            <a:endParaRPr lang="zh-CN" altLang="zh-CN" sz="1600" kern="100" dirty="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2736303"/>
          </a:xfrm>
        </p:spPr>
        <p:txBody>
          <a:bodyPr/>
          <a:lstStyle/>
          <a:p>
            <a:r>
              <a:rPr lang="en-US" altLang="zh-CN" b="1" dirty="0"/>
              <a:t>2. </a:t>
            </a:r>
            <a:r>
              <a:rPr lang="zh-CN" altLang="zh-CN" b="1" dirty="0"/>
              <a:t>列表访问 </a:t>
            </a:r>
            <a:endParaRPr lang="zh-CN" altLang="zh-CN" dirty="0"/>
          </a:p>
          <a:p>
            <a:pPr lvl="1"/>
            <a:r>
              <a:rPr lang="zh-CN" altLang="zh-CN" dirty="0"/>
              <a:t>列表访问，也就是对列表的索引操作的过程，并返回索引位置上的元素。列表中的每个元素被关联一个序号，即元素的位置，也称为索引。索引值是从</a:t>
            </a:r>
            <a:r>
              <a:rPr lang="en-US" altLang="zh-CN" dirty="0"/>
              <a:t>0</a:t>
            </a:r>
            <a:r>
              <a:rPr lang="zh-CN" altLang="zh-CN" dirty="0"/>
              <a:t>开始，第二个则是</a:t>
            </a:r>
            <a:r>
              <a:rPr lang="en-US" altLang="zh-CN" dirty="0"/>
              <a:t> 1</a:t>
            </a:r>
            <a:r>
              <a:rPr lang="zh-CN" altLang="zh-CN" dirty="0"/>
              <a:t>，以此类推，从左向右逐渐变大；列表也可以从后往前，索引值从</a:t>
            </a:r>
            <a:r>
              <a:rPr lang="en-US" altLang="zh-CN" dirty="0"/>
              <a:t>-1</a:t>
            </a:r>
            <a:r>
              <a:rPr lang="zh-CN" altLang="zh-CN" dirty="0"/>
              <a:t>开始，从右向左逐渐变小。该访问方式适用于所有序列类型的对象：列表、元组、字符串。序列的访问如图</a:t>
            </a:r>
            <a:r>
              <a:rPr lang="en-US" altLang="zh-CN" dirty="0"/>
              <a:t>4.1</a:t>
            </a:r>
            <a:r>
              <a:rPr lang="zh-CN" altLang="zh-CN" dirty="0"/>
              <a:t>所示。</a:t>
            </a: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423591" y="3933056"/>
          <a:ext cx="5984665" cy="1584176"/>
        </p:xfrm>
        <a:graphic>
          <a:graphicData uri="http://schemas.openxmlformats.org/presentationml/2006/ole">
            <mc:AlternateContent xmlns:mc="http://schemas.openxmlformats.org/markup-compatibility/2006">
              <mc:Choice xmlns:v="urn:schemas-microsoft-com:vml" Requires="v">
                <p:oleObj spid="_x0000_s1158" name="Visio" r:id="rId1" imgW="3492500" imgH="876300" progId="Visio.Drawing.11">
                  <p:embed/>
                </p:oleObj>
              </mc:Choice>
              <mc:Fallback>
                <p:oleObj name="Visio" r:id="rId1" imgW="3492500" imgH="8763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1" y="3933056"/>
                        <a:ext cx="5984665" cy="1584176"/>
                      </a:xfrm>
                      <a:prstGeom prst="rect">
                        <a:avLst/>
                      </a:prstGeom>
                      <a:noFill/>
                    </p:spPr>
                  </p:pic>
                </p:oleObj>
              </mc:Fallback>
            </mc:AlternateContent>
          </a:graphicData>
        </a:graphic>
      </p:graphicFrame>
      <p:sp>
        <p:nvSpPr>
          <p:cNvPr id="6" name="矩形 5"/>
          <p:cNvSpPr/>
          <p:nvPr/>
        </p:nvSpPr>
        <p:spPr>
          <a:xfrm>
            <a:off x="4151784" y="5805264"/>
            <a:ext cx="2069797" cy="307777"/>
          </a:xfrm>
          <a:prstGeom prst="rect">
            <a:avLst/>
          </a:prstGeom>
        </p:spPr>
        <p:txBody>
          <a:bodyPr wrap="none">
            <a:spAutoFit/>
          </a:bodyPr>
          <a:lstStyle/>
          <a:p>
            <a:r>
              <a:rPr lang="zh-CN" altLang="zh-CN" dirty="0"/>
              <a:t>图</a:t>
            </a:r>
            <a:r>
              <a:rPr lang="en-US" altLang="zh-CN" dirty="0"/>
              <a:t>4.1 </a:t>
            </a:r>
            <a:r>
              <a:rPr lang="zh-CN" altLang="zh-CN" dirty="0"/>
              <a:t>序列中元素的访问</a:t>
            </a:r>
            <a:endParaRPr lang="zh-CN" altLang="en-US" dirty="0"/>
          </a:p>
        </p:txBody>
      </p:sp>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2717800" y="4356100"/>
              <a:ext cx="222250" cy="12700"/>
            </p14:xfrm>
          </p:contentPart>
        </mc:Choice>
        <mc:Fallback xmlns="">
          <p:pic>
            <p:nvPicPr>
              <p:cNvPr id="7" name="墨迹 6"/>
            </p:nvPicPr>
            <p:blipFill>
              <a:blip r:embed="rId4"/>
            </p:blipFill>
            <p:spPr>
              <a:xfrm>
                <a:off x="2717800" y="4356100"/>
                <a:ext cx="222250" cy="12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4832350" y="4260850"/>
              <a:ext cx="177800" cy="177800"/>
            </p14:xfrm>
          </p:contentPart>
        </mc:Choice>
        <mc:Fallback xmlns="">
          <p:pic>
            <p:nvPicPr>
              <p:cNvPr id="8" name="墨迹 7"/>
            </p:nvPicPr>
            <p:blipFill>
              <a:blip r:embed="rId6"/>
            </p:blipFill>
            <p:spPr>
              <a:xfrm>
                <a:off x="4832350" y="4260850"/>
                <a:ext cx="177800" cy="177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2730500" y="5429250"/>
              <a:ext cx="215900" cy="12700"/>
            </p14:xfrm>
          </p:contentPart>
        </mc:Choice>
        <mc:Fallback xmlns="">
          <p:pic>
            <p:nvPicPr>
              <p:cNvPr id="9" name="墨迹 8"/>
            </p:nvPicPr>
            <p:blipFill>
              <a:blip r:embed="rId8"/>
            </p:blipFill>
            <p:spPr>
              <a:xfrm>
                <a:off x="2730500" y="5429250"/>
                <a:ext cx="2159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7747000" y="5340350"/>
              <a:ext cx="184150" cy="360"/>
            </p14:xfrm>
          </p:contentPart>
        </mc:Choice>
        <mc:Fallback xmlns="">
          <p:pic>
            <p:nvPicPr>
              <p:cNvPr id="10" name="墨迹 9"/>
            </p:nvPicPr>
            <p:blipFill>
              <a:blip r:embed="rId10"/>
            </p:blipFill>
            <p:spPr>
              <a:xfrm>
                <a:off x="7747000" y="5340350"/>
                <a:ext cx="1841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6121400" y="5480050"/>
              <a:ext cx="1644650" cy="31750"/>
            </p14:xfrm>
          </p:contentPart>
        </mc:Choice>
        <mc:Fallback xmlns="">
          <p:pic>
            <p:nvPicPr>
              <p:cNvPr id="11" name="墨迹 10"/>
            </p:nvPicPr>
            <p:blipFill>
              <a:blip r:embed="rId12"/>
            </p:blipFill>
            <p:spPr>
              <a:xfrm>
                <a:off x="6121400" y="5480050"/>
                <a:ext cx="1644650" cy="31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6127750" y="5448300"/>
              <a:ext cx="152400" cy="171450"/>
            </p14:xfrm>
          </p:contentPart>
        </mc:Choice>
        <mc:Fallback xmlns="">
          <p:pic>
            <p:nvPicPr>
              <p:cNvPr id="12" name="墨迹 11"/>
            </p:nvPicPr>
            <p:blipFill>
              <a:blip r:embed="rId14"/>
            </p:blipFill>
            <p:spPr>
              <a:xfrm>
                <a:off x="6127750" y="5448300"/>
                <a:ext cx="152400" cy="171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4749800" y="3943350"/>
              <a:ext cx="1987550" cy="209550"/>
            </p14:xfrm>
          </p:contentPart>
        </mc:Choice>
        <mc:Fallback xmlns="">
          <p:pic>
            <p:nvPicPr>
              <p:cNvPr id="13" name="墨迹 12"/>
            </p:nvPicPr>
            <p:blipFill>
              <a:blip r:embed="rId16"/>
            </p:blipFill>
            <p:spPr>
              <a:xfrm>
                <a:off x="4749800" y="3943350"/>
                <a:ext cx="1987550" cy="209550"/>
              </a:xfrm>
              <a:prstGeom prst="rect"/>
            </p:spPr>
          </p:pic>
        </mc:Fallback>
      </mc:AlternateContent>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en-US" altLang="zh-CN" b="1" dirty="0"/>
              <a:t>2. items()</a:t>
            </a:r>
            <a:endParaRPr lang="zh-CN" altLang="zh-CN" dirty="0"/>
          </a:p>
          <a:p>
            <a:pPr lvl="1"/>
            <a:r>
              <a:rPr lang="en-US" altLang="zh-CN" dirty="0"/>
              <a:t>items()</a:t>
            </a:r>
            <a:r>
              <a:rPr lang="zh-CN" altLang="zh-CN" dirty="0"/>
              <a:t>方法将字典中的所有键和值以可迭代的</a:t>
            </a:r>
            <a:r>
              <a:rPr lang="en-US" altLang="zh-CN" dirty="0" err="1"/>
              <a:t>dict_items</a:t>
            </a:r>
            <a:r>
              <a:rPr lang="zh-CN" altLang="zh-CN" dirty="0"/>
              <a:t>对象形式返回，每对键值对组成元组作为一个元素。</a:t>
            </a:r>
            <a:endParaRPr lang="zh-CN" altLang="en-US" dirty="0"/>
          </a:p>
        </p:txBody>
      </p:sp>
      <p:sp>
        <p:nvSpPr>
          <p:cNvPr id="4" name="矩形 3"/>
          <p:cNvSpPr/>
          <p:nvPr/>
        </p:nvSpPr>
        <p:spPr>
          <a:xfrm>
            <a:off x="767408" y="2924944"/>
            <a:ext cx="10513168" cy="2862322"/>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abbreviation.items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err="1">
                <a:latin typeface="Consolas" panose="020B0609020204030204" pitchFamily="49" charset="0"/>
                <a:ea typeface="宋体" panose="02010600030101010101" pitchFamily="2" charset="-122"/>
              </a:rPr>
              <a:t>dict_items</a:t>
            </a: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list(</a:t>
            </a:r>
            <a:r>
              <a:rPr lang="en-US" altLang="zh-CN" sz="1800" kern="100" dirty="0" err="1">
                <a:latin typeface="Consolas" panose="020B0609020204030204" pitchFamily="49" charset="0"/>
                <a:ea typeface="宋体" panose="02010600030101010101" pitchFamily="2" charset="-122"/>
              </a:rPr>
              <a:t>abbreviation.items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a:t>
            </a:r>
            <a:endParaRPr lang="zh-CN" altLang="zh-CN" sz="1800" kern="100" dirty="0">
              <a:ea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0626" y="976644"/>
            <a:ext cx="11523135" cy="1732276"/>
          </a:xfrm>
        </p:spPr>
        <p:txBody>
          <a:bodyPr>
            <a:normAutofit fontScale="92500" lnSpcReduction="10000"/>
          </a:bodyPr>
          <a:lstStyle/>
          <a:p>
            <a:r>
              <a:rPr lang="en-US" altLang="zh-CN" b="1" dirty="0"/>
              <a:t>3. </a:t>
            </a:r>
            <a:r>
              <a:rPr lang="en-US" altLang="zh-CN" b="1" dirty="0" err="1"/>
              <a:t>setdefault</a:t>
            </a:r>
            <a:r>
              <a:rPr lang="en-US" altLang="zh-CN" b="1" dirty="0"/>
              <a:t>()</a:t>
            </a:r>
            <a:endParaRPr lang="zh-CN" altLang="zh-CN" dirty="0"/>
          </a:p>
          <a:p>
            <a:pPr lvl="1"/>
            <a:r>
              <a:rPr lang="zh-CN" altLang="zh-CN" dirty="0"/>
              <a:t>使用</a:t>
            </a:r>
            <a:r>
              <a:rPr lang="en-US" altLang="zh-CN" dirty="0" err="1"/>
              <a:t>dict.setdefault</a:t>
            </a:r>
            <a:r>
              <a:rPr lang="en-US" altLang="zh-CN" dirty="0"/>
              <a:t>(key, default=None)</a:t>
            </a:r>
            <a:r>
              <a:rPr lang="zh-CN" altLang="zh-CN" dirty="0"/>
              <a:t>时，如果字典中包含参数</a:t>
            </a:r>
            <a:r>
              <a:rPr lang="en-US" altLang="zh-CN" dirty="0"/>
              <a:t>key</a:t>
            </a:r>
            <a:r>
              <a:rPr lang="zh-CN" altLang="zh-CN" dirty="0"/>
              <a:t>对应的键，则返回该键对应的值；否则以参数</a:t>
            </a:r>
            <a:r>
              <a:rPr lang="en-US" altLang="zh-CN" dirty="0"/>
              <a:t>key</a:t>
            </a:r>
            <a:r>
              <a:rPr lang="zh-CN" altLang="zh-CN" dirty="0"/>
              <a:t>的值为键，以参数</a:t>
            </a:r>
            <a:r>
              <a:rPr lang="en-US" altLang="zh-CN" dirty="0"/>
              <a:t>default</a:t>
            </a:r>
            <a:r>
              <a:rPr lang="zh-CN" altLang="zh-CN" dirty="0"/>
              <a:t>的值为该键对应的值，在字典中插入键</a:t>
            </a:r>
            <a:r>
              <a:rPr lang="en-US" altLang="zh-CN" dirty="0"/>
              <a:t>-</a:t>
            </a:r>
            <a:r>
              <a:rPr lang="zh-CN" altLang="zh-CN" dirty="0"/>
              <a:t>值对元素，并返回该元素的值部分。</a:t>
            </a:r>
            <a:endParaRPr lang="zh-CN" altLang="en-US" dirty="0"/>
          </a:p>
        </p:txBody>
      </p:sp>
      <p:sp>
        <p:nvSpPr>
          <p:cNvPr id="4" name="矩形 3"/>
          <p:cNvSpPr/>
          <p:nvPr/>
        </p:nvSpPr>
        <p:spPr>
          <a:xfrm>
            <a:off x="767407" y="2636912"/>
            <a:ext cx="11086353" cy="3870290"/>
          </a:xfrm>
          <a:prstGeom prst="rect">
            <a:avLst/>
          </a:prstGeom>
        </p:spPr>
        <p:txBody>
          <a:bodyPr wrap="square">
            <a:spAutoFit/>
          </a:bodyPr>
          <a:lstStyle/>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abbreviation.setdefault</a:t>
            </a:r>
            <a:r>
              <a:rPr lang="en-US" altLang="zh-CN" sz="1600" kern="100" dirty="0">
                <a:latin typeface="Consolas" panose="020B0609020204030204" pitchFamily="49" charset="0"/>
                <a:ea typeface="宋体" panose="02010600030101010101" pitchFamily="2" charset="-122"/>
              </a:rPr>
              <a:t>('CU')</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'Control Unit'</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abbreviation.setdefault</a:t>
            </a:r>
            <a:r>
              <a:rPr lang="en-US" altLang="zh-CN" sz="1600" kern="100" dirty="0">
                <a:latin typeface="Consolas" panose="020B0609020204030204" pitchFamily="49" charset="0"/>
                <a:ea typeface="宋体" panose="02010600030101010101" pitchFamily="2" charset="-122"/>
              </a:rPr>
              <a:t>('</a:t>
            </a:r>
            <a:r>
              <a:rPr lang="en-US" altLang="zh-CN" sz="1600" kern="100" dirty="0" err="1">
                <a:latin typeface="Consolas" panose="020B0609020204030204" pitchFamily="49" charset="0"/>
                <a:ea typeface="宋体" panose="02010600030101010101" pitchFamily="2" charset="-122"/>
              </a:rPr>
              <a:t>FTP','File</a:t>
            </a:r>
            <a:r>
              <a:rPr lang="en-US" altLang="zh-CN" sz="1600" kern="100" dirty="0">
                <a:latin typeface="Consolas" panose="020B0609020204030204" pitchFamily="49" charset="0"/>
                <a:ea typeface="宋体" panose="02010600030101010101" pitchFamily="2" charset="-122"/>
              </a:rPr>
              <a:t> Transfer Protocol')</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'File Transfer Protocol'</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{'WAN': 'Wide Area Network', 'CU': 'Control Unit', 'LAN': 'Local Area Network', 'GUI': 'Graphical User Interface', 'FTP': 'File Transfer Protocol'}</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abbreviation.setdefault</a:t>
            </a:r>
            <a:r>
              <a:rPr lang="en-US" altLang="zh-CN" sz="1600" kern="100" dirty="0">
                <a:latin typeface="Consolas" panose="020B0609020204030204" pitchFamily="49" charset="0"/>
                <a:ea typeface="宋体" panose="02010600030101010101" pitchFamily="2" charset="-122"/>
              </a:rPr>
              <a:t>('cu')</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indent="228600" algn="l">
              <a:spcBef>
                <a:spcPts val="500"/>
              </a:spcBef>
              <a:spcAft>
                <a:spcPts val="0"/>
              </a:spcAft>
            </a:pPr>
            <a:r>
              <a:rPr lang="en-US" altLang="zh-CN" sz="1600" kern="100" dirty="0">
                <a:latin typeface="Consolas" panose="020B0609020204030204" pitchFamily="49" charset="0"/>
                <a:ea typeface="宋体" panose="02010600030101010101" pitchFamily="2" charset="-122"/>
              </a:rPr>
              <a:t>{'WAN': 'Wide Area Network', 'CU': 'Control Unit', 'LAN': 'Local Area Network', 'GUI': 'Graphical User Interface', 'FTP': 'File Transfer Protocol', 'cu': None}</a:t>
            </a:r>
            <a:endParaRPr lang="zh-CN" altLang="zh-CN" sz="1600" kern="100" dirty="0">
              <a:ea typeface="宋体" panose="02010600030101010101" pitchFamily="2"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4" y="1124745"/>
            <a:ext cx="11523135" cy="1440160"/>
          </a:xfrm>
        </p:spPr>
        <p:txBody>
          <a:bodyPr>
            <a:normAutofit lnSpcReduction="10000"/>
          </a:bodyPr>
          <a:lstStyle/>
          <a:p>
            <a:r>
              <a:rPr lang="en-US" altLang="zh-CN" b="1" dirty="0"/>
              <a:t>4. update()</a:t>
            </a:r>
            <a:endParaRPr lang="zh-CN" altLang="zh-CN" dirty="0"/>
          </a:p>
          <a:p>
            <a:pPr lvl="1"/>
            <a:r>
              <a:rPr lang="en-US" altLang="zh-CN" dirty="0"/>
              <a:t>update()</a:t>
            </a:r>
            <a:r>
              <a:rPr lang="zh-CN" altLang="zh-CN" dirty="0"/>
              <a:t>方法将另一个字典中的所有键值对一次性地添加到当前字典中，如果两个字典中存在有相同的键，则以另一个字典中的值更新当前字典。</a:t>
            </a:r>
            <a:endParaRPr lang="zh-CN" altLang="en-US" dirty="0"/>
          </a:p>
        </p:txBody>
      </p:sp>
      <p:sp>
        <p:nvSpPr>
          <p:cNvPr id="4" name="矩形 3"/>
          <p:cNvSpPr/>
          <p:nvPr/>
        </p:nvSpPr>
        <p:spPr>
          <a:xfrm>
            <a:off x="911424" y="2780928"/>
            <a:ext cx="10513168" cy="2585323"/>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bb={'</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a:t>
            </a:r>
            <a:r>
              <a:rPr lang="en-US" altLang="zh-CN" sz="1800" kern="100" dirty="0" err="1">
                <a:latin typeface="Consolas" panose="020B0609020204030204" pitchFamily="49" charset="0"/>
                <a:ea typeface="宋体" panose="02010600030101010101" pitchFamily="2" charset="-122"/>
              </a:rPr>
              <a:t>unit','FTP':'File</a:t>
            </a:r>
            <a:r>
              <a:rPr lang="en-US" altLang="zh-CN" sz="1800" kern="100" dirty="0">
                <a:latin typeface="Consolas" panose="020B0609020204030204" pitchFamily="49" charset="0"/>
                <a:ea typeface="宋体" panose="02010600030101010101" pitchFamily="2" charset="-122"/>
              </a:rPr>
              <a:t> Transfer Protocol'}</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abbreviation.update</a:t>
            </a:r>
            <a:r>
              <a:rPr lang="en-US" altLang="zh-CN" sz="1800" kern="100" dirty="0">
                <a:latin typeface="Consolas" panose="020B0609020204030204" pitchFamily="49" charset="0"/>
                <a:ea typeface="宋体" panose="02010600030101010101" pitchFamily="2" charset="-122"/>
              </a:rPr>
              <a:t>(bb)</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 'FTP': 'File Transfer Protocol'}</a:t>
            </a:r>
            <a:endParaRPr lang="zh-CN" altLang="zh-CN" sz="1800" kern="100" dirty="0">
              <a:ea typeface="宋体" panose="02010600030101010101" pitchFamily="2"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5. clear()</a:t>
            </a:r>
            <a:endParaRPr lang="zh-CN" altLang="zh-CN" dirty="0"/>
          </a:p>
          <a:p>
            <a:pPr lvl="1"/>
            <a:r>
              <a:rPr lang="en-US" altLang="zh-CN" dirty="0"/>
              <a:t>clear()</a:t>
            </a:r>
            <a:r>
              <a:rPr lang="zh-CN" altLang="zh-CN" dirty="0"/>
              <a:t>方法将字典中的所有条目删除，变成空字典。</a:t>
            </a:r>
            <a:endParaRPr lang="zh-CN" altLang="zh-CN" dirty="0"/>
          </a:p>
        </p:txBody>
      </p:sp>
      <p:sp>
        <p:nvSpPr>
          <p:cNvPr id="4" name="矩形 3"/>
          <p:cNvSpPr/>
          <p:nvPr/>
        </p:nvSpPr>
        <p:spPr>
          <a:xfrm>
            <a:off x="694935" y="2407514"/>
            <a:ext cx="10802129" cy="1892826"/>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t>
            </a:r>
            <a:r>
              <a:rPr lang="en-US" altLang="zh-CN" sz="1800" kern="100" dirty="0" err="1">
                <a:latin typeface="Consolas" panose="020B0609020204030204" pitchFamily="49" charset="0"/>
                <a:ea typeface="宋体" panose="02010600030101010101" pitchFamily="2" charset="-122"/>
              </a:rPr>
              <a:t>abbreviation.clear</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
        <p:nvSpPr>
          <p:cNvPr id="5" name="矩形 4"/>
          <p:cNvSpPr/>
          <p:nvPr/>
        </p:nvSpPr>
        <p:spPr>
          <a:xfrm>
            <a:off x="961105" y="5003884"/>
            <a:ext cx="3406703" cy="461665"/>
          </a:xfrm>
          <a:prstGeom prst="rect">
            <a:avLst/>
          </a:prstGeom>
        </p:spPr>
        <p:txBody>
          <a:bodyPr wrap="none">
            <a:spAutoFit/>
          </a:bodyPr>
          <a:lstStyle/>
          <a:p>
            <a:r>
              <a:rPr lang="zh-CN" altLang="zh-CN" sz="2400" dirty="0">
                <a:ea typeface="宋体" panose="02010600030101010101" pitchFamily="2" charset="-122"/>
                <a:cs typeface="Times New Roman" panose="02020603050405020304" pitchFamily="18" charset="0"/>
              </a:rPr>
              <a:t>注意与</a:t>
            </a:r>
            <a:r>
              <a:rPr lang="en-US" altLang="zh-CN" sz="2400" dirty="0">
                <a:ea typeface="宋体" panose="02010600030101010101" pitchFamily="2" charset="-122"/>
              </a:rPr>
              <a:t>del</a:t>
            </a:r>
            <a:r>
              <a:rPr lang="zh-CN" altLang="zh-CN" sz="2400" dirty="0">
                <a:ea typeface="宋体" panose="02010600030101010101" pitchFamily="2" charset="-122"/>
                <a:cs typeface="Times New Roman" panose="02020603050405020304" pitchFamily="18" charset="0"/>
              </a:rPr>
              <a:t>命令的区别。</a:t>
            </a:r>
            <a:r>
              <a:rPr lang="en-US" altLang="zh-CN" sz="2400" dirty="0">
                <a:ea typeface="宋体" panose="02010600030101010101" pitchFamily="2" charset="-122"/>
              </a:rPr>
              <a:t> </a:t>
            </a:r>
            <a:endParaRPr lang="zh-CN" altLang="en-US" sz="2400"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6. pop()</a:t>
            </a:r>
            <a:endParaRPr lang="zh-CN" altLang="zh-CN" dirty="0"/>
          </a:p>
          <a:p>
            <a:pPr lvl="1"/>
            <a:r>
              <a:rPr lang="en-US" altLang="zh-CN" dirty="0"/>
              <a:t>pop()</a:t>
            </a:r>
            <a:r>
              <a:rPr lang="zh-CN" altLang="zh-CN" dirty="0"/>
              <a:t>方法能够弹出并删除字典中的键值对。</a:t>
            </a:r>
            <a:endParaRPr lang="zh-CN" altLang="en-US" dirty="0"/>
          </a:p>
        </p:txBody>
      </p:sp>
      <p:sp>
        <p:nvSpPr>
          <p:cNvPr id="4" name="矩形 3"/>
          <p:cNvSpPr/>
          <p:nvPr/>
        </p:nvSpPr>
        <p:spPr>
          <a:xfrm>
            <a:off x="695400" y="2313741"/>
            <a:ext cx="10874134" cy="4139595"/>
          </a:xfrm>
          <a:prstGeom prst="rect">
            <a:avLst/>
          </a:prstGeom>
        </p:spPr>
        <p:txBody>
          <a:bodyPr wrap="square">
            <a:spAutoFit/>
          </a:bodyPr>
          <a:lstStyle/>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a:t>
            </a:r>
            <a:r>
              <a:rPr lang="en-US" altLang="zh-CN" sz="1600" kern="100" dirty="0">
                <a:latin typeface="Consolas" panose="020B0609020204030204" pitchFamily="49" charset="0"/>
                <a:ea typeface="宋体" panose="02010600030101010101" pitchFamily="2" charset="-122"/>
              </a:rPr>
              <a:t>('CU') #</a:t>
            </a:r>
            <a:r>
              <a:rPr lang="zh-CN" altLang="zh-CN" sz="1600" kern="100" dirty="0">
                <a:latin typeface="Consolas" panose="020B0609020204030204" pitchFamily="49" charset="0"/>
                <a:ea typeface="宋体" panose="02010600030101010101" pitchFamily="2" charset="-122"/>
              </a:rPr>
              <a:t>返回键为</a:t>
            </a:r>
            <a:r>
              <a:rPr lang="en-US" altLang="zh-CN" sz="1600" kern="100" dirty="0">
                <a:latin typeface="Consolas" panose="020B0609020204030204" pitchFamily="49" charset="0"/>
                <a:ea typeface="宋体" panose="02010600030101010101" pitchFamily="2" charset="-122"/>
              </a:rPr>
              <a:t>'CU'</a:t>
            </a:r>
            <a:r>
              <a:rPr lang="zh-CN" altLang="zh-CN" sz="1600" kern="100" dirty="0">
                <a:latin typeface="Consolas" panose="020B0609020204030204" pitchFamily="49" charset="0"/>
                <a:ea typeface="宋体" panose="02010600030101010101" pitchFamily="2" charset="-122"/>
              </a:rPr>
              <a:t>的值，并在字典中删除该键值对</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'Control Unit'</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{'WAN': 'Wide Area Network', 'LAN': 'Local Area Network', 'GUI': 'Graphical User Interface'}</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a:t>
            </a:r>
            <a:r>
              <a:rPr lang="en-US" altLang="zh-CN" sz="1600" kern="100" dirty="0">
                <a:latin typeface="Consolas" panose="020B0609020204030204" pitchFamily="49" charset="0"/>
                <a:ea typeface="宋体" panose="02010600030101010101" pitchFamily="2" charset="-122"/>
              </a:rPr>
              <a:t>('Lan') #</a:t>
            </a:r>
            <a:r>
              <a:rPr lang="zh-CN" altLang="zh-CN" sz="1600" kern="100" dirty="0">
                <a:latin typeface="Consolas" panose="020B0609020204030204" pitchFamily="49" charset="0"/>
                <a:ea typeface="宋体" panose="02010600030101010101" pitchFamily="2" charset="-122"/>
              </a:rPr>
              <a:t>不存在键</a:t>
            </a:r>
            <a:r>
              <a:rPr lang="en-US" altLang="zh-CN" sz="1600" kern="100" dirty="0">
                <a:latin typeface="Consolas" panose="020B0609020204030204" pitchFamily="49" charset="0"/>
                <a:ea typeface="宋体" panose="02010600030101010101" pitchFamily="2" charset="-122"/>
              </a:rPr>
              <a:t>'Lan'</a:t>
            </a:r>
            <a:r>
              <a:rPr lang="zh-CN" altLang="zh-CN" sz="1600" kern="100" dirty="0">
                <a:latin typeface="Consolas" panose="020B0609020204030204" pitchFamily="49" charset="0"/>
                <a:ea typeface="宋体" panose="02010600030101010101" pitchFamily="2" charset="-122"/>
              </a:rPr>
              <a:t>，触发异常</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  File "&lt;pyshell#70&gt;", line 1, in &lt;module&gt;</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abbreviation.pop</a:t>
            </a:r>
            <a:r>
              <a:rPr lang="en-US" altLang="zh-CN" sz="1600" kern="100" dirty="0">
                <a:latin typeface="Consolas" panose="020B0609020204030204" pitchFamily="49" charset="0"/>
                <a:ea typeface="宋体" panose="02010600030101010101" pitchFamily="2" charset="-122"/>
              </a:rPr>
              <a:t>('Lan')</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err="1">
                <a:latin typeface="Consolas" panose="020B0609020204030204" pitchFamily="49" charset="0"/>
                <a:ea typeface="宋体" panose="02010600030101010101" pitchFamily="2" charset="-122"/>
              </a:rPr>
              <a:t>KeyError</a:t>
            </a:r>
            <a:r>
              <a:rPr lang="en-US" altLang="zh-CN" sz="1600" kern="100" dirty="0">
                <a:latin typeface="Consolas" panose="020B0609020204030204" pitchFamily="49" charset="0"/>
                <a:ea typeface="宋体" panose="02010600030101010101" pitchFamily="2" charset="-122"/>
              </a:rPr>
              <a:t>: 'Lan'</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a:t>
            </a:r>
            <a:r>
              <a:rPr lang="en-US" altLang="zh-CN" sz="1600" kern="100" dirty="0">
                <a:latin typeface="Consolas" panose="020B0609020204030204" pitchFamily="49" charset="0"/>
                <a:ea typeface="宋体" panose="02010600030101010101" pitchFamily="2" charset="-122"/>
              </a:rPr>
              <a:t>('</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t>
            </a:r>
            <a:r>
              <a:rPr lang="zh-CN" altLang="zh-CN" sz="1600" kern="100" dirty="0">
                <a:latin typeface="Consolas" panose="020B0609020204030204" pitchFamily="49" charset="0"/>
                <a:ea typeface="宋体" panose="02010600030101010101" pitchFamily="2" charset="-122"/>
              </a:rPr>
              <a:t>两个参数，不存在键</a:t>
            </a:r>
            <a:r>
              <a:rPr lang="en-US" altLang="zh-CN" sz="1600" kern="100" dirty="0">
                <a:latin typeface="Consolas" panose="020B0609020204030204" pitchFamily="49" charset="0"/>
                <a:ea typeface="宋体" panose="02010600030101010101" pitchFamily="2" charset="-122"/>
              </a:rPr>
              <a:t>'Lan'</a:t>
            </a:r>
            <a:r>
              <a:rPr lang="zh-CN" altLang="zh-CN" sz="1600" kern="100" dirty="0">
                <a:latin typeface="Consolas" panose="020B0609020204030204" pitchFamily="49" charset="0"/>
                <a:ea typeface="宋体" panose="02010600030101010101" pitchFamily="2" charset="-122"/>
              </a:rPr>
              <a:t>，返回第</a:t>
            </a:r>
            <a:r>
              <a:rPr lang="en-US" altLang="zh-CN" sz="1600" kern="100" dirty="0">
                <a:latin typeface="Consolas" panose="020B0609020204030204" pitchFamily="49" charset="0"/>
                <a:ea typeface="宋体" panose="02010600030101010101" pitchFamily="2" charset="-122"/>
              </a:rPr>
              <a:t>2</a:t>
            </a:r>
            <a:r>
              <a:rPr lang="zh-CN" altLang="zh-CN" sz="1600" kern="100" dirty="0">
                <a:latin typeface="Consolas" panose="020B0609020204030204" pitchFamily="49" charset="0"/>
                <a:ea typeface="宋体" panose="02010600030101010101" pitchFamily="2" charset="-122"/>
              </a:rPr>
              <a:t>个参数值</a:t>
            </a:r>
            <a:endParaRPr lang="zh-CN" altLang="zh-CN" sz="1600" kern="100" dirty="0">
              <a:ea typeface="宋体" panose="02010600030101010101" pitchFamily="2" charset="-122"/>
            </a:endParaRPr>
          </a:p>
          <a:p>
            <a:pPr marL="266700" algn="l">
              <a:spcBef>
                <a:spcPts val="600"/>
              </a:spcBef>
              <a:spcAft>
                <a:spcPts val="0"/>
              </a:spcAft>
            </a:pPr>
            <a:r>
              <a:rPr lang="en-US" altLang="zh-CN" sz="1600" kern="100" dirty="0">
                <a:latin typeface="Consolas" panose="020B0609020204030204" pitchFamily="49" charset="0"/>
                <a:ea typeface="宋体" panose="02010600030101010101" pitchFamily="2" charset="-122"/>
              </a:rPr>
              <a:t>'local'</a:t>
            </a:r>
            <a:endParaRPr lang="zh-CN" altLang="zh-CN" sz="1600" kern="100" dirty="0">
              <a:ea typeface="宋体" panose="02010600030101010101" pitchFamily="2"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en-US" altLang="zh-CN" b="1" dirty="0"/>
              <a:t>7. </a:t>
            </a:r>
            <a:r>
              <a:rPr lang="en-US" altLang="zh-CN" b="1" dirty="0" err="1"/>
              <a:t>popitem</a:t>
            </a:r>
            <a:r>
              <a:rPr lang="en-US" altLang="zh-CN" b="1" dirty="0"/>
              <a:t>()</a:t>
            </a:r>
            <a:endParaRPr lang="zh-CN" altLang="zh-CN" dirty="0"/>
          </a:p>
          <a:p>
            <a:pPr lvl="1"/>
            <a:r>
              <a:rPr lang="en-US" altLang="zh-CN" dirty="0" err="1"/>
              <a:t>popitem</a:t>
            </a:r>
            <a:r>
              <a:rPr lang="en-US" altLang="zh-CN" dirty="0"/>
              <a:t>()</a:t>
            </a:r>
            <a:r>
              <a:rPr lang="zh-CN" altLang="zh-CN" dirty="0"/>
              <a:t>方法能够弹出字典的一个元素，如果字典为空则触发异常。</a:t>
            </a:r>
            <a:endParaRPr lang="zh-CN" altLang="en-US" dirty="0"/>
          </a:p>
        </p:txBody>
      </p:sp>
      <p:sp>
        <p:nvSpPr>
          <p:cNvPr id="4" name="矩形 3"/>
          <p:cNvSpPr/>
          <p:nvPr/>
        </p:nvSpPr>
        <p:spPr>
          <a:xfrm>
            <a:off x="335360" y="2250396"/>
            <a:ext cx="11305256" cy="4462760"/>
          </a:xfrm>
          <a:prstGeom prst="rect">
            <a:avLst/>
          </a:prstGeom>
          <a:ln>
            <a:solidFill>
              <a:srgbClr val="00B050"/>
            </a:solidFill>
          </a:ln>
        </p:spPr>
        <p:txBody>
          <a:bodyPr wrap="square">
            <a:spAutoFit/>
          </a:bodyPr>
          <a:lstStyle/>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abbreviation.popitem</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('GUI', 'Graphical User Interface')</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{'WAN': 'Wide Area Network', 'CU': 'Control Unit', 'LAN': 'Local Area Network'}</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abbreviation.popitem</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('LAN', 'Local Area Network')</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abbreviation.popitem</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('CU', 'Control Unit')</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abbreviation.popitem</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('WAN', 'Wide Area Network')</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&gt;&gt;&gt; abbreviation</a:t>
            </a:r>
            <a:endParaRPr lang="zh-CN" altLang="zh-CN" sz="1600" kern="100" dirty="0">
              <a:ea typeface="宋体" panose="02010600030101010101" pitchFamily="2" charset="-122"/>
            </a:endParaRPr>
          </a:p>
          <a:p>
            <a:pPr marL="266700" algn="l">
              <a:spcBef>
                <a:spcPts val="500"/>
              </a:spcBef>
              <a:spcAft>
                <a:spcPts val="0"/>
              </a:spcAft>
            </a:pP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p:txBody>
      </p:sp>
      <p:sp>
        <p:nvSpPr>
          <p:cNvPr id="5" name="矩形 4"/>
          <p:cNvSpPr/>
          <p:nvPr/>
        </p:nvSpPr>
        <p:spPr>
          <a:xfrm>
            <a:off x="6240016" y="4653136"/>
            <a:ext cx="5688632" cy="1815882"/>
          </a:xfrm>
          <a:prstGeom prst="rect">
            <a:avLst/>
          </a:prstGeom>
          <a:solidFill>
            <a:srgbClr val="FFFF99"/>
          </a:solidFill>
        </p:spPr>
        <p:txBody>
          <a:bodyPr wrap="square">
            <a:spAutoFit/>
          </a:bodyPr>
          <a:lstStyle/>
          <a:p>
            <a:pPr marL="266700" algn="l">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abbreviation.popitem</a:t>
            </a:r>
            <a:r>
              <a:rPr lang="en-US" altLang="zh-CN" sz="1600" kern="100" dirty="0">
                <a:latin typeface="Consolas" panose="020B0609020204030204" pitchFamily="49" charset="0"/>
                <a:ea typeface="宋体" panose="02010600030101010101" pitchFamily="2" charset="-122"/>
              </a:rPr>
              <a:t>()    #</a:t>
            </a:r>
            <a:r>
              <a:rPr lang="zh-CN" altLang="zh-CN" sz="1600" kern="100" dirty="0">
                <a:latin typeface="Consolas" panose="020B0609020204030204" pitchFamily="49" charset="0"/>
                <a:ea typeface="宋体" panose="02010600030101010101" pitchFamily="2" charset="-122"/>
              </a:rPr>
              <a:t>字典为空触发异常</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Traceback (most recent call last):</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  File "&lt;pyshell#83&gt;", line 1, in &lt;module&gt;</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abbreviation.popitem</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Aft>
                <a:spcPts val="0"/>
              </a:spcAft>
            </a:pPr>
            <a:r>
              <a:rPr lang="en-US" altLang="zh-CN" sz="1600" kern="100" dirty="0" err="1">
                <a:latin typeface="Consolas" panose="020B0609020204030204" pitchFamily="49" charset="0"/>
                <a:ea typeface="宋体" panose="02010600030101010101" pitchFamily="2" charset="-122"/>
              </a:rPr>
              <a:t>KeyError</a:t>
            </a:r>
            <a:r>
              <a:rPr lang="en-US" altLang="zh-CN" sz="1600" kern="100" dirty="0">
                <a:latin typeface="Consolas" panose="020B0609020204030204" pitchFamily="49" charset="0"/>
                <a:ea typeface="宋体" panose="02010600030101010101" pitchFamily="2" charset="-122"/>
              </a:rPr>
              <a:t>: '</a:t>
            </a:r>
            <a:r>
              <a:rPr lang="en-US" altLang="zh-CN" sz="1600" kern="100" dirty="0" err="1">
                <a:latin typeface="Consolas" panose="020B0609020204030204" pitchFamily="49" charset="0"/>
                <a:ea typeface="宋体" panose="02010600030101010101" pitchFamily="2" charset="-122"/>
              </a:rPr>
              <a:t>popitem</a:t>
            </a:r>
            <a:r>
              <a:rPr lang="en-US" altLang="zh-CN" sz="1600" kern="100" dirty="0">
                <a:latin typeface="Consolas" panose="020B0609020204030204" pitchFamily="49" charset="0"/>
                <a:ea typeface="宋体" panose="02010600030101010101" pitchFamily="2" charset="-122"/>
              </a:rPr>
              <a:t>(): dictionary is empty'</a:t>
            </a:r>
            <a:endParaRPr lang="zh-CN" altLang="en-US" sz="16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zh-CN" dirty="0"/>
              <a:t>字典方法</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en-US" altLang="zh-CN" b="1" dirty="0"/>
              <a:t>8. get()</a:t>
            </a:r>
            <a:endParaRPr lang="zh-CN" altLang="zh-CN" dirty="0"/>
          </a:p>
          <a:p>
            <a:pPr lvl="1"/>
            <a:r>
              <a:rPr lang="en-US" altLang="zh-CN" dirty="0"/>
              <a:t>get()</a:t>
            </a:r>
            <a:r>
              <a:rPr lang="zh-CN" altLang="zh-CN" dirty="0"/>
              <a:t>方法返回指定键所对应的值，如果键不存在则返回默认值。默认值为</a:t>
            </a:r>
            <a:r>
              <a:rPr lang="en-US" altLang="zh-CN" dirty="0"/>
              <a:t>None</a:t>
            </a:r>
            <a:r>
              <a:rPr lang="zh-CN" altLang="zh-CN" dirty="0"/>
              <a:t>，也可以自己指定。</a:t>
            </a:r>
            <a:endParaRPr lang="zh-CN" altLang="en-US" dirty="0"/>
          </a:p>
        </p:txBody>
      </p:sp>
      <p:sp>
        <p:nvSpPr>
          <p:cNvPr id="4" name="矩形 3"/>
          <p:cNvSpPr/>
          <p:nvPr/>
        </p:nvSpPr>
        <p:spPr>
          <a:xfrm>
            <a:off x="1127448" y="2564904"/>
            <a:ext cx="10153128" cy="3908762"/>
          </a:xfrm>
          <a:prstGeom prst="rect">
            <a:avLst/>
          </a:prstGeom>
        </p:spPr>
        <p:txBody>
          <a:bodyPr wrap="square">
            <a:spAutoFit/>
          </a:bodyPr>
          <a:lstStyle/>
          <a:p>
            <a:pPr marL="266700" algn="l">
              <a:spcAft>
                <a:spcPts val="0"/>
              </a:spcAft>
            </a:pPr>
            <a:r>
              <a:rPr lang="en-US" altLang="zh-CN" sz="1600" kern="100" dirty="0">
                <a:latin typeface="Consolas" panose="020B0609020204030204" pitchFamily="49" charset="0"/>
                <a:ea typeface="宋体" panose="02010600030101010101" pitchFamily="2" charset="-122"/>
              </a:rPr>
              <a:t>&gt;&gt;&gt; abbreviation ={'</a:t>
            </a:r>
            <a:r>
              <a:rPr lang="en-US" altLang="zh-CN" sz="1600" kern="100" dirty="0" err="1">
                <a:latin typeface="Consolas" panose="020B0609020204030204" pitchFamily="49" charset="0"/>
                <a:ea typeface="宋体" panose="02010600030101010101" pitchFamily="2" charset="-122"/>
              </a:rPr>
              <a:t>WAN':'Wide</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CU':'Control</a:t>
            </a:r>
            <a:r>
              <a:rPr lang="en-US" altLang="zh-CN" sz="1600" kern="100" dirty="0">
                <a:latin typeface="Consolas" panose="020B0609020204030204" pitchFamily="49" charset="0"/>
                <a:ea typeface="宋体" panose="02010600030101010101" pitchFamily="2" charset="-122"/>
              </a:rPr>
              <a:t> Unit', '</a:t>
            </a:r>
            <a:r>
              <a:rPr lang="en-US" altLang="zh-CN" sz="1600" kern="100" dirty="0" err="1">
                <a:latin typeface="Consolas" panose="020B0609020204030204" pitchFamily="49" charset="0"/>
                <a:ea typeface="宋体" panose="02010600030101010101" pitchFamily="2" charset="-122"/>
              </a:rPr>
              <a:t>LAN':'Local</a:t>
            </a:r>
            <a:r>
              <a:rPr lang="en-US" altLang="zh-CN" sz="1600" kern="100" dirty="0">
                <a:latin typeface="Consolas" panose="020B0609020204030204" pitchFamily="49" charset="0"/>
                <a:ea typeface="宋体" panose="02010600030101010101" pitchFamily="2" charset="-122"/>
              </a:rPr>
              <a:t> Area Network', '</a:t>
            </a:r>
            <a:r>
              <a:rPr lang="en-US" altLang="zh-CN" sz="1600" kern="100" dirty="0" err="1">
                <a:latin typeface="Consolas" panose="020B0609020204030204" pitchFamily="49" charset="0"/>
                <a:ea typeface="宋体" panose="02010600030101010101" pitchFamily="2" charset="-122"/>
              </a:rPr>
              <a:t>GUI':'Graphical</a:t>
            </a:r>
            <a:r>
              <a:rPr lang="en-US" altLang="zh-CN" sz="1600" kern="100" dirty="0">
                <a:latin typeface="Consolas" panose="020B0609020204030204" pitchFamily="49" charset="0"/>
                <a:ea typeface="宋体" panose="02010600030101010101" pitchFamily="2" charset="-122"/>
              </a:rPr>
              <a:t> User Interface'}</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abbreviation.get</a:t>
            </a:r>
            <a:r>
              <a:rPr lang="en-US" altLang="zh-CN" sz="1600" kern="100" dirty="0">
                <a:latin typeface="Consolas" panose="020B0609020204030204" pitchFamily="49" charset="0"/>
                <a:ea typeface="宋体" panose="02010600030101010101" pitchFamily="2" charset="-122"/>
              </a:rPr>
              <a:t>('WAN')      #</a:t>
            </a:r>
            <a:r>
              <a:rPr lang="zh-CN" altLang="zh-CN" sz="1600" kern="100" dirty="0">
                <a:latin typeface="Consolas" panose="020B0609020204030204" pitchFamily="49" charset="0"/>
                <a:ea typeface="宋体" panose="02010600030101010101" pitchFamily="2" charset="-122"/>
              </a:rPr>
              <a:t>返回键</a:t>
            </a:r>
            <a:r>
              <a:rPr lang="en-US" altLang="zh-CN" sz="1600" kern="100" dirty="0">
                <a:latin typeface="Consolas" panose="020B0609020204030204" pitchFamily="49" charset="0"/>
                <a:ea typeface="宋体" panose="02010600030101010101" pitchFamily="2" charset="-122"/>
              </a:rPr>
              <a:t>'WAN'</a:t>
            </a:r>
            <a:r>
              <a:rPr lang="zh-CN" altLang="zh-CN" sz="1600" kern="100" dirty="0">
                <a:latin typeface="Consolas" panose="020B0609020204030204" pitchFamily="49" charset="0"/>
                <a:ea typeface="宋体" panose="02010600030101010101" pitchFamily="2" charset="-122"/>
              </a:rPr>
              <a:t>所对应的值</a:t>
            </a:r>
            <a:r>
              <a:rPr lang="en-US" altLang="zh-CN" sz="1600" kern="100" dirty="0">
                <a:latin typeface="Consolas" panose="020B0609020204030204" pitchFamily="49" charset="0"/>
                <a:ea typeface="宋体" panose="02010600030101010101" pitchFamily="2" charset="-122"/>
              </a:rPr>
              <a:t>'Wide Area Network'</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'Wide Area Network'</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abbreviation.get</a:t>
            </a:r>
            <a:r>
              <a:rPr lang="en-US" altLang="zh-CN" sz="1600" kern="100" dirty="0">
                <a:latin typeface="Consolas" panose="020B0609020204030204" pitchFamily="49" charset="0"/>
                <a:ea typeface="宋体" panose="02010600030101010101" pitchFamily="2" charset="-122"/>
              </a:rPr>
              <a:t>('WAN','</a:t>
            </a:r>
            <a:r>
              <a:rPr lang="zh-CN" altLang="zh-CN" sz="1600" kern="100" dirty="0">
                <a:latin typeface="Consolas" panose="020B0609020204030204" pitchFamily="49" charset="0"/>
                <a:ea typeface="宋体" panose="02010600030101010101" pitchFamily="2" charset="-122"/>
              </a:rPr>
              <a:t>键不存在！</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'Wide Area Network'</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&gt;&gt;&gt; a=</a:t>
            </a:r>
            <a:r>
              <a:rPr lang="en-US" altLang="zh-CN" sz="1600" kern="100" dirty="0" err="1">
                <a:latin typeface="Consolas" panose="020B0609020204030204" pitchFamily="49" charset="0"/>
                <a:ea typeface="宋体" panose="02010600030101010101" pitchFamily="2" charset="-122"/>
              </a:rPr>
              <a:t>abbreviation.get</a:t>
            </a:r>
            <a:r>
              <a:rPr lang="en-US" altLang="zh-CN" sz="1600" kern="100" dirty="0">
                <a:latin typeface="Consolas" panose="020B0609020204030204" pitchFamily="49" charset="0"/>
                <a:ea typeface="宋体" panose="02010600030101010101" pitchFamily="2" charset="-122"/>
              </a:rPr>
              <a:t>('wan')   #</a:t>
            </a:r>
            <a:r>
              <a:rPr lang="zh-CN" altLang="zh-CN" sz="1600" kern="100" dirty="0">
                <a:latin typeface="Consolas" panose="020B0609020204030204" pitchFamily="49" charset="0"/>
                <a:ea typeface="宋体" panose="02010600030101010101" pitchFamily="2" charset="-122"/>
              </a:rPr>
              <a:t>键</a:t>
            </a:r>
            <a:r>
              <a:rPr lang="en-US" altLang="zh-CN" sz="1600" kern="100" dirty="0">
                <a:latin typeface="Consolas" panose="020B0609020204030204" pitchFamily="49" charset="0"/>
                <a:ea typeface="宋体" panose="02010600030101010101" pitchFamily="2" charset="-122"/>
              </a:rPr>
              <a:t>'wan'</a:t>
            </a:r>
            <a:r>
              <a:rPr lang="zh-CN" altLang="zh-CN" sz="1600" kern="100" dirty="0">
                <a:latin typeface="Consolas" panose="020B0609020204030204" pitchFamily="49" charset="0"/>
                <a:ea typeface="宋体" panose="02010600030101010101" pitchFamily="2" charset="-122"/>
              </a:rPr>
              <a:t>不存在返回</a:t>
            </a:r>
            <a:r>
              <a:rPr lang="en-US" altLang="zh-CN" sz="1600" kern="100" dirty="0">
                <a:latin typeface="Consolas" panose="020B0609020204030204" pitchFamily="49" charset="0"/>
                <a:ea typeface="宋体" panose="02010600030101010101" pitchFamily="2" charset="-122"/>
              </a:rPr>
              <a:t>None</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&gt;&gt;&gt; print(a)</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None</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&gt;&gt;&gt; </a:t>
            </a:r>
            <a:r>
              <a:rPr lang="en-US" altLang="zh-CN" sz="1600" kern="100" dirty="0" err="1">
                <a:latin typeface="Consolas" panose="020B0609020204030204" pitchFamily="49" charset="0"/>
                <a:ea typeface="宋体" panose="02010600030101010101" pitchFamily="2" charset="-122"/>
              </a:rPr>
              <a:t>abbreviation.get</a:t>
            </a:r>
            <a:r>
              <a:rPr lang="en-US" altLang="zh-CN" sz="1600" kern="100" dirty="0">
                <a:latin typeface="Consolas" panose="020B0609020204030204" pitchFamily="49" charset="0"/>
                <a:ea typeface="宋体" panose="02010600030101010101" pitchFamily="2" charset="-122"/>
              </a:rPr>
              <a:t>('wan','</a:t>
            </a:r>
            <a:r>
              <a:rPr lang="zh-CN" altLang="zh-CN" sz="1600" kern="100" dirty="0">
                <a:latin typeface="Consolas" panose="020B0609020204030204" pitchFamily="49" charset="0"/>
                <a:ea typeface="宋体" panose="02010600030101010101" pitchFamily="2" charset="-122"/>
              </a:rPr>
              <a:t>键不存在！</a:t>
            </a:r>
            <a:r>
              <a:rPr lang="en-US" altLang="zh-CN" sz="1600" kern="100" dirty="0">
                <a:latin typeface="Consolas" panose="020B0609020204030204" pitchFamily="49" charset="0"/>
                <a:ea typeface="宋体" panose="02010600030101010101" pitchFamily="2" charset="-122"/>
              </a:rPr>
              <a:t>') #</a:t>
            </a:r>
            <a:r>
              <a:rPr lang="zh-CN" altLang="zh-CN" sz="1600" kern="100" dirty="0">
                <a:latin typeface="Consolas" panose="020B0609020204030204" pitchFamily="49" charset="0"/>
                <a:ea typeface="宋体" panose="02010600030101010101" pitchFamily="2" charset="-122"/>
              </a:rPr>
              <a:t>键</a:t>
            </a:r>
            <a:r>
              <a:rPr lang="en-US" altLang="zh-CN" sz="1600" kern="100" dirty="0">
                <a:latin typeface="Consolas" panose="020B0609020204030204" pitchFamily="49" charset="0"/>
                <a:ea typeface="宋体" panose="02010600030101010101" pitchFamily="2" charset="-122"/>
              </a:rPr>
              <a:t>'wan'</a:t>
            </a:r>
            <a:r>
              <a:rPr lang="zh-CN" altLang="zh-CN" sz="1600" kern="100" dirty="0">
                <a:latin typeface="Consolas" panose="020B0609020204030204" pitchFamily="49" charset="0"/>
                <a:ea typeface="宋体" panose="02010600030101010101" pitchFamily="2" charset="-122"/>
              </a:rPr>
              <a:t>不存在，返回第二个参数</a:t>
            </a:r>
            <a:r>
              <a:rPr lang="en-US" altLang="zh-CN" sz="1600" kern="100" dirty="0">
                <a:latin typeface="Consolas" panose="020B0609020204030204" pitchFamily="49" charset="0"/>
                <a:ea typeface="宋体" panose="02010600030101010101" pitchFamily="2" charset="-122"/>
              </a:rPr>
              <a:t>'</a:t>
            </a:r>
            <a:r>
              <a:rPr lang="zh-CN" altLang="zh-CN" sz="1600" kern="100" dirty="0">
                <a:latin typeface="Consolas" panose="020B0609020204030204" pitchFamily="49" charset="0"/>
                <a:ea typeface="宋体" panose="02010600030101010101" pitchFamily="2" charset="-122"/>
              </a:rPr>
              <a:t>键不存在！</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marL="266700" algn="l">
              <a:spcAft>
                <a:spcPts val="0"/>
              </a:spcAft>
            </a:pPr>
            <a:r>
              <a:rPr lang="en-US" altLang="zh-CN" sz="1600" kern="100" dirty="0">
                <a:latin typeface="Consolas" panose="020B0609020204030204" pitchFamily="49" charset="0"/>
                <a:ea typeface="宋体" panose="02010600030101010101" pitchFamily="2" charset="-122"/>
              </a:rPr>
              <a:t>'</a:t>
            </a:r>
            <a:r>
              <a:rPr lang="zh-CN" altLang="zh-CN" sz="1600" kern="100" dirty="0">
                <a:latin typeface="Consolas" panose="020B0609020204030204" pitchFamily="49" charset="0"/>
                <a:ea typeface="宋体" panose="02010600030101010101" pitchFamily="2" charset="-122"/>
              </a:rPr>
              <a:t>键不存在！</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zh-CN" dirty="0"/>
              <a:t>遍历字典</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en-US" altLang="zh-CN" b="1" dirty="0"/>
              <a:t>1. </a:t>
            </a:r>
            <a:r>
              <a:rPr lang="zh-CN" altLang="zh-CN" b="1" dirty="0"/>
              <a:t>遍历字典的键</a:t>
            </a:r>
            <a:endParaRPr lang="zh-CN" altLang="en-US" dirty="0"/>
          </a:p>
        </p:txBody>
      </p:sp>
      <p:sp>
        <p:nvSpPr>
          <p:cNvPr id="4" name="矩形 3"/>
          <p:cNvSpPr/>
          <p:nvPr/>
        </p:nvSpPr>
        <p:spPr>
          <a:xfrm>
            <a:off x="479376" y="1628800"/>
            <a:ext cx="6696744" cy="4247317"/>
          </a:xfrm>
          <a:prstGeom prst="rect">
            <a:avLst/>
          </a:prstGeom>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abbreviation:        #</a:t>
            </a:r>
            <a:r>
              <a:rPr lang="zh-CN" altLang="zh-CN" sz="1800" kern="100" dirty="0">
                <a:latin typeface="Consolas" panose="020B0609020204030204" pitchFamily="49" charset="0"/>
                <a:ea typeface="宋体" panose="02010600030101010101" pitchFamily="2" charset="-122"/>
              </a:rPr>
              <a:t>默认遍历字典的键</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a:t>
            </a:r>
            <a:r>
              <a:rPr lang="en-US" altLang="zh-CN" sz="1800" kern="100" dirty="0" err="1">
                <a:latin typeface="Consolas" panose="020B0609020204030204" pitchFamily="49" charset="0"/>
                <a:ea typeface="宋体" panose="02010600030101010101" pitchFamily="2" charset="-122"/>
              </a:rPr>
              <a:t>i,abbreviation</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WAN Wide Area Network</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CU Control Unit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LAN Local Area Network</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GUI Graphical User Interface</a:t>
            </a:r>
            <a:endParaRPr lang="zh-CN" altLang="zh-CN" sz="1800" kern="100" dirty="0">
              <a:ea typeface="宋体" panose="02010600030101010101" pitchFamily="2" charset="-122"/>
            </a:endParaRPr>
          </a:p>
        </p:txBody>
      </p:sp>
      <p:sp>
        <p:nvSpPr>
          <p:cNvPr id="5" name="矩形 4"/>
          <p:cNvSpPr/>
          <p:nvPr/>
        </p:nvSpPr>
        <p:spPr>
          <a:xfrm>
            <a:off x="6671135" y="3175516"/>
            <a:ext cx="5257513" cy="3277820"/>
          </a:xfrm>
          <a:prstGeom prst="rect">
            <a:avLst/>
          </a:prstGeom>
          <a:solidFill>
            <a:srgbClr val="FFFF99"/>
          </a:solidFill>
          <a:ln>
            <a:solidFill>
              <a:srgbClr val="00B050"/>
            </a:solidFill>
          </a:ln>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a:t>
            </a:r>
            <a:r>
              <a:rPr lang="en-US" altLang="zh-CN" sz="1800" kern="100" dirty="0" err="1">
                <a:latin typeface="Consolas" panose="020B0609020204030204" pitchFamily="49" charset="0"/>
                <a:ea typeface="宋体" panose="02010600030101010101" pitchFamily="2" charset="-122"/>
              </a:rPr>
              <a:t>abbreviation.keys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a:t>
            </a:r>
            <a:r>
              <a:rPr lang="en-US" altLang="zh-CN" sz="1800" kern="100" dirty="0" err="1">
                <a:latin typeface="Consolas" panose="020B0609020204030204" pitchFamily="49" charset="0"/>
                <a:ea typeface="宋体" panose="02010600030101010101" pitchFamily="2" charset="-122"/>
              </a:rPr>
              <a:t>i,abbreviation</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WAN Wide Area Network</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CU Control Unit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LAN Local Area Network</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GUI Graphical User Interface</a:t>
            </a:r>
            <a:endParaRPr lang="zh-CN" altLang="zh-CN" sz="1800" kern="100" dirty="0">
              <a:ea typeface="宋体" panose="02010600030101010101" pitchFamily="2"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zh-CN" dirty="0"/>
              <a:t>遍历字典</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en-US" altLang="zh-CN" b="1" dirty="0"/>
              <a:t>2. </a:t>
            </a:r>
            <a:r>
              <a:rPr lang="zh-CN" altLang="zh-CN" b="1" dirty="0"/>
              <a:t>遍历字典的值</a:t>
            </a:r>
            <a:endParaRPr lang="zh-CN" altLang="en-US" dirty="0"/>
          </a:p>
        </p:txBody>
      </p:sp>
      <p:sp>
        <p:nvSpPr>
          <p:cNvPr id="4" name="矩形 3"/>
          <p:cNvSpPr/>
          <p:nvPr/>
        </p:nvSpPr>
        <p:spPr>
          <a:xfrm>
            <a:off x="695400" y="1918683"/>
            <a:ext cx="10945216" cy="3970318"/>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a:t>
            </a:r>
            <a:r>
              <a:rPr lang="en-US" altLang="zh-CN" sz="1800" kern="100" dirty="0" err="1">
                <a:latin typeface="Consolas" panose="020B0609020204030204" pitchFamily="49" charset="0"/>
                <a:ea typeface="宋体" panose="02010600030101010101" pitchFamily="2" charset="-122"/>
              </a:rPr>
              <a:t>abbreviation.values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Wide Area Network</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Control Unit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Local Area Network</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Graphical User Interface</a:t>
            </a:r>
            <a:endParaRPr lang="zh-CN" altLang="zh-CN" sz="1800" kern="100" dirty="0">
              <a:ea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zh-CN" dirty="0"/>
              <a:t>遍历字典</a:t>
            </a:r>
            <a:endParaRPr lang="zh-CN" altLang="en-US" dirty="0"/>
          </a:p>
        </p:txBody>
      </p:sp>
      <p:sp>
        <p:nvSpPr>
          <p:cNvPr id="3" name="内容占位符 2"/>
          <p:cNvSpPr>
            <a:spLocks noGrp="1"/>
          </p:cNvSpPr>
          <p:nvPr>
            <p:ph idx="1"/>
          </p:nvPr>
        </p:nvSpPr>
        <p:spPr>
          <a:xfrm>
            <a:off x="334434" y="1124745"/>
            <a:ext cx="11523135" cy="720080"/>
          </a:xfrm>
        </p:spPr>
        <p:txBody>
          <a:bodyPr/>
          <a:lstStyle/>
          <a:p>
            <a:r>
              <a:rPr lang="en-US" altLang="zh-CN" b="1" dirty="0"/>
              <a:t>3. </a:t>
            </a:r>
            <a:r>
              <a:rPr lang="zh-CN" altLang="zh-CN" b="1" dirty="0"/>
              <a:t>遍历字典的键值对</a:t>
            </a:r>
            <a:endParaRPr lang="zh-CN" altLang="en-US" dirty="0"/>
          </a:p>
        </p:txBody>
      </p:sp>
      <p:sp>
        <p:nvSpPr>
          <p:cNvPr id="4" name="矩形 3"/>
          <p:cNvSpPr/>
          <p:nvPr/>
        </p:nvSpPr>
        <p:spPr>
          <a:xfrm>
            <a:off x="551384" y="1916832"/>
            <a:ext cx="10369152" cy="3970318"/>
          </a:xfrm>
          <a:prstGeom prst="rect">
            <a:avLst/>
          </a:prstGeom>
        </p:spPr>
        <p:txBody>
          <a:bodyPr wrap="square">
            <a:spAutoFit/>
          </a:bodyPr>
          <a:lstStyle/>
          <a:p>
            <a:pPr marL="266700" algn="l">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&gt;&gt;&gt; for </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 in </a:t>
            </a:r>
            <a:r>
              <a:rPr lang="en-US" altLang="zh-CN" sz="1800" kern="100" dirty="0" err="1">
                <a:latin typeface="Consolas" panose="020B0609020204030204" pitchFamily="49" charset="0"/>
                <a:ea typeface="宋体" panose="02010600030101010101" pitchFamily="2" charset="-122"/>
              </a:rPr>
              <a:t>abbreviation.items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	    print(</a:t>
            </a:r>
            <a:r>
              <a:rPr lang="en-US" altLang="zh-CN" sz="1800" kern="100" dirty="0" err="1">
                <a:latin typeface="Consolas" panose="020B0609020204030204" pitchFamily="49" charset="0"/>
                <a:ea typeface="宋体" panose="02010600030101010101" pitchFamily="2" charset="-122"/>
              </a:rPr>
              <a:t>i</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('WAN', 'Wide Area Network')</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('CU', 'Control Unit')</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('LAN', 'Local Area Network')</a:t>
            </a:r>
            <a:endParaRPr lang="zh-CN" altLang="zh-CN" sz="1800" kern="100" dirty="0">
              <a:ea typeface="宋体" panose="02010600030101010101" pitchFamily="2" charset="-122"/>
            </a:endParaRPr>
          </a:p>
          <a:p>
            <a:pPr marL="266700" algn="l">
              <a:spcAft>
                <a:spcPts val="0"/>
              </a:spcAft>
            </a:pPr>
            <a:r>
              <a:rPr lang="en-US" altLang="zh-CN" sz="1800" kern="100" dirty="0">
                <a:latin typeface="Consolas" panose="020B0609020204030204" pitchFamily="49" charset="0"/>
                <a:ea typeface="宋体" panose="02010600030101010101" pitchFamily="2" charset="-122"/>
              </a:rPr>
              <a:t>('GUI', 'Graphical User Interface')</a:t>
            </a:r>
            <a:endParaRPr lang="zh-CN" altLang="zh-CN" sz="1800" kern="100" dirty="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en-US" altLang="zh-CN" dirty="0"/>
              <a:t>1)</a:t>
            </a:r>
            <a:r>
              <a:rPr lang="zh-CN" altLang="zh-CN" dirty="0"/>
              <a:t>一维列表的访问</a:t>
            </a:r>
            <a:endParaRPr lang="zh-CN" altLang="en-US" dirty="0"/>
          </a:p>
        </p:txBody>
      </p:sp>
      <p:sp>
        <p:nvSpPr>
          <p:cNvPr id="4" name="矩形 3"/>
          <p:cNvSpPr/>
          <p:nvPr/>
        </p:nvSpPr>
        <p:spPr>
          <a:xfrm>
            <a:off x="551384" y="1841624"/>
            <a:ext cx="3816424" cy="4539704"/>
          </a:xfrm>
          <a:prstGeom prst="rect">
            <a:avLst/>
          </a:prstGeom>
          <a:ln>
            <a:solidFill>
              <a:srgbClr val="00B050"/>
            </a:solidFill>
          </a:ln>
        </p:spPr>
        <p:txBody>
          <a:bodyPr wrap="square">
            <a:spAutoFit/>
          </a:bodyPr>
          <a:lstStyle/>
          <a:p>
            <a:pPr algn="l">
              <a:spcBef>
                <a:spcPts val="500"/>
              </a:spcBef>
            </a:pPr>
            <a:r>
              <a:rPr lang="en-US" altLang="zh-CN" sz="1600" dirty="0"/>
              <a:t>&gt;&gt;&gt; vehicle = ['train', 'bus', 'car', 'ship']</a:t>
            </a:r>
            <a:endParaRPr lang="zh-CN" altLang="zh-CN" sz="1600" dirty="0"/>
          </a:p>
          <a:p>
            <a:pPr algn="l">
              <a:spcBef>
                <a:spcPts val="500"/>
              </a:spcBef>
            </a:pPr>
            <a:r>
              <a:rPr lang="en-US" altLang="zh-CN" sz="1600" dirty="0"/>
              <a:t>&gt;&gt;&gt; vehicle[0]</a:t>
            </a:r>
            <a:endParaRPr lang="zh-CN" altLang="zh-CN" sz="1600" dirty="0"/>
          </a:p>
          <a:p>
            <a:pPr algn="l">
              <a:spcBef>
                <a:spcPts val="500"/>
              </a:spcBef>
            </a:pPr>
            <a:r>
              <a:rPr lang="en-US" altLang="zh-CN" sz="1600" dirty="0"/>
              <a:t>'train'</a:t>
            </a:r>
            <a:endParaRPr lang="zh-CN" altLang="zh-CN" sz="1600" dirty="0"/>
          </a:p>
          <a:p>
            <a:pPr algn="l">
              <a:spcBef>
                <a:spcPts val="500"/>
              </a:spcBef>
            </a:pPr>
            <a:r>
              <a:rPr lang="en-US" altLang="zh-CN" sz="1600" dirty="0"/>
              <a:t>&gt;&gt;&gt; vehicle[1]</a:t>
            </a:r>
            <a:endParaRPr lang="zh-CN" altLang="zh-CN" sz="1600" dirty="0"/>
          </a:p>
          <a:p>
            <a:pPr algn="l">
              <a:spcBef>
                <a:spcPts val="500"/>
              </a:spcBef>
            </a:pPr>
            <a:r>
              <a:rPr lang="en-US" altLang="zh-CN" sz="1600" dirty="0"/>
              <a:t>'bus'</a:t>
            </a:r>
            <a:endParaRPr lang="zh-CN" altLang="zh-CN" sz="1600" dirty="0"/>
          </a:p>
          <a:p>
            <a:pPr algn="l">
              <a:spcBef>
                <a:spcPts val="500"/>
              </a:spcBef>
            </a:pPr>
            <a:r>
              <a:rPr lang="en-US" altLang="zh-CN" sz="1600" dirty="0"/>
              <a:t>&gt;&gt;&gt; vehicle[2]</a:t>
            </a:r>
            <a:endParaRPr lang="zh-CN" altLang="zh-CN" sz="1600" dirty="0"/>
          </a:p>
          <a:p>
            <a:pPr algn="l">
              <a:spcBef>
                <a:spcPts val="500"/>
              </a:spcBef>
            </a:pPr>
            <a:r>
              <a:rPr lang="en-US" altLang="zh-CN" sz="1600" dirty="0"/>
              <a:t>'car'</a:t>
            </a:r>
            <a:endParaRPr lang="zh-CN" altLang="zh-CN" sz="1600" dirty="0"/>
          </a:p>
          <a:p>
            <a:pPr algn="l">
              <a:spcBef>
                <a:spcPts val="500"/>
              </a:spcBef>
            </a:pPr>
            <a:r>
              <a:rPr lang="en-US" altLang="zh-CN" sz="1600" dirty="0"/>
              <a:t>&gt;&gt;&gt; vehicle[3]</a:t>
            </a:r>
            <a:endParaRPr lang="zh-CN" altLang="zh-CN" sz="1600" dirty="0"/>
          </a:p>
          <a:p>
            <a:pPr algn="l">
              <a:spcBef>
                <a:spcPts val="500"/>
              </a:spcBef>
            </a:pPr>
            <a:r>
              <a:rPr lang="en-US" altLang="zh-CN" sz="1600" dirty="0"/>
              <a:t>'ship'</a:t>
            </a:r>
            <a:endParaRPr lang="zh-CN" altLang="zh-CN" sz="1600" dirty="0"/>
          </a:p>
          <a:p>
            <a:pPr algn="l">
              <a:spcBef>
                <a:spcPts val="500"/>
              </a:spcBef>
            </a:pPr>
            <a:r>
              <a:rPr lang="en-US" altLang="zh-CN" sz="1600" dirty="0"/>
              <a:t>&gt;&gt;&gt; vehicle[4]</a:t>
            </a:r>
            <a:endParaRPr lang="zh-CN" altLang="zh-CN" sz="1600" dirty="0"/>
          </a:p>
          <a:p>
            <a:pPr algn="l">
              <a:spcBef>
                <a:spcPts val="500"/>
              </a:spcBef>
            </a:pPr>
            <a:r>
              <a:rPr lang="en-US" altLang="zh-CN" sz="1600" dirty="0" err="1"/>
              <a:t>Traceback</a:t>
            </a:r>
            <a:r>
              <a:rPr lang="en-US" altLang="zh-CN" sz="1600" dirty="0"/>
              <a:t> (most recent call last):</a:t>
            </a:r>
            <a:endParaRPr lang="zh-CN" altLang="zh-CN" sz="1600" dirty="0"/>
          </a:p>
          <a:p>
            <a:pPr algn="l">
              <a:spcBef>
                <a:spcPts val="500"/>
              </a:spcBef>
            </a:pPr>
            <a:r>
              <a:rPr lang="en-US" altLang="zh-CN" sz="1600" dirty="0"/>
              <a:t>  File "&lt;pyshell#20&gt;", line 1, in &lt;module&gt;</a:t>
            </a:r>
            <a:endParaRPr lang="zh-CN" altLang="zh-CN" sz="1600" dirty="0"/>
          </a:p>
          <a:p>
            <a:pPr algn="l">
              <a:spcBef>
                <a:spcPts val="500"/>
              </a:spcBef>
            </a:pPr>
            <a:r>
              <a:rPr lang="en-US" altLang="zh-CN" sz="1600" dirty="0"/>
              <a:t>    vehicle[4]</a:t>
            </a:r>
            <a:endParaRPr lang="zh-CN" altLang="zh-CN" sz="1600" dirty="0"/>
          </a:p>
          <a:p>
            <a:pPr algn="l">
              <a:spcBef>
                <a:spcPts val="500"/>
              </a:spcBef>
            </a:pPr>
            <a:r>
              <a:rPr lang="en-US" altLang="zh-CN" sz="1600" dirty="0" err="1"/>
              <a:t>IndexError</a:t>
            </a:r>
            <a:r>
              <a:rPr lang="en-US" altLang="zh-CN" sz="1600" dirty="0"/>
              <a:t>: list index out of range</a:t>
            </a:r>
            <a:endParaRPr lang="zh-CN" altLang="zh-CN" sz="1600" dirty="0"/>
          </a:p>
        </p:txBody>
      </p:sp>
      <p:sp>
        <p:nvSpPr>
          <p:cNvPr id="5" name="矩形 4"/>
          <p:cNvSpPr/>
          <p:nvPr/>
        </p:nvSpPr>
        <p:spPr>
          <a:xfrm>
            <a:off x="4511824" y="1844824"/>
            <a:ext cx="3672408" cy="4062651"/>
          </a:xfrm>
          <a:prstGeom prst="rect">
            <a:avLst/>
          </a:prstGeom>
          <a:ln>
            <a:solidFill>
              <a:srgbClr val="00B050"/>
            </a:solidFill>
          </a:ln>
        </p:spPr>
        <p:txBody>
          <a:bodyPr wrap="square">
            <a:spAutoFit/>
          </a:bodyPr>
          <a:lstStyle/>
          <a:p>
            <a:pPr algn="l">
              <a:spcBef>
                <a:spcPts val="500"/>
              </a:spcBef>
            </a:pPr>
            <a:r>
              <a:rPr lang="en-US" altLang="zh-CN" sz="1600" dirty="0"/>
              <a:t>&gt;&gt;&gt; vehicle[-1]</a:t>
            </a:r>
            <a:endParaRPr lang="zh-CN" altLang="zh-CN" sz="1600" dirty="0"/>
          </a:p>
          <a:p>
            <a:pPr algn="l">
              <a:spcBef>
                <a:spcPts val="500"/>
              </a:spcBef>
            </a:pPr>
            <a:r>
              <a:rPr lang="en-US" altLang="zh-CN" sz="1600" dirty="0"/>
              <a:t>'ship'</a:t>
            </a:r>
            <a:endParaRPr lang="zh-CN" altLang="zh-CN" sz="1600" dirty="0"/>
          </a:p>
          <a:p>
            <a:pPr algn="l">
              <a:spcBef>
                <a:spcPts val="500"/>
              </a:spcBef>
            </a:pPr>
            <a:r>
              <a:rPr lang="en-US" altLang="zh-CN" sz="1600" dirty="0"/>
              <a:t>&gt;&gt;&gt; vehicle[-2]</a:t>
            </a:r>
            <a:endParaRPr lang="zh-CN" altLang="zh-CN" sz="1600" dirty="0"/>
          </a:p>
          <a:p>
            <a:pPr algn="l">
              <a:spcBef>
                <a:spcPts val="500"/>
              </a:spcBef>
            </a:pPr>
            <a:r>
              <a:rPr lang="en-US" altLang="zh-CN" sz="1600" dirty="0"/>
              <a:t>'car'</a:t>
            </a:r>
            <a:endParaRPr lang="zh-CN" altLang="zh-CN" sz="1600" dirty="0"/>
          </a:p>
          <a:p>
            <a:pPr algn="l">
              <a:spcBef>
                <a:spcPts val="500"/>
              </a:spcBef>
            </a:pPr>
            <a:r>
              <a:rPr lang="en-US" altLang="zh-CN" sz="1600" dirty="0"/>
              <a:t>&gt;&gt;&gt; vehicle[-3]</a:t>
            </a:r>
            <a:endParaRPr lang="zh-CN" altLang="zh-CN" sz="1600" dirty="0"/>
          </a:p>
          <a:p>
            <a:pPr algn="l">
              <a:spcBef>
                <a:spcPts val="500"/>
              </a:spcBef>
            </a:pPr>
            <a:r>
              <a:rPr lang="en-US" altLang="zh-CN" sz="1600" dirty="0"/>
              <a:t>'bus'</a:t>
            </a:r>
            <a:endParaRPr lang="zh-CN" altLang="zh-CN" sz="1600" dirty="0"/>
          </a:p>
          <a:p>
            <a:pPr algn="l">
              <a:spcBef>
                <a:spcPts val="500"/>
              </a:spcBef>
            </a:pPr>
            <a:r>
              <a:rPr lang="en-US" altLang="zh-CN" sz="1600" dirty="0"/>
              <a:t>&gt;&gt;&gt; vehicle[-4]</a:t>
            </a:r>
            <a:endParaRPr lang="zh-CN" altLang="zh-CN" sz="1600" dirty="0"/>
          </a:p>
          <a:p>
            <a:pPr algn="l">
              <a:spcBef>
                <a:spcPts val="500"/>
              </a:spcBef>
            </a:pPr>
            <a:r>
              <a:rPr lang="en-US" altLang="zh-CN" sz="1600" dirty="0"/>
              <a:t>'train'</a:t>
            </a:r>
            <a:endParaRPr lang="zh-CN" altLang="zh-CN" sz="1600" dirty="0"/>
          </a:p>
          <a:p>
            <a:pPr algn="l">
              <a:spcBef>
                <a:spcPts val="500"/>
              </a:spcBef>
            </a:pPr>
            <a:r>
              <a:rPr lang="en-US" altLang="zh-CN" sz="1600" dirty="0"/>
              <a:t>&gt;&gt;&gt; vehicle[-5]</a:t>
            </a:r>
            <a:endParaRPr lang="zh-CN" altLang="zh-CN" sz="1600" dirty="0"/>
          </a:p>
          <a:p>
            <a:pPr algn="l">
              <a:spcBef>
                <a:spcPts val="500"/>
              </a:spcBef>
            </a:pPr>
            <a:r>
              <a:rPr lang="en-US" altLang="zh-CN" sz="1600" dirty="0" err="1"/>
              <a:t>Traceback</a:t>
            </a:r>
            <a:r>
              <a:rPr lang="en-US" altLang="zh-CN" sz="1600" dirty="0"/>
              <a:t> (most recent call last):</a:t>
            </a:r>
            <a:endParaRPr lang="zh-CN" altLang="zh-CN" sz="1600" dirty="0"/>
          </a:p>
          <a:p>
            <a:pPr algn="l">
              <a:spcBef>
                <a:spcPts val="500"/>
              </a:spcBef>
            </a:pPr>
            <a:r>
              <a:rPr lang="en-US" altLang="zh-CN" sz="1600" dirty="0"/>
              <a:t>  File "&lt;pyshell#25&gt;", line 1, in &lt;module&gt;</a:t>
            </a:r>
            <a:endParaRPr lang="zh-CN" altLang="zh-CN" sz="1600" dirty="0"/>
          </a:p>
          <a:p>
            <a:pPr algn="l">
              <a:spcBef>
                <a:spcPts val="500"/>
              </a:spcBef>
            </a:pPr>
            <a:r>
              <a:rPr lang="en-US" altLang="zh-CN" sz="1600" dirty="0"/>
              <a:t>    vehicle[-5]</a:t>
            </a:r>
            <a:endParaRPr lang="zh-CN" altLang="zh-CN" sz="1600" dirty="0"/>
          </a:p>
          <a:p>
            <a:pPr algn="l">
              <a:spcBef>
                <a:spcPts val="500"/>
              </a:spcBef>
            </a:pPr>
            <a:r>
              <a:rPr lang="en-US" altLang="zh-CN" sz="1600" dirty="0" err="1"/>
              <a:t>IndexError</a:t>
            </a:r>
            <a:r>
              <a:rPr lang="en-US" altLang="zh-CN" sz="1600" dirty="0"/>
              <a:t>: list index out of range</a:t>
            </a:r>
            <a:endParaRPr lang="zh-CN" altLang="zh-CN" sz="1600" dirty="0"/>
          </a:p>
        </p:txBody>
      </p:sp>
      <p:sp>
        <p:nvSpPr>
          <p:cNvPr id="7" name="矩形 6"/>
          <p:cNvSpPr/>
          <p:nvPr/>
        </p:nvSpPr>
        <p:spPr>
          <a:xfrm>
            <a:off x="6744072" y="1124744"/>
            <a:ext cx="5303912" cy="3170099"/>
          </a:xfrm>
          <a:prstGeom prst="rect">
            <a:avLst/>
          </a:prstGeom>
          <a:solidFill>
            <a:srgbClr val="FFFF99"/>
          </a:solidFill>
        </p:spPr>
        <p:txBody>
          <a:bodyPr wrap="square">
            <a:spAutoFit/>
          </a:bodyPr>
          <a:lstStyle/>
          <a:p>
            <a:pPr algn="l"/>
            <a:r>
              <a:rPr lang="zh-CN" altLang="zh-CN" sz="2000" dirty="0"/>
              <a:t>另外，列表</a:t>
            </a:r>
            <a:r>
              <a:rPr lang="en-US" altLang="zh-CN" sz="2000" dirty="0"/>
              <a:t>vehicle</a:t>
            </a:r>
            <a:r>
              <a:rPr lang="zh-CN" altLang="zh-CN" sz="2000" dirty="0"/>
              <a:t>有</a:t>
            </a:r>
            <a:r>
              <a:rPr lang="en-US" altLang="zh-CN" sz="2000" dirty="0"/>
              <a:t>4</a:t>
            </a:r>
            <a:r>
              <a:rPr lang="zh-CN" altLang="zh-CN" sz="2000" dirty="0"/>
              <a:t>个元素，正向访问列表</a:t>
            </a:r>
            <a:r>
              <a:rPr lang="en-US" altLang="zh-CN" sz="2000" dirty="0"/>
              <a:t>vehicle</a:t>
            </a:r>
            <a:r>
              <a:rPr lang="zh-CN" altLang="zh-CN" sz="2000" dirty="0"/>
              <a:t>的合法索引范围是</a:t>
            </a:r>
            <a:r>
              <a:rPr lang="en-US" altLang="zh-CN" sz="2000" dirty="0"/>
              <a:t>0~3</a:t>
            </a:r>
            <a:r>
              <a:rPr lang="zh-CN" altLang="zh-CN" sz="2000" dirty="0"/>
              <a:t>，逆向访问列表</a:t>
            </a:r>
            <a:r>
              <a:rPr lang="en-US" altLang="zh-CN" sz="2000" dirty="0"/>
              <a:t>vehicle</a:t>
            </a:r>
            <a:r>
              <a:rPr lang="zh-CN" altLang="zh-CN" sz="2000" dirty="0"/>
              <a:t>的合法索引范围是</a:t>
            </a:r>
            <a:r>
              <a:rPr lang="en-US" altLang="zh-CN" sz="2000" dirty="0"/>
              <a:t>-1~-4</a:t>
            </a:r>
            <a:r>
              <a:rPr lang="zh-CN" altLang="zh-CN" sz="2000" dirty="0"/>
              <a:t>， 其中</a:t>
            </a:r>
            <a:r>
              <a:rPr lang="en-US" altLang="zh-CN" sz="2000" dirty="0"/>
              <a:t>vehicle[0] </a:t>
            </a:r>
            <a:r>
              <a:rPr lang="zh-CN" altLang="zh-CN" sz="2000" dirty="0"/>
              <a:t>和</a:t>
            </a:r>
            <a:r>
              <a:rPr lang="en-US" altLang="zh-CN" sz="2000" dirty="0"/>
              <a:t>vehicle[-4]</a:t>
            </a:r>
            <a:r>
              <a:rPr lang="zh-CN" altLang="zh-CN" sz="2000" dirty="0"/>
              <a:t>、</a:t>
            </a:r>
            <a:r>
              <a:rPr lang="en-US" altLang="zh-CN" sz="2000" dirty="0"/>
              <a:t> vehicle[1] </a:t>
            </a:r>
            <a:r>
              <a:rPr lang="zh-CN" altLang="zh-CN" sz="2000" dirty="0"/>
              <a:t>和</a:t>
            </a:r>
            <a:r>
              <a:rPr lang="en-US" altLang="zh-CN" sz="2000" dirty="0"/>
              <a:t>vehicle[-3] </a:t>
            </a:r>
            <a:r>
              <a:rPr lang="zh-CN" altLang="zh-CN" sz="2000" dirty="0"/>
              <a:t>、</a:t>
            </a:r>
            <a:r>
              <a:rPr lang="en-US" altLang="zh-CN" sz="2000" dirty="0"/>
              <a:t>vehicle[2]</a:t>
            </a:r>
            <a:r>
              <a:rPr lang="zh-CN" altLang="zh-CN" sz="2000" dirty="0"/>
              <a:t>和</a:t>
            </a:r>
            <a:r>
              <a:rPr lang="en-US" altLang="zh-CN" sz="2000" dirty="0"/>
              <a:t> vehicle[-2] </a:t>
            </a:r>
            <a:r>
              <a:rPr lang="zh-CN" altLang="zh-CN" sz="2000" dirty="0"/>
              <a:t>、</a:t>
            </a:r>
            <a:r>
              <a:rPr lang="en-US" altLang="zh-CN" sz="2000" dirty="0"/>
              <a:t>vehicle[3] </a:t>
            </a:r>
            <a:r>
              <a:rPr lang="zh-CN" altLang="zh-CN" sz="2000" dirty="0"/>
              <a:t>和</a:t>
            </a:r>
            <a:r>
              <a:rPr lang="en-US" altLang="zh-CN" sz="2000" dirty="0"/>
              <a:t>vehicle[-1]</a:t>
            </a:r>
            <a:r>
              <a:rPr lang="zh-CN" altLang="zh-CN" sz="2000" dirty="0"/>
              <a:t>访问的元素相同。我们可以看出，若一个列表有</a:t>
            </a:r>
            <a:r>
              <a:rPr lang="en-US" altLang="zh-CN" sz="2000" dirty="0"/>
              <a:t>n</a:t>
            </a:r>
            <a:r>
              <a:rPr lang="zh-CN" altLang="zh-CN" sz="2000" dirty="0"/>
              <a:t>个元素，则访问元素的合法索引范围是</a:t>
            </a:r>
            <a:r>
              <a:rPr lang="en-US" altLang="zh-CN" sz="2000" dirty="0"/>
              <a:t>-n</a:t>
            </a:r>
            <a:r>
              <a:rPr lang="zh-CN" altLang="zh-CN" sz="2000" dirty="0"/>
              <a:t>～</a:t>
            </a:r>
            <a:r>
              <a:rPr lang="en-US" altLang="zh-CN" sz="2000" dirty="0"/>
              <a:t>n-1</a:t>
            </a:r>
            <a:r>
              <a:rPr lang="zh-CN" altLang="zh-CN" sz="2000" dirty="0"/>
              <a:t>，当序号</a:t>
            </a:r>
            <a:r>
              <a:rPr lang="en-US" altLang="zh-CN" sz="2000" dirty="0"/>
              <a:t>x</a:t>
            </a:r>
            <a:r>
              <a:rPr lang="zh-CN" altLang="zh-CN" sz="2000" dirty="0"/>
              <a:t>为负时，表示从右边计数，其访问的元素实际为序号为</a:t>
            </a:r>
            <a:r>
              <a:rPr lang="en-US" altLang="zh-CN" sz="2000" dirty="0" err="1"/>
              <a:t>n+x</a:t>
            </a:r>
            <a:r>
              <a:rPr lang="zh-CN" altLang="zh-CN" sz="2000" dirty="0"/>
              <a:t>的元素。这个规律对所有序列类型均有效。</a:t>
            </a:r>
            <a:endParaRPr lang="zh-CN" altLang="en-US" sz="2000" dirty="0"/>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4946650" y="2133600"/>
              <a:ext cx="1060450" cy="31750"/>
            </p14:xfrm>
          </p:contentPart>
        </mc:Choice>
        <mc:Fallback xmlns="">
          <p:pic>
            <p:nvPicPr>
              <p:cNvPr id="6" name="墨迹 5"/>
            </p:nvPicPr>
            <p:blipFill>
              <a:blip r:embed="rId2"/>
            </p:blipFill>
            <p:spPr>
              <a:xfrm>
                <a:off x="4946650" y="2133600"/>
                <a:ext cx="1060450" cy="317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4616450" y="2419350"/>
              <a:ext cx="393700" cy="25400"/>
            </p14:xfrm>
          </p:contentPart>
        </mc:Choice>
        <mc:Fallback xmlns="">
          <p:pic>
            <p:nvPicPr>
              <p:cNvPr id="8" name="墨迹 7"/>
            </p:nvPicPr>
            <p:blipFill>
              <a:blip r:embed="rId4"/>
            </p:blipFill>
            <p:spPr>
              <a:xfrm>
                <a:off x="4616450" y="2419350"/>
                <a:ext cx="39370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4648200" y="1568450"/>
              <a:ext cx="1397000" cy="114300"/>
            </p14:xfrm>
          </p:contentPart>
        </mc:Choice>
        <mc:Fallback xmlns="">
          <p:pic>
            <p:nvPicPr>
              <p:cNvPr id="9" name="墨迹 8"/>
            </p:nvPicPr>
            <p:blipFill>
              <a:blip r:embed="rId6"/>
            </p:blipFill>
            <p:spPr>
              <a:xfrm>
                <a:off x="4648200" y="1568450"/>
                <a:ext cx="1397000" cy="1143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1644650" y="2368550"/>
              <a:ext cx="1517650" cy="114300"/>
            </p14:xfrm>
          </p:contentPart>
        </mc:Choice>
        <mc:Fallback xmlns="">
          <p:pic>
            <p:nvPicPr>
              <p:cNvPr id="10" name="墨迹 9"/>
            </p:nvPicPr>
            <p:blipFill>
              <a:blip r:embed="rId8"/>
            </p:blipFill>
            <p:spPr>
              <a:xfrm>
                <a:off x="1644650" y="2368550"/>
                <a:ext cx="1517650" cy="114300"/>
              </a:xfrm>
              <a:prstGeom prst="rect"/>
            </p:spPr>
          </p:pic>
        </mc:Fallback>
      </mc:AlternateContent>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zh-CN" dirty="0"/>
              <a:t>列表、元组与字典之间的转换</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en-US" altLang="zh-CN" b="1" dirty="0"/>
              <a:t>1. </a:t>
            </a:r>
            <a:r>
              <a:rPr lang="zh-CN" altLang="zh-CN" b="1" dirty="0"/>
              <a:t>列表与字典之间的转化</a:t>
            </a:r>
            <a:endParaRPr lang="zh-CN" altLang="zh-CN" dirty="0"/>
          </a:p>
          <a:p>
            <a:pPr lvl="1"/>
            <a:r>
              <a:rPr lang="en-US" altLang="zh-CN" dirty="0"/>
              <a:t>Python</a:t>
            </a:r>
            <a:r>
              <a:rPr lang="zh-CN" altLang="zh-CN" dirty="0"/>
              <a:t>中的</a:t>
            </a:r>
            <a:r>
              <a:rPr lang="en-US" altLang="zh-CN" dirty="0"/>
              <a:t>list()</a:t>
            </a:r>
            <a:r>
              <a:rPr lang="zh-CN" altLang="zh-CN" dirty="0"/>
              <a:t>函数可以将字典转换列表，但列表不能转换为字典。</a:t>
            </a:r>
            <a:endParaRPr lang="zh-CN" altLang="en-US" dirty="0"/>
          </a:p>
        </p:txBody>
      </p:sp>
      <p:sp>
        <p:nvSpPr>
          <p:cNvPr id="4" name="矩形 3"/>
          <p:cNvSpPr/>
          <p:nvPr/>
        </p:nvSpPr>
        <p:spPr>
          <a:xfrm>
            <a:off x="767408" y="2349455"/>
            <a:ext cx="10801200" cy="4031873"/>
          </a:xfrm>
          <a:prstGeom prst="rect">
            <a:avLst/>
          </a:prstGeom>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list(abbreviation)         #</a:t>
            </a:r>
            <a:r>
              <a:rPr lang="zh-CN" altLang="zh-CN" sz="1800" kern="100" dirty="0">
                <a:latin typeface="Consolas" panose="020B0609020204030204" pitchFamily="49" charset="0"/>
                <a:ea typeface="宋体" panose="02010600030101010101" pitchFamily="2" charset="-122"/>
              </a:rPr>
              <a:t>默认将键转化为列表</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['WAN', 'CU', 'LAN', 'GUI']</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list(</a:t>
            </a:r>
            <a:r>
              <a:rPr lang="en-US" altLang="zh-CN" sz="1800" kern="100" dirty="0" err="1">
                <a:latin typeface="Consolas" panose="020B0609020204030204" pitchFamily="49" charset="0"/>
                <a:ea typeface="宋体" panose="02010600030101010101" pitchFamily="2" charset="-122"/>
              </a:rPr>
              <a:t>abbreviation.keys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['WAN', 'CU', 'LAN', 'GUI']</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list(</a:t>
            </a:r>
            <a:r>
              <a:rPr lang="en-US" altLang="zh-CN" sz="1800" kern="100" dirty="0" err="1">
                <a:latin typeface="Consolas" panose="020B0609020204030204" pitchFamily="49" charset="0"/>
                <a:ea typeface="宋体" panose="02010600030101010101" pitchFamily="2" charset="-122"/>
              </a:rPr>
              <a:t>abbreviation.values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['Wide Area Network', 'Control Unit', 'Local Area Network', 'Graphical User Interface']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&gt;&gt;&gt; list(</a:t>
            </a:r>
            <a:r>
              <a:rPr lang="en-US" altLang="zh-CN" sz="1800" kern="100" dirty="0" err="1">
                <a:latin typeface="Consolas" panose="020B0609020204030204" pitchFamily="49" charset="0"/>
                <a:ea typeface="宋体" panose="02010600030101010101" pitchFamily="2" charset="-122"/>
              </a:rPr>
              <a:t>abbreviation.items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a:t>
            </a:r>
            <a:endParaRPr lang="zh-CN" altLang="zh-CN" sz="1800" kern="100" dirty="0">
              <a:ea typeface="宋体" panose="02010600030101010101" pitchFamily="2"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zh-CN" dirty="0"/>
              <a:t>列表、元组与字典之间的转换</a:t>
            </a:r>
            <a:endParaRPr lang="zh-CN" altLang="en-US" dirty="0"/>
          </a:p>
        </p:txBody>
      </p:sp>
      <p:sp>
        <p:nvSpPr>
          <p:cNvPr id="3" name="内容占位符 2"/>
          <p:cNvSpPr>
            <a:spLocks noGrp="1"/>
          </p:cNvSpPr>
          <p:nvPr>
            <p:ph idx="1"/>
          </p:nvPr>
        </p:nvSpPr>
        <p:spPr>
          <a:xfrm>
            <a:off x="334434" y="1124745"/>
            <a:ext cx="11523135" cy="1080120"/>
          </a:xfrm>
        </p:spPr>
        <p:txBody>
          <a:bodyPr>
            <a:normAutofit lnSpcReduction="10000"/>
          </a:bodyPr>
          <a:lstStyle/>
          <a:p>
            <a:r>
              <a:rPr lang="en-US" altLang="zh-CN" b="1" dirty="0"/>
              <a:t>2. </a:t>
            </a:r>
            <a:r>
              <a:rPr lang="zh-CN" altLang="zh-CN" b="1" dirty="0"/>
              <a:t>元组与字典之间的转化</a:t>
            </a:r>
            <a:endParaRPr lang="zh-CN" altLang="zh-CN" dirty="0"/>
          </a:p>
          <a:p>
            <a:pPr lvl="1"/>
            <a:r>
              <a:rPr lang="en-US" altLang="zh-CN" dirty="0"/>
              <a:t>Python</a:t>
            </a:r>
            <a:r>
              <a:rPr lang="zh-CN" altLang="zh-CN" dirty="0"/>
              <a:t>中的</a:t>
            </a:r>
            <a:r>
              <a:rPr lang="en-US" altLang="zh-CN" dirty="0"/>
              <a:t>tuple()</a:t>
            </a:r>
            <a:r>
              <a:rPr lang="zh-CN" altLang="zh-CN" dirty="0"/>
              <a:t>函数可以将字典转换元组，但元组不能转换为字典。</a:t>
            </a:r>
            <a:endParaRPr lang="zh-CN" altLang="en-US" dirty="0"/>
          </a:p>
        </p:txBody>
      </p:sp>
      <p:sp>
        <p:nvSpPr>
          <p:cNvPr id="4" name="矩形 3"/>
          <p:cNvSpPr/>
          <p:nvPr/>
        </p:nvSpPr>
        <p:spPr>
          <a:xfrm>
            <a:off x="839416" y="2204864"/>
            <a:ext cx="9793088" cy="4237057"/>
          </a:xfrm>
          <a:prstGeom prst="rect">
            <a:avLst/>
          </a:prstGeom>
        </p:spPr>
        <p:txBody>
          <a:bodyPr wrap="square">
            <a:spAutoFit/>
          </a:bodyPr>
          <a:lstStyle/>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abbreviation ={'</a:t>
            </a:r>
            <a:r>
              <a:rPr lang="en-US" altLang="zh-CN" sz="1800" kern="100" dirty="0" err="1">
                <a:latin typeface="Consolas" panose="020B0609020204030204" pitchFamily="49" charset="0"/>
                <a:ea typeface="宋体" panose="02010600030101010101" pitchFamily="2" charset="-122"/>
              </a:rPr>
              <a:t>WAN':'Wide</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CU':'Control</a:t>
            </a:r>
            <a:r>
              <a:rPr lang="en-US" altLang="zh-CN" sz="1800" kern="100" dirty="0">
                <a:latin typeface="Consolas" panose="020B0609020204030204" pitchFamily="49" charset="0"/>
                <a:ea typeface="宋体" panose="02010600030101010101" pitchFamily="2" charset="-122"/>
              </a:rPr>
              <a:t> Unit', '</a:t>
            </a:r>
            <a:r>
              <a:rPr lang="en-US" altLang="zh-CN" sz="1800" kern="100" dirty="0" err="1">
                <a:latin typeface="Consolas" panose="020B0609020204030204" pitchFamily="49" charset="0"/>
                <a:ea typeface="宋体" panose="02010600030101010101" pitchFamily="2" charset="-122"/>
              </a:rPr>
              <a:t>LAN':'Local</a:t>
            </a:r>
            <a:r>
              <a:rPr lang="en-US" altLang="zh-CN" sz="1800" kern="100" dirty="0">
                <a:latin typeface="Consolas" panose="020B0609020204030204" pitchFamily="49" charset="0"/>
                <a:ea typeface="宋体" panose="02010600030101010101" pitchFamily="2" charset="-122"/>
              </a:rPr>
              <a:t> Area Network', '</a:t>
            </a:r>
            <a:r>
              <a:rPr lang="en-US" altLang="zh-CN" sz="1800" kern="100" dirty="0" err="1">
                <a:latin typeface="Consolas" panose="020B0609020204030204" pitchFamily="49" charset="0"/>
                <a:ea typeface="宋体" panose="02010600030101010101" pitchFamily="2" charset="-122"/>
              </a:rPr>
              <a:t>GUI':'Graphical</a:t>
            </a:r>
            <a:r>
              <a:rPr lang="en-US" altLang="zh-CN" sz="1800" kern="100" dirty="0">
                <a:latin typeface="Consolas" panose="020B0609020204030204" pitchFamily="49" charset="0"/>
                <a:ea typeface="宋体" panose="02010600030101010101" pitchFamily="2" charset="-122"/>
              </a:rPr>
              <a:t> User Interface'}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tuple(abbreviation)    #</a:t>
            </a:r>
            <a:r>
              <a:rPr lang="zh-CN" altLang="zh-CN" sz="1800" kern="100" dirty="0">
                <a:latin typeface="Consolas" panose="020B0609020204030204" pitchFamily="49" charset="0"/>
                <a:ea typeface="宋体" panose="02010600030101010101" pitchFamily="2" charset="-122"/>
              </a:rPr>
              <a:t>默认将键转化为元组</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('WAN', 'CU', 'LAN', 'GUI')</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tuple(</a:t>
            </a:r>
            <a:r>
              <a:rPr lang="en-US" altLang="zh-CN" sz="1800" kern="100" dirty="0" err="1">
                <a:latin typeface="Consolas" panose="020B0609020204030204" pitchFamily="49" charset="0"/>
                <a:ea typeface="宋体" panose="02010600030101010101" pitchFamily="2" charset="-122"/>
              </a:rPr>
              <a:t>abbreviation.keys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('WAN', 'CU', 'LAN', 'GUI')</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tuple(</a:t>
            </a:r>
            <a:r>
              <a:rPr lang="en-US" altLang="zh-CN" sz="1800" kern="100" dirty="0" err="1">
                <a:latin typeface="Consolas" panose="020B0609020204030204" pitchFamily="49" charset="0"/>
                <a:ea typeface="宋体" panose="02010600030101010101" pitchFamily="2" charset="-122"/>
              </a:rPr>
              <a:t>abbreviation.values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('Wide Area Network', 'Control Unit', 'Local Area Network', 'Graphical User Interface')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&gt;&gt;&gt; tuple(</a:t>
            </a:r>
            <a:r>
              <a:rPr lang="en-US" altLang="zh-CN" sz="1800" kern="100" dirty="0" err="1">
                <a:latin typeface="Consolas" panose="020B0609020204030204" pitchFamily="49" charset="0"/>
                <a:ea typeface="宋体" panose="02010600030101010101" pitchFamily="2" charset="-122"/>
              </a:rPr>
              <a:t>abbreviation.items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(('WAN', 'Wide Area Network'), ('CU', 'Control Unit'), ('LAN', 'Local Area Network'), ('GUI', 'Graphical User Interface'))</a:t>
            </a:r>
            <a:endParaRPr lang="zh-CN" altLang="zh-CN" sz="1800" kern="100" dirty="0">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4-5</a:t>
            </a:r>
            <a:r>
              <a:rPr lang="zh-CN" altLang="zh-CN" dirty="0"/>
              <a:t>】</a:t>
            </a:r>
            <a:endParaRPr lang="zh-CN" altLang="en-US" dirty="0"/>
          </a:p>
        </p:txBody>
      </p:sp>
      <p:sp>
        <p:nvSpPr>
          <p:cNvPr id="3" name="内容占位符 2"/>
          <p:cNvSpPr>
            <a:spLocks noGrp="1"/>
          </p:cNvSpPr>
          <p:nvPr>
            <p:ph idx="1"/>
          </p:nvPr>
        </p:nvSpPr>
        <p:spPr/>
        <p:txBody>
          <a:bodyPr>
            <a:normAutofit/>
          </a:bodyPr>
          <a:lstStyle/>
          <a:p>
            <a:r>
              <a:rPr lang="zh-CN" altLang="zh-CN" dirty="0"/>
              <a:t>【例</a:t>
            </a:r>
            <a:r>
              <a:rPr lang="en-US" altLang="zh-CN" dirty="0"/>
              <a:t>4-5</a:t>
            </a:r>
            <a:r>
              <a:rPr lang="zh-CN" altLang="zh-CN" dirty="0"/>
              <a:t>】假设姓名不重复，现有若干同学的姓名和成绩组成键值对存放在字典</a:t>
            </a:r>
            <a:r>
              <a:rPr lang="en-US" altLang="zh-CN" dirty="0" err="1"/>
              <a:t>stu</a:t>
            </a:r>
            <a:r>
              <a:rPr lang="zh-CN" altLang="zh-CN" dirty="0"/>
              <a:t>中。</a:t>
            </a:r>
            <a:r>
              <a:rPr lang="en-US" altLang="zh-CN" dirty="0" err="1"/>
              <a:t>stu</a:t>
            </a:r>
            <a:r>
              <a:rPr lang="en-US" altLang="zh-CN" dirty="0"/>
              <a:t>={"</a:t>
            </a:r>
            <a:r>
              <a:rPr lang="zh-CN" altLang="zh-CN" dirty="0"/>
              <a:t>张琳</a:t>
            </a:r>
            <a:r>
              <a:rPr lang="en-US" altLang="zh-CN" dirty="0"/>
              <a:t>":58,"</a:t>
            </a:r>
            <a:r>
              <a:rPr lang="zh-CN" altLang="zh-CN" dirty="0"/>
              <a:t>孙治平</a:t>
            </a:r>
            <a:r>
              <a:rPr lang="en-US" altLang="zh-CN" dirty="0"/>
              <a:t>":70,"</a:t>
            </a:r>
            <a:r>
              <a:rPr lang="zh-CN" altLang="zh-CN" dirty="0"/>
              <a:t>徐小伟</a:t>
            </a:r>
            <a:r>
              <a:rPr lang="en-US" altLang="zh-CN" dirty="0"/>
              <a:t>":89,"</a:t>
            </a:r>
            <a:r>
              <a:rPr lang="zh-CN" altLang="zh-CN" dirty="0"/>
              <a:t>徐丽萍</a:t>
            </a:r>
            <a:r>
              <a:rPr lang="en-US" altLang="zh-CN" dirty="0"/>
              <a:t>":69, "</a:t>
            </a:r>
            <a:r>
              <a:rPr lang="zh-CN" altLang="zh-CN" dirty="0"/>
              <a:t>童万丽</a:t>
            </a:r>
            <a:r>
              <a:rPr lang="en-US" altLang="zh-CN" dirty="0"/>
              <a:t>":90,"</a:t>
            </a:r>
            <a:r>
              <a:rPr lang="zh-CN" altLang="zh-CN" dirty="0"/>
              <a:t>钱志敏</a:t>
            </a:r>
            <a:r>
              <a:rPr lang="en-US" altLang="zh-CN" dirty="0"/>
              <a:t>":84,"</a:t>
            </a:r>
            <a:r>
              <a:rPr lang="zh-CN" altLang="zh-CN" dirty="0"/>
              <a:t>赵虚余</a:t>
            </a:r>
            <a:r>
              <a:rPr lang="en-US" altLang="zh-CN" dirty="0"/>
              <a:t>":64}</a:t>
            </a:r>
            <a:r>
              <a:rPr lang="zh-CN" altLang="zh-CN" dirty="0"/>
              <a:t>，请编程完成如下任务：</a:t>
            </a:r>
            <a:endParaRPr lang="zh-CN" altLang="zh-CN" dirty="0"/>
          </a:p>
          <a:p>
            <a:pPr lvl="1"/>
            <a:r>
              <a:rPr lang="zh-CN" altLang="zh-CN" dirty="0"/>
              <a:t>在字典中添加姓名为晋宇浩的同学，成绩显示为</a:t>
            </a:r>
            <a:r>
              <a:rPr lang="en-US" altLang="zh-CN" dirty="0"/>
              <a:t>"</a:t>
            </a:r>
            <a:r>
              <a:rPr lang="zh-CN" altLang="zh-CN" dirty="0"/>
              <a:t>缺考</a:t>
            </a:r>
            <a:r>
              <a:rPr lang="en-US" altLang="zh-CN" dirty="0"/>
              <a:t>"</a:t>
            </a:r>
            <a:r>
              <a:rPr lang="zh-CN" altLang="zh-CN" dirty="0"/>
              <a:t>；</a:t>
            </a:r>
            <a:endParaRPr lang="zh-CN" altLang="zh-CN" dirty="0"/>
          </a:p>
          <a:p>
            <a:pPr lvl="1"/>
            <a:r>
              <a:rPr lang="zh-CN" altLang="zh-CN" dirty="0"/>
              <a:t>张琳的成绩改为</a:t>
            </a:r>
            <a:r>
              <a:rPr lang="en-US" altLang="zh-CN" dirty="0"/>
              <a:t>60</a:t>
            </a:r>
            <a:r>
              <a:rPr lang="zh-CN" altLang="zh-CN" dirty="0"/>
              <a:t>；</a:t>
            </a:r>
            <a:endParaRPr lang="zh-CN" altLang="zh-CN" dirty="0"/>
          </a:p>
          <a:p>
            <a:pPr lvl="1"/>
            <a:r>
              <a:rPr lang="zh-CN" altLang="zh-CN" dirty="0"/>
              <a:t>删除徐小伟以及她的成绩；</a:t>
            </a:r>
            <a:endParaRPr lang="zh-CN" altLang="zh-CN" dirty="0"/>
          </a:p>
          <a:p>
            <a:pPr lvl="1"/>
            <a:r>
              <a:rPr lang="zh-CN" altLang="zh-CN" dirty="0"/>
              <a:t>显示原有字典和现有字典；</a:t>
            </a:r>
            <a:endParaRPr lang="zh-CN" altLang="zh-CN" dirty="0"/>
          </a:p>
          <a:p>
            <a:pPr lvl="1"/>
            <a:r>
              <a:rPr lang="zh-CN" altLang="zh-CN" dirty="0"/>
              <a:t>统计当前总人数；</a:t>
            </a:r>
            <a:endParaRPr lang="zh-CN" altLang="zh-CN" dirty="0"/>
          </a:p>
          <a:p>
            <a:pPr lvl="1"/>
            <a:r>
              <a:rPr lang="zh-CN" altLang="zh-CN" dirty="0"/>
              <a:t>从键盘输入一个同学的姓名，显示该同学的成绩，如字典中无此同学显示“没找到该同学”。</a:t>
            </a:r>
            <a:endParaRPr lang="zh-CN" altLang="zh-CN"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4-5</a:t>
            </a:r>
            <a:r>
              <a:rPr lang="zh-CN" altLang="zh-CN" dirty="0"/>
              <a:t>】</a:t>
            </a:r>
            <a:endParaRPr lang="zh-CN" altLang="en-US" dirty="0"/>
          </a:p>
        </p:txBody>
      </p:sp>
      <p:sp>
        <p:nvSpPr>
          <p:cNvPr id="3" name="内容占位符 2"/>
          <p:cNvSpPr>
            <a:spLocks noGrp="1"/>
          </p:cNvSpPr>
          <p:nvPr>
            <p:ph idx="1"/>
          </p:nvPr>
        </p:nvSpPr>
        <p:spPr>
          <a:xfrm>
            <a:off x="334435" y="1124745"/>
            <a:ext cx="2449198" cy="576064"/>
          </a:xfrm>
        </p:spPr>
        <p:txBody>
          <a:bodyPr/>
          <a:lstStyle/>
          <a:p>
            <a:r>
              <a:rPr lang="zh-CN" altLang="zh-CN" dirty="0"/>
              <a:t>第</a:t>
            </a:r>
            <a:r>
              <a:rPr lang="en-US" altLang="zh-CN" dirty="0"/>
              <a:t>1</a:t>
            </a:r>
            <a:r>
              <a:rPr lang="zh-CN" altLang="zh-CN" dirty="0"/>
              <a:t>种做法：</a:t>
            </a:r>
            <a:endParaRPr lang="zh-CN" altLang="en-US" dirty="0"/>
          </a:p>
        </p:txBody>
      </p:sp>
      <p:sp>
        <p:nvSpPr>
          <p:cNvPr id="4" name="矩形 3"/>
          <p:cNvSpPr/>
          <p:nvPr/>
        </p:nvSpPr>
        <p:spPr>
          <a:xfrm>
            <a:off x="2783632" y="1052736"/>
            <a:ext cx="7200800" cy="5324535"/>
          </a:xfrm>
          <a:prstGeom prst="rect">
            <a:avLst/>
          </a:prstGeom>
          <a:ln>
            <a:solidFill>
              <a:srgbClr val="00B050"/>
            </a:solidFill>
          </a:ln>
        </p:spPr>
        <p:txBody>
          <a:bodyPr wrap="square">
            <a:spAutoFit/>
          </a:bodyPr>
          <a:lstStyle/>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#example4_5_1.py</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张琳</a:t>
            </a:r>
            <a:r>
              <a:rPr lang="en-US" altLang="zh-CN" sz="1800" kern="100" dirty="0">
                <a:latin typeface="Consolas" panose="020B0609020204030204" pitchFamily="49" charset="0"/>
                <a:ea typeface="宋体" panose="02010600030101010101" pitchFamily="2" charset="-122"/>
              </a:rPr>
              <a:t>":58,"</a:t>
            </a:r>
            <a:r>
              <a:rPr lang="zh-CN" altLang="zh-CN" sz="1800" kern="100" dirty="0">
                <a:latin typeface="Consolas" panose="020B0609020204030204" pitchFamily="49" charset="0"/>
                <a:ea typeface="宋体" panose="02010600030101010101" pitchFamily="2" charset="-122"/>
              </a:rPr>
              <a:t>孙治平</a:t>
            </a:r>
            <a:r>
              <a:rPr lang="en-US" altLang="zh-CN" sz="1800" kern="100" dirty="0">
                <a:latin typeface="Consolas" panose="020B0609020204030204" pitchFamily="49" charset="0"/>
                <a:ea typeface="宋体" panose="02010600030101010101" pitchFamily="2" charset="-122"/>
              </a:rPr>
              <a:t>":70,"</a:t>
            </a:r>
            <a:r>
              <a:rPr lang="zh-CN" altLang="zh-CN" sz="1800" kern="100" dirty="0">
                <a:latin typeface="Consolas" panose="020B0609020204030204" pitchFamily="49" charset="0"/>
                <a:ea typeface="宋体" panose="02010600030101010101" pitchFamily="2" charset="-122"/>
              </a:rPr>
              <a:t>徐小伟</a:t>
            </a:r>
            <a:r>
              <a:rPr lang="en-US" altLang="zh-CN" sz="1800" kern="100" dirty="0">
                <a:latin typeface="Consolas" panose="020B0609020204030204" pitchFamily="49" charset="0"/>
                <a:ea typeface="宋体" panose="02010600030101010101" pitchFamily="2" charset="-122"/>
              </a:rPr>
              <a:t>":89,"</a:t>
            </a:r>
            <a:r>
              <a:rPr lang="zh-CN" altLang="zh-CN" sz="1800" kern="100" dirty="0">
                <a:latin typeface="Consolas" panose="020B0609020204030204" pitchFamily="49" charset="0"/>
                <a:ea typeface="宋体" panose="02010600030101010101" pitchFamily="2" charset="-122"/>
              </a:rPr>
              <a:t>徐丽萍</a:t>
            </a:r>
            <a:r>
              <a:rPr lang="en-US" altLang="zh-CN" sz="1800" kern="100" dirty="0">
                <a:latin typeface="Consolas" panose="020B0609020204030204" pitchFamily="49" charset="0"/>
                <a:ea typeface="宋体" panose="02010600030101010101" pitchFamily="2" charset="-122"/>
              </a:rPr>
              <a:t>":69,\</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    "</a:t>
            </a:r>
            <a:r>
              <a:rPr lang="zh-CN" altLang="zh-CN" sz="1800" kern="100" dirty="0">
                <a:latin typeface="Consolas" panose="020B0609020204030204" pitchFamily="49" charset="0"/>
                <a:ea typeface="宋体" panose="02010600030101010101" pitchFamily="2" charset="-122"/>
              </a:rPr>
              <a:t>童万丽</a:t>
            </a:r>
            <a:r>
              <a:rPr lang="en-US" altLang="zh-CN" sz="1800" kern="100" dirty="0">
                <a:latin typeface="Consolas" panose="020B0609020204030204" pitchFamily="49" charset="0"/>
                <a:ea typeface="宋体" panose="02010600030101010101" pitchFamily="2" charset="-122"/>
              </a:rPr>
              <a:t>":90,"</a:t>
            </a:r>
            <a:r>
              <a:rPr lang="zh-CN" altLang="zh-CN" sz="1800" kern="100" dirty="0">
                <a:latin typeface="Consolas" panose="020B0609020204030204" pitchFamily="49" charset="0"/>
                <a:ea typeface="宋体" panose="02010600030101010101" pitchFamily="2" charset="-122"/>
              </a:rPr>
              <a:t>钱志敏</a:t>
            </a:r>
            <a:r>
              <a:rPr lang="en-US" altLang="zh-CN" sz="1800" kern="100" dirty="0">
                <a:latin typeface="Consolas" panose="020B0609020204030204" pitchFamily="49" charset="0"/>
                <a:ea typeface="宋体" panose="02010600030101010101" pitchFamily="2" charset="-122"/>
              </a:rPr>
              <a:t>":84,"</a:t>
            </a:r>
            <a:r>
              <a:rPr lang="zh-CN" altLang="zh-CN" sz="1800" kern="100" dirty="0">
                <a:latin typeface="Consolas" panose="020B0609020204030204" pitchFamily="49" charset="0"/>
                <a:ea typeface="宋体" panose="02010600030101010101" pitchFamily="2" charset="-122"/>
              </a:rPr>
              <a:t>赵虚余</a:t>
            </a:r>
            <a:r>
              <a:rPr lang="en-US" altLang="zh-CN" sz="1800" kern="100" dirty="0">
                <a:latin typeface="Consolas" panose="020B0609020204030204" pitchFamily="49" charset="0"/>
                <a:ea typeface="宋体" panose="02010600030101010101" pitchFamily="2" charset="-122"/>
              </a:rPr>
              <a:t>":64}</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原有字典：</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晋宇浩</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缺考</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张琳</a:t>
            </a:r>
            <a:r>
              <a:rPr lang="en-US" altLang="zh-CN" sz="1800" kern="100" dirty="0">
                <a:latin typeface="Consolas" panose="020B0609020204030204" pitchFamily="49" charset="0"/>
                <a:ea typeface="宋体" panose="02010600030101010101" pitchFamily="2" charset="-122"/>
              </a:rPr>
              <a:t>']=60</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del </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徐小伟</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现有字典：</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当前总人数为：</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len</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name=input('</a:t>
            </a:r>
            <a:r>
              <a:rPr lang="zh-CN" altLang="zh-CN" sz="1800" kern="100" dirty="0">
                <a:latin typeface="Consolas" panose="020B0609020204030204" pitchFamily="49" charset="0"/>
                <a:ea typeface="宋体" panose="02010600030101010101" pitchFamily="2" charset="-122"/>
              </a:rPr>
              <a:t>请输入姓名：</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if name in </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该同学成绩为：</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[name])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else:</a:t>
            </a:r>
            <a:endParaRPr lang="zh-CN" altLang="zh-CN" sz="1800" kern="100" dirty="0">
              <a:ea typeface="宋体" panose="02010600030101010101" pitchFamily="2" charset="-122"/>
            </a:endParaRPr>
          </a:p>
          <a:p>
            <a:pPr indent="228600" algn="l">
              <a:spcBef>
                <a:spcPts val="600"/>
              </a:spcBef>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没找到该同学</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4-5</a:t>
            </a:r>
            <a:r>
              <a:rPr lang="zh-CN" altLang="zh-CN" dirty="0"/>
              <a:t>】</a:t>
            </a:r>
            <a:endParaRPr lang="zh-CN" altLang="en-US" dirty="0"/>
          </a:p>
        </p:txBody>
      </p:sp>
      <p:sp>
        <p:nvSpPr>
          <p:cNvPr id="3" name="内容占位符 2"/>
          <p:cNvSpPr>
            <a:spLocks noGrp="1"/>
          </p:cNvSpPr>
          <p:nvPr>
            <p:ph idx="1"/>
          </p:nvPr>
        </p:nvSpPr>
        <p:spPr>
          <a:xfrm>
            <a:off x="334435" y="1048102"/>
            <a:ext cx="4681446" cy="648072"/>
          </a:xfrm>
        </p:spPr>
        <p:txBody>
          <a:bodyPr/>
          <a:lstStyle/>
          <a:p>
            <a:r>
              <a:rPr lang="zh-CN" altLang="zh-CN" dirty="0"/>
              <a:t>程序可能的一次运行结果：</a:t>
            </a:r>
            <a:endParaRPr lang="zh-CN" altLang="en-US" dirty="0"/>
          </a:p>
        </p:txBody>
      </p:sp>
      <p:sp>
        <p:nvSpPr>
          <p:cNvPr id="4" name="矩形 3"/>
          <p:cNvSpPr/>
          <p:nvPr/>
        </p:nvSpPr>
        <p:spPr>
          <a:xfrm>
            <a:off x="678559" y="1560273"/>
            <a:ext cx="11162169" cy="2246769"/>
          </a:xfrm>
          <a:prstGeom prst="rect">
            <a:avLst/>
          </a:prstGeom>
        </p:spPr>
        <p:txBody>
          <a:bodyPr wrap="square">
            <a:spAutoFit/>
          </a:bodyPr>
          <a:lstStyle/>
          <a:p>
            <a:pPr indent="228600" algn="just">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just">
              <a:spcAft>
                <a:spcPts val="0"/>
              </a:spcAft>
            </a:pPr>
            <a:r>
              <a:rPr lang="en-US" altLang="zh-CN" kern="100" dirty="0">
                <a:latin typeface="Consolas" panose="020B0609020204030204" pitchFamily="49" charset="0"/>
                <a:ea typeface="宋体" panose="02010600030101010101" pitchFamily="2" charset="-122"/>
              </a:rPr>
              <a:t>============ RESTART: G:\example4_5_1.py ============</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原有字典：</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张琳</a:t>
            </a:r>
            <a:r>
              <a:rPr lang="en-US" altLang="zh-CN" kern="100" dirty="0">
                <a:latin typeface="Consolas" panose="020B0609020204030204" pitchFamily="49" charset="0"/>
                <a:ea typeface="宋体" panose="02010600030101010101" pitchFamily="2" charset="-122"/>
              </a:rPr>
              <a:t>': 58, '</a:t>
            </a:r>
            <a:r>
              <a:rPr lang="zh-CN" altLang="zh-CN" kern="100" dirty="0">
                <a:latin typeface="Consolas" panose="020B0609020204030204" pitchFamily="49" charset="0"/>
                <a:ea typeface="宋体" panose="02010600030101010101" pitchFamily="2" charset="-122"/>
              </a:rPr>
              <a:t>孙治平</a:t>
            </a:r>
            <a:r>
              <a:rPr lang="en-US" altLang="zh-CN" kern="100" dirty="0">
                <a:latin typeface="Consolas" panose="020B0609020204030204" pitchFamily="49" charset="0"/>
                <a:ea typeface="宋体" panose="02010600030101010101" pitchFamily="2" charset="-122"/>
              </a:rPr>
              <a:t>': 70, '</a:t>
            </a:r>
            <a:r>
              <a:rPr lang="zh-CN" altLang="zh-CN" kern="100" dirty="0">
                <a:latin typeface="Consolas" panose="020B0609020204030204" pitchFamily="49" charset="0"/>
                <a:ea typeface="宋体" panose="02010600030101010101" pitchFamily="2" charset="-122"/>
              </a:rPr>
              <a:t>徐小伟</a:t>
            </a:r>
            <a:r>
              <a:rPr lang="en-US" altLang="zh-CN" kern="100" dirty="0">
                <a:latin typeface="Consolas" panose="020B0609020204030204" pitchFamily="49" charset="0"/>
                <a:ea typeface="宋体" panose="02010600030101010101" pitchFamily="2" charset="-122"/>
              </a:rPr>
              <a:t>': 89, '</a:t>
            </a:r>
            <a:r>
              <a:rPr lang="zh-CN" altLang="zh-CN" kern="100" dirty="0">
                <a:latin typeface="Consolas" panose="020B0609020204030204" pitchFamily="49" charset="0"/>
                <a:ea typeface="宋体" panose="02010600030101010101" pitchFamily="2" charset="-122"/>
              </a:rPr>
              <a:t>徐丽萍</a:t>
            </a:r>
            <a:r>
              <a:rPr lang="en-US" altLang="zh-CN" kern="100" dirty="0">
                <a:latin typeface="Consolas" panose="020B0609020204030204" pitchFamily="49" charset="0"/>
                <a:ea typeface="宋体" panose="02010600030101010101" pitchFamily="2" charset="-122"/>
              </a:rPr>
              <a:t>': 69, '</a:t>
            </a:r>
            <a:r>
              <a:rPr lang="zh-CN" altLang="zh-CN" kern="100" dirty="0">
                <a:latin typeface="Consolas" panose="020B0609020204030204" pitchFamily="49" charset="0"/>
                <a:ea typeface="宋体" panose="02010600030101010101" pitchFamily="2" charset="-122"/>
              </a:rPr>
              <a:t>童万丽</a:t>
            </a:r>
            <a:r>
              <a:rPr lang="en-US" altLang="zh-CN" kern="100" dirty="0">
                <a:latin typeface="Consolas" panose="020B0609020204030204" pitchFamily="49" charset="0"/>
                <a:ea typeface="宋体" panose="02010600030101010101" pitchFamily="2" charset="-122"/>
              </a:rPr>
              <a:t>': 90, '</a:t>
            </a:r>
            <a:r>
              <a:rPr lang="zh-CN" altLang="zh-CN" kern="100" dirty="0">
                <a:latin typeface="Consolas" panose="020B0609020204030204" pitchFamily="49" charset="0"/>
                <a:ea typeface="宋体" panose="02010600030101010101" pitchFamily="2" charset="-122"/>
              </a:rPr>
              <a:t>钱志敏</a:t>
            </a:r>
            <a:r>
              <a:rPr lang="en-US" altLang="zh-CN" kern="100" dirty="0">
                <a:latin typeface="Consolas" panose="020B0609020204030204" pitchFamily="49" charset="0"/>
                <a:ea typeface="宋体" panose="02010600030101010101" pitchFamily="2" charset="-122"/>
              </a:rPr>
              <a:t>': 84, '</a:t>
            </a:r>
            <a:r>
              <a:rPr lang="zh-CN" altLang="zh-CN" kern="100" dirty="0">
                <a:latin typeface="Consolas" panose="020B0609020204030204" pitchFamily="49" charset="0"/>
                <a:ea typeface="宋体" panose="02010600030101010101" pitchFamily="2" charset="-122"/>
              </a:rPr>
              <a:t>赵虚余</a:t>
            </a:r>
            <a:r>
              <a:rPr lang="en-US" altLang="zh-CN" kern="100" dirty="0">
                <a:latin typeface="Consolas" panose="020B0609020204030204" pitchFamily="49" charset="0"/>
                <a:ea typeface="宋体" panose="02010600030101010101" pitchFamily="2" charset="-122"/>
              </a:rPr>
              <a:t>': 64}</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现有字典：</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张琳</a:t>
            </a:r>
            <a:r>
              <a:rPr lang="en-US" altLang="zh-CN" kern="100" dirty="0">
                <a:latin typeface="Consolas" panose="020B0609020204030204" pitchFamily="49" charset="0"/>
                <a:ea typeface="宋体" panose="02010600030101010101" pitchFamily="2" charset="-122"/>
              </a:rPr>
              <a:t>': 60, '</a:t>
            </a:r>
            <a:r>
              <a:rPr lang="zh-CN" altLang="zh-CN" kern="100" dirty="0">
                <a:latin typeface="Consolas" panose="020B0609020204030204" pitchFamily="49" charset="0"/>
                <a:ea typeface="宋体" panose="02010600030101010101" pitchFamily="2" charset="-122"/>
              </a:rPr>
              <a:t>孙治平</a:t>
            </a:r>
            <a:r>
              <a:rPr lang="en-US" altLang="zh-CN" kern="100" dirty="0">
                <a:latin typeface="Consolas" panose="020B0609020204030204" pitchFamily="49" charset="0"/>
                <a:ea typeface="宋体" panose="02010600030101010101" pitchFamily="2" charset="-122"/>
              </a:rPr>
              <a:t>': 70, '</a:t>
            </a:r>
            <a:r>
              <a:rPr lang="zh-CN" altLang="zh-CN" kern="100" dirty="0">
                <a:latin typeface="Consolas" panose="020B0609020204030204" pitchFamily="49" charset="0"/>
                <a:ea typeface="宋体" panose="02010600030101010101" pitchFamily="2" charset="-122"/>
              </a:rPr>
              <a:t>徐丽萍</a:t>
            </a:r>
            <a:r>
              <a:rPr lang="en-US" altLang="zh-CN" kern="100" dirty="0">
                <a:latin typeface="Consolas" panose="020B0609020204030204" pitchFamily="49" charset="0"/>
                <a:ea typeface="宋体" panose="02010600030101010101" pitchFamily="2" charset="-122"/>
              </a:rPr>
              <a:t>': 69, '</a:t>
            </a:r>
            <a:r>
              <a:rPr lang="zh-CN" altLang="zh-CN" kern="100" dirty="0">
                <a:latin typeface="Consolas" panose="020B0609020204030204" pitchFamily="49" charset="0"/>
                <a:ea typeface="宋体" panose="02010600030101010101" pitchFamily="2" charset="-122"/>
              </a:rPr>
              <a:t>童万丽</a:t>
            </a:r>
            <a:r>
              <a:rPr lang="en-US" altLang="zh-CN" kern="100" dirty="0">
                <a:latin typeface="Consolas" panose="020B0609020204030204" pitchFamily="49" charset="0"/>
                <a:ea typeface="宋体" panose="02010600030101010101" pitchFamily="2" charset="-122"/>
              </a:rPr>
              <a:t>': 90, '</a:t>
            </a:r>
            <a:r>
              <a:rPr lang="zh-CN" altLang="zh-CN" kern="100" dirty="0">
                <a:latin typeface="Consolas" panose="020B0609020204030204" pitchFamily="49" charset="0"/>
                <a:ea typeface="宋体" panose="02010600030101010101" pitchFamily="2" charset="-122"/>
              </a:rPr>
              <a:t>钱志敏</a:t>
            </a:r>
            <a:r>
              <a:rPr lang="en-US" altLang="zh-CN" kern="100" dirty="0">
                <a:latin typeface="Consolas" panose="020B0609020204030204" pitchFamily="49" charset="0"/>
                <a:ea typeface="宋体" panose="02010600030101010101" pitchFamily="2" charset="-122"/>
              </a:rPr>
              <a:t>': 84, '</a:t>
            </a:r>
            <a:r>
              <a:rPr lang="zh-CN" altLang="zh-CN" kern="100" dirty="0">
                <a:latin typeface="Consolas" panose="020B0609020204030204" pitchFamily="49" charset="0"/>
                <a:ea typeface="宋体" panose="02010600030101010101" pitchFamily="2" charset="-122"/>
              </a:rPr>
              <a:t>赵虚余</a:t>
            </a:r>
            <a:r>
              <a:rPr lang="en-US" altLang="zh-CN" kern="100" dirty="0">
                <a:latin typeface="Consolas" panose="020B0609020204030204" pitchFamily="49" charset="0"/>
                <a:ea typeface="宋体" panose="02010600030101010101" pitchFamily="2" charset="-122"/>
              </a:rPr>
              <a:t>': 64, '</a:t>
            </a:r>
            <a:r>
              <a:rPr lang="zh-CN" altLang="zh-CN" kern="100" dirty="0">
                <a:latin typeface="Consolas" panose="020B0609020204030204" pitchFamily="49" charset="0"/>
                <a:ea typeface="宋体" panose="02010600030101010101" pitchFamily="2" charset="-122"/>
              </a:rPr>
              <a:t>晋宇浩</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缺考</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当前总人数为：</a:t>
            </a:r>
            <a:r>
              <a:rPr lang="en-US" altLang="zh-CN" kern="100" dirty="0">
                <a:latin typeface="Consolas" panose="020B0609020204030204" pitchFamily="49" charset="0"/>
                <a:ea typeface="宋体" panose="02010600030101010101" pitchFamily="2" charset="-122"/>
              </a:rPr>
              <a:t> 7</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请输入姓名：童万丽</a:t>
            </a:r>
            <a:endParaRPr lang="zh-CN" altLang="zh-CN" sz="1800" kern="100" dirty="0">
              <a:ea typeface="宋体" panose="02010600030101010101" pitchFamily="2" charset="-122"/>
            </a:endParaRPr>
          </a:p>
          <a:p>
            <a:pPr indent="228600" algn="just">
              <a:spcAft>
                <a:spcPts val="0"/>
              </a:spcAft>
            </a:pPr>
            <a:r>
              <a:rPr lang="zh-CN" altLang="zh-CN" kern="100" dirty="0">
                <a:latin typeface="Consolas" panose="020B0609020204030204" pitchFamily="49" charset="0"/>
                <a:ea typeface="宋体" panose="02010600030101010101" pitchFamily="2" charset="-122"/>
              </a:rPr>
              <a:t>该同学成绩为：</a:t>
            </a:r>
            <a:r>
              <a:rPr lang="en-US" altLang="zh-CN" kern="100" dirty="0">
                <a:latin typeface="Consolas" panose="020B0609020204030204" pitchFamily="49" charset="0"/>
                <a:ea typeface="宋体" panose="02010600030101010101" pitchFamily="2" charset="-122"/>
              </a:rPr>
              <a:t> 90</a:t>
            </a:r>
            <a:endParaRPr lang="zh-CN" altLang="zh-CN" sz="1800" kern="100" dirty="0">
              <a:ea typeface="宋体" panose="02010600030101010101" pitchFamily="2" charset="-122"/>
            </a:endParaRPr>
          </a:p>
        </p:txBody>
      </p:sp>
      <p:sp>
        <p:nvSpPr>
          <p:cNvPr id="5" name="矩形 4"/>
          <p:cNvSpPr/>
          <p:nvPr/>
        </p:nvSpPr>
        <p:spPr>
          <a:xfrm>
            <a:off x="590176" y="4293096"/>
            <a:ext cx="11338936" cy="2246769"/>
          </a:xfrm>
          <a:prstGeom prst="rect">
            <a:avLst/>
          </a:prstGeom>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G:\example4_5_1.py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原有字典：</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张琳</a:t>
            </a:r>
            <a:r>
              <a:rPr lang="en-US" altLang="zh-CN" kern="100" dirty="0">
                <a:latin typeface="Consolas" panose="020B0609020204030204" pitchFamily="49" charset="0"/>
                <a:ea typeface="宋体" panose="02010600030101010101" pitchFamily="2" charset="-122"/>
              </a:rPr>
              <a:t>': 58, '</a:t>
            </a:r>
            <a:r>
              <a:rPr lang="zh-CN" altLang="zh-CN" kern="100" dirty="0">
                <a:latin typeface="Consolas" panose="020B0609020204030204" pitchFamily="49" charset="0"/>
                <a:ea typeface="宋体" panose="02010600030101010101" pitchFamily="2" charset="-122"/>
              </a:rPr>
              <a:t>孙治平</a:t>
            </a:r>
            <a:r>
              <a:rPr lang="en-US" altLang="zh-CN" kern="100" dirty="0">
                <a:latin typeface="Consolas" panose="020B0609020204030204" pitchFamily="49" charset="0"/>
                <a:ea typeface="宋体" panose="02010600030101010101" pitchFamily="2" charset="-122"/>
              </a:rPr>
              <a:t>': 70, '</a:t>
            </a:r>
            <a:r>
              <a:rPr lang="zh-CN" altLang="zh-CN" kern="100" dirty="0">
                <a:latin typeface="Consolas" panose="020B0609020204030204" pitchFamily="49" charset="0"/>
                <a:ea typeface="宋体" panose="02010600030101010101" pitchFamily="2" charset="-122"/>
              </a:rPr>
              <a:t>徐小伟</a:t>
            </a:r>
            <a:r>
              <a:rPr lang="en-US" altLang="zh-CN" kern="100" dirty="0">
                <a:latin typeface="Consolas" panose="020B0609020204030204" pitchFamily="49" charset="0"/>
                <a:ea typeface="宋体" panose="02010600030101010101" pitchFamily="2" charset="-122"/>
              </a:rPr>
              <a:t>': 89, '</a:t>
            </a:r>
            <a:r>
              <a:rPr lang="zh-CN" altLang="zh-CN" kern="100" dirty="0">
                <a:latin typeface="Consolas" panose="020B0609020204030204" pitchFamily="49" charset="0"/>
                <a:ea typeface="宋体" panose="02010600030101010101" pitchFamily="2" charset="-122"/>
              </a:rPr>
              <a:t>徐丽萍</a:t>
            </a:r>
            <a:r>
              <a:rPr lang="en-US" altLang="zh-CN" kern="100" dirty="0">
                <a:latin typeface="Consolas" panose="020B0609020204030204" pitchFamily="49" charset="0"/>
                <a:ea typeface="宋体" panose="02010600030101010101" pitchFamily="2" charset="-122"/>
              </a:rPr>
              <a:t>': 69, '</a:t>
            </a:r>
            <a:r>
              <a:rPr lang="zh-CN" altLang="zh-CN" kern="100" dirty="0">
                <a:latin typeface="Consolas" panose="020B0609020204030204" pitchFamily="49" charset="0"/>
                <a:ea typeface="宋体" panose="02010600030101010101" pitchFamily="2" charset="-122"/>
              </a:rPr>
              <a:t>童万丽</a:t>
            </a:r>
            <a:r>
              <a:rPr lang="en-US" altLang="zh-CN" kern="100" dirty="0">
                <a:latin typeface="Consolas" panose="020B0609020204030204" pitchFamily="49" charset="0"/>
                <a:ea typeface="宋体" panose="02010600030101010101" pitchFamily="2" charset="-122"/>
              </a:rPr>
              <a:t>': 90, '</a:t>
            </a:r>
            <a:r>
              <a:rPr lang="zh-CN" altLang="zh-CN" kern="100" dirty="0">
                <a:latin typeface="Consolas" panose="020B0609020204030204" pitchFamily="49" charset="0"/>
                <a:ea typeface="宋体" panose="02010600030101010101" pitchFamily="2" charset="-122"/>
              </a:rPr>
              <a:t>钱志敏</a:t>
            </a:r>
            <a:r>
              <a:rPr lang="en-US" altLang="zh-CN" kern="100" dirty="0">
                <a:latin typeface="Consolas" panose="020B0609020204030204" pitchFamily="49" charset="0"/>
                <a:ea typeface="宋体" panose="02010600030101010101" pitchFamily="2" charset="-122"/>
              </a:rPr>
              <a:t>': 84, '</a:t>
            </a:r>
            <a:r>
              <a:rPr lang="zh-CN" altLang="zh-CN" kern="100" dirty="0">
                <a:latin typeface="Consolas" panose="020B0609020204030204" pitchFamily="49" charset="0"/>
                <a:ea typeface="宋体" panose="02010600030101010101" pitchFamily="2" charset="-122"/>
              </a:rPr>
              <a:t>赵虚余</a:t>
            </a:r>
            <a:r>
              <a:rPr lang="en-US" altLang="zh-CN" kern="100" dirty="0">
                <a:latin typeface="Consolas" panose="020B0609020204030204" pitchFamily="49" charset="0"/>
                <a:ea typeface="宋体" panose="02010600030101010101" pitchFamily="2" charset="-122"/>
              </a:rPr>
              <a:t>': 64}</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现有字典：</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张琳</a:t>
            </a:r>
            <a:r>
              <a:rPr lang="en-US" altLang="zh-CN" kern="100" dirty="0">
                <a:latin typeface="Consolas" panose="020B0609020204030204" pitchFamily="49" charset="0"/>
                <a:ea typeface="宋体" panose="02010600030101010101" pitchFamily="2" charset="-122"/>
              </a:rPr>
              <a:t>': 60, '</a:t>
            </a:r>
            <a:r>
              <a:rPr lang="zh-CN" altLang="zh-CN" kern="100" dirty="0">
                <a:latin typeface="Consolas" panose="020B0609020204030204" pitchFamily="49" charset="0"/>
                <a:ea typeface="宋体" panose="02010600030101010101" pitchFamily="2" charset="-122"/>
              </a:rPr>
              <a:t>孙治平</a:t>
            </a:r>
            <a:r>
              <a:rPr lang="en-US" altLang="zh-CN" kern="100" dirty="0">
                <a:latin typeface="Consolas" panose="020B0609020204030204" pitchFamily="49" charset="0"/>
                <a:ea typeface="宋体" panose="02010600030101010101" pitchFamily="2" charset="-122"/>
              </a:rPr>
              <a:t>': 70, '</a:t>
            </a:r>
            <a:r>
              <a:rPr lang="zh-CN" altLang="zh-CN" kern="100" dirty="0">
                <a:latin typeface="Consolas" panose="020B0609020204030204" pitchFamily="49" charset="0"/>
                <a:ea typeface="宋体" panose="02010600030101010101" pitchFamily="2" charset="-122"/>
              </a:rPr>
              <a:t>徐丽萍</a:t>
            </a:r>
            <a:r>
              <a:rPr lang="en-US" altLang="zh-CN" kern="100" dirty="0">
                <a:latin typeface="Consolas" panose="020B0609020204030204" pitchFamily="49" charset="0"/>
                <a:ea typeface="宋体" panose="02010600030101010101" pitchFamily="2" charset="-122"/>
              </a:rPr>
              <a:t>': 69, '</a:t>
            </a:r>
            <a:r>
              <a:rPr lang="zh-CN" altLang="zh-CN" kern="100" dirty="0">
                <a:latin typeface="Consolas" panose="020B0609020204030204" pitchFamily="49" charset="0"/>
                <a:ea typeface="宋体" panose="02010600030101010101" pitchFamily="2" charset="-122"/>
              </a:rPr>
              <a:t>童万丽</a:t>
            </a:r>
            <a:r>
              <a:rPr lang="en-US" altLang="zh-CN" kern="100" dirty="0">
                <a:latin typeface="Consolas" panose="020B0609020204030204" pitchFamily="49" charset="0"/>
                <a:ea typeface="宋体" panose="02010600030101010101" pitchFamily="2" charset="-122"/>
              </a:rPr>
              <a:t>': 90, '</a:t>
            </a:r>
            <a:r>
              <a:rPr lang="zh-CN" altLang="zh-CN" kern="100" dirty="0">
                <a:latin typeface="Consolas" panose="020B0609020204030204" pitchFamily="49" charset="0"/>
                <a:ea typeface="宋体" panose="02010600030101010101" pitchFamily="2" charset="-122"/>
              </a:rPr>
              <a:t>钱志敏</a:t>
            </a:r>
            <a:r>
              <a:rPr lang="en-US" altLang="zh-CN" kern="100" dirty="0">
                <a:latin typeface="Consolas" panose="020B0609020204030204" pitchFamily="49" charset="0"/>
                <a:ea typeface="宋体" panose="02010600030101010101" pitchFamily="2" charset="-122"/>
              </a:rPr>
              <a:t>': 84, '</a:t>
            </a:r>
            <a:r>
              <a:rPr lang="zh-CN" altLang="zh-CN" kern="100" dirty="0">
                <a:latin typeface="Consolas" panose="020B0609020204030204" pitchFamily="49" charset="0"/>
                <a:ea typeface="宋体" panose="02010600030101010101" pitchFamily="2" charset="-122"/>
              </a:rPr>
              <a:t>赵虚余</a:t>
            </a:r>
            <a:r>
              <a:rPr lang="en-US" altLang="zh-CN" kern="100" dirty="0">
                <a:latin typeface="Consolas" panose="020B0609020204030204" pitchFamily="49" charset="0"/>
                <a:ea typeface="宋体" panose="02010600030101010101" pitchFamily="2" charset="-122"/>
              </a:rPr>
              <a:t>': 64, '</a:t>
            </a:r>
            <a:r>
              <a:rPr lang="zh-CN" altLang="zh-CN" kern="100" dirty="0">
                <a:latin typeface="Consolas" panose="020B0609020204030204" pitchFamily="49" charset="0"/>
                <a:ea typeface="宋体" panose="02010600030101010101" pitchFamily="2" charset="-122"/>
              </a:rPr>
              <a:t>晋宇浩</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缺考</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当前总人数为：</a:t>
            </a:r>
            <a:r>
              <a:rPr lang="en-US" altLang="zh-CN" kern="100" dirty="0">
                <a:latin typeface="Consolas" panose="020B0609020204030204" pitchFamily="49" charset="0"/>
                <a:ea typeface="宋体" panose="02010600030101010101" pitchFamily="2" charset="-122"/>
              </a:rPr>
              <a:t> 7</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请输入姓名：张平</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没找到该同学</a:t>
            </a:r>
            <a:endParaRPr lang="zh-CN" altLang="zh-CN" sz="1800" kern="100" dirty="0">
              <a:ea typeface="宋体" panose="02010600030101010101" pitchFamily="2" charset="-122"/>
            </a:endParaRPr>
          </a:p>
        </p:txBody>
      </p:sp>
      <p:sp>
        <p:nvSpPr>
          <p:cNvPr id="6" name="内容占位符 2"/>
          <p:cNvSpPr txBox="1"/>
          <p:nvPr/>
        </p:nvSpPr>
        <p:spPr bwMode="auto">
          <a:xfrm>
            <a:off x="262888" y="3807042"/>
            <a:ext cx="4988433"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355"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8080"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5280"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8180"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3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5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7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980"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kern="0" dirty="0"/>
              <a:t>程序可能的</a:t>
            </a:r>
            <a:r>
              <a:rPr lang="zh-CN" altLang="zh-CN" dirty="0"/>
              <a:t>另一次</a:t>
            </a:r>
            <a:r>
              <a:rPr lang="zh-CN" altLang="zh-CN" kern="0" dirty="0"/>
              <a:t>运行结果：</a:t>
            </a:r>
            <a:endParaRPr lang="zh-CN" altLang="en-US" kern="0"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4-5</a:t>
            </a:r>
            <a:r>
              <a:rPr lang="zh-CN" altLang="zh-CN" dirty="0"/>
              <a:t>】</a:t>
            </a:r>
            <a:endParaRPr lang="zh-CN" altLang="en-US" dirty="0"/>
          </a:p>
        </p:txBody>
      </p:sp>
      <p:sp>
        <p:nvSpPr>
          <p:cNvPr id="3" name="内容占位符 2"/>
          <p:cNvSpPr>
            <a:spLocks noGrp="1"/>
          </p:cNvSpPr>
          <p:nvPr>
            <p:ph idx="1"/>
          </p:nvPr>
        </p:nvSpPr>
        <p:spPr>
          <a:xfrm>
            <a:off x="334435" y="1124745"/>
            <a:ext cx="2737230" cy="576064"/>
          </a:xfrm>
        </p:spPr>
        <p:txBody>
          <a:bodyPr/>
          <a:lstStyle/>
          <a:p>
            <a:r>
              <a:rPr lang="zh-CN" altLang="zh-CN" dirty="0"/>
              <a:t>第</a:t>
            </a:r>
            <a:r>
              <a:rPr lang="en-US" altLang="zh-CN" dirty="0"/>
              <a:t>2</a:t>
            </a:r>
            <a:r>
              <a:rPr lang="zh-CN" altLang="zh-CN" dirty="0"/>
              <a:t>种做法：</a:t>
            </a:r>
            <a:endParaRPr lang="zh-CN" altLang="en-US" dirty="0"/>
          </a:p>
        </p:txBody>
      </p:sp>
      <p:sp>
        <p:nvSpPr>
          <p:cNvPr id="4" name="矩形 3"/>
          <p:cNvSpPr/>
          <p:nvPr/>
        </p:nvSpPr>
        <p:spPr>
          <a:xfrm>
            <a:off x="3048000" y="1149320"/>
            <a:ext cx="7008440" cy="5304016"/>
          </a:xfrm>
          <a:prstGeom prst="rect">
            <a:avLst/>
          </a:prstGeom>
          <a:ln>
            <a:solidFill>
              <a:srgbClr val="00B050"/>
            </a:solidFill>
          </a:ln>
        </p:spPr>
        <p:txBody>
          <a:bodyPr wrap="square">
            <a:spAutoFit/>
          </a:bodyPr>
          <a:lstStyle/>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#example4_5_2.py</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张琳</a:t>
            </a:r>
            <a:r>
              <a:rPr lang="en-US" altLang="zh-CN" sz="1800" kern="100" dirty="0">
                <a:latin typeface="Consolas" panose="020B0609020204030204" pitchFamily="49" charset="0"/>
                <a:ea typeface="宋体" panose="02010600030101010101" pitchFamily="2" charset="-122"/>
              </a:rPr>
              <a:t>":58,"</a:t>
            </a:r>
            <a:r>
              <a:rPr lang="zh-CN" altLang="zh-CN" sz="1800" kern="100" dirty="0">
                <a:latin typeface="Consolas" panose="020B0609020204030204" pitchFamily="49" charset="0"/>
                <a:ea typeface="宋体" panose="02010600030101010101" pitchFamily="2" charset="-122"/>
              </a:rPr>
              <a:t>孙治平</a:t>
            </a:r>
            <a:r>
              <a:rPr lang="en-US" altLang="zh-CN" sz="1800" kern="100" dirty="0">
                <a:latin typeface="Consolas" panose="020B0609020204030204" pitchFamily="49" charset="0"/>
                <a:ea typeface="宋体" panose="02010600030101010101" pitchFamily="2" charset="-122"/>
              </a:rPr>
              <a:t>":70,"</a:t>
            </a:r>
            <a:r>
              <a:rPr lang="zh-CN" altLang="zh-CN" sz="1800" kern="100" dirty="0">
                <a:latin typeface="Consolas" panose="020B0609020204030204" pitchFamily="49" charset="0"/>
                <a:ea typeface="宋体" panose="02010600030101010101" pitchFamily="2" charset="-122"/>
              </a:rPr>
              <a:t>徐小伟</a:t>
            </a:r>
            <a:r>
              <a:rPr lang="en-US" altLang="zh-CN" sz="1800" kern="100" dirty="0">
                <a:latin typeface="Consolas" panose="020B0609020204030204" pitchFamily="49" charset="0"/>
                <a:ea typeface="宋体" panose="02010600030101010101" pitchFamily="2" charset="-122"/>
              </a:rPr>
              <a:t>":89,"</a:t>
            </a:r>
            <a:r>
              <a:rPr lang="zh-CN" altLang="zh-CN" sz="1800" kern="100" dirty="0">
                <a:latin typeface="Consolas" panose="020B0609020204030204" pitchFamily="49" charset="0"/>
                <a:ea typeface="宋体" panose="02010600030101010101" pitchFamily="2" charset="-122"/>
              </a:rPr>
              <a:t>徐丽萍</a:t>
            </a:r>
            <a:r>
              <a:rPr lang="en-US" altLang="zh-CN" sz="1800" kern="100" dirty="0">
                <a:latin typeface="Consolas" panose="020B0609020204030204" pitchFamily="49" charset="0"/>
                <a:ea typeface="宋体" panose="02010600030101010101" pitchFamily="2" charset="-122"/>
              </a:rPr>
              <a:t>":69,\</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a:t>
            </a:r>
            <a:r>
              <a:rPr lang="zh-CN" altLang="zh-CN" sz="1800" kern="100" dirty="0">
                <a:latin typeface="Consolas" panose="020B0609020204030204" pitchFamily="49" charset="0"/>
                <a:ea typeface="宋体" panose="02010600030101010101" pitchFamily="2" charset="-122"/>
              </a:rPr>
              <a:t>童万丽</a:t>
            </a:r>
            <a:r>
              <a:rPr lang="en-US" altLang="zh-CN" sz="1800" kern="100" dirty="0">
                <a:latin typeface="Consolas" panose="020B0609020204030204" pitchFamily="49" charset="0"/>
                <a:ea typeface="宋体" panose="02010600030101010101" pitchFamily="2" charset="-122"/>
              </a:rPr>
              <a:t>":90,"</a:t>
            </a:r>
            <a:r>
              <a:rPr lang="zh-CN" altLang="zh-CN" sz="1800" kern="100" dirty="0">
                <a:latin typeface="Consolas" panose="020B0609020204030204" pitchFamily="49" charset="0"/>
                <a:ea typeface="宋体" panose="02010600030101010101" pitchFamily="2" charset="-122"/>
              </a:rPr>
              <a:t>钱志敏</a:t>
            </a:r>
            <a:r>
              <a:rPr lang="en-US" altLang="zh-CN" sz="1800" kern="100" dirty="0">
                <a:latin typeface="Consolas" panose="020B0609020204030204" pitchFamily="49" charset="0"/>
                <a:ea typeface="宋体" panose="02010600030101010101" pitchFamily="2" charset="-122"/>
              </a:rPr>
              <a:t>":84,"</a:t>
            </a:r>
            <a:r>
              <a:rPr lang="zh-CN" altLang="zh-CN" sz="1800" kern="100" dirty="0">
                <a:latin typeface="Consolas" panose="020B0609020204030204" pitchFamily="49" charset="0"/>
                <a:ea typeface="宋体" panose="02010600030101010101" pitchFamily="2" charset="-122"/>
              </a:rPr>
              <a:t>赵虚余</a:t>
            </a:r>
            <a:r>
              <a:rPr lang="en-US" altLang="zh-CN" sz="1800" kern="100" dirty="0">
                <a:latin typeface="Consolas" panose="020B0609020204030204" pitchFamily="49" charset="0"/>
                <a:ea typeface="宋体" panose="02010600030101010101" pitchFamily="2" charset="-122"/>
              </a:rPr>
              <a:t>":64}</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原有字典：</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err="1">
                <a:latin typeface="Consolas" panose="020B0609020204030204" pitchFamily="49" charset="0"/>
                <a:ea typeface="宋体" panose="02010600030101010101" pitchFamily="2" charset="-122"/>
              </a:rPr>
              <a:t>stu.update</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晋宇浩</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缺考</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张琳</a:t>
            </a:r>
            <a:r>
              <a:rPr lang="en-US" altLang="zh-CN" sz="1800" kern="100" dirty="0">
                <a:latin typeface="Consolas" panose="020B0609020204030204" pitchFamily="49" charset="0"/>
                <a:ea typeface="宋体" panose="02010600030101010101" pitchFamily="2" charset="-122"/>
              </a:rPr>
              <a:t>':60})</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err="1">
                <a:latin typeface="Consolas" panose="020B0609020204030204" pitchFamily="49" charset="0"/>
                <a:ea typeface="宋体" panose="02010600030101010101" pitchFamily="2" charset="-122"/>
              </a:rPr>
              <a:t>stu.pop</a:t>
            </a:r>
            <a:r>
              <a:rPr lang="en-US" altLang="zh-CN" sz="1800" kern="100" dirty="0">
                <a:latin typeface="Consolas" panose="020B0609020204030204" pitchFamily="49" charset="0"/>
                <a:ea typeface="宋体" panose="02010600030101010101" pitchFamily="2" charset="-122"/>
              </a:rPr>
              <a:t>("</a:t>
            </a:r>
            <a:r>
              <a:rPr lang="zh-CN" altLang="zh-CN" sz="1800" kern="100" dirty="0">
                <a:latin typeface="Consolas" panose="020B0609020204030204" pitchFamily="49" charset="0"/>
                <a:ea typeface="宋体" panose="02010600030101010101" pitchFamily="2" charset="-122"/>
              </a:rPr>
              <a:t>徐小伟</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现有字典：</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print('</a:t>
            </a:r>
            <a:r>
              <a:rPr lang="zh-CN" altLang="zh-CN" sz="1800" kern="100" dirty="0">
                <a:latin typeface="Consolas" panose="020B0609020204030204" pitchFamily="49" charset="0"/>
                <a:ea typeface="宋体" panose="02010600030101010101" pitchFamily="2" charset="-122"/>
              </a:rPr>
              <a:t>当前总人数为：</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len</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name=input('</a:t>
            </a:r>
            <a:r>
              <a:rPr lang="zh-CN" altLang="zh-CN" sz="1800" kern="100" dirty="0">
                <a:latin typeface="Consolas" panose="020B0609020204030204" pitchFamily="49" charset="0"/>
                <a:ea typeface="宋体" panose="02010600030101010101" pitchFamily="2" charset="-122"/>
              </a:rPr>
              <a:t>请输入姓名：</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if name in </a:t>
            </a:r>
            <a:r>
              <a:rPr lang="en-US" altLang="zh-CN" sz="1800" kern="100" dirty="0" err="1">
                <a:latin typeface="Consolas" panose="020B0609020204030204" pitchFamily="49" charset="0"/>
                <a:ea typeface="宋体" panose="02010600030101010101" pitchFamily="2" charset="-122"/>
              </a:rPr>
              <a:t>stu.keys</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该同学成绩为：</a:t>
            </a:r>
            <a:r>
              <a:rPr lang="en-US" altLang="zh-CN" sz="1800" kern="100" dirty="0">
                <a:latin typeface="Consolas" panose="020B0609020204030204" pitchFamily="49" charset="0"/>
                <a:ea typeface="宋体" panose="02010600030101010101" pitchFamily="2" charset="-122"/>
              </a:rPr>
              <a:t>',</a:t>
            </a:r>
            <a:r>
              <a:rPr lang="en-US" altLang="zh-CN" sz="1800" kern="100" dirty="0" err="1">
                <a:latin typeface="Consolas" panose="020B0609020204030204" pitchFamily="49" charset="0"/>
                <a:ea typeface="宋体" panose="02010600030101010101" pitchFamily="2" charset="-122"/>
              </a:rPr>
              <a:t>stu</a:t>
            </a:r>
            <a:r>
              <a:rPr lang="en-US" altLang="zh-CN" sz="1800" kern="100" dirty="0">
                <a:latin typeface="Consolas" panose="020B0609020204030204" pitchFamily="49" charset="0"/>
                <a:ea typeface="宋体" panose="02010600030101010101" pitchFamily="2" charset="-122"/>
              </a:rPr>
              <a:t>[name])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else: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没找到该同学</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4-5</a:t>
            </a:r>
            <a:r>
              <a:rPr lang="zh-CN" altLang="zh-CN" dirty="0"/>
              <a:t>】</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zh-CN" altLang="zh-CN" dirty="0"/>
              <a:t>思考：从键盘输入一个同学的姓名，如果该姓名存在则输出成绩后又可以再次输入姓名输出成绩，直到字典中没有该姓名时程序运行结束。</a:t>
            </a:r>
            <a:endParaRPr lang="zh-CN" altLang="en-US" dirty="0"/>
          </a:p>
        </p:txBody>
      </p:sp>
      <p:sp>
        <p:nvSpPr>
          <p:cNvPr id="4" name="矩形 3"/>
          <p:cNvSpPr/>
          <p:nvPr/>
        </p:nvSpPr>
        <p:spPr>
          <a:xfrm>
            <a:off x="479376" y="2276873"/>
            <a:ext cx="11523135" cy="4185761"/>
          </a:xfrm>
          <a:prstGeom prst="rect">
            <a:avLst/>
          </a:prstGeom>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G:\question4_5_1.py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原有字典：</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张琳</a:t>
            </a:r>
            <a:r>
              <a:rPr lang="en-US" altLang="zh-CN" kern="100" dirty="0">
                <a:latin typeface="Consolas" panose="020B0609020204030204" pitchFamily="49" charset="0"/>
                <a:ea typeface="宋体" panose="02010600030101010101" pitchFamily="2" charset="-122"/>
              </a:rPr>
              <a:t>': 58, '</a:t>
            </a:r>
            <a:r>
              <a:rPr lang="zh-CN" altLang="zh-CN" kern="100" dirty="0">
                <a:latin typeface="Consolas" panose="020B0609020204030204" pitchFamily="49" charset="0"/>
                <a:ea typeface="宋体" panose="02010600030101010101" pitchFamily="2" charset="-122"/>
              </a:rPr>
              <a:t>孙治平</a:t>
            </a:r>
            <a:r>
              <a:rPr lang="en-US" altLang="zh-CN" kern="100" dirty="0">
                <a:latin typeface="Consolas" panose="020B0609020204030204" pitchFamily="49" charset="0"/>
                <a:ea typeface="宋体" panose="02010600030101010101" pitchFamily="2" charset="-122"/>
              </a:rPr>
              <a:t>': 70, '</a:t>
            </a:r>
            <a:r>
              <a:rPr lang="zh-CN" altLang="zh-CN" kern="100" dirty="0">
                <a:latin typeface="Consolas" panose="020B0609020204030204" pitchFamily="49" charset="0"/>
                <a:ea typeface="宋体" panose="02010600030101010101" pitchFamily="2" charset="-122"/>
              </a:rPr>
              <a:t>徐小伟</a:t>
            </a:r>
            <a:r>
              <a:rPr lang="en-US" altLang="zh-CN" kern="100" dirty="0">
                <a:latin typeface="Consolas" panose="020B0609020204030204" pitchFamily="49" charset="0"/>
                <a:ea typeface="宋体" panose="02010600030101010101" pitchFamily="2" charset="-122"/>
              </a:rPr>
              <a:t>': 89, '</a:t>
            </a:r>
            <a:r>
              <a:rPr lang="zh-CN" altLang="zh-CN" kern="100" dirty="0">
                <a:latin typeface="Consolas" panose="020B0609020204030204" pitchFamily="49" charset="0"/>
                <a:ea typeface="宋体" panose="02010600030101010101" pitchFamily="2" charset="-122"/>
              </a:rPr>
              <a:t>徐丽萍</a:t>
            </a:r>
            <a:r>
              <a:rPr lang="en-US" altLang="zh-CN" kern="100" dirty="0">
                <a:latin typeface="Consolas" panose="020B0609020204030204" pitchFamily="49" charset="0"/>
                <a:ea typeface="宋体" panose="02010600030101010101" pitchFamily="2" charset="-122"/>
              </a:rPr>
              <a:t>': 69, '</a:t>
            </a:r>
            <a:r>
              <a:rPr lang="zh-CN" altLang="zh-CN" kern="100" dirty="0">
                <a:latin typeface="Consolas" panose="020B0609020204030204" pitchFamily="49" charset="0"/>
                <a:ea typeface="宋体" panose="02010600030101010101" pitchFamily="2" charset="-122"/>
              </a:rPr>
              <a:t>童万丽</a:t>
            </a:r>
            <a:r>
              <a:rPr lang="en-US" altLang="zh-CN" kern="100" dirty="0">
                <a:latin typeface="Consolas" panose="020B0609020204030204" pitchFamily="49" charset="0"/>
                <a:ea typeface="宋体" panose="02010600030101010101" pitchFamily="2" charset="-122"/>
              </a:rPr>
              <a:t>': 90, '</a:t>
            </a:r>
            <a:r>
              <a:rPr lang="zh-CN" altLang="zh-CN" kern="100" dirty="0">
                <a:latin typeface="Consolas" panose="020B0609020204030204" pitchFamily="49" charset="0"/>
                <a:ea typeface="宋体" panose="02010600030101010101" pitchFamily="2" charset="-122"/>
              </a:rPr>
              <a:t>钱志敏</a:t>
            </a:r>
            <a:r>
              <a:rPr lang="en-US" altLang="zh-CN" kern="100" dirty="0">
                <a:latin typeface="Consolas" panose="020B0609020204030204" pitchFamily="49" charset="0"/>
                <a:ea typeface="宋体" panose="02010600030101010101" pitchFamily="2" charset="-122"/>
              </a:rPr>
              <a:t>': 84, '</a:t>
            </a:r>
            <a:r>
              <a:rPr lang="zh-CN" altLang="zh-CN" kern="100" dirty="0">
                <a:latin typeface="Consolas" panose="020B0609020204030204" pitchFamily="49" charset="0"/>
                <a:ea typeface="宋体" panose="02010600030101010101" pitchFamily="2" charset="-122"/>
              </a:rPr>
              <a:t>赵虚余</a:t>
            </a:r>
            <a:r>
              <a:rPr lang="en-US" altLang="zh-CN" kern="100" dirty="0">
                <a:latin typeface="Consolas" panose="020B0609020204030204" pitchFamily="49" charset="0"/>
                <a:ea typeface="宋体" panose="02010600030101010101" pitchFamily="2" charset="-122"/>
              </a:rPr>
              <a:t>': 64}</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现有字典：</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张琳</a:t>
            </a:r>
            <a:r>
              <a:rPr lang="en-US" altLang="zh-CN" kern="100" dirty="0">
                <a:latin typeface="Consolas" panose="020B0609020204030204" pitchFamily="49" charset="0"/>
                <a:ea typeface="宋体" panose="02010600030101010101" pitchFamily="2" charset="-122"/>
              </a:rPr>
              <a:t>': 60, '</a:t>
            </a:r>
            <a:r>
              <a:rPr lang="zh-CN" altLang="zh-CN" kern="100" dirty="0">
                <a:latin typeface="Consolas" panose="020B0609020204030204" pitchFamily="49" charset="0"/>
                <a:ea typeface="宋体" panose="02010600030101010101" pitchFamily="2" charset="-122"/>
              </a:rPr>
              <a:t>孙治平</a:t>
            </a:r>
            <a:r>
              <a:rPr lang="en-US" altLang="zh-CN" kern="100" dirty="0">
                <a:latin typeface="Consolas" panose="020B0609020204030204" pitchFamily="49" charset="0"/>
                <a:ea typeface="宋体" panose="02010600030101010101" pitchFamily="2" charset="-122"/>
              </a:rPr>
              <a:t>': 70, '</a:t>
            </a:r>
            <a:r>
              <a:rPr lang="zh-CN" altLang="zh-CN" kern="100" dirty="0">
                <a:latin typeface="Consolas" panose="020B0609020204030204" pitchFamily="49" charset="0"/>
                <a:ea typeface="宋体" panose="02010600030101010101" pitchFamily="2" charset="-122"/>
              </a:rPr>
              <a:t>徐丽萍</a:t>
            </a:r>
            <a:r>
              <a:rPr lang="en-US" altLang="zh-CN" kern="100" dirty="0">
                <a:latin typeface="Consolas" panose="020B0609020204030204" pitchFamily="49" charset="0"/>
                <a:ea typeface="宋体" panose="02010600030101010101" pitchFamily="2" charset="-122"/>
              </a:rPr>
              <a:t>': 69, '</a:t>
            </a:r>
            <a:r>
              <a:rPr lang="zh-CN" altLang="zh-CN" kern="100" dirty="0">
                <a:latin typeface="Consolas" panose="020B0609020204030204" pitchFamily="49" charset="0"/>
                <a:ea typeface="宋体" panose="02010600030101010101" pitchFamily="2" charset="-122"/>
              </a:rPr>
              <a:t>童万丽</a:t>
            </a:r>
            <a:r>
              <a:rPr lang="en-US" altLang="zh-CN" kern="100" dirty="0">
                <a:latin typeface="Consolas" panose="020B0609020204030204" pitchFamily="49" charset="0"/>
                <a:ea typeface="宋体" panose="02010600030101010101" pitchFamily="2" charset="-122"/>
              </a:rPr>
              <a:t>': 90, '</a:t>
            </a:r>
            <a:r>
              <a:rPr lang="zh-CN" altLang="zh-CN" kern="100" dirty="0">
                <a:latin typeface="Consolas" panose="020B0609020204030204" pitchFamily="49" charset="0"/>
                <a:ea typeface="宋体" panose="02010600030101010101" pitchFamily="2" charset="-122"/>
              </a:rPr>
              <a:t>钱志敏</a:t>
            </a:r>
            <a:r>
              <a:rPr lang="en-US" altLang="zh-CN" kern="100" dirty="0">
                <a:latin typeface="Consolas" panose="020B0609020204030204" pitchFamily="49" charset="0"/>
                <a:ea typeface="宋体" panose="02010600030101010101" pitchFamily="2" charset="-122"/>
              </a:rPr>
              <a:t>': 84, '</a:t>
            </a:r>
            <a:r>
              <a:rPr lang="zh-CN" altLang="zh-CN" kern="100" dirty="0">
                <a:latin typeface="Consolas" panose="020B0609020204030204" pitchFamily="49" charset="0"/>
                <a:ea typeface="宋体" panose="02010600030101010101" pitchFamily="2" charset="-122"/>
              </a:rPr>
              <a:t>赵虚余</a:t>
            </a:r>
            <a:r>
              <a:rPr lang="en-US" altLang="zh-CN" kern="100" dirty="0">
                <a:latin typeface="Consolas" panose="020B0609020204030204" pitchFamily="49" charset="0"/>
                <a:ea typeface="宋体" panose="02010600030101010101" pitchFamily="2" charset="-122"/>
              </a:rPr>
              <a:t>': 64, '</a:t>
            </a:r>
            <a:r>
              <a:rPr lang="zh-CN" altLang="zh-CN" kern="100" dirty="0">
                <a:latin typeface="Consolas" panose="020B0609020204030204" pitchFamily="49" charset="0"/>
                <a:ea typeface="宋体" panose="02010600030101010101" pitchFamily="2" charset="-122"/>
              </a:rPr>
              <a:t>晋宇浩</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缺考</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当前总人数为：</a:t>
            </a:r>
            <a:r>
              <a:rPr lang="en-US" altLang="zh-CN" kern="100" dirty="0">
                <a:latin typeface="Consolas" panose="020B0609020204030204" pitchFamily="49" charset="0"/>
                <a:ea typeface="宋体" panose="02010600030101010101" pitchFamily="2" charset="-122"/>
              </a:rPr>
              <a:t> 7</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请输入姓名：孙治平</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该同学成绩为：</a:t>
            </a:r>
            <a:r>
              <a:rPr lang="en-US" altLang="zh-CN" kern="100" dirty="0">
                <a:latin typeface="Consolas" panose="020B0609020204030204" pitchFamily="49" charset="0"/>
                <a:ea typeface="宋体" panose="02010600030101010101" pitchFamily="2" charset="-122"/>
              </a:rPr>
              <a:t> 70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请输入姓名：童万丽</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该同学成绩为：</a:t>
            </a:r>
            <a:r>
              <a:rPr lang="en-US" altLang="zh-CN" kern="100" dirty="0">
                <a:latin typeface="Consolas" panose="020B0609020204030204" pitchFamily="49" charset="0"/>
                <a:ea typeface="宋体" panose="02010600030101010101" pitchFamily="2" charset="-122"/>
              </a:rPr>
              <a:t> 90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请输入姓名：晋宇浩</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该同学成绩为：</a:t>
            </a:r>
            <a:r>
              <a:rPr lang="zh-CN" altLang="zh-CN" kern="100" dirty="0">
                <a:ea typeface="Consolas" panose="020B0609020204030204" pitchFamily="49" charset="0"/>
              </a:rPr>
              <a:t> </a:t>
            </a:r>
            <a:r>
              <a:rPr lang="zh-CN" altLang="zh-CN" kern="100" dirty="0">
                <a:latin typeface="Consolas" panose="020B0609020204030204" pitchFamily="49" charset="0"/>
                <a:ea typeface="宋体" panose="02010600030101010101" pitchFamily="2" charset="-122"/>
              </a:rPr>
              <a:t>缺考</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请输入姓名：章赞</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没找到该同学</a:t>
            </a:r>
            <a:endParaRPr lang="zh-CN" altLang="zh-CN" sz="1800" kern="100" dirty="0">
              <a:ea typeface="宋体" panose="02010600030101010101" pitchFamily="2" charset="-122"/>
            </a:endParaRPr>
          </a:p>
        </p:txBody>
      </p:sp>
      <p:sp>
        <p:nvSpPr>
          <p:cNvPr id="5" name="矩形 4"/>
          <p:cNvSpPr/>
          <p:nvPr/>
        </p:nvSpPr>
        <p:spPr>
          <a:xfrm>
            <a:off x="5933167" y="2155218"/>
            <a:ext cx="2954655" cy="369332"/>
          </a:xfrm>
          <a:prstGeom prst="rect">
            <a:avLst/>
          </a:prstGeom>
        </p:spPr>
        <p:txBody>
          <a:bodyPr wrap="none">
            <a:spAutoFit/>
          </a:bodyPr>
          <a:lstStyle/>
          <a:p>
            <a:r>
              <a:rPr lang="zh-CN" altLang="zh-CN" sz="1800" dirty="0">
                <a:ea typeface="宋体" panose="02010600030101010101" pitchFamily="2" charset="-122"/>
                <a:cs typeface="Times New Roman" panose="02020603050405020304" pitchFamily="18" charset="0"/>
              </a:rPr>
              <a:t>程序可能的一次运行结果：</a:t>
            </a:r>
            <a:endParaRPr lang="zh-CN" altLang="en-US" sz="180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4-6</a:t>
            </a:r>
            <a:r>
              <a:rPr lang="zh-CN" altLang="zh-CN" dirty="0"/>
              <a:t>】</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4-6</a:t>
            </a:r>
            <a:r>
              <a:rPr lang="zh-CN" altLang="zh-CN" dirty="0"/>
              <a:t>】某人买了</a:t>
            </a:r>
            <a:r>
              <a:rPr lang="en-US" altLang="zh-CN" dirty="0"/>
              <a:t>4</a:t>
            </a:r>
            <a:r>
              <a:rPr lang="zh-CN" altLang="zh-CN" dirty="0"/>
              <a:t>只股票，编号</a:t>
            </a:r>
            <a:r>
              <a:rPr lang="en-US" altLang="zh-CN" dirty="0"/>
              <a:t>1~4</a:t>
            </a:r>
            <a:r>
              <a:rPr lang="zh-CN" altLang="zh-CN" dirty="0"/>
              <a:t>，股票代码、股票名称和买入价分别是：</a:t>
            </a:r>
            <a:r>
              <a:rPr lang="en-US" altLang="zh-CN" dirty="0"/>
              <a:t>601398</a:t>
            </a:r>
            <a:r>
              <a:rPr lang="zh-CN" altLang="zh-CN" dirty="0"/>
              <a:t>、工商银行、</a:t>
            </a:r>
            <a:r>
              <a:rPr lang="en-US" altLang="zh-CN" dirty="0"/>
              <a:t>5.51</a:t>
            </a:r>
            <a:r>
              <a:rPr lang="zh-CN" altLang="zh-CN" dirty="0"/>
              <a:t>；</a:t>
            </a:r>
            <a:r>
              <a:rPr lang="en-US" altLang="zh-CN" dirty="0"/>
              <a:t>000001</a:t>
            </a:r>
            <a:r>
              <a:rPr lang="zh-CN" altLang="zh-CN" dirty="0"/>
              <a:t>、平安银行、</a:t>
            </a:r>
            <a:r>
              <a:rPr lang="en-US" altLang="zh-CN" dirty="0"/>
              <a:t>8.94</a:t>
            </a:r>
            <a:r>
              <a:rPr lang="zh-CN" altLang="zh-CN" dirty="0"/>
              <a:t>；</a:t>
            </a:r>
            <a:r>
              <a:rPr lang="en-US" altLang="zh-CN" dirty="0"/>
              <a:t>601939</a:t>
            </a:r>
            <a:r>
              <a:rPr lang="zh-CN" altLang="zh-CN" dirty="0"/>
              <a:t>、建设银行、</a:t>
            </a:r>
            <a:r>
              <a:rPr lang="en-US" altLang="zh-CN" dirty="0"/>
              <a:t>6.89</a:t>
            </a:r>
            <a:r>
              <a:rPr lang="zh-CN" altLang="zh-CN" dirty="0"/>
              <a:t>；</a:t>
            </a:r>
            <a:r>
              <a:rPr lang="en-US" altLang="zh-CN" dirty="0"/>
              <a:t>601328</a:t>
            </a:r>
            <a:r>
              <a:rPr lang="zh-CN" altLang="zh-CN" dirty="0"/>
              <a:t>、交通银行、</a:t>
            </a:r>
            <a:r>
              <a:rPr lang="en-US" altLang="zh-CN" dirty="0"/>
              <a:t>5.61</a:t>
            </a:r>
            <a:r>
              <a:rPr lang="zh-CN" altLang="zh-CN" dirty="0"/>
              <a:t>。请用字典实现根据编号查询购买的股票信息。要求：输入编号，可以一直查询购买的股票信息，直到输入编号以外的任意数字显示“无查询结果”，并结束程序。</a:t>
            </a:r>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4-6</a:t>
            </a:r>
            <a:r>
              <a:rPr lang="zh-CN" altLang="zh-CN" dirty="0"/>
              <a:t>】</a:t>
            </a:r>
            <a:endParaRPr lang="zh-CN" altLang="en-US" dirty="0"/>
          </a:p>
        </p:txBody>
      </p:sp>
      <p:sp>
        <p:nvSpPr>
          <p:cNvPr id="3" name="内容占位符 2"/>
          <p:cNvSpPr>
            <a:spLocks noGrp="1"/>
          </p:cNvSpPr>
          <p:nvPr>
            <p:ph idx="1"/>
          </p:nvPr>
        </p:nvSpPr>
        <p:spPr>
          <a:xfrm>
            <a:off x="334435" y="1124745"/>
            <a:ext cx="2593214" cy="648072"/>
          </a:xfrm>
        </p:spPr>
        <p:txBody>
          <a:bodyPr/>
          <a:lstStyle/>
          <a:p>
            <a:r>
              <a:rPr lang="zh-CN" altLang="zh-CN" dirty="0"/>
              <a:t>程序代码：</a:t>
            </a:r>
            <a:endParaRPr lang="zh-CN" altLang="en-US" dirty="0"/>
          </a:p>
        </p:txBody>
      </p:sp>
      <p:sp>
        <p:nvSpPr>
          <p:cNvPr id="4" name="矩形 3"/>
          <p:cNvSpPr/>
          <p:nvPr/>
        </p:nvSpPr>
        <p:spPr>
          <a:xfrm>
            <a:off x="479376" y="1916487"/>
            <a:ext cx="9361040" cy="4108817"/>
          </a:xfrm>
          <a:prstGeom prst="rect">
            <a:avLst/>
          </a:prstGeom>
        </p:spPr>
        <p:txBody>
          <a:bodyPr wrap="square">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#example4_6.py</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info={'1':['601398','</a:t>
            </a:r>
            <a:r>
              <a:rPr lang="zh-CN" altLang="zh-CN" sz="1800" kern="100" dirty="0">
                <a:latin typeface="Consolas" panose="020B0609020204030204" pitchFamily="49" charset="0"/>
                <a:ea typeface="宋体" panose="02010600030101010101" pitchFamily="2" charset="-122"/>
              </a:rPr>
              <a:t>工商银行</a:t>
            </a:r>
            <a:r>
              <a:rPr lang="en-US" altLang="zh-CN" sz="1800" kern="100" dirty="0">
                <a:latin typeface="Consolas" panose="020B0609020204030204" pitchFamily="49" charset="0"/>
                <a:ea typeface="宋体" panose="02010600030101010101" pitchFamily="2" charset="-122"/>
              </a:rPr>
              <a:t>',5.51],'2':['000001','</a:t>
            </a:r>
            <a:r>
              <a:rPr lang="zh-CN" altLang="zh-CN" sz="1800" kern="100" dirty="0">
                <a:latin typeface="Consolas" panose="020B0609020204030204" pitchFamily="49" charset="0"/>
                <a:ea typeface="宋体" panose="02010600030101010101" pitchFamily="2" charset="-122"/>
              </a:rPr>
              <a:t>平安银行</a:t>
            </a:r>
            <a:r>
              <a:rPr lang="en-US" altLang="zh-CN" sz="1800" kern="100" dirty="0">
                <a:latin typeface="Consolas" panose="020B0609020204030204" pitchFamily="49" charset="0"/>
                <a:ea typeface="宋体" panose="02010600030101010101" pitchFamily="2" charset="-122"/>
              </a:rPr>
              <a:t>',8.94],\</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'3':['601939','</a:t>
            </a:r>
            <a:r>
              <a:rPr lang="zh-CN" altLang="zh-CN" sz="1800" kern="100" dirty="0">
                <a:latin typeface="Consolas" panose="020B0609020204030204" pitchFamily="49" charset="0"/>
                <a:ea typeface="宋体" panose="02010600030101010101" pitchFamily="2" charset="-122"/>
              </a:rPr>
              <a:t>建设银行</a:t>
            </a:r>
            <a:r>
              <a:rPr lang="en-US" altLang="zh-CN" sz="1800" kern="100" dirty="0">
                <a:latin typeface="Consolas" panose="020B0609020204030204" pitchFamily="49" charset="0"/>
                <a:ea typeface="宋体" panose="02010600030101010101" pitchFamily="2" charset="-122"/>
              </a:rPr>
              <a:t>',6.89],'4':['601328','</a:t>
            </a:r>
            <a:r>
              <a:rPr lang="zh-CN" altLang="zh-CN" sz="1800" kern="100" dirty="0">
                <a:latin typeface="Consolas" panose="020B0609020204030204" pitchFamily="49" charset="0"/>
                <a:ea typeface="宋体" panose="02010600030101010101" pitchFamily="2" charset="-122"/>
              </a:rPr>
              <a:t>交通银行</a:t>
            </a:r>
            <a:r>
              <a:rPr lang="en-US" altLang="zh-CN" sz="1800" kern="100" dirty="0">
                <a:latin typeface="Consolas" panose="020B0609020204030204" pitchFamily="49" charset="0"/>
                <a:ea typeface="宋体" panose="02010600030101010101" pitchFamily="2" charset="-122"/>
              </a:rPr>
              <a:t>',5.61]}</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no=input("</a:t>
            </a:r>
            <a:r>
              <a:rPr lang="zh-CN" altLang="zh-CN" sz="1800" kern="100" dirty="0">
                <a:latin typeface="Consolas" panose="020B0609020204030204" pitchFamily="49" charset="0"/>
                <a:ea typeface="宋体" panose="02010600030101010101" pitchFamily="2" charset="-122"/>
              </a:rPr>
              <a:t>请输入编号：</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while no in info:</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print(info[no])</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no=input("</a:t>
            </a:r>
            <a:r>
              <a:rPr lang="zh-CN" altLang="zh-CN" sz="1800" kern="100" dirty="0">
                <a:latin typeface="Consolas" panose="020B0609020204030204" pitchFamily="49" charset="0"/>
                <a:ea typeface="宋体" panose="02010600030101010101" pitchFamily="2" charset="-122"/>
              </a:rPr>
              <a:t>请输入编号：</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else:</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无查询结果！</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4-6</a:t>
            </a:r>
            <a:r>
              <a:rPr lang="zh-CN" altLang="zh-CN" dirty="0"/>
              <a:t>】</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zh-CN" altLang="zh-CN" dirty="0"/>
              <a:t>程序可能的一次运行结果：</a:t>
            </a:r>
            <a:endParaRPr lang="zh-CN" altLang="en-US" dirty="0"/>
          </a:p>
        </p:txBody>
      </p:sp>
      <p:sp>
        <p:nvSpPr>
          <p:cNvPr id="4" name="矩形 3"/>
          <p:cNvSpPr/>
          <p:nvPr/>
        </p:nvSpPr>
        <p:spPr>
          <a:xfrm>
            <a:off x="1199456" y="1916487"/>
            <a:ext cx="6096000" cy="3862596"/>
          </a:xfrm>
          <a:prstGeom prst="rect">
            <a:avLst/>
          </a:prstGeom>
        </p:spPr>
        <p:txBody>
          <a:bodyPr>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example4_6.py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3</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['601939', '</a:t>
            </a:r>
            <a:r>
              <a:rPr lang="zh-CN" altLang="zh-CN" kern="100" dirty="0">
                <a:latin typeface="Consolas" panose="020B0609020204030204" pitchFamily="49" charset="0"/>
                <a:ea typeface="宋体" panose="02010600030101010101" pitchFamily="2" charset="-122"/>
              </a:rPr>
              <a:t>建设银行</a:t>
            </a:r>
            <a:r>
              <a:rPr lang="en-US" altLang="zh-CN" kern="100" dirty="0">
                <a:latin typeface="Consolas" panose="020B0609020204030204" pitchFamily="49" charset="0"/>
                <a:ea typeface="宋体" panose="02010600030101010101" pitchFamily="2" charset="-122"/>
              </a:rPr>
              <a:t>', 6.89]</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1</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['601398', '</a:t>
            </a:r>
            <a:r>
              <a:rPr lang="zh-CN" altLang="zh-CN" kern="100" dirty="0">
                <a:latin typeface="Consolas" panose="020B0609020204030204" pitchFamily="49" charset="0"/>
                <a:ea typeface="宋体" panose="02010600030101010101" pitchFamily="2" charset="-122"/>
              </a:rPr>
              <a:t>工商银行</a:t>
            </a:r>
            <a:r>
              <a:rPr lang="en-US" altLang="zh-CN" kern="100" dirty="0">
                <a:latin typeface="Consolas" panose="020B0609020204030204" pitchFamily="49" charset="0"/>
                <a:ea typeface="宋体" panose="02010600030101010101" pitchFamily="2" charset="-122"/>
              </a:rPr>
              <a:t>', 5.51]</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4</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['601328', '</a:t>
            </a:r>
            <a:r>
              <a:rPr lang="zh-CN" altLang="zh-CN" kern="100" dirty="0">
                <a:latin typeface="Consolas" panose="020B0609020204030204" pitchFamily="49" charset="0"/>
                <a:ea typeface="宋体" panose="02010600030101010101" pitchFamily="2" charset="-122"/>
              </a:rPr>
              <a:t>交通银行</a:t>
            </a:r>
            <a:r>
              <a:rPr lang="en-US" altLang="zh-CN" kern="100" dirty="0">
                <a:latin typeface="Consolas" panose="020B0609020204030204" pitchFamily="49" charset="0"/>
                <a:ea typeface="宋体" panose="02010600030101010101" pitchFamily="2" charset="-122"/>
              </a:rPr>
              <a:t>', 5.61]</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2</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['000001', '</a:t>
            </a:r>
            <a:r>
              <a:rPr lang="zh-CN" altLang="zh-CN" kern="100" dirty="0">
                <a:latin typeface="Consolas" panose="020B0609020204030204" pitchFamily="49" charset="0"/>
                <a:ea typeface="宋体" panose="02010600030101010101" pitchFamily="2" charset="-122"/>
              </a:rPr>
              <a:t>平安银行</a:t>
            </a:r>
            <a:r>
              <a:rPr lang="en-US" altLang="zh-CN" kern="100" dirty="0">
                <a:latin typeface="Consolas" panose="020B0609020204030204" pitchFamily="49" charset="0"/>
                <a:ea typeface="宋体" panose="02010600030101010101" pitchFamily="2" charset="-122"/>
              </a:rPr>
              <a:t>', 8.94]</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5</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无查询结果！</a:t>
            </a:r>
            <a:endParaRPr lang="zh-CN" altLang="zh-CN" sz="1800" kern="100" dirty="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zh-CN" dirty="0"/>
              <a:t>列表</a:t>
            </a:r>
            <a:r>
              <a:rPr lang="en-US" altLang="zh-CN" dirty="0"/>
              <a:t>list</a:t>
            </a:r>
            <a:endParaRPr lang="zh-CN" altLang="en-US" dirty="0"/>
          </a:p>
        </p:txBody>
      </p:sp>
      <p:sp>
        <p:nvSpPr>
          <p:cNvPr id="3" name="内容占位符 2"/>
          <p:cNvSpPr>
            <a:spLocks noGrp="1"/>
          </p:cNvSpPr>
          <p:nvPr>
            <p:ph idx="1"/>
          </p:nvPr>
        </p:nvSpPr>
        <p:spPr>
          <a:xfrm>
            <a:off x="334434" y="1124745"/>
            <a:ext cx="11523135" cy="1440160"/>
          </a:xfrm>
        </p:spPr>
        <p:txBody>
          <a:bodyPr>
            <a:normAutofit lnSpcReduction="10000"/>
          </a:bodyPr>
          <a:lstStyle/>
          <a:p>
            <a:pPr lvl="0"/>
            <a:r>
              <a:rPr lang="en-US" altLang="zh-CN" dirty="0"/>
              <a:t>2)</a:t>
            </a:r>
            <a:r>
              <a:rPr lang="zh-CN" altLang="zh-CN" dirty="0"/>
              <a:t>二维列表的访问</a:t>
            </a:r>
            <a:endParaRPr lang="zh-CN" altLang="zh-CN" dirty="0"/>
          </a:p>
          <a:p>
            <a:pPr lvl="1"/>
            <a:r>
              <a:rPr lang="zh-CN" altLang="zh-CN" dirty="0"/>
              <a:t>对二维列表中的元素进行访问，需要使用两对方括号来表示，第一个表示选择子列表，第二个在选中的子列表中再选择其元素。</a:t>
            </a:r>
            <a:endParaRPr lang="zh-CN" altLang="en-US" dirty="0"/>
          </a:p>
        </p:txBody>
      </p:sp>
      <p:sp>
        <p:nvSpPr>
          <p:cNvPr id="4" name="矩形 3"/>
          <p:cNvSpPr/>
          <p:nvPr/>
        </p:nvSpPr>
        <p:spPr>
          <a:xfrm>
            <a:off x="1199456" y="2852936"/>
            <a:ext cx="6768752" cy="2031325"/>
          </a:xfrm>
          <a:prstGeom prst="rect">
            <a:avLst/>
          </a:prstGeom>
        </p:spPr>
        <p:txBody>
          <a:bodyPr wrap="square">
            <a:spAutoFit/>
          </a:bodyPr>
          <a:lstStyle/>
          <a:p>
            <a:pPr algn="l"/>
            <a:r>
              <a:rPr lang="en-US" altLang="zh-CN" sz="1800" dirty="0"/>
              <a:t>&gt;&gt;&gt; computer=[['</a:t>
            </a:r>
            <a:r>
              <a:rPr lang="en-US" altLang="zh-CN" sz="1800" dirty="0" err="1"/>
              <a:t>IBM','Apple','Lenovo</a:t>
            </a:r>
            <a:r>
              <a:rPr lang="en-US" altLang="zh-CN" sz="1800" dirty="0"/>
              <a:t>'],['</a:t>
            </a:r>
            <a:r>
              <a:rPr lang="en-US" altLang="zh-CN" sz="1800" dirty="0" err="1"/>
              <a:t>America','America','China</a:t>
            </a:r>
            <a:r>
              <a:rPr lang="en-US" altLang="zh-CN" sz="1800" dirty="0"/>
              <a:t>']]</a:t>
            </a:r>
            <a:endParaRPr lang="zh-CN" altLang="zh-CN" sz="1800" dirty="0"/>
          </a:p>
          <a:p>
            <a:pPr algn="l"/>
            <a:r>
              <a:rPr lang="en-US" altLang="zh-CN" sz="1800" dirty="0"/>
              <a:t>&gt;&gt;&gt; computer[0][-1]</a:t>
            </a:r>
            <a:endParaRPr lang="zh-CN" altLang="zh-CN" sz="1800" dirty="0"/>
          </a:p>
          <a:p>
            <a:pPr algn="l"/>
            <a:r>
              <a:rPr lang="en-US" altLang="zh-CN" sz="1800" dirty="0"/>
              <a:t>'Lenovo'</a:t>
            </a:r>
            <a:endParaRPr lang="zh-CN" altLang="zh-CN" sz="1800" dirty="0"/>
          </a:p>
          <a:p>
            <a:pPr algn="l"/>
            <a:r>
              <a:rPr lang="en-US" altLang="zh-CN" sz="1800" dirty="0"/>
              <a:t>&gt;&gt;&gt; computer[1][2]</a:t>
            </a:r>
            <a:endParaRPr lang="zh-CN" altLang="zh-CN" sz="1800" dirty="0"/>
          </a:p>
          <a:p>
            <a:pPr algn="l"/>
            <a:r>
              <a:rPr lang="en-US" altLang="zh-CN" sz="1800" dirty="0"/>
              <a:t>'China'</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2882900" y="3187700"/>
              <a:ext cx="2082800" cy="146050"/>
            </p14:xfrm>
          </p:contentPart>
        </mc:Choice>
        <mc:Fallback xmlns="">
          <p:pic>
            <p:nvPicPr>
              <p:cNvPr id="5" name="墨迹 4"/>
            </p:nvPicPr>
            <p:blipFill>
              <a:blip r:embed="rId2"/>
            </p:blipFill>
            <p:spPr>
              <a:xfrm>
                <a:off x="2882900" y="3187700"/>
                <a:ext cx="2082800" cy="1460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3670300" y="3448050"/>
              <a:ext cx="254000" cy="273050"/>
            </p14:xfrm>
          </p:contentPart>
        </mc:Choice>
        <mc:Fallback xmlns="">
          <p:pic>
            <p:nvPicPr>
              <p:cNvPr id="6" name="墨迹 5"/>
            </p:nvPicPr>
            <p:blipFill>
              <a:blip r:embed="rId4"/>
            </p:blipFill>
            <p:spPr>
              <a:xfrm>
                <a:off x="3670300" y="3448050"/>
                <a:ext cx="254000" cy="273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156200" y="3149600"/>
              <a:ext cx="2425700" cy="412750"/>
            </p14:xfrm>
          </p:contentPart>
        </mc:Choice>
        <mc:Fallback xmlns="">
          <p:pic>
            <p:nvPicPr>
              <p:cNvPr id="7" name="墨迹 6"/>
            </p:nvPicPr>
            <p:blipFill>
              <a:blip r:embed="rId6"/>
            </p:blipFill>
            <p:spPr>
              <a:xfrm>
                <a:off x="5156200" y="3149600"/>
                <a:ext cx="2425700" cy="412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6121400" y="3644900"/>
              <a:ext cx="6350" cy="152400"/>
            </p14:xfrm>
          </p:contentPart>
        </mc:Choice>
        <mc:Fallback xmlns="">
          <p:pic>
            <p:nvPicPr>
              <p:cNvPr id="8" name="墨迹 7"/>
            </p:nvPicPr>
            <p:blipFill>
              <a:blip r:embed="rId8"/>
            </p:blipFill>
            <p:spPr>
              <a:xfrm>
                <a:off x="6121400" y="3644900"/>
                <a:ext cx="6350" cy="152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1949450" y="3492500"/>
              <a:ext cx="825500" cy="146050"/>
            </p14:xfrm>
          </p:contentPart>
        </mc:Choice>
        <mc:Fallback xmlns="">
          <p:pic>
            <p:nvPicPr>
              <p:cNvPr id="9" name="墨迹 8"/>
            </p:nvPicPr>
            <p:blipFill>
              <a:blip r:embed="rId10"/>
            </p:blipFill>
            <p:spPr>
              <a:xfrm>
                <a:off x="1949450" y="3492500"/>
                <a:ext cx="825500" cy="146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3111500" y="2743200"/>
              <a:ext cx="1587500" cy="133350"/>
            </p14:xfrm>
          </p:contentPart>
        </mc:Choice>
        <mc:Fallback xmlns="">
          <p:pic>
            <p:nvPicPr>
              <p:cNvPr id="10" name="墨迹 9"/>
            </p:nvPicPr>
            <p:blipFill>
              <a:blip r:embed="rId12"/>
            </p:blipFill>
            <p:spPr>
              <a:xfrm>
                <a:off x="3111500" y="2743200"/>
                <a:ext cx="1587500" cy="133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1530350" y="4381500"/>
              <a:ext cx="1276350" cy="88900"/>
            </p14:xfrm>
          </p:contentPart>
        </mc:Choice>
        <mc:Fallback xmlns="">
          <p:pic>
            <p:nvPicPr>
              <p:cNvPr id="11" name="墨迹 10"/>
            </p:nvPicPr>
            <p:blipFill>
              <a:blip r:embed="rId14"/>
            </p:blipFill>
            <p:spPr>
              <a:xfrm>
                <a:off x="1530350" y="4381500"/>
                <a:ext cx="1276350" cy="889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5638800" y="2584450"/>
              <a:ext cx="1784350" cy="152400"/>
            </p14:xfrm>
          </p:contentPart>
        </mc:Choice>
        <mc:Fallback xmlns="">
          <p:pic>
            <p:nvPicPr>
              <p:cNvPr id="12" name="墨迹 11"/>
            </p:nvPicPr>
            <p:blipFill>
              <a:blip r:embed="rId16"/>
            </p:blipFill>
            <p:spPr>
              <a:xfrm>
                <a:off x="5638800" y="2584450"/>
                <a:ext cx="1784350" cy="152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5492750" y="2597150"/>
              <a:ext cx="95250" cy="228600"/>
            </p14:xfrm>
          </p:contentPart>
        </mc:Choice>
        <mc:Fallback xmlns="">
          <p:pic>
            <p:nvPicPr>
              <p:cNvPr id="13" name="墨迹 12"/>
            </p:nvPicPr>
            <p:blipFill>
              <a:blip r:embed="rId18"/>
            </p:blipFill>
            <p:spPr>
              <a:xfrm>
                <a:off x="5492750" y="2597150"/>
                <a:ext cx="95250" cy="228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6489700" y="2647950"/>
              <a:ext cx="360" cy="222250"/>
            </p14:xfrm>
          </p:contentPart>
        </mc:Choice>
        <mc:Fallback xmlns="">
          <p:pic>
            <p:nvPicPr>
              <p:cNvPr id="14" name="墨迹 13"/>
            </p:nvPicPr>
            <p:blipFill>
              <a:blip r:embed="rId20"/>
            </p:blipFill>
            <p:spPr>
              <a:xfrm>
                <a:off x="6489700" y="2647950"/>
                <a:ext cx="360" cy="2222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7416800" y="2622550"/>
              <a:ext cx="190500" cy="228600"/>
            </p14:xfrm>
          </p:contentPart>
        </mc:Choice>
        <mc:Fallback xmlns="">
          <p:pic>
            <p:nvPicPr>
              <p:cNvPr id="15" name="墨迹 14"/>
            </p:nvPicPr>
            <p:blipFill>
              <a:blip r:embed="rId22"/>
            </p:blipFill>
            <p:spPr>
              <a:xfrm>
                <a:off x="7416800" y="2622550"/>
                <a:ext cx="190500" cy="2286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4502150" y="2686050"/>
              <a:ext cx="184150" cy="360"/>
            </p14:xfrm>
          </p:contentPart>
        </mc:Choice>
        <mc:Fallback xmlns="">
          <p:pic>
            <p:nvPicPr>
              <p:cNvPr id="16" name="墨迹 15"/>
            </p:nvPicPr>
            <p:blipFill>
              <a:blip r:embed="rId24"/>
            </p:blipFill>
            <p:spPr>
              <a:xfrm>
                <a:off x="4502150" y="2686050"/>
                <a:ext cx="18415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4838700" y="2495550"/>
              <a:ext cx="360" cy="342900"/>
            </p14:xfrm>
          </p:contentPart>
        </mc:Choice>
        <mc:Fallback xmlns="">
          <p:pic>
            <p:nvPicPr>
              <p:cNvPr id="17" name="墨迹 16"/>
            </p:nvPicPr>
            <p:blipFill>
              <a:blip r:embed="rId26"/>
            </p:blipFill>
            <p:spPr>
              <a:xfrm>
                <a:off x="4838700" y="2495550"/>
                <a:ext cx="360" cy="342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3733800" y="2647950"/>
              <a:ext cx="190500" cy="6350"/>
            </p14:xfrm>
          </p:contentPart>
        </mc:Choice>
        <mc:Fallback xmlns="">
          <p:pic>
            <p:nvPicPr>
              <p:cNvPr id="18" name="墨迹 17"/>
            </p:nvPicPr>
            <p:blipFill>
              <a:blip r:embed="rId28"/>
            </p:blipFill>
            <p:spPr>
              <a:xfrm>
                <a:off x="3733800" y="2647950"/>
                <a:ext cx="190500" cy="63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3943350" y="2552700"/>
              <a:ext cx="247650" cy="203200"/>
            </p14:xfrm>
          </p:contentPart>
        </mc:Choice>
        <mc:Fallback xmlns="">
          <p:pic>
            <p:nvPicPr>
              <p:cNvPr id="19" name="墨迹 18"/>
            </p:nvPicPr>
            <p:blipFill>
              <a:blip r:embed="rId30"/>
            </p:blipFill>
            <p:spPr>
              <a:xfrm>
                <a:off x="3943350" y="2552700"/>
                <a:ext cx="247650" cy="203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2882900" y="2609850"/>
              <a:ext cx="203200" cy="12700"/>
            </p14:xfrm>
          </p:contentPart>
        </mc:Choice>
        <mc:Fallback xmlns="">
          <p:pic>
            <p:nvPicPr>
              <p:cNvPr id="20" name="墨迹 19"/>
            </p:nvPicPr>
            <p:blipFill>
              <a:blip r:embed="rId32"/>
            </p:blipFill>
            <p:spPr>
              <a:xfrm>
                <a:off x="2882900" y="2609850"/>
                <a:ext cx="203200" cy="127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3086100" y="2457450"/>
              <a:ext cx="298450" cy="336550"/>
            </p14:xfrm>
          </p:contentPart>
        </mc:Choice>
        <mc:Fallback xmlns="">
          <p:pic>
            <p:nvPicPr>
              <p:cNvPr id="21" name="墨迹 20"/>
            </p:nvPicPr>
            <p:blipFill>
              <a:blip r:embed="rId34"/>
            </p:blipFill>
            <p:spPr>
              <a:xfrm>
                <a:off x="3086100" y="2457450"/>
                <a:ext cx="298450" cy="3365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4273550" y="3625850"/>
              <a:ext cx="1485900" cy="127000"/>
            </p14:xfrm>
          </p:contentPart>
        </mc:Choice>
        <mc:Fallback xmlns="">
          <p:pic>
            <p:nvPicPr>
              <p:cNvPr id="22" name="墨迹 21"/>
            </p:nvPicPr>
            <p:blipFill>
              <a:blip r:embed="rId36"/>
            </p:blipFill>
            <p:spPr>
              <a:xfrm>
                <a:off x="4273550" y="3625850"/>
                <a:ext cx="1485900" cy="1270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3702050" y="4476750"/>
              <a:ext cx="3390900" cy="234950"/>
            </p14:xfrm>
          </p:contentPart>
        </mc:Choice>
        <mc:Fallback xmlns="">
          <p:pic>
            <p:nvPicPr>
              <p:cNvPr id="23" name="墨迹 22"/>
            </p:nvPicPr>
            <p:blipFill>
              <a:blip r:embed="rId38"/>
            </p:blipFill>
            <p:spPr>
              <a:xfrm>
                <a:off x="3702050" y="4476750"/>
                <a:ext cx="3390900" cy="2349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6216650" y="4940300"/>
              <a:ext cx="476250" cy="25400"/>
            </p14:xfrm>
          </p:contentPart>
        </mc:Choice>
        <mc:Fallback xmlns="">
          <p:pic>
            <p:nvPicPr>
              <p:cNvPr id="24" name="墨迹 23"/>
            </p:nvPicPr>
            <p:blipFill>
              <a:blip r:embed="rId40"/>
            </p:blipFill>
            <p:spPr>
              <a:xfrm>
                <a:off x="6216650" y="4940300"/>
                <a:ext cx="47625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6902450" y="4673600"/>
              <a:ext cx="360" cy="520700"/>
            </p14:xfrm>
          </p:contentPart>
        </mc:Choice>
        <mc:Fallback xmlns="">
          <p:pic>
            <p:nvPicPr>
              <p:cNvPr id="25" name="墨迹 24"/>
            </p:nvPicPr>
            <p:blipFill>
              <a:blip r:embed="rId42"/>
            </p:blipFill>
            <p:spPr>
              <a:xfrm>
                <a:off x="6902450" y="4673600"/>
                <a:ext cx="360" cy="5207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3638550" y="5010150"/>
              <a:ext cx="393700" cy="19050"/>
            </p14:xfrm>
          </p:contentPart>
        </mc:Choice>
        <mc:Fallback xmlns="">
          <p:pic>
            <p:nvPicPr>
              <p:cNvPr id="26" name="墨迹 25"/>
            </p:nvPicPr>
            <p:blipFill>
              <a:blip r:embed="rId44"/>
            </p:blipFill>
            <p:spPr>
              <a:xfrm>
                <a:off x="3638550" y="5010150"/>
                <a:ext cx="393700" cy="190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3778250" y="4775200"/>
              <a:ext cx="514350" cy="571500"/>
            </p14:xfrm>
          </p:contentPart>
        </mc:Choice>
        <mc:Fallback xmlns="">
          <p:pic>
            <p:nvPicPr>
              <p:cNvPr id="27" name="墨迹 26"/>
            </p:nvPicPr>
            <p:blipFill>
              <a:blip r:embed="rId46"/>
            </p:blipFill>
            <p:spPr>
              <a:xfrm>
                <a:off x="3778250" y="4775200"/>
                <a:ext cx="514350" cy="571500"/>
              </a:xfrm>
              <a:prstGeom prst="rect"/>
            </p:spPr>
          </p:pic>
        </mc:Fallback>
      </mc:AlternateContent>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4-6</a:t>
            </a:r>
            <a:r>
              <a:rPr lang="zh-CN" altLang="zh-CN" dirty="0"/>
              <a:t>】</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zh-CN" altLang="zh-CN" dirty="0"/>
              <a:t>思考：如何让股票信息不是直接以列表形式显示，而是如同：“股票代码：</a:t>
            </a:r>
            <a:r>
              <a:rPr lang="en-US" altLang="zh-CN" dirty="0"/>
              <a:t>601939,</a:t>
            </a:r>
            <a:r>
              <a:rPr lang="zh-CN" altLang="zh-CN" dirty="0"/>
              <a:t>股票名称：建设银行</a:t>
            </a:r>
            <a:r>
              <a:rPr lang="en-US" altLang="zh-CN" dirty="0"/>
              <a:t>,</a:t>
            </a:r>
            <a:r>
              <a:rPr lang="zh-CN" altLang="zh-CN" dirty="0"/>
              <a:t>买入价：</a:t>
            </a:r>
            <a:r>
              <a:rPr lang="en-US" altLang="zh-CN" dirty="0"/>
              <a:t>6.89</a:t>
            </a:r>
            <a:r>
              <a:rPr lang="zh-CN" altLang="zh-CN" dirty="0"/>
              <a:t>”这种方式显示，程序如何修改？ </a:t>
            </a:r>
            <a:endParaRPr lang="zh-CN" altLang="en-US" dirty="0"/>
          </a:p>
        </p:txBody>
      </p:sp>
      <p:sp>
        <p:nvSpPr>
          <p:cNvPr id="5" name="矩形 4"/>
          <p:cNvSpPr/>
          <p:nvPr/>
        </p:nvSpPr>
        <p:spPr>
          <a:xfrm>
            <a:off x="2495600" y="2276872"/>
            <a:ext cx="9217024" cy="4165243"/>
          </a:xfrm>
          <a:prstGeom prst="rect">
            <a:avLst/>
          </a:prstGeom>
          <a:ln>
            <a:solidFill>
              <a:srgbClr val="00B050"/>
            </a:solidFill>
          </a:ln>
        </p:spPr>
        <p:txBody>
          <a:bodyPr wrap="square">
            <a:spAutoFit/>
          </a:bodyPr>
          <a:lstStyle/>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#quesion4_6_1.py</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info={'1':['601398','</a:t>
            </a:r>
            <a:r>
              <a:rPr lang="zh-CN" altLang="zh-CN" sz="1800" kern="100" dirty="0">
                <a:latin typeface="Consolas" panose="020B0609020204030204" pitchFamily="49" charset="0"/>
                <a:ea typeface="宋体" panose="02010600030101010101" pitchFamily="2" charset="-122"/>
              </a:rPr>
              <a:t>工商银行</a:t>
            </a:r>
            <a:r>
              <a:rPr lang="en-US" altLang="zh-CN" sz="1800" kern="100" dirty="0">
                <a:latin typeface="Consolas" panose="020B0609020204030204" pitchFamily="49" charset="0"/>
                <a:ea typeface="宋体" panose="02010600030101010101" pitchFamily="2" charset="-122"/>
              </a:rPr>
              <a:t>',5.51],'2':['000001','</a:t>
            </a:r>
            <a:r>
              <a:rPr lang="zh-CN" altLang="zh-CN" sz="1800" kern="100" dirty="0">
                <a:latin typeface="Consolas" panose="020B0609020204030204" pitchFamily="49" charset="0"/>
                <a:ea typeface="宋体" panose="02010600030101010101" pitchFamily="2" charset="-122"/>
              </a:rPr>
              <a:t>平安银行</a:t>
            </a:r>
            <a:r>
              <a:rPr lang="en-US" altLang="zh-CN" sz="1800" kern="100" dirty="0">
                <a:latin typeface="Consolas" panose="020B0609020204030204" pitchFamily="49" charset="0"/>
                <a:ea typeface="宋体" panose="02010600030101010101" pitchFamily="2" charset="-122"/>
              </a:rPr>
              <a:t>',8.94],\</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'3':['601939','</a:t>
            </a:r>
            <a:r>
              <a:rPr lang="zh-CN" altLang="zh-CN" sz="1800" kern="100" dirty="0">
                <a:latin typeface="Consolas" panose="020B0609020204030204" pitchFamily="49" charset="0"/>
                <a:ea typeface="宋体" panose="02010600030101010101" pitchFamily="2" charset="-122"/>
              </a:rPr>
              <a:t>建设银行</a:t>
            </a:r>
            <a:r>
              <a:rPr lang="en-US" altLang="zh-CN" sz="1800" kern="100" dirty="0">
                <a:latin typeface="Consolas" panose="020B0609020204030204" pitchFamily="49" charset="0"/>
                <a:ea typeface="宋体" panose="02010600030101010101" pitchFamily="2" charset="-122"/>
              </a:rPr>
              <a:t>',6.89],'4':['601328','</a:t>
            </a:r>
            <a:r>
              <a:rPr lang="zh-CN" altLang="zh-CN" sz="1800" kern="100" dirty="0">
                <a:latin typeface="Consolas" panose="020B0609020204030204" pitchFamily="49" charset="0"/>
                <a:ea typeface="宋体" panose="02010600030101010101" pitchFamily="2" charset="-122"/>
              </a:rPr>
              <a:t>交通银行</a:t>
            </a:r>
            <a:r>
              <a:rPr lang="en-US" altLang="zh-CN" sz="1800" kern="100" dirty="0">
                <a:latin typeface="Consolas" panose="020B0609020204030204" pitchFamily="49" charset="0"/>
                <a:ea typeface="宋体" panose="02010600030101010101" pitchFamily="2" charset="-122"/>
              </a:rPr>
              <a:t>',5.61]}</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no=input("</a:t>
            </a:r>
            <a:r>
              <a:rPr lang="zh-CN" altLang="zh-CN" sz="1800" kern="100" dirty="0">
                <a:latin typeface="Consolas" panose="020B0609020204030204" pitchFamily="49" charset="0"/>
                <a:ea typeface="宋体" panose="02010600030101010101" pitchFamily="2" charset="-122"/>
              </a:rPr>
              <a:t>请输入编号：</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while no in info:</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股票代码：</a:t>
            </a:r>
            <a:r>
              <a:rPr lang="en-US" altLang="zh-CN" sz="1800" kern="100" dirty="0">
                <a:latin typeface="Consolas" panose="020B0609020204030204" pitchFamily="49" charset="0"/>
                <a:ea typeface="宋体" panose="02010600030101010101" pitchFamily="2" charset="-122"/>
              </a:rPr>
              <a:t>%s,</a:t>
            </a:r>
            <a:r>
              <a:rPr lang="zh-CN" altLang="zh-CN" sz="1800" kern="100" dirty="0">
                <a:latin typeface="Consolas" panose="020B0609020204030204" pitchFamily="49" charset="0"/>
                <a:ea typeface="宋体" panose="02010600030101010101" pitchFamily="2" charset="-122"/>
              </a:rPr>
              <a:t>股票名称：</a:t>
            </a:r>
            <a:r>
              <a:rPr lang="en-US" altLang="zh-CN" sz="1800" kern="100" dirty="0">
                <a:latin typeface="Consolas" panose="020B0609020204030204" pitchFamily="49" charset="0"/>
                <a:ea typeface="宋体" panose="02010600030101010101" pitchFamily="2" charset="-122"/>
              </a:rPr>
              <a:t>%s,</a:t>
            </a:r>
            <a:r>
              <a:rPr lang="zh-CN" altLang="zh-CN" sz="1800" kern="100" dirty="0">
                <a:latin typeface="Consolas" panose="020B0609020204030204" pitchFamily="49" charset="0"/>
                <a:ea typeface="宋体" panose="02010600030101010101" pitchFamily="2" charset="-122"/>
              </a:rPr>
              <a:t>买入价：</a:t>
            </a:r>
            <a:r>
              <a:rPr lang="en-US" altLang="zh-CN" sz="1800" kern="100" dirty="0">
                <a:latin typeface="Consolas" panose="020B0609020204030204" pitchFamily="49" charset="0"/>
                <a:ea typeface="宋体" panose="02010600030101010101" pitchFamily="2" charset="-122"/>
              </a:rPr>
              <a:t>%.2f'\</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%(info[no][0],info[no][1],info[no][2]))</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no=input("</a:t>
            </a:r>
            <a:r>
              <a:rPr lang="zh-CN" altLang="zh-CN" sz="1800" kern="100" dirty="0">
                <a:latin typeface="Consolas" panose="020B0609020204030204" pitchFamily="49" charset="0"/>
                <a:ea typeface="宋体" panose="02010600030101010101" pitchFamily="2" charset="-122"/>
              </a:rPr>
              <a:t>请输入编号：</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else:</a:t>
            </a:r>
            <a:endParaRPr lang="zh-CN" altLang="zh-CN" sz="1800" kern="100" dirty="0">
              <a:ea typeface="宋体" panose="02010600030101010101" pitchFamily="2" charset="-122"/>
            </a:endParaRPr>
          </a:p>
          <a:p>
            <a:pPr indent="228600" algn="l">
              <a:spcBef>
                <a:spcPts val="800"/>
              </a:spcBef>
              <a:spcAft>
                <a:spcPts val="0"/>
              </a:spcAft>
            </a:pPr>
            <a:r>
              <a:rPr lang="en-US" altLang="zh-CN" sz="1800" kern="100" dirty="0">
                <a:latin typeface="Consolas" panose="020B0609020204030204" pitchFamily="49" charset="0"/>
                <a:ea typeface="宋体" panose="02010600030101010101" pitchFamily="2" charset="-122"/>
              </a:rPr>
              <a:t>    print("</a:t>
            </a:r>
            <a:r>
              <a:rPr lang="zh-CN" altLang="zh-CN" sz="1800" kern="100" dirty="0">
                <a:latin typeface="Consolas" panose="020B0609020204030204" pitchFamily="49" charset="0"/>
                <a:ea typeface="宋体" panose="02010600030101010101" pitchFamily="2" charset="-122"/>
              </a:rPr>
              <a:t>无查询结果！</a:t>
            </a: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4-6</a:t>
            </a:r>
            <a:r>
              <a:rPr lang="zh-CN" altLang="zh-CN" dirty="0"/>
              <a:t>】</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zh-CN" altLang="zh-CN" dirty="0"/>
              <a:t>程序可能的一次运行结果：</a:t>
            </a:r>
            <a:endParaRPr lang="zh-CN" altLang="en-US" dirty="0"/>
          </a:p>
        </p:txBody>
      </p:sp>
      <p:sp>
        <p:nvSpPr>
          <p:cNvPr id="4" name="矩形 3"/>
          <p:cNvSpPr/>
          <p:nvPr/>
        </p:nvSpPr>
        <p:spPr>
          <a:xfrm>
            <a:off x="1559496" y="1870659"/>
            <a:ext cx="6096000" cy="3862596"/>
          </a:xfrm>
          <a:prstGeom prst="rect">
            <a:avLst/>
          </a:prstGeom>
        </p:spPr>
        <p:txBody>
          <a:bodyPr>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quesion4_6_1.py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3</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股票代码：</a:t>
            </a:r>
            <a:r>
              <a:rPr lang="en-US" altLang="zh-CN" kern="100" dirty="0">
                <a:latin typeface="Consolas" panose="020B0609020204030204" pitchFamily="49" charset="0"/>
                <a:ea typeface="宋体" panose="02010600030101010101" pitchFamily="2" charset="-122"/>
              </a:rPr>
              <a:t>601939,</a:t>
            </a:r>
            <a:r>
              <a:rPr lang="zh-CN" altLang="zh-CN" kern="100" dirty="0">
                <a:latin typeface="Consolas" panose="020B0609020204030204" pitchFamily="49" charset="0"/>
                <a:ea typeface="宋体" panose="02010600030101010101" pitchFamily="2" charset="-122"/>
              </a:rPr>
              <a:t>股票名称：建设银行</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买入价：</a:t>
            </a:r>
            <a:r>
              <a:rPr lang="en-US" altLang="zh-CN" kern="100" dirty="0">
                <a:latin typeface="Consolas" panose="020B0609020204030204" pitchFamily="49" charset="0"/>
                <a:ea typeface="宋体" panose="02010600030101010101" pitchFamily="2" charset="-122"/>
              </a:rPr>
              <a:t>6.89</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1</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股票代码：</a:t>
            </a:r>
            <a:r>
              <a:rPr lang="en-US" altLang="zh-CN" kern="100" dirty="0">
                <a:latin typeface="Consolas" panose="020B0609020204030204" pitchFamily="49" charset="0"/>
                <a:ea typeface="宋体" panose="02010600030101010101" pitchFamily="2" charset="-122"/>
              </a:rPr>
              <a:t>601398,</a:t>
            </a:r>
            <a:r>
              <a:rPr lang="zh-CN" altLang="zh-CN" kern="100" dirty="0">
                <a:latin typeface="Consolas" panose="020B0609020204030204" pitchFamily="49" charset="0"/>
                <a:ea typeface="宋体" panose="02010600030101010101" pitchFamily="2" charset="-122"/>
              </a:rPr>
              <a:t>股票名称：工商银行</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买入价：</a:t>
            </a:r>
            <a:r>
              <a:rPr lang="en-US" altLang="zh-CN" kern="100" dirty="0">
                <a:latin typeface="Consolas" panose="020B0609020204030204" pitchFamily="49" charset="0"/>
                <a:ea typeface="宋体" panose="02010600030101010101" pitchFamily="2" charset="-122"/>
              </a:rPr>
              <a:t>5.51</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4</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股票代码：</a:t>
            </a:r>
            <a:r>
              <a:rPr lang="en-US" altLang="zh-CN" kern="100" dirty="0">
                <a:latin typeface="Consolas" panose="020B0609020204030204" pitchFamily="49" charset="0"/>
                <a:ea typeface="宋体" panose="02010600030101010101" pitchFamily="2" charset="-122"/>
              </a:rPr>
              <a:t>601328,</a:t>
            </a:r>
            <a:r>
              <a:rPr lang="zh-CN" altLang="zh-CN" kern="100" dirty="0">
                <a:latin typeface="Consolas" panose="020B0609020204030204" pitchFamily="49" charset="0"/>
                <a:ea typeface="宋体" panose="02010600030101010101" pitchFamily="2" charset="-122"/>
              </a:rPr>
              <a:t>股票名称：交通银行</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买入价：</a:t>
            </a:r>
            <a:r>
              <a:rPr lang="en-US" altLang="zh-CN" kern="100" dirty="0">
                <a:latin typeface="Consolas" panose="020B0609020204030204" pitchFamily="49" charset="0"/>
                <a:ea typeface="宋体" panose="02010600030101010101" pitchFamily="2" charset="-122"/>
              </a:rPr>
              <a:t>5.61</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2</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股票代码：</a:t>
            </a:r>
            <a:r>
              <a:rPr lang="en-US" altLang="zh-CN" kern="100" dirty="0">
                <a:latin typeface="Consolas" panose="020B0609020204030204" pitchFamily="49" charset="0"/>
                <a:ea typeface="宋体" panose="02010600030101010101" pitchFamily="2" charset="-122"/>
              </a:rPr>
              <a:t>000001,</a:t>
            </a:r>
            <a:r>
              <a:rPr lang="zh-CN" altLang="zh-CN" kern="100" dirty="0">
                <a:latin typeface="Consolas" panose="020B0609020204030204" pitchFamily="49" charset="0"/>
                <a:ea typeface="宋体" panose="02010600030101010101" pitchFamily="2" charset="-122"/>
              </a:rPr>
              <a:t>股票名称：平安银行</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买入价：</a:t>
            </a:r>
            <a:r>
              <a:rPr lang="en-US" altLang="zh-CN" kern="100" dirty="0">
                <a:latin typeface="Consolas" panose="020B0609020204030204" pitchFamily="49" charset="0"/>
                <a:ea typeface="宋体" panose="02010600030101010101" pitchFamily="2" charset="-122"/>
              </a:rPr>
              <a:t>8.94</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请输入编号：</a:t>
            </a:r>
            <a:r>
              <a:rPr lang="en-US" altLang="zh-CN" kern="100" dirty="0">
                <a:latin typeface="Consolas" panose="020B0609020204030204" pitchFamily="49" charset="0"/>
                <a:ea typeface="宋体" panose="02010600030101010101" pitchFamily="2" charset="-122"/>
              </a:rPr>
              <a:t>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无查询结果！</a:t>
            </a:r>
            <a:endParaRPr lang="zh-CN" altLang="zh-CN" sz="1800" kern="100" dirty="0">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4-7</a:t>
            </a:r>
            <a:r>
              <a:rPr lang="zh-CN" altLang="zh-CN" dirty="0"/>
              <a:t>】</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4-7</a:t>
            </a:r>
            <a:r>
              <a:rPr lang="zh-CN" altLang="zh-CN" dirty="0"/>
              <a:t>】根据客户等级及订货量计算订货额。</a:t>
            </a:r>
            <a:endParaRPr lang="zh-CN" altLang="zh-CN" dirty="0"/>
          </a:p>
          <a:p>
            <a:r>
              <a:rPr lang="zh-CN" altLang="zh-CN" dirty="0"/>
              <a:t>建立字典，客户分</a:t>
            </a:r>
            <a:r>
              <a:rPr lang="en-US" altLang="zh-CN" dirty="0"/>
              <a:t>ABCD</a:t>
            </a:r>
            <a:r>
              <a:rPr lang="zh-CN" altLang="zh-CN" dirty="0"/>
              <a:t>（不区分大小写）类，</a:t>
            </a:r>
            <a:r>
              <a:rPr lang="en-US" altLang="zh-CN" dirty="0"/>
              <a:t>A</a:t>
            </a:r>
            <a:r>
              <a:rPr lang="zh-CN" altLang="zh-CN" dirty="0"/>
              <a:t>类客户享受</a:t>
            </a:r>
            <a:r>
              <a:rPr lang="en-US" altLang="zh-CN" dirty="0"/>
              <a:t>9</a:t>
            </a:r>
            <a:r>
              <a:rPr lang="zh-CN" altLang="zh-CN" dirty="0"/>
              <a:t>折优惠，</a:t>
            </a:r>
            <a:r>
              <a:rPr lang="en-US" altLang="zh-CN" dirty="0"/>
              <a:t>B</a:t>
            </a:r>
            <a:r>
              <a:rPr lang="zh-CN" altLang="zh-CN" dirty="0"/>
              <a:t>类客户享受</a:t>
            </a:r>
            <a:r>
              <a:rPr lang="en-US" altLang="zh-CN" dirty="0"/>
              <a:t>92</a:t>
            </a:r>
            <a:r>
              <a:rPr lang="zh-CN" altLang="zh-CN" dirty="0"/>
              <a:t>折优惠，</a:t>
            </a:r>
            <a:r>
              <a:rPr lang="en-US" altLang="zh-CN" dirty="0"/>
              <a:t>C</a:t>
            </a:r>
            <a:r>
              <a:rPr lang="zh-CN" altLang="zh-CN" dirty="0"/>
              <a:t>类客户享受</a:t>
            </a:r>
            <a:r>
              <a:rPr lang="en-US" altLang="zh-CN" dirty="0"/>
              <a:t>95</a:t>
            </a:r>
            <a:r>
              <a:rPr lang="zh-CN" altLang="zh-CN" dirty="0"/>
              <a:t>折优惠，</a:t>
            </a:r>
            <a:r>
              <a:rPr lang="en-US" altLang="zh-CN" dirty="0"/>
              <a:t>D</a:t>
            </a:r>
            <a:r>
              <a:rPr lang="zh-CN" altLang="zh-CN" dirty="0"/>
              <a:t>类客户不享受折扣优惠。假定商品标准价格是</a:t>
            </a:r>
            <a:r>
              <a:rPr lang="en-US" altLang="zh-CN" dirty="0"/>
              <a:t>100</a:t>
            </a:r>
            <a:r>
              <a:rPr lang="zh-CN" altLang="zh-CN" dirty="0"/>
              <a:t>元。不管哪一类客户，对不同的订货量，还可享受不同的价格优惠：订货量小于</a:t>
            </a:r>
            <a:r>
              <a:rPr lang="en-US" altLang="zh-CN" dirty="0"/>
              <a:t>500</a:t>
            </a:r>
            <a:r>
              <a:rPr lang="zh-CN" altLang="zh-CN" dirty="0"/>
              <a:t>无折扣，</a:t>
            </a:r>
            <a:r>
              <a:rPr lang="en-US" altLang="zh-CN" dirty="0"/>
              <a:t>500-1999</a:t>
            </a:r>
            <a:r>
              <a:rPr lang="zh-CN" altLang="zh-CN" dirty="0"/>
              <a:t>折扣</a:t>
            </a:r>
            <a:r>
              <a:rPr lang="en-US" altLang="zh-CN" dirty="0"/>
              <a:t>0.05</a:t>
            </a:r>
            <a:r>
              <a:rPr lang="zh-CN" altLang="zh-CN" dirty="0"/>
              <a:t>，</a:t>
            </a:r>
            <a:r>
              <a:rPr lang="en-US" altLang="zh-CN" dirty="0"/>
              <a:t>2000-4999</a:t>
            </a:r>
            <a:r>
              <a:rPr lang="zh-CN" altLang="zh-CN" dirty="0"/>
              <a:t>折扣</a:t>
            </a:r>
            <a:r>
              <a:rPr lang="en-US" altLang="zh-CN" dirty="0"/>
              <a:t>0.1</a:t>
            </a:r>
            <a:r>
              <a:rPr lang="zh-CN" altLang="zh-CN" dirty="0"/>
              <a:t>，</a:t>
            </a:r>
            <a:r>
              <a:rPr lang="en-US" altLang="zh-CN" dirty="0"/>
              <a:t>5000-20000</a:t>
            </a:r>
            <a:r>
              <a:rPr lang="zh-CN" altLang="zh-CN" dirty="0"/>
              <a:t>折扣</a:t>
            </a:r>
            <a:r>
              <a:rPr lang="en-US" altLang="zh-CN" dirty="0"/>
              <a:t>0.15</a:t>
            </a:r>
            <a:r>
              <a:rPr lang="zh-CN" altLang="zh-CN" dirty="0"/>
              <a:t>，</a:t>
            </a:r>
            <a:r>
              <a:rPr lang="en-US" altLang="zh-CN" dirty="0"/>
              <a:t>20000</a:t>
            </a:r>
            <a:r>
              <a:rPr lang="zh-CN" altLang="zh-CN" dirty="0"/>
              <a:t>以上折扣</a:t>
            </a:r>
            <a:r>
              <a:rPr lang="en-US" altLang="zh-CN" dirty="0"/>
              <a:t>0.2</a:t>
            </a:r>
            <a:r>
              <a:rPr lang="zh-CN" altLang="zh-CN" dirty="0"/>
              <a:t>。客户可同时享受价格优惠和客户等级优惠。订货量为整数。</a:t>
            </a:r>
            <a:endParaRPr lang="zh-CN" altLang="zh-CN" dirty="0"/>
          </a:p>
          <a:p>
            <a:r>
              <a:rPr lang="zh-CN" altLang="zh-CN" dirty="0"/>
              <a:t>要求：只要输入客户等级和订货量，就计算出订货额；客户等级和订货量需判断是否输入正确，客户等级或订货量不输入任何字符或者输入有误，均会退出程序，显示“请输入正确信息，谢谢！”。</a:t>
            </a:r>
            <a:endParaRPr lang="zh-CN" altLang="zh-CN"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4-7</a:t>
            </a:r>
            <a:r>
              <a:rPr lang="zh-CN" altLang="zh-CN" dirty="0"/>
              <a:t>】</a:t>
            </a:r>
            <a:endParaRPr lang="zh-CN" altLang="en-US" dirty="0"/>
          </a:p>
        </p:txBody>
      </p:sp>
      <p:sp>
        <p:nvSpPr>
          <p:cNvPr id="3" name="内容占位符 2"/>
          <p:cNvSpPr>
            <a:spLocks noGrp="1"/>
          </p:cNvSpPr>
          <p:nvPr>
            <p:ph idx="1"/>
          </p:nvPr>
        </p:nvSpPr>
        <p:spPr>
          <a:xfrm>
            <a:off x="191344" y="1034655"/>
            <a:ext cx="2305182" cy="648072"/>
          </a:xfrm>
        </p:spPr>
        <p:txBody>
          <a:bodyPr/>
          <a:lstStyle/>
          <a:p>
            <a:r>
              <a:rPr lang="zh-CN" altLang="zh-CN" dirty="0"/>
              <a:t>程序代码：</a:t>
            </a:r>
            <a:endParaRPr lang="zh-CN" altLang="en-US" dirty="0"/>
          </a:p>
        </p:txBody>
      </p:sp>
      <p:sp>
        <p:nvSpPr>
          <p:cNvPr id="4" name="矩形 3"/>
          <p:cNvSpPr/>
          <p:nvPr/>
        </p:nvSpPr>
        <p:spPr>
          <a:xfrm>
            <a:off x="47328" y="1693252"/>
            <a:ext cx="7738628" cy="4832092"/>
          </a:xfrm>
          <a:prstGeom prst="rect">
            <a:avLst/>
          </a:prstGeom>
          <a:ln>
            <a:solidFill>
              <a:srgbClr val="00B050"/>
            </a:solidFill>
          </a:ln>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#example4_7.py</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#coding=utf-8</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classification={'A':0.9,'B':0.92,'C':0.95,'D':1.00}  #</a:t>
            </a:r>
            <a:r>
              <a:rPr lang="zh-CN" altLang="zh-CN" kern="100" dirty="0">
                <a:latin typeface="Consolas" panose="020B0609020204030204" pitchFamily="49" charset="0"/>
                <a:ea typeface="宋体" panose="02010600030101010101" pitchFamily="2" charset="-122"/>
              </a:rPr>
              <a:t>定义字典</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degree=input('</a:t>
            </a: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number1=input('</a:t>
            </a: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while degree!='' and number1!='' and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a:t>
            </a:r>
            <a:r>
              <a:rPr lang="en-US" altLang="zh-CN" kern="100" dirty="0" err="1">
                <a:latin typeface="Consolas" panose="020B0609020204030204" pitchFamily="49" charset="0"/>
                <a:ea typeface="宋体" panose="02010600030101010101" pitchFamily="2" charset="-122"/>
              </a:rPr>
              <a:t>degree.upper</a:t>
            </a:r>
            <a:r>
              <a:rPr lang="en-US" altLang="zh-CN" kern="100" dirty="0">
                <a:latin typeface="Consolas" panose="020B0609020204030204" pitchFamily="49" charset="0"/>
                <a:ea typeface="宋体" panose="02010600030101010101" pitchFamily="2" charset="-122"/>
              </a:rPr>
              <a:t>() in ['A','B','C','D'] and number1.isdigit():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discount1=classification[</a:t>
            </a:r>
            <a:r>
              <a:rPr lang="en-US" altLang="zh-CN" kern="100" dirty="0" err="1">
                <a:latin typeface="Consolas" panose="020B0609020204030204" pitchFamily="49" charset="0"/>
                <a:ea typeface="宋体" panose="02010600030101010101" pitchFamily="2" charset="-122"/>
              </a:rPr>
              <a:t>degree.upper</a:t>
            </a:r>
            <a:r>
              <a:rPr lang="en-US" altLang="zh-CN" kern="100" dirty="0">
                <a:latin typeface="Consolas" panose="020B0609020204030204" pitchFamily="49" charset="0"/>
                <a:ea typeface="宋体" panose="02010600030101010101" pitchFamily="2" charset="-122"/>
              </a:rPr>
              <a:t>()]     #</a:t>
            </a:r>
            <a:r>
              <a:rPr lang="zh-CN" altLang="zh-CN" kern="100" dirty="0">
                <a:latin typeface="Consolas" panose="020B0609020204030204" pitchFamily="49" charset="0"/>
                <a:ea typeface="宋体" panose="02010600030101010101" pitchFamily="2" charset="-122"/>
              </a:rPr>
              <a:t>根据客户等级</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键</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查折扣</a:t>
            </a:r>
            <a:r>
              <a:rPr lang="en-US" altLang="zh-CN" kern="100" dirty="0">
                <a:latin typeface="Consolas" panose="020B0609020204030204" pitchFamily="49" charset="0"/>
                <a:ea typeface="宋体" panose="02010600030101010101" pitchFamily="2" charset="-122"/>
              </a:rPr>
              <a:t>(</a:t>
            </a:r>
            <a:r>
              <a:rPr lang="zh-CN" altLang="zh-CN" kern="100" dirty="0">
                <a:latin typeface="Consolas" panose="020B0609020204030204" pitchFamily="49" charset="0"/>
                <a:ea typeface="宋体" panose="02010600030101010101" pitchFamily="2" charset="-122"/>
              </a:rPr>
              <a:t>值</a:t>
            </a:r>
            <a:r>
              <a:rPr lang="en-US" altLang="zh-CN" kern="100" dirty="0">
                <a:latin typeface="Consolas" panose="020B0609020204030204" pitchFamily="49" charset="0"/>
                <a:ea typeface="宋体" panose="02010600030101010101" pitchFamily="2" charset="-122"/>
              </a:rPr>
              <a: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number=int(number1)</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if number&lt;500:</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discount2=0</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a:t>
            </a:r>
            <a:r>
              <a:rPr lang="en-US" altLang="zh-CN" kern="100" dirty="0" err="1">
                <a:latin typeface="Consolas" panose="020B0609020204030204" pitchFamily="49" charset="0"/>
                <a:ea typeface="宋体" panose="02010600030101010101" pitchFamily="2" charset="-122"/>
              </a:rPr>
              <a:t>elif</a:t>
            </a:r>
            <a:r>
              <a:rPr lang="en-US" altLang="zh-CN" kern="100" dirty="0">
                <a:latin typeface="Consolas" panose="020B0609020204030204" pitchFamily="49" charset="0"/>
                <a:ea typeface="宋体" panose="02010600030101010101" pitchFamily="2" charset="-122"/>
              </a:rPr>
              <a:t> number&lt;2000:</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discount2=0.05</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a:t>
            </a:r>
            <a:r>
              <a:rPr lang="en-US" altLang="zh-CN" kern="100" dirty="0" err="1">
                <a:latin typeface="Consolas" panose="020B0609020204030204" pitchFamily="49" charset="0"/>
                <a:ea typeface="宋体" panose="02010600030101010101" pitchFamily="2" charset="-122"/>
              </a:rPr>
              <a:t>elif</a:t>
            </a:r>
            <a:r>
              <a:rPr lang="en-US" altLang="zh-CN" kern="100" dirty="0">
                <a:latin typeface="Consolas" panose="020B0609020204030204" pitchFamily="49" charset="0"/>
                <a:ea typeface="宋体" panose="02010600030101010101" pitchFamily="2" charset="-122"/>
              </a:rPr>
              <a:t> number&lt;5000:</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discount2=0.1</a:t>
            </a:r>
            <a:endParaRPr lang="zh-CN" altLang="zh-CN" sz="1800" kern="100" dirty="0">
              <a:ea typeface="宋体" panose="02010600030101010101" pitchFamily="2" charset="-122"/>
            </a:endParaRPr>
          </a:p>
        </p:txBody>
      </p:sp>
      <p:sp>
        <p:nvSpPr>
          <p:cNvPr id="5" name="矩形 4"/>
          <p:cNvSpPr/>
          <p:nvPr/>
        </p:nvSpPr>
        <p:spPr>
          <a:xfrm>
            <a:off x="7200800" y="44624"/>
            <a:ext cx="4943872" cy="3862596"/>
          </a:xfrm>
          <a:prstGeom prst="rect">
            <a:avLst/>
          </a:prstGeom>
          <a:solidFill>
            <a:srgbClr val="FFFF99"/>
          </a:solidFill>
        </p:spPr>
        <p:txBody>
          <a:bodyPr wrap="square">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    </a:t>
            </a:r>
            <a:r>
              <a:rPr lang="en-US" altLang="zh-CN" kern="100" dirty="0" err="1">
                <a:latin typeface="Consolas" panose="020B0609020204030204" pitchFamily="49" charset="0"/>
                <a:ea typeface="宋体" panose="02010600030101010101" pitchFamily="2" charset="-122"/>
              </a:rPr>
              <a:t>elif</a:t>
            </a:r>
            <a:r>
              <a:rPr lang="en-US" altLang="zh-CN" kern="100" dirty="0">
                <a:latin typeface="Consolas" panose="020B0609020204030204" pitchFamily="49" charset="0"/>
                <a:ea typeface="宋体" panose="02010600030101010101" pitchFamily="2" charset="-122"/>
              </a:rPr>
              <a:t> number&lt;20000:</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discount2=0.15</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else:</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discount2=0.2</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total=100*number*(discount1)*(1-discount2)</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print('</a:t>
            </a:r>
            <a:r>
              <a:rPr lang="zh-CN" altLang="zh-CN" kern="100" dirty="0">
                <a:latin typeface="Consolas" panose="020B0609020204030204" pitchFamily="49" charset="0"/>
                <a:ea typeface="宋体" panose="02010600030101010101" pitchFamily="2" charset="-122"/>
              </a:rPr>
              <a:t>客户等级折扣为：</a:t>
            </a:r>
            <a:r>
              <a:rPr lang="en-US" altLang="zh-CN" kern="100" dirty="0">
                <a:latin typeface="Consolas" panose="020B0609020204030204" pitchFamily="49" charset="0"/>
                <a:ea typeface="宋体" panose="02010600030101010101" pitchFamily="2" charset="-122"/>
              </a:rPr>
              <a:t>',discount1)</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print('</a:t>
            </a:r>
            <a:r>
              <a:rPr lang="zh-CN" altLang="zh-CN" kern="100" dirty="0">
                <a:latin typeface="Consolas" panose="020B0609020204030204" pitchFamily="49" charset="0"/>
                <a:ea typeface="宋体" panose="02010600030101010101" pitchFamily="2" charset="-122"/>
              </a:rPr>
              <a:t>订货量折扣为：</a:t>
            </a:r>
            <a:r>
              <a:rPr lang="en-US" altLang="zh-CN" kern="100" dirty="0">
                <a:latin typeface="Consolas" panose="020B0609020204030204" pitchFamily="49" charset="0"/>
                <a:ea typeface="宋体" panose="02010600030101010101" pitchFamily="2" charset="-122"/>
              </a:rPr>
              <a:t>',discount2)</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print('</a:t>
            </a:r>
            <a:r>
              <a:rPr lang="zh-CN" altLang="zh-CN" kern="100" dirty="0">
                <a:latin typeface="Consolas" panose="020B0609020204030204" pitchFamily="49" charset="0"/>
                <a:ea typeface="宋体" panose="02010600030101010101" pitchFamily="2" charset="-122"/>
              </a:rPr>
              <a:t>订货金额为：</a:t>
            </a:r>
            <a:r>
              <a:rPr lang="en-US" altLang="zh-CN" kern="100" dirty="0">
                <a:latin typeface="Consolas" panose="020B0609020204030204" pitchFamily="49" charset="0"/>
                <a:ea typeface="宋体" panose="02010600030101010101" pitchFamily="2" charset="-122"/>
              </a:rPr>
              <a:t>',total)</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degree=input('</a:t>
            </a: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number1=input('</a:t>
            </a: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else:</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print('</a:t>
            </a:r>
            <a:r>
              <a:rPr lang="zh-CN" altLang="zh-CN" kern="100" dirty="0">
                <a:latin typeface="Consolas" panose="020B0609020204030204" pitchFamily="49" charset="0"/>
                <a:ea typeface="宋体" panose="02010600030101010101" pitchFamily="2" charset="-122"/>
              </a:rPr>
              <a:t>请输入正确信息，谢谢！</a:t>
            </a:r>
            <a:r>
              <a:rPr lang="en-US" altLang="zh-CN" kern="100" dirty="0">
                <a:latin typeface="Consolas" panose="020B0609020204030204" pitchFamily="49" charset="0"/>
                <a:ea typeface="宋体" panose="02010600030101010101" pitchFamily="2" charset="-122"/>
              </a:rPr>
              <a:t>')</a:t>
            </a:r>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4-7</a:t>
            </a:r>
            <a:r>
              <a:rPr lang="zh-CN" altLang="zh-CN" dirty="0"/>
              <a:t>】</a:t>
            </a:r>
            <a:endParaRPr lang="zh-CN" altLang="en-US" dirty="0"/>
          </a:p>
        </p:txBody>
      </p:sp>
      <p:sp>
        <p:nvSpPr>
          <p:cNvPr id="3" name="内容占位符 2"/>
          <p:cNvSpPr>
            <a:spLocks noGrp="1"/>
          </p:cNvSpPr>
          <p:nvPr>
            <p:ph idx="1"/>
          </p:nvPr>
        </p:nvSpPr>
        <p:spPr>
          <a:xfrm>
            <a:off x="334435" y="1124745"/>
            <a:ext cx="4753454" cy="648072"/>
          </a:xfrm>
        </p:spPr>
        <p:txBody>
          <a:bodyPr/>
          <a:lstStyle/>
          <a:p>
            <a:r>
              <a:rPr lang="zh-CN" altLang="zh-CN" dirty="0"/>
              <a:t>程序可能的一次运行结果：</a:t>
            </a:r>
            <a:endParaRPr lang="zh-CN" altLang="en-US" dirty="0"/>
          </a:p>
        </p:txBody>
      </p:sp>
      <p:sp>
        <p:nvSpPr>
          <p:cNvPr id="5" name="矩形 4"/>
          <p:cNvSpPr/>
          <p:nvPr/>
        </p:nvSpPr>
        <p:spPr>
          <a:xfrm>
            <a:off x="334434" y="1798876"/>
            <a:ext cx="6096000" cy="3862596"/>
          </a:xfrm>
          <a:prstGeom prst="rect">
            <a:avLst/>
          </a:prstGeom>
        </p:spPr>
        <p:txBody>
          <a:bodyPr>
            <a:spAutoFit/>
          </a:bodyPr>
          <a:lstStyle/>
          <a:p>
            <a:pPr indent="228600" algn="l">
              <a:spcAft>
                <a:spcPts val="0"/>
              </a:spcAft>
            </a:pPr>
            <a:r>
              <a:rPr lang="en-US" altLang="zh-CN" kern="100" dirty="0">
                <a:latin typeface="Consolas" panose="020B0609020204030204" pitchFamily="49" charset="0"/>
                <a:ea typeface="宋体" panose="02010600030101010101" pitchFamily="2" charset="-122"/>
              </a:rPr>
              <a:t>&gt;&gt;&gt; </a:t>
            </a:r>
            <a:endParaRPr lang="zh-CN" altLang="zh-CN" sz="1800" kern="100" dirty="0">
              <a:ea typeface="宋体" panose="02010600030101010101" pitchFamily="2" charset="-122"/>
            </a:endParaRPr>
          </a:p>
          <a:p>
            <a:pPr indent="228600" algn="l">
              <a:spcAft>
                <a:spcPts val="0"/>
              </a:spcAft>
            </a:pPr>
            <a:r>
              <a:rPr lang="en-US" altLang="zh-CN" kern="100" dirty="0">
                <a:latin typeface="Consolas" panose="020B0609020204030204" pitchFamily="49" charset="0"/>
                <a:ea typeface="宋体" panose="02010600030101010101" pitchFamily="2" charset="-122"/>
              </a:rPr>
              <a:t>============ RESTART: G:\ example4_7.py ============</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a</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100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客户等级折扣为：</a:t>
            </a:r>
            <a:r>
              <a:rPr lang="en-US" altLang="zh-CN" kern="100" dirty="0">
                <a:latin typeface="Consolas" panose="020B0609020204030204" pitchFamily="49" charset="0"/>
                <a:ea typeface="宋体" panose="02010600030101010101" pitchFamily="2" charset="-122"/>
              </a:rPr>
              <a:t> 0.9</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订货量折扣为：</a:t>
            </a:r>
            <a:r>
              <a:rPr lang="en-US" altLang="zh-CN" kern="100" dirty="0">
                <a:latin typeface="Consolas" panose="020B0609020204030204" pitchFamily="49" charset="0"/>
                <a:ea typeface="宋体" panose="02010600030101010101" pitchFamily="2" charset="-122"/>
              </a:rPr>
              <a:t> 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订货金额为：</a:t>
            </a:r>
            <a:r>
              <a:rPr lang="en-US" altLang="zh-CN" kern="100" dirty="0">
                <a:latin typeface="Consolas" panose="020B0609020204030204" pitchFamily="49" charset="0"/>
                <a:ea typeface="宋体" panose="02010600030101010101" pitchFamily="2" charset="-122"/>
              </a:rPr>
              <a:t> 9000.0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B</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600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客户等级折扣为：</a:t>
            </a:r>
            <a:r>
              <a:rPr lang="en-US" altLang="zh-CN" kern="100" dirty="0">
                <a:latin typeface="Consolas" panose="020B0609020204030204" pitchFamily="49" charset="0"/>
                <a:ea typeface="宋体" panose="02010600030101010101" pitchFamily="2" charset="-122"/>
              </a:rPr>
              <a:t> 0.92</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订货量折扣为：</a:t>
            </a:r>
            <a:r>
              <a:rPr lang="en-US" altLang="zh-CN" kern="100" dirty="0">
                <a:latin typeface="Consolas" panose="020B0609020204030204" pitchFamily="49" charset="0"/>
                <a:ea typeface="宋体" panose="02010600030101010101" pitchFamily="2" charset="-122"/>
              </a:rPr>
              <a:t> 0.05</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订货金额为：</a:t>
            </a:r>
            <a:r>
              <a:rPr lang="en-US" altLang="zh-CN" kern="100" dirty="0">
                <a:latin typeface="Consolas" panose="020B0609020204030204" pitchFamily="49" charset="0"/>
                <a:ea typeface="宋体" panose="02010600030101010101" pitchFamily="2" charset="-122"/>
              </a:rPr>
              <a:t> 52440.0</a:t>
            </a:r>
            <a:endParaRPr lang="zh-CN" altLang="zh-CN" sz="1800" kern="100" dirty="0">
              <a:ea typeface="宋体" panose="02010600030101010101" pitchFamily="2" charset="-122"/>
            </a:endParaRPr>
          </a:p>
        </p:txBody>
      </p:sp>
      <p:sp>
        <p:nvSpPr>
          <p:cNvPr id="6" name="矩形 5"/>
          <p:cNvSpPr/>
          <p:nvPr/>
        </p:nvSpPr>
        <p:spPr>
          <a:xfrm>
            <a:off x="6430434" y="2060848"/>
            <a:ext cx="5280251" cy="4212691"/>
          </a:xfrm>
          <a:prstGeom prst="rect">
            <a:avLst/>
          </a:prstGeom>
        </p:spPr>
        <p:txBody>
          <a:bodyPr wrap="square">
            <a:spAutoFit/>
          </a:bodyPr>
          <a:lstStyle/>
          <a:p>
            <a:pPr indent="228600" algn="l">
              <a:spcAft>
                <a:spcPts val="0"/>
              </a:spcAft>
            </a:pP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C</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3000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客户等级折扣为：</a:t>
            </a:r>
            <a:r>
              <a:rPr lang="en-US" altLang="zh-CN" kern="100" dirty="0">
                <a:latin typeface="Consolas" panose="020B0609020204030204" pitchFamily="49" charset="0"/>
                <a:ea typeface="宋体" panose="02010600030101010101" pitchFamily="2" charset="-122"/>
              </a:rPr>
              <a:t> 0.95</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订货量折扣为：</a:t>
            </a:r>
            <a:r>
              <a:rPr lang="en-US" altLang="zh-CN" kern="100" dirty="0">
                <a:latin typeface="Consolas" panose="020B0609020204030204" pitchFamily="49" charset="0"/>
                <a:ea typeface="宋体" panose="02010600030101010101" pitchFamily="2" charset="-122"/>
              </a:rPr>
              <a:t> 0.1</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订货金额为：</a:t>
            </a:r>
            <a:r>
              <a:rPr lang="en-US" altLang="zh-CN" kern="100" dirty="0">
                <a:latin typeface="Consolas" panose="020B0609020204030204" pitchFamily="49" charset="0"/>
                <a:ea typeface="宋体" panose="02010600030101010101" pitchFamily="2" charset="-122"/>
              </a:rPr>
              <a:t> 256500.0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d</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10000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客户等级折扣为：</a:t>
            </a:r>
            <a:r>
              <a:rPr lang="en-US" altLang="zh-CN" kern="100" dirty="0">
                <a:latin typeface="Consolas" panose="020B0609020204030204" pitchFamily="49" charset="0"/>
                <a:ea typeface="宋体" panose="02010600030101010101" pitchFamily="2" charset="-122"/>
              </a:rPr>
              <a:t> 1.0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订货量折扣为：</a:t>
            </a:r>
            <a:r>
              <a:rPr lang="en-US" altLang="zh-CN" kern="100" dirty="0">
                <a:latin typeface="Consolas" panose="020B0609020204030204" pitchFamily="49" charset="0"/>
                <a:ea typeface="宋体" panose="02010600030101010101" pitchFamily="2" charset="-122"/>
              </a:rPr>
              <a:t> 0.15</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订货金额为：</a:t>
            </a:r>
            <a:r>
              <a:rPr lang="en-US" altLang="zh-CN" kern="100" dirty="0">
                <a:latin typeface="Consolas" panose="020B0609020204030204" pitchFamily="49" charset="0"/>
                <a:ea typeface="宋体" panose="02010600030101010101" pitchFamily="2" charset="-122"/>
              </a:rPr>
              <a:t> 850000.0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请输入客户等级（</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或</a:t>
            </a:r>
            <a:r>
              <a:rPr lang="en-US" altLang="zh-CN" kern="100" dirty="0">
                <a:latin typeface="Consolas" panose="020B0609020204030204" pitchFamily="49" charset="0"/>
                <a:ea typeface="宋体" panose="02010600030101010101" pitchFamily="2" charset="-122"/>
              </a:rPr>
              <a:t>a-d</a:t>
            </a:r>
            <a:r>
              <a:rPr lang="zh-CN" altLang="zh-CN" kern="100" dirty="0">
                <a:latin typeface="Consolas" panose="020B0609020204030204" pitchFamily="49" charset="0"/>
                <a:ea typeface="宋体" panose="02010600030101010101" pitchFamily="2" charset="-122"/>
              </a:rPr>
              <a:t>）：</a:t>
            </a:r>
            <a:r>
              <a:rPr lang="en-US" altLang="zh-CN" kern="100" dirty="0">
                <a:latin typeface="Consolas" panose="020B0609020204030204" pitchFamily="49" charset="0"/>
                <a:ea typeface="宋体" panose="02010600030101010101" pitchFamily="2" charset="-122"/>
              </a:rPr>
              <a:t>e</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请输入订货量：</a:t>
            </a:r>
            <a:r>
              <a:rPr lang="en-US" altLang="zh-CN" kern="100" dirty="0">
                <a:latin typeface="Consolas" panose="020B0609020204030204" pitchFamily="49" charset="0"/>
                <a:ea typeface="宋体" panose="02010600030101010101" pitchFamily="2" charset="-122"/>
              </a:rPr>
              <a:t>2000000</a:t>
            </a:r>
            <a:endParaRPr lang="zh-CN" altLang="zh-CN" sz="1800" kern="100" dirty="0">
              <a:ea typeface="宋体" panose="02010600030101010101" pitchFamily="2" charset="-122"/>
            </a:endParaRPr>
          </a:p>
          <a:p>
            <a:pPr indent="228600" algn="l">
              <a:spcAft>
                <a:spcPts val="0"/>
              </a:spcAft>
            </a:pPr>
            <a:r>
              <a:rPr lang="zh-CN" altLang="zh-CN" kern="100" dirty="0">
                <a:latin typeface="Consolas" panose="020B0609020204030204" pitchFamily="49" charset="0"/>
                <a:ea typeface="宋体" panose="02010600030101010101" pitchFamily="2" charset="-122"/>
              </a:rPr>
              <a:t>请输入正确信息，谢谢！</a:t>
            </a:r>
            <a:endParaRPr lang="zh-CN" altLang="zh-CN" sz="1800" kern="100" dirty="0">
              <a:ea typeface="宋体" panose="02010600030101010101" pitchFamily="2" charset="-122"/>
            </a:endParaRPr>
          </a:p>
        </p:txBody>
      </p:sp>
      <p:sp>
        <p:nvSpPr>
          <p:cNvPr id="7" name="矩形 6"/>
          <p:cNvSpPr/>
          <p:nvPr/>
        </p:nvSpPr>
        <p:spPr>
          <a:xfrm>
            <a:off x="5087889" y="1145032"/>
            <a:ext cx="6096000" cy="646331"/>
          </a:xfrm>
          <a:prstGeom prst="rect">
            <a:avLst/>
          </a:prstGeom>
        </p:spPr>
        <p:txBody>
          <a:bodyPr>
            <a:spAutoFit/>
          </a:bodyPr>
          <a:lstStyle/>
          <a:p>
            <a:pPr algn="l"/>
            <a:r>
              <a:rPr lang="zh-CN" altLang="zh-CN" sz="1800" dirty="0">
                <a:ea typeface="宋体" panose="02010600030101010101" pitchFamily="2" charset="-122"/>
                <a:cs typeface="Times New Roman" panose="02020603050405020304" pitchFamily="18" charset="0"/>
              </a:rPr>
              <a:t>思考：请结合第</a:t>
            </a:r>
            <a:r>
              <a:rPr lang="en-US" altLang="zh-CN" sz="1800" dirty="0">
                <a:ea typeface="宋体" panose="02010600030101010101" pitchFamily="2" charset="-122"/>
              </a:rPr>
              <a:t>3</a:t>
            </a:r>
            <a:r>
              <a:rPr lang="zh-CN" altLang="zh-CN" sz="1800" dirty="0">
                <a:ea typeface="宋体" panose="02010600030101010101" pitchFamily="2" charset="-122"/>
                <a:cs typeface="Times New Roman" panose="02020603050405020304" pitchFamily="18" charset="0"/>
              </a:rPr>
              <a:t>章控制结构的相关知识，说明需要设计怎样的测试用例才能把每个分支都检测到？</a:t>
            </a:r>
            <a:endParaRPr lang="zh-CN" altLang="en-US" sz="1800"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zh-CN" dirty="0"/>
              <a:t>集合</a:t>
            </a:r>
            <a:endParaRPr lang="zh-CN" altLang="en-US" dirty="0"/>
          </a:p>
        </p:txBody>
      </p:sp>
      <p:sp>
        <p:nvSpPr>
          <p:cNvPr id="3" name="内容占位符 2"/>
          <p:cNvSpPr>
            <a:spLocks noGrp="1"/>
          </p:cNvSpPr>
          <p:nvPr>
            <p:ph idx="1"/>
          </p:nvPr>
        </p:nvSpPr>
        <p:spPr/>
        <p:txBody>
          <a:bodyPr/>
          <a:lstStyle/>
          <a:p>
            <a:r>
              <a:rPr lang="zh-CN" altLang="zh-CN" dirty="0"/>
              <a:t>集合是一组用“</a:t>
            </a:r>
            <a:r>
              <a:rPr lang="en-US" altLang="zh-CN" dirty="0"/>
              <a:t>{</a:t>
            </a:r>
            <a:r>
              <a:rPr lang="zh-CN" altLang="zh-CN" dirty="0"/>
              <a:t>”和“</a:t>
            </a:r>
            <a:r>
              <a:rPr lang="en-US" altLang="zh-CN" dirty="0"/>
              <a:t>}</a:t>
            </a:r>
            <a:r>
              <a:rPr lang="zh-CN" altLang="zh-CN" dirty="0"/>
              <a:t>”括起来的无序不重复元素，元素之间用逗号分隔。元素可以是各种类型的不可变对象。</a:t>
            </a:r>
            <a:r>
              <a:rPr lang="en-US" altLang="zh-CN" dirty="0"/>
              <a:t>Python</a:t>
            </a:r>
            <a:r>
              <a:rPr lang="zh-CN" altLang="zh-CN" dirty="0"/>
              <a:t>提供了集合类型</a:t>
            </a:r>
            <a:r>
              <a:rPr lang="en-US" altLang="zh-CN" dirty="0"/>
              <a:t>set</a:t>
            </a:r>
            <a:r>
              <a:rPr lang="zh-CN" altLang="zh-CN" dirty="0"/>
              <a:t>，用于表示大量无序元素的集合。</a:t>
            </a:r>
            <a:endParaRPr lang="zh-CN" alt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zh-CN" dirty="0"/>
              <a:t>集合的创建</a:t>
            </a:r>
            <a:endParaRPr lang="zh-CN" altLang="en-US" dirty="0"/>
          </a:p>
        </p:txBody>
      </p:sp>
      <p:sp>
        <p:nvSpPr>
          <p:cNvPr id="3" name="内容占位符 2"/>
          <p:cNvSpPr>
            <a:spLocks noGrp="1"/>
          </p:cNvSpPr>
          <p:nvPr>
            <p:ph idx="1"/>
          </p:nvPr>
        </p:nvSpPr>
        <p:spPr>
          <a:xfrm>
            <a:off x="334434" y="1124745"/>
            <a:ext cx="11523135" cy="1656184"/>
          </a:xfrm>
        </p:spPr>
        <p:txBody>
          <a:bodyPr/>
          <a:lstStyle/>
          <a:p>
            <a:r>
              <a:rPr lang="zh-CN" altLang="zh-CN" dirty="0"/>
              <a:t>集合类型的值有两种创建方式：一种是用一对花括号将多个元素括起来，元素之间用逗号分隔；另一种是用函数</a:t>
            </a:r>
            <a:r>
              <a:rPr lang="en-US" altLang="zh-CN" dirty="0"/>
              <a:t>set()</a:t>
            </a:r>
            <a:r>
              <a:rPr lang="zh-CN" altLang="zh-CN" dirty="0"/>
              <a:t>，同时此函数也可以将字符串、列表、元组等类型的数据转换为集合类型。</a:t>
            </a:r>
            <a:endParaRPr lang="zh-CN" altLang="en-US" dirty="0"/>
          </a:p>
        </p:txBody>
      </p:sp>
      <p:sp>
        <p:nvSpPr>
          <p:cNvPr id="4" name="矩形 3"/>
          <p:cNvSpPr/>
          <p:nvPr/>
        </p:nvSpPr>
        <p:spPr>
          <a:xfrm>
            <a:off x="2279576" y="2811120"/>
            <a:ext cx="6096000" cy="3570208"/>
          </a:xfrm>
          <a:prstGeom prst="rect">
            <a:avLst/>
          </a:prstGeom>
        </p:spPr>
        <p:txBody>
          <a:bodyPr>
            <a:spAutoFit/>
          </a:bodyPr>
          <a:lstStyle/>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vehicle={'</a:t>
            </a:r>
            <a:r>
              <a:rPr lang="en-US" altLang="zh-CN" sz="1600" kern="100" dirty="0" err="1">
                <a:latin typeface="Consolas" panose="020B0609020204030204" pitchFamily="49" charset="0"/>
                <a:ea typeface="宋体" panose="02010600030101010101" pitchFamily="2" charset="-122"/>
              </a:rPr>
              <a:t>train','bus','car','ship</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{'car', 'ship', 'train', 'bus'}</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type(vehicle)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&lt;class 'set'&gt;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 </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vehicle=set(['</a:t>
            </a:r>
            <a:r>
              <a:rPr lang="en-US" altLang="zh-CN" sz="1600" kern="100" dirty="0" err="1">
                <a:latin typeface="Consolas" panose="020B0609020204030204" pitchFamily="49" charset="0"/>
                <a:ea typeface="宋体" panose="02010600030101010101" pitchFamily="2" charset="-122"/>
              </a:rPr>
              <a:t>train','bus','car','ship</a:t>
            </a:r>
            <a:r>
              <a:rPr lang="en-US" altLang="zh-CN" sz="1600" kern="100" dirty="0">
                <a:latin typeface="Consolas" panose="020B0609020204030204" pitchFamily="49" charset="0"/>
                <a:ea typeface="宋体" panose="02010600030101010101" pitchFamily="2" charset="-122"/>
              </a:rPr>
              <a:t>'])</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{'car', 'ship', 'train', 'bus'}</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&gt;&gt;&gt; type(vehicle)</a:t>
            </a:r>
            <a:endParaRPr lang="zh-CN" altLang="zh-CN" sz="1600" kern="100" dirty="0">
              <a:ea typeface="宋体" panose="02010600030101010101" pitchFamily="2" charset="-122"/>
            </a:endParaRPr>
          </a:p>
          <a:p>
            <a:pPr indent="228600" algn="l">
              <a:spcBef>
                <a:spcPts val="600"/>
              </a:spcBef>
              <a:spcAft>
                <a:spcPts val="0"/>
              </a:spcAft>
            </a:pPr>
            <a:r>
              <a:rPr lang="en-US" altLang="zh-CN" sz="1600" kern="100" dirty="0">
                <a:latin typeface="Consolas" panose="020B0609020204030204" pitchFamily="49" charset="0"/>
                <a:ea typeface="宋体" panose="02010600030101010101" pitchFamily="2" charset="-122"/>
              </a:rPr>
              <a:t>&lt;class 'set'&gt;</a:t>
            </a:r>
            <a:endParaRPr lang="zh-CN" altLang="zh-CN" sz="1600" kern="100" dirty="0">
              <a:ea typeface="宋体" panose="02010600030101010101" pitchFamily="2" charset="-122"/>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zh-CN" dirty="0"/>
              <a:t>集合的创建</a:t>
            </a:r>
            <a:endParaRPr lang="zh-CN" altLang="en-US" dirty="0"/>
          </a:p>
        </p:txBody>
      </p:sp>
      <p:sp>
        <p:nvSpPr>
          <p:cNvPr id="3" name="内容占位符 2"/>
          <p:cNvSpPr>
            <a:spLocks noGrp="1"/>
          </p:cNvSpPr>
          <p:nvPr>
            <p:ph idx="1"/>
          </p:nvPr>
        </p:nvSpPr>
        <p:spPr>
          <a:xfrm>
            <a:off x="334434" y="1124745"/>
            <a:ext cx="11523135" cy="1080120"/>
          </a:xfrm>
        </p:spPr>
        <p:txBody>
          <a:bodyPr/>
          <a:lstStyle/>
          <a:p>
            <a:r>
              <a:rPr lang="zh-CN" altLang="zh-CN" dirty="0"/>
              <a:t>注意，空集合只能用</a:t>
            </a:r>
            <a:r>
              <a:rPr lang="en-US" altLang="zh-CN" dirty="0"/>
              <a:t>set()</a:t>
            </a:r>
            <a:r>
              <a:rPr lang="zh-CN" altLang="zh-CN" dirty="0"/>
              <a:t>来创建，而不能用花括号</a:t>
            </a:r>
            <a:r>
              <a:rPr lang="en-US" altLang="zh-CN" dirty="0"/>
              <a:t>{}</a:t>
            </a:r>
            <a:r>
              <a:rPr lang="zh-CN" altLang="zh-CN" dirty="0"/>
              <a:t>表示，因为</a:t>
            </a:r>
            <a:r>
              <a:rPr lang="en-US" altLang="zh-CN" dirty="0"/>
              <a:t>Python</a:t>
            </a:r>
            <a:r>
              <a:rPr lang="zh-CN" altLang="zh-CN" dirty="0"/>
              <a:t>将</a:t>
            </a:r>
            <a:r>
              <a:rPr lang="en-US" altLang="zh-CN" dirty="0"/>
              <a:t>{}</a:t>
            </a:r>
            <a:r>
              <a:rPr lang="zh-CN" altLang="zh-CN" dirty="0"/>
              <a:t>用于表示空字典。</a:t>
            </a:r>
            <a:endParaRPr lang="zh-CN" altLang="en-US" dirty="0"/>
          </a:p>
        </p:txBody>
      </p:sp>
      <p:sp>
        <p:nvSpPr>
          <p:cNvPr id="4" name="矩形 3"/>
          <p:cNvSpPr/>
          <p:nvPr/>
        </p:nvSpPr>
        <p:spPr>
          <a:xfrm>
            <a:off x="3135067" y="2272511"/>
            <a:ext cx="6096000" cy="4108817"/>
          </a:xfrm>
          <a:prstGeom prst="rect">
            <a:avLst/>
          </a:prstGeom>
        </p:spPr>
        <p:txBody>
          <a:bodyPr>
            <a:spAutoFit/>
          </a:bodyPr>
          <a:lstStyle/>
          <a:p>
            <a:pPr indent="228600" algn="l">
              <a:spcAft>
                <a:spcPts val="0"/>
              </a:spcAft>
            </a:pPr>
            <a:r>
              <a:rPr lang="en-US" altLang="zh-CN" sz="1800" kern="100" dirty="0">
                <a:latin typeface="Consolas" panose="020B0609020204030204" pitchFamily="49" charset="0"/>
                <a:ea typeface="宋体" panose="02010600030101010101" pitchFamily="2" charset="-122"/>
              </a:rPr>
              <a:t>&gt;&gt;&gt; a=set()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a</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set()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type(a)</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&lt;class 'set'&gt;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b={}</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b</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&gt;&gt;&gt; type(b)</a:t>
            </a:r>
            <a:endParaRPr lang="zh-CN" altLang="zh-CN" sz="1800" kern="100" dirty="0">
              <a:ea typeface="宋体" panose="02010600030101010101" pitchFamily="2" charset="-122"/>
            </a:endParaRPr>
          </a:p>
          <a:p>
            <a:pPr indent="228600" algn="l">
              <a:spcAft>
                <a:spcPts val="0"/>
              </a:spcAft>
            </a:pPr>
            <a:r>
              <a:rPr lang="en-US" altLang="zh-CN" sz="1800" kern="100" dirty="0">
                <a:latin typeface="Consolas" panose="020B0609020204030204" pitchFamily="49" charset="0"/>
                <a:ea typeface="宋体" panose="02010600030101010101" pitchFamily="2" charset="-122"/>
              </a:rPr>
              <a:t>&lt;class '</a:t>
            </a:r>
            <a:r>
              <a:rPr lang="en-US" altLang="zh-CN" sz="1800" kern="100" dirty="0" err="1">
                <a:latin typeface="Consolas" panose="020B0609020204030204" pitchFamily="49" charset="0"/>
                <a:ea typeface="宋体" panose="02010600030101010101" pitchFamily="2" charset="-122"/>
              </a:rPr>
              <a:t>dict</a:t>
            </a:r>
            <a:r>
              <a:rPr lang="en-US" altLang="zh-CN" sz="1800" kern="100" dirty="0">
                <a:latin typeface="Consolas" panose="020B0609020204030204" pitchFamily="49" charset="0"/>
                <a:ea typeface="宋体" panose="02010600030101010101" pitchFamily="2" charset="-122"/>
              </a:rPr>
              <a:t>'&gt;</a:t>
            </a:r>
            <a:endParaRPr lang="zh-CN" altLang="zh-CN" sz="1800" kern="100" dirty="0">
              <a:ea typeface="宋体" panose="02010600030101010101" pitchFamily="2" charset="-122"/>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zh-CN" dirty="0"/>
              <a:t>集合的创建</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zh-CN" altLang="zh-CN" dirty="0"/>
              <a:t>集合中没有相同的元素，因此</a:t>
            </a:r>
            <a:r>
              <a:rPr lang="en-US" altLang="zh-CN" dirty="0"/>
              <a:t>Python</a:t>
            </a:r>
            <a:r>
              <a:rPr lang="zh-CN" altLang="zh-CN" dirty="0"/>
              <a:t>在创建集合的时候会自动删除掉重复的元素。</a:t>
            </a:r>
            <a:endParaRPr lang="zh-CN" altLang="en-US" dirty="0"/>
          </a:p>
        </p:txBody>
      </p:sp>
      <p:sp>
        <p:nvSpPr>
          <p:cNvPr id="4" name="矩形 3"/>
          <p:cNvSpPr/>
          <p:nvPr/>
        </p:nvSpPr>
        <p:spPr>
          <a:xfrm>
            <a:off x="911424" y="2424457"/>
            <a:ext cx="6913694" cy="1323439"/>
          </a:xfrm>
          <a:prstGeom prst="rect">
            <a:avLst/>
          </a:prstGeom>
        </p:spPr>
        <p:txBody>
          <a:bodyPr wrap="square">
            <a:spAutoFit/>
          </a:bodyPr>
          <a:lstStyle/>
          <a:p>
            <a:pPr indent="228600" algn="l">
              <a:spcAft>
                <a:spcPts val="0"/>
              </a:spcAft>
            </a:pPr>
            <a:r>
              <a:rPr lang="en-US" altLang="zh-CN" sz="2000" kern="100" dirty="0">
                <a:latin typeface="Consolas" panose="020B0609020204030204" pitchFamily="49" charset="0"/>
                <a:ea typeface="宋体" panose="02010600030101010101" pitchFamily="2" charset="-122"/>
              </a:rPr>
              <a:t>&gt;&gt;&gt; vehicle={'</a:t>
            </a:r>
            <a:r>
              <a:rPr lang="en-US" altLang="zh-CN" sz="2000" kern="100" dirty="0" err="1">
                <a:latin typeface="Consolas" panose="020B0609020204030204" pitchFamily="49" charset="0"/>
                <a:ea typeface="宋体" panose="02010600030101010101" pitchFamily="2" charset="-122"/>
              </a:rPr>
              <a:t>train','bus','car','ship','bus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&gt;&gt;&gt; vehicle</a:t>
            </a:r>
            <a:endParaRPr lang="zh-CN" altLang="zh-CN" sz="2000" kern="100" dirty="0">
              <a:ea typeface="宋体" panose="02010600030101010101" pitchFamily="2" charset="-122"/>
            </a:endParaRPr>
          </a:p>
          <a:p>
            <a:pPr indent="228600" algn="l">
              <a:spcAft>
                <a:spcPts val="0"/>
              </a:spcAft>
            </a:pPr>
            <a:r>
              <a:rPr lang="en-US" altLang="zh-CN" sz="2000" kern="100" dirty="0">
                <a:latin typeface="Consolas" panose="020B0609020204030204" pitchFamily="49" charset="0"/>
                <a:ea typeface="宋体" panose="02010600030101010101" pitchFamily="2" charset="-122"/>
              </a:rPr>
              <a:t>{'car', 'ship', 'train', 'bus'}</a:t>
            </a:r>
            <a:endParaRPr lang="zh-CN" altLang="zh-CN" sz="2000" kern="100" dirty="0">
              <a:ea typeface="宋体" panose="02010600030101010101" pitchFamily="2" charset="-12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zh-CN" dirty="0"/>
              <a:t>集合的运算</a:t>
            </a:r>
            <a:endParaRPr lang="zh-CN" altLang="en-US" dirty="0"/>
          </a:p>
        </p:txBody>
      </p:sp>
      <p:sp>
        <p:nvSpPr>
          <p:cNvPr id="3" name="内容占位符 2"/>
          <p:cNvSpPr>
            <a:spLocks noGrp="1"/>
          </p:cNvSpPr>
          <p:nvPr>
            <p:ph idx="1"/>
          </p:nvPr>
        </p:nvSpPr>
        <p:spPr>
          <a:xfrm>
            <a:off x="334434" y="1124745"/>
            <a:ext cx="11523135" cy="1368152"/>
          </a:xfrm>
        </p:spPr>
        <p:txBody>
          <a:bodyPr/>
          <a:lstStyle/>
          <a:p>
            <a:r>
              <a:rPr lang="en-US" altLang="zh-CN" b="1" dirty="0"/>
              <a:t>1. </a:t>
            </a:r>
            <a:r>
              <a:rPr lang="en-US" altLang="zh-CN" b="1" dirty="0" err="1"/>
              <a:t>len</a:t>
            </a:r>
            <a:r>
              <a:rPr lang="en-US" altLang="zh-CN" b="1" dirty="0"/>
              <a:t>()</a:t>
            </a:r>
            <a:endParaRPr lang="zh-CN" altLang="zh-CN" dirty="0"/>
          </a:p>
          <a:p>
            <a:pPr lvl="1"/>
            <a:r>
              <a:rPr lang="en-US" altLang="zh-CN" dirty="0" err="1"/>
              <a:t>len</a:t>
            </a:r>
            <a:r>
              <a:rPr lang="en-US" altLang="zh-CN" dirty="0"/>
              <a:t>()</a:t>
            </a:r>
            <a:r>
              <a:rPr lang="zh-CN" altLang="zh-CN" dirty="0"/>
              <a:t>函数返回集合中元素的个数。</a:t>
            </a:r>
            <a:endParaRPr lang="zh-CN" altLang="en-US" dirty="0"/>
          </a:p>
        </p:txBody>
      </p:sp>
      <p:sp>
        <p:nvSpPr>
          <p:cNvPr id="5" name="矩形 4"/>
          <p:cNvSpPr/>
          <p:nvPr/>
        </p:nvSpPr>
        <p:spPr>
          <a:xfrm>
            <a:off x="839416" y="2474893"/>
            <a:ext cx="7344816" cy="1323439"/>
          </a:xfrm>
          <a:prstGeom prst="rect">
            <a:avLst/>
          </a:prstGeom>
        </p:spPr>
        <p:txBody>
          <a:bodyPr wrap="square">
            <a:spAutoFit/>
          </a:bodyPr>
          <a:lstStyle/>
          <a:p>
            <a:pPr indent="228600" algn="just">
              <a:spcAft>
                <a:spcPts val="0"/>
              </a:spcAft>
            </a:pPr>
            <a:r>
              <a:rPr lang="en-US" altLang="zh-CN" sz="2000" kern="100" dirty="0">
                <a:latin typeface="Consolas" panose="020B0609020204030204" pitchFamily="49" charset="0"/>
                <a:ea typeface="宋体" panose="02010600030101010101" pitchFamily="2" charset="-122"/>
              </a:rPr>
              <a:t>&gt;&gt;&gt; vehicle={'</a:t>
            </a:r>
            <a:r>
              <a:rPr lang="en-US" altLang="zh-CN" sz="2000" kern="100" dirty="0" err="1">
                <a:latin typeface="Consolas" panose="020B0609020204030204" pitchFamily="49" charset="0"/>
                <a:ea typeface="宋体" panose="02010600030101010101" pitchFamily="2" charset="-122"/>
              </a:rPr>
              <a:t>train','bus','car','ship','bus</a:t>
            </a:r>
            <a:r>
              <a:rPr lang="en-US" altLang="zh-CN" sz="2000" kern="100" dirty="0">
                <a:latin typeface="Consolas" panose="020B0609020204030204" pitchFamily="49" charset="0"/>
                <a:ea typeface="宋体" panose="02010600030101010101" pitchFamily="2" charset="-122"/>
              </a:rPr>
              <a:t>'}</a:t>
            </a:r>
            <a:endParaRPr lang="zh-CN" altLang="zh-CN" sz="2000" kern="100" dirty="0">
              <a:ea typeface="宋体" panose="02010600030101010101" pitchFamily="2" charset="-122"/>
            </a:endParaRPr>
          </a:p>
          <a:p>
            <a:pPr indent="228600" algn="just">
              <a:spcAft>
                <a:spcPts val="0"/>
              </a:spcAft>
            </a:pPr>
            <a:r>
              <a:rPr lang="en-US" altLang="zh-CN" sz="2000" kern="100" dirty="0">
                <a:latin typeface="Consolas" panose="020B0609020204030204" pitchFamily="49" charset="0"/>
                <a:ea typeface="宋体" panose="02010600030101010101" pitchFamily="2" charset="-122"/>
              </a:rPr>
              <a:t>&gt;&gt;&gt; </a:t>
            </a:r>
            <a:r>
              <a:rPr lang="en-US" altLang="zh-CN" sz="2000" kern="100" dirty="0" err="1">
                <a:latin typeface="Consolas" panose="020B0609020204030204" pitchFamily="49" charset="0"/>
                <a:ea typeface="宋体" panose="02010600030101010101" pitchFamily="2" charset="-122"/>
              </a:rPr>
              <a:t>len</a:t>
            </a:r>
            <a:r>
              <a:rPr lang="en-US" altLang="zh-CN" sz="2000" kern="100" dirty="0">
                <a:latin typeface="Consolas" panose="020B0609020204030204" pitchFamily="49" charset="0"/>
                <a:ea typeface="宋体" panose="02010600030101010101" pitchFamily="2" charset="-122"/>
              </a:rPr>
              <a:t>(vehicle)</a:t>
            </a:r>
            <a:endParaRPr lang="zh-CN" altLang="zh-CN" sz="2000" kern="100" dirty="0">
              <a:ea typeface="宋体" panose="02010600030101010101" pitchFamily="2" charset="-122"/>
            </a:endParaRPr>
          </a:p>
          <a:p>
            <a:pPr indent="228600" algn="just">
              <a:spcAft>
                <a:spcPts val="0"/>
              </a:spcAft>
            </a:pPr>
            <a:r>
              <a:rPr lang="en-US" altLang="zh-CN" sz="2000" kern="100" dirty="0">
                <a:latin typeface="Consolas" panose="020B0609020204030204" pitchFamily="49" charset="0"/>
                <a:ea typeface="宋体" panose="02010600030101010101" pitchFamily="2" charset="-122"/>
              </a:rPr>
              <a:t>4</a:t>
            </a:r>
            <a:endParaRPr lang="zh-CN" altLang="zh-CN" sz="2000" kern="100" dirty="0">
              <a:ea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Python程序设计教程》第2版-课件模板">
  <a:themeElements>
    <a:clrScheme name="">
      <a:dk1>
        <a:srgbClr val="000000"/>
      </a:dk1>
      <a:lt1>
        <a:srgbClr val="FFFFFF"/>
      </a:lt1>
      <a:dk2>
        <a:srgbClr val="FFFFFF"/>
      </a:dk2>
      <a:lt2>
        <a:srgbClr val="000000"/>
      </a:lt2>
      <a:accent1>
        <a:srgbClr val="365AA8"/>
      </a:accent1>
      <a:accent2>
        <a:srgbClr val="EAEBE7"/>
      </a:accent2>
      <a:accent3>
        <a:srgbClr val="FFFFFF"/>
      </a:accent3>
      <a:accent4>
        <a:srgbClr val="000000"/>
      </a:accent4>
      <a:accent5>
        <a:srgbClr val="AEB5D1"/>
      </a:accent5>
      <a:accent6>
        <a:srgbClr val="D4D5D1"/>
      </a:accent6>
      <a:hlink>
        <a:srgbClr val="D1D7C7"/>
      </a:hlink>
      <a:folHlink>
        <a:srgbClr val="99CC00"/>
      </a:folHlink>
    </a:clrScheme>
    <a:fontScheme name="高教社MIS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miter lim="800000"/>
          <a:headEnd type="none" w="med" len="med"/>
          <a:tailEnd type="triangle" w="med" len="med"/>
        </a:ln>
      </a:spPr>
      <a:bodyPr vert="horz" wrap="none" lIns="45720" tIns="72009" rIns="45720" bIns="72009" numCol="1" anchor="ctr"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altLang="en-US" sz="14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miter lim="800000"/>
          <a:headEnd type="none" w="med" len="med"/>
          <a:tailEnd type="triangle" w="med" len="med"/>
        </a:ln>
      </a:spPr>
      <a:bodyPr vert="horz" wrap="none" lIns="45720" tIns="72009" rIns="45720" bIns="72009" numCol="1" anchor="ctr"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altLang="en-US" sz="14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lnDef>
  </a:objectDefaults>
  <a:extraClrSchemeLst>
    <a:extraClrScheme>
      <a:clrScheme name="高教社MIS模板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高教社MIS模板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高教社MIS模板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高教社MIS模板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《Python程序设计教程》第2版-课件模板</Template>
  <TotalTime>0</TotalTime>
  <Words>60929</Words>
  <Application>WPS 演示</Application>
  <PresentationFormat>宽屏</PresentationFormat>
  <Paragraphs>2639</Paragraphs>
  <Slides>174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174</vt:i4>
      </vt:variant>
    </vt:vector>
  </HeadingPairs>
  <TitlesOfParts>
    <vt:vector size="187" baseType="lpstr">
      <vt:lpstr>Arial</vt:lpstr>
      <vt:lpstr>宋体</vt:lpstr>
      <vt:lpstr>Wingdings</vt:lpstr>
      <vt:lpstr>Times New Roman</vt:lpstr>
      <vt:lpstr>华文楷体</vt:lpstr>
      <vt:lpstr>华文新魏</vt:lpstr>
      <vt:lpstr>华文中宋</vt:lpstr>
      <vt:lpstr>微软雅黑</vt:lpstr>
      <vt:lpstr>Arial Unicode MS</vt:lpstr>
      <vt:lpstr>Consolas</vt:lpstr>
      <vt:lpstr>Calibri</vt:lpstr>
      <vt:lpstr>《Python程序设计教程》第2版-课件模板</vt:lpstr>
      <vt:lpstr>Visio.Drawing.11</vt:lpstr>
      <vt:lpstr>第4章  常用数据结构</vt:lpstr>
      <vt:lpstr>本章学习目标</vt:lpstr>
      <vt:lpstr>PowerPoint 演示文稿</vt:lpstr>
      <vt:lpstr>4.1  序列</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4.1.1 列表list</vt:lpstr>
      <vt:lpstr>【例4-1】</vt:lpstr>
      <vt:lpstr>【例4-2】</vt:lpstr>
      <vt:lpstr>【例4-2】</vt:lpstr>
      <vt:lpstr>【例4-2】</vt:lpstr>
      <vt:lpstr>【例4-3】</vt:lpstr>
      <vt:lpstr>【例4-3】</vt:lpstr>
      <vt:lpstr>【例4-3】</vt:lpstr>
      <vt:lpstr>【例4-3】</vt:lpstr>
      <vt:lpstr>4.1.2 元组tuple</vt:lpstr>
      <vt:lpstr>4.1.2 元组tuple</vt:lpstr>
      <vt:lpstr>4.1.2 元组tuple</vt:lpstr>
      <vt:lpstr>4.1.2 元组tuple</vt:lpstr>
      <vt:lpstr>4.1.2 元组tuple</vt:lpstr>
      <vt:lpstr>4.1.2 元组tuple</vt:lpstr>
      <vt:lpstr>4.1.3 列表与元组之间的转换</vt:lpstr>
      <vt:lpstr>4.1.3 列表与元组之间的转换</vt:lpstr>
      <vt:lpstr>【例4-4】</vt:lpstr>
      <vt:lpstr>【例4-4】</vt:lpstr>
      <vt:lpstr>课后作业：</vt:lpstr>
      <vt:lpstr>作业代码如下：</vt:lpstr>
      <vt:lpstr>PowerPoint 演示文稿</vt:lpstr>
      <vt:lpstr>4.2  字典</vt:lpstr>
      <vt:lpstr>4.2.1 创建字典</vt:lpstr>
      <vt:lpstr>4.2.1 创建字典</vt:lpstr>
      <vt:lpstr>4.2.2 字典操作</vt:lpstr>
      <vt:lpstr>4.2.2 字典操作</vt:lpstr>
      <vt:lpstr>4.2.2 字典操作</vt:lpstr>
      <vt:lpstr>4.2.2 字典操作</vt:lpstr>
      <vt:lpstr>4.2.2 字典操作</vt:lpstr>
      <vt:lpstr>4.2.3 字典方法</vt:lpstr>
      <vt:lpstr>4.2.3 字典方法</vt:lpstr>
      <vt:lpstr>4.2.3 字典方法</vt:lpstr>
      <vt:lpstr>4.2.3 字典方法</vt:lpstr>
      <vt:lpstr>4.2.3 字典方法</vt:lpstr>
      <vt:lpstr>4.2.3 字典方法</vt:lpstr>
      <vt:lpstr>4.2.3 字典方法</vt:lpstr>
      <vt:lpstr>4.2.3 字典方法</vt:lpstr>
      <vt:lpstr>4.2.4 遍历字典</vt:lpstr>
      <vt:lpstr>4.2.4 遍历字典</vt:lpstr>
      <vt:lpstr>4.2.4 遍历字典</vt:lpstr>
      <vt:lpstr>4.2.5 列表、元组与字典之间的转换</vt:lpstr>
      <vt:lpstr>4.2.5 列表、元组与字典之间的转换</vt:lpstr>
      <vt:lpstr>【例4-5】</vt:lpstr>
      <vt:lpstr>【例4-5】</vt:lpstr>
      <vt:lpstr>【例4-5】</vt:lpstr>
      <vt:lpstr>【例4-5】</vt:lpstr>
      <vt:lpstr>【例4-5】</vt:lpstr>
      <vt:lpstr>【例4-6】</vt:lpstr>
      <vt:lpstr>【例4-6】</vt:lpstr>
      <vt:lpstr>【例4-6】</vt:lpstr>
      <vt:lpstr>【例4-6】</vt:lpstr>
      <vt:lpstr>【例4-6】</vt:lpstr>
      <vt:lpstr>【例4-7】</vt:lpstr>
      <vt:lpstr>【例4-7】</vt:lpstr>
      <vt:lpstr>【例4-7】</vt:lpstr>
      <vt:lpstr>4.3  集合</vt:lpstr>
      <vt:lpstr>4.3.1 集合的创建</vt:lpstr>
      <vt:lpstr>4.3.1 集合的创建</vt:lpstr>
      <vt:lpstr>4.3.1 集合的创建</vt:lpstr>
      <vt:lpstr>4.3.2 集合的运算</vt:lpstr>
      <vt:lpstr>4.3.2 集合的运算</vt:lpstr>
      <vt:lpstr>4.3.2 集合的运算</vt:lpstr>
      <vt:lpstr>4.3.2 集合的运算</vt:lpstr>
      <vt:lpstr>4.3.2 集合的运算</vt:lpstr>
      <vt:lpstr>4.3.2 集合的运算</vt:lpstr>
      <vt:lpstr>4.3.2 集合的运算</vt:lpstr>
      <vt:lpstr>4.3.3 集合的方法</vt:lpstr>
      <vt:lpstr>4.3.3 集合的方法</vt:lpstr>
      <vt:lpstr>4.3.3 集合的方法</vt:lpstr>
      <vt:lpstr>4.3.3 集合的方法</vt:lpstr>
      <vt:lpstr>4.3.3 集合的方法</vt:lpstr>
      <vt:lpstr>4.3.3 集合的方法</vt:lpstr>
      <vt:lpstr>4.3.3 集合的方法</vt:lpstr>
      <vt:lpstr>4.3.3 集合的方法</vt:lpstr>
      <vt:lpstr>4.3.3 集合的方法</vt:lpstr>
      <vt:lpstr>4.3.3 集合的方法</vt:lpstr>
      <vt:lpstr>【例4-8】</vt:lpstr>
      <vt:lpstr>【例4-8】</vt:lpstr>
      <vt:lpstr>4.4  可迭代(Iterable)对象与迭代器(Iterator)</vt:lpstr>
      <vt:lpstr>4.4.1 可迭代(Iterable)对象</vt:lpstr>
      <vt:lpstr>4.4.2 迭代器(Iterator)</vt:lpstr>
      <vt:lpstr>4.4.2 迭代器(Iterator)</vt:lpstr>
      <vt:lpstr>4.4.2 迭代器(Iterator)</vt:lpstr>
      <vt:lpstr>4.4.2 迭代器(Iterator)</vt:lpstr>
      <vt:lpstr>4.4.3 相关内置函数</vt:lpstr>
      <vt:lpstr>4.4.3 相关内置函数</vt:lpstr>
      <vt:lpstr>4.4.3 相关内置函数</vt:lpstr>
      <vt:lpstr>4.4.3 相关内置函数</vt:lpstr>
      <vt:lpstr>4.4.3 相关内置函数</vt:lpstr>
      <vt:lpstr>4.4.3 相关内置函数</vt:lpstr>
      <vt:lpstr>4.4.3 相关内置函数</vt:lpstr>
      <vt:lpstr>4.4.3 相关内置函数</vt:lpstr>
      <vt:lpstr>4.4.3 相关内置函数</vt:lpstr>
      <vt:lpstr>4.4.3 相关内置函数</vt:lpstr>
      <vt:lpstr>4.4.3 相关内置函数</vt:lpstr>
      <vt:lpstr>4.4.3 相关内置函数</vt:lpstr>
      <vt:lpstr>【例4-9】</vt:lpstr>
      <vt:lpstr>【例4-9】</vt:lpstr>
      <vt:lpstr>4.5  推导式</vt:lpstr>
      <vt:lpstr>4.5.1 列表推导式</vt:lpstr>
      <vt:lpstr>4.5.1 列表推导式</vt:lpstr>
      <vt:lpstr>4.5.1 列表推导式</vt:lpstr>
      <vt:lpstr>4.5.1 列表推导式</vt:lpstr>
      <vt:lpstr>4.5.1 列表推导式</vt:lpstr>
      <vt:lpstr>【例4-10】</vt:lpstr>
      <vt:lpstr>【例4-10】程序代码：</vt:lpstr>
      <vt:lpstr>PowerPoint 演示文稿</vt:lpstr>
      <vt:lpstr>PowerPoint 演示文稿</vt:lpstr>
      <vt:lpstr>PowerPoint 演示文稿</vt:lpstr>
      <vt:lpstr>4.5.2 字典推导式</vt:lpstr>
      <vt:lpstr>4.5.2 字典推导式</vt:lpstr>
      <vt:lpstr>4.5.2 字典推导式</vt:lpstr>
      <vt:lpstr>4.5.2 字典推导式</vt:lpstr>
      <vt:lpstr>【例4-11】</vt:lpstr>
      <vt:lpstr>4.5.3 集合推导式</vt:lpstr>
      <vt:lpstr>4.5.3 集合推导式</vt:lpstr>
      <vt:lpstr>4.5.3 集合推导式</vt:lpstr>
      <vt:lpstr>4.5.4 生成器推导式</vt:lpstr>
      <vt:lpstr>4.5.4 生成器推导式</vt:lpstr>
      <vt:lpstr>PowerPoint 演示文稿</vt:lpstr>
      <vt:lpstr>4.6  序列解包</vt:lpstr>
      <vt:lpstr>4.6  序列解包</vt:lpstr>
      <vt:lpstr>4.6  序列解包</vt:lpstr>
      <vt:lpstr>4.6  序列解包</vt:lpstr>
      <vt:lpstr>4.6  序列解包</vt:lpstr>
      <vt:lpstr>4.6  序列解包</vt:lpstr>
      <vt:lpstr>4.6  序列解包</vt:lpstr>
      <vt:lpstr>4.6  序列解包</vt:lpstr>
      <vt:lpstr>4.7  本章小结</vt:lpstr>
      <vt:lpstr>习题4</vt:lpstr>
      <vt:lpstr>习题4</vt:lpstr>
      <vt:lpstr>习题4</vt:lpstr>
      <vt:lpstr>习题4</vt:lpstr>
      <vt:lpstr>教学资料、问题解答公众号</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Rosa (love clouds)</cp:lastModifiedBy>
  <cp:revision>137</cp:revision>
  <dcterms:created xsi:type="dcterms:W3CDTF">2019-06-10T00:42:00Z</dcterms:created>
  <dcterms:modified xsi:type="dcterms:W3CDTF">2020-05-11T10:39:50Z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