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1" r:id="rId3"/>
  </p:sldMasterIdLst>
  <p:notesMasterIdLst>
    <p:notesMasterId r:id="rId5"/>
  </p:notesMasterIdLst>
  <p:sldIdLst>
    <p:sldId id="466" r:id="rId4"/>
    <p:sldId id="480" r:id="rId6"/>
    <p:sldId id="467" r:id="rId7"/>
    <p:sldId id="472" r:id="rId8"/>
    <p:sldId id="475" r:id="rId9"/>
    <p:sldId id="481" r:id="rId10"/>
    <p:sldId id="470" r:id="rId11"/>
    <p:sldId id="477" r:id="rId12"/>
    <p:sldId id="482" r:id="rId13"/>
    <p:sldId id="483" r:id="rId14"/>
    <p:sldId id="469" r:id="rId15"/>
    <p:sldId id="484" r:id="rId16"/>
    <p:sldId id="487" r:id="rId17"/>
    <p:sldId id="485" r:id="rId18"/>
    <p:sldId id="488" r:id="rId19"/>
    <p:sldId id="489" r:id="rId20"/>
    <p:sldId id="491" r:id="rId21"/>
    <p:sldId id="494" r:id="rId22"/>
    <p:sldId id="499" r:id="rId23"/>
    <p:sldId id="496" r:id="rId24"/>
    <p:sldId id="495" r:id="rId25"/>
    <p:sldId id="497" r:id="rId26"/>
    <p:sldId id="498" r:id="rId27"/>
    <p:sldId id="505" r:id="rId28"/>
    <p:sldId id="474" r:id="rId29"/>
  </p:sldIdLst>
  <p:sldSz cx="9144000" cy="5143500" type="screen16x9"/>
  <p:notesSz cx="6858000" cy="9144000"/>
  <p:custDataLst>
    <p:tags r:id="rId3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无标题节" id="{8578786D-648C-41B1-88FE-2EC1A7845D8C}">
          <p14:sldIdLst>
            <p14:sldId id="466"/>
            <p14:sldId id="480"/>
            <p14:sldId id="467"/>
            <p14:sldId id="472"/>
            <p14:sldId id="475"/>
            <p14:sldId id="481"/>
            <p14:sldId id="470"/>
            <p14:sldId id="477"/>
            <p14:sldId id="482"/>
            <p14:sldId id="483"/>
            <p14:sldId id="469"/>
            <p14:sldId id="484"/>
            <p14:sldId id="487"/>
            <p14:sldId id="485"/>
            <p14:sldId id="488"/>
            <p14:sldId id="489"/>
            <p14:sldId id="491"/>
            <p14:sldId id="494"/>
            <p14:sldId id="499"/>
            <p14:sldId id="496"/>
            <p14:sldId id="495"/>
            <p14:sldId id="497"/>
            <p14:sldId id="498"/>
            <p14:sldId id="505"/>
            <p14:sldId id="474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千逸 王" initials="千逸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F0D"/>
    <a:srgbClr val="002060"/>
    <a:srgbClr val="003D7C"/>
    <a:srgbClr val="001A4B"/>
    <a:srgbClr val="006DB7"/>
    <a:srgbClr val="004282"/>
    <a:srgbClr val="33689B"/>
    <a:srgbClr val="006D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3" autoAdjust="0"/>
    <p:restoredTop sz="94227" autoAdjust="0"/>
  </p:normalViewPr>
  <p:slideViewPr>
    <p:cSldViewPr snapToGrid="0" snapToObjects="1">
      <p:cViewPr varScale="1">
        <p:scale>
          <a:sx n="114" d="100"/>
          <a:sy n="114" d="100"/>
        </p:scale>
        <p:origin x="60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7" Type="http://schemas.openxmlformats.org/officeDocument/2006/relationships/tags" Target="tags/tag4.xml"/><Relationship Id="rId36" Type="http://schemas.openxmlformats.org/officeDocument/2006/relationships/customXml" Target="../customXml/item3.xml"/><Relationship Id="rId35" Type="http://schemas.openxmlformats.org/officeDocument/2006/relationships/customXml" Target="../customXml/item2.xml"/><Relationship Id="rId34" Type="http://schemas.openxmlformats.org/officeDocument/2006/relationships/customXml" Target="../customXml/item1.xml"/><Relationship Id="rId33" Type="http://schemas.openxmlformats.org/officeDocument/2006/relationships/commentAuthors" Target="commentAuthors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07C4D4-0799-450B-9DC2-77A53D23FCA3}" type="datetimeFigureOut">
              <a:rPr lang="en-SG" smtClean="0"/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1EF87-6617-4AD9-8C2F-3B1FE5C19CBA}" type="slidenum">
              <a:rPr lang="en-SG" smtClean="0"/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61EF87-6617-4AD9-8C2F-3B1FE5C19CBA}" type="slidenum">
              <a:rPr lang="en-SG" smtClean="0"/>
            </a:fld>
            <a:endParaRPr lang="en-SG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61EF87-6617-4AD9-8C2F-3B1FE5C19CBA}" type="slidenum">
              <a:rPr lang="en-SG" smtClean="0"/>
            </a:fld>
            <a:endParaRPr lang="en-SG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61EF87-6617-4AD9-8C2F-3B1FE5C19CBA}" type="slidenum">
              <a:rPr lang="en-SG" smtClean="0"/>
            </a:fld>
            <a:endParaRPr lang="en-SG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61EF87-6617-4AD9-8C2F-3B1FE5C19CBA}" type="slidenum">
              <a:rPr lang="en-SG" smtClean="0"/>
            </a:fld>
            <a:endParaRPr lang="en-S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61EF87-6617-4AD9-8C2F-3B1FE5C19CBA}" type="slidenum">
              <a:rPr lang="en-SG" smtClean="0"/>
            </a:fld>
            <a:endParaRPr lang="en-S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61EF87-6617-4AD9-8C2F-3B1FE5C19CBA}" type="slidenum">
              <a:rPr lang="en-SG" smtClean="0"/>
            </a:fld>
            <a:endParaRPr lang="en-SG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61EF87-6617-4AD9-8C2F-3B1FE5C19CBA}" type="slidenum">
              <a:rPr lang="en-SG" smtClean="0"/>
            </a:fld>
            <a:endParaRPr lang="en-S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61EF87-6617-4AD9-8C2F-3B1FE5C19CBA}" type="slidenum">
              <a:rPr lang="en-SG" smtClean="0"/>
            </a:fld>
            <a:endParaRPr lang="en-SG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61EF87-6617-4AD9-8C2F-3B1FE5C19CBA}" type="slidenum">
              <a:rPr lang="en-SG" smtClean="0"/>
            </a:fld>
            <a:endParaRPr lang="en-SG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61EF87-6617-4AD9-8C2F-3B1FE5C19CBA}" type="slidenum">
              <a:rPr lang="en-SG" smtClean="0"/>
            </a:fld>
            <a:endParaRPr lang="en-SG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61EF87-6617-4AD9-8C2F-3B1FE5C19CBA}" type="slidenum">
              <a:rPr lang="en-SG" smtClean="0"/>
            </a:fld>
            <a:endParaRPr lang="en-SG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61EF87-6617-4AD9-8C2F-3B1FE5C19CBA}" type="slidenum">
              <a:rPr lang="en-SG" smtClean="0"/>
            </a:fld>
            <a:endParaRPr lang="en-S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-53788" y="-32870"/>
            <a:ext cx="9307943" cy="5235718"/>
          </a:xfrm>
          <a:prstGeom prst="rect">
            <a:avLst/>
          </a:prstGeom>
        </p:spPr>
      </p:pic>
      <p:sp>
        <p:nvSpPr>
          <p:cNvPr id="8" name="Trapezoid 15"/>
          <p:cNvSpPr/>
          <p:nvPr userDrawn="1"/>
        </p:nvSpPr>
        <p:spPr>
          <a:xfrm>
            <a:off x="-53789" y="1311970"/>
            <a:ext cx="5514846" cy="2641003"/>
          </a:xfrm>
          <a:custGeom>
            <a:avLst/>
            <a:gdLst>
              <a:gd name="connsiteX0" fmla="*/ 0 w 5424854"/>
              <a:gd name="connsiteY0" fmla="*/ 1018237 h 1018237"/>
              <a:gd name="connsiteX1" fmla="*/ 79127 w 5424854"/>
              <a:gd name="connsiteY1" fmla="*/ 0 h 1018237"/>
              <a:gd name="connsiteX2" fmla="*/ 5345727 w 5424854"/>
              <a:gd name="connsiteY2" fmla="*/ 0 h 1018237"/>
              <a:gd name="connsiteX3" fmla="*/ 5424854 w 5424854"/>
              <a:gd name="connsiteY3" fmla="*/ 1018237 h 1018237"/>
              <a:gd name="connsiteX4" fmla="*/ 0 w 5424854"/>
              <a:gd name="connsiteY4" fmla="*/ 1018237 h 1018237"/>
              <a:gd name="connsiteX0-1" fmla="*/ 4 w 5424858"/>
              <a:gd name="connsiteY0-2" fmla="*/ 1018237 h 1018237"/>
              <a:gd name="connsiteX1-3" fmla="*/ 0 w 5424858"/>
              <a:gd name="connsiteY1-4" fmla="*/ 8793 h 1018237"/>
              <a:gd name="connsiteX2-5" fmla="*/ 5345731 w 5424858"/>
              <a:gd name="connsiteY2-6" fmla="*/ 0 h 1018237"/>
              <a:gd name="connsiteX3-7" fmla="*/ 5424858 w 5424858"/>
              <a:gd name="connsiteY3-8" fmla="*/ 1018237 h 1018237"/>
              <a:gd name="connsiteX4-9" fmla="*/ 4 w 5424858"/>
              <a:gd name="connsiteY4-10" fmla="*/ 1018237 h 1018237"/>
              <a:gd name="connsiteX0-11" fmla="*/ 4 w 5433654"/>
              <a:gd name="connsiteY0-12" fmla="*/ 1009444 h 1009444"/>
              <a:gd name="connsiteX1-13" fmla="*/ 0 w 5433654"/>
              <a:gd name="connsiteY1-14" fmla="*/ 0 h 1009444"/>
              <a:gd name="connsiteX2-15" fmla="*/ 5433654 w 5433654"/>
              <a:gd name="connsiteY2-16" fmla="*/ 0 h 1009444"/>
              <a:gd name="connsiteX3-17" fmla="*/ 5424858 w 5433654"/>
              <a:gd name="connsiteY3-18" fmla="*/ 1009444 h 1009444"/>
              <a:gd name="connsiteX4-19" fmla="*/ 4 w 5433654"/>
              <a:gd name="connsiteY4-20" fmla="*/ 1009444 h 1009444"/>
              <a:gd name="connsiteX0-21" fmla="*/ 4 w 5433654"/>
              <a:gd name="connsiteY0-22" fmla="*/ 1009444 h 1018237"/>
              <a:gd name="connsiteX1-23" fmla="*/ 0 w 5433654"/>
              <a:gd name="connsiteY1-24" fmla="*/ 0 h 1018237"/>
              <a:gd name="connsiteX2-25" fmla="*/ 5433654 w 5433654"/>
              <a:gd name="connsiteY2-26" fmla="*/ 0 h 1018237"/>
              <a:gd name="connsiteX3-27" fmla="*/ 5363312 w 5433654"/>
              <a:gd name="connsiteY3-28" fmla="*/ 1018237 h 1018237"/>
              <a:gd name="connsiteX4-29" fmla="*/ 4 w 5433654"/>
              <a:gd name="connsiteY4-30" fmla="*/ 1009444 h 1018237"/>
              <a:gd name="connsiteX0-31" fmla="*/ 4 w 5540546"/>
              <a:gd name="connsiteY0-32" fmla="*/ 1009444 h 1018237"/>
              <a:gd name="connsiteX1-33" fmla="*/ 0 w 5540546"/>
              <a:gd name="connsiteY1-34" fmla="*/ 0 h 1018237"/>
              <a:gd name="connsiteX2-35" fmla="*/ 5540546 w 5540546"/>
              <a:gd name="connsiteY2-36" fmla="*/ 0 h 1018237"/>
              <a:gd name="connsiteX3-37" fmla="*/ 5363312 w 5540546"/>
              <a:gd name="connsiteY3-38" fmla="*/ 1018237 h 1018237"/>
              <a:gd name="connsiteX4-39" fmla="*/ 4 w 5540546"/>
              <a:gd name="connsiteY4-40" fmla="*/ 1009444 h 1018237"/>
              <a:gd name="connsiteX0-41" fmla="*/ 4 w 5540546"/>
              <a:gd name="connsiteY0-42" fmla="*/ 1009444 h 1269783"/>
              <a:gd name="connsiteX1-43" fmla="*/ 0 w 5540546"/>
              <a:gd name="connsiteY1-44" fmla="*/ 0 h 1269783"/>
              <a:gd name="connsiteX2-45" fmla="*/ 5540546 w 5540546"/>
              <a:gd name="connsiteY2-46" fmla="*/ 0 h 1269783"/>
              <a:gd name="connsiteX3-47" fmla="*/ 5318774 w 5540546"/>
              <a:gd name="connsiteY3-48" fmla="*/ 1269783 h 1269783"/>
              <a:gd name="connsiteX4-49" fmla="*/ 4 w 5540546"/>
              <a:gd name="connsiteY4-50" fmla="*/ 1009444 h 1269783"/>
              <a:gd name="connsiteX0-51" fmla="*/ 4 w 5540546"/>
              <a:gd name="connsiteY0-52" fmla="*/ 1260990 h 1269783"/>
              <a:gd name="connsiteX1-53" fmla="*/ 0 w 5540546"/>
              <a:gd name="connsiteY1-54" fmla="*/ 0 h 1269783"/>
              <a:gd name="connsiteX2-55" fmla="*/ 5540546 w 5540546"/>
              <a:gd name="connsiteY2-56" fmla="*/ 0 h 1269783"/>
              <a:gd name="connsiteX3-57" fmla="*/ 5318774 w 5540546"/>
              <a:gd name="connsiteY3-58" fmla="*/ 1269783 h 1269783"/>
              <a:gd name="connsiteX4-59" fmla="*/ 4 w 5540546"/>
              <a:gd name="connsiteY4-60" fmla="*/ 1260990 h 1269783"/>
              <a:gd name="connsiteX0-61" fmla="*/ 4 w 5540546"/>
              <a:gd name="connsiteY0-62" fmla="*/ 1260990 h 1269783"/>
              <a:gd name="connsiteX1-63" fmla="*/ 0 w 5540546"/>
              <a:gd name="connsiteY1-64" fmla="*/ 0 h 1269783"/>
              <a:gd name="connsiteX2-65" fmla="*/ 5540546 w 5540546"/>
              <a:gd name="connsiteY2-66" fmla="*/ 0 h 1269783"/>
              <a:gd name="connsiteX3-67" fmla="*/ 5380167 w 5540546"/>
              <a:gd name="connsiteY3-68" fmla="*/ 1269783 h 1269783"/>
              <a:gd name="connsiteX4-69" fmla="*/ 4 w 5540546"/>
              <a:gd name="connsiteY4-70" fmla="*/ 1260990 h 1269783"/>
              <a:gd name="connsiteX0-71" fmla="*/ 0 w 5595114"/>
              <a:gd name="connsiteY0-72" fmla="*/ 1260990 h 1269783"/>
              <a:gd name="connsiteX1-73" fmla="*/ 54568 w 5595114"/>
              <a:gd name="connsiteY1-74" fmla="*/ 0 h 1269783"/>
              <a:gd name="connsiteX2-75" fmla="*/ 5595114 w 5595114"/>
              <a:gd name="connsiteY2-76" fmla="*/ 0 h 1269783"/>
              <a:gd name="connsiteX3-77" fmla="*/ 5434735 w 5595114"/>
              <a:gd name="connsiteY3-78" fmla="*/ 1269783 h 1269783"/>
              <a:gd name="connsiteX4-79" fmla="*/ 0 w 5595114"/>
              <a:gd name="connsiteY4-80" fmla="*/ 1260990 h 1269783"/>
              <a:gd name="connsiteX0-81" fmla="*/ 3 w 5595117"/>
              <a:gd name="connsiteY0-82" fmla="*/ 1260990 h 1269783"/>
              <a:gd name="connsiteX1-83" fmla="*/ 0 w 5595117"/>
              <a:gd name="connsiteY1-84" fmla="*/ 3233 h 1269783"/>
              <a:gd name="connsiteX2-85" fmla="*/ 5595117 w 5595117"/>
              <a:gd name="connsiteY2-86" fmla="*/ 0 h 1269783"/>
              <a:gd name="connsiteX3-87" fmla="*/ 5434738 w 5595117"/>
              <a:gd name="connsiteY3-88" fmla="*/ 1269783 h 1269783"/>
              <a:gd name="connsiteX4-89" fmla="*/ 3 w 5595117"/>
              <a:gd name="connsiteY4-90" fmla="*/ 1260990 h 12697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595117" h="1269783">
                <a:moveTo>
                  <a:pt x="3" y="1260990"/>
                </a:moveTo>
                <a:cubicBezTo>
                  <a:pt x="2" y="924509"/>
                  <a:pt x="1" y="339714"/>
                  <a:pt x="0" y="3233"/>
                </a:cubicBezTo>
                <a:lnTo>
                  <a:pt x="5595117" y="0"/>
                </a:lnTo>
                <a:lnTo>
                  <a:pt x="5434738" y="1269783"/>
                </a:lnTo>
                <a:lnTo>
                  <a:pt x="3" y="1260990"/>
                </a:lnTo>
                <a:close/>
              </a:path>
            </a:pathLst>
          </a:custGeom>
          <a:solidFill>
            <a:schemeClr val="bg2">
              <a:lumMod val="1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627852"/>
            <a:ext cx="4832407" cy="1286772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algn="l">
              <a:defRPr sz="4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2914624"/>
            <a:ext cx="4622426" cy="897617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96755" y="4929004"/>
            <a:ext cx="2057400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E482B0-A764-7649-BFD8-7624B53F13A9}" type="slidenum">
              <a:rPr lang="en-GB" smtClean="0"/>
            </a:fld>
            <a:endParaRPr lang="en-GB" dirty="0"/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212772" y="4939290"/>
            <a:ext cx="2175596" cy="17312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525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Copyright National University of Singapore. All Rights Reserved. </a:t>
            </a:r>
            <a:endParaRPr lang="en-US" altLang="en-US" sz="525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171450" indent="-171450">
              <a:buFontTx/>
              <a:buBlip>
                <a:blip r:embed="rId2"/>
              </a:buBlip>
              <a:defRPr/>
            </a:lvl1pPr>
            <a:lvl2pPr marL="514350" indent="-171450">
              <a:buFontTx/>
              <a:buBlip>
                <a:blip r:embed="rId2"/>
              </a:buBlip>
              <a:defRPr/>
            </a:lvl2pPr>
            <a:lvl3pPr marL="857250" indent="-171450">
              <a:buFontTx/>
              <a:buBlip>
                <a:blip r:embed="rId2"/>
              </a:buBlip>
              <a:defRPr/>
            </a:lvl3pPr>
            <a:lvl4pPr marL="1200150" indent="-171450">
              <a:buFontTx/>
              <a:buBlip>
                <a:blip r:embed="rId2"/>
              </a:buBlip>
              <a:defRPr/>
            </a:lvl4pPr>
            <a:lvl5pPr marL="1543050" indent="-17145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 b="1">
                <a:solidFill>
                  <a:srgbClr val="00428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14507" y="4820594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2E482B0-A764-7649-BFD8-7624B53F13A9}" type="slidenum">
              <a:rPr lang="en-GB" smtClean="0"/>
            </a:fld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2976380"/>
          </a:xfr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/>
            </a:lvl1pPr>
            <a:lvl2pPr marL="514350" indent="-171450">
              <a:buFontTx/>
              <a:buBlip>
                <a:blip r:embed="rId2"/>
              </a:buBlip>
              <a:defRPr/>
            </a:lvl2pPr>
            <a:lvl3pPr marL="857250" indent="-171450">
              <a:buFontTx/>
              <a:buBlip>
                <a:blip r:embed="rId2"/>
              </a:buBlip>
              <a:defRPr/>
            </a:lvl3pPr>
            <a:lvl4pPr marL="1200150" indent="-171450">
              <a:buFontTx/>
              <a:buBlip>
                <a:blip r:embed="rId2"/>
              </a:buBlip>
              <a:defRPr/>
            </a:lvl4pPr>
            <a:lvl5pPr marL="1543050" indent="-17145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-53788" y="-32870"/>
            <a:ext cx="9307943" cy="5235718"/>
          </a:xfrm>
          <a:prstGeom prst="rect">
            <a:avLst/>
          </a:prstGeom>
        </p:spPr>
      </p:pic>
      <p:sp>
        <p:nvSpPr>
          <p:cNvPr id="8" name="Trapezoid 15"/>
          <p:cNvSpPr/>
          <p:nvPr userDrawn="1"/>
        </p:nvSpPr>
        <p:spPr>
          <a:xfrm>
            <a:off x="-53789" y="1311970"/>
            <a:ext cx="5514846" cy="2641003"/>
          </a:xfrm>
          <a:custGeom>
            <a:avLst/>
            <a:gdLst>
              <a:gd name="connsiteX0" fmla="*/ 0 w 5424854"/>
              <a:gd name="connsiteY0" fmla="*/ 1018237 h 1018237"/>
              <a:gd name="connsiteX1" fmla="*/ 79127 w 5424854"/>
              <a:gd name="connsiteY1" fmla="*/ 0 h 1018237"/>
              <a:gd name="connsiteX2" fmla="*/ 5345727 w 5424854"/>
              <a:gd name="connsiteY2" fmla="*/ 0 h 1018237"/>
              <a:gd name="connsiteX3" fmla="*/ 5424854 w 5424854"/>
              <a:gd name="connsiteY3" fmla="*/ 1018237 h 1018237"/>
              <a:gd name="connsiteX4" fmla="*/ 0 w 5424854"/>
              <a:gd name="connsiteY4" fmla="*/ 1018237 h 1018237"/>
              <a:gd name="connsiteX0-1" fmla="*/ 4 w 5424858"/>
              <a:gd name="connsiteY0-2" fmla="*/ 1018237 h 1018237"/>
              <a:gd name="connsiteX1-3" fmla="*/ 0 w 5424858"/>
              <a:gd name="connsiteY1-4" fmla="*/ 8793 h 1018237"/>
              <a:gd name="connsiteX2-5" fmla="*/ 5345731 w 5424858"/>
              <a:gd name="connsiteY2-6" fmla="*/ 0 h 1018237"/>
              <a:gd name="connsiteX3-7" fmla="*/ 5424858 w 5424858"/>
              <a:gd name="connsiteY3-8" fmla="*/ 1018237 h 1018237"/>
              <a:gd name="connsiteX4-9" fmla="*/ 4 w 5424858"/>
              <a:gd name="connsiteY4-10" fmla="*/ 1018237 h 1018237"/>
              <a:gd name="connsiteX0-11" fmla="*/ 4 w 5433654"/>
              <a:gd name="connsiteY0-12" fmla="*/ 1009444 h 1009444"/>
              <a:gd name="connsiteX1-13" fmla="*/ 0 w 5433654"/>
              <a:gd name="connsiteY1-14" fmla="*/ 0 h 1009444"/>
              <a:gd name="connsiteX2-15" fmla="*/ 5433654 w 5433654"/>
              <a:gd name="connsiteY2-16" fmla="*/ 0 h 1009444"/>
              <a:gd name="connsiteX3-17" fmla="*/ 5424858 w 5433654"/>
              <a:gd name="connsiteY3-18" fmla="*/ 1009444 h 1009444"/>
              <a:gd name="connsiteX4-19" fmla="*/ 4 w 5433654"/>
              <a:gd name="connsiteY4-20" fmla="*/ 1009444 h 1009444"/>
              <a:gd name="connsiteX0-21" fmla="*/ 4 w 5433654"/>
              <a:gd name="connsiteY0-22" fmla="*/ 1009444 h 1018237"/>
              <a:gd name="connsiteX1-23" fmla="*/ 0 w 5433654"/>
              <a:gd name="connsiteY1-24" fmla="*/ 0 h 1018237"/>
              <a:gd name="connsiteX2-25" fmla="*/ 5433654 w 5433654"/>
              <a:gd name="connsiteY2-26" fmla="*/ 0 h 1018237"/>
              <a:gd name="connsiteX3-27" fmla="*/ 5363312 w 5433654"/>
              <a:gd name="connsiteY3-28" fmla="*/ 1018237 h 1018237"/>
              <a:gd name="connsiteX4-29" fmla="*/ 4 w 5433654"/>
              <a:gd name="connsiteY4-30" fmla="*/ 1009444 h 1018237"/>
              <a:gd name="connsiteX0-31" fmla="*/ 4 w 5540546"/>
              <a:gd name="connsiteY0-32" fmla="*/ 1009444 h 1018237"/>
              <a:gd name="connsiteX1-33" fmla="*/ 0 w 5540546"/>
              <a:gd name="connsiteY1-34" fmla="*/ 0 h 1018237"/>
              <a:gd name="connsiteX2-35" fmla="*/ 5540546 w 5540546"/>
              <a:gd name="connsiteY2-36" fmla="*/ 0 h 1018237"/>
              <a:gd name="connsiteX3-37" fmla="*/ 5363312 w 5540546"/>
              <a:gd name="connsiteY3-38" fmla="*/ 1018237 h 1018237"/>
              <a:gd name="connsiteX4-39" fmla="*/ 4 w 5540546"/>
              <a:gd name="connsiteY4-40" fmla="*/ 1009444 h 1018237"/>
              <a:gd name="connsiteX0-41" fmla="*/ 4 w 5540546"/>
              <a:gd name="connsiteY0-42" fmla="*/ 1009444 h 1269783"/>
              <a:gd name="connsiteX1-43" fmla="*/ 0 w 5540546"/>
              <a:gd name="connsiteY1-44" fmla="*/ 0 h 1269783"/>
              <a:gd name="connsiteX2-45" fmla="*/ 5540546 w 5540546"/>
              <a:gd name="connsiteY2-46" fmla="*/ 0 h 1269783"/>
              <a:gd name="connsiteX3-47" fmla="*/ 5318774 w 5540546"/>
              <a:gd name="connsiteY3-48" fmla="*/ 1269783 h 1269783"/>
              <a:gd name="connsiteX4-49" fmla="*/ 4 w 5540546"/>
              <a:gd name="connsiteY4-50" fmla="*/ 1009444 h 1269783"/>
              <a:gd name="connsiteX0-51" fmla="*/ 4 w 5540546"/>
              <a:gd name="connsiteY0-52" fmla="*/ 1260990 h 1269783"/>
              <a:gd name="connsiteX1-53" fmla="*/ 0 w 5540546"/>
              <a:gd name="connsiteY1-54" fmla="*/ 0 h 1269783"/>
              <a:gd name="connsiteX2-55" fmla="*/ 5540546 w 5540546"/>
              <a:gd name="connsiteY2-56" fmla="*/ 0 h 1269783"/>
              <a:gd name="connsiteX3-57" fmla="*/ 5318774 w 5540546"/>
              <a:gd name="connsiteY3-58" fmla="*/ 1269783 h 1269783"/>
              <a:gd name="connsiteX4-59" fmla="*/ 4 w 5540546"/>
              <a:gd name="connsiteY4-60" fmla="*/ 1260990 h 1269783"/>
              <a:gd name="connsiteX0-61" fmla="*/ 4 w 5540546"/>
              <a:gd name="connsiteY0-62" fmla="*/ 1260990 h 1269783"/>
              <a:gd name="connsiteX1-63" fmla="*/ 0 w 5540546"/>
              <a:gd name="connsiteY1-64" fmla="*/ 0 h 1269783"/>
              <a:gd name="connsiteX2-65" fmla="*/ 5540546 w 5540546"/>
              <a:gd name="connsiteY2-66" fmla="*/ 0 h 1269783"/>
              <a:gd name="connsiteX3-67" fmla="*/ 5380167 w 5540546"/>
              <a:gd name="connsiteY3-68" fmla="*/ 1269783 h 1269783"/>
              <a:gd name="connsiteX4-69" fmla="*/ 4 w 5540546"/>
              <a:gd name="connsiteY4-70" fmla="*/ 1260990 h 1269783"/>
              <a:gd name="connsiteX0-71" fmla="*/ 0 w 5595114"/>
              <a:gd name="connsiteY0-72" fmla="*/ 1260990 h 1269783"/>
              <a:gd name="connsiteX1-73" fmla="*/ 54568 w 5595114"/>
              <a:gd name="connsiteY1-74" fmla="*/ 0 h 1269783"/>
              <a:gd name="connsiteX2-75" fmla="*/ 5595114 w 5595114"/>
              <a:gd name="connsiteY2-76" fmla="*/ 0 h 1269783"/>
              <a:gd name="connsiteX3-77" fmla="*/ 5434735 w 5595114"/>
              <a:gd name="connsiteY3-78" fmla="*/ 1269783 h 1269783"/>
              <a:gd name="connsiteX4-79" fmla="*/ 0 w 5595114"/>
              <a:gd name="connsiteY4-80" fmla="*/ 1260990 h 1269783"/>
              <a:gd name="connsiteX0-81" fmla="*/ 3 w 5595117"/>
              <a:gd name="connsiteY0-82" fmla="*/ 1260990 h 1269783"/>
              <a:gd name="connsiteX1-83" fmla="*/ 0 w 5595117"/>
              <a:gd name="connsiteY1-84" fmla="*/ 3233 h 1269783"/>
              <a:gd name="connsiteX2-85" fmla="*/ 5595117 w 5595117"/>
              <a:gd name="connsiteY2-86" fmla="*/ 0 h 1269783"/>
              <a:gd name="connsiteX3-87" fmla="*/ 5434738 w 5595117"/>
              <a:gd name="connsiteY3-88" fmla="*/ 1269783 h 1269783"/>
              <a:gd name="connsiteX4-89" fmla="*/ 3 w 5595117"/>
              <a:gd name="connsiteY4-90" fmla="*/ 1260990 h 12697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595117" h="1269783">
                <a:moveTo>
                  <a:pt x="3" y="1260990"/>
                </a:moveTo>
                <a:cubicBezTo>
                  <a:pt x="2" y="924509"/>
                  <a:pt x="1" y="339714"/>
                  <a:pt x="0" y="3233"/>
                </a:cubicBezTo>
                <a:lnTo>
                  <a:pt x="5595117" y="0"/>
                </a:lnTo>
                <a:lnTo>
                  <a:pt x="5434738" y="1269783"/>
                </a:lnTo>
                <a:lnTo>
                  <a:pt x="3" y="1260990"/>
                </a:lnTo>
                <a:close/>
              </a:path>
            </a:pathLst>
          </a:custGeom>
          <a:solidFill>
            <a:schemeClr val="bg2">
              <a:lumMod val="1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627852"/>
            <a:ext cx="4832407" cy="1286772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algn="l">
              <a:defRPr sz="4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2914624"/>
            <a:ext cx="4622426" cy="897617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96755" y="4929004"/>
            <a:ext cx="2057400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E482B0-A764-7649-BFD8-7624B53F13A9}" type="slidenum">
              <a:rPr lang="en-GB" smtClean="0"/>
            </a:fld>
            <a:endParaRPr lang="en-GB" dirty="0"/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212772" y="4939290"/>
            <a:ext cx="2175596" cy="17312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525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Copyright National University of Singapore. All Rights Reserved. </a:t>
            </a:r>
            <a:endParaRPr lang="en-US" altLang="en-US" sz="525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4904185"/>
            <a:ext cx="9144000" cy="24137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buFontTx/>
              <a:buBlip>
                <a:blip r:embed="rId2"/>
              </a:buBlip>
              <a:defRPr/>
            </a:lvl1pPr>
            <a:lvl2pPr marL="514350" indent="-171450">
              <a:buFontTx/>
              <a:buBlip>
                <a:blip r:embed="rId2"/>
              </a:buBlip>
              <a:defRPr/>
            </a:lvl2pPr>
            <a:lvl3pPr marL="857250" indent="-171450">
              <a:buFontTx/>
              <a:buBlip>
                <a:blip r:embed="rId2"/>
              </a:buBlip>
              <a:defRPr/>
            </a:lvl3pPr>
            <a:lvl4pPr marL="1200150" indent="-171450">
              <a:buFontTx/>
              <a:buBlip>
                <a:blip r:embed="rId2"/>
              </a:buBlip>
              <a:defRPr/>
            </a:lvl4pPr>
            <a:lvl5pPr marL="1543050" indent="-17145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4869656"/>
            <a:ext cx="2057400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E482B0-A764-7649-BFD8-7624B53F13A9}" type="slidenum">
              <a:rPr lang="en-GB" smtClean="0"/>
            </a:fld>
            <a:endParaRPr lang="en-GB" dirty="0"/>
          </a:p>
        </p:txBody>
      </p:sp>
      <p:pic>
        <p:nvPicPr>
          <p:cNvPr id="5" name="图片 4" descr="黑白色的标志&#10;&#10;中度可信度描述已自动生成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8039100" y="172641"/>
            <a:ext cx="952500" cy="431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93431" y="138479"/>
            <a:ext cx="8778476" cy="46821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93431" y="1268017"/>
            <a:ext cx="8778476" cy="35525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/>
            </a:lvl1pPr>
            <a:lvl2pPr marL="514350" indent="-171450">
              <a:buFontTx/>
              <a:buBlip>
                <a:blip r:embed="rId2"/>
              </a:buBlip>
              <a:defRPr/>
            </a:lvl2pPr>
            <a:lvl3pPr marL="857250" indent="-171450">
              <a:buFontTx/>
              <a:buBlip>
                <a:blip r:embed="rId2"/>
              </a:buBlip>
              <a:defRPr/>
            </a:lvl3pPr>
            <a:lvl4pPr marL="1200150" indent="-171450">
              <a:buFontTx/>
              <a:buBlip>
                <a:blip r:embed="rId2"/>
              </a:buBlip>
              <a:defRPr/>
            </a:lvl4pPr>
            <a:lvl5pPr marL="1543050" indent="-17145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/>
            </a:lvl1pPr>
            <a:lvl2pPr marL="514350" indent="-171450">
              <a:buFontTx/>
              <a:buBlip>
                <a:blip r:embed="rId2"/>
              </a:buBlip>
              <a:defRPr/>
            </a:lvl2pPr>
            <a:lvl3pPr marL="857250" indent="-171450">
              <a:buFontTx/>
              <a:buBlip>
                <a:blip r:embed="rId2"/>
              </a:buBlip>
              <a:defRPr/>
            </a:lvl3pPr>
            <a:lvl4pPr marL="1200150" indent="-171450">
              <a:buFontTx/>
              <a:buBlip>
                <a:blip r:embed="rId2"/>
              </a:buBlip>
              <a:defRPr/>
            </a:lvl4pPr>
            <a:lvl5pPr marL="1543050" indent="-17145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93431" y="1268017"/>
            <a:ext cx="8778476" cy="35525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1" name="Rectangle 10"/>
          <p:cNvSpPr/>
          <p:nvPr userDrawn="1"/>
        </p:nvSpPr>
        <p:spPr>
          <a:xfrm>
            <a:off x="193432" y="1275161"/>
            <a:ext cx="4369777" cy="3552578"/>
          </a:xfrm>
          <a:prstGeom prst="rect">
            <a:avLst/>
          </a:prstGeom>
          <a:solidFill>
            <a:srgbClr val="336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1pPr>
            <a:lvl2pPr marL="514350" indent="-17145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2pPr>
            <a:lvl3pPr marL="857250" indent="-17145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3pPr>
            <a:lvl4pPr marL="1200150" indent="-17145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4pPr>
            <a:lvl5pPr marL="1543050" indent="-17145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/>
            </a:lvl1pPr>
            <a:lvl2pPr marL="514350" indent="-171450">
              <a:buFontTx/>
              <a:buBlip>
                <a:blip r:embed="rId2"/>
              </a:buBlip>
              <a:defRPr/>
            </a:lvl2pPr>
            <a:lvl3pPr marL="857250" indent="-171450">
              <a:buFontTx/>
              <a:buBlip>
                <a:blip r:embed="rId2"/>
              </a:buBlip>
              <a:defRPr/>
            </a:lvl3pPr>
            <a:lvl4pPr marL="1200150" indent="-171450">
              <a:buFontTx/>
              <a:buBlip>
                <a:blip r:embed="rId2"/>
              </a:buBlip>
              <a:defRPr/>
            </a:lvl4pPr>
            <a:lvl5pPr marL="1543050" indent="-17145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4904185"/>
            <a:ext cx="9144000" cy="24137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buFontTx/>
              <a:buBlip>
                <a:blip r:embed="rId2"/>
              </a:buBlip>
              <a:defRPr/>
            </a:lvl1pPr>
            <a:lvl2pPr marL="514350" indent="-171450">
              <a:buFontTx/>
              <a:buBlip>
                <a:blip r:embed="rId2"/>
              </a:buBlip>
              <a:defRPr/>
            </a:lvl2pPr>
            <a:lvl3pPr marL="857250" indent="-171450">
              <a:buFontTx/>
              <a:buBlip>
                <a:blip r:embed="rId2"/>
              </a:buBlip>
              <a:defRPr/>
            </a:lvl3pPr>
            <a:lvl4pPr marL="1200150" indent="-171450">
              <a:buFontTx/>
              <a:buBlip>
                <a:blip r:embed="rId2"/>
              </a:buBlip>
              <a:defRPr/>
            </a:lvl4pPr>
            <a:lvl5pPr marL="1543050" indent="-17145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4869656"/>
            <a:ext cx="2057400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E482B0-A764-7649-BFD8-7624B53F13A9}" type="slidenum">
              <a:rPr lang="en-GB" smtClean="0"/>
            </a:fld>
            <a:endParaRPr lang="en-GB" dirty="0"/>
          </a:p>
        </p:txBody>
      </p:sp>
      <p:pic>
        <p:nvPicPr>
          <p:cNvPr id="5" name="图片 4" descr="黑白色的标志&#10;&#10;中度可信度描述已自动生成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8039100" y="172641"/>
            <a:ext cx="952500" cy="431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63108" y="164857"/>
            <a:ext cx="5208799" cy="4655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9" name="Rectangle 8"/>
          <p:cNvSpPr/>
          <p:nvPr userDrawn="1"/>
        </p:nvSpPr>
        <p:spPr>
          <a:xfrm>
            <a:off x="193432" y="164856"/>
            <a:ext cx="3569677" cy="4662883"/>
          </a:xfrm>
          <a:prstGeom prst="rect">
            <a:avLst/>
          </a:prstGeom>
          <a:solidFill>
            <a:srgbClr val="336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 sz="2400"/>
            </a:lvl1pPr>
            <a:lvl2pPr marL="514350" indent="-171450">
              <a:buFontTx/>
              <a:buBlip>
                <a:blip r:embed="rId2"/>
              </a:buBlip>
              <a:defRPr sz="2100"/>
            </a:lvl2pPr>
            <a:lvl3pPr marL="857250" indent="-171450">
              <a:buFontTx/>
              <a:buBlip>
                <a:blip r:embed="rId2"/>
              </a:buBlip>
              <a:defRPr sz="1800"/>
            </a:lvl3pPr>
            <a:lvl4pPr marL="1200150" indent="-171450">
              <a:buFontTx/>
              <a:buBlip>
                <a:blip r:embed="rId2"/>
              </a:buBlip>
              <a:defRPr sz="1500"/>
            </a:lvl4pPr>
            <a:lvl5pPr marL="1543050" indent="-171450">
              <a:buFontTx/>
              <a:buBlip>
                <a:blip r:embed="rId2"/>
              </a:buBlip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63108" y="164857"/>
            <a:ext cx="5208799" cy="4655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9" name="Rectangle 8"/>
          <p:cNvSpPr/>
          <p:nvPr userDrawn="1"/>
        </p:nvSpPr>
        <p:spPr>
          <a:xfrm>
            <a:off x="193432" y="164856"/>
            <a:ext cx="3569677" cy="4662883"/>
          </a:xfrm>
          <a:prstGeom prst="rect">
            <a:avLst/>
          </a:prstGeom>
          <a:solidFill>
            <a:srgbClr val="336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171450" indent="-171450">
              <a:buFontTx/>
              <a:buBlip>
                <a:blip r:embed="rId2"/>
              </a:buBlip>
              <a:defRPr/>
            </a:lvl1pPr>
            <a:lvl2pPr marL="514350" indent="-171450">
              <a:buFontTx/>
              <a:buBlip>
                <a:blip r:embed="rId2"/>
              </a:buBlip>
              <a:defRPr/>
            </a:lvl2pPr>
            <a:lvl3pPr marL="857250" indent="-171450">
              <a:buFontTx/>
              <a:buBlip>
                <a:blip r:embed="rId2"/>
              </a:buBlip>
              <a:defRPr/>
            </a:lvl3pPr>
            <a:lvl4pPr marL="1200150" indent="-171450">
              <a:buFontTx/>
              <a:buBlip>
                <a:blip r:embed="rId2"/>
              </a:buBlip>
              <a:defRPr/>
            </a:lvl4pPr>
            <a:lvl5pPr marL="1543050" indent="-17145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 b="1">
                <a:solidFill>
                  <a:srgbClr val="00428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14507" y="4820594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2E482B0-A764-7649-BFD8-7624B53F13A9}" type="slidenum">
              <a:rPr lang="en-GB" smtClean="0"/>
            </a:fld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2976380"/>
          </a:xfr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/>
            </a:lvl1pPr>
            <a:lvl2pPr marL="514350" indent="-171450">
              <a:buFontTx/>
              <a:buBlip>
                <a:blip r:embed="rId2"/>
              </a:buBlip>
              <a:defRPr/>
            </a:lvl2pPr>
            <a:lvl3pPr marL="857250" indent="-171450">
              <a:buFontTx/>
              <a:buBlip>
                <a:blip r:embed="rId2"/>
              </a:buBlip>
              <a:defRPr/>
            </a:lvl3pPr>
            <a:lvl4pPr marL="1200150" indent="-171450">
              <a:buFontTx/>
              <a:buBlip>
                <a:blip r:embed="rId2"/>
              </a:buBlip>
              <a:defRPr/>
            </a:lvl4pPr>
            <a:lvl5pPr marL="1543050" indent="-17145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93431" y="138479"/>
            <a:ext cx="8778476" cy="46821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93431" y="1268017"/>
            <a:ext cx="8778476" cy="35525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/>
            </a:lvl1pPr>
            <a:lvl2pPr marL="514350" indent="-171450">
              <a:buFontTx/>
              <a:buBlip>
                <a:blip r:embed="rId2"/>
              </a:buBlip>
              <a:defRPr/>
            </a:lvl2pPr>
            <a:lvl3pPr marL="857250" indent="-171450">
              <a:buFontTx/>
              <a:buBlip>
                <a:blip r:embed="rId2"/>
              </a:buBlip>
              <a:defRPr/>
            </a:lvl3pPr>
            <a:lvl4pPr marL="1200150" indent="-171450">
              <a:buFontTx/>
              <a:buBlip>
                <a:blip r:embed="rId2"/>
              </a:buBlip>
              <a:defRPr/>
            </a:lvl4pPr>
            <a:lvl5pPr marL="1543050" indent="-17145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/>
            </a:lvl1pPr>
            <a:lvl2pPr marL="514350" indent="-171450">
              <a:buFontTx/>
              <a:buBlip>
                <a:blip r:embed="rId2"/>
              </a:buBlip>
              <a:defRPr/>
            </a:lvl2pPr>
            <a:lvl3pPr marL="857250" indent="-171450">
              <a:buFontTx/>
              <a:buBlip>
                <a:blip r:embed="rId2"/>
              </a:buBlip>
              <a:defRPr/>
            </a:lvl3pPr>
            <a:lvl4pPr marL="1200150" indent="-171450">
              <a:buFontTx/>
              <a:buBlip>
                <a:blip r:embed="rId2"/>
              </a:buBlip>
              <a:defRPr/>
            </a:lvl4pPr>
            <a:lvl5pPr marL="1543050" indent="-17145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93431" y="1268017"/>
            <a:ext cx="8778476" cy="35525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1" name="Rectangle 10"/>
          <p:cNvSpPr/>
          <p:nvPr userDrawn="1"/>
        </p:nvSpPr>
        <p:spPr>
          <a:xfrm>
            <a:off x="193432" y="1275161"/>
            <a:ext cx="4369777" cy="3552578"/>
          </a:xfrm>
          <a:prstGeom prst="rect">
            <a:avLst/>
          </a:prstGeom>
          <a:solidFill>
            <a:srgbClr val="336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1pPr>
            <a:lvl2pPr marL="514350" indent="-17145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2pPr>
            <a:lvl3pPr marL="857250" indent="-17145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3pPr>
            <a:lvl4pPr marL="1200150" indent="-17145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4pPr>
            <a:lvl5pPr marL="1543050" indent="-17145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/>
            </a:lvl1pPr>
            <a:lvl2pPr marL="514350" indent="-171450">
              <a:buFontTx/>
              <a:buBlip>
                <a:blip r:embed="rId2"/>
              </a:buBlip>
              <a:defRPr/>
            </a:lvl2pPr>
            <a:lvl3pPr marL="857250" indent="-171450">
              <a:buFontTx/>
              <a:buBlip>
                <a:blip r:embed="rId2"/>
              </a:buBlip>
              <a:defRPr/>
            </a:lvl3pPr>
            <a:lvl4pPr marL="1200150" indent="-171450">
              <a:buFontTx/>
              <a:buBlip>
                <a:blip r:embed="rId2"/>
              </a:buBlip>
              <a:defRPr/>
            </a:lvl4pPr>
            <a:lvl5pPr marL="1543050" indent="-17145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63108" y="164857"/>
            <a:ext cx="5208799" cy="4655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9" name="Rectangle 8"/>
          <p:cNvSpPr/>
          <p:nvPr userDrawn="1"/>
        </p:nvSpPr>
        <p:spPr>
          <a:xfrm>
            <a:off x="193432" y="164856"/>
            <a:ext cx="3569677" cy="4662883"/>
          </a:xfrm>
          <a:prstGeom prst="rect">
            <a:avLst/>
          </a:prstGeom>
          <a:solidFill>
            <a:srgbClr val="336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 sz="2400"/>
            </a:lvl1pPr>
            <a:lvl2pPr marL="514350" indent="-171450">
              <a:buFontTx/>
              <a:buBlip>
                <a:blip r:embed="rId2"/>
              </a:buBlip>
              <a:defRPr sz="2100"/>
            </a:lvl2pPr>
            <a:lvl3pPr marL="857250" indent="-171450">
              <a:buFontTx/>
              <a:buBlip>
                <a:blip r:embed="rId2"/>
              </a:buBlip>
              <a:defRPr sz="1800"/>
            </a:lvl3pPr>
            <a:lvl4pPr marL="1200150" indent="-171450">
              <a:buFontTx/>
              <a:buBlip>
                <a:blip r:embed="rId2"/>
              </a:buBlip>
              <a:defRPr sz="1500"/>
            </a:lvl4pPr>
            <a:lvl5pPr marL="1543050" indent="-171450">
              <a:buFontTx/>
              <a:buBlip>
                <a:blip r:embed="rId2"/>
              </a:buBlip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63108" y="164857"/>
            <a:ext cx="5208799" cy="4655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9" name="Rectangle 8"/>
          <p:cNvSpPr/>
          <p:nvPr userDrawn="1"/>
        </p:nvSpPr>
        <p:spPr>
          <a:xfrm>
            <a:off x="193432" y="164856"/>
            <a:ext cx="3569677" cy="4662883"/>
          </a:xfrm>
          <a:prstGeom prst="rect">
            <a:avLst/>
          </a:prstGeom>
          <a:solidFill>
            <a:srgbClr val="336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2E482B0-A764-7649-BFD8-7624B53F13A9}" type="slidenum">
              <a:rPr lang="en-GB" smtClean="0"/>
            </a:fld>
            <a:endParaRPr lang="en-GB" dirty="0"/>
          </a:p>
        </p:txBody>
      </p:sp>
      <p:sp>
        <p:nvSpPr>
          <p:cNvPr id="7" name="Text Box 20"/>
          <p:cNvSpPr txBox="1">
            <a:spLocks noChangeArrowheads="1"/>
          </p:cNvSpPr>
          <p:nvPr userDrawn="1"/>
        </p:nvSpPr>
        <p:spPr bwMode="auto">
          <a:xfrm>
            <a:off x="555672" y="4877388"/>
            <a:ext cx="2175596" cy="17312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525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© Copyright National University of Singapore. All Rights Reserved. </a:t>
            </a:r>
            <a:endParaRPr lang="en-US" altLang="en-US" sz="525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rgbClr val="004282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rgbClr val="004282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rgbClr val="004282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rgbClr val="004282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rgbClr val="004282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rgbClr val="004282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2E482B0-A764-7649-BFD8-7624B53F13A9}" type="slidenum">
              <a:rPr lang="en-GB" smtClean="0"/>
            </a:fld>
            <a:endParaRPr lang="en-GB" dirty="0"/>
          </a:p>
        </p:txBody>
      </p:sp>
      <p:sp>
        <p:nvSpPr>
          <p:cNvPr id="7" name="Text Box 20"/>
          <p:cNvSpPr txBox="1">
            <a:spLocks noChangeArrowheads="1"/>
          </p:cNvSpPr>
          <p:nvPr userDrawn="1"/>
        </p:nvSpPr>
        <p:spPr bwMode="auto">
          <a:xfrm>
            <a:off x="555672" y="4877388"/>
            <a:ext cx="2175596" cy="17312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525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© Copyright National University of Singapore. All Rights Reserved. </a:t>
            </a:r>
            <a:endParaRPr lang="en-US" altLang="en-US" sz="525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rgbClr val="004282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rgbClr val="004282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rgbClr val="004282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rgbClr val="004282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rgbClr val="004282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rgbClr val="004282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jpeg"/><Relationship Id="rId1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jpeg"/><Relationship Id="rId1" Type="http://schemas.openxmlformats.org/officeDocument/2006/relationships/image" Target="../media/image29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232" y="1520995"/>
            <a:ext cx="5550928" cy="852407"/>
          </a:xfrm>
        </p:spPr>
        <p:txBody>
          <a:bodyPr anchor="t">
            <a:normAutofit/>
          </a:bodyPr>
          <a:lstStyle/>
          <a:p>
            <a:r>
              <a:rPr lang="en-GB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zh-CN" alt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zh-CN" alt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</a:t>
            </a:r>
            <a:endParaRPr lang="en-GB" sz="35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6857" y="1615588"/>
            <a:ext cx="45720" cy="837467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7" name="文本框 6"/>
          <p:cNvSpPr txBox="1"/>
          <p:nvPr/>
        </p:nvSpPr>
        <p:spPr>
          <a:xfrm>
            <a:off x="428958" y="2571750"/>
            <a:ext cx="1098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altLang="zh-CN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0"/>
            <a:ext cx="50294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ME5413</a:t>
            </a:r>
            <a:r>
              <a:rPr lang="zh-CN" altLang="en-US" sz="12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Autonomous Mobile Robotics</a:t>
            </a:r>
            <a:endParaRPr lang="en-US" altLang="zh-CN" sz="1200" b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14478" y="2571750"/>
            <a:ext cx="19159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Tang</a:t>
            </a: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Haodi</a:t>
            </a:r>
            <a:endParaRPr lang="en-US" altLang="zh-CN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Wang </a:t>
            </a:r>
            <a:r>
              <a:rPr lang="en-US" altLang="zh-CN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Yiwen</a:t>
            </a:r>
            <a:endParaRPr lang="en-US" altLang="zh-CN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Zhang </a:t>
            </a:r>
            <a:r>
              <a:rPr lang="en-US" altLang="zh-CN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Xinming</a:t>
            </a:r>
            <a:endParaRPr lang="en-US" altLang="zh-CN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30387" y="2571750"/>
            <a:ext cx="13885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Jixin</a:t>
            </a:r>
            <a:endParaRPr lang="en-US" altLang="zh-CN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</a:t>
            </a: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Ziheng</a:t>
            </a:r>
            <a:endParaRPr lang="en-US" altLang="zh-CN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Tian</a:t>
            </a: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</a:t>
            </a:r>
            <a:endParaRPr lang="en-US" altLang="zh-CN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</a:fld>
            <a:endParaRPr lang="en-GB" dirty="0"/>
          </a:p>
        </p:txBody>
      </p:sp>
      <p:sp>
        <p:nvSpPr>
          <p:cNvPr id="6" name="标题 1"/>
          <p:cNvSpPr txBox="1"/>
          <p:nvPr/>
        </p:nvSpPr>
        <p:spPr>
          <a:xfrm>
            <a:off x="168655" y="243658"/>
            <a:ext cx="3155458" cy="4340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rgbClr val="00428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</a:t>
            </a:r>
            <a:r>
              <a:rPr lang="en-US" altLang="zh-CN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SG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Navigation</a:t>
            </a:r>
            <a:endParaRPr lang="en-SG" sz="27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228600" y="691656"/>
            <a:ext cx="7886700" cy="369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Blip>
                <a:blip r:embed="rId1"/>
              </a:buBlip>
              <a:defRPr sz="2100" kern="1200">
                <a:solidFill>
                  <a:srgbClr val="00428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Blip>
                <a:blip r:embed="rId1"/>
              </a:buBlip>
              <a:defRPr sz="1800" kern="1200">
                <a:solidFill>
                  <a:srgbClr val="00428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Blip>
                <a:blip r:embed="rId1"/>
              </a:buBlip>
              <a:defRPr sz="1500" kern="1200">
                <a:solidFill>
                  <a:srgbClr val="00428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Blip>
                <a:blip r:embed="rId1"/>
              </a:buBlip>
              <a:defRPr sz="1350" kern="1200">
                <a:solidFill>
                  <a:srgbClr val="00428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Blip>
                <a:blip r:embed="rId1"/>
              </a:buBlip>
              <a:defRPr sz="1350" kern="1200">
                <a:solidFill>
                  <a:srgbClr val="00428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kern="1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Localization -- Complementary Filter</a:t>
            </a:r>
            <a:endParaRPr lang="en-US" altLang="zh-CN" sz="1800" kern="1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SG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 descr="图示&#10;&#10;描述已自动生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1233487"/>
            <a:ext cx="7905750" cy="26765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</a:fld>
            <a:endParaRPr lang="en-GB" dirty="0"/>
          </a:p>
        </p:txBody>
      </p:sp>
      <p:sp>
        <p:nvSpPr>
          <p:cNvPr id="6" name="标题 1"/>
          <p:cNvSpPr txBox="1"/>
          <p:nvPr/>
        </p:nvSpPr>
        <p:spPr>
          <a:xfrm>
            <a:off x="168655" y="243658"/>
            <a:ext cx="3155458" cy="4340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rgbClr val="00428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</a:t>
            </a:r>
            <a:r>
              <a:rPr lang="en-US" altLang="zh-CN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SG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Navigation</a:t>
            </a:r>
            <a:endParaRPr lang="en-SG" sz="27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228600" y="691656"/>
            <a:ext cx="7886700" cy="369332"/>
          </a:xfrm>
        </p:spPr>
        <p:txBody>
          <a:bodyPr>
            <a:normAutofit/>
          </a:bodyPr>
          <a:lstStyle/>
          <a:p>
            <a:r>
              <a:rPr lang="en-US" altLang="zh-CN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Localization -- Complementary Filter</a:t>
            </a:r>
            <a:endParaRPr lang="en-US" altLang="zh-CN" sz="18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SG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 descr="不漂移"/>
          <p:cNvPicPr>
            <a:picLocks noChangeAspect="1"/>
          </p:cNvPicPr>
          <p:nvPr/>
        </p:nvPicPr>
        <p:blipFill>
          <a:blip r:embed="rId1"/>
          <a:srcRect l="6644" t="16673" r="12986" b="12237"/>
          <a:stretch>
            <a:fillRect/>
          </a:stretch>
        </p:blipFill>
        <p:spPr>
          <a:xfrm>
            <a:off x="1172445" y="1128960"/>
            <a:ext cx="6173468" cy="307024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3264038" y="4267178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Stay in position for 30s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</a:fld>
            <a:endParaRPr lang="en-GB" dirty="0"/>
          </a:p>
        </p:txBody>
      </p:sp>
      <p:sp>
        <p:nvSpPr>
          <p:cNvPr id="6" name="标题 1"/>
          <p:cNvSpPr txBox="1"/>
          <p:nvPr/>
        </p:nvSpPr>
        <p:spPr>
          <a:xfrm>
            <a:off x="168655" y="243658"/>
            <a:ext cx="3155458" cy="4340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rgbClr val="00428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</a:t>
            </a:r>
            <a:r>
              <a:rPr lang="en-US" altLang="zh-CN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SG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Navigation</a:t>
            </a:r>
            <a:endParaRPr lang="en-SG" sz="27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228600" y="691656"/>
            <a:ext cx="7886700" cy="369332"/>
          </a:xfrm>
        </p:spPr>
        <p:txBody>
          <a:bodyPr>
            <a:normAutofit/>
          </a:bodyPr>
          <a:lstStyle/>
          <a:p>
            <a:r>
              <a:rPr lang="en-US" altLang="zh-CN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Path Planning – Global </a:t>
            </a:r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Costmap</a:t>
            </a:r>
            <a:r>
              <a:rPr lang="en-US" altLang="zh-CN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altLang="zh-CN" sz="1800" i="1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prohibition_layer</a:t>
            </a:r>
            <a:r>
              <a:rPr lang="en-US" altLang="zh-CN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SG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 descr="图形用户界面, 应用程序&#10;&#10;描述已自动生成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933539" y="1074908"/>
            <a:ext cx="3396738" cy="2732572"/>
          </a:xfrm>
          <a:prstGeom prst="rect">
            <a:avLst/>
          </a:prstGeom>
        </p:spPr>
      </p:pic>
      <p:pic>
        <p:nvPicPr>
          <p:cNvPr id="11" name="图片 10" descr="图示&#10;&#10;描述已自动生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570402">
            <a:off x="5096384" y="1338137"/>
            <a:ext cx="2133865" cy="217603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</a:fld>
            <a:endParaRPr lang="en-GB" dirty="0"/>
          </a:p>
        </p:txBody>
      </p:sp>
      <p:sp>
        <p:nvSpPr>
          <p:cNvPr id="6" name="标题 1"/>
          <p:cNvSpPr txBox="1"/>
          <p:nvPr/>
        </p:nvSpPr>
        <p:spPr>
          <a:xfrm>
            <a:off x="168655" y="243658"/>
            <a:ext cx="3155458" cy="4340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rgbClr val="00428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</a:t>
            </a:r>
            <a:r>
              <a:rPr lang="en-US" altLang="zh-CN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SG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Navigation</a:t>
            </a:r>
            <a:endParaRPr lang="en-SG" sz="27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228600" y="691656"/>
            <a:ext cx="7886700" cy="369332"/>
          </a:xfrm>
        </p:spPr>
        <p:txBody>
          <a:bodyPr>
            <a:normAutofit/>
          </a:bodyPr>
          <a:lstStyle/>
          <a:p>
            <a:r>
              <a:rPr lang="en-US" altLang="zh-CN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Path Planning – Global </a:t>
            </a:r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Costmap</a:t>
            </a:r>
            <a:r>
              <a:rPr lang="en-US" altLang="zh-CN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altLang="zh-CN" sz="1800" i="1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prohibition_layer</a:t>
            </a:r>
            <a:r>
              <a:rPr lang="en-US" altLang="zh-CN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SG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 descr="图片包含 游戏机, 挂, 蛋糕, 火车&#10;&#10;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5400000">
            <a:off x="2631908" y="1074907"/>
            <a:ext cx="3600450" cy="348975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</a:fld>
            <a:endParaRPr lang="en-GB" dirty="0"/>
          </a:p>
        </p:txBody>
      </p:sp>
      <p:sp>
        <p:nvSpPr>
          <p:cNvPr id="6" name="标题 1"/>
          <p:cNvSpPr txBox="1"/>
          <p:nvPr/>
        </p:nvSpPr>
        <p:spPr>
          <a:xfrm>
            <a:off x="168655" y="243658"/>
            <a:ext cx="3155458" cy="4340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rgbClr val="00428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</a:t>
            </a:r>
            <a:r>
              <a:rPr lang="en-US" altLang="zh-CN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SG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Navigation</a:t>
            </a:r>
            <a:endParaRPr lang="en-SG" sz="27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228600" y="691656"/>
            <a:ext cx="7886700" cy="369332"/>
          </a:xfrm>
        </p:spPr>
        <p:txBody>
          <a:bodyPr>
            <a:normAutofit/>
          </a:bodyPr>
          <a:lstStyle/>
          <a:p>
            <a:r>
              <a:rPr lang="en-US" altLang="zh-CN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Path Planning – Global Planner (</a:t>
            </a:r>
            <a:r>
              <a:rPr lang="en-US" altLang="zh-CN" sz="1800" i="1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global_planner</a:t>
            </a:r>
            <a:r>
              <a:rPr lang="en-US" altLang="zh-CN" sz="1800" i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en-US" altLang="zh-CN" sz="1800" i="1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GlobalPlanner</a:t>
            </a:r>
            <a:r>
              <a:rPr lang="en-US" altLang="zh-CN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SG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 descr="图片包含 游戏机, 盘子, 标志&#10;&#10;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48259" y="1109796"/>
            <a:ext cx="3841800" cy="3363117"/>
          </a:xfrm>
          <a:prstGeom prst="rect">
            <a:avLst/>
          </a:prstGeom>
        </p:spPr>
      </p:pic>
      <p:pic>
        <p:nvPicPr>
          <p:cNvPr id="4" name="图片 3" descr="图片包含 文本&#10;&#10;描述已自动生成"/>
          <p:cNvPicPr>
            <a:picLocks noChangeAspect="1"/>
          </p:cNvPicPr>
          <p:nvPr/>
        </p:nvPicPr>
        <p:blipFill rotWithShape="1">
          <a:blip r:embed="rId2"/>
          <a:srcRect l="98" t="-2278" b="978"/>
          <a:stretch>
            <a:fillRect/>
          </a:stretch>
        </p:blipFill>
        <p:spPr>
          <a:xfrm>
            <a:off x="459893" y="968931"/>
            <a:ext cx="3501439" cy="348113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746384" y="445007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Dijkstra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52593" y="446617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A*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</a:fld>
            <a:endParaRPr lang="en-GB" dirty="0"/>
          </a:p>
        </p:txBody>
      </p:sp>
      <p:sp>
        <p:nvSpPr>
          <p:cNvPr id="6" name="标题 1"/>
          <p:cNvSpPr txBox="1"/>
          <p:nvPr/>
        </p:nvSpPr>
        <p:spPr>
          <a:xfrm>
            <a:off x="168655" y="243658"/>
            <a:ext cx="3155458" cy="4340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rgbClr val="00428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</a:t>
            </a:r>
            <a:r>
              <a:rPr lang="en-US" altLang="zh-CN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SG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Navigation</a:t>
            </a:r>
            <a:endParaRPr lang="en-SG" sz="27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228600" y="691656"/>
            <a:ext cx="7886700" cy="369332"/>
          </a:xfrm>
        </p:spPr>
        <p:txBody>
          <a:bodyPr>
            <a:normAutofit/>
          </a:bodyPr>
          <a:lstStyle/>
          <a:p>
            <a:r>
              <a:rPr lang="en-US" altLang="zh-CN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Path Planning – Global Planner (</a:t>
            </a:r>
            <a:r>
              <a:rPr lang="en-US" altLang="zh-CN" sz="1800" i="1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global_planner</a:t>
            </a:r>
            <a:r>
              <a:rPr lang="en-US" altLang="zh-CN" sz="1800" i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en-US" altLang="zh-CN" sz="1800" i="1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GlobalPlanner</a:t>
            </a:r>
            <a:r>
              <a:rPr lang="en-US" altLang="zh-CN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SG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 descr="图片包含 游戏机, 盘子, 标志&#10;&#10;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48259" y="1109796"/>
            <a:ext cx="3841800" cy="3363117"/>
          </a:xfrm>
          <a:prstGeom prst="rect">
            <a:avLst/>
          </a:prstGeom>
        </p:spPr>
      </p:pic>
      <p:pic>
        <p:nvPicPr>
          <p:cNvPr id="4" name="图片 3" descr="图片包含 文本&#10;&#10;描述已自动生成"/>
          <p:cNvPicPr>
            <a:picLocks noChangeAspect="1"/>
          </p:cNvPicPr>
          <p:nvPr/>
        </p:nvPicPr>
        <p:blipFill rotWithShape="1">
          <a:blip r:embed="rId2"/>
          <a:srcRect l="98" t="-2278" b="978"/>
          <a:stretch>
            <a:fillRect/>
          </a:stretch>
        </p:blipFill>
        <p:spPr>
          <a:xfrm>
            <a:off x="459893" y="968931"/>
            <a:ext cx="3501439" cy="348113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746384" y="445007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Dijkstra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52593" y="446617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A*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</a:fld>
            <a:endParaRPr lang="en-GB" dirty="0"/>
          </a:p>
        </p:txBody>
      </p:sp>
      <p:sp>
        <p:nvSpPr>
          <p:cNvPr id="6" name="标题 1"/>
          <p:cNvSpPr txBox="1"/>
          <p:nvPr/>
        </p:nvSpPr>
        <p:spPr>
          <a:xfrm>
            <a:off x="168655" y="243658"/>
            <a:ext cx="3155458" cy="4340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rgbClr val="00428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</a:t>
            </a:r>
            <a:r>
              <a:rPr lang="en-US" altLang="zh-CN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SG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Navigation</a:t>
            </a:r>
            <a:endParaRPr lang="en-SG" sz="27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228600" y="691656"/>
            <a:ext cx="7886700" cy="369332"/>
          </a:xfrm>
        </p:spPr>
        <p:txBody>
          <a:bodyPr>
            <a:normAutofit/>
          </a:bodyPr>
          <a:lstStyle/>
          <a:p>
            <a:r>
              <a:rPr lang="en-US" altLang="zh-CN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Path Planning – Local Planner (DWA &amp; TEB)</a:t>
            </a:r>
            <a:endParaRPr lang="en-SG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 descr="图示&#10;&#10;描述已自动生成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8421" y="1037417"/>
            <a:ext cx="6370656" cy="3832239"/>
          </a:xfrm>
          <a:prstGeom prst="rect">
            <a:avLst/>
          </a:prstGeom>
        </p:spPr>
      </p:pic>
      <p:sp>
        <p:nvSpPr>
          <p:cNvPr id="3" name="弧形 2"/>
          <p:cNvSpPr/>
          <p:nvPr/>
        </p:nvSpPr>
        <p:spPr>
          <a:xfrm rot="9821284">
            <a:off x="4800645" y="3558227"/>
            <a:ext cx="522435" cy="379216"/>
          </a:xfrm>
          <a:prstGeom prst="arc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弧形 3"/>
          <p:cNvSpPr/>
          <p:nvPr/>
        </p:nvSpPr>
        <p:spPr>
          <a:xfrm rot="1433574">
            <a:off x="4256366" y="2682302"/>
            <a:ext cx="1188480" cy="1597299"/>
          </a:xfrm>
          <a:prstGeom prst="arc">
            <a:avLst>
              <a:gd name="adj1" fmla="val 11506665"/>
              <a:gd name="adj2" fmla="val 1151037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168655" y="243658"/>
            <a:ext cx="3155458" cy="4340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rgbClr val="00428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</a:t>
            </a:r>
            <a:r>
              <a:rPr lang="en-US" altLang="zh-CN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SG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Navigation</a:t>
            </a:r>
            <a:endParaRPr lang="en-SG" sz="27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52095" y="889000"/>
            <a:ext cx="4319905" cy="434340"/>
          </a:xfrm>
        </p:spPr>
        <p:txBody>
          <a:bodyPr>
            <a:noAutofit/>
          </a:bodyPr>
          <a:lstStyle/>
          <a:p>
            <a:pPr algn="just"/>
            <a:r>
              <a:rPr lang="en-US" altLang="en-SG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Detection--Template Matching</a:t>
            </a:r>
            <a:endParaRPr lang="en-US" altLang="en-SG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 descr="95fb7fa04b706dad37e960b936a35a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2850" y="945515"/>
            <a:ext cx="3658235" cy="299783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661025" y="4037965"/>
            <a:ext cx="2381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Target detection results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45" y="1412731"/>
            <a:ext cx="915250" cy="121270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147" y="1414810"/>
            <a:ext cx="703182" cy="95431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429" y="1422590"/>
            <a:ext cx="275684" cy="37157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8981" y="1422590"/>
            <a:ext cx="523875" cy="75247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252095" y="2875784"/>
            <a:ext cx="4319905" cy="13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template images at different distances, angles, and lighting conditions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Preprocessing(Gaussian blur) to reduce noise—Thresholding—Template matching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</a:fld>
            <a:endParaRPr lang="en-GB" dirty="0"/>
          </a:p>
        </p:txBody>
      </p:sp>
      <p:sp>
        <p:nvSpPr>
          <p:cNvPr id="6" name="标题 1"/>
          <p:cNvSpPr txBox="1"/>
          <p:nvPr/>
        </p:nvSpPr>
        <p:spPr>
          <a:xfrm>
            <a:off x="168655" y="243658"/>
            <a:ext cx="3155458" cy="4340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rgbClr val="00428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</a:t>
            </a:r>
            <a:r>
              <a:rPr lang="en-US" altLang="zh-CN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SG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Navigation</a:t>
            </a:r>
            <a:endParaRPr lang="en-SG" sz="27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51889" y="888952"/>
            <a:ext cx="3713534" cy="434078"/>
          </a:xfrm>
        </p:spPr>
        <p:txBody>
          <a:bodyPr>
            <a:normAutofit/>
          </a:bodyPr>
          <a:lstStyle/>
          <a:p>
            <a:pPr algn="just"/>
            <a:r>
              <a:rPr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Camera Ranging</a:t>
            </a:r>
            <a:endParaRPr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1990863" y="1440815"/>
                <a:ext cx="1228725" cy="61087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𝑑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𝑓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×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𝐷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𝑃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863" y="1440815"/>
                <a:ext cx="1228725" cy="610870"/>
              </a:xfrm>
              <a:prstGeom prst="rect">
                <a:avLst/>
              </a:prstGeom>
              <a:blipFill rotWithShape="1">
                <a:blip r:embed="rId1"/>
                <a:stretch>
                  <a:fillRect l="-11" r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 descr="4cab2477c95111327949a5445876f1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780" y="1482680"/>
            <a:ext cx="2635885" cy="201612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407910" y="1392555"/>
            <a:ext cx="1417435" cy="2527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plane of the object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277013" y="2723356"/>
            <a:ext cx="1151255" cy="2527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inhole plane 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183711" y="3412490"/>
            <a:ext cx="1151255" cy="2527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mage plane</a:t>
            </a: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36559" y="2164795"/>
            <a:ext cx="5334750" cy="2120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just" fontAlgn="auto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‘d’: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distance from the camera to the object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 fontAlgn="auto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’: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focal length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/front/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camera_info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 fontAlgn="auto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actual size of the object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0.8m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 fontAlgn="auto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’: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pixel width of the object on the imaging sensor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 fontAlgn="auto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calculate according to the bounding box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</a:fld>
            <a:endParaRPr lang="en-GB" dirty="0"/>
          </a:p>
        </p:txBody>
      </p:sp>
      <p:sp>
        <p:nvSpPr>
          <p:cNvPr id="6" name="标题 1"/>
          <p:cNvSpPr txBox="1"/>
          <p:nvPr/>
        </p:nvSpPr>
        <p:spPr>
          <a:xfrm>
            <a:off x="168655" y="243658"/>
            <a:ext cx="3155458" cy="4340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rgbClr val="00428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</a:t>
            </a:r>
            <a:r>
              <a:rPr lang="en-US" altLang="zh-CN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SG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Navigation</a:t>
            </a:r>
            <a:endParaRPr lang="en-SG" sz="27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51889" y="888952"/>
            <a:ext cx="3713534" cy="434078"/>
          </a:xfrm>
        </p:spPr>
        <p:txBody>
          <a:bodyPr>
            <a:normAutofit/>
          </a:bodyPr>
          <a:lstStyle/>
          <a:p>
            <a:pPr algn="just"/>
            <a:r>
              <a:rPr lang="en-US" altLang="en-SG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Difficulties and Solutions</a:t>
            </a:r>
            <a:endParaRPr lang="en-US" altLang="en-SG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365" y="1459662"/>
            <a:ext cx="3298363" cy="262863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455437" y="1566502"/>
            <a:ext cx="4165054" cy="2535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Inconvenient to calculate coordinates when turning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perform detection on straight-line path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the value of ‘yaw’ in a certain range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26181" y="4254548"/>
            <a:ext cx="343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charset="-122"/>
              </a:rPr>
              <a:t>False detection during the turning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Project Description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Mapping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Navigation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 Localization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 Path Planning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Object Recognition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Future Improvement</a:t>
            </a:r>
            <a:r>
              <a:rPr lang="en-US" altLang="zh-CN" dirty="0"/>
              <a:t> 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</a:fld>
            <a:endParaRPr lang="en-GB" dirty="0"/>
          </a:p>
        </p:txBody>
      </p:sp>
      <p:sp>
        <p:nvSpPr>
          <p:cNvPr id="6" name="标题 1"/>
          <p:cNvSpPr txBox="1"/>
          <p:nvPr/>
        </p:nvSpPr>
        <p:spPr>
          <a:xfrm>
            <a:off x="168655" y="243658"/>
            <a:ext cx="3155458" cy="4340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rgbClr val="00428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</a:t>
            </a:r>
            <a:r>
              <a:rPr lang="en-US" altLang="zh-CN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SG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Navigation</a:t>
            </a:r>
            <a:endParaRPr lang="en-SG" sz="27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51889" y="888952"/>
            <a:ext cx="3713534" cy="434078"/>
          </a:xfrm>
        </p:spPr>
        <p:txBody>
          <a:bodyPr>
            <a:normAutofit/>
          </a:bodyPr>
          <a:lstStyle/>
          <a:p>
            <a:pPr algn="just"/>
            <a:r>
              <a:rPr lang="en-US" altLang="en-SG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Object Detection--</a:t>
            </a:r>
            <a:r>
              <a:rPr lang="en-US" altLang="en-SG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Tesseract OCR</a:t>
            </a:r>
            <a:endParaRPr lang="en-US" altLang="en-SG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5" descr="saved_im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095" y="1650365"/>
            <a:ext cx="1865630" cy="1477645"/>
          </a:xfrm>
          <a:prstGeom prst="rect">
            <a:avLst/>
          </a:prstGeom>
        </p:spPr>
      </p:pic>
      <p:pic>
        <p:nvPicPr>
          <p:cNvPr id="1371264261" name="图片 1371264261" descr="saved_image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083" y="1639570"/>
            <a:ext cx="2004060" cy="148844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44855" y="3561715"/>
            <a:ext cx="2645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Detection failures of OCR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419600" y="1506855"/>
            <a:ext cx="4472305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fontAlgn="auto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When the numbers on the block are very close, OCR will mistakenly recognize several numbers as a whole number.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 algn="just" fontAlgn="auto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 algn="just" fontAlgn="auto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threshold should be manually adjusted which is not realistic during robot movement.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fontAlgn="auto">
              <a:buFont typeface="Wingdings" panose="05000000000000000000" pitchFamily="2" charset="2"/>
              <a:buChar char="l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</a:fld>
            <a:endParaRPr lang="en-GB" dirty="0"/>
          </a:p>
        </p:txBody>
      </p:sp>
      <p:sp>
        <p:nvSpPr>
          <p:cNvPr id="6" name="标题 1"/>
          <p:cNvSpPr txBox="1"/>
          <p:nvPr/>
        </p:nvSpPr>
        <p:spPr>
          <a:xfrm>
            <a:off x="168655" y="243658"/>
            <a:ext cx="3155458" cy="4340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rgbClr val="00428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</a:t>
            </a:r>
            <a:r>
              <a:rPr lang="en-US" altLang="zh-CN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SG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Navigation</a:t>
            </a:r>
            <a:endParaRPr lang="en-SG" sz="27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51889" y="888952"/>
            <a:ext cx="3713534" cy="434078"/>
          </a:xfrm>
        </p:spPr>
        <p:txBody>
          <a:bodyPr>
            <a:normAutofit/>
          </a:bodyPr>
          <a:lstStyle/>
          <a:p>
            <a:pPr algn="just"/>
            <a:r>
              <a:rPr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Path Planning</a:t>
            </a:r>
            <a:endParaRPr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0261" y="4324287"/>
            <a:ext cx="4040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 to the scheduled points in order</a:t>
            </a:r>
            <a:r>
              <a:rPr lang="zh-CN" altLang="en-US" dirty="0"/>
              <a:t> </a:t>
            </a:r>
            <a:endParaRPr lang="zh-CN" altLang="en-US" dirty="0"/>
          </a:p>
        </p:txBody>
      </p:sp>
      <p:pic>
        <p:nvPicPr>
          <p:cNvPr id="3" name="图片 2" descr="32d6a58dc17059094ebc538a29edba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918" y="1283198"/>
            <a:ext cx="3397192" cy="2830993"/>
          </a:xfrm>
          <a:prstGeom prst="rect">
            <a:avLst/>
          </a:prstGeom>
        </p:spPr>
      </p:pic>
      <p:pic>
        <p:nvPicPr>
          <p:cNvPr id="4" name="图片 3" descr="adac93fef0b2024ffdbc186c1a1c9c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050" y="450913"/>
            <a:ext cx="4339590" cy="430904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</a:fld>
            <a:endParaRPr lang="en-GB" dirty="0"/>
          </a:p>
        </p:txBody>
      </p:sp>
      <p:sp>
        <p:nvSpPr>
          <p:cNvPr id="6" name="标题 1"/>
          <p:cNvSpPr txBox="1"/>
          <p:nvPr/>
        </p:nvSpPr>
        <p:spPr>
          <a:xfrm>
            <a:off x="168655" y="243658"/>
            <a:ext cx="3155458" cy="4340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rgbClr val="00428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</a:t>
            </a:r>
            <a:r>
              <a:rPr lang="en-US" altLang="zh-CN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SG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Navigation</a:t>
            </a:r>
            <a:endParaRPr lang="en-SG" sz="27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51889" y="888952"/>
            <a:ext cx="3713534" cy="434078"/>
          </a:xfrm>
        </p:spPr>
        <p:txBody>
          <a:bodyPr>
            <a:normAutofit/>
          </a:bodyPr>
          <a:lstStyle/>
          <a:p>
            <a:pPr algn="just"/>
            <a:r>
              <a:rPr lang="en-US" altLang="en-SG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Navigation to the block</a:t>
            </a:r>
            <a:endParaRPr lang="en-US" altLang="en-SG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74357" y="1323030"/>
            <a:ext cx="4260701" cy="285462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498764" y="1503218"/>
            <a:ext cx="35606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zh-CN" altLang="en-US" dirty="0"/>
              <a:t>：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Reach point 0, 1, 2, 3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target in center: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1. Calculate distance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2. Obtain position from odometry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3. Calculate block position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</a:fld>
            <a:endParaRPr lang="en-GB" dirty="0"/>
          </a:p>
        </p:txBody>
      </p:sp>
      <p:sp>
        <p:nvSpPr>
          <p:cNvPr id="6" name="标题 1"/>
          <p:cNvSpPr txBox="1"/>
          <p:nvPr/>
        </p:nvSpPr>
        <p:spPr>
          <a:xfrm>
            <a:off x="168655" y="243658"/>
            <a:ext cx="3155458" cy="4340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rgbClr val="00428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</a:t>
            </a:r>
            <a:r>
              <a:rPr lang="en-US" altLang="zh-CN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SG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Navigation</a:t>
            </a:r>
            <a:endParaRPr lang="en-SG" sz="27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51889" y="888952"/>
            <a:ext cx="3713534" cy="434078"/>
          </a:xfrm>
        </p:spPr>
        <p:txBody>
          <a:bodyPr>
            <a:normAutofit/>
          </a:bodyPr>
          <a:lstStyle/>
          <a:p>
            <a:pPr algn="just"/>
            <a:r>
              <a:rPr lang="en-US" altLang="en-SG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Difficulties and Solutions</a:t>
            </a:r>
            <a:endParaRPr lang="en-US" altLang="en-SG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6165" y="1414665"/>
            <a:ext cx="4442143" cy="2951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Odometer has accumulated errors due to offset issues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kern="100" dirty="0">
                <a:latin typeface="Times New Roman" panose="02020603050405020304" pitchFamily="18" charset="0"/>
                <a:ea typeface="等线" panose="02010600030101010101" charset="-122"/>
              </a:rPr>
              <a:t>O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charset="-122"/>
              </a:rPr>
              <a:t>btain the coordinates of the odometer at the starting point of the path and compare them with the coordinates we set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等线" panose="0201060003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kern="100" dirty="0">
                <a:latin typeface="Times New Roman" panose="02020603050405020304" pitchFamily="18" charset="0"/>
                <a:ea typeface="等线" panose="02010600030101010101" charset="-122"/>
              </a:rPr>
              <a:t>A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charset="-122"/>
              </a:rPr>
              <a:t>dd the offset error to the calculated block coordinates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 descr="32d6a58dc17059094ebc538a29edba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26181" y="1323030"/>
            <a:ext cx="3397192" cy="283099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</a:fld>
            <a:endParaRPr lang="en-GB" dirty="0"/>
          </a:p>
        </p:txBody>
      </p:sp>
      <p:sp>
        <p:nvSpPr>
          <p:cNvPr id="6" name="标题 1"/>
          <p:cNvSpPr txBox="1"/>
          <p:nvPr/>
        </p:nvSpPr>
        <p:spPr>
          <a:xfrm>
            <a:off x="168910" y="243840"/>
            <a:ext cx="3589655" cy="4343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rgbClr val="00428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en-SG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Improvement</a:t>
            </a:r>
            <a:endParaRPr lang="en-US" altLang="en-SG" sz="27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52095" y="889000"/>
            <a:ext cx="8014970" cy="3453765"/>
          </a:xfrm>
        </p:spPr>
        <p:txBody>
          <a:bodyPr>
            <a:normAutofit fontScale="90000"/>
          </a:bodyPr>
          <a:lstStyle/>
          <a:p>
            <a:pPr algn="just">
              <a:lnSpc>
                <a:spcPct val="150000"/>
              </a:lnSpc>
            </a:pPr>
            <a:r>
              <a:rPr lang="en-US" altLang="en-SG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a. The quality of original PCD map can be improved by modifying the parameters of SLAM algorithms. </a:t>
            </a:r>
            <a:endParaRPr lang="en-US" altLang="en-SG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en-SG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b. Drifting issues of odometry and IMU could be calibrated using a well-designed correction algorithm to improve the distance calculation accuracy and navigation accuracy. </a:t>
            </a:r>
            <a:endParaRPr lang="en-US" altLang="en-SG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en-SG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c. Better path planning algorithms is recommended to handle the “V” form obstacles. </a:t>
            </a:r>
            <a:endParaRPr lang="en-US" altLang="en-SG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en-SG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d. Learning based method can be implemented for recognition and distance calculation.</a:t>
            </a:r>
            <a:endParaRPr lang="en-US" altLang="en-SG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260" y="1520825"/>
            <a:ext cx="5551170" cy="1113790"/>
          </a:xfrm>
        </p:spPr>
        <p:txBody>
          <a:bodyPr anchor="t">
            <a:normAutofit/>
          </a:bodyPr>
          <a:lstStyle/>
          <a:p>
            <a:pPr algn="ctr"/>
            <a:r>
              <a:rPr lang="en-US" altLang="en-GB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!</a:t>
            </a:r>
            <a:br>
              <a:rPr lang="en-US" altLang="en-GB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GB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  <a:endParaRPr lang="en-US" altLang="en-GB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6857" y="1615588"/>
            <a:ext cx="45720" cy="837467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5" name="文本框 4"/>
          <p:cNvSpPr txBox="1"/>
          <p:nvPr/>
        </p:nvSpPr>
        <p:spPr>
          <a:xfrm>
            <a:off x="0" y="0"/>
            <a:ext cx="50294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ME5413</a:t>
            </a:r>
            <a:r>
              <a:rPr lang="zh-CN" altLang="en-US" sz="12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Autonomous Mobile Robotics</a:t>
            </a:r>
            <a:endParaRPr lang="en-US" altLang="zh-CN" sz="1200" b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</a:fld>
            <a:endParaRPr lang="en-GB" dirty="0"/>
          </a:p>
        </p:txBody>
      </p:sp>
      <p:sp>
        <p:nvSpPr>
          <p:cNvPr id="6" name="标题 1"/>
          <p:cNvSpPr txBox="1"/>
          <p:nvPr/>
        </p:nvSpPr>
        <p:spPr>
          <a:xfrm>
            <a:off x="168655" y="243658"/>
            <a:ext cx="2918337" cy="4340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rgbClr val="00428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lang="en-SG" sz="27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336821" y="971709"/>
            <a:ext cx="3940889" cy="26225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mini-factory environment in Gazebo: 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areas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restricted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area.</a:t>
            </a:r>
            <a:endParaRPr lang="en-SG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aim of the project is to design a robot navigation software stack that can: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the starting point, move to the given pose within each area in sequence: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SG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Assembly Line 1, 2</a:t>
            </a:r>
            <a:endParaRPr lang="en-SG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Radom Box 1, 2, 3, 4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Delivery Vehicle 1, 2, 3</a:t>
            </a:r>
            <a:endParaRPr lang="en-SG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图片 16" descr="图形用户界面, 应用程序&#10;&#10;描述已自动生成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4277710" y="749775"/>
            <a:ext cx="4690315" cy="37732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75975" y="3472054"/>
            <a:ext cx="47620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Designated path: 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SG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Assembly Line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Radom Box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Delivery Vehicle  3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</a:fld>
            <a:endParaRPr lang="en-GB" dirty="0"/>
          </a:p>
        </p:txBody>
      </p:sp>
      <p:sp>
        <p:nvSpPr>
          <p:cNvPr id="8" name="标题 1"/>
          <p:cNvSpPr txBox="1"/>
          <p:nvPr/>
        </p:nvSpPr>
        <p:spPr>
          <a:xfrm>
            <a:off x="168655" y="243658"/>
            <a:ext cx="2918337" cy="4340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rgbClr val="00428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1: Mapping</a:t>
            </a:r>
            <a:endParaRPr lang="en-SG" sz="27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 descr="cb0dc49937b9e23aba84c3df70bf3e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7662" y="1154261"/>
            <a:ext cx="3408603" cy="3368236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2787662" y="1611362"/>
            <a:ext cx="1591833" cy="17089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sp>
        <p:nvSpPr>
          <p:cNvPr id="25" name="文本框 24"/>
          <p:cNvSpPr txBox="1"/>
          <p:nvPr/>
        </p:nvSpPr>
        <p:spPr>
          <a:xfrm>
            <a:off x="1853125" y="1580733"/>
            <a:ext cx="7499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Offset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753968" y="3303199"/>
            <a:ext cx="16878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loss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直接箭头连接符 27"/>
          <p:cNvCxnSpPr>
            <a:endCxn id="26" idx="1"/>
          </p:cNvCxnSpPr>
          <p:nvPr/>
        </p:nvCxnSpPr>
        <p:spPr>
          <a:xfrm flipV="1">
            <a:off x="3441032" y="3487230"/>
            <a:ext cx="3312936" cy="5013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endCxn id="26" idx="1"/>
          </p:cNvCxnSpPr>
          <p:nvPr/>
        </p:nvCxnSpPr>
        <p:spPr>
          <a:xfrm>
            <a:off x="4724400" y="3435985"/>
            <a:ext cx="2029568" cy="512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endCxn id="26" idx="1"/>
          </p:cNvCxnSpPr>
          <p:nvPr/>
        </p:nvCxnSpPr>
        <p:spPr>
          <a:xfrm>
            <a:off x="3441032" y="3133111"/>
            <a:ext cx="3312936" cy="3541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endCxn id="26" idx="1"/>
          </p:cNvCxnSpPr>
          <p:nvPr/>
        </p:nvCxnSpPr>
        <p:spPr>
          <a:xfrm>
            <a:off x="5989320" y="3227769"/>
            <a:ext cx="764648" cy="2594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内容占位符 2"/>
          <p:cNvSpPr>
            <a:spLocks noGrp="1"/>
          </p:cNvSpPr>
          <p:nvPr>
            <p:ph idx="1"/>
          </p:nvPr>
        </p:nvSpPr>
        <p:spPr>
          <a:xfrm>
            <a:off x="228600" y="691656"/>
            <a:ext cx="7886700" cy="369332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2D SLAM --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Gmapping</a:t>
            </a:r>
            <a:endParaRPr lang="en-SG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</a:fld>
            <a:endParaRPr lang="en-GB" dirty="0"/>
          </a:p>
        </p:txBody>
      </p:sp>
      <p:sp>
        <p:nvSpPr>
          <p:cNvPr id="5" name="标题 1"/>
          <p:cNvSpPr txBox="1"/>
          <p:nvPr/>
        </p:nvSpPr>
        <p:spPr>
          <a:xfrm>
            <a:off x="168655" y="243658"/>
            <a:ext cx="2918337" cy="4340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rgbClr val="00428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1: Mapping</a:t>
            </a:r>
            <a:endParaRPr lang="en-SG" sz="27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770546" y="3897846"/>
            <a:ext cx="1236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FAST-LIO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228600" y="691656"/>
            <a:ext cx="7886700" cy="369332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3D SLAM -- ALOAM &amp; FAST-LIO</a:t>
            </a:r>
            <a:endParaRPr lang="en-SG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08773" y="389784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A-LOAM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 descr="alo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8700" y="1060988"/>
            <a:ext cx="2628900" cy="2802907"/>
          </a:xfrm>
          <a:prstGeom prst="rect">
            <a:avLst/>
          </a:prstGeom>
        </p:spPr>
      </p:pic>
      <p:pic>
        <p:nvPicPr>
          <p:cNvPr id="3" name="图片 2" descr="电脑萤幕画面&#10;&#10;低可信度描述已自动生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2579" y="1060987"/>
            <a:ext cx="2802907" cy="280290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</a:fld>
            <a:endParaRPr lang="en-GB" dirty="0"/>
          </a:p>
        </p:txBody>
      </p:sp>
      <p:sp>
        <p:nvSpPr>
          <p:cNvPr id="5" name="标题 1"/>
          <p:cNvSpPr txBox="1"/>
          <p:nvPr/>
        </p:nvSpPr>
        <p:spPr>
          <a:xfrm>
            <a:off x="168655" y="243658"/>
            <a:ext cx="2918337" cy="4340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rgbClr val="00428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1: Mapping</a:t>
            </a:r>
            <a:endParaRPr lang="en-SG" sz="27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228600" y="691656"/>
            <a:ext cx="7886700" cy="369332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3D SLAM -- ALOAM &amp; FAST-LIO</a:t>
            </a:r>
            <a:endParaRPr lang="en-SG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 descr="电脑萤幕画面&#10;&#10;低可信度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9597" y="1194706"/>
            <a:ext cx="2884580" cy="2884580"/>
          </a:xfrm>
          <a:prstGeom prst="rect">
            <a:avLst/>
          </a:prstGeom>
        </p:spPr>
      </p:pic>
      <p:sp>
        <p:nvSpPr>
          <p:cNvPr id="7" name="箭头: 右 6"/>
          <p:cNvSpPr/>
          <p:nvPr/>
        </p:nvSpPr>
        <p:spPr>
          <a:xfrm>
            <a:off x="4241136" y="2465487"/>
            <a:ext cx="1010652" cy="2616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997242" y="1985211"/>
            <a:ext cx="228600" cy="926431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747" y="1194706"/>
            <a:ext cx="3056021" cy="2938483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 flipH="1">
            <a:off x="6785801" y="1985211"/>
            <a:ext cx="234633" cy="926431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 rot="5400000" flipH="1">
            <a:off x="6317789" y="2536885"/>
            <a:ext cx="234633" cy="926431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 rot="5400000" flipH="1">
            <a:off x="1335496" y="2448426"/>
            <a:ext cx="234633" cy="926431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</a:fld>
            <a:endParaRPr lang="en-GB" dirty="0"/>
          </a:p>
        </p:txBody>
      </p:sp>
      <p:sp>
        <p:nvSpPr>
          <p:cNvPr id="5" name="标题 1"/>
          <p:cNvSpPr txBox="1"/>
          <p:nvPr/>
        </p:nvSpPr>
        <p:spPr>
          <a:xfrm>
            <a:off x="168655" y="243658"/>
            <a:ext cx="2918337" cy="4340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rgbClr val="00428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1: Mapping</a:t>
            </a:r>
            <a:endParaRPr lang="en-SG" sz="27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261218" y="686036"/>
            <a:ext cx="7886700" cy="1349478"/>
          </a:xfrm>
        </p:spPr>
        <p:txBody>
          <a:bodyPr>
            <a:noAutofit/>
          </a:bodyPr>
          <a:lstStyle/>
          <a:p>
            <a:r>
              <a:rPr lang="en-SG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EVO Performance Evaluation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solidFill>
                  <a:srgbClr val="ED7F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FAST-LIO</a:t>
            </a:r>
            <a:endParaRPr lang="en-SG" sz="1600" b="1" dirty="0">
              <a:solidFill>
                <a:srgbClr val="ED7F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 alignment is 0.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796011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 alignment is 1.825230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RMSE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0.916619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 The results show that the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algorithm performs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very good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SG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SG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 descr="图形用户界面, 文本&#10;&#10;描述已自动生成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397853" y="2106011"/>
            <a:ext cx="4895277" cy="2740325"/>
          </a:xfrm>
          <a:prstGeom prst="rect">
            <a:avLst/>
          </a:prstGeom>
        </p:spPr>
      </p:pic>
      <p:pic>
        <p:nvPicPr>
          <p:cNvPr id="12" name="图片 11" descr="图表, 折线图&#10;&#10;描述已自动生成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5749157" y="2105685"/>
            <a:ext cx="3087109" cy="2693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</a:fld>
            <a:endParaRPr lang="en-GB" dirty="0"/>
          </a:p>
        </p:txBody>
      </p:sp>
      <p:sp>
        <p:nvSpPr>
          <p:cNvPr id="5" name="标题 1"/>
          <p:cNvSpPr txBox="1"/>
          <p:nvPr/>
        </p:nvSpPr>
        <p:spPr>
          <a:xfrm>
            <a:off x="168655" y="243658"/>
            <a:ext cx="2918337" cy="4340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rgbClr val="00428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1: Mapping</a:t>
            </a:r>
            <a:endParaRPr lang="en-SG" sz="27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228600" y="691656"/>
            <a:ext cx="7886700" cy="369332"/>
          </a:xfrm>
        </p:spPr>
        <p:txBody>
          <a:bodyPr>
            <a:normAutofit/>
          </a:bodyPr>
          <a:lstStyle/>
          <a:p>
            <a:r>
              <a:rPr lang="en-US" altLang="zh-CN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 PCD to Grid Map (</a:t>
            </a:r>
            <a:r>
              <a:rPr lang="en-US" altLang="zh-CN" sz="1800" i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pcd2pgm</a:t>
            </a:r>
            <a:r>
              <a:rPr lang="en-US" altLang="zh-CN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SG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 rot="160582">
            <a:off x="306018" y="1323560"/>
            <a:ext cx="2421203" cy="2468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图片 1" descr="图示&#10;&#10;描述已自动生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6156">
            <a:off x="6334382" y="1325586"/>
            <a:ext cx="2436600" cy="248475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79534">
            <a:off x="3285855" y="1347127"/>
            <a:ext cx="2407674" cy="245459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920943" y="3758154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 PCD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55503" y="3758755"/>
            <a:ext cx="226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a lower boundary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85064" y="3758154"/>
            <a:ext cx="2337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a higher boundary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</a:fld>
            <a:endParaRPr lang="en-GB" dirty="0"/>
          </a:p>
        </p:txBody>
      </p:sp>
      <p:sp>
        <p:nvSpPr>
          <p:cNvPr id="6" name="标题 1"/>
          <p:cNvSpPr txBox="1"/>
          <p:nvPr/>
        </p:nvSpPr>
        <p:spPr>
          <a:xfrm>
            <a:off x="168655" y="243658"/>
            <a:ext cx="3155458" cy="4340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rgbClr val="00428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</a:t>
            </a:r>
            <a:r>
              <a:rPr lang="en-US" altLang="zh-CN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SG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Navigation</a:t>
            </a:r>
            <a:endParaRPr lang="en-SG" sz="27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228600" y="691656"/>
            <a:ext cx="7886700" cy="369332"/>
          </a:xfrm>
        </p:spPr>
        <p:txBody>
          <a:bodyPr>
            <a:normAutofit/>
          </a:bodyPr>
          <a:lstStyle/>
          <a:p>
            <a:r>
              <a:rPr lang="en-US" altLang="zh-CN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Localization -- Lidar Frame Drifting</a:t>
            </a:r>
            <a:endParaRPr lang="en-US" altLang="zh-CN" sz="18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SG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49444" y="985583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AMCL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加号 2"/>
          <p:cNvSpPr/>
          <p:nvPr/>
        </p:nvSpPr>
        <p:spPr>
          <a:xfrm>
            <a:off x="4012531" y="833789"/>
            <a:ext cx="661736" cy="663259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085676" y="980752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ekf_localization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 descr="漂移"/>
          <p:cNvPicPr>
            <a:picLocks noChangeAspect="1"/>
          </p:cNvPicPr>
          <p:nvPr/>
        </p:nvPicPr>
        <p:blipFill>
          <a:blip r:embed="rId1"/>
          <a:srcRect l="6730" t="16558" r="15846" b="12046"/>
          <a:stretch>
            <a:fillRect/>
          </a:stretch>
        </p:blipFill>
        <p:spPr>
          <a:xfrm>
            <a:off x="1533895" y="1450191"/>
            <a:ext cx="5919537" cy="30690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324113" y="4511340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Stay in position for 30s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ags/tag4.xml><?xml version="1.0" encoding="utf-8"?>
<p:tagLst xmlns:p="http://schemas.openxmlformats.org/presentationml/2006/main">
  <p:tag name="commondata" val="eyJoZGlkIjoiZjFmZWIzNDg2MmIzZjExOTIzMmViNTBmYTMwYTk0ZWYifQ==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��< ? m s o - c o n t e n t T y p e ? > < F o r m T e m p l a t e s   x m l n s = " h t t p : / / s c h e m a s . m i c r o s o f t . c o m / s h a r e p o i n t / v 3 / c o n t e n t t y p e / f o r m s " > < D i s p l a y > D o c u m e n t L i b r a r y F o r m < / D i s p l a y > < E d i t > D o c u m e n t L i b r a r y F o r m < / E d i t > < N e w > D o c u m e n t L i b r a r y F o r m < / N e w > < / F o r m T e m p l a t e s > 
</file>

<file path=customXml/item2.xml>��< ? x m l   v e r s i o n = " 1 . 0 " ? > < p : p r o p e r t i e s   x m l n s : p = " h t t p : / / s c h e m a s . m i c r o s o f t . c o m / o f f i c e / 2 0 0 6 / m e t a d a t a / p r o p e r t i e s "   x m l n s : x s i = " h t t p : / / w w w . w 3 . o r g / 2 0 0 1 / X M L S c h e m a - i n s t a n c e "   x m l n s : p c = " h t t p : / / s c h e m a s . m i c r o s o f t . c o m / o f f i c e / i n f o p a t h / 2 0 0 7 / P a r t n e r C o n t r o l s " > < d o c u m e n t M a n a g e m e n t > < l c f 7 6 f 1 5 5 c e d 4 d d c b 4 0 9 7 1 3 4 f f 3 c 3 3 2 f   x m l n s = " 7 8 1 e e 5 c c - 8 3 6 a - 4 1 1 3 - 9 7 3 1 - 8 6 d 6 7 6 f f 0 9 8 9 " > < T e r m s   x m l n s = " h t t p : / / s c h e m a s . m i c r o s o f t . c o m / o f f i c e / i n f o p a t h / 2 0 0 7 / P a r t n e r C o n t r o l s " > < / T e r m s > < / l c f 7 6 f 1 5 5 c e d 4 d d c b 4 0 9 7 1 3 4 f f 3 c 3 3 2 f > < T a x C a t c h A l l   x m l n s = " 1 f d a f 1 8 2 - 1 e b e - 4 3 c 5 - b 1 e d - e 8 3 0 b c 9 4 d f e 9 "   x s i : n i l = " t r u e " / > < / d o c u m e n t M a n a g e m e n t > < / p : p r o p e r t i e s > 
</file>

<file path=customXml/item3.xml>��< ? x m l   v e r s i o n = " 1 . 0 " ? > < c t : c o n t e n t T y p e S c h e m a   c t : _ = " "   m a : _ = " "   m a : c o n t e n t T y p e N a m e = " D o c u m e n t "   m a : c o n t e n t T y p e I D = " 0 x 0 1 0 1 0 0 5 4 B C 2 5 8 B E 3 2 D 9 6 4 5 B 4 B 2 B 2 6 D C 4 A B 1 F 0 3 "   m a : c o n t e n t T y p e V e r s i o n = " 1 1 "   m a : c o n t e n t T y p e D e s c r i p t i o n = " C r e a t e   a   n e w   d o c u m e n t . "   m a : c o n t e n t T y p e S c o p e = " "   m a : v e r s i o n I D = " 2 2 8 2 5 0 1 5 b 8 9 1 6 6 e a 3 b 1 4 e 2 c c 7 5 6 e b 4 f d "   x m l n s : c t = " h t t p : / / s c h e m a s . m i c r o s o f t . c o m / o f f i c e / 2 0 0 6 / m e t a d a t a / c o n t e n t T y p e "   x m l n s : m a = " h t t p : / / s c h e m a s . m i c r o s o f t . c o m / o f f i c e / 2 0 0 6 / m e t a d a t a / p r o p e r t i e s / m e t a A t t r i b u t e s " >  
 < x s d : s c h e m a   t a r g e t N a m e s p a c e = " h t t p : / / s c h e m a s . m i c r o s o f t . c o m / o f f i c e / 2 0 0 6 / m e t a d a t a / p r o p e r t i e s "   m a : r o o t = " t r u e "   m a : f i e l d s I D = " 0 6 2 0 8 a b 4 8 1 7 d a 3 2 a b e 3 4 3 f 9 b 6 6 7 3 1 c 5 b "   n s 2 : _ = " "   n s 3 : _ = " "   x m l n s : x s d = " h t t p : / / w w w . w 3 . o r g / 2 0 0 1 / X M L S c h e m a "   x m l n s : x s = " h t t p : / / w w w . w 3 . o r g / 2 0 0 1 / X M L S c h e m a "   x m l n s : p = " h t t p : / / s c h e m a s . m i c r o s o f t . c o m / o f f i c e / 2 0 0 6 / m e t a d a t a / p r o p e r t i e s "   x m l n s : n s 2 = " 7 8 1 e e 5 c c - 8 3 6 a - 4 1 1 3 - 9 7 3 1 - 8 6 d 6 7 6 f f 0 9 8 9 "   x m l n s : n s 3 = " 1 f d a f 1 8 2 - 1 e b e - 4 3 c 5 - b 1 e d - e 8 3 0 b c 9 4 d f e 9 " >  
 < x s d : i m p o r t   n a m e s p a c e = " 7 8 1 e e 5 c c - 8 3 6 a - 4 1 1 3 - 9 7 3 1 - 8 6 d 6 7 6 f f 0 9 8 9 " / >  
 < x s d : i m p o r t   n a m e s p a c e = " 1 f d a f 1 8 2 - 1 e b e - 4 3 c 5 - b 1 e d - e 8 3 0 b c 9 4 d f e 9 " / >  
 < x s d : e l e m e n t   n a m e = " p r o p e r t i e s " >  
 < x s d : c o m p l e x T y p e >  
 < x s d : s e q u e n c e >  
 < x s d : e l e m e n t   n a m e = " d o c u m e n t M a n a g e m e n t " >  
 < x s d : c o m p l e x T y p e >  
 < x s d : a l l >  
 < x s d : e l e m e n t   r e f = " n s 2 : M e d i a S e r v i c e M e t a d a t a "   m i n O c c u r s = " 0 " / >  
 < x s d : e l e m e n t   r e f = " n s 2 : M e d i a S e r v i c e F a s t M e t a d a t a "   m i n O c c u r s = " 0 " / >  
 < x s d : e l e m e n t   r e f = " n s 2 : M e d i a S e r v i c e O b j e c t D e t e c t o r V e r s i o n s "   m i n O c c u r s = " 0 " / >  
 < x s d : e l e m e n t   r e f = " n s 2 : l c f 7 6 f 1 5 5 c e d 4 d d c b 4 0 9 7 1 3 4 f f 3 c 3 3 2 f "   m i n O c c u r s = " 0 " / >  
 < x s d : e l e m e n t   r e f = " n s 3 : T a x C a t c h A l l "   m i n O c c u r s = " 0 " / >  
 < x s d : e l e m e n t   r e f = " n s 2 : M e d i a S e r v i c e O C R "   m i n O c c u r s = " 0 " / >  
 < x s d : e l e m e n t   r e f = " n s 2 : M e d i a S e r v i c e G e n e r a t i o n T i m e "   m i n O c c u r s = " 0 " / >  
 < x s d : e l e m e n t   r e f = " n s 2 : M e d i a S e r v i c e E v e n t H a s h C o d e "   m i n O c c u r s = " 0 " / >  
 < x s d : e l e m e n t   r e f = " n s 2 : M e d i a L e n g t h I n S e c o n d s "   m i n O c c u r s = " 0 " / >  
 < x s d : e l e m e n t   r e f = " n s 2 : M e d i a S e r v i c e D a t e T a k e n "   m i n O c c u r s = " 0 " / >  
 < / x s d : a l l >  
 < / x s d : c o m p l e x T y p e >  
 < / x s d : e l e m e n t >  
 < / x s d : s e q u e n c e >  
 < / x s d : c o m p l e x T y p e >  
 < / x s d : e l e m e n t >  
 < / x s d : s c h e m a >  
 < x s d : s c h e m a   t a r g e t N a m e s p a c e = " 7 8 1 e e 5 c c - 8 3 6 a - 4 1 1 3 - 9 7 3 1 - 8 6 d 6 7 6 f f 0 9 8 9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M e d i a S e r v i c e M e t a d a t a "   m a : i n d e x = " 8 "   n i l l a b l e = " t r u e "   m a : d i s p l a y N a m e = " M e d i a S e r v i c e M e t a d a t a "   m a : h i d d e n = " t r u e "   m a : i n t e r n a l N a m e = " M e d i a S e r v i c e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F a s t M e t a d a t a "   m a : i n d e x = " 9 "   n i l l a b l e = " t r u e "   m a : d i s p l a y N a m e = " M e d i a S e r v i c e F a s t M e t a d a t a "   m a : h i d d e n = " t r u e "   m a : i n t e r n a l N a m e = " M e d i a S e r v i c e F a s t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O b j e c t D e t e c t o r V e r s i o n s "   m a : i n d e x = " 1 0 "   n i l l a b l e = " t r u e "   m a : d i s p l a y N a m e = " M e d i a S e r v i c e O b j e c t D e t e c t o r V e r s i o n s "   m a : h i d d e n = " t r u e "   m a : i n d e x e d = " t r u e "   m a : i n t e r n a l N a m e = " M e d i a S e r v i c e O b j e c t D e t e c t o r V e r s i o n s "   m a : r e a d O n l y = " t r u e " >  
 < x s d : s i m p l e T y p e >  
 < x s d : r e s t r i c t i o n   b a s e = " d m s : T e x t " / >  
 < / x s d : s i m p l e T y p e >  
 < / x s d : e l e m e n t >  
 < x s d : e l e m e n t   n a m e = " l c f 7 6 f 1 5 5 c e d 4 d d c b 4 0 9 7 1 3 4 f f 3 c 3 3 2 f "   m a : i n d e x = " 1 2 "   n i l l a b l e = " t r u e "   m a : t a x o n o m y = " t r u e "   m a : i n t e r n a l N a m e = " l c f 7 6 f 1 5 5 c e d 4 d d c b 4 0 9 7 1 3 4 f f 3 c 3 3 2 f "   m a : t a x o n o m y F i e l d N a m e = " M e d i a S e r v i c e I m a g e T a g s "   m a : d i s p l a y N a m e = " I m a g e   T a g s "   m a : r e a d O n l y = " f a l s e "   m a : f i e l d I d = " { 5 c f 7 6 f 1 5 - 5 c e d - 4 d d c - b 4 0 9 - 7 1 3 4 f f 3 c 3 3 2 f } "   m a : t a x o n o m y M u l t i = " t r u e "   m a : s s p I d = " 0 c c a 7 5 8 1 - 5 2 5 6 - 4 5 8 a - b 2 1 8 - 6 4 3 d 9 5 2 5 6 1 7 e "   m a : t e r m S e t I d = " 0 9 8 1 4 c d 3 - 5 6 8 e - f e 9 0 - 9 8 1 4 - 8 d 6 2 1 f f 8 f b 8 4 "   m a : a n c h o r I d = " f b a 5 4 f b 3 - c 3 e 1 - f e 8 1 - a 7 7 6 - c a 4 b 6 9 1 4 8 c 4 d "   m a : o p e n = " t r u e "   m a : i s K e y w o r d = " f a l s e " >  
 < x s d : c o m p l e x T y p e >  
 < x s d : s e q u e n c e >  
 < x s d : e l e m e n t   r e f = " p c : T e r m s "   m i n O c c u r s = " 0 "   m a x O c c u r s = " 1 " > < / x s d : e l e m e n t >  
 < / x s d : s e q u e n c e >  
 < / x s d : c o m p l e x T y p e >  
 < / x s d : e l e m e n t >  
 < x s d : e l e m e n t   n a m e = " M e d i a S e r v i c e O C R "   m a : i n d e x = " 1 4 "   n i l l a b l e = " t r u e "   m a : d i s p l a y N a m e = " E x t r a c t e d   T e x t "   m a : i n t e r n a l N a m e = " M e d i a S e r v i c e O C R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M e d i a S e r v i c e G e n e r a t i o n T i m e "   m a : i n d e x = " 1 5 "   n i l l a b l e = " t r u e "   m a : d i s p l a y N a m e = " M e d i a S e r v i c e G e n e r a t i o n T i m e "   m a : h i d d e n = " t r u e "   m a : i n t e r n a l N a m e = " M e d i a S e r v i c e G e n e r a t i o n T i m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E v e n t H a s h C o d e "   m a : i n d e x = " 1 6 "   n i l l a b l e = " t r u e "   m a : d i s p l a y N a m e = " M e d i a S e r v i c e E v e n t H a s h C o d e "   m a : h i d d e n = " t r u e "   m a : i n t e r n a l N a m e = " M e d i a S e r v i c e E v e n t H a s h C o d e "   m a : r e a d O n l y = " t r u e " >  
 < x s d : s i m p l e T y p e >  
 < x s d : r e s t r i c t i o n   b a s e = " d m s : T e x t " / >  
 < / x s d : s i m p l e T y p e >  
 < / x s d : e l e m e n t >  
 < x s d : e l e m e n t   n a m e = " M e d i a L e n g t h I n S e c o n d s "   m a : i n d e x = " 1 7 "   n i l l a b l e = " t r u e "   m a : d i s p l a y N a m e = " M e d i a L e n g t h I n S e c o n d s "   m a : h i d d e n = " t r u e "   m a : i n t e r n a l N a m e = " M e d i a L e n g t h I n S e c o n d s "   m a : r e a d O n l y = " t r u e " >  
 < x s d : s i m p l e T y p e >  
 < x s d : r e s t r i c t i o n   b a s e = " d m s : U n k n o w n " / >  
 < / x s d : s i m p l e T y p e >  
 < / x s d : e l e m e n t >  
 < x s d : e l e m e n t   n a m e = " M e d i a S e r v i c e D a t e T a k e n "   m a : i n d e x = " 1 8 "   n i l l a b l e = " t r u e "   m a : d i s p l a y N a m e = " M e d i a S e r v i c e D a t e T a k e n "   m a : h i d d e n = " t r u e "   m a : i n d e x e d = " t r u e "   m a : i n t e r n a l N a m e = " M e d i a S e r v i c e D a t e T a k e n "   m a : r e a d O n l y = " t r u e " >  
 < x s d : s i m p l e T y p e >  
 < x s d : r e s t r i c t i o n   b a s e = " d m s : T e x t " / >  
 < / x s d : s i m p l e T y p e >  
 < / x s d : e l e m e n t >  
 < / x s d : s c h e m a >  
 < x s d : s c h e m a   t a r g e t N a m e s p a c e = " 1 f d a f 1 8 2 - 1 e b e - 4 3 c 5 - b 1 e d - e 8 3 0 b c 9 4 d f e 9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T a x C a t c h A l l "   m a : i n d e x = " 1 3 "   n i l l a b l e = " t r u e "   m a : d i s p l a y N a m e = " T a x o n o m y   C a t c h   A l l   C o l u m n "   m a : h i d d e n = " t r u e "   m a : l i s t = " { 9 2 0 b a 2 c 0 - 8 0 0 3 - 4 b f 7 - a e f 9 - a 9 6 e 3 b 1 3 7 0 8 b } "   m a : i n t e r n a l N a m e = " T a x C a t c h A l l "   m a : s h o w F i e l d = " C a t c h A l l D a t a "   m a : w e b = " 1 f d a f 1 8 2 - 1 e b e - 4 3 c 5 - b 1 e d - e 8 3 0 b c 9 4 d f e 9 " >  
 < x s d : c o m p l e x T y p e >  
 < x s d : c o m p l e x C o n t e n t >  
 < x s d : e x t e n s i o n   b a s e = " d m s : M u l t i C h o i c e L o o k u p " >  
 < x s d : s e q u e n c e >  
 < x s d : e l e m e n t   n a m e = " V a l u e "   t y p e = " d m s : L o o k u p "   m a x O c c u r s = " u n b o u n d e d "   m i n O c c u r s = " 0 "   n i l l a b l e = " t r u e " / >  
 < / x s d : s e q u e n c e >  
 < / x s d : e x t e n s i o n >  
 < / x s d : c o m p l e x C o n t e n t >  
 < / x s d : c o m p l e x T y p e >  
 < / x s d : e l e m e n t >  
 < / x s d : s c h e m a >  
 < x s d : s c h e m a   t a r g e t N a m e s p a c e = " h t t p : / / s c h e m a s . o p e n x m l f o r m a t s . o r g / p a c k a g e / 2 0 0 6 / m e t a d a t a / c o r e - p r o p e r t i e s "   e l e m e n t F o r m D e f a u l t = " q u a l i f i e d "   a t t r i b u t e F o r m D e f a u l t = " u n q u a l i f i e d "   b l o c k D e f a u l t = " # a l l "   x m l n s = " h t t p : / / s c h e m a s . o p e n x m l f o r m a t s . o r g / p a c k a g e / 2 0 0 6 / m e t a d a t a / c o r e - p r o p e r t i e s "   x m l n s : x s d = " h t t p : / / w w w . w 3 . o r g / 2 0 0 1 / X M L S c h e m a "   x m l n s : x s i = " h t t p : / / w w w . w 3 . o r g / 2 0 0 1 / X M L S c h e m a - i n s t a n c e "   x m l n s : d c = " h t t p : / / p u r l . o r g / d c / e l e m e n t s / 1 . 1 / "   x m l n s : d c t e r m s = " h t t p : / / p u r l . o r g / d c / t e r m s / "   x m l n s : o d o c = " h t t p : / / s c h e m a s . m i c r o s o f t . c o m / i n t e r n a l / o b d " >  
 < x s d : i m p o r t   n a m e s p a c e = " h t t p : / / p u r l . o r g / d c / e l e m e n t s / 1 . 1 / "   s c h e m a L o c a t i o n = " h t t p : / / d u b l i n c o r e . o r g / s c h e m a s / x m l s / q d c / 2 0 0 3 / 0 4 / 0 2 / d c . x s d " / >  
 < x s d : i m p o r t   n a m e s p a c e = " h t t p : / / p u r l . o r g / d c / t e r m s / "   s c h e m a L o c a t i o n = " h t t p : / / d u b l i n c o r e . o r g / s c h e m a s / x m l s / q d c / 2 0 0 3 / 0 4 / 0 2 / d c t e r m s . x s d " / >  
 < x s d : e l e m e n t   n a m e = " c o r e P r o p e r t i e s "   t y p e = " C T _ c o r e P r o p e r t i e s " / >  
 < x s d : c o m p l e x T y p e   n a m e = " C T _ c o r e P r o p e r t i e s " >  
 < x s d : a l l >  
 < x s d : e l e m e n t   r e f = " d c : c r e a t o r "   m i n O c c u r s = " 0 "   m a x O c c u r s = " 1 " / >  
 < x s d : e l e m e n t   r e f = " d c t e r m s : c r e a t e d "   m i n O c c u r s = " 0 "   m a x O c c u r s = " 1 " / >  
 < x s d : e l e m e n t   r e f = " d c : i d e n t i f i e r "   m i n O c c u r s = " 0 "   m a x O c c u r s = " 1 " / >  
 < x s d : e l e m e n t   n a m e = " c o n t e n t T y p e "   m i n O c c u r s = " 0 "   m a x O c c u r s = " 1 "   t y p e = " x s d : s t r i n g "   m a : i n d e x = " 0 "   m a : d i s p l a y N a m e = " C o n t e n t   T y p e " / >  
 < x s d : e l e m e n t   r e f = " d c : t i t l e "   m i n O c c u r s = " 0 "   m a x O c c u r s = " 1 "   m a : i n d e x = " 4 "   m a : d i s p l a y N a m e = " T i t l e " / >  
 < x s d : e l e m e n t   r e f = " d c : s u b j e c t "   m i n O c c u r s = " 0 "   m a x O c c u r s = " 1 " / >  
 < x s d : e l e m e n t   r e f = " d c : d e s c r i p t i o n "   m i n O c c u r s = " 0 "   m a x O c c u r s = " 1 " / >  
 < x s d : e l e m e n t   n a m e = " k e y w o r d s "   m i n O c c u r s = " 0 "   m a x O c c u r s = " 1 "   t y p e = " x s d : s t r i n g " / >  
 < x s d : e l e m e n t   r e f = " d c : l a n g u a g e "   m i n O c c u r s = " 0 "   m a x O c c u r s = " 1 " / >  
 < x s d : e l e m e n t   n a m e = " c a t e g o r y "   m i n O c c u r s = " 0 "   m a x O c c u r s = " 1 "   t y p e = " x s d : s t r i n g " / >  
 < x s d : e l e m e n t   n a m e = " v e r s i o n "   m i n O c c u r s = " 0 "   m a x O c c u r s = " 1 "   t y p e = " x s d : s t r i n g " / >  
 < x s d : e l e m e n t   n a m e = " r e v i s i o n "   m i n O c c u r s = " 0 "   m a x O c c u r s = " 1 "   t y p e = " x s d : s t r i n g " >  
 < x s d : a n n o t a t i o n >  
 < x s d : d o c u m e n t a t i o n >  
                                                 T h i s   v a l u e   i n d i c a t e s   t h e   n u m b e r   o f   s a v e s   o r   r e v i s i o n s .   T h e   a p p l i c a t i o n   i s   r e s p o n s i b l e   f o r   u p d a t i n g   t h i s   v a l u e   a f t e r   e a c h   r e v i s i o n .  
                                         < / x s d : d o c u m e n t a t i o n >  
 < / x s d : a n n o t a t i o n >  
 < / x s d : e l e m e n t >  
 < x s d : e l e m e n t   n a m e = " l a s t M o d i f i e d B y "   m i n O c c u r s = " 0 "   m a x O c c u r s = " 1 "   t y p e = " x s d : s t r i n g " / >  
 < x s d : e l e m e n t   r e f = " d c t e r m s : m o d i f i e d "   m i n O c c u r s = " 0 "   m a x O c c u r s = " 1 " / >  
 < x s d : e l e m e n t   n a m e = " c o n t e n t S t a t u s "   m i n O c c u r s = " 0 "   m a x O c c u r s = " 1 "   t y p e = " x s d : s t r i n g " / >  
 < / x s d : a l l >  
 < / x s d : c o m p l e x T y p e >  
 < / x s d : s c h e m a >  
 < x s : s c h e m a   t a r g e t N a m e s p a c e = " h t t p : / / s c h e m a s . m i c r o s o f t . c o m / o f f i c e / i n f o p a t h / 2 0 0 7 / P a r t n e r C o n t r o l s "   e l e m e n t F o r m D e f a u l t = " q u a l i f i e d "   a t t r i b u t e F o r m D e f a u l t = " u n q u a l i f i e d "   x m l n s : p c = " h t t p : / / s c h e m a s . m i c r o s o f t . c o m / o f f i c e / i n f o p a t h / 2 0 0 7 / P a r t n e r C o n t r o l s "   x m l n s : x s = " h t t p : / / w w w . w 3 . o r g / 2 0 0 1 / X M L S c h e m a " >  
 < x s : e l e m e n t   n a m e = " P e r s o n " >  
 < x s : c o m p l e x T y p e >  
 < x s : s e q u e n c e >  
 < x s : e l e m e n t   r e f = " p c : D i s p l a y N a m e "   m i n O c c u r s = " 0 " > < / x s : e l e m e n t >  
 < x s : e l e m e n t   r e f = " p c : A c c o u n t I d "   m i n O c c u r s = " 0 " > < / x s : e l e m e n t >  
 < x s : e l e m e n t   r e f = " p c : A c c o u n t T y p e "   m i n O c c u r s = " 0 " > < / x s : e l e m e n t >  
 < / x s : s e q u e n c e >  
 < / x s : c o m p l e x T y p e >  
 < / x s : e l e m e n t >  
 < x s : e l e m e n t   n a m e = " D i s p l a y N a m e "   t y p e = " x s : s t r i n g " > < / x s : e l e m e n t >  
 < x s : e l e m e n t   n a m e = " A c c o u n t I d "   t y p e = " x s : s t r i n g " > < / x s : e l e m e n t >  
 < x s : e l e m e n t   n a m e = " A c c o u n t T y p e "   t y p e = " x s : s t r i n g " > < / x s : e l e m e n t >  
 < x s : e l e m e n t   n a m e = " B D C A s s o c i a t e d E n t i t y " >  
 < x s : c o m p l e x T y p e >  
 < x s : s e q u e n c e >  
 < x s : e l e m e n t   r e f = " p c : B D C E n t i t y "   m i n O c c u r s = " 0 "   m a x O c c u r s = " u n b o u n d e d " > < / x s : e l e m e n t >  
 < / x s : s e q u e n c e >  
 < x s : a t t r i b u t e   r e f = " p c : E n t i t y N a m e s p a c e " > < / x s : a t t r i b u t e >  
 < x s : a t t r i b u t e   r e f = " p c : E n t i t y N a m e " > < / x s : a t t r i b u t e >  
 < x s : a t t r i b u t e   r e f = " p c : S y s t e m I n s t a n c e N a m e " > < / x s : a t t r i b u t e >  
 < x s : a t t r i b u t e   r e f = " p c : A s s o c i a t i o n N a m e " > < / x s : a t t r i b u t e >  
 < / x s : c o m p l e x T y p e >  
 < / x s : e l e m e n t >  
 < x s : a t t r i b u t e   n a m e = " E n t i t y N a m e s p a c e "   t y p e = " x s : s t r i n g " > < / x s : a t t r i b u t e >  
 < x s : a t t r i b u t e   n a m e = " E n t i t y N a m e "   t y p e = " x s : s t r i n g " > < / x s : a t t r i b u t e >  
 < x s : a t t r i b u t e   n a m e = " S y s t e m I n s t a n c e N a m e "   t y p e = " x s : s t r i n g " > < / x s : a t t r i b u t e >  
 < x s : a t t r i b u t e   n a m e = " A s s o c i a t i o n N a m e "   t y p e = " x s : s t r i n g " > < / x s : a t t r i b u t e >  
 < x s : e l e m e n t   n a m e = " B D C E n t i t y " >  
 < x s : c o m p l e x T y p e >  
 < x s : s e q u e n c e >  
 < x s : e l e m e n t   r e f = " p c : E n t i t y D i s p l a y N a m e "   m i n O c c u r s = " 0 " > < / x s : e l e m e n t >  
 < x s : e l e m e n t   r e f = " p c : E n t i t y I n s t a n c e R e f e r e n c e "   m i n O c c u r s = " 0 " > < / x s : e l e m e n t >  
 < x s : e l e m e n t   r e f = " p c : E n t i t y I d 1 "   m i n O c c u r s = " 0 " > < / x s : e l e m e n t >  
 < x s : e l e m e n t   r e f = " p c : E n t i t y I d 2 "   m i n O c c u r s = " 0 " > < / x s : e l e m e n t >  
 < x s : e l e m e n t   r e f = " p c : E n t i t y I d 3 "   m i n O c c u r s = " 0 " > < / x s : e l e m e n t >  
 < x s : e l e m e n t   r e f = " p c : E n t i t y I d 4 "   m i n O c c u r s = " 0 " > < / x s : e l e m e n t >  
 < x s : e l e m e n t   r e f = " p c : E n t i t y I d 5 "   m i n O c c u r s = " 0 " > < / x s : e l e m e n t >  
 < / x s : s e q u e n c e >  
 < / x s : c o m p l e x T y p e >  
 < / x s : e l e m e n t >  
 < x s : e l e m e n t   n a m e = " E n t i t y D i s p l a y N a m e "   t y p e = " x s : s t r i n g " > < / x s : e l e m e n t >  
 < x s : e l e m e n t   n a m e = " E n t i t y I n s t a n c e R e f e r e n c e "   t y p e = " x s : s t r i n g " > < / x s : e l e m e n t >  
 < x s : e l e m e n t   n a m e = " E n t i t y I d 1 "   t y p e = " x s : s t r i n g " > < / x s : e l e m e n t >  
 < x s : e l e m e n t   n a m e = " E n t i t y I d 2 "   t y p e = " x s : s t r i n g " > < / x s : e l e m e n t >  
 < x s : e l e m e n t   n a m e = " E n t i t y I d 3 "   t y p e = " x s : s t r i n g " > < / x s : e l e m e n t >  
 < x s : e l e m e n t   n a m e = " E n t i t y I d 4 "   t y p e = " x s : s t r i n g " > < / x s : e l e m e n t >  
 < x s : e l e m e n t   n a m e = " E n t i t y I d 5 "   t y p e = " x s : s t r i n g " > < / x s : e l e m e n t >  
 < x s : e l e m e n t   n a m e = " T e r m s " >  
 < x s : c o m p l e x T y p e >  
 < x s : s e q u e n c e >  
 < x s : e l e m e n t   r e f = " p c : T e r m I n f o "   m i n O c c u r s = " 0 "   m a x O c c u r s = " u n b o u n d e d " > < / x s : e l e m e n t >  
 < / x s : s e q u e n c e >  
 < / x s : c o m p l e x T y p e >  
 < / x s : e l e m e n t >  
 < x s : e l e m e n t   n a m e = " T e r m I n f o " >  
 < x s : c o m p l e x T y p e >  
 < x s : s e q u e n c e >  
 < x s : e l e m e n t   r e f = " p c : T e r m N a m e "   m i n O c c u r s = " 0 " > < / x s : e l e m e n t >  
 < x s : e l e m e n t   r e f = " p c : T e r m I d "   m i n O c c u r s = " 0 " > < / x s : e l e m e n t >  
 < / x s : s e q u e n c e >  
 < / x s : c o m p l e x T y p e >  
 < / x s : e l e m e n t >  
 < x s : e l e m e n t   n a m e = " T e r m N a m e "   t y p e = " x s : s t r i n g " > < / x s : e l e m e n t >  
 < x s : e l e m e n t   n a m e = " T e r m I d "   t y p e = " x s : s t r i n g " > < / x s : e l e m e n t >  
 < / x s : s c h e m a >  
 < / c t : c o n t e n t T y p e S c h e m a > 
</file>

<file path=customXml/itemProps1.xml><?xml version="1.0" encoding="utf-8"?>
<ds:datastoreItem xmlns:ds="http://schemas.openxmlformats.org/officeDocument/2006/customXml" ds:itemID="{34AAFFEE-50E8-4280-BFCD-F33EE97470B9}">
  <ds:schemaRefs/>
</ds:datastoreItem>
</file>

<file path=customXml/itemProps2.xml><?xml version="1.0" encoding="utf-8"?>
<ds:datastoreItem xmlns:ds="http://schemas.openxmlformats.org/officeDocument/2006/customXml" ds:itemID="{05419E1E-726E-40EE-95A3-2108EA9D4408}">
  <ds:schemaRefs/>
</ds:datastoreItem>
</file>

<file path=customXml/itemProps3.xml><?xml version="1.0" encoding="utf-8"?>
<ds:datastoreItem xmlns:ds="http://schemas.openxmlformats.org/officeDocument/2006/customXml" ds:itemID="{66495B2D-ACDC-4500-9BFD-D859F0F4A843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3762</Words>
  <Application>WPS 演示</Application>
  <PresentationFormat>全屏显示(16:9)</PresentationFormat>
  <Paragraphs>262</Paragraphs>
  <Slides>25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40" baseType="lpstr">
      <vt:lpstr>Arial</vt:lpstr>
      <vt:lpstr>宋体</vt:lpstr>
      <vt:lpstr>Wingdings</vt:lpstr>
      <vt:lpstr>Century Gothic</vt:lpstr>
      <vt:lpstr>MS PGothic</vt:lpstr>
      <vt:lpstr>Times New Roman</vt:lpstr>
      <vt:lpstr>Calibri</vt:lpstr>
      <vt:lpstr>微软雅黑</vt:lpstr>
      <vt:lpstr>Arial Unicode MS</vt:lpstr>
      <vt:lpstr>等线</vt:lpstr>
      <vt:lpstr>Cambria Math</vt:lpstr>
      <vt:lpstr>Yu Gothic</vt:lpstr>
      <vt:lpstr>Adobe Pi Std</vt:lpstr>
      <vt:lpstr>Office Theme</vt:lpstr>
      <vt:lpstr>1_Office Theme</vt:lpstr>
      <vt:lpstr>Final Project Presentation</vt:lpstr>
      <vt:lpstr>Content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Final Project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Yihan LIAN</dc:creator>
  <cp:lastModifiedBy>王一文</cp:lastModifiedBy>
  <cp:revision>461</cp:revision>
  <dcterms:created xsi:type="dcterms:W3CDTF">2018-08-16T03:57:00Z</dcterms:created>
  <dcterms:modified xsi:type="dcterms:W3CDTF">2024-04-09T06:28:40Z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0x01010054BC258BE32D9645B4B2B26DC4AB1F03</vt:lpwstr>
  </property>
  <property fmtid="{D5CDD505-2E9C-101B-9397-08002B2CF9AE}" pid="3" name="ICV">
    <vt:lpwstr>6B99E1EE9582449F8459703BCEA00338_12</vt:lpwstr>
  </property>
  <property fmtid="{D5CDD505-2E9C-101B-9397-08002B2CF9AE}" pid="4" name="KSOProductBuildVer">
    <vt:lpwstr>2052-12.1.0.16729</vt:lpwstr>
  </property>
</Properties>
</file>