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officeDocument/2006/relationships/extended-properties" Target="docProps/app.xml" Id="rId4" /><Relationship Type="http://schemas.openxmlformats.org/officeDocument/2006/relationships/officeDocument" Target="ppt/presentation.xml" Id="rId1" /><Relationship Type="http://schemas.openxmlformats.org/package/2006/relationships/metadata/thumbnail" Target="docProps/thumbnail.jpeg" Id="rId2" /><Relationship Type="http://schemas.microsoft.com/office/2006/relationships/txt" Target="/udata/data.dat" Id="R4ee2d97392c34c8d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E8D"/>
    <a:srgbClr val="F4FD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9"/>
    <p:restoredTop sz="94618"/>
  </p:normalViewPr>
  <p:slideViewPr>
    <p:cSldViewPr snapToGrid="0" snapToObjects="1">
      <p:cViewPr>
        <p:scale>
          <a:sx n="79" d="100"/>
          <a:sy n="79" d="100"/>
        </p:scale>
        <p:origin x="102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88FCA-B57B-E348-8F29-6DADBAE6123C}" type="datetimeFigureOut">
              <a:rPr kumimoji="1" lang="zh-CN" altLang="en-US" smtClean="0"/>
              <a:t>17/3/21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F2883-2A70-6B46-BE52-EF8B0F9896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065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F2883-2A70-6B46-BE52-EF8B0F9896E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684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F2883-2A70-6B46-BE52-EF8B0F9896E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8665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F2883-2A70-6B46-BE52-EF8B0F9896E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593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F2883-2A70-6B46-BE52-EF8B0F9896E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67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F2883-2A70-6B46-BE52-EF8B0F9896E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1189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F2883-2A70-6B46-BE52-EF8B0F9896E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7626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F2883-2A70-6B46-BE52-EF8B0F9896E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2627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F2883-2A70-6B46-BE52-EF8B0F9896E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48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F2883-2A70-6B46-BE52-EF8B0F9896E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564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F2883-2A70-6B46-BE52-EF8B0F9896E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829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E740-5BF6-1642-B273-D3136FD4AEF7}" type="datetimeFigureOut">
              <a:rPr kumimoji="1" lang="zh-CN" altLang="en-US" smtClean="0"/>
              <a:t>17/3/21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B033-FCEB-244F-928A-0262BBDDD7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86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E740-5BF6-1642-B273-D3136FD4AEF7}" type="datetimeFigureOut">
              <a:rPr kumimoji="1" lang="zh-CN" altLang="en-US" smtClean="0"/>
              <a:t>17/3/21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B033-FCEB-244F-928A-0262BBDDD7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67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E740-5BF6-1642-B273-D3136FD4AEF7}" type="datetimeFigureOut">
              <a:rPr kumimoji="1" lang="zh-CN" altLang="en-US" smtClean="0"/>
              <a:t>17/3/21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B033-FCEB-244F-928A-0262BBDDD7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303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E740-5BF6-1642-B273-D3136FD4AEF7}" type="datetimeFigureOut">
              <a:rPr kumimoji="1" lang="zh-CN" altLang="en-US" smtClean="0"/>
              <a:t>17/3/21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B033-FCEB-244F-928A-0262BBDDD7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895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E740-5BF6-1642-B273-D3136FD4AEF7}" type="datetimeFigureOut">
              <a:rPr kumimoji="1" lang="zh-CN" altLang="en-US" smtClean="0"/>
              <a:t>17/3/21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B033-FCEB-244F-928A-0262BBDDD7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55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E740-5BF6-1642-B273-D3136FD4AEF7}" type="datetimeFigureOut">
              <a:rPr kumimoji="1" lang="zh-CN" altLang="en-US" smtClean="0"/>
              <a:t>17/3/21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B033-FCEB-244F-928A-0262BBDDD7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98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E740-5BF6-1642-B273-D3136FD4AEF7}" type="datetimeFigureOut">
              <a:rPr kumimoji="1" lang="zh-CN" altLang="en-US" smtClean="0"/>
              <a:t>17/3/21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B033-FCEB-244F-928A-0262BBDDD7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491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E740-5BF6-1642-B273-D3136FD4AEF7}" type="datetimeFigureOut">
              <a:rPr kumimoji="1" lang="zh-CN" altLang="en-US" smtClean="0"/>
              <a:t>17/3/21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B033-FCEB-244F-928A-0262BBDDD7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51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E740-5BF6-1642-B273-D3136FD4AEF7}" type="datetimeFigureOut">
              <a:rPr kumimoji="1" lang="zh-CN" altLang="en-US" smtClean="0"/>
              <a:t>17/3/21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B033-FCEB-244F-928A-0262BBDDD7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365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E740-5BF6-1642-B273-D3136FD4AEF7}" type="datetimeFigureOut">
              <a:rPr kumimoji="1" lang="zh-CN" altLang="en-US" smtClean="0"/>
              <a:t>17/3/21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B033-FCEB-244F-928A-0262BBDDD7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95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E740-5BF6-1642-B273-D3136FD4AEF7}" type="datetimeFigureOut">
              <a:rPr kumimoji="1" lang="zh-CN" altLang="en-US" smtClean="0"/>
              <a:t>17/3/21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B033-FCEB-244F-928A-0262BBDDD7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783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FE740-5BF6-1642-B273-D3136FD4AEF7}" type="datetimeFigureOut">
              <a:rPr kumimoji="1" lang="zh-CN" altLang="en-US" smtClean="0"/>
              <a:t>17/3/21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B033-FCEB-244F-928A-0262BBDDD7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7701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cf.jd.com/pages/viewpage.action?pageId=77476944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192.168.192.49/introduction/environmen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ci.m.jd.com/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应用部分3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113" y="-9525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83000"/>
              </a:lnSpc>
              <a:spcBef>
                <a:spcPct val="50000"/>
              </a:spcBef>
            </a:pPr>
            <a:r>
              <a:rPr lang="en-US" altLang="zh-CN" dirty="0" err="1" smtClean="0">
                <a:solidFill>
                  <a:schemeClr val="bg1"/>
                </a:solidFill>
                <a:ea typeface="微软雅黑" pitchFamily="34" charset="-122"/>
              </a:rPr>
              <a:t>JDReact</a:t>
            </a: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 业务上线流程</a:t>
            </a:r>
            <a:endParaRPr lang="zh-CN" altLang="en-US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20859" y="4563860"/>
            <a:ext cx="3610328" cy="44661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 平台南京分部 葛农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05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529" y="293914"/>
            <a:ext cx="5633358" cy="424543"/>
          </a:xfrm>
        </p:spPr>
        <p:txBody>
          <a:bodyPr>
            <a:normAutofit/>
          </a:bodyPr>
          <a:lstStyle/>
          <a:p>
            <a:r>
              <a:rPr kumimoji="1" lang="zh-CN" altLang="en-US" sz="1800" dirty="0">
                <a:latin typeface="微软雅黑"/>
                <a:ea typeface="微软雅黑"/>
                <a:cs typeface="微软雅黑"/>
              </a:rPr>
              <a:t>线上升级流程</a:t>
            </a:r>
            <a:endParaRPr kumimoji="1" lang="en-US" altLang="zh-CN" sz="1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3528" y="1208315"/>
            <a:ext cx="8213271" cy="5225142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产品经理或研发经理发出正式邮件申请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线上升级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buFont typeface="Arial" charset="0"/>
              <a:buChar char="•"/>
            </a:pP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buFont typeface="Arial" charset="0"/>
              <a:buChar char="•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开发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人员提供升级包和测试设备的白名单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+mn-ea"/>
                <a:cs typeface="Microsoft YaHei" charset="-122"/>
              </a:rPr>
              <a:t>  </a:t>
            </a:r>
            <a:r>
              <a:rPr lang="en-US" altLang="zh-CN" sz="2000" dirty="0" smtClean="0">
                <a:latin typeface="+mn-ea"/>
                <a:cs typeface="Microsoft YaHei" charset="-122"/>
              </a:rPr>
              <a:t>Android</a:t>
            </a:r>
            <a:r>
              <a:rPr lang="zh-CN" altLang="en-US" sz="2000" dirty="0" smtClean="0">
                <a:latin typeface="+mn-ea"/>
                <a:cs typeface="Microsoft YaHei" charset="-122"/>
              </a:rPr>
              <a:t>：</a:t>
            </a:r>
            <a:r>
              <a:rPr lang="en-US" altLang="zh-CN" sz="2000" dirty="0" err="1" smtClean="0">
                <a:latin typeface="+mn-ea"/>
                <a:cs typeface="Microsoft YaHei" charset="-122"/>
              </a:rPr>
              <a:t>uuid</a:t>
            </a:r>
            <a:endParaRPr lang="en-US" altLang="zh-CN" sz="2000" dirty="0" smtClean="0">
              <a:latin typeface="+mn-ea"/>
              <a:cs typeface="Microsoft YaHei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+mn-ea"/>
                <a:cs typeface="Microsoft YaHei" charset="-122"/>
              </a:rPr>
              <a:t>  </a:t>
            </a:r>
            <a:r>
              <a:rPr lang="en-US" altLang="zh-CN" sz="2000" dirty="0" smtClean="0">
                <a:latin typeface="+mn-ea"/>
                <a:cs typeface="Microsoft YaHei" charset="-122"/>
              </a:rPr>
              <a:t>iOS</a:t>
            </a:r>
            <a:r>
              <a:rPr lang="zh-CN" altLang="en-US" sz="2000" dirty="0" smtClean="0">
                <a:latin typeface="+mn-ea"/>
                <a:cs typeface="Microsoft YaHei" charset="-122"/>
              </a:rPr>
              <a:t>：</a:t>
            </a:r>
            <a:r>
              <a:rPr lang="en-US" altLang="zh-CN" sz="2000" dirty="0" err="1" smtClean="0">
                <a:latin typeface="+mn-ea"/>
                <a:cs typeface="Microsoft YaHei" charset="-122"/>
              </a:rPr>
              <a:t>openudid</a:t>
            </a:r>
            <a:r>
              <a:rPr lang="zh-CN" altLang="en-US" sz="2000" dirty="0" smtClean="0">
                <a:latin typeface="+mn-ea"/>
                <a:cs typeface="Microsoft YaHei" charset="-122"/>
              </a:rPr>
              <a:t>（需要抓包客户端请求）</a:t>
            </a:r>
            <a:endParaRPr lang="en-US" altLang="zh-CN" sz="2000" dirty="0" smtClean="0">
              <a:latin typeface="+mn-ea"/>
              <a:cs typeface="Microsoft YaHei" charset="-122"/>
            </a:endParaRPr>
          </a:p>
          <a:p>
            <a:pPr>
              <a:buFont typeface="Arial" charset="0"/>
              <a:buChar char="•"/>
            </a:pP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buFont typeface="Arial" charset="0"/>
              <a:buChar char="•"/>
            </a:pP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发布白名单上线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buFont typeface="Arial" charset="0"/>
              <a:buChar char="•"/>
            </a:pP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buFont typeface="Arial" charset="0"/>
              <a:buChar char="•"/>
            </a:pP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测试白名单验证通过，邮件确认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buFont typeface="Arial" charset="0"/>
              <a:buChar char="•"/>
            </a:pP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buFont typeface="Arial" charset="0"/>
              <a:buChar char="•"/>
            </a:pP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开始灰度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buFont typeface="Arial" charset="0"/>
              <a:buChar char="•"/>
            </a:pP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pPr>
              <a:buFont typeface="Arial" charset="0"/>
              <a:buChar char="•"/>
            </a:pPr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993" y="587829"/>
            <a:ext cx="1614564" cy="648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529" y="293914"/>
            <a:ext cx="5633358" cy="424543"/>
          </a:xfrm>
        </p:spPr>
        <p:txBody>
          <a:bodyPr>
            <a:normAutofit/>
          </a:bodyPr>
          <a:lstStyle/>
          <a:p>
            <a:r>
              <a:rPr kumimoji="1" lang="zh-CN" altLang="en-US" sz="1800" dirty="0">
                <a:latin typeface="微软雅黑"/>
                <a:ea typeface="微软雅黑"/>
                <a:cs typeface="微软雅黑"/>
              </a:rPr>
              <a:t>线上升级流程</a:t>
            </a:r>
            <a:endParaRPr kumimoji="1" lang="en-US" altLang="zh-CN" sz="1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3528" y="1208315"/>
            <a:ext cx="8213271" cy="5225142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升级灰度策略</a:t>
            </a:r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Wingdings" charset="2"/>
              <a:buChar char="Ø"/>
            </a:pPr>
            <a:r>
              <a:rPr lang="zh-CN" altLang="en-US" sz="2000" dirty="0" smtClean="0"/>
              <a:t>第一天：</a:t>
            </a:r>
            <a:r>
              <a:rPr lang="en-US" altLang="zh-CN" sz="2000" dirty="0" smtClean="0"/>
              <a:t>1% </a:t>
            </a:r>
            <a:r>
              <a:rPr lang="zh-CN" altLang="en-US" sz="2000" dirty="0" smtClean="0"/>
              <a:t>灰度</a:t>
            </a:r>
          </a:p>
          <a:p>
            <a:pPr>
              <a:buFont typeface="Wingdings" charset="2"/>
              <a:buChar char="Ø"/>
            </a:pPr>
            <a:r>
              <a:rPr lang="zh-CN" altLang="en-US" sz="2000" dirty="0" smtClean="0"/>
              <a:t>第二</a:t>
            </a:r>
            <a:r>
              <a:rPr lang="zh-CN" altLang="en-US" sz="2000" dirty="0"/>
              <a:t>天：</a:t>
            </a:r>
            <a:r>
              <a:rPr lang="en-US" altLang="zh-CN" sz="2000" dirty="0"/>
              <a:t>10%</a:t>
            </a:r>
            <a:r>
              <a:rPr lang="zh-CN" altLang="en-US" sz="2000" dirty="0"/>
              <a:t>灰度</a:t>
            </a:r>
          </a:p>
          <a:p>
            <a:pPr>
              <a:buFont typeface="Wingdings" charset="2"/>
              <a:buChar char="Ø"/>
            </a:pPr>
            <a:r>
              <a:rPr lang="zh-CN" altLang="en-US" sz="2000" dirty="0"/>
              <a:t>第三天：</a:t>
            </a:r>
            <a:r>
              <a:rPr lang="en-US" altLang="zh-CN" sz="2000" dirty="0"/>
              <a:t>50%</a:t>
            </a:r>
            <a:r>
              <a:rPr lang="zh-CN" altLang="en-US" sz="2000" dirty="0"/>
              <a:t>灰度</a:t>
            </a:r>
          </a:p>
          <a:p>
            <a:pPr>
              <a:buFont typeface="Wingdings" charset="2"/>
              <a:buChar char="Ø"/>
            </a:pPr>
            <a:r>
              <a:rPr lang="zh-CN" altLang="en-US" sz="2000" dirty="0"/>
              <a:t>第四天：</a:t>
            </a:r>
            <a:r>
              <a:rPr lang="en-US" altLang="zh-CN" sz="2000" dirty="0"/>
              <a:t>100%</a:t>
            </a:r>
            <a:r>
              <a:rPr lang="zh-CN" altLang="en-US" sz="2000" dirty="0" smtClean="0"/>
              <a:t>灰度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Arial" charset="0"/>
              <a:buChar char="•"/>
            </a:pP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pPr>
              <a:buFont typeface="Arial" charset="0"/>
              <a:buChar char="•"/>
            </a:pP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发包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规范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en-US" altLang="zh-CN" sz="2000" dirty="0">
                <a:latin typeface="+mn-ea"/>
                <a:cs typeface="微软雅黑"/>
                <a:hlinkClick r:id="rId4"/>
              </a:rPr>
              <a:t>http://</a:t>
            </a:r>
            <a:r>
              <a:rPr kumimoji="1" lang="en-US" altLang="zh-CN" sz="2000" dirty="0" err="1" smtClean="0">
                <a:latin typeface="+mn-ea"/>
                <a:cs typeface="微软雅黑"/>
                <a:hlinkClick r:id="rId4"/>
              </a:rPr>
              <a:t>cf.jd.com</a:t>
            </a:r>
            <a:r>
              <a:rPr kumimoji="1" lang="en-US" altLang="zh-CN" sz="2000" dirty="0" smtClean="0">
                <a:latin typeface="+mn-ea"/>
                <a:cs typeface="微软雅黑"/>
                <a:hlinkClick r:id="rId4"/>
              </a:rPr>
              <a:t>/pages/</a:t>
            </a:r>
            <a:r>
              <a:rPr kumimoji="1" lang="en-US" altLang="zh-CN" sz="2000" dirty="0" err="1" smtClean="0">
                <a:latin typeface="+mn-ea"/>
                <a:cs typeface="微软雅黑"/>
                <a:hlinkClick r:id="rId4"/>
              </a:rPr>
              <a:t>viewpage.action?pageId</a:t>
            </a:r>
            <a:r>
              <a:rPr kumimoji="1" lang="en-US" altLang="zh-CN" sz="2000" dirty="0" smtClean="0">
                <a:latin typeface="+mn-ea"/>
                <a:cs typeface="微软雅黑"/>
                <a:hlinkClick r:id="rId4"/>
              </a:rPr>
              <a:t>=77476944</a:t>
            </a:r>
            <a:endParaRPr kumimoji="1" lang="en-US" altLang="zh-CN" sz="2000" dirty="0">
              <a:latin typeface="+mn-ea"/>
              <a:cs typeface="微软雅黑"/>
            </a:endParaRPr>
          </a:p>
          <a:p>
            <a:pPr>
              <a:buFont typeface="Arial" charset="0"/>
              <a:buChar char="•"/>
            </a:pP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555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529" y="293914"/>
            <a:ext cx="5633358" cy="42454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ea typeface="微软雅黑" pitchFamily="34" charset="-122"/>
              </a:rPr>
              <a:t>业务上线流程</a:t>
            </a:r>
            <a:endParaRPr kumimoji="1"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3528" y="1208315"/>
            <a:ext cx="8213271" cy="5225142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代码</a:t>
            </a:r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库申请</a:t>
            </a:r>
            <a:endParaRPr kumimoji="1" lang="en-US" altLang="zh-CN" sz="32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代码集成</a:t>
            </a:r>
            <a:endParaRPr kumimoji="1" lang="en-US" altLang="zh-CN" sz="32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3200" dirty="0" smtClean="0">
                <a:latin typeface="微软雅黑"/>
                <a:ea typeface="微软雅黑"/>
                <a:cs typeface="微软雅黑"/>
              </a:rPr>
              <a:t>CI</a:t>
            </a:r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打包流程</a:t>
            </a:r>
            <a:endParaRPr kumimoji="1" lang="en-US" altLang="zh-CN" sz="32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线上升级流程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0233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529" y="293914"/>
            <a:ext cx="5633358" cy="424543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ea typeface="微软雅黑" pitchFamily="34" charset="-122"/>
              </a:rPr>
              <a:t>代码库申请</a:t>
            </a:r>
            <a:r>
              <a:rPr lang="en-US" altLang="zh-CN" sz="1800" dirty="0" smtClean="0">
                <a:ea typeface="微软雅黑" pitchFamily="34" charset="-122"/>
              </a:rPr>
              <a:t>	</a:t>
            </a:r>
            <a:endParaRPr kumimoji="1"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3528" y="1208315"/>
            <a:ext cx="8213271" cy="5225142"/>
          </a:xfrm>
        </p:spPr>
        <p:txBody>
          <a:bodyPr>
            <a:normAutofit fontScale="92500" lnSpcReduction="10000"/>
          </a:bodyPr>
          <a:lstStyle/>
          <a:p>
            <a:endParaRPr kumimoji="1" lang="de-DE" altLang="zh-CN" sz="18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de-DE" altLang="zh-CN" sz="2400" dirty="0" smtClean="0">
                <a:latin typeface="微软雅黑"/>
                <a:ea typeface="微软雅黑"/>
                <a:cs typeface="微软雅黑"/>
              </a:rPr>
              <a:t>ERP</a:t>
            </a:r>
            <a:r>
              <a:rPr kumimoji="1" lang="zh-CN" altLang="de-DE" sz="2400" dirty="0">
                <a:latin typeface="微软雅黑"/>
                <a:ea typeface="微软雅黑"/>
                <a:cs typeface="微软雅黑"/>
              </a:rPr>
              <a:t>登陆</a:t>
            </a:r>
            <a:r>
              <a:rPr kumimoji="1" lang="de-DE" altLang="zh-CN" sz="2400" dirty="0">
                <a:latin typeface="微软雅黑"/>
                <a:ea typeface="微软雅黑"/>
                <a:cs typeface="微软雅黑"/>
              </a:rPr>
              <a:t>http://</a:t>
            </a:r>
            <a:r>
              <a:rPr kumimoji="1" lang="de-DE" altLang="zh-CN" sz="2400" dirty="0" err="1">
                <a:latin typeface="微软雅黑"/>
                <a:ea typeface="微软雅黑"/>
                <a:cs typeface="微软雅黑"/>
              </a:rPr>
              <a:t>git.jd.com</a:t>
            </a:r>
            <a:r>
              <a:rPr kumimoji="1" lang="de-DE" altLang="zh-CN" sz="2400" dirty="0">
                <a:latin typeface="微软雅黑"/>
                <a:ea typeface="微软雅黑"/>
                <a:cs typeface="微软雅黑"/>
              </a:rPr>
              <a:t>/</a:t>
            </a:r>
            <a:r>
              <a:rPr kumimoji="1" lang="de-DE" altLang="zh-CN" sz="2400" dirty="0" err="1">
                <a:latin typeface="微软雅黑"/>
                <a:ea typeface="微软雅黑"/>
                <a:cs typeface="微软雅黑"/>
              </a:rPr>
              <a:t>jdreact</a:t>
            </a:r>
            <a:r>
              <a:rPr kumimoji="1" lang="de-DE" altLang="zh-CN" sz="2400" dirty="0">
                <a:latin typeface="微软雅黑"/>
                <a:ea typeface="微软雅黑"/>
                <a:cs typeface="微软雅黑"/>
              </a:rPr>
              <a:t>/</a:t>
            </a:r>
            <a:r>
              <a:rPr kumimoji="1" lang="de-DE" altLang="zh-CN" sz="2400" dirty="0" err="1">
                <a:latin typeface="微软雅黑"/>
                <a:ea typeface="微软雅黑"/>
                <a:cs typeface="微软雅黑"/>
              </a:rPr>
              <a:t>jdreact-jsbundle</a:t>
            </a:r>
            <a:r>
              <a:rPr kumimoji="1" lang="zh-CN" altLang="de-DE" sz="2400" dirty="0">
                <a:latin typeface="微软雅黑"/>
                <a:ea typeface="微软雅黑"/>
                <a:cs typeface="微软雅黑"/>
              </a:rPr>
              <a:t>后，</a:t>
            </a:r>
            <a:r>
              <a:rPr kumimoji="1" lang="zh-CN" altLang="de-DE" sz="2400" dirty="0" smtClean="0">
                <a:latin typeface="微软雅黑"/>
                <a:ea typeface="微软雅黑"/>
                <a:cs typeface="微软雅黑"/>
              </a:rPr>
              <a:t>联系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沈晨</a:t>
            </a:r>
            <a:r>
              <a:rPr kumimoji="1" lang="zh-CN" altLang="de-DE" sz="2400" dirty="0" smtClean="0">
                <a:latin typeface="微软雅黑"/>
                <a:ea typeface="微软雅黑"/>
                <a:cs typeface="微软雅黑"/>
              </a:rPr>
              <a:t>来</a:t>
            </a:r>
            <a:r>
              <a:rPr kumimoji="1" lang="zh-CN" altLang="de-DE" sz="2400" dirty="0">
                <a:latin typeface="微软雅黑"/>
                <a:ea typeface="微软雅黑"/>
                <a:cs typeface="微软雅黑"/>
              </a:rPr>
              <a:t>开通开发</a:t>
            </a:r>
            <a:r>
              <a:rPr kumimoji="1" lang="zh-CN" altLang="de-DE" sz="2400" dirty="0" smtClean="0">
                <a:latin typeface="微软雅黑"/>
                <a:ea typeface="微软雅黑"/>
                <a:cs typeface="微软雅黑"/>
              </a:rPr>
              <a:t>权限</a:t>
            </a:r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如果开发团队为独立业务开发，需要联系沈晨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申请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新建</a:t>
            </a:r>
            <a:r>
              <a:rPr kumimoji="1" lang="en-US" altLang="zh-CN" sz="2400" dirty="0" err="1" smtClean="0">
                <a:latin typeface="微软雅黑"/>
                <a:ea typeface="微软雅黑"/>
                <a:cs typeface="微软雅黑"/>
              </a:rPr>
              <a:t>git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代码库</a:t>
            </a:r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de-DE" sz="24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de-DE" sz="2400" dirty="0" smtClean="0">
                <a:latin typeface="微软雅黑"/>
                <a:ea typeface="微软雅黑"/>
                <a:cs typeface="微软雅黑"/>
              </a:rPr>
              <a:t>认证</a:t>
            </a:r>
            <a:r>
              <a:rPr kumimoji="1" lang="zh-CN" altLang="de-DE" sz="2400" dirty="0">
                <a:latin typeface="微软雅黑"/>
                <a:ea typeface="微软雅黑"/>
                <a:cs typeface="微软雅黑"/>
              </a:rPr>
              <a:t>方式改为</a:t>
            </a:r>
            <a:r>
              <a:rPr kumimoji="1" lang="de-DE" altLang="zh-CN" sz="2400" dirty="0" err="1">
                <a:latin typeface="微软雅黑"/>
                <a:ea typeface="微软雅黑"/>
                <a:cs typeface="微软雅黑"/>
              </a:rPr>
              <a:t>ssh</a:t>
            </a:r>
            <a:r>
              <a:rPr kumimoji="1" lang="zh-CN" altLang="de-DE" sz="2400" dirty="0">
                <a:latin typeface="微软雅黑"/>
                <a:ea typeface="微软雅黑"/>
                <a:cs typeface="微软雅黑"/>
              </a:rPr>
              <a:t>，第一次需要注册</a:t>
            </a:r>
            <a:r>
              <a:rPr kumimoji="1" lang="de-DE" altLang="zh-CN" sz="2400" dirty="0">
                <a:latin typeface="微软雅黑"/>
                <a:ea typeface="微软雅黑"/>
                <a:cs typeface="微软雅黑"/>
              </a:rPr>
              <a:t>SSH </a:t>
            </a:r>
            <a:r>
              <a:rPr kumimoji="1" lang="de-DE" altLang="zh-CN" sz="2400" dirty="0" err="1">
                <a:latin typeface="微软雅黑"/>
                <a:ea typeface="微软雅黑"/>
                <a:cs typeface="微软雅黑"/>
              </a:rPr>
              <a:t>keys</a:t>
            </a:r>
            <a:r>
              <a:rPr kumimoji="1" lang="zh-CN" altLang="de-DE" sz="2400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可以参考</a:t>
            </a:r>
            <a:r>
              <a:rPr kumimoji="1" lang="zh-CN" altLang="de-DE" sz="2400" dirty="0" smtClean="0">
                <a:latin typeface="微软雅黑"/>
                <a:ea typeface="微软雅黑"/>
                <a:cs typeface="微软雅黑"/>
              </a:rPr>
              <a:t>考</a:t>
            </a:r>
            <a:r>
              <a:rPr kumimoji="1" lang="zh-CN" altLang="de-DE" sz="2400" dirty="0">
                <a:latin typeface="微软雅黑"/>
                <a:ea typeface="微软雅黑"/>
                <a:cs typeface="微软雅黑"/>
              </a:rPr>
              <a:t> </a:t>
            </a:r>
            <a:r>
              <a:rPr kumimoji="1" lang="de-DE" altLang="zh-CN" sz="2400" dirty="0">
                <a:latin typeface="微软雅黑"/>
                <a:ea typeface="微软雅黑"/>
                <a:cs typeface="微软雅黑"/>
              </a:rPr>
              <a:t>http://</a:t>
            </a:r>
            <a:r>
              <a:rPr kumimoji="1" lang="de-DE" altLang="zh-CN" sz="2400" dirty="0" err="1" smtClean="0">
                <a:latin typeface="微软雅黑"/>
                <a:ea typeface="微软雅黑"/>
                <a:cs typeface="微软雅黑"/>
              </a:rPr>
              <a:t>git.jd.com</a:t>
            </a:r>
            <a:r>
              <a:rPr kumimoji="1" lang="de-DE" altLang="zh-CN" sz="2400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kumimoji="1" lang="de-DE" altLang="zh-CN" sz="2400" dirty="0" err="1" smtClean="0">
                <a:latin typeface="微软雅黑"/>
                <a:ea typeface="微软雅黑"/>
                <a:cs typeface="微软雅黑"/>
              </a:rPr>
              <a:t>help</a:t>
            </a:r>
            <a:r>
              <a:rPr kumimoji="1" lang="de-DE" altLang="zh-CN" sz="2400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kumimoji="1" lang="de-DE" altLang="zh-CN" sz="2400" dirty="0" err="1" smtClean="0">
                <a:latin typeface="微软雅黑"/>
                <a:ea typeface="微软雅黑"/>
                <a:cs typeface="微软雅黑"/>
              </a:rPr>
              <a:t>ssh</a:t>
            </a:r>
            <a:r>
              <a:rPr kumimoji="1" lang="de-DE" altLang="zh-CN" sz="2400" dirty="0" smtClean="0">
                <a:latin typeface="微软雅黑"/>
                <a:ea typeface="微软雅黑"/>
                <a:cs typeface="微软雅黑"/>
              </a:rPr>
              <a:t>/README</a:t>
            </a:r>
          </a:p>
          <a:p>
            <a:endParaRPr kumimoji="1" lang="de-DE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de-DE" altLang="zh-CN" sz="2400" dirty="0" err="1" smtClean="0">
                <a:latin typeface="微软雅黑"/>
                <a:ea typeface="微软雅黑"/>
                <a:cs typeface="微软雅黑"/>
              </a:rPr>
              <a:t>git</a:t>
            </a:r>
            <a:r>
              <a:rPr kumimoji="1" lang="de-DE" altLang="zh-CN" sz="24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de-DE" altLang="zh-CN" sz="2400" dirty="0" err="1">
                <a:latin typeface="微软雅黑"/>
                <a:ea typeface="微软雅黑"/>
                <a:cs typeface="微软雅黑"/>
              </a:rPr>
              <a:t>clone</a:t>
            </a:r>
            <a:r>
              <a:rPr kumimoji="1" lang="de-DE" altLang="zh-CN" sz="2400" dirty="0">
                <a:latin typeface="微软雅黑"/>
                <a:ea typeface="微软雅黑"/>
                <a:cs typeface="微软雅黑"/>
              </a:rPr>
              <a:t> </a:t>
            </a:r>
            <a:r>
              <a:rPr kumimoji="1" lang="de-DE" altLang="zh-CN" sz="2400" dirty="0" err="1">
                <a:latin typeface="微软雅黑"/>
                <a:ea typeface="微软雅黑"/>
                <a:cs typeface="微软雅黑"/>
              </a:rPr>
              <a:t>git@git.jd.com:jdreact</a:t>
            </a:r>
            <a:r>
              <a:rPr kumimoji="1" lang="de-DE" altLang="zh-CN" sz="2400" dirty="0">
                <a:latin typeface="微软雅黑"/>
                <a:ea typeface="微软雅黑"/>
                <a:cs typeface="微软雅黑"/>
              </a:rPr>
              <a:t>/</a:t>
            </a:r>
            <a:r>
              <a:rPr kumimoji="1" lang="de-DE" altLang="zh-CN" sz="2400" dirty="0" err="1">
                <a:latin typeface="微软雅黑"/>
                <a:ea typeface="微软雅黑"/>
                <a:cs typeface="微软雅黑"/>
              </a:rPr>
              <a:t>jdreact-jsbundle.git</a:t>
            </a:r>
            <a:r>
              <a:rPr kumimoji="1" lang="de-DE" altLang="zh-CN" sz="2400" dirty="0">
                <a:latin typeface="微软雅黑"/>
                <a:ea typeface="微软雅黑"/>
                <a:cs typeface="微软雅黑"/>
              </a:rPr>
              <a:t> </a:t>
            </a:r>
            <a:r>
              <a:rPr kumimoji="1" lang="zh-CN" altLang="de-DE" sz="2400" dirty="0">
                <a:latin typeface="微软雅黑"/>
                <a:ea typeface="微软雅黑"/>
                <a:cs typeface="微软雅黑"/>
              </a:rPr>
              <a:t>进行代码</a:t>
            </a:r>
            <a:r>
              <a:rPr kumimoji="1" lang="zh-CN" altLang="de-DE" sz="2400" dirty="0" smtClean="0">
                <a:latin typeface="微软雅黑"/>
                <a:ea typeface="微软雅黑"/>
                <a:cs typeface="微软雅黑"/>
              </a:rPr>
              <a:t>同步</a:t>
            </a:r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de-DE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de-DE" altLang="zh-CN" sz="2400" dirty="0" err="1" smtClean="0">
                <a:latin typeface="微软雅黑"/>
                <a:ea typeface="微软雅黑"/>
                <a:cs typeface="微软雅黑"/>
              </a:rPr>
              <a:t>git</a:t>
            </a:r>
            <a:r>
              <a:rPr kumimoji="1" lang="de-DE" altLang="zh-CN" sz="24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de-DE" altLang="zh-CN" sz="2400" dirty="0" err="1">
                <a:latin typeface="微软雅黑"/>
                <a:ea typeface="微软雅黑"/>
                <a:cs typeface="微软雅黑"/>
              </a:rPr>
              <a:t>checkout</a:t>
            </a:r>
            <a:r>
              <a:rPr kumimoji="1" lang="de-DE" altLang="zh-CN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de-DE" altLang="zh-CN" sz="2400" dirty="0" err="1">
                <a:latin typeface="微软雅黑"/>
                <a:ea typeface="微软雅黑"/>
                <a:cs typeface="微软雅黑"/>
              </a:rPr>
              <a:t>origin</a:t>
            </a:r>
            <a:r>
              <a:rPr kumimoji="1" lang="de-DE" altLang="zh-CN" sz="2400" dirty="0">
                <a:latin typeface="微软雅黑"/>
                <a:ea typeface="微软雅黑"/>
                <a:cs typeface="微软雅黑"/>
              </a:rPr>
              <a:t>/</a:t>
            </a:r>
            <a:r>
              <a:rPr kumimoji="1" lang="de-DE" altLang="zh-CN" sz="2400" dirty="0" err="1">
                <a:latin typeface="微软雅黑"/>
                <a:ea typeface="微软雅黑"/>
                <a:cs typeface="微软雅黑"/>
              </a:rPr>
              <a:t>dev</a:t>
            </a:r>
            <a:r>
              <a:rPr kumimoji="1" lang="de-DE" altLang="zh-CN" sz="2400" dirty="0">
                <a:latin typeface="微软雅黑"/>
                <a:ea typeface="微软雅黑"/>
                <a:cs typeface="微软雅黑"/>
              </a:rPr>
              <a:t> </a:t>
            </a:r>
            <a:r>
              <a:rPr kumimoji="1" lang="zh-CN" altLang="de-DE" sz="2400" dirty="0" smtClean="0">
                <a:latin typeface="微软雅黑"/>
                <a:ea typeface="微软雅黑"/>
                <a:cs typeface="微软雅黑"/>
              </a:rPr>
              <a:t>目前开发</a:t>
            </a:r>
            <a:r>
              <a:rPr kumimoji="1" lang="zh-CN" altLang="de-DE" sz="2400" dirty="0">
                <a:latin typeface="微软雅黑"/>
                <a:ea typeface="微软雅黑"/>
                <a:cs typeface="微软雅黑"/>
              </a:rPr>
              <a:t>分支是</a:t>
            </a:r>
            <a:r>
              <a:rPr kumimoji="1" lang="de-DE" altLang="zh-CN" sz="2400" dirty="0" err="1">
                <a:latin typeface="微软雅黑"/>
                <a:ea typeface="微软雅黑"/>
                <a:cs typeface="微软雅黑"/>
              </a:rPr>
              <a:t>dev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9425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529" y="293914"/>
            <a:ext cx="5633358" cy="424543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代码集成</a:t>
            </a:r>
            <a:endParaRPr kumimoji="1" lang="en-US" altLang="zh-CN" sz="1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3528" y="1208315"/>
            <a:ext cx="8213271" cy="5225142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开发环境</a:t>
            </a:r>
            <a:r>
              <a:rPr lang="zh-CN" altLang="en-US" sz="2400" b="1" dirty="0" smtClean="0"/>
              <a:t>配置</a:t>
            </a: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Arial" charset="0"/>
              <a:buChar char="•"/>
            </a:pP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Arial" charset="0"/>
              <a:buChar char="•"/>
            </a:pP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调试模式开发</a:t>
            </a:r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Arial" charset="0"/>
              <a:buChar char="•"/>
            </a:pP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pPr>
              <a:buFont typeface="Arial" charset="0"/>
              <a:buChar char="•"/>
            </a:pP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客户端集成开发</a:t>
            </a:r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>
              <a:buFont typeface="Arial" charset="0"/>
              <a:buChar char="•"/>
            </a:pP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   </a:t>
            </a:r>
            <a:r>
              <a:rPr lang="zh-CN" altLang="en-US" sz="2000" dirty="0" smtClean="0">
                <a:solidFill>
                  <a:srgbClr val="FF0000"/>
                </a:solidFill>
              </a:rPr>
              <a:t>参考资料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1800" dirty="0" smtClean="0">
                <a:latin typeface="微软雅黑"/>
                <a:ea typeface="微软雅黑"/>
                <a:cs typeface="微软雅黑"/>
                <a:hlinkClick r:id="rId4"/>
              </a:rPr>
              <a:t>http</a:t>
            </a:r>
            <a:r>
              <a:rPr kumimoji="1" lang="en-US" altLang="zh-CN" sz="1800" dirty="0">
                <a:latin typeface="微软雅黑"/>
                <a:ea typeface="微软雅黑"/>
                <a:cs typeface="微软雅黑"/>
                <a:hlinkClick r:id="rId4"/>
              </a:rPr>
              <a:t>://192.168.192.49/introduction/environment.html</a:t>
            </a: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kumimoji="1" lang="en-US" altLang="zh-CN" sz="18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1649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529" y="293914"/>
            <a:ext cx="5633358" cy="424543"/>
          </a:xfrm>
        </p:spPr>
        <p:txBody>
          <a:bodyPr>
            <a:normAutofit fontScale="90000"/>
          </a:bodyPr>
          <a:lstStyle/>
          <a:p>
            <a:r>
              <a:rPr lang="zh-CN" altLang="en-US" sz="1800" dirty="0">
                <a:ea typeface="微软雅黑" pitchFamily="34" charset="-122"/>
              </a:rPr>
              <a:t/>
            </a:r>
            <a:br>
              <a:rPr lang="zh-CN" altLang="en-US" sz="1800" dirty="0">
                <a:ea typeface="微软雅黑" pitchFamily="34" charset="-122"/>
              </a:rPr>
            </a:br>
            <a:r>
              <a:rPr lang="zh-CN" altLang="en-US" sz="1800" dirty="0">
                <a:ea typeface="微软雅黑" pitchFamily="34" charset="-122"/>
              </a:rPr>
              <a:t>代码</a:t>
            </a:r>
            <a:r>
              <a:rPr lang="zh-CN" altLang="en-US" sz="1800" dirty="0" smtClean="0">
                <a:ea typeface="微软雅黑" pitchFamily="34" charset="-122"/>
              </a:rPr>
              <a:t>集成</a:t>
            </a:r>
            <a:endParaRPr lang="zh-CN" altLang="en-US" sz="1800" dirty="0"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3529" y="1322616"/>
            <a:ext cx="2562801" cy="4245428"/>
          </a:xfrm>
          <a:prstGeom prst="rect">
            <a:avLst/>
          </a:prstGeom>
          <a:solidFill>
            <a:srgbClr val="FFBE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solidFill>
                  <a:schemeClr val="accent1"/>
                </a:solidFill>
              </a:rPr>
              <a:t>Client</a:t>
            </a:r>
          </a:p>
        </p:txBody>
      </p:sp>
      <p:sp>
        <p:nvSpPr>
          <p:cNvPr id="27" name="矩形 26"/>
          <p:cNvSpPr/>
          <p:nvPr/>
        </p:nvSpPr>
        <p:spPr>
          <a:xfrm>
            <a:off x="4823744" y="1387930"/>
            <a:ext cx="3684314" cy="4180114"/>
          </a:xfrm>
          <a:prstGeom prst="rect">
            <a:avLst/>
          </a:prstGeom>
          <a:solidFill>
            <a:srgbClr val="FFBE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solidFill>
                  <a:schemeClr val="accent1"/>
                </a:solidFill>
              </a:rPr>
              <a:t>Server</a:t>
            </a:r>
          </a:p>
        </p:txBody>
      </p:sp>
      <p:sp>
        <p:nvSpPr>
          <p:cNvPr id="28" name="矩形 27"/>
          <p:cNvSpPr/>
          <p:nvPr/>
        </p:nvSpPr>
        <p:spPr>
          <a:xfrm>
            <a:off x="1158938" y="1773011"/>
            <a:ext cx="1191985" cy="1159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JS Code</a:t>
            </a:r>
          </a:p>
        </p:txBody>
      </p:sp>
      <p:sp>
        <p:nvSpPr>
          <p:cNvPr id="29" name="矩形 28"/>
          <p:cNvSpPr/>
          <p:nvPr/>
        </p:nvSpPr>
        <p:spPr>
          <a:xfrm>
            <a:off x="7053659" y="4093031"/>
            <a:ext cx="939600" cy="9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Jenkins</a:t>
            </a:r>
          </a:p>
        </p:txBody>
      </p:sp>
      <p:sp>
        <p:nvSpPr>
          <p:cNvPr id="30" name="矩形 29"/>
          <p:cNvSpPr/>
          <p:nvPr/>
        </p:nvSpPr>
        <p:spPr>
          <a:xfrm>
            <a:off x="1158938" y="4093031"/>
            <a:ext cx="1191985" cy="1159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Native Code/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</a:t>
            </a:r>
          </a:p>
        </p:txBody>
      </p:sp>
      <p:sp>
        <p:nvSpPr>
          <p:cNvPr id="31" name="右箭头 30"/>
          <p:cNvSpPr/>
          <p:nvPr/>
        </p:nvSpPr>
        <p:spPr>
          <a:xfrm>
            <a:off x="3024322" y="2352675"/>
            <a:ext cx="1799422" cy="210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左箭头 31"/>
          <p:cNvSpPr/>
          <p:nvPr/>
        </p:nvSpPr>
        <p:spPr>
          <a:xfrm>
            <a:off x="3036330" y="4411982"/>
            <a:ext cx="1787414" cy="2090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265031" y="1773010"/>
            <a:ext cx="940699" cy="953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JS </a:t>
            </a:r>
            <a:r>
              <a:rPr kumimoji="1" lang="en-US" altLang="zh-CN" dirty="0" err="1" smtClean="0"/>
              <a:t>Git</a:t>
            </a:r>
            <a:endParaRPr kumimoji="1" lang="en-US" altLang="zh-CN" dirty="0" smtClean="0"/>
          </a:p>
        </p:txBody>
      </p:sp>
      <p:sp>
        <p:nvSpPr>
          <p:cNvPr id="34" name="矩形 33"/>
          <p:cNvSpPr/>
          <p:nvPr/>
        </p:nvSpPr>
        <p:spPr>
          <a:xfrm>
            <a:off x="5264459" y="4093031"/>
            <a:ext cx="939600" cy="9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Native </a:t>
            </a:r>
            <a:r>
              <a:rPr kumimoji="1" lang="en-US" altLang="zh-CN" dirty="0" err="1" smtClean="0"/>
              <a:t>Git</a:t>
            </a:r>
            <a:endParaRPr kumimoji="1" lang="en-US" altLang="zh-CN" dirty="0" smtClean="0"/>
          </a:p>
        </p:txBody>
      </p:sp>
      <p:sp>
        <p:nvSpPr>
          <p:cNvPr id="35" name="矩形 34"/>
          <p:cNvSpPr/>
          <p:nvPr/>
        </p:nvSpPr>
        <p:spPr>
          <a:xfrm>
            <a:off x="7052445" y="1767906"/>
            <a:ext cx="939600" cy="9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CI</a:t>
            </a: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6204059" y="2244906"/>
            <a:ext cx="848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7522245" y="2721906"/>
            <a:ext cx="0" cy="137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H="1">
            <a:off x="6204059" y="4570031"/>
            <a:ext cx="848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326358" y="4246865"/>
            <a:ext cx="817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Auto Push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522245" y="2932340"/>
            <a:ext cx="94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Auto</a:t>
            </a:r>
          </a:p>
          <a:p>
            <a:r>
              <a:rPr kumimoji="1" lang="en-US" altLang="zh-CN" dirty="0" smtClean="0">
                <a:solidFill>
                  <a:schemeClr val="bg1"/>
                </a:solidFill>
              </a:rPr>
              <a:t>Package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73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529" y="293914"/>
            <a:ext cx="5633358" cy="42454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ea typeface="微软雅黑" pitchFamily="34" charset="-122"/>
              </a:rPr>
              <a:t>代码</a:t>
            </a:r>
            <a:r>
              <a:rPr lang="zh-CN" altLang="en-US" sz="1800" dirty="0" smtClean="0">
                <a:ea typeface="微软雅黑" pitchFamily="34" charset="-122"/>
              </a:rPr>
              <a:t>集成</a:t>
            </a:r>
            <a:endParaRPr kumimoji="1"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3528" y="1208315"/>
            <a:ext cx="8213271" cy="5225142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开发人员提交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业务模块</a:t>
            </a:r>
            <a:r>
              <a:rPr kumimoji="1" lang="en-US" altLang="zh-CN" sz="2400" dirty="0" err="1" smtClean="0">
                <a:latin typeface="微软雅黑"/>
                <a:ea typeface="微软雅黑"/>
                <a:cs typeface="微软雅黑"/>
              </a:rPr>
              <a:t>js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代码到</a:t>
            </a:r>
            <a:r>
              <a:rPr kumimoji="1" lang="en-US" altLang="zh-CN" sz="2400" dirty="0" err="1" smtClean="0">
                <a:latin typeface="微软雅黑"/>
                <a:ea typeface="微软雅黑"/>
                <a:cs typeface="微软雅黑"/>
              </a:rPr>
              <a:t>git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400" dirty="0" smtClean="0">
                <a:latin typeface="微软雅黑"/>
                <a:ea typeface="微软雅黑"/>
                <a:cs typeface="微软雅黑"/>
              </a:rPr>
              <a:t>server</a:t>
            </a:r>
          </a:p>
          <a:p>
            <a:pPr marL="0" indent="0">
              <a:buNone/>
            </a:pPr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通过</a:t>
            </a:r>
            <a:r>
              <a:rPr kumimoji="1" lang="en-US" altLang="zh-CN" sz="2400" dirty="0" smtClean="0">
                <a:latin typeface="微软雅黑"/>
                <a:ea typeface="微软雅黑"/>
                <a:cs typeface="微软雅黑"/>
              </a:rPr>
              <a:t>CI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400" dirty="0" err="1" smtClean="0">
                <a:latin typeface="微软雅黑"/>
                <a:ea typeface="微软雅黑"/>
                <a:cs typeface="微软雅黑"/>
              </a:rPr>
              <a:t>JDReact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 打包对应业务模块</a:t>
            </a:r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2400" dirty="0" smtClean="0">
                <a:latin typeface="微软雅黑"/>
                <a:ea typeface="微软雅黑"/>
                <a:cs typeface="微软雅黑"/>
              </a:rPr>
              <a:t>Jenkins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自动将</a:t>
            </a:r>
            <a:r>
              <a:rPr kumimoji="1" lang="en-US" altLang="zh-CN" sz="2400" dirty="0" err="1" smtClean="0">
                <a:latin typeface="微软雅黑"/>
                <a:ea typeface="微软雅黑"/>
                <a:cs typeface="微软雅黑"/>
              </a:rPr>
              <a:t>JDReact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打包生成的</a:t>
            </a:r>
            <a:r>
              <a:rPr kumimoji="1" lang="en-US" altLang="zh-CN" sz="2400" dirty="0" err="1" smtClean="0">
                <a:latin typeface="微软雅黑"/>
                <a:ea typeface="微软雅黑"/>
                <a:cs typeface="微软雅黑"/>
              </a:rPr>
              <a:t>jsbundle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提交到客户端 </a:t>
            </a:r>
            <a:r>
              <a:rPr kumimoji="1" lang="en-US" altLang="zh-CN" sz="2400" dirty="0" err="1" smtClean="0">
                <a:latin typeface="微软雅黑"/>
                <a:ea typeface="微软雅黑"/>
                <a:cs typeface="微软雅黑"/>
              </a:rPr>
              <a:t>git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400" dirty="0" smtClean="0">
                <a:latin typeface="微软雅黑"/>
                <a:ea typeface="微软雅黑"/>
                <a:cs typeface="微软雅黑"/>
              </a:rPr>
              <a:t>server</a:t>
            </a:r>
          </a:p>
          <a:p>
            <a:pPr marL="0" indent="0">
              <a:buNone/>
            </a:pPr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通过</a:t>
            </a:r>
            <a:r>
              <a:rPr kumimoji="1" lang="en-US" altLang="zh-CN" sz="2400" dirty="0" smtClean="0">
                <a:latin typeface="微软雅黑"/>
                <a:ea typeface="微软雅黑"/>
                <a:cs typeface="微软雅黑"/>
              </a:rPr>
              <a:t>CI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 打包客户端生成</a:t>
            </a:r>
            <a:r>
              <a:rPr kumimoji="1" lang="en-US" altLang="zh-CN" sz="2400" dirty="0" smtClean="0">
                <a:latin typeface="微软雅黑"/>
                <a:ea typeface="微软雅黑"/>
                <a:cs typeface="微软雅黑"/>
              </a:rPr>
              <a:t>APP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或者</a:t>
            </a:r>
            <a:r>
              <a:rPr kumimoji="1" lang="en-US" altLang="zh-CN" sz="2400" dirty="0" smtClean="0">
                <a:latin typeface="微软雅黑"/>
                <a:ea typeface="微软雅黑"/>
                <a:cs typeface="微软雅黑"/>
              </a:rPr>
              <a:t>pull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 客户端源码</a:t>
            </a:r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6056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529" y="293914"/>
            <a:ext cx="5633358" cy="424543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ea typeface="微软雅黑" pitchFamily="34" charset="-122"/>
              </a:rPr>
              <a:t>CI</a:t>
            </a:r>
            <a:r>
              <a:rPr lang="zh-CN" altLang="en-US" sz="1800" dirty="0" smtClean="0">
                <a:ea typeface="微软雅黑" pitchFamily="34" charset="-122"/>
              </a:rPr>
              <a:t>打包</a:t>
            </a:r>
            <a:r>
              <a:rPr lang="en-US" altLang="zh-CN" sz="1800" dirty="0" err="1" smtClean="0">
                <a:ea typeface="微软雅黑" pitchFamily="34" charset="-122"/>
              </a:rPr>
              <a:t>JDReact</a:t>
            </a:r>
            <a:endParaRPr kumimoji="1"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3528" y="1208314"/>
            <a:ext cx="8213271" cy="5649685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选择</a:t>
            </a:r>
            <a:r>
              <a:rPr kumimoji="1" lang="en-US" altLang="zh-CN" sz="2400" dirty="0" err="1" smtClean="0">
                <a:latin typeface="微软雅黑"/>
                <a:ea typeface="微软雅黑"/>
                <a:cs typeface="微软雅黑"/>
              </a:rPr>
              <a:t>JDReact</a:t>
            </a:r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32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3200" dirty="0" smtClean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32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32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选择业务模块名称、客户端平台、</a:t>
            </a:r>
            <a:r>
              <a:rPr kumimoji="1" lang="en-US" altLang="zh-CN" sz="2400" dirty="0" err="1" smtClean="0">
                <a:latin typeface="微软雅黑"/>
                <a:ea typeface="微软雅黑"/>
                <a:cs typeface="微软雅黑"/>
              </a:rPr>
              <a:t>git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分支</a:t>
            </a:r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2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CI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网址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： 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  <a:hlinkClick r:id="rId4"/>
              </a:rPr>
              <a:t>http://</a:t>
            </a:r>
            <a:r>
              <a:rPr kumimoji="1" lang="en-US" altLang="zh-CN" sz="2400" dirty="0" err="1">
                <a:latin typeface="微软雅黑"/>
                <a:ea typeface="微软雅黑"/>
                <a:cs typeface="微软雅黑"/>
                <a:hlinkClick r:id="rId4"/>
              </a:rPr>
              <a:t>ci.m.jd.com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  <a:hlinkClick r:id="rId4"/>
              </a:rPr>
              <a:t>/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28" y="1690337"/>
            <a:ext cx="8066313" cy="213054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364186" y="3037114"/>
            <a:ext cx="636814" cy="2449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74" y="4436259"/>
            <a:ext cx="8251737" cy="146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4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529" y="293914"/>
            <a:ext cx="5633358" cy="424543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ea typeface="微软雅黑" pitchFamily="34" charset="-122"/>
              </a:rPr>
              <a:t>CI</a:t>
            </a:r>
            <a:r>
              <a:rPr lang="zh-CN" altLang="en-US" sz="1800" dirty="0" smtClean="0">
                <a:ea typeface="微软雅黑" pitchFamily="34" charset="-122"/>
              </a:rPr>
              <a:t> 打包客户端</a:t>
            </a:r>
            <a:endParaRPr kumimoji="1"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3528" y="1208315"/>
            <a:ext cx="8213271" cy="5225142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ea typeface="微软雅黑" pitchFamily="34" charset="-122"/>
              </a:rPr>
              <a:t>iOS</a:t>
            </a:r>
            <a:r>
              <a:rPr lang="zh-CN" altLang="en-US" sz="2400" dirty="0" smtClean="0">
                <a:ea typeface="微软雅黑" pitchFamily="34" charset="-122"/>
              </a:rPr>
              <a:t>客户端分</a:t>
            </a:r>
            <a:r>
              <a:rPr lang="en-US" altLang="zh-CN" sz="2400" dirty="0" err="1" smtClean="0">
                <a:ea typeface="微软雅黑" pitchFamily="34" charset="-122"/>
              </a:rPr>
              <a:t>JDReact</a:t>
            </a:r>
            <a:r>
              <a:rPr lang="zh-CN" altLang="en-US" sz="2400" dirty="0" smtClean="0">
                <a:ea typeface="微软雅黑" pitchFamily="34" charset="-122"/>
              </a:rPr>
              <a:t>开发为</a:t>
            </a:r>
            <a:r>
              <a:rPr lang="en-US" altLang="zh-CN" sz="2400" dirty="0" smtClean="0">
                <a:ea typeface="微软雅黑" pitchFamily="34" charset="-122"/>
              </a:rPr>
              <a:t>Debug</a:t>
            </a:r>
            <a:r>
              <a:rPr lang="zh-CN" altLang="en-US" sz="2400" dirty="0" smtClean="0">
                <a:ea typeface="微软雅黑" pitchFamily="34" charset="-122"/>
              </a:rPr>
              <a:t>和</a:t>
            </a:r>
            <a:r>
              <a:rPr lang="en-US" altLang="zh-CN" sz="2400" dirty="0" smtClean="0">
                <a:ea typeface="微软雅黑" pitchFamily="34" charset="-122"/>
              </a:rPr>
              <a:t>Release</a:t>
            </a:r>
            <a:r>
              <a:rPr lang="zh-CN" altLang="en-US" sz="2400" dirty="0" smtClean="0">
                <a:ea typeface="微软雅黑" pitchFamily="34" charset="-122"/>
              </a:rPr>
              <a:t>两种模式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zh-CN" altLang="en-US" sz="2400" dirty="0" smtClean="0">
                <a:ea typeface="微软雅黑" pitchFamily="34" charset="-122"/>
              </a:rPr>
              <a:t>     </a:t>
            </a:r>
            <a:r>
              <a:rPr lang="zh-CN" altLang="en-US" sz="1800" dirty="0" smtClean="0">
                <a:ea typeface="微软雅黑" pitchFamily="34" charset="-122"/>
              </a:rPr>
              <a:t>需要开发调试包使用 </a:t>
            </a:r>
            <a:r>
              <a:rPr lang="en-US" altLang="zh-CN" sz="1800" dirty="0" smtClean="0">
                <a:ea typeface="微软雅黑" pitchFamily="34" charset="-122"/>
              </a:rPr>
              <a:t>iOS</a:t>
            </a:r>
            <a:r>
              <a:rPr lang="zh-CN" altLang="en-US" sz="1800" dirty="0" smtClean="0">
                <a:ea typeface="微软雅黑" pitchFamily="34" charset="-122"/>
              </a:rPr>
              <a:t> </a:t>
            </a:r>
            <a:r>
              <a:rPr lang="en-US" altLang="zh-CN" sz="1800" dirty="0" err="1" smtClean="0">
                <a:ea typeface="微软雅黑" pitchFamily="34" charset="-122"/>
              </a:rPr>
              <a:t>JRdebug</a:t>
            </a:r>
            <a:r>
              <a:rPr lang="zh-CN" altLang="en-US" sz="1800" dirty="0" smtClean="0">
                <a:ea typeface="微软雅黑" pitchFamily="34" charset="-122"/>
              </a:rPr>
              <a:t>模式打包 ，不需要调试使用正常打包流程</a:t>
            </a:r>
            <a:endParaRPr lang="en-US" altLang="zh-CN" sz="1800" dirty="0" smtClean="0"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400" dirty="0"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400" dirty="0" smtClean="0"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400" dirty="0"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400" dirty="0" smtClean="0"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400" dirty="0"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400" dirty="0" smtClean="0"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400" dirty="0"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400" dirty="0" smtClean="0">
              <a:ea typeface="微软雅黑" pitchFamily="34" charset="-122"/>
            </a:endParaRPr>
          </a:p>
          <a:p>
            <a:pPr>
              <a:buFont typeface="Arial" charset="0"/>
              <a:buChar char="•"/>
            </a:pPr>
            <a:r>
              <a:rPr lang="en-US" altLang="zh-CN" sz="2400" dirty="0" smtClean="0">
                <a:ea typeface="微软雅黑" pitchFamily="34" charset="-122"/>
              </a:rPr>
              <a:t>Android</a:t>
            </a:r>
            <a:r>
              <a:rPr lang="zh-CN" altLang="en-US" sz="2400" dirty="0" smtClean="0">
                <a:ea typeface="微软雅黑" pitchFamily="34" charset="-122"/>
              </a:rPr>
              <a:t>客户端按照正常打包流程使用</a:t>
            </a:r>
            <a:endParaRPr lang="en-US" altLang="zh-CN" sz="2400" dirty="0" smtClean="0"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76" y="2446378"/>
            <a:ext cx="8152524" cy="27490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81943" y="3825601"/>
            <a:ext cx="1289957" cy="370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336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529" y="293914"/>
            <a:ext cx="5633358" cy="424543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线上升级流程</a:t>
            </a:r>
            <a:endParaRPr kumimoji="1" lang="en-US" altLang="zh-CN" sz="1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73529" y="1224643"/>
            <a:ext cx="8180614" cy="5257800"/>
          </a:xfrm>
        </p:spPr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申请线上升级必要条件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buFont typeface="Wingdings" charset="2"/>
              <a:buChar char="ü"/>
            </a:pPr>
            <a:r>
              <a:rPr kumimoji="1" lang="zh-CN" altLang="en-US" sz="2400" dirty="0"/>
              <a:t>申请升级包发布的原因，提供</a:t>
            </a:r>
            <a:r>
              <a:rPr kumimoji="1" lang="en-US" altLang="zh-CN" sz="2400" dirty="0"/>
              <a:t>JIRA</a:t>
            </a:r>
            <a:r>
              <a:rPr kumimoji="1" lang="zh-CN" altLang="en-US" sz="2400" dirty="0"/>
              <a:t>和原因</a:t>
            </a:r>
            <a:r>
              <a:rPr kumimoji="1" lang="zh-CN" altLang="en-US" sz="2400" dirty="0" smtClean="0"/>
              <a:t>分析</a:t>
            </a:r>
            <a:endParaRPr kumimoji="1" lang="zh-CN" altLang="en-US" sz="2400" dirty="0"/>
          </a:p>
          <a:p>
            <a:pPr>
              <a:buFont typeface="Wingdings" charset="2"/>
              <a:buChar char="ü"/>
            </a:pPr>
            <a:r>
              <a:rPr kumimoji="1" lang="zh-CN" altLang="en-US" sz="2400" dirty="0"/>
              <a:t>需要产品经理、测试经理确认同意发布线上升级包</a:t>
            </a:r>
          </a:p>
          <a:p>
            <a:pPr>
              <a:buFont typeface="Wingdings" charset="2"/>
              <a:buChar char="ü"/>
            </a:pPr>
            <a:r>
              <a:rPr kumimoji="1" lang="zh-CN" altLang="en-US" sz="2400" dirty="0"/>
              <a:t>提供线上升级的客户端平台、版本范围等信息</a:t>
            </a:r>
          </a:p>
          <a:p>
            <a:pPr>
              <a:buFont typeface="Wingdings" charset="2"/>
              <a:buChar char="ü"/>
            </a:pPr>
            <a:r>
              <a:rPr kumimoji="1" lang="zh-CN" altLang="en-US" sz="2400" dirty="0"/>
              <a:t>是否需要开启强制升级模式</a:t>
            </a:r>
          </a:p>
          <a:p>
            <a:pPr>
              <a:buFont typeface="Wingdings" charset="2"/>
              <a:buChar char="ü"/>
            </a:pPr>
            <a:r>
              <a:rPr kumimoji="1" lang="zh-CN" altLang="en-US" sz="2400" dirty="0"/>
              <a:t>需要附带测试通过报告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686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DReact 业务上线流程" id="{898705CF-347F-4645-BB2E-2DF848D3BA76}" vid="{0E192C3A-FEA7-9D47-B384-B54FA742FAC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jd style ppt </Template>
  <TotalTime>173</TotalTime>
  <Words>369</Words>
  <Application>Microsoft Macintosh PowerPoint</Application>
  <PresentationFormat>全屏显示(4:3)</PresentationFormat>
  <Paragraphs>110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Calibri</vt:lpstr>
      <vt:lpstr>Calibri Light</vt:lpstr>
      <vt:lpstr>DengXian</vt:lpstr>
      <vt:lpstr>Microsoft YaHei</vt:lpstr>
      <vt:lpstr>Wingdings</vt:lpstr>
      <vt:lpstr>宋体</vt:lpstr>
      <vt:lpstr>微软雅黑</vt:lpstr>
      <vt:lpstr>Arial</vt:lpstr>
      <vt:lpstr>Office 主题</vt:lpstr>
      <vt:lpstr>JDReact 业务上线流程</vt:lpstr>
      <vt:lpstr>业务上线流程</vt:lpstr>
      <vt:lpstr>代码库申请 </vt:lpstr>
      <vt:lpstr>代码集成</vt:lpstr>
      <vt:lpstr> 代码集成</vt:lpstr>
      <vt:lpstr>代码集成</vt:lpstr>
      <vt:lpstr>CI打包JDReact</vt:lpstr>
      <vt:lpstr>CI 打包客户端</vt:lpstr>
      <vt:lpstr>线上升级流程</vt:lpstr>
      <vt:lpstr>线上升级流程</vt:lpstr>
      <vt:lpstr>线上升级流程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JDReact 业务上线流程</dc:title>
  <dc:creator>Microsoft Office 用户</dc:creator>
  <cp:lastModifiedBy>Microsoft Office 用户</cp:lastModifiedBy>
  <cp:revision>18</cp:revision>
  <dcterms:created xsi:type="dcterms:W3CDTF">2017-03-21T07:20:00Z</dcterms:created>
  <dcterms:modified xsi:type="dcterms:W3CDTF">2017-03-21T10:13:42Z</dcterms:modified>
</cp:coreProperties>
</file>