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70"/>
  </p:notesMasterIdLst>
  <p:handoutMasterIdLst>
    <p:handoutMasterId r:id="rId71"/>
  </p:handoutMasterIdLst>
  <p:sldIdLst>
    <p:sldId id="492" r:id="rId2"/>
    <p:sldId id="300" r:id="rId3"/>
    <p:sldId id="395" r:id="rId4"/>
    <p:sldId id="398" r:id="rId5"/>
    <p:sldId id="443" r:id="rId6"/>
    <p:sldId id="399" r:id="rId7"/>
    <p:sldId id="491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44" r:id="rId19"/>
    <p:sldId id="445" r:id="rId20"/>
    <p:sldId id="400" r:id="rId21"/>
    <p:sldId id="401" r:id="rId22"/>
    <p:sldId id="404" r:id="rId23"/>
    <p:sldId id="405" r:id="rId24"/>
    <p:sldId id="435" r:id="rId25"/>
    <p:sldId id="406" r:id="rId26"/>
    <p:sldId id="436" r:id="rId27"/>
    <p:sldId id="410" r:id="rId28"/>
    <p:sldId id="411" r:id="rId29"/>
    <p:sldId id="413" r:id="rId30"/>
    <p:sldId id="412" r:id="rId31"/>
    <p:sldId id="457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37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68" r:id="rId58"/>
    <p:sldId id="415" r:id="rId59"/>
    <p:sldId id="485" r:id="rId60"/>
    <p:sldId id="486" r:id="rId61"/>
    <p:sldId id="487" r:id="rId62"/>
    <p:sldId id="488" r:id="rId63"/>
    <p:sldId id="420" r:id="rId64"/>
    <p:sldId id="489" r:id="rId65"/>
    <p:sldId id="490" r:id="rId66"/>
    <p:sldId id="422" r:id="rId67"/>
    <p:sldId id="438" r:id="rId68"/>
    <p:sldId id="362" r:id="rId6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FF"/>
    <a:srgbClr val="000099"/>
    <a:srgbClr val="00CC00"/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 autoAdjust="0"/>
    <p:restoredTop sz="94683" autoAdjust="0"/>
  </p:normalViewPr>
  <p:slideViewPr>
    <p:cSldViewPr>
      <p:cViewPr>
        <p:scale>
          <a:sx n="100" d="100"/>
          <a:sy n="100" d="100"/>
        </p:scale>
        <p:origin x="-18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435" y="-8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1.xml"/><Relationship Id="rId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r>
              <a:rPr lang="en-US" altLang="zh-CN"/>
              <a:t>ggg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r>
              <a:rPr lang="en-US" altLang="zh-CN"/>
              <a:t>ttt</a:t>
            </a:r>
            <a:endParaRPr lang="zh-CN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F9D3CD7C-B6B1-4EB4-ABAE-A447DDE054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1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r>
              <a:rPr lang="en-US" altLang="zh-CN"/>
              <a:t>ggg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r>
              <a:rPr lang="en-US" altLang="zh-CN"/>
              <a:t>ttt</a:t>
            </a:r>
            <a:endParaRPr lang="zh-CN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2DCEE9A1-1EF0-4B5B-8DCD-53403910F4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75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F9069-DE7B-4CF0-B513-4A6A23F1670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u’ will be located in SCC without outgoing edge in G</a:t>
            </a:r>
            <a:r>
              <a:rPr lang="en-US" altLang="zh-TW" baseline="30000" smtClean="0"/>
              <a:t>T</a:t>
            </a: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A2B19610-8E4C-407D-B9FC-78F8B8FCD51C}" type="slidenum">
              <a:rPr lang="zh-TW" altLang="en-US" sz="1200"/>
              <a:pPr eaLnBrk="1" hangingPunct="1"/>
              <a:t>38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400">
                <a:latin typeface="Arial" charset="0"/>
                <a:cs typeface="+mn-cs"/>
                <a:sym typeface="Symbol" pitchFamily="18" charset="2"/>
              </a:defRPr>
            </a:lvl1pPr>
          </a:lstStyle>
          <a:p>
            <a:r>
              <a:rPr lang="en-US" altLang="zh-CN"/>
              <a:t> 2002 Prentice Hall</a:t>
            </a:r>
            <a:endParaRPr lang="en-US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20484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>
            <a:lvl1pPr>
              <a:defRPr b="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486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5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6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3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100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459" name="Rectangle 3" descr="blue05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696200" cy="1219200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 sz="28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4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-1260648" y="-55563"/>
            <a:ext cx="10801350" cy="7058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-1301031" y="2276475"/>
            <a:ext cx="8999538" cy="1655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96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6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pic>
        <p:nvPicPr>
          <p:cNvPr id="15364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33350"/>
            <a:ext cx="2143125" cy="2143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5125" name="文本框 2"/>
          <p:cNvSpPr txBox="1">
            <a:spLocks noChangeArrowheads="1"/>
          </p:cNvSpPr>
          <p:nvPr/>
        </p:nvSpPr>
        <p:spPr bwMode="auto">
          <a:xfrm>
            <a:off x="5570538" y="5321300"/>
            <a:ext cx="284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山东大学 </a:t>
            </a:r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sym typeface="Ubuntu" pitchFamily="34" charset="0"/>
              </a:rPr>
              <a:t>· </a:t>
            </a:r>
            <a:r>
              <a:rPr lang="zh-CN" altLang="en-US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软件学院</a:t>
            </a:r>
          </a:p>
        </p:txBody>
      </p:sp>
      <p:sp>
        <p:nvSpPr>
          <p:cNvPr id="5126" name="文本框 6"/>
          <p:cNvSpPr txBox="1">
            <a:spLocks noChangeArrowheads="1"/>
          </p:cNvSpPr>
          <p:nvPr/>
        </p:nvSpPr>
        <p:spPr bwMode="auto">
          <a:xfrm>
            <a:off x="6732588" y="5795963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00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201</a:t>
            </a:r>
            <a:r>
              <a:rPr lang="zh-CN" altLang="en-US" sz="200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7年</a:t>
            </a:r>
          </a:p>
        </p:txBody>
      </p:sp>
      <p:sp>
        <p:nvSpPr>
          <p:cNvPr id="5127" name="文本框 2"/>
          <p:cNvSpPr txBox="1">
            <a:spLocks noChangeArrowheads="1"/>
          </p:cNvSpPr>
          <p:nvPr/>
        </p:nvSpPr>
        <p:spPr bwMode="auto">
          <a:xfrm>
            <a:off x="1258888" y="3803650"/>
            <a:ext cx="511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908050" indent="-436563">
              <a:defRPr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04925" indent="-395288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3863" indent="-387350">
              <a:defRPr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3913" indent="-398463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511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083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655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22713" indent="-398463" eaLnBrk="0" hangingPunct="0">
              <a:defRPr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Analysis and Design of Algorithms</a:t>
            </a:r>
            <a:endParaRPr lang="zh-CN" altLang="en-US" sz="240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462255" y="234473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293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352593" y="233045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</a:t>
            </a:r>
          </a:p>
        </p:txBody>
      </p:sp>
    </p:spTree>
    <p:extLst>
      <p:ext uri="{BB962C8B-B14F-4D97-AF65-F5344CB8AC3E}">
        <p14:creationId xmlns:p14="http://schemas.microsoft.com/office/powerpoint/2010/main" val="14982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352593" y="233045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27055" y="3427413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</a:t>
            </a:r>
          </a:p>
        </p:txBody>
      </p:sp>
    </p:spTree>
    <p:extLst>
      <p:ext uri="{BB962C8B-B14F-4D97-AF65-F5344CB8AC3E}">
        <p14:creationId xmlns:p14="http://schemas.microsoft.com/office/powerpoint/2010/main" val="15751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352593" y="233045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15982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856610" y="5235575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15236" y="56737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8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285360" y="233045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15982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856610" y="5235575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915236" y="56737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1680272" y="525938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1767473" y="56832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132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285360" y="233045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315982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856610" y="5235575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915236" y="56737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1680272" y="525938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1767473" y="56832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3155618" y="2373313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9/</a:t>
            </a:r>
          </a:p>
        </p:txBody>
      </p:sp>
    </p:spTree>
    <p:extLst>
      <p:ext uri="{BB962C8B-B14F-4D97-AF65-F5344CB8AC3E}">
        <p14:creationId xmlns:p14="http://schemas.microsoft.com/office/powerpoint/2010/main" val="25754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5395022" y="23447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43947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171929" y="564991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163247" y="52371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2/3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990085" y="524033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1/4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051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285360" y="233045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159822" y="34417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856610" y="5235575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6/7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915236" y="56737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1680272" y="525938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5/8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1767473" y="56832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075920" y="2422525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9/10</a:t>
            </a:r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530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505757" y="5303838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9/10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1042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622030" y="56784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38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Application--Dressing Up</a:t>
            </a:r>
          </a:p>
        </p:txBody>
      </p:sp>
      <p:pic>
        <p:nvPicPr>
          <p:cNvPr id="291843" name="Picture 3" descr="pic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325" y="2062163"/>
            <a:ext cx="7600950" cy="3952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Time Complexity</a:t>
            </a:r>
          </a:p>
        </p:txBody>
      </p:sp>
      <p:pic>
        <p:nvPicPr>
          <p:cNvPr id="292867" name="Picture 3" descr="topological_s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3" y="2012950"/>
            <a:ext cx="7775575" cy="1703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827088" y="3956050"/>
            <a:ext cx="74882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cs typeface="Times New Roman" pitchFamily="18" charset="0"/>
              </a:rPr>
              <a:t> Time Complexity Analysis: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cs typeface="Times New Roman" pitchFamily="18" charset="0"/>
              </a:rPr>
              <a:t> Line 1: 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V </a:t>
            </a:r>
            <a:r>
              <a:rPr lang="en-US" altLang="zh-CN" sz="2400" dirty="0">
                <a:cs typeface="Times New Roman" pitchFamily="18" charset="0"/>
              </a:rPr>
              <a:t>+ </a:t>
            </a:r>
            <a:r>
              <a:rPr lang="en-US" altLang="zh-CN" sz="2400" i="1" dirty="0">
                <a:cs typeface="Times New Roman" pitchFamily="18" charset="0"/>
              </a:rPr>
              <a:t>E</a:t>
            </a:r>
            <a:r>
              <a:rPr lang="en-US" altLang="zh-CN" sz="2400" dirty="0">
                <a:cs typeface="Times New Roman" pitchFamily="18" charset="0"/>
              </a:rPr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altLang="zh-CN" sz="2400" dirty="0"/>
              <a:t> Line 2: </a:t>
            </a:r>
            <a:r>
              <a:rPr lang="en-US" altLang="zh-CN" sz="2400" dirty="0">
                <a:sym typeface="Symbol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V</a:t>
            </a:r>
            <a:r>
              <a:rPr lang="en-US" altLang="zh-CN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altLang="zh-CN" sz="2400" dirty="0"/>
              <a:t> Line 3: </a:t>
            </a:r>
            <a:r>
              <a:rPr lang="en-US" altLang="zh-CN" sz="2400" dirty="0">
                <a:sym typeface="Symbol" pitchFamily="18" charset="2"/>
              </a:rPr>
              <a:t></a:t>
            </a:r>
            <a:r>
              <a:rPr lang="en-US" altLang="zh-CN" sz="2400" dirty="0"/>
              <a:t>(1)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altLang="zh-CN" sz="2400" dirty="0"/>
              <a:t> Total: </a:t>
            </a:r>
            <a:r>
              <a:rPr lang="en-US" altLang="zh-CN" sz="2400" dirty="0">
                <a:sym typeface="Symbol" pitchFamily="18" charset="2"/>
              </a:rPr>
              <a:t></a:t>
            </a:r>
            <a:r>
              <a:rPr lang="en-US" altLang="zh-CN" sz="2400" dirty="0"/>
              <a:t>(V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250825" y="533400"/>
            <a:ext cx="8642350" cy="1887538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22</a:t>
            </a:r>
            <a:r>
              <a:rPr lang="en-US" altLang="zh-CN" sz="4000" dirty="0">
                <a:ea typeface="宋体" pitchFamily="2" charset="-122"/>
              </a:rPr>
              <a:t/>
            </a:r>
            <a:br>
              <a:rPr lang="en-US" altLang="zh-CN" sz="4000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Applications of Depth-First Search</a:t>
            </a:r>
          </a:p>
        </p:txBody>
      </p:sp>
      <p:sp>
        <p:nvSpPr>
          <p:cNvPr id="1044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42988" y="2924175"/>
            <a:ext cx="7416800" cy="20351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Topological Sort</a:t>
            </a:r>
            <a:r>
              <a:rPr lang="en-US" altLang="zh-CN" sz="2400">
                <a:ea typeface="宋体" pitchFamily="2" charset="-122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         -- (for directed acyclic graph)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Strongly Connected Components Decomposing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         -- (for directed graph)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Correctness Proof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05000"/>
                <a:ext cx="8206680" cy="4044950"/>
              </a:xfrm>
            </p:spPr>
            <p:txBody>
              <a:bodyPr/>
              <a:lstStyle/>
              <a:p>
                <a:pPr algn="just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2400" dirty="0" smtClean="0">
                    <a:solidFill>
                      <a:srgbClr val="0033CC"/>
                    </a:solidFill>
                    <a:ea typeface="宋体" pitchFamily="2" charset="-122"/>
                  </a:rPr>
                  <a:t>First, a lemma! (An important property of directed acyclic graphs)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Lemma 22.11  A directed graph </a:t>
                </a:r>
                <a:r>
                  <a:rPr lang="en-US" altLang="zh-CN" sz="2400" i="1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pitchFamily="2" charset="-122"/>
                  </a:rPr>
                  <a:t>acyclic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 if and only if a depth-first search of </a:t>
                </a:r>
                <a:r>
                  <a:rPr lang="en-US" altLang="zh-CN" sz="2400" i="1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 yields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pitchFamily="2" charset="-122"/>
                  </a:rPr>
                  <a:t>no back edges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.</a:t>
                </a:r>
              </a:p>
              <a:p>
                <a:pPr lvl="1" algn="just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Proof:</a:t>
                </a:r>
                <a:endParaRPr lang="en-US" altLang="zh-CN" sz="2000" dirty="0" smtClean="0">
                  <a:ea typeface="宋体" pitchFamily="2" charset="-122"/>
                </a:endParaRPr>
              </a:p>
              <a:p>
                <a:pPr lvl="2" algn="just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zh-CN" sz="1800" i="1" smtClean="0">
                            <a:latin typeface="Cambria Math"/>
                            <a:ea typeface="宋体" pitchFamily="2" charset="-12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1800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  <a:ea typeface="宋体" pitchFamily="2" charset="-122"/>
                          </a:rPr>
                          <m:t>          </m:t>
                        </m:r>
                      </m:e>
                    </m:groupChr>
                  </m:oMath>
                </a14:m>
                <a:r>
                  <a:rPr lang="en-US" altLang="zh-CN" sz="1800" dirty="0" smtClean="0">
                    <a:ea typeface="宋体" pitchFamily="2" charset="-122"/>
                  </a:rPr>
                  <a:t>: </a:t>
                </a:r>
                <a:r>
                  <a:rPr lang="en-US" altLang="zh-CN" sz="1800" dirty="0">
                    <a:ea typeface="宋体" pitchFamily="2" charset="-122"/>
                  </a:rPr>
                  <a:t>(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宋体" pitchFamily="2" charset="-122"/>
                  </a:rPr>
                  <a:t>Proof by contradiction</a:t>
                </a:r>
                <a:r>
                  <a:rPr lang="en-US" altLang="zh-CN" sz="1800" dirty="0">
                    <a:ea typeface="宋体" pitchFamily="2" charset="-122"/>
                  </a:rPr>
                  <a:t>) Suppose that there is a back edge (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,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). Then, vertex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 is an ancestor of vertex 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 in the depth-first forest. Since there is also a path from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 to 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 in </a:t>
                </a:r>
                <a:r>
                  <a:rPr lang="en-US" altLang="zh-CN" sz="1800" i="1" dirty="0">
                    <a:ea typeface="宋体" pitchFamily="2" charset="-122"/>
                  </a:rPr>
                  <a:t>G</a:t>
                </a:r>
                <a:r>
                  <a:rPr lang="en-US" altLang="zh-CN" sz="1800" dirty="0">
                    <a:ea typeface="宋体" pitchFamily="2" charset="-122"/>
                  </a:rPr>
                  <a:t>, the back edge (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,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) completes a cycle. Hence, a contradiction.</a:t>
                </a:r>
              </a:p>
              <a:p>
                <a:pPr lvl="2" algn="just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⇐"/>
                        <m:pos m:val="top"/>
                        <m:ctrlPr>
                          <a:rPr lang="en-US" altLang="zh-CN" sz="1800" i="1" smtClean="0">
                            <a:latin typeface="Cambria Math"/>
                            <a:ea typeface="宋体" pitchFamily="2" charset="-12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1800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/>
                            <a:ea typeface="宋体" pitchFamily="2" charset="-122"/>
                          </a:rPr>
                          <m:t>          </m:t>
                        </m:r>
                      </m:e>
                    </m:groupChr>
                  </m:oMath>
                </a14:m>
                <a:r>
                  <a:rPr lang="en-US" altLang="zh-CN" sz="1800" dirty="0" smtClean="0">
                    <a:ea typeface="宋体" pitchFamily="2" charset="-122"/>
                  </a:rPr>
                  <a:t>: </a:t>
                </a:r>
                <a:r>
                  <a:rPr lang="en-US" altLang="zh-CN" sz="1800" dirty="0">
                    <a:ea typeface="宋体" pitchFamily="2" charset="-122"/>
                  </a:rPr>
                  <a:t>(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宋体" pitchFamily="2" charset="-122"/>
                  </a:rPr>
                  <a:t>Proof by contradiction</a:t>
                </a:r>
                <a:r>
                  <a:rPr lang="en-US" altLang="zh-CN" sz="1800" dirty="0">
                    <a:ea typeface="宋体" pitchFamily="2" charset="-122"/>
                  </a:rPr>
                  <a:t>) Suppose that </a:t>
                </a:r>
                <a:r>
                  <a:rPr lang="en-US" altLang="zh-CN" sz="1800" i="1" dirty="0">
                    <a:ea typeface="宋体" pitchFamily="2" charset="-122"/>
                  </a:rPr>
                  <a:t>G</a:t>
                </a:r>
                <a:r>
                  <a:rPr lang="en-US" altLang="zh-CN" sz="1800" dirty="0">
                    <a:ea typeface="宋体" pitchFamily="2" charset="-122"/>
                  </a:rPr>
                  <a:t> contains a cycle </a:t>
                </a:r>
                <a:r>
                  <a:rPr lang="en-US" altLang="zh-CN" sz="1800" i="1" dirty="0" smtClean="0">
                    <a:ea typeface="宋体" pitchFamily="2" charset="-122"/>
                  </a:rPr>
                  <a:t>C</a:t>
                </a:r>
                <a:r>
                  <a:rPr lang="en-US" altLang="zh-CN" sz="1800" dirty="0" smtClean="0">
                    <a:ea typeface="宋体" pitchFamily="2" charset="-122"/>
                  </a:rPr>
                  <a:t>. </a:t>
                </a:r>
                <a:r>
                  <a:rPr lang="en-US" altLang="zh-CN" sz="1800" dirty="0">
                    <a:ea typeface="宋体" pitchFamily="2" charset="-122"/>
                  </a:rPr>
                  <a:t>Let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 be the first vertex to be discovered in </a:t>
                </a:r>
                <a:r>
                  <a:rPr lang="en-US" altLang="zh-CN" sz="1800" i="1" dirty="0" smtClean="0">
                    <a:ea typeface="宋体" pitchFamily="2" charset="-122"/>
                  </a:rPr>
                  <a:t>C, </a:t>
                </a:r>
                <a:r>
                  <a:rPr lang="en-US" altLang="zh-CN" sz="1800" dirty="0">
                    <a:ea typeface="宋体" pitchFamily="2" charset="-122"/>
                  </a:rPr>
                  <a:t>and let</a:t>
                </a:r>
                <a:r>
                  <a:rPr lang="en-US" altLang="zh-CN" sz="1800" i="1" dirty="0">
                    <a:ea typeface="宋体" pitchFamily="2" charset="-122"/>
                  </a:rPr>
                  <a:t> </a:t>
                </a:r>
                <a:r>
                  <a:rPr lang="en-US" altLang="zh-CN" sz="1800" dirty="0">
                    <a:ea typeface="宋体" pitchFamily="2" charset="-122"/>
                  </a:rPr>
                  <a:t>(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,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) be the preceding edge in </a:t>
                </a:r>
                <a:r>
                  <a:rPr lang="en-US" altLang="zh-CN" sz="1800" i="1" dirty="0" smtClean="0">
                    <a:ea typeface="宋体" pitchFamily="2" charset="-122"/>
                  </a:rPr>
                  <a:t>C</a:t>
                </a:r>
                <a:r>
                  <a:rPr lang="en-US" altLang="zh-CN" sz="1800" dirty="0" smtClean="0">
                    <a:ea typeface="宋体" pitchFamily="2" charset="-122"/>
                  </a:rPr>
                  <a:t>. </a:t>
                </a:r>
                <a:r>
                  <a:rPr lang="en-US" altLang="zh-CN" sz="1800" dirty="0">
                    <a:ea typeface="宋体" pitchFamily="2" charset="-122"/>
                  </a:rPr>
                  <a:t>At time </a:t>
                </a:r>
                <a:r>
                  <a:rPr lang="en-US" altLang="zh-CN" sz="1800" i="1" dirty="0">
                    <a:ea typeface="宋体" pitchFamily="2" charset="-122"/>
                  </a:rPr>
                  <a:t>d</a:t>
                </a:r>
                <a:r>
                  <a:rPr lang="en-US" altLang="zh-CN" sz="1800" dirty="0">
                    <a:ea typeface="宋体" pitchFamily="2" charset="-122"/>
                  </a:rPr>
                  <a:t>[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], the vertices of </a:t>
                </a:r>
                <a:r>
                  <a:rPr lang="en-US" altLang="zh-CN" sz="1800" i="1" dirty="0" smtClean="0">
                    <a:ea typeface="宋体" pitchFamily="2" charset="-122"/>
                  </a:rPr>
                  <a:t>C</a:t>
                </a:r>
                <a:r>
                  <a:rPr lang="en-US" altLang="zh-CN" sz="1800" dirty="0" smtClean="0">
                    <a:ea typeface="宋体" pitchFamily="2" charset="-122"/>
                  </a:rPr>
                  <a:t> </a:t>
                </a:r>
                <a:r>
                  <a:rPr lang="en-US" altLang="zh-CN" sz="1800" dirty="0">
                    <a:ea typeface="宋体" pitchFamily="2" charset="-122"/>
                  </a:rPr>
                  <a:t>form a path of white vertices from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 to </a:t>
                </a:r>
                <a:r>
                  <a:rPr lang="en-US" altLang="zh-CN" sz="1800" i="1" dirty="0">
                    <a:ea typeface="宋体" pitchFamily="2" charset="-122"/>
                  </a:rPr>
                  <a:t>u </a:t>
                </a:r>
                <a:r>
                  <a:rPr lang="en-US" altLang="zh-CN" sz="1800" dirty="0">
                    <a:ea typeface="宋体" pitchFamily="2" charset="-122"/>
                  </a:rPr>
                  <a:t>in</a:t>
                </a:r>
                <a:r>
                  <a:rPr lang="en-US" altLang="zh-CN" sz="1800" i="1" dirty="0">
                    <a:ea typeface="宋体" pitchFamily="2" charset="-122"/>
                  </a:rPr>
                  <a:t> G</a:t>
                </a:r>
                <a:r>
                  <a:rPr lang="en-US" altLang="zh-CN" sz="1800" dirty="0">
                    <a:ea typeface="宋体" pitchFamily="2" charset="-122"/>
                  </a:rPr>
                  <a:t>. By the 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宋体" pitchFamily="2" charset="-122"/>
                  </a:rPr>
                  <a:t>white-path theorem</a:t>
                </a:r>
                <a:r>
                  <a:rPr lang="en-US" altLang="zh-CN" sz="1800" dirty="0">
                    <a:ea typeface="宋体" pitchFamily="2" charset="-122"/>
                  </a:rPr>
                  <a:t>, vertex 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 becomes a descendant of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 in the depth-first forest. Therefore, (</a:t>
                </a:r>
                <a:r>
                  <a:rPr lang="en-US" altLang="zh-CN" sz="1800" i="1" dirty="0">
                    <a:ea typeface="宋体" pitchFamily="2" charset="-122"/>
                  </a:rPr>
                  <a:t>u</a:t>
                </a:r>
                <a:r>
                  <a:rPr lang="en-US" altLang="zh-CN" sz="1800" dirty="0">
                    <a:ea typeface="宋体" pitchFamily="2" charset="-122"/>
                  </a:rPr>
                  <a:t>, </a:t>
                </a:r>
                <a:r>
                  <a:rPr lang="en-US" altLang="zh-CN" sz="1800" i="1" dirty="0">
                    <a:ea typeface="宋体" pitchFamily="2" charset="-122"/>
                  </a:rPr>
                  <a:t>v</a:t>
                </a:r>
                <a:r>
                  <a:rPr lang="en-US" altLang="zh-CN" sz="1800" dirty="0">
                    <a:ea typeface="宋体" pitchFamily="2" charset="-122"/>
                  </a:rPr>
                  <a:t>) is a back edge. Hence, a contradiction.</a:t>
                </a:r>
              </a:p>
            </p:txBody>
          </p:sp>
        </mc:Choice>
        <mc:Fallback xmlns="">
          <p:sp>
            <p:nvSpPr>
              <p:cNvPr id="244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8206680" cy="4044950"/>
              </a:xfrm>
              <a:blipFill rotWithShape="1">
                <a:blip r:embed="rId2"/>
                <a:stretch>
                  <a:fillRect l="-1189" t="-3017" r="-2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1219200"/>
          </a:xfrm>
        </p:spPr>
        <p:txBody>
          <a:bodyPr/>
          <a:lstStyle/>
          <a:p>
            <a:r>
              <a:rPr lang="en-US" altLang="zh-CN" sz="3600">
                <a:ea typeface="宋体" pitchFamily="2" charset="-122"/>
              </a:rPr>
              <a:t>Correctness Proof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02550" cy="4802188"/>
              </a:xfrm>
            </p:spPr>
            <p:txBody>
              <a:bodyPr/>
              <a:lstStyle/>
              <a:p>
                <a:pPr marL="457200" indent="-457200">
                  <a:lnSpc>
                    <a:spcPct val="9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Theorem 22.12:  TOPOLOGICAL-SORT(</a:t>
                </a:r>
                <a:r>
                  <a:rPr lang="en-US" altLang="zh-CN" sz="2400" i="1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) produces a topological sort of a directed acyclic graph </a:t>
                </a:r>
                <a:r>
                  <a:rPr lang="en-US" altLang="zh-CN" sz="2400" i="1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itchFamily="2" charset="-122"/>
                  </a:rPr>
                  <a:t>.</a:t>
                </a:r>
              </a:p>
              <a:p>
                <a:pPr marL="838200" lvl="1" indent="-38100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dirty="0">
                    <a:solidFill>
                      <a:srgbClr val="000099"/>
                    </a:solidFill>
                    <a:ea typeface="宋体" pitchFamily="2" charset="-122"/>
                  </a:rPr>
                  <a:t>Proof: </a:t>
                </a:r>
                <a:endParaRPr lang="en-US" altLang="zh-CN" dirty="0" smtClean="0">
                  <a:solidFill>
                    <a:srgbClr val="000099"/>
                  </a:solidFill>
                  <a:ea typeface="宋体" pitchFamily="2" charset="-122"/>
                </a:endParaRPr>
              </a:p>
              <a:p>
                <a:pPr marL="838200" lvl="1" indent="-381000" algn="just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000099"/>
                    </a:solidFill>
                    <a:ea typeface="宋体" pitchFamily="2" charset="-122"/>
                  </a:rPr>
                  <a:t>     Suppose 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</a:rPr>
                  <a:t>that DFS is run on a given dag 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</a:rPr>
                  <a:t>G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</a:rPr>
                  <a:t> = (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</a:rPr>
                  <a:t>V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</a:rPr>
                  <a:t>, 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</a:rPr>
                  <a:t>E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</a:rPr>
                  <a:t>). 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rPr>
                  <a:t>It suffices to show that 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if (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) is an edge in 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,  then 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] &gt; 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  <a:sym typeface="Symbol" pitchFamily="18" charset="2"/>
                  </a:rPr>
                  <a:t>]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.  By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itchFamily="2" charset="-122"/>
                    <a:sym typeface="Symbol" pitchFamily="18" charset="2"/>
                  </a:rPr>
                  <a:t>lemma 22.11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) cannot be a back edge, therefore, there are only three cases: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 </a:t>
                </a:r>
              </a:p>
              <a:p>
                <a:pPr marL="1200150" lvl="2" indent="-3429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 is a tree edge,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is ancestor of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v,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 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 &gt;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];</a:t>
                </a:r>
              </a:p>
              <a:p>
                <a:pPr marL="1200150" lvl="2" indent="-3429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 is a forward edge,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is ancestor of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 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 &gt;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];</a:t>
                </a:r>
                <a:endParaRPr lang="en-US" altLang="zh-CN" i="1" dirty="0">
                  <a:ea typeface="宋体" pitchFamily="2" charset="-122"/>
                  <a:sym typeface="Symbol" pitchFamily="18" charset="2"/>
                </a:endParaRPr>
              </a:p>
              <a:p>
                <a:pPr marL="1200150" lvl="2" indent="-3429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 is a cross edge, when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is still being processed,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is black, </a:t>
                </a:r>
                <a:r>
                  <a:rPr lang="en-US" altLang="zh-CN" dirty="0" smtClean="0">
                    <a:ea typeface="宋体" pitchFamily="2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 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 &gt;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];</a:t>
                </a:r>
              </a:p>
              <a:p>
                <a:pPr marL="838200" lvl="1" indent="-38100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     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In 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all the three cases, we have  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]&gt;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2000" i="1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000099"/>
                    </a:solidFill>
                    <a:ea typeface="宋体" pitchFamily="2" charset="-122"/>
                    <a:sym typeface="Symbol" pitchFamily="18" charset="2"/>
                  </a:rPr>
                  <a:t>], so the proof is done.</a:t>
                </a:r>
              </a:p>
              <a:p>
                <a:pPr marL="838200" lvl="1" indent="-381000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dirty="0">
                  <a:ea typeface="宋体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5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02550" cy="4802188"/>
              </a:xfrm>
              <a:blipFill rotWithShape="1">
                <a:blip r:embed="rId2"/>
                <a:stretch>
                  <a:fillRect t="-1777" r="-1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2. Strongly </a:t>
            </a:r>
            <a:r>
              <a:rPr lang="en-US" altLang="zh-CN" sz="2800" dirty="0">
                <a:ea typeface="宋体" pitchFamily="2" charset="-122"/>
              </a:rPr>
              <a:t>Connected Components Decomposing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8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935163"/>
                <a:ext cx="7523163" cy="150971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ea typeface="宋体" pitchFamily="2" charset="-122"/>
                  </a:rPr>
                  <a:t>A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itchFamily="2" charset="-122"/>
                  </a:rPr>
                  <a:t>strongly connected component</a:t>
                </a:r>
                <a:r>
                  <a:rPr lang="en-US" altLang="zh-CN" sz="2000" dirty="0">
                    <a:ea typeface="宋体" pitchFamily="2" charset="-122"/>
                  </a:rPr>
                  <a:t> of a directed graph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 = (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, 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) 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is a sub-graph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’=(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’, 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’) 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𝐺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, such that </a:t>
                </a:r>
                <a:endParaRPr lang="en-US" altLang="zh-CN" sz="2000" dirty="0" smtClean="0">
                  <a:ea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ea typeface="宋体" pitchFamily="2" charset="-122"/>
                  </a:rPr>
                  <a:t>(</a:t>
                </a:r>
                <a:r>
                  <a:rPr lang="en-US" altLang="zh-CN" sz="2000" dirty="0">
                    <a:ea typeface="宋体" pitchFamily="2" charset="-122"/>
                  </a:rPr>
                  <a:t>1</a:t>
                </a:r>
                <a:r>
                  <a:rPr lang="en-US" altLang="zh-CN" sz="2000" dirty="0" smtClean="0">
                    <a:ea typeface="宋体" pitchFamily="2" charset="-122"/>
                  </a:rPr>
                  <a:t>) Every </a:t>
                </a:r>
                <a:r>
                  <a:rPr lang="en-US" altLang="zh-CN" sz="2000" dirty="0">
                    <a:ea typeface="宋体" pitchFamily="2" charset="-122"/>
                  </a:rPr>
                  <a:t>pair of vertices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are reachable from each other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; (2</a:t>
                </a:r>
                <a:r>
                  <a:rPr lang="en-US" altLang="zh-CN" sz="2000" dirty="0" smtClean="0">
                    <a:ea typeface="宋体" pitchFamily="2" charset="-122"/>
                  </a:rPr>
                  <a:t>) </a:t>
                </a:r>
                <a:r>
                  <a:rPr lang="en-US" altLang="zh-CN" sz="2000" dirty="0">
                    <a:ea typeface="宋体" pitchFamily="2" charset="-122"/>
                  </a:rPr>
                  <a:t>Any other sub-graph that contains more vertices or edges than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/>
                        <a:ea typeface="宋体" pitchFamily="2" charset="-122"/>
                      </a:rPr>
                      <m:t>’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does 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宋体" pitchFamily="2" charset="-122"/>
                  </a:rPr>
                  <a:t>NOT</a:t>
                </a:r>
                <a:r>
                  <a:rPr lang="en-US" altLang="zh-CN" sz="2000" dirty="0">
                    <a:ea typeface="宋体" pitchFamily="2" charset="-122"/>
                  </a:rPr>
                  <a:t> satisfy (1).</a:t>
                </a:r>
                <a:endParaRPr lang="zh-CN" altLang="en-US" sz="20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498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935163"/>
                <a:ext cx="7523163" cy="1509712"/>
              </a:xfrm>
              <a:blipFill rotWithShape="1">
                <a:blip r:embed="rId2"/>
                <a:stretch>
                  <a:fillRect t="-4032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861" name="Oval 5"/>
          <p:cNvSpPr>
            <a:spLocks noChangeArrowheads="1"/>
          </p:cNvSpPr>
          <p:nvPr/>
        </p:nvSpPr>
        <p:spPr bwMode="auto">
          <a:xfrm>
            <a:off x="1619251" y="5157788"/>
            <a:ext cx="3603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2" name="Oval 6"/>
          <p:cNvSpPr>
            <a:spLocks noChangeArrowheads="1"/>
          </p:cNvSpPr>
          <p:nvPr/>
        </p:nvSpPr>
        <p:spPr bwMode="auto">
          <a:xfrm>
            <a:off x="3203525" y="5157192"/>
            <a:ext cx="3603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3203848" y="5180682"/>
            <a:ext cx="357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5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1619251" y="5157788"/>
            <a:ext cx="357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 flipH="1">
            <a:off x="1976439" y="4791075"/>
            <a:ext cx="979486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 flipH="1" flipV="1">
            <a:off x="1174751" y="4876800"/>
            <a:ext cx="444500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 flipV="1">
            <a:off x="1981201" y="5373216"/>
            <a:ext cx="1189038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8" name="Oval 12"/>
          <p:cNvSpPr>
            <a:spLocks noChangeArrowheads="1"/>
          </p:cNvSpPr>
          <p:nvPr/>
        </p:nvSpPr>
        <p:spPr bwMode="auto">
          <a:xfrm>
            <a:off x="1849438" y="3860800"/>
            <a:ext cx="365125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9" name="Oval 13"/>
          <p:cNvSpPr>
            <a:spLocks noChangeArrowheads="1"/>
          </p:cNvSpPr>
          <p:nvPr/>
        </p:nvSpPr>
        <p:spPr bwMode="auto">
          <a:xfrm>
            <a:off x="903288" y="4508500"/>
            <a:ext cx="365125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0" name="Oval 14"/>
          <p:cNvSpPr>
            <a:spLocks noChangeArrowheads="1"/>
          </p:cNvSpPr>
          <p:nvPr/>
        </p:nvSpPr>
        <p:spPr bwMode="auto">
          <a:xfrm>
            <a:off x="2943226" y="4508500"/>
            <a:ext cx="365125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798513" y="4505325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2943226" y="45085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1878013" y="38608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 flipV="1">
            <a:off x="1228726" y="4117975"/>
            <a:ext cx="61753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5" name="Line 19"/>
          <p:cNvSpPr>
            <a:spLocks noChangeShapeType="1"/>
          </p:cNvSpPr>
          <p:nvPr/>
        </p:nvSpPr>
        <p:spPr bwMode="auto">
          <a:xfrm>
            <a:off x="2216151" y="4102100"/>
            <a:ext cx="7397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6" name="Line 20"/>
          <p:cNvSpPr>
            <a:spLocks noChangeShapeType="1"/>
          </p:cNvSpPr>
          <p:nvPr/>
        </p:nvSpPr>
        <p:spPr bwMode="auto">
          <a:xfrm flipH="1">
            <a:off x="1274763" y="4721225"/>
            <a:ext cx="16383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3962400" y="3886200"/>
            <a:ext cx="4824413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Is {1,2,3} a strongly connected component?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cs typeface="Times New Roman" pitchFamily="18" charset="0"/>
              </a:rPr>
              <a:t>Is {1,2,3,4} a strongly connected component? </a:t>
            </a:r>
          </a:p>
          <a:p>
            <a:pPr algn="l">
              <a:spcBef>
                <a:spcPct val="50000"/>
              </a:spcBef>
            </a:pPr>
            <a:r>
              <a:rPr lang="en-US" altLang="zh-CN" sz="2400">
                <a:cs typeface="Times New Roman" pitchFamily="18" charset="0"/>
              </a:rPr>
              <a:t>And {5}?</a:t>
            </a:r>
          </a:p>
          <a:p>
            <a:pPr algn="l">
              <a:spcBef>
                <a:spcPct val="50000"/>
              </a:spcBef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The Strongly Connected Components Decomposition Problem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1524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problem: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Input:  A directed graph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Output:  All the strongly connected components of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755650" y="3860800"/>
            <a:ext cx="777716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notes:</a:t>
            </a:r>
          </a:p>
          <a:p>
            <a:pPr>
              <a:buFontTx/>
              <a:buAutoNum type="arabicPeriod"/>
            </a:pPr>
            <a:r>
              <a:rPr kumimoji="0" lang="en-US" altLang="zh-C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Strongly </a:t>
            </a:r>
            <a:r>
              <a:rPr kumimoji="0"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Connected Component </a:t>
            </a:r>
            <a:r>
              <a:rPr kumimoji="0" lang="en-US" altLang="zh-C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 </a:t>
            </a:r>
            <a:r>
              <a:rPr kumimoji="0"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SCC</a:t>
            </a:r>
            <a:r>
              <a:rPr kumimoji="0" lang="en-US" altLang="zh-C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altLang="zh-CN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AutoNum type="arabicPeriod"/>
            </a:pPr>
            <a:r>
              <a:rPr kumimoji="0" lang="en-US" altLang="zh-CN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 practice, many algorithms that work with directed graphs begin with a strongly connected components decomposition.</a:t>
            </a:r>
          </a:p>
          <a:p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12192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An </a:t>
            </a:r>
            <a:r>
              <a:rPr lang="en-US" altLang="zh-CN" sz="4000" dirty="0" smtClean="0">
                <a:ea typeface="宋体" pitchFamily="2" charset="-122"/>
              </a:rPr>
              <a:t>Example</a:t>
            </a:r>
            <a:endParaRPr lang="en-US" altLang="zh-CN" sz="2800" dirty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18450" cy="719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Give all </a:t>
            </a:r>
            <a:r>
              <a:rPr lang="en-US" altLang="zh-CN" sz="2000" dirty="0" smtClean="0">
                <a:ea typeface="宋体" pitchFamily="2" charset="-122"/>
              </a:rPr>
              <a:t>SCCs </a:t>
            </a:r>
            <a:r>
              <a:rPr lang="en-US" altLang="zh-CN" sz="2000" dirty="0">
                <a:ea typeface="宋体" pitchFamily="2" charset="-122"/>
              </a:rPr>
              <a:t>of the following graph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Give </a:t>
            </a:r>
            <a:r>
              <a:rPr lang="en-US" altLang="zh-CN" sz="2000" dirty="0" smtClean="0">
                <a:ea typeface="宋体" pitchFamily="2" charset="-122"/>
              </a:rPr>
              <a:t>a </a:t>
            </a:r>
            <a:r>
              <a:rPr lang="en-US" altLang="zh-CN" sz="2000" dirty="0">
                <a:ea typeface="宋体" pitchFamily="2" charset="-122"/>
              </a:rPr>
              <a:t>DFS forest of the following directed graph</a:t>
            </a:r>
          </a:p>
        </p:txBody>
      </p:sp>
      <p:grpSp>
        <p:nvGrpSpPr>
          <p:cNvPr id="281643" name="Group 43"/>
          <p:cNvGrpSpPr>
            <a:grpSpLocks/>
          </p:cNvGrpSpPr>
          <p:nvPr/>
        </p:nvGrpSpPr>
        <p:grpSpPr bwMode="auto">
          <a:xfrm>
            <a:off x="2124075" y="2708275"/>
            <a:ext cx="4813300" cy="3276600"/>
            <a:chOff x="1292" y="1480"/>
            <a:chExt cx="3032" cy="2064"/>
          </a:xfrm>
        </p:grpSpPr>
        <p:sp>
          <p:nvSpPr>
            <p:cNvPr id="281627" name="Oval 27"/>
            <p:cNvSpPr>
              <a:spLocks noChangeArrowheads="1"/>
            </p:cNvSpPr>
            <p:nvPr/>
          </p:nvSpPr>
          <p:spPr bwMode="auto">
            <a:xfrm>
              <a:off x="2068" y="148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a</a:t>
              </a:r>
            </a:p>
          </p:txBody>
        </p:sp>
        <p:sp>
          <p:nvSpPr>
            <p:cNvPr id="281628" name="Oval 28" descr="blue055"/>
            <p:cNvSpPr>
              <a:spLocks noChangeArrowheads="1"/>
            </p:cNvSpPr>
            <p:nvPr/>
          </p:nvSpPr>
          <p:spPr bwMode="auto">
            <a:xfrm>
              <a:off x="1540" y="2008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b</a:t>
              </a:r>
            </a:p>
          </p:txBody>
        </p:sp>
        <p:sp>
          <p:nvSpPr>
            <p:cNvPr id="281629" name="Oval 29" descr="blue055"/>
            <p:cNvSpPr>
              <a:spLocks noChangeArrowheads="1"/>
            </p:cNvSpPr>
            <p:nvPr/>
          </p:nvSpPr>
          <p:spPr bwMode="auto">
            <a:xfrm>
              <a:off x="1540" y="3256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f</a:t>
              </a:r>
            </a:p>
          </p:txBody>
        </p:sp>
        <p:sp>
          <p:nvSpPr>
            <p:cNvPr id="281630" name="Oval 30" descr="blue055"/>
            <p:cNvSpPr>
              <a:spLocks noChangeArrowheads="1"/>
            </p:cNvSpPr>
            <p:nvPr/>
          </p:nvSpPr>
          <p:spPr bwMode="auto">
            <a:xfrm>
              <a:off x="1684" y="2632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e</a:t>
              </a:r>
            </a:p>
          </p:txBody>
        </p:sp>
        <p:sp>
          <p:nvSpPr>
            <p:cNvPr id="281631" name="Oval 31" descr="blue055"/>
            <p:cNvSpPr>
              <a:spLocks noChangeArrowheads="1"/>
            </p:cNvSpPr>
            <p:nvPr/>
          </p:nvSpPr>
          <p:spPr bwMode="auto">
            <a:xfrm>
              <a:off x="3028" y="2536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c</a:t>
              </a:r>
            </a:p>
          </p:txBody>
        </p:sp>
        <p:sp>
          <p:nvSpPr>
            <p:cNvPr id="281632" name="Oval 32" descr="blue055"/>
            <p:cNvSpPr>
              <a:spLocks noChangeArrowheads="1"/>
            </p:cNvSpPr>
            <p:nvPr/>
          </p:nvSpPr>
          <p:spPr bwMode="auto">
            <a:xfrm>
              <a:off x="3988" y="2536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g</a:t>
              </a:r>
            </a:p>
          </p:txBody>
        </p:sp>
        <p:sp>
          <p:nvSpPr>
            <p:cNvPr id="281633" name="Oval 33" descr="blue055"/>
            <p:cNvSpPr>
              <a:spLocks noChangeArrowheads="1"/>
            </p:cNvSpPr>
            <p:nvPr/>
          </p:nvSpPr>
          <p:spPr bwMode="auto">
            <a:xfrm>
              <a:off x="3508" y="172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400">
                  <a:cs typeface="Times New Roman" pitchFamily="18" charset="0"/>
                </a:rPr>
                <a:t>d</a:t>
              </a:r>
            </a:p>
          </p:txBody>
        </p:sp>
        <p:sp>
          <p:nvSpPr>
            <p:cNvPr id="281634" name="Line 34"/>
            <p:cNvSpPr>
              <a:spLocks noChangeShapeType="1"/>
            </p:cNvSpPr>
            <p:nvPr/>
          </p:nvSpPr>
          <p:spPr bwMode="auto">
            <a:xfrm flipH="1">
              <a:off x="1828" y="1720"/>
              <a:ext cx="288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35" name="Line 35"/>
            <p:cNvSpPr>
              <a:spLocks noChangeShapeType="1"/>
            </p:cNvSpPr>
            <p:nvPr/>
          </p:nvSpPr>
          <p:spPr bwMode="auto">
            <a:xfrm>
              <a:off x="1780" y="2296"/>
              <a:ext cx="48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37" name="Freeform 37" descr="blue055"/>
            <p:cNvSpPr>
              <a:spLocks/>
            </p:cNvSpPr>
            <p:nvPr/>
          </p:nvSpPr>
          <p:spPr bwMode="auto">
            <a:xfrm>
              <a:off x="1292" y="1616"/>
              <a:ext cx="776" cy="1160"/>
            </a:xfrm>
            <a:custGeom>
              <a:avLst/>
              <a:gdLst>
                <a:gd name="T0" fmla="*/ 776 w 776"/>
                <a:gd name="T1" fmla="*/ 8 h 1160"/>
                <a:gd name="T2" fmla="*/ 104 w 776"/>
                <a:gd name="T3" fmla="*/ 152 h 1160"/>
                <a:gd name="T4" fmla="*/ 152 w 776"/>
                <a:gd name="T5" fmla="*/ 920 h 1160"/>
                <a:gd name="T6" fmla="*/ 392 w 776"/>
                <a:gd name="T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1160">
                  <a:moveTo>
                    <a:pt x="776" y="8"/>
                  </a:moveTo>
                  <a:cubicBezTo>
                    <a:pt x="492" y="4"/>
                    <a:pt x="208" y="0"/>
                    <a:pt x="104" y="152"/>
                  </a:cubicBezTo>
                  <a:cubicBezTo>
                    <a:pt x="0" y="304"/>
                    <a:pt x="104" y="752"/>
                    <a:pt x="152" y="920"/>
                  </a:cubicBezTo>
                  <a:cubicBezTo>
                    <a:pt x="200" y="1088"/>
                    <a:pt x="352" y="1120"/>
                    <a:pt x="392" y="11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38" name="Freeform 38"/>
            <p:cNvSpPr>
              <a:spLocks/>
            </p:cNvSpPr>
            <p:nvPr/>
          </p:nvSpPr>
          <p:spPr bwMode="auto">
            <a:xfrm>
              <a:off x="1876" y="2200"/>
              <a:ext cx="512" cy="1200"/>
            </a:xfrm>
            <a:custGeom>
              <a:avLst/>
              <a:gdLst>
                <a:gd name="T0" fmla="*/ 0 w 512"/>
                <a:gd name="T1" fmla="*/ 0 h 1200"/>
                <a:gd name="T2" fmla="*/ 432 w 512"/>
                <a:gd name="T3" fmla="*/ 240 h 1200"/>
                <a:gd name="T4" fmla="*/ 480 w 512"/>
                <a:gd name="T5" fmla="*/ 720 h 1200"/>
                <a:gd name="T6" fmla="*/ 336 w 512"/>
                <a:gd name="T7" fmla="*/ 1056 h 1200"/>
                <a:gd name="T8" fmla="*/ 0 w 512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1200">
                  <a:moveTo>
                    <a:pt x="0" y="0"/>
                  </a:moveTo>
                  <a:cubicBezTo>
                    <a:pt x="176" y="60"/>
                    <a:pt x="352" y="120"/>
                    <a:pt x="432" y="240"/>
                  </a:cubicBezTo>
                  <a:cubicBezTo>
                    <a:pt x="512" y="360"/>
                    <a:pt x="496" y="584"/>
                    <a:pt x="480" y="720"/>
                  </a:cubicBezTo>
                  <a:cubicBezTo>
                    <a:pt x="464" y="856"/>
                    <a:pt x="416" y="976"/>
                    <a:pt x="336" y="1056"/>
                  </a:cubicBezTo>
                  <a:cubicBezTo>
                    <a:pt x="256" y="1136"/>
                    <a:pt x="56" y="1176"/>
                    <a:pt x="0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39" name="Line 39"/>
            <p:cNvSpPr>
              <a:spLocks noChangeShapeType="1"/>
            </p:cNvSpPr>
            <p:nvPr/>
          </p:nvSpPr>
          <p:spPr bwMode="auto">
            <a:xfrm flipH="1">
              <a:off x="3289" y="1996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40" name="Line 40"/>
            <p:cNvSpPr>
              <a:spLocks noChangeShapeType="1"/>
            </p:cNvSpPr>
            <p:nvPr/>
          </p:nvSpPr>
          <p:spPr bwMode="auto">
            <a:xfrm>
              <a:off x="3796" y="196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41" name="Line 41"/>
            <p:cNvSpPr>
              <a:spLocks noChangeShapeType="1"/>
            </p:cNvSpPr>
            <p:nvPr/>
          </p:nvSpPr>
          <p:spPr bwMode="auto">
            <a:xfrm flipH="1" flipV="1">
              <a:off x="2426" y="1661"/>
              <a:ext cx="1089" cy="18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1642" name="Line 42"/>
            <p:cNvSpPr>
              <a:spLocks noChangeShapeType="1"/>
            </p:cNvSpPr>
            <p:nvPr/>
          </p:nvSpPr>
          <p:spPr bwMode="auto">
            <a:xfrm flipH="1">
              <a:off x="3379" y="2704"/>
              <a:ext cx="59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Observations</a:t>
            </a:r>
          </a:p>
        </p:txBody>
      </p:sp>
      <p:sp>
        <p:nvSpPr>
          <p:cNvPr id="251908" name="Text Box 4" descr="blue055"/>
          <p:cNvSpPr txBox="1">
            <a:spLocks noChangeArrowheads="1"/>
          </p:cNvSpPr>
          <p:nvPr/>
        </p:nvSpPr>
        <p:spPr bwMode="auto">
          <a:xfrm>
            <a:off x="3079750" y="1412776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1/8</a:t>
            </a: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2779713" y="1668364"/>
            <a:ext cx="533400" cy="457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1941513" y="2506564"/>
            <a:ext cx="533400" cy="457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1911" name="Oval 7"/>
          <p:cNvSpPr>
            <a:spLocks noChangeArrowheads="1"/>
          </p:cNvSpPr>
          <p:nvPr/>
        </p:nvSpPr>
        <p:spPr bwMode="auto">
          <a:xfrm>
            <a:off x="1941513" y="4487764"/>
            <a:ext cx="533400" cy="4572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1912" name="Oval 8"/>
          <p:cNvSpPr>
            <a:spLocks noChangeArrowheads="1"/>
          </p:cNvSpPr>
          <p:nvPr/>
        </p:nvSpPr>
        <p:spPr bwMode="auto">
          <a:xfrm>
            <a:off x="2233613" y="3497164"/>
            <a:ext cx="533400" cy="457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51913" name="Oval 9"/>
          <p:cNvSpPr>
            <a:spLocks noChangeArrowheads="1"/>
          </p:cNvSpPr>
          <p:nvPr/>
        </p:nvSpPr>
        <p:spPr bwMode="auto">
          <a:xfrm>
            <a:off x="4303713" y="3344764"/>
            <a:ext cx="5334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1914" name="Oval 10"/>
          <p:cNvSpPr>
            <a:spLocks noChangeArrowheads="1"/>
          </p:cNvSpPr>
          <p:nvPr/>
        </p:nvSpPr>
        <p:spPr bwMode="auto">
          <a:xfrm>
            <a:off x="5891213" y="3344764"/>
            <a:ext cx="5334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51915" name="Oval 11"/>
          <p:cNvSpPr>
            <a:spLocks noChangeArrowheads="1"/>
          </p:cNvSpPr>
          <p:nvPr/>
        </p:nvSpPr>
        <p:spPr bwMode="auto">
          <a:xfrm>
            <a:off x="5065713" y="2049364"/>
            <a:ext cx="533400" cy="4572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400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 flipH="1">
            <a:off x="2366963" y="2049364"/>
            <a:ext cx="488950" cy="5048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2346325" y="2936776"/>
            <a:ext cx="762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18" name="Freeform 14" descr="blue055"/>
          <p:cNvSpPr>
            <a:spLocks/>
          </p:cNvSpPr>
          <p:nvPr/>
        </p:nvSpPr>
        <p:spPr bwMode="auto">
          <a:xfrm>
            <a:off x="1547813" y="1884264"/>
            <a:ext cx="1231900" cy="1841500"/>
          </a:xfrm>
          <a:custGeom>
            <a:avLst/>
            <a:gdLst>
              <a:gd name="T0" fmla="*/ 776 w 776"/>
              <a:gd name="T1" fmla="*/ 8 h 1160"/>
              <a:gd name="T2" fmla="*/ 104 w 776"/>
              <a:gd name="T3" fmla="*/ 152 h 1160"/>
              <a:gd name="T4" fmla="*/ 152 w 776"/>
              <a:gd name="T5" fmla="*/ 920 h 1160"/>
              <a:gd name="T6" fmla="*/ 392 w 776"/>
              <a:gd name="T7" fmla="*/ 116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160">
                <a:moveTo>
                  <a:pt x="776" y="8"/>
                </a:moveTo>
                <a:cubicBezTo>
                  <a:pt x="492" y="4"/>
                  <a:pt x="208" y="0"/>
                  <a:pt x="104" y="152"/>
                </a:cubicBezTo>
                <a:cubicBezTo>
                  <a:pt x="0" y="304"/>
                  <a:pt x="104" y="752"/>
                  <a:pt x="152" y="920"/>
                </a:cubicBezTo>
                <a:cubicBezTo>
                  <a:pt x="200" y="1088"/>
                  <a:pt x="352" y="1120"/>
                  <a:pt x="392" y="116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lg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19" name="Freeform 15" descr="blue055"/>
          <p:cNvSpPr>
            <a:spLocks/>
          </p:cNvSpPr>
          <p:nvPr/>
        </p:nvSpPr>
        <p:spPr bwMode="auto">
          <a:xfrm>
            <a:off x="2498725" y="2784376"/>
            <a:ext cx="812800" cy="1905000"/>
          </a:xfrm>
          <a:custGeom>
            <a:avLst/>
            <a:gdLst>
              <a:gd name="T0" fmla="*/ 0 w 512"/>
              <a:gd name="T1" fmla="*/ 0 h 1200"/>
              <a:gd name="T2" fmla="*/ 432 w 512"/>
              <a:gd name="T3" fmla="*/ 240 h 1200"/>
              <a:gd name="T4" fmla="*/ 480 w 512"/>
              <a:gd name="T5" fmla="*/ 720 h 1200"/>
              <a:gd name="T6" fmla="*/ 336 w 512"/>
              <a:gd name="T7" fmla="*/ 1056 h 1200"/>
              <a:gd name="T8" fmla="*/ 0 w 512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1200">
                <a:moveTo>
                  <a:pt x="0" y="0"/>
                </a:moveTo>
                <a:cubicBezTo>
                  <a:pt x="176" y="60"/>
                  <a:pt x="352" y="120"/>
                  <a:pt x="432" y="240"/>
                </a:cubicBezTo>
                <a:cubicBezTo>
                  <a:pt x="512" y="360"/>
                  <a:pt x="496" y="584"/>
                  <a:pt x="480" y="720"/>
                </a:cubicBezTo>
                <a:cubicBezTo>
                  <a:pt x="464" y="856"/>
                  <a:pt x="416" y="976"/>
                  <a:pt x="336" y="1056"/>
                </a:cubicBezTo>
                <a:cubicBezTo>
                  <a:pt x="256" y="1136"/>
                  <a:pt x="56" y="1176"/>
                  <a:pt x="0" y="1200"/>
                </a:cubicBez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20" name="Line 16"/>
          <p:cNvSpPr>
            <a:spLocks noChangeShapeType="1"/>
          </p:cNvSpPr>
          <p:nvPr/>
        </p:nvSpPr>
        <p:spPr bwMode="auto">
          <a:xfrm flipH="1">
            <a:off x="4746625" y="2492276"/>
            <a:ext cx="45720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5522913" y="2476401"/>
            <a:ext cx="53340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1922" name="Text Box 18" descr="blue055"/>
          <p:cNvSpPr txBox="1">
            <a:spLocks noChangeArrowheads="1"/>
          </p:cNvSpPr>
          <p:nvPr/>
        </p:nvSpPr>
        <p:spPr bwMode="auto">
          <a:xfrm>
            <a:off x="2468563" y="243036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2/7</a:t>
            </a:r>
          </a:p>
        </p:txBody>
      </p:sp>
      <p:sp>
        <p:nvSpPr>
          <p:cNvPr id="251923" name="Text Box 19" descr="blue055"/>
          <p:cNvSpPr txBox="1">
            <a:spLocks noChangeArrowheads="1"/>
          </p:cNvSpPr>
          <p:nvPr/>
        </p:nvSpPr>
        <p:spPr bwMode="auto">
          <a:xfrm>
            <a:off x="2546350" y="3206651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3/4</a:t>
            </a:r>
          </a:p>
        </p:txBody>
      </p:sp>
      <p:sp>
        <p:nvSpPr>
          <p:cNvPr id="251924" name="Text Box 20" descr="blue055"/>
          <p:cNvSpPr txBox="1">
            <a:spLocks noChangeArrowheads="1"/>
          </p:cNvSpPr>
          <p:nvPr/>
        </p:nvSpPr>
        <p:spPr bwMode="auto">
          <a:xfrm>
            <a:off x="2355850" y="477986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5/6</a:t>
            </a:r>
          </a:p>
        </p:txBody>
      </p:sp>
      <p:sp>
        <p:nvSpPr>
          <p:cNvPr id="251925" name="Text Box 21" descr="blue055"/>
          <p:cNvSpPr txBox="1">
            <a:spLocks noChangeArrowheads="1"/>
          </p:cNvSpPr>
          <p:nvPr/>
        </p:nvSpPr>
        <p:spPr bwMode="auto">
          <a:xfrm>
            <a:off x="5346700" y="1758851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9/14</a:t>
            </a:r>
          </a:p>
        </p:txBody>
      </p:sp>
      <p:sp>
        <p:nvSpPr>
          <p:cNvPr id="251926" name="Text Box 22" descr="blue055"/>
          <p:cNvSpPr txBox="1">
            <a:spLocks noChangeArrowheads="1"/>
          </p:cNvSpPr>
          <p:nvPr/>
        </p:nvSpPr>
        <p:spPr bwMode="auto">
          <a:xfrm>
            <a:off x="3952875" y="3012976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10/11</a:t>
            </a:r>
          </a:p>
        </p:txBody>
      </p:sp>
      <p:sp>
        <p:nvSpPr>
          <p:cNvPr id="251927" name="Text Box 23" descr="blue055"/>
          <p:cNvSpPr txBox="1">
            <a:spLocks noChangeArrowheads="1"/>
          </p:cNvSpPr>
          <p:nvPr/>
        </p:nvSpPr>
        <p:spPr bwMode="auto">
          <a:xfrm>
            <a:off x="6253163" y="3089176"/>
            <a:ext cx="75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/>
              <a:t>12/13</a:t>
            </a:r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 flipV="1">
            <a:off x="4872038" y="3574951"/>
            <a:ext cx="1006475" cy="142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3333750" y="1947764"/>
            <a:ext cx="1708150" cy="3349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1" name="Rectangle 27"/>
          <p:cNvSpPr>
            <a:spLocks noChangeArrowheads="1"/>
          </p:cNvSpPr>
          <p:nvPr/>
        </p:nvSpPr>
        <p:spPr bwMode="auto">
          <a:xfrm>
            <a:off x="684213" y="5301208"/>
            <a:ext cx="7488237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Blip>
                <a:blip r:embed="rId2"/>
              </a:buBlip>
            </a:pPr>
            <a:r>
              <a:rPr kumimoji="0" lang="en-US" altLang="zh-CN" sz="2000" dirty="0">
                <a:solidFill>
                  <a:srgbClr val="0000CC"/>
                </a:solidFill>
                <a:cs typeface="Times New Roman" pitchFamily="18" charset="0"/>
              </a:rPr>
              <a:t>Observation:  Running DFS algorithm on the original graph alone, we can’t find </a:t>
            </a:r>
            <a:r>
              <a:rPr kumimoji="0" lang="en-US" altLang="zh-CN" sz="2000" dirty="0">
                <a:solidFill>
                  <a:srgbClr val="FF0000"/>
                </a:solidFill>
                <a:cs typeface="Times New Roman" pitchFamily="18" charset="0"/>
              </a:rPr>
              <a:t>all</a:t>
            </a:r>
            <a:r>
              <a:rPr kumimoji="0" lang="en-US" altLang="zh-CN" sz="2000" dirty="0">
                <a:solidFill>
                  <a:srgbClr val="0000CC"/>
                </a:solidFill>
                <a:cs typeface="Times New Roman" pitchFamily="18" charset="0"/>
              </a:rPr>
              <a:t> SCCs </a:t>
            </a:r>
            <a:r>
              <a:rPr kumimoji="0" lang="en-US" altLang="zh-CN" sz="2000" dirty="0">
                <a:solidFill>
                  <a:srgbClr val="FF0000"/>
                </a:solidFill>
                <a:cs typeface="Times New Roman" pitchFamily="18" charset="0"/>
              </a:rPr>
              <a:t>correctly</a:t>
            </a:r>
            <a:r>
              <a:rPr kumimoji="0" lang="en-US" altLang="zh-CN" sz="2000" dirty="0">
                <a:solidFill>
                  <a:srgbClr val="0000CC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203825" y="4077097"/>
            <a:ext cx="4003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dirty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肿么</a:t>
            </a:r>
            <a:r>
              <a:rPr lang="zh-CN" altLang="en-US" sz="540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办</a:t>
            </a:r>
            <a:r>
              <a:rPr lang="en-US" altLang="zh-CN" sz="540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……?</a:t>
            </a:r>
            <a:endParaRPr lang="zh-CN" altLang="en-US" sz="5400" cap="none" spc="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Transpose of a directed graph </a:t>
            </a:r>
            <a:r>
              <a:rPr lang="en-US" altLang="zh-CN" sz="3600" i="1" dirty="0">
                <a:ea typeface="宋体" pitchFamily="2" charset="-122"/>
              </a:rPr>
              <a:t>G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210006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Definition: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Given a directed graph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= (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), the transpose of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is the graph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baseline="30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=(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400" baseline="30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), where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400" baseline="30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={(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)| (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}.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3294" y="5949280"/>
            <a:ext cx="8263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Given an adjacency-list representation of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the time to create </a:t>
            </a:r>
            <a:r>
              <a:rPr lang="en-US" altLang="zh-CN" sz="2000" i="1" dirty="0"/>
              <a:t>G</a:t>
            </a:r>
            <a:r>
              <a:rPr lang="en-US" altLang="zh-CN" sz="2000" baseline="30000" dirty="0"/>
              <a:t>T</a:t>
            </a:r>
            <a:r>
              <a:rPr lang="en-US" altLang="zh-CN" sz="2000" dirty="0"/>
              <a:t> is </a:t>
            </a:r>
            <a:r>
              <a:rPr lang="en-US" altLang="zh-CN" sz="2000" dirty="0">
                <a:sym typeface="Symbol" pitchFamily="18" charset="2"/>
              </a:rPr>
              <a:t>(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+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). </a:t>
            </a:r>
            <a:endParaRPr lang="en-US" altLang="zh-CN" sz="2000" dirty="0" smtClean="0">
              <a:sym typeface="Symbol" pitchFamily="18" charset="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Why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?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7569" y="3327400"/>
            <a:ext cx="2971800" cy="2286000"/>
            <a:chOff x="3408" y="672"/>
            <a:chExt cx="1872" cy="144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56" y="1536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032" y="1536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560" y="1536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3708" y="165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4284" y="1656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08" y="17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12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744" y="1056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320" y="1056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944" y="1056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7" name="AutoShape 16"/>
            <p:cNvCxnSpPr>
              <a:cxnSpLocks noChangeShapeType="1"/>
              <a:stCxn id="6" idx="0"/>
              <a:endCxn id="14" idx="3"/>
            </p:cNvCxnSpPr>
            <p:nvPr/>
          </p:nvCxnSpPr>
          <p:spPr bwMode="auto">
            <a:xfrm flipV="1">
              <a:off x="3576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4" idx="6"/>
              <a:endCxn id="15" idx="2"/>
            </p:cNvCxnSpPr>
            <p:nvPr/>
          </p:nvCxnSpPr>
          <p:spPr bwMode="auto">
            <a:xfrm>
              <a:off x="3996" y="117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5" idx="3"/>
              <a:endCxn id="7" idx="0"/>
            </p:cNvCxnSpPr>
            <p:nvPr/>
          </p:nvCxnSpPr>
          <p:spPr bwMode="auto">
            <a:xfrm flipH="1">
              <a:off x="4152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6" idx="3"/>
              <a:endCxn id="8" idx="7"/>
            </p:cNvCxnSpPr>
            <p:nvPr/>
          </p:nvCxnSpPr>
          <p:spPr bwMode="auto">
            <a:xfrm flipH="1">
              <a:off x="4765" y="1273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72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48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6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494858" y="3305175"/>
            <a:ext cx="2971800" cy="2286000"/>
            <a:chOff x="3456" y="2208"/>
            <a:chExt cx="1872" cy="1440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080" y="3072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608" y="3072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8" name="AutoShape 28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3756" y="319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9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4332" y="3192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456" y="324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2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560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368" y="2592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6" name="AutoShape 36"/>
            <p:cNvCxnSpPr>
              <a:cxnSpLocks noChangeShapeType="1"/>
              <a:stCxn id="25" idx="0"/>
              <a:endCxn id="33" idx="3"/>
            </p:cNvCxnSpPr>
            <p:nvPr/>
          </p:nvCxnSpPr>
          <p:spPr bwMode="auto">
            <a:xfrm flipV="1">
              <a:off x="3624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7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4044" y="271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8"/>
            <p:cNvCxnSpPr>
              <a:cxnSpLocks noChangeShapeType="1"/>
              <a:stCxn id="34" idx="3"/>
              <a:endCxn id="26" idx="0"/>
            </p:cNvCxnSpPr>
            <p:nvPr/>
          </p:nvCxnSpPr>
          <p:spPr bwMode="auto">
            <a:xfrm flipH="1">
              <a:off x="4200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9"/>
            <p:cNvCxnSpPr>
              <a:cxnSpLocks noChangeShapeType="1"/>
              <a:stCxn id="35" idx="3"/>
              <a:endCxn id="27" idx="7"/>
            </p:cNvCxnSpPr>
            <p:nvPr/>
          </p:nvCxnSpPr>
          <p:spPr bwMode="auto">
            <a:xfrm flipH="1">
              <a:off x="4813" y="2809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320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96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944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45988" y="5588000"/>
            <a:ext cx="407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G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6559138" y="5613400"/>
            <a:ext cx="53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G</a:t>
            </a:r>
            <a:r>
              <a:rPr lang="en-US" altLang="zh-CN" sz="2400" baseline="30000" dirty="0" smtClean="0"/>
              <a:t>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Relationship Between </a:t>
            </a:r>
            <a:r>
              <a:rPr lang="en-US" altLang="zh-CN" sz="4000" i="1">
                <a:ea typeface="宋体" pitchFamily="2" charset="-122"/>
              </a:rPr>
              <a:t>G</a:t>
            </a:r>
            <a:r>
              <a:rPr lang="en-US" altLang="zh-CN" sz="4000">
                <a:ea typeface="宋体" pitchFamily="2" charset="-122"/>
              </a:rPr>
              <a:t> and </a:t>
            </a:r>
            <a:r>
              <a:rPr lang="en-US" altLang="zh-CN" sz="4000" i="1">
                <a:ea typeface="宋体" pitchFamily="2" charset="-122"/>
              </a:rPr>
              <a:t>G</a:t>
            </a:r>
            <a:r>
              <a:rPr lang="en-US" altLang="zh-CN" sz="4000" baseline="30000">
                <a:ea typeface="宋体" pitchFamily="2" charset="-122"/>
              </a:rPr>
              <a:t>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620000" cy="42672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Given a directed graph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 = (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 smtClean="0">
                <a:ea typeface="宋体" pitchFamily="2" charset="-122"/>
              </a:rPr>
              <a:t>E</a:t>
            </a:r>
            <a:r>
              <a:rPr lang="en-US" altLang="zh-CN" sz="2400" dirty="0" smtClean="0">
                <a:ea typeface="宋体" pitchFamily="2" charset="-122"/>
              </a:rPr>
              <a:t>), </a:t>
            </a:r>
            <a:r>
              <a:rPr lang="en-US" altLang="zh-CN" sz="2400" i="1" dirty="0" smtClean="0">
                <a:ea typeface="宋体" pitchFamily="2" charset="-122"/>
              </a:rPr>
              <a:t>G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and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baseline="30000" dirty="0">
                <a:ea typeface="宋体" pitchFamily="2" charset="-122"/>
              </a:rPr>
              <a:t>T</a:t>
            </a:r>
            <a:r>
              <a:rPr lang="en-US" altLang="zh-CN" sz="2400" dirty="0">
                <a:ea typeface="宋体" pitchFamily="2" charset="-122"/>
              </a:rPr>
              <a:t> have exactly the same strongly connected </a:t>
            </a:r>
            <a:r>
              <a:rPr lang="en-US" altLang="zh-CN" sz="2400" dirty="0" smtClean="0">
                <a:ea typeface="宋体" pitchFamily="2" charset="-122"/>
              </a:rPr>
              <a:t>components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74" y="2852936"/>
            <a:ext cx="439261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663352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>
                <a:ea typeface="宋体" pitchFamily="2" charset="-122"/>
              </a:rPr>
              <a:t>Component Graph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The component graph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baseline="30000" dirty="0">
                <a:ea typeface="宋体" pitchFamily="2" charset="-122"/>
              </a:rPr>
              <a:t>SCC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baseline="30000" dirty="0">
                <a:ea typeface="宋体" pitchFamily="2" charset="-122"/>
              </a:rPr>
              <a:t>SCC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baseline="30000" dirty="0">
                <a:ea typeface="宋体" pitchFamily="2" charset="-122"/>
              </a:rPr>
              <a:t>SCC</a:t>
            </a:r>
            <a:r>
              <a:rPr lang="en-US" altLang="zh-CN" dirty="0">
                <a:ea typeface="宋体" pitchFamily="2" charset="-122"/>
              </a:rPr>
              <a:t>) of a directed graph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) is defined as follows: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Suppose that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has strongly connected components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, …,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</a:t>
            </a:r>
            <a:r>
              <a:rPr lang="en-US" altLang="zh-CN" i="1" baseline="-25000" dirty="0" err="1">
                <a:solidFill>
                  <a:srgbClr val="0000FF"/>
                </a:solidFill>
                <a:ea typeface="宋体" pitchFamily="2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: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the vertex set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baseline="30000" dirty="0">
                <a:ea typeface="宋体" pitchFamily="2" charset="-122"/>
              </a:rPr>
              <a:t>SCC</a:t>
            </a:r>
            <a:r>
              <a:rPr lang="en-US" altLang="zh-CN" dirty="0">
                <a:ea typeface="宋体" pitchFamily="2" charset="-122"/>
              </a:rPr>
              <a:t> = {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i="1" baseline="-25000" dirty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|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corresponds to component </a:t>
            </a:r>
            <a:r>
              <a:rPr lang="en-US" altLang="zh-CN" i="1" dirty="0" err="1">
                <a:ea typeface="宋体" pitchFamily="2" charset="-122"/>
              </a:rPr>
              <a:t>C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of </a:t>
            </a:r>
            <a:r>
              <a:rPr lang="en-US" altLang="zh-CN" i="1" dirty="0">
                <a:ea typeface="宋体" pitchFamily="2" charset="-122"/>
              </a:rPr>
              <a:t>G, i = 1,2, …, k</a:t>
            </a:r>
            <a:r>
              <a:rPr lang="en-US" altLang="zh-CN" dirty="0">
                <a:ea typeface="宋体" pitchFamily="2" charset="-122"/>
              </a:rPr>
              <a:t>}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the edge set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baseline="30000" dirty="0">
                <a:ea typeface="宋体" pitchFamily="2" charset="-122"/>
              </a:rPr>
              <a:t>SCC </a:t>
            </a:r>
            <a:r>
              <a:rPr lang="en-US" altLang="zh-CN" dirty="0">
                <a:ea typeface="宋体" pitchFamily="2" charset="-122"/>
              </a:rPr>
              <a:t>= {(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 err="1">
                <a:ea typeface="宋体" pitchFamily="2" charset="-122"/>
              </a:rPr>
              <a:t>v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) |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 contains a directed edge 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i="1" dirty="0">
                <a:ea typeface="宋体" pitchFamily="2" charset="-122"/>
              </a:rPr>
              <a:t> y</a:t>
            </a:r>
            <a:r>
              <a:rPr lang="en-US" altLang="zh-CN" dirty="0">
                <a:ea typeface="宋体" pitchFamily="2" charset="-122"/>
              </a:rPr>
              <a:t>) for some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and some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</a:rPr>
              <a:t>, i, j = 1, 2 , …, k</a:t>
            </a:r>
            <a:r>
              <a:rPr lang="en-US" altLang="zh-CN" dirty="0">
                <a:ea typeface="宋体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5" name="Picture 3" descr="picture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225" y="1747838"/>
            <a:ext cx="4129088" cy="4287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959350" y="2044700"/>
            <a:ext cx="323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(a): The graph </a:t>
            </a:r>
            <a:r>
              <a:rPr lang="en-US" altLang="zh-CN" sz="2400" i="1"/>
              <a:t>G </a:t>
            </a:r>
            <a:r>
              <a:rPr lang="en-US" altLang="zh-CN" sz="2400"/>
              <a:t>with its   SCCs shaded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5003800" y="5116513"/>
            <a:ext cx="336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(c): The </a:t>
            </a:r>
            <a:r>
              <a:rPr lang="en-US" altLang="zh-CN" sz="2400">
                <a:solidFill>
                  <a:srgbClr val="FF0000"/>
                </a:solidFill>
              </a:rPr>
              <a:t>component graph</a:t>
            </a:r>
            <a:r>
              <a:rPr lang="en-US" altLang="zh-CN" sz="2400"/>
              <a:t> </a:t>
            </a:r>
            <a:r>
              <a:rPr lang="en-US" altLang="zh-CN" sz="2400" i="1"/>
              <a:t>G</a:t>
            </a:r>
            <a:r>
              <a:rPr lang="en-US" altLang="zh-CN" sz="2400" baseline="30000"/>
              <a:t>SCC</a:t>
            </a:r>
            <a:r>
              <a:rPr lang="en-US" altLang="zh-CN" sz="2400"/>
              <a:t> = (</a:t>
            </a:r>
            <a:r>
              <a:rPr lang="en-US" altLang="zh-CN" sz="2400" i="1"/>
              <a:t>V</a:t>
            </a:r>
            <a:r>
              <a:rPr lang="en-US" altLang="zh-CN" sz="2400" baseline="30000"/>
              <a:t>SCC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30000"/>
              <a:t>SCC</a:t>
            </a:r>
            <a:r>
              <a:rPr lang="en-US" altLang="zh-CN" sz="2400"/>
              <a:t>) of </a:t>
            </a:r>
            <a:r>
              <a:rPr lang="en-US" altLang="zh-CN" sz="2400" i="1"/>
              <a:t>G</a:t>
            </a:r>
            <a:endParaRPr lang="zh-CN" altLang="en-US" sz="2400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4932363" y="3603625"/>
            <a:ext cx="369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(b): The transpose </a:t>
            </a:r>
            <a:r>
              <a:rPr lang="en-US" altLang="zh-CN" sz="2400" i="1"/>
              <a:t>G</a:t>
            </a:r>
            <a:r>
              <a:rPr lang="en-US" altLang="zh-CN" sz="2400" baseline="30000"/>
              <a:t>T </a:t>
            </a:r>
            <a:r>
              <a:rPr lang="en-US" altLang="zh-CN" sz="2400"/>
              <a:t>of </a:t>
            </a:r>
            <a:r>
              <a:rPr lang="en-US" altLang="zh-CN" sz="2400" i="1"/>
              <a:t>G </a:t>
            </a:r>
            <a:r>
              <a:rPr lang="en-US" altLang="zh-CN" sz="2400"/>
              <a:t>with SCCs shaded</a:t>
            </a:r>
            <a:endParaRPr lang="zh-CN" altLang="en-US" sz="2400"/>
          </a:p>
        </p:txBody>
      </p:sp>
      <p:sp>
        <p:nvSpPr>
          <p:cNvPr id="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76275" y="548680"/>
            <a:ext cx="7696200" cy="432048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dirty="0">
                <a:ea typeface="宋体" pitchFamily="2" charset="-122"/>
              </a:rPr>
              <a:t>Component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1.    Topological </a:t>
            </a:r>
            <a:r>
              <a:rPr lang="en-US" altLang="zh-CN" sz="4000" dirty="0">
                <a:ea typeface="宋体" pitchFamily="2" charset="-122"/>
              </a:rPr>
              <a:t>Sort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31113" cy="2801938"/>
          </a:xfrm>
        </p:spPr>
        <p:txBody>
          <a:bodyPr/>
          <a:lstStyle/>
          <a:p>
            <a:pPr algn="just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Directed acyclic graph</a:t>
            </a:r>
            <a:r>
              <a:rPr lang="en-US" altLang="zh-CN" sz="2000" dirty="0">
                <a:ea typeface="宋体" pitchFamily="2" charset="-122"/>
              </a:rPr>
              <a:t> (abbreviated as </a:t>
            </a:r>
            <a:r>
              <a:rPr lang="en-US" altLang="zh-CN" sz="2000" i="1" dirty="0">
                <a:ea typeface="宋体" pitchFamily="2" charset="-122"/>
              </a:rPr>
              <a:t>dag</a:t>
            </a:r>
            <a:r>
              <a:rPr lang="en-US" altLang="zh-CN" sz="2000" dirty="0">
                <a:ea typeface="宋体" pitchFamily="2" charset="-122"/>
              </a:rPr>
              <a:t>) are used in many applications to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indicate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precedences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among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events or objects</a:t>
            </a:r>
            <a:r>
              <a:rPr lang="en-US" altLang="zh-CN" sz="2000" dirty="0" smtClean="0">
                <a:ea typeface="宋体" pitchFamily="2" charset="-122"/>
              </a:rPr>
              <a:t>.  </a:t>
            </a:r>
            <a:endParaRPr lang="en-US" altLang="zh-CN" sz="2000" dirty="0">
              <a:ea typeface="宋体" pitchFamily="2" charset="-122"/>
            </a:endParaRPr>
          </a:p>
          <a:p>
            <a:pPr algn="just"/>
            <a:r>
              <a:rPr lang="en-US" altLang="zh-CN" sz="2000" dirty="0">
                <a:ea typeface="宋体" pitchFamily="2" charset="-122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topological sort</a:t>
            </a:r>
            <a:r>
              <a:rPr lang="en-US" altLang="zh-CN" sz="2000" dirty="0">
                <a:ea typeface="宋体" pitchFamily="2" charset="-122"/>
              </a:rPr>
              <a:t> of a directed acyclic graph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>
                <a:ea typeface="宋体" pitchFamily="2" charset="-122"/>
              </a:rPr>
              <a:t> = (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E</a:t>
            </a:r>
            <a:r>
              <a:rPr lang="en-US" altLang="zh-CN" sz="2000" dirty="0">
                <a:ea typeface="宋体" pitchFamily="2" charset="-122"/>
              </a:rPr>
              <a:t>) is a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linear ordering</a:t>
            </a:r>
            <a:r>
              <a:rPr lang="en-US" altLang="zh-CN" sz="2000" dirty="0">
                <a:ea typeface="宋体" pitchFamily="2" charset="-122"/>
              </a:rPr>
              <a:t> of all its vertices such that if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>
                <a:ea typeface="宋体" pitchFamily="2" charset="-122"/>
              </a:rPr>
              <a:t> contains an edge (</a:t>
            </a:r>
            <a:r>
              <a:rPr lang="en-US" altLang="zh-CN" sz="2000" i="1" dirty="0">
                <a:ea typeface="宋体" pitchFamily="2" charset="-122"/>
              </a:rPr>
              <a:t>u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), then </a:t>
            </a:r>
            <a:r>
              <a:rPr lang="en-US" altLang="zh-CN" sz="2000" i="1" dirty="0">
                <a:ea typeface="宋体" pitchFamily="2" charset="-122"/>
              </a:rPr>
              <a:t>u</a:t>
            </a:r>
            <a:r>
              <a:rPr lang="en-US" altLang="zh-CN" sz="2000" dirty="0">
                <a:ea typeface="宋体" pitchFamily="2" charset="-122"/>
              </a:rPr>
              <a:t> appears before 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 in the ordering.</a:t>
            </a:r>
          </a:p>
        </p:txBody>
      </p:sp>
      <p:grpSp>
        <p:nvGrpSpPr>
          <p:cNvPr id="239646" name="Group 30"/>
          <p:cNvGrpSpPr>
            <a:grpSpLocks/>
          </p:cNvGrpSpPr>
          <p:nvPr/>
        </p:nvGrpSpPr>
        <p:grpSpPr bwMode="auto">
          <a:xfrm>
            <a:off x="1435100" y="4083050"/>
            <a:ext cx="1557338" cy="1195388"/>
            <a:chOff x="3287" y="2115"/>
            <a:chExt cx="981" cy="753"/>
          </a:xfrm>
        </p:grpSpPr>
        <p:sp>
          <p:nvSpPr>
            <p:cNvPr id="239620" name="Oval 4"/>
            <p:cNvSpPr>
              <a:spLocks noChangeArrowheads="1"/>
            </p:cNvSpPr>
            <p:nvPr/>
          </p:nvSpPr>
          <p:spPr bwMode="auto">
            <a:xfrm>
              <a:off x="3354" y="2145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1" name="Oval 5"/>
            <p:cNvSpPr>
              <a:spLocks noChangeArrowheads="1"/>
            </p:cNvSpPr>
            <p:nvPr/>
          </p:nvSpPr>
          <p:spPr bwMode="auto">
            <a:xfrm>
              <a:off x="3334" y="2663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2" name="Oval 6"/>
            <p:cNvSpPr>
              <a:spLocks noChangeArrowheads="1"/>
            </p:cNvSpPr>
            <p:nvPr/>
          </p:nvSpPr>
          <p:spPr bwMode="auto">
            <a:xfrm>
              <a:off x="4051" y="2663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3" name="Oval 7"/>
            <p:cNvSpPr>
              <a:spLocks noChangeArrowheads="1"/>
            </p:cNvSpPr>
            <p:nvPr/>
          </p:nvSpPr>
          <p:spPr bwMode="auto">
            <a:xfrm>
              <a:off x="4000" y="2124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4" name="Text Box 8" descr="blue055"/>
            <p:cNvSpPr txBox="1">
              <a:spLocks noChangeArrowheads="1"/>
            </p:cNvSpPr>
            <p:nvPr/>
          </p:nvSpPr>
          <p:spPr bwMode="auto">
            <a:xfrm>
              <a:off x="3307" y="213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239625" name="Text Box 9" descr="blue055"/>
            <p:cNvSpPr txBox="1">
              <a:spLocks noChangeArrowheads="1"/>
            </p:cNvSpPr>
            <p:nvPr/>
          </p:nvSpPr>
          <p:spPr bwMode="auto">
            <a:xfrm>
              <a:off x="3287" y="265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3</a:t>
              </a:r>
            </a:p>
          </p:txBody>
        </p:sp>
        <p:sp>
          <p:nvSpPr>
            <p:cNvPr id="239626" name="Text Box 10" descr="blue055"/>
            <p:cNvSpPr txBox="1">
              <a:spLocks noChangeArrowheads="1"/>
            </p:cNvSpPr>
            <p:nvPr/>
          </p:nvSpPr>
          <p:spPr bwMode="auto">
            <a:xfrm>
              <a:off x="3954" y="211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39628" name="Line 12"/>
            <p:cNvSpPr>
              <a:spLocks noChangeShapeType="1"/>
            </p:cNvSpPr>
            <p:nvPr/>
          </p:nvSpPr>
          <p:spPr bwMode="auto">
            <a:xfrm>
              <a:off x="3418" y="2329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9" name="Line 13"/>
            <p:cNvSpPr>
              <a:spLocks noChangeShapeType="1"/>
            </p:cNvSpPr>
            <p:nvPr/>
          </p:nvSpPr>
          <p:spPr bwMode="auto">
            <a:xfrm flipV="1">
              <a:off x="3527" y="2228"/>
              <a:ext cx="485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0" name="Line 14"/>
            <p:cNvSpPr>
              <a:spLocks noChangeShapeType="1"/>
            </p:cNvSpPr>
            <p:nvPr/>
          </p:nvSpPr>
          <p:spPr bwMode="auto">
            <a:xfrm flipV="1">
              <a:off x="3501" y="2283"/>
              <a:ext cx="530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4121" y="231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0" name="Text Box 24" descr="blue055"/>
            <p:cNvSpPr txBox="1">
              <a:spLocks noChangeArrowheads="1"/>
            </p:cNvSpPr>
            <p:nvPr/>
          </p:nvSpPr>
          <p:spPr bwMode="auto">
            <a:xfrm>
              <a:off x="3996" y="265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239647" name="Group 31"/>
          <p:cNvGrpSpPr>
            <a:grpSpLocks/>
          </p:cNvGrpSpPr>
          <p:nvPr/>
        </p:nvGrpSpPr>
        <p:grpSpPr bwMode="auto">
          <a:xfrm>
            <a:off x="4064000" y="4083050"/>
            <a:ext cx="3427413" cy="1133475"/>
            <a:chOff x="3061" y="3023"/>
            <a:chExt cx="2159" cy="714"/>
          </a:xfrm>
        </p:grpSpPr>
        <p:sp>
          <p:nvSpPr>
            <p:cNvPr id="239627" name="Text Box 11" descr="blue055"/>
            <p:cNvSpPr txBox="1">
              <a:spLocks noChangeArrowheads="1"/>
            </p:cNvSpPr>
            <p:nvPr/>
          </p:nvSpPr>
          <p:spPr bwMode="auto">
            <a:xfrm>
              <a:off x="4948" y="330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39632" name="Oval 16"/>
            <p:cNvSpPr>
              <a:spLocks noChangeArrowheads="1"/>
            </p:cNvSpPr>
            <p:nvPr/>
          </p:nvSpPr>
          <p:spPr bwMode="auto">
            <a:xfrm>
              <a:off x="5008" y="3314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3" name="Oval 17"/>
            <p:cNvSpPr>
              <a:spLocks noChangeArrowheads="1"/>
            </p:cNvSpPr>
            <p:nvPr/>
          </p:nvSpPr>
          <p:spPr bwMode="auto">
            <a:xfrm>
              <a:off x="4385" y="3312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4" name="Oval 18"/>
            <p:cNvSpPr>
              <a:spLocks noChangeArrowheads="1"/>
            </p:cNvSpPr>
            <p:nvPr/>
          </p:nvSpPr>
          <p:spPr bwMode="auto">
            <a:xfrm>
              <a:off x="3771" y="3312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5" name="Oval 19"/>
            <p:cNvSpPr>
              <a:spLocks noChangeArrowheads="1"/>
            </p:cNvSpPr>
            <p:nvPr/>
          </p:nvSpPr>
          <p:spPr bwMode="auto">
            <a:xfrm>
              <a:off x="3112" y="3320"/>
              <a:ext cx="164" cy="1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6" name="Text Box 20" descr="blue055"/>
            <p:cNvSpPr txBox="1">
              <a:spLocks noChangeArrowheads="1"/>
            </p:cNvSpPr>
            <p:nvPr/>
          </p:nvSpPr>
          <p:spPr bwMode="auto">
            <a:xfrm>
              <a:off x="3061" y="331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239637" name="Text Box 21" descr="blue055"/>
            <p:cNvSpPr txBox="1">
              <a:spLocks noChangeArrowheads="1"/>
            </p:cNvSpPr>
            <p:nvPr/>
          </p:nvSpPr>
          <p:spPr bwMode="auto">
            <a:xfrm>
              <a:off x="3724" y="329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3</a:t>
              </a:r>
            </a:p>
          </p:txBody>
        </p:sp>
        <p:sp>
          <p:nvSpPr>
            <p:cNvPr id="239638" name="Text Box 22" descr="blue055"/>
            <p:cNvSpPr txBox="1">
              <a:spLocks noChangeArrowheads="1"/>
            </p:cNvSpPr>
            <p:nvPr/>
          </p:nvSpPr>
          <p:spPr bwMode="auto">
            <a:xfrm>
              <a:off x="4349" y="329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cs typeface="Times New Roman" pitchFamily="18" charset="0"/>
                </a:rPr>
                <a:t>4</a:t>
              </a:r>
            </a:p>
          </p:txBody>
        </p:sp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3288" y="3406"/>
              <a:ext cx="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1" name="Line 25"/>
            <p:cNvSpPr>
              <a:spLocks noChangeShapeType="1"/>
            </p:cNvSpPr>
            <p:nvPr/>
          </p:nvSpPr>
          <p:spPr bwMode="auto">
            <a:xfrm>
              <a:off x="4578" y="3408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auto">
            <a:xfrm>
              <a:off x="3246" y="3023"/>
              <a:ext cx="1823" cy="301"/>
            </a:xfrm>
            <a:custGeom>
              <a:avLst/>
              <a:gdLst>
                <a:gd name="T0" fmla="*/ 0 w 1905"/>
                <a:gd name="T1" fmla="*/ 310 h 310"/>
                <a:gd name="T2" fmla="*/ 1062 w 1905"/>
                <a:gd name="T3" fmla="*/ 0 h 310"/>
                <a:gd name="T4" fmla="*/ 1905 w 1905"/>
                <a:gd name="T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" h="310">
                  <a:moveTo>
                    <a:pt x="0" y="310"/>
                  </a:moveTo>
                  <a:cubicBezTo>
                    <a:pt x="372" y="155"/>
                    <a:pt x="745" y="0"/>
                    <a:pt x="1062" y="0"/>
                  </a:cubicBezTo>
                  <a:cubicBezTo>
                    <a:pt x="1379" y="0"/>
                    <a:pt x="1642" y="155"/>
                    <a:pt x="1905" y="31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auto">
            <a:xfrm>
              <a:off x="3877" y="3497"/>
              <a:ext cx="1177" cy="240"/>
            </a:xfrm>
            <a:custGeom>
              <a:avLst/>
              <a:gdLst>
                <a:gd name="T0" fmla="*/ 0 w 1177"/>
                <a:gd name="T1" fmla="*/ 0 h 240"/>
                <a:gd name="T2" fmla="*/ 656 w 1177"/>
                <a:gd name="T3" fmla="*/ 240 h 240"/>
                <a:gd name="T4" fmla="*/ 1177 w 1177"/>
                <a:gd name="T5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7" h="240">
                  <a:moveTo>
                    <a:pt x="0" y="0"/>
                  </a:moveTo>
                  <a:cubicBezTo>
                    <a:pt x="230" y="120"/>
                    <a:pt x="460" y="240"/>
                    <a:pt x="656" y="240"/>
                  </a:cubicBezTo>
                  <a:cubicBezTo>
                    <a:pt x="852" y="240"/>
                    <a:pt x="1014" y="121"/>
                    <a:pt x="1177" y="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644" name="Text Box 28" descr="blue055"/>
          <p:cNvSpPr txBox="1">
            <a:spLocks noChangeArrowheads="1"/>
          </p:cNvSpPr>
          <p:nvPr/>
        </p:nvSpPr>
        <p:spPr bwMode="auto">
          <a:xfrm>
            <a:off x="827088" y="6021388"/>
            <a:ext cx="511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cs typeface="Times New Roman" pitchFamily="18" charset="0"/>
              </a:rPr>
              <a:t>How about if </a:t>
            </a:r>
            <a:r>
              <a:rPr lang="en-US" altLang="zh-CN" sz="2400" i="1" dirty="0">
                <a:cs typeface="Times New Roman" pitchFamily="18" charset="0"/>
              </a:rPr>
              <a:t>G</a:t>
            </a:r>
            <a:r>
              <a:rPr lang="en-US" altLang="zh-CN" sz="2400" dirty="0">
                <a:cs typeface="Times New Roman" pitchFamily="18" charset="0"/>
              </a:rPr>
              <a:t> contains a cycle?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447328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Property </a:t>
            </a:r>
            <a:r>
              <a:rPr lang="en-US" altLang="zh-CN" sz="2400" dirty="0">
                <a:ea typeface="宋体" pitchFamily="2" charset="-122"/>
              </a:rPr>
              <a:t>of The Component Graph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496300" cy="42672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The component graph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G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SCC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= 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SCC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E</a:t>
            </a:r>
            <a:r>
              <a:rPr lang="en-US" altLang="zh-CN" i="1" baseline="30000" dirty="0">
                <a:solidFill>
                  <a:srgbClr val="000000"/>
                </a:solidFill>
                <a:ea typeface="宋体" pitchFamily="2" charset="-122"/>
              </a:rPr>
              <a:t>SCC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is a directed acyclic graph.  (Lemma 22.13)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Proof: (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by contradiction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) Suppose that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G</a:t>
            </a:r>
            <a:r>
              <a:rPr lang="en-US" altLang="zh-CN" baseline="30000" dirty="0">
                <a:solidFill>
                  <a:srgbClr val="0033CC"/>
                </a:solidFill>
                <a:ea typeface="宋体" pitchFamily="2" charset="-122"/>
              </a:rPr>
              <a:t>SCC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is cyclic, that is, there exist two vertices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30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SCC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such that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and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are reachable from each other.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   Next, suppose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and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 r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epresent the two strongly connected components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of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G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respectively.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  Then according to the definition of component graph, vertices in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baseline="-25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2 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are reachable from each other, which contradicts with the definition of strongly 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"/>
          <p:cNvSpPr>
            <a:spLocks/>
          </p:cNvSpPr>
          <p:nvPr/>
        </p:nvSpPr>
        <p:spPr bwMode="auto">
          <a:xfrm>
            <a:off x="1619672" y="876300"/>
            <a:ext cx="1828800" cy="1981200"/>
          </a:xfrm>
          <a:custGeom>
            <a:avLst/>
            <a:gdLst>
              <a:gd name="T0" fmla="*/ 172 w 969"/>
              <a:gd name="T1" fmla="*/ 496 h 1178"/>
              <a:gd name="T2" fmla="*/ 144 w 969"/>
              <a:gd name="T3" fmla="*/ 333 h 1178"/>
              <a:gd name="T4" fmla="*/ 134 w 969"/>
              <a:gd name="T5" fmla="*/ 285 h 1178"/>
              <a:gd name="T6" fmla="*/ 201 w 969"/>
              <a:gd name="T7" fmla="*/ 170 h 1178"/>
              <a:gd name="T8" fmla="*/ 297 w 969"/>
              <a:gd name="T9" fmla="*/ 189 h 1178"/>
              <a:gd name="T10" fmla="*/ 345 w 969"/>
              <a:gd name="T11" fmla="*/ 228 h 1178"/>
              <a:gd name="T12" fmla="*/ 403 w 969"/>
              <a:gd name="T13" fmla="*/ 247 h 1178"/>
              <a:gd name="T14" fmla="*/ 508 w 969"/>
              <a:gd name="T15" fmla="*/ 228 h 1178"/>
              <a:gd name="T16" fmla="*/ 566 w 969"/>
              <a:gd name="T17" fmla="*/ 93 h 1178"/>
              <a:gd name="T18" fmla="*/ 662 w 969"/>
              <a:gd name="T19" fmla="*/ 36 h 1178"/>
              <a:gd name="T20" fmla="*/ 739 w 969"/>
              <a:gd name="T21" fmla="*/ 16 h 1178"/>
              <a:gd name="T22" fmla="*/ 777 w 969"/>
              <a:gd name="T23" fmla="*/ 7 h 1178"/>
              <a:gd name="T24" fmla="*/ 864 w 969"/>
              <a:gd name="T25" fmla="*/ 16 h 1178"/>
              <a:gd name="T26" fmla="*/ 883 w 969"/>
              <a:gd name="T27" fmla="*/ 74 h 1178"/>
              <a:gd name="T28" fmla="*/ 873 w 969"/>
              <a:gd name="T29" fmla="*/ 256 h 1178"/>
              <a:gd name="T30" fmla="*/ 844 w 969"/>
              <a:gd name="T31" fmla="*/ 276 h 1178"/>
              <a:gd name="T32" fmla="*/ 787 w 969"/>
              <a:gd name="T33" fmla="*/ 352 h 1178"/>
              <a:gd name="T34" fmla="*/ 806 w 969"/>
              <a:gd name="T35" fmla="*/ 506 h 1178"/>
              <a:gd name="T36" fmla="*/ 873 w 969"/>
              <a:gd name="T37" fmla="*/ 516 h 1178"/>
              <a:gd name="T38" fmla="*/ 912 w 969"/>
              <a:gd name="T39" fmla="*/ 554 h 1178"/>
              <a:gd name="T40" fmla="*/ 940 w 969"/>
              <a:gd name="T41" fmla="*/ 583 h 1178"/>
              <a:gd name="T42" fmla="*/ 931 w 969"/>
              <a:gd name="T43" fmla="*/ 813 h 1178"/>
              <a:gd name="T44" fmla="*/ 921 w 969"/>
              <a:gd name="T45" fmla="*/ 852 h 1178"/>
              <a:gd name="T46" fmla="*/ 883 w 969"/>
              <a:gd name="T47" fmla="*/ 909 h 1178"/>
              <a:gd name="T48" fmla="*/ 873 w 969"/>
              <a:gd name="T49" fmla="*/ 938 h 1178"/>
              <a:gd name="T50" fmla="*/ 787 w 969"/>
              <a:gd name="T51" fmla="*/ 986 h 1178"/>
              <a:gd name="T52" fmla="*/ 489 w 969"/>
              <a:gd name="T53" fmla="*/ 1005 h 1178"/>
              <a:gd name="T54" fmla="*/ 412 w 969"/>
              <a:gd name="T55" fmla="*/ 1072 h 1178"/>
              <a:gd name="T56" fmla="*/ 288 w 969"/>
              <a:gd name="T57" fmla="*/ 1178 h 1178"/>
              <a:gd name="T58" fmla="*/ 28 w 969"/>
              <a:gd name="T59" fmla="*/ 1082 h 1178"/>
              <a:gd name="T60" fmla="*/ 67 w 969"/>
              <a:gd name="T61" fmla="*/ 871 h 1178"/>
              <a:gd name="T62" fmla="*/ 220 w 969"/>
              <a:gd name="T63" fmla="*/ 775 h 1178"/>
              <a:gd name="T64" fmla="*/ 259 w 969"/>
              <a:gd name="T65" fmla="*/ 736 h 1178"/>
              <a:gd name="T66" fmla="*/ 172 w 969"/>
              <a:gd name="T67" fmla="*/ 496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latin typeface="+mn-lt"/>
              </a:rPr>
              <a:t>Property of G</a:t>
            </a:r>
            <a:r>
              <a:rPr lang="en-US" altLang="zh-TW" baseline="30000" smtClean="0">
                <a:latin typeface="+mn-lt"/>
              </a:rPr>
              <a:t>SCC</a:t>
            </a: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9178" y="3022600"/>
            <a:ext cx="510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Suppose the DAG (directed acyclic graph) on the right side is the </a:t>
            </a:r>
            <a:r>
              <a:rPr lang="en-US" altLang="zh-TW" sz="24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24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2400" baseline="-250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of some graph </a:t>
            </a:r>
            <a:r>
              <a:rPr lang="en-US" altLang="zh-TW" sz="24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</a:p>
        </p:txBody>
      </p:sp>
      <p:grpSp>
        <p:nvGrpSpPr>
          <p:cNvPr id="10244" name="Group 26"/>
          <p:cNvGrpSpPr>
            <a:grpSpLocks/>
          </p:cNvGrpSpPr>
          <p:nvPr/>
        </p:nvGrpSpPr>
        <p:grpSpPr bwMode="auto">
          <a:xfrm>
            <a:off x="5314578" y="723900"/>
            <a:ext cx="2971800" cy="2286000"/>
            <a:chOff x="3408" y="672"/>
            <a:chExt cx="1872" cy="1440"/>
          </a:xfrm>
        </p:grpSpPr>
        <p:sp>
          <p:nvSpPr>
            <p:cNvPr id="10246" name="Oval 7"/>
            <p:cNvSpPr>
              <a:spLocks noChangeArrowheads="1"/>
            </p:cNvSpPr>
            <p:nvPr/>
          </p:nvSpPr>
          <p:spPr bwMode="auto">
            <a:xfrm>
              <a:off x="3456" y="1547"/>
              <a:ext cx="240" cy="218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247" name="Oval 8"/>
            <p:cNvSpPr>
              <a:spLocks noChangeArrowheads="1"/>
            </p:cNvSpPr>
            <p:nvPr/>
          </p:nvSpPr>
          <p:spPr bwMode="auto">
            <a:xfrm>
              <a:off x="4032" y="1547"/>
              <a:ext cx="240" cy="218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248" name="Oval 9"/>
            <p:cNvSpPr>
              <a:spLocks noChangeArrowheads="1"/>
            </p:cNvSpPr>
            <p:nvPr/>
          </p:nvSpPr>
          <p:spPr bwMode="auto">
            <a:xfrm>
              <a:off x="4560" y="1547"/>
              <a:ext cx="240" cy="218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cxnSp>
          <p:nvCxnSpPr>
            <p:cNvPr id="10249" name="AutoShape 10"/>
            <p:cNvCxnSpPr>
              <a:cxnSpLocks noChangeShapeType="1"/>
              <a:stCxn id="10246" idx="6"/>
              <a:endCxn id="10247" idx="2"/>
            </p:cNvCxnSpPr>
            <p:nvPr/>
          </p:nvCxnSpPr>
          <p:spPr bwMode="auto">
            <a:xfrm>
              <a:off x="3696" y="1656"/>
              <a:ext cx="336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AutoShape 11"/>
            <p:cNvCxnSpPr>
              <a:cxnSpLocks noChangeShapeType="1"/>
              <a:stCxn id="10247" idx="6"/>
              <a:endCxn id="10248" idx="2"/>
            </p:cNvCxnSpPr>
            <p:nvPr/>
          </p:nvCxnSpPr>
          <p:spPr bwMode="auto">
            <a:xfrm>
              <a:off x="4272" y="1656"/>
              <a:ext cx="288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3408" y="17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B400B4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rgbClr val="B400B4"/>
                  </a:solidFill>
                  <a:latin typeface="+mn-lt"/>
                </a:rPr>
                <a:t>1</a:t>
              </a:r>
              <a:endParaRPr lang="en-US" altLang="zh-TW" sz="1800" baseline="-25000" dirty="0">
                <a:solidFill>
                  <a:srgbClr val="B400B4"/>
                </a:solidFill>
                <a:latin typeface="+mn-lt"/>
              </a:endParaRPr>
            </a:p>
          </p:txBody>
        </p:sp>
        <p:sp>
          <p:nvSpPr>
            <p:cNvPr id="10252" name="Rectangle 13"/>
            <p:cNvSpPr>
              <a:spLocks noChangeArrowheads="1"/>
            </p:cNvSpPr>
            <p:nvPr/>
          </p:nvSpPr>
          <p:spPr bwMode="auto">
            <a:xfrm>
              <a:off x="3984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F83B00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rgbClr val="F83B00"/>
                  </a:solidFill>
                  <a:latin typeface="+mn-lt"/>
                </a:rPr>
                <a:t>2</a:t>
              </a:r>
              <a:endParaRPr lang="en-US" altLang="zh-TW" sz="1800" baseline="-25000" dirty="0">
                <a:solidFill>
                  <a:srgbClr val="F83B00"/>
                </a:solidFill>
                <a:latin typeface="+mn-lt"/>
              </a:endParaRPr>
            </a:p>
          </p:txBody>
        </p:sp>
        <p:sp>
          <p:nvSpPr>
            <p:cNvPr id="10253" name="Rectangle 14"/>
            <p:cNvSpPr>
              <a:spLocks noChangeArrowheads="1"/>
            </p:cNvSpPr>
            <p:nvPr/>
          </p:nvSpPr>
          <p:spPr bwMode="auto">
            <a:xfrm>
              <a:off x="4512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00C000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rgbClr val="00C000"/>
                  </a:solidFill>
                  <a:latin typeface="+mn-lt"/>
                </a:rPr>
                <a:t>3</a:t>
              </a:r>
              <a:endParaRPr lang="en-US" altLang="zh-TW" sz="1800" baseline="-25000" dirty="0">
                <a:solidFill>
                  <a:srgbClr val="00C000"/>
                </a:solidFill>
                <a:latin typeface="+mn-lt"/>
              </a:endParaRPr>
            </a:p>
          </p:txBody>
        </p:sp>
        <p:sp>
          <p:nvSpPr>
            <p:cNvPr id="10254" name="Oval 15"/>
            <p:cNvSpPr>
              <a:spLocks noChangeArrowheads="1"/>
            </p:cNvSpPr>
            <p:nvPr/>
          </p:nvSpPr>
          <p:spPr bwMode="auto">
            <a:xfrm>
              <a:off x="3744" y="1067"/>
              <a:ext cx="240" cy="218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255" name="Oval 16"/>
            <p:cNvSpPr>
              <a:spLocks noChangeArrowheads="1"/>
            </p:cNvSpPr>
            <p:nvPr/>
          </p:nvSpPr>
          <p:spPr bwMode="auto">
            <a:xfrm>
              <a:off x="4320" y="1067"/>
              <a:ext cx="240" cy="218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0256" name="Oval 17"/>
            <p:cNvSpPr>
              <a:spLocks noChangeArrowheads="1"/>
            </p:cNvSpPr>
            <p:nvPr/>
          </p:nvSpPr>
          <p:spPr bwMode="auto">
            <a:xfrm>
              <a:off x="4944" y="1067"/>
              <a:ext cx="240" cy="218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cxnSp>
          <p:nvCxnSpPr>
            <p:cNvPr id="10257" name="AutoShape 18"/>
            <p:cNvCxnSpPr>
              <a:cxnSpLocks noChangeShapeType="1"/>
              <a:stCxn id="10246" idx="0"/>
              <a:endCxn id="10254" idx="3"/>
            </p:cNvCxnSpPr>
            <p:nvPr/>
          </p:nvCxnSpPr>
          <p:spPr bwMode="auto">
            <a:xfrm flipV="1">
              <a:off x="3576" y="1253"/>
              <a:ext cx="203" cy="294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9"/>
            <p:cNvCxnSpPr>
              <a:cxnSpLocks noChangeShapeType="1"/>
              <a:stCxn id="10254" idx="6"/>
              <a:endCxn id="10255" idx="2"/>
            </p:cNvCxnSpPr>
            <p:nvPr/>
          </p:nvCxnSpPr>
          <p:spPr bwMode="auto">
            <a:xfrm>
              <a:off x="3984" y="1176"/>
              <a:ext cx="336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20"/>
            <p:cNvCxnSpPr>
              <a:cxnSpLocks noChangeShapeType="1"/>
              <a:stCxn id="10255" idx="3"/>
              <a:endCxn id="10247" idx="0"/>
            </p:cNvCxnSpPr>
            <p:nvPr/>
          </p:nvCxnSpPr>
          <p:spPr bwMode="auto">
            <a:xfrm flipH="1">
              <a:off x="4152" y="1253"/>
              <a:ext cx="203" cy="294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21"/>
            <p:cNvCxnSpPr>
              <a:cxnSpLocks noChangeShapeType="1"/>
              <a:stCxn id="10256" idx="3"/>
              <a:endCxn id="10248" idx="7"/>
            </p:cNvCxnSpPr>
            <p:nvPr/>
          </p:nvCxnSpPr>
          <p:spPr bwMode="auto">
            <a:xfrm flipH="1">
              <a:off x="4765" y="1253"/>
              <a:ext cx="214" cy="32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Rectangle 22"/>
            <p:cNvSpPr>
              <a:spLocks noChangeArrowheads="1"/>
            </p:cNvSpPr>
            <p:nvPr/>
          </p:nvSpPr>
          <p:spPr bwMode="auto">
            <a:xfrm>
              <a:off x="4272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chemeClr val="accent2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chemeClr val="accent2"/>
                  </a:solidFill>
                  <a:latin typeface="+mn-lt"/>
                </a:rPr>
                <a:t>5</a:t>
              </a:r>
              <a:endParaRPr lang="en-US" altLang="zh-TW" sz="1800" baseline="-250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262" name="Rectangle 23"/>
            <p:cNvSpPr>
              <a:spLocks noChangeArrowheads="1"/>
            </p:cNvSpPr>
            <p:nvPr/>
          </p:nvSpPr>
          <p:spPr bwMode="auto">
            <a:xfrm>
              <a:off x="3648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000066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rgbClr val="000066"/>
                  </a:solidFill>
                  <a:latin typeface="+mn-lt"/>
                </a:rPr>
                <a:t>4</a:t>
              </a:r>
              <a:endParaRPr lang="en-US" altLang="zh-TW" sz="1800" baseline="-25000" dirty="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10263" name="Rectangle 24"/>
            <p:cNvSpPr>
              <a:spLocks noChangeArrowheads="1"/>
            </p:cNvSpPr>
            <p:nvPr/>
          </p:nvSpPr>
          <p:spPr bwMode="auto">
            <a:xfrm>
              <a:off x="4896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663300"/>
                  </a:solidFill>
                  <a:latin typeface="+mn-lt"/>
                </a:rPr>
                <a:t>v</a:t>
              </a:r>
              <a:r>
                <a:rPr lang="en-US" altLang="zh-TW" sz="2800" baseline="-25000" dirty="0">
                  <a:solidFill>
                    <a:srgbClr val="663300"/>
                  </a:solidFill>
                  <a:latin typeface="+mn-lt"/>
                </a:rPr>
                <a:t>6</a:t>
              </a:r>
              <a:endParaRPr lang="en-US" altLang="zh-TW" sz="1800" baseline="-25000" dirty="0">
                <a:solidFill>
                  <a:srgbClr val="663300"/>
                </a:solidFill>
                <a:latin typeface="+mn-lt"/>
              </a:endParaRPr>
            </a:p>
          </p:txBody>
        </p:sp>
      </p:grpSp>
      <p:sp>
        <p:nvSpPr>
          <p:cNvPr id="503833" name="Rectangle 25"/>
          <p:cNvSpPr>
            <a:spLocks noChangeArrowheads="1"/>
          </p:cNvSpPr>
          <p:nvPr/>
        </p:nvSpPr>
        <p:spPr bwMode="auto">
          <a:xfrm>
            <a:off x="209178" y="4365104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Now, suppose we perform DFS on </a:t>
            </a:r>
            <a:r>
              <a:rPr lang="en-US" altLang="zh-TW" sz="24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endParaRPr lang="en-US" altLang="zh-TW" sz="2400" i="1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</a:t>
            </a:r>
            <a:r>
              <a:rPr lang="en-US" altLang="zh-TW" sz="2400" i="1" dirty="0" smtClean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24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be a</a:t>
            </a:r>
            <a:r>
              <a:rPr lang="en-US" altLang="zh-TW" sz="24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node with largest finishing time</a:t>
            </a:r>
          </a:p>
          <a:p>
            <a:pPr marL="457200" indent="-457200" algn="l">
              <a:spcBef>
                <a:spcPct val="20000"/>
              </a:spcBef>
            </a:pPr>
            <a:endParaRPr lang="en-US" altLang="zh-TW" sz="2400" dirty="0">
              <a:solidFill>
                <a:srgbClr val="663300"/>
              </a:solidFill>
              <a:latin typeface="+mn-lt"/>
              <a:sym typeface="Symbol" pitchFamily="18" charset="2"/>
            </a:endParaRP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400" dirty="0">
                <a:solidFill>
                  <a:srgbClr val="663300"/>
                </a:solidFill>
                <a:latin typeface="+mn-lt"/>
                <a:sym typeface="Symbol" pitchFamily="18" charset="2"/>
              </a:rPr>
              <a:t>Question:</a:t>
            </a:r>
            <a:r>
              <a:rPr lang="en-US" altLang="zh-TW" sz="2400" dirty="0">
                <a:solidFill>
                  <a:srgbClr val="006600"/>
                </a:solidFill>
                <a:latin typeface="+mn-lt"/>
                <a:sym typeface="Symbol" pitchFamily="18" charset="2"/>
              </a:rPr>
              <a:t>  </a:t>
            </a: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Which SCC can </a:t>
            </a:r>
            <a:r>
              <a:rPr lang="en-US" altLang="zh-TW" sz="24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be located ? </a:t>
            </a:r>
            <a:endParaRPr lang="en-US" altLang="zh-TW" sz="2400" dirty="0" smtClean="0">
              <a:solidFill>
                <a:schemeClr val="accent2"/>
              </a:solidFill>
              <a:latin typeface="+mn-lt"/>
              <a:sym typeface="Symbol" pitchFamily="18" charset="2"/>
            </a:endParaRP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4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                  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see next Lemma)</a:t>
            </a:r>
          </a:p>
        </p:txBody>
      </p:sp>
      <p:sp>
        <p:nvSpPr>
          <p:cNvPr id="24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latin typeface="+mn-lt"/>
                <a:ea typeface="宋体" pitchFamily="2" charset="-122"/>
              </a:rPr>
              <a:t>Property of The Component Graph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113" y="1678703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286378" y="1824335"/>
            <a:ext cx="79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US" altLang="zh-TW" sz="2400" baseline="30000" dirty="0">
                <a:solidFill>
                  <a:srgbClr val="006600"/>
                </a:solidFill>
                <a:sym typeface="Symbol" pitchFamily="18" charset="2"/>
              </a:rPr>
              <a:t>SCC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 bwMode="auto">
          <a:xfrm>
            <a:off x="4139952" y="1824335"/>
            <a:ext cx="792088" cy="2308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2123728" y="23749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29415" y="220024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solidFill>
                  <a:srgbClr val="006600"/>
                </a:solidFill>
                <a:sym typeface="Symbol" pitchFamily="18" charset="2"/>
              </a:rPr>
              <a:t>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66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3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3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build="p" bldLvl="2" autoUpdateAnimBg="0"/>
      <p:bldP spid="503833" grpId="0" uiExpand="1" build="p" bldLvl="2" autoUpdateAnimBg="0"/>
      <p:bldP spid="30" grpId="0" animBg="1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latin typeface="+mn-lt"/>
              </a:rPr>
              <a:t>Property of G</a:t>
            </a:r>
            <a:r>
              <a:rPr lang="en-US" altLang="zh-TW" baseline="30000" smtClean="0">
                <a:latin typeface="+mn-lt"/>
              </a:rPr>
              <a:t>SCC</a:t>
            </a:r>
          </a:p>
        </p:txBody>
      </p:sp>
      <p:sp>
        <p:nvSpPr>
          <p:cNvPr id="504854" name="Rectangle 22"/>
          <p:cNvSpPr>
            <a:spLocks noChangeArrowheads="1"/>
          </p:cNvSpPr>
          <p:nvPr/>
        </p:nvSpPr>
        <p:spPr bwMode="auto">
          <a:xfrm>
            <a:off x="228600" y="1295400"/>
            <a:ext cx="8807896" cy="4572000"/>
          </a:xfrm>
          <a:prstGeom prst="rect">
            <a:avLst/>
          </a:prstGeom>
          <a:solidFill>
            <a:srgbClr val="D5D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Lemma: 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Consider any graph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. 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Let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be its component graph.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Suppose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is a vertex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with at least one incoming edge. 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Then, the node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finishing last in any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of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cannot be a vertex of the SCC corresponding to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 </a:t>
            </a:r>
            <a:endParaRPr lang="en-US" altLang="zh-TW" sz="3200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4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latin typeface="+mn-lt"/>
                <a:ea typeface="宋体" pitchFamily="2" charset="-122"/>
              </a:rPr>
              <a:t>Property of The Component Graph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0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4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4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4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4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latin typeface="+mn-lt"/>
              </a:rPr>
              <a:t>Proof</a:t>
            </a:r>
            <a:endParaRPr lang="en-US" altLang="zh-TW" baseline="30000" smtClean="0">
              <a:latin typeface="+mn-lt"/>
            </a:endParaRPr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228600" y="1143000"/>
            <a:ext cx="571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</a:t>
            </a:r>
            <a:r>
              <a:rPr lang="en-US" altLang="zh-TW" sz="32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= SCC corresponding to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Since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has incoming edge, there exists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w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such that (</a:t>
            </a:r>
            <a:r>
              <a:rPr lang="en-US" altLang="zh-TW" sz="3200" i="1" dirty="0" err="1">
                <a:solidFill>
                  <a:srgbClr val="006600"/>
                </a:solidFill>
                <a:latin typeface="+mn-lt"/>
                <a:sym typeface="Symbol" pitchFamily="18" charset="2"/>
              </a:rPr>
              <a:t>w</a:t>
            </a:r>
            <a:r>
              <a:rPr lang="en-US" altLang="zh-TW" sz="3200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,</a:t>
            </a:r>
            <a:r>
              <a:rPr lang="en-US" altLang="zh-TW" sz="3200" i="1" dirty="0" err="1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is an edge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endParaRPr lang="en-US" altLang="zh-TW" sz="1200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56325" y="1412875"/>
            <a:ext cx="2073275" cy="1787525"/>
            <a:chOff x="3878" y="890"/>
            <a:chExt cx="1306" cy="112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878" y="890"/>
              <a:ext cx="110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>
                  <a:solidFill>
                    <a:schemeClr val="tx2"/>
                  </a:solidFill>
                  <a:latin typeface="+mn-lt"/>
                </a:rPr>
                <a:t>Inside</a:t>
              </a:r>
              <a:r>
                <a:rPr lang="en-US" altLang="zh-TW" sz="2800">
                  <a:solidFill>
                    <a:schemeClr val="tx2"/>
                  </a:solidFill>
                  <a:latin typeface="+mn-lt"/>
                </a:rPr>
                <a:t> G</a:t>
              </a:r>
              <a:r>
                <a:rPr lang="en-US" altLang="zh-TW" sz="2800" baseline="30000">
                  <a:solidFill>
                    <a:schemeClr val="tx2"/>
                  </a:solidFill>
                  <a:latin typeface="+mn-lt"/>
                </a:rPr>
                <a:t>SCC</a:t>
              </a:r>
              <a:endParaRPr lang="en-US" altLang="zh-TW" sz="1800" baseline="300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4272" y="1451"/>
              <a:ext cx="240" cy="218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4848" y="1451"/>
              <a:ext cx="240" cy="218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  <p:cxnSp>
          <p:nvCxnSpPr>
            <p:cNvPr id="12297" name="AutoShape 9"/>
            <p:cNvCxnSpPr>
              <a:cxnSpLocks noChangeShapeType="1"/>
              <a:stCxn id="12295" idx="6"/>
              <a:endCxn id="12296" idx="2"/>
            </p:cNvCxnSpPr>
            <p:nvPr/>
          </p:nvCxnSpPr>
          <p:spPr bwMode="auto">
            <a:xfrm>
              <a:off x="4512" y="1560"/>
              <a:ext cx="336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>
              <a:off x="4224" y="1616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B400B4"/>
                  </a:solidFill>
                  <a:latin typeface="+mn-lt"/>
                </a:rPr>
                <a:t>w</a:t>
              </a:r>
              <a:endParaRPr lang="en-US" altLang="zh-TW" sz="1800" i="1" baseline="-25000" dirty="0">
                <a:solidFill>
                  <a:srgbClr val="B400B4"/>
                </a:solidFill>
                <a:latin typeface="+mn-lt"/>
              </a:endParaRPr>
            </a:p>
          </p:txBody>
        </p:sp>
        <p:sp>
          <p:nvSpPr>
            <p:cNvPr id="12299" name="Rectangle 12"/>
            <p:cNvSpPr>
              <a:spLocks noChangeArrowheads="1"/>
            </p:cNvSpPr>
            <p:nvPr/>
          </p:nvSpPr>
          <p:spPr bwMode="auto">
            <a:xfrm>
              <a:off x="4800" y="163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 i="1" dirty="0">
                  <a:solidFill>
                    <a:srgbClr val="F83B00"/>
                  </a:solidFill>
                  <a:latin typeface="+mn-lt"/>
                </a:rPr>
                <a:t>v</a:t>
              </a:r>
              <a:endParaRPr lang="en-US" altLang="zh-TW" sz="1800" i="1" baseline="-25000" dirty="0">
                <a:solidFill>
                  <a:srgbClr val="F83B00"/>
                </a:solidFill>
                <a:latin typeface="+mn-lt"/>
              </a:endParaRPr>
            </a:p>
          </p:txBody>
        </p:sp>
      </p:grpSp>
      <p:sp>
        <p:nvSpPr>
          <p:cNvPr id="505870" name="Rectangle 14"/>
          <p:cNvSpPr>
            <a:spLocks noChangeArrowheads="1"/>
          </p:cNvSpPr>
          <p:nvPr/>
        </p:nvSpPr>
        <p:spPr bwMode="auto">
          <a:xfrm>
            <a:off x="228600" y="38862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In the next two slides, we shall show that some node in </a:t>
            </a:r>
            <a:r>
              <a:rPr lang="en-US" altLang="zh-TW" sz="32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w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must finish later than any node in </a:t>
            </a:r>
            <a:r>
              <a:rPr lang="en-US" altLang="zh-TW" sz="32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Consequently,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cannot be in </a:t>
            </a:r>
            <a:r>
              <a:rPr lang="en-US" altLang="zh-TW" sz="32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</a:p>
        </p:txBody>
      </p:sp>
      <p:sp>
        <p:nvSpPr>
          <p:cNvPr id="12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latin typeface="+mn-lt"/>
                <a:ea typeface="宋体" pitchFamily="2" charset="-122"/>
              </a:rPr>
              <a:t>Property of The Component Graph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6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5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5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bldLvl="2" autoUpdateAnimBg="0"/>
      <p:bldP spid="505870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Proof</a:t>
            </a:r>
            <a:endParaRPr lang="en-US" altLang="zh-TW" baseline="30000" smtClean="0"/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304800" y="1219200"/>
            <a:ext cx="54102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</a:pP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</a:t>
            </a:r>
            <a:r>
              <a:rPr lang="en-US" altLang="zh-TW" sz="28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= 1st node in </a:t>
            </a:r>
            <a:r>
              <a:rPr lang="en-US" altLang="zh-TW" sz="28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w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		    discovered by </a:t>
            </a:r>
            <a:r>
              <a:rPr lang="en-US" altLang="zh-TW" sz="28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</a:t>
            </a:r>
            <a:r>
              <a:rPr lang="en-US" altLang="zh-TW" sz="28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= 1st node in </a:t>
            </a:r>
            <a:r>
              <a:rPr lang="en-US" altLang="zh-TW" sz="28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		    discovered by </a:t>
            </a:r>
            <a:r>
              <a:rPr lang="en-US" altLang="zh-TW" sz="28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</a:t>
            </a:r>
            <a:r>
              <a:rPr lang="en-US" altLang="zh-TW" sz="2800" dirty="0">
                <a:solidFill>
                  <a:srgbClr val="CC3300"/>
                </a:solidFill>
                <a:latin typeface="+mn-lt"/>
                <a:sym typeface="Symbol" pitchFamily="18" charset="2"/>
              </a:rPr>
              <a:t>z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= last node in </a:t>
            </a:r>
            <a:r>
              <a:rPr lang="en-US" altLang="zh-TW" sz="2800" dirty="0">
                <a:solidFill>
                  <a:srgbClr val="CC0099"/>
                </a:solidFill>
                <a:latin typeface="+mn-lt"/>
                <a:sym typeface="Symbol" pitchFamily="18" charset="2"/>
              </a:rPr>
              <a:t>SCC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v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	    finished by </a:t>
            </a:r>
            <a:r>
              <a:rPr lang="en-US" altLang="zh-TW" sz="28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dirty="0">
                <a:latin typeface="+mn-lt"/>
                <a:sym typeface="Symbol" pitchFamily="18" charset="2"/>
              </a:rPr>
              <a:t>// Note:  z may be the same as y</a:t>
            </a:r>
            <a:r>
              <a:rPr lang="en-US" altLang="zh-TW" dirty="0">
                <a:solidFill>
                  <a:srgbClr val="663300"/>
                </a:solidFill>
                <a:latin typeface="+mn-lt"/>
                <a:sym typeface="Symbol" pitchFamily="18" charset="2"/>
              </a:rPr>
              <a:t> </a:t>
            </a:r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179388" y="5229225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</a:pP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By white-path theorem, we must have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TW" sz="280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d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>
                <a:solidFill>
                  <a:srgbClr val="CC33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  </a:t>
            </a:r>
            <a:r>
              <a:rPr lang="en-US" altLang="zh-TW" sz="280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d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>
                <a:solidFill>
                  <a:srgbClr val="CC33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  </a:t>
            </a:r>
            <a:r>
              <a:rPr lang="en-US" altLang="zh-TW" sz="280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>
                <a:solidFill>
                  <a:srgbClr val="CC33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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TW" sz="280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>
                <a:solidFill>
                  <a:srgbClr val="CC33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334000" y="990600"/>
            <a:ext cx="3657600" cy="2895600"/>
            <a:chOff x="3360" y="1008"/>
            <a:chExt cx="2304" cy="1824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3360" y="1008"/>
              <a:ext cx="1127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>
                  <a:solidFill>
                    <a:schemeClr val="tx2"/>
                  </a:solidFill>
                  <a:latin typeface="Comic Sans MS" pitchFamily="66" charset="0"/>
                </a:rPr>
                <a:t>Inside</a:t>
              </a:r>
              <a:r>
                <a:rPr lang="en-US" altLang="zh-TW" sz="2800">
                  <a:solidFill>
                    <a:schemeClr val="tx2"/>
                  </a:solidFill>
                  <a:latin typeface="Comic Sans MS" pitchFamily="66" charset="0"/>
                </a:rPr>
                <a:t> G</a:t>
              </a:r>
              <a:endParaRPr lang="en-US" altLang="zh-TW" sz="1800" baseline="30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3703" y="1600"/>
              <a:ext cx="784" cy="788"/>
            </a:xfrm>
            <a:prstGeom prst="ellipse">
              <a:avLst/>
            </a:prstGeom>
            <a:noFill/>
            <a:ln w="38100">
              <a:solidFill>
                <a:srgbClr val="B400B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4782" y="1600"/>
              <a:ext cx="735" cy="788"/>
            </a:xfrm>
            <a:prstGeom prst="ellipse">
              <a:avLst/>
            </a:prstGeom>
            <a:noFill/>
            <a:ln w="38100">
              <a:solidFill>
                <a:srgbClr val="F83B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654" y="2438"/>
              <a:ext cx="88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lvl="1" algn="l">
                <a:spcBef>
                  <a:spcPct val="20000"/>
                </a:spcBef>
              </a:pPr>
              <a:r>
                <a:rPr lang="en-US" altLang="zh-TW" sz="2800">
                  <a:solidFill>
                    <a:srgbClr val="CC0099"/>
                  </a:solidFill>
                  <a:latin typeface="Comic Sans MS" pitchFamily="66" charset="0"/>
                  <a:sym typeface="Symbol" pitchFamily="18" charset="2"/>
                </a:rPr>
                <a:t>SCC</a:t>
              </a: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altLang="zh-TW" sz="2800">
                  <a:solidFill>
                    <a:srgbClr val="006600"/>
                  </a:solidFill>
                  <a:latin typeface="Comic Sans MS" pitchFamily="66" charset="0"/>
                  <a:sym typeface="Symbol" pitchFamily="18" charset="2"/>
                </a:rPr>
                <a:t>w</a:t>
              </a: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  <a:endParaRPr lang="en-US" altLang="zh-TW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3322" name="Rectangle 12"/>
            <p:cNvSpPr>
              <a:spLocks noChangeArrowheads="1"/>
            </p:cNvSpPr>
            <p:nvPr/>
          </p:nvSpPr>
          <p:spPr bwMode="auto">
            <a:xfrm>
              <a:off x="4782" y="2438"/>
              <a:ext cx="88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lvl="1" algn="l">
                <a:spcBef>
                  <a:spcPct val="20000"/>
                </a:spcBef>
              </a:pPr>
              <a:r>
                <a:rPr lang="en-US" altLang="zh-TW" sz="2800">
                  <a:solidFill>
                    <a:srgbClr val="CC0099"/>
                  </a:solidFill>
                  <a:latin typeface="Comic Sans MS" pitchFamily="66" charset="0"/>
                  <a:sym typeface="Symbol" pitchFamily="18" charset="2"/>
                </a:rPr>
                <a:t>SCC</a:t>
              </a: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(</a:t>
              </a:r>
              <a:r>
                <a:rPr lang="en-US" altLang="zh-TW" sz="2800">
                  <a:solidFill>
                    <a:srgbClr val="006600"/>
                  </a:solidFill>
                  <a:latin typeface="Comic Sans MS" pitchFamily="66" charset="0"/>
                  <a:sym typeface="Symbol" pitchFamily="18" charset="2"/>
                </a:rPr>
                <a:t>v</a:t>
              </a: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  <a:endParaRPr lang="en-US" altLang="zh-TW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3323" name="Freeform 14"/>
            <p:cNvSpPr>
              <a:spLocks/>
            </p:cNvSpPr>
            <p:nvPr/>
          </p:nvSpPr>
          <p:spPr bwMode="auto">
            <a:xfrm>
              <a:off x="4144" y="1550"/>
              <a:ext cx="932" cy="255"/>
            </a:xfrm>
            <a:custGeom>
              <a:avLst/>
              <a:gdLst>
                <a:gd name="T0" fmla="*/ 0 w 912"/>
                <a:gd name="T1" fmla="*/ 250 h 248"/>
                <a:gd name="T2" fmla="*/ 514 w 912"/>
                <a:gd name="T3" fmla="*/ 8 h 248"/>
                <a:gd name="T4" fmla="*/ 1084 w 912"/>
                <a:gd name="T5" fmla="*/ 309 h 248"/>
                <a:gd name="T6" fmla="*/ 0 60000 65536"/>
                <a:gd name="T7" fmla="*/ 0 60000 65536"/>
                <a:gd name="T8" fmla="*/ 0 60000 65536"/>
                <a:gd name="T9" fmla="*/ 0 w 912"/>
                <a:gd name="T10" fmla="*/ 0 h 248"/>
                <a:gd name="T11" fmla="*/ 912 w 912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8">
                  <a:moveTo>
                    <a:pt x="0" y="200"/>
                  </a:moveTo>
                  <a:cubicBezTo>
                    <a:pt x="140" y="100"/>
                    <a:pt x="280" y="0"/>
                    <a:pt x="432" y="8"/>
                  </a:cubicBezTo>
                  <a:cubicBezTo>
                    <a:pt x="584" y="16"/>
                    <a:pt x="748" y="132"/>
                    <a:pt x="912" y="248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Freeform 15"/>
            <p:cNvSpPr>
              <a:spLocks/>
            </p:cNvSpPr>
            <p:nvPr/>
          </p:nvSpPr>
          <p:spPr bwMode="auto">
            <a:xfrm>
              <a:off x="4291" y="1936"/>
              <a:ext cx="834" cy="107"/>
            </a:xfrm>
            <a:custGeom>
              <a:avLst/>
              <a:gdLst>
                <a:gd name="T0" fmla="*/ 0 w 816"/>
                <a:gd name="T1" fmla="*/ 130 h 104"/>
                <a:gd name="T2" fmla="*/ 457 w 816"/>
                <a:gd name="T3" fmla="*/ 8 h 104"/>
                <a:gd name="T4" fmla="*/ 972 w 816"/>
                <a:gd name="T5" fmla="*/ 72 h 104"/>
                <a:gd name="T6" fmla="*/ 0 60000 65536"/>
                <a:gd name="T7" fmla="*/ 0 60000 65536"/>
                <a:gd name="T8" fmla="*/ 0 60000 65536"/>
                <a:gd name="T9" fmla="*/ 0 w 816"/>
                <a:gd name="T10" fmla="*/ 0 h 104"/>
                <a:gd name="T11" fmla="*/ 816 w 81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04">
                  <a:moveTo>
                    <a:pt x="0" y="104"/>
                  </a:moveTo>
                  <a:cubicBezTo>
                    <a:pt x="124" y="60"/>
                    <a:pt x="248" y="16"/>
                    <a:pt x="384" y="8"/>
                  </a:cubicBezTo>
                  <a:cubicBezTo>
                    <a:pt x="520" y="0"/>
                    <a:pt x="668" y="28"/>
                    <a:pt x="816" y="56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Oval 17"/>
            <p:cNvSpPr>
              <a:spLocks noChangeArrowheads="1"/>
            </p:cNvSpPr>
            <p:nvPr/>
          </p:nvSpPr>
          <p:spPr bwMode="auto">
            <a:xfrm>
              <a:off x="3948" y="1747"/>
              <a:ext cx="147" cy="148"/>
            </a:xfrm>
            <a:prstGeom prst="ellipse">
              <a:avLst/>
            </a:prstGeom>
            <a:solidFill>
              <a:srgbClr val="FECED3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6" name="Oval 18"/>
            <p:cNvSpPr>
              <a:spLocks noChangeArrowheads="1"/>
            </p:cNvSpPr>
            <p:nvPr/>
          </p:nvSpPr>
          <p:spPr bwMode="auto">
            <a:xfrm>
              <a:off x="4144" y="1994"/>
              <a:ext cx="147" cy="148"/>
            </a:xfrm>
            <a:prstGeom prst="ellipse">
              <a:avLst/>
            </a:prstGeom>
            <a:solidFill>
              <a:srgbClr val="FECED3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7" name="Oval 19"/>
            <p:cNvSpPr>
              <a:spLocks noChangeArrowheads="1"/>
            </p:cNvSpPr>
            <p:nvPr/>
          </p:nvSpPr>
          <p:spPr bwMode="auto">
            <a:xfrm>
              <a:off x="3899" y="1994"/>
              <a:ext cx="147" cy="148"/>
            </a:xfrm>
            <a:prstGeom prst="ellipse">
              <a:avLst/>
            </a:prstGeom>
            <a:solidFill>
              <a:srgbClr val="FECED3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8" name="Oval 20"/>
            <p:cNvSpPr>
              <a:spLocks noChangeArrowheads="1"/>
            </p:cNvSpPr>
            <p:nvPr/>
          </p:nvSpPr>
          <p:spPr bwMode="auto">
            <a:xfrm>
              <a:off x="5076" y="2093"/>
              <a:ext cx="147" cy="147"/>
            </a:xfrm>
            <a:prstGeom prst="ellipse">
              <a:avLst/>
            </a:prstGeom>
            <a:solidFill>
              <a:srgbClr val="FECED3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29" name="Oval 21"/>
            <p:cNvSpPr>
              <a:spLocks noChangeArrowheads="1"/>
            </p:cNvSpPr>
            <p:nvPr/>
          </p:nvSpPr>
          <p:spPr bwMode="auto">
            <a:xfrm>
              <a:off x="5134" y="1797"/>
              <a:ext cx="147" cy="148"/>
            </a:xfrm>
            <a:prstGeom prst="ellipse">
              <a:avLst/>
            </a:prstGeom>
            <a:solidFill>
              <a:srgbClr val="FECED3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330" name="Text Box 23"/>
            <p:cNvSpPr txBox="1">
              <a:spLocks noChangeArrowheads="1"/>
            </p:cNvSpPr>
            <p:nvPr/>
          </p:nvSpPr>
          <p:spPr bwMode="auto">
            <a:xfrm>
              <a:off x="3672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3331" name="Text Box 24"/>
            <p:cNvSpPr txBox="1">
              <a:spLocks noChangeArrowheads="1"/>
            </p:cNvSpPr>
            <p:nvPr/>
          </p:nvSpPr>
          <p:spPr bwMode="auto">
            <a:xfrm>
              <a:off x="5120" y="19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Comic Sans MS" pitchFamily="66" charset="0"/>
                </a:rPr>
                <a:t>y</a:t>
              </a:r>
            </a:p>
          </p:txBody>
        </p:sp>
        <p:sp>
          <p:nvSpPr>
            <p:cNvPr id="13332" name="Text Box 25"/>
            <p:cNvSpPr txBox="1">
              <a:spLocks noChangeArrowheads="1"/>
            </p:cNvSpPr>
            <p:nvPr/>
          </p:nvSpPr>
          <p:spPr bwMode="auto">
            <a:xfrm>
              <a:off x="5168" y="16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Comic Sans MS" pitchFamily="66" charset="0"/>
                </a:rPr>
                <a:t>z</a:t>
              </a:r>
            </a:p>
          </p:txBody>
        </p:sp>
      </p:grpSp>
      <p:sp>
        <p:nvSpPr>
          <p:cNvPr id="21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ea typeface="宋体" pitchFamily="2" charset="-122"/>
              </a:rPr>
              <a:t>Property of The Component Graph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bldLvl="2" autoUpdateAnimBg="0"/>
      <p:bldP spid="50689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Proof</a:t>
            </a:r>
            <a:endParaRPr lang="en-US" altLang="zh-TW" baseline="30000" smtClean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If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</a:t>
            </a: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then 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becomes 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’s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descendant 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(by white-path)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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z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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If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since 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cannot be 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’s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descendant 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(otherwise, they are in the same SCC)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	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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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z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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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f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</a:p>
        </p:txBody>
      </p:sp>
      <p:sp>
        <p:nvSpPr>
          <p:cNvPr id="514070" name="Rectangle 22"/>
          <p:cNvSpPr>
            <a:spLocks noChangeArrowheads="1"/>
          </p:cNvSpPr>
          <p:nvPr/>
        </p:nvSpPr>
        <p:spPr bwMode="auto">
          <a:xfrm>
            <a:off x="5334000" y="990600"/>
            <a:ext cx="178911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TW">
                <a:solidFill>
                  <a:schemeClr val="tx2"/>
                </a:solidFill>
                <a:latin typeface="Comic Sans MS" pitchFamily="66" charset="0"/>
              </a:rPr>
              <a:t>Inside</a:t>
            </a:r>
            <a:r>
              <a:rPr lang="en-US" altLang="zh-TW" sz="2800">
                <a:solidFill>
                  <a:schemeClr val="tx2"/>
                </a:solidFill>
                <a:latin typeface="Comic Sans MS" pitchFamily="66" charset="0"/>
              </a:rPr>
              <a:t> G</a:t>
            </a:r>
            <a:endParaRPr lang="en-US" altLang="zh-TW" sz="1800" baseline="30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341" name="Oval 23"/>
          <p:cNvSpPr>
            <a:spLocks noChangeArrowheads="1"/>
          </p:cNvSpPr>
          <p:nvPr/>
        </p:nvSpPr>
        <p:spPr bwMode="auto">
          <a:xfrm>
            <a:off x="5878513" y="1930400"/>
            <a:ext cx="1244600" cy="1250950"/>
          </a:xfrm>
          <a:prstGeom prst="ellipse">
            <a:avLst/>
          </a:prstGeom>
          <a:noFill/>
          <a:ln w="38100">
            <a:solidFill>
              <a:srgbClr val="B400B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4342" name="Oval 24"/>
          <p:cNvSpPr>
            <a:spLocks noChangeArrowheads="1"/>
          </p:cNvSpPr>
          <p:nvPr/>
        </p:nvSpPr>
        <p:spPr bwMode="auto">
          <a:xfrm>
            <a:off x="7591425" y="1930400"/>
            <a:ext cx="1166813" cy="1250950"/>
          </a:xfrm>
          <a:prstGeom prst="ellipse">
            <a:avLst/>
          </a:prstGeom>
          <a:noFill/>
          <a:ln w="38100">
            <a:solidFill>
              <a:srgbClr val="F83B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14073" name="Rectangle 25"/>
          <p:cNvSpPr>
            <a:spLocks noChangeArrowheads="1"/>
          </p:cNvSpPr>
          <p:nvPr/>
        </p:nvSpPr>
        <p:spPr bwMode="auto">
          <a:xfrm>
            <a:off x="5800725" y="3260725"/>
            <a:ext cx="14017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lvl="1" algn="l">
              <a:spcBef>
                <a:spcPct val="20000"/>
              </a:spcBef>
            </a:pPr>
            <a:r>
              <a:rPr lang="en-US" altLang="zh-TW" sz="2800" dirty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SCC</a:t>
            </a:r>
            <a:r>
              <a:rPr lang="en-US" altLang="zh-TW" sz="28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w</a:t>
            </a:r>
            <a:r>
              <a:rPr lang="en-US" altLang="zh-TW" sz="28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altLang="zh-TW" baseline="-25000" dirty="0">
              <a:solidFill>
                <a:srgbClr val="B400B4"/>
              </a:solidFill>
              <a:latin typeface="Comic Sans MS" pitchFamily="66" charset="0"/>
            </a:endParaRPr>
          </a:p>
        </p:txBody>
      </p:sp>
      <p:sp>
        <p:nvSpPr>
          <p:cNvPr id="514074" name="Rectangle 26"/>
          <p:cNvSpPr>
            <a:spLocks noChangeArrowheads="1"/>
          </p:cNvSpPr>
          <p:nvPr/>
        </p:nvSpPr>
        <p:spPr bwMode="auto">
          <a:xfrm>
            <a:off x="7591425" y="3260725"/>
            <a:ext cx="140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lvl="1" algn="l">
              <a:spcBef>
                <a:spcPct val="20000"/>
              </a:spcBef>
            </a:pPr>
            <a:r>
              <a:rPr lang="en-US" altLang="zh-TW" sz="280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SCC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280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altLang="zh-TW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altLang="zh-TW" baseline="-25000">
              <a:solidFill>
                <a:srgbClr val="B400B4"/>
              </a:solidFill>
              <a:latin typeface="Comic Sans MS" pitchFamily="66" charset="0"/>
            </a:endParaRPr>
          </a:p>
        </p:txBody>
      </p:sp>
      <p:sp>
        <p:nvSpPr>
          <p:cNvPr id="14345" name="Freeform 27"/>
          <p:cNvSpPr>
            <a:spLocks/>
          </p:cNvSpPr>
          <p:nvPr/>
        </p:nvSpPr>
        <p:spPr bwMode="auto">
          <a:xfrm>
            <a:off x="6578600" y="1851025"/>
            <a:ext cx="1479550" cy="404813"/>
          </a:xfrm>
          <a:custGeom>
            <a:avLst/>
            <a:gdLst>
              <a:gd name="T0" fmla="*/ 0 w 912"/>
              <a:gd name="T1" fmla="*/ 2147483647 h 248"/>
              <a:gd name="T2" fmla="*/ 2147483647 w 912"/>
              <a:gd name="T3" fmla="*/ 2147483647 h 248"/>
              <a:gd name="T4" fmla="*/ 2147483647 w 912"/>
              <a:gd name="T5" fmla="*/ 2147483647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200"/>
                </a:moveTo>
                <a:cubicBezTo>
                  <a:pt x="140" y="100"/>
                  <a:pt x="280" y="0"/>
                  <a:pt x="432" y="8"/>
                </a:cubicBezTo>
                <a:cubicBezTo>
                  <a:pt x="584" y="16"/>
                  <a:pt x="748" y="132"/>
                  <a:pt x="912" y="248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Freeform 28"/>
          <p:cNvSpPr>
            <a:spLocks/>
          </p:cNvSpPr>
          <p:nvPr/>
        </p:nvSpPr>
        <p:spPr bwMode="auto">
          <a:xfrm>
            <a:off x="6811963" y="2463800"/>
            <a:ext cx="1323975" cy="169863"/>
          </a:xfrm>
          <a:custGeom>
            <a:avLst/>
            <a:gdLst>
              <a:gd name="T0" fmla="*/ 0 w 816"/>
              <a:gd name="T1" fmla="*/ 2147483647 h 104"/>
              <a:gd name="T2" fmla="*/ 2147483647 w 816"/>
              <a:gd name="T3" fmla="*/ 2147483647 h 104"/>
              <a:gd name="T4" fmla="*/ 2147483647 w 816"/>
              <a:gd name="T5" fmla="*/ 2147483647 h 104"/>
              <a:gd name="T6" fmla="*/ 0 60000 65536"/>
              <a:gd name="T7" fmla="*/ 0 60000 65536"/>
              <a:gd name="T8" fmla="*/ 0 60000 65536"/>
              <a:gd name="T9" fmla="*/ 0 w 816"/>
              <a:gd name="T10" fmla="*/ 0 h 104"/>
              <a:gd name="T11" fmla="*/ 816 w 816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04">
                <a:moveTo>
                  <a:pt x="0" y="104"/>
                </a:moveTo>
                <a:cubicBezTo>
                  <a:pt x="124" y="60"/>
                  <a:pt x="248" y="16"/>
                  <a:pt x="384" y="8"/>
                </a:cubicBezTo>
                <a:cubicBezTo>
                  <a:pt x="520" y="0"/>
                  <a:pt x="668" y="28"/>
                  <a:pt x="816" y="5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7" name="Oval 29"/>
          <p:cNvSpPr>
            <a:spLocks noChangeArrowheads="1"/>
          </p:cNvSpPr>
          <p:nvPr/>
        </p:nvSpPr>
        <p:spPr bwMode="auto">
          <a:xfrm>
            <a:off x="6267450" y="2163763"/>
            <a:ext cx="233363" cy="234950"/>
          </a:xfrm>
          <a:prstGeom prst="ellipse">
            <a:avLst/>
          </a:prstGeom>
          <a:solidFill>
            <a:srgbClr val="FECED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348" name="Oval 30"/>
          <p:cNvSpPr>
            <a:spLocks noChangeArrowheads="1"/>
          </p:cNvSpPr>
          <p:nvPr/>
        </p:nvSpPr>
        <p:spPr bwMode="auto">
          <a:xfrm>
            <a:off x="6578600" y="2555875"/>
            <a:ext cx="233363" cy="234950"/>
          </a:xfrm>
          <a:prstGeom prst="ellipse">
            <a:avLst/>
          </a:prstGeom>
          <a:solidFill>
            <a:srgbClr val="FECED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349" name="Oval 31"/>
          <p:cNvSpPr>
            <a:spLocks noChangeArrowheads="1"/>
          </p:cNvSpPr>
          <p:nvPr/>
        </p:nvSpPr>
        <p:spPr bwMode="auto">
          <a:xfrm>
            <a:off x="6189663" y="2555875"/>
            <a:ext cx="233362" cy="234950"/>
          </a:xfrm>
          <a:prstGeom prst="ellipse">
            <a:avLst/>
          </a:prstGeom>
          <a:solidFill>
            <a:srgbClr val="FECED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350" name="Oval 32"/>
          <p:cNvSpPr>
            <a:spLocks noChangeArrowheads="1"/>
          </p:cNvSpPr>
          <p:nvPr/>
        </p:nvSpPr>
        <p:spPr bwMode="auto">
          <a:xfrm>
            <a:off x="8058150" y="2713038"/>
            <a:ext cx="233363" cy="233362"/>
          </a:xfrm>
          <a:prstGeom prst="ellipse">
            <a:avLst/>
          </a:prstGeom>
          <a:solidFill>
            <a:srgbClr val="FECED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351" name="Oval 33"/>
          <p:cNvSpPr>
            <a:spLocks noChangeArrowheads="1"/>
          </p:cNvSpPr>
          <p:nvPr/>
        </p:nvSpPr>
        <p:spPr bwMode="auto">
          <a:xfrm>
            <a:off x="8150225" y="2243138"/>
            <a:ext cx="233363" cy="234950"/>
          </a:xfrm>
          <a:prstGeom prst="ellipse">
            <a:avLst/>
          </a:prstGeom>
          <a:solidFill>
            <a:srgbClr val="FECED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352" name="Text Box 34"/>
          <p:cNvSpPr txBox="1">
            <a:spLocks noChangeArrowheads="1"/>
          </p:cNvSpPr>
          <p:nvPr/>
        </p:nvSpPr>
        <p:spPr bwMode="auto">
          <a:xfrm>
            <a:off x="58293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omic Sans MS" pitchFamily="66" charset="0"/>
              </a:rPr>
              <a:t>x</a:t>
            </a:r>
          </a:p>
        </p:txBody>
      </p:sp>
      <p:sp>
        <p:nvSpPr>
          <p:cNvPr id="14353" name="Text Box 35"/>
          <p:cNvSpPr txBox="1">
            <a:spLocks noChangeArrowheads="1"/>
          </p:cNvSpPr>
          <p:nvPr/>
        </p:nvSpPr>
        <p:spPr bwMode="auto">
          <a:xfrm>
            <a:off x="81280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omic Sans MS" pitchFamily="66" charset="0"/>
              </a:rPr>
              <a:t>y</a:t>
            </a:r>
          </a:p>
        </p:txBody>
      </p:sp>
      <p:sp>
        <p:nvSpPr>
          <p:cNvPr id="14354" name="Text Box 36"/>
          <p:cNvSpPr txBox="1">
            <a:spLocks noChangeArrowheads="1"/>
          </p:cNvSpPr>
          <p:nvPr/>
        </p:nvSpPr>
        <p:spPr bwMode="auto">
          <a:xfrm>
            <a:off x="8204200" y="1930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Comic Sans MS" pitchFamily="66" charset="0"/>
              </a:rPr>
              <a:t>z</a:t>
            </a:r>
          </a:p>
        </p:txBody>
      </p:sp>
      <p:sp>
        <p:nvSpPr>
          <p:cNvPr id="19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ea typeface="宋体" pitchFamily="2" charset="-122"/>
              </a:rPr>
              <a:t>Property of The Component Graph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Finding SCC</a:t>
            </a:r>
            <a:endParaRPr lang="en-US" altLang="zh-TW" baseline="30000" smtClean="0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228600" y="1219200"/>
            <a:ext cx="5257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So, we know that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last finished node of </a:t>
            </a:r>
            <a:r>
              <a:rPr lang="en-US" altLang="zh-TW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must be in an SCC with no incoming edges</a:t>
            </a: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Let us reverse edge directions, and start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on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rgbClr val="4C00E4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from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86400" y="1066800"/>
            <a:ext cx="2971800" cy="2286000"/>
            <a:chOff x="3408" y="672"/>
            <a:chExt cx="1872" cy="1440"/>
          </a:xfrm>
        </p:grpSpPr>
        <p:sp>
          <p:nvSpPr>
            <p:cNvPr id="15386" name="Oval 5"/>
            <p:cNvSpPr>
              <a:spLocks noChangeArrowheads="1"/>
            </p:cNvSpPr>
            <p:nvPr/>
          </p:nvSpPr>
          <p:spPr bwMode="auto">
            <a:xfrm>
              <a:off x="3456" y="1536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7" name="Oval 6"/>
            <p:cNvSpPr>
              <a:spLocks noChangeArrowheads="1"/>
            </p:cNvSpPr>
            <p:nvPr/>
          </p:nvSpPr>
          <p:spPr bwMode="auto">
            <a:xfrm>
              <a:off x="4032" y="1536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8" name="Oval 7"/>
            <p:cNvSpPr>
              <a:spLocks noChangeArrowheads="1"/>
            </p:cNvSpPr>
            <p:nvPr/>
          </p:nvSpPr>
          <p:spPr bwMode="auto">
            <a:xfrm>
              <a:off x="4560" y="1536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5389" name="AutoShape 8"/>
            <p:cNvCxnSpPr>
              <a:cxnSpLocks noChangeShapeType="1"/>
              <a:stCxn id="15386" idx="6"/>
              <a:endCxn id="15387" idx="2"/>
            </p:cNvCxnSpPr>
            <p:nvPr/>
          </p:nvCxnSpPr>
          <p:spPr bwMode="auto">
            <a:xfrm>
              <a:off x="3708" y="165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9"/>
            <p:cNvCxnSpPr>
              <a:cxnSpLocks noChangeShapeType="1"/>
              <a:stCxn id="15387" idx="6"/>
              <a:endCxn id="15388" idx="2"/>
            </p:cNvCxnSpPr>
            <p:nvPr/>
          </p:nvCxnSpPr>
          <p:spPr bwMode="auto">
            <a:xfrm>
              <a:off x="4284" y="1656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1" name="Rectangle 10"/>
            <p:cNvSpPr>
              <a:spLocks noChangeArrowheads="1"/>
            </p:cNvSpPr>
            <p:nvPr/>
          </p:nvSpPr>
          <p:spPr bwMode="auto">
            <a:xfrm>
              <a:off x="3408" y="17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5392" name="Rectangle 11"/>
            <p:cNvSpPr>
              <a:spLocks noChangeArrowheads="1"/>
            </p:cNvSpPr>
            <p:nvPr/>
          </p:nvSpPr>
          <p:spPr bwMode="auto">
            <a:xfrm>
              <a:off x="3984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15393" name="Rectangle 12"/>
            <p:cNvSpPr>
              <a:spLocks noChangeArrowheads="1"/>
            </p:cNvSpPr>
            <p:nvPr/>
          </p:nvSpPr>
          <p:spPr bwMode="auto">
            <a:xfrm>
              <a:off x="4512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15394" name="Oval 13"/>
            <p:cNvSpPr>
              <a:spLocks noChangeArrowheads="1"/>
            </p:cNvSpPr>
            <p:nvPr/>
          </p:nvSpPr>
          <p:spPr bwMode="auto">
            <a:xfrm>
              <a:off x="3744" y="1056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5" name="Oval 14"/>
            <p:cNvSpPr>
              <a:spLocks noChangeArrowheads="1"/>
            </p:cNvSpPr>
            <p:nvPr/>
          </p:nvSpPr>
          <p:spPr bwMode="auto">
            <a:xfrm>
              <a:off x="4320" y="1056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6" name="Oval 15"/>
            <p:cNvSpPr>
              <a:spLocks noChangeArrowheads="1"/>
            </p:cNvSpPr>
            <p:nvPr/>
          </p:nvSpPr>
          <p:spPr bwMode="auto">
            <a:xfrm>
              <a:off x="4944" y="1056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5397" name="AutoShape 16"/>
            <p:cNvCxnSpPr>
              <a:cxnSpLocks noChangeShapeType="1"/>
              <a:stCxn id="15386" idx="0"/>
              <a:endCxn id="15394" idx="3"/>
            </p:cNvCxnSpPr>
            <p:nvPr/>
          </p:nvCxnSpPr>
          <p:spPr bwMode="auto">
            <a:xfrm flipV="1">
              <a:off x="3576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8" name="AutoShape 17"/>
            <p:cNvCxnSpPr>
              <a:cxnSpLocks noChangeShapeType="1"/>
              <a:stCxn id="15394" idx="6"/>
              <a:endCxn id="15395" idx="2"/>
            </p:cNvCxnSpPr>
            <p:nvPr/>
          </p:nvCxnSpPr>
          <p:spPr bwMode="auto">
            <a:xfrm>
              <a:off x="3996" y="117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9" name="AutoShape 18"/>
            <p:cNvCxnSpPr>
              <a:cxnSpLocks noChangeShapeType="1"/>
              <a:stCxn id="15395" idx="3"/>
              <a:endCxn id="15387" idx="0"/>
            </p:cNvCxnSpPr>
            <p:nvPr/>
          </p:nvCxnSpPr>
          <p:spPr bwMode="auto">
            <a:xfrm flipH="1">
              <a:off x="4152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0" name="AutoShape 19"/>
            <p:cNvCxnSpPr>
              <a:cxnSpLocks noChangeShapeType="1"/>
              <a:stCxn id="15396" idx="3"/>
              <a:endCxn id="15388" idx="7"/>
            </p:cNvCxnSpPr>
            <p:nvPr/>
          </p:nvCxnSpPr>
          <p:spPr bwMode="auto">
            <a:xfrm flipH="1">
              <a:off x="4765" y="1273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1" name="Rectangle 20"/>
            <p:cNvSpPr>
              <a:spLocks noChangeArrowheads="1"/>
            </p:cNvSpPr>
            <p:nvPr/>
          </p:nvSpPr>
          <p:spPr bwMode="auto">
            <a:xfrm>
              <a:off x="4272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15402" name="Rectangle 21"/>
            <p:cNvSpPr>
              <a:spLocks noChangeArrowheads="1"/>
            </p:cNvSpPr>
            <p:nvPr/>
          </p:nvSpPr>
          <p:spPr bwMode="auto">
            <a:xfrm>
              <a:off x="3648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5403" name="Rectangle 22"/>
            <p:cNvSpPr>
              <a:spLocks noChangeArrowheads="1"/>
            </p:cNvSpPr>
            <p:nvPr/>
          </p:nvSpPr>
          <p:spPr bwMode="auto">
            <a:xfrm>
              <a:off x="4896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</p:grpSp>
      <p:sp>
        <p:nvSpPr>
          <p:cNvPr id="507927" name="Rectangle 23"/>
          <p:cNvSpPr>
            <a:spLocks noChangeArrowheads="1"/>
          </p:cNvSpPr>
          <p:nvPr/>
        </p:nvSpPr>
        <p:spPr bwMode="auto">
          <a:xfrm>
            <a:off x="152400" y="5029200"/>
            <a:ext cx="533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</a:pPr>
            <a:r>
              <a:rPr lang="en-US" altLang="zh-TW" sz="320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Question:</a:t>
            </a:r>
            <a:r>
              <a:rPr lang="en-US" altLang="zh-TW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Who will be </a:t>
            </a:r>
            <a:r>
              <a:rPr lang="en-US" altLang="zh-TW" sz="320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zh-TW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’s 		 descendants ??</a:t>
            </a:r>
            <a:endParaRPr lang="en-US" altLang="zh-TW" sz="3200" baseline="300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486400" y="3505200"/>
            <a:ext cx="2971800" cy="2819400"/>
            <a:chOff x="3456" y="2208"/>
            <a:chExt cx="1872" cy="1776"/>
          </a:xfrm>
        </p:grpSpPr>
        <p:sp>
          <p:nvSpPr>
            <p:cNvPr id="15367" name="Oval 25"/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68" name="Oval 26"/>
            <p:cNvSpPr>
              <a:spLocks noChangeArrowheads="1"/>
            </p:cNvSpPr>
            <p:nvPr/>
          </p:nvSpPr>
          <p:spPr bwMode="auto">
            <a:xfrm>
              <a:off x="4080" y="3072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69" name="Oval 27"/>
            <p:cNvSpPr>
              <a:spLocks noChangeArrowheads="1"/>
            </p:cNvSpPr>
            <p:nvPr/>
          </p:nvSpPr>
          <p:spPr bwMode="auto">
            <a:xfrm>
              <a:off x="4608" y="3072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5370" name="AutoShape 28"/>
            <p:cNvCxnSpPr>
              <a:cxnSpLocks noChangeShapeType="1"/>
              <a:stCxn id="15367" idx="6"/>
              <a:endCxn id="15368" idx="2"/>
            </p:cNvCxnSpPr>
            <p:nvPr/>
          </p:nvCxnSpPr>
          <p:spPr bwMode="auto">
            <a:xfrm>
              <a:off x="3756" y="319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29"/>
            <p:cNvCxnSpPr>
              <a:cxnSpLocks noChangeShapeType="1"/>
              <a:stCxn id="15368" idx="6"/>
              <a:endCxn id="15369" idx="2"/>
            </p:cNvCxnSpPr>
            <p:nvPr/>
          </p:nvCxnSpPr>
          <p:spPr bwMode="auto">
            <a:xfrm>
              <a:off x="4332" y="3192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2" name="Rectangle 30"/>
            <p:cNvSpPr>
              <a:spLocks noChangeArrowheads="1"/>
            </p:cNvSpPr>
            <p:nvPr/>
          </p:nvSpPr>
          <p:spPr bwMode="auto">
            <a:xfrm>
              <a:off x="3456" y="324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5373" name="Rectangle 31"/>
            <p:cNvSpPr>
              <a:spLocks noChangeArrowheads="1"/>
            </p:cNvSpPr>
            <p:nvPr/>
          </p:nvSpPr>
          <p:spPr bwMode="auto">
            <a:xfrm>
              <a:off x="4032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15374" name="Rectangle 32"/>
            <p:cNvSpPr>
              <a:spLocks noChangeArrowheads="1"/>
            </p:cNvSpPr>
            <p:nvPr/>
          </p:nvSpPr>
          <p:spPr bwMode="auto">
            <a:xfrm>
              <a:off x="4560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15375" name="Oval 33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6" name="Oval 34"/>
            <p:cNvSpPr>
              <a:spLocks noChangeArrowheads="1"/>
            </p:cNvSpPr>
            <p:nvPr/>
          </p:nvSpPr>
          <p:spPr bwMode="auto">
            <a:xfrm>
              <a:off x="4368" y="2592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7" name="Oval 35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5378" name="AutoShape 36"/>
            <p:cNvCxnSpPr>
              <a:cxnSpLocks noChangeShapeType="1"/>
              <a:stCxn id="15367" idx="0"/>
              <a:endCxn id="15375" idx="3"/>
            </p:cNvCxnSpPr>
            <p:nvPr/>
          </p:nvCxnSpPr>
          <p:spPr bwMode="auto">
            <a:xfrm flipV="1">
              <a:off x="3624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37"/>
            <p:cNvCxnSpPr>
              <a:cxnSpLocks noChangeShapeType="1"/>
              <a:stCxn id="15375" idx="6"/>
              <a:endCxn id="15376" idx="2"/>
            </p:cNvCxnSpPr>
            <p:nvPr/>
          </p:nvCxnSpPr>
          <p:spPr bwMode="auto">
            <a:xfrm>
              <a:off x="4044" y="271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38"/>
            <p:cNvCxnSpPr>
              <a:cxnSpLocks noChangeShapeType="1"/>
              <a:stCxn id="15376" idx="3"/>
              <a:endCxn id="15368" idx="0"/>
            </p:cNvCxnSpPr>
            <p:nvPr/>
          </p:nvCxnSpPr>
          <p:spPr bwMode="auto">
            <a:xfrm flipH="1">
              <a:off x="4200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39"/>
            <p:cNvCxnSpPr>
              <a:cxnSpLocks noChangeShapeType="1"/>
              <a:stCxn id="15377" idx="3"/>
              <a:endCxn id="15369" idx="7"/>
            </p:cNvCxnSpPr>
            <p:nvPr/>
          </p:nvCxnSpPr>
          <p:spPr bwMode="auto">
            <a:xfrm flipH="1">
              <a:off x="4813" y="2809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2" name="Rectangle 40"/>
            <p:cNvSpPr>
              <a:spLocks noChangeArrowheads="1"/>
            </p:cNvSpPr>
            <p:nvPr/>
          </p:nvSpPr>
          <p:spPr bwMode="auto">
            <a:xfrm>
              <a:off x="4320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15383" name="Rectangle 41"/>
            <p:cNvSpPr>
              <a:spLocks noChangeArrowheads="1"/>
            </p:cNvSpPr>
            <p:nvPr/>
          </p:nvSpPr>
          <p:spPr bwMode="auto">
            <a:xfrm>
              <a:off x="3696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5384" name="Rectangle 42"/>
            <p:cNvSpPr>
              <a:spLocks noChangeArrowheads="1"/>
            </p:cNvSpPr>
            <p:nvPr/>
          </p:nvSpPr>
          <p:spPr bwMode="auto">
            <a:xfrm>
              <a:off x="4944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5385" name="Text Box 43"/>
            <p:cNvSpPr txBox="1">
              <a:spLocks noChangeArrowheads="1"/>
            </p:cNvSpPr>
            <p:nvPr/>
          </p:nvSpPr>
          <p:spPr bwMode="auto">
            <a:xfrm>
              <a:off x="3840" y="3696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Comic Sans MS" pitchFamily="66" charset="0"/>
                </a:rPr>
                <a:t>New G</a:t>
              </a:r>
              <a:r>
                <a:rPr lang="en-US" altLang="zh-TW" baseline="30000">
                  <a:latin typeface="Comic Sans MS" pitchFamily="66" charset="0"/>
                </a:rPr>
                <a:t>SCC</a:t>
              </a:r>
            </a:p>
          </p:txBody>
        </p:sp>
      </p:grpSp>
      <p:sp>
        <p:nvSpPr>
          <p:cNvPr id="44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ea typeface="宋体" pitchFamily="2" charset="-122"/>
              </a:rPr>
              <a:t>Property of The Component Graph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5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 bldLvl="2" autoUpdateAnimBg="0"/>
      <p:bldP spid="5079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Finding SCC</a:t>
            </a:r>
            <a:endParaRPr lang="en-US" altLang="zh-TW" baseline="30000" smtClean="0"/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228600" y="1219200"/>
            <a:ext cx="525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Note that nodes in the SCC containing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cannot connect to nodes in other SCCs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lang="en-US" altLang="zh-TW" sz="1400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By white-path theorem, the descendants of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must be </a:t>
            </a:r>
            <a:r>
              <a:rPr lang="en-US" altLang="zh-TW" sz="3200" dirty="0">
                <a:solidFill>
                  <a:srgbClr val="CC3300"/>
                </a:solidFill>
                <a:latin typeface="+mn-lt"/>
                <a:sym typeface="Symbol" pitchFamily="18" charset="2"/>
              </a:rPr>
              <a:t>exactly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those nodes in the same SCC as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486400" y="1066800"/>
            <a:ext cx="2971800" cy="2286000"/>
            <a:chOff x="3408" y="672"/>
            <a:chExt cx="1872" cy="1440"/>
          </a:xfrm>
        </p:grpSpPr>
        <p:sp>
          <p:nvSpPr>
            <p:cNvPr id="16409" name="Oval 5"/>
            <p:cNvSpPr>
              <a:spLocks noChangeArrowheads="1"/>
            </p:cNvSpPr>
            <p:nvPr/>
          </p:nvSpPr>
          <p:spPr bwMode="auto">
            <a:xfrm>
              <a:off x="3456" y="1536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10" name="Oval 6"/>
            <p:cNvSpPr>
              <a:spLocks noChangeArrowheads="1"/>
            </p:cNvSpPr>
            <p:nvPr/>
          </p:nvSpPr>
          <p:spPr bwMode="auto">
            <a:xfrm>
              <a:off x="4032" y="1536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11" name="Oval 7"/>
            <p:cNvSpPr>
              <a:spLocks noChangeArrowheads="1"/>
            </p:cNvSpPr>
            <p:nvPr/>
          </p:nvSpPr>
          <p:spPr bwMode="auto">
            <a:xfrm>
              <a:off x="4560" y="1536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6412" name="AutoShape 8"/>
            <p:cNvCxnSpPr>
              <a:cxnSpLocks noChangeShapeType="1"/>
              <a:stCxn id="16409" idx="6"/>
              <a:endCxn id="16410" idx="2"/>
            </p:cNvCxnSpPr>
            <p:nvPr/>
          </p:nvCxnSpPr>
          <p:spPr bwMode="auto">
            <a:xfrm>
              <a:off x="3708" y="165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9"/>
            <p:cNvCxnSpPr>
              <a:cxnSpLocks noChangeShapeType="1"/>
              <a:stCxn id="16410" idx="6"/>
              <a:endCxn id="16411" idx="2"/>
            </p:cNvCxnSpPr>
            <p:nvPr/>
          </p:nvCxnSpPr>
          <p:spPr bwMode="auto">
            <a:xfrm>
              <a:off x="4284" y="1656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4" name="Rectangle 10"/>
            <p:cNvSpPr>
              <a:spLocks noChangeArrowheads="1"/>
            </p:cNvSpPr>
            <p:nvPr/>
          </p:nvSpPr>
          <p:spPr bwMode="auto">
            <a:xfrm>
              <a:off x="3408" y="171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6415" name="Rectangle 11"/>
            <p:cNvSpPr>
              <a:spLocks noChangeArrowheads="1"/>
            </p:cNvSpPr>
            <p:nvPr/>
          </p:nvSpPr>
          <p:spPr bwMode="auto">
            <a:xfrm>
              <a:off x="3984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16416" name="Rectangle 12"/>
            <p:cNvSpPr>
              <a:spLocks noChangeArrowheads="1"/>
            </p:cNvSpPr>
            <p:nvPr/>
          </p:nvSpPr>
          <p:spPr bwMode="auto">
            <a:xfrm>
              <a:off x="4512" y="172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16417" name="Oval 13"/>
            <p:cNvSpPr>
              <a:spLocks noChangeArrowheads="1"/>
            </p:cNvSpPr>
            <p:nvPr/>
          </p:nvSpPr>
          <p:spPr bwMode="auto">
            <a:xfrm>
              <a:off x="3744" y="1056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18" name="Oval 14"/>
            <p:cNvSpPr>
              <a:spLocks noChangeArrowheads="1"/>
            </p:cNvSpPr>
            <p:nvPr/>
          </p:nvSpPr>
          <p:spPr bwMode="auto">
            <a:xfrm>
              <a:off x="4320" y="1056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19" name="Oval 15"/>
            <p:cNvSpPr>
              <a:spLocks noChangeArrowheads="1"/>
            </p:cNvSpPr>
            <p:nvPr/>
          </p:nvSpPr>
          <p:spPr bwMode="auto">
            <a:xfrm>
              <a:off x="4944" y="1056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6420" name="AutoShape 16"/>
            <p:cNvCxnSpPr>
              <a:cxnSpLocks noChangeShapeType="1"/>
              <a:stCxn id="16409" idx="0"/>
              <a:endCxn id="16417" idx="3"/>
            </p:cNvCxnSpPr>
            <p:nvPr/>
          </p:nvCxnSpPr>
          <p:spPr bwMode="auto">
            <a:xfrm flipV="1">
              <a:off x="3576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AutoShape 17"/>
            <p:cNvCxnSpPr>
              <a:cxnSpLocks noChangeShapeType="1"/>
              <a:stCxn id="16417" idx="6"/>
              <a:endCxn id="16418" idx="2"/>
            </p:cNvCxnSpPr>
            <p:nvPr/>
          </p:nvCxnSpPr>
          <p:spPr bwMode="auto">
            <a:xfrm>
              <a:off x="3996" y="1176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AutoShape 18"/>
            <p:cNvCxnSpPr>
              <a:cxnSpLocks noChangeShapeType="1"/>
              <a:stCxn id="16418" idx="3"/>
              <a:endCxn id="16410" idx="0"/>
            </p:cNvCxnSpPr>
            <p:nvPr/>
          </p:nvCxnSpPr>
          <p:spPr bwMode="auto">
            <a:xfrm flipH="1">
              <a:off x="4152" y="1273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3" name="AutoShape 19"/>
            <p:cNvCxnSpPr>
              <a:cxnSpLocks noChangeShapeType="1"/>
              <a:stCxn id="16419" idx="3"/>
              <a:endCxn id="16411" idx="7"/>
            </p:cNvCxnSpPr>
            <p:nvPr/>
          </p:nvCxnSpPr>
          <p:spPr bwMode="auto">
            <a:xfrm flipH="1">
              <a:off x="4765" y="1273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4" name="Rectangle 20"/>
            <p:cNvSpPr>
              <a:spLocks noChangeArrowheads="1"/>
            </p:cNvSpPr>
            <p:nvPr/>
          </p:nvSpPr>
          <p:spPr bwMode="auto">
            <a:xfrm>
              <a:off x="4272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16425" name="Rectangle 21"/>
            <p:cNvSpPr>
              <a:spLocks noChangeArrowheads="1"/>
            </p:cNvSpPr>
            <p:nvPr/>
          </p:nvSpPr>
          <p:spPr bwMode="auto">
            <a:xfrm>
              <a:off x="3648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6426" name="Rectangle 22"/>
            <p:cNvSpPr>
              <a:spLocks noChangeArrowheads="1"/>
            </p:cNvSpPr>
            <p:nvPr/>
          </p:nvSpPr>
          <p:spPr bwMode="auto">
            <a:xfrm>
              <a:off x="4896" y="6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389" name="Group 24"/>
          <p:cNvGrpSpPr>
            <a:grpSpLocks/>
          </p:cNvGrpSpPr>
          <p:nvPr/>
        </p:nvGrpSpPr>
        <p:grpSpPr bwMode="auto">
          <a:xfrm>
            <a:off x="5486400" y="3505200"/>
            <a:ext cx="2971800" cy="2819400"/>
            <a:chOff x="3456" y="2208"/>
            <a:chExt cx="1872" cy="1776"/>
          </a:xfrm>
        </p:grpSpPr>
        <p:sp>
          <p:nvSpPr>
            <p:cNvPr id="16390" name="Oval 25"/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solidFill>
              <a:srgbClr val="FFA5FF"/>
            </a:solidFill>
            <a:ln w="38100">
              <a:solidFill>
                <a:srgbClr val="B400B4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391" name="Oval 26"/>
            <p:cNvSpPr>
              <a:spLocks noChangeArrowheads="1"/>
            </p:cNvSpPr>
            <p:nvPr/>
          </p:nvSpPr>
          <p:spPr bwMode="auto">
            <a:xfrm>
              <a:off x="4080" y="3072"/>
              <a:ext cx="240" cy="240"/>
            </a:xfrm>
            <a:prstGeom prst="ellipse">
              <a:avLst/>
            </a:prstGeom>
            <a:solidFill>
              <a:srgbClr val="FFB7A1"/>
            </a:solidFill>
            <a:ln w="38100">
              <a:solidFill>
                <a:srgbClr val="F83B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392" name="Oval 27"/>
            <p:cNvSpPr>
              <a:spLocks noChangeArrowheads="1"/>
            </p:cNvSpPr>
            <p:nvPr/>
          </p:nvSpPr>
          <p:spPr bwMode="auto">
            <a:xfrm>
              <a:off x="4608" y="3072"/>
              <a:ext cx="240" cy="240"/>
            </a:xfrm>
            <a:prstGeom prst="ellipse">
              <a:avLst/>
            </a:prstGeom>
            <a:solidFill>
              <a:srgbClr val="00E400"/>
            </a:solidFill>
            <a:ln w="38100">
              <a:solidFill>
                <a:srgbClr val="00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6393" name="AutoShape 28"/>
            <p:cNvCxnSpPr>
              <a:cxnSpLocks noChangeShapeType="1"/>
              <a:stCxn id="16390" idx="6"/>
              <a:endCxn id="16391" idx="2"/>
            </p:cNvCxnSpPr>
            <p:nvPr/>
          </p:nvCxnSpPr>
          <p:spPr bwMode="auto">
            <a:xfrm>
              <a:off x="3756" y="319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AutoShape 29"/>
            <p:cNvCxnSpPr>
              <a:cxnSpLocks noChangeShapeType="1"/>
              <a:stCxn id="16391" idx="6"/>
              <a:endCxn id="16392" idx="2"/>
            </p:cNvCxnSpPr>
            <p:nvPr/>
          </p:nvCxnSpPr>
          <p:spPr bwMode="auto">
            <a:xfrm>
              <a:off x="4332" y="3192"/>
              <a:ext cx="264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Rectangle 30"/>
            <p:cNvSpPr>
              <a:spLocks noChangeArrowheads="1"/>
            </p:cNvSpPr>
            <p:nvPr/>
          </p:nvSpPr>
          <p:spPr bwMode="auto">
            <a:xfrm>
              <a:off x="3456" y="324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B400B4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B400B4"/>
                  </a:solidFill>
                  <a:latin typeface="Comic Sans MS" pitchFamily="66" charset="0"/>
                </a:rPr>
                <a:t>1</a:t>
              </a:r>
              <a:endParaRPr lang="en-US" altLang="zh-TW" sz="1800" baseline="-25000">
                <a:solidFill>
                  <a:srgbClr val="B400B4"/>
                </a:solidFill>
                <a:latin typeface="Comic Sans MS" pitchFamily="66" charset="0"/>
              </a:endParaRPr>
            </a:p>
          </p:txBody>
        </p:sp>
        <p:sp>
          <p:nvSpPr>
            <p:cNvPr id="16396" name="Rectangle 31"/>
            <p:cNvSpPr>
              <a:spLocks noChangeArrowheads="1"/>
            </p:cNvSpPr>
            <p:nvPr/>
          </p:nvSpPr>
          <p:spPr bwMode="auto">
            <a:xfrm>
              <a:off x="4032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F83B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F83B00"/>
                  </a:solidFill>
                  <a:latin typeface="Comic Sans MS" pitchFamily="66" charset="0"/>
                </a:rPr>
                <a:t>2</a:t>
              </a:r>
              <a:endParaRPr lang="en-US" altLang="zh-TW" sz="1800" baseline="-25000">
                <a:solidFill>
                  <a:srgbClr val="F83B00"/>
                </a:solidFill>
                <a:latin typeface="Comic Sans MS" pitchFamily="66" charset="0"/>
              </a:endParaRPr>
            </a:p>
          </p:txBody>
        </p:sp>
        <p:sp>
          <p:nvSpPr>
            <p:cNvPr id="16397" name="Rectangle 32"/>
            <p:cNvSpPr>
              <a:spLocks noChangeArrowheads="1"/>
            </p:cNvSpPr>
            <p:nvPr/>
          </p:nvSpPr>
          <p:spPr bwMode="auto">
            <a:xfrm>
              <a:off x="4560" y="3264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C0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C000"/>
                  </a:solidFill>
                  <a:latin typeface="Comic Sans MS" pitchFamily="66" charset="0"/>
                </a:rPr>
                <a:t>3</a:t>
              </a:r>
              <a:endParaRPr lang="en-US" altLang="zh-TW" sz="1800" baseline="-25000">
                <a:solidFill>
                  <a:srgbClr val="00C000"/>
                </a:solidFill>
                <a:latin typeface="Comic Sans MS" pitchFamily="66" charset="0"/>
              </a:endParaRPr>
            </a:p>
          </p:txBody>
        </p:sp>
        <p:sp>
          <p:nvSpPr>
            <p:cNvPr id="16398" name="Oval 33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C3C3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399" name="Oval 34"/>
            <p:cNvSpPr>
              <a:spLocks noChangeArrowheads="1"/>
            </p:cNvSpPr>
            <p:nvPr/>
          </p:nvSpPr>
          <p:spPr bwMode="auto">
            <a:xfrm>
              <a:off x="4368" y="2592"/>
              <a:ext cx="240" cy="240"/>
            </a:xfrm>
            <a:prstGeom prst="ellipse">
              <a:avLst/>
            </a:prstGeom>
            <a:solidFill>
              <a:srgbClr val="A2FCFE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00" name="Oval 35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6401" name="AutoShape 36"/>
            <p:cNvCxnSpPr>
              <a:cxnSpLocks noChangeShapeType="1"/>
              <a:stCxn id="16390" idx="0"/>
              <a:endCxn id="16398" idx="3"/>
            </p:cNvCxnSpPr>
            <p:nvPr/>
          </p:nvCxnSpPr>
          <p:spPr bwMode="auto">
            <a:xfrm flipV="1">
              <a:off x="3624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37"/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4044" y="2712"/>
              <a:ext cx="31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38"/>
            <p:cNvCxnSpPr>
              <a:cxnSpLocks noChangeShapeType="1"/>
              <a:stCxn id="16399" idx="3"/>
              <a:endCxn id="16391" idx="0"/>
            </p:cNvCxnSpPr>
            <p:nvPr/>
          </p:nvCxnSpPr>
          <p:spPr bwMode="auto">
            <a:xfrm flipH="1">
              <a:off x="4200" y="2809"/>
              <a:ext cx="203" cy="251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39"/>
            <p:cNvCxnSpPr>
              <a:cxnSpLocks noChangeShapeType="1"/>
              <a:stCxn id="16400" idx="3"/>
              <a:endCxn id="16392" idx="7"/>
            </p:cNvCxnSpPr>
            <p:nvPr/>
          </p:nvCxnSpPr>
          <p:spPr bwMode="auto">
            <a:xfrm flipH="1">
              <a:off x="4813" y="2809"/>
              <a:ext cx="214" cy="286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5" name="Rectangle 40"/>
            <p:cNvSpPr>
              <a:spLocks noChangeArrowheads="1"/>
            </p:cNvSpPr>
            <p:nvPr/>
          </p:nvSpPr>
          <p:spPr bwMode="auto">
            <a:xfrm>
              <a:off x="4320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chemeClr val="accent2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chemeClr val="accent2"/>
                  </a:solidFill>
                  <a:latin typeface="Comic Sans MS" pitchFamily="66" charset="0"/>
                </a:rPr>
                <a:t>5</a:t>
              </a:r>
              <a:endParaRPr lang="en-US" altLang="zh-TW" sz="1800" baseline="-25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16406" name="Rectangle 41"/>
            <p:cNvSpPr>
              <a:spLocks noChangeArrowheads="1"/>
            </p:cNvSpPr>
            <p:nvPr/>
          </p:nvSpPr>
          <p:spPr bwMode="auto">
            <a:xfrm>
              <a:off x="3696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000066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000066"/>
                  </a:solidFill>
                  <a:latin typeface="Comic Sans MS" pitchFamily="66" charset="0"/>
                </a:rPr>
                <a:t>4</a:t>
              </a:r>
              <a:endParaRPr lang="en-US" altLang="zh-TW" sz="1800" baseline="-2500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6407" name="Rectangle 42"/>
            <p:cNvSpPr>
              <a:spLocks noChangeArrowheads="1"/>
            </p:cNvSpPr>
            <p:nvPr/>
          </p:nvSpPr>
          <p:spPr bwMode="auto">
            <a:xfrm>
              <a:off x="4944" y="22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TW" sz="2800">
                  <a:solidFill>
                    <a:srgbClr val="663300"/>
                  </a:solidFill>
                  <a:latin typeface="Comic Sans MS" pitchFamily="66" charset="0"/>
                </a:rPr>
                <a:t>v</a:t>
              </a:r>
              <a:r>
                <a:rPr lang="en-US" altLang="zh-TW" sz="2800" baseline="-25000">
                  <a:solidFill>
                    <a:srgbClr val="663300"/>
                  </a:solidFill>
                  <a:latin typeface="Comic Sans MS" pitchFamily="66" charset="0"/>
                </a:rPr>
                <a:t>6</a:t>
              </a:r>
              <a:endParaRPr lang="en-US" altLang="zh-TW" sz="1800" baseline="-25000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6408" name="Text Box 43"/>
            <p:cNvSpPr txBox="1">
              <a:spLocks noChangeArrowheads="1"/>
            </p:cNvSpPr>
            <p:nvPr/>
          </p:nvSpPr>
          <p:spPr bwMode="auto">
            <a:xfrm>
              <a:off x="3840" y="3696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Comic Sans MS" pitchFamily="66" charset="0"/>
                </a:rPr>
                <a:t>New G</a:t>
              </a:r>
              <a:r>
                <a:rPr lang="en-US" altLang="zh-TW" baseline="30000">
                  <a:latin typeface="Comic Sans MS" pitchFamily="66" charset="0"/>
                </a:rPr>
                <a:t>SCC</a:t>
              </a:r>
            </a:p>
          </p:txBody>
        </p:sp>
      </p:grpSp>
      <p:sp>
        <p:nvSpPr>
          <p:cNvPr id="43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ea typeface="宋体" pitchFamily="2" charset="-122"/>
              </a:rPr>
              <a:t>Property of The Component Graph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6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Finding SCC</a:t>
            </a:r>
            <a:endParaRPr lang="en-US" altLang="zh-TW" baseline="30000" smtClean="0"/>
          </a:p>
        </p:txBody>
      </p:sp>
      <p:sp>
        <p:nvSpPr>
          <p:cNvPr id="509955" name="Rectangle 3"/>
          <p:cNvSpPr>
            <a:spLocks noChangeArrowheads="1"/>
          </p:cNvSpPr>
          <p:nvPr/>
        </p:nvSpPr>
        <p:spPr bwMode="auto">
          <a:xfrm>
            <a:off x="228600" y="12192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Once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on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inside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has finished, all nodes in the same SCC as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are finished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	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Any subsequent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will be made 	 as if this SCC was removed from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</a:p>
          <a:p>
            <a:pPr marL="457200" indent="-457200" algn="l">
              <a:spcBef>
                <a:spcPct val="20000"/>
              </a:spcBef>
            </a:pPr>
            <a:endParaRPr lang="en-US" altLang="zh-TW" sz="1400" baseline="30000" dirty="0">
              <a:solidFill>
                <a:srgbClr val="006600"/>
              </a:solidFill>
              <a:latin typeface="+mn-lt"/>
              <a:sym typeface="Symbol" pitchFamily="18" charset="2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Now, let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’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be the remaining node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whose finishing time 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(in </a:t>
            </a:r>
            <a:r>
              <a:rPr lang="en-US" altLang="zh-TW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in </a:t>
            </a:r>
            <a:r>
              <a:rPr lang="en-US" altLang="zh-TW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is latest</a:t>
            </a: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Where can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’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be located?  </a:t>
            </a: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Who will be the </a:t>
            </a:r>
            <a:r>
              <a:rPr lang="en-US" altLang="zh-TW" sz="3200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descendents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of </a:t>
            </a:r>
            <a:r>
              <a:rPr lang="en-US" altLang="zh-TW" sz="32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’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if we perform </a:t>
            </a:r>
            <a:r>
              <a:rPr lang="en-US" altLang="zh-TW" sz="3200" dirty="0">
                <a:solidFill>
                  <a:srgbClr val="663300"/>
                </a:solidFill>
                <a:latin typeface="+mn-lt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in </a:t>
            </a:r>
            <a:r>
              <a:rPr lang="en-US" altLang="zh-TW" sz="32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 </a:t>
            </a: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now?</a:t>
            </a:r>
            <a:endParaRPr lang="en-US" altLang="zh-TW" sz="3200" baseline="30000" dirty="0">
              <a:solidFill>
                <a:srgbClr val="006600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4" name="Rectangle 2" descr="blue055"/>
          <p:cNvSpPr txBox="1">
            <a:spLocks noChangeArrowheads="1"/>
          </p:cNvSpPr>
          <p:nvPr/>
        </p:nvSpPr>
        <p:spPr bwMode="auto">
          <a:xfrm>
            <a:off x="647700" y="239291"/>
            <a:ext cx="7696200" cy="591344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zh-CN" sz="2400" dirty="0" smtClean="0">
                <a:ea typeface="宋体" pitchFamily="2" charset="-122"/>
              </a:rPr>
              <a:t>Property of The Component Graph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1027"/>
          <p:cNvSpPr>
            <a:spLocks noChangeArrowheads="1"/>
          </p:cNvSpPr>
          <p:nvPr/>
        </p:nvSpPr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Our observations lead to the following algorithm for finding all SCCs of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: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Finding-all-SCC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 {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1.  Perform </a:t>
            </a:r>
            <a:r>
              <a:rPr lang="en-US" altLang="zh-TW" sz="3200" dirty="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on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 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; 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2.  Construct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T 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;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3.  </a:t>
            </a:r>
            <a:r>
              <a:rPr lang="en-US" altLang="zh-TW" sz="3200" dirty="0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while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(some node in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is undiscovered)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 { 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= undiscovered node with latest 		          finishing time** ;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     Perform </a:t>
            </a:r>
            <a:r>
              <a:rPr lang="en-US" altLang="zh-TW" sz="3200" dirty="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DFS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on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TW" sz="3200" baseline="300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from </a:t>
            </a:r>
            <a:r>
              <a:rPr lang="en-US" altLang="zh-TW" sz="3200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;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 }  </a:t>
            </a:r>
            <a:r>
              <a:rPr lang="en-US" altLang="zh-TW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// nodes in the </a:t>
            </a:r>
            <a:r>
              <a:rPr lang="en-US" altLang="zh-TW" dirty="0">
                <a:solidFill>
                  <a:srgbClr val="663300"/>
                </a:solidFill>
                <a:latin typeface="Comic Sans MS" pitchFamily="66" charset="0"/>
                <a:sym typeface="Symbol" pitchFamily="18" charset="2"/>
              </a:rPr>
              <a:t>DFS</a:t>
            </a:r>
            <a:r>
              <a:rPr lang="en-US" altLang="zh-TW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tree from </a:t>
            </a:r>
            <a:r>
              <a:rPr lang="en-US" altLang="zh-TW" dirty="0">
                <a:solidFill>
                  <a:srgbClr val="006600"/>
                </a:solidFill>
                <a:latin typeface="Comic Sans MS" pitchFamily="66" charset="0"/>
                <a:sym typeface="Symbol" pitchFamily="18" charset="2"/>
              </a:rPr>
              <a:t>u</a:t>
            </a:r>
            <a:r>
              <a:rPr lang="en-US" altLang="zh-TW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forms an SCC</a:t>
            </a:r>
            <a:endParaRPr lang="en-US" altLang="zh-TW" sz="3200" dirty="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32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}  </a:t>
            </a:r>
            <a:r>
              <a:rPr lang="en-US" altLang="zh-TW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// ** Finishing times always refer to Step 1’s DFS</a:t>
            </a:r>
          </a:p>
        </p:txBody>
      </p:sp>
    </p:spTree>
    <p:extLst>
      <p:ext uri="{BB962C8B-B14F-4D97-AF65-F5344CB8AC3E}">
        <p14:creationId xmlns:p14="http://schemas.microsoft.com/office/powerpoint/2010/main" val="33486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5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5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50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50"/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50"/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50"/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Application--Dressing Up</a:t>
            </a:r>
          </a:p>
        </p:txBody>
      </p:sp>
      <p:pic>
        <p:nvPicPr>
          <p:cNvPr id="242691" name="Picture 3" descr="pic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325" y="2062163"/>
            <a:ext cx="7600950" cy="3952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Algorithm</a:t>
            </a:r>
          </a:p>
        </p:txBody>
      </p:sp>
      <p:pic>
        <p:nvPicPr>
          <p:cNvPr id="283651" name="Picture 3" descr="strongly_connected_compon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2024063"/>
            <a:ext cx="7173168" cy="1960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SCC: </a:t>
            </a:r>
            <a:r>
              <a:rPr lang="en-US" altLang="zh-CN">
                <a:solidFill>
                  <a:srgbClr val="CC0066"/>
                </a:solidFill>
                <a:ea typeface="宋体" pitchFamily="2" charset="-122"/>
              </a:rPr>
              <a:t>Example</a:t>
            </a:r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762000" y="13350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350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9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58133"/>
              </p:ext>
            </p:extLst>
          </p:nvPr>
        </p:nvGraphicFramePr>
        <p:xfrm>
          <a:off x="762000" y="17922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922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19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57200" y="1295400"/>
            <a:ext cx="83058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CC0066"/>
              </a:buClr>
              <a:buFontTx/>
              <a:buAutoNum type="arabicParenBoth"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Run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to compute finishing times for all 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3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762000" y="17160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160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457200" y="1300163"/>
            <a:ext cx="8305800" cy="528637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CC0066"/>
              </a:buClr>
              <a:buFontTx/>
              <a:buAutoNum type="arabicParenBoth"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Run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to compute finishing times for all 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057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762000" y="17160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160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457200" y="1295400"/>
            <a:ext cx="83058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CC0066"/>
              </a:buClr>
              <a:buFontTx/>
              <a:buAutoNum type="arabicParenBoth"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Run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to compute finishing times for all 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593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2" name="Object 4"/>
          <p:cNvGraphicFramePr>
            <a:graphicFrameLocks noChangeAspect="1"/>
          </p:cNvGraphicFramePr>
          <p:nvPr/>
        </p:nvGraphicFramePr>
        <p:xfrm>
          <a:off x="838200" y="762000"/>
          <a:ext cx="70866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7086600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381000" y="5064125"/>
            <a:ext cx="8458200" cy="1108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Vertices sorted according to the finishing times: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  <a:sym typeface="Symbol" pitchFamily="18" charset="2"/>
              </a:rPr>
              <a:t>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404664"/>
            <a:ext cx="83058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CC0066"/>
              </a:buClr>
              <a:buFontTx/>
              <a:buAutoNum type="arabicParenBoth"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Run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to compute finishing times for all 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041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762000" y="1524000"/>
          <a:ext cx="7239000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239000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C0066"/>
              </a:buClr>
              <a:buFontTx/>
              <a:buAutoNum type="arabicParenBoth" startAt="2"/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Compute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endParaRPr lang="en-US" altLang="zh-CN" sz="2800" baseline="3000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762000" y="19446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013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762000" y="19446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41721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762000" y="19446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422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Topological Sort Problem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problem</a:t>
            </a:r>
          </a:p>
          <a:p>
            <a:pPr lvl="1"/>
            <a:r>
              <a:rPr lang="en-US" altLang="zh-CN">
                <a:ea typeface="宋体" pitchFamily="2" charset="-122"/>
              </a:rPr>
              <a:t>Input: A directed acyclic graph </a:t>
            </a:r>
            <a:r>
              <a:rPr lang="en-US" altLang="zh-CN" i="1">
                <a:ea typeface="宋体" pitchFamily="2" charset="-122"/>
              </a:rPr>
              <a:t>G </a:t>
            </a:r>
            <a:r>
              <a:rPr lang="en-US" altLang="zh-CN">
                <a:ea typeface="宋体" pitchFamily="2" charset="-122"/>
              </a:rPr>
              <a:t>= (</a:t>
            </a:r>
            <a:r>
              <a:rPr lang="en-US" altLang="zh-CN" i="1">
                <a:ea typeface="宋体" pitchFamily="2" charset="-122"/>
              </a:rPr>
              <a:t>V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 E</a:t>
            </a:r>
            <a:r>
              <a:rPr lang="en-US" altLang="zh-CN">
                <a:ea typeface="宋体" pitchFamily="2" charset="-122"/>
              </a:rPr>
              <a:t>).</a:t>
            </a:r>
          </a:p>
          <a:p>
            <a:pPr lvl="1"/>
            <a:r>
              <a:rPr lang="en-US" altLang="zh-CN">
                <a:ea typeface="宋体" pitchFamily="2" charset="-122"/>
              </a:rPr>
              <a:t>Output: A topological order of all the vertices of </a:t>
            </a:r>
            <a:r>
              <a:rPr lang="en-US" altLang="zh-CN" i="1">
                <a:ea typeface="宋体" pitchFamily="2" charset="-122"/>
              </a:rPr>
              <a:t>G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en-US" altLang="zh-CN" i="1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762000" y="19446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6460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762000" y="19446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42360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762000" y="1944688"/>
          <a:ext cx="7086600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086600" cy="473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8094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762000" y="1944688"/>
          <a:ext cx="7086600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086600" cy="473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5522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762000" y="1944688"/>
          <a:ext cx="7086600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4688"/>
                        <a:ext cx="7086600" cy="473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(3)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Call 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DFS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3200" baseline="30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processing vertices in main loop in decreasing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order: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 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6313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Line 3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762000" y="990600"/>
          <a:ext cx="70866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086600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3820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66"/>
                </a:solidFill>
                <a:ea typeface="宋体" pitchFamily="2" charset="-122"/>
                <a:sym typeface="Symbol" pitchFamily="18" charset="2"/>
              </a:rPr>
              <a:t>(4) 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Output vertices of each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DFT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DFF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as a separate </a:t>
            </a:r>
            <a:r>
              <a:rPr lang="en-US" altLang="zh-CN" sz="280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SCC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09600" y="5257800"/>
            <a:ext cx="19050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i="1" baseline="-2500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宋体" pitchFamily="2" charset="-122"/>
              </a:rPr>
              <a:t>{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}</a:t>
            </a:r>
          </a:p>
        </p:txBody>
      </p:sp>
      <p:sp>
        <p:nvSpPr>
          <p:cNvPr id="355335" name="Freeform 7"/>
          <p:cNvSpPr>
            <a:spLocks/>
          </p:cNvSpPr>
          <p:nvPr/>
        </p:nvSpPr>
        <p:spPr bwMode="auto">
          <a:xfrm>
            <a:off x="825500" y="4648200"/>
            <a:ext cx="317500" cy="609600"/>
          </a:xfrm>
          <a:custGeom>
            <a:avLst/>
            <a:gdLst>
              <a:gd name="T0" fmla="*/ 152 w 200"/>
              <a:gd name="T1" fmla="*/ 0 h 384"/>
              <a:gd name="T2" fmla="*/ 8 w 200"/>
              <a:gd name="T3" fmla="*/ 192 h 384"/>
              <a:gd name="T4" fmla="*/ 200 w 20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384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3200400" y="5410200"/>
            <a:ext cx="1905000" cy="657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i="1" baseline="-25000">
                <a:solidFill>
                  <a:schemeClr val="accent2"/>
                </a:solidFill>
                <a:ea typeface="宋体" pitchFamily="2" charset="-122"/>
              </a:rPr>
              <a:t>g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宋体" pitchFamily="2" charset="-122"/>
              </a:rPr>
              <a:t>{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g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f</a:t>
            </a:r>
            <a:r>
              <a:rPr lang="en-US" altLang="zh-CN" sz="2800">
                <a:ea typeface="宋体" pitchFamily="2" charset="-122"/>
              </a:rPr>
              <a:t>}</a:t>
            </a:r>
          </a:p>
        </p:txBody>
      </p:sp>
      <p:sp>
        <p:nvSpPr>
          <p:cNvPr id="355337" name="Freeform 9"/>
          <p:cNvSpPr>
            <a:spLocks/>
          </p:cNvSpPr>
          <p:nvPr/>
        </p:nvSpPr>
        <p:spPr bwMode="auto">
          <a:xfrm>
            <a:off x="2882900" y="5181600"/>
            <a:ext cx="317500" cy="609600"/>
          </a:xfrm>
          <a:custGeom>
            <a:avLst/>
            <a:gdLst>
              <a:gd name="T0" fmla="*/ 152 w 200"/>
              <a:gd name="T1" fmla="*/ 0 h 384"/>
              <a:gd name="T2" fmla="*/ 8 w 200"/>
              <a:gd name="T3" fmla="*/ 192 h 384"/>
              <a:gd name="T4" fmla="*/ 200 w 20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384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6172200" y="5410200"/>
            <a:ext cx="1905000" cy="657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i="1" baseline="-25000">
                <a:solidFill>
                  <a:schemeClr val="accent2"/>
                </a:solidFill>
                <a:ea typeface="宋体" pitchFamily="2" charset="-122"/>
              </a:rPr>
              <a:t>h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宋体" pitchFamily="2" charset="-122"/>
              </a:rPr>
              <a:t>{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h</a:t>
            </a:r>
            <a:r>
              <a:rPr lang="en-US" altLang="zh-CN" sz="2800">
                <a:ea typeface="宋体" pitchFamily="2" charset="-122"/>
              </a:rPr>
              <a:t>}</a:t>
            </a:r>
          </a:p>
        </p:txBody>
      </p:sp>
      <p:sp>
        <p:nvSpPr>
          <p:cNvPr id="355339" name="Freeform 11"/>
          <p:cNvSpPr>
            <a:spLocks/>
          </p:cNvSpPr>
          <p:nvPr/>
        </p:nvSpPr>
        <p:spPr bwMode="auto">
          <a:xfrm>
            <a:off x="5854700" y="5181600"/>
            <a:ext cx="317500" cy="609600"/>
          </a:xfrm>
          <a:custGeom>
            <a:avLst/>
            <a:gdLst>
              <a:gd name="T0" fmla="*/ 152 w 200"/>
              <a:gd name="T1" fmla="*/ 0 h 384"/>
              <a:gd name="T2" fmla="*/ 8 w 200"/>
              <a:gd name="T3" fmla="*/ 192 h 384"/>
              <a:gd name="T4" fmla="*/ 200 w 20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384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7543800" y="2590800"/>
            <a:ext cx="1524000" cy="657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i="1" baseline="-250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宋体" pitchFamily="2" charset="-122"/>
              </a:rPr>
              <a:t>{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 i="1">
                <a:solidFill>
                  <a:schemeClr val="accent2"/>
                </a:solidFill>
                <a:ea typeface="宋体" pitchFamily="2" charset="-122"/>
              </a:rPr>
              <a:t>d</a:t>
            </a:r>
            <a:r>
              <a:rPr lang="en-US" altLang="zh-CN" sz="2800">
                <a:ea typeface="宋体" pitchFamily="2" charset="-122"/>
              </a:rPr>
              <a:t>}</a:t>
            </a:r>
          </a:p>
        </p:txBody>
      </p:sp>
      <p:sp>
        <p:nvSpPr>
          <p:cNvPr id="355341" name="Freeform 13"/>
          <p:cNvSpPr>
            <a:spLocks/>
          </p:cNvSpPr>
          <p:nvPr/>
        </p:nvSpPr>
        <p:spPr bwMode="auto">
          <a:xfrm>
            <a:off x="7620000" y="2057400"/>
            <a:ext cx="533400" cy="533400"/>
          </a:xfrm>
          <a:custGeom>
            <a:avLst/>
            <a:gdLst>
              <a:gd name="T0" fmla="*/ 0 w 336"/>
              <a:gd name="T1" fmla="*/ 0 h 336"/>
              <a:gd name="T2" fmla="*/ 288 w 336"/>
              <a:gd name="T3" fmla="*/ 144 h 336"/>
              <a:gd name="T4" fmla="*/ 288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0" y="0"/>
                </a:moveTo>
                <a:cubicBezTo>
                  <a:pt x="120" y="44"/>
                  <a:pt x="240" y="88"/>
                  <a:pt x="288" y="144"/>
                </a:cubicBezTo>
                <a:cubicBezTo>
                  <a:pt x="336" y="200"/>
                  <a:pt x="312" y="268"/>
                  <a:pt x="288" y="33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73" name="Rectangle 21"/>
          <p:cNvSpPr>
            <a:spLocks noChangeArrowheads="1"/>
          </p:cNvSpPr>
          <p:nvPr/>
        </p:nvSpPr>
        <p:spPr bwMode="auto">
          <a:xfrm>
            <a:off x="1143000" y="4038600"/>
            <a:ext cx="68580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67" name="Object 15"/>
          <p:cNvGraphicFramePr>
            <a:graphicFrameLocks noChangeAspect="1"/>
          </p:cNvGraphicFramePr>
          <p:nvPr/>
        </p:nvGraphicFramePr>
        <p:xfrm>
          <a:off x="990600" y="1143000"/>
          <a:ext cx="7239000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239000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1676400" y="5410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b="1" i="1" baseline="-25000">
                <a:solidFill>
                  <a:schemeClr val="accent2"/>
                </a:solidFill>
                <a:ea typeface="宋体" pitchFamily="2" charset="-122"/>
              </a:rPr>
              <a:t>b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b="1" i="1" baseline="-25000">
                <a:solidFill>
                  <a:schemeClr val="accent2"/>
                </a:solidFill>
                <a:ea typeface="宋体" pitchFamily="2" charset="-122"/>
              </a:rPr>
              <a:t>g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6400800" y="4281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b="1" i="1" baseline="-25000">
                <a:solidFill>
                  <a:schemeClr val="accent2"/>
                </a:solidFill>
                <a:ea typeface="宋体" pitchFamily="2" charset="-122"/>
              </a:rPr>
              <a:t>c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356372" name="Text Box 20"/>
          <p:cNvSpPr txBox="1">
            <a:spLocks noChangeArrowheads="1"/>
          </p:cNvSpPr>
          <p:nvPr/>
        </p:nvSpPr>
        <p:spPr bwMode="auto">
          <a:xfrm>
            <a:off x="6477000" y="5562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 b="1" i="1" baseline="-25000">
                <a:solidFill>
                  <a:schemeClr val="accent2"/>
                </a:solidFill>
                <a:ea typeface="宋体" pitchFamily="2" charset="-122"/>
              </a:rPr>
              <a:t>h</a:t>
            </a:r>
            <a:endParaRPr lang="en-US" altLang="zh-CN" sz="28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4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457200" y="1986955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The correctness of the algorithm can be proven by induction 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(Hint:  Show that at each sub-search in Step 3, </a:t>
            </a:r>
            <a:r>
              <a:rPr lang="en-US" altLang="zh-TW" sz="2800" i="1" dirty="0" smtClean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28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is chosen from an SCC which has no </a:t>
            </a: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out</a:t>
            </a:r>
            <a:r>
              <a:rPr lang="en-US" altLang="zh-TW" sz="28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going 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edges to any nodes in an </a:t>
            </a:r>
            <a:r>
              <a:rPr lang="en-US" altLang="zh-TW" sz="28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“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unvisited” SCC of </a:t>
            </a:r>
            <a:r>
              <a:rPr lang="en-US" altLang="zh-TW" sz="2800" dirty="0">
                <a:solidFill>
                  <a:srgbClr val="006600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sz="2800" baseline="30000" dirty="0">
                <a:solidFill>
                  <a:srgbClr val="006600"/>
                </a:solidFill>
                <a:latin typeface="+mn-lt"/>
                <a:sym typeface="Symbol" pitchFamily="18" charset="2"/>
              </a:rPr>
              <a:t>T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.</a:t>
            </a:r>
          </a:p>
          <a:p>
            <a:pPr marL="457200" indent="-457200" algn="l">
              <a:spcBef>
                <a:spcPct val="20000"/>
              </a:spcBef>
            </a:pP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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By white-path theorem, </a:t>
            </a:r>
            <a:r>
              <a:rPr lang="en-US" altLang="zh-TW" sz="2800" dirty="0">
                <a:solidFill>
                  <a:srgbClr val="CC3300"/>
                </a:solidFill>
                <a:latin typeface="+mn-lt"/>
                <a:sym typeface="Symbol" pitchFamily="18" charset="2"/>
              </a:rPr>
              <a:t>exactly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 all nodes </a:t>
            </a:r>
            <a:r>
              <a:rPr lang="en-US" altLang="zh-TW" sz="2800" dirty="0" smtClean="0">
                <a:solidFill>
                  <a:schemeClr val="accent2"/>
                </a:solidFill>
                <a:latin typeface="+mn-lt"/>
                <a:sym typeface="Symbol" pitchFamily="18" charset="2"/>
              </a:rPr>
              <a:t>in 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the same SCC become </a:t>
            </a:r>
            <a:r>
              <a:rPr lang="en-US" altLang="zh-TW" sz="2800" i="1" dirty="0">
                <a:solidFill>
                  <a:srgbClr val="006600"/>
                </a:solidFill>
                <a:latin typeface="+mn-lt"/>
                <a:sym typeface="Symbol" pitchFamily="18" charset="2"/>
              </a:rPr>
              <a:t>u</a:t>
            </a:r>
            <a:r>
              <a:rPr lang="en-US" altLang="zh-TW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’s descendants)</a:t>
            </a:r>
          </a:p>
          <a:p>
            <a:pPr algn="l">
              <a:spcBef>
                <a:spcPct val="20000"/>
              </a:spcBef>
            </a:pPr>
            <a:endParaRPr lang="en-US" altLang="zh-TW" sz="3200" dirty="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457324" y="404664"/>
            <a:ext cx="8131175" cy="12192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Correctness </a:t>
            </a:r>
            <a:r>
              <a:rPr lang="en-US" altLang="zh-CN" sz="4000" dirty="0">
                <a:ea typeface="宋体" pitchFamily="2" charset="-122"/>
              </a:rPr>
              <a:t>Proof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657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8928100" cy="12192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SCCs </a:t>
            </a:r>
            <a:r>
              <a:rPr lang="en-US" altLang="zh-CN" sz="2400" dirty="0">
                <a:ea typeface="宋体" pitchFamily="2" charset="-122"/>
              </a:rPr>
              <a:t>and </a:t>
            </a:r>
            <a:r>
              <a:rPr lang="en-US" altLang="zh-CN" sz="2400" dirty="0" smtClean="0">
                <a:ea typeface="宋体" pitchFamily="2" charset="-122"/>
              </a:rPr>
              <a:t>DFS </a:t>
            </a:r>
            <a:r>
              <a:rPr lang="en-US" altLang="zh-CN" sz="2400" dirty="0">
                <a:ea typeface="宋体" pitchFamily="2" charset="-122"/>
              </a:rPr>
              <a:t>Finishing </a:t>
            </a:r>
            <a:r>
              <a:rPr lang="en-US" altLang="zh-CN" sz="2400" dirty="0" smtClean="0">
                <a:ea typeface="宋体" pitchFamily="2" charset="-122"/>
              </a:rPr>
              <a:t>Times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48713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Extension of the notation for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[]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[] </a:t>
            </a:r>
            <a:r>
              <a:rPr lang="en-US" altLang="zh-CN" dirty="0">
                <a:ea typeface="宋体" pitchFamily="2" charset="-122"/>
              </a:rPr>
              <a:t>to sets of vertices</a:t>
            </a:r>
          </a:p>
          <a:p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i="1" dirty="0"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define 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] =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min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baseline="-25000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]}, the discovery time of vertex set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that is, the earliest discovery time of any vertex in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;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] =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max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baseline="-25000" dirty="0" err="1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]}, the finishing time of vertex set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that is, the latest finishing time of any vertex in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/>
            <a:endParaRPr lang="en-US" altLang="zh-CN" i="1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7696200" cy="936104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438400"/>
            <a:ext cx="4800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r>
              <a:rPr lang="en-US" altLang="zh-CN" sz="2000" dirty="0">
                <a:solidFill>
                  <a:srgbClr val="CC3300"/>
                </a:solidFill>
                <a:ea typeface="宋体" pitchFamily="2" charset="-122"/>
              </a:rPr>
              <a:t>Case 1: 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 &lt; 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endParaRPr lang="en-US" altLang="zh-CN" sz="2000" dirty="0">
              <a:solidFill>
                <a:srgbClr val="CC3300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Let </a:t>
            </a:r>
            <a:r>
              <a:rPr lang="en-US" altLang="zh-CN" sz="1800" i="1" dirty="0">
                <a:ea typeface="宋体" pitchFamily="2" charset="-122"/>
              </a:rPr>
              <a:t>x </a:t>
            </a:r>
            <a:r>
              <a:rPr lang="en-US" altLang="zh-CN" sz="1800" dirty="0">
                <a:ea typeface="宋体" pitchFamily="2" charset="-122"/>
              </a:rPr>
              <a:t>be the first vertex discovered in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</a:rPr>
              <a:t>.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At time </a:t>
            </a:r>
            <a:r>
              <a:rPr lang="en-US" altLang="zh-CN" sz="1800" i="1" dirty="0">
                <a:ea typeface="宋体" pitchFamily="2" charset="-122"/>
              </a:rPr>
              <a:t>d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], all vertices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and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are white. Thus, there exist paths of white vertices from </a:t>
            </a:r>
            <a:r>
              <a:rPr lang="en-US" altLang="zh-CN" sz="1800" i="1" dirty="0">
                <a:ea typeface="宋体" pitchFamily="2" charset="-122"/>
              </a:rPr>
              <a:t>x </a:t>
            </a:r>
            <a:r>
              <a:rPr lang="en-US" altLang="zh-CN" sz="1800" dirty="0">
                <a:ea typeface="宋体" pitchFamily="2" charset="-122"/>
              </a:rPr>
              <a:t>to all vertices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and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By the white-path theorem, all vertices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and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are descendants of </a:t>
            </a:r>
            <a:r>
              <a:rPr lang="en-US" altLang="zh-CN" sz="1800" i="1" dirty="0">
                <a:ea typeface="宋体" pitchFamily="2" charset="-122"/>
              </a:rPr>
              <a:t>x </a:t>
            </a:r>
            <a:r>
              <a:rPr lang="en-US" altLang="zh-CN" sz="1800" dirty="0">
                <a:ea typeface="宋体" pitchFamily="2" charset="-122"/>
              </a:rPr>
              <a:t>in depth-first tree.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By the parenthesis theorem, </a:t>
            </a:r>
            <a:r>
              <a:rPr lang="en-US" altLang="zh-CN" sz="1800" dirty="0" smtClean="0">
                <a:ea typeface="宋体" pitchFamily="2" charset="-122"/>
              </a:rPr>
              <a:t>we have</a:t>
            </a:r>
          </a:p>
          <a:p>
            <a:pPr marL="457200" lvl="1" indent="0">
              <a:buNone/>
            </a:pP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              f 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] 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i="1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1800" i="1" dirty="0">
                <a:ea typeface="宋体" pitchFamily="2" charset="-122"/>
              </a:rPr>
              <a:t>f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487" y="1124744"/>
            <a:ext cx="8824913" cy="10156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 u="none" dirty="0">
                <a:solidFill>
                  <a:srgbClr val="CC3300"/>
                </a:solidFill>
                <a:ea typeface="宋体" pitchFamily="2" charset="-122"/>
              </a:rPr>
              <a:t>Lemma 22.14</a:t>
            </a:r>
          </a:p>
          <a:p>
            <a:pPr algn="l"/>
            <a:r>
              <a:rPr lang="en-US" altLang="zh-CN" sz="2000" u="none" dirty="0">
                <a:ea typeface="宋体" pitchFamily="2" charset="-122"/>
              </a:rPr>
              <a:t>Let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</a:rPr>
              <a:t>be distinct SCC’s in </a:t>
            </a:r>
            <a:r>
              <a:rPr lang="en-US" altLang="zh-CN" sz="2000" i="1" u="none" dirty="0">
                <a:ea typeface="宋体" pitchFamily="2" charset="-122"/>
              </a:rPr>
              <a:t>G 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u="none" dirty="0">
                <a:ea typeface="宋体" pitchFamily="2" charset="-122"/>
              </a:rPr>
              <a:t>E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 Suppose there is an edge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u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dirty="0"/>
              <a:t>v</a:t>
            </a:r>
            <a:r>
              <a:rPr lang="en-US" altLang="zh-CN" sz="2000" u="none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i="1" u="none" dirty="0">
                <a:ea typeface="宋体" pitchFamily="2" charset="-122"/>
              </a:rPr>
              <a:t>E </a:t>
            </a:r>
            <a:r>
              <a:rPr lang="en-US" altLang="zh-CN" sz="2000" u="none" dirty="0">
                <a:ea typeface="宋体" pitchFamily="2" charset="-122"/>
              </a:rPr>
              <a:t>such that </a:t>
            </a:r>
            <a:r>
              <a:rPr lang="en-US" altLang="zh-CN" sz="2000" i="1" u="none" dirty="0">
                <a:ea typeface="宋体" pitchFamily="2" charset="-122"/>
              </a:rPr>
              <a:t>u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latin typeface="+mn-lt"/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ea typeface="宋体" pitchFamily="2" charset="-122"/>
              </a:rPr>
              <a:t>. Then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</a:t>
            </a:r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5029200" y="3048000"/>
            <a:ext cx="1828800" cy="1981200"/>
          </a:xfrm>
          <a:custGeom>
            <a:avLst/>
            <a:gdLst>
              <a:gd name="T0" fmla="*/ 172 w 969"/>
              <a:gd name="T1" fmla="*/ 496 h 1178"/>
              <a:gd name="T2" fmla="*/ 144 w 969"/>
              <a:gd name="T3" fmla="*/ 333 h 1178"/>
              <a:gd name="T4" fmla="*/ 134 w 969"/>
              <a:gd name="T5" fmla="*/ 285 h 1178"/>
              <a:gd name="T6" fmla="*/ 201 w 969"/>
              <a:gd name="T7" fmla="*/ 170 h 1178"/>
              <a:gd name="T8" fmla="*/ 297 w 969"/>
              <a:gd name="T9" fmla="*/ 189 h 1178"/>
              <a:gd name="T10" fmla="*/ 345 w 969"/>
              <a:gd name="T11" fmla="*/ 228 h 1178"/>
              <a:gd name="T12" fmla="*/ 403 w 969"/>
              <a:gd name="T13" fmla="*/ 247 h 1178"/>
              <a:gd name="T14" fmla="*/ 508 w 969"/>
              <a:gd name="T15" fmla="*/ 228 h 1178"/>
              <a:gd name="T16" fmla="*/ 566 w 969"/>
              <a:gd name="T17" fmla="*/ 93 h 1178"/>
              <a:gd name="T18" fmla="*/ 662 w 969"/>
              <a:gd name="T19" fmla="*/ 36 h 1178"/>
              <a:gd name="T20" fmla="*/ 739 w 969"/>
              <a:gd name="T21" fmla="*/ 16 h 1178"/>
              <a:gd name="T22" fmla="*/ 777 w 969"/>
              <a:gd name="T23" fmla="*/ 7 h 1178"/>
              <a:gd name="T24" fmla="*/ 864 w 969"/>
              <a:gd name="T25" fmla="*/ 16 h 1178"/>
              <a:gd name="T26" fmla="*/ 883 w 969"/>
              <a:gd name="T27" fmla="*/ 74 h 1178"/>
              <a:gd name="T28" fmla="*/ 873 w 969"/>
              <a:gd name="T29" fmla="*/ 256 h 1178"/>
              <a:gd name="T30" fmla="*/ 844 w 969"/>
              <a:gd name="T31" fmla="*/ 276 h 1178"/>
              <a:gd name="T32" fmla="*/ 787 w 969"/>
              <a:gd name="T33" fmla="*/ 352 h 1178"/>
              <a:gd name="T34" fmla="*/ 806 w 969"/>
              <a:gd name="T35" fmla="*/ 506 h 1178"/>
              <a:gd name="T36" fmla="*/ 873 w 969"/>
              <a:gd name="T37" fmla="*/ 516 h 1178"/>
              <a:gd name="T38" fmla="*/ 912 w 969"/>
              <a:gd name="T39" fmla="*/ 554 h 1178"/>
              <a:gd name="T40" fmla="*/ 940 w 969"/>
              <a:gd name="T41" fmla="*/ 583 h 1178"/>
              <a:gd name="T42" fmla="*/ 931 w 969"/>
              <a:gd name="T43" fmla="*/ 813 h 1178"/>
              <a:gd name="T44" fmla="*/ 921 w 969"/>
              <a:gd name="T45" fmla="*/ 852 h 1178"/>
              <a:gd name="T46" fmla="*/ 883 w 969"/>
              <a:gd name="T47" fmla="*/ 909 h 1178"/>
              <a:gd name="T48" fmla="*/ 873 w 969"/>
              <a:gd name="T49" fmla="*/ 938 h 1178"/>
              <a:gd name="T50" fmla="*/ 787 w 969"/>
              <a:gd name="T51" fmla="*/ 986 h 1178"/>
              <a:gd name="T52" fmla="*/ 489 w 969"/>
              <a:gd name="T53" fmla="*/ 1005 h 1178"/>
              <a:gd name="T54" fmla="*/ 412 w 969"/>
              <a:gd name="T55" fmla="*/ 1072 h 1178"/>
              <a:gd name="T56" fmla="*/ 288 w 969"/>
              <a:gd name="T57" fmla="*/ 1178 h 1178"/>
              <a:gd name="T58" fmla="*/ 28 w 969"/>
              <a:gd name="T59" fmla="*/ 1082 h 1178"/>
              <a:gd name="T60" fmla="*/ 67 w 969"/>
              <a:gd name="T61" fmla="*/ 871 h 1178"/>
              <a:gd name="T62" fmla="*/ 220 w 969"/>
              <a:gd name="T63" fmla="*/ 775 h 1178"/>
              <a:gd name="T64" fmla="*/ 259 w 969"/>
              <a:gd name="T65" fmla="*/ 736 h 1178"/>
              <a:gd name="T66" fmla="*/ 172 w 969"/>
              <a:gd name="T67" fmla="*/ 496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7315200" y="3048000"/>
            <a:ext cx="1600200" cy="1828800"/>
          </a:xfrm>
          <a:custGeom>
            <a:avLst/>
            <a:gdLst>
              <a:gd name="T0" fmla="*/ 270 w 779"/>
              <a:gd name="T1" fmla="*/ 557 h 903"/>
              <a:gd name="T2" fmla="*/ 193 w 779"/>
              <a:gd name="T3" fmla="*/ 471 h 903"/>
              <a:gd name="T4" fmla="*/ 116 w 779"/>
              <a:gd name="T5" fmla="*/ 413 h 903"/>
              <a:gd name="T6" fmla="*/ 20 w 779"/>
              <a:gd name="T7" fmla="*/ 336 h 903"/>
              <a:gd name="T8" fmla="*/ 49 w 779"/>
              <a:gd name="T9" fmla="*/ 173 h 903"/>
              <a:gd name="T10" fmla="*/ 126 w 779"/>
              <a:gd name="T11" fmla="*/ 183 h 903"/>
              <a:gd name="T12" fmla="*/ 145 w 779"/>
              <a:gd name="T13" fmla="*/ 212 h 903"/>
              <a:gd name="T14" fmla="*/ 203 w 779"/>
              <a:gd name="T15" fmla="*/ 250 h 903"/>
              <a:gd name="T16" fmla="*/ 270 w 779"/>
              <a:gd name="T17" fmla="*/ 240 h 903"/>
              <a:gd name="T18" fmla="*/ 337 w 779"/>
              <a:gd name="T19" fmla="*/ 87 h 903"/>
              <a:gd name="T20" fmla="*/ 347 w 779"/>
              <a:gd name="T21" fmla="*/ 58 h 903"/>
              <a:gd name="T22" fmla="*/ 414 w 779"/>
              <a:gd name="T23" fmla="*/ 20 h 903"/>
              <a:gd name="T24" fmla="*/ 471 w 779"/>
              <a:gd name="T25" fmla="*/ 0 h 903"/>
              <a:gd name="T26" fmla="*/ 567 w 779"/>
              <a:gd name="T27" fmla="*/ 10 h 903"/>
              <a:gd name="T28" fmla="*/ 529 w 779"/>
              <a:gd name="T29" fmla="*/ 183 h 903"/>
              <a:gd name="T30" fmla="*/ 500 w 779"/>
              <a:gd name="T31" fmla="*/ 327 h 903"/>
              <a:gd name="T32" fmla="*/ 519 w 779"/>
              <a:gd name="T33" fmla="*/ 356 h 903"/>
              <a:gd name="T34" fmla="*/ 673 w 779"/>
              <a:gd name="T35" fmla="*/ 413 h 903"/>
              <a:gd name="T36" fmla="*/ 731 w 779"/>
              <a:gd name="T37" fmla="*/ 452 h 903"/>
              <a:gd name="T38" fmla="*/ 740 w 779"/>
              <a:gd name="T39" fmla="*/ 480 h 903"/>
              <a:gd name="T40" fmla="*/ 769 w 779"/>
              <a:gd name="T41" fmla="*/ 509 h 903"/>
              <a:gd name="T42" fmla="*/ 759 w 779"/>
              <a:gd name="T43" fmla="*/ 711 h 903"/>
              <a:gd name="T44" fmla="*/ 702 w 779"/>
              <a:gd name="T45" fmla="*/ 730 h 903"/>
              <a:gd name="T46" fmla="*/ 577 w 779"/>
              <a:gd name="T47" fmla="*/ 740 h 903"/>
              <a:gd name="T48" fmla="*/ 471 w 779"/>
              <a:gd name="T49" fmla="*/ 788 h 903"/>
              <a:gd name="T50" fmla="*/ 452 w 779"/>
              <a:gd name="T51" fmla="*/ 845 h 903"/>
              <a:gd name="T52" fmla="*/ 251 w 779"/>
              <a:gd name="T53" fmla="*/ 903 h 903"/>
              <a:gd name="T54" fmla="*/ 78 w 779"/>
              <a:gd name="T55" fmla="*/ 884 h 903"/>
              <a:gd name="T56" fmla="*/ 68 w 779"/>
              <a:gd name="T57" fmla="*/ 749 h 903"/>
              <a:gd name="T58" fmla="*/ 183 w 779"/>
              <a:gd name="T59" fmla="*/ 615 h 903"/>
              <a:gd name="T60" fmla="*/ 203 w 779"/>
              <a:gd name="T61" fmla="*/ 596 h 903"/>
              <a:gd name="T62" fmla="*/ 260 w 779"/>
              <a:gd name="T63" fmla="*/ 576 h 903"/>
              <a:gd name="T64" fmla="*/ 270 w 779"/>
              <a:gd name="T65" fmla="*/ 557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172200" y="37338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486400" y="2667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766140" y="2611438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 u="none" dirty="0" smtClean="0">
                <a:ea typeface="宋体" pitchFamily="2" charset="-122"/>
              </a:rPr>
              <a:t>C’</a:t>
            </a:r>
            <a:endParaRPr lang="en-US" altLang="zh-CN" b="1" u="none" dirty="0">
              <a:solidFill>
                <a:srgbClr val="01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943600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u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077200" y="38100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v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638800" y="4267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562600" y="43434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82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Algorithm</a:t>
            </a:r>
          </a:p>
        </p:txBody>
      </p:sp>
      <p:pic>
        <p:nvPicPr>
          <p:cNvPr id="243715" name="Picture 3" descr="topological_s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3" y="2012950"/>
            <a:ext cx="7775575" cy="1703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51054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C3300"/>
                </a:solidFill>
                <a:ea typeface="宋体" pitchFamily="2" charset="-122"/>
              </a:rPr>
              <a:t>Case 2: 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 &gt; 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endParaRPr lang="en-US" altLang="zh-CN" sz="2000" dirty="0">
              <a:solidFill>
                <a:srgbClr val="CC33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Let </a:t>
            </a:r>
            <a:r>
              <a:rPr lang="en-US" altLang="zh-CN" sz="1800" i="1" dirty="0">
                <a:ea typeface="宋体" pitchFamily="2" charset="-122"/>
              </a:rPr>
              <a:t>y </a:t>
            </a:r>
            <a:r>
              <a:rPr lang="en-US" altLang="zh-CN" sz="1800" dirty="0">
                <a:ea typeface="宋体" pitchFamily="2" charset="-122"/>
              </a:rPr>
              <a:t>be the first vertex discovered in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ea typeface="宋体" pitchFamily="2" charset="-122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At time </a:t>
            </a:r>
            <a:r>
              <a:rPr lang="en-US" altLang="zh-CN" sz="1800" i="1" dirty="0">
                <a:ea typeface="宋体" pitchFamily="2" charset="-122"/>
              </a:rPr>
              <a:t>d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], all vertices in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are white and there is a white path from </a:t>
            </a:r>
            <a:r>
              <a:rPr lang="en-US" altLang="zh-CN" sz="1800" i="1" dirty="0">
                <a:ea typeface="宋体" pitchFamily="2" charset="-122"/>
              </a:rPr>
              <a:t>y </a:t>
            </a:r>
            <a:r>
              <a:rPr lang="en-US" altLang="zh-CN" sz="1800" dirty="0">
                <a:ea typeface="宋体" pitchFamily="2" charset="-122"/>
              </a:rPr>
              <a:t>to each vertex in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all vertices in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become descendants of 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. Again,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] 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At time </a:t>
            </a:r>
            <a:r>
              <a:rPr lang="en-US" altLang="zh-CN" sz="1800" i="1" dirty="0">
                <a:ea typeface="宋体" pitchFamily="2" charset="-122"/>
              </a:rPr>
              <a:t>d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], all vertices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are also white.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By earlier lemma, since there is an edge 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u</a:t>
            </a:r>
            <a:r>
              <a:rPr lang="en-US" altLang="zh-CN" sz="1800" i="1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1800" i="1" dirty="0">
                <a:ea typeface="宋体" pitchFamily="2" charset="-122"/>
              </a:rPr>
              <a:t>v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>
                <a:ea typeface="宋体" pitchFamily="2" charset="-122"/>
              </a:rPr>
              <a:t>, we cannot have a path from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to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So no vertex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is reachable from 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Therefore, at time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], all vertices in </a:t>
            </a:r>
            <a:r>
              <a:rPr lang="en-US" altLang="zh-CN" sz="1800" i="1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are still white.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Therefore, for all </a:t>
            </a:r>
            <a:r>
              <a:rPr lang="en-US" altLang="zh-CN" sz="1800" i="1" dirty="0">
                <a:ea typeface="宋体" pitchFamily="2" charset="-122"/>
              </a:rPr>
              <a:t>w</a:t>
            </a:r>
            <a:r>
              <a:rPr lang="en-US" altLang="zh-CN" sz="1800" i="1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</a:rPr>
              <a:t>,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w</a:t>
            </a:r>
            <a:r>
              <a:rPr lang="en-US" altLang="zh-CN" sz="1800" dirty="0" smtClean="0">
                <a:ea typeface="宋体" pitchFamily="2" charset="-122"/>
              </a:rPr>
              <a:t>] </a:t>
            </a:r>
            <a:r>
              <a:rPr lang="en-US" altLang="zh-CN" sz="1800" i="1" dirty="0">
                <a:latin typeface="RMTMI" charset="-95"/>
                <a:ea typeface="宋体" pitchFamily="2" charset="-122"/>
              </a:rPr>
              <a:t>&gt;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ea typeface="宋体" pitchFamily="2" charset="-122"/>
              </a:rPr>
              <a:t>[</a:t>
            </a:r>
            <a:r>
              <a:rPr lang="en-US" altLang="zh-CN" sz="1800" i="1" dirty="0">
                <a:ea typeface="宋体" pitchFamily="2" charset="-122"/>
              </a:rPr>
              <a:t>y</a:t>
            </a:r>
            <a:r>
              <a:rPr lang="en-US" altLang="zh-CN" sz="1800" dirty="0">
                <a:ea typeface="宋体" pitchFamily="2" charset="-122"/>
              </a:rPr>
              <a:t>], which implies that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i="1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1800" i="1" dirty="0">
                <a:ea typeface="宋体" pitchFamily="2" charset="-122"/>
              </a:rPr>
              <a:t>f 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20485" name="Freeform 5"/>
          <p:cNvSpPr>
            <a:spLocks/>
          </p:cNvSpPr>
          <p:nvPr/>
        </p:nvSpPr>
        <p:spPr bwMode="auto">
          <a:xfrm>
            <a:off x="5029200" y="3048000"/>
            <a:ext cx="1828800" cy="1981200"/>
          </a:xfrm>
          <a:custGeom>
            <a:avLst/>
            <a:gdLst>
              <a:gd name="T0" fmla="*/ 172 w 969"/>
              <a:gd name="T1" fmla="*/ 496 h 1178"/>
              <a:gd name="T2" fmla="*/ 144 w 969"/>
              <a:gd name="T3" fmla="*/ 333 h 1178"/>
              <a:gd name="T4" fmla="*/ 134 w 969"/>
              <a:gd name="T5" fmla="*/ 285 h 1178"/>
              <a:gd name="T6" fmla="*/ 201 w 969"/>
              <a:gd name="T7" fmla="*/ 170 h 1178"/>
              <a:gd name="T8" fmla="*/ 297 w 969"/>
              <a:gd name="T9" fmla="*/ 189 h 1178"/>
              <a:gd name="T10" fmla="*/ 345 w 969"/>
              <a:gd name="T11" fmla="*/ 228 h 1178"/>
              <a:gd name="T12" fmla="*/ 403 w 969"/>
              <a:gd name="T13" fmla="*/ 247 h 1178"/>
              <a:gd name="T14" fmla="*/ 508 w 969"/>
              <a:gd name="T15" fmla="*/ 228 h 1178"/>
              <a:gd name="T16" fmla="*/ 566 w 969"/>
              <a:gd name="T17" fmla="*/ 93 h 1178"/>
              <a:gd name="T18" fmla="*/ 662 w 969"/>
              <a:gd name="T19" fmla="*/ 36 h 1178"/>
              <a:gd name="T20" fmla="*/ 739 w 969"/>
              <a:gd name="T21" fmla="*/ 16 h 1178"/>
              <a:gd name="T22" fmla="*/ 777 w 969"/>
              <a:gd name="T23" fmla="*/ 7 h 1178"/>
              <a:gd name="T24" fmla="*/ 864 w 969"/>
              <a:gd name="T25" fmla="*/ 16 h 1178"/>
              <a:gd name="T26" fmla="*/ 883 w 969"/>
              <a:gd name="T27" fmla="*/ 74 h 1178"/>
              <a:gd name="T28" fmla="*/ 873 w 969"/>
              <a:gd name="T29" fmla="*/ 256 h 1178"/>
              <a:gd name="T30" fmla="*/ 844 w 969"/>
              <a:gd name="T31" fmla="*/ 276 h 1178"/>
              <a:gd name="T32" fmla="*/ 787 w 969"/>
              <a:gd name="T33" fmla="*/ 352 h 1178"/>
              <a:gd name="T34" fmla="*/ 806 w 969"/>
              <a:gd name="T35" fmla="*/ 506 h 1178"/>
              <a:gd name="T36" fmla="*/ 873 w 969"/>
              <a:gd name="T37" fmla="*/ 516 h 1178"/>
              <a:gd name="T38" fmla="*/ 912 w 969"/>
              <a:gd name="T39" fmla="*/ 554 h 1178"/>
              <a:gd name="T40" fmla="*/ 940 w 969"/>
              <a:gd name="T41" fmla="*/ 583 h 1178"/>
              <a:gd name="T42" fmla="*/ 931 w 969"/>
              <a:gd name="T43" fmla="*/ 813 h 1178"/>
              <a:gd name="T44" fmla="*/ 921 w 969"/>
              <a:gd name="T45" fmla="*/ 852 h 1178"/>
              <a:gd name="T46" fmla="*/ 883 w 969"/>
              <a:gd name="T47" fmla="*/ 909 h 1178"/>
              <a:gd name="T48" fmla="*/ 873 w 969"/>
              <a:gd name="T49" fmla="*/ 938 h 1178"/>
              <a:gd name="T50" fmla="*/ 787 w 969"/>
              <a:gd name="T51" fmla="*/ 986 h 1178"/>
              <a:gd name="T52" fmla="*/ 489 w 969"/>
              <a:gd name="T53" fmla="*/ 1005 h 1178"/>
              <a:gd name="T54" fmla="*/ 412 w 969"/>
              <a:gd name="T55" fmla="*/ 1072 h 1178"/>
              <a:gd name="T56" fmla="*/ 288 w 969"/>
              <a:gd name="T57" fmla="*/ 1178 h 1178"/>
              <a:gd name="T58" fmla="*/ 28 w 969"/>
              <a:gd name="T59" fmla="*/ 1082 h 1178"/>
              <a:gd name="T60" fmla="*/ 67 w 969"/>
              <a:gd name="T61" fmla="*/ 871 h 1178"/>
              <a:gd name="T62" fmla="*/ 220 w 969"/>
              <a:gd name="T63" fmla="*/ 775 h 1178"/>
              <a:gd name="T64" fmla="*/ 259 w 969"/>
              <a:gd name="T65" fmla="*/ 736 h 1178"/>
              <a:gd name="T66" fmla="*/ 172 w 969"/>
              <a:gd name="T67" fmla="*/ 496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7315200" y="3048000"/>
            <a:ext cx="1600200" cy="1828800"/>
          </a:xfrm>
          <a:custGeom>
            <a:avLst/>
            <a:gdLst>
              <a:gd name="T0" fmla="*/ 270 w 779"/>
              <a:gd name="T1" fmla="*/ 557 h 903"/>
              <a:gd name="T2" fmla="*/ 193 w 779"/>
              <a:gd name="T3" fmla="*/ 471 h 903"/>
              <a:gd name="T4" fmla="*/ 116 w 779"/>
              <a:gd name="T5" fmla="*/ 413 h 903"/>
              <a:gd name="T6" fmla="*/ 20 w 779"/>
              <a:gd name="T7" fmla="*/ 336 h 903"/>
              <a:gd name="T8" fmla="*/ 49 w 779"/>
              <a:gd name="T9" fmla="*/ 173 h 903"/>
              <a:gd name="T10" fmla="*/ 126 w 779"/>
              <a:gd name="T11" fmla="*/ 183 h 903"/>
              <a:gd name="T12" fmla="*/ 145 w 779"/>
              <a:gd name="T13" fmla="*/ 212 h 903"/>
              <a:gd name="T14" fmla="*/ 203 w 779"/>
              <a:gd name="T15" fmla="*/ 250 h 903"/>
              <a:gd name="T16" fmla="*/ 270 w 779"/>
              <a:gd name="T17" fmla="*/ 240 h 903"/>
              <a:gd name="T18" fmla="*/ 337 w 779"/>
              <a:gd name="T19" fmla="*/ 87 h 903"/>
              <a:gd name="T20" fmla="*/ 347 w 779"/>
              <a:gd name="T21" fmla="*/ 58 h 903"/>
              <a:gd name="T22" fmla="*/ 414 w 779"/>
              <a:gd name="T23" fmla="*/ 20 h 903"/>
              <a:gd name="T24" fmla="*/ 471 w 779"/>
              <a:gd name="T25" fmla="*/ 0 h 903"/>
              <a:gd name="T26" fmla="*/ 567 w 779"/>
              <a:gd name="T27" fmla="*/ 10 h 903"/>
              <a:gd name="T28" fmla="*/ 529 w 779"/>
              <a:gd name="T29" fmla="*/ 183 h 903"/>
              <a:gd name="T30" fmla="*/ 500 w 779"/>
              <a:gd name="T31" fmla="*/ 327 h 903"/>
              <a:gd name="T32" fmla="*/ 519 w 779"/>
              <a:gd name="T33" fmla="*/ 356 h 903"/>
              <a:gd name="T34" fmla="*/ 673 w 779"/>
              <a:gd name="T35" fmla="*/ 413 h 903"/>
              <a:gd name="T36" fmla="*/ 731 w 779"/>
              <a:gd name="T37" fmla="*/ 452 h 903"/>
              <a:gd name="T38" fmla="*/ 740 w 779"/>
              <a:gd name="T39" fmla="*/ 480 h 903"/>
              <a:gd name="T40" fmla="*/ 769 w 779"/>
              <a:gd name="T41" fmla="*/ 509 h 903"/>
              <a:gd name="T42" fmla="*/ 759 w 779"/>
              <a:gd name="T43" fmla="*/ 711 h 903"/>
              <a:gd name="T44" fmla="*/ 702 w 779"/>
              <a:gd name="T45" fmla="*/ 730 h 903"/>
              <a:gd name="T46" fmla="*/ 577 w 779"/>
              <a:gd name="T47" fmla="*/ 740 h 903"/>
              <a:gd name="T48" fmla="*/ 471 w 779"/>
              <a:gd name="T49" fmla="*/ 788 h 903"/>
              <a:gd name="T50" fmla="*/ 452 w 779"/>
              <a:gd name="T51" fmla="*/ 845 h 903"/>
              <a:gd name="T52" fmla="*/ 251 w 779"/>
              <a:gd name="T53" fmla="*/ 903 h 903"/>
              <a:gd name="T54" fmla="*/ 78 w 779"/>
              <a:gd name="T55" fmla="*/ 884 h 903"/>
              <a:gd name="T56" fmla="*/ 68 w 779"/>
              <a:gd name="T57" fmla="*/ 749 h 903"/>
              <a:gd name="T58" fmla="*/ 183 w 779"/>
              <a:gd name="T59" fmla="*/ 615 h 903"/>
              <a:gd name="T60" fmla="*/ 203 w 779"/>
              <a:gd name="T61" fmla="*/ 596 h 903"/>
              <a:gd name="T62" fmla="*/ 260 w 779"/>
              <a:gd name="T63" fmla="*/ 576 h 903"/>
              <a:gd name="T64" fmla="*/ 270 w 779"/>
              <a:gd name="T65" fmla="*/ 557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638800" y="2819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13740" y="274320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 u="none" dirty="0" smtClean="0">
                <a:ea typeface="宋体" pitchFamily="2" charset="-122"/>
              </a:rPr>
              <a:t>C’</a:t>
            </a:r>
            <a:endParaRPr lang="en-US" altLang="zh-CN" b="1" u="none" dirty="0">
              <a:solidFill>
                <a:srgbClr val="01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43600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 dirty="0">
                <a:ea typeface="宋体" pitchFamily="2" charset="-122"/>
              </a:rPr>
              <a:t>u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01000" y="4191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172200" y="37338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077200" y="38100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v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924800" y="42672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y</a:t>
            </a:r>
          </a:p>
        </p:txBody>
      </p:sp>
      <p:cxnSp>
        <p:nvCxnSpPr>
          <p:cNvPr id="20496" name="AutoShape 16"/>
          <p:cNvCxnSpPr>
            <a:cxnSpLocks noChangeShapeType="1"/>
            <a:stCxn id="20486" idx="28"/>
            <a:endCxn id="20485" idx="22"/>
          </p:cNvCxnSpPr>
          <p:nvPr/>
        </p:nvCxnSpPr>
        <p:spPr bwMode="auto">
          <a:xfrm rot="10800000">
            <a:off x="6767513" y="4481513"/>
            <a:ext cx="687387" cy="84137"/>
          </a:xfrm>
          <a:prstGeom prst="curvedConnector3">
            <a:avLst>
              <a:gd name="adj1" fmla="val 5357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47930" y="4400471"/>
            <a:ext cx="370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i="1" dirty="0"/>
              <a:t>w</a:t>
            </a:r>
            <a:r>
              <a:rPr lang="en-US" altLang="zh-CN" i="1" dirty="0"/>
              <a:t> </a:t>
            </a:r>
            <a:endParaRPr lang="en-US" altLang="zh-CN" b="1" u="none" dirty="0">
              <a:solidFill>
                <a:srgbClr val="FF6600"/>
              </a:solidFill>
              <a:ea typeface="宋体" pitchFamily="2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7696200" cy="936104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0487" y="1124744"/>
            <a:ext cx="8824913" cy="10156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 u="none" dirty="0">
                <a:solidFill>
                  <a:srgbClr val="CC3300"/>
                </a:solidFill>
                <a:ea typeface="宋体" pitchFamily="2" charset="-122"/>
              </a:rPr>
              <a:t>Lemma 22.14</a:t>
            </a:r>
          </a:p>
          <a:p>
            <a:pPr algn="l"/>
            <a:r>
              <a:rPr lang="en-US" altLang="zh-CN" sz="2000" u="none" dirty="0">
                <a:ea typeface="宋体" pitchFamily="2" charset="-122"/>
              </a:rPr>
              <a:t>Let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</a:rPr>
              <a:t>be distinct SCC’s in </a:t>
            </a:r>
            <a:r>
              <a:rPr lang="en-US" altLang="zh-CN" sz="2000" i="1" u="none" dirty="0">
                <a:ea typeface="宋体" pitchFamily="2" charset="-122"/>
              </a:rPr>
              <a:t>G 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u="none" dirty="0">
                <a:ea typeface="宋体" pitchFamily="2" charset="-122"/>
              </a:rPr>
              <a:t>E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 Suppose there is an edge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u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dirty="0"/>
              <a:t>v</a:t>
            </a:r>
            <a:r>
              <a:rPr lang="en-US" altLang="zh-CN" sz="2000" u="none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i="1" u="none" dirty="0">
                <a:ea typeface="宋体" pitchFamily="2" charset="-122"/>
              </a:rPr>
              <a:t>E </a:t>
            </a:r>
            <a:r>
              <a:rPr lang="en-US" altLang="zh-CN" sz="2000" u="none" dirty="0">
                <a:ea typeface="宋体" pitchFamily="2" charset="-122"/>
              </a:rPr>
              <a:t>such that </a:t>
            </a:r>
            <a:r>
              <a:rPr lang="en-US" altLang="zh-CN" sz="2000" i="1" u="none" dirty="0">
                <a:ea typeface="宋体" pitchFamily="2" charset="-122"/>
              </a:rPr>
              <a:t>u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latin typeface="+mn-lt"/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ea typeface="宋体" pitchFamily="2" charset="-122"/>
              </a:rPr>
              <a:t>. Then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6019800" y="4400471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19143621">
            <a:off x="6865022" y="4330394"/>
            <a:ext cx="536733" cy="476329"/>
            <a:chOff x="6948264" y="5029200"/>
            <a:chExt cx="665477" cy="476329"/>
          </a:xfrm>
        </p:grpSpPr>
        <p:cxnSp>
          <p:nvCxnSpPr>
            <p:cNvPr id="4" name="直接连接符 3"/>
            <p:cNvCxnSpPr/>
            <p:nvPr/>
          </p:nvCxnSpPr>
          <p:spPr bwMode="auto">
            <a:xfrm flipH="1">
              <a:off x="7087964" y="5029200"/>
              <a:ext cx="366936" cy="47632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 flipH="1" flipV="1">
              <a:off x="6948264" y="5247781"/>
              <a:ext cx="665477" cy="1958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91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7696200" cy="936104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487" y="1124744"/>
            <a:ext cx="8824913" cy="10156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 u="none" dirty="0">
                <a:solidFill>
                  <a:srgbClr val="CC3300"/>
                </a:solidFill>
                <a:ea typeface="宋体" pitchFamily="2" charset="-122"/>
              </a:rPr>
              <a:t>Lemma 22.14</a:t>
            </a:r>
          </a:p>
          <a:p>
            <a:pPr algn="l"/>
            <a:r>
              <a:rPr lang="en-US" altLang="zh-CN" sz="2000" u="none" dirty="0">
                <a:ea typeface="宋体" pitchFamily="2" charset="-122"/>
              </a:rPr>
              <a:t>Let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</a:rPr>
              <a:t>be distinct SCC’s in </a:t>
            </a:r>
            <a:r>
              <a:rPr lang="en-US" altLang="zh-CN" sz="2000" i="1" u="none" dirty="0">
                <a:ea typeface="宋体" pitchFamily="2" charset="-122"/>
              </a:rPr>
              <a:t>G 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u="none" dirty="0">
                <a:ea typeface="宋体" pitchFamily="2" charset="-122"/>
              </a:rPr>
              <a:t>E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 Suppose there is an edge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u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dirty="0"/>
              <a:t>v</a:t>
            </a:r>
            <a:r>
              <a:rPr lang="en-US" altLang="zh-CN" sz="2000" u="none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i="1" u="none" dirty="0">
                <a:ea typeface="宋体" pitchFamily="2" charset="-122"/>
              </a:rPr>
              <a:t>E </a:t>
            </a:r>
            <a:r>
              <a:rPr lang="en-US" altLang="zh-CN" sz="2000" u="none" dirty="0">
                <a:ea typeface="宋体" pitchFamily="2" charset="-122"/>
              </a:rPr>
              <a:t>such that </a:t>
            </a:r>
            <a:r>
              <a:rPr lang="en-US" altLang="zh-CN" sz="2000" i="1" u="none" dirty="0">
                <a:ea typeface="宋体" pitchFamily="2" charset="-122"/>
              </a:rPr>
              <a:t>u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latin typeface="+mn-lt"/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ea typeface="宋体" pitchFamily="2" charset="-122"/>
              </a:rPr>
              <a:t>. Then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0" y="4149080"/>
                <a:ext cx="8064896" cy="1674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085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–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3pPr>
                <a:lvl4pPr marL="14287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•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4pPr>
                <a:lvl5pPr marL="17716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altLang="zh-CN" dirty="0" smtClean="0">
                    <a:solidFill>
                      <a:srgbClr val="0033CC"/>
                    </a:solidFill>
                    <a:ea typeface="宋体" pitchFamily="2" charset="-122"/>
                    <a:sym typeface="Symbol" pitchFamily="18" charset="2"/>
                  </a:rPr>
                  <a:t>Proof</a:t>
                </a:r>
                <a:r>
                  <a:rPr lang="en-US" altLang="zh-CN" dirty="0">
                    <a:solidFill>
                      <a:srgbClr val="0033CC"/>
                    </a:solidFill>
                    <a:ea typeface="宋体" pitchFamily="2" charset="-122"/>
                    <a:sym typeface="Symbol" pitchFamily="18" charset="2"/>
                  </a:rPr>
                  <a:t>:</a:t>
                </a:r>
              </a:p>
              <a:p>
                <a:pPr marL="857250" lvl="2" indent="0">
                  <a:buFontTx/>
                  <a:buNone/>
                </a:pP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 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aseline="30000" dirty="0">
                    <a:ea typeface="宋体" pitchFamily="2" charset="-122"/>
                    <a:sym typeface="Symbol" pitchFamily="18" charset="2"/>
                  </a:rPr>
                  <a:t>T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/>
                            <a:ea typeface="宋体" pitchFamily="2" charset="-122"/>
                            <a:sym typeface="Symbol" pitchFamily="18" charset="2"/>
                          </a:rPr>
                          <m:t>        </m:t>
                        </m:r>
                      </m:e>
                    </m:groupChr>
                  </m:oMath>
                </a14:m>
                <a:r>
                  <a:rPr lang="en-US" altLang="zh-CN" dirty="0" smtClean="0">
                    <a:ea typeface="宋体" pitchFamily="2" charset="-122"/>
                    <a:sym typeface="Wingdings" pitchFamily="2" charset="2"/>
                  </a:rPr>
                  <a:t> </a:t>
                </a:r>
                <a:r>
                  <a:rPr lang="en-US" altLang="zh-CN" dirty="0">
                    <a:ea typeface="宋体" pitchFamily="2" charset="-122"/>
                    <a:sym typeface="Wingdings" pitchFamily="2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Wingdings" pitchFamily="2" charset="2"/>
                  </a:rPr>
                  <a:t>v</a:t>
                </a:r>
                <a:r>
                  <a:rPr lang="en-US" altLang="zh-CN" dirty="0">
                    <a:ea typeface="宋体" pitchFamily="2" charset="-122"/>
                    <a:sym typeface="Wingdings" pitchFamily="2" charset="2"/>
                  </a:rPr>
                  <a:t>, </a:t>
                </a:r>
                <a:r>
                  <a:rPr lang="en-US" altLang="zh-CN" i="1" dirty="0">
                    <a:ea typeface="宋体" pitchFamily="2" charset="-122"/>
                    <a:sym typeface="Wingdings" pitchFamily="2" charset="2"/>
                  </a:rPr>
                  <a:t>u</a:t>
                </a:r>
                <a:r>
                  <a:rPr lang="en-US" altLang="zh-CN" dirty="0">
                    <a:ea typeface="宋体" pitchFamily="2" charset="-122"/>
                    <a:sym typeface="Wingdings" pitchFamily="2" charset="2"/>
                  </a:rPr>
                  <a:t>)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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, 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and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G’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 has the same strongly connected components, Lemma 22.14 implies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 &lt; 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f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宋体" pitchFamily="2" charset="-122"/>
                    <a:sym typeface="Symbol" pitchFamily="18" charset="2"/>
                  </a:rPr>
                  <a:t>C’</a:t>
                </a:r>
                <a:r>
                  <a:rPr lang="en-US" altLang="zh-CN" dirty="0">
                    <a:ea typeface="宋体" pitchFamily="2" charset="-122"/>
                    <a:sym typeface="Symbol" pitchFamily="18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149080"/>
                <a:ext cx="8064896" cy="1674912"/>
              </a:xfrm>
              <a:prstGeom prst="rect">
                <a:avLst/>
              </a:prstGeom>
              <a:blipFill rotWithShape="1">
                <a:blip r:embed="rId3"/>
                <a:stretch>
                  <a:fillRect t="-29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0487" y="2924944"/>
            <a:ext cx="8824913" cy="10156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CC3300"/>
                </a:solidFill>
              </a:rPr>
              <a:t>Corollary</a:t>
            </a:r>
            <a:r>
              <a:rPr lang="en-US" altLang="zh-CN" sz="2000" b="1" u="none" dirty="0" smtClean="0">
                <a:solidFill>
                  <a:srgbClr val="CC3300"/>
                </a:solidFill>
                <a:ea typeface="宋体" pitchFamily="2" charset="-122"/>
              </a:rPr>
              <a:t> 22.15</a:t>
            </a:r>
            <a:endParaRPr lang="en-US" altLang="zh-CN" sz="2000" b="1" u="none" dirty="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en-US" altLang="zh-CN" sz="2000" u="none" dirty="0">
                <a:ea typeface="宋体" pitchFamily="2" charset="-122"/>
              </a:rPr>
              <a:t>Let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</a:rPr>
              <a:t>be distinct SCC’s in </a:t>
            </a:r>
            <a:r>
              <a:rPr lang="en-US" altLang="zh-CN" sz="2000" i="1" u="none" dirty="0">
                <a:ea typeface="宋体" pitchFamily="2" charset="-122"/>
              </a:rPr>
              <a:t>G 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u="none" dirty="0">
                <a:ea typeface="宋体" pitchFamily="2" charset="-122"/>
              </a:rPr>
              <a:t>E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 Suppose there is an edge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u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sz="2000" i="1" dirty="0"/>
              <a:t>v</a:t>
            </a:r>
            <a:r>
              <a:rPr lang="en-US" altLang="zh-CN" sz="2000" u="none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000" i="1" u="none" dirty="0" smtClean="0">
                <a:ea typeface="宋体" pitchFamily="2" charset="-122"/>
              </a:rPr>
              <a:t>E</a:t>
            </a:r>
            <a:r>
              <a:rPr lang="en-US" altLang="zh-CN" sz="2000" i="1" u="none" baseline="30000" dirty="0" smtClean="0">
                <a:ea typeface="宋体" pitchFamily="2" charset="-122"/>
              </a:rPr>
              <a:t>T</a:t>
            </a:r>
            <a:r>
              <a:rPr lang="en-US" altLang="zh-CN" sz="2000" i="1" u="none" dirty="0" smtClean="0"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</a:rPr>
              <a:t>such that </a:t>
            </a:r>
            <a:r>
              <a:rPr lang="en-US" altLang="zh-CN" sz="2000" i="1" u="none" dirty="0">
                <a:ea typeface="宋体" pitchFamily="2" charset="-122"/>
              </a:rPr>
              <a:t>u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u="none" dirty="0">
                <a:ea typeface="宋体" pitchFamily="2" charset="-122"/>
              </a:rPr>
              <a:t>C </a:t>
            </a:r>
            <a:r>
              <a:rPr lang="en-US" altLang="zh-CN" sz="2000" u="none" dirty="0">
                <a:ea typeface="宋体" pitchFamily="2" charset="-122"/>
              </a:rPr>
              <a:t>and </a:t>
            </a:r>
            <a:r>
              <a:rPr lang="en-US" altLang="zh-CN" sz="2000" i="1" u="none" dirty="0">
                <a:latin typeface="+mn-lt"/>
                <a:ea typeface="宋体" pitchFamily="2" charset="-122"/>
              </a:rPr>
              <a:t>v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ea typeface="宋体" pitchFamily="2" charset="-122"/>
              </a:rPr>
              <a:t>. Then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i="1" dirty="0" smtClean="0">
                <a:latin typeface="RMTMI" charset="-95"/>
              </a:rPr>
              <a:t>&lt;</a:t>
            </a:r>
            <a:r>
              <a:rPr lang="en-US" altLang="zh-CN" sz="2000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000" i="1" u="none" dirty="0">
                <a:ea typeface="宋体" pitchFamily="2" charset="-122"/>
              </a:rPr>
              <a:t>f 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u="none" dirty="0">
                <a:ea typeface="宋体" pitchFamily="2" charset="-122"/>
              </a:rPr>
              <a:t>C</a:t>
            </a:r>
            <a:r>
              <a:rPr lang="en-US" altLang="zh-CN" sz="2000" u="none" dirty="0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u="none" dirty="0">
                <a:ea typeface="宋体" pitchFamily="2" charset="-122"/>
              </a:rPr>
              <a:t>.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3923928" y="2276872"/>
            <a:ext cx="216024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Algorithm</a:t>
            </a:r>
          </a:p>
        </p:txBody>
      </p:sp>
      <p:pic>
        <p:nvPicPr>
          <p:cNvPr id="283651" name="Picture 3" descr="strongly_connected_compon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2024063"/>
            <a:ext cx="7173168" cy="1960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131175" cy="12192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Correctness </a:t>
            </a:r>
            <a:r>
              <a:rPr lang="en-US" altLang="zh-CN" sz="4000" dirty="0">
                <a:ea typeface="宋体" pitchFamily="2" charset="-122"/>
              </a:rPr>
              <a:t>Proof of the Algorithm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832"/>
            <a:ext cx="8964488" cy="4267200"/>
          </a:xfrm>
        </p:spPr>
        <p:txBody>
          <a:bodyPr/>
          <a:lstStyle/>
          <a:p>
            <a:pPr marL="533400" indent="-53340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Theorem 22.16  STRONGLY-CONNECTED-COMPONENTS(</a:t>
            </a:r>
            <a:r>
              <a:rPr lang="en-US" altLang="zh-CN" sz="2400" i="1" dirty="0">
                <a:solidFill>
                  <a:srgbClr val="000000"/>
                </a:solidFill>
                <a:ea typeface="宋体" pitchFamily="2" charset="-122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) correctly computes the strongly connected components of a directed graph </a:t>
            </a:r>
            <a:r>
              <a:rPr lang="en-US" altLang="zh-CN" sz="2400" i="1" dirty="0">
                <a:solidFill>
                  <a:srgbClr val="000000"/>
                </a:solidFill>
                <a:ea typeface="宋体" pitchFamily="2" charset="-122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pPr marL="914400" lvl="1" indent="-457200"/>
            <a:endParaRPr lang="en-US" altLang="zh-CN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4" name="Picture 3" descr="strongly_connected_compon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173168" cy="196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When we do the second DFS, on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baseline="30000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, start with SCC </a:t>
            </a:r>
            <a:r>
              <a:rPr lang="en-US" altLang="zh-CN" i="1" dirty="0">
                <a:ea typeface="宋体" pitchFamily="2" charset="-122"/>
              </a:rPr>
              <a:t>C </a:t>
            </a:r>
            <a:r>
              <a:rPr lang="en-US" altLang="zh-CN" dirty="0">
                <a:ea typeface="宋体" pitchFamily="2" charset="-122"/>
              </a:rPr>
              <a:t>such that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maximum.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second DFS starts from some </a:t>
            </a:r>
            <a:r>
              <a:rPr lang="en-US" altLang="zh-CN" i="1" dirty="0"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, and it visits all vertices in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Corollary 22.15 says that since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>
                <a:latin typeface="RMTMI" charset="-95"/>
                <a:ea typeface="宋体" pitchFamily="2" charset="-122"/>
              </a:rPr>
              <a:t> &gt; </a:t>
            </a:r>
            <a:r>
              <a:rPr lang="en-US" altLang="zh-CN" i="1" dirty="0">
                <a:ea typeface="宋体" pitchFamily="2" charset="-122"/>
              </a:rPr>
              <a:t>f </a:t>
            </a:r>
            <a:r>
              <a:rPr lang="en-US" altLang="zh-CN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for all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ea typeface="宋体" pitchFamily="2" charset="-122"/>
              </a:rPr>
              <a:t>,</a:t>
            </a:r>
            <a:r>
              <a:rPr lang="en-US" altLang="zh-CN" dirty="0">
                <a:ea typeface="宋体" pitchFamily="2" charset="-122"/>
              </a:rPr>
              <a:t> there are no edges from </a:t>
            </a:r>
            <a:r>
              <a:rPr lang="en-US" altLang="zh-CN" i="1" dirty="0">
                <a:ea typeface="宋体" pitchFamily="2" charset="-122"/>
              </a:rPr>
              <a:t>C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baseline="30000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Therefore, DFS will visit </a:t>
            </a:r>
            <a:r>
              <a:rPr lang="en-US" altLang="zh-CN" i="1" dirty="0">
                <a:ea typeface="宋体" pitchFamily="2" charset="-122"/>
              </a:rPr>
              <a:t>only </a:t>
            </a:r>
            <a:r>
              <a:rPr lang="en-US" altLang="zh-CN" dirty="0">
                <a:ea typeface="宋体" pitchFamily="2" charset="-122"/>
              </a:rPr>
              <a:t>vertices in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Which means that the depth-first tree rooted at </a:t>
            </a:r>
            <a:r>
              <a:rPr lang="en-US" altLang="zh-CN" i="1" dirty="0"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contains </a:t>
            </a:r>
            <a:r>
              <a:rPr lang="en-US" altLang="zh-CN" i="1" dirty="0">
                <a:ea typeface="宋体" pitchFamily="2" charset="-122"/>
              </a:rPr>
              <a:t>exactly </a:t>
            </a:r>
            <a:r>
              <a:rPr lang="en-US" altLang="zh-CN" dirty="0">
                <a:ea typeface="宋体" pitchFamily="2" charset="-122"/>
              </a:rPr>
              <a:t>the vertices of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131175" cy="12192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Correctness </a:t>
            </a:r>
            <a:r>
              <a:rPr lang="en-US" altLang="zh-CN" sz="4000" dirty="0">
                <a:ea typeface="宋体" pitchFamily="2" charset="-122"/>
              </a:rPr>
              <a:t>Proof of the </a:t>
            </a:r>
            <a:r>
              <a:rPr lang="en-US" altLang="zh-CN" sz="4000" dirty="0" smtClean="0">
                <a:ea typeface="宋体" pitchFamily="2" charset="-122"/>
              </a:rPr>
              <a:t>Algorithm</a:t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en-US" altLang="zh-CN" sz="4000" dirty="0" smtClean="0">
                <a:ea typeface="宋体" pitchFamily="2" charset="-122"/>
              </a:rPr>
              <a:t>(informal)</a:t>
            </a:r>
            <a:endParaRPr lang="en-US" altLang="zh-CN" sz="4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7620000" cy="42672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next root chosen in the second DFS is in SCC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such that </a:t>
            </a:r>
            <a:r>
              <a:rPr lang="en-US" altLang="zh-CN" i="1" dirty="0">
                <a:ea typeface="宋体" pitchFamily="2" charset="-122"/>
              </a:rPr>
              <a:t>f </a:t>
            </a:r>
            <a:r>
              <a:rPr lang="en-US" altLang="zh-CN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maximum over all SCC’s other than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DFS visits all vertices in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ea typeface="宋体" pitchFamily="2" charset="-122"/>
              </a:rPr>
              <a:t>, but the only edges out of 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go to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which we’ve already visited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Therefore, the only tree edges will be to vertices in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We can continue the process.</a:t>
            </a:r>
          </a:p>
          <a:p>
            <a:r>
              <a:rPr lang="en-US" altLang="zh-CN" dirty="0">
                <a:ea typeface="宋体" pitchFamily="2" charset="-122"/>
              </a:rPr>
              <a:t>Each time we choose a root for the second DFS, it can reach only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vertices in its SCC—get tree edges to these,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vertices in SCC’s </a:t>
            </a:r>
            <a:r>
              <a:rPr lang="en-US" altLang="zh-CN" i="1" dirty="0">
                <a:ea typeface="宋体" pitchFamily="2" charset="-122"/>
              </a:rPr>
              <a:t>already visited </a:t>
            </a:r>
            <a:r>
              <a:rPr lang="en-US" altLang="zh-CN" dirty="0">
                <a:ea typeface="宋体" pitchFamily="2" charset="-122"/>
              </a:rPr>
              <a:t>in second DFS—get </a:t>
            </a:r>
            <a:r>
              <a:rPr lang="en-US" altLang="zh-CN" i="1" dirty="0">
                <a:ea typeface="宋体" pitchFamily="2" charset="-122"/>
              </a:rPr>
              <a:t>no </a:t>
            </a:r>
            <a:r>
              <a:rPr lang="en-US" altLang="zh-CN" dirty="0">
                <a:ea typeface="宋体" pitchFamily="2" charset="-122"/>
              </a:rPr>
              <a:t>tree edges to these.</a:t>
            </a:r>
          </a:p>
        </p:txBody>
      </p:sp>
      <p:sp>
        <p:nvSpPr>
          <p:cNvPr id="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131175" cy="121920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Correctness </a:t>
            </a:r>
            <a:r>
              <a:rPr lang="en-US" altLang="zh-CN" sz="4000" dirty="0">
                <a:ea typeface="宋体" pitchFamily="2" charset="-122"/>
              </a:rPr>
              <a:t>Proof of the </a:t>
            </a:r>
            <a:r>
              <a:rPr lang="en-US" altLang="zh-CN" sz="4000" dirty="0" smtClean="0">
                <a:ea typeface="宋体" pitchFamily="2" charset="-122"/>
              </a:rPr>
              <a:t>Algorithm</a:t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en-US" altLang="zh-CN" sz="4000" dirty="0" smtClean="0">
                <a:ea typeface="宋体" pitchFamily="2" charset="-122"/>
              </a:rPr>
              <a:t>(informal)</a:t>
            </a:r>
            <a:endParaRPr lang="en-US" altLang="zh-CN" sz="4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6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696200" cy="646112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Proof of </a:t>
            </a:r>
            <a:r>
              <a:rPr lang="en-US" altLang="zh-CN" sz="4000" dirty="0">
                <a:ea typeface="宋体" pitchFamily="2" charset="-122"/>
              </a:rPr>
              <a:t>Theorem 22.16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316912" cy="583247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Proof: we will prove that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the vertices of each tree form a strongly connected component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, by induction on the number </a:t>
            </a:r>
            <a:r>
              <a:rPr lang="en-US" altLang="zh-CN" sz="2000" i="1" dirty="0">
                <a:solidFill>
                  <a:schemeClr val="tx1"/>
                </a:solidFill>
                <a:ea typeface="宋体" pitchFamily="2" charset="-122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 of depth-first trees found in the depth-first search of </a:t>
            </a:r>
            <a:r>
              <a:rPr lang="en-US" altLang="zh-CN" sz="2000" i="1" dirty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000" baseline="30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 in line 3.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Basic step:  </a:t>
            </a:r>
            <a:r>
              <a:rPr lang="en-US" altLang="zh-CN" sz="2000" i="1" dirty="0">
                <a:solidFill>
                  <a:srgbClr val="0033CC"/>
                </a:solidFill>
                <a:ea typeface="宋体" pitchFamily="2" charset="-122"/>
              </a:rPr>
              <a:t>k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= 0, it is trivially true.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Inductive hypothesis: the first </a:t>
            </a:r>
            <a:r>
              <a:rPr lang="en-US" altLang="zh-CN" sz="2000" i="1" dirty="0">
                <a:solidFill>
                  <a:srgbClr val="0033CC"/>
                </a:solidFill>
                <a:ea typeface="宋体" pitchFamily="2" charset="-122"/>
              </a:rPr>
              <a:t>k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trees produced in line 3 are strongly connected components.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Inductive step: Consider the (</a:t>
            </a:r>
            <a:r>
              <a:rPr lang="en-US" altLang="zh-CN" sz="2000" i="1" dirty="0">
                <a:solidFill>
                  <a:srgbClr val="0033CC"/>
                </a:solidFill>
                <a:ea typeface="宋体" pitchFamily="2" charset="-122"/>
              </a:rPr>
              <a:t>k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+1)</a:t>
            </a:r>
            <a:r>
              <a:rPr lang="en-US" altLang="zh-CN" sz="2000" i="1" dirty="0" err="1">
                <a:solidFill>
                  <a:srgbClr val="0033CC"/>
                </a:solidFill>
                <a:ea typeface="宋体" pitchFamily="2" charset="-122"/>
              </a:rPr>
              <a:t>st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tree produced</a:t>
            </a:r>
            <a:r>
              <a:rPr lang="en-US" altLang="zh-CN" sz="1800" dirty="0">
                <a:ea typeface="宋体" pitchFamily="2" charset="-122"/>
              </a:rPr>
              <a:t>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1238250" lvl="2" indent="-3810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Let the root of the (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k+1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)</a:t>
            </a:r>
            <a:r>
              <a:rPr lang="en-US" altLang="zh-CN" sz="1800" i="1" dirty="0" err="1">
                <a:solidFill>
                  <a:srgbClr val="3333FF"/>
                </a:solidFill>
                <a:ea typeface="宋体" pitchFamily="2" charset="-122"/>
              </a:rPr>
              <a:t>st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ea typeface="宋体" pitchFamily="2" charset="-122"/>
              </a:rPr>
              <a:t> tree 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be vertex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, and let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u 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be in strongly connected component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. By induction hypothesis, no vertices in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 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had been searched before, and since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has the biggest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[] among all the remaining vertices in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G</a:t>
            </a:r>
            <a:r>
              <a:rPr lang="en-US" altLang="zh-CN" sz="1800" baseline="30000" dirty="0">
                <a:solidFill>
                  <a:srgbClr val="3333FF"/>
                </a:solidFill>
                <a:ea typeface="宋体" pitchFamily="2" charset="-122"/>
              </a:rPr>
              <a:t>T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,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] =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] &gt;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C’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] for any strongly connected component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C’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other than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that has yet not been visited.</a:t>
            </a:r>
            <a:r>
              <a:rPr lang="en-US" altLang="zh-CN" sz="1800" dirty="0">
                <a:ea typeface="宋体" pitchFamily="2" charset="-122"/>
              </a:rPr>
              <a:t> </a:t>
            </a:r>
          </a:p>
          <a:p>
            <a:pPr marL="1238250" lvl="2" indent="-3810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At time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d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], all other vertices of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are white</a:t>
            </a:r>
            <a:r>
              <a:rPr lang="en-US" altLang="zh-CN" sz="1800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itchFamily="2" charset="-122"/>
              </a:rPr>
              <a:t>. 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By the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white-path theorem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, </a:t>
            </a:r>
            <a:r>
              <a:rPr lang="en-US" altLang="zh-CN" sz="1800" u="sng" dirty="0">
                <a:solidFill>
                  <a:srgbClr val="3333FF"/>
                </a:solidFill>
                <a:ea typeface="宋体" pitchFamily="2" charset="-122"/>
              </a:rPr>
              <a:t>all other vertices of </a:t>
            </a:r>
            <a:r>
              <a:rPr lang="en-US" altLang="zh-CN" sz="1800" i="1" u="sng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u="sng" dirty="0">
                <a:solidFill>
                  <a:srgbClr val="3333FF"/>
                </a:solidFill>
                <a:ea typeface="宋体" pitchFamily="2" charset="-122"/>
              </a:rPr>
              <a:t> are descendants of </a:t>
            </a:r>
            <a:r>
              <a:rPr lang="en-US" altLang="zh-CN" sz="1800" i="1" u="sng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u="sng" dirty="0">
                <a:solidFill>
                  <a:srgbClr val="3333FF"/>
                </a:solidFill>
                <a:ea typeface="宋体" pitchFamily="2" charset="-122"/>
              </a:rPr>
              <a:t> in its depth-first tree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.</a:t>
            </a:r>
          </a:p>
          <a:p>
            <a:pPr marL="1238250" lvl="2" indent="-3810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Moreover,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by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induction hypothesis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,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Corollary 22.15 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</a:rPr>
              <a:t>and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] &gt; 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C’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]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got above, any edge in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G</a:t>
            </a:r>
            <a:r>
              <a:rPr lang="en-US" altLang="zh-CN" sz="1800" baseline="30000" dirty="0">
                <a:solidFill>
                  <a:srgbClr val="3333FF"/>
                </a:solidFill>
                <a:ea typeface="宋体" pitchFamily="2" charset="-122"/>
              </a:rPr>
              <a:t>T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that leaves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C 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must point to SCCs that have already been visited. Thus, </a:t>
            </a:r>
            <a:r>
              <a:rPr lang="en-US" altLang="zh-CN" sz="1800" u="sng" dirty="0">
                <a:solidFill>
                  <a:srgbClr val="3333FF"/>
                </a:solidFill>
                <a:ea typeface="宋体" pitchFamily="2" charset="-122"/>
              </a:rPr>
              <a:t>no vertex in any SCC other than </a:t>
            </a:r>
            <a:r>
              <a:rPr lang="en-US" altLang="zh-CN" sz="1800" i="1" u="sng" dirty="0">
                <a:solidFill>
                  <a:srgbClr val="3333FF"/>
                </a:solidFill>
                <a:ea typeface="宋体" pitchFamily="2" charset="-122"/>
              </a:rPr>
              <a:t>C</a:t>
            </a:r>
            <a:r>
              <a:rPr lang="en-US" altLang="zh-CN" sz="1800" u="sng" dirty="0">
                <a:solidFill>
                  <a:srgbClr val="3333FF"/>
                </a:solidFill>
                <a:ea typeface="宋体" pitchFamily="2" charset="-122"/>
              </a:rPr>
              <a:t> will be a descendant of </a:t>
            </a:r>
            <a:r>
              <a:rPr lang="en-US" altLang="zh-CN" sz="1800" i="1" u="sng" dirty="0">
                <a:solidFill>
                  <a:srgbClr val="3333FF"/>
                </a:solidFill>
                <a:ea typeface="宋体" pitchFamily="2" charset="-122"/>
              </a:rPr>
              <a:t>u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 during the depth-first search of </a:t>
            </a:r>
            <a:r>
              <a:rPr lang="en-US" altLang="zh-CN" sz="1800" i="1" dirty="0">
                <a:solidFill>
                  <a:srgbClr val="3333FF"/>
                </a:solidFill>
                <a:ea typeface="宋体" pitchFamily="2" charset="-122"/>
              </a:rPr>
              <a:t>G</a:t>
            </a:r>
            <a:r>
              <a:rPr lang="en-US" altLang="zh-CN" sz="1800" baseline="30000" dirty="0">
                <a:solidFill>
                  <a:srgbClr val="3333FF"/>
                </a:solidFill>
                <a:ea typeface="宋体" pitchFamily="2" charset="-122"/>
              </a:rPr>
              <a:t>T</a:t>
            </a:r>
            <a:r>
              <a:rPr lang="en-US" altLang="zh-CN" sz="1800" dirty="0">
                <a:solidFill>
                  <a:srgbClr val="3333FF"/>
                </a:solidFill>
                <a:ea typeface="宋体" pitchFamily="2" charset="-122"/>
              </a:rPr>
              <a:t>.</a:t>
            </a:r>
            <a:endParaRPr lang="zh-CN" altLang="en-US" sz="1800" dirty="0">
              <a:ea typeface="宋体" pitchFamily="2" charset="-122"/>
            </a:endParaRP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Thus, the vertices of the depth-first tree in </a:t>
            </a:r>
            <a:r>
              <a:rPr lang="en-US" altLang="zh-CN" sz="2000" i="1" dirty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000" baseline="30000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 that is rooted at </a:t>
            </a:r>
            <a:r>
              <a:rPr lang="en-US" altLang="zh-CN" sz="2000" i="1" dirty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 form exactly one strongly connected component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3333FF"/>
              </a:solidFill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</a:pPr>
            <a:endParaRPr lang="zh-CN" altLang="en-US" sz="1800" dirty="0">
              <a:solidFill>
                <a:srgbClr val="3333FF"/>
              </a:solidFill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Proof (Continued)</a:t>
            </a:r>
          </a:p>
        </p:txBody>
      </p:sp>
      <p:grpSp>
        <p:nvGrpSpPr>
          <p:cNvPr id="285699" name="Group 3"/>
          <p:cNvGrpSpPr>
            <a:grpSpLocks/>
          </p:cNvGrpSpPr>
          <p:nvPr/>
        </p:nvGrpSpPr>
        <p:grpSpPr bwMode="auto">
          <a:xfrm>
            <a:off x="1323976" y="1989138"/>
            <a:ext cx="7064375" cy="3959225"/>
            <a:chOff x="834" y="1253"/>
            <a:chExt cx="4450" cy="2494"/>
          </a:xfrm>
        </p:grpSpPr>
        <p:sp>
          <p:nvSpPr>
            <p:cNvPr id="285700" name="Oval 4"/>
            <p:cNvSpPr>
              <a:spLocks noChangeArrowheads="1"/>
            </p:cNvSpPr>
            <p:nvPr/>
          </p:nvSpPr>
          <p:spPr bwMode="auto">
            <a:xfrm>
              <a:off x="884" y="1298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1" name="Oval 5"/>
            <p:cNvSpPr>
              <a:spLocks noChangeArrowheads="1"/>
            </p:cNvSpPr>
            <p:nvPr/>
          </p:nvSpPr>
          <p:spPr bwMode="auto">
            <a:xfrm>
              <a:off x="2064" y="1298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2" name="Oval 6"/>
            <p:cNvSpPr>
              <a:spLocks noChangeArrowheads="1"/>
            </p:cNvSpPr>
            <p:nvPr/>
          </p:nvSpPr>
          <p:spPr bwMode="auto">
            <a:xfrm>
              <a:off x="4332" y="1253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858" y="1421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/>
                <a:t>C</a:t>
              </a:r>
              <a:r>
                <a:rPr lang="en-US" altLang="zh-CN" sz="2400" baseline="-25000" dirty="0" smtClean="0"/>
                <a:t>1</a:t>
              </a:r>
              <a:endParaRPr lang="en-US" altLang="zh-CN" sz="2400" baseline="-25000" dirty="0"/>
            </a:p>
          </p:txBody>
        </p:sp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2018" y="1434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/>
                <a:t>C</a:t>
              </a:r>
              <a:r>
                <a:rPr lang="en-US" altLang="zh-CN" sz="2400" baseline="-25000" dirty="0" smtClean="0"/>
                <a:t>2</a:t>
              </a:r>
              <a:endParaRPr lang="en-US" altLang="zh-CN" sz="2400" baseline="-25000" dirty="0"/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834" y="3298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i="1" baseline="-25000"/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2880" y="1389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……</a:t>
              </a:r>
            </a:p>
          </p:txBody>
        </p:sp>
        <p:sp>
          <p:nvSpPr>
            <p:cNvPr id="285707" name="Oval 11"/>
            <p:cNvSpPr>
              <a:spLocks noChangeArrowheads="1"/>
            </p:cNvSpPr>
            <p:nvPr/>
          </p:nvSpPr>
          <p:spPr bwMode="auto">
            <a:xfrm>
              <a:off x="2830" y="2239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8" name="Oval 12"/>
            <p:cNvSpPr>
              <a:spLocks noChangeArrowheads="1"/>
            </p:cNvSpPr>
            <p:nvPr/>
          </p:nvSpPr>
          <p:spPr bwMode="auto">
            <a:xfrm>
              <a:off x="884" y="3158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9" name="Oval 13"/>
            <p:cNvSpPr>
              <a:spLocks noChangeArrowheads="1"/>
            </p:cNvSpPr>
            <p:nvPr/>
          </p:nvSpPr>
          <p:spPr bwMode="auto">
            <a:xfrm>
              <a:off x="2381" y="3203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0" name="Oval 14"/>
            <p:cNvSpPr>
              <a:spLocks noChangeArrowheads="1"/>
            </p:cNvSpPr>
            <p:nvPr/>
          </p:nvSpPr>
          <p:spPr bwMode="auto">
            <a:xfrm>
              <a:off x="4241" y="3188"/>
              <a:ext cx="590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3351" y="3301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……</a:t>
              </a:r>
            </a:p>
          </p:txBody>
        </p:sp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2676" y="2314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/>
                <a:t>C</a:t>
              </a:r>
              <a:endParaRPr lang="en-US" altLang="zh-CN" sz="2400" baseline="-25000" dirty="0"/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2345" y="3318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i="1" baseline="-25000"/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4205" y="3310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i="1" baseline="-25000"/>
            </a:p>
          </p:txBody>
        </p:sp>
        <p:sp>
          <p:nvSpPr>
            <p:cNvPr id="285715" name="Text Box 19"/>
            <p:cNvSpPr txBox="1">
              <a:spLocks noChangeArrowheads="1"/>
            </p:cNvSpPr>
            <p:nvPr/>
          </p:nvSpPr>
          <p:spPr bwMode="auto">
            <a:xfrm>
              <a:off x="4276" y="137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err="1" smtClean="0"/>
                <a:t>C</a:t>
              </a:r>
              <a:r>
                <a:rPr lang="en-US" altLang="zh-CN" sz="2400" i="1" baseline="-25000" dirty="0" err="1" smtClean="0"/>
                <a:t>k</a:t>
              </a:r>
              <a:endParaRPr lang="en-US" altLang="zh-CN" sz="2400" i="1" baseline="-25000" dirty="0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 flipH="1" flipV="1">
              <a:off x="1383" y="1752"/>
              <a:ext cx="1452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 flipV="1">
              <a:off x="3288" y="1752"/>
              <a:ext cx="118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8" name="Line 22"/>
            <p:cNvSpPr>
              <a:spLocks noChangeShapeType="1"/>
            </p:cNvSpPr>
            <p:nvPr/>
          </p:nvSpPr>
          <p:spPr bwMode="auto">
            <a:xfrm flipV="1">
              <a:off x="3091" y="1622"/>
              <a:ext cx="34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9" name="Text Box 23"/>
            <p:cNvSpPr txBox="1">
              <a:spLocks noChangeArrowheads="1"/>
            </p:cNvSpPr>
            <p:nvPr/>
          </p:nvSpPr>
          <p:spPr bwMode="auto">
            <a:xfrm>
              <a:off x="1474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/>
                <a:t>T</a:t>
              </a:r>
              <a:r>
                <a:rPr lang="en-US" altLang="zh-CN" sz="2400" baseline="-25000" dirty="0"/>
                <a:t>1</a:t>
              </a:r>
            </a:p>
          </p:txBody>
        </p:sp>
        <p:sp>
          <p:nvSpPr>
            <p:cNvPr id="285721" name="Text Box 25"/>
            <p:cNvSpPr txBox="1">
              <a:spLocks noChangeArrowheads="1"/>
            </p:cNvSpPr>
            <p:nvPr/>
          </p:nvSpPr>
          <p:spPr bwMode="auto">
            <a:xfrm>
              <a:off x="2654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/>
                <a:t>T</a:t>
              </a:r>
              <a:r>
                <a:rPr lang="en-US" altLang="zh-CN" sz="2400" baseline="-25000" dirty="0"/>
                <a:t>2</a:t>
              </a:r>
            </a:p>
          </p:txBody>
        </p:sp>
        <p:sp>
          <p:nvSpPr>
            <p:cNvPr id="285722" name="Text Box 26"/>
            <p:cNvSpPr txBox="1">
              <a:spLocks noChangeArrowheads="1"/>
            </p:cNvSpPr>
            <p:nvPr/>
          </p:nvSpPr>
          <p:spPr bwMode="auto">
            <a:xfrm>
              <a:off x="4921" y="137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err="1"/>
                <a:t>T</a:t>
              </a:r>
              <a:r>
                <a:rPr lang="en-US" altLang="zh-CN" sz="2400" i="1" baseline="-25000" dirty="0" err="1"/>
                <a:t>k</a:t>
              </a:r>
              <a:endParaRPr lang="en-US" altLang="zh-CN" sz="2400" i="1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7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36" y="2340"/>
                  <a:ext cx="1045" cy="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 dirty="0" smtClean="0"/>
                    <a:t>T</a:t>
                  </a:r>
                  <a:r>
                    <a:rPr lang="en-US" altLang="zh-CN" sz="2400" i="1" baseline="-25000" dirty="0"/>
                    <a:t>k</a:t>
                  </a:r>
                  <a:r>
                    <a:rPr lang="en-US" altLang="zh-CN" sz="2400" baseline="-25000" dirty="0"/>
                    <a:t>+1 </a:t>
                  </a:r>
                  <a14:m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   ?         </m:t>
                          </m:r>
                        </m:e>
                      </m:groupChr>
                    </m:oMath>
                  </a14:m>
                  <a:endParaRPr lang="en-US" altLang="zh-CN" sz="2400" i="1" baseline="-25000" dirty="0"/>
                </a:p>
              </p:txBody>
            </p:sp>
          </mc:Choice>
          <mc:Fallback xmlns="">
            <p:sp>
              <p:nvSpPr>
                <p:cNvPr id="285725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6" y="2340"/>
                  <a:ext cx="1045" cy="39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838" b="-176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1392" y="2688"/>
              <a:ext cx="1488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V="1">
              <a:off x="2832" y="2736"/>
              <a:ext cx="192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0" name="Line 34"/>
            <p:cNvSpPr>
              <a:spLocks noChangeShapeType="1"/>
            </p:cNvSpPr>
            <p:nvPr/>
          </p:nvSpPr>
          <p:spPr bwMode="auto">
            <a:xfrm flipH="1" flipV="1">
              <a:off x="3360" y="2688"/>
              <a:ext cx="1056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5731" name="Rectangle 35"/>
          <p:cNvSpPr>
            <a:spLocks noChangeArrowheads="1"/>
          </p:cNvSpPr>
          <p:nvPr/>
        </p:nvSpPr>
        <p:spPr bwMode="auto">
          <a:xfrm>
            <a:off x="4937126" y="4073526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 sz="1600" i="1" dirty="0">
                <a:cs typeface="Times New Roman" pitchFamily="18" charset="0"/>
              </a:rPr>
              <a:t>u</a:t>
            </a:r>
            <a:endParaRPr kumimoji="0" lang="zh-CN" altLang="en-US" sz="1600" i="1" dirty="0">
              <a:cs typeface="Times New Roman" pitchFamily="18" charset="0"/>
            </a:endParaRPr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143501" y="398621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Example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412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462255" y="234473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</a:t>
            </a:r>
            <a:endParaRPr lang="en-US" altLang="zh-CN" sz="1800" u="none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u="none">
                <a:ea typeface="宋体" pitchFamily="2" charset="-122"/>
              </a:rPr>
              <a:t> 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761751" y="4654550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Linked List: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95367" y="19113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A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331286" y="19065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B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428980" y="193040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216861" y="3835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C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448154" y="38544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u="none">
                <a:ea typeface="宋体" pitchFamily="2" charset="-122"/>
              </a:rPr>
              <a:t>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462255" y="234473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1/</a:t>
            </a:r>
            <a:endParaRPr lang="en-US" altLang="zh-CN" sz="1800" u="none">
              <a:ea typeface="宋体" pitchFamily="2" charset="-122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492418" y="344170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u="none">
                <a:ea typeface="宋体" pitchFamily="2" charset="-122"/>
              </a:rPr>
              <a:t>2/</a:t>
            </a:r>
            <a:endParaRPr lang="en-US" altLang="zh-CN" sz="1800" u="none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3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ekman template">
  <a:themeElements>
    <a:clrScheme name="beekman templat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eekman templat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beekman 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ekman 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beekman4_ppt_01</Template>
  <TotalTime>7540</TotalTime>
  <Words>3361</Words>
  <Application>Microsoft Office PowerPoint</Application>
  <PresentationFormat>全屏显示(4:3)</PresentationFormat>
  <Paragraphs>589</Paragraphs>
  <Slides>68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beekman template</vt:lpstr>
      <vt:lpstr>VISIO</vt:lpstr>
      <vt:lpstr>PowerPoint 演示文稿</vt:lpstr>
      <vt:lpstr>22 Applications of Depth-First Search</vt:lpstr>
      <vt:lpstr>1.    Topological Sort </vt:lpstr>
      <vt:lpstr>Application--Dressing Up</vt:lpstr>
      <vt:lpstr>Topological Sort Problem</vt:lpstr>
      <vt:lpstr>The Algorithm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Application--Dressing Up</vt:lpstr>
      <vt:lpstr>Time Complexity</vt:lpstr>
      <vt:lpstr>Correctness Proof of the Algorithm</vt:lpstr>
      <vt:lpstr>Correctness Proof of the Algorithm</vt:lpstr>
      <vt:lpstr>2. Strongly Connected Components Decomposing</vt:lpstr>
      <vt:lpstr>The Strongly Connected Components Decomposition Problem</vt:lpstr>
      <vt:lpstr>An Example</vt:lpstr>
      <vt:lpstr>Observations</vt:lpstr>
      <vt:lpstr>Transpose of a directed graph G</vt:lpstr>
      <vt:lpstr>Relationship Between G and GT</vt:lpstr>
      <vt:lpstr>The Component Graph</vt:lpstr>
      <vt:lpstr>The Component Graph</vt:lpstr>
      <vt:lpstr>Property of The Component Graph</vt:lpstr>
      <vt:lpstr>Property of GSCC</vt:lpstr>
      <vt:lpstr>Property of GSCC</vt:lpstr>
      <vt:lpstr>Proof</vt:lpstr>
      <vt:lpstr>Proof</vt:lpstr>
      <vt:lpstr>Proof</vt:lpstr>
      <vt:lpstr>Finding SCC</vt:lpstr>
      <vt:lpstr>Finding SCC</vt:lpstr>
      <vt:lpstr>Finding SCC</vt:lpstr>
      <vt:lpstr>PowerPoint 演示文稿</vt:lpstr>
      <vt:lpstr>The Algorithm</vt:lpstr>
      <vt:lpstr>SCC: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Correctness Proof of the Algorithm</vt:lpstr>
      <vt:lpstr>SCCs and DFS Finishing Times</vt:lpstr>
      <vt:lpstr>SCCs and DFS finishing times</vt:lpstr>
      <vt:lpstr>SCCs and DFS finishing times</vt:lpstr>
      <vt:lpstr>SCCs and DFS finishing times</vt:lpstr>
      <vt:lpstr>The Algorithm</vt:lpstr>
      <vt:lpstr>Correctness Proof of the Algorithm</vt:lpstr>
      <vt:lpstr>Correctness Proof of the Algorithm (informal)</vt:lpstr>
      <vt:lpstr>Correctness Proof of the Algorithm (informal)</vt:lpstr>
      <vt:lpstr>Proof of Theorem 22.16 </vt:lpstr>
      <vt:lpstr>Proof (Continued)</vt:lpstr>
      <vt:lpstr>PowerPoint 演示文稿</vt:lpstr>
    </vt:vector>
  </TitlesOfParts>
  <Company>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cp:lastModifiedBy>leon</cp:lastModifiedBy>
  <cp:revision>706</cp:revision>
  <dcterms:created xsi:type="dcterms:W3CDTF">2004-08-19T06:38:12Z</dcterms:created>
  <dcterms:modified xsi:type="dcterms:W3CDTF">2017-10-17T02:29:04Z</dcterms:modified>
</cp:coreProperties>
</file>