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6"/>
  </p:notesMasterIdLst>
  <p:sldIdLst>
    <p:sldId id="348" r:id="rId2"/>
    <p:sldId id="256" r:id="rId3"/>
    <p:sldId id="347" r:id="rId4"/>
    <p:sldId id="259" r:id="rId5"/>
    <p:sldId id="343" r:id="rId6"/>
    <p:sldId id="317" r:id="rId7"/>
    <p:sldId id="261" r:id="rId8"/>
    <p:sldId id="319" r:id="rId9"/>
    <p:sldId id="267" r:id="rId10"/>
    <p:sldId id="321" r:id="rId11"/>
    <p:sldId id="330" r:id="rId12"/>
    <p:sldId id="322" r:id="rId13"/>
    <p:sldId id="270" r:id="rId14"/>
    <p:sldId id="323" r:id="rId15"/>
    <p:sldId id="324" r:id="rId16"/>
    <p:sldId id="325" r:id="rId17"/>
    <p:sldId id="326" r:id="rId18"/>
    <p:sldId id="340" r:id="rId19"/>
    <p:sldId id="332" r:id="rId20"/>
    <p:sldId id="294" r:id="rId21"/>
    <p:sldId id="295" r:id="rId22"/>
    <p:sldId id="328" r:id="rId23"/>
    <p:sldId id="329" r:id="rId24"/>
    <p:sldId id="333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0000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79" autoAdjust="0"/>
  </p:normalViewPr>
  <p:slideViewPr>
    <p:cSldViewPr>
      <p:cViewPr>
        <p:scale>
          <a:sx n="100" d="100"/>
          <a:sy n="100" d="100"/>
        </p:scale>
        <p:origin x="-19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CCBBB956-CAA6-4D69-9B3C-B3C9B9A93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68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E4C49F7B-1323-4225-8477-DAD313D54A0D}" type="slidenum">
              <a:rPr kumimoji="0" lang="zh-CN" altLang="en-US" sz="1200"/>
              <a:pPr/>
              <a:t>3</a:t>
            </a:fld>
            <a:endParaRPr kumimoji="0"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532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>
            <a:lvl1pPr>
              <a:defRPr b="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31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8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8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533400"/>
            <a:ext cx="7696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043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9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71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1507" name="Rectangle 3" descr="blue05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696200" cy="1219200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 sz="28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-1044575" y="-100013"/>
            <a:ext cx="10801350" cy="7058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-179388" y="2387600"/>
            <a:ext cx="8999538" cy="1655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96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60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pic>
        <p:nvPicPr>
          <p:cNvPr id="15364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33350"/>
            <a:ext cx="2143125" cy="2143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5125" name="文本框 2"/>
          <p:cNvSpPr txBox="1">
            <a:spLocks noChangeArrowheads="1"/>
          </p:cNvSpPr>
          <p:nvPr/>
        </p:nvSpPr>
        <p:spPr bwMode="auto">
          <a:xfrm>
            <a:off x="5570538" y="5321300"/>
            <a:ext cx="284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山东大学 </a:t>
            </a:r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sym typeface="Ubuntu" pitchFamily="34" charset="0"/>
              </a:rPr>
              <a:t>· </a:t>
            </a:r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软件学院</a:t>
            </a:r>
          </a:p>
        </p:txBody>
      </p:sp>
      <p:sp>
        <p:nvSpPr>
          <p:cNvPr id="5126" name="文本框 6"/>
          <p:cNvSpPr txBox="1">
            <a:spLocks noChangeArrowheads="1"/>
          </p:cNvSpPr>
          <p:nvPr/>
        </p:nvSpPr>
        <p:spPr bwMode="auto">
          <a:xfrm>
            <a:off x="6732588" y="5795963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00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201</a:t>
            </a:r>
            <a:r>
              <a:rPr lang="zh-CN" altLang="en-US" sz="200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7年</a:t>
            </a:r>
          </a:p>
        </p:txBody>
      </p:sp>
      <p:sp>
        <p:nvSpPr>
          <p:cNvPr id="5127" name="文本框 2"/>
          <p:cNvSpPr txBox="1">
            <a:spLocks noChangeArrowheads="1"/>
          </p:cNvSpPr>
          <p:nvPr/>
        </p:nvSpPr>
        <p:spPr bwMode="auto">
          <a:xfrm>
            <a:off x="1258888" y="3803650"/>
            <a:ext cx="511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Analysis and Design of Algorithms</a:t>
            </a:r>
            <a:endParaRPr lang="zh-CN" altLang="en-US" sz="240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4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696200" cy="1219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Corollary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21625" cy="3395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Corollary 23.2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Let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=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) be a connected, undirected graph with real-valued weight function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defined on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. Let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be a subset of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that is included in some minimum spanning tree for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and let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=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i="1" baseline="-25000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 E</a:t>
            </a:r>
            <a:r>
              <a:rPr lang="en-US" altLang="zh-CN" sz="2000" i="1" baseline="-25000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) be a connected component in the forest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i="1" baseline="-25000" dirty="0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=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). If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) is a light edge connecting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to some other component in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i="1" baseline="-25000" dirty="0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then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) is safe for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Proof: The cut (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V</a:t>
            </a:r>
            <a:r>
              <a:rPr lang="en-US" altLang="zh-CN" sz="2000" i="1" baseline="-25000" dirty="0" smtClean="0">
                <a:solidFill>
                  <a:srgbClr val="0000FF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 V\V</a:t>
            </a:r>
            <a:r>
              <a:rPr lang="en-US" altLang="zh-CN" sz="2000" i="1" baseline="-25000" dirty="0" smtClean="0">
                <a:solidFill>
                  <a:srgbClr val="0000FF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) respects 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and (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u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) is a light edge for this cut. Therefore, (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u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v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) is safe for </a:t>
            </a:r>
            <a:r>
              <a:rPr lang="en-US" altLang="zh-CN" sz="2000" i="1" dirty="0" smtClean="0">
                <a:solidFill>
                  <a:srgbClr val="0000FF"/>
                </a:solidFill>
                <a:ea typeface="宋体" charset="-122"/>
              </a:rPr>
              <a:t>A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.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11188" y="5853113"/>
            <a:ext cx="79851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Note: </a:t>
            </a:r>
            <a:r>
              <a:rPr lang="en-US" altLang="zh-CN" dirty="0" err="1">
                <a:solidFill>
                  <a:srgbClr val="00FF00"/>
                </a:solidFill>
                <a:ea typeface="宋体" charset="-122"/>
              </a:rPr>
              <a:t>Kruskal</a:t>
            </a: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 and Prim’s algorithms are based on the corollary. </a:t>
            </a:r>
          </a:p>
        </p:txBody>
      </p:sp>
      <p:grpSp>
        <p:nvGrpSpPr>
          <p:cNvPr id="13317" name="Group 219"/>
          <p:cNvGrpSpPr>
            <a:grpSpLocks/>
          </p:cNvGrpSpPr>
          <p:nvPr/>
        </p:nvGrpSpPr>
        <p:grpSpPr bwMode="auto">
          <a:xfrm>
            <a:off x="1970088" y="4076701"/>
            <a:ext cx="4654550" cy="2185988"/>
            <a:chOff x="1246" y="2568"/>
            <a:chExt cx="2932" cy="1377"/>
          </a:xfrm>
        </p:grpSpPr>
        <p:grpSp>
          <p:nvGrpSpPr>
            <p:cNvPr id="13319" name="Group 167"/>
            <p:cNvGrpSpPr>
              <a:grpSpLocks/>
            </p:cNvGrpSpPr>
            <p:nvPr/>
          </p:nvGrpSpPr>
          <p:grpSpPr bwMode="auto">
            <a:xfrm>
              <a:off x="1246" y="2675"/>
              <a:ext cx="2932" cy="1270"/>
              <a:chOff x="1246" y="2675"/>
              <a:chExt cx="2932" cy="1270"/>
            </a:xfrm>
          </p:grpSpPr>
          <p:grpSp>
            <p:nvGrpSpPr>
              <p:cNvPr id="13335" name="Group 168"/>
              <p:cNvGrpSpPr>
                <a:grpSpLocks/>
              </p:cNvGrpSpPr>
              <p:nvPr/>
            </p:nvGrpSpPr>
            <p:grpSpPr bwMode="auto">
              <a:xfrm>
                <a:off x="1246" y="3205"/>
                <a:ext cx="196" cy="250"/>
                <a:chOff x="2368" y="1750"/>
                <a:chExt cx="196" cy="250"/>
              </a:xfrm>
            </p:grpSpPr>
            <p:sp>
              <p:nvSpPr>
                <p:cNvPr id="1336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CN" sz="2000" b="1" i="1">
                      <a:solidFill>
                        <a:srgbClr val="FF3300"/>
                      </a:solidFill>
                      <a:ea typeface="新細明體" pitchFamily="18" charset="-120"/>
                    </a:rPr>
                    <a:t>x</a:t>
                  </a:r>
                </a:p>
              </p:txBody>
            </p:sp>
            <p:sp>
              <p:nvSpPr>
                <p:cNvPr id="13370" name="Oval 17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36" name="Group 171"/>
              <p:cNvGrpSpPr>
                <a:grpSpLocks/>
              </p:cNvGrpSpPr>
              <p:nvPr/>
            </p:nvGrpSpPr>
            <p:grpSpPr bwMode="auto">
              <a:xfrm>
                <a:off x="1745" y="2706"/>
                <a:ext cx="194" cy="250"/>
                <a:chOff x="2368" y="1750"/>
                <a:chExt cx="194" cy="250"/>
              </a:xfrm>
            </p:grpSpPr>
            <p:sp>
              <p:nvSpPr>
                <p:cNvPr id="13367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solidFill>
                        <a:srgbClr val="FF3300"/>
                      </a:solidFill>
                      <a:ea typeface="新細明體" pitchFamily="18" charset="-120"/>
                    </a:rPr>
                    <a:t>y</a:t>
                  </a:r>
                </a:p>
              </p:txBody>
            </p:sp>
            <p:sp>
              <p:nvSpPr>
                <p:cNvPr id="13368" name="Oval 17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37" name="Group 174"/>
              <p:cNvGrpSpPr>
                <a:grpSpLocks/>
              </p:cNvGrpSpPr>
              <p:nvPr/>
            </p:nvGrpSpPr>
            <p:grpSpPr bwMode="auto">
              <a:xfrm>
                <a:off x="1745" y="3695"/>
                <a:ext cx="194" cy="250"/>
                <a:chOff x="2368" y="1750"/>
                <a:chExt cx="194" cy="250"/>
              </a:xfrm>
            </p:grpSpPr>
            <p:sp>
              <p:nvSpPr>
                <p:cNvPr id="1336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ea typeface="新細明體" pitchFamily="18" charset="-120"/>
                    </a:rPr>
                    <a:t>s</a:t>
                  </a:r>
                </a:p>
              </p:txBody>
            </p:sp>
            <p:sp>
              <p:nvSpPr>
                <p:cNvPr id="13366" name="Oval 17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38" name="Group 177"/>
              <p:cNvGrpSpPr>
                <a:grpSpLocks/>
              </p:cNvGrpSpPr>
              <p:nvPr/>
            </p:nvGrpSpPr>
            <p:grpSpPr bwMode="auto">
              <a:xfrm>
                <a:off x="2595" y="2675"/>
                <a:ext cx="205" cy="250"/>
                <a:chOff x="2368" y="1750"/>
                <a:chExt cx="205" cy="250"/>
              </a:xfrm>
            </p:grpSpPr>
            <p:sp>
              <p:nvSpPr>
                <p:cNvPr id="13363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ea typeface="新細明體" pitchFamily="18" charset="-120"/>
                    </a:rPr>
                    <a:t>u</a:t>
                  </a:r>
                </a:p>
              </p:txBody>
            </p:sp>
            <p:sp>
              <p:nvSpPr>
                <p:cNvPr id="13364" name="Oval 17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39" name="Group 180"/>
              <p:cNvGrpSpPr>
                <a:grpSpLocks/>
              </p:cNvGrpSpPr>
              <p:nvPr/>
            </p:nvGrpSpPr>
            <p:grpSpPr bwMode="auto">
              <a:xfrm>
                <a:off x="3409" y="2675"/>
                <a:ext cx="194" cy="250"/>
                <a:chOff x="2368" y="1750"/>
                <a:chExt cx="194" cy="250"/>
              </a:xfrm>
            </p:grpSpPr>
            <p:sp>
              <p:nvSpPr>
                <p:cNvPr id="13361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solidFill>
                        <a:srgbClr val="FF3300"/>
                      </a:solidFill>
                      <a:ea typeface="新細明體" pitchFamily="18" charset="-120"/>
                    </a:rPr>
                    <a:t>v</a:t>
                  </a:r>
                </a:p>
              </p:txBody>
            </p:sp>
            <p:sp>
              <p:nvSpPr>
                <p:cNvPr id="13362" name="Oval 18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40" name="Group 183"/>
              <p:cNvGrpSpPr>
                <a:grpSpLocks/>
              </p:cNvGrpSpPr>
              <p:nvPr/>
            </p:nvGrpSpPr>
            <p:grpSpPr bwMode="auto">
              <a:xfrm>
                <a:off x="3955" y="3174"/>
                <a:ext cx="223" cy="250"/>
                <a:chOff x="2368" y="1750"/>
                <a:chExt cx="223" cy="250"/>
              </a:xfrm>
            </p:grpSpPr>
            <p:sp>
              <p:nvSpPr>
                <p:cNvPr id="13359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solidFill>
                        <a:srgbClr val="FF3300"/>
                      </a:solidFill>
                      <a:ea typeface="新細明體" pitchFamily="18" charset="-120"/>
                    </a:rPr>
                    <a:t>w</a:t>
                  </a:r>
                </a:p>
              </p:txBody>
            </p:sp>
            <p:sp>
              <p:nvSpPr>
                <p:cNvPr id="13360" name="Oval 18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41" name="Group 186"/>
              <p:cNvGrpSpPr>
                <a:grpSpLocks/>
              </p:cNvGrpSpPr>
              <p:nvPr/>
            </p:nvGrpSpPr>
            <p:grpSpPr bwMode="auto">
              <a:xfrm>
                <a:off x="3411" y="3695"/>
                <a:ext cx="194" cy="250"/>
                <a:chOff x="2368" y="1750"/>
                <a:chExt cx="194" cy="250"/>
              </a:xfrm>
            </p:grpSpPr>
            <p:sp>
              <p:nvSpPr>
                <p:cNvPr id="13357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ea typeface="新細明體" pitchFamily="18" charset="-120"/>
                    </a:rPr>
                    <a:t>z</a:t>
                  </a:r>
                </a:p>
              </p:txBody>
            </p:sp>
            <p:sp>
              <p:nvSpPr>
                <p:cNvPr id="13358" name="Oval 18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42" name="Group 189"/>
              <p:cNvGrpSpPr>
                <a:grpSpLocks/>
              </p:cNvGrpSpPr>
              <p:nvPr/>
            </p:nvGrpSpPr>
            <p:grpSpPr bwMode="auto">
              <a:xfrm>
                <a:off x="2593" y="3695"/>
                <a:ext cx="196" cy="250"/>
                <a:chOff x="2368" y="1750"/>
                <a:chExt cx="196" cy="250"/>
              </a:xfrm>
            </p:grpSpPr>
            <p:sp>
              <p:nvSpPr>
                <p:cNvPr id="13355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ea typeface="新細明體" pitchFamily="18" charset="-120"/>
                    </a:rPr>
                    <a:t>q</a:t>
                  </a:r>
                </a:p>
              </p:txBody>
            </p:sp>
            <p:sp>
              <p:nvSpPr>
                <p:cNvPr id="13356" name="Oval 191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3343" name="Group 192"/>
              <p:cNvGrpSpPr>
                <a:grpSpLocks/>
              </p:cNvGrpSpPr>
              <p:nvPr/>
            </p:nvGrpSpPr>
            <p:grpSpPr bwMode="auto">
              <a:xfrm>
                <a:off x="2154" y="3219"/>
                <a:ext cx="182" cy="250"/>
                <a:chOff x="1519" y="1706"/>
                <a:chExt cx="182" cy="250"/>
              </a:xfrm>
            </p:grpSpPr>
            <p:sp>
              <p:nvSpPr>
                <p:cNvPr id="1335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kumimoji="0" lang="en-US" altLang="zh-TW" sz="2000" b="1" i="1">
                      <a:ea typeface="新細明體" pitchFamily="18" charset="-120"/>
                    </a:rPr>
                    <a:t>p</a:t>
                  </a:r>
                </a:p>
              </p:txBody>
            </p:sp>
            <p:sp>
              <p:nvSpPr>
                <p:cNvPr id="13354" name="Oval 194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13344" name="Line 195"/>
              <p:cNvSpPr>
                <a:spLocks noChangeShapeType="1"/>
              </p:cNvSpPr>
              <p:nvPr/>
            </p:nvSpPr>
            <p:spPr bwMode="auto">
              <a:xfrm flipV="1">
                <a:off x="1382" y="2902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Line 196"/>
              <p:cNvSpPr>
                <a:spLocks noChangeShapeType="1"/>
              </p:cNvSpPr>
              <p:nvPr/>
            </p:nvSpPr>
            <p:spPr bwMode="auto">
              <a:xfrm>
                <a:off x="1382" y="3446"/>
                <a:ext cx="409" cy="318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Line 197"/>
              <p:cNvSpPr>
                <a:spLocks noChangeShapeType="1"/>
              </p:cNvSpPr>
              <p:nvPr/>
            </p:nvSpPr>
            <p:spPr bwMode="auto">
              <a:xfrm>
                <a:off x="1836" y="294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198"/>
              <p:cNvSpPr>
                <a:spLocks noChangeShapeType="1"/>
              </p:cNvSpPr>
              <p:nvPr/>
            </p:nvSpPr>
            <p:spPr bwMode="auto">
              <a:xfrm>
                <a:off x="1927" y="2811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199"/>
              <p:cNvSpPr>
                <a:spLocks noChangeShapeType="1"/>
              </p:cNvSpPr>
              <p:nvPr/>
            </p:nvSpPr>
            <p:spPr bwMode="auto">
              <a:xfrm>
                <a:off x="1927" y="3854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200"/>
              <p:cNvSpPr>
                <a:spLocks noChangeShapeType="1"/>
              </p:cNvSpPr>
              <p:nvPr/>
            </p:nvSpPr>
            <p:spPr bwMode="auto">
              <a:xfrm>
                <a:off x="2743" y="2902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201"/>
              <p:cNvSpPr>
                <a:spLocks noChangeShapeType="1"/>
              </p:cNvSpPr>
              <p:nvPr/>
            </p:nvSpPr>
            <p:spPr bwMode="auto">
              <a:xfrm>
                <a:off x="3514" y="2902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202"/>
              <p:cNvSpPr>
                <a:spLocks noChangeShapeType="1"/>
              </p:cNvSpPr>
              <p:nvPr/>
            </p:nvSpPr>
            <p:spPr bwMode="auto">
              <a:xfrm flipV="1">
                <a:off x="1881" y="3430"/>
                <a:ext cx="273" cy="33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203"/>
              <p:cNvSpPr>
                <a:spLocks noChangeShapeType="1"/>
              </p:cNvSpPr>
              <p:nvPr/>
            </p:nvSpPr>
            <p:spPr bwMode="auto">
              <a:xfrm flipV="1">
                <a:off x="2290" y="2886"/>
                <a:ext cx="363" cy="379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4" name="Line 208"/>
            <p:cNvSpPr>
              <a:spLocks noChangeShapeType="1"/>
            </p:cNvSpPr>
            <p:nvPr/>
          </p:nvSpPr>
          <p:spPr bwMode="auto">
            <a:xfrm flipH="1" flipV="1">
              <a:off x="2290" y="3430"/>
              <a:ext cx="318" cy="31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209"/>
            <p:cNvSpPr>
              <a:spLocks noChangeShapeType="1"/>
            </p:cNvSpPr>
            <p:nvPr/>
          </p:nvSpPr>
          <p:spPr bwMode="auto">
            <a:xfrm flipV="1">
              <a:off x="3606" y="3385"/>
              <a:ext cx="408" cy="36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210"/>
            <p:cNvSpPr>
              <a:spLocks noChangeShapeType="1"/>
            </p:cNvSpPr>
            <p:nvPr/>
          </p:nvSpPr>
          <p:spPr bwMode="auto">
            <a:xfrm flipV="1">
              <a:off x="2799" y="2813"/>
              <a:ext cx="61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211"/>
            <p:cNvSpPr>
              <a:spLocks noChangeShapeType="1"/>
            </p:cNvSpPr>
            <p:nvPr/>
          </p:nvSpPr>
          <p:spPr bwMode="auto">
            <a:xfrm>
              <a:off x="3560" y="2886"/>
              <a:ext cx="409" cy="363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212"/>
            <p:cNvSpPr>
              <a:spLocks noChangeShapeType="1"/>
            </p:cNvSpPr>
            <p:nvPr/>
          </p:nvSpPr>
          <p:spPr bwMode="auto">
            <a:xfrm flipV="1">
              <a:off x="2789" y="3838"/>
              <a:ext cx="61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Rectangle 213"/>
            <p:cNvSpPr>
              <a:spLocks noChangeArrowheads="1"/>
            </p:cNvSpPr>
            <p:nvPr/>
          </p:nvSpPr>
          <p:spPr bwMode="auto">
            <a:xfrm>
              <a:off x="1474" y="35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3330" name="Rectangle 214"/>
            <p:cNvSpPr>
              <a:spLocks noChangeArrowheads="1"/>
            </p:cNvSpPr>
            <p:nvPr/>
          </p:nvSpPr>
          <p:spPr bwMode="auto">
            <a:xfrm>
              <a:off x="1699" y="3022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dirty="0" smtClean="0">
                  <a:ea typeface="新細明體" pitchFamily="18" charset="-120"/>
                </a:rPr>
                <a:t>9</a:t>
              </a:r>
              <a:endParaRPr kumimoji="0" lang="en-US" altLang="zh-TW" dirty="0">
                <a:ea typeface="新細明體" pitchFamily="18" charset="-120"/>
              </a:endParaRPr>
            </a:p>
          </p:txBody>
        </p:sp>
        <p:sp>
          <p:nvSpPr>
            <p:cNvPr id="13331" name="Rectangle 215"/>
            <p:cNvSpPr>
              <a:spLocks noChangeArrowheads="1"/>
            </p:cNvSpPr>
            <p:nvPr/>
          </p:nvSpPr>
          <p:spPr bwMode="auto">
            <a:xfrm>
              <a:off x="2063" y="256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dirty="0">
                  <a:ea typeface="新細明體" pitchFamily="18" charset="-120"/>
                </a:rPr>
                <a:t>7</a:t>
              </a:r>
            </a:p>
          </p:txBody>
        </p:sp>
        <p:sp>
          <p:nvSpPr>
            <p:cNvPr id="13332" name="Rectangle 216"/>
            <p:cNvSpPr>
              <a:spLocks noChangeArrowheads="1"/>
            </p:cNvSpPr>
            <p:nvPr/>
          </p:nvSpPr>
          <p:spPr bwMode="auto">
            <a:xfrm>
              <a:off x="3061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3333" name="Rectangle 217"/>
            <p:cNvSpPr>
              <a:spLocks noChangeArrowheads="1"/>
            </p:cNvSpPr>
            <p:nvPr/>
          </p:nvSpPr>
          <p:spPr bwMode="auto">
            <a:xfrm>
              <a:off x="3518" y="31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3334" name="Rectangle 218"/>
            <p:cNvSpPr>
              <a:spLocks noChangeArrowheads="1"/>
            </p:cNvSpPr>
            <p:nvPr/>
          </p:nvSpPr>
          <p:spPr bwMode="auto">
            <a:xfrm>
              <a:off x="3827" y="343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dirty="0" smtClean="0">
                  <a:ea typeface="新細明體" pitchFamily="18" charset="-120"/>
                </a:rPr>
                <a:t>10</a:t>
              </a:r>
              <a:endParaRPr kumimoji="0" lang="en-US" altLang="zh-TW" dirty="0">
                <a:ea typeface="新細明體" pitchFamily="18" charset="-120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2981921" y="4552950"/>
            <a:ext cx="689401" cy="695324"/>
          </a:xfrm>
          <a:custGeom>
            <a:avLst/>
            <a:gdLst>
              <a:gd name="connsiteX0" fmla="*/ 113704 w 689401"/>
              <a:gd name="connsiteY0" fmla="*/ 685800 h 695324"/>
              <a:gd name="connsiteX1" fmla="*/ 37504 w 689401"/>
              <a:gd name="connsiteY1" fmla="*/ 600075 h 695324"/>
              <a:gd name="connsiteX2" fmla="*/ 637579 w 689401"/>
              <a:gd name="connsiteY2" fmla="*/ 0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401" h="695324">
                <a:moveTo>
                  <a:pt x="113704" y="685800"/>
                </a:moveTo>
                <a:cubicBezTo>
                  <a:pt x="31948" y="700087"/>
                  <a:pt x="-49808" y="714375"/>
                  <a:pt x="37504" y="600075"/>
                </a:cubicBezTo>
                <a:cubicBezTo>
                  <a:pt x="124816" y="485775"/>
                  <a:pt x="893166" y="1160462"/>
                  <a:pt x="637579" y="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214"/>
          <p:cNvSpPr>
            <a:spLocks noChangeArrowheads="1"/>
          </p:cNvSpPr>
          <p:nvPr/>
        </p:nvSpPr>
        <p:spPr bwMode="auto">
          <a:xfrm>
            <a:off x="3840165" y="5403850"/>
            <a:ext cx="338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ea typeface="新細明體" pitchFamily="18" charset="-120"/>
              </a:rPr>
              <a:t>9</a:t>
            </a:r>
            <a:endParaRPr kumimoji="0" lang="en-US" altLang="zh-TW" dirty="0">
              <a:ea typeface="新細明體" pitchFamily="18" charset="-120"/>
            </a:endParaRPr>
          </a:p>
        </p:txBody>
      </p:sp>
      <p:sp>
        <p:nvSpPr>
          <p:cNvPr id="62" name="Rectangle 214"/>
          <p:cNvSpPr>
            <a:spLocks noChangeArrowheads="1"/>
          </p:cNvSpPr>
          <p:nvPr/>
        </p:nvSpPr>
        <p:spPr bwMode="auto">
          <a:xfrm>
            <a:off x="3010695" y="5328445"/>
            <a:ext cx="338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ea typeface="新細明體" pitchFamily="18" charset="-120"/>
              </a:rPr>
              <a:t>9</a:t>
            </a:r>
            <a:endParaRPr kumimoji="0" lang="en-US" altLang="zh-TW" dirty="0">
              <a:ea typeface="新細明體" pitchFamily="18" charset="-120"/>
            </a:endParaRPr>
          </a:p>
        </p:txBody>
      </p:sp>
      <p:sp>
        <p:nvSpPr>
          <p:cNvPr id="63" name="Rectangle 214"/>
          <p:cNvSpPr>
            <a:spLocks noChangeArrowheads="1"/>
          </p:cNvSpPr>
          <p:nvPr/>
        </p:nvSpPr>
        <p:spPr bwMode="auto">
          <a:xfrm>
            <a:off x="4706939" y="5996782"/>
            <a:ext cx="338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ea typeface="新細明體" pitchFamily="18" charset="-120"/>
              </a:rPr>
              <a:t>9</a:t>
            </a:r>
            <a:endParaRPr kumimoji="0"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Idea of the Kruskal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336867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ea typeface="宋体" charset="-122"/>
              </a:rPr>
              <a:t>Initialize the forest, each vertex as a tree, </a:t>
            </a:r>
            <a:r>
              <a:rPr lang="en-US" altLang="zh-CN" i="1" smtClean="0">
                <a:ea typeface="宋体" charset="-122"/>
              </a:rPr>
              <a:t>A</a:t>
            </a:r>
            <a:r>
              <a:rPr lang="en-US" altLang="zh-CN" i="1" smtClean="0">
                <a:ea typeface="宋体" charset="-122"/>
                <a:sym typeface="Symbol" pitchFamily="18" charset="2"/>
              </a:rPr>
              <a:t>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.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ea typeface="宋体" charset="-122"/>
              </a:rPr>
              <a:t>Find the least weight edge (</a:t>
            </a:r>
            <a:r>
              <a:rPr lang="en-US" altLang="zh-CN" i="1" smtClean="0">
                <a:ea typeface="宋体" charset="-122"/>
              </a:rPr>
              <a:t>u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i="1" smtClean="0"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) that connects any two trees in the forest.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ea typeface="宋体" charset="-122"/>
              </a:rPr>
              <a:t>Add (</a:t>
            </a:r>
            <a:r>
              <a:rPr lang="en-US" altLang="zh-CN" i="1" smtClean="0">
                <a:ea typeface="宋体" charset="-122"/>
              </a:rPr>
              <a:t>u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i="1" smtClean="0"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) to </a:t>
            </a:r>
            <a:r>
              <a:rPr lang="en-US" altLang="zh-CN" i="1" smtClean="0">
                <a:ea typeface="宋体" charset="-122"/>
              </a:rPr>
              <a:t>A</a:t>
            </a:r>
            <a:r>
              <a:rPr lang="en-US" altLang="zh-CN" smtClean="0">
                <a:ea typeface="宋体" charset="-122"/>
              </a:rPr>
              <a:t> and union the two tree into one tree, number of trees in the forest decreases 1.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ea typeface="宋体" charset="-122"/>
              </a:rPr>
              <a:t>Repeat step 2 and 3 until </a:t>
            </a:r>
            <a:r>
              <a:rPr lang="en-US" altLang="zh-CN" i="1" smtClean="0">
                <a:ea typeface="宋体" charset="-122"/>
              </a:rPr>
              <a:t>A</a:t>
            </a:r>
            <a:r>
              <a:rPr lang="en-US" altLang="zh-CN" smtClean="0">
                <a:ea typeface="宋体" charset="-122"/>
              </a:rPr>
              <a:t> forms a spanning tree.</a:t>
            </a:r>
            <a:endParaRPr lang="en-US" altLang="zh-CN" i="1" smtClean="0">
              <a:ea typeface="宋体" charset="-122"/>
            </a:endParaRPr>
          </a:p>
          <a:p>
            <a:pPr marL="533400" indent="-533400"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Kruskal</a:t>
            </a:r>
            <a:r>
              <a:rPr lang="en-US" altLang="zh-CN" smtClean="0">
                <a:latin typeface="Helvetica" pitchFamily="34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Algorithm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15363" name="Picture 1029" descr="mst_krusk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25" y="1890713"/>
            <a:ext cx="7770813" cy="3521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9"/>
          <p:cNvGrpSpPr>
            <a:grpSpLocks/>
          </p:cNvGrpSpPr>
          <p:nvPr/>
        </p:nvGrpSpPr>
        <p:grpSpPr bwMode="auto">
          <a:xfrm>
            <a:off x="746125" y="68263"/>
            <a:ext cx="3184525" cy="2416175"/>
            <a:chOff x="469" y="1851"/>
            <a:chExt cx="2246" cy="1867"/>
          </a:xfrm>
        </p:grpSpPr>
        <p:pic>
          <p:nvPicPr>
            <p:cNvPr id="164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" y="1881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417" name="Text Box 5"/>
            <p:cNvSpPr txBox="1">
              <a:spLocks noChangeArrowheads="1"/>
            </p:cNvSpPr>
            <p:nvPr/>
          </p:nvSpPr>
          <p:spPr bwMode="auto">
            <a:xfrm>
              <a:off x="1671" y="3286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6418" name="Text Box 6"/>
            <p:cNvSpPr txBox="1">
              <a:spLocks noChangeArrowheads="1"/>
            </p:cNvSpPr>
            <p:nvPr/>
          </p:nvSpPr>
          <p:spPr bwMode="auto">
            <a:xfrm>
              <a:off x="2151" y="1907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419" name="Text Box 7"/>
            <p:cNvSpPr txBox="1">
              <a:spLocks noChangeArrowheads="1"/>
            </p:cNvSpPr>
            <p:nvPr/>
          </p:nvSpPr>
          <p:spPr bwMode="auto">
            <a:xfrm>
              <a:off x="1031" y="2559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420" name="Text Box 8"/>
            <p:cNvSpPr txBox="1">
              <a:spLocks noChangeArrowheads="1"/>
            </p:cNvSpPr>
            <p:nvPr/>
          </p:nvSpPr>
          <p:spPr bwMode="auto">
            <a:xfrm>
              <a:off x="1723" y="2677"/>
              <a:ext cx="15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6421" name="Text Box 9"/>
            <p:cNvSpPr txBox="1">
              <a:spLocks noChangeArrowheads="1"/>
            </p:cNvSpPr>
            <p:nvPr/>
          </p:nvSpPr>
          <p:spPr bwMode="auto">
            <a:xfrm>
              <a:off x="2538" y="2700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6422" name="Text Box 10"/>
            <p:cNvSpPr txBox="1">
              <a:spLocks noChangeArrowheads="1"/>
            </p:cNvSpPr>
            <p:nvPr/>
          </p:nvSpPr>
          <p:spPr bwMode="auto">
            <a:xfrm>
              <a:off x="2178" y="2340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6423" name="Text Box 11"/>
            <p:cNvSpPr txBox="1">
              <a:spLocks noChangeArrowheads="1"/>
            </p:cNvSpPr>
            <p:nvPr/>
          </p:nvSpPr>
          <p:spPr bwMode="auto">
            <a:xfrm>
              <a:off x="1436" y="2142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6424" name="Text Box 12"/>
            <p:cNvSpPr txBox="1">
              <a:spLocks noChangeArrowheads="1"/>
            </p:cNvSpPr>
            <p:nvPr/>
          </p:nvSpPr>
          <p:spPr bwMode="auto">
            <a:xfrm>
              <a:off x="1261" y="1896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6425" name="Text Box 13"/>
            <p:cNvSpPr txBox="1">
              <a:spLocks noChangeArrowheads="1"/>
            </p:cNvSpPr>
            <p:nvPr/>
          </p:nvSpPr>
          <p:spPr bwMode="auto">
            <a:xfrm>
              <a:off x="659" y="2257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1273" y="2694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6427" name="Text Box 15"/>
            <p:cNvSpPr txBox="1">
              <a:spLocks noChangeArrowheads="1"/>
            </p:cNvSpPr>
            <p:nvPr/>
          </p:nvSpPr>
          <p:spPr bwMode="auto">
            <a:xfrm>
              <a:off x="1284" y="3172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6428" name="Text Box 16"/>
            <p:cNvSpPr txBox="1">
              <a:spLocks noChangeArrowheads="1"/>
            </p:cNvSpPr>
            <p:nvPr/>
          </p:nvSpPr>
          <p:spPr bwMode="auto">
            <a:xfrm>
              <a:off x="1976" y="2998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6429" name="Text Box 17"/>
            <p:cNvSpPr txBox="1">
              <a:spLocks noChangeArrowheads="1"/>
            </p:cNvSpPr>
            <p:nvPr/>
          </p:nvSpPr>
          <p:spPr bwMode="auto">
            <a:xfrm>
              <a:off x="827" y="341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430" name="Text Box 18"/>
            <p:cNvSpPr txBox="1">
              <a:spLocks noChangeArrowheads="1"/>
            </p:cNvSpPr>
            <p:nvPr/>
          </p:nvSpPr>
          <p:spPr bwMode="auto">
            <a:xfrm>
              <a:off x="469" y="286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6431" name="Text Box 19"/>
            <p:cNvSpPr txBox="1">
              <a:spLocks noChangeArrowheads="1"/>
            </p:cNvSpPr>
            <p:nvPr/>
          </p:nvSpPr>
          <p:spPr bwMode="auto">
            <a:xfrm>
              <a:off x="1609" y="1851"/>
              <a:ext cx="8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944" y="2098"/>
              <a:ext cx="8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6433" name="Text Box 21"/>
            <p:cNvSpPr txBox="1">
              <a:spLocks noChangeArrowheads="1"/>
            </p:cNvSpPr>
            <p:nvPr/>
          </p:nvSpPr>
          <p:spPr bwMode="auto">
            <a:xfrm>
              <a:off x="1753" y="2294"/>
              <a:ext cx="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6434" name="Text Box 22"/>
            <p:cNvSpPr txBox="1">
              <a:spLocks noChangeArrowheads="1"/>
            </p:cNvSpPr>
            <p:nvPr/>
          </p:nvSpPr>
          <p:spPr bwMode="auto">
            <a:xfrm>
              <a:off x="2559" y="2104"/>
              <a:ext cx="9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6435" name="Text Box 23"/>
            <p:cNvSpPr txBox="1">
              <a:spLocks noChangeArrowheads="1"/>
            </p:cNvSpPr>
            <p:nvPr/>
          </p:nvSpPr>
          <p:spPr bwMode="auto">
            <a:xfrm>
              <a:off x="541" y="2499"/>
              <a:ext cx="7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6436" name="Text Box 24"/>
            <p:cNvSpPr txBox="1">
              <a:spLocks noChangeArrowheads="1"/>
            </p:cNvSpPr>
            <p:nvPr/>
          </p:nvSpPr>
          <p:spPr bwMode="auto">
            <a:xfrm>
              <a:off x="1567" y="2903"/>
              <a:ext cx="5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6437" name="Text Box 25"/>
            <p:cNvSpPr txBox="1">
              <a:spLocks noChangeArrowheads="1"/>
            </p:cNvSpPr>
            <p:nvPr/>
          </p:nvSpPr>
          <p:spPr bwMode="auto">
            <a:xfrm>
              <a:off x="2322" y="3204"/>
              <a:ext cx="9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6438" name="Text Box 26"/>
            <p:cNvSpPr txBox="1">
              <a:spLocks noChangeArrowheads="1"/>
            </p:cNvSpPr>
            <p:nvPr/>
          </p:nvSpPr>
          <p:spPr bwMode="auto">
            <a:xfrm>
              <a:off x="547" y="3117"/>
              <a:ext cx="5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6439" name="Text Box 27"/>
            <p:cNvSpPr txBox="1">
              <a:spLocks noChangeArrowheads="1"/>
            </p:cNvSpPr>
            <p:nvPr/>
          </p:nvSpPr>
          <p:spPr bwMode="auto">
            <a:xfrm>
              <a:off x="1181" y="3482"/>
              <a:ext cx="9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6387" name="Text Box 28"/>
          <p:cNvSpPr txBox="1">
            <a:spLocks noChangeArrowheads="1"/>
          </p:cNvSpPr>
          <p:nvPr/>
        </p:nvSpPr>
        <p:spPr bwMode="auto">
          <a:xfrm>
            <a:off x="4748213" y="555625"/>
            <a:ext cx="3970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grpSp>
        <p:nvGrpSpPr>
          <p:cNvPr id="16388" name="Group 30"/>
          <p:cNvGrpSpPr>
            <a:grpSpLocks/>
          </p:cNvGrpSpPr>
          <p:nvPr/>
        </p:nvGrpSpPr>
        <p:grpSpPr bwMode="auto">
          <a:xfrm>
            <a:off x="819150" y="3517900"/>
            <a:ext cx="3184525" cy="2416175"/>
            <a:chOff x="469" y="1851"/>
            <a:chExt cx="2246" cy="1867"/>
          </a:xfrm>
        </p:grpSpPr>
        <p:pic>
          <p:nvPicPr>
            <p:cNvPr id="16392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" y="1881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393" name="Text Box 32"/>
            <p:cNvSpPr txBox="1">
              <a:spLocks noChangeArrowheads="1"/>
            </p:cNvSpPr>
            <p:nvPr/>
          </p:nvSpPr>
          <p:spPr bwMode="auto">
            <a:xfrm>
              <a:off x="1671" y="3286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6394" name="Text Box 33"/>
            <p:cNvSpPr txBox="1">
              <a:spLocks noChangeArrowheads="1"/>
            </p:cNvSpPr>
            <p:nvPr/>
          </p:nvSpPr>
          <p:spPr bwMode="auto">
            <a:xfrm>
              <a:off x="2151" y="1907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395" name="Text Box 34"/>
            <p:cNvSpPr txBox="1">
              <a:spLocks noChangeArrowheads="1"/>
            </p:cNvSpPr>
            <p:nvPr/>
          </p:nvSpPr>
          <p:spPr bwMode="auto">
            <a:xfrm>
              <a:off x="1031" y="2559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396" name="Text Box 35"/>
            <p:cNvSpPr txBox="1">
              <a:spLocks noChangeArrowheads="1"/>
            </p:cNvSpPr>
            <p:nvPr/>
          </p:nvSpPr>
          <p:spPr bwMode="auto">
            <a:xfrm>
              <a:off x="1723" y="2677"/>
              <a:ext cx="15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6397" name="Text Box 36"/>
            <p:cNvSpPr txBox="1">
              <a:spLocks noChangeArrowheads="1"/>
            </p:cNvSpPr>
            <p:nvPr/>
          </p:nvSpPr>
          <p:spPr bwMode="auto">
            <a:xfrm>
              <a:off x="2538" y="2700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6398" name="Text Box 37"/>
            <p:cNvSpPr txBox="1">
              <a:spLocks noChangeArrowheads="1"/>
            </p:cNvSpPr>
            <p:nvPr/>
          </p:nvSpPr>
          <p:spPr bwMode="auto">
            <a:xfrm>
              <a:off x="2178" y="2340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6399" name="Text Box 38"/>
            <p:cNvSpPr txBox="1">
              <a:spLocks noChangeArrowheads="1"/>
            </p:cNvSpPr>
            <p:nvPr/>
          </p:nvSpPr>
          <p:spPr bwMode="auto">
            <a:xfrm>
              <a:off x="1436" y="2142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6400" name="Text Box 39"/>
            <p:cNvSpPr txBox="1">
              <a:spLocks noChangeArrowheads="1"/>
            </p:cNvSpPr>
            <p:nvPr/>
          </p:nvSpPr>
          <p:spPr bwMode="auto">
            <a:xfrm>
              <a:off x="1261" y="1896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6401" name="Text Box 40"/>
            <p:cNvSpPr txBox="1">
              <a:spLocks noChangeArrowheads="1"/>
            </p:cNvSpPr>
            <p:nvPr/>
          </p:nvSpPr>
          <p:spPr bwMode="auto">
            <a:xfrm>
              <a:off x="659" y="2257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6402" name="Text Box 41"/>
            <p:cNvSpPr txBox="1">
              <a:spLocks noChangeArrowheads="1"/>
            </p:cNvSpPr>
            <p:nvPr/>
          </p:nvSpPr>
          <p:spPr bwMode="auto">
            <a:xfrm>
              <a:off x="1273" y="2694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6403" name="Text Box 42"/>
            <p:cNvSpPr txBox="1">
              <a:spLocks noChangeArrowheads="1"/>
            </p:cNvSpPr>
            <p:nvPr/>
          </p:nvSpPr>
          <p:spPr bwMode="auto">
            <a:xfrm>
              <a:off x="1284" y="3172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6404" name="Text Box 43"/>
            <p:cNvSpPr txBox="1">
              <a:spLocks noChangeArrowheads="1"/>
            </p:cNvSpPr>
            <p:nvPr/>
          </p:nvSpPr>
          <p:spPr bwMode="auto">
            <a:xfrm>
              <a:off x="1976" y="2998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6405" name="Text Box 44"/>
            <p:cNvSpPr txBox="1">
              <a:spLocks noChangeArrowheads="1"/>
            </p:cNvSpPr>
            <p:nvPr/>
          </p:nvSpPr>
          <p:spPr bwMode="auto">
            <a:xfrm>
              <a:off x="827" y="341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406" name="Text Box 45"/>
            <p:cNvSpPr txBox="1">
              <a:spLocks noChangeArrowheads="1"/>
            </p:cNvSpPr>
            <p:nvPr/>
          </p:nvSpPr>
          <p:spPr bwMode="auto">
            <a:xfrm>
              <a:off x="469" y="286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6407" name="Text Box 46"/>
            <p:cNvSpPr txBox="1">
              <a:spLocks noChangeArrowheads="1"/>
            </p:cNvSpPr>
            <p:nvPr/>
          </p:nvSpPr>
          <p:spPr bwMode="auto">
            <a:xfrm>
              <a:off x="1609" y="1851"/>
              <a:ext cx="8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6408" name="Text Box 47"/>
            <p:cNvSpPr txBox="1">
              <a:spLocks noChangeArrowheads="1"/>
            </p:cNvSpPr>
            <p:nvPr/>
          </p:nvSpPr>
          <p:spPr bwMode="auto">
            <a:xfrm>
              <a:off x="944" y="2098"/>
              <a:ext cx="8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6409" name="Text Box 48"/>
            <p:cNvSpPr txBox="1">
              <a:spLocks noChangeArrowheads="1"/>
            </p:cNvSpPr>
            <p:nvPr/>
          </p:nvSpPr>
          <p:spPr bwMode="auto">
            <a:xfrm>
              <a:off x="1753" y="2294"/>
              <a:ext cx="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6410" name="Text Box 49"/>
            <p:cNvSpPr txBox="1">
              <a:spLocks noChangeArrowheads="1"/>
            </p:cNvSpPr>
            <p:nvPr/>
          </p:nvSpPr>
          <p:spPr bwMode="auto">
            <a:xfrm>
              <a:off x="2559" y="2104"/>
              <a:ext cx="9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6411" name="Text Box 50"/>
            <p:cNvSpPr txBox="1">
              <a:spLocks noChangeArrowheads="1"/>
            </p:cNvSpPr>
            <p:nvPr/>
          </p:nvSpPr>
          <p:spPr bwMode="auto">
            <a:xfrm>
              <a:off x="541" y="2499"/>
              <a:ext cx="7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6412" name="Text Box 51"/>
            <p:cNvSpPr txBox="1">
              <a:spLocks noChangeArrowheads="1"/>
            </p:cNvSpPr>
            <p:nvPr/>
          </p:nvSpPr>
          <p:spPr bwMode="auto">
            <a:xfrm>
              <a:off x="1567" y="2903"/>
              <a:ext cx="5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6413" name="Text Box 52"/>
            <p:cNvSpPr txBox="1">
              <a:spLocks noChangeArrowheads="1"/>
            </p:cNvSpPr>
            <p:nvPr/>
          </p:nvSpPr>
          <p:spPr bwMode="auto">
            <a:xfrm>
              <a:off x="2322" y="3204"/>
              <a:ext cx="9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6414" name="Text Box 53"/>
            <p:cNvSpPr txBox="1">
              <a:spLocks noChangeArrowheads="1"/>
            </p:cNvSpPr>
            <p:nvPr/>
          </p:nvSpPr>
          <p:spPr bwMode="auto">
            <a:xfrm>
              <a:off x="547" y="3117"/>
              <a:ext cx="5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6415" name="Text Box 54"/>
            <p:cNvSpPr txBox="1">
              <a:spLocks noChangeArrowheads="1"/>
            </p:cNvSpPr>
            <p:nvPr/>
          </p:nvSpPr>
          <p:spPr bwMode="auto">
            <a:xfrm>
              <a:off x="1181" y="3482"/>
              <a:ext cx="9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6389" name="Text Box 55"/>
          <p:cNvSpPr txBox="1">
            <a:spLocks noChangeArrowheads="1"/>
          </p:cNvSpPr>
          <p:nvPr/>
        </p:nvSpPr>
        <p:spPr bwMode="auto">
          <a:xfrm>
            <a:off x="4760913" y="4057650"/>
            <a:ext cx="3970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16390" name="Line 56"/>
          <p:cNvSpPr>
            <a:spLocks noChangeShapeType="1"/>
          </p:cNvSpPr>
          <p:nvPr/>
        </p:nvSpPr>
        <p:spPr bwMode="auto">
          <a:xfrm>
            <a:off x="4427538" y="2060575"/>
            <a:ext cx="0" cy="1439863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57"/>
          <p:cNvSpPr>
            <a:spLocks noChangeShapeType="1"/>
          </p:cNvSpPr>
          <p:nvPr/>
        </p:nvSpPr>
        <p:spPr bwMode="auto">
          <a:xfrm>
            <a:off x="4284663" y="5300663"/>
            <a:ext cx="0" cy="1223962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942975" y="495300"/>
            <a:ext cx="3130550" cy="2400300"/>
            <a:chOff x="468" y="1851"/>
            <a:chExt cx="2240" cy="1869"/>
          </a:xfrm>
        </p:grpSpPr>
        <p:pic>
          <p:nvPicPr>
            <p:cNvPr id="174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42" name="Text Box 6"/>
            <p:cNvSpPr txBox="1">
              <a:spLocks noChangeArrowheads="1"/>
            </p:cNvSpPr>
            <p:nvPr/>
          </p:nvSpPr>
          <p:spPr bwMode="auto">
            <a:xfrm>
              <a:off x="1671" y="3285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7443" name="Text Box 7"/>
            <p:cNvSpPr txBox="1">
              <a:spLocks noChangeArrowheads="1"/>
            </p:cNvSpPr>
            <p:nvPr/>
          </p:nvSpPr>
          <p:spPr bwMode="auto">
            <a:xfrm>
              <a:off x="2149" y="1907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44" name="Text Box 8"/>
            <p:cNvSpPr txBox="1">
              <a:spLocks noChangeArrowheads="1"/>
            </p:cNvSpPr>
            <p:nvPr/>
          </p:nvSpPr>
          <p:spPr bwMode="auto">
            <a:xfrm>
              <a:off x="1029" y="2559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45" name="Text Box 9"/>
            <p:cNvSpPr txBox="1">
              <a:spLocks noChangeArrowheads="1"/>
            </p:cNvSpPr>
            <p:nvPr/>
          </p:nvSpPr>
          <p:spPr bwMode="auto">
            <a:xfrm>
              <a:off x="1722" y="2678"/>
              <a:ext cx="15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7446" name="Text Box 10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7447" name="Text Box 11"/>
            <p:cNvSpPr txBox="1">
              <a:spLocks noChangeArrowheads="1"/>
            </p:cNvSpPr>
            <p:nvPr/>
          </p:nvSpPr>
          <p:spPr bwMode="auto">
            <a:xfrm>
              <a:off x="2178" y="2341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7448" name="Text Box 12"/>
            <p:cNvSpPr txBox="1">
              <a:spLocks noChangeArrowheads="1"/>
            </p:cNvSpPr>
            <p:nvPr/>
          </p:nvSpPr>
          <p:spPr bwMode="auto">
            <a:xfrm>
              <a:off x="1435" y="214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7449" name="Text Box 13"/>
            <p:cNvSpPr txBox="1">
              <a:spLocks noChangeArrowheads="1"/>
            </p:cNvSpPr>
            <p:nvPr/>
          </p:nvSpPr>
          <p:spPr bwMode="auto">
            <a:xfrm>
              <a:off x="1261" y="189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7450" name="Text Box 14"/>
            <p:cNvSpPr txBox="1">
              <a:spLocks noChangeArrowheads="1"/>
            </p:cNvSpPr>
            <p:nvPr/>
          </p:nvSpPr>
          <p:spPr bwMode="auto">
            <a:xfrm>
              <a:off x="659" y="2256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451" name="Text Box 15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7452" name="Text Box 16"/>
            <p:cNvSpPr txBox="1">
              <a:spLocks noChangeArrowheads="1"/>
            </p:cNvSpPr>
            <p:nvPr/>
          </p:nvSpPr>
          <p:spPr bwMode="auto">
            <a:xfrm>
              <a:off x="1284" y="3172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7453" name="Text Box 17"/>
            <p:cNvSpPr txBox="1">
              <a:spLocks noChangeArrowheads="1"/>
            </p:cNvSpPr>
            <p:nvPr/>
          </p:nvSpPr>
          <p:spPr bwMode="auto">
            <a:xfrm>
              <a:off x="1974" y="2998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7454" name="Text Box 18"/>
            <p:cNvSpPr txBox="1">
              <a:spLocks noChangeArrowheads="1"/>
            </p:cNvSpPr>
            <p:nvPr/>
          </p:nvSpPr>
          <p:spPr bwMode="auto">
            <a:xfrm>
              <a:off x="828" y="341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55" name="Text Box 19"/>
            <p:cNvSpPr txBox="1">
              <a:spLocks noChangeArrowheads="1"/>
            </p:cNvSpPr>
            <p:nvPr/>
          </p:nvSpPr>
          <p:spPr bwMode="auto">
            <a:xfrm>
              <a:off x="468" y="286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7456" name="Text Box 20"/>
            <p:cNvSpPr txBox="1">
              <a:spLocks noChangeArrowheads="1"/>
            </p:cNvSpPr>
            <p:nvPr/>
          </p:nvSpPr>
          <p:spPr bwMode="auto">
            <a:xfrm>
              <a:off x="1609" y="1851"/>
              <a:ext cx="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7457" name="Text Box 21"/>
            <p:cNvSpPr txBox="1">
              <a:spLocks noChangeArrowheads="1"/>
            </p:cNvSpPr>
            <p:nvPr/>
          </p:nvSpPr>
          <p:spPr bwMode="auto">
            <a:xfrm>
              <a:off x="944" y="2098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7458" name="Text Box 22"/>
            <p:cNvSpPr txBox="1">
              <a:spLocks noChangeArrowheads="1"/>
            </p:cNvSpPr>
            <p:nvPr/>
          </p:nvSpPr>
          <p:spPr bwMode="auto">
            <a:xfrm>
              <a:off x="1754" y="2295"/>
              <a:ext cx="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7459" name="Text Box 23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7460" name="Text Box 24"/>
            <p:cNvSpPr txBox="1">
              <a:spLocks noChangeArrowheads="1"/>
            </p:cNvSpPr>
            <p:nvPr/>
          </p:nvSpPr>
          <p:spPr bwMode="auto">
            <a:xfrm>
              <a:off x="539" y="2497"/>
              <a:ext cx="8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7461" name="Text Box 25"/>
            <p:cNvSpPr txBox="1">
              <a:spLocks noChangeArrowheads="1"/>
            </p:cNvSpPr>
            <p:nvPr/>
          </p:nvSpPr>
          <p:spPr bwMode="auto">
            <a:xfrm>
              <a:off x="1566" y="2903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7462" name="Text Box 26"/>
            <p:cNvSpPr txBox="1">
              <a:spLocks noChangeArrowheads="1"/>
            </p:cNvSpPr>
            <p:nvPr/>
          </p:nvSpPr>
          <p:spPr bwMode="auto">
            <a:xfrm>
              <a:off x="2322" y="3206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7463" name="Text Box 27"/>
            <p:cNvSpPr txBox="1">
              <a:spLocks noChangeArrowheads="1"/>
            </p:cNvSpPr>
            <p:nvPr/>
          </p:nvSpPr>
          <p:spPr bwMode="auto">
            <a:xfrm>
              <a:off x="548" y="3116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7464" name="Text Box 28"/>
            <p:cNvSpPr txBox="1">
              <a:spLocks noChangeArrowheads="1"/>
            </p:cNvSpPr>
            <p:nvPr/>
          </p:nvSpPr>
          <p:spPr bwMode="auto">
            <a:xfrm>
              <a:off x="1181" y="3483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7411" name="Text Box 29"/>
          <p:cNvSpPr txBox="1">
            <a:spLocks noChangeArrowheads="1"/>
          </p:cNvSpPr>
          <p:nvPr/>
        </p:nvSpPr>
        <p:spPr bwMode="auto">
          <a:xfrm>
            <a:off x="4676775" y="1089025"/>
            <a:ext cx="39703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801688" y="3443288"/>
            <a:ext cx="3130550" cy="2400300"/>
            <a:chOff x="468" y="1851"/>
            <a:chExt cx="2240" cy="1869"/>
          </a:xfrm>
        </p:grpSpPr>
        <p:pic>
          <p:nvPicPr>
            <p:cNvPr id="17417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18" name="Text Box 32"/>
            <p:cNvSpPr txBox="1">
              <a:spLocks noChangeArrowheads="1"/>
            </p:cNvSpPr>
            <p:nvPr/>
          </p:nvSpPr>
          <p:spPr bwMode="auto">
            <a:xfrm>
              <a:off x="1671" y="3285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7419" name="Text Box 33"/>
            <p:cNvSpPr txBox="1">
              <a:spLocks noChangeArrowheads="1"/>
            </p:cNvSpPr>
            <p:nvPr/>
          </p:nvSpPr>
          <p:spPr bwMode="auto">
            <a:xfrm>
              <a:off x="2149" y="1907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20" name="Text Box 34"/>
            <p:cNvSpPr txBox="1">
              <a:spLocks noChangeArrowheads="1"/>
            </p:cNvSpPr>
            <p:nvPr/>
          </p:nvSpPr>
          <p:spPr bwMode="auto">
            <a:xfrm>
              <a:off x="1029" y="2559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21" name="Text Box 35"/>
            <p:cNvSpPr txBox="1">
              <a:spLocks noChangeArrowheads="1"/>
            </p:cNvSpPr>
            <p:nvPr/>
          </p:nvSpPr>
          <p:spPr bwMode="auto">
            <a:xfrm>
              <a:off x="1722" y="2678"/>
              <a:ext cx="15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7422" name="Text Box 36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7423" name="Text Box 37"/>
            <p:cNvSpPr txBox="1">
              <a:spLocks noChangeArrowheads="1"/>
            </p:cNvSpPr>
            <p:nvPr/>
          </p:nvSpPr>
          <p:spPr bwMode="auto">
            <a:xfrm>
              <a:off x="2178" y="2341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7424" name="Text Box 38"/>
            <p:cNvSpPr txBox="1">
              <a:spLocks noChangeArrowheads="1"/>
            </p:cNvSpPr>
            <p:nvPr/>
          </p:nvSpPr>
          <p:spPr bwMode="auto">
            <a:xfrm>
              <a:off x="1435" y="214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7425" name="Text Box 39"/>
            <p:cNvSpPr txBox="1">
              <a:spLocks noChangeArrowheads="1"/>
            </p:cNvSpPr>
            <p:nvPr/>
          </p:nvSpPr>
          <p:spPr bwMode="auto">
            <a:xfrm>
              <a:off x="1261" y="189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7426" name="Text Box 40"/>
            <p:cNvSpPr txBox="1">
              <a:spLocks noChangeArrowheads="1"/>
            </p:cNvSpPr>
            <p:nvPr/>
          </p:nvSpPr>
          <p:spPr bwMode="auto">
            <a:xfrm>
              <a:off x="659" y="2256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427" name="Text Box 41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7428" name="Text Box 42"/>
            <p:cNvSpPr txBox="1">
              <a:spLocks noChangeArrowheads="1"/>
            </p:cNvSpPr>
            <p:nvPr/>
          </p:nvSpPr>
          <p:spPr bwMode="auto">
            <a:xfrm>
              <a:off x="1284" y="3172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7429" name="Text Box 43"/>
            <p:cNvSpPr txBox="1">
              <a:spLocks noChangeArrowheads="1"/>
            </p:cNvSpPr>
            <p:nvPr/>
          </p:nvSpPr>
          <p:spPr bwMode="auto">
            <a:xfrm>
              <a:off x="1974" y="2998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7430" name="Text Box 44"/>
            <p:cNvSpPr txBox="1">
              <a:spLocks noChangeArrowheads="1"/>
            </p:cNvSpPr>
            <p:nvPr/>
          </p:nvSpPr>
          <p:spPr bwMode="auto">
            <a:xfrm>
              <a:off x="828" y="341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7431" name="Text Box 45"/>
            <p:cNvSpPr txBox="1">
              <a:spLocks noChangeArrowheads="1"/>
            </p:cNvSpPr>
            <p:nvPr/>
          </p:nvSpPr>
          <p:spPr bwMode="auto">
            <a:xfrm>
              <a:off x="468" y="286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7432" name="Text Box 46"/>
            <p:cNvSpPr txBox="1">
              <a:spLocks noChangeArrowheads="1"/>
            </p:cNvSpPr>
            <p:nvPr/>
          </p:nvSpPr>
          <p:spPr bwMode="auto">
            <a:xfrm>
              <a:off x="1609" y="1851"/>
              <a:ext cx="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7433" name="Text Box 47"/>
            <p:cNvSpPr txBox="1">
              <a:spLocks noChangeArrowheads="1"/>
            </p:cNvSpPr>
            <p:nvPr/>
          </p:nvSpPr>
          <p:spPr bwMode="auto">
            <a:xfrm>
              <a:off x="944" y="2098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7434" name="Text Box 48"/>
            <p:cNvSpPr txBox="1">
              <a:spLocks noChangeArrowheads="1"/>
            </p:cNvSpPr>
            <p:nvPr/>
          </p:nvSpPr>
          <p:spPr bwMode="auto">
            <a:xfrm>
              <a:off x="1754" y="2295"/>
              <a:ext cx="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7435" name="Text Box 49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7436" name="Text Box 50"/>
            <p:cNvSpPr txBox="1">
              <a:spLocks noChangeArrowheads="1"/>
            </p:cNvSpPr>
            <p:nvPr/>
          </p:nvSpPr>
          <p:spPr bwMode="auto">
            <a:xfrm>
              <a:off x="539" y="2497"/>
              <a:ext cx="8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7437" name="Text Box 51"/>
            <p:cNvSpPr txBox="1">
              <a:spLocks noChangeArrowheads="1"/>
            </p:cNvSpPr>
            <p:nvPr/>
          </p:nvSpPr>
          <p:spPr bwMode="auto">
            <a:xfrm>
              <a:off x="1566" y="2903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7438" name="Text Box 52"/>
            <p:cNvSpPr txBox="1">
              <a:spLocks noChangeArrowheads="1"/>
            </p:cNvSpPr>
            <p:nvPr/>
          </p:nvSpPr>
          <p:spPr bwMode="auto">
            <a:xfrm>
              <a:off x="2322" y="3206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7439" name="Text Box 53"/>
            <p:cNvSpPr txBox="1">
              <a:spLocks noChangeArrowheads="1"/>
            </p:cNvSpPr>
            <p:nvPr/>
          </p:nvSpPr>
          <p:spPr bwMode="auto">
            <a:xfrm>
              <a:off x="548" y="3116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7440" name="Text Box 54"/>
            <p:cNvSpPr txBox="1">
              <a:spLocks noChangeArrowheads="1"/>
            </p:cNvSpPr>
            <p:nvPr/>
          </p:nvSpPr>
          <p:spPr bwMode="auto">
            <a:xfrm>
              <a:off x="1181" y="3483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7413" name="Text Box 55"/>
          <p:cNvSpPr txBox="1">
            <a:spLocks noChangeArrowheads="1"/>
          </p:cNvSpPr>
          <p:nvPr/>
        </p:nvSpPr>
        <p:spPr bwMode="auto">
          <a:xfrm>
            <a:off x="4692650" y="3722688"/>
            <a:ext cx="39703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17414" name="Line 56"/>
          <p:cNvSpPr>
            <a:spLocks noChangeShapeType="1"/>
          </p:cNvSpPr>
          <p:nvPr/>
        </p:nvSpPr>
        <p:spPr bwMode="auto">
          <a:xfrm>
            <a:off x="4500563" y="0"/>
            <a:ext cx="0" cy="9080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57"/>
          <p:cNvSpPr>
            <a:spLocks noChangeShapeType="1"/>
          </p:cNvSpPr>
          <p:nvPr/>
        </p:nvSpPr>
        <p:spPr bwMode="auto">
          <a:xfrm>
            <a:off x="4284663" y="2636838"/>
            <a:ext cx="0" cy="11525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58"/>
          <p:cNvSpPr>
            <a:spLocks noChangeShapeType="1"/>
          </p:cNvSpPr>
          <p:nvPr/>
        </p:nvSpPr>
        <p:spPr bwMode="auto">
          <a:xfrm>
            <a:off x="4211638" y="5157788"/>
            <a:ext cx="0" cy="1366837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485775" y="479425"/>
            <a:ext cx="3130550" cy="2400300"/>
            <a:chOff x="468" y="1851"/>
            <a:chExt cx="2240" cy="1869"/>
          </a:xfrm>
        </p:grpSpPr>
        <p:pic>
          <p:nvPicPr>
            <p:cNvPr id="1846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67" name="Text Box 6"/>
            <p:cNvSpPr txBox="1">
              <a:spLocks noChangeArrowheads="1"/>
            </p:cNvSpPr>
            <p:nvPr/>
          </p:nvSpPr>
          <p:spPr bwMode="auto">
            <a:xfrm>
              <a:off x="1671" y="3285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8468" name="Text Box 7"/>
            <p:cNvSpPr txBox="1">
              <a:spLocks noChangeArrowheads="1"/>
            </p:cNvSpPr>
            <p:nvPr/>
          </p:nvSpPr>
          <p:spPr bwMode="auto">
            <a:xfrm>
              <a:off x="2149" y="1907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8469" name="Text Box 8"/>
            <p:cNvSpPr txBox="1">
              <a:spLocks noChangeArrowheads="1"/>
            </p:cNvSpPr>
            <p:nvPr/>
          </p:nvSpPr>
          <p:spPr bwMode="auto">
            <a:xfrm>
              <a:off x="1029" y="2559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8470" name="Text Box 9"/>
            <p:cNvSpPr txBox="1">
              <a:spLocks noChangeArrowheads="1"/>
            </p:cNvSpPr>
            <p:nvPr/>
          </p:nvSpPr>
          <p:spPr bwMode="auto">
            <a:xfrm>
              <a:off x="1722" y="2678"/>
              <a:ext cx="15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8471" name="Text Box 10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8472" name="Text Box 11"/>
            <p:cNvSpPr txBox="1">
              <a:spLocks noChangeArrowheads="1"/>
            </p:cNvSpPr>
            <p:nvPr/>
          </p:nvSpPr>
          <p:spPr bwMode="auto">
            <a:xfrm>
              <a:off x="2178" y="2341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8473" name="Text Box 12"/>
            <p:cNvSpPr txBox="1">
              <a:spLocks noChangeArrowheads="1"/>
            </p:cNvSpPr>
            <p:nvPr/>
          </p:nvSpPr>
          <p:spPr bwMode="auto">
            <a:xfrm>
              <a:off x="1435" y="214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474" name="Text Box 13"/>
            <p:cNvSpPr txBox="1">
              <a:spLocks noChangeArrowheads="1"/>
            </p:cNvSpPr>
            <p:nvPr/>
          </p:nvSpPr>
          <p:spPr bwMode="auto">
            <a:xfrm>
              <a:off x="1261" y="189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8475" name="Text Box 14"/>
            <p:cNvSpPr txBox="1">
              <a:spLocks noChangeArrowheads="1"/>
            </p:cNvSpPr>
            <p:nvPr/>
          </p:nvSpPr>
          <p:spPr bwMode="auto">
            <a:xfrm>
              <a:off x="659" y="2256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8476" name="Text Box 15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477" name="Text Box 16"/>
            <p:cNvSpPr txBox="1">
              <a:spLocks noChangeArrowheads="1"/>
            </p:cNvSpPr>
            <p:nvPr/>
          </p:nvSpPr>
          <p:spPr bwMode="auto">
            <a:xfrm>
              <a:off x="1284" y="3172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8478" name="Text Box 17"/>
            <p:cNvSpPr txBox="1">
              <a:spLocks noChangeArrowheads="1"/>
            </p:cNvSpPr>
            <p:nvPr/>
          </p:nvSpPr>
          <p:spPr bwMode="auto">
            <a:xfrm>
              <a:off x="1974" y="2998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8479" name="Text Box 18"/>
            <p:cNvSpPr txBox="1">
              <a:spLocks noChangeArrowheads="1"/>
            </p:cNvSpPr>
            <p:nvPr/>
          </p:nvSpPr>
          <p:spPr bwMode="auto">
            <a:xfrm>
              <a:off x="828" y="341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8480" name="Text Box 19"/>
            <p:cNvSpPr txBox="1">
              <a:spLocks noChangeArrowheads="1"/>
            </p:cNvSpPr>
            <p:nvPr/>
          </p:nvSpPr>
          <p:spPr bwMode="auto">
            <a:xfrm>
              <a:off x="468" y="2863"/>
              <a:ext cx="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8481" name="Text Box 20"/>
            <p:cNvSpPr txBox="1">
              <a:spLocks noChangeArrowheads="1"/>
            </p:cNvSpPr>
            <p:nvPr/>
          </p:nvSpPr>
          <p:spPr bwMode="auto">
            <a:xfrm>
              <a:off x="1609" y="1851"/>
              <a:ext cx="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8482" name="Text Box 21"/>
            <p:cNvSpPr txBox="1">
              <a:spLocks noChangeArrowheads="1"/>
            </p:cNvSpPr>
            <p:nvPr/>
          </p:nvSpPr>
          <p:spPr bwMode="auto">
            <a:xfrm>
              <a:off x="944" y="2098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8483" name="Text Box 22"/>
            <p:cNvSpPr txBox="1">
              <a:spLocks noChangeArrowheads="1"/>
            </p:cNvSpPr>
            <p:nvPr/>
          </p:nvSpPr>
          <p:spPr bwMode="auto">
            <a:xfrm>
              <a:off x="1754" y="2295"/>
              <a:ext cx="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8484" name="Text Box 23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8485" name="Text Box 24"/>
            <p:cNvSpPr txBox="1">
              <a:spLocks noChangeArrowheads="1"/>
            </p:cNvSpPr>
            <p:nvPr/>
          </p:nvSpPr>
          <p:spPr bwMode="auto">
            <a:xfrm>
              <a:off x="539" y="2497"/>
              <a:ext cx="8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8486" name="Text Box 25"/>
            <p:cNvSpPr txBox="1">
              <a:spLocks noChangeArrowheads="1"/>
            </p:cNvSpPr>
            <p:nvPr/>
          </p:nvSpPr>
          <p:spPr bwMode="auto">
            <a:xfrm>
              <a:off x="1566" y="2903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8487" name="Text Box 26"/>
            <p:cNvSpPr txBox="1">
              <a:spLocks noChangeArrowheads="1"/>
            </p:cNvSpPr>
            <p:nvPr/>
          </p:nvSpPr>
          <p:spPr bwMode="auto">
            <a:xfrm>
              <a:off x="2322" y="3206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8488" name="Text Box 27"/>
            <p:cNvSpPr txBox="1">
              <a:spLocks noChangeArrowheads="1"/>
            </p:cNvSpPr>
            <p:nvPr/>
          </p:nvSpPr>
          <p:spPr bwMode="auto">
            <a:xfrm>
              <a:off x="548" y="3116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8489" name="Text Box 28"/>
            <p:cNvSpPr txBox="1">
              <a:spLocks noChangeArrowheads="1"/>
            </p:cNvSpPr>
            <p:nvPr/>
          </p:nvSpPr>
          <p:spPr bwMode="auto">
            <a:xfrm>
              <a:off x="1181" y="3483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8435" name="Text Box 29"/>
          <p:cNvSpPr txBox="1">
            <a:spLocks noChangeArrowheads="1"/>
          </p:cNvSpPr>
          <p:nvPr/>
        </p:nvSpPr>
        <p:spPr bwMode="auto">
          <a:xfrm>
            <a:off x="4581525" y="742950"/>
            <a:ext cx="39703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):2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grpSp>
        <p:nvGrpSpPr>
          <p:cNvPr id="18436" name="Group 53"/>
          <p:cNvGrpSpPr>
            <a:grpSpLocks/>
          </p:cNvGrpSpPr>
          <p:nvPr/>
        </p:nvGrpSpPr>
        <p:grpSpPr bwMode="auto">
          <a:xfrm>
            <a:off x="642938" y="3568700"/>
            <a:ext cx="3130550" cy="2398713"/>
            <a:chOff x="468" y="1851"/>
            <a:chExt cx="2240" cy="1868"/>
          </a:xfrm>
        </p:grpSpPr>
        <p:pic>
          <p:nvPicPr>
            <p:cNvPr id="18441" name="Picture 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2" name="Text Box 55"/>
            <p:cNvSpPr txBox="1">
              <a:spLocks noChangeArrowheads="1"/>
            </p:cNvSpPr>
            <p:nvPr/>
          </p:nvSpPr>
          <p:spPr bwMode="auto">
            <a:xfrm>
              <a:off x="1608" y="1851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grpSp>
          <p:nvGrpSpPr>
            <p:cNvPr id="18443" name="Group 56"/>
            <p:cNvGrpSpPr>
              <a:grpSpLocks/>
            </p:cNvGrpSpPr>
            <p:nvPr/>
          </p:nvGrpSpPr>
          <p:grpSpPr bwMode="auto">
            <a:xfrm>
              <a:off x="468" y="1896"/>
              <a:ext cx="2182" cy="1823"/>
              <a:chOff x="468" y="1896"/>
              <a:chExt cx="2182" cy="1823"/>
            </a:xfrm>
          </p:grpSpPr>
          <p:sp>
            <p:nvSpPr>
              <p:cNvPr id="18444" name="Text Box 57"/>
              <p:cNvSpPr txBox="1">
                <a:spLocks noChangeArrowheads="1"/>
              </p:cNvSpPr>
              <p:nvPr/>
            </p:nvSpPr>
            <p:spPr bwMode="auto">
              <a:xfrm>
                <a:off x="1671" y="3285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8445" name="Text Box 58"/>
              <p:cNvSpPr txBox="1">
                <a:spLocks noChangeArrowheads="1"/>
              </p:cNvSpPr>
              <p:nvPr/>
            </p:nvSpPr>
            <p:spPr bwMode="auto">
              <a:xfrm>
                <a:off x="2149" y="1907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8446" name="Text Box 59"/>
              <p:cNvSpPr txBox="1">
                <a:spLocks noChangeArrowheads="1"/>
              </p:cNvSpPr>
              <p:nvPr/>
            </p:nvSpPr>
            <p:spPr bwMode="auto">
              <a:xfrm>
                <a:off x="1029" y="2558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8447" name="Text Box 60"/>
              <p:cNvSpPr txBox="1">
                <a:spLocks noChangeArrowheads="1"/>
              </p:cNvSpPr>
              <p:nvPr/>
            </p:nvSpPr>
            <p:spPr bwMode="auto">
              <a:xfrm>
                <a:off x="1722" y="2678"/>
                <a:ext cx="15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12</a:t>
                </a:r>
              </a:p>
            </p:txBody>
          </p:sp>
          <p:sp>
            <p:nvSpPr>
              <p:cNvPr id="18448" name="Text Box 61"/>
              <p:cNvSpPr txBox="1">
                <a:spLocks noChangeArrowheads="1"/>
              </p:cNvSpPr>
              <p:nvPr/>
            </p:nvSpPr>
            <p:spPr bwMode="auto">
              <a:xfrm>
                <a:off x="2538" y="2701"/>
                <a:ext cx="7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18449" name="Text Box 62"/>
              <p:cNvSpPr txBox="1">
                <a:spLocks noChangeArrowheads="1"/>
              </p:cNvSpPr>
              <p:nvPr/>
            </p:nvSpPr>
            <p:spPr bwMode="auto">
              <a:xfrm>
                <a:off x="2177" y="2340"/>
                <a:ext cx="7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8450" name="Text Box 63"/>
              <p:cNvSpPr txBox="1">
                <a:spLocks noChangeArrowheads="1"/>
              </p:cNvSpPr>
              <p:nvPr/>
            </p:nvSpPr>
            <p:spPr bwMode="auto">
              <a:xfrm>
                <a:off x="1435" y="2143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18451" name="Text Box 64"/>
              <p:cNvSpPr txBox="1">
                <a:spLocks noChangeArrowheads="1"/>
              </p:cNvSpPr>
              <p:nvPr/>
            </p:nvSpPr>
            <p:spPr bwMode="auto">
              <a:xfrm>
                <a:off x="1261" y="1896"/>
                <a:ext cx="7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18452" name="Text Box 65"/>
              <p:cNvSpPr txBox="1">
                <a:spLocks noChangeArrowheads="1"/>
              </p:cNvSpPr>
              <p:nvPr/>
            </p:nvSpPr>
            <p:spPr bwMode="auto">
              <a:xfrm>
                <a:off x="659" y="2256"/>
                <a:ext cx="7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18453" name="Text Box 66"/>
              <p:cNvSpPr txBox="1">
                <a:spLocks noChangeArrowheads="1"/>
              </p:cNvSpPr>
              <p:nvPr/>
            </p:nvSpPr>
            <p:spPr bwMode="auto">
              <a:xfrm>
                <a:off x="1272" y="2694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18454" name="Text Box 67"/>
              <p:cNvSpPr txBox="1">
                <a:spLocks noChangeArrowheads="1"/>
              </p:cNvSpPr>
              <p:nvPr/>
            </p:nvSpPr>
            <p:spPr bwMode="auto">
              <a:xfrm>
                <a:off x="1284" y="3173"/>
                <a:ext cx="7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8455" name="Text Box 68"/>
              <p:cNvSpPr txBox="1">
                <a:spLocks noChangeArrowheads="1"/>
              </p:cNvSpPr>
              <p:nvPr/>
            </p:nvSpPr>
            <p:spPr bwMode="auto">
              <a:xfrm>
                <a:off x="1974" y="2998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8456" name="Text Box 69"/>
              <p:cNvSpPr txBox="1">
                <a:spLocks noChangeArrowheads="1"/>
              </p:cNvSpPr>
              <p:nvPr/>
            </p:nvSpPr>
            <p:spPr bwMode="auto">
              <a:xfrm>
                <a:off x="828" y="3414"/>
                <a:ext cx="7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8457" name="Text Box 70"/>
              <p:cNvSpPr txBox="1">
                <a:spLocks noChangeArrowheads="1"/>
              </p:cNvSpPr>
              <p:nvPr/>
            </p:nvSpPr>
            <p:spPr bwMode="auto">
              <a:xfrm>
                <a:off x="468" y="2862"/>
                <a:ext cx="7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18458" name="Text Box 71"/>
              <p:cNvSpPr txBox="1">
                <a:spLocks noChangeArrowheads="1"/>
              </p:cNvSpPr>
              <p:nvPr/>
            </p:nvSpPr>
            <p:spPr bwMode="auto">
              <a:xfrm>
                <a:off x="944" y="2097"/>
                <a:ext cx="91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8459" name="Text Box 72"/>
              <p:cNvSpPr txBox="1">
                <a:spLocks noChangeArrowheads="1"/>
              </p:cNvSpPr>
              <p:nvPr/>
            </p:nvSpPr>
            <p:spPr bwMode="auto">
              <a:xfrm>
                <a:off x="1754" y="2295"/>
                <a:ext cx="80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8460" name="Text Box 73"/>
              <p:cNvSpPr txBox="1">
                <a:spLocks noChangeArrowheads="1"/>
              </p:cNvSpPr>
              <p:nvPr/>
            </p:nvSpPr>
            <p:spPr bwMode="auto">
              <a:xfrm>
                <a:off x="2559" y="2104"/>
                <a:ext cx="91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8461" name="Text Box 74"/>
              <p:cNvSpPr txBox="1">
                <a:spLocks noChangeArrowheads="1"/>
              </p:cNvSpPr>
              <p:nvPr/>
            </p:nvSpPr>
            <p:spPr bwMode="auto">
              <a:xfrm>
                <a:off x="539" y="2498"/>
                <a:ext cx="80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8462" name="Text Box 75"/>
              <p:cNvSpPr txBox="1">
                <a:spLocks noChangeArrowheads="1"/>
              </p:cNvSpPr>
              <p:nvPr/>
            </p:nvSpPr>
            <p:spPr bwMode="auto">
              <a:xfrm>
                <a:off x="1566" y="2903"/>
                <a:ext cx="50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18463" name="Text Box 76"/>
              <p:cNvSpPr txBox="1">
                <a:spLocks noChangeArrowheads="1"/>
              </p:cNvSpPr>
              <p:nvPr/>
            </p:nvSpPr>
            <p:spPr bwMode="auto">
              <a:xfrm>
                <a:off x="2322" y="3206"/>
                <a:ext cx="91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g</a:t>
                </a:r>
              </a:p>
            </p:txBody>
          </p:sp>
          <p:sp>
            <p:nvSpPr>
              <p:cNvPr id="18464" name="Text Box 77"/>
              <p:cNvSpPr txBox="1">
                <a:spLocks noChangeArrowheads="1"/>
              </p:cNvSpPr>
              <p:nvPr/>
            </p:nvSpPr>
            <p:spPr bwMode="auto">
              <a:xfrm>
                <a:off x="548" y="3116"/>
                <a:ext cx="50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18465" name="Text Box 78"/>
              <p:cNvSpPr txBox="1">
                <a:spLocks noChangeArrowheads="1"/>
              </p:cNvSpPr>
              <p:nvPr/>
            </p:nvSpPr>
            <p:spPr bwMode="auto">
              <a:xfrm>
                <a:off x="1181" y="3481"/>
                <a:ext cx="91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h</a:t>
                </a:r>
              </a:p>
            </p:txBody>
          </p:sp>
        </p:grpSp>
      </p:grpSp>
      <p:sp>
        <p:nvSpPr>
          <p:cNvPr id="18437" name="Text Box 79"/>
          <p:cNvSpPr txBox="1">
            <a:spLocks noChangeArrowheads="1"/>
          </p:cNvSpPr>
          <p:nvPr/>
        </p:nvSpPr>
        <p:spPr bwMode="auto">
          <a:xfrm>
            <a:off x="4722813" y="3865563"/>
            <a:ext cx="3998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18438" name="Line 80"/>
          <p:cNvSpPr>
            <a:spLocks noChangeShapeType="1"/>
          </p:cNvSpPr>
          <p:nvPr/>
        </p:nvSpPr>
        <p:spPr bwMode="auto">
          <a:xfrm>
            <a:off x="4067175" y="0"/>
            <a:ext cx="0" cy="9080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81"/>
          <p:cNvSpPr>
            <a:spLocks noChangeShapeType="1"/>
          </p:cNvSpPr>
          <p:nvPr/>
        </p:nvSpPr>
        <p:spPr bwMode="auto">
          <a:xfrm>
            <a:off x="4067175" y="2636838"/>
            <a:ext cx="0" cy="1296987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82"/>
          <p:cNvSpPr>
            <a:spLocks noChangeShapeType="1"/>
          </p:cNvSpPr>
          <p:nvPr/>
        </p:nvSpPr>
        <p:spPr bwMode="auto">
          <a:xfrm>
            <a:off x="4067175" y="5229225"/>
            <a:ext cx="0" cy="13684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752475" y="463550"/>
            <a:ext cx="3130550" cy="2406650"/>
            <a:chOff x="468" y="1851"/>
            <a:chExt cx="2240" cy="1868"/>
          </a:xfrm>
        </p:grpSpPr>
        <p:pic>
          <p:nvPicPr>
            <p:cNvPr id="194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6"/>
            <p:cNvSpPr txBox="1">
              <a:spLocks noChangeArrowheads="1"/>
            </p:cNvSpPr>
            <p:nvPr/>
          </p:nvSpPr>
          <p:spPr bwMode="auto">
            <a:xfrm>
              <a:off x="1671" y="3285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491" name="Text Box 7"/>
            <p:cNvSpPr txBox="1">
              <a:spLocks noChangeArrowheads="1"/>
            </p:cNvSpPr>
            <p:nvPr/>
          </p:nvSpPr>
          <p:spPr bwMode="auto">
            <a:xfrm>
              <a:off x="2149" y="190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492" name="Text Box 8"/>
            <p:cNvSpPr txBox="1">
              <a:spLocks noChangeArrowheads="1"/>
            </p:cNvSpPr>
            <p:nvPr/>
          </p:nvSpPr>
          <p:spPr bwMode="auto">
            <a:xfrm>
              <a:off x="1029" y="2560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493" name="Text Box 9"/>
            <p:cNvSpPr txBox="1">
              <a:spLocks noChangeArrowheads="1"/>
            </p:cNvSpPr>
            <p:nvPr/>
          </p:nvSpPr>
          <p:spPr bwMode="auto">
            <a:xfrm>
              <a:off x="1722" y="2678"/>
              <a:ext cx="15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9494" name="Text Box 10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9495" name="Text Box 11"/>
            <p:cNvSpPr txBox="1">
              <a:spLocks noChangeArrowheads="1"/>
            </p:cNvSpPr>
            <p:nvPr/>
          </p:nvSpPr>
          <p:spPr bwMode="auto">
            <a:xfrm>
              <a:off x="2178" y="2340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9496" name="Text Box 12"/>
            <p:cNvSpPr txBox="1">
              <a:spLocks noChangeArrowheads="1"/>
            </p:cNvSpPr>
            <p:nvPr/>
          </p:nvSpPr>
          <p:spPr bwMode="auto">
            <a:xfrm>
              <a:off x="1435" y="214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9497" name="Text Box 13"/>
            <p:cNvSpPr txBox="1">
              <a:spLocks noChangeArrowheads="1"/>
            </p:cNvSpPr>
            <p:nvPr/>
          </p:nvSpPr>
          <p:spPr bwMode="auto">
            <a:xfrm>
              <a:off x="1261" y="1897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9498" name="Text Box 14"/>
            <p:cNvSpPr txBox="1">
              <a:spLocks noChangeArrowheads="1"/>
            </p:cNvSpPr>
            <p:nvPr/>
          </p:nvSpPr>
          <p:spPr bwMode="auto">
            <a:xfrm>
              <a:off x="659" y="225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9499" name="Text Box 15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9500" name="Text Box 16"/>
            <p:cNvSpPr txBox="1">
              <a:spLocks noChangeArrowheads="1"/>
            </p:cNvSpPr>
            <p:nvPr/>
          </p:nvSpPr>
          <p:spPr bwMode="auto">
            <a:xfrm>
              <a:off x="1284" y="317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501" name="Text Box 17"/>
            <p:cNvSpPr txBox="1">
              <a:spLocks noChangeArrowheads="1"/>
            </p:cNvSpPr>
            <p:nvPr/>
          </p:nvSpPr>
          <p:spPr bwMode="auto">
            <a:xfrm>
              <a:off x="1974" y="2998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9502" name="Text Box 18"/>
            <p:cNvSpPr txBox="1">
              <a:spLocks noChangeArrowheads="1"/>
            </p:cNvSpPr>
            <p:nvPr/>
          </p:nvSpPr>
          <p:spPr bwMode="auto">
            <a:xfrm>
              <a:off x="828" y="341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503" name="Text Box 19"/>
            <p:cNvSpPr txBox="1">
              <a:spLocks noChangeArrowheads="1"/>
            </p:cNvSpPr>
            <p:nvPr/>
          </p:nvSpPr>
          <p:spPr bwMode="auto">
            <a:xfrm>
              <a:off x="468" y="2863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9504" name="Text Box 20"/>
            <p:cNvSpPr txBox="1">
              <a:spLocks noChangeArrowheads="1"/>
            </p:cNvSpPr>
            <p:nvPr/>
          </p:nvSpPr>
          <p:spPr bwMode="auto">
            <a:xfrm>
              <a:off x="1609" y="1851"/>
              <a:ext cx="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9505" name="Text Box 21"/>
            <p:cNvSpPr txBox="1">
              <a:spLocks noChangeArrowheads="1"/>
            </p:cNvSpPr>
            <p:nvPr/>
          </p:nvSpPr>
          <p:spPr bwMode="auto">
            <a:xfrm>
              <a:off x="944" y="2097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9506" name="Text Box 22"/>
            <p:cNvSpPr txBox="1">
              <a:spLocks noChangeArrowheads="1"/>
            </p:cNvSpPr>
            <p:nvPr/>
          </p:nvSpPr>
          <p:spPr bwMode="auto">
            <a:xfrm>
              <a:off x="1754" y="2295"/>
              <a:ext cx="8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9507" name="Text Box 23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508" name="Text Box 24"/>
            <p:cNvSpPr txBox="1">
              <a:spLocks noChangeArrowheads="1"/>
            </p:cNvSpPr>
            <p:nvPr/>
          </p:nvSpPr>
          <p:spPr bwMode="auto">
            <a:xfrm>
              <a:off x="539" y="2498"/>
              <a:ext cx="8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9509" name="Text Box 25"/>
            <p:cNvSpPr txBox="1">
              <a:spLocks noChangeArrowheads="1"/>
            </p:cNvSpPr>
            <p:nvPr/>
          </p:nvSpPr>
          <p:spPr bwMode="auto">
            <a:xfrm>
              <a:off x="1566" y="2903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9510" name="Text Box 26"/>
            <p:cNvSpPr txBox="1">
              <a:spLocks noChangeArrowheads="1"/>
            </p:cNvSpPr>
            <p:nvPr/>
          </p:nvSpPr>
          <p:spPr bwMode="auto">
            <a:xfrm>
              <a:off x="2322" y="3206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9511" name="Text Box 27"/>
            <p:cNvSpPr txBox="1">
              <a:spLocks noChangeArrowheads="1"/>
            </p:cNvSpPr>
            <p:nvPr/>
          </p:nvSpPr>
          <p:spPr bwMode="auto">
            <a:xfrm>
              <a:off x="548" y="3116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9512" name="Text Box 28"/>
            <p:cNvSpPr txBox="1">
              <a:spLocks noChangeArrowheads="1"/>
            </p:cNvSpPr>
            <p:nvPr/>
          </p:nvSpPr>
          <p:spPr bwMode="auto">
            <a:xfrm>
              <a:off x="1181" y="3482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9459" name="Text Box 29"/>
          <p:cNvSpPr txBox="1">
            <a:spLocks noChangeArrowheads="1"/>
          </p:cNvSpPr>
          <p:nvPr/>
        </p:nvSpPr>
        <p:spPr bwMode="auto">
          <a:xfrm>
            <a:off x="4691063" y="868363"/>
            <a:ext cx="3998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):3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grpSp>
        <p:nvGrpSpPr>
          <p:cNvPr id="19460" name="Group 30"/>
          <p:cNvGrpSpPr>
            <a:grpSpLocks/>
          </p:cNvGrpSpPr>
          <p:nvPr/>
        </p:nvGrpSpPr>
        <p:grpSpPr bwMode="auto">
          <a:xfrm>
            <a:off x="601663" y="3095625"/>
            <a:ext cx="3175000" cy="2417763"/>
            <a:chOff x="469" y="1851"/>
            <a:chExt cx="2239" cy="1866"/>
          </a:xfrm>
        </p:grpSpPr>
        <p:pic>
          <p:nvPicPr>
            <p:cNvPr id="19465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66" name="Text Box 32"/>
            <p:cNvSpPr txBox="1">
              <a:spLocks noChangeArrowheads="1"/>
            </p:cNvSpPr>
            <p:nvPr/>
          </p:nvSpPr>
          <p:spPr bwMode="auto">
            <a:xfrm>
              <a:off x="1672" y="3284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467" name="Text Box 33"/>
            <p:cNvSpPr txBox="1">
              <a:spLocks noChangeArrowheads="1"/>
            </p:cNvSpPr>
            <p:nvPr/>
          </p:nvSpPr>
          <p:spPr bwMode="auto">
            <a:xfrm>
              <a:off x="2150" y="1907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468" name="Text Box 34"/>
            <p:cNvSpPr txBox="1">
              <a:spLocks noChangeArrowheads="1"/>
            </p:cNvSpPr>
            <p:nvPr/>
          </p:nvSpPr>
          <p:spPr bwMode="auto">
            <a:xfrm>
              <a:off x="1030" y="2559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469" name="Text Box 35"/>
            <p:cNvSpPr txBox="1">
              <a:spLocks noChangeArrowheads="1"/>
            </p:cNvSpPr>
            <p:nvPr/>
          </p:nvSpPr>
          <p:spPr bwMode="auto">
            <a:xfrm>
              <a:off x="1724" y="2678"/>
              <a:ext cx="15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19470" name="Text Box 36"/>
            <p:cNvSpPr txBox="1">
              <a:spLocks noChangeArrowheads="1"/>
            </p:cNvSpPr>
            <p:nvPr/>
          </p:nvSpPr>
          <p:spPr bwMode="auto">
            <a:xfrm>
              <a:off x="2538" y="2700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9471" name="Text Box 37"/>
            <p:cNvSpPr txBox="1">
              <a:spLocks noChangeArrowheads="1"/>
            </p:cNvSpPr>
            <p:nvPr/>
          </p:nvSpPr>
          <p:spPr bwMode="auto">
            <a:xfrm>
              <a:off x="2178" y="2340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9472" name="Text Box 38"/>
            <p:cNvSpPr txBox="1">
              <a:spLocks noChangeArrowheads="1"/>
            </p:cNvSpPr>
            <p:nvPr/>
          </p:nvSpPr>
          <p:spPr bwMode="auto">
            <a:xfrm>
              <a:off x="1435" y="2143"/>
              <a:ext cx="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9473" name="Text Box 39"/>
            <p:cNvSpPr txBox="1">
              <a:spLocks noChangeArrowheads="1"/>
            </p:cNvSpPr>
            <p:nvPr/>
          </p:nvSpPr>
          <p:spPr bwMode="auto">
            <a:xfrm>
              <a:off x="1262" y="1896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19474" name="Text Box 40"/>
            <p:cNvSpPr txBox="1">
              <a:spLocks noChangeArrowheads="1"/>
            </p:cNvSpPr>
            <p:nvPr/>
          </p:nvSpPr>
          <p:spPr bwMode="auto">
            <a:xfrm>
              <a:off x="659" y="2257"/>
              <a:ext cx="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9475" name="Text Box 41"/>
            <p:cNvSpPr txBox="1">
              <a:spLocks noChangeArrowheads="1"/>
            </p:cNvSpPr>
            <p:nvPr/>
          </p:nvSpPr>
          <p:spPr bwMode="auto">
            <a:xfrm>
              <a:off x="1273" y="2694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9476" name="Text Box 42"/>
            <p:cNvSpPr txBox="1">
              <a:spLocks noChangeArrowheads="1"/>
            </p:cNvSpPr>
            <p:nvPr/>
          </p:nvSpPr>
          <p:spPr bwMode="auto">
            <a:xfrm>
              <a:off x="1284" y="317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477" name="Text Box 43"/>
            <p:cNvSpPr txBox="1">
              <a:spLocks noChangeArrowheads="1"/>
            </p:cNvSpPr>
            <p:nvPr/>
          </p:nvSpPr>
          <p:spPr bwMode="auto">
            <a:xfrm>
              <a:off x="1976" y="2998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9478" name="Text Box 44"/>
            <p:cNvSpPr txBox="1">
              <a:spLocks noChangeArrowheads="1"/>
            </p:cNvSpPr>
            <p:nvPr/>
          </p:nvSpPr>
          <p:spPr bwMode="auto">
            <a:xfrm>
              <a:off x="828" y="3414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9479" name="Text Box 45"/>
            <p:cNvSpPr txBox="1">
              <a:spLocks noChangeArrowheads="1"/>
            </p:cNvSpPr>
            <p:nvPr/>
          </p:nvSpPr>
          <p:spPr bwMode="auto">
            <a:xfrm>
              <a:off x="469" y="2863"/>
              <a:ext cx="7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9480" name="Text Box 46"/>
            <p:cNvSpPr txBox="1">
              <a:spLocks noChangeArrowheads="1"/>
            </p:cNvSpPr>
            <p:nvPr/>
          </p:nvSpPr>
          <p:spPr bwMode="auto">
            <a:xfrm>
              <a:off x="1608" y="1851"/>
              <a:ext cx="9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9481" name="Text Box 47"/>
            <p:cNvSpPr txBox="1">
              <a:spLocks noChangeArrowheads="1"/>
            </p:cNvSpPr>
            <p:nvPr/>
          </p:nvSpPr>
          <p:spPr bwMode="auto">
            <a:xfrm>
              <a:off x="946" y="2098"/>
              <a:ext cx="8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9482" name="Text Box 48"/>
            <p:cNvSpPr txBox="1">
              <a:spLocks noChangeArrowheads="1"/>
            </p:cNvSpPr>
            <p:nvPr/>
          </p:nvSpPr>
          <p:spPr bwMode="auto">
            <a:xfrm>
              <a:off x="1755" y="2295"/>
              <a:ext cx="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9483" name="Text Box 49"/>
            <p:cNvSpPr txBox="1">
              <a:spLocks noChangeArrowheads="1"/>
            </p:cNvSpPr>
            <p:nvPr/>
          </p:nvSpPr>
          <p:spPr bwMode="auto">
            <a:xfrm>
              <a:off x="2559" y="2103"/>
              <a:ext cx="9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484" name="Text Box 50"/>
            <p:cNvSpPr txBox="1">
              <a:spLocks noChangeArrowheads="1"/>
            </p:cNvSpPr>
            <p:nvPr/>
          </p:nvSpPr>
          <p:spPr bwMode="auto">
            <a:xfrm>
              <a:off x="540" y="2498"/>
              <a:ext cx="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9485" name="Text Box 51"/>
            <p:cNvSpPr txBox="1">
              <a:spLocks noChangeArrowheads="1"/>
            </p:cNvSpPr>
            <p:nvPr/>
          </p:nvSpPr>
          <p:spPr bwMode="auto">
            <a:xfrm>
              <a:off x="1568" y="2903"/>
              <a:ext cx="4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19486" name="Text Box 52"/>
            <p:cNvSpPr txBox="1">
              <a:spLocks noChangeArrowheads="1"/>
            </p:cNvSpPr>
            <p:nvPr/>
          </p:nvSpPr>
          <p:spPr bwMode="auto">
            <a:xfrm>
              <a:off x="2324" y="3206"/>
              <a:ext cx="9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19487" name="Text Box 53"/>
            <p:cNvSpPr txBox="1">
              <a:spLocks noChangeArrowheads="1"/>
            </p:cNvSpPr>
            <p:nvPr/>
          </p:nvSpPr>
          <p:spPr bwMode="auto">
            <a:xfrm>
              <a:off x="549" y="3115"/>
              <a:ext cx="5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9488" name="Text Box 54"/>
            <p:cNvSpPr txBox="1">
              <a:spLocks noChangeArrowheads="1"/>
            </p:cNvSpPr>
            <p:nvPr/>
          </p:nvSpPr>
          <p:spPr bwMode="auto">
            <a:xfrm>
              <a:off x="1182" y="3482"/>
              <a:ext cx="8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19461" name="Text Box 55"/>
          <p:cNvSpPr txBox="1">
            <a:spLocks noChangeArrowheads="1"/>
          </p:cNvSpPr>
          <p:nvPr/>
        </p:nvSpPr>
        <p:spPr bwMode="auto">
          <a:xfrm>
            <a:off x="4708525" y="3281363"/>
            <a:ext cx="39989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19462" name="Line 56"/>
          <p:cNvSpPr>
            <a:spLocks noChangeShapeType="1"/>
          </p:cNvSpPr>
          <p:nvPr/>
        </p:nvSpPr>
        <p:spPr bwMode="auto">
          <a:xfrm>
            <a:off x="4140200" y="0"/>
            <a:ext cx="0" cy="98107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57"/>
          <p:cNvSpPr>
            <a:spLocks noChangeShapeType="1"/>
          </p:cNvSpPr>
          <p:nvPr/>
        </p:nvSpPr>
        <p:spPr bwMode="auto">
          <a:xfrm>
            <a:off x="4140200" y="2565400"/>
            <a:ext cx="0" cy="10795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58"/>
          <p:cNvSpPr>
            <a:spLocks noChangeShapeType="1"/>
          </p:cNvSpPr>
          <p:nvPr/>
        </p:nvSpPr>
        <p:spPr bwMode="auto">
          <a:xfrm>
            <a:off x="4140200" y="5157788"/>
            <a:ext cx="0" cy="15113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4"/>
          <p:cNvGrpSpPr>
            <a:grpSpLocks/>
          </p:cNvGrpSpPr>
          <p:nvPr/>
        </p:nvGrpSpPr>
        <p:grpSpPr bwMode="auto">
          <a:xfrm>
            <a:off x="660400" y="557213"/>
            <a:ext cx="3130550" cy="2406650"/>
            <a:chOff x="468" y="1851"/>
            <a:chExt cx="2240" cy="1868"/>
          </a:xfrm>
        </p:grpSpPr>
        <p:pic>
          <p:nvPicPr>
            <p:cNvPr id="2051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15" name="Text Box 6"/>
            <p:cNvSpPr txBox="1">
              <a:spLocks noChangeArrowheads="1"/>
            </p:cNvSpPr>
            <p:nvPr/>
          </p:nvSpPr>
          <p:spPr bwMode="auto">
            <a:xfrm>
              <a:off x="1671" y="3285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2149" y="190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517" name="Text Box 8"/>
            <p:cNvSpPr txBox="1">
              <a:spLocks noChangeArrowheads="1"/>
            </p:cNvSpPr>
            <p:nvPr/>
          </p:nvSpPr>
          <p:spPr bwMode="auto">
            <a:xfrm>
              <a:off x="1029" y="2560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518" name="Text Box 9"/>
            <p:cNvSpPr txBox="1">
              <a:spLocks noChangeArrowheads="1"/>
            </p:cNvSpPr>
            <p:nvPr/>
          </p:nvSpPr>
          <p:spPr bwMode="auto">
            <a:xfrm>
              <a:off x="1722" y="2678"/>
              <a:ext cx="15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0519" name="Text Box 10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0520" name="Text Box 11"/>
            <p:cNvSpPr txBox="1">
              <a:spLocks noChangeArrowheads="1"/>
            </p:cNvSpPr>
            <p:nvPr/>
          </p:nvSpPr>
          <p:spPr bwMode="auto">
            <a:xfrm>
              <a:off x="2178" y="2340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0521" name="Text Box 12"/>
            <p:cNvSpPr txBox="1">
              <a:spLocks noChangeArrowheads="1"/>
            </p:cNvSpPr>
            <p:nvPr/>
          </p:nvSpPr>
          <p:spPr bwMode="auto">
            <a:xfrm>
              <a:off x="1435" y="214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1261" y="1897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0523" name="Text Box 14"/>
            <p:cNvSpPr txBox="1">
              <a:spLocks noChangeArrowheads="1"/>
            </p:cNvSpPr>
            <p:nvPr/>
          </p:nvSpPr>
          <p:spPr bwMode="auto">
            <a:xfrm>
              <a:off x="659" y="2256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0524" name="Text Box 15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0525" name="Text Box 16"/>
            <p:cNvSpPr txBox="1">
              <a:spLocks noChangeArrowheads="1"/>
            </p:cNvSpPr>
            <p:nvPr/>
          </p:nvSpPr>
          <p:spPr bwMode="auto">
            <a:xfrm>
              <a:off x="1284" y="317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0526" name="Text Box 17"/>
            <p:cNvSpPr txBox="1">
              <a:spLocks noChangeArrowheads="1"/>
            </p:cNvSpPr>
            <p:nvPr/>
          </p:nvSpPr>
          <p:spPr bwMode="auto">
            <a:xfrm>
              <a:off x="1974" y="2998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0527" name="Text Box 18"/>
            <p:cNvSpPr txBox="1">
              <a:spLocks noChangeArrowheads="1"/>
            </p:cNvSpPr>
            <p:nvPr/>
          </p:nvSpPr>
          <p:spPr bwMode="auto">
            <a:xfrm>
              <a:off x="828" y="3413"/>
              <a:ext cx="7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528" name="Text Box 19"/>
            <p:cNvSpPr txBox="1">
              <a:spLocks noChangeArrowheads="1"/>
            </p:cNvSpPr>
            <p:nvPr/>
          </p:nvSpPr>
          <p:spPr bwMode="auto">
            <a:xfrm>
              <a:off x="468" y="2863"/>
              <a:ext cx="7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0529" name="Text Box 20"/>
            <p:cNvSpPr txBox="1">
              <a:spLocks noChangeArrowheads="1"/>
            </p:cNvSpPr>
            <p:nvPr/>
          </p:nvSpPr>
          <p:spPr bwMode="auto">
            <a:xfrm>
              <a:off x="1609" y="1851"/>
              <a:ext cx="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0530" name="Text Box 21"/>
            <p:cNvSpPr txBox="1">
              <a:spLocks noChangeArrowheads="1"/>
            </p:cNvSpPr>
            <p:nvPr/>
          </p:nvSpPr>
          <p:spPr bwMode="auto">
            <a:xfrm>
              <a:off x="944" y="2097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0531" name="Text Box 22"/>
            <p:cNvSpPr txBox="1">
              <a:spLocks noChangeArrowheads="1"/>
            </p:cNvSpPr>
            <p:nvPr/>
          </p:nvSpPr>
          <p:spPr bwMode="auto">
            <a:xfrm>
              <a:off x="1754" y="2295"/>
              <a:ext cx="8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0532" name="Text Box 23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0533" name="Text Box 24"/>
            <p:cNvSpPr txBox="1">
              <a:spLocks noChangeArrowheads="1"/>
            </p:cNvSpPr>
            <p:nvPr/>
          </p:nvSpPr>
          <p:spPr bwMode="auto">
            <a:xfrm>
              <a:off x="539" y="2498"/>
              <a:ext cx="8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0534" name="Text Box 25"/>
            <p:cNvSpPr txBox="1">
              <a:spLocks noChangeArrowheads="1"/>
            </p:cNvSpPr>
            <p:nvPr/>
          </p:nvSpPr>
          <p:spPr bwMode="auto">
            <a:xfrm>
              <a:off x="1566" y="2903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0535" name="Text Box 26"/>
            <p:cNvSpPr txBox="1">
              <a:spLocks noChangeArrowheads="1"/>
            </p:cNvSpPr>
            <p:nvPr/>
          </p:nvSpPr>
          <p:spPr bwMode="auto">
            <a:xfrm>
              <a:off x="2322" y="3206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0536" name="Text Box 27"/>
            <p:cNvSpPr txBox="1">
              <a:spLocks noChangeArrowheads="1"/>
            </p:cNvSpPr>
            <p:nvPr/>
          </p:nvSpPr>
          <p:spPr bwMode="auto">
            <a:xfrm>
              <a:off x="548" y="3116"/>
              <a:ext cx="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0537" name="Text Box 28"/>
            <p:cNvSpPr txBox="1">
              <a:spLocks noChangeArrowheads="1"/>
            </p:cNvSpPr>
            <p:nvPr/>
          </p:nvSpPr>
          <p:spPr bwMode="auto">
            <a:xfrm>
              <a:off x="1181" y="3482"/>
              <a:ext cx="9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0483" name="Text Box 29"/>
          <p:cNvSpPr txBox="1">
            <a:spLocks noChangeArrowheads="1"/>
          </p:cNvSpPr>
          <p:nvPr/>
        </p:nvSpPr>
        <p:spPr bwMode="auto">
          <a:xfrm>
            <a:off x="4533900" y="774700"/>
            <a:ext cx="39989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):4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grpSp>
        <p:nvGrpSpPr>
          <p:cNvPr id="20484" name="Group 30"/>
          <p:cNvGrpSpPr>
            <a:grpSpLocks/>
          </p:cNvGrpSpPr>
          <p:nvPr/>
        </p:nvGrpSpPr>
        <p:grpSpPr bwMode="auto">
          <a:xfrm>
            <a:off x="665163" y="3316288"/>
            <a:ext cx="3192462" cy="2487612"/>
            <a:chOff x="469" y="1851"/>
            <a:chExt cx="2239" cy="1858"/>
          </a:xfrm>
        </p:grpSpPr>
        <p:pic>
          <p:nvPicPr>
            <p:cNvPr id="20490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491" name="Text Box 32"/>
            <p:cNvSpPr txBox="1">
              <a:spLocks noChangeArrowheads="1"/>
            </p:cNvSpPr>
            <p:nvPr/>
          </p:nvSpPr>
          <p:spPr bwMode="auto">
            <a:xfrm>
              <a:off x="1673" y="3285"/>
              <a:ext cx="7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0492" name="Text Box 33"/>
            <p:cNvSpPr txBox="1">
              <a:spLocks noChangeArrowheads="1"/>
            </p:cNvSpPr>
            <p:nvPr/>
          </p:nvSpPr>
          <p:spPr bwMode="auto">
            <a:xfrm>
              <a:off x="2150" y="1907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493" name="Text Box 34"/>
            <p:cNvSpPr txBox="1">
              <a:spLocks noChangeArrowheads="1"/>
            </p:cNvSpPr>
            <p:nvPr/>
          </p:nvSpPr>
          <p:spPr bwMode="auto">
            <a:xfrm>
              <a:off x="1030" y="2559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494" name="Text Box 35"/>
            <p:cNvSpPr txBox="1">
              <a:spLocks noChangeArrowheads="1"/>
            </p:cNvSpPr>
            <p:nvPr/>
          </p:nvSpPr>
          <p:spPr bwMode="auto">
            <a:xfrm>
              <a:off x="1725" y="2677"/>
              <a:ext cx="15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0495" name="Text Box 36"/>
            <p:cNvSpPr txBox="1">
              <a:spLocks noChangeArrowheads="1"/>
            </p:cNvSpPr>
            <p:nvPr/>
          </p:nvSpPr>
          <p:spPr bwMode="auto">
            <a:xfrm>
              <a:off x="2539" y="2700"/>
              <a:ext cx="7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0496" name="Text Box 37"/>
            <p:cNvSpPr txBox="1">
              <a:spLocks noChangeArrowheads="1"/>
            </p:cNvSpPr>
            <p:nvPr/>
          </p:nvSpPr>
          <p:spPr bwMode="auto">
            <a:xfrm>
              <a:off x="2179" y="2340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0497" name="Text Box 38"/>
            <p:cNvSpPr txBox="1">
              <a:spLocks noChangeArrowheads="1"/>
            </p:cNvSpPr>
            <p:nvPr/>
          </p:nvSpPr>
          <p:spPr bwMode="auto">
            <a:xfrm>
              <a:off x="1435" y="2143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0498" name="Text Box 39"/>
            <p:cNvSpPr txBox="1">
              <a:spLocks noChangeArrowheads="1"/>
            </p:cNvSpPr>
            <p:nvPr/>
          </p:nvSpPr>
          <p:spPr bwMode="auto">
            <a:xfrm>
              <a:off x="1262" y="1896"/>
              <a:ext cx="7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0499" name="Text Box 40"/>
            <p:cNvSpPr txBox="1">
              <a:spLocks noChangeArrowheads="1"/>
            </p:cNvSpPr>
            <p:nvPr/>
          </p:nvSpPr>
          <p:spPr bwMode="auto">
            <a:xfrm>
              <a:off x="659" y="2257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0500" name="Text Box 41"/>
            <p:cNvSpPr txBox="1">
              <a:spLocks noChangeArrowheads="1"/>
            </p:cNvSpPr>
            <p:nvPr/>
          </p:nvSpPr>
          <p:spPr bwMode="auto">
            <a:xfrm>
              <a:off x="1273" y="2694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0501" name="Text Box 42"/>
            <p:cNvSpPr txBox="1">
              <a:spLocks noChangeArrowheads="1"/>
            </p:cNvSpPr>
            <p:nvPr/>
          </p:nvSpPr>
          <p:spPr bwMode="auto">
            <a:xfrm>
              <a:off x="1285" y="3173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0502" name="Text Box 43"/>
            <p:cNvSpPr txBox="1">
              <a:spLocks noChangeArrowheads="1"/>
            </p:cNvSpPr>
            <p:nvPr/>
          </p:nvSpPr>
          <p:spPr bwMode="auto">
            <a:xfrm>
              <a:off x="1975" y="2998"/>
              <a:ext cx="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0503" name="Text Box 44"/>
            <p:cNvSpPr txBox="1">
              <a:spLocks noChangeArrowheads="1"/>
            </p:cNvSpPr>
            <p:nvPr/>
          </p:nvSpPr>
          <p:spPr bwMode="auto">
            <a:xfrm>
              <a:off x="829" y="3414"/>
              <a:ext cx="7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504" name="Text Box 45"/>
            <p:cNvSpPr txBox="1">
              <a:spLocks noChangeArrowheads="1"/>
            </p:cNvSpPr>
            <p:nvPr/>
          </p:nvSpPr>
          <p:spPr bwMode="auto">
            <a:xfrm>
              <a:off x="469" y="2864"/>
              <a:ext cx="75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0505" name="Text Box 46"/>
            <p:cNvSpPr txBox="1">
              <a:spLocks noChangeArrowheads="1"/>
            </p:cNvSpPr>
            <p:nvPr/>
          </p:nvSpPr>
          <p:spPr bwMode="auto">
            <a:xfrm>
              <a:off x="1609" y="1851"/>
              <a:ext cx="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0506" name="Text Box 47"/>
            <p:cNvSpPr txBox="1">
              <a:spLocks noChangeArrowheads="1"/>
            </p:cNvSpPr>
            <p:nvPr/>
          </p:nvSpPr>
          <p:spPr bwMode="auto">
            <a:xfrm>
              <a:off x="945" y="2098"/>
              <a:ext cx="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0507" name="Text Box 48"/>
            <p:cNvSpPr txBox="1">
              <a:spLocks noChangeArrowheads="1"/>
            </p:cNvSpPr>
            <p:nvPr/>
          </p:nvSpPr>
          <p:spPr bwMode="auto">
            <a:xfrm>
              <a:off x="1756" y="2294"/>
              <a:ext cx="7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0508" name="Text Box 49"/>
            <p:cNvSpPr txBox="1">
              <a:spLocks noChangeArrowheads="1"/>
            </p:cNvSpPr>
            <p:nvPr/>
          </p:nvSpPr>
          <p:spPr bwMode="auto">
            <a:xfrm>
              <a:off x="2560" y="2104"/>
              <a:ext cx="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0509" name="Text Box 50"/>
            <p:cNvSpPr txBox="1">
              <a:spLocks noChangeArrowheads="1"/>
            </p:cNvSpPr>
            <p:nvPr/>
          </p:nvSpPr>
          <p:spPr bwMode="auto">
            <a:xfrm>
              <a:off x="540" y="2498"/>
              <a:ext cx="7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0510" name="Text Box 51"/>
            <p:cNvSpPr txBox="1">
              <a:spLocks noChangeArrowheads="1"/>
            </p:cNvSpPr>
            <p:nvPr/>
          </p:nvSpPr>
          <p:spPr bwMode="auto">
            <a:xfrm>
              <a:off x="1568" y="2903"/>
              <a:ext cx="4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0511" name="Text Box 52"/>
            <p:cNvSpPr txBox="1">
              <a:spLocks noChangeArrowheads="1"/>
            </p:cNvSpPr>
            <p:nvPr/>
          </p:nvSpPr>
          <p:spPr bwMode="auto">
            <a:xfrm>
              <a:off x="2324" y="3206"/>
              <a:ext cx="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549" y="3116"/>
              <a:ext cx="4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0513" name="Text Box 54"/>
            <p:cNvSpPr txBox="1">
              <a:spLocks noChangeArrowheads="1"/>
            </p:cNvSpPr>
            <p:nvPr/>
          </p:nvSpPr>
          <p:spPr bwMode="auto">
            <a:xfrm>
              <a:off x="1181" y="3481"/>
              <a:ext cx="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0485" name="Text Box 55"/>
          <p:cNvSpPr txBox="1">
            <a:spLocks noChangeArrowheads="1"/>
          </p:cNvSpPr>
          <p:nvPr/>
        </p:nvSpPr>
        <p:spPr bwMode="auto">
          <a:xfrm>
            <a:off x="4786313" y="3517900"/>
            <a:ext cx="3998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):5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):5</a:t>
            </a: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20486" name="Line 56"/>
          <p:cNvSpPr>
            <a:spLocks noChangeShapeType="1"/>
          </p:cNvSpPr>
          <p:nvPr/>
        </p:nvSpPr>
        <p:spPr bwMode="auto">
          <a:xfrm rot="10800000" flipH="1">
            <a:off x="6388100" y="3889375"/>
            <a:ext cx="739775" cy="222250"/>
          </a:xfrm>
          <a:prstGeom prst="line">
            <a:avLst/>
          </a:prstGeom>
          <a:noFill/>
          <a:ln w="50800">
            <a:solidFill>
              <a:srgbClr val="B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57"/>
          <p:cNvSpPr>
            <a:spLocks noChangeShapeType="1"/>
          </p:cNvSpPr>
          <p:nvPr/>
        </p:nvSpPr>
        <p:spPr bwMode="auto">
          <a:xfrm>
            <a:off x="4067175" y="0"/>
            <a:ext cx="0" cy="119697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58"/>
          <p:cNvSpPr>
            <a:spLocks noChangeShapeType="1"/>
          </p:cNvSpPr>
          <p:nvPr/>
        </p:nvSpPr>
        <p:spPr bwMode="auto">
          <a:xfrm>
            <a:off x="4211638" y="2492375"/>
            <a:ext cx="0" cy="1223963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59"/>
          <p:cNvSpPr>
            <a:spLocks noChangeShapeType="1"/>
          </p:cNvSpPr>
          <p:nvPr/>
        </p:nvSpPr>
        <p:spPr bwMode="auto">
          <a:xfrm>
            <a:off x="4211638" y="5373688"/>
            <a:ext cx="0" cy="1223962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026"/>
          <p:cNvGrpSpPr>
            <a:grpSpLocks/>
          </p:cNvGrpSpPr>
          <p:nvPr/>
        </p:nvGrpSpPr>
        <p:grpSpPr bwMode="auto">
          <a:xfrm>
            <a:off x="617538" y="479425"/>
            <a:ext cx="3068637" cy="2405063"/>
            <a:chOff x="467" y="1851"/>
            <a:chExt cx="2241" cy="1868"/>
          </a:xfrm>
        </p:grpSpPr>
        <p:pic>
          <p:nvPicPr>
            <p:cNvPr id="21544" name="Picture 10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5" name="Text Box 1028"/>
            <p:cNvSpPr txBox="1">
              <a:spLocks noChangeArrowheads="1"/>
            </p:cNvSpPr>
            <p:nvPr/>
          </p:nvSpPr>
          <p:spPr bwMode="auto">
            <a:xfrm>
              <a:off x="1670" y="3285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1546" name="Text Box 1029"/>
            <p:cNvSpPr txBox="1">
              <a:spLocks noChangeArrowheads="1"/>
            </p:cNvSpPr>
            <p:nvPr/>
          </p:nvSpPr>
          <p:spPr bwMode="auto">
            <a:xfrm>
              <a:off x="2149" y="1906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47" name="Text Box 1030"/>
            <p:cNvSpPr txBox="1">
              <a:spLocks noChangeArrowheads="1"/>
            </p:cNvSpPr>
            <p:nvPr/>
          </p:nvSpPr>
          <p:spPr bwMode="auto">
            <a:xfrm>
              <a:off x="1029" y="2559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48" name="Text Box 1031"/>
            <p:cNvSpPr txBox="1">
              <a:spLocks noChangeArrowheads="1"/>
            </p:cNvSpPr>
            <p:nvPr/>
          </p:nvSpPr>
          <p:spPr bwMode="auto">
            <a:xfrm>
              <a:off x="1721" y="2678"/>
              <a:ext cx="15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1549" name="Text Box 1032"/>
            <p:cNvSpPr txBox="1">
              <a:spLocks noChangeArrowheads="1"/>
            </p:cNvSpPr>
            <p:nvPr/>
          </p:nvSpPr>
          <p:spPr bwMode="auto">
            <a:xfrm>
              <a:off x="2536" y="2701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1550" name="Text Box 1033"/>
            <p:cNvSpPr txBox="1">
              <a:spLocks noChangeArrowheads="1"/>
            </p:cNvSpPr>
            <p:nvPr/>
          </p:nvSpPr>
          <p:spPr bwMode="auto">
            <a:xfrm>
              <a:off x="2177" y="2341"/>
              <a:ext cx="7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1551" name="Text Box 1034"/>
            <p:cNvSpPr txBox="1">
              <a:spLocks noChangeArrowheads="1"/>
            </p:cNvSpPr>
            <p:nvPr/>
          </p:nvSpPr>
          <p:spPr bwMode="auto">
            <a:xfrm>
              <a:off x="1434" y="2143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1552" name="Text Box 1035"/>
            <p:cNvSpPr txBox="1">
              <a:spLocks noChangeArrowheads="1"/>
            </p:cNvSpPr>
            <p:nvPr/>
          </p:nvSpPr>
          <p:spPr bwMode="auto">
            <a:xfrm>
              <a:off x="1260" y="1895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1553" name="Text Box 1036"/>
            <p:cNvSpPr txBox="1">
              <a:spLocks noChangeArrowheads="1"/>
            </p:cNvSpPr>
            <p:nvPr/>
          </p:nvSpPr>
          <p:spPr bwMode="auto">
            <a:xfrm>
              <a:off x="658" y="2255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1554" name="Text Box 1037"/>
            <p:cNvSpPr txBox="1">
              <a:spLocks noChangeArrowheads="1"/>
            </p:cNvSpPr>
            <p:nvPr/>
          </p:nvSpPr>
          <p:spPr bwMode="auto">
            <a:xfrm>
              <a:off x="1270" y="2694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1555" name="Text Box 1038"/>
            <p:cNvSpPr txBox="1">
              <a:spLocks noChangeArrowheads="1"/>
            </p:cNvSpPr>
            <p:nvPr/>
          </p:nvSpPr>
          <p:spPr bwMode="auto">
            <a:xfrm>
              <a:off x="1283" y="3173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1556" name="Text Box 1039"/>
            <p:cNvSpPr txBox="1">
              <a:spLocks noChangeArrowheads="1"/>
            </p:cNvSpPr>
            <p:nvPr/>
          </p:nvSpPr>
          <p:spPr bwMode="auto">
            <a:xfrm>
              <a:off x="1974" y="2998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1557" name="Text Box 1040"/>
            <p:cNvSpPr txBox="1">
              <a:spLocks noChangeArrowheads="1"/>
            </p:cNvSpPr>
            <p:nvPr/>
          </p:nvSpPr>
          <p:spPr bwMode="auto">
            <a:xfrm>
              <a:off x="826" y="3414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58" name="Text Box 1041"/>
            <p:cNvSpPr txBox="1">
              <a:spLocks noChangeArrowheads="1"/>
            </p:cNvSpPr>
            <p:nvPr/>
          </p:nvSpPr>
          <p:spPr bwMode="auto">
            <a:xfrm>
              <a:off x="467" y="2863"/>
              <a:ext cx="7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1559" name="Text Box 1042"/>
            <p:cNvSpPr txBox="1">
              <a:spLocks noChangeArrowheads="1"/>
            </p:cNvSpPr>
            <p:nvPr/>
          </p:nvSpPr>
          <p:spPr bwMode="auto">
            <a:xfrm>
              <a:off x="1607" y="1851"/>
              <a:ext cx="9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1560" name="Text Box 1043"/>
            <p:cNvSpPr txBox="1">
              <a:spLocks noChangeArrowheads="1"/>
            </p:cNvSpPr>
            <p:nvPr/>
          </p:nvSpPr>
          <p:spPr bwMode="auto">
            <a:xfrm>
              <a:off x="944" y="2098"/>
              <a:ext cx="9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1561" name="Text Box 1044"/>
            <p:cNvSpPr txBox="1">
              <a:spLocks noChangeArrowheads="1"/>
            </p:cNvSpPr>
            <p:nvPr/>
          </p:nvSpPr>
          <p:spPr bwMode="auto">
            <a:xfrm>
              <a:off x="1759" y="2295"/>
              <a:ext cx="7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62" name="Text Box 1045"/>
            <p:cNvSpPr txBox="1">
              <a:spLocks noChangeArrowheads="1"/>
            </p:cNvSpPr>
            <p:nvPr/>
          </p:nvSpPr>
          <p:spPr bwMode="auto">
            <a:xfrm>
              <a:off x="2558" y="2104"/>
              <a:ext cx="9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1563" name="Text Box 1046"/>
            <p:cNvSpPr txBox="1">
              <a:spLocks noChangeArrowheads="1"/>
            </p:cNvSpPr>
            <p:nvPr/>
          </p:nvSpPr>
          <p:spPr bwMode="auto">
            <a:xfrm>
              <a:off x="538" y="2498"/>
              <a:ext cx="8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1564" name="Text Box 1047"/>
            <p:cNvSpPr txBox="1">
              <a:spLocks noChangeArrowheads="1"/>
            </p:cNvSpPr>
            <p:nvPr/>
          </p:nvSpPr>
          <p:spPr bwMode="auto">
            <a:xfrm>
              <a:off x="1566" y="2903"/>
              <a:ext cx="5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1565" name="Text Box 1048"/>
            <p:cNvSpPr txBox="1">
              <a:spLocks noChangeArrowheads="1"/>
            </p:cNvSpPr>
            <p:nvPr/>
          </p:nvSpPr>
          <p:spPr bwMode="auto">
            <a:xfrm>
              <a:off x="2322" y="3206"/>
              <a:ext cx="9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1566" name="Text Box 1049"/>
            <p:cNvSpPr txBox="1">
              <a:spLocks noChangeArrowheads="1"/>
            </p:cNvSpPr>
            <p:nvPr/>
          </p:nvSpPr>
          <p:spPr bwMode="auto">
            <a:xfrm>
              <a:off x="547" y="3116"/>
              <a:ext cx="5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1567" name="Text Box 1050"/>
            <p:cNvSpPr txBox="1">
              <a:spLocks noChangeArrowheads="1"/>
            </p:cNvSpPr>
            <p:nvPr/>
          </p:nvSpPr>
          <p:spPr bwMode="auto">
            <a:xfrm>
              <a:off x="1180" y="3482"/>
              <a:ext cx="9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1507" name="Text Box 1051"/>
          <p:cNvSpPr txBox="1">
            <a:spLocks noChangeArrowheads="1"/>
          </p:cNvSpPr>
          <p:nvPr/>
        </p:nvSpPr>
        <p:spPr bwMode="auto">
          <a:xfrm>
            <a:off x="4440238" y="931863"/>
            <a:ext cx="3998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611313" algn="l"/>
                <a:tab pos="2427288" algn="l"/>
                <a:tab pos="32242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zh-CN" altLang="en-US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):1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h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):2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):3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):4	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 b="1">
                <a:solidFill>
                  <a:srgbClr val="00BF00"/>
                </a:solidFill>
                <a:latin typeface="Times" pitchFamily="18" charset="0"/>
                <a:ea typeface="宋体" charset="-122"/>
              </a:rPr>
              <a:t>):5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	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b="1" i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b="1">
                <a:solidFill>
                  <a:srgbClr val="0000BF"/>
                </a:solidFill>
                <a:latin typeface="Times" pitchFamily="18" charset="0"/>
                <a:ea typeface="宋体" charset="-122"/>
              </a:rPr>
              <a:t>):5</a:t>
            </a:r>
            <a:endParaRPr kumimoji="0" lang="en-US" altLang="zh-CN" sz="2000">
              <a:latin typeface="Times" pitchFamily="18" charset="0"/>
              <a:ea typeface="宋体" charset="-122"/>
            </a:endParaRPr>
          </a:p>
          <a:p>
            <a:pPr algn="l" eaLnBrk="1" hangingPunct="1"/>
            <a:r>
              <a:rPr kumimoji="0" lang="en-US" altLang="zh-CN" sz="2000">
                <a:latin typeface="Times" pitchFamily="18" charset="0"/>
                <a:ea typeface="宋体" charset="-122"/>
              </a:rPr>
              <a:t>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i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):6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d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):8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a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b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):9	(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c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>
                <a:latin typeface="Times" pitchFamily="18" charset="0"/>
                <a:ea typeface="宋体" charset="-122"/>
              </a:rPr>
              <a:t>f</a:t>
            </a:r>
            <a:r>
              <a:rPr kumimoji="0" lang="en-US" altLang="zh-CN" sz="2000">
                <a:latin typeface="Times" pitchFamily="18" charset="0"/>
                <a:ea typeface="宋体" charset="-122"/>
              </a:rPr>
              <a:t>):12</a:t>
            </a:r>
          </a:p>
        </p:txBody>
      </p:sp>
      <p:sp>
        <p:nvSpPr>
          <p:cNvPr id="21508" name="Line 1052"/>
          <p:cNvSpPr>
            <a:spLocks noChangeShapeType="1"/>
          </p:cNvSpPr>
          <p:nvPr/>
        </p:nvSpPr>
        <p:spPr bwMode="auto">
          <a:xfrm rot="10800000" flipH="1">
            <a:off x="6040438" y="1304925"/>
            <a:ext cx="739775" cy="222250"/>
          </a:xfrm>
          <a:prstGeom prst="line">
            <a:avLst/>
          </a:prstGeom>
          <a:noFill/>
          <a:ln w="50800">
            <a:solidFill>
              <a:srgbClr val="B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09" name="Group 1053"/>
          <p:cNvGrpSpPr>
            <a:grpSpLocks/>
          </p:cNvGrpSpPr>
          <p:nvPr/>
        </p:nvGrpSpPr>
        <p:grpSpPr bwMode="auto">
          <a:xfrm>
            <a:off x="628650" y="3348038"/>
            <a:ext cx="3135313" cy="2459037"/>
            <a:chOff x="468" y="1851"/>
            <a:chExt cx="2240" cy="1860"/>
          </a:xfrm>
        </p:grpSpPr>
        <p:pic>
          <p:nvPicPr>
            <p:cNvPr id="21520" name="Picture 1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865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1" name="Text Box 1055"/>
            <p:cNvSpPr txBox="1">
              <a:spLocks noChangeArrowheads="1"/>
            </p:cNvSpPr>
            <p:nvPr/>
          </p:nvSpPr>
          <p:spPr bwMode="auto">
            <a:xfrm>
              <a:off x="1672" y="3285"/>
              <a:ext cx="7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1522" name="Text Box 1056"/>
            <p:cNvSpPr txBox="1">
              <a:spLocks noChangeArrowheads="1"/>
            </p:cNvSpPr>
            <p:nvPr/>
          </p:nvSpPr>
          <p:spPr bwMode="auto">
            <a:xfrm>
              <a:off x="2150" y="1907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23" name="Text Box 1057"/>
            <p:cNvSpPr txBox="1">
              <a:spLocks noChangeArrowheads="1"/>
            </p:cNvSpPr>
            <p:nvPr/>
          </p:nvSpPr>
          <p:spPr bwMode="auto">
            <a:xfrm>
              <a:off x="1031" y="2559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24" name="Text Box 1058"/>
            <p:cNvSpPr txBox="1">
              <a:spLocks noChangeArrowheads="1"/>
            </p:cNvSpPr>
            <p:nvPr/>
          </p:nvSpPr>
          <p:spPr bwMode="auto">
            <a:xfrm>
              <a:off x="1724" y="2677"/>
              <a:ext cx="15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1525" name="Text Box 1059"/>
            <p:cNvSpPr txBox="1">
              <a:spLocks noChangeArrowheads="1"/>
            </p:cNvSpPr>
            <p:nvPr/>
          </p:nvSpPr>
          <p:spPr bwMode="auto">
            <a:xfrm>
              <a:off x="2538" y="2700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1526" name="Text Box 1060"/>
            <p:cNvSpPr txBox="1">
              <a:spLocks noChangeArrowheads="1"/>
            </p:cNvSpPr>
            <p:nvPr/>
          </p:nvSpPr>
          <p:spPr bwMode="auto">
            <a:xfrm>
              <a:off x="2177" y="2340"/>
              <a:ext cx="7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1527" name="Text Box 1061"/>
            <p:cNvSpPr txBox="1">
              <a:spLocks noChangeArrowheads="1"/>
            </p:cNvSpPr>
            <p:nvPr/>
          </p:nvSpPr>
          <p:spPr bwMode="auto">
            <a:xfrm>
              <a:off x="1435" y="2143"/>
              <a:ext cx="7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1528" name="Text Box 1062"/>
            <p:cNvSpPr txBox="1">
              <a:spLocks noChangeArrowheads="1"/>
            </p:cNvSpPr>
            <p:nvPr/>
          </p:nvSpPr>
          <p:spPr bwMode="auto">
            <a:xfrm>
              <a:off x="1260" y="1895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1529" name="Text Box 1063"/>
            <p:cNvSpPr txBox="1">
              <a:spLocks noChangeArrowheads="1"/>
            </p:cNvSpPr>
            <p:nvPr/>
          </p:nvSpPr>
          <p:spPr bwMode="auto">
            <a:xfrm>
              <a:off x="659" y="2257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1530" name="Text Box 1064"/>
            <p:cNvSpPr txBox="1">
              <a:spLocks noChangeArrowheads="1"/>
            </p:cNvSpPr>
            <p:nvPr/>
          </p:nvSpPr>
          <p:spPr bwMode="auto">
            <a:xfrm>
              <a:off x="1271" y="2694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1531" name="Text Box 1065"/>
            <p:cNvSpPr txBox="1">
              <a:spLocks noChangeArrowheads="1"/>
            </p:cNvSpPr>
            <p:nvPr/>
          </p:nvSpPr>
          <p:spPr bwMode="auto">
            <a:xfrm>
              <a:off x="1283" y="3173"/>
              <a:ext cx="7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1532" name="Text Box 1066"/>
            <p:cNvSpPr txBox="1">
              <a:spLocks noChangeArrowheads="1"/>
            </p:cNvSpPr>
            <p:nvPr/>
          </p:nvSpPr>
          <p:spPr bwMode="auto">
            <a:xfrm>
              <a:off x="1975" y="2998"/>
              <a:ext cx="7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1533" name="Text Box 1067"/>
            <p:cNvSpPr txBox="1">
              <a:spLocks noChangeArrowheads="1"/>
            </p:cNvSpPr>
            <p:nvPr/>
          </p:nvSpPr>
          <p:spPr bwMode="auto">
            <a:xfrm>
              <a:off x="828" y="3414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34" name="Text Box 1068"/>
            <p:cNvSpPr txBox="1">
              <a:spLocks noChangeArrowheads="1"/>
            </p:cNvSpPr>
            <p:nvPr/>
          </p:nvSpPr>
          <p:spPr bwMode="auto">
            <a:xfrm>
              <a:off x="468" y="2864"/>
              <a:ext cx="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1535" name="Text Box 1069"/>
            <p:cNvSpPr txBox="1">
              <a:spLocks noChangeArrowheads="1"/>
            </p:cNvSpPr>
            <p:nvPr/>
          </p:nvSpPr>
          <p:spPr bwMode="auto">
            <a:xfrm>
              <a:off x="1609" y="1851"/>
              <a:ext cx="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1536" name="Text Box 1070"/>
            <p:cNvSpPr txBox="1">
              <a:spLocks noChangeArrowheads="1"/>
            </p:cNvSpPr>
            <p:nvPr/>
          </p:nvSpPr>
          <p:spPr bwMode="auto">
            <a:xfrm>
              <a:off x="944" y="2098"/>
              <a:ext cx="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1537" name="Text Box 1071"/>
            <p:cNvSpPr txBox="1">
              <a:spLocks noChangeArrowheads="1"/>
            </p:cNvSpPr>
            <p:nvPr/>
          </p:nvSpPr>
          <p:spPr bwMode="auto">
            <a:xfrm>
              <a:off x="1754" y="2294"/>
              <a:ext cx="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38" name="Text Box 1072"/>
            <p:cNvSpPr txBox="1">
              <a:spLocks noChangeArrowheads="1"/>
            </p:cNvSpPr>
            <p:nvPr/>
          </p:nvSpPr>
          <p:spPr bwMode="auto">
            <a:xfrm>
              <a:off x="2559" y="2104"/>
              <a:ext cx="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1539" name="Text Box 1073"/>
            <p:cNvSpPr txBox="1">
              <a:spLocks noChangeArrowheads="1"/>
            </p:cNvSpPr>
            <p:nvPr/>
          </p:nvSpPr>
          <p:spPr bwMode="auto">
            <a:xfrm>
              <a:off x="539" y="2498"/>
              <a:ext cx="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1540" name="Text Box 1074"/>
            <p:cNvSpPr txBox="1">
              <a:spLocks noChangeArrowheads="1"/>
            </p:cNvSpPr>
            <p:nvPr/>
          </p:nvSpPr>
          <p:spPr bwMode="auto">
            <a:xfrm>
              <a:off x="1567" y="2903"/>
              <a:ext cx="5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1541" name="Text Box 1075"/>
            <p:cNvSpPr txBox="1">
              <a:spLocks noChangeArrowheads="1"/>
            </p:cNvSpPr>
            <p:nvPr/>
          </p:nvSpPr>
          <p:spPr bwMode="auto">
            <a:xfrm>
              <a:off x="2322" y="3205"/>
              <a:ext cx="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1542" name="Text Box 1076"/>
            <p:cNvSpPr txBox="1">
              <a:spLocks noChangeArrowheads="1"/>
            </p:cNvSpPr>
            <p:nvPr/>
          </p:nvSpPr>
          <p:spPr bwMode="auto">
            <a:xfrm>
              <a:off x="548" y="3115"/>
              <a:ext cx="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1543" name="Text Box 1077"/>
            <p:cNvSpPr txBox="1">
              <a:spLocks noChangeArrowheads="1"/>
            </p:cNvSpPr>
            <p:nvPr/>
          </p:nvSpPr>
          <p:spPr bwMode="auto">
            <a:xfrm>
              <a:off x="1181" y="3481"/>
              <a:ext cx="9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1510" name="Group 1078"/>
          <p:cNvGrpSpPr>
            <a:grpSpLocks/>
          </p:cNvGrpSpPr>
          <p:nvPr/>
        </p:nvGrpSpPr>
        <p:grpSpPr bwMode="auto">
          <a:xfrm>
            <a:off x="4708525" y="3470275"/>
            <a:ext cx="3998913" cy="914400"/>
            <a:chOff x="3035" y="1868"/>
            <a:chExt cx="2519" cy="576"/>
          </a:xfrm>
        </p:grpSpPr>
        <p:sp>
          <p:nvSpPr>
            <p:cNvPr id="21513" name="Text Box 1079"/>
            <p:cNvSpPr txBox="1">
              <a:spLocks noChangeArrowheads="1"/>
            </p:cNvSpPr>
            <p:nvPr/>
          </p:nvSpPr>
          <p:spPr bwMode="auto">
            <a:xfrm>
              <a:off x="3035" y="1868"/>
              <a:ext cx="251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3275" algn="l"/>
                  <a:tab pos="1611313" algn="l"/>
                  <a:tab pos="2427288" algn="l"/>
                  <a:tab pos="3224213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zh-CN" altLang="en-US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a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d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):1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h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i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):1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c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e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):1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f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h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):2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g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h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):2</a:t>
              </a:r>
              <a:endParaRPr kumimoji="0" lang="en-US" altLang="zh-CN" sz="2000">
                <a:latin typeface="Times" pitchFamily="18" charset="0"/>
                <a:ea typeface="宋体" charset="-122"/>
              </a:endParaRPr>
            </a:p>
            <a:p>
              <a:pPr algn="l" eaLnBrk="1" hangingPunct="1"/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b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c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):3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b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f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):3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):4	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c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b="1" i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d</a:t>
              </a:r>
              <a:r>
                <a:rPr kumimoji="0" lang="en-US" altLang="zh-CN" sz="2000" b="1">
                  <a:solidFill>
                    <a:srgbClr val="00BF00"/>
                  </a:solidFill>
                  <a:latin typeface="Times" pitchFamily="18" charset="0"/>
                  <a:ea typeface="宋体" charset="-122"/>
                </a:rPr>
                <a:t>):5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	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):5</a:t>
              </a:r>
            </a:p>
            <a:p>
              <a:pPr algn="l" eaLnBrk="1" hangingPunct="1"/>
              <a:r>
                <a:rPr kumimoji="0" lang="en-US" altLang="zh-CN" sz="2000">
                  <a:latin typeface="Times" pitchFamily="18" charset="0"/>
                  <a:ea typeface="宋体" charset="-122"/>
                </a:rPr>
                <a:t>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):6	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):8	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):9	(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, </a:t>
              </a:r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  <a:r>
                <a:rPr kumimoji="0" lang="en-US" altLang="zh-CN" sz="2000">
                  <a:latin typeface="Times" pitchFamily="18" charset="0"/>
                  <a:ea typeface="宋体" charset="-122"/>
                </a:rPr>
                <a:t>):12</a:t>
              </a:r>
            </a:p>
          </p:txBody>
        </p:sp>
        <p:sp>
          <p:nvSpPr>
            <p:cNvPr id="21514" name="Line 1080"/>
            <p:cNvSpPr>
              <a:spLocks noChangeShapeType="1"/>
            </p:cNvSpPr>
            <p:nvPr/>
          </p:nvSpPr>
          <p:spPr bwMode="auto">
            <a:xfrm rot="10800000" flipH="1">
              <a:off x="4073" y="2093"/>
              <a:ext cx="466" cy="140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081"/>
            <p:cNvSpPr>
              <a:spLocks noChangeShapeType="1"/>
            </p:cNvSpPr>
            <p:nvPr/>
          </p:nvSpPr>
          <p:spPr bwMode="auto">
            <a:xfrm rot="10800000" flipH="1">
              <a:off x="5085" y="2093"/>
              <a:ext cx="467" cy="140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082"/>
            <p:cNvSpPr>
              <a:spLocks noChangeShapeType="1"/>
            </p:cNvSpPr>
            <p:nvPr/>
          </p:nvSpPr>
          <p:spPr bwMode="auto">
            <a:xfrm rot="10800000" flipH="1">
              <a:off x="4073" y="2278"/>
              <a:ext cx="466" cy="141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083"/>
            <p:cNvSpPr>
              <a:spLocks noChangeShapeType="1"/>
            </p:cNvSpPr>
            <p:nvPr/>
          </p:nvSpPr>
          <p:spPr bwMode="auto">
            <a:xfrm rot="10800000" flipH="1">
              <a:off x="4601" y="2278"/>
              <a:ext cx="467" cy="141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084"/>
            <p:cNvSpPr>
              <a:spLocks noChangeShapeType="1"/>
            </p:cNvSpPr>
            <p:nvPr/>
          </p:nvSpPr>
          <p:spPr bwMode="auto">
            <a:xfrm rot="10800000" flipH="1">
              <a:off x="3572" y="2278"/>
              <a:ext cx="467" cy="141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085"/>
            <p:cNvSpPr>
              <a:spLocks noChangeShapeType="1"/>
            </p:cNvSpPr>
            <p:nvPr/>
          </p:nvSpPr>
          <p:spPr bwMode="auto">
            <a:xfrm rot="10800000" flipH="1">
              <a:off x="3060" y="2278"/>
              <a:ext cx="467" cy="141"/>
            </a:xfrm>
            <a:prstGeom prst="line">
              <a:avLst/>
            </a:prstGeom>
            <a:noFill/>
            <a:ln w="50800">
              <a:solidFill>
                <a:srgbClr val="B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1" name="Line 1086"/>
          <p:cNvSpPr>
            <a:spLocks noChangeShapeType="1"/>
          </p:cNvSpPr>
          <p:nvPr/>
        </p:nvSpPr>
        <p:spPr bwMode="auto">
          <a:xfrm>
            <a:off x="3995738" y="0"/>
            <a:ext cx="0" cy="1052513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1087"/>
          <p:cNvSpPr>
            <a:spLocks noChangeShapeType="1"/>
          </p:cNvSpPr>
          <p:nvPr/>
        </p:nvSpPr>
        <p:spPr bwMode="auto">
          <a:xfrm>
            <a:off x="4284663" y="2708275"/>
            <a:ext cx="0" cy="1296988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Idea of the Prim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Start from a vertex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add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to a vertex set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U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which is initialized to empty.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Find the least weight edge (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),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-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add (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 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and add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</a:p>
          <a:p>
            <a:pPr marL="914400" lvl="1" indent="-457200" eaLnBrk="1" hangingPunct="1">
              <a:buFont typeface="Symbol" pitchFamily="18" charset="2"/>
              <a:buChar char="-"/>
            </a:pPr>
            <a:r>
              <a:rPr lang="en-US" altLang="zh-CN" i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the loop invariant.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Repeat 2 until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forms a spanning tree or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U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  <a:endParaRPr lang="en-US" altLang="zh-CN" i="1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blue055"/>
          <p:cNvSpPr>
            <a:spLocks noGrp="1" noChangeArrowheads="1"/>
          </p:cNvSpPr>
          <p:nvPr>
            <p:ph type="ctrTitle"/>
          </p:nvPr>
        </p:nvSpPr>
        <p:spPr>
          <a:xfrm>
            <a:off x="777875" y="1454150"/>
            <a:ext cx="7304088" cy="12192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23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Minimum Spanning Tree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827088" y="3429000"/>
            <a:ext cx="71739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srgbClr val="0000FF"/>
                </a:solidFill>
                <a:ea typeface="宋体" charset="-122"/>
              </a:rPr>
              <a:t>The Minimum Spanning Tree Problem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dirty="0" err="1" smtClean="0">
                <a:solidFill>
                  <a:srgbClr val="0000FF"/>
                </a:solidFill>
                <a:ea typeface="宋体" charset="-122"/>
              </a:rPr>
              <a:t>Kruskal’s</a:t>
            </a:r>
            <a:r>
              <a:rPr lang="en-US" altLang="zh-CN" sz="32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宋体" charset="-122"/>
              </a:rPr>
              <a:t>Algorithm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srgbClr val="0000FF"/>
                </a:solidFill>
                <a:ea typeface="宋体" charset="-122"/>
              </a:rPr>
              <a:t>Prim’s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en-US" altLang="zh-CN" smtClean="0">
                <a:ea typeface="宋体" charset="-122"/>
              </a:rPr>
              <a:t>Prim</a:t>
            </a:r>
            <a:r>
              <a:rPr lang="en-US" altLang="zh-CN" smtClean="0">
                <a:latin typeface="Helvetica" pitchFamily="34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Algorithm</a:t>
            </a:r>
          </a:p>
        </p:txBody>
      </p:sp>
      <p:pic>
        <p:nvPicPr>
          <p:cNvPr id="25603" name="Picture 4" descr="mst_pri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820863"/>
            <a:ext cx="6326188" cy="4344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8"/>
          <p:cNvGrpSpPr>
            <a:grpSpLocks/>
          </p:cNvGrpSpPr>
          <p:nvPr/>
        </p:nvGrpSpPr>
        <p:grpSpPr bwMode="auto">
          <a:xfrm>
            <a:off x="385763" y="233363"/>
            <a:ext cx="3475037" cy="2555875"/>
            <a:chOff x="3238" y="1176"/>
            <a:chExt cx="2238" cy="1853"/>
          </a:xfrm>
        </p:grpSpPr>
        <p:pic>
          <p:nvPicPr>
            <p:cNvPr id="2670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90"/>
              <a:ext cx="223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707" name="Text Box 5"/>
            <p:cNvSpPr txBox="1">
              <a:spLocks noChangeArrowheads="1"/>
            </p:cNvSpPr>
            <p:nvPr/>
          </p:nvSpPr>
          <p:spPr bwMode="auto">
            <a:xfrm>
              <a:off x="4442" y="2610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708" name="Text Box 6"/>
            <p:cNvSpPr txBox="1">
              <a:spLocks noChangeArrowheads="1"/>
            </p:cNvSpPr>
            <p:nvPr/>
          </p:nvSpPr>
          <p:spPr bwMode="auto">
            <a:xfrm>
              <a:off x="4921" y="1232"/>
              <a:ext cx="6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709" name="Text Box 7"/>
            <p:cNvSpPr txBox="1">
              <a:spLocks noChangeArrowheads="1"/>
            </p:cNvSpPr>
            <p:nvPr/>
          </p:nvSpPr>
          <p:spPr bwMode="auto">
            <a:xfrm>
              <a:off x="3801" y="1884"/>
              <a:ext cx="7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710" name="Text Box 8"/>
            <p:cNvSpPr txBox="1">
              <a:spLocks noChangeArrowheads="1"/>
            </p:cNvSpPr>
            <p:nvPr/>
          </p:nvSpPr>
          <p:spPr bwMode="auto">
            <a:xfrm>
              <a:off x="4497" y="2004"/>
              <a:ext cx="13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6711" name="Text Box 9"/>
            <p:cNvSpPr txBox="1">
              <a:spLocks noChangeArrowheads="1"/>
            </p:cNvSpPr>
            <p:nvPr/>
          </p:nvSpPr>
          <p:spPr bwMode="auto">
            <a:xfrm>
              <a:off x="5307" y="2025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6712" name="Text Box 10"/>
            <p:cNvSpPr txBox="1">
              <a:spLocks noChangeArrowheads="1"/>
            </p:cNvSpPr>
            <p:nvPr/>
          </p:nvSpPr>
          <p:spPr bwMode="auto">
            <a:xfrm>
              <a:off x="4947" y="1665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713" name="Text Box 11"/>
            <p:cNvSpPr txBox="1">
              <a:spLocks noChangeArrowheads="1"/>
            </p:cNvSpPr>
            <p:nvPr/>
          </p:nvSpPr>
          <p:spPr bwMode="auto">
            <a:xfrm>
              <a:off x="4206" y="1468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714" name="Text Box 12"/>
            <p:cNvSpPr txBox="1">
              <a:spLocks noChangeArrowheads="1"/>
            </p:cNvSpPr>
            <p:nvPr/>
          </p:nvSpPr>
          <p:spPr bwMode="auto">
            <a:xfrm>
              <a:off x="4031" y="1220"/>
              <a:ext cx="7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6715" name="Text Box 13"/>
            <p:cNvSpPr txBox="1">
              <a:spLocks noChangeArrowheads="1"/>
            </p:cNvSpPr>
            <p:nvPr/>
          </p:nvSpPr>
          <p:spPr bwMode="auto">
            <a:xfrm>
              <a:off x="3430" y="1581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6716" name="Text Box 14"/>
            <p:cNvSpPr txBox="1">
              <a:spLocks noChangeArrowheads="1"/>
            </p:cNvSpPr>
            <p:nvPr/>
          </p:nvSpPr>
          <p:spPr bwMode="auto">
            <a:xfrm>
              <a:off x="4043" y="2018"/>
              <a:ext cx="6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717" name="Text Box 15"/>
            <p:cNvSpPr txBox="1">
              <a:spLocks noChangeArrowheads="1"/>
            </p:cNvSpPr>
            <p:nvPr/>
          </p:nvSpPr>
          <p:spPr bwMode="auto">
            <a:xfrm>
              <a:off x="4054" y="2498"/>
              <a:ext cx="6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718" name="Text Box 16"/>
            <p:cNvSpPr txBox="1">
              <a:spLocks noChangeArrowheads="1"/>
            </p:cNvSpPr>
            <p:nvPr/>
          </p:nvSpPr>
          <p:spPr bwMode="auto">
            <a:xfrm>
              <a:off x="4746" y="2323"/>
              <a:ext cx="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719" name="Text Box 17"/>
            <p:cNvSpPr txBox="1">
              <a:spLocks noChangeArrowheads="1"/>
            </p:cNvSpPr>
            <p:nvPr/>
          </p:nvSpPr>
          <p:spPr bwMode="auto">
            <a:xfrm>
              <a:off x="3599" y="2739"/>
              <a:ext cx="6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720" name="Text Box 18"/>
            <p:cNvSpPr txBox="1">
              <a:spLocks noChangeArrowheads="1"/>
            </p:cNvSpPr>
            <p:nvPr/>
          </p:nvSpPr>
          <p:spPr bwMode="auto">
            <a:xfrm>
              <a:off x="3238" y="2188"/>
              <a:ext cx="7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6721" name="Text Box 19"/>
            <p:cNvSpPr txBox="1">
              <a:spLocks noChangeArrowheads="1"/>
            </p:cNvSpPr>
            <p:nvPr/>
          </p:nvSpPr>
          <p:spPr bwMode="auto">
            <a:xfrm>
              <a:off x="4389" y="1176"/>
              <a:ext cx="6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6722" name="Text Box 20"/>
            <p:cNvSpPr txBox="1">
              <a:spLocks noChangeArrowheads="1"/>
            </p:cNvSpPr>
            <p:nvPr/>
          </p:nvSpPr>
          <p:spPr bwMode="auto">
            <a:xfrm>
              <a:off x="3715" y="1422"/>
              <a:ext cx="8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6723" name="Text Box 21"/>
            <p:cNvSpPr txBox="1">
              <a:spLocks noChangeArrowheads="1"/>
            </p:cNvSpPr>
            <p:nvPr/>
          </p:nvSpPr>
          <p:spPr bwMode="auto">
            <a:xfrm>
              <a:off x="4525" y="1620"/>
              <a:ext cx="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6724" name="Text Box 22"/>
            <p:cNvSpPr txBox="1">
              <a:spLocks noChangeArrowheads="1"/>
            </p:cNvSpPr>
            <p:nvPr/>
          </p:nvSpPr>
          <p:spPr bwMode="auto">
            <a:xfrm>
              <a:off x="5331" y="1428"/>
              <a:ext cx="8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6725" name="Text Box 23"/>
            <p:cNvSpPr txBox="1">
              <a:spLocks noChangeArrowheads="1"/>
            </p:cNvSpPr>
            <p:nvPr/>
          </p:nvSpPr>
          <p:spPr bwMode="auto">
            <a:xfrm>
              <a:off x="3311" y="1823"/>
              <a:ext cx="7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6726" name="Text Box 24"/>
            <p:cNvSpPr txBox="1">
              <a:spLocks noChangeArrowheads="1"/>
            </p:cNvSpPr>
            <p:nvPr/>
          </p:nvSpPr>
          <p:spPr bwMode="auto">
            <a:xfrm>
              <a:off x="4337" y="2228"/>
              <a:ext cx="4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6727" name="Text Box 25"/>
            <p:cNvSpPr txBox="1">
              <a:spLocks noChangeArrowheads="1"/>
            </p:cNvSpPr>
            <p:nvPr/>
          </p:nvSpPr>
          <p:spPr bwMode="auto">
            <a:xfrm>
              <a:off x="5091" y="2530"/>
              <a:ext cx="8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6728" name="Text Box 26"/>
            <p:cNvSpPr txBox="1">
              <a:spLocks noChangeArrowheads="1"/>
            </p:cNvSpPr>
            <p:nvPr/>
          </p:nvSpPr>
          <p:spPr bwMode="auto">
            <a:xfrm>
              <a:off x="3318" y="2441"/>
              <a:ext cx="4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6729" name="Text Box 27"/>
            <p:cNvSpPr txBox="1">
              <a:spLocks noChangeArrowheads="1"/>
            </p:cNvSpPr>
            <p:nvPr/>
          </p:nvSpPr>
          <p:spPr bwMode="auto">
            <a:xfrm>
              <a:off x="3953" y="2808"/>
              <a:ext cx="8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6627" name="Group 138"/>
          <p:cNvGrpSpPr>
            <a:grpSpLocks/>
          </p:cNvGrpSpPr>
          <p:nvPr/>
        </p:nvGrpSpPr>
        <p:grpSpPr bwMode="auto">
          <a:xfrm>
            <a:off x="5003800" y="0"/>
            <a:ext cx="3344863" cy="2652713"/>
            <a:chOff x="3133" y="63"/>
            <a:chExt cx="2107" cy="1671"/>
          </a:xfrm>
        </p:grpSpPr>
        <p:pic>
          <p:nvPicPr>
            <p:cNvPr id="26682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" y="69"/>
              <a:ext cx="2102" cy="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83" name="Text Box 61"/>
            <p:cNvSpPr txBox="1">
              <a:spLocks noChangeArrowheads="1"/>
            </p:cNvSpPr>
            <p:nvPr/>
          </p:nvSpPr>
          <p:spPr bwMode="auto">
            <a:xfrm>
              <a:off x="4321" y="1551"/>
              <a:ext cx="10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84" name="Text Box 62"/>
            <p:cNvSpPr txBox="1">
              <a:spLocks noChangeArrowheads="1"/>
            </p:cNvSpPr>
            <p:nvPr/>
          </p:nvSpPr>
          <p:spPr bwMode="auto">
            <a:xfrm>
              <a:off x="4617" y="105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85" name="Text Box 63"/>
            <p:cNvSpPr txBox="1">
              <a:spLocks noChangeArrowheads="1"/>
            </p:cNvSpPr>
            <p:nvPr/>
          </p:nvSpPr>
          <p:spPr bwMode="auto">
            <a:xfrm>
              <a:off x="3442" y="697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86" name="Text Box 64"/>
            <p:cNvSpPr txBox="1">
              <a:spLocks noChangeArrowheads="1"/>
            </p:cNvSpPr>
            <p:nvPr/>
          </p:nvSpPr>
          <p:spPr bwMode="auto">
            <a:xfrm>
              <a:off x="4298" y="781"/>
              <a:ext cx="1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6687" name="Text Box 65"/>
            <p:cNvSpPr txBox="1">
              <a:spLocks noChangeArrowheads="1"/>
            </p:cNvSpPr>
            <p:nvPr/>
          </p:nvSpPr>
          <p:spPr bwMode="auto">
            <a:xfrm>
              <a:off x="5094" y="823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6688" name="Text Box 66"/>
            <p:cNvSpPr txBox="1">
              <a:spLocks noChangeArrowheads="1"/>
            </p:cNvSpPr>
            <p:nvPr/>
          </p:nvSpPr>
          <p:spPr bwMode="auto">
            <a:xfrm>
              <a:off x="4603" y="497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89" name="Text Box 67"/>
            <p:cNvSpPr txBox="1">
              <a:spLocks noChangeArrowheads="1"/>
            </p:cNvSpPr>
            <p:nvPr/>
          </p:nvSpPr>
          <p:spPr bwMode="auto">
            <a:xfrm>
              <a:off x="3939" y="316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90" name="Text Box 68"/>
            <p:cNvSpPr txBox="1">
              <a:spLocks noChangeArrowheads="1"/>
            </p:cNvSpPr>
            <p:nvPr/>
          </p:nvSpPr>
          <p:spPr bwMode="auto">
            <a:xfrm>
              <a:off x="3853" y="132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6691" name="Text Box 69"/>
            <p:cNvSpPr txBox="1">
              <a:spLocks noChangeArrowheads="1"/>
            </p:cNvSpPr>
            <p:nvPr/>
          </p:nvSpPr>
          <p:spPr bwMode="auto">
            <a:xfrm>
              <a:off x="3330" y="427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6692" name="Text Box 70"/>
            <p:cNvSpPr txBox="1">
              <a:spLocks noChangeArrowheads="1"/>
            </p:cNvSpPr>
            <p:nvPr/>
          </p:nvSpPr>
          <p:spPr bwMode="auto">
            <a:xfrm>
              <a:off x="3803" y="781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93" name="Text Box 71"/>
            <p:cNvSpPr txBox="1">
              <a:spLocks noChangeArrowheads="1"/>
            </p:cNvSpPr>
            <p:nvPr/>
          </p:nvSpPr>
          <p:spPr bwMode="auto">
            <a:xfrm>
              <a:off x="3894" y="1246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94" name="Text Box 72"/>
            <p:cNvSpPr txBox="1">
              <a:spLocks noChangeArrowheads="1"/>
            </p:cNvSpPr>
            <p:nvPr/>
          </p:nvSpPr>
          <p:spPr bwMode="auto">
            <a:xfrm>
              <a:off x="4571" y="1077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95" name="Text Box 73"/>
            <p:cNvSpPr txBox="1">
              <a:spLocks noChangeArrowheads="1"/>
            </p:cNvSpPr>
            <p:nvPr/>
          </p:nvSpPr>
          <p:spPr bwMode="auto">
            <a:xfrm>
              <a:off x="3379" y="1434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96" name="Text Box 74"/>
            <p:cNvSpPr txBox="1">
              <a:spLocks noChangeArrowheads="1"/>
            </p:cNvSpPr>
            <p:nvPr/>
          </p:nvSpPr>
          <p:spPr bwMode="auto">
            <a:xfrm>
              <a:off x="3133" y="983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6697" name="Text Box 75"/>
            <p:cNvSpPr txBox="1">
              <a:spLocks noChangeArrowheads="1"/>
            </p:cNvSpPr>
            <p:nvPr/>
          </p:nvSpPr>
          <p:spPr bwMode="auto">
            <a:xfrm>
              <a:off x="4219" y="63"/>
              <a:ext cx="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6698" name="Text Box 76"/>
            <p:cNvSpPr txBox="1">
              <a:spLocks noChangeArrowheads="1"/>
            </p:cNvSpPr>
            <p:nvPr/>
          </p:nvSpPr>
          <p:spPr bwMode="auto">
            <a:xfrm>
              <a:off x="3591" y="308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6699" name="Text Box 77"/>
            <p:cNvSpPr txBox="1">
              <a:spLocks noChangeArrowheads="1"/>
            </p:cNvSpPr>
            <p:nvPr/>
          </p:nvSpPr>
          <p:spPr bwMode="auto">
            <a:xfrm>
              <a:off x="4362" y="468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6700" name="Text Box 78"/>
            <p:cNvSpPr txBox="1">
              <a:spLocks noChangeArrowheads="1"/>
            </p:cNvSpPr>
            <p:nvPr/>
          </p:nvSpPr>
          <p:spPr bwMode="auto">
            <a:xfrm>
              <a:off x="5106" y="309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6701" name="Text Box 79"/>
            <p:cNvSpPr txBox="1">
              <a:spLocks noChangeArrowheads="1"/>
            </p:cNvSpPr>
            <p:nvPr/>
          </p:nvSpPr>
          <p:spPr bwMode="auto">
            <a:xfrm>
              <a:off x="3210" y="671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6702" name="Text Box 80"/>
            <p:cNvSpPr txBox="1">
              <a:spLocks noChangeArrowheads="1"/>
            </p:cNvSpPr>
            <p:nvPr/>
          </p:nvSpPr>
          <p:spPr bwMode="auto">
            <a:xfrm>
              <a:off x="4166" y="1034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6703" name="Text Box 81"/>
            <p:cNvSpPr txBox="1">
              <a:spLocks noChangeArrowheads="1"/>
            </p:cNvSpPr>
            <p:nvPr/>
          </p:nvSpPr>
          <p:spPr bwMode="auto">
            <a:xfrm>
              <a:off x="4891" y="1295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6704" name="Text Box 82"/>
            <p:cNvSpPr txBox="1">
              <a:spLocks noChangeArrowheads="1"/>
            </p:cNvSpPr>
            <p:nvPr/>
          </p:nvSpPr>
          <p:spPr bwMode="auto">
            <a:xfrm>
              <a:off x="3216" y="1206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6705" name="Text Box 83"/>
            <p:cNvSpPr txBox="1">
              <a:spLocks noChangeArrowheads="1"/>
            </p:cNvSpPr>
            <p:nvPr/>
          </p:nvSpPr>
          <p:spPr bwMode="auto">
            <a:xfrm>
              <a:off x="3808" y="1542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6628" name="Group 84"/>
          <p:cNvGrpSpPr>
            <a:grpSpLocks/>
          </p:cNvGrpSpPr>
          <p:nvPr/>
        </p:nvGrpSpPr>
        <p:grpSpPr bwMode="auto">
          <a:xfrm>
            <a:off x="5118100" y="3403600"/>
            <a:ext cx="3363913" cy="2670175"/>
            <a:chOff x="3244" y="1488"/>
            <a:chExt cx="2238" cy="1841"/>
          </a:xfrm>
        </p:grpSpPr>
        <p:pic>
          <p:nvPicPr>
            <p:cNvPr id="26658" name="Picture 8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" y="1502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59" name="Text Box 86"/>
            <p:cNvSpPr txBox="1">
              <a:spLocks noChangeArrowheads="1"/>
            </p:cNvSpPr>
            <p:nvPr/>
          </p:nvSpPr>
          <p:spPr bwMode="auto">
            <a:xfrm>
              <a:off x="4448" y="2922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60" name="Text Box 87"/>
            <p:cNvSpPr txBox="1">
              <a:spLocks noChangeArrowheads="1"/>
            </p:cNvSpPr>
            <p:nvPr/>
          </p:nvSpPr>
          <p:spPr bwMode="auto">
            <a:xfrm>
              <a:off x="4926" y="1544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61" name="Text Box 88"/>
            <p:cNvSpPr txBox="1">
              <a:spLocks noChangeArrowheads="1"/>
            </p:cNvSpPr>
            <p:nvPr/>
          </p:nvSpPr>
          <p:spPr bwMode="auto">
            <a:xfrm>
              <a:off x="3807" y="2196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62" name="Text Box 89"/>
            <p:cNvSpPr txBox="1">
              <a:spLocks noChangeArrowheads="1"/>
            </p:cNvSpPr>
            <p:nvPr/>
          </p:nvSpPr>
          <p:spPr bwMode="auto">
            <a:xfrm>
              <a:off x="4503" y="2315"/>
              <a:ext cx="14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6663" name="Text Box 90"/>
            <p:cNvSpPr txBox="1">
              <a:spLocks noChangeArrowheads="1"/>
            </p:cNvSpPr>
            <p:nvPr/>
          </p:nvSpPr>
          <p:spPr bwMode="auto">
            <a:xfrm>
              <a:off x="5314" y="2337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6664" name="Text Box 91"/>
            <p:cNvSpPr txBox="1">
              <a:spLocks noChangeArrowheads="1"/>
            </p:cNvSpPr>
            <p:nvPr/>
          </p:nvSpPr>
          <p:spPr bwMode="auto">
            <a:xfrm>
              <a:off x="4954" y="1977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65" name="Text Box 92"/>
            <p:cNvSpPr txBox="1">
              <a:spLocks noChangeArrowheads="1"/>
            </p:cNvSpPr>
            <p:nvPr/>
          </p:nvSpPr>
          <p:spPr bwMode="auto">
            <a:xfrm>
              <a:off x="4212" y="1780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66" name="Text Box 93"/>
            <p:cNvSpPr txBox="1">
              <a:spLocks noChangeArrowheads="1"/>
            </p:cNvSpPr>
            <p:nvPr/>
          </p:nvSpPr>
          <p:spPr bwMode="auto">
            <a:xfrm>
              <a:off x="4038" y="1533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6667" name="Text Box 94"/>
            <p:cNvSpPr txBox="1">
              <a:spLocks noChangeArrowheads="1"/>
            </p:cNvSpPr>
            <p:nvPr/>
          </p:nvSpPr>
          <p:spPr bwMode="auto">
            <a:xfrm>
              <a:off x="3436" y="1893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6668" name="Text Box 95"/>
            <p:cNvSpPr txBox="1">
              <a:spLocks noChangeArrowheads="1"/>
            </p:cNvSpPr>
            <p:nvPr/>
          </p:nvSpPr>
          <p:spPr bwMode="auto">
            <a:xfrm>
              <a:off x="4049" y="2331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69" name="Text Box 96"/>
            <p:cNvSpPr txBox="1">
              <a:spLocks noChangeArrowheads="1"/>
            </p:cNvSpPr>
            <p:nvPr/>
          </p:nvSpPr>
          <p:spPr bwMode="auto">
            <a:xfrm>
              <a:off x="4060" y="2810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70" name="Text Box 97"/>
            <p:cNvSpPr txBox="1">
              <a:spLocks noChangeArrowheads="1"/>
            </p:cNvSpPr>
            <p:nvPr/>
          </p:nvSpPr>
          <p:spPr bwMode="auto">
            <a:xfrm>
              <a:off x="4752" y="2635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71" name="Text Box 98"/>
            <p:cNvSpPr txBox="1">
              <a:spLocks noChangeArrowheads="1"/>
            </p:cNvSpPr>
            <p:nvPr/>
          </p:nvSpPr>
          <p:spPr bwMode="auto">
            <a:xfrm>
              <a:off x="3604" y="3051"/>
              <a:ext cx="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72" name="Text Box 99"/>
            <p:cNvSpPr txBox="1">
              <a:spLocks noChangeArrowheads="1"/>
            </p:cNvSpPr>
            <p:nvPr/>
          </p:nvSpPr>
          <p:spPr bwMode="auto">
            <a:xfrm>
              <a:off x="3244" y="2500"/>
              <a:ext cx="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6673" name="Text Box 100"/>
            <p:cNvSpPr txBox="1">
              <a:spLocks noChangeArrowheads="1"/>
            </p:cNvSpPr>
            <p:nvPr/>
          </p:nvSpPr>
          <p:spPr bwMode="auto">
            <a:xfrm>
              <a:off x="4395" y="1488"/>
              <a:ext cx="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6674" name="Text Box 101"/>
            <p:cNvSpPr txBox="1">
              <a:spLocks noChangeArrowheads="1"/>
            </p:cNvSpPr>
            <p:nvPr/>
          </p:nvSpPr>
          <p:spPr bwMode="auto">
            <a:xfrm>
              <a:off x="3722" y="1735"/>
              <a:ext cx="8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6675" name="Text Box 102"/>
            <p:cNvSpPr txBox="1">
              <a:spLocks noChangeArrowheads="1"/>
            </p:cNvSpPr>
            <p:nvPr/>
          </p:nvSpPr>
          <p:spPr bwMode="auto">
            <a:xfrm>
              <a:off x="4531" y="1932"/>
              <a:ext cx="7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6676" name="Text Box 103"/>
            <p:cNvSpPr txBox="1">
              <a:spLocks noChangeArrowheads="1"/>
            </p:cNvSpPr>
            <p:nvPr/>
          </p:nvSpPr>
          <p:spPr bwMode="auto">
            <a:xfrm>
              <a:off x="5337" y="1741"/>
              <a:ext cx="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6677" name="Text Box 104"/>
            <p:cNvSpPr txBox="1">
              <a:spLocks noChangeArrowheads="1"/>
            </p:cNvSpPr>
            <p:nvPr/>
          </p:nvSpPr>
          <p:spPr bwMode="auto">
            <a:xfrm>
              <a:off x="3316" y="2135"/>
              <a:ext cx="7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6678" name="Text Box 105"/>
            <p:cNvSpPr txBox="1">
              <a:spLocks noChangeArrowheads="1"/>
            </p:cNvSpPr>
            <p:nvPr/>
          </p:nvSpPr>
          <p:spPr bwMode="auto">
            <a:xfrm>
              <a:off x="4343" y="2540"/>
              <a:ext cx="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6679" name="Text Box 106"/>
            <p:cNvSpPr txBox="1">
              <a:spLocks noChangeArrowheads="1"/>
            </p:cNvSpPr>
            <p:nvPr/>
          </p:nvSpPr>
          <p:spPr bwMode="auto">
            <a:xfrm>
              <a:off x="5100" y="2843"/>
              <a:ext cx="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6680" name="Text Box 107"/>
            <p:cNvSpPr txBox="1">
              <a:spLocks noChangeArrowheads="1"/>
            </p:cNvSpPr>
            <p:nvPr/>
          </p:nvSpPr>
          <p:spPr bwMode="auto">
            <a:xfrm>
              <a:off x="3325" y="2753"/>
              <a:ext cx="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6681" name="Text Box 108"/>
            <p:cNvSpPr txBox="1">
              <a:spLocks noChangeArrowheads="1"/>
            </p:cNvSpPr>
            <p:nvPr/>
          </p:nvSpPr>
          <p:spPr bwMode="auto">
            <a:xfrm>
              <a:off x="3958" y="3119"/>
              <a:ext cx="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6629" name="Line 109"/>
          <p:cNvSpPr>
            <a:spLocks noChangeShapeType="1"/>
          </p:cNvSpPr>
          <p:nvPr/>
        </p:nvSpPr>
        <p:spPr bwMode="auto">
          <a:xfrm>
            <a:off x="3995738" y="1484313"/>
            <a:ext cx="576262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Line 110"/>
          <p:cNvSpPr>
            <a:spLocks noChangeShapeType="1"/>
          </p:cNvSpPr>
          <p:nvPr/>
        </p:nvSpPr>
        <p:spPr bwMode="auto">
          <a:xfrm>
            <a:off x="6588125" y="2636838"/>
            <a:ext cx="0" cy="576262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111"/>
          <p:cNvSpPr>
            <a:spLocks noChangeShapeType="1"/>
          </p:cNvSpPr>
          <p:nvPr/>
        </p:nvSpPr>
        <p:spPr bwMode="auto">
          <a:xfrm flipH="1">
            <a:off x="4160838" y="4868863"/>
            <a:ext cx="77152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2" name="Group 112"/>
          <p:cNvGrpSpPr>
            <a:grpSpLocks/>
          </p:cNvGrpSpPr>
          <p:nvPr/>
        </p:nvGrpSpPr>
        <p:grpSpPr bwMode="auto">
          <a:xfrm>
            <a:off x="422275" y="3341688"/>
            <a:ext cx="3489325" cy="2744787"/>
            <a:chOff x="3238" y="1176"/>
            <a:chExt cx="2258" cy="1848"/>
          </a:xfrm>
        </p:grpSpPr>
        <p:pic>
          <p:nvPicPr>
            <p:cNvPr id="26634" name="Picture 1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0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35" name="Text Box 114"/>
            <p:cNvSpPr txBox="1">
              <a:spLocks noChangeArrowheads="1"/>
            </p:cNvSpPr>
            <p:nvPr/>
          </p:nvSpPr>
          <p:spPr bwMode="auto">
            <a:xfrm>
              <a:off x="4442" y="2610"/>
              <a:ext cx="7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36" name="Text Box 115"/>
            <p:cNvSpPr txBox="1">
              <a:spLocks noChangeArrowheads="1"/>
            </p:cNvSpPr>
            <p:nvPr/>
          </p:nvSpPr>
          <p:spPr bwMode="auto">
            <a:xfrm>
              <a:off x="4920" y="1232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37" name="Text Box 116"/>
            <p:cNvSpPr txBox="1">
              <a:spLocks noChangeArrowheads="1"/>
            </p:cNvSpPr>
            <p:nvPr/>
          </p:nvSpPr>
          <p:spPr bwMode="auto">
            <a:xfrm>
              <a:off x="3801" y="1884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38" name="Text Box 117"/>
            <p:cNvSpPr txBox="1">
              <a:spLocks noChangeArrowheads="1"/>
            </p:cNvSpPr>
            <p:nvPr/>
          </p:nvSpPr>
          <p:spPr bwMode="auto">
            <a:xfrm>
              <a:off x="4497" y="2003"/>
              <a:ext cx="14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6639" name="Text Box 118"/>
            <p:cNvSpPr txBox="1">
              <a:spLocks noChangeArrowheads="1"/>
            </p:cNvSpPr>
            <p:nvPr/>
          </p:nvSpPr>
          <p:spPr bwMode="auto">
            <a:xfrm>
              <a:off x="5308" y="2025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6640" name="Text Box 119"/>
            <p:cNvSpPr txBox="1">
              <a:spLocks noChangeArrowheads="1"/>
            </p:cNvSpPr>
            <p:nvPr/>
          </p:nvSpPr>
          <p:spPr bwMode="auto">
            <a:xfrm>
              <a:off x="4948" y="1666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41" name="Text Box 120"/>
            <p:cNvSpPr txBox="1">
              <a:spLocks noChangeArrowheads="1"/>
            </p:cNvSpPr>
            <p:nvPr/>
          </p:nvSpPr>
          <p:spPr bwMode="auto">
            <a:xfrm>
              <a:off x="4206" y="1468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42" name="Text Box 121"/>
            <p:cNvSpPr txBox="1">
              <a:spLocks noChangeArrowheads="1"/>
            </p:cNvSpPr>
            <p:nvPr/>
          </p:nvSpPr>
          <p:spPr bwMode="auto">
            <a:xfrm>
              <a:off x="4032" y="1221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6643" name="Text Box 122"/>
            <p:cNvSpPr txBox="1">
              <a:spLocks noChangeArrowheads="1"/>
            </p:cNvSpPr>
            <p:nvPr/>
          </p:nvSpPr>
          <p:spPr bwMode="auto">
            <a:xfrm>
              <a:off x="3430" y="1581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6644" name="Text Box 123"/>
            <p:cNvSpPr txBox="1">
              <a:spLocks noChangeArrowheads="1"/>
            </p:cNvSpPr>
            <p:nvPr/>
          </p:nvSpPr>
          <p:spPr bwMode="auto">
            <a:xfrm>
              <a:off x="4043" y="2019"/>
              <a:ext cx="7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45" name="Text Box 124"/>
            <p:cNvSpPr txBox="1">
              <a:spLocks noChangeArrowheads="1"/>
            </p:cNvSpPr>
            <p:nvPr/>
          </p:nvSpPr>
          <p:spPr bwMode="auto">
            <a:xfrm>
              <a:off x="4054" y="2498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46" name="Text Box 125"/>
            <p:cNvSpPr txBox="1">
              <a:spLocks noChangeArrowheads="1"/>
            </p:cNvSpPr>
            <p:nvPr/>
          </p:nvSpPr>
          <p:spPr bwMode="auto">
            <a:xfrm>
              <a:off x="4746" y="2323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6647" name="Text Box 126"/>
            <p:cNvSpPr txBox="1">
              <a:spLocks noChangeArrowheads="1"/>
            </p:cNvSpPr>
            <p:nvPr/>
          </p:nvSpPr>
          <p:spPr bwMode="auto">
            <a:xfrm>
              <a:off x="3599" y="2739"/>
              <a:ext cx="6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48" name="Text Box 127"/>
            <p:cNvSpPr txBox="1">
              <a:spLocks noChangeArrowheads="1"/>
            </p:cNvSpPr>
            <p:nvPr/>
          </p:nvSpPr>
          <p:spPr bwMode="auto">
            <a:xfrm>
              <a:off x="3238" y="2188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6649" name="Text Box 128"/>
            <p:cNvSpPr txBox="1">
              <a:spLocks noChangeArrowheads="1"/>
            </p:cNvSpPr>
            <p:nvPr/>
          </p:nvSpPr>
          <p:spPr bwMode="auto">
            <a:xfrm>
              <a:off x="4390" y="1176"/>
              <a:ext cx="63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6650" name="Text Box 129"/>
            <p:cNvSpPr txBox="1">
              <a:spLocks noChangeArrowheads="1"/>
            </p:cNvSpPr>
            <p:nvPr/>
          </p:nvSpPr>
          <p:spPr bwMode="auto">
            <a:xfrm>
              <a:off x="3716" y="1423"/>
              <a:ext cx="8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6651" name="Text Box 130"/>
            <p:cNvSpPr txBox="1">
              <a:spLocks noChangeArrowheads="1"/>
            </p:cNvSpPr>
            <p:nvPr/>
          </p:nvSpPr>
          <p:spPr bwMode="auto">
            <a:xfrm>
              <a:off x="4525" y="1620"/>
              <a:ext cx="73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6652" name="Text Box 131"/>
            <p:cNvSpPr txBox="1">
              <a:spLocks noChangeArrowheads="1"/>
            </p:cNvSpPr>
            <p:nvPr/>
          </p:nvSpPr>
          <p:spPr bwMode="auto">
            <a:xfrm>
              <a:off x="5331" y="1429"/>
              <a:ext cx="8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6653" name="Text Box 132"/>
            <p:cNvSpPr txBox="1">
              <a:spLocks noChangeArrowheads="1"/>
            </p:cNvSpPr>
            <p:nvPr/>
          </p:nvSpPr>
          <p:spPr bwMode="auto">
            <a:xfrm>
              <a:off x="3310" y="1823"/>
              <a:ext cx="73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6654" name="Text Box 133"/>
            <p:cNvSpPr txBox="1">
              <a:spLocks noChangeArrowheads="1"/>
            </p:cNvSpPr>
            <p:nvPr/>
          </p:nvSpPr>
          <p:spPr bwMode="auto">
            <a:xfrm>
              <a:off x="4337" y="2228"/>
              <a:ext cx="4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6655" name="Text Box 134"/>
            <p:cNvSpPr txBox="1">
              <a:spLocks noChangeArrowheads="1"/>
            </p:cNvSpPr>
            <p:nvPr/>
          </p:nvSpPr>
          <p:spPr bwMode="auto">
            <a:xfrm>
              <a:off x="5095" y="2531"/>
              <a:ext cx="8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6656" name="Text Box 135"/>
            <p:cNvSpPr txBox="1">
              <a:spLocks noChangeArrowheads="1"/>
            </p:cNvSpPr>
            <p:nvPr/>
          </p:nvSpPr>
          <p:spPr bwMode="auto">
            <a:xfrm>
              <a:off x="3319" y="2441"/>
              <a:ext cx="4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6657" name="Text Box 136"/>
            <p:cNvSpPr txBox="1">
              <a:spLocks noChangeArrowheads="1"/>
            </p:cNvSpPr>
            <p:nvPr/>
          </p:nvSpPr>
          <p:spPr bwMode="auto">
            <a:xfrm>
              <a:off x="3952" y="2807"/>
              <a:ext cx="8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6633" name="Line 137"/>
          <p:cNvSpPr>
            <a:spLocks noChangeShapeType="1"/>
          </p:cNvSpPr>
          <p:nvPr/>
        </p:nvSpPr>
        <p:spPr bwMode="auto">
          <a:xfrm>
            <a:off x="2124075" y="6092825"/>
            <a:ext cx="0" cy="576263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/>
          <p:cNvGrpSpPr>
            <a:grpSpLocks/>
          </p:cNvGrpSpPr>
          <p:nvPr/>
        </p:nvGrpSpPr>
        <p:grpSpPr bwMode="auto">
          <a:xfrm>
            <a:off x="420688" y="261938"/>
            <a:ext cx="3476625" cy="2873375"/>
            <a:chOff x="3237" y="1152"/>
            <a:chExt cx="2259" cy="1852"/>
          </a:xfrm>
        </p:grpSpPr>
        <p:pic>
          <p:nvPicPr>
            <p:cNvPr id="2773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152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733" name="Text Box 6"/>
            <p:cNvSpPr txBox="1">
              <a:spLocks noChangeArrowheads="1"/>
            </p:cNvSpPr>
            <p:nvPr/>
          </p:nvSpPr>
          <p:spPr bwMode="auto">
            <a:xfrm>
              <a:off x="4442" y="2610"/>
              <a:ext cx="7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734" name="Text Box 7"/>
            <p:cNvSpPr txBox="1">
              <a:spLocks noChangeArrowheads="1"/>
            </p:cNvSpPr>
            <p:nvPr/>
          </p:nvSpPr>
          <p:spPr bwMode="auto">
            <a:xfrm>
              <a:off x="4919" y="1232"/>
              <a:ext cx="7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35" name="Text Box 8"/>
            <p:cNvSpPr txBox="1">
              <a:spLocks noChangeArrowheads="1"/>
            </p:cNvSpPr>
            <p:nvPr/>
          </p:nvSpPr>
          <p:spPr bwMode="auto">
            <a:xfrm>
              <a:off x="3801" y="1883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36" name="Text Box 9"/>
            <p:cNvSpPr txBox="1">
              <a:spLocks noChangeArrowheads="1"/>
            </p:cNvSpPr>
            <p:nvPr/>
          </p:nvSpPr>
          <p:spPr bwMode="auto">
            <a:xfrm>
              <a:off x="4496" y="2003"/>
              <a:ext cx="14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7737" name="Text Box 10"/>
            <p:cNvSpPr txBox="1">
              <a:spLocks noChangeArrowheads="1"/>
            </p:cNvSpPr>
            <p:nvPr/>
          </p:nvSpPr>
          <p:spPr bwMode="auto">
            <a:xfrm>
              <a:off x="5308" y="2025"/>
              <a:ext cx="7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7738" name="Text Box 11"/>
            <p:cNvSpPr txBox="1">
              <a:spLocks noChangeArrowheads="1"/>
            </p:cNvSpPr>
            <p:nvPr/>
          </p:nvSpPr>
          <p:spPr bwMode="auto">
            <a:xfrm>
              <a:off x="4948" y="1664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739" name="Text Box 12"/>
            <p:cNvSpPr txBox="1">
              <a:spLocks noChangeArrowheads="1"/>
            </p:cNvSpPr>
            <p:nvPr/>
          </p:nvSpPr>
          <p:spPr bwMode="auto">
            <a:xfrm>
              <a:off x="4206" y="1468"/>
              <a:ext cx="7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740" name="Text Box 13"/>
            <p:cNvSpPr txBox="1">
              <a:spLocks noChangeArrowheads="1"/>
            </p:cNvSpPr>
            <p:nvPr/>
          </p:nvSpPr>
          <p:spPr bwMode="auto">
            <a:xfrm>
              <a:off x="4032" y="1221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7741" name="Text Box 14"/>
            <p:cNvSpPr txBox="1">
              <a:spLocks noChangeArrowheads="1"/>
            </p:cNvSpPr>
            <p:nvPr/>
          </p:nvSpPr>
          <p:spPr bwMode="auto">
            <a:xfrm>
              <a:off x="3430" y="1581"/>
              <a:ext cx="7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7742" name="Text Box 15"/>
            <p:cNvSpPr txBox="1">
              <a:spLocks noChangeArrowheads="1"/>
            </p:cNvSpPr>
            <p:nvPr/>
          </p:nvSpPr>
          <p:spPr bwMode="auto">
            <a:xfrm>
              <a:off x="4042" y="2019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743" name="Text Box 16"/>
            <p:cNvSpPr txBox="1">
              <a:spLocks noChangeArrowheads="1"/>
            </p:cNvSpPr>
            <p:nvPr/>
          </p:nvSpPr>
          <p:spPr bwMode="auto">
            <a:xfrm>
              <a:off x="4054" y="2498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744" name="Text Box 17"/>
            <p:cNvSpPr txBox="1">
              <a:spLocks noChangeArrowheads="1"/>
            </p:cNvSpPr>
            <p:nvPr/>
          </p:nvSpPr>
          <p:spPr bwMode="auto">
            <a:xfrm>
              <a:off x="4746" y="2323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745" name="Text Box 18"/>
            <p:cNvSpPr txBox="1">
              <a:spLocks noChangeArrowheads="1"/>
            </p:cNvSpPr>
            <p:nvPr/>
          </p:nvSpPr>
          <p:spPr bwMode="auto">
            <a:xfrm>
              <a:off x="3598" y="2739"/>
              <a:ext cx="7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46" name="Text Box 19"/>
            <p:cNvSpPr txBox="1">
              <a:spLocks noChangeArrowheads="1"/>
            </p:cNvSpPr>
            <p:nvPr/>
          </p:nvSpPr>
          <p:spPr bwMode="auto">
            <a:xfrm>
              <a:off x="3237" y="2189"/>
              <a:ext cx="7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7747" name="Text Box 20"/>
            <p:cNvSpPr txBox="1">
              <a:spLocks noChangeArrowheads="1"/>
            </p:cNvSpPr>
            <p:nvPr/>
          </p:nvSpPr>
          <p:spPr bwMode="auto">
            <a:xfrm>
              <a:off x="4389" y="1176"/>
              <a:ext cx="6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7748" name="Text Box 21"/>
            <p:cNvSpPr txBox="1">
              <a:spLocks noChangeArrowheads="1"/>
            </p:cNvSpPr>
            <p:nvPr/>
          </p:nvSpPr>
          <p:spPr bwMode="auto">
            <a:xfrm>
              <a:off x="3716" y="1423"/>
              <a:ext cx="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7749" name="Text Box 22"/>
            <p:cNvSpPr txBox="1">
              <a:spLocks noChangeArrowheads="1"/>
            </p:cNvSpPr>
            <p:nvPr/>
          </p:nvSpPr>
          <p:spPr bwMode="auto">
            <a:xfrm>
              <a:off x="4525" y="1620"/>
              <a:ext cx="7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7750" name="Text Box 23"/>
            <p:cNvSpPr txBox="1">
              <a:spLocks noChangeArrowheads="1"/>
            </p:cNvSpPr>
            <p:nvPr/>
          </p:nvSpPr>
          <p:spPr bwMode="auto">
            <a:xfrm>
              <a:off x="5331" y="1430"/>
              <a:ext cx="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7751" name="Text Box 24"/>
            <p:cNvSpPr txBox="1">
              <a:spLocks noChangeArrowheads="1"/>
            </p:cNvSpPr>
            <p:nvPr/>
          </p:nvSpPr>
          <p:spPr bwMode="auto">
            <a:xfrm>
              <a:off x="3310" y="1823"/>
              <a:ext cx="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7752" name="Text Box 25"/>
            <p:cNvSpPr txBox="1">
              <a:spLocks noChangeArrowheads="1"/>
            </p:cNvSpPr>
            <p:nvPr/>
          </p:nvSpPr>
          <p:spPr bwMode="auto">
            <a:xfrm>
              <a:off x="4336" y="2228"/>
              <a:ext cx="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7753" name="Text Box 26"/>
            <p:cNvSpPr txBox="1">
              <a:spLocks noChangeArrowheads="1"/>
            </p:cNvSpPr>
            <p:nvPr/>
          </p:nvSpPr>
          <p:spPr bwMode="auto">
            <a:xfrm>
              <a:off x="5094" y="2531"/>
              <a:ext cx="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7754" name="Text Box 27"/>
            <p:cNvSpPr txBox="1">
              <a:spLocks noChangeArrowheads="1"/>
            </p:cNvSpPr>
            <p:nvPr/>
          </p:nvSpPr>
          <p:spPr bwMode="auto">
            <a:xfrm>
              <a:off x="3318" y="2441"/>
              <a:ext cx="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7755" name="Text Box 28"/>
            <p:cNvSpPr txBox="1">
              <a:spLocks noChangeArrowheads="1"/>
            </p:cNvSpPr>
            <p:nvPr/>
          </p:nvSpPr>
          <p:spPr bwMode="auto">
            <a:xfrm>
              <a:off x="3952" y="2807"/>
              <a:ext cx="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7651" name="Group 29"/>
          <p:cNvGrpSpPr>
            <a:grpSpLocks/>
          </p:cNvGrpSpPr>
          <p:nvPr/>
        </p:nvGrpSpPr>
        <p:grpSpPr bwMode="auto">
          <a:xfrm>
            <a:off x="5033963" y="3429000"/>
            <a:ext cx="3441700" cy="2744788"/>
            <a:chOff x="3238" y="1176"/>
            <a:chExt cx="2237" cy="1838"/>
          </a:xfrm>
        </p:grpSpPr>
        <p:pic>
          <p:nvPicPr>
            <p:cNvPr id="27708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9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709" name="Text Box 31"/>
            <p:cNvSpPr txBox="1">
              <a:spLocks noChangeArrowheads="1"/>
            </p:cNvSpPr>
            <p:nvPr/>
          </p:nvSpPr>
          <p:spPr bwMode="auto">
            <a:xfrm>
              <a:off x="4442" y="2610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710" name="Text Box 32"/>
            <p:cNvSpPr txBox="1">
              <a:spLocks noChangeArrowheads="1"/>
            </p:cNvSpPr>
            <p:nvPr/>
          </p:nvSpPr>
          <p:spPr bwMode="auto">
            <a:xfrm>
              <a:off x="4920" y="1232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11" name="Text Box 33"/>
            <p:cNvSpPr txBox="1">
              <a:spLocks noChangeArrowheads="1"/>
            </p:cNvSpPr>
            <p:nvPr/>
          </p:nvSpPr>
          <p:spPr bwMode="auto">
            <a:xfrm>
              <a:off x="3801" y="1884"/>
              <a:ext cx="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12" name="Text Box 34"/>
            <p:cNvSpPr txBox="1">
              <a:spLocks noChangeArrowheads="1"/>
            </p:cNvSpPr>
            <p:nvPr/>
          </p:nvSpPr>
          <p:spPr bwMode="auto">
            <a:xfrm>
              <a:off x="4497" y="2003"/>
              <a:ext cx="1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7713" name="Text Box 35"/>
            <p:cNvSpPr txBox="1">
              <a:spLocks noChangeArrowheads="1"/>
            </p:cNvSpPr>
            <p:nvPr/>
          </p:nvSpPr>
          <p:spPr bwMode="auto">
            <a:xfrm>
              <a:off x="5308" y="2025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7714" name="Text Box 36"/>
            <p:cNvSpPr txBox="1">
              <a:spLocks noChangeArrowheads="1"/>
            </p:cNvSpPr>
            <p:nvPr/>
          </p:nvSpPr>
          <p:spPr bwMode="auto">
            <a:xfrm>
              <a:off x="4948" y="1665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715" name="Text Box 37"/>
            <p:cNvSpPr txBox="1">
              <a:spLocks noChangeArrowheads="1"/>
            </p:cNvSpPr>
            <p:nvPr/>
          </p:nvSpPr>
          <p:spPr bwMode="auto">
            <a:xfrm>
              <a:off x="4206" y="1468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716" name="Text Box 38"/>
            <p:cNvSpPr txBox="1">
              <a:spLocks noChangeArrowheads="1"/>
            </p:cNvSpPr>
            <p:nvPr/>
          </p:nvSpPr>
          <p:spPr bwMode="auto">
            <a:xfrm>
              <a:off x="4031" y="1221"/>
              <a:ext cx="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7717" name="Text Box 39"/>
            <p:cNvSpPr txBox="1">
              <a:spLocks noChangeArrowheads="1"/>
            </p:cNvSpPr>
            <p:nvPr/>
          </p:nvSpPr>
          <p:spPr bwMode="auto">
            <a:xfrm>
              <a:off x="3430" y="1581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7718" name="Text Box 40"/>
            <p:cNvSpPr txBox="1">
              <a:spLocks noChangeArrowheads="1"/>
            </p:cNvSpPr>
            <p:nvPr/>
          </p:nvSpPr>
          <p:spPr bwMode="auto">
            <a:xfrm>
              <a:off x="4043" y="2019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719" name="Text Box 41"/>
            <p:cNvSpPr txBox="1">
              <a:spLocks noChangeArrowheads="1"/>
            </p:cNvSpPr>
            <p:nvPr/>
          </p:nvSpPr>
          <p:spPr bwMode="auto">
            <a:xfrm>
              <a:off x="4054" y="2498"/>
              <a:ext cx="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720" name="Text Box 42"/>
            <p:cNvSpPr txBox="1">
              <a:spLocks noChangeArrowheads="1"/>
            </p:cNvSpPr>
            <p:nvPr/>
          </p:nvSpPr>
          <p:spPr bwMode="auto">
            <a:xfrm>
              <a:off x="4745" y="2323"/>
              <a:ext cx="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721" name="Text Box 43"/>
            <p:cNvSpPr txBox="1">
              <a:spLocks noChangeArrowheads="1"/>
            </p:cNvSpPr>
            <p:nvPr/>
          </p:nvSpPr>
          <p:spPr bwMode="auto">
            <a:xfrm>
              <a:off x="3598" y="2739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722" name="Text Box 44"/>
            <p:cNvSpPr txBox="1">
              <a:spLocks noChangeArrowheads="1"/>
            </p:cNvSpPr>
            <p:nvPr/>
          </p:nvSpPr>
          <p:spPr bwMode="auto">
            <a:xfrm>
              <a:off x="3238" y="2188"/>
              <a:ext cx="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7723" name="Text Box 45"/>
            <p:cNvSpPr txBox="1">
              <a:spLocks noChangeArrowheads="1"/>
            </p:cNvSpPr>
            <p:nvPr/>
          </p:nvSpPr>
          <p:spPr bwMode="auto">
            <a:xfrm>
              <a:off x="4390" y="1176"/>
              <a:ext cx="6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7724" name="Text Box 46"/>
            <p:cNvSpPr txBox="1">
              <a:spLocks noChangeArrowheads="1"/>
            </p:cNvSpPr>
            <p:nvPr/>
          </p:nvSpPr>
          <p:spPr bwMode="auto">
            <a:xfrm>
              <a:off x="3716" y="1423"/>
              <a:ext cx="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7725" name="Text Box 47"/>
            <p:cNvSpPr txBox="1">
              <a:spLocks noChangeArrowheads="1"/>
            </p:cNvSpPr>
            <p:nvPr/>
          </p:nvSpPr>
          <p:spPr bwMode="auto">
            <a:xfrm>
              <a:off x="4525" y="1620"/>
              <a:ext cx="7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7726" name="Text Box 48"/>
            <p:cNvSpPr txBox="1">
              <a:spLocks noChangeArrowheads="1"/>
            </p:cNvSpPr>
            <p:nvPr/>
          </p:nvSpPr>
          <p:spPr bwMode="auto">
            <a:xfrm>
              <a:off x="5331" y="1429"/>
              <a:ext cx="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7727" name="Text Box 49"/>
            <p:cNvSpPr txBox="1">
              <a:spLocks noChangeArrowheads="1"/>
            </p:cNvSpPr>
            <p:nvPr/>
          </p:nvSpPr>
          <p:spPr bwMode="auto">
            <a:xfrm>
              <a:off x="3310" y="1823"/>
              <a:ext cx="7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7728" name="Text Box 50"/>
            <p:cNvSpPr txBox="1">
              <a:spLocks noChangeArrowheads="1"/>
            </p:cNvSpPr>
            <p:nvPr/>
          </p:nvSpPr>
          <p:spPr bwMode="auto">
            <a:xfrm>
              <a:off x="4337" y="2228"/>
              <a:ext cx="4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7729" name="Text Box 51"/>
            <p:cNvSpPr txBox="1">
              <a:spLocks noChangeArrowheads="1"/>
            </p:cNvSpPr>
            <p:nvPr/>
          </p:nvSpPr>
          <p:spPr bwMode="auto">
            <a:xfrm>
              <a:off x="5094" y="2531"/>
              <a:ext cx="8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7730" name="Text Box 52"/>
            <p:cNvSpPr txBox="1">
              <a:spLocks noChangeArrowheads="1"/>
            </p:cNvSpPr>
            <p:nvPr/>
          </p:nvSpPr>
          <p:spPr bwMode="auto">
            <a:xfrm>
              <a:off x="3318" y="2441"/>
              <a:ext cx="4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7731" name="Text Box 53"/>
            <p:cNvSpPr txBox="1">
              <a:spLocks noChangeArrowheads="1"/>
            </p:cNvSpPr>
            <p:nvPr/>
          </p:nvSpPr>
          <p:spPr bwMode="auto">
            <a:xfrm>
              <a:off x="3952" y="2807"/>
              <a:ext cx="8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7652" name="Group 54"/>
          <p:cNvGrpSpPr>
            <a:grpSpLocks/>
          </p:cNvGrpSpPr>
          <p:nvPr/>
        </p:nvGrpSpPr>
        <p:grpSpPr bwMode="auto">
          <a:xfrm>
            <a:off x="4938713" y="158750"/>
            <a:ext cx="3549650" cy="2957513"/>
            <a:chOff x="3260" y="1401"/>
            <a:chExt cx="2236" cy="1863"/>
          </a:xfrm>
        </p:grpSpPr>
        <p:sp>
          <p:nvSpPr>
            <p:cNvPr id="27683" name="Text Box 55"/>
            <p:cNvSpPr txBox="1">
              <a:spLocks noChangeArrowheads="1"/>
            </p:cNvSpPr>
            <p:nvPr/>
          </p:nvSpPr>
          <p:spPr bwMode="auto">
            <a:xfrm>
              <a:off x="4398" y="144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a</a:t>
              </a:r>
            </a:p>
          </p:txBody>
        </p:sp>
        <p:pic>
          <p:nvPicPr>
            <p:cNvPr id="27684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44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85" name="Text Box 57"/>
            <p:cNvSpPr txBox="1">
              <a:spLocks noChangeArrowheads="1"/>
            </p:cNvSpPr>
            <p:nvPr/>
          </p:nvSpPr>
          <p:spPr bwMode="auto">
            <a:xfrm>
              <a:off x="4464" y="2860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686" name="Text Box 58"/>
            <p:cNvSpPr txBox="1">
              <a:spLocks noChangeArrowheads="1"/>
            </p:cNvSpPr>
            <p:nvPr/>
          </p:nvSpPr>
          <p:spPr bwMode="auto">
            <a:xfrm>
              <a:off x="4942" y="1482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87" name="Text Box 59"/>
            <p:cNvSpPr txBox="1">
              <a:spLocks noChangeArrowheads="1"/>
            </p:cNvSpPr>
            <p:nvPr/>
          </p:nvSpPr>
          <p:spPr bwMode="auto">
            <a:xfrm>
              <a:off x="3823" y="2134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88" name="Text Box 60"/>
            <p:cNvSpPr txBox="1">
              <a:spLocks noChangeArrowheads="1"/>
            </p:cNvSpPr>
            <p:nvPr/>
          </p:nvSpPr>
          <p:spPr bwMode="auto">
            <a:xfrm>
              <a:off x="4520" y="2253"/>
              <a:ext cx="1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7689" name="Text Box 61"/>
            <p:cNvSpPr txBox="1">
              <a:spLocks noChangeArrowheads="1"/>
            </p:cNvSpPr>
            <p:nvPr/>
          </p:nvSpPr>
          <p:spPr bwMode="auto">
            <a:xfrm>
              <a:off x="5330" y="2275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7690" name="Text Box 62"/>
            <p:cNvSpPr txBox="1">
              <a:spLocks noChangeArrowheads="1"/>
            </p:cNvSpPr>
            <p:nvPr/>
          </p:nvSpPr>
          <p:spPr bwMode="auto">
            <a:xfrm>
              <a:off x="4970" y="1915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691" name="Text Box 63"/>
            <p:cNvSpPr txBox="1">
              <a:spLocks noChangeArrowheads="1"/>
            </p:cNvSpPr>
            <p:nvPr/>
          </p:nvSpPr>
          <p:spPr bwMode="auto">
            <a:xfrm>
              <a:off x="4228" y="171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692" name="Text Box 64"/>
            <p:cNvSpPr txBox="1">
              <a:spLocks noChangeArrowheads="1"/>
            </p:cNvSpPr>
            <p:nvPr/>
          </p:nvSpPr>
          <p:spPr bwMode="auto">
            <a:xfrm>
              <a:off x="4054" y="1471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7693" name="Text Box 65"/>
            <p:cNvSpPr txBox="1">
              <a:spLocks noChangeArrowheads="1"/>
            </p:cNvSpPr>
            <p:nvPr/>
          </p:nvSpPr>
          <p:spPr bwMode="auto">
            <a:xfrm>
              <a:off x="3452" y="1831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7694" name="Text Box 66"/>
            <p:cNvSpPr txBox="1">
              <a:spLocks noChangeArrowheads="1"/>
            </p:cNvSpPr>
            <p:nvPr/>
          </p:nvSpPr>
          <p:spPr bwMode="auto">
            <a:xfrm>
              <a:off x="4065" y="2269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695" name="Text Box 67"/>
            <p:cNvSpPr txBox="1">
              <a:spLocks noChangeArrowheads="1"/>
            </p:cNvSpPr>
            <p:nvPr/>
          </p:nvSpPr>
          <p:spPr bwMode="auto">
            <a:xfrm>
              <a:off x="4076" y="274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696" name="Text Box 68"/>
            <p:cNvSpPr txBox="1">
              <a:spLocks noChangeArrowheads="1"/>
            </p:cNvSpPr>
            <p:nvPr/>
          </p:nvSpPr>
          <p:spPr bwMode="auto">
            <a:xfrm>
              <a:off x="4768" y="2573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697" name="Text Box 69"/>
            <p:cNvSpPr txBox="1">
              <a:spLocks noChangeArrowheads="1"/>
            </p:cNvSpPr>
            <p:nvPr/>
          </p:nvSpPr>
          <p:spPr bwMode="auto">
            <a:xfrm>
              <a:off x="3620" y="2989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98" name="Text Box 70"/>
            <p:cNvSpPr txBox="1">
              <a:spLocks noChangeArrowheads="1"/>
            </p:cNvSpPr>
            <p:nvPr/>
          </p:nvSpPr>
          <p:spPr bwMode="auto">
            <a:xfrm>
              <a:off x="3260" y="243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7699" name="Text Box 71"/>
            <p:cNvSpPr txBox="1">
              <a:spLocks noChangeArrowheads="1"/>
            </p:cNvSpPr>
            <p:nvPr/>
          </p:nvSpPr>
          <p:spPr bwMode="auto">
            <a:xfrm>
              <a:off x="3738" y="1673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7700" name="Text Box 72"/>
            <p:cNvSpPr txBox="1">
              <a:spLocks noChangeArrowheads="1"/>
            </p:cNvSpPr>
            <p:nvPr/>
          </p:nvSpPr>
          <p:spPr bwMode="auto">
            <a:xfrm>
              <a:off x="4547" y="1870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7701" name="Text Box 73"/>
            <p:cNvSpPr txBox="1">
              <a:spLocks noChangeArrowheads="1"/>
            </p:cNvSpPr>
            <p:nvPr/>
          </p:nvSpPr>
          <p:spPr bwMode="auto">
            <a:xfrm>
              <a:off x="5353" y="1679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7702" name="Text Box 74"/>
            <p:cNvSpPr txBox="1">
              <a:spLocks noChangeArrowheads="1"/>
            </p:cNvSpPr>
            <p:nvPr/>
          </p:nvSpPr>
          <p:spPr bwMode="auto">
            <a:xfrm>
              <a:off x="3332" y="2073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7703" name="Text Box 75"/>
            <p:cNvSpPr txBox="1">
              <a:spLocks noChangeArrowheads="1"/>
            </p:cNvSpPr>
            <p:nvPr/>
          </p:nvSpPr>
          <p:spPr bwMode="auto">
            <a:xfrm>
              <a:off x="4358" y="2478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7704" name="Text Box 76"/>
            <p:cNvSpPr txBox="1">
              <a:spLocks noChangeArrowheads="1"/>
            </p:cNvSpPr>
            <p:nvPr/>
          </p:nvSpPr>
          <p:spPr bwMode="auto">
            <a:xfrm>
              <a:off x="5116" y="2781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7705" name="Text Box 77"/>
            <p:cNvSpPr txBox="1">
              <a:spLocks noChangeArrowheads="1"/>
            </p:cNvSpPr>
            <p:nvPr/>
          </p:nvSpPr>
          <p:spPr bwMode="auto">
            <a:xfrm>
              <a:off x="3340" y="2691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7706" name="Text Box 78"/>
            <p:cNvSpPr txBox="1">
              <a:spLocks noChangeArrowheads="1"/>
            </p:cNvSpPr>
            <p:nvPr/>
          </p:nvSpPr>
          <p:spPr bwMode="auto">
            <a:xfrm>
              <a:off x="3974" y="3057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  <p:sp>
          <p:nvSpPr>
            <p:cNvPr id="27707" name="Text Box 79"/>
            <p:cNvSpPr txBox="1">
              <a:spLocks noChangeArrowheads="1"/>
            </p:cNvSpPr>
            <p:nvPr/>
          </p:nvSpPr>
          <p:spPr bwMode="auto">
            <a:xfrm>
              <a:off x="4328" y="1401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 i="1">
                  <a:ea typeface="宋体" charset="-122"/>
                </a:rPr>
                <a:t>r</a:t>
              </a:r>
            </a:p>
          </p:txBody>
        </p:sp>
      </p:grpSp>
      <p:grpSp>
        <p:nvGrpSpPr>
          <p:cNvPr id="27653" name="Group 80"/>
          <p:cNvGrpSpPr>
            <a:grpSpLocks/>
          </p:cNvGrpSpPr>
          <p:nvPr/>
        </p:nvGrpSpPr>
        <p:grpSpPr bwMode="auto">
          <a:xfrm>
            <a:off x="504825" y="3365500"/>
            <a:ext cx="3502025" cy="2844800"/>
            <a:chOff x="3239" y="1176"/>
            <a:chExt cx="2236" cy="1838"/>
          </a:xfrm>
        </p:grpSpPr>
        <p:pic>
          <p:nvPicPr>
            <p:cNvPr id="27659" name="Picture 8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9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0" name="Text Box 82"/>
            <p:cNvSpPr txBox="1">
              <a:spLocks noChangeArrowheads="1"/>
            </p:cNvSpPr>
            <p:nvPr/>
          </p:nvSpPr>
          <p:spPr bwMode="auto">
            <a:xfrm>
              <a:off x="4443" y="2610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661" name="Text Box 83"/>
            <p:cNvSpPr txBox="1">
              <a:spLocks noChangeArrowheads="1"/>
            </p:cNvSpPr>
            <p:nvPr/>
          </p:nvSpPr>
          <p:spPr bwMode="auto">
            <a:xfrm>
              <a:off x="4921" y="1232"/>
              <a:ext cx="6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62" name="Text Box 84"/>
            <p:cNvSpPr txBox="1">
              <a:spLocks noChangeArrowheads="1"/>
            </p:cNvSpPr>
            <p:nvPr/>
          </p:nvSpPr>
          <p:spPr bwMode="auto">
            <a:xfrm>
              <a:off x="3802" y="1884"/>
              <a:ext cx="6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63" name="Text Box 85"/>
            <p:cNvSpPr txBox="1">
              <a:spLocks noChangeArrowheads="1"/>
            </p:cNvSpPr>
            <p:nvPr/>
          </p:nvSpPr>
          <p:spPr bwMode="auto">
            <a:xfrm>
              <a:off x="4498" y="2003"/>
              <a:ext cx="13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7664" name="Text Box 86"/>
            <p:cNvSpPr txBox="1">
              <a:spLocks noChangeArrowheads="1"/>
            </p:cNvSpPr>
            <p:nvPr/>
          </p:nvSpPr>
          <p:spPr bwMode="auto">
            <a:xfrm>
              <a:off x="5309" y="2025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7665" name="Text Box 87"/>
            <p:cNvSpPr txBox="1">
              <a:spLocks noChangeArrowheads="1"/>
            </p:cNvSpPr>
            <p:nvPr/>
          </p:nvSpPr>
          <p:spPr bwMode="auto">
            <a:xfrm>
              <a:off x="4949" y="1665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666" name="Text Box 88"/>
            <p:cNvSpPr txBox="1">
              <a:spLocks noChangeArrowheads="1"/>
            </p:cNvSpPr>
            <p:nvPr/>
          </p:nvSpPr>
          <p:spPr bwMode="auto">
            <a:xfrm>
              <a:off x="4207" y="1468"/>
              <a:ext cx="6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667" name="Text Box 89"/>
            <p:cNvSpPr txBox="1">
              <a:spLocks noChangeArrowheads="1"/>
            </p:cNvSpPr>
            <p:nvPr/>
          </p:nvSpPr>
          <p:spPr bwMode="auto">
            <a:xfrm>
              <a:off x="4033" y="1221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7668" name="Text Box 90"/>
            <p:cNvSpPr txBox="1">
              <a:spLocks noChangeArrowheads="1"/>
            </p:cNvSpPr>
            <p:nvPr/>
          </p:nvSpPr>
          <p:spPr bwMode="auto">
            <a:xfrm>
              <a:off x="3431" y="1581"/>
              <a:ext cx="6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7669" name="Text Box 91"/>
            <p:cNvSpPr txBox="1">
              <a:spLocks noChangeArrowheads="1"/>
            </p:cNvSpPr>
            <p:nvPr/>
          </p:nvSpPr>
          <p:spPr bwMode="auto">
            <a:xfrm>
              <a:off x="4044" y="2019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7670" name="Text Box 92"/>
            <p:cNvSpPr txBox="1">
              <a:spLocks noChangeArrowheads="1"/>
            </p:cNvSpPr>
            <p:nvPr/>
          </p:nvSpPr>
          <p:spPr bwMode="auto">
            <a:xfrm>
              <a:off x="4055" y="2498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7671" name="Text Box 93"/>
            <p:cNvSpPr txBox="1">
              <a:spLocks noChangeArrowheads="1"/>
            </p:cNvSpPr>
            <p:nvPr/>
          </p:nvSpPr>
          <p:spPr bwMode="auto">
            <a:xfrm>
              <a:off x="4747" y="2323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7672" name="Text Box 94"/>
            <p:cNvSpPr txBox="1">
              <a:spLocks noChangeArrowheads="1"/>
            </p:cNvSpPr>
            <p:nvPr/>
          </p:nvSpPr>
          <p:spPr bwMode="auto">
            <a:xfrm>
              <a:off x="3599" y="2739"/>
              <a:ext cx="6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7673" name="Text Box 95"/>
            <p:cNvSpPr txBox="1">
              <a:spLocks noChangeArrowheads="1"/>
            </p:cNvSpPr>
            <p:nvPr/>
          </p:nvSpPr>
          <p:spPr bwMode="auto">
            <a:xfrm>
              <a:off x="3239" y="2188"/>
              <a:ext cx="6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7674" name="Text Box 96"/>
            <p:cNvSpPr txBox="1">
              <a:spLocks noChangeArrowheads="1"/>
            </p:cNvSpPr>
            <p:nvPr/>
          </p:nvSpPr>
          <p:spPr bwMode="auto">
            <a:xfrm>
              <a:off x="4390" y="1176"/>
              <a:ext cx="6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7675" name="Text Box 97"/>
            <p:cNvSpPr txBox="1">
              <a:spLocks noChangeArrowheads="1"/>
            </p:cNvSpPr>
            <p:nvPr/>
          </p:nvSpPr>
          <p:spPr bwMode="auto">
            <a:xfrm>
              <a:off x="3717" y="1423"/>
              <a:ext cx="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7676" name="Text Box 98"/>
            <p:cNvSpPr txBox="1">
              <a:spLocks noChangeArrowheads="1"/>
            </p:cNvSpPr>
            <p:nvPr/>
          </p:nvSpPr>
          <p:spPr bwMode="auto">
            <a:xfrm>
              <a:off x="4526" y="1620"/>
              <a:ext cx="7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7677" name="Text Box 99"/>
            <p:cNvSpPr txBox="1">
              <a:spLocks noChangeArrowheads="1"/>
            </p:cNvSpPr>
            <p:nvPr/>
          </p:nvSpPr>
          <p:spPr bwMode="auto">
            <a:xfrm>
              <a:off x="5332" y="1429"/>
              <a:ext cx="8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7678" name="Text Box 100"/>
            <p:cNvSpPr txBox="1">
              <a:spLocks noChangeArrowheads="1"/>
            </p:cNvSpPr>
            <p:nvPr/>
          </p:nvSpPr>
          <p:spPr bwMode="auto">
            <a:xfrm>
              <a:off x="3311" y="1823"/>
              <a:ext cx="7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7679" name="Text Box 101"/>
            <p:cNvSpPr txBox="1">
              <a:spLocks noChangeArrowheads="1"/>
            </p:cNvSpPr>
            <p:nvPr/>
          </p:nvSpPr>
          <p:spPr bwMode="auto">
            <a:xfrm>
              <a:off x="4337" y="2228"/>
              <a:ext cx="4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7680" name="Text Box 102"/>
            <p:cNvSpPr txBox="1">
              <a:spLocks noChangeArrowheads="1"/>
            </p:cNvSpPr>
            <p:nvPr/>
          </p:nvSpPr>
          <p:spPr bwMode="auto">
            <a:xfrm>
              <a:off x="5095" y="2531"/>
              <a:ext cx="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7681" name="Text Box 103"/>
            <p:cNvSpPr txBox="1">
              <a:spLocks noChangeArrowheads="1"/>
            </p:cNvSpPr>
            <p:nvPr/>
          </p:nvSpPr>
          <p:spPr bwMode="auto">
            <a:xfrm>
              <a:off x="3319" y="2441"/>
              <a:ext cx="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7682" name="Text Box 104"/>
            <p:cNvSpPr txBox="1">
              <a:spLocks noChangeArrowheads="1"/>
            </p:cNvSpPr>
            <p:nvPr/>
          </p:nvSpPr>
          <p:spPr bwMode="auto">
            <a:xfrm>
              <a:off x="3953" y="2807"/>
              <a:ext cx="8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sp>
        <p:nvSpPr>
          <p:cNvPr id="27654" name="Line 105"/>
          <p:cNvSpPr>
            <a:spLocks noChangeShapeType="1"/>
          </p:cNvSpPr>
          <p:nvPr/>
        </p:nvSpPr>
        <p:spPr bwMode="auto">
          <a:xfrm>
            <a:off x="1763713" y="0"/>
            <a:ext cx="0" cy="2603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106"/>
          <p:cNvSpPr>
            <a:spLocks noChangeShapeType="1"/>
          </p:cNvSpPr>
          <p:nvPr/>
        </p:nvSpPr>
        <p:spPr bwMode="auto">
          <a:xfrm>
            <a:off x="3924300" y="1557338"/>
            <a:ext cx="8636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107"/>
          <p:cNvSpPr>
            <a:spLocks noChangeShapeType="1"/>
          </p:cNvSpPr>
          <p:nvPr/>
        </p:nvSpPr>
        <p:spPr bwMode="auto">
          <a:xfrm>
            <a:off x="7092950" y="2852738"/>
            <a:ext cx="0" cy="5048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108"/>
          <p:cNvSpPr>
            <a:spLocks noChangeShapeType="1"/>
          </p:cNvSpPr>
          <p:nvPr/>
        </p:nvSpPr>
        <p:spPr bwMode="auto">
          <a:xfrm flipH="1">
            <a:off x="4067175" y="4724400"/>
            <a:ext cx="649288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09"/>
          <p:cNvSpPr>
            <a:spLocks noChangeShapeType="1"/>
          </p:cNvSpPr>
          <p:nvPr/>
        </p:nvSpPr>
        <p:spPr bwMode="auto">
          <a:xfrm>
            <a:off x="2411413" y="6021388"/>
            <a:ext cx="0" cy="836612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/>
          <p:cNvGrpSpPr>
            <a:grpSpLocks/>
          </p:cNvGrpSpPr>
          <p:nvPr/>
        </p:nvGrpSpPr>
        <p:grpSpPr bwMode="auto">
          <a:xfrm>
            <a:off x="323850" y="981075"/>
            <a:ext cx="3549650" cy="2917825"/>
            <a:chOff x="3239" y="1176"/>
            <a:chExt cx="2236" cy="1838"/>
          </a:xfrm>
        </p:grpSpPr>
        <p:pic>
          <p:nvPicPr>
            <p:cNvPr id="2870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9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704" name="Text Box 6"/>
            <p:cNvSpPr txBox="1">
              <a:spLocks noChangeArrowheads="1"/>
            </p:cNvSpPr>
            <p:nvPr/>
          </p:nvSpPr>
          <p:spPr bwMode="auto">
            <a:xfrm>
              <a:off x="4443" y="2610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8705" name="Text Box 7"/>
            <p:cNvSpPr txBox="1">
              <a:spLocks noChangeArrowheads="1"/>
            </p:cNvSpPr>
            <p:nvPr/>
          </p:nvSpPr>
          <p:spPr bwMode="auto">
            <a:xfrm>
              <a:off x="4921" y="1232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8706" name="Text Box 8"/>
            <p:cNvSpPr txBox="1">
              <a:spLocks noChangeArrowheads="1"/>
            </p:cNvSpPr>
            <p:nvPr/>
          </p:nvSpPr>
          <p:spPr bwMode="auto">
            <a:xfrm>
              <a:off x="3802" y="1884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8707" name="Text Box 9"/>
            <p:cNvSpPr txBox="1">
              <a:spLocks noChangeArrowheads="1"/>
            </p:cNvSpPr>
            <p:nvPr/>
          </p:nvSpPr>
          <p:spPr bwMode="auto">
            <a:xfrm>
              <a:off x="4499" y="2003"/>
              <a:ext cx="1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8708" name="Text Box 10"/>
            <p:cNvSpPr txBox="1">
              <a:spLocks noChangeArrowheads="1"/>
            </p:cNvSpPr>
            <p:nvPr/>
          </p:nvSpPr>
          <p:spPr bwMode="auto">
            <a:xfrm>
              <a:off x="5309" y="2025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8709" name="Text Box 11"/>
            <p:cNvSpPr txBox="1">
              <a:spLocks noChangeArrowheads="1"/>
            </p:cNvSpPr>
            <p:nvPr/>
          </p:nvSpPr>
          <p:spPr bwMode="auto">
            <a:xfrm>
              <a:off x="4949" y="1665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8710" name="Text Box 12"/>
            <p:cNvSpPr txBox="1">
              <a:spLocks noChangeArrowheads="1"/>
            </p:cNvSpPr>
            <p:nvPr/>
          </p:nvSpPr>
          <p:spPr bwMode="auto">
            <a:xfrm>
              <a:off x="4207" y="146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8711" name="Text Box 13"/>
            <p:cNvSpPr txBox="1">
              <a:spLocks noChangeArrowheads="1"/>
            </p:cNvSpPr>
            <p:nvPr/>
          </p:nvSpPr>
          <p:spPr bwMode="auto">
            <a:xfrm>
              <a:off x="4033" y="1221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8712" name="Text Box 14"/>
            <p:cNvSpPr txBox="1">
              <a:spLocks noChangeArrowheads="1"/>
            </p:cNvSpPr>
            <p:nvPr/>
          </p:nvSpPr>
          <p:spPr bwMode="auto">
            <a:xfrm>
              <a:off x="3431" y="1581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8713" name="Text Box 15"/>
            <p:cNvSpPr txBox="1">
              <a:spLocks noChangeArrowheads="1"/>
            </p:cNvSpPr>
            <p:nvPr/>
          </p:nvSpPr>
          <p:spPr bwMode="auto">
            <a:xfrm>
              <a:off x="4044" y="2019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8714" name="Text Box 16"/>
            <p:cNvSpPr txBox="1">
              <a:spLocks noChangeArrowheads="1"/>
            </p:cNvSpPr>
            <p:nvPr/>
          </p:nvSpPr>
          <p:spPr bwMode="auto">
            <a:xfrm>
              <a:off x="4055" y="249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8715" name="Text Box 17"/>
            <p:cNvSpPr txBox="1">
              <a:spLocks noChangeArrowheads="1"/>
            </p:cNvSpPr>
            <p:nvPr/>
          </p:nvSpPr>
          <p:spPr bwMode="auto">
            <a:xfrm>
              <a:off x="4747" y="2323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8716" name="Text Box 18"/>
            <p:cNvSpPr txBox="1">
              <a:spLocks noChangeArrowheads="1"/>
            </p:cNvSpPr>
            <p:nvPr/>
          </p:nvSpPr>
          <p:spPr bwMode="auto">
            <a:xfrm>
              <a:off x="3599" y="2739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8717" name="Text Box 19"/>
            <p:cNvSpPr txBox="1">
              <a:spLocks noChangeArrowheads="1"/>
            </p:cNvSpPr>
            <p:nvPr/>
          </p:nvSpPr>
          <p:spPr bwMode="auto">
            <a:xfrm>
              <a:off x="3239" y="2188"/>
              <a:ext cx="6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8718" name="Text Box 20"/>
            <p:cNvSpPr txBox="1">
              <a:spLocks noChangeArrowheads="1"/>
            </p:cNvSpPr>
            <p:nvPr/>
          </p:nvSpPr>
          <p:spPr bwMode="auto">
            <a:xfrm>
              <a:off x="4390" y="1176"/>
              <a:ext cx="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8719" name="Text Box 21"/>
            <p:cNvSpPr txBox="1">
              <a:spLocks noChangeArrowheads="1"/>
            </p:cNvSpPr>
            <p:nvPr/>
          </p:nvSpPr>
          <p:spPr bwMode="auto">
            <a:xfrm>
              <a:off x="3717" y="1423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8720" name="Text Box 22"/>
            <p:cNvSpPr txBox="1">
              <a:spLocks noChangeArrowheads="1"/>
            </p:cNvSpPr>
            <p:nvPr/>
          </p:nvSpPr>
          <p:spPr bwMode="auto">
            <a:xfrm>
              <a:off x="4526" y="1620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8721" name="Text Box 23"/>
            <p:cNvSpPr txBox="1">
              <a:spLocks noChangeArrowheads="1"/>
            </p:cNvSpPr>
            <p:nvPr/>
          </p:nvSpPr>
          <p:spPr bwMode="auto">
            <a:xfrm>
              <a:off x="5332" y="1429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8722" name="Text Box 24"/>
            <p:cNvSpPr txBox="1">
              <a:spLocks noChangeArrowheads="1"/>
            </p:cNvSpPr>
            <p:nvPr/>
          </p:nvSpPr>
          <p:spPr bwMode="auto">
            <a:xfrm>
              <a:off x="3311" y="1823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8723" name="Text Box 25"/>
            <p:cNvSpPr txBox="1">
              <a:spLocks noChangeArrowheads="1"/>
            </p:cNvSpPr>
            <p:nvPr/>
          </p:nvSpPr>
          <p:spPr bwMode="auto">
            <a:xfrm>
              <a:off x="4337" y="2228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8724" name="Text Box 26"/>
            <p:cNvSpPr txBox="1">
              <a:spLocks noChangeArrowheads="1"/>
            </p:cNvSpPr>
            <p:nvPr/>
          </p:nvSpPr>
          <p:spPr bwMode="auto">
            <a:xfrm>
              <a:off x="5095" y="2531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g</a:t>
              </a:r>
            </a:p>
          </p:txBody>
        </p:sp>
        <p:sp>
          <p:nvSpPr>
            <p:cNvPr id="28725" name="Text Box 27"/>
            <p:cNvSpPr txBox="1">
              <a:spLocks noChangeArrowheads="1"/>
            </p:cNvSpPr>
            <p:nvPr/>
          </p:nvSpPr>
          <p:spPr bwMode="auto">
            <a:xfrm>
              <a:off x="3319" y="2441"/>
              <a:ext cx="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28726" name="Text Box 28"/>
            <p:cNvSpPr txBox="1">
              <a:spLocks noChangeArrowheads="1"/>
            </p:cNvSpPr>
            <p:nvPr/>
          </p:nvSpPr>
          <p:spPr bwMode="auto">
            <a:xfrm>
              <a:off x="3953" y="2807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h</a:t>
              </a:r>
            </a:p>
          </p:txBody>
        </p:sp>
      </p:grpSp>
      <p:grpSp>
        <p:nvGrpSpPr>
          <p:cNvPr id="28675" name="Group 54"/>
          <p:cNvGrpSpPr>
            <a:grpSpLocks/>
          </p:cNvGrpSpPr>
          <p:nvPr/>
        </p:nvGrpSpPr>
        <p:grpSpPr bwMode="auto">
          <a:xfrm>
            <a:off x="5219700" y="981075"/>
            <a:ext cx="3549650" cy="2917825"/>
            <a:chOff x="3239" y="1176"/>
            <a:chExt cx="2236" cy="1838"/>
          </a:xfrm>
        </p:grpSpPr>
        <p:pic>
          <p:nvPicPr>
            <p:cNvPr id="28678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90"/>
              <a:ext cx="22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79" name="Text Box 56"/>
            <p:cNvSpPr txBox="1">
              <a:spLocks noChangeArrowheads="1"/>
            </p:cNvSpPr>
            <p:nvPr/>
          </p:nvSpPr>
          <p:spPr bwMode="auto">
            <a:xfrm>
              <a:off x="4390" y="1176"/>
              <a:ext cx="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" pitchFamily="18" charset="0"/>
                  <a:ea typeface="宋体" charset="-122"/>
                </a:rPr>
                <a:t>r</a:t>
              </a:r>
            </a:p>
          </p:txBody>
        </p:sp>
        <p:grpSp>
          <p:nvGrpSpPr>
            <p:cNvPr id="28680" name="Group 57"/>
            <p:cNvGrpSpPr>
              <a:grpSpLocks/>
            </p:cNvGrpSpPr>
            <p:nvPr/>
          </p:nvGrpSpPr>
          <p:grpSpPr bwMode="auto">
            <a:xfrm>
              <a:off x="3239" y="1221"/>
              <a:ext cx="2173" cy="1778"/>
              <a:chOff x="3239" y="1221"/>
              <a:chExt cx="2173" cy="1778"/>
            </a:xfrm>
          </p:grpSpPr>
          <p:sp>
            <p:nvSpPr>
              <p:cNvPr id="28681" name="Text Box 58"/>
              <p:cNvSpPr txBox="1">
                <a:spLocks noChangeArrowheads="1"/>
              </p:cNvSpPr>
              <p:nvPr/>
            </p:nvSpPr>
            <p:spPr bwMode="auto">
              <a:xfrm>
                <a:off x="4443" y="2610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8682" name="Text Box 59"/>
              <p:cNvSpPr txBox="1">
                <a:spLocks noChangeArrowheads="1"/>
              </p:cNvSpPr>
              <p:nvPr/>
            </p:nvSpPr>
            <p:spPr bwMode="auto">
              <a:xfrm>
                <a:off x="4921" y="123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8683" name="Text Box 60"/>
              <p:cNvSpPr txBox="1">
                <a:spLocks noChangeArrowheads="1"/>
              </p:cNvSpPr>
              <p:nvPr/>
            </p:nvSpPr>
            <p:spPr bwMode="auto">
              <a:xfrm>
                <a:off x="3802" y="188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8684" name="Text Box 61"/>
              <p:cNvSpPr txBox="1">
                <a:spLocks noChangeArrowheads="1"/>
              </p:cNvSpPr>
              <p:nvPr/>
            </p:nvSpPr>
            <p:spPr bwMode="auto">
              <a:xfrm>
                <a:off x="4499" y="2003"/>
                <a:ext cx="136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12</a:t>
                </a:r>
              </a:p>
            </p:txBody>
          </p:sp>
          <p:sp>
            <p:nvSpPr>
              <p:cNvPr id="28685" name="Text Box 62"/>
              <p:cNvSpPr txBox="1">
                <a:spLocks noChangeArrowheads="1"/>
              </p:cNvSpPr>
              <p:nvPr/>
            </p:nvSpPr>
            <p:spPr bwMode="auto">
              <a:xfrm>
                <a:off x="5309" y="202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28686" name="Text Box 63"/>
              <p:cNvSpPr txBox="1">
                <a:spLocks noChangeArrowheads="1"/>
              </p:cNvSpPr>
              <p:nvPr/>
            </p:nvSpPr>
            <p:spPr bwMode="auto">
              <a:xfrm>
                <a:off x="4949" y="166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28687" name="Text Box 64"/>
              <p:cNvSpPr txBox="1">
                <a:spLocks noChangeArrowheads="1"/>
              </p:cNvSpPr>
              <p:nvPr/>
            </p:nvSpPr>
            <p:spPr bwMode="auto">
              <a:xfrm>
                <a:off x="4207" y="146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28688" name="Text Box 65"/>
              <p:cNvSpPr txBox="1">
                <a:spLocks noChangeArrowheads="1"/>
              </p:cNvSpPr>
              <p:nvPr/>
            </p:nvSpPr>
            <p:spPr bwMode="auto">
              <a:xfrm>
                <a:off x="4033" y="122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28689" name="Text Box 66"/>
              <p:cNvSpPr txBox="1">
                <a:spLocks noChangeArrowheads="1"/>
              </p:cNvSpPr>
              <p:nvPr/>
            </p:nvSpPr>
            <p:spPr bwMode="auto">
              <a:xfrm>
                <a:off x="3431" y="158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28690" name="Text Box 67"/>
              <p:cNvSpPr txBox="1">
                <a:spLocks noChangeArrowheads="1"/>
              </p:cNvSpPr>
              <p:nvPr/>
            </p:nvSpPr>
            <p:spPr bwMode="auto">
              <a:xfrm>
                <a:off x="4044" y="201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28691" name="Text Box 68"/>
              <p:cNvSpPr txBox="1">
                <a:spLocks noChangeArrowheads="1"/>
              </p:cNvSpPr>
              <p:nvPr/>
            </p:nvSpPr>
            <p:spPr bwMode="auto">
              <a:xfrm>
                <a:off x="4055" y="249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8692" name="Text Box 69"/>
              <p:cNvSpPr txBox="1">
                <a:spLocks noChangeArrowheads="1"/>
              </p:cNvSpPr>
              <p:nvPr/>
            </p:nvSpPr>
            <p:spPr bwMode="auto">
              <a:xfrm>
                <a:off x="4747" y="232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28693" name="Text Box 70"/>
              <p:cNvSpPr txBox="1">
                <a:spLocks noChangeArrowheads="1"/>
              </p:cNvSpPr>
              <p:nvPr/>
            </p:nvSpPr>
            <p:spPr bwMode="auto">
              <a:xfrm>
                <a:off x="3599" y="273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8694" name="Text Box 71"/>
              <p:cNvSpPr txBox="1">
                <a:spLocks noChangeArrowheads="1"/>
              </p:cNvSpPr>
              <p:nvPr/>
            </p:nvSpPr>
            <p:spPr bwMode="auto">
              <a:xfrm>
                <a:off x="3239" y="218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zh-CN" altLang="en-US" sz="1700">
                    <a:solidFill>
                      <a:srgbClr val="BF0000"/>
                    </a:solidFill>
                    <a:latin typeface="Times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28695" name="Text Box 72"/>
              <p:cNvSpPr txBox="1">
                <a:spLocks noChangeArrowheads="1"/>
              </p:cNvSpPr>
              <p:nvPr/>
            </p:nvSpPr>
            <p:spPr bwMode="auto">
              <a:xfrm>
                <a:off x="3717" y="1423"/>
                <a:ext cx="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28696" name="Text Box 73"/>
              <p:cNvSpPr txBox="1">
                <a:spLocks noChangeArrowheads="1"/>
              </p:cNvSpPr>
              <p:nvPr/>
            </p:nvSpPr>
            <p:spPr bwMode="auto">
              <a:xfrm>
                <a:off x="4526" y="1620"/>
                <a:ext cx="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28697" name="Text Box 74"/>
              <p:cNvSpPr txBox="1">
                <a:spLocks noChangeArrowheads="1"/>
              </p:cNvSpPr>
              <p:nvPr/>
            </p:nvSpPr>
            <p:spPr bwMode="auto">
              <a:xfrm>
                <a:off x="5332" y="142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28698" name="Text Box 75"/>
              <p:cNvSpPr txBox="1">
                <a:spLocks noChangeArrowheads="1"/>
              </p:cNvSpPr>
              <p:nvPr/>
            </p:nvSpPr>
            <p:spPr bwMode="auto">
              <a:xfrm>
                <a:off x="3311" y="1823"/>
                <a:ext cx="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28699" name="Text Box 76"/>
              <p:cNvSpPr txBox="1">
                <a:spLocks noChangeArrowheads="1"/>
              </p:cNvSpPr>
              <p:nvPr/>
            </p:nvSpPr>
            <p:spPr bwMode="auto">
              <a:xfrm>
                <a:off x="4337" y="222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28700" name="Text Box 77"/>
              <p:cNvSpPr txBox="1">
                <a:spLocks noChangeArrowheads="1"/>
              </p:cNvSpPr>
              <p:nvPr/>
            </p:nvSpPr>
            <p:spPr bwMode="auto">
              <a:xfrm>
                <a:off x="5095" y="25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g</a:t>
                </a:r>
              </a:p>
            </p:txBody>
          </p:sp>
          <p:sp>
            <p:nvSpPr>
              <p:cNvPr id="28701" name="Text Box 78"/>
              <p:cNvSpPr txBox="1">
                <a:spLocks noChangeArrowheads="1"/>
              </p:cNvSpPr>
              <p:nvPr/>
            </p:nvSpPr>
            <p:spPr bwMode="auto">
              <a:xfrm>
                <a:off x="3319" y="2441"/>
                <a:ext cx="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28702" name="Text Box 79"/>
              <p:cNvSpPr txBox="1">
                <a:spLocks noChangeArrowheads="1"/>
              </p:cNvSpPr>
              <p:nvPr/>
            </p:nvSpPr>
            <p:spPr bwMode="auto">
              <a:xfrm>
                <a:off x="3953" y="280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642938" eaLnBrk="0" hangingPunct="0"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kumimoji="0" lang="en-US" altLang="zh-CN" sz="2000" i="1">
                    <a:latin typeface="Times" pitchFamily="18" charset="0"/>
                    <a:ea typeface="宋体" charset="-122"/>
                  </a:rPr>
                  <a:t>h</a:t>
                </a:r>
              </a:p>
            </p:txBody>
          </p:sp>
        </p:grpSp>
      </p:grpSp>
      <p:sp>
        <p:nvSpPr>
          <p:cNvPr id="28676" name="Line 130"/>
          <p:cNvSpPr>
            <a:spLocks noChangeShapeType="1"/>
          </p:cNvSpPr>
          <p:nvPr/>
        </p:nvSpPr>
        <p:spPr bwMode="auto">
          <a:xfrm>
            <a:off x="1835150" y="0"/>
            <a:ext cx="0" cy="9080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131"/>
          <p:cNvSpPr>
            <a:spLocks noChangeShapeType="1"/>
          </p:cNvSpPr>
          <p:nvPr/>
        </p:nvSpPr>
        <p:spPr bwMode="auto">
          <a:xfrm>
            <a:off x="3995738" y="2420938"/>
            <a:ext cx="93662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 and Its Properties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2400" cy="4752975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 is an acyclic, connected graph.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 tree of |</a:t>
            </a:r>
            <a:r>
              <a:rPr lang="en-US" altLang="zh-CN" i="1" smtClean="0"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| vertices has |</a:t>
            </a:r>
            <a:r>
              <a:rPr lang="en-US" altLang="zh-CN" i="1" smtClean="0"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|-1 edges.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There exists a unique path between any two vertices of a tree.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Adding any edge to a tree creates a unique cycle. Breaking any edge on this cycle restores a tree.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Deleting any edge on a tree increases the number of connected components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en-US" altLang="zh-CN" sz="4000" smtClean="0">
                <a:ea typeface="宋体" charset="-122"/>
              </a:rPr>
              <a:t>Minimum Spanning Tree Problem</a:t>
            </a:r>
          </a:p>
        </p:txBody>
      </p:sp>
      <p:grpSp>
        <p:nvGrpSpPr>
          <p:cNvPr id="7171" name="Group 1060"/>
          <p:cNvGrpSpPr>
            <a:grpSpLocks/>
          </p:cNvGrpSpPr>
          <p:nvPr/>
        </p:nvGrpSpPr>
        <p:grpSpPr bwMode="auto">
          <a:xfrm>
            <a:off x="5076825" y="3789363"/>
            <a:ext cx="2784475" cy="2244725"/>
            <a:chOff x="3004" y="1882"/>
            <a:chExt cx="2253" cy="1823"/>
          </a:xfrm>
        </p:grpSpPr>
        <p:pic>
          <p:nvPicPr>
            <p:cNvPr id="7189" name="Picture 10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" y="1882"/>
              <a:ext cx="2234" cy="1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0" name="Text Box 1030"/>
            <p:cNvSpPr txBox="1">
              <a:spLocks noChangeArrowheads="1"/>
            </p:cNvSpPr>
            <p:nvPr/>
          </p:nvSpPr>
          <p:spPr bwMode="auto">
            <a:xfrm>
              <a:off x="5058" y="2746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7191" name="Text Box 1031"/>
            <p:cNvSpPr txBox="1">
              <a:spLocks noChangeArrowheads="1"/>
            </p:cNvSpPr>
            <p:nvPr/>
          </p:nvSpPr>
          <p:spPr bwMode="auto">
            <a:xfrm>
              <a:off x="4332" y="3488"/>
              <a:ext cx="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192" name="Text Box 1032"/>
            <p:cNvSpPr txBox="1">
              <a:spLocks noChangeArrowheads="1"/>
            </p:cNvSpPr>
            <p:nvPr/>
          </p:nvSpPr>
          <p:spPr bwMode="auto">
            <a:xfrm>
              <a:off x="4512" y="3009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193" name="Text Box 1033"/>
            <p:cNvSpPr txBox="1">
              <a:spLocks noChangeArrowheads="1"/>
            </p:cNvSpPr>
            <p:nvPr/>
          </p:nvSpPr>
          <p:spPr bwMode="auto">
            <a:xfrm>
              <a:off x="4675" y="1925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194" name="Text Box 1034"/>
            <p:cNvSpPr txBox="1">
              <a:spLocks noChangeArrowheads="1"/>
            </p:cNvSpPr>
            <p:nvPr/>
          </p:nvSpPr>
          <p:spPr bwMode="auto">
            <a:xfrm>
              <a:off x="4642" y="2340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195" name="Text Box 1035"/>
            <p:cNvSpPr txBox="1">
              <a:spLocks noChangeArrowheads="1"/>
            </p:cNvSpPr>
            <p:nvPr/>
          </p:nvSpPr>
          <p:spPr bwMode="auto">
            <a:xfrm>
              <a:off x="3781" y="1919"/>
              <a:ext cx="8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196" name="Text Box 1036"/>
            <p:cNvSpPr txBox="1">
              <a:spLocks noChangeArrowheads="1"/>
            </p:cNvSpPr>
            <p:nvPr/>
          </p:nvSpPr>
          <p:spPr bwMode="auto">
            <a:xfrm>
              <a:off x="3202" y="2244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197" name="Text Box 1037"/>
            <p:cNvSpPr txBox="1">
              <a:spLocks noChangeArrowheads="1"/>
            </p:cNvSpPr>
            <p:nvPr/>
          </p:nvSpPr>
          <p:spPr bwMode="auto">
            <a:xfrm>
              <a:off x="3556" y="2570"/>
              <a:ext cx="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7198" name="Text Box 1038"/>
            <p:cNvSpPr txBox="1">
              <a:spLocks noChangeArrowheads="1"/>
            </p:cNvSpPr>
            <p:nvPr/>
          </p:nvSpPr>
          <p:spPr bwMode="auto">
            <a:xfrm>
              <a:off x="3004" y="2841"/>
              <a:ext cx="8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199" name="Text Box 1039"/>
            <p:cNvSpPr txBox="1">
              <a:spLocks noChangeArrowheads="1"/>
            </p:cNvSpPr>
            <p:nvPr/>
          </p:nvSpPr>
          <p:spPr bwMode="auto">
            <a:xfrm>
              <a:off x="4028" y="2160"/>
              <a:ext cx="8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200" name="Text Box 1040"/>
            <p:cNvSpPr txBox="1">
              <a:spLocks noChangeArrowheads="1"/>
            </p:cNvSpPr>
            <p:nvPr/>
          </p:nvSpPr>
          <p:spPr bwMode="auto">
            <a:xfrm>
              <a:off x="3817" y="2772"/>
              <a:ext cx="13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7201" name="Text Box 1041"/>
            <p:cNvSpPr txBox="1">
              <a:spLocks noChangeArrowheads="1"/>
            </p:cNvSpPr>
            <p:nvPr/>
          </p:nvSpPr>
          <p:spPr bwMode="auto">
            <a:xfrm>
              <a:off x="4294" y="2666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202" name="Text Box 1042"/>
            <p:cNvSpPr txBox="1">
              <a:spLocks noChangeArrowheads="1"/>
            </p:cNvSpPr>
            <p:nvPr/>
          </p:nvSpPr>
          <p:spPr bwMode="auto">
            <a:xfrm>
              <a:off x="3838" y="3158"/>
              <a:ext cx="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203" name="Text Box 1043"/>
            <p:cNvSpPr txBox="1">
              <a:spLocks noChangeArrowheads="1"/>
            </p:cNvSpPr>
            <p:nvPr/>
          </p:nvSpPr>
          <p:spPr bwMode="auto">
            <a:xfrm>
              <a:off x="3333" y="3427"/>
              <a:ext cx="1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7</a:t>
              </a:r>
            </a:p>
          </p:txBody>
        </p:sp>
      </p:grpSp>
      <p:grpSp>
        <p:nvGrpSpPr>
          <p:cNvPr id="7172" name="Group 1044"/>
          <p:cNvGrpSpPr>
            <a:grpSpLocks/>
          </p:cNvGrpSpPr>
          <p:nvPr/>
        </p:nvGrpSpPr>
        <p:grpSpPr bwMode="auto">
          <a:xfrm>
            <a:off x="971550" y="3716338"/>
            <a:ext cx="3094038" cy="2311400"/>
            <a:chOff x="3009" y="1882"/>
            <a:chExt cx="2248" cy="1823"/>
          </a:xfrm>
        </p:grpSpPr>
        <p:pic>
          <p:nvPicPr>
            <p:cNvPr id="7174" name="Picture 10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" y="1882"/>
              <a:ext cx="2234" cy="1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75" name="Text Box 1046"/>
            <p:cNvSpPr txBox="1">
              <a:spLocks noChangeArrowheads="1"/>
            </p:cNvSpPr>
            <p:nvPr/>
          </p:nvSpPr>
          <p:spPr bwMode="auto">
            <a:xfrm>
              <a:off x="5063" y="2745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7176" name="Text Box 1047"/>
            <p:cNvSpPr txBox="1">
              <a:spLocks noChangeArrowheads="1"/>
            </p:cNvSpPr>
            <p:nvPr/>
          </p:nvSpPr>
          <p:spPr bwMode="auto">
            <a:xfrm>
              <a:off x="4338" y="3488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177" name="Text Box 1048"/>
            <p:cNvSpPr txBox="1">
              <a:spLocks noChangeArrowheads="1"/>
            </p:cNvSpPr>
            <p:nvPr/>
          </p:nvSpPr>
          <p:spPr bwMode="auto">
            <a:xfrm>
              <a:off x="4518" y="3010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178" name="Text Box 1049"/>
            <p:cNvSpPr txBox="1">
              <a:spLocks noChangeArrowheads="1"/>
            </p:cNvSpPr>
            <p:nvPr/>
          </p:nvSpPr>
          <p:spPr bwMode="auto">
            <a:xfrm>
              <a:off x="4680" y="1925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179" name="Text Box 1050"/>
            <p:cNvSpPr txBox="1">
              <a:spLocks noChangeArrowheads="1"/>
            </p:cNvSpPr>
            <p:nvPr/>
          </p:nvSpPr>
          <p:spPr bwMode="auto">
            <a:xfrm>
              <a:off x="4647" y="2340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180" name="Text Box 1051"/>
            <p:cNvSpPr txBox="1">
              <a:spLocks noChangeArrowheads="1"/>
            </p:cNvSpPr>
            <p:nvPr/>
          </p:nvSpPr>
          <p:spPr bwMode="auto">
            <a:xfrm>
              <a:off x="3786" y="1917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181" name="Text Box 1052"/>
            <p:cNvSpPr txBox="1">
              <a:spLocks noChangeArrowheads="1"/>
            </p:cNvSpPr>
            <p:nvPr/>
          </p:nvSpPr>
          <p:spPr bwMode="auto">
            <a:xfrm>
              <a:off x="3206" y="2243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182" name="Text Box 1053"/>
            <p:cNvSpPr txBox="1">
              <a:spLocks noChangeArrowheads="1"/>
            </p:cNvSpPr>
            <p:nvPr/>
          </p:nvSpPr>
          <p:spPr bwMode="auto">
            <a:xfrm>
              <a:off x="3561" y="2571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7183" name="Text Box 1054"/>
            <p:cNvSpPr txBox="1">
              <a:spLocks noChangeArrowheads="1"/>
            </p:cNvSpPr>
            <p:nvPr/>
          </p:nvSpPr>
          <p:spPr bwMode="auto">
            <a:xfrm>
              <a:off x="3009" y="2841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184" name="Text Box 1055"/>
            <p:cNvSpPr txBox="1">
              <a:spLocks noChangeArrowheads="1"/>
            </p:cNvSpPr>
            <p:nvPr/>
          </p:nvSpPr>
          <p:spPr bwMode="auto">
            <a:xfrm>
              <a:off x="4033" y="2160"/>
              <a:ext cx="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185" name="Text Box 1056"/>
            <p:cNvSpPr txBox="1">
              <a:spLocks noChangeArrowheads="1"/>
            </p:cNvSpPr>
            <p:nvPr/>
          </p:nvSpPr>
          <p:spPr bwMode="auto">
            <a:xfrm>
              <a:off x="3818" y="2772"/>
              <a:ext cx="13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7186" name="Text Box 1057"/>
            <p:cNvSpPr txBox="1">
              <a:spLocks noChangeArrowheads="1"/>
            </p:cNvSpPr>
            <p:nvPr/>
          </p:nvSpPr>
          <p:spPr bwMode="auto">
            <a:xfrm>
              <a:off x="4299" y="2666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187" name="Text Box 1058"/>
            <p:cNvSpPr txBox="1">
              <a:spLocks noChangeArrowheads="1"/>
            </p:cNvSpPr>
            <p:nvPr/>
          </p:nvSpPr>
          <p:spPr bwMode="auto">
            <a:xfrm>
              <a:off x="3842" y="3157"/>
              <a:ext cx="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188" name="Text Box 1059"/>
            <p:cNvSpPr txBox="1">
              <a:spLocks noChangeArrowheads="1"/>
            </p:cNvSpPr>
            <p:nvPr/>
          </p:nvSpPr>
          <p:spPr bwMode="auto">
            <a:xfrm>
              <a:off x="3333" y="3425"/>
              <a:ext cx="14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 eaLnBrk="0" hangingPunct="0"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kumimoji="0" lang="zh-CN" altLang="en-US" sz="1700">
                  <a:solidFill>
                    <a:srgbClr val="BF0000"/>
                  </a:solidFill>
                  <a:latin typeface="Times" pitchFamily="18" charset="0"/>
                  <a:ea typeface="宋体" charset="-122"/>
                </a:rPr>
                <a:t>7</a:t>
              </a:r>
            </a:p>
          </p:txBody>
        </p:sp>
      </p:grpSp>
      <p:sp>
        <p:nvSpPr>
          <p:cNvPr id="7173" name="Text Box 1061"/>
          <p:cNvSpPr txBox="1">
            <a:spLocks noChangeArrowheads="1"/>
          </p:cNvSpPr>
          <p:nvPr/>
        </p:nvSpPr>
        <p:spPr bwMode="auto">
          <a:xfrm>
            <a:off x="684213" y="1916113"/>
            <a:ext cx="78835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The Problem:</a:t>
            </a:r>
          </a:p>
          <a:p>
            <a:pPr lvl="1" algn="l"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>
                <a:ea typeface="宋体" charset="-122"/>
              </a:rPr>
              <a:t> Input: A connected, weighted, undirected graph G = (</a:t>
            </a:r>
            <a:r>
              <a:rPr lang="en-US" altLang="zh-CN" sz="2000" i="1">
                <a:ea typeface="宋体" charset="-122"/>
              </a:rPr>
              <a:t>V</a:t>
            </a:r>
            <a:r>
              <a:rPr lang="en-US" altLang="zh-CN" sz="2000">
                <a:ea typeface="宋体" charset="-122"/>
              </a:rPr>
              <a:t>, </a:t>
            </a:r>
            <a:r>
              <a:rPr lang="en-US" altLang="zh-CN" sz="2000" i="1">
                <a:ea typeface="宋体" charset="-122"/>
              </a:rPr>
              <a:t>E</a:t>
            </a:r>
            <a:r>
              <a:rPr lang="en-US" altLang="zh-CN" sz="2000">
                <a:ea typeface="宋体" charset="-122"/>
              </a:rPr>
              <a:t>; </a:t>
            </a:r>
            <a:r>
              <a:rPr lang="en-US" altLang="zh-CN" sz="2000" i="1">
                <a:ea typeface="宋体" charset="-122"/>
              </a:rPr>
              <a:t>W</a:t>
            </a:r>
            <a:r>
              <a:rPr lang="en-US" altLang="zh-CN" sz="2000">
                <a:ea typeface="宋体" charset="-122"/>
              </a:rPr>
              <a:t>).</a:t>
            </a:r>
          </a:p>
          <a:p>
            <a:pPr lvl="1" algn="l"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>
                <a:ea typeface="宋体" charset="-122"/>
              </a:rPr>
              <a:t> Output: A minimum spanning tree </a:t>
            </a:r>
            <a:r>
              <a:rPr lang="en-US" altLang="zh-CN" sz="2000" i="1">
                <a:ea typeface="宋体" charset="-122"/>
              </a:rPr>
              <a:t>T</a:t>
            </a:r>
            <a:r>
              <a:rPr lang="en-US" altLang="zh-CN" sz="2000">
                <a:ea typeface="宋体" charset="-122"/>
              </a:rPr>
              <a:t> for </a:t>
            </a:r>
            <a:r>
              <a:rPr lang="en-US" altLang="zh-CN" sz="2000" i="1">
                <a:ea typeface="宋体" charset="-122"/>
              </a:rPr>
              <a:t>G</a:t>
            </a:r>
            <a:r>
              <a:rPr lang="en-US" altLang="zh-CN" sz="2000">
                <a:ea typeface="宋体" charset="-122"/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Basic Idea</a:t>
            </a:r>
          </a:p>
        </p:txBody>
      </p:sp>
      <p:sp>
        <p:nvSpPr>
          <p:cNvPr id="819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34350" cy="42672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kumimoji="1" lang="en-US" altLang="zh-CN" sz="2400" dirty="0" smtClean="0">
                <a:ea typeface="宋体" charset="-122"/>
              </a:rPr>
              <a:t>Grows the minimum spanning tree </a:t>
            </a:r>
            <a:r>
              <a:rPr kumimoji="1" lang="en-US" altLang="zh-CN" sz="2400" i="1" dirty="0" smtClean="0">
                <a:ea typeface="宋体" charset="-122"/>
              </a:rPr>
              <a:t>one edge at a time</a:t>
            </a:r>
            <a:r>
              <a:rPr kumimoji="1" lang="en-US" altLang="zh-CN" sz="2400" dirty="0" smtClean="0">
                <a:ea typeface="宋体" charset="-122"/>
              </a:rPr>
              <a:t>.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kumimoji="1" lang="en-US" altLang="zh-CN" sz="2000" dirty="0" smtClean="0">
                <a:ea typeface="宋体" charset="-122"/>
              </a:rPr>
              <a:t>What’s the foundation?: An edge set </a:t>
            </a:r>
            <a:r>
              <a:rPr kumimoji="1" lang="en-US" altLang="zh-CN" sz="2000" i="1" dirty="0" smtClean="0">
                <a:ea typeface="宋体" charset="-122"/>
              </a:rPr>
              <a:t>A</a:t>
            </a:r>
            <a:r>
              <a:rPr kumimoji="1" lang="en-US" altLang="zh-CN" sz="2000" dirty="0" smtClean="0">
                <a:ea typeface="宋体" charset="-122"/>
              </a:rPr>
              <a:t> that is a subset of some minimum spanning tree </a:t>
            </a:r>
            <a:r>
              <a:rPr kumimoji="1" lang="en-US" altLang="zh-CN" sz="2000" i="1" dirty="0" smtClean="0">
                <a:ea typeface="宋体" charset="-122"/>
              </a:rPr>
              <a:t>T</a:t>
            </a:r>
            <a:r>
              <a:rPr kumimoji="1" lang="en-US" altLang="zh-CN" sz="2000" dirty="0" smtClean="0">
                <a:ea typeface="宋体" charset="-122"/>
              </a:rPr>
              <a:t>;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kumimoji="1" lang="en-US" altLang="zh-CN" sz="2000" dirty="0" smtClean="0">
                <a:ea typeface="宋体" charset="-122"/>
              </a:rPr>
              <a:t>Which edge?: An edge (</a:t>
            </a:r>
            <a:r>
              <a:rPr kumimoji="1" lang="en-US" altLang="zh-CN" sz="2000" i="1" dirty="0" smtClean="0">
                <a:ea typeface="宋体" charset="-122"/>
              </a:rPr>
              <a:t>u</a:t>
            </a:r>
            <a:r>
              <a:rPr kumimoji="1" lang="en-US" altLang="zh-CN" sz="2000" dirty="0" smtClean="0">
                <a:ea typeface="宋体" charset="-122"/>
              </a:rPr>
              <a:t>, </a:t>
            </a:r>
            <a:r>
              <a:rPr kumimoji="1" lang="en-US" altLang="zh-CN" sz="2000" i="1" dirty="0" smtClean="0">
                <a:ea typeface="宋体" charset="-122"/>
              </a:rPr>
              <a:t>v</a:t>
            </a:r>
            <a:r>
              <a:rPr kumimoji="1" lang="en-US" altLang="zh-CN" sz="2000" dirty="0" smtClean="0">
                <a:ea typeface="宋体" charset="-122"/>
              </a:rPr>
              <a:t>) satisfying that </a:t>
            </a:r>
            <a:r>
              <a:rPr kumimoji="1" lang="en-US" altLang="zh-CN" sz="2000" i="1" dirty="0" smtClean="0">
                <a:ea typeface="宋体" charset="-122"/>
              </a:rPr>
              <a:t>A</a:t>
            </a:r>
            <a:r>
              <a:rPr kumimoji="1" lang="en-US" altLang="zh-CN" sz="2000" dirty="0" smtClean="0">
                <a:ea typeface="宋体" charset="-122"/>
                <a:sym typeface="Symbol" pitchFamily="18" charset="2"/>
              </a:rPr>
              <a:t>{(</a:t>
            </a:r>
            <a:r>
              <a:rPr kumimoji="1" lang="en-US" altLang="zh-CN" sz="2000" i="1" dirty="0" smtClean="0">
                <a:ea typeface="宋体" charset="-122"/>
                <a:sym typeface="Symbol" pitchFamily="18" charset="2"/>
              </a:rPr>
              <a:t>u</a:t>
            </a:r>
            <a:r>
              <a:rPr kumimoji="1" lang="en-US" altLang="zh-CN" sz="2000" dirty="0" smtClean="0">
                <a:ea typeface="宋体" charset="-122"/>
                <a:sym typeface="Symbol" pitchFamily="18" charset="2"/>
              </a:rPr>
              <a:t>, </a:t>
            </a:r>
            <a:r>
              <a:rPr kumimoji="1" lang="en-US" altLang="zh-CN" sz="2000" i="1" dirty="0" smtClean="0">
                <a:ea typeface="宋体" charset="-122"/>
                <a:sym typeface="Symbol" pitchFamily="18" charset="2"/>
              </a:rPr>
              <a:t>v</a:t>
            </a:r>
            <a:r>
              <a:rPr kumimoji="1" lang="en-US" altLang="zh-CN" sz="2000" dirty="0" smtClean="0">
                <a:ea typeface="宋体" charset="-122"/>
                <a:sym typeface="Symbol" pitchFamily="18" charset="2"/>
              </a:rPr>
              <a:t>)} is also a subset of some minimum spanning tree </a:t>
            </a:r>
            <a:r>
              <a:rPr kumimoji="1" lang="en-US" altLang="zh-CN" sz="2000" i="1" dirty="0" smtClean="0">
                <a:ea typeface="宋体" charset="-122"/>
                <a:sym typeface="Symbol" pitchFamily="18" charset="2"/>
              </a:rPr>
              <a:t>T</a:t>
            </a:r>
            <a:r>
              <a:rPr kumimoji="1" lang="en-US" altLang="zh-CN" sz="2000" dirty="0" smtClean="0">
                <a:ea typeface="宋体" charset="-122"/>
                <a:sym typeface="Symbol" pitchFamily="18" charset="2"/>
              </a:rPr>
              <a:t>’.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kumimoji="1" lang="en-US" altLang="zh-CN" sz="2400" dirty="0" smtClean="0">
                <a:ea typeface="宋体" charset="-122"/>
              </a:rPr>
              <a:t>In other words, </a:t>
            </a:r>
            <a:r>
              <a:rPr kumimoji="1" lang="en-US" altLang="zh-CN" sz="2400" dirty="0">
                <a:ea typeface="宋体" charset="-122"/>
              </a:rPr>
              <a:t>m</a:t>
            </a:r>
            <a:r>
              <a:rPr kumimoji="1" lang="en-US" altLang="zh-CN" sz="2400" dirty="0" smtClean="0">
                <a:ea typeface="宋体" charset="-122"/>
              </a:rPr>
              <a:t>aintains the following </a:t>
            </a:r>
            <a:r>
              <a:rPr kumimoji="1" lang="en-US" altLang="zh-CN" sz="2400" dirty="0" smtClean="0">
                <a:solidFill>
                  <a:srgbClr val="FF0000"/>
                </a:solidFill>
                <a:ea typeface="宋体" charset="-122"/>
              </a:rPr>
              <a:t>loop invariant</a:t>
            </a:r>
            <a:r>
              <a:rPr kumimoji="1" lang="en-US" altLang="zh-CN" sz="2400" dirty="0" smtClean="0">
                <a:ea typeface="宋体" charset="-122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dirty="0" smtClean="0">
                <a:solidFill>
                  <a:srgbClr val="000000"/>
                </a:solidFill>
                <a:ea typeface="宋体" charset="-122"/>
              </a:rPr>
              <a:t>               Prior to each iteration, </a:t>
            </a:r>
            <a:r>
              <a:rPr kumimoji="1" lang="en-US" altLang="zh-CN" sz="2000" i="1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  <a:ea typeface="宋体" charset="-122"/>
              </a:rPr>
              <a:t> is a subset of some minimum spanning tree</a:t>
            </a:r>
            <a:r>
              <a:rPr kumimoji="1" lang="en-US" altLang="zh-CN" sz="2400" dirty="0" smtClean="0">
                <a:ea typeface="宋体" charset="-122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400" dirty="0" smtClean="0">
              <a:ea typeface="宋体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kumimoji="1" lang="en-US" altLang="zh-CN" sz="2400" dirty="0" smtClean="0">
                <a:ea typeface="宋体" charset="-122"/>
              </a:rPr>
              <a:t>The edge (</a:t>
            </a:r>
            <a:r>
              <a:rPr kumimoji="1" lang="en-US" altLang="zh-CN" sz="2400" i="1" dirty="0" smtClean="0">
                <a:ea typeface="宋体" charset="-122"/>
              </a:rPr>
              <a:t>u</a:t>
            </a:r>
            <a:r>
              <a:rPr kumimoji="1" lang="en-US" altLang="zh-CN" sz="2400" dirty="0" smtClean="0">
                <a:ea typeface="宋体" charset="-122"/>
              </a:rPr>
              <a:t>, </a:t>
            </a:r>
            <a:r>
              <a:rPr kumimoji="1" lang="en-US" altLang="zh-CN" sz="2400" i="1" dirty="0" smtClean="0">
                <a:ea typeface="宋体" charset="-122"/>
              </a:rPr>
              <a:t>v</a:t>
            </a:r>
            <a:r>
              <a:rPr kumimoji="1" lang="en-US" altLang="zh-CN" sz="2400" dirty="0" smtClean="0">
                <a:ea typeface="宋体" charset="-122"/>
              </a:rPr>
              <a:t>) is called a </a:t>
            </a:r>
            <a:r>
              <a:rPr kumimoji="1" lang="en-US" altLang="zh-CN" sz="2400" dirty="0" smtClean="0">
                <a:solidFill>
                  <a:srgbClr val="FF0000"/>
                </a:solidFill>
                <a:ea typeface="宋体" charset="-122"/>
              </a:rPr>
              <a:t>safe edge</a:t>
            </a:r>
            <a:r>
              <a:rPr kumimoji="1" lang="en-US" altLang="zh-CN" sz="2400" dirty="0" smtClean="0">
                <a:ea typeface="宋体" charset="-122"/>
              </a:rPr>
              <a:t> </a:t>
            </a:r>
            <a:r>
              <a:rPr kumimoji="1" lang="en-US" altLang="zh-CN" sz="2400" b="1" dirty="0" smtClean="0">
                <a:ea typeface="宋体" charset="-122"/>
              </a:rPr>
              <a:t>for </a:t>
            </a:r>
            <a:r>
              <a:rPr kumimoji="1" lang="en-US" altLang="zh-CN" sz="2400" b="1" i="1" dirty="0" smtClean="0">
                <a:ea typeface="宋体" charset="-122"/>
              </a:rPr>
              <a:t>A</a:t>
            </a:r>
            <a:r>
              <a:rPr kumimoji="1" lang="en-US" altLang="zh-CN" sz="2400" dirty="0" smtClean="0">
                <a:ea typeface="宋体" charset="-122"/>
              </a:rPr>
              <a:t> if </a:t>
            </a:r>
            <a:r>
              <a:rPr kumimoji="1" lang="en-US" altLang="zh-CN" sz="2400" i="1" dirty="0" smtClean="0">
                <a:ea typeface="宋体" charset="-122"/>
              </a:rPr>
              <a:t>A</a:t>
            </a:r>
            <a:r>
              <a:rPr kumimoji="1" lang="en-US" altLang="zh-CN" sz="2400" dirty="0" smtClean="0">
                <a:ea typeface="宋体" charset="-122"/>
                <a:sym typeface="Symbol" pitchFamily="18" charset="2"/>
              </a:rPr>
              <a:t>{(</a:t>
            </a:r>
            <a:r>
              <a:rPr kumimoji="1" lang="en-US" altLang="zh-CN" sz="2400" i="1" dirty="0" smtClean="0">
                <a:ea typeface="宋体" charset="-122"/>
                <a:sym typeface="Symbol" pitchFamily="18" charset="2"/>
              </a:rPr>
              <a:t>u</a:t>
            </a:r>
            <a:r>
              <a:rPr kumimoji="1" lang="en-US" altLang="zh-CN" sz="2400" dirty="0" smtClean="0">
                <a:ea typeface="宋体" charset="-122"/>
                <a:sym typeface="Symbol" pitchFamily="18" charset="2"/>
              </a:rPr>
              <a:t>, </a:t>
            </a:r>
            <a:r>
              <a:rPr kumimoji="1" lang="en-US" altLang="zh-CN" sz="2400" i="1" dirty="0" smtClean="0">
                <a:ea typeface="宋体" charset="-122"/>
                <a:sym typeface="Symbol" pitchFamily="18" charset="2"/>
              </a:rPr>
              <a:t>v</a:t>
            </a:r>
            <a:r>
              <a:rPr kumimoji="1" lang="en-US" altLang="zh-CN" sz="2400" dirty="0" smtClean="0">
                <a:ea typeface="宋体" charset="-122"/>
                <a:sym typeface="Symbol" pitchFamily="18" charset="2"/>
              </a:rPr>
              <a:t>)} is also a subset of </a:t>
            </a:r>
            <a:r>
              <a:rPr kumimoji="1" lang="en-US" altLang="zh-CN" sz="2400" dirty="0" err="1" smtClean="0">
                <a:ea typeface="宋体" charset="-122"/>
                <a:sym typeface="Symbol" pitchFamily="18" charset="2"/>
              </a:rPr>
              <a:t>of</a:t>
            </a:r>
            <a:r>
              <a:rPr kumimoji="1" lang="en-US" altLang="zh-CN" sz="2400" dirty="0" smtClean="0">
                <a:ea typeface="宋体" charset="-122"/>
                <a:sym typeface="Symbol" pitchFamily="18" charset="2"/>
              </a:rPr>
              <a:t> a minimum spanning tree, that is,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kumimoji="1" lang="en-US" altLang="zh-CN" sz="2000" dirty="0" smtClean="0">
                <a:ea typeface="宋体" charset="-122"/>
              </a:rPr>
              <a:t>(</a:t>
            </a:r>
            <a:r>
              <a:rPr kumimoji="1" lang="en-US" altLang="zh-CN" sz="2000" i="1" dirty="0" smtClean="0">
                <a:ea typeface="宋体" charset="-122"/>
              </a:rPr>
              <a:t>u</a:t>
            </a:r>
            <a:r>
              <a:rPr kumimoji="1" lang="en-US" altLang="zh-CN" sz="2000" dirty="0" smtClean="0">
                <a:ea typeface="宋体" charset="-122"/>
              </a:rPr>
              <a:t>, </a:t>
            </a:r>
            <a:r>
              <a:rPr kumimoji="1" lang="en-US" altLang="zh-CN" sz="2000" i="1" dirty="0" smtClean="0">
                <a:ea typeface="宋体" charset="-122"/>
              </a:rPr>
              <a:t>v</a:t>
            </a:r>
            <a:r>
              <a:rPr kumimoji="1" lang="en-US" altLang="zh-CN" sz="2000" dirty="0" smtClean="0">
                <a:ea typeface="宋体" charset="-122"/>
              </a:rPr>
              <a:t>) can be safely added to </a:t>
            </a:r>
            <a:r>
              <a:rPr kumimoji="1" lang="en-US" altLang="zh-CN" sz="2000" i="1" dirty="0" smtClean="0">
                <a:ea typeface="宋体" charset="-122"/>
              </a:rPr>
              <a:t>A</a:t>
            </a:r>
            <a:r>
              <a:rPr kumimoji="1" lang="en-US" altLang="zh-CN" sz="2000" dirty="0" smtClean="0">
                <a:ea typeface="宋体" charset="-122"/>
              </a:rPr>
              <a:t> without violating the above invariant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000" dirty="0" smtClean="0">
              <a:ea typeface="宋体" charset="-122"/>
            </a:endParaRPr>
          </a:p>
          <a:p>
            <a:pPr marL="457200" indent="-457200" eaLnBrk="1" hangingPunct="1">
              <a:lnSpc>
                <a:spcPct val="5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endParaRPr kumimoji="1" lang="en-US" altLang="zh-CN" sz="1800" i="1" dirty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Generic Algorithm</a:t>
            </a:r>
          </a:p>
        </p:txBody>
      </p:sp>
      <p:pic>
        <p:nvPicPr>
          <p:cNvPr id="9219" name="Picture 4" descr="generic_m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133600"/>
            <a:ext cx="6192490" cy="23296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563563" y="5445125"/>
            <a:ext cx="77533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dirty="0" err="1">
                <a:solidFill>
                  <a:srgbClr val="0000CC"/>
                </a:solidFill>
                <a:ea typeface="宋体" charset="-122"/>
                <a:sym typeface="Symbol" pitchFamily="18" charset="2"/>
              </a:rPr>
              <a:t>Kruskal’s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 and Prim’s algorithms are implementations of the generic algorithm on how to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maintain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find the safe edge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) for </a:t>
            </a:r>
            <a:r>
              <a:rPr lang="en-US" altLang="zh-CN" i="1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.</a:t>
            </a:r>
          </a:p>
        </p:txBody>
      </p:sp>
      <p:sp>
        <p:nvSpPr>
          <p:cNvPr id="5" name="AutoShape 61"/>
          <p:cNvSpPr>
            <a:spLocks noChangeArrowheads="1"/>
          </p:cNvSpPr>
          <p:nvPr/>
        </p:nvSpPr>
        <p:spPr bwMode="auto">
          <a:xfrm>
            <a:off x="6732240" y="1844824"/>
            <a:ext cx="1944216" cy="1008112"/>
          </a:xfrm>
          <a:prstGeom prst="cloudCallout">
            <a:avLst>
              <a:gd name="adj1" fmla="val -81960"/>
              <a:gd name="adj2" fmla="val 91915"/>
            </a:avLst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CN" sz="1600" b="1" dirty="0" err="1" smtClean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Kruskal</a:t>
            </a:r>
            <a:r>
              <a:rPr lang="en-US" altLang="zh-CN" sz="1600" dirty="0" err="1" smtClean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’s</a:t>
            </a:r>
            <a:r>
              <a:rPr lang="en-US" altLang="zh-CN" sz="1600" dirty="0" smtClean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 Algorithm</a:t>
            </a:r>
            <a:endParaRPr lang="en-US" altLang="zh-TW" sz="1600" b="1" dirty="0">
              <a:solidFill>
                <a:srgbClr val="FFFF00"/>
              </a:solidFill>
            </a:endParaRPr>
          </a:p>
        </p:txBody>
      </p:sp>
      <p:sp>
        <p:nvSpPr>
          <p:cNvPr id="6" name="AutoShape 61"/>
          <p:cNvSpPr>
            <a:spLocks noChangeArrowheads="1"/>
          </p:cNvSpPr>
          <p:nvPr/>
        </p:nvSpPr>
        <p:spPr bwMode="auto">
          <a:xfrm>
            <a:off x="6876256" y="3861048"/>
            <a:ext cx="1944216" cy="1008112"/>
          </a:xfrm>
          <a:prstGeom prst="cloudCallout">
            <a:avLst>
              <a:gd name="adj1" fmla="val -154957"/>
              <a:gd name="adj2" fmla="val -72486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CN" sz="1600" b="1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Prim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’s </a:t>
            </a:r>
            <a:r>
              <a:rPr lang="en-US" altLang="zh-CN" sz="1600" dirty="0" smtClean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Algorithm</a:t>
            </a:r>
            <a:endParaRPr lang="en-US" altLang="zh-TW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668338" y="1828800"/>
            <a:ext cx="768191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 defTabSz="642938" eaLnBrk="0" hangingPunct="0"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 eaLnBrk="0" hangingPunct="0"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 eaLnBrk="0" hangingPunct="0"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 eaLnBrk="0" hangingPunct="0"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 eaLnBrk="0" hangingPunct="0"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kumimoji="0" lang="en-US" altLang="zh-CN" sz="2000" dirty="0">
                <a:latin typeface="Times" pitchFamily="18" charset="0"/>
                <a:ea typeface="宋体" charset="-122"/>
              </a:rPr>
              <a:t>A 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cut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(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X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Y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) of a graph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G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= (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V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E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) is a partition of the vertex set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V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into two sets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X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and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Y 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=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V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\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X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.</a:t>
            </a:r>
          </a:p>
          <a:p>
            <a:pPr algn="l" eaLnBrk="1" hangingPunct="1">
              <a:buFontTx/>
              <a:buAutoNum type="arabicPeriod"/>
            </a:pPr>
            <a:r>
              <a:rPr kumimoji="0" lang="en-US" altLang="zh-CN" sz="2000" dirty="0">
                <a:latin typeface="Times" pitchFamily="18" charset="0"/>
                <a:ea typeface="宋体" charset="-122"/>
              </a:rPr>
              <a:t>An edge (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u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, v)</a:t>
            </a:r>
            <a:r>
              <a:rPr kumimoji="0" lang="en-US" altLang="zh-CN" sz="2000" dirty="0">
                <a:latin typeface="Times" pitchFamily="18" charset="0"/>
                <a:ea typeface="宋体" charset="-122"/>
                <a:sym typeface="Symbol" pitchFamily="18" charset="2"/>
              </a:rPr>
              <a:t> </a:t>
            </a:r>
            <a:r>
              <a:rPr kumimoji="0" lang="en-US" altLang="zh-CN" sz="2000" i="1" dirty="0">
                <a:latin typeface="Times" pitchFamily="18" charset="0"/>
                <a:ea typeface="宋体" charset="-122"/>
                <a:sym typeface="Symbol" pitchFamily="18" charset="2"/>
              </a:rPr>
              <a:t>E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is said to 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cross</a:t>
            </a:r>
            <a:r>
              <a:rPr kumimoji="0" lang="en-US" altLang="zh-CN" sz="2000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 the cut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(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X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,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Y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) if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u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</a:t>
            </a:r>
            <a:r>
              <a:rPr kumimoji="0" lang="en-US" altLang="zh-CN" sz="1400" dirty="0">
                <a:latin typeface="Σψμβολ" pitchFamily="34" charset="0"/>
                <a:ea typeface="宋体" charset="-122"/>
              </a:rPr>
              <a:t>∈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X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and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v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</a:t>
            </a:r>
            <a:r>
              <a:rPr kumimoji="0" lang="en-US" altLang="zh-CN" sz="1400" dirty="0">
                <a:latin typeface="Σψμβολ" pitchFamily="34" charset="0"/>
                <a:ea typeface="宋体" charset="-122"/>
              </a:rPr>
              <a:t>∈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 </a:t>
            </a:r>
            <a:r>
              <a:rPr kumimoji="0" lang="en-US" altLang="zh-CN" sz="2000" i="1" dirty="0">
                <a:latin typeface="Times" pitchFamily="18" charset="0"/>
                <a:ea typeface="宋体" charset="-122"/>
              </a:rPr>
              <a:t>Y</a:t>
            </a:r>
            <a:r>
              <a:rPr kumimoji="0" lang="en-US" altLang="zh-CN" sz="2000" dirty="0">
                <a:latin typeface="Times" pitchFamily="18" charset="0"/>
                <a:ea typeface="宋体" charset="-122"/>
              </a:rPr>
              <a:t>.</a:t>
            </a:r>
          </a:p>
          <a:p>
            <a:pPr algn="l" eaLnBrk="1" hangingPunct="1">
              <a:buFontTx/>
              <a:buAutoNum type="arabicPeriod"/>
            </a:pPr>
            <a:r>
              <a:rPr kumimoji="0" lang="en-US" altLang="zh-CN" sz="2000" dirty="0">
                <a:ea typeface="宋体" charset="-122"/>
              </a:rPr>
              <a:t>A cut (</a:t>
            </a:r>
            <a:r>
              <a:rPr kumimoji="0" lang="en-US" altLang="zh-CN" sz="2000" i="1" dirty="0">
                <a:ea typeface="宋体" charset="-122"/>
              </a:rPr>
              <a:t>X</a:t>
            </a:r>
            <a:r>
              <a:rPr kumimoji="0" lang="en-US" altLang="zh-CN" sz="2000" dirty="0">
                <a:ea typeface="宋体" charset="-122"/>
              </a:rPr>
              <a:t>, </a:t>
            </a:r>
            <a:r>
              <a:rPr kumimoji="0" lang="en-US" altLang="zh-CN" sz="2000" i="1" dirty="0">
                <a:ea typeface="宋体" charset="-122"/>
              </a:rPr>
              <a:t>Y</a:t>
            </a:r>
            <a:r>
              <a:rPr kumimoji="0" lang="en-US" altLang="zh-CN" sz="2000" dirty="0">
                <a:ea typeface="宋体" charset="-122"/>
              </a:rPr>
              <a:t>) </a:t>
            </a:r>
            <a:r>
              <a:rPr kumimoji="0" lang="en-US" altLang="zh-CN" sz="2000" b="1" i="1" dirty="0">
                <a:solidFill>
                  <a:srgbClr val="FF0000"/>
                </a:solidFill>
                <a:ea typeface="宋体" charset="-122"/>
              </a:rPr>
              <a:t>respects</a:t>
            </a:r>
            <a:r>
              <a:rPr kumimoji="0" lang="en-US" altLang="zh-CN" sz="2000" dirty="0">
                <a:solidFill>
                  <a:srgbClr val="FF0000"/>
                </a:solidFill>
                <a:ea typeface="宋体" charset="-122"/>
              </a:rPr>
              <a:t> a set </a:t>
            </a:r>
            <a:r>
              <a:rPr kumimoji="0" lang="en-US" altLang="zh-CN" sz="20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0" lang="en-US" altLang="zh-CN" sz="2000" dirty="0">
                <a:solidFill>
                  <a:srgbClr val="FF0000"/>
                </a:solidFill>
                <a:ea typeface="宋体" charset="-122"/>
              </a:rPr>
              <a:t> of edges </a:t>
            </a:r>
            <a:r>
              <a:rPr kumimoji="0" lang="en-US" altLang="zh-CN" sz="2000" dirty="0">
                <a:ea typeface="宋体" charset="-122"/>
              </a:rPr>
              <a:t>if no edge in </a:t>
            </a:r>
            <a:r>
              <a:rPr kumimoji="0" lang="en-US" altLang="zh-CN" sz="2000" i="1" dirty="0">
                <a:ea typeface="宋体" charset="-122"/>
              </a:rPr>
              <a:t>A</a:t>
            </a:r>
            <a:r>
              <a:rPr kumimoji="0" lang="en-US" altLang="zh-CN" sz="2000" dirty="0">
                <a:ea typeface="宋体" charset="-122"/>
              </a:rPr>
              <a:t> crosses the cut.</a:t>
            </a:r>
          </a:p>
          <a:p>
            <a:pPr algn="l" eaLnBrk="1" hangingPunct="1">
              <a:buFontTx/>
              <a:buAutoNum type="arabicPeriod"/>
            </a:pPr>
            <a:r>
              <a:rPr kumimoji="0" lang="en-US" altLang="zh-CN" sz="2000" dirty="0">
                <a:ea typeface="宋体" charset="-122"/>
              </a:rPr>
              <a:t>An edge is a </a:t>
            </a:r>
            <a:r>
              <a:rPr kumimoji="0" lang="en-US" altLang="zh-CN" sz="2000" b="1" i="1" dirty="0">
                <a:solidFill>
                  <a:srgbClr val="FF0000"/>
                </a:solidFill>
                <a:ea typeface="宋体" charset="-122"/>
              </a:rPr>
              <a:t>light edge</a:t>
            </a:r>
            <a:r>
              <a:rPr kumimoji="0" lang="en-US" altLang="zh-CN" sz="2000" dirty="0">
                <a:ea typeface="宋体" charset="-122"/>
              </a:rPr>
              <a:t> crossing a cut if its weight is the minimum of any edge crossing the cut. </a:t>
            </a:r>
            <a:endParaRPr kumimoji="0" lang="en-US" altLang="zh-CN" sz="2000" dirty="0">
              <a:latin typeface="Times" pitchFamily="18" charset="0"/>
              <a:ea typeface="宋体" charset="-122"/>
            </a:endParaRPr>
          </a:p>
        </p:txBody>
      </p:sp>
      <p:sp>
        <p:nvSpPr>
          <p:cNvPr id="10243" name="Rectangle 6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How to find Safe Edges for </a:t>
            </a:r>
            <a:r>
              <a:rPr lang="en-US" altLang="zh-CN" sz="3600" i="1" dirty="0" smtClean="0"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sz="3600" dirty="0" smtClean="0">
                <a:solidFill>
                  <a:srgbClr val="FF9900"/>
                </a:solidFill>
                <a:ea typeface="宋体" charset="-122"/>
              </a:rPr>
              <a:t>Related Notions</a:t>
            </a:r>
          </a:p>
        </p:txBody>
      </p:sp>
      <p:sp>
        <p:nvSpPr>
          <p:cNvPr id="10245" name="Text Box 66"/>
          <p:cNvSpPr txBox="1">
            <a:spLocks noChangeArrowheads="1"/>
          </p:cNvSpPr>
          <p:nvPr/>
        </p:nvSpPr>
        <p:spPr bwMode="auto">
          <a:xfrm>
            <a:off x="1042988" y="59023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solidFill>
                  <a:srgbClr val="000000"/>
                </a:solidFill>
                <a:ea typeface="新細明體" pitchFamily="18" charset="-120"/>
              </a:rPr>
              <a:t>    Y</a:t>
            </a:r>
            <a:r>
              <a:rPr kumimoji="0" lang="en-US" altLang="zh-TW">
                <a:ea typeface="新細明體" pitchFamily="18" charset="-120"/>
              </a:rPr>
              <a:t>↓</a:t>
            </a:r>
          </a:p>
        </p:txBody>
      </p:sp>
      <p:grpSp>
        <p:nvGrpSpPr>
          <p:cNvPr id="10246" name="Group 67"/>
          <p:cNvGrpSpPr>
            <a:grpSpLocks/>
          </p:cNvGrpSpPr>
          <p:nvPr/>
        </p:nvGrpSpPr>
        <p:grpSpPr bwMode="auto">
          <a:xfrm>
            <a:off x="1978026" y="3933825"/>
            <a:ext cx="4608513" cy="2617788"/>
            <a:chOff x="657" y="965"/>
            <a:chExt cx="2903" cy="1649"/>
          </a:xfrm>
        </p:grpSpPr>
        <p:grpSp>
          <p:nvGrpSpPr>
            <p:cNvPr id="10251" name="Group 68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10304" name="Text Box 6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solidFill>
                      <a:srgbClr val="FF3300"/>
                    </a:solidFill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0305" name="Oval 7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2" name="Group 71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10302" name="Text Box 7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solidFill>
                      <a:srgbClr val="FF3300"/>
                    </a:solidFill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0303" name="Oval 7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3" name="Group 74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10300" name="Text Box 7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0301" name="Oval 7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4" name="Group 77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10298" name="Text Box 7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0299" name="Oval 7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5" name="Group 80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10296" name="Text Box 8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solidFill>
                      <a:srgbClr val="FF3300"/>
                    </a:solidFill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0297" name="Oval 8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6" name="Group 83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10294" name="Text Box 8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solidFill>
                      <a:srgbClr val="FF3300"/>
                    </a:solidFill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0295" name="Oval 8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7" name="Group 86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10292" name="Text Box 8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0293" name="Oval 8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8" name="Group 89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10290" name="Text Box 9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0291" name="Oval 9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259" name="Group 9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10288" name="Text Box 9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0289" name="Oval 94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0260" name="Line 95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96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97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98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99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100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01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102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103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104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105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106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107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108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Text Box 109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0275" name="Text Box 110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0276" name="Text Box 111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0277" name="Text Box 112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0278" name="Text Box 113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0279" name="Text Box 114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0280" name="Text Box 115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0281" name="Text Box 116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0282" name="Text Box 117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0283" name="Text Box 118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0284" name="Text Box 119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10285" name="Text Box 120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0286" name="Text Box 121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0287" name="Text Box 122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kumimoji="0"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0247" name="Freeform 123"/>
          <p:cNvSpPr>
            <a:spLocks/>
          </p:cNvSpPr>
          <p:nvPr/>
        </p:nvSpPr>
        <p:spPr bwMode="auto">
          <a:xfrm>
            <a:off x="1403351" y="3935413"/>
            <a:ext cx="6048375" cy="2100263"/>
          </a:xfrm>
          <a:custGeom>
            <a:avLst/>
            <a:gdLst>
              <a:gd name="T0" fmla="*/ 0 w 3810"/>
              <a:gd name="T1" fmla="*/ 1058 h 1323"/>
              <a:gd name="T2" fmla="*/ 816 w 3810"/>
              <a:gd name="T3" fmla="*/ 1058 h 1323"/>
              <a:gd name="T4" fmla="*/ 1769 w 3810"/>
              <a:gd name="T5" fmla="*/ 15 h 1323"/>
              <a:gd name="T6" fmla="*/ 2766 w 3810"/>
              <a:gd name="T7" fmla="*/ 1149 h 1323"/>
              <a:gd name="T8" fmla="*/ 3810 w 3810"/>
              <a:gd name="T9" fmla="*/ 1058 h 1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0" h="1323">
                <a:moveTo>
                  <a:pt x="0" y="1058"/>
                </a:moveTo>
                <a:cubicBezTo>
                  <a:pt x="260" y="1145"/>
                  <a:pt x="521" y="1232"/>
                  <a:pt x="816" y="1058"/>
                </a:cubicBezTo>
                <a:cubicBezTo>
                  <a:pt x="1111" y="884"/>
                  <a:pt x="1444" y="0"/>
                  <a:pt x="1769" y="15"/>
                </a:cubicBezTo>
                <a:cubicBezTo>
                  <a:pt x="2094" y="30"/>
                  <a:pt x="2426" y="975"/>
                  <a:pt x="2766" y="1149"/>
                </a:cubicBezTo>
                <a:cubicBezTo>
                  <a:pt x="3106" y="1323"/>
                  <a:pt x="3458" y="1190"/>
                  <a:pt x="3810" y="10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124"/>
          <p:cNvSpPr txBox="1">
            <a:spLocks noChangeArrowheads="1"/>
          </p:cNvSpPr>
          <p:nvPr/>
        </p:nvSpPr>
        <p:spPr bwMode="auto">
          <a:xfrm>
            <a:off x="1382713" y="49863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solidFill>
                  <a:srgbClr val="000000"/>
                </a:solidFill>
                <a:ea typeface="新細明體" pitchFamily="18" charset="-120"/>
              </a:rPr>
              <a:t>X</a:t>
            </a:r>
            <a:r>
              <a:rPr kumimoji="0" lang="en-US" altLang="zh-TW">
                <a:ea typeface="新細明體" pitchFamily="18" charset="-120"/>
              </a:rPr>
              <a:t>↑</a:t>
            </a:r>
          </a:p>
        </p:txBody>
      </p: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6875463" y="5038725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ea typeface="新細明體" pitchFamily="18" charset="-120"/>
              </a:rPr>
              <a:t>↑ </a:t>
            </a:r>
            <a:r>
              <a:rPr kumimoji="0" lang="en-US" altLang="zh-TW">
                <a:solidFill>
                  <a:srgbClr val="000000"/>
                </a:solidFill>
                <a:ea typeface="新細明體" pitchFamily="18" charset="-120"/>
              </a:rPr>
              <a:t>X</a:t>
            </a:r>
          </a:p>
        </p:txBody>
      </p:sp>
      <p:sp>
        <p:nvSpPr>
          <p:cNvPr id="10250" name="Text Box 126"/>
          <p:cNvSpPr txBox="1">
            <a:spLocks noChangeArrowheads="1"/>
          </p:cNvSpPr>
          <p:nvPr/>
        </p:nvSpPr>
        <p:spPr bwMode="auto">
          <a:xfrm>
            <a:off x="6838951" y="5902325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ea typeface="新細明體" pitchFamily="18" charset="-120"/>
              </a:rPr>
              <a:t> ↓ </a:t>
            </a:r>
            <a:r>
              <a:rPr kumimoji="0" lang="en-US" altLang="zh-TW">
                <a:solidFill>
                  <a:srgbClr val="000000"/>
                </a:solidFill>
                <a:ea typeface="新細明體" pitchFamily="18" charset="-120"/>
              </a:rPr>
              <a:t>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charset="-122"/>
              </a:rPr>
              <a:t>How to find Safe Edges for </a:t>
            </a:r>
            <a:r>
              <a:rPr lang="en-US" altLang="zh-CN" sz="3600" i="1" dirty="0">
                <a:ea typeface="宋体" charset="-122"/>
              </a:rPr>
              <a:t>A</a:t>
            </a:r>
            <a:endParaRPr lang="en-US" altLang="zh-CN" sz="3600" i="1" dirty="0" smtClean="0"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54963" cy="1739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ea typeface="宋体" charset="-122"/>
              </a:rPr>
              <a:t>Theorem 23.1</a:t>
            </a:r>
            <a:r>
              <a:rPr lang="en-US" altLang="zh-CN" sz="2000" smtClean="0">
                <a:ea typeface="宋体" charset="-122"/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Let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= (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) be a connected, undirected graph with real-valued weight function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w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defined on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. Let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be a subset of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that is included in some minimum spanning tree for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let (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Y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) be any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 cut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of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that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 respects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and let (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) be a 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light edge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crossing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(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Y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). Then, edge (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) is 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safe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 for </a:t>
            </a:r>
            <a:r>
              <a:rPr lang="en-US" altLang="zh-CN" sz="2000" i="1" smtClean="0">
                <a:solidFill>
                  <a:schemeClr val="tx1"/>
                </a:solidFill>
                <a:ea typeface="宋体" charset="-122"/>
              </a:rPr>
              <a:t>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.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339850" y="5876925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i="1">
                <a:solidFill>
                  <a:srgbClr val="000000"/>
                </a:solidFill>
                <a:ea typeface="新細明體" pitchFamily="18" charset="-120"/>
              </a:rPr>
              <a:t>Y</a:t>
            </a:r>
            <a:r>
              <a:rPr kumimoji="0" lang="en-US" altLang="zh-TW">
                <a:ea typeface="新細明體" pitchFamily="18" charset="-120"/>
              </a:rPr>
              <a:t>↓</a:t>
            </a:r>
          </a:p>
        </p:txBody>
      </p:sp>
      <p:grpSp>
        <p:nvGrpSpPr>
          <p:cNvPr id="11269" name="Group 73"/>
          <p:cNvGrpSpPr>
            <a:grpSpLocks/>
          </p:cNvGrpSpPr>
          <p:nvPr/>
        </p:nvGrpSpPr>
        <p:grpSpPr bwMode="auto">
          <a:xfrm>
            <a:off x="1978025" y="4246563"/>
            <a:ext cx="4654550" cy="2016125"/>
            <a:chOff x="1246" y="2675"/>
            <a:chExt cx="2932" cy="1270"/>
          </a:xfrm>
        </p:grpSpPr>
        <p:grpSp>
          <p:nvGrpSpPr>
            <p:cNvPr id="11285" name="Group 8"/>
            <p:cNvGrpSpPr>
              <a:grpSpLocks/>
            </p:cNvGrpSpPr>
            <p:nvPr/>
          </p:nvGrpSpPr>
          <p:grpSpPr bwMode="auto">
            <a:xfrm>
              <a:off x="1246" y="3205"/>
              <a:ext cx="196" cy="250"/>
              <a:chOff x="2368" y="1750"/>
              <a:chExt cx="196" cy="250"/>
            </a:xfrm>
          </p:grpSpPr>
          <p:sp>
            <p:nvSpPr>
              <p:cNvPr id="1131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CN" sz="2000" b="1" i="1">
                    <a:solidFill>
                      <a:srgbClr val="FF3300"/>
                    </a:solidFill>
                    <a:ea typeface="新細明體" pitchFamily="18" charset="-120"/>
                  </a:rPr>
                  <a:t>x</a:t>
                </a:r>
              </a:p>
            </p:txBody>
          </p:sp>
          <p:sp>
            <p:nvSpPr>
              <p:cNvPr id="1132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86" name="Group 11"/>
            <p:cNvGrpSpPr>
              <a:grpSpLocks/>
            </p:cNvGrpSpPr>
            <p:nvPr/>
          </p:nvGrpSpPr>
          <p:grpSpPr bwMode="auto">
            <a:xfrm>
              <a:off x="1745" y="2706"/>
              <a:ext cx="194" cy="250"/>
              <a:chOff x="2368" y="1750"/>
              <a:chExt cx="194" cy="250"/>
            </a:xfrm>
          </p:grpSpPr>
          <p:sp>
            <p:nvSpPr>
              <p:cNvPr id="1131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solidFill>
                      <a:srgbClr val="FF3300"/>
                    </a:solidFill>
                    <a:ea typeface="新細明體" pitchFamily="18" charset="-120"/>
                  </a:rPr>
                  <a:t>y</a:t>
                </a:r>
              </a:p>
            </p:txBody>
          </p:sp>
          <p:sp>
            <p:nvSpPr>
              <p:cNvPr id="1131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87" name="Group 14"/>
            <p:cNvGrpSpPr>
              <a:grpSpLocks/>
            </p:cNvGrpSpPr>
            <p:nvPr/>
          </p:nvGrpSpPr>
          <p:grpSpPr bwMode="auto">
            <a:xfrm>
              <a:off x="1745" y="3695"/>
              <a:ext cx="194" cy="250"/>
              <a:chOff x="2368" y="1750"/>
              <a:chExt cx="194" cy="250"/>
            </a:xfrm>
          </p:grpSpPr>
          <p:sp>
            <p:nvSpPr>
              <p:cNvPr id="1131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1131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88" name="Group 17"/>
            <p:cNvGrpSpPr>
              <a:grpSpLocks/>
            </p:cNvGrpSpPr>
            <p:nvPr/>
          </p:nvGrpSpPr>
          <p:grpSpPr bwMode="auto">
            <a:xfrm>
              <a:off x="2595" y="2675"/>
              <a:ext cx="205" cy="250"/>
              <a:chOff x="2368" y="1750"/>
              <a:chExt cx="205" cy="250"/>
            </a:xfrm>
          </p:grpSpPr>
          <p:sp>
            <p:nvSpPr>
              <p:cNvPr id="1131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ea typeface="新細明體" pitchFamily="18" charset="-120"/>
                  </a:rPr>
                  <a:t>u</a:t>
                </a:r>
              </a:p>
            </p:txBody>
          </p:sp>
          <p:sp>
            <p:nvSpPr>
              <p:cNvPr id="1131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89" name="Group 20"/>
            <p:cNvGrpSpPr>
              <a:grpSpLocks/>
            </p:cNvGrpSpPr>
            <p:nvPr/>
          </p:nvGrpSpPr>
          <p:grpSpPr bwMode="auto">
            <a:xfrm>
              <a:off x="3409" y="2675"/>
              <a:ext cx="194" cy="250"/>
              <a:chOff x="2368" y="1750"/>
              <a:chExt cx="194" cy="250"/>
            </a:xfrm>
          </p:grpSpPr>
          <p:sp>
            <p:nvSpPr>
              <p:cNvPr id="1131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solidFill>
                      <a:srgbClr val="FF3300"/>
                    </a:solidFill>
                    <a:ea typeface="新細明體" pitchFamily="18" charset="-120"/>
                  </a:rPr>
                  <a:t>v</a:t>
                </a:r>
              </a:p>
            </p:txBody>
          </p:sp>
          <p:sp>
            <p:nvSpPr>
              <p:cNvPr id="1131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90" name="Group 23"/>
            <p:cNvGrpSpPr>
              <a:grpSpLocks/>
            </p:cNvGrpSpPr>
            <p:nvPr/>
          </p:nvGrpSpPr>
          <p:grpSpPr bwMode="auto">
            <a:xfrm>
              <a:off x="3955" y="3174"/>
              <a:ext cx="223" cy="250"/>
              <a:chOff x="2368" y="1750"/>
              <a:chExt cx="223" cy="250"/>
            </a:xfrm>
          </p:grpSpPr>
          <p:sp>
            <p:nvSpPr>
              <p:cNvPr id="1130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solidFill>
                      <a:srgbClr val="FF3300"/>
                    </a:solidFill>
                    <a:ea typeface="新細明體" pitchFamily="18" charset="-120"/>
                  </a:rPr>
                  <a:t>w</a:t>
                </a:r>
              </a:p>
            </p:txBody>
          </p:sp>
          <p:sp>
            <p:nvSpPr>
              <p:cNvPr id="1131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91" name="Group 26"/>
            <p:cNvGrpSpPr>
              <a:grpSpLocks/>
            </p:cNvGrpSpPr>
            <p:nvPr/>
          </p:nvGrpSpPr>
          <p:grpSpPr bwMode="auto">
            <a:xfrm>
              <a:off x="3411" y="3695"/>
              <a:ext cx="194" cy="250"/>
              <a:chOff x="2368" y="1750"/>
              <a:chExt cx="194" cy="250"/>
            </a:xfrm>
          </p:grpSpPr>
          <p:sp>
            <p:nvSpPr>
              <p:cNvPr id="1130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ea typeface="新細明體" pitchFamily="18" charset="-120"/>
                  </a:rPr>
                  <a:t>z</a:t>
                </a:r>
              </a:p>
            </p:txBody>
          </p:sp>
          <p:sp>
            <p:nvSpPr>
              <p:cNvPr id="1130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92" name="Group 29"/>
            <p:cNvGrpSpPr>
              <a:grpSpLocks/>
            </p:cNvGrpSpPr>
            <p:nvPr/>
          </p:nvGrpSpPr>
          <p:grpSpPr bwMode="auto">
            <a:xfrm>
              <a:off x="2593" y="3695"/>
              <a:ext cx="196" cy="250"/>
              <a:chOff x="2368" y="1750"/>
              <a:chExt cx="196" cy="250"/>
            </a:xfrm>
          </p:grpSpPr>
          <p:sp>
            <p:nvSpPr>
              <p:cNvPr id="11305" name="Text Box 3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ea typeface="新細明體" pitchFamily="18" charset="-120"/>
                  </a:rPr>
                  <a:t>q</a:t>
                </a:r>
              </a:p>
            </p:txBody>
          </p:sp>
          <p:sp>
            <p:nvSpPr>
              <p:cNvPr id="11306" name="Oval 3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293" name="Group 32"/>
            <p:cNvGrpSpPr>
              <a:grpSpLocks/>
            </p:cNvGrpSpPr>
            <p:nvPr/>
          </p:nvGrpSpPr>
          <p:grpSpPr bwMode="auto">
            <a:xfrm>
              <a:off x="2154" y="3219"/>
              <a:ext cx="182" cy="250"/>
              <a:chOff x="1519" y="1706"/>
              <a:chExt cx="182" cy="250"/>
            </a:xfrm>
          </p:grpSpPr>
          <p:sp>
            <p:nvSpPr>
              <p:cNvPr id="11303" name="Text Box 3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kumimoji="0" lang="en-US" altLang="zh-TW" sz="2000" b="1" i="1"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11304" name="Oval 34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4" name="Line 35"/>
            <p:cNvSpPr>
              <a:spLocks noChangeShapeType="1"/>
            </p:cNvSpPr>
            <p:nvPr/>
          </p:nvSpPr>
          <p:spPr bwMode="auto">
            <a:xfrm flipV="1">
              <a:off x="1382" y="2902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6"/>
            <p:cNvSpPr>
              <a:spLocks noChangeShapeType="1"/>
            </p:cNvSpPr>
            <p:nvPr/>
          </p:nvSpPr>
          <p:spPr bwMode="auto">
            <a:xfrm>
              <a:off x="1382" y="3446"/>
              <a:ext cx="409" cy="31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7"/>
            <p:cNvSpPr>
              <a:spLocks noChangeShapeType="1"/>
            </p:cNvSpPr>
            <p:nvPr/>
          </p:nvSpPr>
          <p:spPr bwMode="auto">
            <a:xfrm>
              <a:off x="1836" y="2947"/>
              <a:ext cx="0" cy="81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8"/>
            <p:cNvSpPr>
              <a:spLocks noChangeShapeType="1"/>
            </p:cNvSpPr>
            <p:nvPr/>
          </p:nvSpPr>
          <p:spPr bwMode="auto">
            <a:xfrm>
              <a:off x="1927" y="2811"/>
              <a:ext cx="68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9"/>
            <p:cNvSpPr>
              <a:spLocks noChangeShapeType="1"/>
            </p:cNvSpPr>
            <p:nvPr/>
          </p:nvSpPr>
          <p:spPr bwMode="auto">
            <a:xfrm>
              <a:off x="1927" y="3854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41"/>
            <p:cNvSpPr>
              <a:spLocks noChangeShapeType="1"/>
            </p:cNvSpPr>
            <p:nvPr/>
          </p:nvSpPr>
          <p:spPr bwMode="auto">
            <a:xfrm>
              <a:off x="2743" y="2902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43"/>
            <p:cNvSpPr>
              <a:spLocks noChangeShapeType="1"/>
            </p:cNvSpPr>
            <p:nvPr/>
          </p:nvSpPr>
          <p:spPr bwMode="auto">
            <a:xfrm>
              <a:off x="3514" y="2902"/>
              <a:ext cx="0" cy="86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47"/>
            <p:cNvSpPr>
              <a:spLocks noChangeShapeType="1"/>
            </p:cNvSpPr>
            <p:nvPr/>
          </p:nvSpPr>
          <p:spPr bwMode="auto">
            <a:xfrm flipV="1">
              <a:off x="1881" y="3430"/>
              <a:ext cx="273" cy="33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48"/>
            <p:cNvSpPr>
              <a:spLocks noChangeShapeType="1"/>
            </p:cNvSpPr>
            <p:nvPr/>
          </p:nvSpPr>
          <p:spPr bwMode="auto">
            <a:xfrm flipV="1">
              <a:off x="2290" y="2886"/>
              <a:ext cx="363" cy="379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0" name="Freeform 63"/>
          <p:cNvSpPr>
            <a:spLocks/>
          </p:cNvSpPr>
          <p:nvPr/>
        </p:nvSpPr>
        <p:spPr bwMode="auto">
          <a:xfrm>
            <a:off x="1403350" y="3860800"/>
            <a:ext cx="6048375" cy="2100263"/>
          </a:xfrm>
          <a:custGeom>
            <a:avLst/>
            <a:gdLst>
              <a:gd name="T0" fmla="*/ 0 w 3810"/>
              <a:gd name="T1" fmla="*/ 1679575 h 1323"/>
              <a:gd name="T2" fmla="*/ 1295400 w 3810"/>
              <a:gd name="T3" fmla="*/ 1679575 h 1323"/>
              <a:gd name="T4" fmla="*/ 2808288 w 3810"/>
              <a:gd name="T5" fmla="*/ 23813 h 1323"/>
              <a:gd name="T6" fmla="*/ 4391025 w 3810"/>
              <a:gd name="T7" fmla="*/ 1824038 h 1323"/>
              <a:gd name="T8" fmla="*/ 6048375 w 3810"/>
              <a:gd name="T9" fmla="*/ 1679575 h 1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0" h="1323">
                <a:moveTo>
                  <a:pt x="0" y="1058"/>
                </a:moveTo>
                <a:cubicBezTo>
                  <a:pt x="260" y="1145"/>
                  <a:pt x="521" y="1232"/>
                  <a:pt x="816" y="1058"/>
                </a:cubicBezTo>
                <a:cubicBezTo>
                  <a:pt x="1111" y="884"/>
                  <a:pt x="1444" y="0"/>
                  <a:pt x="1769" y="15"/>
                </a:cubicBezTo>
                <a:cubicBezTo>
                  <a:pt x="2094" y="30"/>
                  <a:pt x="2426" y="975"/>
                  <a:pt x="2766" y="1149"/>
                </a:cubicBezTo>
                <a:cubicBezTo>
                  <a:pt x="3106" y="1323"/>
                  <a:pt x="3458" y="1190"/>
                  <a:pt x="3810" y="10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64"/>
          <p:cNvSpPr txBox="1">
            <a:spLocks noChangeArrowheads="1"/>
          </p:cNvSpPr>
          <p:nvPr/>
        </p:nvSpPr>
        <p:spPr bwMode="auto">
          <a:xfrm>
            <a:off x="1382713" y="4986338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i="1">
                <a:solidFill>
                  <a:srgbClr val="000000"/>
                </a:solidFill>
                <a:ea typeface="新細明體" pitchFamily="18" charset="-120"/>
              </a:rPr>
              <a:t>X</a:t>
            </a:r>
            <a:r>
              <a:rPr kumimoji="0" lang="en-US" altLang="zh-TW">
                <a:ea typeface="新細明體" pitchFamily="18" charset="-120"/>
              </a:rPr>
              <a:t>↑</a:t>
            </a:r>
          </a:p>
        </p:txBody>
      </p:sp>
      <p:sp>
        <p:nvSpPr>
          <p:cNvPr id="11272" name="Text Box 65"/>
          <p:cNvSpPr txBox="1">
            <a:spLocks noChangeArrowheads="1"/>
          </p:cNvSpPr>
          <p:nvPr/>
        </p:nvSpPr>
        <p:spPr bwMode="auto">
          <a:xfrm>
            <a:off x="6875463" y="5038725"/>
            <a:ext cx="75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ea typeface="新細明體" pitchFamily="18" charset="-120"/>
              </a:rPr>
              <a:t>↑ </a:t>
            </a:r>
            <a:r>
              <a:rPr kumimoji="0" lang="en-US" altLang="zh-TW" i="1">
                <a:solidFill>
                  <a:srgbClr val="000000"/>
                </a:solidFill>
                <a:ea typeface="新細明體" pitchFamily="18" charset="-120"/>
              </a:rPr>
              <a:t>X</a:t>
            </a:r>
          </a:p>
        </p:txBody>
      </p:sp>
      <p:sp>
        <p:nvSpPr>
          <p:cNvPr id="11273" name="Text Box 66"/>
          <p:cNvSpPr txBox="1">
            <a:spLocks noChangeArrowheads="1"/>
          </p:cNvSpPr>
          <p:nvPr/>
        </p:nvSpPr>
        <p:spPr bwMode="auto">
          <a:xfrm>
            <a:off x="6886575" y="59023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>
                <a:ea typeface="新細明體" pitchFamily="18" charset="-120"/>
              </a:rPr>
              <a:t>↓ </a:t>
            </a:r>
            <a:r>
              <a:rPr kumimoji="0" lang="en-US" altLang="zh-TW" i="1">
                <a:solidFill>
                  <a:srgbClr val="000000"/>
                </a:solidFill>
                <a:ea typeface="新細明體" pitchFamily="18" charset="-120"/>
              </a:rPr>
              <a:t>Y</a:t>
            </a:r>
          </a:p>
        </p:txBody>
      </p:sp>
      <p:sp>
        <p:nvSpPr>
          <p:cNvPr id="11274" name="Line 67"/>
          <p:cNvSpPr>
            <a:spLocks noChangeShapeType="1"/>
          </p:cNvSpPr>
          <p:nvPr/>
        </p:nvSpPr>
        <p:spPr bwMode="auto">
          <a:xfrm flipH="1" flipV="1">
            <a:off x="3635375" y="5445125"/>
            <a:ext cx="504825" cy="504825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69"/>
          <p:cNvSpPr>
            <a:spLocks noChangeShapeType="1"/>
          </p:cNvSpPr>
          <p:nvPr/>
        </p:nvSpPr>
        <p:spPr bwMode="auto">
          <a:xfrm flipV="1">
            <a:off x="5724525" y="5373688"/>
            <a:ext cx="647700" cy="576262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70"/>
          <p:cNvSpPr>
            <a:spLocks noChangeShapeType="1"/>
          </p:cNvSpPr>
          <p:nvPr/>
        </p:nvSpPr>
        <p:spPr bwMode="auto">
          <a:xfrm flipV="1">
            <a:off x="4443413" y="4465638"/>
            <a:ext cx="968375" cy="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71"/>
          <p:cNvSpPr>
            <a:spLocks noChangeShapeType="1"/>
          </p:cNvSpPr>
          <p:nvPr/>
        </p:nvSpPr>
        <p:spPr bwMode="auto">
          <a:xfrm>
            <a:off x="5651500" y="4581525"/>
            <a:ext cx="649288" cy="5762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72"/>
          <p:cNvSpPr>
            <a:spLocks noChangeShapeType="1"/>
          </p:cNvSpPr>
          <p:nvPr/>
        </p:nvSpPr>
        <p:spPr bwMode="auto">
          <a:xfrm flipV="1">
            <a:off x="4427538" y="6092825"/>
            <a:ext cx="968375" cy="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Rectangle 74"/>
          <p:cNvSpPr>
            <a:spLocks noChangeArrowheads="1"/>
          </p:cNvSpPr>
          <p:nvPr/>
        </p:nvSpPr>
        <p:spPr bwMode="auto">
          <a:xfrm>
            <a:off x="2339975" y="5589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ea typeface="新細明體" pitchFamily="18" charset="-120"/>
              </a:rPr>
              <a:t>8</a:t>
            </a:r>
          </a:p>
        </p:txBody>
      </p:sp>
      <p:sp>
        <p:nvSpPr>
          <p:cNvPr id="11280" name="Rectangle 75"/>
          <p:cNvSpPr>
            <a:spLocks noChangeArrowheads="1"/>
          </p:cNvSpPr>
          <p:nvPr/>
        </p:nvSpPr>
        <p:spPr bwMode="auto">
          <a:xfrm>
            <a:off x="2700338" y="4797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ea typeface="新細明體" pitchFamily="18" charset="-120"/>
              </a:rPr>
              <a:t>9</a:t>
            </a:r>
          </a:p>
        </p:txBody>
      </p:sp>
      <p:sp>
        <p:nvSpPr>
          <p:cNvPr id="11281" name="Rectangle 76"/>
          <p:cNvSpPr>
            <a:spLocks noChangeArrowheads="1"/>
          </p:cNvSpPr>
          <p:nvPr/>
        </p:nvSpPr>
        <p:spPr bwMode="auto">
          <a:xfrm>
            <a:off x="3276600" y="4076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ea typeface="新細明體" pitchFamily="18" charset="-120"/>
              </a:rPr>
              <a:t>8</a:t>
            </a:r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4859338" y="4076700"/>
            <a:ext cx="336550" cy="4572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7</a:t>
            </a:r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5584825" y="5013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ea typeface="新細明體" pitchFamily="18" charset="-120"/>
              </a:rPr>
              <a:t>9</a:t>
            </a:r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6156325" y="5445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ea typeface="新細明體" pitchFamily="18" charset="-12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 descr="blue055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15888"/>
            <a:ext cx="7696200" cy="1219200"/>
          </a:xfrm>
        </p:spPr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en-US" altLang="zh-CN" smtClean="0">
                <a:ea typeface="宋体" charset="-122"/>
              </a:rPr>
              <a:t>Proof of Theorem 23.1</a:t>
            </a:r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2771775" y="1412875"/>
            <a:ext cx="6264275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Proof: </a:t>
            </a:r>
            <a:r>
              <a:rPr lang="en-US" altLang="zh-CN" sz="1800">
                <a:ea typeface="宋体" charset="-122"/>
              </a:rPr>
              <a:t>Let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 be a MST including </a:t>
            </a:r>
            <a:r>
              <a:rPr lang="en-US" altLang="zh-CN" sz="1800" i="1">
                <a:ea typeface="宋体" charset="-122"/>
              </a:rPr>
              <a:t>A. </a:t>
            </a:r>
            <a:r>
              <a:rPr lang="en-US" altLang="zh-CN" sz="1800">
                <a:ea typeface="宋体" charset="-122"/>
              </a:rPr>
              <a:t>It suffices to consider two cases: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b="1">
                <a:ea typeface="宋体" charset="-122"/>
              </a:rPr>
              <a:t>Case 1</a:t>
            </a:r>
            <a:r>
              <a:rPr lang="en-US" altLang="zh-CN" sz="1800">
                <a:ea typeface="宋体" charset="-122"/>
              </a:rPr>
              <a:t>: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 contains the light edge 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).  We are done;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b="1">
                <a:ea typeface="宋体" charset="-122"/>
              </a:rPr>
              <a:t>Case 2</a:t>
            </a:r>
            <a:r>
              <a:rPr lang="en-US" altLang="zh-CN" sz="1800">
                <a:ea typeface="宋体" charset="-122"/>
              </a:rPr>
              <a:t>: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 does not contain the light edge 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). In order to show that 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 is a safe edge for </a:t>
            </a:r>
            <a:r>
              <a:rPr lang="en-US" altLang="zh-CN" sz="1800" i="1">
                <a:ea typeface="宋体" charset="-122"/>
              </a:rPr>
              <a:t>A</a:t>
            </a:r>
            <a:r>
              <a:rPr lang="en-US" altLang="zh-CN" sz="1800">
                <a:ea typeface="宋体" charset="-122"/>
              </a:rPr>
              <a:t>, we shall construct another MST </a:t>
            </a:r>
            <a:r>
              <a:rPr lang="en-US" altLang="zh-CN" sz="1800" i="1">
                <a:ea typeface="宋体" charset="-122"/>
              </a:rPr>
              <a:t>T’</a:t>
            </a:r>
            <a:r>
              <a:rPr lang="en-US" altLang="zh-CN" sz="1800">
                <a:ea typeface="宋体" charset="-122"/>
              </a:rPr>
              <a:t> that includes </a:t>
            </a:r>
            <a:r>
              <a:rPr lang="en-US" altLang="zh-CN" sz="1800" i="1">
                <a:ea typeface="宋体" charset="-122"/>
              </a:rPr>
              <a:t>A</a:t>
            </a:r>
            <a:r>
              <a:rPr lang="en-US" altLang="zh-CN" sz="1800">
                <a:ea typeface="宋体" charset="-122"/>
                <a:sym typeface="Symbol" pitchFamily="18" charset="2"/>
              </a:rPr>
              <a:t>{</a:t>
            </a:r>
            <a:r>
              <a:rPr lang="en-US" altLang="zh-CN" sz="1800">
                <a:ea typeface="宋体" charset="-122"/>
              </a:rPr>
              <a:t>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)}.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            The edge 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 forms a cycle with the edges on the path </a:t>
            </a:r>
            <a:r>
              <a:rPr lang="en-US" altLang="zh-CN" sz="1800" i="1">
                <a:ea typeface="宋体" charset="-122"/>
              </a:rPr>
              <a:t>p</a:t>
            </a:r>
            <a:r>
              <a:rPr lang="en-US" altLang="zh-CN" sz="1800">
                <a:ea typeface="宋体" charset="-122"/>
              </a:rPr>
              <a:t> from 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 to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 in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. Since </a:t>
            </a:r>
            <a:r>
              <a:rPr lang="en-US" altLang="zh-CN" sz="1800" i="1">
                <a:ea typeface="宋体" charset="-122"/>
              </a:rPr>
              <a:t>u </a:t>
            </a:r>
            <a:r>
              <a:rPr lang="en-US" altLang="zh-CN" sz="1800">
                <a:ea typeface="宋体" charset="-122"/>
              </a:rPr>
              <a:t>and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 are on opposite sides of the cut (</a:t>
            </a:r>
            <a:r>
              <a:rPr lang="en-US" altLang="zh-CN" sz="1800" i="1">
                <a:ea typeface="宋体" charset="-122"/>
              </a:rPr>
              <a:t>X</a:t>
            </a:r>
            <a:r>
              <a:rPr lang="en-US" altLang="zh-CN" sz="1800">
                <a:ea typeface="宋体" charset="-122"/>
              </a:rPr>
              <a:t>,</a:t>
            </a:r>
            <a:r>
              <a:rPr lang="en-US" altLang="zh-CN" sz="1800" i="1">
                <a:ea typeface="宋体" charset="-122"/>
              </a:rPr>
              <a:t>Y</a:t>
            </a:r>
            <a:r>
              <a:rPr lang="en-US" altLang="zh-CN" sz="1800">
                <a:ea typeface="宋体" charset="-122"/>
              </a:rPr>
              <a:t>), there is at least one edge in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 on the path </a:t>
            </a:r>
            <a:r>
              <a:rPr lang="en-US" altLang="zh-CN" sz="1800" i="1">
                <a:ea typeface="宋体" charset="-122"/>
              </a:rPr>
              <a:t>p</a:t>
            </a:r>
            <a:r>
              <a:rPr lang="en-US" altLang="zh-CN" sz="1800">
                <a:ea typeface="宋体" charset="-122"/>
              </a:rPr>
              <a:t> that also crosses the cut. Let (</a:t>
            </a:r>
            <a:r>
              <a:rPr lang="en-US" altLang="zh-CN" sz="1800" i="1">
                <a:ea typeface="宋体" charset="-122"/>
              </a:rPr>
              <a:t>x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y</a:t>
            </a:r>
            <a:r>
              <a:rPr lang="en-US" altLang="zh-CN" sz="1800">
                <a:ea typeface="宋体" charset="-122"/>
              </a:rPr>
              <a:t>) be any such edge. Since (</a:t>
            </a:r>
            <a:r>
              <a:rPr lang="en-US" altLang="zh-CN" sz="1800" i="1">
                <a:ea typeface="宋体" charset="-122"/>
              </a:rPr>
              <a:t>x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y</a:t>
            </a:r>
            <a:r>
              <a:rPr lang="en-US" altLang="zh-CN" sz="1800">
                <a:ea typeface="宋体" charset="-122"/>
              </a:rPr>
              <a:t>) is on the unique path from </a:t>
            </a:r>
            <a:r>
              <a:rPr lang="en-US" altLang="zh-CN" sz="1800" i="1">
                <a:ea typeface="宋体" charset="-122"/>
              </a:rPr>
              <a:t>u </a:t>
            </a:r>
            <a:r>
              <a:rPr lang="en-US" altLang="zh-CN" sz="1800">
                <a:ea typeface="宋体" charset="-122"/>
              </a:rPr>
              <a:t>to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 in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, removing (</a:t>
            </a:r>
            <a:r>
              <a:rPr lang="en-US" altLang="zh-CN" sz="1800" i="1">
                <a:ea typeface="宋体" charset="-122"/>
              </a:rPr>
              <a:t>x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y</a:t>
            </a:r>
            <a:r>
              <a:rPr lang="en-US" altLang="zh-CN" sz="1800">
                <a:ea typeface="宋体" charset="-122"/>
              </a:rPr>
              <a:t>) breaks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 into two components. Adding 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 reconnects them to form a new </a:t>
            </a:r>
            <a:r>
              <a:rPr lang="en-US" altLang="zh-CN" sz="1800" i="1">
                <a:solidFill>
                  <a:srgbClr val="FF0000"/>
                </a:solidFill>
                <a:ea typeface="宋体" charset="-122"/>
              </a:rPr>
              <a:t>spanning tree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1800" i="1">
                <a:ea typeface="宋体" charset="-122"/>
              </a:rPr>
              <a:t>T’ </a:t>
            </a:r>
            <a:r>
              <a:rPr lang="en-US" altLang="zh-CN" sz="1800">
                <a:ea typeface="宋体" charset="-122"/>
              </a:rPr>
              <a:t>= </a:t>
            </a:r>
            <a:r>
              <a:rPr lang="en-US" altLang="zh-CN" sz="1800" i="1">
                <a:ea typeface="宋体" charset="-122"/>
              </a:rPr>
              <a:t>T</a:t>
            </a:r>
            <a:r>
              <a:rPr lang="en-US" altLang="zh-CN" sz="1800">
                <a:ea typeface="宋体" charset="-122"/>
              </a:rPr>
              <a:t>-{(</a:t>
            </a:r>
            <a:r>
              <a:rPr lang="en-US" altLang="zh-CN" sz="1800" i="1">
                <a:ea typeface="宋体" charset="-122"/>
              </a:rPr>
              <a:t>x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y</a:t>
            </a:r>
            <a:r>
              <a:rPr lang="en-US" altLang="zh-CN" sz="1800">
                <a:ea typeface="宋体" charset="-122"/>
              </a:rPr>
              <a:t>)} </a:t>
            </a:r>
            <a:r>
              <a:rPr lang="en-US" altLang="zh-CN" sz="1800">
                <a:ea typeface="宋体" charset="-122"/>
                <a:sym typeface="Symbol" pitchFamily="18" charset="2"/>
              </a:rPr>
              <a:t>{</a:t>
            </a:r>
            <a:r>
              <a:rPr lang="en-US" altLang="zh-CN" sz="1800">
                <a:ea typeface="宋体" charset="-122"/>
              </a:rPr>
              <a:t>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)}.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            It is easy to show that </a:t>
            </a:r>
            <a:r>
              <a:rPr lang="en-US" altLang="zh-CN" sz="1800" i="1">
                <a:ea typeface="宋体" charset="-122"/>
              </a:rPr>
              <a:t>T’</a:t>
            </a:r>
            <a:r>
              <a:rPr lang="en-US" altLang="zh-CN" sz="1800">
                <a:ea typeface="宋体" charset="-122"/>
              </a:rPr>
              <a:t> is a </a:t>
            </a:r>
            <a:r>
              <a:rPr lang="en-US" altLang="zh-CN" sz="1800" i="1">
                <a:solidFill>
                  <a:srgbClr val="FF0000"/>
                </a:solidFill>
                <a:ea typeface="宋体" charset="-122"/>
              </a:rPr>
              <a:t>minimum spanning tree</a:t>
            </a:r>
            <a:r>
              <a:rPr lang="en-US" altLang="zh-CN" sz="1800">
                <a:ea typeface="宋体" charset="-122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            It also is easy to show that </a:t>
            </a:r>
            <a:r>
              <a:rPr lang="en-US" altLang="zh-CN" sz="1800" i="1">
                <a:ea typeface="宋体" charset="-122"/>
              </a:rPr>
              <a:t>T’</a:t>
            </a:r>
            <a:r>
              <a:rPr lang="en-US" altLang="zh-CN" sz="1800">
                <a:ea typeface="宋体" charset="-122"/>
              </a:rPr>
              <a:t> includes </a:t>
            </a:r>
            <a:r>
              <a:rPr lang="en-US" altLang="zh-CN" sz="1800" i="1">
                <a:ea typeface="宋体" charset="-122"/>
              </a:rPr>
              <a:t>A</a:t>
            </a:r>
            <a:r>
              <a:rPr lang="en-US" altLang="zh-CN" sz="1800">
                <a:ea typeface="宋体" charset="-122"/>
                <a:sym typeface="Symbol" pitchFamily="18" charset="2"/>
              </a:rPr>
              <a:t>{</a:t>
            </a:r>
            <a:r>
              <a:rPr lang="en-US" altLang="zh-CN" sz="1800">
                <a:ea typeface="宋体" charset="-122"/>
              </a:rPr>
              <a:t>(</a:t>
            </a:r>
            <a:r>
              <a:rPr lang="en-US" altLang="zh-CN" sz="1800" i="1">
                <a:ea typeface="宋体" charset="-122"/>
              </a:rPr>
              <a:t>u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)}. </a:t>
            </a:r>
          </a:p>
        </p:txBody>
      </p:sp>
      <p:grpSp>
        <p:nvGrpSpPr>
          <p:cNvPr id="12292" name="Group 13"/>
          <p:cNvGrpSpPr>
            <a:grpSpLocks/>
          </p:cNvGrpSpPr>
          <p:nvPr/>
        </p:nvGrpSpPr>
        <p:grpSpPr bwMode="auto">
          <a:xfrm>
            <a:off x="23813" y="4437063"/>
            <a:ext cx="2676525" cy="2370137"/>
            <a:chOff x="60" y="1202"/>
            <a:chExt cx="2717" cy="2107"/>
          </a:xfrm>
        </p:grpSpPr>
        <p:pic>
          <p:nvPicPr>
            <p:cNvPr id="12298" name="Picture 8" descr="untitled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231"/>
              <a:ext cx="2358" cy="2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355" y="1311"/>
              <a:ext cx="2422" cy="984"/>
            </a:xfrm>
            <a:custGeom>
              <a:avLst/>
              <a:gdLst>
                <a:gd name="T0" fmla="*/ 598 w 2422"/>
                <a:gd name="T1" fmla="*/ 824 h 984"/>
                <a:gd name="T2" fmla="*/ 201 w 2422"/>
                <a:gd name="T3" fmla="*/ 973 h 984"/>
                <a:gd name="T4" fmla="*/ 72 w 2422"/>
                <a:gd name="T5" fmla="*/ 953 h 984"/>
                <a:gd name="T6" fmla="*/ 32 w 2422"/>
                <a:gd name="T7" fmla="*/ 894 h 984"/>
                <a:gd name="T8" fmla="*/ 12 w 2422"/>
                <a:gd name="T9" fmla="*/ 834 h 984"/>
                <a:gd name="T10" fmla="*/ 22 w 2422"/>
                <a:gd name="T11" fmla="*/ 725 h 984"/>
                <a:gd name="T12" fmla="*/ 241 w 2422"/>
                <a:gd name="T13" fmla="*/ 645 h 984"/>
                <a:gd name="T14" fmla="*/ 320 w 2422"/>
                <a:gd name="T15" fmla="*/ 635 h 984"/>
                <a:gd name="T16" fmla="*/ 390 w 2422"/>
                <a:gd name="T17" fmla="*/ 616 h 984"/>
                <a:gd name="T18" fmla="*/ 459 w 2422"/>
                <a:gd name="T19" fmla="*/ 546 h 984"/>
                <a:gd name="T20" fmla="*/ 509 w 2422"/>
                <a:gd name="T21" fmla="*/ 496 h 984"/>
                <a:gd name="T22" fmla="*/ 559 w 2422"/>
                <a:gd name="T23" fmla="*/ 447 h 984"/>
                <a:gd name="T24" fmla="*/ 628 w 2422"/>
                <a:gd name="T25" fmla="*/ 387 h 984"/>
                <a:gd name="T26" fmla="*/ 747 w 2422"/>
                <a:gd name="T27" fmla="*/ 328 h 984"/>
                <a:gd name="T28" fmla="*/ 1145 w 2422"/>
                <a:gd name="T29" fmla="*/ 218 h 984"/>
                <a:gd name="T30" fmla="*/ 1403 w 2422"/>
                <a:gd name="T31" fmla="*/ 179 h 984"/>
                <a:gd name="T32" fmla="*/ 1760 w 2422"/>
                <a:gd name="T33" fmla="*/ 139 h 984"/>
                <a:gd name="T34" fmla="*/ 1979 w 2422"/>
                <a:gd name="T35" fmla="*/ 99 h 984"/>
                <a:gd name="T36" fmla="*/ 2158 w 2422"/>
                <a:gd name="T37" fmla="*/ 40 h 984"/>
                <a:gd name="T38" fmla="*/ 2346 w 2422"/>
                <a:gd name="T39" fmla="*/ 10 h 984"/>
                <a:gd name="T40" fmla="*/ 2406 w 2422"/>
                <a:gd name="T41" fmla="*/ 20 h 984"/>
                <a:gd name="T42" fmla="*/ 2396 w 2422"/>
                <a:gd name="T43" fmla="*/ 238 h 984"/>
                <a:gd name="T44" fmla="*/ 2376 w 2422"/>
                <a:gd name="T45" fmla="*/ 268 h 984"/>
                <a:gd name="T46" fmla="*/ 2287 w 2422"/>
                <a:gd name="T47" fmla="*/ 298 h 984"/>
                <a:gd name="T48" fmla="*/ 2078 w 2422"/>
                <a:gd name="T49" fmla="*/ 377 h 984"/>
                <a:gd name="T50" fmla="*/ 1969 w 2422"/>
                <a:gd name="T51" fmla="*/ 407 h 984"/>
                <a:gd name="T52" fmla="*/ 1929 w 2422"/>
                <a:gd name="T53" fmla="*/ 417 h 984"/>
                <a:gd name="T54" fmla="*/ 1701 w 2422"/>
                <a:gd name="T55" fmla="*/ 467 h 984"/>
                <a:gd name="T56" fmla="*/ 986 w 2422"/>
                <a:gd name="T57" fmla="*/ 675 h 984"/>
                <a:gd name="T58" fmla="*/ 777 w 2422"/>
                <a:gd name="T59" fmla="*/ 735 h 984"/>
                <a:gd name="T60" fmla="*/ 688 w 2422"/>
                <a:gd name="T61" fmla="*/ 765 h 984"/>
                <a:gd name="T62" fmla="*/ 628 w 2422"/>
                <a:gd name="T63" fmla="*/ 784 h 984"/>
                <a:gd name="T64" fmla="*/ 598 w 2422"/>
                <a:gd name="T65" fmla="*/ 824 h 9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22" h="984">
                  <a:moveTo>
                    <a:pt x="598" y="824"/>
                  </a:moveTo>
                  <a:cubicBezTo>
                    <a:pt x="518" y="950"/>
                    <a:pt x="332" y="958"/>
                    <a:pt x="201" y="973"/>
                  </a:cubicBezTo>
                  <a:cubicBezTo>
                    <a:pt x="158" y="969"/>
                    <a:pt x="103" y="984"/>
                    <a:pt x="72" y="953"/>
                  </a:cubicBezTo>
                  <a:cubicBezTo>
                    <a:pt x="55" y="936"/>
                    <a:pt x="32" y="894"/>
                    <a:pt x="32" y="894"/>
                  </a:cubicBezTo>
                  <a:cubicBezTo>
                    <a:pt x="25" y="874"/>
                    <a:pt x="19" y="854"/>
                    <a:pt x="12" y="834"/>
                  </a:cubicBezTo>
                  <a:cubicBezTo>
                    <a:pt x="0" y="799"/>
                    <a:pt x="17" y="761"/>
                    <a:pt x="22" y="725"/>
                  </a:cubicBezTo>
                  <a:cubicBezTo>
                    <a:pt x="34" y="643"/>
                    <a:pt x="191" y="650"/>
                    <a:pt x="241" y="645"/>
                  </a:cubicBezTo>
                  <a:cubicBezTo>
                    <a:pt x="267" y="642"/>
                    <a:pt x="294" y="639"/>
                    <a:pt x="320" y="635"/>
                  </a:cubicBezTo>
                  <a:cubicBezTo>
                    <a:pt x="351" y="630"/>
                    <a:pt x="362" y="625"/>
                    <a:pt x="390" y="616"/>
                  </a:cubicBezTo>
                  <a:cubicBezTo>
                    <a:pt x="436" y="547"/>
                    <a:pt x="407" y="564"/>
                    <a:pt x="459" y="546"/>
                  </a:cubicBezTo>
                  <a:cubicBezTo>
                    <a:pt x="510" y="470"/>
                    <a:pt x="445" y="559"/>
                    <a:pt x="509" y="496"/>
                  </a:cubicBezTo>
                  <a:cubicBezTo>
                    <a:pt x="576" y="430"/>
                    <a:pt x="478" y="501"/>
                    <a:pt x="559" y="447"/>
                  </a:cubicBezTo>
                  <a:cubicBezTo>
                    <a:pt x="572" y="407"/>
                    <a:pt x="589" y="400"/>
                    <a:pt x="628" y="387"/>
                  </a:cubicBezTo>
                  <a:cubicBezTo>
                    <a:pt x="661" y="337"/>
                    <a:pt x="696" y="343"/>
                    <a:pt x="747" y="328"/>
                  </a:cubicBezTo>
                  <a:cubicBezTo>
                    <a:pt x="882" y="287"/>
                    <a:pt x="1004" y="236"/>
                    <a:pt x="1145" y="218"/>
                  </a:cubicBezTo>
                  <a:cubicBezTo>
                    <a:pt x="1230" y="196"/>
                    <a:pt x="1317" y="195"/>
                    <a:pt x="1403" y="179"/>
                  </a:cubicBezTo>
                  <a:cubicBezTo>
                    <a:pt x="1557" y="151"/>
                    <a:pt x="1541" y="148"/>
                    <a:pt x="1760" y="139"/>
                  </a:cubicBezTo>
                  <a:cubicBezTo>
                    <a:pt x="1832" y="121"/>
                    <a:pt x="1908" y="121"/>
                    <a:pt x="1979" y="99"/>
                  </a:cubicBezTo>
                  <a:cubicBezTo>
                    <a:pt x="2037" y="81"/>
                    <a:pt x="2098" y="50"/>
                    <a:pt x="2158" y="40"/>
                  </a:cubicBezTo>
                  <a:cubicBezTo>
                    <a:pt x="2222" y="29"/>
                    <a:pt x="2283" y="26"/>
                    <a:pt x="2346" y="10"/>
                  </a:cubicBezTo>
                  <a:cubicBezTo>
                    <a:pt x="2366" y="13"/>
                    <a:pt x="2402" y="0"/>
                    <a:pt x="2406" y="20"/>
                  </a:cubicBezTo>
                  <a:cubicBezTo>
                    <a:pt x="2422" y="91"/>
                    <a:pt x="2405" y="166"/>
                    <a:pt x="2396" y="238"/>
                  </a:cubicBezTo>
                  <a:cubicBezTo>
                    <a:pt x="2395" y="250"/>
                    <a:pt x="2386" y="262"/>
                    <a:pt x="2376" y="268"/>
                  </a:cubicBezTo>
                  <a:cubicBezTo>
                    <a:pt x="2349" y="285"/>
                    <a:pt x="2317" y="288"/>
                    <a:pt x="2287" y="298"/>
                  </a:cubicBezTo>
                  <a:cubicBezTo>
                    <a:pt x="2215" y="322"/>
                    <a:pt x="2145" y="344"/>
                    <a:pt x="2078" y="377"/>
                  </a:cubicBezTo>
                  <a:cubicBezTo>
                    <a:pt x="2044" y="394"/>
                    <a:pt x="2006" y="398"/>
                    <a:pt x="1969" y="407"/>
                  </a:cubicBezTo>
                  <a:cubicBezTo>
                    <a:pt x="1956" y="410"/>
                    <a:pt x="1929" y="417"/>
                    <a:pt x="1929" y="417"/>
                  </a:cubicBezTo>
                  <a:cubicBezTo>
                    <a:pt x="1869" y="457"/>
                    <a:pt x="1772" y="458"/>
                    <a:pt x="1701" y="467"/>
                  </a:cubicBezTo>
                  <a:cubicBezTo>
                    <a:pt x="1467" y="545"/>
                    <a:pt x="1225" y="615"/>
                    <a:pt x="986" y="675"/>
                  </a:cubicBezTo>
                  <a:cubicBezTo>
                    <a:pt x="916" y="693"/>
                    <a:pt x="846" y="714"/>
                    <a:pt x="777" y="735"/>
                  </a:cubicBezTo>
                  <a:cubicBezTo>
                    <a:pt x="747" y="744"/>
                    <a:pt x="718" y="755"/>
                    <a:pt x="688" y="765"/>
                  </a:cubicBezTo>
                  <a:cubicBezTo>
                    <a:pt x="668" y="772"/>
                    <a:pt x="628" y="784"/>
                    <a:pt x="628" y="784"/>
                  </a:cubicBezTo>
                  <a:cubicBezTo>
                    <a:pt x="592" y="808"/>
                    <a:pt x="598" y="792"/>
                    <a:pt x="598" y="824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60" y="1202"/>
              <a:ext cx="2444" cy="2107"/>
            </a:xfrm>
            <a:custGeom>
              <a:avLst/>
              <a:gdLst>
                <a:gd name="T0" fmla="*/ 645 w 2444"/>
                <a:gd name="T1" fmla="*/ 317 h 2107"/>
                <a:gd name="T2" fmla="*/ 546 w 2444"/>
                <a:gd name="T3" fmla="*/ 417 h 2107"/>
                <a:gd name="T4" fmla="*/ 486 w 2444"/>
                <a:gd name="T5" fmla="*/ 486 h 2107"/>
                <a:gd name="T6" fmla="*/ 407 w 2444"/>
                <a:gd name="T7" fmla="*/ 556 h 2107"/>
                <a:gd name="T8" fmla="*/ 268 w 2444"/>
                <a:gd name="T9" fmla="*/ 655 h 2107"/>
                <a:gd name="T10" fmla="*/ 149 w 2444"/>
                <a:gd name="T11" fmla="*/ 794 h 2107"/>
                <a:gd name="T12" fmla="*/ 89 w 2444"/>
                <a:gd name="T13" fmla="*/ 903 h 2107"/>
                <a:gd name="T14" fmla="*/ 139 w 2444"/>
                <a:gd name="T15" fmla="*/ 1281 h 2107"/>
                <a:gd name="T16" fmla="*/ 258 w 2444"/>
                <a:gd name="T17" fmla="*/ 1330 h 2107"/>
                <a:gd name="T18" fmla="*/ 526 w 2444"/>
                <a:gd name="T19" fmla="*/ 1450 h 2107"/>
                <a:gd name="T20" fmla="*/ 645 w 2444"/>
                <a:gd name="T21" fmla="*/ 1499 h 2107"/>
                <a:gd name="T22" fmla="*/ 725 w 2444"/>
                <a:gd name="T23" fmla="*/ 1579 h 2107"/>
                <a:gd name="T24" fmla="*/ 923 w 2444"/>
                <a:gd name="T25" fmla="*/ 1579 h 2107"/>
                <a:gd name="T26" fmla="*/ 1013 w 2444"/>
                <a:gd name="T27" fmla="*/ 1549 h 2107"/>
                <a:gd name="T28" fmla="*/ 1092 w 2444"/>
                <a:gd name="T29" fmla="*/ 1479 h 2107"/>
                <a:gd name="T30" fmla="*/ 1171 w 2444"/>
                <a:gd name="T31" fmla="*/ 1420 h 2107"/>
                <a:gd name="T32" fmla="*/ 1221 w 2444"/>
                <a:gd name="T33" fmla="*/ 1380 h 2107"/>
                <a:gd name="T34" fmla="*/ 1638 w 2444"/>
                <a:gd name="T35" fmla="*/ 1172 h 2107"/>
                <a:gd name="T36" fmla="*/ 1698 w 2444"/>
                <a:gd name="T37" fmla="*/ 1142 h 2107"/>
                <a:gd name="T38" fmla="*/ 2055 w 2444"/>
                <a:gd name="T39" fmla="*/ 923 h 2107"/>
                <a:gd name="T40" fmla="*/ 2174 w 2444"/>
                <a:gd name="T41" fmla="*/ 874 h 2107"/>
                <a:gd name="T42" fmla="*/ 2343 w 2444"/>
                <a:gd name="T43" fmla="*/ 893 h 2107"/>
                <a:gd name="T44" fmla="*/ 2403 w 2444"/>
                <a:gd name="T45" fmla="*/ 983 h 2107"/>
                <a:gd name="T46" fmla="*/ 2383 w 2444"/>
                <a:gd name="T47" fmla="*/ 1946 h 2107"/>
                <a:gd name="T48" fmla="*/ 2234 w 2444"/>
                <a:gd name="T49" fmla="*/ 2006 h 2107"/>
                <a:gd name="T50" fmla="*/ 1718 w 2444"/>
                <a:gd name="T51" fmla="*/ 2105 h 2107"/>
                <a:gd name="T52" fmla="*/ 844 w 2444"/>
                <a:gd name="T53" fmla="*/ 1986 h 2107"/>
                <a:gd name="T54" fmla="*/ 754 w 2444"/>
                <a:gd name="T55" fmla="*/ 1956 h 2107"/>
                <a:gd name="T56" fmla="*/ 605 w 2444"/>
                <a:gd name="T57" fmla="*/ 1896 h 2107"/>
                <a:gd name="T58" fmla="*/ 427 w 2444"/>
                <a:gd name="T59" fmla="*/ 1817 h 2107"/>
                <a:gd name="T60" fmla="*/ 307 w 2444"/>
                <a:gd name="T61" fmla="*/ 1738 h 2107"/>
                <a:gd name="T62" fmla="*/ 59 w 2444"/>
                <a:gd name="T63" fmla="*/ 1350 h 2107"/>
                <a:gd name="T64" fmla="*/ 0 w 2444"/>
                <a:gd name="T65" fmla="*/ 1201 h 2107"/>
                <a:gd name="T66" fmla="*/ 29 w 2444"/>
                <a:gd name="T67" fmla="*/ 854 h 2107"/>
                <a:gd name="T68" fmla="*/ 168 w 2444"/>
                <a:gd name="T69" fmla="*/ 377 h 2107"/>
                <a:gd name="T70" fmla="*/ 258 w 2444"/>
                <a:gd name="T71" fmla="*/ 238 h 2107"/>
                <a:gd name="T72" fmla="*/ 317 w 2444"/>
                <a:gd name="T73" fmla="*/ 159 h 2107"/>
                <a:gd name="T74" fmla="*/ 377 w 2444"/>
                <a:gd name="T75" fmla="*/ 89 h 2107"/>
                <a:gd name="T76" fmla="*/ 734 w 2444"/>
                <a:gd name="T77" fmla="*/ 0 h 2107"/>
                <a:gd name="T78" fmla="*/ 834 w 2444"/>
                <a:gd name="T79" fmla="*/ 178 h 2107"/>
                <a:gd name="T80" fmla="*/ 744 w 2444"/>
                <a:gd name="T81" fmla="*/ 238 h 21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4" h="2107">
                  <a:moveTo>
                    <a:pt x="754" y="278"/>
                  </a:moveTo>
                  <a:cubicBezTo>
                    <a:pt x="710" y="287"/>
                    <a:pt x="683" y="293"/>
                    <a:pt x="645" y="317"/>
                  </a:cubicBezTo>
                  <a:cubicBezTo>
                    <a:pt x="632" y="337"/>
                    <a:pt x="625" y="364"/>
                    <a:pt x="605" y="377"/>
                  </a:cubicBezTo>
                  <a:cubicBezTo>
                    <a:pt x="585" y="390"/>
                    <a:pt x="546" y="417"/>
                    <a:pt x="546" y="417"/>
                  </a:cubicBezTo>
                  <a:cubicBezTo>
                    <a:pt x="524" y="483"/>
                    <a:pt x="555" y="418"/>
                    <a:pt x="506" y="456"/>
                  </a:cubicBezTo>
                  <a:cubicBezTo>
                    <a:pt x="497" y="463"/>
                    <a:pt x="494" y="478"/>
                    <a:pt x="486" y="486"/>
                  </a:cubicBezTo>
                  <a:cubicBezTo>
                    <a:pt x="478" y="494"/>
                    <a:pt x="466" y="499"/>
                    <a:pt x="456" y="506"/>
                  </a:cubicBezTo>
                  <a:cubicBezTo>
                    <a:pt x="390" y="610"/>
                    <a:pt x="488" y="465"/>
                    <a:pt x="407" y="556"/>
                  </a:cubicBezTo>
                  <a:cubicBezTo>
                    <a:pt x="391" y="574"/>
                    <a:pt x="390" y="609"/>
                    <a:pt x="367" y="615"/>
                  </a:cubicBezTo>
                  <a:cubicBezTo>
                    <a:pt x="327" y="625"/>
                    <a:pt x="302" y="632"/>
                    <a:pt x="268" y="655"/>
                  </a:cubicBezTo>
                  <a:cubicBezTo>
                    <a:pt x="221" y="725"/>
                    <a:pt x="248" y="702"/>
                    <a:pt x="198" y="735"/>
                  </a:cubicBezTo>
                  <a:cubicBezTo>
                    <a:pt x="183" y="756"/>
                    <a:pt x="163" y="773"/>
                    <a:pt x="149" y="794"/>
                  </a:cubicBezTo>
                  <a:cubicBezTo>
                    <a:pt x="112" y="851"/>
                    <a:pt x="174" y="801"/>
                    <a:pt x="109" y="844"/>
                  </a:cubicBezTo>
                  <a:cubicBezTo>
                    <a:pt x="102" y="864"/>
                    <a:pt x="96" y="883"/>
                    <a:pt x="89" y="903"/>
                  </a:cubicBezTo>
                  <a:cubicBezTo>
                    <a:pt x="86" y="913"/>
                    <a:pt x="79" y="933"/>
                    <a:pt x="79" y="933"/>
                  </a:cubicBezTo>
                  <a:cubicBezTo>
                    <a:pt x="88" y="1155"/>
                    <a:pt x="52" y="1150"/>
                    <a:pt x="139" y="1281"/>
                  </a:cubicBezTo>
                  <a:cubicBezTo>
                    <a:pt x="145" y="1290"/>
                    <a:pt x="159" y="1286"/>
                    <a:pt x="168" y="1291"/>
                  </a:cubicBezTo>
                  <a:cubicBezTo>
                    <a:pt x="198" y="1306"/>
                    <a:pt x="228" y="1315"/>
                    <a:pt x="258" y="1330"/>
                  </a:cubicBezTo>
                  <a:cubicBezTo>
                    <a:pt x="317" y="1359"/>
                    <a:pt x="377" y="1393"/>
                    <a:pt x="437" y="1420"/>
                  </a:cubicBezTo>
                  <a:cubicBezTo>
                    <a:pt x="440" y="1422"/>
                    <a:pt x="510" y="1445"/>
                    <a:pt x="526" y="1450"/>
                  </a:cubicBezTo>
                  <a:cubicBezTo>
                    <a:pt x="546" y="1457"/>
                    <a:pt x="586" y="1469"/>
                    <a:pt x="586" y="1469"/>
                  </a:cubicBezTo>
                  <a:cubicBezTo>
                    <a:pt x="604" y="1482"/>
                    <a:pt x="628" y="1485"/>
                    <a:pt x="645" y="1499"/>
                  </a:cubicBezTo>
                  <a:cubicBezTo>
                    <a:pt x="665" y="1515"/>
                    <a:pt x="675" y="1542"/>
                    <a:pt x="695" y="1559"/>
                  </a:cubicBezTo>
                  <a:cubicBezTo>
                    <a:pt x="704" y="1567"/>
                    <a:pt x="714" y="1574"/>
                    <a:pt x="725" y="1579"/>
                  </a:cubicBezTo>
                  <a:cubicBezTo>
                    <a:pt x="744" y="1588"/>
                    <a:pt x="784" y="1599"/>
                    <a:pt x="784" y="1599"/>
                  </a:cubicBezTo>
                  <a:cubicBezTo>
                    <a:pt x="853" y="1592"/>
                    <a:pt x="869" y="1595"/>
                    <a:pt x="923" y="1579"/>
                  </a:cubicBezTo>
                  <a:cubicBezTo>
                    <a:pt x="943" y="1573"/>
                    <a:pt x="963" y="1566"/>
                    <a:pt x="983" y="1559"/>
                  </a:cubicBezTo>
                  <a:cubicBezTo>
                    <a:pt x="993" y="1556"/>
                    <a:pt x="1013" y="1549"/>
                    <a:pt x="1013" y="1549"/>
                  </a:cubicBezTo>
                  <a:cubicBezTo>
                    <a:pt x="1033" y="1536"/>
                    <a:pt x="1052" y="1522"/>
                    <a:pt x="1072" y="1509"/>
                  </a:cubicBezTo>
                  <a:cubicBezTo>
                    <a:pt x="1082" y="1502"/>
                    <a:pt x="1083" y="1487"/>
                    <a:pt x="1092" y="1479"/>
                  </a:cubicBezTo>
                  <a:cubicBezTo>
                    <a:pt x="1100" y="1471"/>
                    <a:pt x="1112" y="1466"/>
                    <a:pt x="1122" y="1460"/>
                  </a:cubicBezTo>
                  <a:cubicBezTo>
                    <a:pt x="1180" y="1372"/>
                    <a:pt x="1103" y="1476"/>
                    <a:pt x="1171" y="1420"/>
                  </a:cubicBezTo>
                  <a:cubicBezTo>
                    <a:pt x="1180" y="1412"/>
                    <a:pt x="1182" y="1398"/>
                    <a:pt x="1191" y="1390"/>
                  </a:cubicBezTo>
                  <a:cubicBezTo>
                    <a:pt x="1199" y="1383"/>
                    <a:pt x="1212" y="1385"/>
                    <a:pt x="1221" y="1380"/>
                  </a:cubicBezTo>
                  <a:cubicBezTo>
                    <a:pt x="1242" y="1368"/>
                    <a:pt x="1261" y="1353"/>
                    <a:pt x="1281" y="1340"/>
                  </a:cubicBezTo>
                  <a:cubicBezTo>
                    <a:pt x="1393" y="1265"/>
                    <a:pt x="1509" y="1211"/>
                    <a:pt x="1638" y="1172"/>
                  </a:cubicBezTo>
                  <a:cubicBezTo>
                    <a:pt x="1648" y="1165"/>
                    <a:pt x="1657" y="1157"/>
                    <a:pt x="1668" y="1152"/>
                  </a:cubicBezTo>
                  <a:cubicBezTo>
                    <a:pt x="1677" y="1147"/>
                    <a:pt x="1689" y="1147"/>
                    <a:pt x="1698" y="1142"/>
                  </a:cubicBezTo>
                  <a:cubicBezTo>
                    <a:pt x="1801" y="1084"/>
                    <a:pt x="1898" y="1009"/>
                    <a:pt x="1996" y="943"/>
                  </a:cubicBezTo>
                  <a:cubicBezTo>
                    <a:pt x="2013" y="931"/>
                    <a:pt x="2035" y="930"/>
                    <a:pt x="2055" y="923"/>
                  </a:cubicBezTo>
                  <a:cubicBezTo>
                    <a:pt x="2066" y="919"/>
                    <a:pt x="2074" y="908"/>
                    <a:pt x="2085" y="903"/>
                  </a:cubicBezTo>
                  <a:cubicBezTo>
                    <a:pt x="2114" y="891"/>
                    <a:pt x="2145" y="884"/>
                    <a:pt x="2174" y="874"/>
                  </a:cubicBezTo>
                  <a:cubicBezTo>
                    <a:pt x="2221" y="877"/>
                    <a:pt x="2268" y="879"/>
                    <a:pt x="2314" y="884"/>
                  </a:cubicBezTo>
                  <a:cubicBezTo>
                    <a:pt x="2324" y="885"/>
                    <a:pt x="2336" y="886"/>
                    <a:pt x="2343" y="893"/>
                  </a:cubicBezTo>
                  <a:cubicBezTo>
                    <a:pt x="2360" y="910"/>
                    <a:pt x="2370" y="933"/>
                    <a:pt x="2383" y="953"/>
                  </a:cubicBezTo>
                  <a:cubicBezTo>
                    <a:pt x="2390" y="963"/>
                    <a:pt x="2403" y="983"/>
                    <a:pt x="2403" y="983"/>
                  </a:cubicBezTo>
                  <a:cubicBezTo>
                    <a:pt x="2444" y="1145"/>
                    <a:pt x="2434" y="1317"/>
                    <a:pt x="2393" y="1479"/>
                  </a:cubicBezTo>
                  <a:cubicBezTo>
                    <a:pt x="2390" y="1635"/>
                    <a:pt x="2396" y="1791"/>
                    <a:pt x="2383" y="1946"/>
                  </a:cubicBezTo>
                  <a:cubicBezTo>
                    <a:pt x="2382" y="1958"/>
                    <a:pt x="2364" y="1961"/>
                    <a:pt x="2353" y="1966"/>
                  </a:cubicBezTo>
                  <a:cubicBezTo>
                    <a:pt x="2316" y="1983"/>
                    <a:pt x="2273" y="1993"/>
                    <a:pt x="2234" y="2006"/>
                  </a:cubicBezTo>
                  <a:cubicBezTo>
                    <a:pt x="2181" y="2024"/>
                    <a:pt x="2110" y="2059"/>
                    <a:pt x="2055" y="2065"/>
                  </a:cubicBezTo>
                  <a:cubicBezTo>
                    <a:pt x="1943" y="2078"/>
                    <a:pt x="1830" y="2092"/>
                    <a:pt x="1718" y="2105"/>
                  </a:cubicBezTo>
                  <a:cubicBezTo>
                    <a:pt x="1430" y="2099"/>
                    <a:pt x="1295" y="2107"/>
                    <a:pt x="1062" y="2065"/>
                  </a:cubicBezTo>
                  <a:cubicBezTo>
                    <a:pt x="985" y="2051"/>
                    <a:pt x="914" y="2017"/>
                    <a:pt x="844" y="1986"/>
                  </a:cubicBezTo>
                  <a:cubicBezTo>
                    <a:pt x="825" y="1977"/>
                    <a:pt x="804" y="1973"/>
                    <a:pt x="784" y="1966"/>
                  </a:cubicBezTo>
                  <a:cubicBezTo>
                    <a:pt x="774" y="1963"/>
                    <a:pt x="754" y="1956"/>
                    <a:pt x="754" y="1956"/>
                  </a:cubicBezTo>
                  <a:cubicBezTo>
                    <a:pt x="717" y="1931"/>
                    <a:pt x="677" y="1920"/>
                    <a:pt x="635" y="1906"/>
                  </a:cubicBezTo>
                  <a:cubicBezTo>
                    <a:pt x="625" y="1903"/>
                    <a:pt x="615" y="1899"/>
                    <a:pt x="605" y="1896"/>
                  </a:cubicBezTo>
                  <a:cubicBezTo>
                    <a:pt x="595" y="1893"/>
                    <a:pt x="576" y="1887"/>
                    <a:pt x="576" y="1887"/>
                  </a:cubicBezTo>
                  <a:cubicBezTo>
                    <a:pt x="530" y="1856"/>
                    <a:pt x="475" y="1844"/>
                    <a:pt x="427" y="1817"/>
                  </a:cubicBezTo>
                  <a:cubicBezTo>
                    <a:pt x="421" y="1814"/>
                    <a:pt x="355" y="1769"/>
                    <a:pt x="337" y="1757"/>
                  </a:cubicBezTo>
                  <a:cubicBezTo>
                    <a:pt x="327" y="1751"/>
                    <a:pt x="307" y="1738"/>
                    <a:pt x="307" y="1738"/>
                  </a:cubicBezTo>
                  <a:cubicBezTo>
                    <a:pt x="273" y="1686"/>
                    <a:pt x="253" y="1632"/>
                    <a:pt x="208" y="1589"/>
                  </a:cubicBezTo>
                  <a:cubicBezTo>
                    <a:pt x="180" y="1505"/>
                    <a:pt x="109" y="1424"/>
                    <a:pt x="59" y="1350"/>
                  </a:cubicBezTo>
                  <a:cubicBezTo>
                    <a:pt x="29" y="1305"/>
                    <a:pt x="40" y="1327"/>
                    <a:pt x="19" y="1261"/>
                  </a:cubicBezTo>
                  <a:cubicBezTo>
                    <a:pt x="13" y="1241"/>
                    <a:pt x="0" y="1201"/>
                    <a:pt x="0" y="1201"/>
                  </a:cubicBezTo>
                  <a:cubicBezTo>
                    <a:pt x="3" y="1108"/>
                    <a:pt x="4" y="1016"/>
                    <a:pt x="10" y="923"/>
                  </a:cubicBezTo>
                  <a:cubicBezTo>
                    <a:pt x="12" y="898"/>
                    <a:pt x="23" y="878"/>
                    <a:pt x="29" y="854"/>
                  </a:cubicBezTo>
                  <a:cubicBezTo>
                    <a:pt x="54" y="761"/>
                    <a:pt x="81" y="668"/>
                    <a:pt x="109" y="576"/>
                  </a:cubicBezTo>
                  <a:cubicBezTo>
                    <a:pt x="129" y="510"/>
                    <a:pt x="149" y="444"/>
                    <a:pt x="168" y="377"/>
                  </a:cubicBezTo>
                  <a:cubicBezTo>
                    <a:pt x="177" y="344"/>
                    <a:pt x="218" y="288"/>
                    <a:pt x="218" y="288"/>
                  </a:cubicBezTo>
                  <a:cubicBezTo>
                    <a:pt x="243" y="213"/>
                    <a:pt x="206" y="303"/>
                    <a:pt x="258" y="238"/>
                  </a:cubicBezTo>
                  <a:cubicBezTo>
                    <a:pt x="265" y="230"/>
                    <a:pt x="263" y="217"/>
                    <a:pt x="268" y="208"/>
                  </a:cubicBezTo>
                  <a:cubicBezTo>
                    <a:pt x="285" y="175"/>
                    <a:pt x="287" y="178"/>
                    <a:pt x="317" y="159"/>
                  </a:cubicBezTo>
                  <a:cubicBezTo>
                    <a:pt x="339" y="94"/>
                    <a:pt x="309" y="158"/>
                    <a:pt x="357" y="119"/>
                  </a:cubicBezTo>
                  <a:cubicBezTo>
                    <a:pt x="366" y="111"/>
                    <a:pt x="368" y="97"/>
                    <a:pt x="377" y="89"/>
                  </a:cubicBezTo>
                  <a:cubicBezTo>
                    <a:pt x="385" y="82"/>
                    <a:pt x="398" y="84"/>
                    <a:pt x="407" y="79"/>
                  </a:cubicBezTo>
                  <a:cubicBezTo>
                    <a:pt x="531" y="17"/>
                    <a:pt x="590" y="10"/>
                    <a:pt x="734" y="0"/>
                  </a:cubicBezTo>
                  <a:cubicBezTo>
                    <a:pt x="804" y="14"/>
                    <a:pt x="787" y="22"/>
                    <a:pt x="834" y="69"/>
                  </a:cubicBezTo>
                  <a:cubicBezTo>
                    <a:pt x="846" y="106"/>
                    <a:pt x="860" y="133"/>
                    <a:pt x="834" y="178"/>
                  </a:cubicBezTo>
                  <a:cubicBezTo>
                    <a:pt x="822" y="199"/>
                    <a:pt x="794" y="205"/>
                    <a:pt x="774" y="218"/>
                  </a:cubicBezTo>
                  <a:cubicBezTo>
                    <a:pt x="764" y="225"/>
                    <a:pt x="744" y="238"/>
                    <a:pt x="744" y="238"/>
                  </a:cubicBezTo>
                  <a:cubicBezTo>
                    <a:pt x="720" y="277"/>
                    <a:pt x="714" y="264"/>
                    <a:pt x="754" y="278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29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09700"/>
            <a:ext cx="2700337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20"/>
          <p:cNvSpPr txBox="1">
            <a:spLocks noChangeArrowheads="1"/>
          </p:cNvSpPr>
          <p:nvPr/>
        </p:nvSpPr>
        <p:spPr bwMode="auto">
          <a:xfrm>
            <a:off x="2051050" y="5876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sz="2000" i="1">
                <a:solidFill>
                  <a:srgbClr val="000000"/>
                </a:solidFill>
                <a:ea typeface="新細明體" pitchFamily="18" charset="-120"/>
              </a:rPr>
              <a:t>Y</a:t>
            </a:r>
            <a:endParaRPr kumimoji="0" lang="en-US" altLang="zh-TW">
              <a:ea typeface="新細明體" pitchFamily="18" charset="-120"/>
            </a:endParaRPr>
          </a:p>
        </p:txBody>
      </p: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1331913" y="46529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sz="2000" i="1">
                <a:solidFill>
                  <a:srgbClr val="000000"/>
                </a:solidFill>
                <a:ea typeface="新細明體" pitchFamily="18" charset="-120"/>
              </a:rPr>
              <a:t>X</a:t>
            </a:r>
            <a:endParaRPr kumimoji="0" lang="en-US" altLang="zh-TW" sz="2000">
              <a:ea typeface="新細明體" pitchFamily="18" charset="-120"/>
            </a:endParaRPr>
          </a:p>
        </p:txBody>
      </p:sp>
      <p:sp>
        <p:nvSpPr>
          <p:cNvPr id="12296" name="Text Box 22"/>
          <p:cNvSpPr txBox="1">
            <a:spLocks noChangeArrowheads="1"/>
          </p:cNvSpPr>
          <p:nvPr/>
        </p:nvSpPr>
        <p:spPr bwMode="auto">
          <a:xfrm>
            <a:off x="2124075" y="28527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sz="2000" i="1">
                <a:solidFill>
                  <a:srgbClr val="000000"/>
                </a:solidFill>
                <a:ea typeface="新細明體" pitchFamily="18" charset="-120"/>
              </a:rPr>
              <a:t>Y</a:t>
            </a:r>
            <a:endParaRPr kumimoji="0" lang="en-US" altLang="zh-TW">
              <a:ea typeface="新細明體" pitchFamily="18" charset="-120"/>
            </a:endParaRPr>
          </a:p>
        </p:txBody>
      </p:sp>
      <p:sp>
        <p:nvSpPr>
          <p:cNvPr id="12297" name="Text Box 23"/>
          <p:cNvSpPr txBox="1">
            <a:spLocks noChangeArrowheads="1"/>
          </p:cNvSpPr>
          <p:nvPr/>
        </p:nvSpPr>
        <p:spPr bwMode="auto">
          <a:xfrm>
            <a:off x="1403350" y="16287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kumimoji="0" lang="en-US" altLang="zh-TW" sz="2000" i="1">
                <a:solidFill>
                  <a:srgbClr val="000000"/>
                </a:solidFill>
                <a:ea typeface="新細明體" pitchFamily="18" charset="-120"/>
              </a:rPr>
              <a:t>X</a:t>
            </a:r>
            <a:endParaRPr kumimoji="0" lang="en-US" altLang="zh-TW" sz="2000">
              <a:ea typeface="新細明體" pitchFamily="18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theme/theme1.xml><?xml version="1.0" encoding="utf-8"?>
<a:theme xmlns:a="http://schemas.openxmlformats.org/drawingml/2006/main" name="1_beekman template">
  <a:themeElements>
    <a:clrScheme name="1_beekman templat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1_beekman templat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1_beekman 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ekman 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ekman 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ekman 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1755</Words>
  <Application>Microsoft Office PowerPoint</Application>
  <PresentationFormat>全屏显示(4:3)</PresentationFormat>
  <Paragraphs>702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1_beekman template</vt:lpstr>
      <vt:lpstr>PowerPoint 演示文稿</vt:lpstr>
      <vt:lpstr>23 Minimum Spanning Tree</vt:lpstr>
      <vt:lpstr>Tree and Its Properties</vt:lpstr>
      <vt:lpstr>Minimum Spanning Tree Problem</vt:lpstr>
      <vt:lpstr>Basic Idea</vt:lpstr>
      <vt:lpstr>A Generic Algorithm</vt:lpstr>
      <vt:lpstr>How to find Safe Edges for A    Related Notions</vt:lpstr>
      <vt:lpstr>How to find Safe Edges for A</vt:lpstr>
      <vt:lpstr>Proof of Theorem 23.1</vt:lpstr>
      <vt:lpstr>A Corollary </vt:lpstr>
      <vt:lpstr>Idea of the Kruskal</vt:lpstr>
      <vt:lpstr>Kruskal’s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 of the Prim</vt:lpstr>
      <vt:lpstr>Prim’s Algorithm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</cp:lastModifiedBy>
  <cp:revision>256</cp:revision>
  <dcterms:created xsi:type="dcterms:W3CDTF">1601-01-01T00:00:00Z</dcterms:created>
  <dcterms:modified xsi:type="dcterms:W3CDTF">2017-10-17T02:13:41Z</dcterms:modified>
</cp:coreProperties>
</file>