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sldIdLst>
    <p:sldId id="257" r:id="rId2"/>
    <p:sldId id="316" r:id="rId3"/>
    <p:sldId id="258" r:id="rId4"/>
    <p:sldId id="295" r:id="rId5"/>
    <p:sldId id="294" r:id="rId6"/>
    <p:sldId id="261" r:id="rId7"/>
    <p:sldId id="296" r:id="rId8"/>
    <p:sldId id="317" r:id="rId9"/>
    <p:sldId id="318" r:id="rId10"/>
    <p:sldId id="319" r:id="rId11"/>
    <p:sldId id="263" r:id="rId12"/>
    <p:sldId id="264" r:id="rId13"/>
    <p:sldId id="284" r:id="rId14"/>
    <p:sldId id="265" r:id="rId15"/>
    <p:sldId id="290" r:id="rId16"/>
    <p:sldId id="266" r:id="rId17"/>
    <p:sldId id="267" r:id="rId18"/>
    <p:sldId id="281" r:id="rId19"/>
    <p:sldId id="299" r:id="rId20"/>
    <p:sldId id="269" r:id="rId21"/>
    <p:sldId id="275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5" r:id="rId30"/>
    <p:sldId id="311" r:id="rId31"/>
    <p:sldId id="312" r:id="rId32"/>
    <p:sldId id="313" r:id="rId33"/>
    <p:sldId id="314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66"/>
    <a:srgbClr val="009900"/>
    <a:srgbClr val="00CC00"/>
    <a:srgbClr val="EAEAEA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C5617-3FDE-49AD-BE4C-C58A8E9359AD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89C55-EA48-4CFF-8B09-551D0C813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9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89C55-EA48-4CFF-8B09-551D0C8139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9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 descr="blue055"/>
          <p:cNvSpPr>
            <a:spLocks noChangeArrowheads="1"/>
          </p:cNvSpPr>
          <p:nvPr/>
        </p:nvSpPr>
        <p:spPr bwMode="auto">
          <a:xfrm>
            <a:off x="762000" y="1143000"/>
            <a:ext cx="7315200" cy="1905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6" name="Rectangle 4" descr="blue055"/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304088" cy="1905000"/>
          </a:xfr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</a:extLst>
        </p:spPr>
        <p:txBody>
          <a:bodyPr/>
          <a:lstStyle>
            <a:lvl1pPr>
              <a:defRPr b="0">
                <a:latin typeface="Microsoft Sans Serif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662738" cy="210661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>
                <a:latin typeface="Microsoft Sans Serif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33798" name="Rectangle 6" descr="blue055"/>
          <p:cNvSpPr>
            <a:spLocks noChangeArrowheads="1"/>
          </p:cNvSpPr>
          <p:nvPr/>
        </p:nvSpPr>
        <p:spPr bwMode="auto">
          <a:xfrm>
            <a:off x="762000" y="3124200"/>
            <a:ext cx="7315200" cy="762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7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533400"/>
            <a:ext cx="192405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1975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60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696200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7338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905000"/>
            <a:ext cx="37338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4114800"/>
            <a:ext cx="37338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54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696200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7338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7338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36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533400"/>
            <a:ext cx="7696200" cy="5638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35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039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711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733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733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53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7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48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72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494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848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620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2771" name="Rectangle 3" descr="blue05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696200" cy="1219200"/>
          </a:xfrm>
          <a:prstGeom prst="rect">
            <a:avLst/>
          </a:prstGeom>
          <a:blipFill dpi="0" rotWithShape="0">
            <a:blip r:embed="rId1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7"/>
        </a:buBlip>
        <a:defRPr sz="2800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CC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cs typeface="+mn-cs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Char char="–"/>
        <a:defRPr sz="2000">
          <a:solidFill>
            <a:srgbClr val="000099"/>
          </a:solidFill>
          <a:latin typeface="+mn-lt"/>
          <a:cs typeface="+mn-cs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Char char="•"/>
        <a:defRPr sz="2000">
          <a:solidFill>
            <a:srgbClr val="000099"/>
          </a:solidFill>
          <a:latin typeface="+mn-lt"/>
          <a:cs typeface="+mn-cs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7"/>
        </a:buBlip>
        <a:defRPr>
          <a:solidFill>
            <a:srgbClr val="000099"/>
          </a:solidFill>
          <a:latin typeface="+mn-lt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7"/>
        </a:buBlip>
        <a:defRPr>
          <a:solidFill>
            <a:srgbClr val="000099"/>
          </a:solidFill>
          <a:latin typeface="+mn-lt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7"/>
        </a:buBlip>
        <a:defRPr>
          <a:solidFill>
            <a:srgbClr val="000099"/>
          </a:solidFill>
          <a:latin typeface="+mn-lt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7"/>
        </a:buBlip>
        <a:defRPr>
          <a:solidFill>
            <a:srgbClr val="000099"/>
          </a:solidFill>
          <a:latin typeface="+mn-lt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7"/>
        </a:buBlip>
        <a:defRPr>
          <a:solidFill>
            <a:srgbClr val="000099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slide" Target="slide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8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blue055"/>
          <p:cNvSpPr>
            <a:spLocks noGrp="1" noChangeArrowheads="1"/>
          </p:cNvSpPr>
          <p:nvPr>
            <p:ph type="ctrTitle"/>
          </p:nvPr>
        </p:nvSpPr>
        <p:spPr>
          <a:xfrm>
            <a:off x="792163" y="1439863"/>
            <a:ext cx="7272337" cy="1223962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24</a:t>
            </a:r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Single-Source Shortest Paths </a:t>
            </a:r>
            <a:r>
              <a:rPr lang="en-US" altLang="zh-CN" dirty="0" smtClean="0">
                <a:ea typeface="宋体" pitchFamily="2" charset="-122"/>
              </a:rPr>
              <a:t>Problem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755650" y="3429000"/>
            <a:ext cx="765049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Problem Description and Related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Notions</a:t>
            </a:r>
          </a:p>
          <a:p>
            <a:pPr>
              <a:buFontTx/>
              <a:buAutoNum type="arabicPeriod"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Properties of Shortest-Paths and Relaxation</a:t>
            </a:r>
          </a:p>
          <a:p>
            <a:pPr>
              <a:buFontTx/>
              <a:buAutoNum type="arabicPeriod"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 Bellman-Ford Algorithm</a:t>
            </a:r>
          </a:p>
          <a:p>
            <a:pPr>
              <a:buFontTx/>
              <a:buAutoNum type="arabicPeriod"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Single-Source Shortest Paths in Directed Acyclic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Graphs</a:t>
            </a:r>
          </a:p>
          <a:p>
            <a:pPr>
              <a:buFontTx/>
              <a:buAutoNum type="arabicPeriod"/>
            </a:pPr>
            <a:r>
              <a:rPr lang="en-US" altLang="zh-CN" dirty="0" err="1">
                <a:latin typeface="Times New Roman" pitchFamily="18" charset="0"/>
                <a:ea typeface="宋体" pitchFamily="2" charset="-122"/>
              </a:rPr>
              <a:t>Dijkstra’s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algorithm</a:t>
            </a:r>
          </a:p>
          <a:p>
            <a:endParaRPr lang="en-US" altLang="zh-CN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Shortest-Paths Tree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8031163" cy="2774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Let </a:t>
            </a:r>
            <a:r>
              <a:rPr lang="en-US" altLang="zh-CN" sz="2000" i="1" dirty="0">
                <a:ea typeface="宋体" pitchFamily="2" charset="-122"/>
              </a:rPr>
              <a:t>G</a:t>
            </a:r>
            <a:r>
              <a:rPr lang="en-US" altLang="zh-CN" sz="2000" dirty="0">
                <a:ea typeface="宋体" pitchFamily="2" charset="-122"/>
              </a:rPr>
              <a:t> = (</a:t>
            </a:r>
            <a:r>
              <a:rPr lang="en-US" altLang="zh-CN" sz="2000" i="1" dirty="0">
                <a:ea typeface="宋体" pitchFamily="2" charset="-122"/>
              </a:rPr>
              <a:t>V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en-US" altLang="zh-CN" sz="2000" i="1" dirty="0" err="1" smtClean="0">
                <a:ea typeface="宋体" pitchFamily="2" charset="-122"/>
              </a:rPr>
              <a:t>E</a:t>
            </a:r>
            <a:r>
              <a:rPr lang="en-US" altLang="zh-CN" sz="2000" dirty="0" err="1" smtClean="0">
                <a:ea typeface="宋体" pitchFamily="2" charset="-122"/>
              </a:rPr>
              <a:t>;</a:t>
            </a:r>
            <a:r>
              <a:rPr lang="en-US" altLang="zh-CN" sz="2000" i="1" dirty="0" err="1" smtClean="0">
                <a:ea typeface="宋体" pitchFamily="2" charset="-122"/>
              </a:rPr>
              <a:t>w</a:t>
            </a:r>
            <a:r>
              <a:rPr lang="en-US" altLang="zh-CN" sz="2000" dirty="0" smtClean="0">
                <a:ea typeface="宋体" pitchFamily="2" charset="-122"/>
              </a:rPr>
              <a:t>) </a:t>
            </a:r>
            <a:r>
              <a:rPr lang="en-US" altLang="zh-CN" sz="2000" dirty="0">
                <a:ea typeface="宋体" pitchFamily="2" charset="-122"/>
              </a:rPr>
              <a:t>be a weighted, directed graph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, and assume that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contains no negative cycles that are reachable from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. A 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shortest-paths tree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rooted at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is a directed </a:t>
            </a:r>
            <a:r>
              <a:rPr lang="en-US" altLang="zh-CN" sz="2000" dirty="0" err="1" smtClean="0">
                <a:ea typeface="宋体" pitchFamily="2" charset="-122"/>
                <a:sym typeface="Symbol" pitchFamily="18" charset="2"/>
              </a:rPr>
              <a:t>subgraph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G’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=(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V’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E’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), where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V’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E’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, such that 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V’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is the set of vertices reachable from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in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G’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forms a rooted tree with root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, and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For all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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V’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, the unique simple path from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to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in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G’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is a shortest path from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to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in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sym typeface="Symbol" pitchFamily="18" charset="2"/>
              </a:rPr>
              <a:t>The shortest-path tree may not be unique.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1" y="4581128"/>
            <a:ext cx="8164657" cy="19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technique of </a:t>
            </a:r>
            <a:r>
              <a:rPr lang="en-US" altLang="zh-CN" u="sng" dirty="0">
                <a:ea typeface="宋体" pitchFamily="2" charset="-122"/>
              </a:rPr>
              <a:t>Relaxation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99400" cy="426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In our shortest-paths problem, we maintain an </a:t>
            </a:r>
            <a:r>
              <a:rPr lang="en-US" altLang="zh-CN" dirty="0" smtClean="0">
                <a:ea typeface="宋体" pitchFamily="2" charset="-122"/>
              </a:rPr>
              <a:t>array 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dirty="0" smtClean="0">
                <a:ea typeface="宋体" pitchFamily="2" charset="-122"/>
              </a:rPr>
              <a:t>[], where </a:t>
            </a:r>
            <a:r>
              <a:rPr lang="en-US" altLang="zh-CN" i="1" dirty="0">
                <a:ea typeface="宋体" pitchFamily="2" charset="-122"/>
              </a:rPr>
              <a:t>d</a:t>
            </a:r>
            <a:r>
              <a:rPr lang="en-US" altLang="zh-CN" dirty="0">
                <a:ea typeface="宋体" pitchFamily="2" charset="-122"/>
              </a:rPr>
              <a:t>[</a:t>
            </a:r>
            <a:r>
              <a:rPr lang="en-US" altLang="zh-CN" i="1" dirty="0"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] is an estimate of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(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).</a:t>
            </a:r>
          </a:p>
          <a:p>
            <a:pPr marL="457200" lvl="1" indent="0">
              <a:buNone/>
            </a:pPr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pPr marL="457200" lvl="1" indent="0">
              <a:buNone/>
            </a:pP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The term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relaxation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used here for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an operation</a:t>
            </a:r>
            <a:r>
              <a:rPr lang="en-US" altLang="zh-CN" dirty="0">
                <a:ea typeface="宋体" pitchFamily="2" charset="-122"/>
              </a:rPr>
              <a:t> that tightens </a:t>
            </a:r>
            <a:r>
              <a:rPr lang="en-US" altLang="zh-CN" i="1" dirty="0">
                <a:ea typeface="宋体" pitchFamily="2" charset="-122"/>
              </a:rPr>
              <a:t>d</a:t>
            </a:r>
            <a:r>
              <a:rPr lang="en-US" altLang="zh-CN" dirty="0">
                <a:ea typeface="宋体" pitchFamily="2" charset="-122"/>
              </a:rPr>
              <a:t>[</a:t>
            </a:r>
            <a:r>
              <a:rPr lang="en-US" altLang="zh-CN" i="1" dirty="0"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], or </a:t>
            </a:r>
            <a:r>
              <a:rPr lang="en-US" altLang="zh-CN" dirty="0" smtClean="0">
                <a:ea typeface="宋体" pitchFamily="2" charset="-122"/>
              </a:rPr>
              <a:t>reduces the </a:t>
            </a:r>
            <a:r>
              <a:rPr lang="en-US" altLang="zh-CN" dirty="0">
                <a:ea typeface="宋体" pitchFamily="2" charset="-122"/>
              </a:rPr>
              <a:t>difference of </a:t>
            </a:r>
            <a:r>
              <a:rPr lang="en-US" altLang="zh-CN" i="1" dirty="0">
                <a:ea typeface="宋体" pitchFamily="2" charset="-122"/>
              </a:rPr>
              <a:t>d</a:t>
            </a:r>
            <a:r>
              <a:rPr lang="en-US" altLang="zh-CN" dirty="0">
                <a:ea typeface="宋体" pitchFamily="2" charset="-122"/>
              </a:rPr>
              <a:t>[</a:t>
            </a:r>
            <a:r>
              <a:rPr lang="en-US" altLang="zh-CN" i="1" dirty="0"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] and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(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).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    </a:t>
            </a:r>
            <a:endParaRPr lang="en-US" altLang="zh-CN" i="1" dirty="0">
              <a:solidFill>
                <a:srgbClr val="00CC00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4" name="AutoShape 26"/>
          <p:cNvSpPr>
            <a:spLocks noChangeArrowheads="1"/>
          </p:cNvSpPr>
          <p:nvPr/>
        </p:nvSpPr>
        <p:spPr bwMode="auto">
          <a:xfrm>
            <a:off x="4362466" y="3573016"/>
            <a:ext cx="2528289" cy="439682"/>
          </a:xfrm>
          <a:prstGeom prst="wedgeRoundRectCallout">
            <a:avLst>
              <a:gd name="adj1" fmla="val -62105"/>
              <a:gd name="adj2" fmla="val -14970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4426619" y="3622956"/>
            <a:ext cx="24641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dirty="0" smtClean="0"/>
              <a:t>Shortest-path estimate</a:t>
            </a:r>
            <a:endParaRPr lang="en-US" altLang="zh-TW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Relaxation </a:t>
            </a:r>
            <a:r>
              <a:rPr lang="zh-CN" altLang="en-US">
                <a:ea typeface="宋体" pitchFamily="2" charset="-122"/>
              </a:rPr>
              <a:t>－</a:t>
            </a:r>
            <a:r>
              <a:rPr lang="en-US" altLang="zh-CN">
                <a:ea typeface="宋体" pitchFamily="2" charset="-122"/>
              </a:rPr>
              <a:t>Initialization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6938" y="2192338"/>
            <a:ext cx="7132637" cy="419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The initial estimate of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(</a:t>
            </a:r>
            <a:r>
              <a:rPr lang="en-US" altLang="zh-CN" i="1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i="1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) can be given by:</a:t>
            </a:r>
          </a:p>
        </p:txBody>
      </p:sp>
      <p:pic>
        <p:nvPicPr>
          <p:cNvPr id="6" name="Picture 4" descr="initialize_single_sourc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720" y="2996952"/>
            <a:ext cx="4176464" cy="17130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Relaxation Process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7013" cy="4267200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  <a:sym typeface="Symbol" pitchFamily="18" charset="2"/>
              </a:rPr>
              <a:t>Relaxing an edge (</a:t>
            </a:r>
            <a:r>
              <a:rPr lang="en-US" altLang="zh-CN" sz="2400" i="1" dirty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4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) consists of:</a:t>
            </a:r>
          </a:p>
          <a:p>
            <a:pPr lvl="1"/>
            <a:r>
              <a:rPr lang="en-US" altLang="zh-CN" dirty="0">
                <a:ea typeface="宋体" pitchFamily="2" charset="-122"/>
                <a:sym typeface="Symbol" pitchFamily="18" charset="2"/>
              </a:rPr>
              <a:t>Testing whether we can improve the shortest path from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to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found so far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by going through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u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to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and if so,</a:t>
            </a:r>
          </a:p>
          <a:p>
            <a:pPr lvl="1"/>
            <a:r>
              <a:rPr lang="en-US" altLang="zh-CN" dirty="0">
                <a:ea typeface="宋体" pitchFamily="2" charset="-122"/>
                <a:sym typeface="Symbol" pitchFamily="18" charset="2"/>
              </a:rPr>
              <a:t>Updating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] and [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].</a:t>
            </a:r>
            <a:endParaRPr lang="en-US" altLang="zh-CN" i="1" dirty="0">
              <a:ea typeface="宋体" pitchFamily="2" charset="-122"/>
              <a:sym typeface="Symbol" pitchFamily="18" charset="2"/>
            </a:endParaRPr>
          </a:p>
        </p:txBody>
      </p:sp>
      <p:pic>
        <p:nvPicPr>
          <p:cNvPr id="57348" name="Picture 4" descr="rel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861048"/>
            <a:ext cx="4032746" cy="143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Results of Relaxation</a:t>
            </a:r>
          </a:p>
        </p:txBody>
      </p:sp>
      <p:sp>
        <p:nvSpPr>
          <p:cNvPr id="11270" name="Rectangle 6" descr="blue055"/>
          <p:cNvSpPr>
            <a:spLocks noChangeArrowheads="1"/>
          </p:cNvSpPr>
          <p:nvPr/>
        </p:nvSpPr>
        <p:spPr bwMode="auto">
          <a:xfrm>
            <a:off x="971550" y="1916113"/>
            <a:ext cx="72723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Blip>
                <a:blip r:embed="rId2"/>
              </a:buBlip>
            </a:pPr>
            <a:r>
              <a:rPr kumimoji="0" lang="en-US" altLang="zh-CN" dirty="0">
                <a:solidFill>
                  <a:srgbClr val="0000CC"/>
                </a:solidFill>
                <a:ea typeface="宋体" pitchFamily="2" charset="-122"/>
              </a:rPr>
              <a:t>A relaxation step may either decrease the value of </a:t>
            </a:r>
            <a:r>
              <a:rPr kumimoji="0" lang="en-US" altLang="zh-CN" i="1" dirty="0" smtClean="0">
                <a:solidFill>
                  <a:srgbClr val="0000CC"/>
                </a:solidFill>
                <a:ea typeface="宋体" pitchFamily="2" charset="-122"/>
              </a:rPr>
              <a:t>d</a:t>
            </a:r>
            <a:r>
              <a:rPr kumimoji="0" lang="en-US" altLang="zh-CN" dirty="0" smtClean="0">
                <a:solidFill>
                  <a:srgbClr val="0000CC"/>
                </a:solidFill>
                <a:ea typeface="宋体" pitchFamily="2" charset="-122"/>
              </a:rPr>
              <a:t>[</a:t>
            </a:r>
            <a:r>
              <a:rPr kumimoji="0" lang="en-US" altLang="zh-CN" i="1" dirty="0" smtClean="0">
                <a:solidFill>
                  <a:srgbClr val="0000CC"/>
                </a:solidFill>
                <a:ea typeface="宋体" pitchFamily="2" charset="-122"/>
              </a:rPr>
              <a:t>v</a:t>
            </a:r>
            <a:r>
              <a:rPr kumimoji="0" lang="en-US" altLang="zh-CN" dirty="0">
                <a:solidFill>
                  <a:srgbClr val="0000CC"/>
                </a:solidFill>
                <a:ea typeface="宋体" pitchFamily="2" charset="-122"/>
              </a:rPr>
              <a:t>] and update </a:t>
            </a:r>
            <a:r>
              <a:rPr kumimoji="0" lang="en-US" altLang="zh-CN" dirty="0" smtClean="0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</a:t>
            </a:r>
            <a:r>
              <a:rPr kumimoji="0" lang="en-US" altLang="zh-CN" dirty="0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[</a:t>
            </a:r>
            <a:r>
              <a:rPr kumimoji="0" lang="en-US" altLang="zh-CN" i="1" dirty="0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kumimoji="0" lang="en-US" altLang="zh-CN" dirty="0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], </a:t>
            </a:r>
            <a:r>
              <a:rPr kumimoji="0"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or </a:t>
            </a:r>
            <a:r>
              <a:rPr kumimoji="0" lang="en-US" altLang="zh-CN" dirty="0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cause no change.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3212976"/>
            <a:ext cx="6648450" cy="2867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12192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Some notes about Relaxation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76400"/>
            <a:ext cx="8135938" cy="4495800"/>
          </a:xfrm>
        </p:spPr>
        <p:txBody>
          <a:bodyPr/>
          <a:lstStyle/>
          <a:p>
            <a:pPr marL="533400" indent="-533400"/>
            <a:r>
              <a:rPr lang="en-US" altLang="zh-CN" sz="2000" dirty="0">
                <a:ea typeface="宋体" pitchFamily="2" charset="-122"/>
              </a:rPr>
              <a:t>Note: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CN" sz="2000" dirty="0">
                <a:ea typeface="宋体" pitchFamily="2" charset="-122"/>
              </a:rPr>
              <a:t>All algorithms in this chapter calls INITIALIZE-SINGLE-SOURCE and then repeatedly relax edges;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CN" sz="2000" dirty="0">
                <a:ea typeface="宋体" pitchFamily="2" charset="-122"/>
              </a:rPr>
              <a:t>Relaxation is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the only means</a:t>
            </a:r>
            <a:r>
              <a:rPr lang="en-US" altLang="zh-CN" sz="2000" dirty="0">
                <a:ea typeface="宋体" pitchFamily="2" charset="-122"/>
              </a:rPr>
              <a:t> by which shortest-path estimates and predecessors change;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CN" sz="2000" dirty="0">
                <a:ea typeface="宋体" pitchFamily="2" charset="-122"/>
              </a:rPr>
              <a:t>The algorithms differ in 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how many times</a:t>
            </a:r>
            <a:r>
              <a:rPr lang="en-US" altLang="zh-CN" sz="2000" dirty="0">
                <a:ea typeface="宋体" pitchFamily="2" charset="-122"/>
              </a:rPr>
              <a:t> they relax each edge and 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the order</a:t>
            </a:r>
            <a:r>
              <a:rPr lang="en-US" altLang="zh-CN" sz="2000" dirty="0">
                <a:ea typeface="宋体" pitchFamily="2" charset="-122"/>
              </a:rPr>
              <a:t> in which they relax edges;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CN" sz="2000" dirty="0">
                <a:solidFill>
                  <a:srgbClr val="00CC00"/>
                </a:solidFill>
                <a:ea typeface="宋体" pitchFamily="2" charset="-122"/>
              </a:rPr>
              <a:t>Bellman-Ford’s </a:t>
            </a:r>
            <a:r>
              <a:rPr lang="en-US" altLang="zh-CN" sz="2000" dirty="0" smtClean="0">
                <a:solidFill>
                  <a:srgbClr val="00CC00"/>
                </a:solidFill>
                <a:ea typeface="宋体" pitchFamily="2" charset="-122"/>
              </a:rPr>
              <a:t>algorithm: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relaxes each edge </a:t>
            </a:r>
            <a:r>
              <a:rPr lang="en-US" altLang="zh-CN" sz="2000" dirty="0" smtClean="0">
                <a:ea typeface="宋体" pitchFamily="2" charset="-122"/>
              </a:rPr>
              <a:t>     </a:t>
            </a:r>
            <a:r>
              <a:rPr lang="en-US" altLang="zh-CN" sz="2000" dirty="0" smtClean="0">
                <a:solidFill>
                  <a:srgbClr val="FF0066"/>
                </a:solidFill>
                <a:ea typeface="宋体" pitchFamily="2" charset="-122"/>
              </a:rPr>
              <a:t>many </a:t>
            </a:r>
            <a:r>
              <a:rPr lang="en-US" altLang="zh-CN" sz="2000" dirty="0">
                <a:solidFill>
                  <a:srgbClr val="FF0066"/>
                </a:solidFill>
                <a:ea typeface="宋体" pitchFamily="2" charset="-122"/>
              </a:rPr>
              <a:t>times</a:t>
            </a:r>
            <a:r>
              <a:rPr lang="en-US" altLang="zh-CN" sz="2000" dirty="0">
                <a:ea typeface="宋体" pitchFamily="2" charset="-122"/>
              </a:rPr>
              <a:t>, 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CC00"/>
                </a:solidFill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00CC00"/>
                </a:solidFill>
                <a:ea typeface="宋体" pitchFamily="2" charset="-122"/>
              </a:rPr>
              <a:t>      </a:t>
            </a:r>
            <a:r>
              <a:rPr lang="en-US" altLang="zh-CN" sz="2000" dirty="0" err="1" smtClean="0">
                <a:solidFill>
                  <a:srgbClr val="00CC00"/>
                </a:solidFill>
                <a:ea typeface="宋体" pitchFamily="2" charset="-122"/>
              </a:rPr>
              <a:t>Dijkstra’s</a:t>
            </a:r>
            <a:r>
              <a:rPr lang="en-US" altLang="zh-CN" sz="2000" dirty="0" smtClean="0">
                <a:solidFill>
                  <a:srgbClr val="00CC00"/>
                </a:solidFill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00CC00"/>
                </a:solidFill>
                <a:ea typeface="宋体" pitchFamily="2" charset="-122"/>
              </a:rPr>
              <a:t>algorithm:</a:t>
            </a:r>
            <a:r>
              <a:rPr lang="en-US" altLang="zh-CN" sz="2000" dirty="0" smtClean="0">
                <a:ea typeface="宋体" pitchFamily="2" charset="-122"/>
              </a:rPr>
              <a:t>                                      </a:t>
            </a:r>
            <a:r>
              <a:rPr lang="en-US" altLang="zh-CN" sz="2000" dirty="0" smtClean="0">
                <a:ea typeface="宋体" pitchFamily="2" charset="-122"/>
              </a:rPr>
              <a:t>       </a:t>
            </a:r>
            <a:r>
              <a:rPr lang="en-US" altLang="zh-CN" sz="2000" dirty="0" smtClean="0">
                <a:solidFill>
                  <a:srgbClr val="FF0066"/>
                </a:solidFill>
                <a:ea typeface="宋体" pitchFamily="2" charset="-122"/>
              </a:rPr>
              <a:t>exactly </a:t>
            </a:r>
            <a:r>
              <a:rPr lang="en-US" altLang="zh-CN" sz="2000" dirty="0">
                <a:solidFill>
                  <a:srgbClr val="FF0066"/>
                </a:solidFill>
                <a:ea typeface="宋体" pitchFamily="2" charset="-122"/>
              </a:rPr>
              <a:t>once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 </a:t>
            </a: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z="2000" smtClean="0">
                <a:solidFill>
                  <a:srgbClr val="00CC00"/>
                </a:solidFill>
                <a:ea typeface="宋体" pitchFamily="2" charset="-122"/>
              </a:rPr>
              <a:t>Algorithm </a:t>
            </a:r>
            <a:r>
              <a:rPr lang="en-US" altLang="zh-CN" sz="2000" dirty="0">
                <a:solidFill>
                  <a:srgbClr val="00CC00"/>
                </a:solidFill>
                <a:ea typeface="宋体" pitchFamily="2" charset="-122"/>
              </a:rPr>
              <a:t>for directed acyclic </a:t>
            </a:r>
            <a:r>
              <a:rPr lang="en-US" altLang="zh-CN" sz="2000" dirty="0" smtClean="0">
                <a:solidFill>
                  <a:srgbClr val="00CC00"/>
                </a:solidFill>
                <a:ea typeface="宋体" pitchFamily="2" charset="-122"/>
              </a:rPr>
              <a:t>graphs</a:t>
            </a:r>
            <a:r>
              <a:rPr lang="en-US" altLang="zh-CN" sz="2000" smtClean="0">
                <a:solidFill>
                  <a:srgbClr val="00CC00"/>
                </a:solidFill>
                <a:ea typeface="宋体" pitchFamily="2" charset="-122"/>
              </a:rPr>
              <a:t>: </a:t>
            </a:r>
            <a:r>
              <a:rPr lang="en-US" altLang="zh-CN" sz="2000" smtClean="0">
                <a:ea typeface="宋体" pitchFamily="2" charset="-122"/>
              </a:rPr>
              <a:t>          </a:t>
            </a:r>
            <a:r>
              <a:rPr lang="en-US" altLang="zh-CN" sz="2000" smtClean="0">
                <a:ea typeface="宋体" pitchFamily="2" charset="-122"/>
              </a:rPr>
              <a:t>      </a:t>
            </a:r>
            <a:r>
              <a:rPr lang="en-US" altLang="zh-CN" sz="2000" smtClean="0">
                <a:solidFill>
                  <a:srgbClr val="FF0066"/>
                </a:solidFill>
                <a:ea typeface="宋体" pitchFamily="2" charset="-122"/>
              </a:rPr>
              <a:t>exactly </a:t>
            </a:r>
            <a:r>
              <a:rPr lang="en-US" altLang="zh-CN" sz="2000" dirty="0">
                <a:solidFill>
                  <a:srgbClr val="FF0066"/>
                </a:solidFill>
                <a:ea typeface="宋体" pitchFamily="2" charset="-122"/>
              </a:rPr>
              <a:t>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Properties of Shortest Paths and Relaxation</a:t>
            </a:r>
            <a:endParaRPr lang="zh-CN" altLang="en-US" sz="4000">
              <a:ea typeface="宋体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126413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u="sng" dirty="0">
                <a:solidFill>
                  <a:srgbClr val="000000"/>
                </a:solidFill>
                <a:ea typeface="宋体" charset="-122"/>
              </a:rPr>
              <a:t>Suppose we have already initialized d[] and </a:t>
            </a:r>
            <a:r>
              <a:rPr lang="en-US" altLang="zh-CN" sz="2400" u="sng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[], and the only way used to change their values is relaxation</a:t>
            </a:r>
            <a:r>
              <a:rPr lang="en-US" altLang="zh-CN" sz="2400" u="sng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.</a:t>
            </a:r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Triangle </a:t>
            </a:r>
            <a:r>
              <a:rPr lang="en-US" altLang="zh-CN" dirty="0">
                <a:ea typeface="宋体" pitchFamily="2" charset="-122"/>
              </a:rPr>
              <a:t>inequality (Lemma 24.10)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For any edge (</a:t>
            </a:r>
            <a:r>
              <a:rPr lang="en-US" altLang="zh-CN" i="1" dirty="0">
                <a:ea typeface="宋体" pitchFamily="2" charset="-122"/>
              </a:rPr>
              <a:t>u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i="1" dirty="0"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)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we have (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  (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 +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w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dirty="0">
                <a:ea typeface="宋体" pitchFamily="2" charset="-122"/>
                <a:sym typeface="Symbol" pitchFamily="18" charset="2"/>
              </a:rPr>
              <a:t>Upper-bound property (Lemma 24.11)</a:t>
            </a:r>
          </a:p>
          <a:p>
            <a:pPr lvl="1"/>
            <a:r>
              <a:rPr lang="en-US" altLang="zh-CN" dirty="0">
                <a:ea typeface="宋体" pitchFamily="2" charset="-122"/>
                <a:sym typeface="Symbol" pitchFamily="18" charset="2"/>
              </a:rPr>
              <a:t>We always have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]  (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 for all vertices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and once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] achieves the value (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), it never changes. </a:t>
            </a:r>
          </a:p>
          <a:p>
            <a:r>
              <a:rPr lang="en-US" altLang="zh-CN" dirty="0">
                <a:ea typeface="宋体" pitchFamily="2" charset="-122"/>
                <a:sym typeface="Symbol" pitchFamily="18" charset="2"/>
              </a:rPr>
              <a:t>No-path property (Lemma 24.12)</a:t>
            </a:r>
          </a:p>
          <a:p>
            <a:pPr lvl="1"/>
            <a:r>
              <a:rPr lang="en-US" altLang="zh-CN" dirty="0">
                <a:ea typeface="宋体" pitchFamily="2" charset="-122"/>
                <a:sym typeface="Symbol" pitchFamily="18" charset="2"/>
              </a:rPr>
              <a:t>If there is no path from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to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then we always have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] = (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 = .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Properties of Shortest Paths and Relaxation</a:t>
            </a:r>
            <a:endParaRPr lang="zh-CN" altLang="en-US" sz="4000">
              <a:ea typeface="宋体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Convergence property (Lemma 24.14)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If </a:t>
            </a:r>
            <a:r>
              <a:rPr lang="en-US" altLang="zh-CN" i="1" dirty="0">
                <a:ea typeface="宋体" pitchFamily="2" charset="-122"/>
              </a:rPr>
              <a:t>s </a:t>
            </a:r>
            <a:r>
              <a:rPr lang="en-US" altLang="zh-CN" i="1" dirty="0" smtClean="0">
                <a:ea typeface="宋体" pitchFamily="2" charset="-122"/>
              </a:rPr>
              <a:t>  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is a shortest path from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to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in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G,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and if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] = (</a:t>
            </a:r>
            <a:r>
              <a:rPr lang="en-US" altLang="zh-CN" i="1" dirty="0" err="1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err="1" smtClean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i="1" dirty="0" err="1" smtClean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 at any time prior to relaxing edge (</a:t>
            </a:r>
            <a:r>
              <a:rPr lang="en-US" altLang="zh-CN" i="1" dirty="0" err="1" smtClean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 err="1" smtClean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i="1" dirty="0" err="1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), then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] = (</a:t>
            </a:r>
            <a:r>
              <a:rPr lang="en-US" altLang="zh-CN" i="1" dirty="0" err="1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err="1" smtClean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i="1" dirty="0" err="1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 at all times </a:t>
            </a:r>
            <a:r>
              <a:rPr lang="en-US" altLang="zh-CN" dirty="0">
                <a:solidFill>
                  <a:srgbClr val="00CC00"/>
                </a:solidFill>
                <a:ea typeface="宋体" pitchFamily="2" charset="-122"/>
                <a:sym typeface="Symbol" pitchFamily="18" charset="2"/>
              </a:rPr>
              <a:t>after relaxing edge (</a:t>
            </a:r>
            <a:r>
              <a:rPr lang="en-US" altLang="zh-CN" i="1" dirty="0" err="1" smtClean="0">
                <a:solidFill>
                  <a:srgbClr val="00CC00"/>
                </a:solidFill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 err="1" smtClean="0">
                <a:solidFill>
                  <a:srgbClr val="00CC00"/>
                </a:solidFill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i="1" dirty="0" err="1" smtClean="0">
                <a:solidFill>
                  <a:srgbClr val="00CC00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solidFill>
                  <a:srgbClr val="00CC00"/>
                </a:solidFill>
                <a:ea typeface="宋体" pitchFamily="2" charset="-122"/>
                <a:sym typeface="Symbol" pitchFamily="18" charset="2"/>
              </a:rPr>
              <a:t>).</a:t>
            </a:r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Path-relaxation property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(Lemma 24.15)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= &lt;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baseline="-25000" dirty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…, 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i="1" baseline="-25000" dirty="0" err="1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&gt; is a shortest path from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 to 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i="1" baseline="-25000" dirty="0" err="1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and the edges of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are relaxed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in the order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(s,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baseline="-25000" dirty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), (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baseline="-25000" dirty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baseline="-25000" dirty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), …, (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i="1" baseline="-25000" dirty="0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baseline="-25000" dirty="0">
                <a:ea typeface="宋体" pitchFamily="2" charset="-122"/>
                <a:sym typeface="Symbol" pitchFamily="18" charset="2"/>
              </a:rPr>
              <a:t>-1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i="1" baseline="-25000" dirty="0" err="1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), then after relaxing all the edges,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i="1" baseline="-25000" dirty="0" err="1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] = (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i="1" baseline="-25000" dirty="0" err="1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Note that other relaxations may take place among these relaxations.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2015815" y="2592748"/>
            <a:ext cx="216024" cy="0"/>
          </a:xfrm>
          <a:prstGeom prst="line">
            <a:avLst/>
          </a:prstGeom>
          <a:blipFill dpi="0" rotWithShape="0">
            <a:blip/>
            <a:srcRect/>
            <a:stretch>
              <a:fillRect/>
            </a:stretch>
          </a:blip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Properties of Shortest Paths and Relaxation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620000" cy="1811338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Predecessor-subgraph property (Lemma 24.17)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Once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] = (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 for all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the predecessor subgraph is a shortest-paths tree rooted at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51204" name="Text Box 4" descr="blue055"/>
          <p:cNvSpPr txBox="1">
            <a:spLocks noChangeArrowheads="1"/>
          </p:cNvSpPr>
          <p:nvPr/>
        </p:nvSpPr>
        <p:spPr bwMode="auto">
          <a:xfrm>
            <a:off x="971550" y="4652963"/>
            <a:ext cx="73453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b="1" dirty="0">
                <a:solidFill>
                  <a:srgbClr val="FF0000"/>
                </a:solidFill>
                <a:ea typeface="宋体" pitchFamily="2" charset="-122"/>
              </a:rPr>
              <a:t>Note: Proofs for all these properties can be found in </a:t>
            </a:r>
            <a:r>
              <a:rPr lang="en-US" altLang="zh-CN" sz="1600" b="1" dirty="0" smtClean="0">
                <a:solidFill>
                  <a:srgbClr val="FF0000"/>
                </a:solidFill>
                <a:ea typeface="宋体" pitchFamily="2" charset="-122"/>
              </a:rPr>
              <a:t>textbook (section 24.5). </a:t>
            </a:r>
            <a:endParaRPr lang="en-US" altLang="zh-CN" sz="1600" b="1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Single-source shortest path problem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Input: A weighted directed graph </a:t>
            </a:r>
            <a:r>
              <a:rPr lang="en-US" altLang="zh-CN" i="1" dirty="0">
                <a:ea typeface="宋体" pitchFamily="2" charset="-122"/>
              </a:rPr>
              <a:t>G</a:t>
            </a:r>
            <a:r>
              <a:rPr lang="en-US" altLang="zh-CN" dirty="0">
                <a:ea typeface="宋体" pitchFamily="2" charset="-122"/>
              </a:rPr>
              <a:t>=(</a:t>
            </a:r>
            <a:r>
              <a:rPr lang="en-US" altLang="zh-CN" i="1" dirty="0"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i="1" dirty="0">
                <a:ea typeface="宋体" pitchFamily="2" charset="-122"/>
              </a:rPr>
              <a:t>E</a:t>
            </a:r>
            <a:r>
              <a:rPr lang="en-US" altLang="zh-CN" dirty="0">
                <a:ea typeface="宋体" pitchFamily="2" charset="-122"/>
              </a:rPr>
              <a:t>; </a:t>
            </a:r>
            <a:r>
              <a:rPr lang="en-US" altLang="zh-CN" i="1" dirty="0" smtClean="0">
                <a:ea typeface="宋体" pitchFamily="2" charset="-122"/>
              </a:rPr>
              <a:t>w</a:t>
            </a:r>
            <a:r>
              <a:rPr lang="en-US" altLang="zh-CN" dirty="0" smtClean="0">
                <a:ea typeface="宋体" pitchFamily="2" charset="-122"/>
              </a:rPr>
              <a:t>) </a:t>
            </a:r>
            <a:r>
              <a:rPr lang="en-US" altLang="zh-CN" dirty="0">
                <a:ea typeface="宋体" pitchFamily="2" charset="-122"/>
              </a:rPr>
              <a:t>and a source vertex </a:t>
            </a:r>
            <a:r>
              <a:rPr lang="en-US" altLang="zh-CN" i="1" dirty="0"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r>
              <a:rPr lang="en-US" altLang="zh-CN" dirty="0">
                <a:ea typeface="宋体" pitchFamily="2" charset="-122"/>
              </a:rPr>
              <a:t>Output: Shortest-path weight from </a:t>
            </a:r>
            <a:r>
              <a:rPr lang="en-US" altLang="zh-CN" i="1" dirty="0"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 to each vertex </a:t>
            </a:r>
            <a:r>
              <a:rPr lang="en-US" altLang="zh-CN" i="1" dirty="0"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 in </a:t>
            </a:r>
            <a:r>
              <a:rPr lang="en-US" altLang="zh-CN" i="1" dirty="0"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, and a shortest path from </a:t>
            </a:r>
            <a:r>
              <a:rPr lang="en-US" altLang="zh-CN" i="1" dirty="0"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to vertex </a:t>
            </a:r>
            <a:r>
              <a:rPr lang="en-US" altLang="zh-CN" i="1" dirty="0"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if </a:t>
            </a:r>
            <a:r>
              <a:rPr lang="en-US" altLang="zh-CN" i="1" dirty="0"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 is reachable from </a:t>
            </a:r>
            <a:r>
              <a:rPr lang="en-US" altLang="zh-CN" i="1" dirty="0"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.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itchFamily="2" charset="-122"/>
              </a:rPr>
              <a:t>Single-Source Shortest Paths </a:t>
            </a:r>
            <a:r>
              <a:rPr lang="en-US" altLang="zh-CN" sz="3600" dirty="0" smtClean="0">
                <a:ea typeface="宋体" pitchFamily="2" charset="-122"/>
              </a:rPr>
              <a:t>Problem</a:t>
            </a:r>
            <a:endParaRPr lang="en-US" altLang="zh-CN" sz="3600" dirty="0">
              <a:ea typeface="宋体" pitchFamily="2" charset="-122"/>
            </a:endParaRPr>
          </a:p>
        </p:txBody>
      </p:sp>
      <p:sp>
        <p:nvSpPr>
          <p:cNvPr id="75784" name="Text Box 8" descr="blue055"/>
          <p:cNvSpPr txBox="1">
            <a:spLocks noChangeArrowheads="1"/>
          </p:cNvSpPr>
          <p:nvPr/>
        </p:nvSpPr>
        <p:spPr bwMode="auto">
          <a:xfrm>
            <a:off x="1600200" y="5321300"/>
            <a:ext cx="527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057400"/>
            <a:ext cx="7620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dirty="0" smtClean="0">
                <a:ea typeface="宋体" pitchFamily="2" charset="-122"/>
              </a:rPr>
              <a:t>Input: A weighted directed graph </a:t>
            </a:r>
            <a:r>
              <a:rPr lang="en-US" altLang="zh-CN" i="1" dirty="0" smtClean="0">
                <a:ea typeface="宋体" pitchFamily="2" charset="-122"/>
              </a:rPr>
              <a:t>G</a:t>
            </a:r>
            <a:r>
              <a:rPr lang="en-US" altLang="zh-CN" dirty="0" smtClean="0">
                <a:ea typeface="宋体" pitchFamily="2" charset="-122"/>
              </a:rPr>
              <a:t>=(</a:t>
            </a:r>
            <a:r>
              <a:rPr lang="en-US" altLang="zh-CN" i="1" dirty="0" smtClean="0">
                <a:ea typeface="宋体" pitchFamily="2" charset="-122"/>
              </a:rPr>
              <a:t>V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E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w</a:t>
            </a:r>
            <a:r>
              <a:rPr lang="en-US" altLang="zh-CN" dirty="0" smtClean="0">
                <a:ea typeface="宋体" pitchFamily="2" charset="-122"/>
              </a:rPr>
              <a:t>), and a source vertex </a:t>
            </a:r>
            <a:r>
              <a:rPr lang="en-US" altLang="zh-CN" i="1" dirty="0"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r>
              <a:rPr lang="en-US" altLang="zh-CN" dirty="0" smtClean="0">
                <a:ea typeface="宋体" pitchFamily="2" charset="-122"/>
              </a:rPr>
              <a:t>Output: </a:t>
            </a:r>
            <a:r>
              <a:rPr lang="en-US" altLang="zh-CN" dirty="0">
                <a:ea typeface="宋体" pitchFamily="2" charset="-122"/>
              </a:rPr>
              <a:t>Shortest-path weight from </a:t>
            </a:r>
            <a:r>
              <a:rPr lang="en-US" altLang="zh-CN" i="1" dirty="0"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 to each vertex  </a:t>
            </a:r>
            <a:r>
              <a:rPr lang="en-US" altLang="zh-CN" i="1" dirty="0"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 in </a:t>
            </a:r>
            <a:r>
              <a:rPr lang="en-US" altLang="zh-CN" i="1" dirty="0"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, and a shortest path from </a:t>
            </a:r>
            <a:r>
              <a:rPr lang="en-US" altLang="zh-CN" i="1" dirty="0"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to </a:t>
            </a:r>
            <a:r>
              <a:rPr lang="en-US" altLang="zh-CN" dirty="0">
                <a:ea typeface="宋体" pitchFamily="2" charset="-122"/>
              </a:rPr>
              <a:t>vertex </a:t>
            </a:r>
            <a:r>
              <a:rPr lang="en-US" altLang="zh-CN" i="1" dirty="0" smtClean="0"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if </a:t>
            </a:r>
            <a:r>
              <a:rPr lang="en-US" altLang="zh-CN" i="1" dirty="0"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 is reachable from </a:t>
            </a:r>
            <a:r>
              <a:rPr lang="en-US" altLang="zh-CN" i="1" dirty="0"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.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2" y="4545137"/>
            <a:ext cx="5529263" cy="23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5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itchFamily="2" charset="-122"/>
              </a:rPr>
              <a:t>The </a:t>
            </a:r>
            <a:r>
              <a:rPr lang="en-US" altLang="zh-CN" sz="4000" dirty="0" smtClean="0">
                <a:ea typeface="宋体" pitchFamily="2" charset="-122"/>
              </a:rPr>
              <a:t>Bellman-Ford </a:t>
            </a:r>
            <a:r>
              <a:rPr lang="en-US" altLang="zh-CN" sz="4000" dirty="0">
                <a:ea typeface="宋体" pitchFamily="2" charset="-122"/>
              </a:rPr>
              <a:t>Algorithm</a:t>
            </a:r>
          </a:p>
        </p:txBody>
      </p:sp>
      <p:pic>
        <p:nvPicPr>
          <p:cNvPr id="4" name="Picture 3" descr="bellman_for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648" y="1817688"/>
            <a:ext cx="5871865" cy="38594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Text Box 6" descr="blue055"/>
          <p:cNvSpPr txBox="1">
            <a:spLocks noChangeArrowheads="1"/>
          </p:cNvSpPr>
          <p:nvPr/>
        </p:nvSpPr>
        <p:spPr bwMode="auto">
          <a:xfrm>
            <a:off x="1296988" y="5661025"/>
            <a:ext cx="6759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ea typeface="宋体" pitchFamily="2" charset="-122"/>
              </a:rPr>
              <a:t>Note: each pass relaxes the edges in the order:</a:t>
            </a:r>
          </a:p>
          <a:p>
            <a:pPr algn="l"/>
            <a:r>
              <a:rPr lang="en-US" altLang="zh-CN">
                <a:ea typeface="宋体" pitchFamily="2" charset="-122"/>
              </a:rPr>
              <a:t> (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en-US" altLang="zh-CN" i="1"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), (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en-US" altLang="zh-CN" i="1">
                <a:ea typeface="宋体" pitchFamily="2" charset="-122"/>
              </a:rPr>
              <a:t>y</a:t>
            </a:r>
            <a:r>
              <a:rPr lang="en-US" altLang="zh-CN">
                <a:ea typeface="宋体" pitchFamily="2" charset="-122"/>
              </a:rPr>
              <a:t>), (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en-US" altLang="zh-CN" i="1">
                <a:ea typeface="宋体" pitchFamily="2" charset="-122"/>
              </a:rPr>
              <a:t>z</a:t>
            </a:r>
            <a:r>
              <a:rPr lang="en-US" altLang="zh-CN">
                <a:ea typeface="宋体" pitchFamily="2" charset="-122"/>
              </a:rPr>
              <a:t>), (</a:t>
            </a:r>
            <a:r>
              <a:rPr lang="en-US" altLang="zh-CN" i="1"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), (</a:t>
            </a:r>
            <a:r>
              <a:rPr lang="en-US" altLang="zh-CN" i="1">
                <a:ea typeface="宋体" pitchFamily="2" charset="-122"/>
              </a:rPr>
              <a:t>y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en-US" altLang="zh-CN" i="1"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), (</a:t>
            </a:r>
            <a:r>
              <a:rPr lang="en-US" altLang="zh-CN" i="1">
                <a:ea typeface="宋体" pitchFamily="2" charset="-122"/>
              </a:rPr>
              <a:t>y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en-US" altLang="zh-CN" i="1">
                <a:ea typeface="宋体" pitchFamily="2" charset="-122"/>
              </a:rPr>
              <a:t>z</a:t>
            </a:r>
            <a:r>
              <a:rPr lang="en-US" altLang="zh-CN">
                <a:ea typeface="宋体" pitchFamily="2" charset="-122"/>
              </a:rPr>
              <a:t>), (</a:t>
            </a:r>
            <a:r>
              <a:rPr lang="en-US" altLang="zh-CN" i="1">
                <a:ea typeface="宋体" pitchFamily="2" charset="-122"/>
              </a:rPr>
              <a:t>z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en-US" altLang="zh-CN" i="1"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), (</a:t>
            </a:r>
            <a:r>
              <a:rPr lang="en-US" altLang="zh-CN" i="1">
                <a:ea typeface="宋体" pitchFamily="2" charset="-122"/>
              </a:rPr>
              <a:t>z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en-US" altLang="zh-CN" i="1">
                <a:ea typeface="宋体" pitchFamily="2" charset="-122"/>
              </a:rPr>
              <a:t>s</a:t>
            </a:r>
            <a:r>
              <a:rPr lang="en-US" altLang="zh-CN">
                <a:ea typeface="宋体" pitchFamily="2" charset="-122"/>
              </a:rPr>
              <a:t>), (</a:t>
            </a:r>
            <a:r>
              <a:rPr lang="en-US" altLang="zh-CN" i="1">
                <a:ea typeface="宋体" pitchFamily="2" charset="-122"/>
              </a:rPr>
              <a:t>s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), (</a:t>
            </a:r>
            <a:r>
              <a:rPr lang="en-US" altLang="zh-CN" i="1">
                <a:ea typeface="宋体" pitchFamily="2" charset="-122"/>
              </a:rPr>
              <a:t>s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en-US" altLang="zh-CN" i="1">
                <a:ea typeface="宋体" pitchFamily="2" charset="-122"/>
              </a:rPr>
              <a:t>y</a:t>
            </a:r>
            <a:r>
              <a:rPr lang="en-US" altLang="zh-CN">
                <a:ea typeface="宋体" pitchFamily="2" charset="-122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92696"/>
            <a:ext cx="8880935" cy="4587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itchFamily="2" charset="-122"/>
              </a:rPr>
              <a:t>Time Complexity of The Bellman-Ford</a:t>
            </a:r>
          </a:p>
        </p:txBody>
      </p:sp>
      <p:pic>
        <p:nvPicPr>
          <p:cNvPr id="91144" name="Picture 8" descr="bellman_fo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773238"/>
            <a:ext cx="6192838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5" name="Text Box 9" descr="blue055"/>
          <p:cNvSpPr txBox="1">
            <a:spLocks noChangeArrowheads="1"/>
          </p:cNvSpPr>
          <p:nvPr/>
        </p:nvSpPr>
        <p:spPr bwMode="auto">
          <a:xfrm>
            <a:off x="1981200" y="6165850"/>
            <a:ext cx="386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The time complexity is </a:t>
            </a:r>
            <a:r>
              <a:rPr lang="en-US" altLang="zh-CN" i="1">
                <a:ea typeface="宋体" pitchFamily="2" charset="-122"/>
              </a:rPr>
              <a:t>O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en-US" altLang="zh-CN" i="1">
                <a:ea typeface="宋体" pitchFamily="2" charset="-122"/>
              </a:rPr>
              <a:t>VE</a:t>
            </a:r>
            <a:r>
              <a:rPr lang="en-US" altLang="zh-CN">
                <a:ea typeface="宋体" pitchFamily="2" charset="-122"/>
              </a:rPr>
              <a:t>)</a:t>
            </a:r>
            <a:endParaRPr lang="el-GR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696200" cy="1219200"/>
          </a:xfrm>
        </p:spPr>
        <p:txBody>
          <a:bodyPr/>
          <a:lstStyle/>
          <a:p>
            <a:r>
              <a:rPr lang="en-US" altLang="zh-CN" sz="4000" dirty="0">
                <a:ea typeface="宋体" pitchFamily="2" charset="-122"/>
              </a:rPr>
              <a:t>Correctness of The Bellman-Ford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8135937" cy="426720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Lemma 24.2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Let 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</a:rPr>
              <a:t>G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= (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) be a weighted, directed graph with source 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and weight function 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</a:rPr>
              <a:t>w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, and assume that 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contains 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no negative cycles that are reachable from </a:t>
            </a:r>
            <a:r>
              <a:rPr lang="en-US" altLang="zh-CN" sz="2000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. Then, after the | 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| - 1 iterations of the </a:t>
            </a: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loop of lines 2-4 of BELLMAN-FORD, we have 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] = (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for all vertices 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reachable from 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s.</a:t>
            </a:r>
          </a:p>
          <a:p>
            <a:r>
              <a:rPr lang="en-US" altLang="zh-CN" sz="2000" dirty="0">
                <a:ea typeface="宋体" pitchFamily="2" charset="-122"/>
                <a:sym typeface="Symbol" pitchFamily="18" charset="2"/>
              </a:rPr>
              <a:t>Proof: Consider any vertex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that is reachable from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s. 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Since </a:t>
            </a:r>
            <a:r>
              <a:rPr lang="en-US" altLang="zh-CN" sz="2000" i="1" dirty="0" smtClean="0"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contains no negative-weight cycles that are reachable from s, there must be </a:t>
            </a:r>
            <a:r>
              <a:rPr lang="en-US" altLang="zh-CN" sz="2000" b="1" dirty="0">
                <a:ea typeface="宋体" pitchFamily="2" charset="-122"/>
                <a:sym typeface="Symbol" pitchFamily="18" charset="2"/>
              </a:rPr>
              <a:t>at least one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ea typeface="宋体" pitchFamily="2" charset="-122"/>
                <a:sym typeface="Symbol" pitchFamily="18" charset="2"/>
              </a:rPr>
              <a:t>acyclic shortest path 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from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to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. Let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= &lt;v</a:t>
            </a:r>
            <a:r>
              <a:rPr lang="en-US" altLang="zh-CN" sz="2000" baseline="-25000" dirty="0">
                <a:ea typeface="宋体" pitchFamily="2" charset="-122"/>
                <a:sym typeface="Symbol" pitchFamily="18" charset="2"/>
              </a:rPr>
              <a:t>0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baseline="-25000" dirty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, …, </a:t>
            </a:r>
            <a:r>
              <a:rPr lang="en-US" altLang="zh-CN" sz="2000" i="1" dirty="0" err="1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i="1" baseline="-25000" dirty="0" err="1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&gt;, where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baseline="-25000" dirty="0">
                <a:ea typeface="宋体" pitchFamily="2" charset="-122"/>
                <a:sym typeface="Symbol" pitchFamily="18" charset="2"/>
              </a:rPr>
              <a:t>0 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=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2000" i="1" dirty="0" err="1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i="1" baseline="-25000" dirty="0" err="1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sz="2000" i="1" baseline="-250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=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, be such a path from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to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. Path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has at most |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|-1 edges, and so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k 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 |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|-1. Since each of the |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|-1 iterations of the </a:t>
            </a:r>
            <a:r>
              <a:rPr lang="en-US" altLang="zh-CN" sz="2000" b="1" dirty="0">
                <a:ea typeface="宋体" pitchFamily="2" charset="-122"/>
                <a:sym typeface="Symbol" pitchFamily="18" charset="2"/>
              </a:rPr>
              <a:t>for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loop of lines 2-4 relaxes all |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E|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edges, the edge (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i="1" baseline="-25000" dirty="0"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aseline="-25000" dirty="0">
                <a:ea typeface="宋体" pitchFamily="2" charset="-122"/>
                <a:sym typeface="Symbol" pitchFamily="18" charset="2"/>
              </a:rPr>
              <a:t>-1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i="1" baseline="-25000" dirty="0"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) in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is relaxed in the </a:t>
            </a:r>
            <a:r>
              <a:rPr lang="en-US" altLang="zh-CN" sz="2000" i="1" dirty="0" err="1"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dirty="0" err="1">
                <a:ea typeface="宋体" pitchFamily="2" charset="-122"/>
                <a:sym typeface="Symbol" pitchFamily="18" charset="2"/>
              </a:rPr>
              <a:t>th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iteration, for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i 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= 1, 2, …,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. By the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path-relaxation property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] =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i="1" dirty="0" err="1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i="1" baseline="-25000" dirty="0" err="1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] = (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i="1" dirty="0" err="1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i="1" baseline="-25000" dirty="0" err="1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) = (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). </a:t>
            </a:r>
            <a:endParaRPr lang="zh-CN" altLang="en-US" sz="2000" dirty="0">
              <a:ea typeface="宋体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zh-CN" sz="2000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Correctness of The Bellman-Ford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Corollary 24.3</a:t>
            </a:r>
          </a:p>
          <a:p>
            <a:pPr marL="457200" lvl="1" indent="0">
              <a:buNone/>
            </a:pPr>
            <a:r>
              <a:rPr lang="en-US" altLang="zh-CN" dirty="0">
                <a:ea typeface="宋体" pitchFamily="2" charset="-122"/>
              </a:rPr>
              <a:t>Let </a:t>
            </a:r>
            <a:r>
              <a:rPr lang="en-US" altLang="zh-CN" i="1" dirty="0">
                <a:ea typeface="宋体" pitchFamily="2" charset="-122"/>
              </a:rPr>
              <a:t>G</a:t>
            </a:r>
            <a:r>
              <a:rPr lang="en-US" altLang="zh-CN" dirty="0">
                <a:ea typeface="宋体" pitchFamily="2" charset="-122"/>
              </a:rPr>
              <a:t> = (</a:t>
            </a:r>
            <a:r>
              <a:rPr lang="en-US" altLang="zh-CN" i="1" dirty="0"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i="1" dirty="0">
                <a:ea typeface="宋体" pitchFamily="2" charset="-122"/>
              </a:rPr>
              <a:t>E</a:t>
            </a:r>
            <a:r>
              <a:rPr lang="en-US" altLang="zh-CN" dirty="0">
                <a:ea typeface="宋体" pitchFamily="2" charset="-122"/>
              </a:rPr>
              <a:t>) be a weighted, directed graph with source </a:t>
            </a:r>
            <a:r>
              <a:rPr lang="en-US" altLang="zh-CN" i="1" dirty="0"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 and weight function </a:t>
            </a:r>
            <a:r>
              <a:rPr lang="en-US" altLang="zh-CN" i="1" dirty="0">
                <a:ea typeface="宋体" pitchFamily="2" charset="-122"/>
              </a:rPr>
              <a:t>w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en-US" altLang="zh-CN" i="1" dirty="0">
                <a:ea typeface="宋体" pitchFamily="2" charset="-122"/>
              </a:rPr>
              <a:t>E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. Then for each vertex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there is a path from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to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CC00"/>
                </a:solidFill>
                <a:ea typeface="宋体" pitchFamily="2" charset="-122"/>
                <a:sym typeface="Symbol" pitchFamily="18" charset="2"/>
              </a:rPr>
              <a:t>if and only if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B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ELLMAN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-F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ORD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terminates with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] &lt; ∞ when it is run on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.</a:t>
            </a:r>
          </a:p>
          <a:p>
            <a:pPr lvl="1"/>
            <a:endParaRPr lang="en-US" altLang="zh-CN" dirty="0"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Correctness of The Bellman-Ford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276872"/>
            <a:ext cx="8206680" cy="2892152"/>
          </a:xfrm>
        </p:spPr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Theorem 24.4</a:t>
            </a:r>
          </a:p>
          <a:p>
            <a:pPr marL="457200" lvl="1" indent="0">
              <a:buNone/>
            </a:pPr>
            <a:r>
              <a:rPr lang="en-US" altLang="zh-CN" sz="2000" dirty="0">
                <a:ea typeface="宋体" pitchFamily="2" charset="-122"/>
              </a:rPr>
              <a:t>Let BELLMAN-FORD be run on a weighted, directed graph </a:t>
            </a:r>
            <a:r>
              <a:rPr lang="en-US" altLang="zh-CN" sz="2000" i="1" dirty="0">
                <a:ea typeface="宋体" pitchFamily="2" charset="-122"/>
              </a:rPr>
              <a:t>G</a:t>
            </a:r>
            <a:r>
              <a:rPr lang="en-US" altLang="zh-CN" sz="2000" dirty="0">
                <a:ea typeface="宋体" pitchFamily="2" charset="-122"/>
              </a:rPr>
              <a:t> = (</a:t>
            </a:r>
            <a:r>
              <a:rPr lang="en-US" altLang="zh-CN" sz="2000" i="1" dirty="0">
                <a:ea typeface="宋体" pitchFamily="2" charset="-122"/>
              </a:rPr>
              <a:t>V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en-US" altLang="zh-CN" sz="2000" i="1" dirty="0">
                <a:ea typeface="宋体" pitchFamily="2" charset="-122"/>
              </a:rPr>
              <a:t>E</a:t>
            </a:r>
            <a:r>
              <a:rPr lang="en-US" altLang="zh-CN" sz="2000" dirty="0">
                <a:ea typeface="宋体" pitchFamily="2" charset="-122"/>
              </a:rPr>
              <a:t>) with source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dirty="0">
                <a:ea typeface="宋体" pitchFamily="2" charset="-122"/>
              </a:rPr>
              <a:t> and weight function </a:t>
            </a:r>
            <a:r>
              <a:rPr lang="en-US" altLang="zh-CN" sz="2000" i="1" dirty="0">
                <a:ea typeface="宋体" pitchFamily="2" charset="-122"/>
              </a:rPr>
              <a:t>w</a:t>
            </a:r>
            <a:r>
              <a:rPr lang="en-US" altLang="zh-CN" sz="2000" dirty="0">
                <a:ea typeface="宋体" pitchFamily="2" charset="-122"/>
              </a:rPr>
              <a:t>: </a:t>
            </a:r>
            <a:r>
              <a:rPr lang="en-US" altLang="zh-CN" sz="2000" i="1" dirty="0">
                <a:ea typeface="宋体" pitchFamily="2" charset="-122"/>
              </a:rPr>
              <a:t>E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. If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contains no negative cycles that are reachable from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, then the algorithm returns TRUE, </a:t>
            </a:r>
            <a:r>
              <a:rPr lang="en-US" altLang="zh-CN" sz="2000" dirty="0">
                <a:solidFill>
                  <a:srgbClr val="002060"/>
                </a:solidFill>
                <a:ea typeface="宋体" pitchFamily="2" charset="-122"/>
                <a:sym typeface="Symbol" pitchFamily="18" charset="2"/>
              </a:rPr>
              <a:t>we have </a:t>
            </a:r>
            <a:r>
              <a:rPr lang="en-US" altLang="zh-CN" sz="2000" i="1" dirty="0">
                <a:solidFill>
                  <a:srgbClr val="0066FF"/>
                </a:solidFill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dirty="0">
                <a:solidFill>
                  <a:srgbClr val="0066FF"/>
                </a:solidFill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i="1" dirty="0">
                <a:solidFill>
                  <a:srgbClr val="0066FF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0066FF"/>
                </a:solidFill>
                <a:ea typeface="宋体" pitchFamily="2" charset="-122"/>
                <a:sym typeface="Symbol" pitchFamily="18" charset="2"/>
              </a:rPr>
              <a:t>] = (</a:t>
            </a:r>
            <a:r>
              <a:rPr lang="en-US" altLang="zh-CN" sz="2000" i="1" dirty="0">
                <a:solidFill>
                  <a:srgbClr val="0066FF"/>
                </a:solidFill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dirty="0">
                <a:solidFill>
                  <a:srgbClr val="0066FF"/>
                </a:solidFill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i="1" dirty="0">
                <a:solidFill>
                  <a:srgbClr val="0066FF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rgbClr val="0066FF"/>
                </a:solidFill>
                <a:ea typeface="宋体" pitchFamily="2" charset="-122"/>
                <a:sym typeface="Symbol" pitchFamily="18" charset="2"/>
              </a:rPr>
              <a:t>)  for all vertices </a:t>
            </a:r>
            <a:r>
              <a:rPr lang="en-US" altLang="zh-CN" sz="2000" i="1" dirty="0">
                <a:solidFill>
                  <a:srgbClr val="0066FF"/>
                </a:solidFill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dirty="0">
                <a:solidFill>
                  <a:srgbClr val="0066FF"/>
                </a:solidFill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i="1" dirty="0">
                <a:solidFill>
                  <a:srgbClr val="0066FF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, and 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the predecessor subgraph </a:t>
            </a:r>
            <a:r>
              <a:rPr lang="en-US" altLang="zh-CN" sz="2000" i="1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000" baseline="-25000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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 is a shortest-paths tree rooted at </a:t>
            </a:r>
            <a:r>
              <a:rPr lang="en-US" altLang="zh-CN" sz="2000" i="1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. If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does contain a negative weight cycle reachable from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, then the algorithm returns FALSE.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Correctness of The Bellman-Ford</a:t>
            </a:r>
          </a:p>
        </p:txBody>
      </p:sp>
      <p:graphicFrame>
        <p:nvGraphicFramePr>
          <p:cNvPr id="9933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435047"/>
              </p:ext>
            </p:extLst>
          </p:nvPr>
        </p:nvGraphicFramePr>
        <p:xfrm>
          <a:off x="684213" y="1916113"/>
          <a:ext cx="7589837" cy="383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2" name="Visio" r:id="rId3" imgW="8282940" imgH="4179570" progId="Visio.Drawing.11">
                  <p:embed/>
                </p:oleObj>
              </mc:Choice>
              <mc:Fallback>
                <p:oleObj name="Visio" r:id="rId3" imgW="8282940" imgH="417957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16113"/>
                        <a:ext cx="7589837" cy="383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Rectangle 4" descr="blue055"/>
          <p:cNvSpPr>
            <a:spLocks noChangeArrowheads="1"/>
          </p:cNvSpPr>
          <p:nvPr/>
        </p:nvSpPr>
        <p:spPr bwMode="auto">
          <a:xfrm>
            <a:off x="1116013" y="1773238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ea typeface="宋体" pitchFamily="2" charset="-122"/>
              </a:rPr>
              <a:t>Restatement of Theorem 24.4: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Proof of Theorem 24.4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905000"/>
                <a:ext cx="7558088" cy="4116388"/>
              </a:xfrm>
            </p:spPr>
            <p:txBody>
              <a:bodyPr/>
              <a:lstStyle/>
              <a:p>
                <a:pPr marL="533400" indent="-533400">
                  <a:lnSpc>
                    <a:spcPct val="80000"/>
                  </a:lnSpc>
                  <a:buFont typeface="Wingdings" pitchFamily="2" charset="2"/>
                  <a:buAutoNum type="arabicPeriod"/>
                </a:pPr>
                <a:r>
                  <a:rPr lang="en-US" altLang="zh-CN" sz="1600" dirty="0" smtClean="0">
                    <a:ea typeface="宋体" pitchFamily="2" charset="-122"/>
                  </a:rPr>
                  <a:t>Suppose </a:t>
                </a:r>
                <a:r>
                  <a:rPr lang="en-US" altLang="zh-CN" sz="1600" i="1" dirty="0">
                    <a:ea typeface="宋体" pitchFamily="2" charset="-122"/>
                  </a:rPr>
                  <a:t>G</a:t>
                </a:r>
                <a:r>
                  <a:rPr lang="en-US" altLang="zh-CN" sz="1600" dirty="0">
                    <a:ea typeface="宋体" pitchFamily="2" charset="-122"/>
                  </a:rPr>
                  <a:t> contains no negative-weight cycles that are reachable from </a:t>
                </a:r>
                <a:r>
                  <a:rPr lang="en-US" altLang="zh-CN" sz="1600" i="1" dirty="0">
                    <a:ea typeface="宋体" pitchFamily="2" charset="-122"/>
                  </a:rPr>
                  <a:t>s</a:t>
                </a:r>
                <a:r>
                  <a:rPr lang="en-US" altLang="zh-CN" sz="1600" dirty="0">
                    <a:ea typeface="宋体" pitchFamily="2" charset="-122"/>
                  </a:rPr>
                  <a:t>.</a:t>
                </a:r>
              </a:p>
              <a:p>
                <a:pPr lvl="1">
                  <a:lnSpc>
                    <a:spcPct val="80000"/>
                  </a:lnSpc>
                  <a:buFont typeface="Wingdings" pitchFamily="2" charset="2"/>
                  <a:buChar char="l"/>
                </a:pPr>
                <a:r>
                  <a:rPr lang="en-US" altLang="zh-CN" sz="1600" dirty="0">
                    <a:ea typeface="宋体" pitchFamily="2" charset="-122"/>
                  </a:rPr>
                  <a:t>Prove that at termination, </a:t>
                </a:r>
                <a:r>
                  <a:rPr lang="en-US" altLang="zh-CN" sz="1600" i="1" dirty="0">
                    <a:ea typeface="宋体" pitchFamily="2" charset="-122"/>
                  </a:rPr>
                  <a:t>d</a:t>
                </a:r>
                <a:r>
                  <a:rPr lang="en-US" altLang="zh-CN" sz="1600" dirty="0">
                    <a:ea typeface="宋体" pitchFamily="2" charset="-122"/>
                  </a:rPr>
                  <a:t>[</a:t>
                </a:r>
                <a:r>
                  <a:rPr lang="en-US" altLang="zh-CN" sz="1600" i="1" dirty="0">
                    <a:ea typeface="宋体" pitchFamily="2" charset="-122"/>
                  </a:rPr>
                  <a:t>v</a:t>
                </a:r>
                <a:r>
                  <a:rPr lang="en-US" altLang="zh-CN" sz="1600" dirty="0">
                    <a:ea typeface="宋体" pitchFamily="2" charset="-122"/>
                  </a:rPr>
                  <a:t>] = 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(</a:t>
                </a:r>
                <a:r>
                  <a:rPr lang="en-US" altLang="zh-CN" sz="1600" i="1" dirty="0">
                    <a:ea typeface="宋体" pitchFamily="2" charset="-122"/>
                    <a:sym typeface="Symbol" pitchFamily="18" charset="2"/>
                  </a:rPr>
                  <a:t>s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1600" i="1" dirty="0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), for all vertices </a:t>
                </a:r>
                <a:r>
                  <a:rPr lang="en-US" altLang="zh-CN" sz="1600" i="1" dirty="0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 in </a:t>
                </a:r>
                <a:r>
                  <a:rPr lang="en-US" altLang="zh-CN" sz="1600" i="1" dirty="0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.</a:t>
                </a:r>
              </a:p>
              <a:p>
                <a:pPr marL="1238250" lvl="2" indent="-381000">
                  <a:lnSpc>
                    <a:spcPct val="80000"/>
                  </a:lnSpc>
                  <a:buFont typeface="Wingdings" pitchFamily="2" charset="2"/>
                  <a:buChar char="Ø"/>
                </a:pP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Case 1: </a:t>
                </a:r>
                <a:r>
                  <a:rPr lang="en-US" altLang="zh-CN" sz="1600" i="1" dirty="0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 is reachable from </a:t>
                </a:r>
                <a:r>
                  <a:rPr lang="en-US" altLang="zh-CN" sz="1600" i="1" dirty="0">
                    <a:ea typeface="宋体" pitchFamily="2" charset="-122"/>
                    <a:sym typeface="Symbol" pitchFamily="18" charset="2"/>
                  </a:rPr>
                  <a:t>s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;     </a:t>
                </a:r>
                <a:r>
                  <a:rPr lang="en-US" altLang="zh-CN" sz="1600" dirty="0" smtClean="0">
                    <a:solidFill>
                      <a:srgbClr val="002060"/>
                    </a:solidFill>
                    <a:ea typeface="宋体" pitchFamily="2" charset="-122"/>
                    <a:sym typeface="Symbol" pitchFamily="18" charset="2"/>
                  </a:rPr>
                  <a:t>(according to </a:t>
                </a:r>
                <a:r>
                  <a:rPr lang="en-US" altLang="zh-CN" sz="1600" i="1" dirty="0" smtClean="0">
                    <a:ea typeface="宋体" pitchFamily="2" charset="-122"/>
                    <a:sym typeface="Symbol" pitchFamily="18" charset="2"/>
                    <a:hlinkClick r:id="rId2" action="ppaction://hlinksldjump"/>
                  </a:rPr>
                  <a:t>Lemma 24.2</a:t>
                </a:r>
                <a:r>
                  <a:rPr lang="en-US" altLang="zh-CN" sz="1600" dirty="0" smtClean="0">
                    <a:ea typeface="宋体" pitchFamily="2" charset="-122"/>
                    <a:sym typeface="Symbol" pitchFamily="18" charset="2"/>
                  </a:rPr>
                  <a:t>)</a:t>
                </a:r>
                <a:endParaRPr lang="en-US" altLang="zh-CN" sz="1600" dirty="0">
                  <a:ea typeface="宋体" pitchFamily="2" charset="-122"/>
                  <a:sym typeface="Symbol" pitchFamily="18" charset="2"/>
                </a:endParaRPr>
              </a:p>
              <a:p>
                <a:pPr marL="1238250" lvl="2" indent="-381000">
                  <a:lnSpc>
                    <a:spcPct val="80000"/>
                  </a:lnSpc>
                  <a:buFont typeface="Wingdings" pitchFamily="2" charset="2"/>
                  <a:buChar char="Ø"/>
                </a:pP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Case 2: </a:t>
                </a:r>
                <a:r>
                  <a:rPr lang="en-US" altLang="zh-CN" sz="1600" i="1" dirty="0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 is not reachable from </a:t>
                </a:r>
                <a:r>
                  <a:rPr lang="en-US" altLang="zh-CN" sz="1600" i="1" dirty="0">
                    <a:ea typeface="宋体" pitchFamily="2" charset="-122"/>
                    <a:sym typeface="Symbol" pitchFamily="18" charset="2"/>
                  </a:rPr>
                  <a:t>s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; </a:t>
                </a:r>
                <a:r>
                  <a:rPr lang="en-US" altLang="zh-CN" sz="1600" dirty="0" smtClean="0"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lang="en-US" altLang="zh-CN" sz="1600" dirty="0" smtClean="0">
                    <a:solidFill>
                      <a:srgbClr val="002060"/>
                    </a:solidFill>
                    <a:ea typeface="宋体" pitchFamily="2" charset="-122"/>
                    <a:sym typeface="Symbol" pitchFamily="18" charset="2"/>
                  </a:rPr>
                  <a:t>(according to</a:t>
                </a:r>
                <a:r>
                  <a:rPr lang="en-US" altLang="zh-CN" sz="1600" dirty="0" smtClean="0"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lang="en-US" altLang="zh-CN" sz="1600" i="1" dirty="0" smtClean="0">
                    <a:ea typeface="宋体" pitchFamily="2" charset="-122"/>
                    <a:sym typeface="Symbol" pitchFamily="18" charset="2"/>
                    <a:hlinkClick r:id="rId3" action="ppaction://hlinksldjump"/>
                  </a:rPr>
                  <a:t>No </a:t>
                </a:r>
                <a:r>
                  <a:rPr lang="en-US" altLang="zh-CN" sz="1600" i="1" dirty="0">
                    <a:ea typeface="宋体" pitchFamily="2" charset="-122"/>
                    <a:sym typeface="Symbol" pitchFamily="18" charset="2"/>
                    <a:hlinkClick r:id="rId3" action="ppaction://hlinksldjump"/>
                  </a:rPr>
                  <a:t>Path </a:t>
                </a:r>
                <a:r>
                  <a:rPr lang="en-US" altLang="zh-CN" sz="1600" i="1" dirty="0" smtClean="0">
                    <a:ea typeface="宋体" pitchFamily="2" charset="-122"/>
                    <a:sym typeface="Symbol" pitchFamily="18" charset="2"/>
                    <a:hlinkClick r:id="rId3" action="ppaction://hlinksldjump"/>
                  </a:rPr>
                  <a:t>Property</a:t>
                </a:r>
                <a:r>
                  <a:rPr lang="en-US" altLang="zh-CN" sz="1600" dirty="0" smtClean="0">
                    <a:ea typeface="宋体" pitchFamily="2" charset="-122"/>
                    <a:sym typeface="Symbol" pitchFamily="18" charset="2"/>
                  </a:rPr>
                  <a:t>)</a:t>
                </a:r>
                <a:endParaRPr lang="en-US" altLang="zh-CN" sz="1600" dirty="0">
                  <a:ea typeface="宋体" pitchFamily="2" charset="-122"/>
                  <a:sym typeface="Symbol" pitchFamily="18" charset="2"/>
                </a:endParaRPr>
              </a:p>
              <a:p>
                <a:pPr marL="914400" lvl="1" indent="-457200">
                  <a:lnSpc>
                    <a:spcPct val="80000"/>
                  </a:lnSpc>
                  <a:buFont typeface="Wingdings" pitchFamily="2" charset="2"/>
                  <a:buNone/>
                </a:pPr>
                <a:endParaRPr lang="en-US" altLang="zh-CN" sz="1600" dirty="0">
                  <a:ea typeface="宋体" pitchFamily="2" charset="-122"/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  <a:buFont typeface="Wingdings" pitchFamily="2" charset="2"/>
                  <a:buChar char="l"/>
                </a:pP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Prove that the algorithm returns TRUE</a:t>
                </a:r>
              </a:p>
              <a:p>
                <a:pPr marL="1238250" lvl="2" indent="-381000"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 For each edge (</a:t>
                </a:r>
                <a:r>
                  <a:rPr lang="en-US" altLang="zh-CN" sz="1600" i="1" dirty="0" err="1"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sz="1600" dirty="0" err="1">
                    <a:ea typeface="宋体" pitchFamily="2" charset="-122"/>
                    <a:sym typeface="Symbol" pitchFamily="18" charset="2"/>
                  </a:rPr>
                  <a:t>,</a:t>
                </a:r>
                <a:r>
                  <a:rPr lang="en-US" altLang="zh-CN" sz="1600" i="1" dirty="0" err="1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), </a:t>
                </a:r>
              </a:p>
              <a:p>
                <a:pPr marL="1238250" lvl="2" indent="-381000">
                  <a:lnSpc>
                    <a:spcPct val="80000"/>
                  </a:lnSpc>
                  <a:buNone/>
                </a:pP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lang="en-US" altLang="zh-CN" sz="1600" i="1" dirty="0">
                    <a:ea typeface="宋体" pitchFamily="2" charset="-122"/>
                    <a:sym typeface="Symbol" pitchFamily="18" charset="2"/>
                  </a:rPr>
                  <a:t>d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[</a:t>
                </a:r>
                <a:r>
                  <a:rPr lang="en-US" altLang="zh-CN" sz="1600" i="1" dirty="0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]= (</a:t>
                </a:r>
                <a:r>
                  <a:rPr lang="en-US" altLang="zh-CN" sz="1600" i="1" dirty="0">
                    <a:ea typeface="宋体" pitchFamily="2" charset="-122"/>
                    <a:sym typeface="Symbol" pitchFamily="18" charset="2"/>
                  </a:rPr>
                  <a:t>s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1600" i="1" dirty="0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</m:oMath>
                </a14:m>
                <a:r>
                  <a:rPr lang="en-US" altLang="zh-CN" sz="1600" dirty="0" smtClean="0"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(</a:t>
                </a:r>
                <a:r>
                  <a:rPr lang="en-US" altLang="zh-CN" sz="1600" i="1" dirty="0" err="1">
                    <a:ea typeface="宋体" pitchFamily="2" charset="-122"/>
                    <a:sym typeface="Symbol" pitchFamily="18" charset="2"/>
                  </a:rPr>
                  <a:t>s</a:t>
                </a:r>
                <a:r>
                  <a:rPr lang="en-US" altLang="zh-CN" sz="1600" dirty="0" err="1">
                    <a:ea typeface="宋体" pitchFamily="2" charset="-122"/>
                    <a:sym typeface="Symbol" pitchFamily="18" charset="2"/>
                  </a:rPr>
                  <a:t>,</a:t>
                </a:r>
                <a:r>
                  <a:rPr lang="en-US" altLang="zh-CN" sz="1600" i="1" dirty="0" err="1"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)+</a:t>
                </a:r>
                <a:r>
                  <a:rPr lang="en-US" altLang="zh-CN" sz="1600" i="1" dirty="0">
                    <a:ea typeface="宋体" pitchFamily="2" charset="-122"/>
                    <a:sym typeface="Symbol" pitchFamily="18" charset="2"/>
                  </a:rPr>
                  <a:t>w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1600" i="1" dirty="0" err="1"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sz="1600" dirty="0" err="1">
                    <a:ea typeface="宋体" pitchFamily="2" charset="-122"/>
                    <a:sym typeface="Symbol" pitchFamily="18" charset="2"/>
                  </a:rPr>
                  <a:t>,</a:t>
                </a:r>
                <a:r>
                  <a:rPr lang="en-US" altLang="zh-CN" sz="1600" i="1" dirty="0" err="1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) = </a:t>
                </a:r>
                <a:r>
                  <a:rPr lang="en-US" altLang="zh-CN" sz="1600" i="1" dirty="0">
                    <a:ea typeface="宋体" pitchFamily="2" charset="-122"/>
                    <a:sym typeface="Symbol" pitchFamily="18" charset="2"/>
                  </a:rPr>
                  <a:t>d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[</a:t>
                </a:r>
                <a:r>
                  <a:rPr lang="en-US" altLang="zh-CN" sz="1600" i="1" dirty="0"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]+</a:t>
                </a:r>
                <a:r>
                  <a:rPr lang="en-US" altLang="zh-CN" sz="1600" i="1" dirty="0">
                    <a:ea typeface="宋体" pitchFamily="2" charset="-122"/>
                    <a:sym typeface="Symbol" pitchFamily="18" charset="2"/>
                  </a:rPr>
                  <a:t>w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1600" i="1" dirty="0" err="1">
                    <a:ea typeface="宋体" pitchFamily="2" charset="-122"/>
                    <a:sym typeface="Symbol" pitchFamily="18" charset="2"/>
                  </a:rPr>
                  <a:t>u</a:t>
                </a:r>
                <a:r>
                  <a:rPr lang="en-US" altLang="zh-CN" sz="1600" dirty="0" err="1">
                    <a:ea typeface="宋体" pitchFamily="2" charset="-122"/>
                    <a:sym typeface="Symbol" pitchFamily="18" charset="2"/>
                  </a:rPr>
                  <a:t>,</a:t>
                </a:r>
                <a:r>
                  <a:rPr lang="en-US" altLang="zh-CN" sz="1600" i="1" dirty="0" err="1">
                    <a:ea typeface="宋体" pitchFamily="2" charset="-122"/>
                    <a:sym typeface="Symbol" pitchFamily="18" charset="2"/>
                  </a:rPr>
                  <a:t>v</a:t>
                </a:r>
                <a:r>
                  <a:rPr lang="en-US" altLang="zh-CN" sz="1600" dirty="0" smtClean="0">
                    <a:ea typeface="宋体" pitchFamily="2" charset="-122"/>
                    <a:sym typeface="Symbol" pitchFamily="18" charset="2"/>
                  </a:rPr>
                  <a:t>). </a:t>
                </a:r>
                <a:r>
                  <a:rPr lang="en-US" altLang="zh-CN" sz="1600" dirty="0">
                    <a:solidFill>
                      <a:srgbClr val="002060"/>
                    </a:solidFill>
                    <a:ea typeface="宋体" pitchFamily="2" charset="-122"/>
                    <a:sym typeface="Symbol" pitchFamily="18" charset="2"/>
                  </a:rPr>
                  <a:t>(according to </a:t>
                </a:r>
                <a:r>
                  <a:rPr lang="en-US" altLang="zh-CN" sz="1600" i="1" dirty="0" smtClean="0">
                    <a:ea typeface="宋体" pitchFamily="2" charset="-122"/>
                    <a:sym typeface="Symbol" pitchFamily="18" charset="2"/>
                    <a:hlinkClick r:id="rId3" action="ppaction://hlinksldjump"/>
                  </a:rPr>
                  <a:t>Triangle inequality</a:t>
                </a:r>
                <a:r>
                  <a:rPr lang="en-US" altLang="zh-CN" sz="1600" dirty="0" smtClean="0">
                    <a:ea typeface="宋体" pitchFamily="2" charset="-122"/>
                    <a:sym typeface="Symbol" pitchFamily="18" charset="2"/>
                  </a:rPr>
                  <a:t>)</a:t>
                </a:r>
                <a:endParaRPr lang="en-US" altLang="zh-CN" sz="1600" dirty="0">
                  <a:ea typeface="宋体" pitchFamily="2" charset="-122"/>
                  <a:sym typeface="Symbol" pitchFamily="18" charset="2"/>
                </a:endParaRPr>
              </a:p>
              <a:p>
                <a:pPr marL="914400" lvl="1" indent="-457200">
                  <a:lnSpc>
                    <a:spcPct val="80000"/>
                  </a:lnSpc>
                  <a:buFont typeface="Wingdings" pitchFamily="2" charset="2"/>
                  <a:buNone/>
                </a:pPr>
                <a:endParaRPr lang="en-US" altLang="zh-CN" sz="1600" dirty="0">
                  <a:ea typeface="宋体" pitchFamily="2" charset="-122"/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  <a:buFont typeface="Wingdings" pitchFamily="2" charset="2"/>
                  <a:buChar char="l"/>
                </a:pP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Prove that the predecessor subgraph </a:t>
                </a:r>
                <a:r>
                  <a:rPr lang="en-US" altLang="zh-CN" sz="1600" i="1" dirty="0">
                    <a:ea typeface="宋体" pitchFamily="2" charset="-122"/>
                    <a:sym typeface="Symbol" pitchFamily="18" charset="2"/>
                  </a:rPr>
                  <a:t>G</a:t>
                </a:r>
                <a:r>
                  <a:rPr lang="en-US" altLang="zh-CN" sz="1600" baseline="-25000" dirty="0">
                    <a:ea typeface="宋体" pitchFamily="2" charset="-122"/>
                    <a:sym typeface="Symbol" pitchFamily="18" charset="2"/>
                  </a:rPr>
                  <a:t>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 is a shortest-paths tree rooted at </a:t>
                </a:r>
                <a:r>
                  <a:rPr lang="en-US" altLang="zh-CN" sz="1600" i="1" dirty="0">
                    <a:ea typeface="宋体" pitchFamily="2" charset="-122"/>
                    <a:sym typeface="Symbol" pitchFamily="18" charset="2"/>
                  </a:rPr>
                  <a:t>s</a:t>
                </a:r>
              </a:p>
              <a:p>
                <a:pPr marL="914400" lvl="1" indent="-457200">
                  <a:lnSpc>
                    <a:spcPct val="80000"/>
                  </a:lnSpc>
                  <a:buNone/>
                </a:pP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lang="en-US" altLang="zh-CN" sz="1600" dirty="0" smtClean="0">
                    <a:ea typeface="宋体" pitchFamily="2" charset="-122"/>
                    <a:sym typeface="Symbol" pitchFamily="18" charset="2"/>
                  </a:rPr>
                  <a:t>                               (</a:t>
                </a:r>
                <a:r>
                  <a:rPr lang="en-US" altLang="zh-CN" sz="1600" dirty="0">
                    <a:ea typeface="宋体" pitchFamily="2" charset="-122"/>
                    <a:sym typeface="Symbol" pitchFamily="18" charset="2"/>
                  </a:rPr>
                  <a:t>according to </a:t>
                </a:r>
                <a:r>
                  <a:rPr lang="en-US" altLang="zh-CN" sz="1600" i="1" dirty="0" smtClean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  <a:hlinkClick r:id="rId4" action="ppaction://hlinksldjump"/>
                  </a:rPr>
                  <a:t>Predecessor </a:t>
                </a:r>
                <a:r>
                  <a:rPr lang="en-US" altLang="zh-CN" sz="1600" i="1" dirty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  <a:hlinkClick r:id="rId4" action="ppaction://hlinksldjump"/>
                  </a:rPr>
                  <a:t>subgraph </a:t>
                </a:r>
                <a:r>
                  <a:rPr lang="en-US" altLang="zh-CN" sz="1600" i="1" dirty="0" smtClean="0">
                    <a:solidFill>
                      <a:srgbClr val="0000CC"/>
                    </a:solidFill>
                    <a:ea typeface="宋体" pitchFamily="2" charset="-122"/>
                    <a:sym typeface="Symbol" pitchFamily="18" charset="2"/>
                    <a:hlinkClick r:id="rId4" action="ppaction://hlinksldjump"/>
                  </a:rPr>
                  <a:t>property</a:t>
                </a:r>
                <a:r>
                  <a:rPr lang="en-US" altLang="zh-CN" sz="1600" dirty="0" smtClean="0">
                    <a:ea typeface="宋体" pitchFamily="2" charset="-122"/>
                    <a:sym typeface="Symbol" pitchFamily="18" charset="2"/>
                  </a:rPr>
                  <a:t>)</a:t>
                </a:r>
                <a:endParaRPr lang="en-US" altLang="zh-CN" sz="1600" dirty="0">
                  <a:solidFill>
                    <a:srgbClr val="0000CC"/>
                  </a:solidFill>
                  <a:ea typeface="宋体" pitchFamily="2" charset="-122"/>
                  <a:sym typeface="Symbol" pitchFamily="18" charset="2"/>
                </a:endParaRPr>
              </a:p>
              <a:p>
                <a:pPr marL="1238250" lvl="2" indent="-381000"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US" altLang="zh-CN" sz="1000" dirty="0">
                    <a:ea typeface="宋体" pitchFamily="2" charset="-122"/>
                    <a:sym typeface="Symbol" pitchFamily="18" charset="2"/>
                  </a:rPr>
                  <a:t> </a:t>
                </a:r>
                <a:endParaRPr lang="en-US" altLang="zh-CN" sz="1200" dirty="0">
                  <a:solidFill>
                    <a:srgbClr val="000000"/>
                  </a:solidFill>
                  <a:ea typeface="宋体" pitchFamily="2" charset="-122"/>
                </a:endParaRPr>
              </a:p>
              <a:p>
                <a:pPr marL="533400" indent="-533400">
                  <a:lnSpc>
                    <a:spcPct val="80000"/>
                  </a:lnSpc>
                  <a:buFont typeface="Wingdings" pitchFamily="2" charset="2"/>
                  <a:buAutoNum type="arabicPeriod"/>
                </a:pPr>
                <a:r>
                  <a:rPr lang="en-US" altLang="zh-CN" sz="1600" dirty="0">
                    <a:ea typeface="宋体" pitchFamily="2" charset="-122"/>
                  </a:rPr>
                  <a:t>Suppose that </a:t>
                </a:r>
                <a:r>
                  <a:rPr lang="en-US" altLang="zh-CN" sz="1600" i="1" dirty="0">
                    <a:ea typeface="宋体" pitchFamily="2" charset="-122"/>
                  </a:rPr>
                  <a:t>G</a:t>
                </a:r>
                <a:r>
                  <a:rPr lang="en-US" altLang="zh-CN" sz="1600" dirty="0">
                    <a:ea typeface="宋体" pitchFamily="2" charset="-122"/>
                  </a:rPr>
                  <a:t> contains a negative-weight cycle that is reachable from </a:t>
                </a:r>
                <a:r>
                  <a:rPr lang="en-US" altLang="zh-CN" sz="1600" i="1" dirty="0">
                    <a:ea typeface="宋体" pitchFamily="2" charset="-122"/>
                  </a:rPr>
                  <a:t>s</a:t>
                </a:r>
                <a:r>
                  <a:rPr lang="en-US" altLang="zh-CN" sz="1600" dirty="0">
                    <a:ea typeface="宋体" pitchFamily="2" charset="-122"/>
                  </a:rPr>
                  <a:t>.</a:t>
                </a:r>
              </a:p>
              <a:p>
                <a:pPr lvl="1">
                  <a:lnSpc>
                    <a:spcPct val="80000"/>
                  </a:lnSpc>
                  <a:buFont typeface="Wingdings" pitchFamily="2" charset="2"/>
                  <a:buChar char="l"/>
                </a:pPr>
                <a:r>
                  <a:rPr lang="en-US" altLang="zh-CN" sz="1600" dirty="0">
                    <a:ea typeface="宋体" pitchFamily="2" charset="-122"/>
                  </a:rPr>
                  <a:t>Prove that the algorithm returns FALSE</a:t>
                </a:r>
              </a:p>
              <a:p>
                <a:pPr marL="1238250" lvl="2" indent="-381000"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US" altLang="zh-CN" sz="1600" dirty="0">
                    <a:ea typeface="宋体" pitchFamily="2" charset="-122"/>
                  </a:rPr>
                  <a:t>Otherwise, for each edge on a negative-weight cycle </a:t>
                </a:r>
                <a:r>
                  <a:rPr lang="en-US" altLang="zh-CN" sz="1600" i="1" dirty="0">
                    <a:ea typeface="宋体" pitchFamily="2" charset="-122"/>
                  </a:rPr>
                  <a:t>C</a:t>
                </a:r>
                <a:r>
                  <a:rPr lang="en-US" altLang="zh-CN" sz="1600" dirty="0">
                    <a:ea typeface="宋体" pitchFamily="2" charset="-122"/>
                  </a:rPr>
                  <a:t>=&lt;</a:t>
                </a:r>
                <a:r>
                  <a:rPr lang="en-US" altLang="zh-CN" sz="1600" i="1" dirty="0" smtClean="0">
                    <a:ea typeface="宋体" pitchFamily="2" charset="-122"/>
                  </a:rPr>
                  <a:t>v</a:t>
                </a:r>
                <a:r>
                  <a:rPr lang="en-US" altLang="zh-CN" sz="1600" baseline="-25000" dirty="0" smtClean="0">
                    <a:ea typeface="宋体" pitchFamily="2" charset="-122"/>
                  </a:rPr>
                  <a:t>0</a:t>
                </a:r>
                <a:r>
                  <a:rPr lang="en-US" altLang="zh-CN" sz="1600" dirty="0" smtClean="0">
                    <a:ea typeface="宋体" pitchFamily="2" charset="-122"/>
                  </a:rPr>
                  <a:t>,…,</a:t>
                </a:r>
                <a:r>
                  <a:rPr lang="en-US" altLang="zh-CN" sz="1600" i="1" dirty="0" err="1">
                    <a:ea typeface="宋体" pitchFamily="2" charset="-122"/>
                  </a:rPr>
                  <a:t>v</a:t>
                </a:r>
                <a:r>
                  <a:rPr lang="en-US" altLang="zh-CN" sz="1600" baseline="-25000" dirty="0" err="1">
                    <a:ea typeface="宋体" pitchFamily="2" charset="-122"/>
                  </a:rPr>
                  <a:t>k</a:t>
                </a:r>
                <a:r>
                  <a:rPr lang="en-US" altLang="zh-CN" sz="1600" dirty="0">
                    <a:ea typeface="宋体" pitchFamily="2" charset="-122"/>
                  </a:rPr>
                  <a:t>&gt;, </a:t>
                </a:r>
              </a:p>
              <a:p>
                <a:pPr marL="1238250" lvl="2" indent="-381000"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US" altLang="zh-CN" sz="1600" dirty="0">
                    <a:ea typeface="宋体" pitchFamily="2" charset="-122"/>
                  </a:rPr>
                  <a:t>                     </a:t>
                </a:r>
                <a:r>
                  <a:rPr lang="en-US" altLang="zh-CN" sz="1600" i="1" dirty="0">
                    <a:ea typeface="宋体" pitchFamily="2" charset="-122"/>
                  </a:rPr>
                  <a:t>d</a:t>
                </a:r>
                <a:r>
                  <a:rPr lang="en-US" altLang="zh-CN" sz="1600" dirty="0">
                    <a:ea typeface="宋体" pitchFamily="2" charset="-122"/>
                  </a:rPr>
                  <a:t>[</a:t>
                </a:r>
                <a:r>
                  <a:rPr lang="en-US" altLang="zh-CN" sz="1600" i="1" dirty="0">
                    <a:ea typeface="宋体" pitchFamily="2" charset="-122"/>
                  </a:rPr>
                  <a:t>v</a:t>
                </a:r>
                <a:r>
                  <a:rPr lang="en-US" altLang="zh-CN" sz="1600" baseline="-25000" dirty="0">
                    <a:ea typeface="宋体" pitchFamily="2" charset="-122"/>
                  </a:rPr>
                  <a:t>i+1</a:t>
                </a:r>
                <a:r>
                  <a:rPr lang="en-US" altLang="zh-CN" sz="1600" dirty="0">
                    <a:ea typeface="宋体" pitchFamily="2" charset="-122"/>
                  </a:rPr>
                  <a:t>]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</m:oMath>
                </a14:m>
                <a:r>
                  <a:rPr lang="en-US" altLang="zh-CN" sz="1600" dirty="0">
                    <a:ea typeface="宋体" pitchFamily="2" charset="-122"/>
                  </a:rPr>
                  <a:t> </a:t>
                </a:r>
                <a:r>
                  <a:rPr lang="en-US" altLang="zh-CN" sz="1600" i="1" dirty="0">
                    <a:ea typeface="宋体" pitchFamily="2" charset="-122"/>
                  </a:rPr>
                  <a:t>d</a:t>
                </a:r>
                <a:r>
                  <a:rPr lang="en-US" altLang="zh-CN" sz="1600" dirty="0">
                    <a:ea typeface="宋体" pitchFamily="2" charset="-122"/>
                  </a:rPr>
                  <a:t>[</a:t>
                </a:r>
                <a:r>
                  <a:rPr lang="en-US" altLang="zh-CN" sz="1600" i="1" dirty="0">
                    <a:ea typeface="宋体" pitchFamily="2" charset="-122"/>
                  </a:rPr>
                  <a:t>v</a:t>
                </a:r>
                <a:r>
                  <a:rPr lang="en-US" altLang="zh-CN" sz="1600" baseline="-25000" dirty="0">
                    <a:ea typeface="宋体" pitchFamily="2" charset="-122"/>
                  </a:rPr>
                  <a:t>i</a:t>
                </a:r>
                <a:r>
                  <a:rPr lang="en-US" altLang="zh-CN" sz="1600" dirty="0">
                    <a:ea typeface="宋体" pitchFamily="2" charset="-122"/>
                  </a:rPr>
                  <a:t>]+</a:t>
                </a:r>
                <a:r>
                  <a:rPr lang="en-US" altLang="zh-CN" sz="1600" i="1" dirty="0">
                    <a:ea typeface="宋体" pitchFamily="2" charset="-122"/>
                  </a:rPr>
                  <a:t>w</a:t>
                </a:r>
                <a:r>
                  <a:rPr lang="en-US" altLang="zh-CN" sz="1600" dirty="0">
                    <a:ea typeface="宋体" pitchFamily="2" charset="-122"/>
                  </a:rPr>
                  <a:t>(</a:t>
                </a:r>
                <a:r>
                  <a:rPr lang="en-US" altLang="zh-CN" sz="1600" i="1" dirty="0">
                    <a:ea typeface="宋体" pitchFamily="2" charset="-122"/>
                  </a:rPr>
                  <a:t>v</a:t>
                </a:r>
                <a:r>
                  <a:rPr lang="en-US" altLang="zh-CN" sz="1600" baseline="-25000" dirty="0">
                    <a:ea typeface="宋体" pitchFamily="2" charset="-122"/>
                  </a:rPr>
                  <a:t>i</a:t>
                </a:r>
                <a:r>
                  <a:rPr lang="en-US" altLang="zh-CN" sz="1600" dirty="0">
                    <a:ea typeface="宋体" pitchFamily="2" charset="-122"/>
                  </a:rPr>
                  <a:t>,</a:t>
                </a:r>
                <a:r>
                  <a:rPr lang="en-US" altLang="zh-CN" sz="1600" i="1" dirty="0">
                    <a:ea typeface="宋体" pitchFamily="2" charset="-122"/>
                  </a:rPr>
                  <a:t>v</a:t>
                </a:r>
                <a:r>
                  <a:rPr lang="en-US" altLang="zh-CN" sz="1600" baseline="-25000" dirty="0">
                    <a:ea typeface="宋体" pitchFamily="2" charset="-122"/>
                  </a:rPr>
                  <a:t>i+1</a:t>
                </a:r>
                <a:r>
                  <a:rPr lang="en-US" altLang="zh-CN" sz="1600" dirty="0">
                    <a:ea typeface="宋体" pitchFamily="2" charset="-122"/>
                  </a:rPr>
                  <a:t>),  for </a:t>
                </a:r>
                <a:r>
                  <a:rPr lang="en-US" altLang="zh-CN" sz="1600" dirty="0" smtClean="0">
                    <a:ea typeface="宋体" pitchFamily="2" charset="-122"/>
                  </a:rPr>
                  <a:t>0</a:t>
                </a:r>
                <a:r>
                  <a:rPr lang="en-US" altLang="zh-CN" sz="1600" dirty="0" smtClean="0">
                    <a:ea typeface="Cambria Math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</m:oMath>
                </a14:m>
                <a:r>
                  <a:rPr lang="en-US" altLang="zh-CN" sz="1600" dirty="0">
                    <a:ea typeface="宋体" pitchFamily="2" charset="-122"/>
                  </a:rPr>
                  <a:t> </a:t>
                </a:r>
                <a:r>
                  <a:rPr lang="en-US" altLang="zh-CN" sz="1600" i="1" dirty="0">
                    <a:ea typeface="宋体" pitchFamily="2" charset="-122"/>
                  </a:rPr>
                  <a:t>i</a:t>
                </a:r>
                <a:r>
                  <a:rPr lang="en-US" altLang="zh-CN" sz="1600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&lt;</m:t>
                    </m:r>
                  </m:oMath>
                </a14:m>
                <a:r>
                  <a:rPr lang="en-US" altLang="zh-CN" sz="1600" dirty="0">
                    <a:ea typeface="宋体" pitchFamily="2" charset="-122"/>
                  </a:rPr>
                  <a:t> </a:t>
                </a:r>
                <a:r>
                  <a:rPr lang="en-US" altLang="zh-CN" sz="1600" i="1" dirty="0" smtClean="0">
                    <a:ea typeface="宋体" pitchFamily="2" charset="-122"/>
                  </a:rPr>
                  <a:t>k</a:t>
                </a:r>
                <a:r>
                  <a:rPr lang="en-US" altLang="zh-CN" sz="1600" dirty="0" smtClean="0">
                    <a:ea typeface="宋体" pitchFamily="2" charset="-122"/>
                  </a:rPr>
                  <a:t>.</a:t>
                </a:r>
                <a:endParaRPr lang="en-US" altLang="zh-CN" sz="1600" dirty="0">
                  <a:ea typeface="宋体" pitchFamily="2" charset="-122"/>
                </a:endParaRPr>
              </a:p>
              <a:p>
                <a:pPr marL="1238250" lvl="2" indent="-381000"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US" altLang="zh-CN" sz="1600" dirty="0">
                    <a:ea typeface="宋体" pitchFamily="2" charset="-122"/>
                  </a:rPr>
                  <a:t>Summing both sides of equations yields 0</a:t>
                </a:r>
                <a:r>
                  <a:rPr lang="en-US" altLang="zh-CN" sz="1600" dirty="0">
                    <a:ea typeface="Cambria Math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  <a:ea typeface="Cambria Math"/>
                        <a:sym typeface="Symbol" pitchFamily="18" charset="2"/>
                      </a:rPr>
                      <m:t>≤ </m:t>
                    </m:r>
                  </m:oMath>
                </a14:m>
                <a:r>
                  <a:rPr lang="en-US" altLang="zh-CN" sz="1600" i="1" dirty="0">
                    <a:ea typeface="宋体" pitchFamily="2" charset="-122"/>
                  </a:rPr>
                  <a:t>w</a:t>
                </a:r>
                <a:r>
                  <a:rPr lang="en-US" altLang="zh-CN" sz="1600" dirty="0">
                    <a:ea typeface="宋体" pitchFamily="2" charset="-122"/>
                  </a:rPr>
                  <a:t>(</a:t>
                </a:r>
                <a:r>
                  <a:rPr lang="en-US" altLang="zh-CN" sz="1600" i="1" dirty="0">
                    <a:ea typeface="宋体" pitchFamily="2" charset="-122"/>
                  </a:rPr>
                  <a:t>C</a:t>
                </a:r>
                <a:r>
                  <a:rPr lang="en-US" altLang="zh-CN" sz="1600" dirty="0">
                    <a:ea typeface="宋体" pitchFamily="2" charset="-122"/>
                  </a:rPr>
                  <a:t>), contradiction. </a:t>
                </a:r>
              </a:p>
            </p:txBody>
          </p:sp>
        </mc:Choice>
        <mc:Fallback xmlns="">
          <p:sp>
            <p:nvSpPr>
              <p:cNvPr id="100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905000"/>
                <a:ext cx="7558088" cy="4116388"/>
              </a:xfrm>
              <a:blipFill rotWithShape="1">
                <a:blip r:embed="rId5"/>
                <a:stretch>
                  <a:fillRect l="-323" t="-1630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Single-Source Shortest Paths in Directed Acyclic Graphs</a:t>
            </a:r>
            <a:endParaRPr lang="zh-CN" altLang="en-US" sz="4000">
              <a:ea typeface="宋体" pitchFamily="2" charset="-122"/>
            </a:endParaRPr>
          </a:p>
        </p:txBody>
      </p:sp>
      <p:graphicFrame>
        <p:nvGraphicFramePr>
          <p:cNvPr id="101379" name="Object 3" descr="blue055"/>
          <p:cNvGraphicFramePr>
            <a:graphicFrameLocks noGrp="1" noChangeAspect="1"/>
          </p:cNvGraphicFramePr>
          <p:nvPr>
            <p:ph idx="1"/>
          </p:nvPr>
        </p:nvGraphicFramePr>
        <p:xfrm>
          <a:off x="2411413" y="2786063"/>
          <a:ext cx="3889375" cy="22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0" name="Visio" r:id="rId3" imgW="3917950" imgH="2300393" progId="Visio.Drawing.11">
                  <p:embed/>
                </p:oleObj>
              </mc:Choice>
              <mc:Fallback>
                <p:oleObj name="Visio" r:id="rId3" imgW="3917950" imgH="2300393" progId="Visio.Drawing.11">
                  <p:embed/>
                  <p:pic>
                    <p:nvPicPr>
                      <p:cNvPr id="0" name="Object 3" descr="blue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786063"/>
                        <a:ext cx="3889375" cy="228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Text Box 4" descr="blue055"/>
          <p:cNvSpPr txBox="1">
            <a:spLocks noChangeArrowheads="1"/>
          </p:cNvSpPr>
          <p:nvPr/>
        </p:nvSpPr>
        <p:spPr bwMode="auto">
          <a:xfrm>
            <a:off x="919163" y="1989138"/>
            <a:ext cx="7931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rgbClr val="00CC00"/>
                </a:solidFill>
                <a:ea typeface="宋体" pitchFamily="2" charset="-122"/>
              </a:rPr>
              <a:t>Preparation:</a:t>
            </a:r>
          </a:p>
          <a:p>
            <a:pPr algn="l"/>
            <a:r>
              <a:rPr lang="en-US" altLang="zh-CN">
                <a:ea typeface="宋体" pitchFamily="2" charset="-122"/>
              </a:rPr>
              <a:t>	Can you give a topological sort of the following graph?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Single-Source Shortest Paths in Directed Acyclic Graphs</a:t>
            </a:r>
            <a:endParaRPr lang="zh-CN" altLang="en-US" sz="4000">
              <a:ea typeface="宋体" pitchFamily="2" charset="-122"/>
            </a:endParaRPr>
          </a:p>
        </p:txBody>
      </p:sp>
      <p:sp>
        <p:nvSpPr>
          <p:cNvPr id="106499" name="Text Box 3" descr="blue055"/>
          <p:cNvSpPr txBox="1">
            <a:spLocks noChangeArrowheads="1"/>
          </p:cNvSpPr>
          <p:nvPr/>
        </p:nvSpPr>
        <p:spPr bwMode="auto">
          <a:xfrm>
            <a:off x="684213" y="1989138"/>
            <a:ext cx="7775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ea typeface="宋体" pitchFamily="2" charset="-122"/>
              </a:rPr>
              <a:t>Can you find shortest-paths from </a:t>
            </a:r>
            <a:r>
              <a:rPr lang="en-US" altLang="zh-CN" i="1">
                <a:solidFill>
                  <a:srgbClr val="FF0000"/>
                </a:solidFill>
                <a:ea typeface="宋体" pitchFamily="2" charset="-122"/>
              </a:rPr>
              <a:t>s</a:t>
            </a:r>
            <a:r>
              <a:rPr lang="en-US" altLang="zh-CN" i="1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to all other vertices</a:t>
            </a:r>
            <a:r>
              <a:rPr lang="en-US" altLang="zh-CN" i="1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using</a:t>
            </a:r>
            <a:r>
              <a:rPr lang="en-US" altLang="zh-CN" i="1">
                <a:ea typeface="宋体" pitchFamily="2" charset="-122"/>
              </a:rPr>
              <a:t> Bellman-Ford algorithm</a:t>
            </a:r>
            <a:r>
              <a:rPr lang="en-US" altLang="zh-CN">
                <a:ea typeface="宋体" pitchFamily="2" charset="-122"/>
              </a:rPr>
              <a:t>? </a:t>
            </a:r>
          </a:p>
        </p:txBody>
      </p:sp>
      <p:graphicFrame>
        <p:nvGraphicFramePr>
          <p:cNvPr id="10650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411413" y="2997200"/>
          <a:ext cx="4119562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1" name="Visio" r:id="rId3" imgW="3917950" imgH="2300393" progId="Visio.Drawing.11">
                  <p:embed/>
                </p:oleObj>
              </mc:Choice>
              <mc:Fallback>
                <p:oleObj name="Visio" r:id="rId3" imgW="3917950" imgH="230039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997200"/>
                        <a:ext cx="4119562" cy="241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Text Box 5" descr="blue055"/>
          <p:cNvSpPr txBox="1">
            <a:spLocks noChangeArrowheads="1"/>
          </p:cNvSpPr>
          <p:nvPr/>
        </p:nvSpPr>
        <p:spPr bwMode="auto">
          <a:xfrm>
            <a:off x="1296988" y="5661025"/>
            <a:ext cx="6743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Note</a:t>
            </a:r>
            <a:r>
              <a:rPr lang="en-US" altLang="zh-CN">
                <a:ea typeface="宋体" pitchFamily="2" charset="-122"/>
              </a:rPr>
              <a:t>: each pass relaxes the edges in the order:</a:t>
            </a:r>
          </a:p>
          <a:p>
            <a:pPr algn="l"/>
            <a:r>
              <a:rPr lang="en-US" altLang="zh-CN">
                <a:ea typeface="宋体" pitchFamily="2" charset="-122"/>
              </a:rPr>
              <a:t> (</a:t>
            </a:r>
            <a:r>
              <a:rPr lang="en-US" altLang="zh-CN" i="1">
                <a:ea typeface="宋体" pitchFamily="2" charset="-122"/>
              </a:rPr>
              <a:t>r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en-US" altLang="zh-CN" i="1">
                <a:ea typeface="宋体" pitchFamily="2" charset="-122"/>
              </a:rPr>
              <a:t>s</a:t>
            </a:r>
            <a:r>
              <a:rPr lang="en-US" altLang="zh-CN">
                <a:ea typeface="宋体" pitchFamily="2" charset="-122"/>
              </a:rPr>
              <a:t>), (</a:t>
            </a:r>
            <a:r>
              <a:rPr lang="en-US" altLang="zh-CN" i="1">
                <a:ea typeface="宋体" pitchFamily="2" charset="-122"/>
              </a:rPr>
              <a:t>r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), (</a:t>
            </a:r>
            <a:r>
              <a:rPr lang="en-US" altLang="zh-CN" i="1">
                <a:ea typeface="宋体" pitchFamily="2" charset="-122"/>
              </a:rPr>
              <a:t>s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en-US" altLang="zh-CN" i="1"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), (</a:t>
            </a:r>
            <a:r>
              <a:rPr lang="en-US" altLang="zh-CN" i="1">
                <a:ea typeface="宋体" pitchFamily="2" charset="-122"/>
              </a:rPr>
              <a:t>s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), (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en-US" altLang="zh-CN" i="1"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), (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en-US" altLang="zh-CN" i="1">
                <a:ea typeface="宋体" pitchFamily="2" charset="-122"/>
              </a:rPr>
              <a:t>y</a:t>
            </a:r>
            <a:r>
              <a:rPr lang="en-US" altLang="zh-CN">
                <a:ea typeface="宋体" pitchFamily="2" charset="-122"/>
              </a:rPr>
              <a:t>), (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en-US" altLang="zh-CN" i="1">
                <a:ea typeface="宋体" pitchFamily="2" charset="-122"/>
              </a:rPr>
              <a:t>z</a:t>
            </a:r>
            <a:r>
              <a:rPr lang="en-US" altLang="zh-CN">
                <a:ea typeface="宋体" pitchFamily="2" charset="-122"/>
              </a:rPr>
              <a:t>), (</a:t>
            </a:r>
            <a:r>
              <a:rPr lang="en-US" altLang="zh-CN" i="1"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en-US" altLang="zh-CN" i="1">
                <a:ea typeface="宋体" pitchFamily="2" charset="-122"/>
              </a:rPr>
              <a:t>y</a:t>
            </a:r>
            <a:r>
              <a:rPr lang="en-US" altLang="zh-CN">
                <a:ea typeface="宋体" pitchFamily="2" charset="-122"/>
              </a:rPr>
              <a:t>), (</a:t>
            </a:r>
            <a:r>
              <a:rPr lang="en-US" altLang="zh-CN" i="1"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en-US" altLang="zh-CN" i="1">
                <a:ea typeface="宋体" pitchFamily="2" charset="-122"/>
              </a:rPr>
              <a:t>z</a:t>
            </a:r>
            <a:r>
              <a:rPr lang="en-US" altLang="zh-CN">
                <a:ea typeface="宋体" pitchFamily="2" charset="-122"/>
              </a:rPr>
              <a:t>), (</a:t>
            </a:r>
            <a:r>
              <a:rPr lang="en-US" altLang="zh-CN" i="1">
                <a:ea typeface="宋体" pitchFamily="2" charset="-122"/>
              </a:rPr>
              <a:t>y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en-US" altLang="zh-CN" i="1">
                <a:ea typeface="宋体" pitchFamily="2" charset="-122"/>
              </a:rPr>
              <a:t>z</a:t>
            </a:r>
            <a:r>
              <a:rPr lang="en-US" altLang="zh-CN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Shortest Paths—Notions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828800"/>
            <a:ext cx="8075613" cy="397192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dirty="0">
                <a:ea typeface="宋体" pitchFamily="2" charset="-122"/>
              </a:rPr>
              <a:t>Given a weighted, directed graph </a:t>
            </a:r>
            <a:r>
              <a:rPr lang="en-US" altLang="zh-CN" sz="2400" i="1" dirty="0">
                <a:ea typeface="宋体" pitchFamily="2" charset="-122"/>
              </a:rPr>
              <a:t>G</a:t>
            </a:r>
            <a:r>
              <a:rPr lang="en-US" altLang="zh-CN" sz="2400" dirty="0">
                <a:ea typeface="宋体" pitchFamily="2" charset="-122"/>
              </a:rPr>
              <a:t> = (</a:t>
            </a:r>
            <a:r>
              <a:rPr lang="en-US" altLang="zh-CN" sz="2400" i="1" dirty="0">
                <a:ea typeface="宋体" pitchFamily="2" charset="-122"/>
              </a:rPr>
              <a:t>V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i="1" dirty="0">
                <a:ea typeface="宋体" pitchFamily="2" charset="-122"/>
              </a:rPr>
              <a:t>E</a:t>
            </a:r>
            <a:r>
              <a:rPr lang="en-US" altLang="zh-CN" sz="2400" dirty="0">
                <a:ea typeface="宋体" pitchFamily="2" charset="-122"/>
              </a:rPr>
              <a:t>;</a:t>
            </a:r>
            <a:r>
              <a:rPr lang="en-US" altLang="zh-CN" sz="2400" i="1" dirty="0">
                <a:ea typeface="宋体" pitchFamily="2" charset="-122"/>
              </a:rPr>
              <a:t> </a:t>
            </a:r>
            <a:r>
              <a:rPr lang="en-US" altLang="zh-CN" sz="2400" i="1" dirty="0" smtClean="0">
                <a:ea typeface="宋体" pitchFamily="2" charset="-122"/>
              </a:rPr>
              <a:t>w</a:t>
            </a:r>
            <a:r>
              <a:rPr lang="en-US" altLang="zh-CN" sz="2400" dirty="0" smtClean="0">
                <a:ea typeface="宋体" pitchFamily="2" charset="-122"/>
              </a:rPr>
              <a:t>), </a:t>
            </a:r>
            <a:r>
              <a:rPr lang="en-US" altLang="zh-CN" sz="2400" dirty="0">
                <a:ea typeface="宋体" pitchFamily="2" charset="-122"/>
              </a:rPr>
              <a:t>the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weight of path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i="1" dirty="0">
                <a:ea typeface="宋体" pitchFamily="2" charset="-122"/>
              </a:rPr>
              <a:t>p </a:t>
            </a:r>
            <a:r>
              <a:rPr lang="en-US" altLang="zh-CN" sz="2400" dirty="0">
                <a:ea typeface="宋体" pitchFamily="2" charset="-122"/>
              </a:rPr>
              <a:t>= &lt;</a:t>
            </a:r>
            <a:r>
              <a:rPr lang="en-US" altLang="zh-CN" sz="2400" i="1" dirty="0">
                <a:ea typeface="宋体" pitchFamily="2" charset="-122"/>
              </a:rPr>
              <a:t>v</a:t>
            </a:r>
            <a:r>
              <a:rPr lang="en-US" altLang="zh-CN" sz="2400" baseline="-25000" dirty="0">
                <a:ea typeface="宋体" pitchFamily="2" charset="-122"/>
              </a:rPr>
              <a:t>0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i="1" dirty="0">
                <a:ea typeface="宋体" pitchFamily="2" charset="-122"/>
              </a:rPr>
              <a:t>v</a:t>
            </a:r>
            <a:r>
              <a:rPr lang="en-US" altLang="zh-CN" sz="2400" baseline="-25000" dirty="0">
                <a:ea typeface="宋体" pitchFamily="2" charset="-122"/>
              </a:rPr>
              <a:t>1</a:t>
            </a:r>
            <a:r>
              <a:rPr lang="en-US" altLang="zh-CN" sz="2400" dirty="0">
                <a:ea typeface="宋体" pitchFamily="2" charset="-122"/>
              </a:rPr>
              <a:t>, …, </a:t>
            </a:r>
            <a:r>
              <a:rPr lang="en-US" altLang="zh-CN" sz="2400" i="1" dirty="0" err="1">
                <a:ea typeface="宋体" pitchFamily="2" charset="-122"/>
              </a:rPr>
              <a:t>v</a:t>
            </a:r>
            <a:r>
              <a:rPr lang="en-US" altLang="zh-CN" sz="2400" i="1" baseline="-25000" dirty="0" err="1">
                <a:ea typeface="宋体" pitchFamily="2" charset="-122"/>
              </a:rPr>
              <a:t>k</a:t>
            </a:r>
            <a:r>
              <a:rPr lang="en-US" altLang="zh-CN" sz="2400" dirty="0">
                <a:ea typeface="宋体" pitchFamily="2" charset="-122"/>
              </a:rPr>
              <a:t>&gt; is the sum of the weights of its constituent edges, that is,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zh-CN" sz="2400" dirty="0">
              <a:ea typeface="宋体" pitchFamily="2" charset="-122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zh-CN" sz="2400" dirty="0">
              <a:ea typeface="宋体" pitchFamily="2" charset="-122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dirty="0">
                <a:ea typeface="宋体" pitchFamily="2" charset="-122"/>
              </a:rPr>
              <a:t>The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shortest-path weight</a:t>
            </a:r>
            <a:r>
              <a:rPr lang="en-US" altLang="zh-CN" sz="2400" dirty="0">
                <a:ea typeface="宋体" pitchFamily="2" charset="-122"/>
              </a:rPr>
              <a:t> from </a:t>
            </a:r>
            <a:r>
              <a:rPr lang="en-US" altLang="zh-CN" sz="2400" i="1" dirty="0">
                <a:ea typeface="宋体" pitchFamily="2" charset="-122"/>
              </a:rPr>
              <a:t>u</a:t>
            </a:r>
            <a:r>
              <a:rPr lang="en-US" altLang="zh-CN" sz="2400" dirty="0">
                <a:ea typeface="宋体" pitchFamily="2" charset="-122"/>
              </a:rPr>
              <a:t> to </a:t>
            </a:r>
            <a:r>
              <a:rPr lang="en-US" altLang="zh-CN" sz="2400" i="1" dirty="0">
                <a:ea typeface="宋体" pitchFamily="2" charset="-122"/>
              </a:rPr>
              <a:t>v</a:t>
            </a:r>
            <a:r>
              <a:rPr lang="en-US" altLang="zh-CN" sz="2400" dirty="0">
                <a:ea typeface="宋体" pitchFamily="2" charset="-122"/>
              </a:rPr>
              <a:t> is defined as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zh-CN" sz="2400" dirty="0">
              <a:ea typeface="宋体" pitchFamily="2" charset="-122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zh-CN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>
              <a:ea typeface="宋体" pitchFamily="2" charset="-122"/>
            </a:endParaRPr>
          </a:p>
        </p:txBody>
      </p:sp>
      <p:graphicFrame>
        <p:nvGraphicFramePr>
          <p:cNvPr id="410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00338" y="2852738"/>
          <a:ext cx="23050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name="Equation" r:id="rId3" imgW="1269720" imgH="431640" progId="Equation.DSMT4">
                  <p:embed/>
                </p:oleObj>
              </mc:Choice>
              <mc:Fallback>
                <p:oleObj name="Equation" r:id="rId3" imgW="12697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852738"/>
                        <a:ext cx="2305050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06143600"/>
              </p:ext>
            </p:extLst>
          </p:nvPr>
        </p:nvGraphicFramePr>
        <p:xfrm>
          <a:off x="1343025" y="4076700"/>
          <a:ext cx="66738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name="Equation" r:id="rId5" imgW="3962160" imgH="482400" progId="Equation.DSMT4">
                  <p:embed/>
                </p:oleObj>
              </mc:Choice>
              <mc:Fallback>
                <p:oleObj name="Equation" r:id="rId5" imgW="396216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4076700"/>
                        <a:ext cx="66738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Single-Source Shortest Paths in Directed Acyclic Graphs</a:t>
            </a:r>
          </a:p>
        </p:txBody>
      </p:sp>
      <p:pic>
        <p:nvPicPr>
          <p:cNvPr id="102403" name="Picture 3" descr="dag_shortest_path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624" y="2276872"/>
            <a:ext cx="7340426" cy="24286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9" y="280240"/>
            <a:ext cx="8795060" cy="6297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Time Complexity</a:t>
            </a:r>
          </a:p>
        </p:txBody>
      </p:sp>
      <p:sp>
        <p:nvSpPr>
          <p:cNvPr id="104451" name="Text Box 3" descr="blue055"/>
          <p:cNvSpPr txBox="1">
            <a:spLocks noChangeArrowheads="1"/>
          </p:cNvSpPr>
          <p:nvPr/>
        </p:nvSpPr>
        <p:spPr bwMode="auto">
          <a:xfrm>
            <a:off x="755650" y="5013325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Time Complexity: </a:t>
            </a:r>
            <a:r>
              <a:rPr kumimoji="0" lang="en-US" altLang="zh-CN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</a:t>
            </a:r>
            <a:r>
              <a:rPr kumimoji="0" lang="en-US" altLang="zh-CN">
                <a:solidFill>
                  <a:srgbClr val="0000CC"/>
                </a:solidFill>
                <a:ea typeface="宋体" pitchFamily="2" charset="-122"/>
              </a:rPr>
              <a:t>(</a:t>
            </a:r>
            <a:r>
              <a:rPr kumimoji="0" lang="en-US" altLang="zh-CN" i="1">
                <a:solidFill>
                  <a:srgbClr val="0000CC"/>
                </a:solidFill>
                <a:ea typeface="宋体" pitchFamily="2" charset="-122"/>
              </a:rPr>
              <a:t>V</a:t>
            </a:r>
            <a:r>
              <a:rPr kumimoji="0" lang="en-US" altLang="zh-CN">
                <a:solidFill>
                  <a:srgbClr val="0000CC"/>
                </a:solidFill>
                <a:ea typeface="宋体" pitchFamily="2" charset="-122"/>
              </a:rPr>
              <a:t>+</a:t>
            </a:r>
            <a:r>
              <a:rPr kumimoji="0" lang="en-US" altLang="zh-CN" i="1">
                <a:solidFill>
                  <a:srgbClr val="0000CC"/>
                </a:solidFill>
                <a:ea typeface="宋体" pitchFamily="2" charset="-122"/>
              </a:rPr>
              <a:t>E</a:t>
            </a:r>
            <a:r>
              <a:rPr kumimoji="0" lang="en-US" altLang="zh-CN">
                <a:solidFill>
                  <a:srgbClr val="0000CC"/>
                </a:solidFill>
                <a:ea typeface="宋体" pitchFamily="2" charset="-122"/>
              </a:rPr>
              <a:t>)</a:t>
            </a:r>
          </a:p>
        </p:txBody>
      </p:sp>
      <p:graphicFrame>
        <p:nvGraphicFramePr>
          <p:cNvPr id="10445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4213" y="1773238"/>
          <a:ext cx="7775575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2" name="Visio" r:id="rId3" imgW="5022850" imgH="1546013" progId="Visio.Drawing.11">
                  <p:embed/>
                </p:oleObj>
              </mc:Choice>
              <mc:Fallback>
                <p:oleObj name="Visio" r:id="rId3" imgW="5022850" imgH="154601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73238"/>
                        <a:ext cx="7775575" cy="239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Correctness of the Algorithm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988840"/>
            <a:ext cx="8278688" cy="4267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  <a:ea typeface="宋体" pitchFamily="2" charset="-122"/>
              </a:rPr>
              <a:t>Theorem </a:t>
            </a:r>
            <a:r>
              <a:rPr lang="en-US" altLang="zh-CN" sz="2000" dirty="0">
                <a:solidFill>
                  <a:schemeClr val="tx2"/>
                </a:solidFill>
                <a:ea typeface="宋体" pitchFamily="2" charset="-122"/>
              </a:rPr>
              <a:t>24.5  If a weighted, directed graph </a:t>
            </a:r>
            <a:r>
              <a:rPr lang="en-US" altLang="zh-CN" sz="2000" i="1" dirty="0">
                <a:solidFill>
                  <a:schemeClr val="tx2"/>
                </a:solidFill>
                <a:ea typeface="宋体" pitchFamily="2" charset="-122"/>
              </a:rPr>
              <a:t>G</a:t>
            </a:r>
            <a:r>
              <a:rPr lang="en-US" altLang="zh-CN" sz="2000" dirty="0">
                <a:solidFill>
                  <a:schemeClr val="tx2"/>
                </a:solidFill>
                <a:ea typeface="宋体" pitchFamily="2" charset="-122"/>
              </a:rPr>
              <a:t> = (</a:t>
            </a:r>
            <a:r>
              <a:rPr lang="en-US" altLang="zh-CN" sz="2000" i="1" dirty="0">
                <a:solidFill>
                  <a:schemeClr val="tx2"/>
                </a:solidFill>
                <a:ea typeface="宋体" pitchFamily="2" charset="-122"/>
              </a:rPr>
              <a:t>V</a:t>
            </a:r>
            <a:r>
              <a:rPr lang="en-US" altLang="zh-CN" sz="2000" dirty="0">
                <a:solidFill>
                  <a:schemeClr val="tx2"/>
                </a:solidFill>
                <a:ea typeface="宋体" pitchFamily="2" charset="-122"/>
              </a:rPr>
              <a:t>, </a:t>
            </a:r>
            <a:r>
              <a:rPr lang="en-US" altLang="zh-CN" sz="2000" i="1" dirty="0">
                <a:solidFill>
                  <a:schemeClr val="tx2"/>
                </a:solidFill>
                <a:ea typeface="宋体" pitchFamily="2" charset="-122"/>
              </a:rPr>
              <a:t>E</a:t>
            </a:r>
            <a:r>
              <a:rPr lang="en-US" altLang="zh-CN" sz="2000" dirty="0">
                <a:solidFill>
                  <a:schemeClr val="tx2"/>
                </a:solidFill>
                <a:ea typeface="宋体" pitchFamily="2" charset="-122"/>
              </a:rPr>
              <a:t>) has source vertex </a:t>
            </a:r>
            <a:r>
              <a:rPr lang="en-US" altLang="zh-CN" sz="2000" i="1" dirty="0">
                <a:solidFill>
                  <a:schemeClr val="tx2"/>
                </a:solidFill>
                <a:ea typeface="宋体" pitchFamily="2" charset="-122"/>
              </a:rPr>
              <a:t>s</a:t>
            </a:r>
            <a:r>
              <a:rPr lang="en-US" altLang="zh-CN" sz="2000" dirty="0">
                <a:solidFill>
                  <a:schemeClr val="tx2"/>
                </a:solidFill>
                <a:ea typeface="宋体" pitchFamily="2" charset="-122"/>
              </a:rPr>
              <a:t> and no cycles, then at the termination of the DAG-SHORTEST-PATHS procedure, </a:t>
            </a:r>
            <a:r>
              <a:rPr lang="en-US" altLang="zh-CN" sz="2000" i="1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i="1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] = (</a:t>
            </a:r>
            <a:r>
              <a:rPr lang="en-US" altLang="zh-CN" sz="2000" i="1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i="1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)  for all vertices </a:t>
            </a:r>
            <a:r>
              <a:rPr lang="en-US" altLang="zh-CN" sz="2000" i="1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i="1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, and the predecessor </a:t>
            </a:r>
            <a:r>
              <a:rPr lang="en-US" altLang="zh-CN" sz="2000" dirty="0" err="1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subgraph</a:t>
            </a:r>
            <a:r>
              <a:rPr lang="en-US" altLang="zh-CN" sz="2000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000" baseline="-25000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</a:t>
            </a:r>
            <a:r>
              <a:rPr lang="en-US" altLang="zh-CN" sz="2000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 is a shortest-paths tree rooted at </a:t>
            </a:r>
            <a:r>
              <a:rPr lang="en-US" altLang="zh-CN" sz="2000" i="1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3200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 </a:t>
            </a:r>
          </a:p>
          <a:p>
            <a:pPr lvl="1"/>
            <a:r>
              <a:rPr lang="en-US" altLang="zh-CN" sz="1800" dirty="0">
                <a:ea typeface="宋体" pitchFamily="2" charset="-122"/>
                <a:sym typeface="Symbol" pitchFamily="18" charset="2"/>
              </a:rPr>
              <a:t>Proof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1800" dirty="0"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1. case 1: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is not reachable from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. By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no path property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] = (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) = ∞</a:t>
            </a:r>
            <a:r>
              <a:rPr lang="en-US" altLang="zh-CN" sz="1800" dirty="0">
                <a:solidFill>
                  <a:srgbClr val="0066CC"/>
                </a:solidFill>
                <a:ea typeface="宋体" pitchFamily="2" charset="-122"/>
                <a:sym typeface="Symbol" pitchFamily="18" charset="2"/>
              </a:rPr>
              <a:t> </a:t>
            </a:r>
            <a:endParaRPr lang="en-US" altLang="zh-CN" sz="1800" dirty="0">
              <a:ea typeface="宋体" pitchFamily="2" charset="-122"/>
              <a:sym typeface="Symbol" pitchFamily="18" charset="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       case 2: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is reachable from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s, 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then there is a shortest path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from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to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v, p 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= &lt;v</a:t>
            </a:r>
            <a:r>
              <a:rPr lang="en-US" altLang="zh-CN" sz="1800" baseline="-25000" dirty="0">
                <a:ea typeface="宋体" pitchFamily="2" charset="-122"/>
                <a:sym typeface="Symbol" pitchFamily="18" charset="2"/>
              </a:rPr>
              <a:t>0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1800" baseline="-25000" dirty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, …, </a:t>
            </a:r>
            <a:r>
              <a:rPr lang="en-US" altLang="zh-CN" sz="1800" i="1" dirty="0" err="1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1800" i="1" baseline="-25000" dirty="0" err="1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&gt;, where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1800" baseline="-25000" dirty="0">
                <a:ea typeface="宋体" pitchFamily="2" charset="-122"/>
                <a:sym typeface="Symbol" pitchFamily="18" charset="2"/>
              </a:rPr>
              <a:t>0 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=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1800" i="1" dirty="0" err="1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1800" i="1" baseline="-25000" dirty="0" err="1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sz="1800" i="1" baseline="-250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=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. (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path relaxation property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   2. (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Predecessor subgraph property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051"/>
              <p:cNvSpPr txBox="1">
                <a:spLocks noChangeArrowheads="1"/>
              </p:cNvSpPr>
              <p:nvPr/>
            </p:nvSpPr>
            <p:spPr bwMode="auto">
              <a:xfrm>
                <a:off x="685800" y="1905000"/>
                <a:ext cx="7620000" cy="426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 sz="2800">
                    <a:solidFill>
                      <a:srgbClr val="0000CC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Font typeface="Wingdings" pitchFamily="2" charset="2"/>
                  <a:buChar char="§"/>
                  <a:defRPr sz="2400">
                    <a:solidFill>
                      <a:srgbClr val="000000"/>
                    </a:solidFill>
                    <a:latin typeface="+mn-lt"/>
                    <a:cs typeface="+mn-cs"/>
                  </a:defRPr>
                </a:lvl2pPr>
                <a:lvl3pPr marL="1085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Char char="–"/>
                  <a:defRPr sz="2000">
                    <a:solidFill>
                      <a:srgbClr val="000099"/>
                    </a:solidFill>
                    <a:latin typeface="+mn-lt"/>
                    <a:cs typeface="+mn-cs"/>
                  </a:defRPr>
                </a:lvl3pPr>
                <a:lvl4pPr marL="14287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Char char="•"/>
                  <a:defRPr sz="2000">
                    <a:solidFill>
                      <a:srgbClr val="000099"/>
                    </a:solidFill>
                    <a:latin typeface="+mn-lt"/>
                    <a:cs typeface="+mn-cs"/>
                  </a:defRPr>
                </a:lvl4pPr>
                <a:lvl5pPr marL="17716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itchFamily="2" charset="2"/>
                  <a:buBlip>
                    <a:blip r:embed="rId2"/>
                  </a:buBlip>
                  <a:defRPr>
                    <a:solidFill>
                      <a:srgbClr val="000099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kumimoji="0" lang="en-US" altLang="zh-CN" kern="0" dirty="0" smtClean="0">
                    <a:ea typeface="宋体" pitchFamily="2" charset="-122"/>
                  </a:rPr>
                  <a:t>Single-source shortest-paths problem 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0" lang="en-US" altLang="zh-CN" b="1" kern="0" dirty="0" smtClean="0">
                    <a:solidFill>
                      <a:srgbClr val="FF0000"/>
                    </a:solidFill>
                    <a:ea typeface="宋体" pitchFamily="2" charset="-122"/>
                  </a:rPr>
                  <a:t>                   edge </a:t>
                </a:r>
                <a:r>
                  <a:rPr kumimoji="0" lang="en-US" altLang="zh-CN" b="1" kern="0" dirty="0">
                    <a:solidFill>
                      <a:srgbClr val="FF0000"/>
                    </a:solidFill>
                    <a:ea typeface="宋体" pitchFamily="2" charset="-122"/>
                  </a:rPr>
                  <a:t>weight </a:t>
                </a:r>
                <a14:m>
                  <m:oMath xmlns:m="http://schemas.openxmlformats.org/officeDocument/2006/math">
                    <m:r>
                      <a:rPr kumimoji="0" lang="en-US" altLang="zh-CN" b="1" i="1" kern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kumimoji="0" lang="en-US" altLang="zh-CN" b="1" kern="0" dirty="0" smtClean="0">
                    <a:solidFill>
                      <a:srgbClr val="FF0000"/>
                    </a:solidFill>
                    <a:ea typeface="宋体" pitchFamily="2" charset="-122"/>
                  </a:rPr>
                  <a:t> </a:t>
                </a:r>
                <a:r>
                  <a:rPr kumimoji="0" lang="en-US" altLang="zh-CN" b="1" kern="0" dirty="0">
                    <a:solidFill>
                      <a:srgbClr val="FF0000"/>
                    </a:solidFill>
                    <a:ea typeface="宋体" pitchFamily="2" charset="-122"/>
                  </a:rPr>
                  <a:t>0</a:t>
                </a:r>
              </a:p>
              <a:p>
                <a:pPr>
                  <a:buFont typeface="Wingdings" pitchFamily="2" charset="2"/>
                  <a:buNone/>
                </a:pPr>
                <a:endParaRPr kumimoji="0" lang="en-US" altLang="zh-CN" kern="0" dirty="0">
                  <a:ea typeface="宋体" pitchFamily="2" charset="-122"/>
                </a:endParaRPr>
              </a:p>
              <a:p>
                <a:r>
                  <a:rPr kumimoji="0" lang="en-US" altLang="zh-CN" kern="0" dirty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</a:rPr>
                  <a:t>Input: </a:t>
                </a:r>
                <a:r>
                  <a:rPr kumimoji="0" lang="en-US" altLang="zh-CN" kern="0" dirty="0" smtClean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</a:rPr>
                  <a:t>A directed </a:t>
                </a:r>
                <a:r>
                  <a:rPr kumimoji="0" lang="en-US" altLang="zh-CN" kern="0" dirty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</a:rPr>
                  <a:t>graph </a:t>
                </a:r>
                <a:r>
                  <a:rPr kumimoji="0" lang="en-US" altLang="zh-CN" i="1" kern="0" dirty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</a:rPr>
                  <a:t>G</a:t>
                </a:r>
                <a:r>
                  <a:rPr kumimoji="0" lang="en-US" altLang="zh-CN" kern="0" dirty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</a:rPr>
                  <a:t>=(</a:t>
                </a:r>
                <a:r>
                  <a:rPr kumimoji="0" lang="en-US" altLang="zh-CN" i="1" kern="0" dirty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</a:rPr>
                  <a:t>V</a:t>
                </a:r>
                <a:r>
                  <a:rPr kumimoji="0" lang="en-US" altLang="zh-CN" kern="0" dirty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</a:rPr>
                  <a:t>, </a:t>
                </a:r>
                <a:r>
                  <a:rPr kumimoji="0" lang="en-US" altLang="zh-CN" i="1" kern="0" dirty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</a:rPr>
                  <a:t>E</a:t>
                </a:r>
                <a:r>
                  <a:rPr kumimoji="0" lang="en-US" altLang="zh-CN" kern="0" dirty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</a:rPr>
                  <a:t>) with a source </a:t>
                </a:r>
                <a:r>
                  <a:rPr kumimoji="0" lang="en-US" altLang="zh-CN" i="1" kern="0" dirty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</a:rPr>
                  <a:t>s</a:t>
                </a:r>
                <a:r>
                  <a:rPr kumimoji="0" lang="en-US" altLang="zh-CN" kern="0" dirty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</a:rPr>
                  <a:t>, and a </a:t>
                </a:r>
                <a:r>
                  <a:rPr kumimoji="0" lang="en-US" altLang="zh-CN" kern="0" dirty="0">
                    <a:solidFill>
                      <a:srgbClr val="FF0000"/>
                    </a:solidFill>
                    <a:ea typeface="宋体" pitchFamily="2" charset="-122"/>
                  </a:rPr>
                  <a:t>nonnegative</a:t>
                </a:r>
                <a:r>
                  <a:rPr kumimoji="0" lang="en-US" altLang="zh-CN" kern="0" dirty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</a:rPr>
                  <a:t> function </a:t>
                </a:r>
                <a:r>
                  <a:rPr kumimoji="0" lang="en-US" altLang="zh-CN" i="1" kern="0" dirty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</a:rPr>
                  <a:t>w</a:t>
                </a:r>
                <a:r>
                  <a:rPr kumimoji="0" lang="en-US" altLang="zh-CN" kern="0" dirty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</a:rPr>
                  <a:t>: </a:t>
                </a:r>
                <a:r>
                  <a:rPr kumimoji="0" lang="en-US" altLang="zh-CN" i="1" kern="0" dirty="0" smtClean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</a:rPr>
                  <a:t>E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kumimoji="0" lang="en-US" altLang="zh-CN" i="1" kern="0" smtClean="0">
                            <a:solidFill>
                              <a:schemeClr val="accent4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groupChrPr>
                      <m:e/>
                    </m:groupChr>
                  </m:oMath>
                </a14:m>
                <a:r>
                  <a:rPr kumimoji="0" lang="en-US" altLang="zh-CN" i="1" kern="0" dirty="0" smtClean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  <a:sym typeface="Wingdings" pitchFamily="2" charset="2"/>
                  </a:rPr>
                  <a:t>R</a:t>
                </a:r>
                <a:r>
                  <a:rPr kumimoji="0" lang="en-US" altLang="zh-CN" kern="0" baseline="30000" dirty="0" smtClean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  <a:sym typeface="Wingdings" pitchFamily="2" charset="2"/>
                  </a:rPr>
                  <a:t>+</a:t>
                </a:r>
                <a14:m>
                  <m:oMath xmlns:m="http://schemas.openxmlformats.org/officeDocument/2006/math">
                    <m:r>
                      <a:rPr kumimoji="0" lang="en-US" altLang="zh-CN" i="1" kern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Cambria Math"/>
                        <a:ea typeface="Cambria Math"/>
                      </a:rPr>
                      <m:t>∪{0}</m:t>
                    </m:r>
                  </m:oMath>
                </a14:m>
                <a:endParaRPr kumimoji="0" lang="en-US" altLang="zh-CN" kern="0" dirty="0">
                  <a:solidFill>
                    <a:schemeClr val="accent4">
                      <a:lumMod val="90000"/>
                      <a:lumOff val="10000"/>
                    </a:schemeClr>
                  </a:solidFill>
                  <a:ea typeface="宋体" pitchFamily="2" charset="-122"/>
                  <a:sym typeface="Wingdings" pitchFamily="2" charset="2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0" lang="en-US" altLang="zh-CN" kern="0" dirty="0" smtClean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  <a:sym typeface="Wingdings" pitchFamily="2" charset="2"/>
                  </a:rPr>
                  <a:t>    Output</a:t>
                </a:r>
                <a:r>
                  <a:rPr kumimoji="0" lang="en-US" altLang="zh-CN" kern="0" dirty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  <a:sym typeface="Wingdings" pitchFamily="2" charset="2"/>
                  </a:rPr>
                  <a:t>: For each vertex </a:t>
                </a:r>
                <a:r>
                  <a:rPr kumimoji="0" lang="en-US" altLang="zh-CN" i="1" kern="0" dirty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  <a:sym typeface="Wingdings" pitchFamily="2" charset="2"/>
                  </a:rPr>
                  <a:t>v</a:t>
                </a:r>
                <a:r>
                  <a:rPr kumimoji="0" lang="en-US" altLang="zh-CN" kern="0" dirty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  <a:sym typeface="Wingdings" pitchFamily="2" charset="2"/>
                  </a:rPr>
                  <a:t>, shortest path weight </a:t>
                </a:r>
                <a:endParaRPr kumimoji="0" lang="en-US" altLang="zh-CN" kern="0" dirty="0" smtClean="0">
                  <a:solidFill>
                    <a:schemeClr val="accent4">
                      <a:lumMod val="90000"/>
                      <a:lumOff val="10000"/>
                    </a:schemeClr>
                  </a:solidFill>
                  <a:ea typeface="宋体" pitchFamily="2" charset="-122"/>
                  <a:sym typeface="Wingdings" pitchFamily="2" charset="2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0" lang="en-US" altLang="zh-CN" kern="0" dirty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latin typeface="Symbol" pitchFamily="18" charset="2"/>
                    <a:ea typeface="宋体" pitchFamily="2" charset="-122"/>
                    <a:sym typeface="Wingdings" pitchFamily="2" charset="2"/>
                  </a:rPr>
                  <a:t> </a:t>
                </a:r>
                <a:r>
                  <a:rPr kumimoji="0" lang="en-US" altLang="zh-CN" kern="0" dirty="0" smtClean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latin typeface="Symbol" pitchFamily="18" charset="2"/>
                    <a:ea typeface="宋体" pitchFamily="2" charset="-122"/>
                    <a:sym typeface="Wingdings" pitchFamily="2" charset="2"/>
                  </a:rPr>
                  <a:t>   </a:t>
                </a:r>
                <a:r>
                  <a:rPr kumimoji="0" lang="en-US" altLang="zh-CN" kern="0" dirty="0" smtClean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latin typeface="Symbol" pitchFamily="18" charset="2"/>
                    <a:ea typeface="宋体" pitchFamily="2" charset="-122"/>
                  </a:rPr>
                  <a:t>d</a:t>
                </a:r>
                <a:r>
                  <a:rPr kumimoji="0" lang="en-US" altLang="zh-CN" kern="0" dirty="0" smtClean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</a:rPr>
                  <a:t>(</a:t>
                </a:r>
                <a:r>
                  <a:rPr kumimoji="0" lang="en-US" altLang="zh-CN" i="1" kern="0" dirty="0" err="1" smtClean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</a:rPr>
                  <a:t>s</a:t>
                </a:r>
                <a:r>
                  <a:rPr kumimoji="0" lang="en-US" altLang="zh-CN" kern="0" dirty="0" err="1" smtClean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</a:rPr>
                  <a:t>,</a:t>
                </a:r>
                <a:r>
                  <a:rPr kumimoji="0" lang="en-US" altLang="zh-CN" i="1" kern="0" dirty="0" err="1" smtClean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</a:rPr>
                  <a:t>v</a:t>
                </a:r>
                <a:r>
                  <a:rPr kumimoji="0" lang="en-US" altLang="zh-CN" kern="0" dirty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</a:rPr>
                  <a:t>), and</a:t>
                </a:r>
                <a:r>
                  <a:rPr kumimoji="0" lang="en-US" altLang="zh-CN" kern="0" dirty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ea typeface="宋体" pitchFamily="2" charset="-122"/>
                    <a:sym typeface="Wingdings" pitchFamily="2" charset="2"/>
                  </a:rPr>
                  <a:t> a shortest path if exists.</a:t>
                </a:r>
              </a:p>
            </p:txBody>
          </p:sp>
        </mc:Choice>
        <mc:Fallback xmlns="">
          <p:sp>
            <p:nvSpPr>
              <p:cNvPr id="5" name="Rectangle 20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905000"/>
                <a:ext cx="7620000" cy="4267200"/>
              </a:xfrm>
              <a:prstGeom prst="rect">
                <a:avLst/>
              </a:prstGeom>
              <a:blipFill rotWithShape="0">
                <a:blip r:embed="rId3"/>
                <a:stretch>
                  <a:fillRect t="-1571" r="-17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696200" cy="121920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ea typeface="宋体" panose="02010600030101010101" pitchFamily="2" charset="-122"/>
              </a:rPr>
              <a:t>Dijkstra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 err="1" smtClean="0">
                <a:ea typeface="宋体" panose="02010600030101010101" pitchFamily="2" charset="-122"/>
              </a:rPr>
              <a:t>s</a:t>
            </a:r>
            <a:r>
              <a:rPr lang="en-US" altLang="zh-CN" dirty="0" smtClean="0">
                <a:ea typeface="宋体" panose="02010600030101010101" pitchFamily="2" charset="-122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899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anose="02010600030101010101" pitchFamily="2" charset="-122"/>
              </a:rPr>
              <a:t>Dijkstra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 err="1" smtClean="0">
                <a:ea typeface="宋体" panose="02010600030101010101" pitchFamily="2" charset="-122"/>
              </a:rPr>
              <a:t>s</a:t>
            </a:r>
            <a:r>
              <a:rPr lang="en-US" altLang="zh-CN" dirty="0" smtClean="0">
                <a:ea typeface="宋体" panose="02010600030101010101" pitchFamily="2" charset="-122"/>
              </a:rPr>
              <a:t> Algorithm</a:t>
            </a:r>
          </a:p>
        </p:txBody>
      </p:sp>
      <p:sp>
        <p:nvSpPr>
          <p:cNvPr id="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6200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Basic Idea</a:t>
            </a:r>
            <a:endParaRPr lang="en-US" altLang="zh-CN" dirty="0">
              <a:solidFill>
                <a:schemeClr val="accent4">
                  <a:lumMod val="90000"/>
                  <a:lumOff val="10000"/>
                </a:schemeClr>
              </a:solidFill>
              <a:ea typeface="宋体" pitchFamily="2" charset="-122"/>
              <a:sym typeface="Wingdings" pitchFamily="2" charset="2"/>
            </a:endParaRPr>
          </a:p>
        </p:txBody>
      </p:sp>
      <p:graphicFrame>
        <p:nvGraphicFramePr>
          <p:cNvPr id="5124" name="对象 1" descr="blue055"/>
          <p:cNvGraphicFramePr>
            <a:graphicFrameLocks noGrp="1" noChangeAspect="1"/>
          </p:cNvGraphicFramePr>
          <p:nvPr/>
        </p:nvGraphicFramePr>
        <p:xfrm>
          <a:off x="2700338" y="2708275"/>
          <a:ext cx="3313112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3" name="Visio" r:id="rId3" imgW="2626995" imgH="1958816" progId="Visio.Drawing.11">
                  <p:embed/>
                </p:oleObj>
              </mc:Choice>
              <mc:Fallback>
                <p:oleObj name="Visio" r:id="rId3" imgW="2626995" imgH="1958816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708275"/>
                        <a:ext cx="3313112" cy="247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199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Dijkstra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mtClean="0">
                <a:ea typeface="宋体" panose="02010600030101010101" pitchFamily="2" charset="-122"/>
              </a:rPr>
              <a:t>s Algorithm</a:t>
            </a:r>
          </a:p>
        </p:txBody>
      </p:sp>
      <p:sp>
        <p:nvSpPr>
          <p:cNvPr id="6147" name="Rectangle 11"/>
          <p:cNvSpPr>
            <a:spLocks noChangeArrowheads="1"/>
          </p:cNvSpPr>
          <p:nvPr/>
        </p:nvSpPr>
        <p:spPr bwMode="auto">
          <a:xfrm>
            <a:off x="2195513" y="2060575"/>
            <a:ext cx="5976937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>
              <a:lnSpc>
                <a:spcPct val="80000"/>
              </a:lnSpc>
            </a:pPr>
            <a:r>
              <a:rPr kumimoji="0" lang="en-US" altLang="zh-CN" sz="2000">
                <a:latin typeface="Courier New" panose="02070309020205020404" pitchFamily="49" charset="0"/>
              </a:rPr>
              <a:t>DIJKSTRA(G,w,s)</a:t>
            </a:r>
          </a:p>
          <a:p>
            <a:pPr algn="l">
              <a:lnSpc>
                <a:spcPct val="80000"/>
              </a:lnSpc>
              <a:buFontTx/>
              <a:buAutoNum type="arabicPeriod"/>
            </a:pPr>
            <a:r>
              <a:rPr kumimoji="0" lang="en-US" altLang="zh-CN" sz="2000">
                <a:latin typeface="Courier New" panose="02070309020205020404" pitchFamily="49" charset="0"/>
              </a:rPr>
              <a:t>INITIALIZE-SINGLE-SOURCE(G,s)</a:t>
            </a:r>
          </a:p>
          <a:p>
            <a:pPr algn="l">
              <a:lnSpc>
                <a:spcPct val="80000"/>
              </a:lnSpc>
              <a:buFontTx/>
              <a:buAutoNum type="arabicPeriod"/>
            </a:pPr>
            <a:r>
              <a:rPr kumimoji="0" lang="en-US" altLang="zh-CN" sz="2000">
                <a:latin typeface="Courier New" panose="02070309020205020404" pitchFamily="49" charset="0"/>
              </a:rPr>
              <a:t>S</a:t>
            </a:r>
            <a:r>
              <a:rPr kumimoji="0" lang="en-US" altLang="zh-CN" sz="2000">
                <a:latin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kumimoji="0"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</a:t>
            </a:r>
            <a:r>
              <a:rPr kumimoji="0" lang="en-US" altLang="zh-CN" sz="2000">
                <a:latin typeface="Courier New" panose="02070309020205020404" pitchFamily="49" charset="0"/>
              </a:rPr>
              <a:t>        </a:t>
            </a:r>
          </a:p>
          <a:p>
            <a:pPr algn="l">
              <a:lnSpc>
                <a:spcPct val="80000"/>
              </a:lnSpc>
              <a:buFontTx/>
              <a:buAutoNum type="arabicPeriod"/>
            </a:pPr>
            <a:r>
              <a:rPr kumimoji="0" lang="en-US" altLang="zh-CN" sz="2000">
                <a:latin typeface="Courier New" panose="02070309020205020404" pitchFamily="49" charset="0"/>
              </a:rPr>
              <a:t>Q</a:t>
            </a:r>
            <a:r>
              <a:rPr kumimoji="0" lang="en-US" altLang="zh-CN" sz="2000">
                <a:latin typeface="Courier New" panose="02070309020205020404" pitchFamily="49" charset="0"/>
                <a:sym typeface="Wingdings" panose="05000000000000000000" pitchFamily="2" charset="2"/>
              </a:rPr>
              <a:t>V[G]</a:t>
            </a:r>
            <a:r>
              <a:rPr kumimoji="0" lang="en-US" altLang="zh-CN" sz="2000">
                <a:latin typeface="Courier New" panose="02070309020205020404" pitchFamily="49" charset="0"/>
              </a:rPr>
              <a:t> </a:t>
            </a:r>
          </a:p>
          <a:p>
            <a:pPr algn="l">
              <a:lnSpc>
                <a:spcPct val="80000"/>
              </a:lnSpc>
              <a:buFontTx/>
              <a:buAutoNum type="arabicPeriod"/>
            </a:pPr>
            <a:r>
              <a:rPr kumimoji="0" lang="en-US" altLang="zh-CN" sz="2000">
                <a:latin typeface="Courier New" panose="02070309020205020404" pitchFamily="49" charset="0"/>
              </a:rPr>
              <a:t>while Q</a:t>
            </a:r>
            <a:r>
              <a:rPr kumimoji="0"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</a:t>
            </a:r>
            <a:endParaRPr kumimoji="0" lang="en-US" altLang="zh-CN" sz="2000">
              <a:latin typeface="Courier New" panose="02070309020205020404" pitchFamily="49" charset="0"/>
            </a:endParaRPr>
          </a:p>
          <a:p>
            <a:pPr algn="l">
              <a:lnSpc>
                <a:spcPct val="80000"/>
              </a:lnSpc>
            </a:pPr>
            <a:r>
              <a:rPr kumimoji="0" lang="en-US" altLang="zh-CN" sz="2000">
                <a:latin typeface="Courier New" panose="02070309020205020404" pitchFamily="49" charset="0"/>
              </a:rPr>
              <a:t>5.   do u</a:t>
            </a:r>
            <a:r>
              <a:rPr kumimoji="0" lang="en-US" altLang="zh-CN" sz="2000">
                <a:latin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kumimoji="0" lang="en-US" altLang="zh-CN" sz="2000">
                <a:latin typeface="Courier New" panose="02070309020205020404" pitchFamily="49" charset="0"/>
              </a:rPr>
              <a:t>EXTRACT-MIN(Q)</a:t>
            </a:r>
          </a:p>
          <a:p>
            <a:pPr algn="l">
              <a:lnSpc>
                <a:spcPct val="80000"/>
              </a:lnSpc>
            </a:pPr>
            <a:r>
              <a:rPr kumimoji="0" lang="en-US" altLang="zh-CN" sz="2000">
                <a:latin typeface="Courier New" panose="02070309020205020404" pitchFamily="49" charset="0"/>
              </a:rPr>
              <a:t>6.      S</a:t>
            </a:r>
            <a:r>
              <a:rPr kumimoji="0" lang="en-US" altLang="zh-CN" sz="2000">
                <a:latin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kumimoji="0" lang="en-US" altLang="zh-CN" sz="2000">
                <a:latin typeface="Courier New" panose="02070309020205020404" pitchFamily="49" charset="0"/>
              </a:rPr>
              <a:t>S</a:t>
            </a:r>
            <a:r>
              <a:rPr kumimoji="0"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{</a:t>
            </a:r>
            <a:r>
              <a:rPr kumimoji="0" lang="en-US" altLang="zh-CN" sz="2000">
                <a:latin typeface="Courier New" panose="02070309020205020404" pitchFamily="49" charset="0"/>
              </a:rPr>
              <a:t>u} </a:t>
            </a:r>
          </a:p>
          <a:p>
            <a:pPr algn="l">
              <a:lnSpc>
                <a:spcPct val="80000"/>
              </a:lnSpc>
            </a:pPr>
            <a:r>
              <a:rPr kumimoji="0" lang="en-US" altLang="zh-CN" sz="2000">
                <a:latin typeface="Courier New" panose="02070309020205020404" pitchFamily="49" charset="0"/>
              </a:rPr>
              <a:t>7.      for each v </a:t>
            </a:r>
            <a:r>
              <a:rPr kumimoji="0" lang="en-US" altLang="zh-CN" sz="2000"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kumimoji="0" lang="en-US" altLang="zh-CN" sz="2000">
                <a:latin typeface="Courier New" panose="02070309020205020404" pitchFamily="49" charset="0"/>
              </a:rPr>
              <a:t>Adj[u]</a:t>
            </a:r>
          </a:p>
          <a:p>
            <a:pPr algn="l">
              <a:lnSpc>
                <a:spcPct val="80000"/>
              </a:lnSpc>
            </a:pPr>
            <a:r>
              <a:rPr kumimoji="0" lang="en-US" altLang="zh-CN" sz="2000">
                <a:latin typeface="Courier New" panose="02070309020205020404" pitchFamily="49" charset="0"/>
              </a:rPr>
              <a:t>8.         do RELAX(u,v,w)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</a:pPr>
            <a:endParaRPr kumimoji="0" lang="zh-CN" altLang="en-US" b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Dijkstra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mtClean="0">
                <a:ea typeface="宋体" panose="02010600030101010101" pitchFamily="2" charset="-122"/>
              </a:rPr>
              <a:t>s Algorithm -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Initial Graph</a:t>
            </a:r>
          </a:p>
          <a:p>
            <a:pPr lvl="3" eaLnBrk="1" hangingPunct="1"/>
            <a:endParaRPr lang="zh-CN" altLang="en-US" sz="180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172" name="Object 20" descr="blue055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3713" y="2997200"/>
          <a:ext cx="3313112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7" name="Visio" r:id="rId3" imgW="2626995" imgH="1958816" progId="Visio.Drawing.11">
                  <p:embed/>
                </p:oleObj>
              </mc:Choice>
              <mc:Fallback>
                <p:oleObj name="Visio" r:id="rId3" imgW="2626995" imgH="1958816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97200"/>
                        <a:ext cx="3313112" cy="247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08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Dijkstra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mtClean="0">
                <a:ea typeface="宋体" panose="02010600030101010101" pitchFamily="2" charset="-122"/>
              </a:rPr>
              <a:t>s Algorithm - </a:t>
            </a:r>
            <a:r>
              <a:rPr lang="en-US" altLang="zh-CN" sz="4000" smtClean="0">
                <a:ea typeface="宋体" panose="02010600030101010101" pitchFamily="2" charset="-122"/>
              </a:rPr>
              <a:t>Operation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Initialize graph</a:t>
            </a:r>
          </a:p>
          <a:p>
            <a:pPr lvl="1" eaLnBrk="1" hangingPunct="1"/>
            <a:endParaRPr lang="zh-CN" altLang="en-US" sz="200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6" name="Line 9"/>
          <p:cNvSpPr>
            <a:spLocks noChangeShapeType="1"/>
          </p:cNvSpPr>
          <p:nvPr/>
        </p:nvSpPr>
        <p:spPr bwMode="auto">
          <a:xfrm>
            <a:off x="4211638" y="3429000"/>
            <a:ext cx="45720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Text Box 10" descr="blue055"/>
          <p:cNvSpPr txBox="1">
            <a:spLocks noChangeArrowheads="1"/>
          </p:cNvSpPr>
          <p:nvPr/>
        </p:nvSpPr>
        <p:spPr bwMode="auto">
          <a:xfrm>
            <a:off x="1116013" y="4992688"/>
            <a:ext cx="21542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b="0" i="1"/>
              <a:t>S</a:t>
            </a:r>
            <a:r>
              <a:rPr lang="en-US" altLang="zh-CN" b="0"/>
              <a:t>= </a:t>
            </a:r>
            <a:r>
              <a:rPr kumimoji="0" lang="en-US" altLang="zh-CN">
                <a:solidFill>
                  <a:srgbClr val="0000CC"/>
                </a:solidFill>
                <a:sym typeface="Symbol" panose="05050102010706020507" pitchFamily="18" charset="2"/>
              </a:rPr>
              <a:t></a:t>
            </a:r>
            <a:endParaRPr kumimoji="0" lang="en-US" altLang="zh-CN" sz="280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zh-CN" b="0" i="1"/>
              <a:t>Q</a:t>
            </a:r>
            <a:r>
              <a:rPr lang="en-US" altLang="zh-CN" b="0"/>
              <a:t>=</a:t>
            </a:r>
            <a:r>
              <a:rPr lang="en-US" altLang="zh-CN" b="0">
                <a:solidFill>
                  <a:srgbClr val="0000CC"/>
                </a:solidFill>
              </a:rPr>
              <a:t>{</a:t>
            </a:r>
            <a:r>
              <a:rPr lang="en-US" altLang="zh-CN" b="0" i="1">
                <a:solidFill>
                  <a:srgbClr val="0000CC"/>
                </a:solidFill>
              </a:rPr>
              <a:t>s</a:t>
            </a:r>
            <a:r>
              <a:rPr lang="en-US" altLang="zh-CN" b="0">
                <a:solidFill>
                  <a:srgbClr val="0000CC"/>
                </a:solidFill>
              </a:rPr>
              <a:t>, </a:t>
            </a:r>
            <a:r>
              <a:rPr lang="en-US" altLang="zh-CN" b="0" i="1">
                <a:solidFill>
                  <a:srgbClr val="0000CC"/>
                </a:solidFill>
              </a:rPr>
              <a:t>x</a:t>
            </a:r>
            <a:r>
              <a:rPr lang="en-US" altLang="zh-CN" b="0">
                <a:solidFill>
                  <a:srgbClr val="0000CC"/>
                </a:solidFill>
              </a:rPr>
              <a:t>, </a:t>
            </a:r>
            <a:r>
              <a:rPr lang="en-US" altLang="zh-CN" b="0" i="1">
                <a:solidFill>
                  <a:srgbClr val="0000CC"/>
                </a:solidFill>
              </a:rPr>
              <a:t>y</a:t>
            </a:r>
            <a:r>
              <a:rPr lang="en-US" altLang="zh-CN" b="0">
                <a:solidFill>
                  <a:srgbClr val="0000CC"/>
                </a:solidFill>
              </a:rPr>
              <a:t>, </a:t>
            </a:r>
            <a:r>
              <a:rPr lang="en-US" altLang="zh-CN" b="0" i="1">
                <a:solidFill>
                  <a:srgbClr val="0000CC"/>
                </a:solidFill>
              </a:rPr>
              <a:t>u</a:t>
            </a:r>
            <a:r>
              <a:rPr lang="en-US" altLang="zh-CN" b="0">
                <a:solidFill>
                  <a:srgbClr val="0000CC"/>
                </a:solidFill>
              </a:rPr>
              <a:t>, </a:t>
            </a:r>
            <a:r>
              <a:rPr lang="en-US" altLang="zh-CN" b="0" i="1">
                <a:solidFill>
                  <a:srgbClr val="0000CC"/>
                </a:solidFill>
              </a:rPr>
              <a:t>v</a:t>
            </a:r>
            <a:r>
              <a:rPr lang="en-US" altLang="zh-CN" b="0">
                <a:solidFill>
                  <a:srgbClr val="0000CC"/>
                </a:solidFill>
              </a:rPr>
              <a:t>}</a:t>
            </a:r>
            <a:endParaRPr kumimoji="0" lang="en-US" altLang="zh-CN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8198" name="Object 22" descr="blue05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87900" y="2133600"/>
          <a:ext cx="3671888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2" name="Visio" r:id="rId3" imgW="2627207" imgH="1958763" progId="Visio.Drawing.11">
                  <p:embed/>
                </p:oleObj>
              </mc:Choice>
              <mc:Fallback>
                <p:oleObj name="Visio" r:id="rId3" imgW="2627207" imgH="1958763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133600"/>
                        <a:ext cx="3671888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24" descr="blue05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8313" y="2276475"/>
          <a:ext cx="3240087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3" name="Visio" r:id="rId5" imgW="2627207" imgH="1958763" progId="Visio.Drawing.11">
                  <p:embed/>
                </p:oleObj>
              </mc:Choice>
              <mc:Fallback>
                <p:oleObj name="Visio" r:id="rId5" imgW="2627207" imgH="1958763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276475"/>
                        <a:ext cx="3240087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25"/>
          <p:cNvSpPr>
            <a:spLocks noChangeArrowheads="1"/>
          </p:cNvSpPr>
          <p:nvPr/>
        </p:nvSpPr>
        <p:spPr bwMode="auto">
          <a:xfrm>
            <a:off x="5795963" y="6021388"/>
            <a:ext cx="2819400" cy="739775"/>
          </a:xfrm>
          <a:prstGeom prst="rect">
            <a:avLst/>
          </a:prstGeom>
          <a:solidFill>
            <a:srgbClr val="FFFF00"/>
          </a:solidFill>
          <a:ln w="381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kumimoji="0" lang="en-US" altLang="zh-CN" sz="2000">
                <a:latin typeface="Arial" panose="020B0604020202020204" pitchFamily="34" charset="0"/>
              </a:rPr>
              <a:t>Red arrows show </a:t>
            </a:r>
          </a:p>
          <a:p>
            <a:r>
              <a:rPr kumimoji="0" lang="en-US" altLang="zh-CN" sz="2000">
                <a:latin typeface="Arial" panose="020B0604020202020204" pitchFamily="34" charset="0"/>
              </a:rPr>
              <a:t>predecessors</a:t>
            </a:r>
            <a:endParaRPr kumimoji="0" lang="en-US" altLang="zh-CN" b="0"/>
          </a:p>
        </p:txBody>
      </p:sp>
      <p:sp>
        <p:nvSpPr>
          <p:cNvPr id="8201" name="Text Box 26" descr="blue055"/>
          <p:cNvSpPr txBox="1">
            <a:spLocks noChangeArrowheads="1"/>
          </p:cNvSpPr>
          <p:nvPr/>
        </p:nvSpPr>
        <p:spPr bwMode="auto">
          <a:xfrm>
            <a:off x="5940425" y="5091113"/>
            <a:ext cx="1882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b="0" i="1"/>
              <a:t>S</a:t>
            </a:r>
            <a:r>
              <a:rPr lang="en-US" altLang="zh-CN" b="0"/>
              <a:t>=</a:t>
            </a:r>
            <a:r>
              <a:rPr lang="en-US" altLang="zh-CN" b="0">
                <a:solidFill>
                  <a:srgbClr val="0000CC"/>
                </a:solidFill>
              </a:rPr>
              <a:t>{</a:t>
            </a:r>
            <a:r>
              <a:rPr lang="en-US" altLang="zh-CN" b="0" i="1">
                <a:solidFill>
                  <a:srgbClr val="0000CC"/>
                </a:solidFill>
              </a:rPr>
              <a:t>s</a:t>
            </a:r>
            <a:r>
              <a:rPr lang="en-US" altLang="zh-CN" b="0">
                <a:solidFill>
                  <a:srgbClr val="0000CC"/>
                </a:solidFill>
              </a:rPr>
              <a:t>}</a:t>
            </a:r>
            <a:endParaRPr kumimoji="0" lang="en-US" altLang="zh-CN" sz="280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zh-CN" b="0" i="1"/>
              <a:t>Q</a:t>
            </a:r>
            <a:r>
              <a:rPr lang="en-US" altLang="zh-CN" b="0"/>
              <a:t>=</a:t>
            </a:r>
            <a:r>
              <a:rPr lang="en-US" altLang="zh-CN" b="0">
                <a:solidFill>
                  <a:srgbClr val="0000CC"/>
                </a:solidFill>
              </a:rPr>
              <a:t>{</a:t>
            </a:r>
            <a:r>
              <a:rPr lang="en-US" altLang="zh-CN" b="0" i="1">
                <a:solidFill>
                  <a:srgbClr val="0000CC"/>
                </a:solidFill>
              </a:rPr>
              <a:t>x</a:t>
            </a:r>
            <a:r>
              <a:rPr lang="en-US" altLang="zh-CN" b="0">
                <a:solidFill>
                  <a:srgbClr val="0000CC"/>
                </a:solidFill>
              </a:rPr>
              <a:t>, </a:t>
            </a:r>
            <a:r>
              <a:rPr lang="en-US" altLang="zh-CN" b="0" i="1">
                <a:solidFill>
                  <a:srgbClr val="0000CC"/>
                </a:solidFill>
              </a:rPr>
              <a:t>y</a:t>
            </a:r>
            <a:r>
              <a:rPr lang="en-US" altLang="zh-CN" b="0">
                <a:solidFill>
                  <a:srgbClr val="0000CC"/>
                </a:solidFill>
              </a:rPr>
              <a:t>, </a:t>
            </a:r>
            <a:r>
              <a:rPr lang="en-US" altLang="zh-CN" b="0" i="1">
                <a:solidFill>
                  <a:srgbClr val="0000CC"/>
                </a:solidFill>
              </a:rPr>
              <a:t>u</a:t>
            </a:r>
            <a:r>
              <a:rPr lang="en-US" altLang="zh-CN" b="0">
                <a:solidFill>
                  <a:srgbClr val="0000CC"/>
                </a:solidFill>
              </a:rPr>
              <a:t>, </a:t>
            </a:r>
            <a:r>
              <a:rPr lang="en-US" altLang="zh-CN" b="0" i="1">
                <a:solidFill>
                  <a:srgbClr val="0000CC"/>
                </a:solidFill>
              </a:rPr>
              <a:t>v</a:t>
            </a:r>
            <a:r>
              <a:rPr lang="en-US" altLang="zh-CN" b="0">
                <a:solidFill>
                  <a:srgbClr val="0000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28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Dijkstra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mtClean="0">
                <a:ea typeface="宋体" panose="02010600030101010101" pitchFamily="2" charset="-122"/>
              </a:rPr>
              <a:t>s Algorithm - </a:t>
            </a:r>
            <a:r>
              <a:rPr lang="en-US" altLang="zh-CN" sz="4000" smtClean="0">
                <a:ea typeface="宋体" panose="02010600030101010101" pitchFamily="2" charset="-122"/>
              </a:rPr>
              <a:t>Operation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00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220" name="Object 1040" descr="blue05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71550" y="2420938"/>
          <a:ext cx="3313113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6" name="Visio" r:id="rId3" imgW="2627207" imgH="1958763" progId="Visio.Drawing.11">
                  <p:embed/>
                </p:oleObj>
              </mc:Choice>
              <mc:Fallback>
                <p:oleObj name="Visio" r:id="rId3" imgW="2627207" imgH="1958763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20938"/>
                        <a:ext cx="3313113" cy="247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Line 1031"/>
          <p:cNvSpPr>
            <a:spLocks noChangeShapeType="1"/>
          </p:cNvSpPr>
          <p:nvPr/>
        </p:nvSpPr>
        <p:spPr bwMode="auto">
          <a:xfrm>
            <a:off x="466725" y="3500438"/>
            <a:ext cx="45720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1034"/>
          <p:cNvSpPr>
            <a:spLocks noChangeShapeType="1"/>
          </p:cNvSpPr>
          <p:nvPr/>
        </p:nvSpPr>
        <p:spPr bwMode="auto">
          <a:xfrm>
            <a:off x="4356100" y="3500438"/>
            <a:ext cx="45720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23" name="Object 1043" descr="blue05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32363" y="2420938"/>
          <a:ext cx="3311525" cy="246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7" name="Visio" r:id="rId5" imgW="2627207" imgH="1958763" progId="Visio.Drawing.11">
                  <p:embed/>
                </p:oleObj>
              </mc:Choice>
              <mc:Fallback>
                <p:oleObj name="Visio" r:id="rId5" imgW="2627207" imgH="1958763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420938"/>
                        <a:ext cx="3311525" cy="246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1047" descr="blue055"/>
          <p:cNvSpPr txBox="1">
            <a:spLocks noChangeArrowheads="1"/>
          </p:cNvSpPr>
          <p:nvPr/>
        </p:nvSpPr>
        <p:spPr bwMode="auto">
          <a:xfrm>
            <a:off x="1692275" y="5300663"/>
            <a:ext cx="1595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b="0" i="1"/>
              <a:t>S</a:t>
            </a:r>
            <a:r>
              <a:rPr lang="en-US" altLang="zh-CN" b="0"/>
              <a:t>=</a:t>
            </a:r>
            <a:r>
              <a:rPr lang="en-US" altLang="zh-CN" b="0">
                <a:solidFill>
                  <a:srgbClr val="0000CC"/>
                </a:solidFill>
              </a:rPr>
              <a:t>{</a:t>
            </a:r>
            <a:r>
              <a:rPr lang="en-US" altLang="zh-CN" b="0" i="1">
                <a:solidFill>
                  <a:srgbClr val="0000CC"/>
                </a:solidFill>
              </a:rPr>
              <a:t>s</a:t>
            </a:r>
            <a:r>
              <a:rPr lang="en-US" altLang="zh-CN" b="0">
                <a:solidFill>
                  <a:srgbClr val="0000CC"/>
                </a:solidFill>
              </a:rPr>
              <a:t>, </a:t>
            </a:r>
            <a:r>
              <a:rPr lang="en-US" altLang="zh-CN" b="0" i="1">
                <a:solidFill>
                  <a:srgbClr val="0000CC"/>
                </a:solidFill>
              </a:rPr>
              <a:t>x</a:t>
            </a:r>
            <a:r>
              <a:rPr lang="en-US" altLang="zh-CN" b="0">
                <a:solidFill>
                  <a:srgbClr val="0000CC"/>
                </a:solidFill>
              </a:rPr>
              <a:t>}</a:t>
            </a:r>
            <a:endParaRPr kumimoji="0" lang="en-US" altLang="zh-CN" sz="280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zh-CN" b="0" i="1"/>
              <a:t>Q</a:t>
            </a:r>
            <a:r>
              <a:rPr lang="en-US" altLang="zh-CN" b="0"/>
              <a:t>=</a:t>
            </a:r>
            <a:r>
              <a:rPr lang="en-US" altLang="zh-CN" b="0">
                <a:solidFill>
                  <a:srgbClr val="0000CC"/>
                </a:solidFill>
              </a:rPr>
              <a:t>{</a:t>
            </a:r>
            <a:r>
              <a:rPr lang="en-US" altLang="zh-CN" b="0" i="1">
                <a:solidFill>
                  <a:srgbClr val="0000CC"/>
                </a:solidFill>
              </a:rPr>
              <a:t>y</a:t>
            </a:r>
            <a:r>
              <a:rPr lang="en-US" altLang="zh-CN" b="0">
                <a:solidFill>
                  <a:srgbClr val="0000CC"/>
                </a:solidFill>
              </a:rPr>
              <a:t>, </a:t>
            </a:r>
            <a:r>
              <a:rPr lang="en-US" altLang="zh-CN" b="0" i="1">
                <a:solidFill>
                  <a:srgbClr val="0000CC"/>
                </a:solidFill>
              </a:rPr>
              <a:t>u</a:t>
            </a:r>
            <a:r>
              <a:rPr lang="en-US" altLang="zh-CN" b="0">
                <a:solidFill>
                  <a:srgbClr val="0000CC"/>
                </a:solidFill>
              </a:rPr>
              <a:t>, </a:t>
            </a:r>
            <a:r>
              <a:rPr lang="en-US" altLang="zh-CN" b="0" i="1">
                <a:solidFill>
                  <a:srgbClr val="0000CC"/>
                </a:solidFill>
              </a:rPr>
              <a:t>v</a:t>
            </a:r>
            <a:r>
              <a:rPr lang="en-US" altLang="zh-CN" b="0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9225" name="Text Box 1048" descr="blue055"/>
          <p:cNvSpPr txBox="1">
            <a:spLocks noChangeArrowheads="1"/>
          </p:cNvSpPr>
          <p:nvPr/>
        </p:nvSpPr>
        <p:spPr bwMode="auto">
          <a:xfrm>
            <a:off x="6084888" y="5300663"/>
            <a:ext cx="14938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b="0" i="1"/>
              <a:t>S</a:t>
            </a:r>
            <a:r>
              <a:rPr lang="en-US" altLang="zh-CN" b="0"/>
              <a:t>=</a:t>
            </a:r>
            <a:r>
              <a:rPr lang="en-US" altLang="zh-CN" b="0">
                <a:solidFill>
                  <a:srgbClr val="0000CC"/>
                </a:solidFill>
              </a:rPr>
              <a:t>{</a:t>
            </a:r>
            <a:r>
              <a:rPr lang="en-US" altLang="zh-CN" b="0" i="1">
                <a:solidFill>
                  <a:srgbClr val="0000CC"/>
                </a:solidFill>
              </a:rPr>
              <a:t>s</a:t>
            </a:r>
            <a:r>
              <a:rPr lang="en-US" altLang="zh-CN" b="0">
                <a:solidFill>
                  <a:srgbClr val="0000CC"/>
                </a:solidFill>
              </a:rPr>
              <a:t>, </a:t>
            </a:r>
            <a:r>
              <a:rPr lang="en-US" altLang="zh-CN" b="0" i="1">
                <a:solidFill>
                  <a:srgbClr val="0000CC"/>
                </a:solidFill>
              </a:rPr>
              <a:t>x</a:t>
            </a:r>
            <a:r>
              <a:rPr lang="en-US" altLang="zh-CN" b="0">
                <a:solidFill>
                  <a:srgbClr val="0000CC"/>
                </a:solidFill>
              </a:rPr>
              <a:t>, </a:t>
            </a:r>
            <a:r>
              <a:rPr lang="en-US" altLang="zh-CN" b="0" i="1">
                <a:solidFill>
                  <a:srgbClr val="0000CC"/>
                </a:solidFill>
              </a:rPr>
              <a:t>y</a:t>
            </a:r>
            <a:r>
              <a:rPr lang="en-US" altLang="zh-CN" b="0">
                <a:solidFill>
                  <a:srgbClr val="0000CC"/>
                </a:solidFill>
              </a:rPr>
              <a:t>}</a:t>
            </a:r>
            <a:endParaRPr kumimoji="0" lang="en-US" altLang="zh-CN" sz="280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zh-CN" b="0" i="1"/>
              <a:t>Q</a:t>
            </a:r>
            <a:r>
              <a:rPr lang="en-US" altLang="zh-CN" b="0"/>
              <a:t>=</a:t>
            </a:r>
            <a:r>
              <a:rPr lang="en-US" altLang="zh-CN" b="0">
                <a:solidFill>
                  <a:srgbClr val="0000CC"/>
                </a:solidFill>
              </a:rPr>
              <a:t>{</a:t>
            </a:r>
            <a:r>
              <a:rPr lang="en-US" altLang="zh-CN" b="0" i="1">
                <a:solidFill>
                  <a:srgbClr val="0000CC"/>
                </a:solidFill>
              </a:rPr>
              <a:t>u</a:t>
            </a:r>
            <a:r>
              <a:rPr lang="en-US" altLang="zh-CN" b="0">
                <a:solidFill>
                  <a:srgbClr val="0000CC"/>
                </a:solidFill>
              </a:rPr>
              <a:t>, </a:t>
            </a:r>
            <a:r>
              <a:rPr lang="en-US" altLang="zh-CN" b="0" i="1">
                <a:solidFill>
                  <a:srgbClr val="0000CC"/>
                </a:solidFill>
              </a:rPr>
              <a:t>v</a:t>
            </a:r>
            <a:r>
              <a:rPr lang="en-US" altLang="zh-CN" b="0">
                <a:solidFill>
                  <a:srgbClr val="0000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82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Shortest paths – an example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05038"/>
            <a:ext cx="5529263" cy="23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5782" name="Object 6" descr="blue05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355361"/>
              </p:ext>
            </p:extLst>
          </p:nvPr>
        </p:nvGraphicFramePr>
        <p:xfrm>
          <a:off x="2530475" y="4724400"/>
          <a:ext cx="35782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5" name="Visio" r:id="rId4" imgW="3106906" imgH="449382" progId="Visio.Drawing.11">
                  <p:embed/>
                </p:oleObj>
              </mc:Choice>
              <mc:Fallback>
                <p:oleObj name="Visio" r:id="rId4" imgW="3106906" imgH="449382" progId="Visio.Drawing.11">
                  <p:embed/>
                  <p:pic>
                    <p:nvPicPr>
                      <p:cNvPr id="0" name="Object 6" descr="blue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4724400"/>
                        <a:ext cx="35782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Dijkstra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mtClean="0">
                <a:ea typeface="宋体" panose="02010600030101010101" pitchFamily="2" charset="-122"/>
              </a:rPr>
              <a:t>s Algorithm - </a:t>
            </a:r>
            <a:r>
              <a:rPr lang="en-US" altLang="zh-CN" sz="4000" smtClean="0">
                <a:ea typeface="宋体" panose="02010600030101010101" pitchFamily="2" charset="-122"/>
              </a:rPr>
              <a:t>Operation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zh-CN" altLang="en-US" sz="2000" smtClean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00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4" name="Line 7"/>
          <p:cNvSpPr>
            <a:spLocks noChangeShapeType="1"/>
          </p:cNvSpPr>
          <p:nvPr/>
        </p:nvSpPr>
        <p:spPr bwMode="auto">
          <a:xfrm>
            <a:off x="4114800" y="3500438"/>
            <a:ext cx="45720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Line 14"/>
          <p:cNvSpPr>
            <a:spLocks noChangeShapeType="1"/>
          </p:cNvSpPr>
          <p:nvPr/>
        </p:nvSpPr>
        <p:spPr bwMode="auto">
          <a:xfrm>
            <a:off x="250825" y="3355975"/>
            <a:ext cx="457200" cy="0"/>
          </a:xfrm>
          <a:prstGeom prst="line">
            <a:avLst/>
          </a:prstGeom>
          <a:noFill/>
          <a:ln w="76200">
            <a:solidFill>
              <a:srgbClr val="063DE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46" name="Object 15" descr="blue055"/>
          <p:cNvGraphicFramePr>
            <a:graphicFrameLocks noChangeAspect="1"/>
          </p:cNvGraphicFramePr>
          <p:nvPr/>
        </p:nvGraphicFramePr>
        <p:xfrm>
          <a:off x="827088" y="2276475"/>
          <a:ext cx="3311525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0" name="Visio" r:id="rId3" imgW="2627207" imgH="1958763" progId="Visio.Drawing.11">
                  <p:embed/>
                </p:oleObj>
              </mc:Choice>
              <mc:Fallback>
                <p:oleObj name="Visio" r:id="rId3" imgW="2627207" imgH="195876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76475"/>
                        <a:ext cx="3311525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7" descr="blue055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3438" y="2276475"/>
          <a:ext cx="3384550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1" name="Visio" r:id="rId5" imgW="2627207" imgH="1958763" progId="Visio.Drawing.11">
                  <p:embed/>
                </p:oleObj>
              </mc:Choice>
              <mc:Fallback>
                <p:oleObj name="Visio" r:id="rId5" imgW="2627207" imgH="1958763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276475"/>
                        <a:ext cx="3384550" cy="252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19" descr="blue055"/>
          <p:cNvSpPr txBox="1">
            <a:spLocks noChangeArrowheads="1"/>
          </p:cNvSpPr>
          <p:nvPr/>
        </p:nvSpPr>
        <p:spPr bwMode="auto">
          <a:xfrm>
            <a:off x="1692275" y="5300663"/>
            <a:ext cx="179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b="0" i="1"/>
              <a:t>S</a:t>
            </a:r>
            <a:r>
              <a:rPr lang="en-US" altLang="zh-CN" b="0"/>
              <a:t>=</a:t>
            </a:r>
            <a:r>
              <a:rPr lang="en-US" altLang="zh-CN" b="0">
                <a:solidFill>
                  <a:srgbClr val="0000CC"/>
                </a:solidFill>
              </a:rPr>
              <a:t>{</a:t>
            </a:r>
            <a:r>
              <a:rPr lang="en-US" altLang="zh-CN" b="0" i="1">
                <a:solidFill>
                  <a:srgbClr val="0000CC"/>
                </a:solidFill>
              </a:rPr>
              <a:t>s</a:t>
            </a:r>
            <a:r>
              <a:rPr lang="en-US" altLang="zh-CN" b="0">
                <a:solidFill>
                  <a:srgbClr val="0000CC"/>
                </a:solidFill>
              </a:rPr>
              <a:t>, </a:t>
            </a:r>
            <a:r>
              <a:rPr lang="en-US" altLang="zh-CN" b="0" i="1">
                <a:solidFill>
                  <a:srgbClr val="0000CC"/>
                </a:solidFill>
              </a:rPr>
              <a:t>x</a:t>
            </a:r>
            <a:r>
              <a:rPr lang="en-US" altLang="zh-CN" b="0">
                <a:solidFill>
                  <a:srgbClr val="0000CC"/>
                </a:solidFill>
              </a:rPr>
              <a:t>, </a:t>
            </a:r>
            <a:r>
              <a:rPr lang="en-US" altLang="zh-CN" b="0" i="1">
                <a:solidFill>
                  <a:srgbClr val="0000CC"/>
                </a:solidFill>
              </a:rPr>
              <a:t>y</a:t>
            </a:r>
            <a:r>
              <a:rPr lang="en-US" altLang="zh-CN" b="0">
                <a:solidFill>
                  <a:srgbClr val="0000CC"/>
                </a:solidFill>
              </a:rPr>
              <a:t>, </a:t>
            </a:r>
            <a:r>
              <a:rPr lang="en-US" altLang="zh-CN" b="0" i="1">
                <a:solidFill>
                  <a:srgbClr val="0000CC"/>
                </a:solidFill>
              </a:rPr>
              <a:t>u</a:t>
            </a:r>
            <a:r>
              <a:rPr lang="en-US" altLang="zh-CN" b="0">
                <a:solidFill>
                  <a:srgbClr val="0000CC"/>
                </a:solidFill>
              </a:rPr>
              <a:t>}</a:t>
            </a:r>
            <a:endParaRPr kumimoji="0" lang="en-US" altLang="zh-CN" sz="280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zh-CN" b="0" i="1"/>
              <a:t>Q</a:t>
            </a:r>
            <a:r>
              <a:rPr lang="en-US" altLang="zh-CN" b="0"/>
              <a:t>=</a:t>
            </a:r>
            <a:r>
              <a:rPr lang="en-US" altLang="zh-CN" b="0">
                <a:solidFill>
                  <a:srgbClr val="0000CC"/>
                </a:solidFill>
              </a:rPr>
              <a:t>{</a:t>
            </a:r>
            <a:r>
              <a:rPr lang="en-US" altLang="zh-CN" b="0" i="1">
                <a:solidFill>
                  <a:srgbClr val="0000CC"/>
                </a:solidFill>
              </a:rPr>
              <a:t>v</a:t>
            </a:r>
            <a:r>
              <a:rPr lang="en-US" altLang="zh-CN" b="0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10249" name="Text Box 20" descr="blue055"/>
          <p:cNvSpPr txBox="1">
            <a:spLocks noChangeArrowheads="1"/>
          </p:cNvSpPr>
          <p:nvPr/>
        </p:nvSpPr>
        <p:spPr bwMode="auto">
          <a:xfrm>
            <a:off x="5651500" y="5229225"/>
            <a:ext cx="2162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b="0" i="1"/>
              <a:t>S</a:t>
            </a:r>
            <a:r>
              <a:rPr lang="en-US" altLang="zh-CN" b="0"/>
              <a:t>=</a:t>
            </a:r>
            <a:r>
              <a:rPr lang="en-US" altLang="zh-CN" b="0">
                <a:solidFill>
                  <a:srgbClr val="0000CC"/>
                </a:solidFill>
              </a:rPr>
              <a:t>{</a:t>
            </a:r>
            <a:r>
              <a:rPr lang="en-US" altLang="zh-CN" b="0" i="1">
                <a:solidFill>
                  <a:srgbClr val="0000CC"/>
                </a:solidFill>
              </a:rPr>
              <a:t>s</a:t>
            </a:r>
            <a:r>
              <a:rPr lang="en-US" altLang="zh-CN" b="0">
                <a:solidFill>
                  <a:srgbClr val="0000CC"/>
                </a:solidFill>
              </a:rPr>
              <a:t>, </a:t>
            </a:r>
            <a:r>
              <a:rPr lang="en-US" altLang="zh-CN" b="0" i="1">
                <a:solidFill>
                  <a:srgbClr val="0000CC"/>
                </a:solidFill>
              </a:rPr>
              <a:t>x</a:t>
            </a:r>
            <a:r>
              <a:rPr lang="en-US" altLang="zh-CN" b="0">
                <a:solidFill>
                  <a:srgbClr val="0000CC"/>
                </a:solidFill>
              </a:rPr>
              <a:t>, </a:t>
            </a:r>
            <a:r>
              <a:rPr lang="en-US" altLang="zh-CN" b="0" i="1">
                <a:solidFill>
                  <a:srgbClr val="0000CC"/>
                </a:solidFill>
              </a:rPr>
              <a:t>y</a:t>
            </a:r>
            <a:r>
              <a:rPr lang="en-US" altLang="zh-CN" b="0">
                <a:solidFill>
                  <a:srgbClr val="0000CC"/>
                </a:solidFill>
              </a:rPr>
              <a:t>, </a:t>
            </a:r>
            <a:r>
              <a:rPr lang="en-US" altLang="zh-CN" b="0" i="1">
                <a:solidFill>
                  <a:srgbClr val="0000CC"/>
                </a:solidFill>
              </a:rPr>
              <a:t>u </a:t>
            </a:r>
            <a:r>
              <a:rPr lang="en-US" altLang="zh-CN" b="0">
                <a:solidFill>
                  <a:srgbClr val="0000CC"/>
                </a:solidFill>
              </a:rPr>
              <a:t>, </a:t>
            </a:r>
            <a:r>
              <a:rPr lang="en-US" altLang="zh-CN" b="0" i="1">
                <a:solidFill>
                  <a:srgbClr val="0000CC"/>
                </a:solidFill>
              </a:rPr>
              <a:t>v</a:t>
            </a:r>
            <a:r>
              <a:rPr lang="en-US" altLang="zh-CN" b="0">
                <a:solidFill>
                  <a:srgbClr val="0000CC"/>
                </a:solidFill>
              </a:rPr>
              <a:t>}</a:t>
            </a:r>
            <a:endParaRPr kumimoji="0" lang="en-US" altLang="zh-CN" sz="280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zh-CN" b="0" i="1"/>
              <a:t>Q</a:t>
            </a:r>
            <a:r>
              <a:rPr lang="en-US" altLang="zh-CN" b="0"/>
              <a:t>= </a:t>
            </a:r>
            <a:r>
              <a:rPr kumimoji="0" lang="en-US" altLang="zh-CN">
                <a:solidFill>
                  <a:srgbClr val="0000CC"/>
                </a:solidFill>
                <a:sym typeface="Symbol" panose="05050102010706020507" pitchFamily="18" charset="2"/>
              </a:rPr>
              <a:t></a:t>
            </a:r>
          </a:p>
        </p:txBody>
      </p:sp>
    </p:spTree>
    <p:extLst>
      <p:ext uri="{BB962C8B-B14F-4D97-AF65-F5344CB8AC3E}">
        <p14:creationId xmlns:p14="http://schemas.microsoft.com/office/powerpoint/2010/main" val="35150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Correctness of Dijkstra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mtClean="0"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91845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Theorem 24.6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Dijkstra</a:t>
            </a:r>
            <a:r>
              <a:rPr lang="en-US" altLang="zh-CN" sz="2000" smtClean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000" smtClean="0">
                <a:ea typeface="宋体" panose="02010600030101010101" pitchFamily="2" charset="-122"/>
              </a:rPr>
              <a:t>s algorithm, run on a weighted,directed graph </a:t>
            </a:r>
            <a:r>
              <a:rPr lang="en-US" altLang="zh-CN" sz="2000" i="1" smtClean="0">
                <a:ea typeface="宋体" panose="02010600030101010101" pitchFamily="2" charset="-122"/>
              </a:rPr>
              <a:t>G</a:t>
            </a:r>
            <a:r>
              <a:rPr lang="en-US" altLang="zh-CN" sz="2000" smtClean="0">
                <a:ea typeface="宋体" panose="02010600030101010101" pitchFamily="2" charset="-122"/>
              </a:rPr>
              <a:t>=(</a:t>
            </a:r>
            <a:r>
              <a:rPr lang="en-US" altLang="zh-CN" sz="2000" i="1" smtClean="0">
                <a:ea typeface="宋体" panose="02010600030101010101" pitchFamily="2" charset="-122"/>
              </a:rPr>
              <a:t>V</a:t>
            </a:r>
            <a:r>
              <a:rPr lang="en-US" altLang="zh-CN" sz="2000" smtClean="0">
                <a:ea typeface="宋体" panose="02010600030101010101" pitchFamily="2" charset="-122"/>
              </a:rPr>
              <a:t>, </a:t>
            </a:r>
            <a:r>
              <a:rPr lang="en-US" altLang="zh-CN" sz="2000" i="1" smtClean="0">
                <a:ea typeface="宋体" panose="02010600030101010101" pitchFamily="2" charset="-122"/>
              </a:rPr>
              <a:t>E</a:t>
            </a:r>
            <a:r>
              <a:rPr lang="en-US" altLang="zh-CN" sz="2000" smtClean="0">
                <a:ea typeface="宋体" panose="02010600030101010101" pitchFamily="2" charset="-122"/>
              </a:rPr>
              <a:t>), with non-negative weight function </a:t>
            </a:r>
            <a:r>
              <a:rPr lang="en-US" altLang="zh-CN" sz="2000" i="1" smtClean="0">
                <a:ea typeface="宋体" panose="02010600030101010101" pitchFamily="2" charset="-122"/>
              </a:rPr>
              <a:t>w</a:t>
            </a:r>
            <a:r>
              <a:rPr lang="en-US" altLang="zh-CN" sz="2000" smtClean="0">
                <a:ea typeface="宋体" panose="02010600030101010101" pitchFamily="2" charset="-122"/>
              </a:rPr>
              <a:t> and source </a:t>
            </a:r>
            <a:r>
              <a:rPr lang="en-US" altLang="zh-CN" sz="2000" i="1" smtClean="0">
                <a:ea typeface="宋体" panose="02010600030101010101" pitchFamily="2" charset="-122"/>
              </a:rPr>
              <a:t>s</a:t>
            </a:r>
            <a:r>
              <a:rPr lang="en-US" altLang="zh-CN" sz="2000" smtClean="0">
                <a:ea typeface="宋体" panose="02010600030101010101" pitchFamily="2" charset="-122"/>
              </a:rPr>
              <a:t>, terminates with </a:t>
            </a:r>
            <a:r>
              <a:rPr lang="en-US" altLang="zh-CN" sz="2000" i="1" smtClean="0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smtClean="0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smtClean="0">
                <a:solidFill>
                  <a:srgbClr val="FF0000"/>
                </a:solidFill>
                <a:ea typeface="宋体" panose="02010600030101010101" pitchFamily="2" charset="-122"/>
              </a:rPr>
              <a:t>]= </a:t>
            </a:r>
            <a:r>
              <a:rPr lang="en-US" altLang="zh-CN" sz="2000" smtClean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000" smtClean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smtClean="0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en-US" altLang="zh-CN" sz="2000" i="1" smtClean="0">
                <a:solidFill>
                  <a:srgbClr val="FF0000"/>
                </a:solidFill>
                <a:ea typeface="宋体" panose="02010600030101010101" pitchFamily="2" charset="-122"/>
              </a:rPr>
              <a:t>u)</a:t>
            </a:r>
            <a:r>
              <a:rPr lang="en-US" altLang="zh-CN" sz="2000" smtClean="0">
                <a:ea typeface="宋体" panose="02010600030101010101" pitchFamily="2" charset="-122"/>
              </a:rPr>
              <a:t>  for all vertices </a:t>
            </a:r>
            <a:r>
              <a:rPr lang="en-US" altLang="zh-CN" sz="2000" i="1" smtClean="0">
                <a:ea typeface="宋体" panose="02010600030101010101" pitchFamily="2" charset="-122"/>
              </a:rPr>
              <a:t>u</a:t>
            </a:r>
            <a:r>
              <a:rPr lang="en-US" altLang="zh-CN" sz="2000" smtClean="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i="1" smtClean="0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000" smtClean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Proof </a:t>
            </a:r>
            <a:r>
              <a:rPr lang="en-US" altLang="zh-CN" sz="2000" i="1" smtClean="0">
                <a:ea typeface="宋体" panose="02010600030101010101" pitchFamily="2" charset="-122"/>
              </a:rPr>
              <a:t>(by contradiction)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Since </a:t>
            </a:r>
            <a:r>
              <a:rPr lang="en-US" altLang="zh-CN" sz="2000" i="1" smtClean="0">
                <a:ea typeface="宋体" panose="02010600030101010101" pitchFamily="2" charset="-122"/>
              </a:rPr>
              <a:t>S</a:t>
            </a:r>
            <a:r>
              <a:rPr lang="en-US" altLang="zh-CN" sz="2000" smtClean="0">
                <a:ea typeface="宋体" panose="02010600030101010101" pitchFamily="2" charset="-122"/>
              </a:rPr>
              <a:t>=</a:t>
            </a:r>
            <a:r>
              <a:rPr lang="en-US" altLang="zh-CN" sz="2000" i="1" smtClean="0">
                <a:ea typeface="宋体" panose="02010600030101010101" pitchFamily="2" charset="-122"/>
              </a:rPr>
              <a:t>V</a:t>
            </a:r>
            <a:r>
              <a:rPr lang="en-US" altLang="zh-CN" sz="2000" smtClean="0">
                <a:ea typeface="宋体" panose="02010600030101010101" pitchFamily="2" charset="-122"/>
              </a:rPr>
              <a:t> in the end, we only need to prove that for each vertex </a:t>
            </a:r>
            <a:r>
              <a:rPr lang="en-US" altLang="zh-CN" sz="2000" i="1" smtClean="0">
                <a:ea typeface="宋体" panose="02010600030101010101" pitchFamily="2" charset="-122"/>
              </a:rPr>
              <a:t>u</a:t>
            </a:r>
            <a:r>
              <a:rPr lang="en-US" altLang="zh-CN" sz="2000" smtClean="0">
                <a:ea typeface="宋体" panose="02010600030101010101" pitchFamily="2" charset="-122"/>
              </a:rPr>
              <a:t> added to </a:t>
            </a:r>
            <a:r>
              <a:rPr lang="en-US" altLang="zh-CN" sz="2000" i="1" smtClean="0">
                <a:ea typeface="宋体" panose="02010600030101010101" pitchFamily="2" charset="-122"/>
              </a:rPr>
              <a:t>S</a:t>
            </a:r>
            <a:r>
              <a:rPr lang="en-US" altLang="zh-CN" sz="2000" smtClean="0">
                <a:ea typeface="宋体" panose="02010600030101010101" pitchFamily="2" charset="-122"/>
              </a:rPr>
              <a:t>, there holds </a:t>
            </a:r>
            <a:r>
              <a:rPr lang="en-US" altLang="zh-CN" sz="2000" i="1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smtClean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i="1" smtClean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smtClean="0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  <a:r>
              <a:rPr lang="en-US" altLang="zh-CN" sz="2000" i="1" smtClean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000" smtClean="0">
                <a:ea typeface="宋体" panose="02010600030101010101" pitchFamily="2" charset="-122"/>
              </a:rPr>
              <a:t> </a:t>
            </a:r>
            <a:r>
              <a:rPr lang="en-US" altLang="zh-CN" sz="200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00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smtClean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smtClean="0">
                <a:solidFill>
                  <a:schemeClr val="tx1"/>
                </a:solidFill>
                <a:ea typeface="宋体" panose="02010600030101010101" pitchFamily="2" charset="-122"/>
              </a:rPr>
              <a:t>) when </a:t>
            </a:r>
            <a:r>
              <a:rPr lang="en-US" altLang="zh-CN" sz="2000" i="1" smtClean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smtClean="0">
                <a:solidFill>
                  <a:schemeClr val="tx1"/>
                </a:solidFill>
                <a:ea typeface="宋体" panose="02010600030101010101" pitchFamily="2" charset="-122"/>
              </a:rPr>
              <a:t> is added to </a:t>
            </a:r>
            <a:r>
              <a:rPr lang="en-US" altLang="zh-CN" sz="2000" i="1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Suppose that </a:t>
            </a:r>
            <a:r>
              <a:rPr lang="en-US" altLang="zh-CN" sz="2000" b="1" i="1" smtClean="0">
                <a:solidFill>
                  <a:srgbClr val="FF0000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smtClean="0">
                <a:ea typeface="宋体" panose="0201060003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  <a:ea typeface="宋体" panose="02010600030101010101" pitchFamily="2" charset="-122"/>
              </a:rPr>
              <a:t>is the first</a:t>
            </a:r>
            <a:r>
              <a:rPr lang="en-US" altLang="zh-CN" sz="2000" smtClean="0">
                <a:ea typeface="宋体" panose="02010600030101010101" pitchFamily="2" charset="-122"/>
              </a:rPr>
              <a:t> vertex for which </a:t>
            </a:r>
            <a:r>
              <a:rPr lang="en-US" altLang="zh-CN" sz="2000" i="1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smtClean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i="1" smtClean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smtClean="0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  <a:r>
              <a:rPr lang="en-US" altLang="zh-CN" sz="200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¹ d</a:t>
            </a:r>
            <a:r>
              <a:rPr lang="en-US" altLang="zh-CN" sz="200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smtClean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smtClean="0">
                <a:solidFill>
                  <a:schemeClr val="tx1"/>
                </a:solidFill>
                <a:ea typeface="宋体" panose="02010600030101010101" pitchFamily="2" charset="-122"/>
              </a:rPr>
              <a:t>) when it was added to </a:t>
            </a:r>
            <a:r>
              <a:rPr lang="en-US" altLang="zh-CN" sz="2000" i="1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i="1" smtClean="0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Note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i="1" smtClean="0">
                <a:ea typeface="宋体" panose="02010600030101010101" pitchFamily="2" charset="-122"/>
              </a:rPr>
              <a:t>u</a:t>
            </a:r>
            <a:r>
              <a:rPr lang="en-US" altLang="zh-CN" smtClean="0">
                <a:ea typeface="宋体" panose="02010600030101010101" pitchFamily="2" charset="-122"/>
              </a:rPr>
              <a:t> is not </a:t>
            </a:r>
            <a:r>
              <a:rPr lang="en-US" altLang="zh-CN" i="1" smtClean="0">
                <a:ea typeface="宋体" panose="02010600030101010101" pitchFamily="2" charset="-122"/>
              </a:rPr>
              <a:t>s</a:t>
            </a:r>
            <a:r>
              <a:rPr lang="en-US" altLang="zh-CN" smtClean="0">
                <a:ea typeface="宋体" panose="02010600030101010101" pitchFamily="2" charset="-122"/>
              </a:rPr>
              <a:t> because </a:t>
            </a:r>
            <a:r>
              <a:rPr lang="en-US" altLang="zh-CN" i="1" smtClean="0">
                <a:ea typeface="宋体" panose="02010600030101010101" pitchFamily="2" charset="-122"/>
              </a:rPr>
              <a:t>d</a:t>
            </a:r>
            <a:r>
              <a:rPr lang="en-US" altLang="zh-CN" smtClean="0">
                <a:ea typeface="宋体" panose="02010600030101010101" pitchFamily="2" charset="-122"/>
              </a:rPr>
              <a:t>[</a:t>
            </a:r>
            <a:r>
              <a:rPr lang="en-US" altLang="zh-CN" i="1" smtClean="0">
                <a:ea typeface="宋体" panose="02010600030101010101" pitchFamily="2" charset="-122"/>
              </a:rPr>
              <a:t>s</a:t>
            </a:r>
            <a:r>
              <a:rPr lang="en-US" altLang="zh-CN" smtClean="0">
                <a:ea typeface="宋体" panose="02010600030101010101" pitchFamily="2" charset="-122"/>
              </a:rPr>
              <a:t>] = 0= </a:t>
            </a:r>
            <a:r>
              <a:rPr lang="en-US" altLang="zh-CN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There must be a path </a:t>
            </a:r>
            <a:r>
              <a:rPr lang="en-US" altLang="zh-CN" i="1" smtClean="0">
                <a:ea typeface="宋体" panose="02010600030101010101" pitchFamily="2" charset="-122"/>
              </a:rPr>
              <a:t>s</a:t>
            </a:r>
            <a:r>
              <a:rPr lang="en-US" altLang="zh-CN" smtClean="0"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mtClean="0">
                <a:ea typeface="宋体" panose="02010600030101010101" pitchFamily="2" charset="-122"/>
              </a:rPr>
              <a:t>...</a:t>
            </a:r>
            <a:r>
              <a:rPr lang="en-US" altLang="zh-CN" smtClean="0"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i="1" smtClean="0">
                <a:ea typeface="宋体" panose="02010600030101010101" pitchFamily="2" charset="-122"/>
              </a:rPr>
              <a:t>u</a:t>
            </a:r>
            <a:r>
              <a:rPr lang="en-US" altLang="zh-CN" smtClean="0">
                <a:ea typeface="宋体" panose="02010600030101010101" pitchFamily="2" charset="-122"/>
              </a:rPr>
              <a:t>, since otherwise </a:t>
            </a:r>
            <a:r>
              <a:rPr lang="en-US" altLang="zh-CN" i="1" smtClean="0">
                <a:ea typeface="宋体" panose="02010600030101010101" pitchFamily="2" charset="-122"/>
              </a:rPr>
              <a:t>d</a:t>
            </a:r>
            <a:r>
              <a:rPr lang="en-US" altLang="zh-CN" smtClean="0">
                <a:ea typeface="宋体" panose="02010600030101010101" pitchFamily="2" charset="-122"/>
              </a:rPr>
              <a:t>[</a:t>
            </a:r>
            <a:r>
              <a:rPr lang="en-US" altLang="zh-CN" i="1" smtClean="0">
                <a:ea typeface="宋体" panose="02010600030101010101" pitchFamily="2" charset="-122"/>
              </a:rPr>
              <a:t>u</a:t>
            </a:r>
            <a:r>
              <a:rPr lang="en-US" altLang="zh-CN" smtClean="0">
                <a:ea typeface="宋体" panose="02010600030101010101" pitchFamily="2" charset="-122"/>
              </a:rPr>
              <a:t>]= </a:t>
            </a:r>
            <a:r>
              <a:rPr lang="en-US" altLang="zh-CN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smtClean="0">
                <a:ea typeface="宋体" panose="02010600030101010101" pitchFamily="2" charset="-122"/>
              </a:rPr>
              <a:t> = </a:t>
            </a:r>
            <a:r>
              <a:rPr lang="en-US" altLang="zh-CN" smtClean="0">
                <a:latin typeface="Symbol" panose="05050102010706020507" pitchFamily="18" charset="2"/>
                <a:ea typeface="宋体" panose="02010600030101010101" pitchFamily="2" charset="-122"/>
              </a:rPr>
              <a:t>¥.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Since there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mtClean="0">
                <a:ea typeface="宋体" panose="02010600030101010101" pitchFamily="2" charset="-122"/>
              </a:rPr>
              <a:t>s at least one path from </a:t>
            </a:r>
            <a:r>
              <a:rPr lang="en-US" altLang="zh-CN" i="1" smtClean="0">
                <a:ea typeface="宋体" panose="02010600030101010101" pitchFamily="2" charset="-122"/>
              </a:rPr>
              <a:t>s</a:t>
            </a:r>
            <a:r>
              <a:rPr lang="en-US" altLang="zh-CN" smtClean="0">
                <a:ea typeface="宋体" panose="02010600030101010101" pitchFamily="2" charset="-122"/>
              </a:rPr>
              <a:t> to </a:t>
            </a:r>
            <a:r>
              <a:rPr lang="en-US" altLang="zh-CN" i="1" smtClean="0">
                <a:ea typeface="宋体" panose="02010600030101010101" pitchFamily="2" charset="-122"/>
              </a:rPr>
              <a:t>u</a:t>
            </a:r>
            <a:r>
              <a:rPr lang="en-US" altLang="zh-CN" smtClean="0">
                <a:ea typeface="宋体" panose="02010600030101010101" pitchFamily="2" charset="-122"/>
              </a:rPr>
              <a:t>, there must be a shortest path from </a:t>
            </a:r>
            <a:r>
              <a:rPr lang="en-US" altLang="zh-CN" i="1" smtClean="0">
                <a:ea typeface="宋体" panose="02010600030101010101" pitchFamily="2" charset="-122"/>
              </a:rPr>
              <a:t>s</a:t>
            </a:r>
            <a:r>
              <a:rPr lang="en-US" altLang="zh-CN" smtClean="0">
                <a:ea typeface="宋体" panose="02010600030101010101" pitchFamily="2" charset="-122"/>
              </a:rPr>
              <a:t> to </a:t>
            </a:r>
            <a:r>
              <a:rPr lang="en-US" altLang="zh-CN" i="1" smtClean="0">
                <a:ea typeface="宋体" panose="02010600030101010101" pitchFamily="2" charset="-122"/>
              </a:rPr>
              <a:t>u</a:t>
            </a:r>
            <a:r>
              <a:rPr lang="en-US" altLang="zh-CN" smtClean="0">
                <a:ea typeface="宋体" panose="02010600030101010101" pitchFamily="2" charset="-122"/>
              </a:rPr>
              <a:t>. (Note there is no negative cycle).  </a:t>
            </a:r>
          </a:p>
        </p:txBody>
      </p:sp>
    </p:spTree>
    <p:extLst>
      <p:ext uri="{BB962C8B-B14F-4D97-AF65-F5344CB8AC3E}">
        <p14:creationId xmlns:p14="http://schemas.microsoft.com/office/powerpoint/2010/main" val="40076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Dijkstra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mtClean="0">
                <a:ea typeface="宋体" panose="02010600030101010101" pitchFamily="2" charset="-122"/>
              </a:rPr>
              <a:t>s Algorithm - </a:t>
            </a:r>
            <a:r>
              <a:rPr lang="en-US" altLang="zh-CN" sz="4000" smtClean="0">
                <a:ea typeface="宋体" panose="02010600030101010101" pitchFamily="2" charset="-122"/>
              </a:rPr>
              <a:t>Proof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Let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    </a:t>
            </a:r>
            <a:r>
              <a:rPr lang="en-US" altLang="zh-CN" sz="2000" i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000" dirty="0" err="1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000" i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u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be a shortest path</a:t>
            </a:r>
            <a:br>
              <a:rPr lang="en-US" altLang="zh-CN" sz="2000" dirty="0" smtClean="0">
                <a:ea typeface="宋体" panose="02010600030101010101" pitchFamily="2" charset="-122"/>
              </a:rPr>
            </a:br>
            <a:r>
              <a:rPr lang="en-US" altLang="zh-CN" sz="2000" dirty="0" smtClean="0">
                <a:ea typeface="宋体" panose="02010600030101010101" pitchFamily="2" charset="-122"/>
              </a:rPr>
              <a:t>from </a:t>
            </a:r>
            <a:r>
              <a:rPr lang="en-US" altLang="zh-CN" sz="2000" i="1" dirty="0" smtClean="0">
                <a:ea typeface="宋体" panose="02010600030101010101" pitchFamily="2" charset="-122"/>
              </a:rPr>
              <a:t>s</a:t>
            </a:r>
            <a:r>
              <a:rPr lang="en-US" altLang="zh-CN" sz="2000" dirty="0" smtClean="0">
                <a:ea typeface="宋体" panose="02010600030101010101" pitchFamily="2" charset="-122"/>
              </a:rPr>
              <a:t> to </a:t>
            </a:r>
            <a:r>
              <a:rPr lang="en-US" altLang="zh-CN" sz="2000" i="1" dirty="0" smtClean="0">
                <a:ea typeface="宋体" panose="02010600030101010101" pitchFamily="2" charset="-122"/>
              </a:rPr>
              <a:t>u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b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2000" dirty="0" smtClean="0">
                <a:ea typeface="宋体" panose="02010600030101010101" pitchFamily="2" charset="-122"/>
              </a:rPr>
              <a:t>where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at the moment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dirty="0" smtClean="0">
                <a:ea typeface="宋体" panose="02010600030101010101" pitchFamily="2" charset="-122"/>
              </a:rPr>
              <a:t> is chosen to 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S,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x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is in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and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is the </a:t>
            </a:r>
            <a:br>
              <a:rPr lang="en-US" altLang="zh-CN" sz="2000" dirty="0" smtClean="0">
                <a:ea typeface="宋体" panose="02010600030101010101" pitchFamily="2" charset="-122"/>
              </a:rPr>
            </a:br>
            <a:r>
              <a:rPr lang="en-US" altLang="zh-CN" sz="2000" dirty="0" smtClean="0">
                <a:ea typeface="宋体" panose="02010600030101010101" pitchFamily="2" charset="-122"/>
              </a:rPr>
              <a:t>first outside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 S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When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was added to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  <a:r>
              <a:rPr lang="en-US" altLang="zh-CN" sz="2000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sz="2000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Edge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000" dirty="0" err="1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000" i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was relaxed at that time, so,</a:t>
            </a:r>
          </a:p>
          <a:p>
            <a:pPr marL="457200" lvl="1" indent="0" eaLnBrk="1" hangingPunct="1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   by convergence property, at time </a:t>
            </a:r>
            <a:r>
              <a:rPr lang="en-US" altLang="zh-CN" sz="2000" i="1" dirty="0" smtClean="0">
                <a:ea typeface="宋体" panose="02010600030101010101" pitchFamily="2" charset="-122"/>
              </a:rPr>
              <a:t>u</a:t>
            </a:r>
            <a:r>
              <a:rPr lang="en-US" altLang="zh-CN" sz="2000" dirty="0" smtClean="0">
                <a:ea typeface="宋体" panose="02010600030101010101" pitchFamily="2" charset="-122"/>
              </a:rPr>
              <a:t> is </a:t>
            </a:r>
          </a:p>
          <a:p>
            <a:pPr marL="457200" lvl="1" indent="0" eaLnBrk="1" hangingPunct="1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   chosen,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  <a:r>
              <a:rPr lang="en-US" altLang="zh-CN" sz="2000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sz="2000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2292" name="Freeform 6" descr="blue055"/>
          <p:cNvSpPr>
            <a:spLocks/>
          </p:cNvSpPr>
          <p:nvPr/>
        </p:nvSpPr>
        <p:spPr bwMode="auto">
          <a:xfrm>
            <a:off x="2051050" y="2060575"/>
            <a:ext cx="288925" cy="73025"/>
          </a:xfrm>
          <a:custGeom>
            <a:avLst/>
            <a:gdLst>
              <a:gd name="T0" fmla="*/ 0 w 99"/>
              <a:gd name="T1" fmla="*/ 68157 h 60"/>
              <a:gd name="T2" fmla="*/ 119656 w 99"/>
              <a:gd name="T3" fmla="*/ 68157 h 60"/>
              <a:gd name="T4" fmla="*/ 143003 w 99"/>
              <a:gd name="T5" fmla="*/ 27993 h 60"/>
              <a:gd name="T6" fmla="*/ 239312 w 99"/>
              <a:gd name="T7" fmla="*/ 68157 h 60"/>
              <a:gd name="T8" fmla="*/ 288925 w 99"/>
              <a:gd name="T9" fmla="*/ 6815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9" h="60">
                <a:moveTo>
                  <a:pt x="0" y="56"/>
                </a:moveTo>
                <a:cubicBezTo>
                  <a:pt x="14" y="0"/>
                  <a:pt x="12" y="25"/>
                  <a:pt x="41" y="56"/>
                </a:cubicBezTo>
                <a:cubicBezTo>
                  <a:pt x="44" y="45"/>
                  <a:pt x="40" y="30"/>
                  <a:pt x="49" y="23"/>
                </a:cubicBezTo>
                <a:cubicBezTo>
                  <a:pt x="75" y="3"/>
                  <a:pt x="79" y="53"/>
                  <a:pt x="82" y="56"/>
                </a:cubicBezTo>
                <a:cubicBezTo>
                  <a:pt x="86" y="60"/>
                  <a:pt x="93" y="56"/>
                  <a:pt x="99" y="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Freeform 9" descr="blue055"/>
          <p:cNvSpPr>
            <a:spLocks/>
          </p:cNvSpPr>
          <p:nvPr/>
        </p:nvSpPr>
        <p:spPr bwMode="auto">
          <a:xfrm>
            <a:off x="2843213" y="2060575"/>
            <a:ext cx="288925" cy="73025"/>
          </a:xfrm>
          <a:custGeom>
            <a:avLst/>
            <a:gdLst>
              <a:gd name="T0" fmla="*/ 0 w 99"/>
              <a:gd name="T1" fmla="*/ 68157 h 60"/>
              <a:gd name="T2" fmla="*/ 119656 w 99"/>
              <a:gd name="T3" fmla="*/ 68157 h 60"/>
              <a:gd name="T4" fmla="*/ 143003 w 99"/>
              <a:gd name="T5" fmla="*/ 27993 h 60"/>
              <a:gd name="T6" fmla="*/ 239312 w 99"/>
              <a:gd name="T7" fmla="*/ 68157 h 60"/>
              <a:gd name="T8" fmla="*/ 288925 w 99"/>
              <a:gd name="T9" fmla="*/ 6815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9" h="60">
                <a:moveTo>
                  <a:pt x="0" y="56"/>
                </a:moveTo>
                <a:cubicBezTo>
                  <a:pt x="14" y="0"/>
                  <a:pt x="12" y="25"/>
                  <a:pt x="41" y="56"/>
                </a:cubicBezTo>
                <a:cubicBezTo>
                  <a:pt x="44" y="45"/>
                  <a:pt x="40" y="30"/>
                  <a:pt x="49" y="23"/>
                </a:cubicBezTo>
                <a:cubicBezTo>
                  <a:pt x="75" y="3"/>
                  <a:pt x="79" y="53"/>
                  <a:pt x="82" y="56"/>
                </a:cubicBezTo>
                <a:cubicBezTo>
                  <a:pt x="86" y="60"/>
                  <a:pt x="93" y="56"/>
                  <a:pt x="99" y="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29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133600"/>
            <a:ext cx="30956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1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 descr="blue055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696200" cy="9810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Dijkstra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mtClean="0">
                <a:ea typeface="宋体" panose="02010600030101010101" pitchFamily="2" charset="-122"/>
              </a:rPr>
              <a:t>s Algorithm - </a:t>
            </a:r>
            <a:r>
              <a:rPr lang="en-US" altLang="zh-CN" sz="4000" smtClean="0">
                <a:ea typeface="宋体" panose="02010600030101010101" pitchFamily="2" charset="-122"/>
              </a:rPr>
              <a:t>Proof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620000" cy="5046662"/>
          </a:xfrm>
        </p:spPr>
        <p:txBody>
          <a:bodyPr/>
          <a:lstStyle/>
          <a:p>
            <a:pPr lvl="1" eaLnBrk="1" hangingPunct="1"/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So,  at time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is chosen to S,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 smtClean="0">
                <a:solidFill>
                  <a:schemeClr val="tx1"/>
                </a:solidFill>
                <a:ea typeface="宋体" panose="02010600030101010101" pitchFamily="2" charset="-122"/>
              </a:rPr>
              <a:t>     d</a:t>
            </a:r>
            <a:r>
              <a:rPr lang="en-US" altLang="zh-CN" sz="2000" smtClean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i="1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smtClean="0">
                <a:solidFill>
                  <a:schemeClr val="tx1"/>
                </a:solidFill>
                <a:ea typeface="宋体" panose="02010600030101010101" pitchFamily="2" charset="-122"/>
              </a:rPr>
              <a:t>]=</a:t>
            </a:r>
            <a:r>
              <a:rPr lang="en-US" altLang="zh-CN" sz="200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000" i="1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00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smtClean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000" b="1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smtClean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£ </a:t>
            </a:r>
            <a:r>
              <a:rPr lang="en-US" altLang="zh-CN" b="1" smtClean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mtClean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000" i="1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00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smtClean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smtClean="0">
                <a:solidFill>
                  <a:schemeClr val="tx1"/>
                </a:solidFill>
                <a:ea typeface="宋体" panose="02010600030101010101" pitchFamily="2" charset="-122"/>
              </a:rPr>
              <a:t>)   </a:t>
            </a:r>
            <a:r>
              <a:rPr lang="en-US" altLang="zh-CN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£</a:t>
            </a:r>
            <a:r>
              <a:rPr lang="en-US" altLang="zh-CN" smtClean="0">
                <a:latin typeface="Symbol" panose="05050102010706020507" pitchFamily="18" charset="2"/>
                <a:ea typeface="宋体" panose="02010600030101010101" pitchFamily="2" charset="-122"/>
              </a:rPr>
              <a:t>   </a:t>
            </a:r>
            <a:r>
              <a:rPr lang="en-US" altLang="zh-CN" sz="2000" i="1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smtClean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i="1" smtClean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smtClean="0">
                <a:solidFill>
                  <a:schemeClr val="tx1"/>
                </a:solidFill>
                <a:ea typeface="宋体" panose="02010600030101010101" pitchFamily="2" charset="-122"/>
              </a:rPr>
              <a:t>] 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But, when we chose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b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2000" dirty="0" smtClean="0">
                <a:ea typeface="宋体" panose="02010600030101010101" pitchFamily="2" charset="-122"/>
              </a:rPr>
              <a:t>both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and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are in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b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2000" dirty="0" smtClean="0">
                <a:ea typeface="宋体" panose="02010600030101010101" pitchFamily="2" charset="-122"/>
              </a:rPr>
              <a:t>so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] </a:t>
            </a:r>
            <a:r>
              <a:rPr lang="en-US" altLang="zh-CN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£</a:t>
            </a:r>
            <a:r>
              <a:rPr lang="en-US" altLang="zh-CN" dirty="0" smtClean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] </a:t>
            </a:r>
            <a:b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2000" dirty="0" smtClean="0">
                <a:ea typeface="宋体" panose="02010600030101010101" pitchFamily="2" charset="-122"/>
              </a:rPr>
              <a:t>(otherwise we would have chosen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Thus the inequalities must be equalities</a:t>
            </a:r>
          </a:p>
          <a:p>
            <a:pPr lvl="1" eaLnBrk="1" hangingPunct="1">
              <a:buClr>
                <a:schemeClr val="tx1"/>
              </a:buClr>
              <a:buFont typeface="Symbol" panose="05050102010706020507" pitchFamily="18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and 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  <a:r>
              <a:rPr lang="en-US" altLang="zh-CN" sz="2000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sz="2000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sz="2000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)  </a:t>
            </a:r>
            <a:r>
              <a:rPr lang="en-US" altLang="zh-CN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dirty="0" smtClean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And our hypothesis (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  <a:r>
              <a:rPr lang="en-US" altLang="zh-CN" sz="2000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¹</a:t>
            </a:r>
            <a:r>
              <a:rPr lang="en-US" altLang="zh-CN" sz="2000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 smtClean="0">
                <a:ea typeface="宋体" panose="02010600030101010101" pitchFamily="2" charset="-122"/>
              </a:rPr>
              <a:t>) is contradicted!</a:t>
            </a:r>
          </a:p>
          <a:p>
            <a:pPr lvl="1" eaLnBrk="1" hangingPunct="1"/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pic>
        <p:nvPicPr>
          <p:cNvPr id="1331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196975"/>
            <a:ext cx="3168650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矩形 1"/>
          <p:cNvSpPr>
            <a:spLocks noChangeArrowheads="1"/>
          </p:cNvSpPr>
          <p:nvPr/>
        </p:nvSpPr>
        <p:spPr bwMode="auto">
          <a:xfrm>
            <a:off x="442913" y="5751513"/>
            <a:ext cx="84248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b="0"/>
              <a:t>1.Why the </a:t>
            </a:r>
            <a:r>
              <a:rPr lang="en-US" altLang="zh-CN">
                <a:solidFill>
                  <a:srgbClr val="FF0000"/>
                </a:solidFill>
              </a:rPr>
              <a:t>red</a:t>
            </a:r>
            <a:r>
              <a:rPr lang="en-US" altLang="zh-CN" b="0"/>
              <a:t> inequality holds? </a:t>
            </a:r>
          </a:p>
          <a:p>
            <a:pPr algn="l" eaLnBrk="1" hangingPunct="1"/>
            <a:r>
              <a:rPr lang="en-US" altLang="zh-CN" b="0"/>
              <a:t>2. How about if negative edges exist?</a:t>
            </a:r>
          </a:p>
          <a:p>
            <a:pPr algn="l" eaLnBrk="1" hangingPunct="1"/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29119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Optimal substructure of Shortest Paths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CN" dirty="0">
                <a:ea typeface="宋体" pitchFamily="2" charset="-122"/>
              </a:rPr>
              <a:t>Lemma 24.1 (</a:t>
            </a:r>
            <a:r>
              <a:rPr lang="en-US" altLang="zh-CN" dirty="0" err="1">
                <a:ea typeface="宋体" pitchFamily="2" charset="-122"/>
              </a:rPr>
              <a:t>Subpaths</a:t>
            </a:r>
            <a:r>
              <a:rPr lang="en-US" altLang="zh-CN" dirty="0">
                <a:ea typeface="宋体" pitchFamily="2" charset="-122"/>
              </a:rPr>
              <a:t> of shortest paths are shortest paths)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dirty="0">
                <a:solidFill>
                  <a:srgbClr val="00CC00"/>
                </a:solidFill>
                <a:ea typeface="宋体" pitchFamily="2" charset="-122"/>
              </a:rPr>
              <a:t>Can you give a proof?</a:t>
            </a:r>
          </a:p>
          <a:p>
            <a:pPr marL="914400" lvl="1" indent="-457200"/>
            <a:endParaRPr lang="en-US" altLang="zh-CN" i="1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458200" cy="1219200"/>
          </a:xfrm>
        </p:spPr>
        <p:txBody>
          <a:bodyPr/>
          <a:lstStyle/>
          <a:p>
            <a:r>
              <a:rPr lang="en-US" altLang="zh-CN" sz="3200">
                <a:ea typeface="宋体" pitchFamily="2" charset="-122"/>
              </a:rPr>
              <a:t>Negative-weight Edge &amp; Negative-weight Cycle</a:t>
            </a:r>
          </a:p>
        </p:txBody>
      </p:sp>
      <p:pic>
        <p:nvPicPr>
          <p:cNvPr id="7172" name="Picture 4" descr="untitled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2060575"/>
            <a:ext cx="5040313" cy="2117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7185" name="Object 17" descr="blue05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0421920"/>
              </p:ext>
            </p:extLst>
          </p:nvPr>
        </p:nvGraphicFramePr>
        <p:xfrm>
          <a:off x="827088" y="4076700"/>
          <a:ext cx="5224462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Visio" r:id="rId4" imgW="3754877" imgH="899573" progId="Visio.Drawing.11">
                  <p:embed/>
                </p:oleObj>
              </mc:Choice>
              <mc:Fallback>
                <p:oleObj name="Visio" r:id="rId4" imgW="3754877" imgH="899573" progId="Visio.Drawing.11">
                  <p:embed/>
                  <p:pic>
                    <p:nvPicPr>
                      <p:cNvPr id="0" name="Object 17" descr="blue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76700"/>
                        <a:ext cx="5224462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Text Box 20" descr="blue055"/>
          <p:cNvSpPr txBox="1">
            <a:spLocks noChangeArrowheads="1"/>
          </p:cNvSpPr>
          <p:nvPr/>
        </p:nvSpPr>
        <p:spPr bwMode="auto">
          <a:xfrm>
            <a:off x="1042988" y="5300663"/>
            <a:ext cx="75520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ea typeface="宋体" pitchFamily="2" charset="-122"/>
              </a:rPr>
              <a:t>If there is a negative-weight cycle on some path from </a:t>
            </a:r>
            <a:r>
              <a:rPr lang="en-US" altLang="zh-CN" i="1" dirty="0"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 to </a:t>
            </a:r>
            <a:r>
              <a:rPr lang="en-US" altLang="zh-CN" i="1" dirty="0"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,</a:t>
            </a:r>
          </a:p>
          <a:p>
            <a:pPr algn="l"/>
            <a:r>
              <a:rPr lang="en-US" altLang="zh-CN" dirty="0">
                <a:ea typeface="宋体" pitchFamily="2" charset="-122"/>
              </a:rPr>
              <a:t>we define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 = -∞.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Cycles</a:t>
            </a:r>
          </a:p>
        </p:txBody>
      </p:sp>
      <p:pic>
        <p:nvPicPr>
          <p:cNvPr id="81923" name="Picture 3" descr="untitled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7704" y="2960688"/>
            <a:ext cx="5040313" cy="2117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27" name="Text Box 7" descr="blue055"/>
          <p:cNvSpPr txBox="1">
            <a:spLocks noChangeArrowheads="1"/>
          </p:cNvSpPr>
          <p:nvPr/>
        </p:nvSpPr>
        <p:spPr bwMode="auto">
          <a:xfrm>
            <a:off x="684213" y="1773238"/>
            <a:ext cx="56594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ea typeface="宋体" pitchFamily="2" charset="-122"/>
              </a:rPr>
              <a:t>Three typies of cycle: negative-weight cycle,</a:t>
            </a:r>
          </a:p>
          <a:p>
            <a:pPr algn="l"/>
            <a:r>
              <a:rPr lang="en-US" altLang="zh-CN">
                <a:ea typeface="宋体" pitchFamily="2" charset="-122"/>
              </a:rPr>
              <a:t>                                    positive-weight cycle,</a:t>
            </a:r>
          </a:p>
          <a:p>
            <a:pPr algn="l"/>
            <a:r>
              <a:rPr lang="en-US" altLang="zh-CN">
                <a:ea typeface="宋体" pitchFamily="2" charset="-122"/>
              </a:rPr>
              <a:t>                                    0-weight cycle</a:t>
            </a:r>
          </a:p>
        </p:txBody>
      </p:sp>
      <p:sp>
        <p:nvSpPr>
          <p:cNvPr id="81928" name="Text Box 8" descr="blue055"/>
          <p:cNvSpPr txBox="1">
            <a:spLocks noChangeArrowheads="1"/>
          </p:cNvSpPr>
          <p:nvPr/>
        </p:nvSpPr>
        <p:spPr bwMode="auto">
          <a:xfrm>
            <a:off x="467544" y="5445125"/>
            <a:ext cx="82808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000" dirty="0">
                <a:ea typeface="宋体" pitchFamily="2" charset="-122"/>
              </a:rPr>
              <a:t>We can assume that when we are finding shortest paths, they </a:t>
            </a:r>
            <a:r>
              <a:rPr lang="en-US" altLang="zh-CN" sz="2000" dirty="0" smtClean="0">
                <a:ea typeface="宋体" pitchFamily="2" charset="-122"/>
              </a:rPr>
              <a:t>are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cycle-free</a:t>
            </a:r>
            <a:r>
              <a:rPr lang="en-US" altLang="zh-CN" sz="2000" dirty="0">
                <a:ea typeface="宋体" pitchFamily="2" charset="-122"/>
              </a:rPr>
              <a:t>. </a:t>
            </a:r>
            <a:endParaRPr lang="en-US" altLang="zh-CN" sz="2000" dirty="0" smtClean="0">
              <a:ea typeface="宋体" pitchFamily="2" charset="-122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000" dirty="0" smtClean="0">
                <a:ea typeface="宋体" pitchFamily="2" charset="-122"/>
              </a:rPr>
              <a:t>Consequently</a:t>
            </a:r>
            <a:r>
              <a:rPr lang="en-US" altLang="zh-CN" sz="2000" dirty="0">
                <a:ea typeface="宋体" pitchFamily="2" charset="-122"/>
              </a:rPr>
              <a:t>, we can restrict our attention to shortest </a:t>
            </a:r>
            <a:r>
              <a:rPr lang="en-US" altLang="zh-CN" sz="2000" dirty="0" smtClean="0">
                <a:ea typeface="宋体" pitchFamily="2" charset="-122"/>
              </a:rPr>
              <a:t>paths </a:t>
            </a:r>
            <a:r>
              <a:rPr lang="en-US" altLang="zh-CN" sz="2000" dirty="0">
                <a:ea typeface="宋体" pitchFamily="2" charset="-122"/>
              </a:rPr>
              <a:t>of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at most</a:t>
            </a:r>
            <a:r>
              <a:rPr lang="en-US" altLang="zh-CN" sz="2000" dirty="0">
                <a:ea typeface="宋体" pitchFamily="2" charset="-122"/>
              </a:rPr>
              <a:t> |</a:t>
            </a:r>
            <a:r>
              <a:rPr lang="en-US" altLang="zh-CN" sz="2000" i="1" dirty="0">
                <a:ea typeface="宋体" pitchFamily="2" charset="-122"/>
              </a:rPr>
              <a:t>V</a:t>
            </a:r>
            <a:r>
              <a:rPr lang="en-US" altLang="zh-CN" sz="2000" dirty="0">
                <a:ea typeface="宋体" pitchFamily="2" charset="-122"/>
              </a:rPr>
              <a:t>|-1 edges.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Representing Shortest-Paths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7773988" cy="1668463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Given a graph </a:t>
            </a:r>
            <a:r>
              <a:rPr lang="en-US" altLang="zh-CN" sz="2400" i="1" dirty="0">
                <a:ea typeface="宋体" pitchFamily="2" charset="-122"/>
              </a:rPr>
              <a:t>G</a:t>
            </a:r>
            <a:r>
              <a:rPr lang="en-US" altLang="zh-CN" sz="2400" dirty="0">
                <a:ea typeface="宋体" pitchFamily="2" charset="-122"/>
              </a:rPr>
              <a:t> = (</a:t>
            </a:r>
            <a:r>
              <a:rPr lang="en-US" altLang="zh-CN" sz="2400" i="1" dirty="0">
                <a:ea typeface="宋体" pitchFamily="2" charset="-122"/>
              </a:rPr>
              <a:t>V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i="1" dirty="0">
                <a:ea typeface="宋体" pitchFamily="2" charset="-122"/>
              </a:rPr>
              <a:t>E</a:t>
            </a:r>
            <a:r>
              <a:rPr lang="en-US" altLang="zh-CN" sz="2400" dirty="0">
                <a:ea typeface="宋体" pitchFamily="2" charset="-122"/>
              </a:rPr>
              <a:t>), for each vertex </a:t>
            </a:r>
            <a:r>
              <a:rPr lang="en-US" altLang="zh-CN" sz="2400" i="1" dirty="0">
                <a:ea typeface="宋体" pitchFamily="2" charset="-122"/>
              </a:rPr>
              <a:t>v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400" i="1" dirty="0"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400" dirty="0">
                <a:ea typeface="宋体" pitchFamily="2" charset="-122"/>
              </a:rPr>
              <a:t>maintain 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predecessor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 [</a:t>
            </a:r>
            <a:r>
              <a:rPr lang="en-US" altLang="zh-CN" sz="24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].</a:t>
            </a:r>
            <a:endParaRPr lang="en-US" altLang="zh-CN" sz="2400" dirty="0">
              <a:ea typeface="宋体" pitchFamily="2" charset="-122"/>
              <a:sym typeface="Symbol" pitchFamily="18" charset="2"/>
            </a:endParaRPr>
          </a:p>
          <a:p>
            <a:r>
              <a:rPr lang="en-US" altLang="zh-CN" sz="2400" dirty="0">
                <a:ea typeface="宋体" pitchFamily="2" charset="-122"/>
                <a:sym typeface="Symbol" pitchFamily="18" charset="2"/>
              </a:rPr>
              <a:t>Given a vertex </a:t>
            </a:r>
            <a:r>
              <a:rPr lang="en-US" altLang="zh-CN" sz="24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 for which [</a:t>
            </a:r>
            <a:r>
              <a:rPr lang="en-US" altLang="zh-CN" sz="24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]  NIL, the procedure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PRINT-PATH(</a:t>
            </a:r>
            <a:r>
              <a:rPr lang="en-US" altLang="zh-CN" sz="2400" i="1" dirty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prints a shortest path from </a:t>
            </a:r>
            <a:r>
              <a:rPr lang="en-US" altLang="zh-CN" sz="24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 to </a:t>
            </a:r>
            <a:r>
              <a:rPr lang="en-US" altLang="zh-CN" sz="24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.</a:t>
            </a:r>
          </a:p>
        </p:txBody>
      </p:sp>
      <p:pic>
        <p:nvPicPr>
          <p:cNvPr id="88068" name="Picture 4" descr="print_path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3644900"/>
            <a:ext cx="6696075" cy="257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2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Predecessor subgraph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7847013" cy="2603500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Predecessor </a:t>
            </a: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</a:rPr>
              <a:t>subgraph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i="1" dirty="0">
                <a:ea typeface="宋体" pitchFamily="2" charset="-122"/>
              </a:rPr>
              <a:t>G</a:t>
            </a:r>
            <a:r>
              <a:rPr lang="en-US" altLang="zh-CN" sz="2400" baseline="-25000" dirty="0">
                <a:ea typeface="宋体" pitchFamily="2" charset="-122"/>
                <a:sym typeface="Symbol" pitchFamily="18" charset="2"/>
              </a:rPr>
              <a:t>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 = (</a:t>
            </a:r>
            <a:r>
              <a:rPr lang="en-US" altLang="zh-CN" sz="24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baseline="-25000" dirty="0">
                <a:ea typeface="宋体" pitchFamily="2" charset="-122"/>
                <a:sym typeface="Symbol" pitchFamily="18" charset="2"/>
              </a:rPr>
              <a:t>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400" i="1" dirty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baseline="-25000" dirty="0">
                <a:ea typeface="宋体" pitchFamily="2" charset="-122"/>
                <a:sym typeface="Symbol" pitchFamily="18" charset="2"/>
              </a:rPr>
              <a:t>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):</a:t>
            </a:r>
          </a:p>
          <a:p>
            <a:pPr lvl="1"/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baseline="-25000" dirty="0">
                <a:ea typeface="宋体" pitchFamily="2" charset="-122"/>
                <a:sym typeface="Symbol" pitchFamily="18" charset="2"/>
              </a:rPr>
              <a:t>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= {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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: [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]  NIL} {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}</a:t>
            </a:r>
          </a:p>
          <a:p>
            <a:pPr lvl="1"/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ea typeface="宋体" pitchFamily="2" charset="-122"/>
                <a:sym typeface="Symbol" pitchFamily="18" charset="2"/>
              </a:rPr>
              <a:t>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= {([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] ,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) 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: 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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baseline="-25000" dirty="0">
                <a:ea typeface="宋体" pitchFamily="2" charset="-122"/>
                <a:sym typeface="Symbol" pitchFamily="18" charset="2"/>
              </a:rPr>
              <a:t>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 -{</a:t>
            </a:r>
            <a:r>
              <a:rPr lang="en-US" altLang="zh-CN" sz="2000" i="1" dirty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}}</a:t>
            </a:r>
            <a:endParaRPr lang="en-US" altLang="zh-CN" dirty="0">
              <a:solidFill>
                <a:srgbClr val="FF0000"/>
              </a:solidFill>
              <a:ea typeface="宋体" pitchFamily="2" charset="-122"/>
              <a:sym typeface="Symbol" pitchFamily="18" charset="2"/>
            </a:endParaRPr>
          </a:p>
          <a:p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We will prove later that  values produced by the algorithms in this chapter have the property that at termination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i="1" dirty="0">
                <a:ea typeface="宋体" pitchFamily="2" charset="-122"/>
              </a:rPr>
              <a:t>G</a:t>
            </a:r>
            <a:r>
              <a:rPr lang="en-US" altLang="zh-CN" sz="2400" baseline="-25000" dirty="0">
                <a:ea typeface="宋体" pitchFamily="2" charset="-122"/>
                <a:sym typeface="Symbol" pitchFamily="18" charset="2"/>
              </a:rPr>
              <a:t>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is a “shortest-paths tree”</a:t>
            </a:r>
          </a:p>
        </p:txBody>
      </p:sp>
    </p:spTree>
    <p:extLst>
      <p:ext uri="{BB962C8B-B14F-4D97-AF65-F5344CB8AC3E}">
        <p14:creationId xmlns:p14="http://schemas.microsoft.com/office/powerpoint/2010/main" val="228860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ekman template">
  <a:themeElements>
    <a:clrScheme name="beekman templat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beekman template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stretch>
            <a:fillRect/>
          </a:stretch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stretch>
            <a:fillRect/>
          </a:stretch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beekman templat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ekman templat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ekman 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ekman templat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beekman4_ppt_01</Template>
  <TotalTime>3027</TotalTime>
  <Words>2446</Words>
  <Application>Microsoft Office PowerPoint</Application>
  <PresentationFormat>全屏显示(4:3)</PresentationFormat>
  <Paragraphs>205</Paragraphs>
  <Slides>43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宋体</vt:lpstr>
      <vt:lpstr>Arial</vt:lpstr>
      <vt:lpstr>Calibri</vt:lpstr>
      <vt:lpstr>Cambria Math</vt:lpstr>
      <vt:lpstr>Courier New</vt:lpstr>
      <vt:lpstr>Microsoft Sans Serif</vt:lpstr>
      <vt:lpstr>Symbol</vt:lpstr>
      <vt:lpstr>Times New Roman</vt:lpstr>
      <vt:lpstr>Wingdings</vt:lpstr>
      <vt:lpstr>beekman template</vt:lpstr>
      <vt:lpstr>Equation</vt:lpstr>
      <vt:lpstr>Visio</vt:lpstr>
      <vt:lpstr>24 Single-Source Shortest Paths Problem</vt:lpstr>
      <vt:lpstr>Single-Source Shortest Paths Problem</vt:lpstr>
      <vt:lpstr>Shortest Paths—Notions</vt:lpstr>
      <vt:lpstr>Shortest paths – an example</vt:lpstr>
      <vt:lpstr>Optimal substructure of Shortest Paths </vt:lpstr>
      <vt:lpstr>Negative-weight Edge &amp; Negative-weight Cycle</vt:lpstr>
      <vt:lpstr>Cycles</vt:lpstr>
      <vt:lpstr>Representing Shortest-Paths</vt:lpstr>
      <vt:lpstr>Predecessor subgraph</vt:lpstr>
      <vt:lpstr>Shortest-Paths Tree</vt:lpstr>
      <vt:lpstr>The technique of Relaxation</vt:lpstr>
      <vt:lpstr>Relaxation －Initialization</vt:lpstr>
      <vt:lpstr>Relaxation Process</vt:lpstr>
      <vt:lpstr>Results of Relaxation</vt:lpstr>
      <vt:lpstr>Some notes about Relaxation </vt:lpstr>
      <vt:lpstr>Properties of Shortest Paths and Relaxation</vt:lpstr>
      <vt:lpstr>Properties of Shortest Paths and Relaxation</vt:lpstr>
      <vt:lpstr>Properties of Shortest Paths and Relaxation</vt:lpstr>
      <vt:lpstr>Single-source shortest path problem</vt:lpstr>
      <vt:lpstr>The Bellman-Ford Algorithm</vt:lpstr>
      <vt:lpstr>PowerPoint 演示文稿</vt:lpstr>
      <vt:lpstr>Time Complexity of The Bellman-Ford</vt:lpstr>
      <vt:lpstr>Correctness of The Bellman-Ford</vt:lpstr>
      <vt:lpstr>Correctness of The Bellman-Ford</vt:lpstr>
      <vt:lpstr>Correctness of The Bellman-Ford</vt:lpstr>
      <vt:lpstr>Correctness of The Bellman-Ford</vt:lpstr>
      <vt:lpstr>Proof of Theorem 24.4</vt:lpstr>
      <vt:lpstr>Single-Source Shortest Paths in Directed Acyclic Graphs</vt:lpstr>
      <vt:lpstr>Single-Source Shortest Paths in Directed Acyclic Graphs</vt:lpstr>
      <vt:lpstr>Single-Source Shortest Paths in Directed Acyclic Graphs</vt:lpstr>
      <vt:lpstr>PowerPoint 演示文稿</vt:lpstr>
      <vt:lpstr>Time Complexity</vt:lpstr>
      <vt:lpstr>Correctness of the Algorithm</vt:lpstr>
      <vt:lpstr>Dijkstra’s Algorithm</vt:lpstr>
      <vt:lpstr>Dijkstra’s Algorithm</vt:lpstr>
      <vt:lpstr>Dijkstra’s Algorithm</vt:lpstr>
      <vt:lpstr>Dijkstra’s Algorithm - example</vt:lpstr>
      <vt:lpstr>Dijkstra’s Algorithm - Operation</vt:lpstr>
      <vt:lpstr>Dijkstra’s Algorithm - Operation</vt:lpstr>
      <vt:lpstr>Dijkstra’s Algorithm - Operation</vt:lpstr>
      <vt:lpstr>Correctness of Dijkstra’s</vt:lpstr>
      <vt:lpstr>Dijkstra’s Algorithm - Proof</vt:lpstr>
      <vt:lpstr>Dijkstra’s Algorithm - Proof</vt:lpstr>
    </vt:vector>
  </TitlesOfParts>
  <Company>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 Single-Source Shortest Paths Problems</dc:title>
  <dc:creator>Li Zimao</dc:creator>
  <cp:lastModifiedBy>leon</cp:lastModifiedBy>
  <cp:revision>281</cp:revision>
  <dcterms:created xsi:type="dcterms:W3CDTF">2004-10-06T02:12:12Z</dcterms:created>
  <dcterms:modified xsi:type="dcterms:W3CDTF">2017-10-24T02:57:15Z</dcterms:modified>
</cp:coreProperties>
</file>