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378" r:id="rId2"/>
    <p:sldId id="387" r:id="rId3"/>
    <p:sldId id="350" r:id="rId4"/>
    <p:sldId id="384" r:id="rId5"/>
    <p:sldId id="380" r:id="rId6"/>
    <p:sldId id="381" r:id="rId7"/>
    <p:sldId id="382" r:id="rId8"/>
    <p:sldId id="383" r:id="rId9"/>
    <p:sldId id="426" r:id="rId10"/>
    <p:sldId id="386" r:id="rId11"/>
    <p:sldId id="318" r:id="rId12"/>
    <p:sldId id="317" r:id="rId13"/>
    <p:sldId id="352" r:id="rId14"/>
    <p:sldId id="413" r:id="rId15"/>
    <p:sldId id="424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</p:sldIdLst>
  <p:sldSz cx="9144000" cy="6858000" type="screen4x3"/>
  <p:notesSz cx="6858000" cy="97742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00"/>
    <a:srgbClr val="66CCFF"/>
    <a:srgbClr val="3366FF"/>
    <a:srgbClr val="FFFF66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791" autoAdjust="0"/>
    <p:restoredTop sz="94660"/>
  </p:normalViewPr>
  <p:slideViewPr>
    <p:cSldViewPr>
      <p:cViewPr varScale="1">
        <p:scale>
          <a:sx n="115" d="100"/>
          <a:sy n="115" d="100"/>
        </p:scale>
        <p:origin x="111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6"/>
    </p:cViewPr>
  </p:sorterViewPr>
  <p:notesViewPr>
    <p:cSldViewPr>
      <p:cViewPr varScale="1">
        <p:scale>
          <a:sx n="40" d="100"/>
          <a:sy n="40" d="100"/>
        </p:scale>
        <p:origin x="-1500" y="-108"/>
      </p:cViewPr>
      <p:guideLst>
        <p:guide orient="horz" pos="30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85288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aseline="0">
                <a:latin typeface="Tahoma" pitchFamily="34" charset="0"/>
              </a:defRPr>
            </a:lvl1pPr>
          </a:lstStyle>
          <a:p>
            <a:fld id="{C3C1414B-8836-4E9C-9339-8426220516D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0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33425"/>
            <a:ext cx="48895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3438"/>
            <a:ext cx="50292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aseline="0"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85288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aseline="0">
                <a:latin typeface="Tahoma" pitchFamily="34" charset="0"/>
              </a:defRPr>
            </a:lvl1pPr>
          </a:lstStyle>
          <a:p>
            <a:fld id="{78CD3CAF-6446-42B8-823B-E0465A858C8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823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5DB5-CC10-4B9A-95CB-9AEADD6A068F}" type="slidenum">
              <a:rPr lang="de-DE"/>
              <a:pPr/>
              <a:t>33</a:t>
            </a:fld>
            <a:endParaRPr lang="de-DE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26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 descr="blue055"/>
          <p:cNvSpPr>
            <a:spLocks noChangeArrowheads="1"/>
          </p:cNvSpPr>
          <p:nvPr/>
        </p:nvSpPr>
        <p:spPr bwMode="auto">
          <a:xfrm>
            <a:off x="762000" y="1143000"/>
            <a:ext cx="7315200" cy="1905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0" name="Rectangle 4" descr="blue055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304088" cy="1905000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>
            <a:lvl1pPr>
              <a:defRPr b="0">
                <a:latin typeface="Microsoft Sans Serif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662738" cy="21066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Microsoft Sans Serif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  <p:sp>
        <p:nvSpPr>
          <p:cNvPr id="157702" name="Rectangle 6" descr="blue055"/>
          <p:cNvSpPr>
            <a:spLocks noChangeArrowheads="1"/>
          </p:cNvSpPr>
          <p:nvPr/>
        </p:nvSpPr>
        <p:spPr bwMode="auto">
          <a:xfrm>
            <a:off x="762000" y="3124200"/>
            <a:ext cx="7315200" cy="762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aseline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3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533400"/>
            <a:ext cx="192405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1975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1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9050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4114800"/>
            <a:ext cx="37338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5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620000" cy="42672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8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0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73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0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5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0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56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229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25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620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6675" name="Rectangle 3" descr="blue05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696200" cy="1219200"/>
          </a:xfrm>
          <a:prstGeom prst="rect">
            <a:avLst/>
          </a:prstGeom>
          <a:blipFill dpi="0" rotWithShape="0">
            <a:blip r:embed="rId1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 sz="28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cs typeface="+mn-cs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Char char="–"/>
        <a:defRPr sz="2000">
          <a:solidFill>
            <a:srgbClr val="000099"/>
          </a:solidFill>
          <a:latin typeface="+mn-lt"/>
          <a:cs typeface="+mn-cs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99"/>
          </a:solidFill>
          <a:latin typeface="+mn-lt"/>
          <a:cs typeface="+mn-cs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0.wmf"/><Relationship Id="rId3" Type="http://schemas.openxmlformats.org/officeDocument/2006/relationships/image" Target="../media/image21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5" Type="http://schemas.openxmlformats.org/officeDocument/2006/relationships/image" Target="../media/image17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png"/><Relationship Id="rId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50.png"/><Relationship Id="rId4" Type="http://schemas.openxmlformats.org/officeDocument/2006/relationships/image" Target="../media/image3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47.png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9.wmf"/><Relationship Id="rId10" Type="http://schemas.openxmlformats.org/officeDocument/2006/relationships/image" Target="../media/image41.w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5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6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 descr="blue055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304088" cy="1905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All-Pairs</a:t>
            </a:r>
            <a:r>
              <a:rPr lang="en-US" altLang="zh-CN" sz="4000" dirty="0">
                <a:ea typeface="宋体" pitchFamily="2" charset="-122"/>
              </a:rPr>
              <a:t> Shortest Paths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644900"/>
            <a:ext cx="7993062" cy="21066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>
              <a:buFont typeface="Wingdings" pitchFamily="2" charset="2"/>
              <a:buBlip>
                <a:blip r:embed="rId2"/>
              </a:buBlip>
            </a:pP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ynamic-programming algorithms</a:t>
            </a:r>
            <a:endParaRPr lang="en-US" altLang="zh-CN" dirty="0">
              <a:ea typeface="宋体" pitchFamily="2" charset="-122"/>
            </a:endParaRPr>
          </a:p>
          <a:p>
            <a:pPr marL="342900" indent="-342900" algn="l">
              <a:buFont typeface="Wingdings" pitchFamily="2" charset="2"/>
              <a:buBlip>
                <a:blip r:embed="rId2"/>
              </a:buBlip>
            </a:pPr>
            <a:r>
              <a:rPr lang="en-US" altLang="zh-CN" dirty="0">
                <a:ea typeface="宋体" pitchFamily="2" charset="-122"/>
              </a:rPr>
              <a:t>Floyd-</a:t>
            </a:r>
            <a:r>
              <a:rPr lang="en-US" altLang="zh-CN" dirty="0" err="1">
                <a:ea typeface="宋体" pitchFamily="2" charset="-122"/>
              </a:rPr>
              <a:t>Warshall</a:t>
            </a:r>
            <a:r>
              <a:rPr lang="en-US" altLang="zh-CN" dirty="0" err="1">
                <a:latin typeface="Arial"/>
                <a:ea typeface="宋体" pitchFamily="2" charset="-122"/>
              </a:rPr>
              <a:t>’</a:t>
            </a:r>
            <a:r>
              <a:rPr lang="en-US" altLang="zh-CN" dirty="0" err="1"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algorithm</a:t>
            </a:r>
          </a:p>
          <a:p>
            <a:pPr marL="342900" indent="-342900" algn="l">
              <a:buFont typeface="Wingdings" pitchFamily="2" charset="2"/>
              <a:buBlip>
                <a:blip r:embed="rId2"/>
              </a:buBlip>
            </a:pPr>
            <a:r>
              <a:rPr lang="en-US" altLang="zh-CN" dirty="0">
                <a:ea typeface="宋体" pitchFamily="2" charset="-122"/>
              </a:rPr>
              <a:t>Johnson</a:t>
            </a:r>
            <a:r>
              <a:rPr lang="en-US" altLang="zh-CN" dirty="0">
                <a:latin typeface="Arial"/>
                <a:ea typeface="宋体" pitchFamily="2" charset="-122"/>
              </a:rPr>
              <a:t>’</a:t>
            </a:r>
            <a:r>
              <a:rPr lang="en-US" altLang="zh-CN" dirty="0">
                <a:ea typeface="宋体" pitchFamily="2" charset="-122"/>
              </a:rPr>
              <a:t>s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leon\AppData\Local\Microsoft\Windows\Temporary Internet Files\Content.IE5\575J5SFK\MC9004375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09" y="3599746"/>
            <a:ext cx="1008112" cy="62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0728"/>
            <a:ext cx="7773988" cy="42672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Relation to matrix multiplication</a:t>
            </a:r>
            <a:endParaRPr lang="en-US" altLang="zh-CN" sz="2400" b="1" baseline="3000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 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>
              <a:ea typeface="宋体" pitchFamily="2" charset="-122"/>
            </a:endParaRPr>
          </a:p>
        </p:txBody>
      </p:sp>
      <p:graphicFrame>
        <p:nvGraphicFramePr>
          <p:cNvPr id="200732" name="Object 2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31474108"/>
              </p:ext>
            </p:extLst>
          </p:nvPr>
        </p:nvGraphicFramePr>
        <p:xfrm>
          <a:off x="1187450" y="3512791"/>
          <a:ext cx="25923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07" name="Equation" r:id="rId4" imgW="1498320" imgH="330120" progId="Equation.DSMT4">
                  <p:embed/>
                </p:oleObj>
              </mc:Choice>
              <mc:Fallback>
                <p:oleObj name="Equation" r:id="rId4" imgW="1498320" imgH="3301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12791"/>
                        <a:ext cx="25923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34" name="Object 3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2201944"/>
              </p:ext>
            </p:extLst>
          </p:nvPr>
        </p:nvGraphicFramePr>
        <p:xfrm>
          <a:off x="4067175" y="1496666"/>
          <a:ext cx="1814513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08" name="Equation" r:id="rId6" imgW="1028520" imgH="1143000" progId="Equation.DSMT4">
                  <p:embed/>
                </p:oleObj>
              </mc:Choice>
              <mc:Fallback>
                <p:oleObj name="Equation" r:id="rId6" imgW="1028520" imgH="1143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496666"/>
                        <a:ext cx="1814513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126997"/>
              </p:ext>
            </p:extLst>
          </p:nvPr>
        </p:nvGraphicFramePr>
        <p:xfrm>
          <a:off x="7019925" y="3368328"/>
          <a:ext cx="16049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09" name="Equation" r:id="rId8" imgW="927000" imgH="431640" progId="Equation.DSMT4">
                  <p:embed/>
                </p:oleObj>
              </mc:Choice>
              <mc:Fallback>
                <p:oleObj name="Equation" r:id="rId8" imgW="927000" imgH="4316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368328"/>
                        <a:ext cx="160496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568952" cy="735360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altLang="zh-CN" sz="3200" i="1" dirty="0" smtClean="0"/>
              <a:t>Improved </a:t>
            </a:r>
            <a:r>
              <a:rPr lang="en-US" altLang="zh-CN" sz="3200" i="1" dirty="0">
                <a:ea typeface="宋体" pitchFamily="2" charset="-122"/>
              </a:rPr>
              <a:t>Dynamic-programming Algorithm</a:t>
            </a:r>
          </a:p>
        </p:txBody>
      </p:sp>
      <p:sp>
        <p:nvSpPr>
          <p:cNvPr id="2" name="流程图: 过程 1"/>
          <p:cNvSpPr/>
          <p:nvPr/>
        </p:nvSpPr>
        <p:spPr bwMode="auto">
          <a:xfrm>
            <a:off x="3995936" y="1496616"/>
            <a:ext cx="1944216" cy="2016224"/>
          </a:xfrm>
          <a:prstGeom prst="flowChartProcess">
            <a:avLst/>
          </a:prstGeom>
          <a:noFill/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11" descr="extend_shortest_path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" y="4365104"/>
            <a:ext cx="3888854" cy="209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134" name="Picture 430" descr="C:\Users\leon\AppData\Local\Microsoft\Windows\Temporary Internet Files\Content.IE5\575J5SFK\MC900434667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817">
            <a:off x="3698819" y="5354165"/>
            <a:ext cx="1609908" cy="139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71133"/>
              </p:ext>
            </p:extLst>
          </p:nvPr>
        </p:nvGraphicFramePr>
        <p:xfrm>
          <a:off x="4716016" y="4259774"/>
          <a:ext cx="3096344" cy="255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0" name="Equation" r:id="rId12" imgW="2476440" imgH="2044440" progId="Equation.DSMT4">
                  <p:embed/>
                </p:oleObj>
              </mc:Choice>
              <mc:Fallback>
                <p:oleObj name="Equation" r:id="rId12" imgW="2476440" imgH="20444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259774"/>
                        <a:ext cx="3096344" cy="2553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 bwMode="auto">
          <a:xfrm>
            <a:off x="395536" y="4221088"/>
            <a:ext cx="842493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i="1" dirty="0"/>
              <a:t>Improved </a:t>
            </a:r>
            <a:r>
              <a:rPr lang="en-US" altLang="zh-CN" sz="3200" i="1" dirty="0">
                <a:ea typeface="宋体" pitchFamily="2" charset="-122"/>
              </a:rPr>
              <a:t>Dynamic-programming Algorithm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3568" y="3068960"/>
                <a:ext cx="7846640" cy="3180184"/>
              </a:xfrm>
            </p:spPr>
            <p:txBody>
              <a:bodyPr/>
              <a:lstStyle/>
              <a:p>
                <a:pPr>
                  <a:buFont typeface="Wingdings" pitchFamily="2" charset="2"/>
                  <a:buNone/>
                </a:pPr>
                <a:r>
                  <a:rPr lang="en-GB" i="1" dirty="0" smtClean="0"/>
                  <a:t>Improving the running time:</a:t>
                </a:r>
                <a:endParaRPr lang="en-GB" dirty="0"/>
              </a:p>
              <a:p>
                <a:r>
                  <a:rPr lang="en-GB" dirty="0"/>
                  <a:t>We need not compute all the </a:t>
                </a:r>
                <a:r>
                  <a:rPr lang="en-GB" i="1" dirty="0"/>
                  <a:t>L</a:t>
                </a:r>
                <a:r>
                  <a:rPr lang="en-GB" baseline="30000" dirty="0"/>
                  <a:t>(m)</a:t>
                </a:r>
                <a:r>
                  <a:rPr lang="en-GB" dirty="0"/>
                  <a:t> matrices for 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1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GB" i="1" dirty="0" smtClean="0"/>
                  <a:t> </a:t>
                </a:r>
                <a:r>
                  <a:rPr lang="en-GB" i="1" dirty="0"/>
                  <a:t>m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i="1" dirty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GB" i="1" dirty="0" smtClean="0"/>
                  <a:t> </a:t>
                </a:r>
                <a:r>
                  <a:rPr lang="en-GB" i="1" dirty="0"/>
                  <a:t>n</a:t>
                </a:r>
                <a:r>
                  <a:rPr lang="en-GB" dirty="0"/>
                  <a:t>-1,</a:t>
                </a:r>
              </a:p>
              <a:p>
                <a:r>
                  <a:rPr lang="en-GB" dirty="0"/>
                  <a:t>We are </a:t>
                </a:r>
                <a:r>
                  <a:rPr lang="en-GB" b="1" dirty="0">
                    <a:solidFill>
                      <a:srgbClr val="FF0000"/>
                    </a:solidFill>
                  </a:rPr>
                  <a:t>interested only in </a:t>
                </a:r>
                <a:r>
                  <a:rPr lang="en-GB" b="1" i="1" dirty="0">
                    <a:solidFill>
                      <a:srgbClr val="FF0000"/>
                    </a:solidFill>
                  </a:rPr>
                  <a:t>L</a:t>
                </a:r>
                <a:r>
                  <a:rPr lang="en-GB" b="1" baseline="30000" dirty="0">
                    <a:solidFill>
                      <a:srgbClr val="FF0000"/>
                    </a:solidFill>
                  </a:rPr>
                  <a:t>(n-1)</a:t>
                </a:r>
                <a:r>
                  <a:rPr lang="en-GB" dirty="0"/>
                  <a:t>, which is equal to  </a:t>
                </a:r>
                <a:r>
                  <a:rPr lang="en-GB" i="1" dirty="0"/>
                  <a:t>L</a:t>
                </a:r>
                <a:r>
                  <a:rPr lang="en-GB" baseline="30000" dirty="0"/>
                  <a:t>(m)</a:t>
                </a:r>
                <a:r>
                  <a:rPr lang="en-GB" dirty="0"/>
                  <a:t> for all integers </a:t>
                </a:r>
                <a:r>
                  <a:rPr lang="en-GB" i="1" dirty="0"/>
                  <a:t>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GB" dirty="0"/>
                  <a:t> </a:t>
                </a:r>
                <a:r>
                  <a:rPr lang="en-GB" i="1" dirty="0"/>
                  <a:t>n</a:t>
                </a:r>
                <a:r>
                  <a:rPr lang="en-GB" dirty="0"/>
                  <a:t>-1, with </a:t>
                </a:r>
                <a:r>
                  <a:rPr lang="en-GB" dirty="0" smtClean="0"/>
                  <a:t>assumption </a:t>
                </a:r>
                <a:r>
                  <a:rPr lang="en-GB" dirty="0"/>
                  <a:t>that there are no negative cycles.</a:t>
                </a:r>
              </a:p>
            </p:txBody>
          </p:sp>
        </mc:Choice>
        <mc:Fallback xmlns="">
          <p:sp>
            <p:nvSpPr>
              <p:cNvPr id="1146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3068960"/>
                <a:ext cx="7846640" cy="3180184"/>
              </a:xfrm>
              <a:blipFill rotWithShape="1">
                <a:blip r:embed="rId2"/>
                <a:stretch>
                  <a:fillRect l="-1554" t="-1916" r="-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0162" name="Picture 2" descr="C:\Users\leon\AppData\Local\Microsoft\Windows\Temporary Internet Files\Content.IE5\CG7IA5R0\MC9002504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44824"/>
            <a:ext cx="1584176" cy="155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i="1" dirty="0"/>
              <a:t>Improved </a:t>
            </a:r>
            <a:r>
              <a:rPr lang="en-US" altLang="zh-CN" sz="3200" i="1" dirty="0">
                <a:ea typeface="宋体" pitchFamily="2" charset="-122"/>
              </a:rPr>
              <a:t>Dynamic-programming Algorithm</a:t>
            </a:r>
            <a:endParaRPr lang="en-GB" sz="32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7784" y="1916832"/>
            <a:ext cx="7620000" cy="4267200"/>
          </a:xfrm>
        </p:spPr>
        <p:txBody>
          <a:bodyPr/>
          <a:lstStyle/>
          <a:p>
            <a:pPr marL="0" indent="0">
              <a:lnSpc>
                <a:spcPct val="50000"/>
              </a:lnSpc>
              <a:buFont typeface="Wingdings" pitchFamily="2" charset="2"/>
              <a:buNone/>
              <a:tabLst>
                <a:tab pos="1806575" algn="l"/>
              </a:tabLst>
            </a:pPr>
            <a:endParaRPr lang="en-GB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806575" algn="l"/>
              </a:tabLst>
            </a:pPr>
            <a:r>
              <a:rPr lang="en-GB" sz="2000" dirty="0"/>
              <a:t>Compute the sequence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806575" algn="l"/>
              </a:tabLst>
            </a:pPr>
            <a:r>
              <a:rPr lang="en-GB" sz="2000" i="1" dirty="0"/>
              <a:t>L</a:t>
            </a:r>
            <a:r>
              <a:rPr lang="en-GB" sz="2000" baseline="30000" dirty="0"/>
              <a:t>(1)</a:t>
            </a:r>
            <a:r>
              <a:rPr lang="en-GB" sz="2000" dirty="0"/>
              <a:t> = </a:t>
            </a:r>
            <a:r>
              <a:rPr lang="en-GB" sz="2000" i="1" dirty="0"/>
              <a:t>W</a:t>
            </a:r>
            <a:r>
              <a:rPr lang="en-GB" sz="2000" dirty="0"/>
              <a:t>,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806575" algn="l"/>
              </a:tabLst>
            </a:pPr>
            <a:r>
              <a:rPr lang="en-GB" sz="2000" i="1" dirty="0"/>
              <a:t>L</a:t>
            </a:r>
            <a:r>
              <a:rPr lang="en-GB" sz="2000" baseline="30000" dirty="0"/>
              <a:t>(2)</a:t>
            </a:r>
            <a:r>
              <a:rPr lang="en-GB" sz="2000" dirty="0"/>
              <a:t> = </a:t>
            </a:r>
            <a:r>
              <a:rPr lang="en-GB" sz="2000" i="1" dirty="0"/>
              <a:t>W</a:t>
            </a:r>
            <a:r>
              <a:rPr lang="en-GB" sz="2000" baseline="30000" dirty="0"/>
              <a:t>2</a:t>
            </a:r>
            <a:r>
              <a:rPr lang="en-GB" sz="2000" dirty="0"/>
              <a:t> = </a:t>
            </a:r>
            <a:r>
              <a:rPr lang="en-GB" sz="2000" i="1" dirty="0"/>
              <a:t>W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 </a:t>
            </a:r>
            <a:r>
              <a:rPr lang="en-GB" sz="2000" i="1" dirty="0"/>
              <a:t>W</a:t>
            </a:r>
            <a:r>
              <a:rPr lang="en-GB" sz="2000" dirty="0"/>
              <a:t>,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806575" algn="l"/>
              </a:tabLst>
            </a:pPr>
            <a:r>
              <a:rPr lang="en-GB" sz="2000" i="1" dirty="0"/>
              <a:t>L</a:t>
            </a:r>
            <a:r>
              <a:rPr lang="en-GB" sz="2000" baseline="30000" dirty="0"/>
              <a:t>(4)</a:t>
            </a:r>
            <a:r>
              <a:rPr lang="en-GB" sz="2000" dirty="0"/>
              <a:t> = </a:t>
            </a:r>
            <a:r>
              <a:rPr lang="en-GB" sz="2000" i="1" dirty="0"/>
              <a:t>W</a:t>
            </a:r>
            <a:r>
              <a:rPr lang="en-GB" sz="2000" baseline="30000" dirty="0"/>
              <a:t>4</a:t>
            </a:r>
            <a:r>
              <a:rPr lang="en-GB" sz="2000" dirty="0"/>
              <a:t> = </a:t>
            </a:r>
            <a:r>
              <a:rPr lang="en-GB" sz="2000" i="1" dirty="0"/>
              <a:t>W</a:t>
            </a:r>
            <a:r>
              <a:rPr lang="en-GB" sz="2000" baseline="30000" dirty="0"/>
              <a:t>2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 </a:t>
            </a:r>
            <a:r>
              <a:rPr lang="en-GB" sz="2000" i="1" dirty="0"/>
              <a:t>W</a:t>
            </a:r>
            <a:r>
              <a:rPr lang="en-GB" sz="2000" baseline="30000" dirty="0"/>
              <a:t>2</a:t>
            </a:r>
            <a:r>
              <a:rPr lang="en-GB" sz="2000" dirty="0"/>
              <a:t>,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806575" algn="l"/>
              </a:tabLst>
            </a:pPr>
            <a:r>
              <a:rPr lang="en-GB" sz="2000" i="1" dirty="0"/>
              <a:t>L</a:t>
            </a:r>
            <a:r>
              <a:rPr lang="en-GB" sz="2000" baseline="30000" dirty="0"/>
              <a:t>(8)</a:t>
            </a:r>
            <a:r>
              <a:rPr lang="en-GB" sz="2000" dirty="0"/>
              <a:t> = </a:t>
            </a:r>
            <a:r>
              <a:rPr lang="en-GB" sz="2000" i="1" dirty="0"/>
              <a:t>W</a:t>
            </a:r>
            <a:r>
              <a:rPr lang="en-GB" sz="2000" baseline="30000" dirty="0"/>
              <a:t>8</a:t>
            </a:r>
            <a:r>
              <a:rPr lang="en-GB" sz="2000" dirty="0"/>
              <a:t> = </a:t>
            </a:r>
            <a:r>
              <a:rPr lang="en-GB" sz="2000" i="1" dirty="0"/>
              <a:t>W</a:t>
            </a:r>
            <a:r>
              <a:rPr lang="en-GB" sz="2000" baseline="30000" dirty="0"/>
              <a:t>4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 </a:t>
            </a:r>
            <a:r>
              <a:rPr lang="en-GB" sz="2000" i="1" dirty="0"/>
              <a:t>W</a:t>
            </a:r>
            <a:r>
              <a:rPr lang="en-GB" sz="2000" baseline="30000" dirty="0"/>
              <a:t>4</a:t>
            </a:r>
            <a:endParaRPr lang="en-GB" sz="2000" dirty="0"/>
          </a:p>
          <a:p>
            <a:pPr marL="0" indent="0">
              <a:lnSpc>
                <a:spcPct val="50000"/>
              </a:lnSpc>
              <a:buFont typeface="Wingdings" pitchFamily="2" charset="2"/>
              <a:buNone/>
              <a:tabLst>
                <a:tab pos="1806575" algn="l"/>
              </a:tabLst>
            </a:pPr>
            <a:r>
              <a:rPr lang="en-GB" sz="2000" dirty="0"/>
              <a:t>...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  <a:tabLst>
                <a:tab pos="1806575" algn="l"/>
              </a:tabLst>
            </a:pPr>
            <a:endParaRPr lang="en-GB" sz="2000" dirty="0"/>
          </a:p>
          <a:p>
            <a:pPr marL="0" indent="0">
              <a:lnSpc>
                <a:spcPct val="130000"/>
              </a:lnSpc>
              <a:buFont typeface="Wingdings" pitchFamily="2" charset="2"/>
              <a:buNone/>
              <a:tabLst>
                <a:tab pos="1806575" algn="l"/>
              </a:tabLst>
            </a:pPr>
            <a:endParaRPr lang="en-GB" sz="2000" dirty="0"/>
          </a:p>
          <a:p>
            <a:pPr marL="0" indent="0">
              <a:lnSpc>
                <a:spcPct val="130000"/>
              </a:lnSpc>
              <a:buFont typeface="Wingdings" pitchFamily="2" charset="2"/>
              <a:buNone/>
              <a:tabLst>
                <a:tab pos="1806575" algn="l"/>
              </a:tabLst>
            </a:pPr>
            <a:r>
              <a:rPr lang="en-GB" sz="2000" dirty="0"/>
              <a:t>We need only </a:t>
            </a:r>
            <a:r>
              <a:rPr lang="en-GB" sz="2000" dirty="0">
                <a:sym typeface="Symbol" pitchFamily="18" charset="2"/>
              </a:rPr>
              <a:t></a:t>
            </a:r>
            <a:r>
              <a:rPr lang="en-GB" sz="2000" dirty="0" err="1"/>
              <a:t>lg</a:t>
            </a:r>
            <a:r>
              <a:rPr lang="en-GB" sz="2000" dirty="0"/>
              <a:t>(n-1)</a:t>
            </a:r>
            <a:r>
              <a:rPr lang="en-GB" sz="2000" dirty="0">
                <a:sym typeface="Symbol" pitchFamily="18" charset="2"/>
              </a:rPr>
              <a:t></a:t>
            </a:r>
            <a:r>
              <a:rPr lang="en-GB" sz="2000" dirty="0"/>
              <a:t> </a:t>
            </a:r>
            <a:r>
              <a:rPr lang="en-GB" sz="2000" dirty="0" smtClean="0"/>
              <a:t> matrix “products” </a:t>
            </a:r>
            <a:endParaRPr lang="en-GB" sz="2000" dirty="0"/>
          </a:p>
          <a:p>
            <a:pPr marL="0" indent="0">
              <a:lnSpc>
                <a:spcPct val="90000"/>
              </a:lnSpc>
              <a:tabLst>
                <a:tab pos="1806575" algn="l"/>
              </a:tabLst>
            </a:pPr>
            <a:r>
              <a:rPr lang="en-GB" sz="2000" b="1" dirty="0">
                <a:solidFill>
                  <a:srgbClr val="FF0000"/>
                </a:solidFill>
              </a:rPr>
              <a:t>Time complexity:</a:t>
            </a:r>
            <a:r>
              <a:rPr lang="en-GB" altLang="zh-CN" sz="2000" b="1" dirty="0">
                <a:solidFill>
                  <a:srgbClr val="FF0000"/>
                </a:solidFill>
                <a:ea typeface="宋体" pitchFamily="2" charset="-122"/>
              </a:rPr>
              <a:t>　</a:t>
            </a:r>
            <a:r>
              <a:rPr lang="en-GB" sz="2000" b="1" dirty="0">
                <a:solidFill>
                  <a:srgbClr val="FF0000"/>
                </a:solidFill>
              </a:rPr>
              <a:t>O(</a:t>
            </a:r>
            <a:r>
              <a:rPr lang="en-GB" sz="2000" b="1" i="1" dirty="0">
                <a:solidFill>
                  <a:srgbClr val="FF0000"/>
                </a:solidFill>
              </a:rPr>
              <a:t>n</a:t>
            </a:r>
            <a:r>
              <a:rPr lang="en-GB" sz="2000" b="1" baseline="30000" dirty="0">
                <a:solidFill>
                  <a:srgbClr val="FF0000"/>
                </a:solidFill>
              </a:rPr>
              <a:t>3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b="1" i="1" dirty="0" err="1">
                <a:solidFill>
                  <a:srgbClr val="FF0000"/>
                </a:solidFill>
              </a:rPr>
              <a:t>lg</a:t>
            </a:r>
            <a:r>
              <a:rPr lang="en-GB" sz="2000" b="1" i="1" dirty="0">
                <a:solidFill>
                  <a:srgbClr val="FF0000"/>
                </a:solidFill>
              </a:rPr>
              <a:t> n</a:t>
            </a:r>
            <a:r>
              <a:rPr lang="en-GB" sz="2000" b="1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758208"/>
              </p:ext>
            </p:extLst>
          </p:nvPr>
        </p:nvGraphicFramePr>
        <p:xfrm>
          <a:off x="2627784" y="4005064"/>
          <a:ext cx="46974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0" name="Equation" r:id="rId3" imgW="2095200" imgH="203040" progId="Equation.DSMT4">
                  <p:embed/>
                </p:oleObj>
              </mc:Choice>
              <mc:Fallback>
                <p:oleObj name="Equation" r:id="rId3" imgW="20952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005064"/>
                        <a:ext cx="46974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789" name="Picture 125" descr="C:\Users\leon\AppData\Local\Microsoft\Windows\Temporary Internet Files\Content.IE5\2917W5D4\MC90044189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145" y="5073650"/>
            <a:ext cx="1612900" cy="17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2" name="Picture 4" descr="faster_all_pairs_shortest_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98" y="1905000"/>
            <a:ext cx="7870401" cy="31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en-GB" altLang="zh-CN" sz="3200" i="1" dirty="0"/>
              <a:t>Improved </a:t>
            </a:r>
            <a:r>
              <a:rPr lang="en-US" altLang="zh-CN" sz="3200" i="1" dirty="0">
                <a:ea typeface="宋体" pitchFamily="2" charset="-122"/>
              </a:rPr>
              <a:t>Dynamic-programming Algorithm</a:t>
            </a:r>
            <a:endParaRPr lang="en-GB" sz="3200" dirty="0"/>
          </a:p>
        </p:txBody>
      </p:sp>
      <p:pic>
        <p:nvPicPr>
          <p:cNvPr id="8" name="Picture 2" descr="C:\Users\leon\AppData\Local\Microsoft\Windows\Temporary Internet Files\Content.IE5\MLI2O0FS\MC90023919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1259632" cy="113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568952" cy="735360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US" altLang="zh-CN" sz="3200" i="1" dirty="0" smtClean="0">
                <a:ea typeface="宋体" pitchFamily="2" charset="-122"/>
              </a:rPr>
              <a:t>Dynamic-programming </a:t>
            </a:r>
            <a:r>
              <a:rPr lang="en-US" altLang="zh-CN" sz="3200" i="1" dirty="0">
                <a:ea typeface="宋体" pitchFamily="2" charset="-122"/>
              </a:rPr>
              <a:t>A</a:t>
            </a:r>
            <a:r>
              <a:rPr lang="en-US" altLang="zh-CN" sz="3200" i="1" dirty="0" smtClean="0">
                <a:ea typeface="宋体" pitchFamily="2" charset="-122"/>
              </a:rPr>
              <a:t>lgorithm</a:t>
            </a:r>
            <a:endParaRPr lang="en-US" altLang="zh-CN" sz="3200" i="1" dirty="0">
              <a:ea typeface="宋体" pitchFamily="2" charset="-122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350696" cy="4267200"/>
          </a:xfrm>
        </p:spPr>
        <p:txBody>
          <a:bodyPr/>
          <a:lstStyle/>
          <a:p>
            <a:pPr marL="533400" indent="-533400" algn="ctr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533400" indent="-533400"/>
            <a:r>
              <a:rPr lang="en-US" altLang="zh-CN" sz="2400" dirty="0">
                <a:ea typeface="宋体" pitchFamily="2" charset="-122"/>
              </a:rPr>
              <a:t>Steps for developing a dynamic-programming algorithm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Characterize the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structure</a:t>
            </a:r>
            <a:r>
              <a:rPr lang="en-US" altLang="zh-CN" dirty="0">
                <a:ea typeface="宋体" pitchFamily="2" charset="-122"/>
              </a:rPr>
              <a:t> of an optimal solution.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Recursively define the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value</a:t>
            </a:r>
            <a:r>
              <a:rPr lang="en-US" altLang="zh-CN" dirty="0">
                <a:ea typeface="宋体" pitchFamily="2" charset="-122"/>
              </a:rPr>
              <a:t> of an optimal solution.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Compute the value of an optimal solution in a bottom-up fashion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5301208"/>
            <a:ext cx="64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Suppose there are no negative-weight circles in </a:t>
            </a:r>
            <a:r>
              <a:rPr lang="en-US" altLang="zh-CN" i="1" baseline="0" dirty="0" smtClean="0">
                <a:solidFill>
                  <a:srgbClr val="FF0000"/>
                </a:solidFill>
              </a:rPr>
              <a:t>G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728663" y="188640"/>
            <a:ext cx="7696200" cy="12192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Floyd-</a:t>
            </a:r>
            <a:r>
              <a:rPr lang="en-US" altLang="zh-CN" dirty="0" err="1">
                <a:ea typeface="宋体" charset="-122"/>
              </a:rPr>
              <a:t>Warshall</a:t>
            </a:r>
            <a:r>
              <a:rPr lang="en-US" altLang="zh-CN" dirty="0">
                <a:ea typeface="宋体" charset="-122"/>
              </a:rPr>
              <a:t> algorithm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3200" dirty="0">
                <a:solidFill>
                  <a:srgbClr val="FFFF99"/>
                </a:solidFill>
                <a:ea typeface="宋体" charset="-122"/>
              </a:rPr>
              <a:t>1. The structure of a shortest path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084" y="1484784"/>
            <a:ext cx="8596436" cy="2819400"/>
          </a:xfrm>
        </p:spPr>
        <p:txBody>
          <a:bodyPr/>
          <a:lstStyle/>
          <a:p>
            <a:r>
              <a:rPr lang="en-US" altLang="zh-CN" sz="1600" b="1" dirty="0">
                <a:solidFill>
                  <a:srgbClr val="FF0000"/>
                </a:solidFill>
                <a:ea typeface="宋体" charset="-122"/>
              </a:rPr>
              <a:t>intermediate vertex</a:t>
            </a:r>
            <a:r>
              <a:rPr lang="en-US" altLang="zh-CN" sz="1600" dirty="0">
                <a:ea typeface="宋体" charset="-122"/>
              </a:rPr>
              <a:t> of a simple </a:t>
            </a:r>
            <a:r>
              <a:rPr lang="en-US" altLang="zh-CN" sz="1600" dirty="0" smtClean="0">
                <a:ea typeface="宋体" charset="-122"/>
              </a:rPr>
              <a:t>path. </a:t>
            </a:r>
          </a:p>
          <a:p>
            <a:r>
              <a:rPr lang="en-US" altLang="zh-CN" sz="1600" dirty="0" smtClean="0">
                <a:ea typeface="宋体" charset="-122"/>
              </a:rPr>
              <a:t>Consider </a:t>
            </a:r>
            <a:r>
              <a:rPr lang="en-US" altLang="zh-CN" sz="1600" dirty="0">
                <a:ea typeface="宋体" charset="-122"/>
              </a:rPr>
              <a:t>a subset {1,2,…,</a:t>
            </a:r>
            <a:r>
              <a:rPr lang="en-US" altLang="zh-CN" sz="1600" i="1" dirty="0">
                <a:ea typeface="宋体" charset="-122"/>
              </a:rPr>
              <a:t>k</a:t>
            </a:r>
            <a:r>
              <a:rPr lang="en-US" altLang="zh-CN" sz="1600" dirty="0">
                <a:ea typeface="宋体" charset="-122"/>
              </a:rPr>
              <a:t>} of vertices for some </a:t>
            </a:r>
            <a:r>
              <a:rPr lang="en-US" altLang="zh-CN" sz="1600" i="1" dirty="0">
                <a:ea typeface="宋体" charset="-122"/>
              </a:rPr>
              <a:t>k</a:t>
            </a:r>
            <a:r>
              <a:rPr lang="en-US" altLang="zh-CN" sz="1600" dirty="0">
                <a:ea typeface="宋体" charset="-122"/>
              </a:rPr>
              <a:t>. For any pair of </a:t>
            </a:r>
            <a:r>
              <a:rPr lang="en-US" altLang="zh-CN" sz="1600" dirty="0" err="1">
                <a:ea typeface="宋体" charset="-122"/>
              </a:rPr>
              <a:t>vertice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i="1" dirty="0" smtClean="0">
                <a:ea typeface="宋体" charset="-122"/>
              </a:rPr>
              <a:t>i</a:t>
            </a:r>
            <a:r>
              <a:rPr lang="en-US" altLang="zh-CN" sz="1600" dirty="0" smtClean="0">
                <a:ea typeface="宋体" charset="-122"/>
              </a:rPr>
              <a:t>, </a:t>
            </a:r>
            <a:r>
              <a:rPr lang="en-US" altLang="zh-CN" sz="1600" i="1" dirty="0" err="1" smtClean="0">
                <a:ea typeface="宋体" charset="-122"/>
              </a:rPr>
              <a:t>j</a:t>
            </a:r>
            <a:r>
              <a:rPr lang="en-US" altLang="zh-CN" sz="1600" dirty="0" err="1">
                <a:ea typeface="宋体" charset="-122"/>
              </a:rPr>
              <a:t>∈</a:t>
            </a:r>
            <a:r>
              <a:rPr lang="en-US" altLang="zh-CN" sz="1600" i="1" dirty="0" err="1">
                <a:ea typeface="宋体" charset="-122"/>
              </a:rPr>
              <a:t>V</a:t>
            </a:r>
            <a:r>
              <a:rPr lang="en-US" altLang="zh-CN" sz="1600" dirty="0">
                <a:ea typeface="宋体" charset="-122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     -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case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I: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there is no path from 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to 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j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whose intermediate vertices are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all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drawn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           from {1,2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,…,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k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};  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    </a:t>
            </a:r>
            <a:r>
              <a:rPr lang="en-US" altLang="zh-CN" sz="1600" dirty="0" smtClean="0">
                <a:ea typeface="宋体" charset="-122"/>
              </a:rPr>
              <a:t> -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case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II: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there are one or more paths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from 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to 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j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whose intermediate vertices are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all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           drawn from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{1,2,…,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}. </a:t>
            </a:r>
            <a:endParaRPr lang="en-US" altLang="zh-CN" sz="1600" dirty="0" smtClean="0">
              <a:solidFill>
                <a:srgbClr val="000000"/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            “shortest path” -1: 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“shortest path”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from 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to 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j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with constraint that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all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its </a:t>
            </a:r>
            <a:endParaRPr lang="en-US" altLang="zh-CN" sz="1600" dirty="0" smtClean="0">
              <a:solidFill>
                <a:srgbClr val="000000"/>
              </a:solidFill>
              <a:ea typeface="宋体" charset="-122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                                            intermediate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vertices are in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the set {1,2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,…,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}. </a:t>
            </a:r>
            <a:endParaRPr lang="en-US" altLang="zh-CN" sz="1600" dirty="0" smtClean="0">
              <a:solidFill>
                <a:srgbClr val="000000"/>
              </a:solidFill>
              <a:ea typeface="宋体" charset="-122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            “shortest path” -2:  “shortest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paths” from 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to 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j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with all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intermediate vertices </a:t>
            </a: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                                            in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the set {1,2,…,</a:t>
            </a:r>
            <a:r>
              <a:rPr lang="en-US" altLang="zh-CN" sz="1600" i="1" dirty="0">
                <a:solidFill>
                  <a:srgbClr val="000000"/>
                </a:solidFill>
                <a:ea typeface="宋体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-1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}. </a:t>
            </a: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            What’s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the relationship between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these two types of “shortest path”?</a:t>
            </a:r>
            <a:endParaRPr lang="en-US" altLang="zh-CN" sz="1600" dirty="0">
              <a:ea typeface="宋体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23604"/>
            <a:ext cx="3672408" cy="193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88224" y="5316215"/>
            <a:ext cx="2210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Weight of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each edge = 1</a:t>
            </a:r>
            <a:endParaRPr lang="zh-CN" altLang="en-US" dirty="0"/>
          </a:p>
        </p:txBody>
      </p:sp>
      <p:pic>
        <p:nvPicPr>
          <p:cNvPr id="222210" name="Picture 2" descr="C:\Users\leon\AppData\Local\Microsoft\Windows\Temporary Internet Files\Content.IE5\MLI2O0FS\MP90039879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6778"/>
            <a:ext cx="936104" cy="66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Floyd-Warshall algorithm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</a:t>
            </a:r>
            <a:r>
              <a:rPr lang="en-US" altLang="zh-CN" sz="3200">
                <a:solidFill>
                  <a:srgbClr val="FFFF99"/>
                </a:solidFill>
                <a:ea typeface="宋体" charset="-122"/>
              </a:rPr>
              <a:t>1. The structure of a “shortest path”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62913" cy="39004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008000"/>
                </a:solidFill>
                <a:ea typeface="宋体" charset="-122"/>
              </a:rPr>
              <a:t>case</a:t>
            </a:r>
            <a:r>
              <a:rPr lang="en-US" altLang="zh-CN" sz="1800" dirty="0">
                <a:solidFill>
                  <a:srgbClr val="008000"/>
                </a:solidFill>
                <a:ea typeface="宋体" charset="-122"/>
              </a:rPr>
              <a:t> 1: </a:t>
            </a:r>
            <a:r>
              <a:rPr lang="en-US" altLang="zh-CN" sz="1800" i="1" dirty="0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1800" dirty="0">
                <a:solidFill>
                  <a:srgbClr val="008000"/>
                </a:solidFill>
                <a:ea typeface="宋体" charset="-122"/>
              </a:rPr>
              <a:t> is not an intermediate vertex of path </a:t>
            </a:r>
            <a:r>
              <a:rPr lang="en-US" altLang="zh-CN" sz="1800" i="1" dirty="0">
                <a:solidFill>
                  <a:srgbClr val="006666"/>
                </a:solidFill>
                <a:ea typeface="宋体" charset="-122"/>
              </a:rPr>
              <a:t>p</a:t>
            </a:r>
            <a:r>
              <a:rPr lang="en-US" altLang="zh-CN" sz="1800" dirty="0">
                <a:solidFill>
                  <a:srgbClr val="006666"/>
                </a:solidFill>
                <a:ea typeface="宋体" charset="-122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400" dirty="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400" dirty="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400" b="1" u="sng" dirty="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400" b="1" u="sng" dirty="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400" b="1" u="sng" dirty="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u="sng" dirty="0">
                <a:solidFill>
                  <a:srgbClr val="008000"/>
                </a:solidFill>
                <a:ea typeface="宋体" charset="-122"/>
              </a:rPr>
              <a:t>Observation</a:t>
            </a:r>
            <a:r>
              <a:rPr lang="en-US" altLang="zh-CN" sz="1600" dirty="0">
                <a:solidFill>
                  <a:srgbClr val="008000"/>
                </a:solidFill>
                <a:ea typeface="宋体" charset="-122"/>
              </a:rPr>
              <a:t>: </a:t>
            </a:r>
            <a:r>
              <a:rPr lang="en-US" altLang="zh-CN" sz="1600" dirty="0">
                <a:solidFill>
                  <a:schemeClr val="tx1"/>
                </a:solidFill>
                <a:ea typeface="宋体" charset="-122"/>
              </a:rPr>
              <a:t>A “shortest path” from vertex </a:t>
            </a:r>
            <a:r>
              <a:rPr lang="en-US" altLang="zh-CN" sz="1600" i="1" dirty="0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ea typeface="宋体" charset="-122"/>
              </a:rPr>
              <a:t> to vertex </a:t>
            </a:r>
            <a:r>
              <a:rPr lang="en-US" altLang="zh-CN" sz="1600" i="1" dirty="0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tx1"/>
                </a:solidFill>
                <a:ea typeface="宋体" charset="-122"/>
              </a:rPr>
              <a:t> with all intermediate vertices in the set {1,2,…,</a:t>
            </a:r>
            <a:r>
              <a:rPr lang="en-US" altLang="zh-CN" sz="1600" i="1" dirty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1600" dirty="0">
                <a:solidFill>
                  <a:schemeClr val="tx1"/>
                </a:solidFill>
                <a:ea typeface="宋体" charset="-122"/>
              </a:rPr>
              <a:t>-1} is also a “shortest path” from </a:t>
            </a:r>
            <a:r>
              <a:rPr lang="en-US" altLang="zh-CN" sz="1600" i="1" dirty="0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ea typeface="宋体" charset="-122"/>
              </a:rPr>
              <a:t> to </a:t>
            </a:r>
            <a:r>
              <a:rPr lang="en-US" altLang="zh-CN" sz="1600" i="1" dirty="0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z="1600" dirty="0">
                <a:solidFill>
                  <a:schemeClr val="tx1"/>
                </a:solidFill>
                <a:ea typeface="宋体" charset="-122"/>
              </a:rPr>
              <a:t> with all intermediate vertices in the set {1,2,…,</a:t>
            </a:r>
            <a:r>
              <a:rPr lang="en-US" altLang="zh-CN" sz="1600" i="1" dirty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1600" dirty="0">
                <a:solidFill>
                  <a:schemeClr val="tx1"/>
                </a:solidFill>
                <a:ea typeface="宋体" charset="-122"/>
              </a:rPr>
              <a:t>}.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charset="-122"/>
              </a:rPr>
              <a:t>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362200"/>
            <a:ext cx="5076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6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Floyd-Warshall algorithm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</a:t>
            </a:r>
            <a:r>
              <a:rPr lang="en-US" altLang="zh-CN" sz="3200">
                <a:solidFill>
                  <a:srgbClr val="FFFF99"/>
                </a:solidFill>
                <a:ea typeface="宋体" charset="-122"/>
              </a:rPr>
              <a:t>1. The structure of a “shortest path”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62913" cy="39004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b="1">
                <a:solidFill>
                  <a:srgbClr val="008000"/>
                </a:solidFill>
                <a:ea typeface="宋体" charset="-122"/>
              </a:rPr>
              <a:t>case</a:t>
            </a:r>
            <a:r>
              <a:rPr lang="en-US" altLang="zh-CN" sz="1800">
                <a:solidFill>
                  <a:srgbClr val="008000"/>
                </a:solidFill>
                <a:ea typeface="宋体" charset="-122"/>
              </a:rPr>
              <a:t> 2: </a:t>
            </a:r>
            <a:r>
              <a:rPr lang="en-US" altLang="zh-CN" sz="1800" i="1">
                <a:solidFill>
                  <a:srgbClr val="008000"/>
                </a:solidFill>
                <a:ea typeface="宋体" charset="-122"/>
              </a:rPr>
              <a:t>k</a:t>
            </a:r>
            <a:r>
              <a:rPr lang="en-US" altLang="zh-CN" sz="1800">
                <a:solidFill>
                  <a:srgbClr val="008000"/>
                </a:solidFill>
                <a:ea typeface="宋体" charset="-122"/>
              </a:rPr>
              <a:t> is an intermediate vertex of path </a:t>
            </a:r>
            <a:r>
              <a:rPr lang="en-US" altLang="zh-CN" sz="1800" i="1">
                <a:solidFill>
                  <a:srgbClr val="006666"/>
                </a:solidFill>
                <a:ea typeface="宋体" charset="-122"/>
              </a:rPr>
              <a:t>p</a:t>
            </a:r>
            <a:r>
              <a:rPr lang="en-US" altLang="zh-CN" sz="1800">
                <a:solidFill>
                  <a:srgbClr val="006666"/>
                </a:solidFill>
                <a:ea typeface="宋体" charset="-122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zh-CN" sz="180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80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80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80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80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40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400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400" b="1" u="sng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400" b="1" u="sng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400" b="1" u="sng">
              <a:solidFill>
                <a:srgbClr val="008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u="sng">
                <a:solidFill>
                  <a:srgbClr val="008000"/>
                </a:solidFill>
                <a:ea typeface="宋体" charset="-122"/>
              </a:rPr>
              <a:t>Observation</a:t>
            </a:r>
            <a:r>
              <a:rPr lang="en-US" altLang="zh-CN" sz="1600">
                <a:solidFill>
                  <a:srgbClr val="008000"/>
                </a:solidFill>
                <a:ea typeface="宋体" charset="-122"/>
              </a:rPr>
              <a:t>: 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p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 can be broken down into two parts 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ea typeface="宋体" charset="-122"/>
              </a:rPr>
              <a:t>1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 and 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. 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ea typeface="宋体" charset="-122"/>
              </a:rPr>
              <a:t>1 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is a “shortest path” from vertex 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 to vertex 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 with all intermediate vertices in the set {1,2,…,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} and is also a “shortest path” from 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 to 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 with all intermediate vertices in the set {1,2,…,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-1}. Similarly, 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ea typeface="宋体" charset="-122"/>
              </a:rPr>
              <a:t>2 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is a “shortest path” from 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 to 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 with all intermediate vertices in the set {1,2,…,</a:t>
            </a:r>
            <a:r>
              <a:rPr lang="en-US" altLang="zh-CN" sz="1600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1600">
                <a:solidFill>
                  <a:schemeClr val="tx1"/>
                </a:solidFill>
                <a:ea typeface="宋体" charset="-122"/>
              </a:rPr>
              <a:t>-1}.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>
              <a:ea typeface="宋体" charset="-122"/>
            </a:endParaRPr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74987"/>
            <a:ext cx="68103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0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696200" cy="1563687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Floyd-Warshall algorithm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</a:t>
            </a:r>
            <a:r>
              <a:rPr lang="en-US" altLang="zh-CN" sz="3200">
                <a:solidFill>
                  <a:srgbClr val="FFFF99"/>
                </a:solidFill>
                <a:ea typeface="宋体" charset="-122"/>
              </a:rPr>
              <a:t>2. A recursive solution to the all-pairs shortest-paths problem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486650" cy="4267200"/>
          </a:xfrm>
        </p:spPr>
        <p:txBody>
          <a:bodyPr/>
          <a:lstStyle/>
          <a:p>
            <a:r>
              <a:rPr lang="en-GB" sz="1800" i="1" dirty="0" err="1"/>
              <a:t>d</a:t>
            </a:r>
            <a:r>
              <a:rPr lang="en-GB" sz="1800" baseline="-25000" dirty="0" err="1"/>
              <a:t>ij</a:t>
            </a:r>
            <a:r>
              <a:rPr lang="en-GB" sz="1800" baseline="30000" dirty="0"/>
              <a:t>(</a:t>
            </a:r>
            <a:r>
              <a:rPr lang="en-GB" sz="1800" i="1" baseline="30000" dirty="0"/>
              <a:t>k</a:t>
            </a:r>
            <a:r>
              <a:rPr lang="en-GB" sz="1800" baseline="30000" dirty="0"/>
              <a:t>)</a:t>
            </a:r>
            <a:r>
              <a:rPr lang="en-GB" sz="1800" dirty="0"/>
              <a:t>: “shortest path” weight from </a:t>
            </a:r>
            <a:r>
              <a:rPr lang="en-GB" sz="1800" i="1" dirty="0"/>
              <a:t>i</a:t>
            </a:r>
            <a:r>
              <a:rPr lang="en-GB" sz="1800" dirty="0"/>
              <a:t> to </a:t>
            </a:r>
            <a:r>
              <a:rPr lang="en-GB" sz="1800" i="1" dirty="0"/>
              <a:t>j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FF0000"/>
                </a:solidFill>
              </a:rPr>
              <a:t>with </a:t>
            </a:r>
            <a:r>
              <a:rPr lang="en-GB" sz="1800" b="1" dirty="0">
                <a:solidFill>
                  <a:srgbClr val="FF0000"/>
                </a:solidFill>
              </a:rPr>
              <a:t>intermediate vertices </a:t>
            </a:r>
            <a:r>
              <a:rPr lang="en-GB" sz="1800" dirty="0" smtClean="0">
                <a:solidFill>
                  <a:srgbClr val="FF0000"/>
                </a:solidFill>
              </a:rPr>
              <a:t>in </a:t>
            </a:r>
            <a:r>
              <a:rPr lang="en-GB" sz="1800" dirty="0">
                <a:solidFill>
                  <a:srgbClr val="FF0000"/>
                </a:solidFill>
              </a:rPr>
              <a:t>the set {1,2,…,</a:t>
            </a:r>
            <a:r>
              <a:rPr lang="en-GB" sz="1800" i="1" dirty="0">
                <a:solidFill>
                  <a:srgbClr val="FF0000"/>
                </a:solidFill>
              </a:rPr>
              <a:t>k</a:t>
            </a:r>
            <a:r>
              <a:rPr lang="en-GB" sz="1800" dirty="0">
                <a:solidFill>
                  <a:srgbClr val="FF0000"/>
                </a:solidFill>
              </a:rPr>
              <a:t>}.</a:t>
            </a:r>
          </a:p>
          <a:p>
            <a:endParaRPr lang="en-GB" sz="1800" baseline="30000" dirty="0"/>
          </a:p>
          <a:p>
            <a:endParaRPr lang="en-GB" sz="1800" baseline="30000" dirty="0"/>
          </a:p>
          <a:p>
            <a:r>
              <a:rPr lang="en-GB" sz="1800" baseline="30000" dirty="0"/>
              <a:t> </a:t>
            </a:r>
          </a:p>
          <a:p>
            <a:endParaRPr lang="en-GB" sz="1800" baseline="30000" dirty="0"/>
          </a:p>
          <a:p>
            <a:endParaRPr lang="en-GB" sz="1800" baseline="30000" dirty="0"/>
          </a:p>
          <a:p>
            <a:r>
              <a:rPr lang="en-GB" sz="1800" dirty="0"/>
              <a:t>Because for any path, all intermediate vertices are in the set {1,2,…,</a:t>
            </a:r>
            <a:r>
              <a:rPr lang="en-GB" sz="1800" i="1" dirty="0"/>
              <a:t>n</a:t>
            </a:r>
            <a:r>
              <a:rPr lang="en-GB" sz="1800" dirty="0"/>
              <a:t>}, the matrix                  gives the final answer: </a:t>
            </a:r>
            <a:endParaRPr lang="en-GB" sz="1800" baseline="30000" dirty="0"/>
          </a:p>
          <a:p>
            <a:endParaRPr lang="en-GB" sz="1800" dirty="0"/>
          </a:p>
          <a:p>
            <a:pPr>
              <a:buFont typeface="Wingdings" pitchFamily="2" charset="2"/>
              <a:buNone/>
            </a:pPr>
            <a:endParaRPr lang="en-GB" sz="1800" dirty="0"/>
          </a:p>
          <a:p>
            <a:endParaRPr lang="zh-CN" altLang="en-US" sz="1800" dirty="0">
              <a:ea typeface="宋体" charset="-122"/>
            </a:endParaRPr>
          </a:p>
        </p:txBody>
      </p:sp>
      <p:graphicFrame>
        <p:nvGraphicFramePr>
          <p:cNvPr id="20685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17613" y="2708275"/>
          <a:ext cx="375443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71" name="Equation" r:id="rId3" imgW="3060360" imgH="609480" progId="Equation.DSMT4">
                  <p:embed/>
                </p:oleObj>
              </mc:Choice>
              <mc:Fallback>
                <p:oleObj name="Equation" r:id="rId3" imgW="30603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708275"/>
                        <a:ext cx="3754437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3713" y="3933825"/>
          <a:ext cx="9366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72" name="Equation" r:id="rId5" imgW="647640" imgH="241200" progId="Equation.DSMT4">
                  <p:embed/>
                </p:oleObj>
              </mc:Choice>
              <mc:Fallback>
                <p:oleObj name="Equation" r:id="rId5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933825"/>
                        <a:ext cx="9366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755369"/>
              </p:ext>
            </p:extLst>
          </p:nvPr>
        </p:nvGraphicFramePr>
        <p:xfrm>
          <a:off x="4938713" y="3927475"/>
          <a:ext cx="19018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73" name="Equation" r:id="rId7" imgW="1726920" imgH="304560" progId="Equation.DSMT4">
                  <p:embed/>
                </p:oleObj>
              </mc:Choice>
              <mc:Fallback>
                <p:oleObj name="Equation" r:id="rId7" imgW="1726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3927475"/>
                        <a:ext cx="190182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3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696200" cy="1563687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Floyd-</a:t>
            </a:r>
            <a:r>
              <a:rPr lang="en-US" altLang="zh-CN" dirty="0" err="1">
                <a:ea typeface="宋体" charset="-122"/>
              </a:rPr>
              <a:t>Warshall</a:t>
            </a:r>
            <a:r>
              <a:rPr lang="en-US" altLang="zh-CN" dirty="0">
                <a:ea typeface="宋体" charset="-122"/>
              </a:rPr>
              <a:t> algorithm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3200" dirty="0">
                <a:solidFill>
                  <a:srgbClr val="FFFF99"/>
                </a:solidFill>
                <a:ea typeface="宋体" charset="-122"/>
              </a:rPr>
              <a:t>3. Computing the shortest-path weights 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20000" cy="28924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ea typeface="宋体" charset="-122"/>
              </a:rPr>
              <a:t>Compute </a:t>
            </a:r>
            <a:r>
              <a:rPr lang="en-US" altLang="zh-CN" sz="3200" i="1" dirty="0">
                <a:ea typeface="宋体" charset="-122"/>
              </a:rPr>
              <a:t>D</a:t>
            </a:r>
            <a:r>
              <a:rPr lang="en-US" altLang="zh-CN" sz="3200" baseline="30000" dirty="0">
                <a:ea typeface="宋体" charset="-122"/>
              </a:rPr>
              <a:t>(0)</a:t>
            </a:r>
            <a:r>
              <a:rPr lang="en-US" altLang="zh-CN" sz="3200" dirty="0">
                <a:ea typeface="宋体" charset="-122"/>
              </a:rPr>
              <a:t>  (=</a:t>
            </a:r>
            <a:r>
              <a:rPr lang="en-US" altLang="zh-CN" sz="3200" i="1" dirty="0">
                <a:ea typeface="宋体" charset="-122"/>
              </a:rPr>
              <a:t>W</a:t>
            </a:r>
            <a:r>
              <a:rPr lang="en-US" altLang="zh-CN" sz="3200" dirty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ea typeface="宋体" charset="-122"/>
              </a:rPr>
              <a:t>                </a:t>
            </a:r>
            <a:r>
              <a:rPr lang="en-US" altLang="zh-CN" sz="3200" i="1" dirty="0">
                <a:ea typeface="宋体" charset="-122"/>
              </a:rPr>
              <a:t>D</a:t>
            </a:r>
            <a:r>
              <a:rPr lang="en-US" altLang="zh-CN" sz="3200" baseline="30000" dirty="0">
                <a:ea typeface="宋体" charset="-122"/>
              </a:rPr>
              <a:t>(1)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ea typeface="宋体" charset="-122"/>
              </a:rPr>
              <a:t>                </a:t>
            </a:r>
            <a:r>
              <a:rPr lang="en-US" altLang="zh-CN" sz="3200" i="1" dirty="0">
                <a:ea typeface="宋体" charset="-122"/>
              </a:rPr>
              <a:t>D</a:t>
            </a:r>
            <a:r>
              <a:rPr lang="en-US" altLang="zh-CN" sz="3200" baseline="30000" dirty="0">
                <a:ea typeface="宋体" charset="-122"/>
              </a:rPr>
              <a:t>(2)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ea typeface="宋体" charset="-122"/>
              </a:rPr>
              <a:t>                 …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ea typeface="宋体" charset="-122"/>
              </a:rPr>
              <a:t>                </a:t>
            </a:r>
            <a:r>
              <a:rPr lang="en-US" altLang="zh-CN" sz="3200" i="1" dirty="0">
                <a:ea typeface="宋体" charset="-122"/>
              </a:rPr>
              <a:t>D</a:t>
            </a:r>
            <a:r>
              <a:rPr lang="en-US" altLang="zh-CN" sz="3200" baseline="30000" dirty="0">
                <a:ea typeface="宋体" charset="-122"/>
              </a:rPr>
              <a:t>(</a:t>
            </a:r>
            <a:r>
              <a:rPr lang="en-US" altLang="zh-CN" sz="3200" i="1" baseline="30000" dirty="0">
                <a:ea typeface="宋体" charset="-122"/>
              </a:rPr>
              <a:t>n</a:t>
            </a:r>
            <a:r>
              <a:rPr lang="en-US" altLang="zh-CN" sz="3200" baseline="30000" dirty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200" dirty="0">
              <a:ea typeface="宋体" charset="-122"/>
            </a:endParaRPr>
          </a:p>
        </p:txBody>
      </p:sp>
      <p:pic>
        <p:nvPicPr>
          <p:cNvPr id="223234" name="Picture 2" descr="C:\Users\leon\AppData\Local\Microsoft\Windows\Temporary Internet Files\Content.IE5\MLI2O0FS\MC9002316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0575"/>
            <a:ext cx="1547664" cy="13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All–pairs </a:t>
            </a:r>
            <a:r>
              <a:rPr lang="en-US" altLang="zh-CN" sz="3600" dirty="0">
                <a:ea typeface="宋体" pitchFamily="2" charset="-122"/>
              </a:rPr>
              <a:t>shortest paths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05000"/>
                <a:ext cx="7989888" cy="4267200"/>
              </a:xfrm>
            </p:spPr>
            <p:txBody>
              <a:bodyPr/>
              <a:lstStyle/>
              <a:p>
                <a:r>
                  <a:rPr lang="en-US" altLang="zh-CN" dirty="0" smtClean="0">
                    <a:ea typeface="宋体" pitchFamily="2" charset="-122"/>
                  </a:rPr>
                  <a:t>Input: A weighted, 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𝐺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𝐑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that maps each edge to a real-valued weight. </a:t>
                </a:r>
              </a:p>
              <a:p>
                <a:r>
                  <a:rPr lang="en-US" altLang="zh-CN" dirty="0" smtClean="0">
                    <a:ea typeface="宋体" pitchFamily="2" charset="-122"/>
                  </a:rPr>
                  <a:t>Output: For each pair of 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, compute the shortest path weight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, and a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𝑢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𝑣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if it exists. </a:t>
                </a:r>
                <a:endParaRPr lang="zh-CN" altLang="en-US" dirty="0" smtClean="0">
                  <a:ea typeface="宋体" pitchFamily="2" charset="-122"/>
                </a:endParaRPr>
              </a:p>
              <a:p>
                <a:pPr>
                  <a:buFont typeface="Wingdings" pitchFamily="2" charset="2"/>
                  <a:buNone/>
                </a:pPr>
                <a:endParaRPr lang="en-US" altLang="zh-CN" sz="20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58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05000"/>
                <a:ext cx="7989888" cy="4267200"/>
              </a:xfrm>
              <a:blipFill rotWithShape="1">
                <a:blip r:embed="rId2"/>
                <a:stretch>
                  <a:fillRect t="-1429" r="-2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1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Floyd-Warshall algorithm</a:t>
            </a:r>
            <a:endParaRPr lang="en-GB"/>
          </a:p>
        </p:txBody>
      </p:sp>
      <p:grpSp>
        <p:nvGrpSpPr>
          <p:cNvPr id="208899" name="Group 3"/>
          <p:cNvGrpSpPr>
            <a:grpSpLocks/>
          </p:cNvGrpSpPr>
          <p:nvPr/>
        </p:nvGrpSpPr>
        <p:grpSpPr bwMode="auto">
          <a:xfrm>
            <a:off x="1042988" y="2420938"/>
            <a:ext cx="5287962" cy="3559175"/>
            <a:chOff x="393" y="1538"/>
            <a:chExt cx="3331" cy="2242"/>
          </a:xfrm>
        </p:grpSpPr>
        <p:sp>
          <p:nvSpPr>
            <p:cNvPr id="208900" name="AutoShape 4"/>
            <p:cNvSpPr>
              <a:spLocks noChangeArrowheads="1"/>
            </p:cNvSpPr>
            <p:nvPr/>
          </p:nvSpPr>
          <p:spPr bwMode="auto">
            <a:xfrm>
              <a:off x="942" y="3294"/>
              <a:ext cx="439" cy="397"/>
            </a:xfrm>
            <a:prstGeom prst="flowChartConnector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5</a:t>
              </a:r>
            </a:p>
          </p:txBody>
        </p:sp>
        <p:sp>
          <p:nvSpPr>
            <p:cNvPr id="208901" name="AutoShape 5"/>
            <p:cNvSpPr>
              <a:spLocks noChangeArrowheads="1"/>
            </p:cNvSpPr>
            <p:nvPr/>
          </p:nvSpPr>
          <p:spPr bwMode="auto">
            <a:xfrm>
              <a:off x="393" y="2234"/>
              <a:ext cx="439" cy="397"/>
            </a:xfrm>
            <a:prstGeom prst="flowChartConnector">
              <a:avLst/>
            </a:prstGeom>
            <a:solidFill>
              <a:srgbClr val="FF006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1</a:t>
              </a:r>
            </a:p>
          </p:txBody>
        </p:sp>
        <p:sp>
          <p:nvSpPr>
            <p:cNvPr id="208902" name="AutoShape 6"/>
            <p:cNvSpPr>
              <a:spLocks noChangeArrowheads="1"/>
            </p:cNvSpPr>
            <p:nvPr/>
          </p:nvSpPr>
          <p:spPr bwMode="auto">
            <a:xfrm>
              <a:off x="1821" y="1538"/>
              <a:ext cx="439" cy="397"/>
            </a:xfrm>
            <a:prstGeom prst="flowChartConnector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2</a:t>
              </a:r>
            </a:p>
          </p:txBody>
        </p:sp>
        <p:sp>
          <p:nvSpPr>
            <p:cNvPr id="208903" name="AutoShape 7"/>
            <p:cNvSpPr>
              <a:spLocks noChangeArrowheads="1"/>
            </p:cNvSpPr>
            <p:nvPr/>
          </p:nvSpPr>
          <p:spPr bwMode="auto">
            <a:xfrm>
              <a:off x="3285" y="2234"/>
              <a:ext cx="439" cy="397"/>
            </a:xfrm>
            <a:prstGeom prst="flowChartConnector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3</a:t>
              </a:r>
            </a:p>
          </p:txBody>
        </p:sp>
        <p:sp>
          <p:nvSpPr>
            <p:cNvPr id="208904" name="AutoShape 8"/>
            <p:cNvSpPr>
              <a:spLocks noChangeArrowheads="1"/>
            </p:cNvSpPr>
            <p:nvPr/>
          </p:nvSpPr>
          <p:spPr bwMode="auto">
            <a:xfrm>
              <a:off x="2699" y="3294"/>
              <a:ext cx="439" cy="397"/>
            </a:xfrm>
            <a:prstGeom prst="flowChartConnector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4</a:t>
              </a:r>
            </a:p>
          </p:txBody>
        </p:sp>
        <p:sp>
          <p:nvSpPr>
            <p:cNvPr id="208905" name="Line 9"/>
            <p:cNvSpPr>
              <a:spLocks noChangeShapeType="1"/>
            </p:cNvSpPr>
            <p:nvPr/>
          </p:nvSpPr>
          <p:spPr bwMode="auto">
            <a:xfrm flipV="1">
              <a:off x="796" y="1803"/>
              <a:ext cx="1025" cy="49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6" name="Line 10"/>
            <p:cNvSpPr>
              <a:spLocks noChangeShapeType="1"/>
            </p:cNvSpPr>
            <p:nvPr/>
          </p:nvSpPr>
          <p:spPr bwMode="auto">
            <a:xfrm>
              <a:off x="686" y="2631"/>
              <a:ext cx="366" cy="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7" name="Line 11"/>
            <p:cNvSpPr>
              <a:spLocks noChangeShapeType="1"/>
            </p:cNvSpPr>
            <p:nvPr/>
          </p:nvSpPr>
          <p:spPr bwMode="auto">
            <a:xfrm>
              <a:off x="1381" y="3492"/>
              <a:ext cx="12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8" name="Line 12"/>
            <p:cNvSpPr>
              <a:spLocks noChangeShapeType="1"/>
            </p:cNvSpPr>
            <p:nvPr/>
          </p:nvSpPr>
          <p:spPr bwMode="auto">
            <a:xfrm flipV="1">
              <a:off x="3029" y="2631"/>
              <a:ext cx="366" cy="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9" name="Line 13"/>
            <p:cNvSpPr>
              <a:spLocks noChangeShapeType="1"/>
            </p:cNvSpPr>
            <p:nvPr/>
          </p:nvSpPr>
          <p:spPr bwMode="auto">
            <a:xfrm flipH="1" flipV="1">
              <a:off x="2260" y="1803"/>
              <a:ext cx="1061" cy="4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 flipH="1">
              <a:off x="1254" y="1902"/>
              <a:ext cx="713" cy="140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1" name="Freeform 15"/>
            <p:cNvSpPr>
              <a:spLocks/>
            </p:cNvSpPr>
            <p:nvPr/>
          </p:nvSpPr>
          <p:spPr bwMode="auto">
            <a:xfrm>
              <a:off x="2150" y="1935"/>
              <a:ext cx="721" cy="1350"/>
            </a:xfrm>
            <a:custGeom>
              <a:avLst/>
              <a:gdLst>
                <a:gd name="T0" fmla="*/ 0 w 946"/>
                <a:gd name="T1" fmla="*/ 0 h 1955"/>
                <a:gd name="T2" fmla="*/ 946 w 946"/>
                <a:gd name="T3" fmla="*/ 1955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6" h="1955">
                  <a:moveTo>
                    <a:pt x="0" y="0"/>
                  </a:moveTo>
                  <a:lnTo>
                    <a:pt x="946" y="1955"/>
                  </a:ln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832" y="2399"/>
              <a:ext cx="24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 flipH="1" flipV="1">
              <a:off x="832" y="2532"/>
              <a:ext cx="1867" cy="86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4" name="Text Box 18"/>
            <p:cNvSpPr txBox="1">
              <a:spLocks noChangeArrowheads="1"/>
            </p:cNvSpPr>
            <p:nvPr/>
          </p:nvSpPr>
          <p:spPr bwMode="auto">
            <a:xfrm>
              <a:off x="1088" y="1869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3</a:t>
              </a:r>
            </a:p>
          </p:txBody>
        </p:sp>
        <p:sp>
          <p:nvSpPr>
            <p:cNvPr id="208915" name="Text Box 19"/>
            <p:cNvSpPr txBox="1">
              <a:spLocks noChangeArrowheads="1"/>
            </p:cNvSpPr>
            <p:nvPr/>
          </p:nvSpPr>
          <p:spPr bwMode="auto">
            <a:xfrm>
              <a:off x="2801" y="185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4</a:t>
              </a:r>
            </a:p>
          </p:txBody>
        </p:sp>
        <p:sp>
          <p:nvSpPr>
            <p:cNvPr id="208916" name="Text Box 20"/>
            <p:cNvSpPr txBox="1">
              <a:spLocks noChangeArrowheads="1"/>
            </p:cNvSpPr>
            <p:nvPr/>
          </p:nvSpPr>
          <p:spPr bwMode="auto">
            <a:xfrm>
              <a:off x="3241" y="2911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-5</a:t>
              </a:r>
            </a:p>
          </p:txBody>
        </p:sp>
        <p:sp>
          <p:nvSpPr>
            <p:cNvPr id="208917" name="Text Box 21"/>
            <p:cNvSpPr txBox="1">
              <a:spLocks noChangeArrowheads="1"/>
            </p:cNvSpPr>
            <p:nvPr/>
          </p:nvSpPr>
          <p:spPr bwMode="auto">
            <a:xfrm>
              <a:off x="1967" y="349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6</a:t>
              </a:r>
            </a:p>
          </p:txBody>
        </p:sp>
        <p:sp>
          <p:nvSpPr>
            <p:cNvPr id="208918" name="Text Box 22"/>
            <p:cNvSpPr txBox="1">
              <a:spLocks noChangeArrowheads="1"/>
            </p:cNvSpPr>
            <p:nvPr/>
          </p:nvSpPr>
          <p:spPr bwMode="auto">
            <a:xfrm>
              <a:off x="613" y="2896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-4</a:t>
              </a:r>
            </a:p>
          </p:txBody>
        </p:sp>
        <p:sp>
          <p:nvSpPr>
            <p:cNvPr id="208919" name="Text Box 23"/>
            <p:cNvSpPr txBox="1">
              <a:spLocks noChangeArrowheads="1"/>
            </p:cNvSpPr>
            <p:nvPr/>
          </p:nvSpPr>
          <p:spPr bwMode="auto">
            <a:xfrm>
              <a:off x="1959" y="2877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2</a:t>
              </a:r>
            </a:p>
          </p:txBody>
        </p:sp>
        <p:sp>
          <p:nvSpPr>
            <p:cNvPr id="208920" name="Text Box 24"/>
            <p:cNvSpPr txBox="1">
              <a:spLocks noChangeArrowheads="1"/>
            </p:cNvSpPr>
            <p:nvPr/>
          </p:nvSpPr>
          <p:spPr bwMode="auto">
            <a:xfrm>
              <a:off x="2772" y="289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1</a:t>
              </a:r>
            </a:p>
          </p:txBody>
        </p:sp>
        <p:sp>
          <p:nvSpPr>
            <p:cNvPr id="208921" name="Text Box 25"/>
            <p:cNvSpPr txBox="1">
              <a:spLocks noChangeArrowheads="1"/>
            </p:cNvSpPr>
            <p:nvPr/>
          </p:nvSpPr>
          <p:spPr bwMode="auto">
            <a:xfrm>
              <a:off x="2984" y="238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8</a:t>
              </a:r>
            </a:p>
          </p:txBody>
        </p:sp>
        <p:sp>
          <p:nvSpPr>
            <p:cNvPr id="208922" name="Text Box 26"/>
            <p:cNvSpPr txBox="1">
              <a:spLocks noChangeArrowheads="1"/>
            </p:cNvSpPr>
            <p:nvPr/>
          </p:nvSpPr>
          <p:spPr bwMode="auto">
            <a:xfrm>
              <a:off x="1345" y="306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923" name="Text Box 27"/>
              <p:cNvSpPr txBox="1">
                <a:spLocks noChangeArrowheads="1"/>
              </p:cNvSpPr>
              <p:nvPr/>
            </p:nvSpPr>
            <p:spPr bwMode="auto">
              <a:xfrm>
                <a:off x="869156" y="1719147"/>
                <a:ext cx="6477000" cy="5558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𝑘</m:t>
                      </m:r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=1:</m:t>
                      </m:r>
                      <m:sSubSup>
                        <m:sSubSupPr>
                          <m:ctrlPr>
                            <a:rPr lang="en-US" altLang="zh-CN" b="0" i="1" baseline="0" smtClean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42</m:t>
                          </m:r>
                        </m:sub>
                        <m:sup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 (1)</m:t>
                          </m:r>
                        </m:sup>
                      </m:sSubSup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=5; </m:t>
                      </m:r>
                      <m:sSubSup>
                        <m:sSubSupPr>
                          <m:ctrlPr>
                            <a:rPr lang="en-US" altLang="zh-CN" i="1" baseline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4</m:t>
                          </m:r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 (1)</m:t>
                          </m:r>
                        </m:sup>
                      </m:sSubSup>
                      <m:r>
                        <a:rPr lang="en-US" altLang="zh-CN" i="1" baseline="0">
                          <a:latin typeface="Cambria Math"/>
                          <a:ea typeface="宋体" charset="-122"/>
                        </a:rPr>
                        <m:t>=</m:t>
                      </m:r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−</m:t>
                      </m:r>
                      <m:r>
                        <a:rPr lang="en-US" altLang="zh-CN" i="1" baseline="0">
                          <a:latin typeface="Cambria Math"/>
                          <a:ea typeface="宋体" charset="-122"/>
                        </a:rPr>
                        <m:t>5;</m:t>
                      </m:r>
                      <m:sSubSup>
                        <m:sSubSupPr>
                          <m:ctrlPr>
                            <a:rPr lang="en-US" altLang="zh-CN" i="1" baseline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4</m:t>
                          </m:r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5</m:t>
                          </m:r>
                        </m:sub>
                        <m:sup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i="1" baseline="0">
                                  <a:latin typeface="Cambria Math" panose="02040503050406030204" pitchFamily="18" charset="0"/>
                                  <a:ea typeface="宋体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 baseline="0">
                                  <a:latin typeface="Cambria Math"/>
                                  <a:ea typeface="宋体" charset="-122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i="1" baseline="0">
                          <a:latin typeface="Cambria Math"/>
                          <a:ea typeface="宋体" charset="-122"/>
                        </a:rPr>
                        <m:t>=</m:t>
                      </m:r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−2</m:t>
                      </m:r>
                    </m:oMath>
                  </m:oMathPara>
                </a14:m>
                <a:endParaRPr lang="en-US" altLang="zh-CN" baseline="0" dirty="0">
                  <a:ea typeface="宋体" charset="-122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08923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156" y="1719147"/>
                <a:ext cx="6477000" cy="555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8924" name="Object 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743848"/>
              </p:ext>
            </p:extLst>
          </p:nvPr>
        </p:nvGraphicFramePr>
        <p:xfrm>
          <a:off x="5205413" y="5889625"/>
          <a:ext cx="355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70" name="Equation" r:id="rId4" imgW="3911400" imgH="838080" progId="Equation.DSMT4">
                  <p:embed/>
                </p:oleObj>
              </mc:Choice>
              <mc:Fallback>
                <p:oleObj name="Equation" r:id="rId4" imgW="3911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5889625"/>
                        <a:ext cx="355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6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Floyd-Warshall algorithm</a:t>
            </a:r>
            <a:endParaRPr lang="en-GB"/>
          </a:p>
        </p:txBody>
      </p:sp>
      <p:grpSp>
        <p:nvGrpSpPr>
          <p:cNvPr id="209924" name="Group 4"/>
          <p:cNvGrpSpPr>
            <a:grpSpLocks/>
          </p:cNvGrpSpPr>
          <p:nvPr/>
        </p:nvGrpSpPr>
        <p:grpSpPr bwMode="auto">
          <a:xfrm>
            <a:off x="930275" y="2701926"/>
            <a:ext cx="5287962" cy="3559175"/>
            <a:chOff x="1066" y="1706"/>
            <a:chExt cx="3331" cy="2242"/>
          </a:xfrm>
        </p:grpSpPr>
        <p:sp>
          <p:nvSpPr>
            <p:cNvPr id="209925" name="AutoShape 5"/>
            <p:cNvSpPr>
              <a:spLocks noChangeArrowheads="1"/>
            </p:cNvSpPr>
            <p:nvPr/>
          </p:nvSpPr>
          <p:spPr bwMode="auto">
            <a:xfrm>
              <a:off x="1615" y="3462"/>
              <a:ext cx="439" cy="397"/>
            </a:xfrm>
            <a:prstGeom prst="flowChartConnector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5</a:t>
              </a:r>
            </a:p>
          </p:txBody>
        </p:sp>
        <p:sp>
          <p:nvSpPr>
            <p:cNvPr id="209926" name="AutoShape 6"/>
            <p:cNvSpPr>
              <a:spLocks noChangeArrowheads="1"/>
            </p:cNvSpPr>
            <p:nvPr/>
          </p:nvSpPr>
          <p:spPr bwMode="auto">
            <a:xfrm>
              <a:off x="1066" y="2402"/>
              <a:ext cx="439" cy="397"/>
            </a:xfrm>
            <a:prstGeom prst="flowChartConnector">
              <a:avLst/>
            </a:prstGeom>
            <a:solidFill>
              <a:srgbClr val="FF006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1</a:t>
              </a:r>
            </a:p>
          </p:txBody>
        </p:sp>
        <p:sp>
          <p:nvSpPr>
            <p:cNvPr id="209927" name="AutoShape 7"/>
            <p:cNvSpPr>
              <a:spLocks noChangeArrowheads="1"/>
            </p:cNvSpPr>
            <p:nvPr/>
          </p:nvSpPr>
          <p:spPr bwMode="auto">
            <a:xfrm>
              <a:off x="2494" y="1706"/>
              <a:ext cx="439" cy="397"/>
            </a:xfrm>
            <a:prstGeom prst="flowChartConnector">
              <a:avLst/>
            </a:prstGeom>
            <a:solidFill>
              <a:srgbClr val="FF006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2</a:t>
              </a:r>
            </a:p>
          </p:txBody>
        </p:sp>
        <p:sp>
          <p:nvSpPr>
            <p:cNvPr id="209928" name="AutoShape 8"/>
            <p:cNvSpPr>
              <a:spLocks noChangeArrowheads="1"/>
            </p:cNvSpPr>
            <p:nvPr/>
          </p:nvSpPr>
          <p:spPr bwMode="auto">
            <a:xfrm>
              <a:off x="3958" y="2402"/>
              <a:ext cx="439" cy="397"/>
            </a:xfrm>
            <a:prstGeom prst="flowChartConnector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3</a:t>
              </a:r>
            </a:p>
          </p:txBody>
        </p:sp>
        <p:sp>
          <p:nvSpPr>
            <p:cNvPr id="209929" name="AutoShape 9"/>
            <p:cNvSpPr>
              <a:spLocks noChangeArrowheads="1"/>
            </p:cNvSpPr>
            <p:nvPr/>
          </p:nvSpPr>
          <p:spPr bwMode="auto">
            <a:xfrm>
              <a:off x="3372" y="3462"/>
              <a:ext cx="439" cy="397"/>
            </a:xfrm>
            <a:prstGeom prst="flowChartConnector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4</a:t>
              </a:r>
            </a:p>
          </p:txBody>
        </p:sp>
        <p:sp>
          <p:nvSpPr>
            <p:cNvPr id="209930" name="Line 10"/>
            <p:cNvSpPr>
              <a:spLocks noChangeShapeType="1"/>
            </p:cNvSpPr>
            <p:nvPr/>
          </p:nvSpPr>
          <p:spPr bwMode="auto">
            <a:xfrm flipV="1">
              <a:off x="1469" y="1971"/>
              <a:ext cx="1025" cy="49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31" name="Line 11"/>
            <p:cNvSpPr>
              <a:spLocks noChangeShapeType="1"/>
            </p:cNvSpPr>
            <p:nvPr/>
          </p:nvSpPr>
          <p:spPr bwMode="auto">
            <a:xfrm>
              <a:off x="1359" y="2799"/>
              <a:ext cx="366" cy="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32" name="Line 12"/>
            <p:cNvSpPr>
              <a:spLocks noChangeShapeType="1"/>
            </p:cNvSpPr>
            <p:nvPr/>
          </p:nvSpPr>
          <p:spPr bwMode="auto">
            <a:xfrm>
              <a:off x="2054" y="3660"/>
              <a:ext cx="12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33" name="Line 13"/>
            <p:cNvSpPr>
              <a:spLocks noChangeShapeType="1"/>
            </p:cNvSpPr>
            <p:nvPr/>
          </p:nvSpPr>
          <p:spPr bwMode="auto">
            <a:xfrm flipV="1">
              <a:off x="3702" y="2799"/>
              <a:ext cx="366" cy="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 flipV="1">
              <a:off x="2933" y="1971"/>
              <a:ext cx="1061" cy="4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 flipH="1">
              <a:off x="1927" y="2070"/>
              <a:ext cx="713" cy="140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36" name="Freeform 16"/>
            <p:cNvSpPr>
              <a:spLocks/>
            </p:cNvSpPr>
            <p:nvPr/>
          </p:nvSpPr>
          <p:spPr bwMode="auto">
            <a:xfrm>
              <a:off x="2823" y="2103"/>
              <a:ext cx="721" cy="1350"/>
            </a:xfrm>
            <a:custGeom>
              <a:avLst/>
              <a:gdLst>
                <a:gd name="T0" fmla="*/ 0 w 946"/>
                <a:gd name="T1" fmla="*/ 0 h 1955"/>
                <a:gd name="T2" fmla="*/ 946 w 946"/>
                <a:gd name="T3" fmla="*/ 1955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6" h="1955">
                  <a:moveTo>
                    <a:pt x="0" y="0"/>
                  </a:moveTo>
                  <a:lnTo>
                    <a:pt x="946" y="1955"/>
                  </a:ln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1505" y="2567"/>
              <a:ext cx="24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38" name="Line 18"/>
            <p:cNvSpPr>
              <a:spLocks noChangeShapeType="1"/>
            </p:cNvSpPr>
            <p:nvPr/>
          </p:nvSpPr>
          <p:spPr bwMode="auto">
            <a:xfrm flipH="1" flipV="1">
              <a:off x="1505" y="2700"/>
              <a:ext cx="1867" cy="86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39" name="Text Box 19"/>
            <p:cNvSpPr txBox="1">
              <a:spLocks noChangeArrowheads="1"/>
            </p:cNvSpPr>
            <p:nvPr/>
          </p:nvSpPr>
          <p:spPr bwMode="auto">
            <a:xfrm>
              <a:off x="1761" y="2037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3</a:t>
              </a:r>
            </a:p>
          </p:txBody>
        </p:sp>
        <p:sp>
          <p:nvSpPr>
            <p:cNvPr id="209940" name="Text Box 20"/>
            <p:cNvSpPr txBox="1">
              <a:spLocks noChangeArrowheads="1"/>
            </p:cNvSpPr>
            <p:nvPr/>
          </p:nvSpPr>
          <p:spPr bwMode="auto">
            <a:xfrm>
              <a:off x="3474" y="2019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4</a:t>
              </a:r>
            </a:p>
          </p:txBody>
        </p:sp>
        <p:sp>
          <p:nvSpPr>
            <p:cNvPr id="209941" name="Text Box 21"/>
            <p:cNvSpPr txBox="1">
              <a:spLocks noChangeArrowheads="1"/>
            </p:cNvSpPr>
            <p:nvPr/>
          </p:nvSpPr>
          <p:spPr bwMode="auto">
            <a:xfrm>
              <a:off x="3914" y="3079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-5</a:t>
              </a:r>
            </a:p>
          </p:txBody>
        </p:sp>
        <p:sp>
          <p:nvSpPr>
            <p:cNvPr id="209942" name="Text Box 22"/>
            <p:cNvSpPr txBox="1">
              <a:spLocks noChangeArrowheads="1"/>
            </p:cNvSpPr>
            <p:nvPr/>
          </p:nvSpPr>
          <p:spPr bwMode="auto">
            <a:xfrm>
              <a:off x="2640" y="36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6</a:t>
              </a:r>
            </a:p>
          </p:txBody>
        </p:sp>
        <p:sp>
          <p:nvSpPr>
            <p:cNvPr id="209943" name="Text Box 23"/>
            <p:cNvSpPr txBox="1">
              <a:spLocks noChangeArrowheads="1"/>
            </p:cNvSpPr>
            <p:nvPr/>
          </p:nvSpPr>
          <p:spPr bwMode="auto">
            <a:xfrm>
              <a:off x="1286" y="3064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-4</a:t>
              </a:r>
            </a:p>
          </p:txBody>
        </p:sp>
        <p:sp>
          <p:nvSpPr>
            <p:cNvPr id="209944" name="Text Box 24"/>
            <p:cNvSpPr txBox="1">
              <a:spLocks noChangeArrowheads="1"/>
            </p:cNvSpPr>
            <p:nvPr/>
          </p:nvSpPr>
          <p:spPr bwMode="auto">
            <a:xfrm>
              <a:off x="2632" y="3045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2</a:t>
              </a:r>
            </a:p>
          </p:txBody>
        </p:sp>
        <p:sp>
          <p:nvSpPr>
            <p:cNvPr id="209945" name="Text Box 25"/>
            <p:cNvSpPr txBox="1">
              <a:spLocks noChangeArrowheads="1"/>
            </p:cNvSpPr>
            <p:nvPr/>
          </p:nvSpPr>
          <p:spPr bwMode="auto">
            <a:xfrm>
              <a:off x="3445" y="306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1</a:t>
              </a:r>
            </a:p>
          </p:txBody>
        </p:sp>
        <p:sp>
          <p:nvSpPr>
            <p:cNvPr id="209946" name="Text Box 26"/>
            <p:cNvSpPr txBox="1">
              <a:spLocks noChangeArrowheads="1"/>
            </p:cNvSpPr>
            <p:nvPr/>
          </p:nvSpPr>
          <p:spPr bwMode="auto">
            <a:xfrm>
              <a:off x="3657" y="2549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8</a:t>
              </a:r>
            </a:p>
          </p:txBody>
        </p:sp>
        <p:sp>
          <p:nvSpPr>
            <p:cNvPr id="209947" name="Text Box 27"/>
            <p:cNvSpPr txBox="1">
              <a:spLocks noChangeArrowheads="1"/>
            </p:cNvSpPr>
            <p:nvPr/>
          </p:nvSpPr>
          <p:spPr bwMode="auto">
            <a:xfrm>
              <a:off x="2018" y="323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7</a:t>
              </a:r>
            </a:p>
          </p:txBody>
        </p:sp>
      </p:grp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3743848"/>
              </p:ext>
            </p:extLst>
          </p:nvPr>
        </p:nvGraphicFramePr>
        <p:xfrm>
          <a:off x="5205413" y="5889625"/>
          <a:ext cx="355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4" name="Equation" r:id="rId3" imgW="3911400" imgH="838080" progId="Equation.DSMT4">
                  <p:embed/>
                </p:oleObj>
              </mc:Choice>
              <mc:Fallback>
                <p:oleObj name="Equation" r:id="rId3" imgW="3911400" imgH="838080" progId="Equation.DSMT4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5889625"/>
                        <a:ext cx="355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277019" y="1914629"/>
                <a:ext cx="6477000" cy="562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𝑘</m:t>
                      </m:r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=2:</m:t>
                      </m:r>
                      <m:sSubSup>
                        <m:sSubSupPr>
                          <m:ctrlPr>
                            <a:rPr lang="en-US" altLang="zh-CN" b="0" i="1" baseline="0" smtClean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42</m:t>
                          </m:r>
                        </m:sub>
                        <m:sup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 (2)</m:t>
                          </m:r>
                        </m:sup>
                      </m:sSubSup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=5; </m:t>
                      </m:r>
                      <m:sSubSup>
                        <m:sSubSupPr>
                          <m:ctrlPr>
                            <a:rPr lang="en-US" altLang="zh-CN" i="1" baseline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4</m:t>
                          </m:r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 (</m:t>
                          </m:r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2</m:t>
                          </m:r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)</m:t>
                          </m:r>
                        </m:sup>
                      </m:sSubSup>
                      <m:r>
                        <a:rPr lang="en-US" altLang="zh-CN" i="1" baseline="0">
                          <a:latin typeface="Cambria Math"/>
                          <a:ea typeface="宋体" charset="-122"/>
                        </a:rPr>
                        <m:t>=</m:t>
                      </m:r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−</m:t>
                      </m:r>
                      <m:r>
                        <a:rPr lang="en-US" altLang="zh-CN" i="1" baseline="0">
                          <a:latin typeface="Cambria Math"/>
                          <a:ea typeface="宋体" charset="-122"/>
                        </a:rPr>
                        <m:t>5;</m:t>
                      </m:r>
                      <m:sSubSup>
                        <m:sSubSupPr>
                          <m:ctrlPr>
                            <a:rPr lang="en-US" altLang="zh-CN" i="1" baseline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4</m:t>
                          </m:r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5</m:t>
                          </m:r>
                        </m:sub>
                        <m:sup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i="1" baseline="0">
                                  <a:latin typeface="Cambria Math" panose="02040503050406030204" pitchFamily="18" charset="0"/>
                                  <a:ea typeface="宋体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baseline="0" smtClean="0">
                                  <a:latin typeface="Cambria Math"/>
                                  <a:ea typeface="宋体" charset="-122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i="1" baseline="0">
                          <a:latin typeface="Cambria Math"/>
                          <a:ea typeface="宋体" charset="-122"/>
                        </a:rPr>
                        <m:t>=</m:t>
                      </m:r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−2</m:t>
                      </m:r>
                    </m:oMath>
                  </m:oMathPara>
                </a14:m>
                <a:endParaRPr lang="en-US" altLang="zh-CN" baseline="0" dirty="0">
                  <a:ea typeface="宋体" charset="-122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1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019" y="1914629"/>
                <a:ext cx="6477000" cy="5624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Floyd-Warshall algorithm</a:t>
            </a:r>
            <a:endParaRPr lang="en-GB"/>
          </a:p>
        </p:txBody>
      </p:sp>
      <p:grpSp>
        <p:nvGrpSpPr>
          <p:cNvPr id="210948" name="Group 4"/>
          <p:cNvGrpSpPr>
            <a:grpSpLocks/>
          </p:cNvGrpSpPr>
          <p:nvPr/>
        </p:nvGrpSpPr>
        <p:grpSpPr bwMode="auto">
          <a:xfrm>
            <a:off x="1116013" y="2420938"/>
            <a:ext cx="5287962" cy="3559175"/>
            <a:chOff x="1066" y="1933"/>
            <a:chExt cx="3331" cy="2242"/>
          </a:xfrm>
        </p:grpSpPr>
        <p:sp>
          <p:nvSpPr>
            <p:cNvPr id="210949" name="AutoShape 5"/>
            <p:cNvSpPr>
              <a:spLocks noChangeArrowheads="1"/>
            </p:cNvSpPr>
            <p:nvPr/>
          </p:nvSpPr>
          <p:spPr bwMode="auto">
            <a:xfrm>
              <a:off x="1615" y="3689"/>
              <a:ext cx="439" cy="397"/>
            </a:xfrm>
            <a:prstGeom prst="flowChartConnector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5</a:t>
              </a:r>
            </a:p>
          </p:txBody>
        </p:sp>
        <p:sp>
          <p:nvSpPr>
            <p:cNvPr id="210950" name="AutoShape 6"/>
            <p:cNvSpPr>
              <a:spLocks noChangeArrowheads="1"/>
            </p:cNvSpPr>
            <p:nvPr/>
          </p:nvSpPr>
          <p:spPr bwMode="auto">
            <a:xfrm>
              <a:off x="1066" y="2629"/>
              <a:ext cx="439" cy="397"/>
            </a:xfrm>
            <a:prstGeom prst="flowChartConnector">
              <a:avLst/>
            </a:prstGeom>
            <a:solidFill>
              <a:srgbClr val="FF006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1</a:t>
              </a:r>
            </a:p>
          </p:txBody>
        </p:sp>
        <p:sp>
          <p:nvSpPr>
            <p:cNvPr id="210951" name="AutoShape 7"/>
            <p:cNvSpPr>
              <a:spLocks noChangeArrowheads="1"/>
            </p:cNvSpPr>
            <p:nvPr/>
          </p:nvSpPr>
          <p:spPr bwMode="auto">
            <a:xfrm>
              <a:off x="2494" y="1933"/>
              <a:ext cx="439" cy="397"/>
            </a:xfrm>
            <a:prstGeom prst="flowChartConnector">
              <a:avLst/>
            </a:prstGeom>
            <a:solidFill>
              <a:srgbClr val="FF006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2</a:t>
              </a:r>
            </a:p>
          </p:txBody>
        </p:sp>
        <p:sp>
          <p:nvSpPr>
            <p:cNvPr id="210952" name="AutoShape 8"/>
            <p:cNvSpPr>
              <a:spLocks noChangeArrowheads="1"/>
            </p:cNvSpPr>
            <p:nvPr/>
          </p:nvSpPr>
          <p:spPr bwMode="auto">
            <a:xfrm>
              <a:off x="3958" y="2629"/>
              <a:ext cx="439" cy="397"/>
            </a:xfrm>
            <a:prstGeom prst="flowChartConnector">
              <a:avLst/>
            </a:prstGeom>
            <a:solidFill>
              <a:srgbClr val="FF006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3</a:t>
              </a:r>
            </a:p>
          </p:txBody>
        </p:sp>
        <p:sp>
          <p:nvSpPr>
            <p:cNvPr id="210953" name="AutoShape 9"/>
            <p:cNvSpPr>
              <a:spLocks noChangeArrowheads="1"/>
            </p:cNvSpPr>
            <p:nvPr/>
          </p:nvSpPr>
          <p:spPr bwMode="auto">
            <a:xfrm>
              <a:off x="3372" y="3689"/>
              <a:ext cx="439" cy="397"/>
            </a:xfrm>
            <a:prstGeom prst="flowChartConnector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GB" baseline="0">
                  <a:latin typeface="Tahoma" pitchFamily="34" charset="0"/>
                </a:rPr>
                <a:t>4</a:t>
              </a:r>
            </a:p>
          </p:txBody>
        </p:sp>
        <p:sp>
          <p:nvSpPr>
            <p:cNvPr id="210954" name="Line 10"/>
            <p:cNvSpPr>
              <a:spLocks noChangeShapeType="1"/>
            </p:cNvSpPr>
            <p:nvPr/>
          </p:nvSpPr>
          <p:spPr bwMode="auto">
            <a:xfrm flipV="1">
              <a:off x="1469" y="2198"/>
              <a:ext cx="1025" cy="49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5" name="Line 11"/>
            <p:cNvSpPr>
              <a:spLocks noChangeShapeType="1"/>
            </p:cNvSpPr>
            <p:nvPr/>
          </p:nvSpPr>
          <p:spPr bwMode="auto">
            <a:xfrm>
              <a:off x="1359" y="3026"/>
              <a:ext cx="366" cy="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6" name="Line 12"/>
            <p:cNvSpPr>
              <a:spLocks noChangeShapeType="1"/>
            </p:cNvSpPr>
            <p:nvPr/>
          </p:nvSpPr>
          <p:spPr bwMode="auto">
            <a:xfrm>
              <a:off x="2054" y="3887"/>
              <a:ext cx="12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7" name="Line 13"/>
            <p:cNvSpPr>
              <a:spLocks noChangeShapeType="1"/>
            </p:cNvSpPr>
            <p:nvPr/>
          </p:nvSpPr>
          <p:spPr bwMode="auto">
            <a:xfrm flipV="1">
              <a:off x="3702" y="3026"/>
              <a:ext cx="366" cy="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8" name="Line 14"/>
            <p:cNvSpPr>
              <a:spLocks noChangeShapeType="1"/>
            </p:cNvSpPr>
            <p:nvPr/>
          </p:nvSpPr>
          <p:spPr bwMode="auto">
            <a:xfrm flipH="1" flipV="1">
              <a:off x="2933" y="2198"/>
              <a:ext cx="1061" cy="4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9" name="Line 15"/>
            <p:cNvSpPr>
              <a:spLocks noChangeShapeType="1"/>
            </p:cNvSpPr>
            <p:nvPr/>
          </p:nvSpPr>
          <p:spPr bwMode="auto">
            <a:xfrm flipH="1">
              <a:off x="1927" y="2297"/>
              <a:ext cx="713" cy="140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0" name="Freeform 16"/>
            <p:cNvSpPr>
              <a:spLocks/>
            </p:cNvSpPr>
            <p:nvPr/>
          </p:nvSpPr>
          <p:spPr bwMode="auto">
            <a:xfrm>
              <a:off x="2823" y="2330"/>
              <a:ext cx="721" cy="1350"/>
            </a:xfrm>
            <a:custGeom>
              <a:avLst/>
              <a:gdLst>
                <a:gd name="T0" fmla="*/ 0 w 946"/>
                <a:gd name="T1" fmla="*/ 0 h 1955"/>
                <a:gd name="T2" fmla="*/ 946 w 946"/>
                <a:gd name="T3" fmla="*/ 1955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6" h="1955">
                  <a:moveTo>
                    <a:pt x="0" y="0"/>
                  </a:moveTo>
                  <a:lnTo>
                    <a:pt x="946" y="1955"/>
                  </a:ln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>
              <a:off x="1505" y="2794"/>
              <a:ext cx="24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2" name="Line 18"/>
            <p:cNvSpPr>
              <a:spLocks noChangeShapeType="1"/>
            </p:cNvSpPr>
            <p:nvPr/>
          </p:nvSpPr>
          <p:spPr bwMode="auto">
            <a:xfrm flipH="1" flipV="1">
              <a:off x="1505" y="2927"/>
              <a:ext cx="1867" cy="86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3" name="Text Box 19"/>
            <p:cNvSpPr txBox="1">
              <a:spLocks noChangeArrowheads="1"/>
            </p:cNvSpPr>
            <p:nvPr/>
          </p:nvSpPr>
          <p:spPr bwMode="auto">
            <a:xfrm>
              <a:off x="1761" y="226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3</a:t>
              </a:r>
            </a:p>
          </p:txBody>
        </p:sp>
        <p:sp>
          <p:nvSpPr>
            <p:cNvPr id="210964" name="Text Box 20"/>
            <p:cNvSpPr txBox="1">
              <a:spLocks noChangeArrowheads="1"/>
            </p:cNvSpPr>
            <p:nvPr/>
          </p:nvSpPr>
          <p:spPr bwMode="auto">
            <a:xfrm>
              <a:off x="3474" y="224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4</a:t>
              </a:r>
            </a:p>
          </p:txBody>
        </p:sp>
        <p:sp>
          <p:nvSpPr>
            <p:cNvPr id="210965" name="Text Box 21"/>
            <p:cNvSpPr txBox="1">
              <a:spLocks noChangeArrowheads="1"/>
            </p:cNvSpPr>
            <p:nvPr/>
          </p:nvSpPr>
          <p:spPr bwMode="auto">
            <a:xfrm>
              <a:off x="3914" y="3306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-5</a:t>
              </a:r>
            </a:p>
          </p:txBody>
        </p:sp>
        <p:sp>
          <p:nvSpPr>
            <p:cNvPr id="210966" name="Text Box 22"/>
            <p:cNvSpPr txBox="1">
              <a:spLocks noChangeArrowheads="1"/>
            </p:cNvSpPr>
            <p:nvPr/>
          </p:nvSpPr>
          <p:spPr bwMode="auto">
            <a:xfrm>
              <a:off x="2640" y="3887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6</a:t>
              </a:r>
            </a:p>
          </p:txBody>
        </p:sp>
        <p:sp>
          <p:nvSpPr>
            <p:cNvPr id="210967" name="Text Box 23"/>
            <p:cNvSpPr txBox="1">
              <a:spLocks noChangeArrowheads="1"/>
            </p:cNvSpPr>
            <p:nvPr/>
          </p:nvSpPr>
          <p:spPr bwMode="auto">
            <a:xfrm>
              <a:off x="1286" y="3291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-4</a:t>
              </a:r>
            </a:p>
          </p:txBody>
        </p:sp>
        <p:sp>
          <p:nvSpPr>
            <p:cNvPr id="210968" name="Text Box 24"/>
            <p:cNvSpPr txBox="1">
              <a:spLocks noChangeArrowheads="1"/>
            </p:cNvSpPr>
            <p:nvPr/>
          </p:nvSpPr>
          <p:spPr bwMode="auto">
            <a:xfrm>
              <a:off x="2632" y="32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2</a:t>
              </a:r>
            </a:p>
          </p:txBody>
        </p:sp>
        <p:sp>
          <p:nvSpPr>
            <p:cNvPr id="210969" name="Text Box 25"/>
            <p:cNvSpPr txBox="1">
              <a:spLocks noChangeArrowheads="1"/>
            </p:cNvSpPr>
            <p:nvPr/>
          </p:nvSpPr>
          <p:spPr bwMode="auto">
            <a:xfrm>
              <a:off x="3445" y="32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1</a:t>
              </a:r>
            </a:p>
          </p:txBody>
        </p:sp>
        <p:sp>
          <p:nvSpPr>
            <p:cNvPr id="210970" name="Text Box 26"/>
            <p:cNvSpPr txBox="1">
              <a:spLocks noChangeArrowheads="1"/>
            </p:cNvSpPr>
            <p:nvPr/>
          </p:nvSpPr>
          <p:spPr bwMode="auto">
            <a:xfrm>
              <a:off x="3657" y="27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8</a:t>
              </a:r>
            </a:p>
          </p:txBody>
        </p:sp>
        <p:sp>
          <p:nvSpPr>
            <p:cNvPr id="210971" name="Text Box 27"/>
            <p:cNvSpPr txBox="1">
              <a:spLocks noChangeArrowheads="1"/>
            </p:cNvSpPr>
            <p:nvPr/>
          </p:nvSpPr>
          <p:spPr bwMode="auto">
            <a:xfrm>
              <a:off x="2018" y="3457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GB" baseline="0">
                  <a:latin typeface="Tahoma" pitchFamily="34" charset="0"/>
                </a:rPr>
                <a:t>7</a:t>
              </a:r>
            </a:p>
          </p:txBody>
        </p:sp>
      </p:grp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3743848"/>
              </p:ext>
            </p:extLst>
          </p:nvPr>
        </p:nvGraphicFramePr>
        <p:xfrm>
          <a:off x="5205413" y="5889625"/>
          <a:ext cx="355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8" name="Equation" r:id="rId3" imgW="3911400" imgH="838080" progId="Equation.DSMT4">
                  <p:embed/>
                </p:oleObj>
              </mc:Choice>
              <mc:Fallback>
                <p:oleObj name="Equation" r:id="rId3" imgW="3911400" imgH="838080" progId="Equation.DSMT4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5889625"/>
                        <a:ext cx="355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277019" y="1844824"/>
                <a:ext cx="6477000" cy="562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𝑘</m:t>
                      </m:r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=3:</m:t>
                      </m:r>
                      <m:sSubSup>
                        <m:sSubSupPr>
                          <m:ctrlPr>
                            <a:rPr lang="en-US" altLang="zh-CN" b="0" i="1" baseline="0" smtClean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42</m:t>
                          </m:r>
                        </m:sub>
                        <m:sup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 (3)</m:t>
                          </m:r>
                        </m:sup>
                      </m:sSubSup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=−1; </m:t>
                      </m:r>
                      <m:sSubSup>
                        <m:sSubSupPr>
                          <m:ctrlPr>
                            <a:rPr lang="en-US" altLang="zh-CN" i="1" baseline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4</m:t>
                          </m:r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 (</m:t>
                          </m:r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3</m:t>
                          </m:r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)</m:t>
                          </m:r>
                        </m:sup>
                      </m:sSubSup>
                      <m:r>
                        <a:rPr lang="en-US" altLang="zh-CN" i="1" baseline="0">
                          <a:latin typeface="Cambria Math"/>
                          <a:ea typeface="宋体" charset="-122"/>
                        </a:rPr>
                        <m:t>=</m:t>
                      </m:r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−</m:t>
                      </m:r>
                      <m:r>
                        <a:rPr lang="en-US" altLang="zh-CN" i="1" baseline="0">
                          <a:latin typeface="Cambria Math"/>
                          <a:ea typeface="宋体" charset="-122"/>
                        </a:rPr>
                        <m:t>5;</m:t>
                      </m:r>
                      <m:sSubSup>
                        <m:sSubSupPr>
                          <m:ctrlPr>
                            <a:rPr lang="en-US" altLang="zh-CN" i="1" baseline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4</m:t>
                          </m:r>
                          <m:r>
                            <a:rPr lang="en-US" altLang="zh-CN" b="0" i="1" baseline="0" smtClean="0">
                              <a:latin typeface="Cambria Math"/>
                              <a:ea typeface="宋体" charset="-122"/>
                            </a:rPr>
                            <m:t>5</m:t>
                          </m:r>
                        </m:sub>
                        <m:sup>
                          <m:r>
                            <a:rPr lang="en-US" altLang="zh-CN" i="1" baseline="0">
                              <a:latin typeface="Cambria Math"/>
                              <a:ea typeface="宋体" charset="-122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i="1" baseline="0">
                                  <a:latin typeface="Cambria Math" panose="02040503050406030204" pitchFamily="18" charset="0"/>
                                  <a:ea typeface="宋体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baseline="0" smtClean="0">
                                  <a:latin typeface="Cambria Math"/>
                                  <a:ea typeface="宋体" charset="-122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zh-CN" i="1" baseline="0">
                          <a:latin typeface="Cambria Math"/>
                          <a:ea typeface="宋体" charset="-122"/>
                        </a:rPr>
                        <m:t>=</m:t>
                      </m:r>
                      <m:r>
                        <a:rPr lang="en-US" altLang="zh-CN" b="0" i="1" baseline="0" smtClean="0">
                          <a:latin typeface="Cambria Math"/>
                          <a:ea typeface="宋体" charset="-122"/>
                        </a:rPr>
                        <m:t>−2</m:t>
                      </m:r>
                    </m:oMath>
                  </m:oMathPara>
                </a14:m>
                <a:endParaRPr lang="en-US" altLang="zh-CN" baseline="0" dirty="0">
                  <a:ea typeface="宋体" charset="-122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9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019" y="1844824"/>
                <a:ext cx="6477000" cy="5624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696200" cy="120332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Floyd-Warshall algorithm</a:t>
            </a:r>
            <a:endParaRPr lang="en-US" altLang="zh-CN" sz="3200">
              <a:solidFill>
                <a:srgbClr val="FFFF99"/>
              </a:solidFill>
              <a:ea typeface="宋体" charset="-122"/>
            </a:endParaRPr>
          </a:p>
        </p:txBody>
      </p:sp>
      <p:pic>
        <p:nvPicPr>
          <p:cNvPr id="211971" name="Picture 3" descr="floyd_warsh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7643812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2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Floyd-</a:t>
            </a:r>
            <a:r>
              <a:rPr lang="en-GB" dirty="0" err="1" smtClean="0"/>
              <a:t>Warshall</a:t>
            </a:r>
            <a:r>
              <a:rPr lang="en-GB" dirty="0" smtClean="0"/>
              <a:t> </a:t>
            </a:r>
            <a:r>
              <a:rPr lang="en-GB" dirty="0"/>
              <a:t>algorithm </a:t>
            </a:r>
          </a:p>
        </p:txBody>
      </p:sp>
      <p:pic>
        <p:nvPicPr>
          <p:cNvPr id="212995" name="Picture 3" descr="floyd_warsh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7704137" cy="30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2996" name="Text Box 4"/>
              <p:cNvSpPr txBox="1">
                <a:spLocks noChangeArrowheads="1"/>
              </p:cNvSpPr>
              <p:nvPr/>
            </p:nvSpPr>
            <p:spPr bwMode="auto">
              <a:xfrm>
                <a:off x="2483768" y="5085184"/>
                <a:ext cx="3238644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aseline="0" dirty="0" smtClean="0">
                    <a:ea typeface="宋体" charset="-122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altLang="zh-CN" b="0" i="1" baseline="0" smtClean="0">
                        <a:latin typeface="Cambria Math"/>
                        <a:ea typeface="宋体" charset="-122"/>
                      </a:rPr>
                      <m:t>𝑂</m:t>
                    </m:r>
                    <m:r>
                      <a:rPr lang="en-US" altLang="zh-CN" b="0" i="1" baseline="0" smtClean="0">
                        <a:latin typeface="Cambria Math"/>
                        <a:ea typeface="宋体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baseline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b="0" i="1" baseline="0" smtClean="0">
                            <a:latin typeface="Cambria Math"/>
                            <a:ea typeface="宋体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baseline="0" smtClean="0">
                            <a:latin typeface="Cambria Math"/>
                            <a:ea typeface="宋体" charset="-122"/>
                          </a:rPr>
                          <m:t>3</m:t>
                        </m:r>
                      </m:sup>
                    </m:sSup>
                    <m:r>
                      <a:rPr lang="en-US" altLang="zh-CN" b="0" i="1" baseline="0" smtClean="0">
                        <a:latin typeface="Cambria Math"/>
                        <a:ea typeface="宋体" charset="-122"/>
                      </a:rPr>
                      <m:t>)</m:t>
                    </m:r>
                  </m:oMath>
                </a14:m>
                <a:endParaRPr lang="en-US" altLang="zh-CN" baseline="0" dirty="0">
                  <a:ea typeface="宋体" charset="-122"/>
                </a:endParaRPr>
              </a:p>
              <a:p>
                <a:pPr algn="l"/>
                <a:endParaRPr lang="en-US" altLang="zh-CN" baseline="0" dirty="0">
                  <a:ea typeface="宋体" charset="-122"/>
                </a:endParaRPr>
              </a:p>
              <a:p>
                <a:pPr algn="l"/>
                <a:endParaRPr lang="en-US" altLang="zh-CN" baseline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21299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3768" y="5085184"/>
                <a:ext cx="3238644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2820" t="-4061" r="-7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4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Constructing a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0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l-GR" i="1" dirty="0" smtClean="0"/>
                  <a:t>π</a:t>
                </a:r>
                <a:r>
                  <a:rPr lang="en-GB" baseline="-25000" dirty="0" err="1"/>
                  <a:t>i</a:t>
                </a:r>
                <a:r>
                  <a:rPr lang="en-GB" baseline="-25000" dirty="0" err="1">
                    <a:solidFill>
                      <a:srgbClr val="FF0000"/>
                    </a:solidFill>
                  </a:rPr>
                  <a:t>j</a:t>
                </a:r>
                <a:r>
                  <a:rPr lang="en-GB" baseline="30000" dirty="0"/>
                  <a:t>(</a:t>
                </a:r>
                <a:r>
                  <a:rPr lang="en-GB" i="1" baseline="30000" dirty="0"/>
                  <a:t>k</a:t>
                </a:r>
                <a:r>
                  <a:rPr lang="en-GB" baseline="30000" dirty="0"/>
                  <a:t>)</a:t>
                </a:r>
                <a:r>
                  <a:rPr lang="en-GB" dirty="0"/>
                  <a:t>: </a:t>
                </a:r>
                <a:r>
                  <a:rPr lang="en-GB" sz="2400" dirty="0"/>
                  <a:t>the predecessor </a:t>
                </a:r>
                <a:r>
                  <a:rPr lang="en-GB" sz="2400" dirty="0">
                    <a:solidFill>
                      <a:srgbClr val="FF0000"/>
                    </a:solidFill>
                  </a:rPr>
                  <a:t>of vertex </a:t>
                </a:r>
                <a:r>
                  <a:rPr lang="en-GB" sz="2400" i="1" dirty="0">
                    <a:solidFill>
                      <a:srgbClr val="FF0000"/>
                    </a:solidFill>
                  </a:rPr>
                  <a:t>j </a:t>
                </a:r>
                <a:r>
                  <a:rPr lang="en-GB" sz="2400" dirty="0"/>
                  <a:t>on a “shortest path” from vertex </a:t>
                </a:r>
                <a:r>
                  <a:rPr lang="en-GB" sz="2400" i="1" dirty="0"/>
                  <a:t>i</a:t>
                </a:r>
                <a:r>
                  <a:rPr lang="en-GB" sz="2400" dirty="0"/>
                  <a:t> to </a:t>
                </a:r>
                <a:r>
                  <a:rPr lang="en-GB" sz="2400" i="1" dirty="0"/>
                  <a:t>j</a:t>
                </a:r>
                <a:r>
                  <a:rPr lang="en-GB" sz="2400" dirty="0"/>
                  <a:t> with all intermediate vertices in the set {1,2,…,</a:t>
                </a:r>
                <a:r>
                  <a:rPr lang="en-GB" sz="2400" i="1" dirty="0"/>
                  <a:t>k</a:t>
                </a:r>
                <a:r>
                  <a:rPr lang="en-GB" sz="2400" dirty="0"/>
                  <a:t>}.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dirty="0">
                  <a:ea typeface="宋体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dirty="0">
                    <a:ea typeface="宋体" charset="-12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宋体" charset="-122"/>
                      </a:rPr>
                      <m:t>=0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dirty="0">
                  <a:ea typeface="宋体" charset="-12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dirty="0">
                  <a:ea typeface="宋体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dirty="0">
                  <a:ea typeface="宋体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dirty="0">
                    <a:ea typeface="宋体" charset="-12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宋体" charset="-122"/>
                      </a:rPr>
                      <m:t>𝑘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214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525722"/>
              </p:ext>
            </p:extLst>
          </p:nvPr>
        </p:nvGraphicFramePr>
        <p:xfrm>
          <a:off x="2825750" y="3213100"/>
          <a:ext cx="46307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1" name="Equation" r:id="rId4" imgW="1688760" imgH="444240" progId="Equation.DSMT4">
                  <p:embed/>
                </p:oleObj>
              </mc:Choice>
              <mc:Fallback>
                <p:oleObj name="Equation" r:id="rId4" imgW="1688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3213100"/>
                        <a:ext cx="46307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2908300" y="5157788"/>
          <a:ext cx="5294313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2" name="Equation" r:id="rId6" imgW="2044440" imgH="469800" progId="Equation.DSMT4">
                  <p:embed/>
                </p:oleObj>
              </mc:Choice>
              <mc:Fallback>
                <p:oleObj name="Equation" r:id="rId6" imgW="2044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157788"/>
                        <a:ext cx="5294313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019" name="Picture 195" descr="C:\Users\leon\AppData\Local\Microsoft\Windows\Temporary Internet Files\Content.IE5\MLI2O0FS\MC90030831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989464"/>
            <a:ext cx="936104" cy="85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60278904"/>
              </p:ext>
            </p:extLst>
          </p:nvPr>
        </p:nvGraphicFramePr>
        <p:xfrm>
          <a:off x="1115616" y="6437907"/>
          <a:ext cx="35353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3" name="Equation" r:id="rId9" imgW="2882880" imgH="330120" progId="Equation.DSMT4">
                  <p:embed/>
                </p:oleObj>
              </mc:Choice>
              <mc:Fallback>
                <p:oleObj name="Equation" r:id="rId9" imgW="2882880" imgH="33012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437907"/>
                        <a:ext cx="3535363" cy="4048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66"/>
                        </a:solidFill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2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692150"/>
            <a:ext cx="7696200" cy="1060450"/>
          </a:xfrm>
        </p:spPr>
        <p:txBody>
          <a:bodyPr/>
          <a:lstStyle/>
          <a:p>
            <a:r>
              <a:rPr lang="en-US" altLang="zh-CN" sz="4000">
                <a:ea typeface="宋体" charset="-122"/>
              </a:rPr>
              <a:t>Constructing a shortest path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3087141"/>
            <a:ext cx="7620000" cy="28924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ea typeface="宋体" charset="-122"/>
              </a:rPr>
              <a:t>Compute  ∏</a:t>
            </a:r>
            <a:r>
              <a:rPr lang="en-US" altLang="zh-CN" sz="3200" baseline="30000" dirty="0">
                <a:ea typeface="宋体" charset="-122"/>
              </a:rPr>
              <a:t>(0)</a:t>
            </a:r>
            <a:r>
              <a:rPr lang="en-US" altLang="zh-CN" sz="3200" dirty="0"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3200" i="1" dirty="0">
                <a:ea typeface="宋体" charset="-122"/>
              </a:rPr>
              <a:t>                 </a:t>
            </a:r>
            <a:r>
              <a:rPr lang="en-US" altLang="zh-CN" sz="3200" dirty="0">
                <a:ea typeface="宋体" charset="-122"/>
              </a:rPr>
              <a:t>∏</a:t>
            </a:r>
            <a:r>
              <a:rPr lang="en-US" altLang="zh-CN" sz="3200" baseline="30000" dirty="0">
                <a:ea typeface="宋体" charset="-122"/>
              </a:rPr>
              <a:t>(1)</a:t>
            </a:r>
            <a:endParaRPr lang="en-US" altLang="zh-CN" sz="32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ea typeface="宋体" charset="-122"/>
              </a:rPr>
              <a:t>                 ∏</a:t>
            </a:r>
            <a:r>
              <a:rPr lang="en-US" altLang="zh-CN" sz="3200" baseline="30000" dirty="0">
                <a:ea typeface="宋体" charset="-122"/>
              </a:rPr>
              <a:t>(2)</a:t>
            </a:r>
            <a:endParaRPr lang="en-US" altLang="zh-CN" sz="32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ea typeface="宋体" charset="-122"/>
              </a:rPr>
              <a:t>                 …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ea typeface="宋体" charset="-122"/>
              </a:rPr>
              <a:t>                 ∏</a:t>
            </a:r>
            <a:r>
              <a:rPr lang="en-US" altLang="zh-CN" sz="3200" baseline="30000" dirty="0">
                <a:ea typeface="宋体" charset="-122"/>
              </a:rPr>
              <a:t>(</a:t>
            </a:r>
            <a:r>
              <a:rPr lang="en-US" altLang="zh-CN" sz="3200" i="1" baseline="30000" dirty="0">
                <a:ea typeface="宋体" charset="-122"/>
              </a:rPr>
              <a:t>n</a:t>
            </a:r>
            <a:r>
              <a:rPr lang="en-US" altLang="zh-CN" sz="3200" baseline="30000" dirty="0">
                <a:ea typeface="宋体" charset="-122"/>
              </a:rPr>
              <a:t>)</a:t>
            </a:r>
            <a:endParaRPr lang="en-US" altLang="zh-CN" sz="32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200" dirty="0">
              <a:ea typeface="宋体" charset="-122"/>
            </a:endParaRPr>
          </a:p>
        </p:txBody>
      </p:sp>
      <p:graphicFrame>
        <p:nvGraphicFramePr>
          <p:cNvPr id="215044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292403397"/>
              </p:ext>
            </p:extLst>
          </p:nvPr>
        </p:nvGraphicFramePr>
        <p:xfrm>
          <a:off x="2051720" y="2060848"/>
          <a:ext cx="25923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63"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060848"/>
                        <a:ext cx="25923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935" name="Picture 87" descr="C:\Users\leon\AppData\Local\Microsoft\Windows\Temporary Internet Files\Content.IE5\2917W5D4\MC90023411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65737"/>
            <a:ext cx="1230196" cy="18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0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</a:t>
            </a:r>
          </a:p>
        </p:txBody>
      </p:sp>
      <p:grpSp>
        <p:nvGrpSpPr>
          <p:cNvPr id="217091" name="Group 3"/>
          <p:cNvGrpSpPr>
            <a:grpSpLocks/>
          </p:cNvGrpSpPr>
          <p:nvPr/>
        </p:nvGrpSpPr>
        <p:grpSpPr bwMode="auto">
          <a:xfrm>
            <a:off x="1965325" y="2057400"/>
            <a:ext cx="4435475" cy="3927475"/>
            <a:chOff x="1238" y="1296"/>
            <a:chExt cx="2794" cy="2474"/>
          </a:xfrm>
        </p:grpSpPr>
        <p:sp>
          <p:nvSpPr>
            <p:cNvPr id="217092" name="Oval 4"/>
            <p:cNvSpPr>
              <a:spLocks noChangeArrowheads="1"/>
            </p:cNvSpPr>
            <p:nvPr/>
          </p:nvSpPr>
          <p:spPr bwMode="auto">
            <a:xfrm>
              <a:off x="1248" y="2112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aseline="0">
                  <a:ea typeface="宋体" charset="-122"/>
                </a:rPr>
                <a:t>1</a:t>
              </a:r>
            </a:p>
          </p:txBody>
        </p:sp>
        <p:sp>
          <p:nvSpPr>
            <p:cNvPr id="217093" name="Oval 5"/>
            <p:cNvSpPr>
              <a:spLocks noChangeArrowheads="1"/>
            </p:cNvSpPr>
            <p:nvPr/>
          </p:nvSpPr>
          <p:spPr bwMode="auto">
            <a:xfrm>
              <a:off x="1776" y="326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aseline="0">
                  <a:ea typeface="宋体" charset="-122"/>
                </a:rPr>
                <a:t>5</a:t>
              </a:r>
            </a:p>
          </p:txBody>
        </p:sp>
        <p:sp>
          <p:nvSpPr>
            <p:cNvPr id="217094" name="Oval 6"/>
            <p:cNvSpPr>
              <a:spLocks noChangeArrowheads="1"/>
            </p:cNvSpPr>
            <p:nvPr/>
          </p:nvSpPr>
          <p:spPr bwMode="auto">
            <a:xfrm>
              <a:off x="3072" y="326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aseline="0">
                  <a:ea typeface="宋体" charset="-122"/>
                </a:rPr>
                <a:t>4</a:t>
              </a:r>
            </a:p>
          </p:txBody>
        </p:sp>
        <p:sp>
          <p:nvSpPr>
            <p:cNvPr id="217095" name="Oval 7"/>
            <p:cNvSpPr>
              <a:spLocks noChangeArrowheads="1"/>
            </p:cNvSpPr>
            <p:nvPr/>
          </p:nvSpPr>
          <p:spPr bwMode="auto">
            <a:xfrm>
              <a:off x="3696" y="2112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aseline="0">
                  <a:ea typeface="宋体" charset="-122"/>
                </a:rPr>
                <a:t>3</a:t>
              </a:r>
            </a:p>
          </p:txBody>
        </p:sp>
        <p:sp>
          <p:nvSpPr>
            <p:cNvPr id="217096" name="Oval 8"/>
            <p:cNvSpPr>
              <a:spLocks noChangeArrowheads="1"/>
            </p:cNvSpPr>
            <p:nvPr/>
          </p:nvSpPr>
          <p:spPr bwMode="auto">
            <a:xfrm>
              <a:off x="2448" y="1296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aseline="0">
                  <a:ea typeface="宋体" charset="-122"/>
                </a:rPr>
                <a:t>2</a:t>
              </a:r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1488" y="2496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 flipV="1">
              <a:off x="1536" y="1584"/>
              <a:ext cx="9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 flipH="1" flipV="1">
              <a:off x="2784" y="1536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0" name="Line 12"/>
            <p:cNvSpPr>
              <a:spLocks noChangeShapeType="1"/>
            </p:cNvSpPr>
            <p:nvPr/>
          </p:nvSpPr>
          <p:spPr bwMode="auto">
            <a:xfrm>
              <a:off x="1584" y="230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1" name="Line 13"/>
            <p:cNvSpPr>
              <a:spLocks noChangeShapeType="1"/>
            </p:cNvSpPr>
            <p:nvPr/>
          </p:nvSpPr>
          <p:spPr bwMode="auto">
            <a:xfrm>
              <a:off x="2112" y="350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2" name="Line 14"/>
            <p:cNvSpPr>
              <a:spLocks noChangeShapeType="1"/>
            </p:cNvSpPr>
            <p:nvPr/>
          </p:nvSpPr>
          <p:spPr bwMode="auto">
            <a:xfrm flipV="1">
              <a:off x="3360" y="2496"/>
              <a:ext cx="43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3" name="Line 15"/>
            <p:cNvSpPr>
              <a:spLocks noChangeShapeType="1"/>
            </p:cNvSpPr>
            <p:nvPr/>
          </p:nvSpPr>
          <p:spPr bwMode="auto">
            <a:xfrm flipH="1">
              <a:off x="2016" y="1680"/>
              <a:ext cx="52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4" name="Line 16"/>
            <p:cNvSpPr>
              <a:spLocks noChangeShapeType="1"/>
            </p:cNvSpPr>
            <p:nvPr/>
          </p:nvSpPr>
          <p:spPr bwMode="auto">
            <a:xfrm>
              <a:off x="2688" y="1680"/>
              <a:ext cx="48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5" name="Line 17"/>
            <p:cNvSpPr>
              <a:spLocks noChangeShapeType="1"/>
            </p:cNvSpPr>
            <p:nvPr/>
          </p:nvSpPr>
          <p:spPr bwMode="auto">
            <a:xfrm flipH="1" flipV="1">
              <a:off x="1584" y="2400"/>
              <a:ext cx="148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6" name="Text Box 18"/>
            <p:cNvSpPr txBox="1">
              <a:spLocks noChangeArrowheads="1"/>
            </p:cNvSpPr>
            <p:nvPr/>
          </p:nvSpPr>
          <p:spPr bwMode="auto">
            <a:xfrm>
              <a:off x="1718" y="16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aseline="0">
                  <a:ea typeface="宋体" charset="-122"/>
                </a:rPr>
                <a:t>3</a:t>
              </a:r>
            </a:p>
          </p:txBody>
        </p:sp>
        <p:sp>
          <p:nvSpPr>
            <p:cNvPr id="217107" name="Text Box 19"/>
            <p:cNvSpPr txBox="1">
              <a:spLocks noChangeArrowheads="1"/>
            </p:cNvSpPr>
            <p:nvPr/>
          </p:nvSpPr>
          <p:spPr bwMode="auto">
            <a:xfrm>
              <a:off x="3398" y="15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aseline="0">
                  <a:ea typeface="宋体" charset="-122"/>
                </a:rPr>
                <a:t>4</a:t>
              </a:r>
            </a:p>
          </p:txBody>
        </p:sp>
        <p:sp>
          <p:nvSpPr>
            <p:cNvPr id="217108" name="Text Box 20"/>
            <p:cNvSpPr txBox="1">
              <a:spLocks noChangeArrowheads="1"/>
            </p:cNvSpPr>
            <p:nvPr/>
          </p:nvSpPr>
          <p:spPr bwMode="auto">
            <a:xfrm>
              <a:off x="2150" y="29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aseline="0">
                  <a:ea typeface="宋体" charset="-122"/>
                </a:rPr>
                <a:t>7</a:t>
              </a:r>
            </a:p>
          </p:txBody>
        </p:sp>
        <p:sp>
          <p:nvSpPr>
            <p:cNvPr id="217109" name="Text Box 21"/>
            <p:cNvSpPr txBox="1">
              <a:spLocks noChangeArrowheads="1"/>
            </p:cNvSpPr>
            <p:nvPr/>
          </p:nvSpPr>
          <p:spPr bwMode="auto">
            <a:xfrm>
              <a:off x="1238" y="281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aseline="0">
                  <a:ea typeface="宋体" charset="-122"/>
                </a:rPr>
                <a:t>-4</a:t>
              </a:r>
            </a:p>
          </p:txBody>
        </p:sp>
        <p:sp>
          <p:nvSpPr>
            <p:cNvPr id="217110" name="Text Box 22"/>
            <p:cNvSpPr txBox="1">
              <a:spLocks noChangeArrowheads="1"/>
            </p:cNvSpPr>
            <p:nvPr/>
          </p:nvSpPr>
          <p:spPr bwMode="auto">
            <a:xfrm>
              <a:off x="3302" y="22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aseline="0">
                  <a:ea typeface="宋体" charset="-122"/>
                </a:rPr>
                <a:t>8</a:t>
              </a:r>
            </a:p>
          </p:txBody>
        </p:sp>
        <p:sp>
          <p:nvSpPr>
            <p:cNvPr id="217111" name="Text Box 23"/>
            <p:cNvSpPr txBox="1">
              <a:spLocks noChangeArrowheads="1"/>
            </p:cNvSpPr>
            <p:nvPr/>
          </p:nvSpPr>
          <p:spPr bwMode="auto">
            <a:xfrm>
              <a:off x="3110" y="26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aseline="0">
                  <a:ea typeface="宋体" charset="-122"/>
                </a:rPr>
                <a:t>1</a:t>
              </a:r>
            </a:p>
          </p:txBody>
        </p:sp>
        <p:sp>
          <p:nvSpPr>
            <p:cNvPr id="217112" name="Text Box 24"/>
            <p:cNvSpPr txBox="1">
              <a:spLocks noChangeArrowheads="1"/>
            </p:cNvSpPr>
            <p:nvPr/>
          </p:nvSpPr>
          <p:spPr bwMode="auto">
            <a:xfrm>
              <a:off x="3590" y="276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aseline="0">
                  <a:ea typeface="宋体" charset="-122"/>
                </a:rPr>
                <a:t>-5</a:t>
              </a:r>
            </a:p>
          </p:txBody>
        </p:sp>
        <p:sp>
          <p:nvSpPr>
            <p:cNvPr id="217113" name="Text Box 25"/>
            <p:cNvSpPr txBox="1">
              <a:spLocks noChangeArrowheads="1"/>
            </p:cNvSpPr>
            <p:nvPr/>
          </p:nvSpPr>
          <p:spPr bwMode="auto">
            <a:xfrm>
              <a:off x="2678" y="28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aseline="0">
                  <a:ea typeface="宋体" charset="-122"/>
                </a:rPr>
                <a:t>2</a:t>
              </a:r>
            </a:p>
          </p:txBody>
        </p:sp>
        <p:sp>
          <p:nvSpPr>
            <p:cNvPr id="217114" name="Text Box 26"/>
            <p:cNvSpPr txBox="1">
              <a:spLocks noChangeArrowheads="1"/>
            </p:cNvSpPr>
            <p:nvPr/>
          </p:nvSpPr>
          <p:spPr bwMode="auto">
            <a:xfrm>
              <a:off x="2486" y="34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aseline="0">
                  <a:ea typeface="宋体" charset="-122"/>
                </a:rPr>
                <a:t>6</a:t>
              </a:r>
            </a:p>
          </p:txBody>
        </p:sp>
      </p:grpSp>
      <p:pic>
        <p:nvPicPr>
          <p:cNvPr id="225282" name="Picture 2" descr="C:\Users\leon\AppData\Local\Microsoft\Windows\Temporary Internet Files\Content.IE5\CG7IA5R0\MC9003835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7" y="5334000"/>
            <a:ext cx="639101" cy="14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14" name="Group 2"/>
          <p:cNvGrpSpPr>
            <a:grpSpLocks/>
          </p:cNvGrpSpPr>
          <p:nvPr/>
        </p:nvGrpSpPr>
        <p:grpSpPr bwMode="auto">
          <a:xfrm>
            <a:off x="533400" y="914400"/>
            <a:ext cx="8610600" cy="5099050"/>
            <a:chOff x="336" y="576"/>
            <a:chExt cx="5424" cy="3212"/>
          </a:xfrm>
        </p:grpSpPr>
        <p:graphicFrame>
          <p:nvGraphicFramePr>
            <p:cNvPr id="218115" name="Object 3"/>
            <p:cNvGraphicFramePr>
              <a:graphicFrameLocks noChangeAspect="1"/>
            </p:cNvGraphicFramePr>
            <p:nvPr/>
          </p:nvGraphicFramePr>
          <p:xfrm>
            <a:off x="864" y="624"/>
            <a:ext cx="1632" cy="1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46" name="公式" r:id="rId3" imgW="1460160" imgH="1143000" progId="Equation.3">
                    <p:embed/>
                  </p:oleObj>
                </mc:Choice>
                <mc:Fallback>
                  <p:oleObj name="公式" r:id="rId3" imgW="146016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624"/>
                          <a:ext cx="1632" cy="1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116" name="Text Box 4"/>
            <p:cNvSpPr txBox="1">
              <a:spLocks noChangeArrowheads="1"/>
            </p:cNvSpPr>
            <p:nvPr/>
          </p:nvSpPr>
          <p:spPr bwMode="auto">
            <a:xfrm>
              <a:off x="336" y="1152"/>
              <a:ext cx="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aseline="0">
                  <a:ea typeface="宋体" charset="-122"/>
                </a:rPr>
                <a:t>D</a:t>
              </a:r>
              <a:r>
                <a:rPr lang="en-US" altLang="zh-CN">
                  <a:ea typeface="宋体" charset="-122"/>
                </a:rPr>
                <a:t>(0)</a:t>
              </a:r>
              <a:r>
                <a:rPr lang="en-US" altLang="zh-CN" baseline="0">
                  <a:ea typeface="宋体" charset="-122"/>
                </a:rPr>
                <a:t>=</a:t>
              </a:r>
            </a:p>
          </p:txBody>
        </p:sp>
        <p:graphicFrame>
          <p:nvGraphicFramePr>
            <p:cNvPr id="218117" name="Object 5"/>
            <p:cNvGraphicFramePr>
              <a:graphicFrameLocks noChangeAspect="1"/>
            </p:cNvGraphicFramePr>
            <p:nvPr/>
          </p:nvGraphicFramePr>
          <p:xfrm>
            <a:off x="3421" y="576"/>
            <a:ext cx="2339" cy="1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47" name="公式" r:id="rId5" imgW="1993680" imgH="1143000" progId="Equation.3">
                    <p:embed/>
                  </p:oleObj>
                </mc:Choice>
                <mc:Fallback>
                  <p:oleObj name="公式" r:id="rId5" imgW="199368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" y="576"/>
                          <a:ext cx="2339" cy="1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118" name="Text Box 6"/>
            <p:cNvSpPr txBox="1">
              <a:spLocks noChangeArrowheads="1"/>
            </p:cNvSpPr>
            <p:nvPr/>
          </p:nvSpPr>
          <p:spPr bwMode="auto">
            <a:xfrm>
              <a:off x="2928" y="1152"/>
              <a:ext cx="5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ea typeface="宋体" charset="-122"/>
                </a:rPr>
                <a:t>     (0)</a:t>
              </a:r>
              <a:r>
                <a:rPr lang="en-US" altLang="zh-CN" baseline="0">
                  <a:ea typeface="宋体" charset="-122"/>
                </a:rPr>
                <a:t>=</a:t>
              </a:r>
            </a:p>
          </p:txBody>
        </p:sp>
        <p:sp>
          <p:nvSpPr>
            <p:cNvPr id="218119" name="Text Box 7"/>
            <p:cNvSpPr txBox="1">
              <a:spLocks noChangeArrowheads="1"/>
            </p:cNvSpPr>
            <p:nvPr/>
          </p:nvSpPr>
          <p:spPr bwMode="auto">
            <a:xfrm>
              <a:off x="336" y="3024"/>
              <a:ext cx="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aseline="0">
                  <a:ea typeface="宋体" charset="-122"/>
                </a:rPr>
                <a:t>D</a:t>
              </a:r>
              <a:r>
                <a:rPr lang="en-US" altLang="zh-CN">
                  <a:ea typeface="宋体" charset="-122"/>
                </a:rPr>
                <a:t>(1)</a:t>
              </a:r>
              <a:r>
                <a:rPr lang="en-US" altLang="zh-CN" baseline="0">
                  <a:ea typeface="宋体" charset="-122"/>
                </a:rPr>
                <a:t>=</a:t>
              </a:r>
            </a:p>
          </p:txBody>
        </p:sp>
        <p:sp>
          <p:nvSpPr>
            <p:cNvPr id="218120" name="Text Box 8"/>
            <p:cNvSpPr txBox="1">
              <a:spLocks noChangeArrowheads="1"/>
            </p:cNvSpPr>
            <p:nvPr/>
          </p:nvSpPr>
          <p:spPr bwMode="auto">
            <a:xfrm>
              <a:off x="2943" y="2976"/>
              <a:ext cx="4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ea typeface="宋体" charset="-122"/>
                </a:rPr>
                <a:t>   (1)</a:t>
              </a:r>
              <a:r>
                <a:rPr lang="en-US" altLang="zh-CN" baseline="0">
                  <a:ea typeface="宋体" charset="-122"/>
                </a:rPr>
                <a:t>=</a:t>
              </a:r>
            </a:p>
          </p:txBody>
        </p:sp>
        <p:graphicFrame>
          <p:nvGraphicFramePr>
            <p:cNvPr id="218121" name="Object 9"/>
            <p:cNvGraphicFramePr>
              <a:graphicFrameLocks noChangeAspect="1"/>
            </p:cNvGraphicFramePr>
            <p:nvPr/>
          </p:nvGraphicFramePr>
          <p:xfrm>
            <a:off x="857" y="2400"/>
            <a:ext cx="1646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48" name="公式" r:id="rId7" imgW="1460160" imgH="1143000" progId="Equation.3">
                    <p:embed/>
                  </p:oleObj>
                </mc:Choice>
                <mc:Fallback>
                  <p:oleObj name="公式" r:id="rId7" imgW="146016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" y="2400"/>
                          <a:ext cx="1646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22" name="Object 10"/>
            <p:cNvGraphicFramePr>
              <a:graphicFrameLocks noChangeAspect="1"/>
            </p:cNvGraphicFramePr>
            <p:nvPr/>
          </p:nvGraphicFramePr>
          <p:xfrm>
            <a:off x="2928" y="1152"/>
            <a:ext cx="33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49" name="公式" r:id="rId9" imgW="317160" imgH="253800" progId="Equation.3">
                    <p:embed/>
                  </p:oleObj>
                </mc:Choice>
                <mc:Fallback>
                  <p:oleObj name="公式" r:id="rId9" imgW="3171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52"/>
                          <a:ext cx="33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23" name="Object 11"/>
            <p:cNvGraphicFramePr>
              <a:graphicFrameLocks noChangeAspect="1"/>
            </p:cNvGraphicFramePr>
            <p:nvPr/>
          </p:nvGraphicFramePr>
          <p:xfrm>
            <a:off x="2880" y="2976"/>
            <a:ext cx="33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50" name="公式" r:id="rId11" imgW="317160" imgH="253800" progId="Equation.3">
                    <p:embed/>
                  </p:oleObj>
                </mc:Choice>
                <mc:Fallback>
                  <p:oleObj name="公式" r:id="rId11" imgW="3171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76"/>
                          <a:ext cx="33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24" name="Object 12"/>
            <p:cNvGraphicFramePr>
              <a:graphicFrameLocks noChangeAspect="1"/>
            </p:cNvGraphicFramePr>
            <p:nvPr/>
          </p:nvGraphicFramePr>
          <p:xfrm>
            <a:off x="3421" y="2448"/>
            <a:ext cx="2339" cy="1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51" name="公式" r:id="rId13" imgW="1993680" imgH="1143000" progId="Equation.3">
                    <p:embed/>
                  </p:oleObj>
                </mc:Choice>
                <mc:Fallback>
                  <p:oleObj name="公式" r:id="rId13" imgW="199368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" y="2448"/>
                          <a:ext cx="2339" cy="1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73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1400175" y="533400"/>
          <a:ext cx="25225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70" name="公式" r:id="rId3" imgW="1422360" imgH="1143000" progId="Equation.3">
                  <p:embed/>
                </p:oleObj>
              </mc:Choice>
              <mc:Fallback>
                <p:oleObj name="公式" r:id="rId3" imgW="1422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33400"/>
                        <a:ext cx="25225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528638" y="18288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D</a:t>
            </a:r>
            <a:r>
              <a:rPr lang="en-US" altLang="zh-CN">
                <a:ea typeface="宋体" charset="-122"/>
              </a:rPr>
              <a:t>(2)</a:t>
            </a:r>
            <a:r>
              <a:rPr lang="en-US" altLang="zh-CN" baseline="0">
                <a:ea typeface="宋体" charset="-122"/>
              </a:rPr>
              <a:t>=</a:t>
            </a:r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5334000" y="533400"/>
          <a:ext cx="371316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71" name="公式" r:id="rId5" imgW="1993680" imgH="1143000" progId="Equation.3">
                  <p:embed/>
                </p:oleObj>
              </mc:Choice>
              <mc:Fallback>
                <p:oleObj name="公式" r:id="rId5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"/>
                        <a:ext cx="3713163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4643438" y="1828800"/>
            <a:ext cx="84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ea typeface="宋体" charset="-122"/>
              </a:rPr>
              <a:t>     (2)</a:t>
            </a:r>
            <a:r>
              <a:rPr lang="en-US" altLang="zh-CN" baseline="0">
                <a:ea typeface="宋体" charset="-122"/>
              </a:rPr>
              <a:t>=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609600" y="3657600"/>
            <a:ext cx="814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D</a:t>
            </a:r>
            <a:r>
              <a:rPr lang="en-US" altLang="zh-CN">
                <a:ea typeface="宋体" charset="-122"/>
              </a:rPr>
              <a:t>(3)</a:t>
            </a:r>
            <a:r>
              <a:rPr lang="en-US" altLang="zh-CN" baseline="0">
                <a:ea typeface="宋体" charset="-122"/>
              </a:rPr>
              <a:t>=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4667250" y="3657600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ea typeface="宋体" charset="-122"/>
              </a:rPr>
              <a:t>   (3)</a:t>
            </a:r>
            <a:r>
              <a:rPr lang="en-US" altLang="zh-CN" baseline="0">
                <a:ea typeface="宋体" charset="-122"/>
              </a:rPr>
              <a:t>=</a:t>
            </a:r>
          </a:p>
        </p:txBody>
      </p:sp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1371600" y="2971800"/>
          <a:ext cx="26368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72" name="公式" r:id="rId7" imgW="1473120" imgH="1143000" progId="Equation.3">
                  <p:embed/>
                </p:oleObj>
              </mc:Choice>
              <mc:Fallback>
                <p:oleObj name="公式" r:id="rId7" imgW="1473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263683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4643438" y="18288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73" name="公式" r:id="rId9" imgW="317160" imgH="253800" progId="Equation.3">
                  <p:embed/>
                </p:oleObj>
              </mc:Choice>
              <mc:Fallback>
                <p:oleObj name="公式" r:id="rId9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288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6" name="Object 10"/>
          <p:cNvGraphicFramePr>
            <a:graphicFrameLocks noChangeAspect="1"/>
          </p:cNvGraphicFramePr>
          <p:nvPr/>
        </p:nvGraphicFramePr>
        <p:xfrm>
          <a:off x="4572000" y="36576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74" name="公式" r:id="rId11" imgW="317160" imgH="253800" progId="Equation.3">
                  <p:embed/>
                </p:oleObj>
              </mc:Choice>
              <mc:Fallback>
                <p:oleObj name="公式" r:id="rId11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576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7" name="Object 11"/>
          <p:cNvGraphicFramePr>
            <a:graphicFrameLocks noChangeAspect="1"/>
          </p:cNvGraphicFramePr>
          <p:nvPr/>
        </p:nvGraphicFramePr>
        <p:xfrm>
          <a:off x="5334000" y="3048000"/>
          <a:ext cx="3713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75" name="公式" r:id="rId13" imgW="1993680" imgH="1143000" progId="Equation.3">
                  <p:embed/>
                </p:oleObj>
              </mc:Choice>
              <mc:Fallback>
                <p:oleObj name="公式" r:id="rId13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0"/>
                        <a:ext cx="371316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Applying single-source shortest path algorithms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89888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3366FF"/>
                </a:solidFill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400" dirty="0">
                <a:solidFill>
                  <a:srgbClr val="3366FF"/>
                </a:solidFill>
                <a:ea typeface="宋体" pitchFamily="2" charset="-122"/>
                <a:sym typeface="Symbol" pitchFamily="18" charset="2"/>
              </a:rPr>
              <a:t>there are no negative weight edges, </a:t>
            </a:r>
            <a:r>
              <a:rPr lang="en-US" altLang="zh-CN" sz="2400" dirty="0" err="1">
                <a:solidFill>
                  <a:srgbClr val="3366FF"/>
                </a:solidFill>
                <a:ea typeface="宋体" pitchFamily="2" charset="-122"/>
                <a:sym typeface="Symbol" pitchFamily="18" charset="2"/>
              </a:rPr>
              <a:t>Dijkstra’s</a:t>
            </a:r>
            <a:r>
              <a:rPr lang="en-US" altLang="zh-CN" sz="2400" dirty="0">
                <a:solidFill>
                  <a:srgbClr val="3366FF"/>
                </a:solidFill>
                <a:ea typeface="宋体" pitchFamily="2" charset="-122"/>
                <a:sym typeface="Symbol" pitchFamily="18" charset="2"/>
              </a:rPr>
              <a:t> algorithm can be </a:t>
            </a:r>
            <a:r>
              <a:rPr lang="en-US" altLang="zh-CN" sz="2400" dirty="0" smtClean="0">
                <a:solidFill>
                  <a:srgbClr val="3366FF"/>
                </a:solidFill>
                <a:ea typeface="宋体" pitchFamily="2" charset="-122"/>
                <a:sym typeface="Symbol" pitchFamily="18" charset="2"/>
              </a:rPr>
              <a:t>used, otherwise</a:t>
            </a:r>
            <a:r>
              <a:rPr lang="en-US" altLang="zh-CN" sz="2400" dirty="0">
                <a:solidFill>
                  <a:srgbClr val="3366FF"/>
                </a:solidFill>
                <a:ea typeface="宋体" pitchFamily="2" charset="-122"/>
                <a:sym typeface="Symbol" pitchFamily="18" charset="2"/>
              </a:rPr>
              <a:t>, Bellman-Ford’s algorithm can be </a:t>
            </a:r>
            <a:r>
              <a:rPr lang="en-US" altLang="zh-CN" sz="2400" dirty="0" smtClean="0">
                <a:solidFill>
                  <a:srgbClr val="3366FF"/>
                </a:solidFill>
                <a:ea typeface="宋体" pitchFamily="2" charset="-122"/>
                <a:sym typeface="Symbol" pitchFamily="18" charset="2"/>
              </a:rPr>
              <a:t>used.</a:t>
            </a:r>
            <a:endParaRPr lang="en-US" altLang="zh-CN" sz="2400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66"/>
                </a:solidFill>
                <a:ea typeface="宋体" pitchFamily="2" charset="-122"/>
              </a:rPr>
              <a:t>Question</a:t>
            </a:r>
            <a:r>
              <a:rPr lang="en-US" altLang="zh-CN" sz="2400" dirty="0">
                <a:ea typeface="宋体" pitchFamily="2" charset="-122"/>
              </a:rPr>
              <a:t>: Can we do better? </a:t>
            </a:r>
            <a:r>
              <a:rPr lang="en-US" altLang="zh-CN" sz="2400" dirty="0" smtClean="0">
                <a:ea typeface="宋体" pitchFamily="2" charset="-122"/>
              </a:rPr>
              <a:t>  How</a:t>
            </a:r>
            <a:r>
              <a:rPr lang="en-US" altLang="zh-CN" sz="2400" dirty="0">
                <a:ea typeface="宋体" pitchFamily="2" charset="-122"/>
              </a:rPr>
              <a:t>?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08772795"/>
                  </p:ext>
                </p:extLst>
              </p:nvPr>
            </p:nvGraphicFramePr>
            <p:xfrm>
              <a:off x="827584" y="4293096"/>
              <a:ext cx="7980039" cy="2126704"/>
            </p:xfrm>
            <a:graphic>
              <a:graphicData uri="http://schemas.openxmlformats.org/drawingml/2006/table">
                <a:tbl>
                  <a:tblPr/>
                  <a:tblGrid>
                    <a:gridCol w="2660013"/>
                    <a:gridCol w="2660013"/>
                    <a:gridCol w="2660013"/>
                  </a:tblGrid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Algorithm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Extra constraints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Time complexity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With</a:t>
                          </a:r>
                          <a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en-US" altLang="zh-CN" sz="2400" b="0" i="1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Dijkastra</a:t>
                          </a:r>
                          <a:endPara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/>
                                    <a:ea typeface="宋体" charset="-122"/>
                                    <a:cs typeface="Times New Roman" pitchFamily="18" charset="0"/>
                                  </a:rPr>
                                  <m:t>𝑤</m:t>
                                </m:r>
                                <m:r>
                                  <a:rPr kumimoji="0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kumimoji="0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lgV+VE)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043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With</a:t>
                          </a:r>
                          <a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 Bellman-Ford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E)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08772795"/>
                  </p:ext>
                </p:extLst>
              </p:nvPr>
            </p:nvGraphicFramePr>
            <p:xfrm>
              <a:off x="827584" y="4293096"/>
              <a:ext cx="7980039" cy="2126704"/>
            </p:xfrm>
            <a:graphic>
              <a:graphicData uri="http://schemas.openxmlformats.org/drawingml/2006/table">
                <a:tbl>
                  <a:tblPr/>
                  <a:tblGrid>
                    <a:gridCol w="2660013"/>
                    <a:gridCol w="2660013"/>
                    <a:gridCol w="2660013"/>
                  </a:tblGrid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Algorithm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Extra constraints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Time complexity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With</a:t>
                          </a:r>
                          <a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 </a:t>
                          </a:r>
                          <a:r>
                            <a:rPr kumimoji="0" lang="en-US" altLang="zh-CN" sz="2400" b="0" i="1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Dijkastra</a:t>
                          </a:r>
                          <a:endPara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03432" t="-107759" r="-99771" b="-100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lgV+VE)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043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With</a:t>
                          </a:r>
                          <a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 Bellman-Ford</a:t>
                          </a:r>
                          <a:endPara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E)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圆角矩形 1"/>
          <p:cNvSpPr/>
          <p:nvPr/>
        </p:nvSpPr>
        <p:spPr bwMode="auto">
          <a:xfrm>
            <a:off x="683568" y="2708920"/>
            <a:ext cx="5040560" cy="5760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2" name="Object 2"/>
          <p:cNvGraphicFramePr>
            <a:graphicFrameLocks noChangeAspect="1"/>
          </p:cNvGraphicFramePr>
          <p:nvPr/>
        </p:nvGraphicFramePr>
        <p:xfrm>
          <a:off x="1371600" y="533400"/>
          <a:ext cx="256857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4" name="公式" r:id="rId3" imgW="1447560" imgH="1143000" progId="Equation.3">
                  <p:embed/>
                </p:oleObj>
              </mc:Choice>
              <mc:Fallback>
                <p:oleObj name="公式" r:id="rId3" imgW="1447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"/>
                        <a:ext cx="2568575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528638" y="18288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D</a:t>
            </a:r>
            <a:r>
              <a:rPr lang="en-US" altLang="zh-CN">
                <a:ea typeface="宋体" charset="-122"/>
              </a:rPr>
              <a:t>(4)</a:t>
            </a:r>
            <a:r>
              <a:rPr lang="en-US" altLang="zh-CN" baseline="0">
                <a:ea typeface="宋体" charset="-122"/>
              </a:rPr>
              <a:t>=</a:t>
            </a: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5257800" y="533400"/>
          <a:ext cx="3713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5" name="公式" r:id="rId5" imgW="1993680" imgH="1143000" progId="Equation.3">
                  <p:embed/>
                </p:oleObj>
              </mc:Choice>
              <mc:Fallback>
                <p:oleObj name="公式" r:id="rId5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400"/>
                        <a:ext cx="371316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4495800" y="18288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ea typeface="宋体" charset="-122"/>
              </a:rPr>
              <a:t>     (4)</a:t>
            </a:r>
            <a:r>
              <a:rPr lang="en-US" altLang="zh-CN" baseline="0">
                <a:ea typeface="宋体" charset="-122"/>
              </a:rPr>
              <a:t>=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528638" y="42672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D</a:t>
            </a:r>
            <a:r>
              <a:rPr lang="en-US" altLang="zh-CN">
                <a:ea typeface="宋体" charset="-122"/>
              </a:rPr>
              <a:t>(5)</a:t>
            </a:r>
            <a:r>
              <a:rPr lang="en-US" altLang="zh-CN" baseline="0">
                <a:ea typeface="宋体" charset="-122"/>
              </a:rPr>
              <a:t>=</a:t>
            </a: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44958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ea typeface="宋体" charset="-122"/>
              </a:rPr>
              <a:t>   (5)</a:t>
            </a:r>
            <a:r>
              <a:rPr lang="en-US" altLang="zh-CN" baseline="0">
                <a:ea typeface="宋体" charset="-122"/>
              </a:rPr>
              <a:t>=</a:t>
            </a:r>
          </a:p>
        </p:txBody>
      </p:sp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1447800" y="2819400"/>
          <a:ext cx="259238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6" name="公式" r:id="rId7" imgW="1447560" imgH="1143000" progId="Equation.3">
                  <p:embed/>
                </p:oleObj>
              </mc:Choice>
              <mc:Fallback>
                <p:oleObj name="公式" r:id="rId7" imgW="1447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259238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9" name="Object 9"/>
          <p:cNvGraphicFramePr>
            <a:graphicFrameLocks noChangeAspect="1"/>
          </p:cNvGraphicFramePr>
          <p:nvPr/>
        </p:nvGraphicFramePr>
        <p:xfrm>
          <a:off x="4343400" y="1828800"/>
          <a:ext cx="7572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7" name="公式" r:id="rId9" imgW="317160" imgH="253800" progId="Equation.3">
                  <p:embed/>
                </p:oleObj>
              </mc:Choice>
              <mc:Fallback>
                <p:oleObj name="公式" r:id="rId9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8800"/>
                        <a:ext cx="75723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4343400" y="41148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8" name="公式" r:id="rId11" imgW="317160" imgH="253800" progId="Equation.3">
                  <p:embed/>
                </p:oleObj>
              </mc:Choice>
              <mc:Fallback>
                <p:oleObj name="公式" r:id="rId11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1" name="Object 11"/>
          <p:cNvGraphicFramePr>
            <a:graphicFrameLocks noChangeAspect="1"/>
          </p:cNvGraphicFramePr>
          <p:nvPr/>
        </p:nvGraphicFramePr>
        <p:xfrm>
          <a:off x="5181600" y="2895600"/>
          <a:ext cx="3713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99" name="公式" r:id="rId13" imgW="1993680" imgH="1143000" progId="Equation.3">
                  <p:embed/>
                </p:oleObj>
              </mc:Choice>
              <mc:Fallback>
                <p:oleObj name="公式" r:id="rId13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95600"/>
                        <a:ext cx="371316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7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Oval 2"/>
          <p:cNvSpPr>
            <a:spLocks noChangeArrowheads="1"/>
          </p:cNvSpPr>
          <p:nvPr/>
        </p:nvSpPr>
        <p:spPr bwMode="auto">
          <a:xfrm>
            <a:off x="1981200" y="33528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aseline="0">
                <a:ea typeface="宋体" charset="-122"/>
              </a:rPr>
              <a:t>1</a:t>
            </a:r>
          </a:p>
        </p:txBody>
      </p:sp>
      <p:sp>
        <p:nvSpPr>
          <p:cNvPr id="221187" name="Oval 3"/>
          <p:cNvSpPr>
            <a:spLocks noChangeArrowheads="1"/>
          </p:cNvSpPr>
          <p:nvPr/>
        </p:nvSpPr>
        <p:spPr bwMode="auto">
          <a:xfrm>
            <a:off x="2819400" y="51816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aseline="0">
                <a:ea typeface="宋体" charset="-122"/>
              </a:rPr>
              <a:t>5</a:t>
            </a:r>
          </a:p>
        </p:txBody>
      </p:sp>
      <p:sp>
        <p:nvSpPr>
          <p:cNvPr id="221188" name="Oval 4"/>
          <p:cNvSpPr>
            <a:spLocks noChangeArrowheads="1"/>
          </p:cNvSpPr>
          <p:nvPr/>
        </p:nvSpPr>
        <p:spPr bwMode="auto">
          <a:xfrm>
            <a:off x="4876800" y="51816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aseline="0">
                <a:ea typeface="宋体" charset="-122"/>
              </a:rPr>
              <a:t>4</a:t>
            </a:r>
          </a:p>
        </p:txBody>
      </p:sp>
      <p:sp>
        <p:nvSpPr>
          <p:cNvPr id="221189" name="Oval 5"/>
          <p:cNvSpPr>
            <a:spLocks noChangeArrowheads="1"/>
          </p:cNvSpPr>
          <p:nvPr/>
        </p:nvSpPr>
        <p:spPr bwMode="auto">
          <a:xfrm>
            <a:off x="5867400" y="33528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aseline="0">
                <a:ea typeface="宋体" charset="-122"/>
              </a:rPr>
              <a:t>3</a:t>
            </a:r>
          </a:p>
        </p:txBody>
      </p:sp>
      <p:sp>
        <p:nvSpPr>
          <p:cNvPr id="221190" name="Oval 6"/>
          <p:cNvSpPr>
            <a:spLocks noChangeArrowheads="1"/>
          </p:cNvSpPr>
          <p:nvPr/>
        </p:nvSpPr>
        <p:spPr bwMode="auto">
          <a:xfrm>
            <a:off x="3886200" y="20574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aseline="0">
                <a:ea typeface="宋体" charset="-122"/>
              </a:rPr>
              <a:t>2</a:t>
            </a:r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2362200" y="3962400"/>
            <a:ext cx="5334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92" name="Line 8"/>
          <p:cNvSpPr>
            <a:spLocks noChangeShapeType="1"/>
          </p:cNvSpPr>
          <p:nvPr/>
        </p:nvSpPr>
        <p:spPr bwMode="auto">
          <a:xfrm flipV="1">
            <a:off x="2438400" y="25146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93" name="Line 9"/>
          <p:cNvSpPr>
            <a:spLocks noChangeShapeType="1"/>
          </p:cNvSpPr>
          <p:nvPr/>
        </p:nvSpPr>
        <p:spPr bwMode="auto">
          <a:xfrm flipH="1" flipV="1">
            <a:off x="4419600" y="2438400"/>
            <a:ext cx="1524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94" name="Line 10"/>
          <p:cNvSpPr>
            <a:spLocks noChangeShapeType="1"/>
          </p:cNvSpPr>
          <p:nvPr/>
        </p:nvSpPr>
        <p:spPr bwMode="auto">
          <a:xfrm>
            <a:off x="2514600" y="3657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95" name="Line 11"/>
          <p:cNvSpPr>
            <a:spLocks noChangeShapeType="1"/>
          </p:cNvSpPr>
          <p:nvPr/>
        </p:nvSpPr>
        <p:spPr bwMode="auto">
          <a:xfrm>
            <a:off x="3352800" y="5562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96" name="Line 12"/>
          <p:cNvSpPr>
            <a:spLocks noChangeShapeType="1"/>
          </p:cNvSpPr>
          <p:nvPr/>
        </p:nvSpPr>
        <p:spPr bwMode="auto">
          <a:xfrm flipV="1">
            <a:off x="5334000" y="3962400"/>
            <a:ext cx="6858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97" name="Line 13"/>
          <p:cNvSpPr>
            <a:spLocks noChangeShapeType="1"/>
          </p:cNvSpPr>
          <p:nvPr/>
        </p:nvSpPr>
        <p:spPr bwMode="auto">
          <a:xfrm flipH="1">
            <a:off x="3200400" y="2667000"/>
            <a:ext cx="83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98" name="Line 14"/>
          <p:cNvSpPr>
            <a:spLocks noChangeShapeType="1"/>
          </p:cNvSpPr>
          <p:nvPr/>
        </p:nvSpPr>
        <p:spPr bwMode="auto">
          <a:xfrm>
            <a:off x="4267200" y="2667000"/>
            <a:ext cx="762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99" name="Line 15"/>
          <p:cNvSpPr>
            <a:spLocks noChangeShapeType="1"/>
          </p:cNvSpPr>
          <p:nvPr/>
        </p:nvSpPr>
        <p:spPr bwMode="auto">
          <a:xfrm flipH="1" flipV="1">
            <a:off x="2514600" y="3810000"/>
            <a:ext cx="2362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2727325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3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5394325" y="2479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4</a:t>
            </a:r>
          </a:p>
        </p:txBody>
      </p:sp>
      <p:sp>
        <p:nvSpPr>
          <p:cNvPr id="221202" name="Text Box 18"/>
          <p:cNvSpPr txBox="1">
            <a:spLocks noChangeArrowheads="1"/>
          </p:cNvSpPr>
          <p:nvPr/>
        </p:nvSpPr>
        <p:spPr bwMode="auto">
          <a:xfrm>
            <a:off x="3413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7</a:t>
            </a:r>
          </a:p>
        </p:txBody>
      </p:sp>
      <p:sp>
        <p:nvSpPr>
          <p:cNvPr id="221203" name="Text Box 19"/>
          <p:cNvSpPr txBox="1">
            <a:spLocks noChangeArrowheads="1"/>
          </p:cNvSpPr>
          <p:nvPr/>
        </p:nvSpPr>
        <p:spPr bwMode="auto">
          <a:xfrm>
            <a:off x="1965325" y="4460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-4</a:t>
            </a:r>
          </a:p>
        </p:txBody>
      </p:sp>
      <p:sp>
        <p:nvSpPr>
          <p:cNvPr id="221204" name="Text Box 20"/>
          <p:cNvSpPr txBox="1">
            <a:spLocks noChangeArrowheads="1"/>
          </p:cNvSpPr>
          <p:nvPr/>
        </p:nvSpPr>
        <p:spPr bwMode="auto">
          <a:xfrm>
            <a:off x="5241925" y="3622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8</a:t>
            </a:r>
          </a:p>
        </p:txBody>
      </p:sp>
      <p:sp>
        <p:nvSpPr>
          <p:cNvPr id="221205" name="Text Box 21"/>
          <p:cNvSpPr txBox="1">
            <a:spLocks noChangeArrowheads="1"/>
          </p:cNvSpPr>
          <p:nvPr/>
        </p:nvSpPr>
        <p:spPr bwMode="auto">
          <a:xfrm>
            <a:off x="4937125" y="4232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1</a:t>
            </a:r>
          </a:p>
        </p:txBody>
      </p:sp>
      <p:sp>
        <p:nvSpPr>
          <p:cNvPr id="221206" name="Text Box 22"/>
          <p:cNvSpPr txBox="1">
            <a:spLocks noChangeArrowheads="1"/>
          </p:cNvSpPr>
          <p:nvPr/>
        </p:nvSpPr>
        <p:spPr bwMode="auto">
          <a:xfrm>
            <a:off x="5699125" y="43846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-5</a:t>
            </a:r>
          </a:p>
        </p:txBody>
      </p:sp>
      <p:sp>
        <p:nvSpPr>
          <p:cNvPr id="221207" name="Text Box 23"/>
          <p:cNvSpPr txBox="1">
            <a:spLocks noChangeArrowheads="1"/>
          </p:cNvSpPr>
          <p:nvPr/>
        </p:nvSpPr>
        <p:spPr bwMode="auto">
          <a:xfrm>
            <a:off x="42513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2</a:t>
            </a: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3946525" y="552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6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898525" y="57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baseline="0">
              <a:ea typeface="宋体" charset="-122"/>
            </a:endParaRPr>
          </a:p>
        </p:txBody>
      </p:sp>
      <p:graphicFrame>
        <p:nvGraphicFramePr>
          <p:cNvPr id="221210" name="Object 26"/>
          <p:cNvGraphicFramePr>
            <a:graphicFrameLocks noChangeAspect="1"/>
          </p:cNvGraphicFramePr>
          <p:nvPr/>
        </p:nvGraphicFramePr>
        <p:xfrm>
          <a:off x="3733800" y="914400"/>
          <a:ext cx="8413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58" name="Equation" r:id="rId3" imgW="228600" imgH="215640" progId="Equation.3">
                  <p:embed/>
                </p:oleObj>
              </mc:Choice>
              <mc:Fallback>
                <p:oleObj name="Equation" r:id="rId3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914400"/>
                        <a:ext cx="8413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228600" y="990600"/>
            <a:ext cx="360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aseline="0">
                <a:ea typeface="宋体" charset="-122"/>
              </a:rPr>
              <a:t>Shortest path from 1 to 2 in </a:t>
            </a:r>
          </a:p>
        </p:txBody>
      </p:sp>
    </p:spTree>
    <p:extLst>
      <p:ext uri="{BB962C8B-B14F-4D97-AF65-F5344CB8AC3E}">
        <p14:creationId xmlns:p14="http://schemas.microsoft.com/office/powerpoint/2010/main" val="29118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Transitive closure of a directed graph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tabLst>
                <a:tab pos="476250" algn="l"/>
              </a:tabLst>
            </a:pPr>
            <a:r>
              <a:rPr lang="en-GB" dirty="0"/>
              <a:t> </a:t>
            </a:r>
            <a:r>
              <a:rPr lang="en-GB" sz="2400" dirty="0">
                <a:solidFill>
                  <a:srgbClr val="FF0066"/>
                </a:solidFill>
              </a:rPr>
              <a:t>Transitive closure</a:t>
            </a:r>
            <a:r>
              <a:rPr lang="en-GB" sz="2400" dirty="0"/>
              <a:t> of a graph </a:t>
            </a:r>
            <a:r>
              <a:rPr lang="en-GB" sz="2400" i="1" dirty="0"/>
              <a:t>G</a:t>
            </a:r>
            <a:r>
              <a:rPr lang="en-GB" sz="2400" dirty="0"/>
              <a:t>=(</a:t>
            </a:r>
            <a:r>
              <a:rPr lang="en-GB" sz="2400" i="1" dirty="0"/>
              <a:t>V</a:t>
            </a:r>
            <a:r>
              <a:rPr lang="en-GB" sz="2400" dirty="0" smtClean="0"/>
              <a:t>, </a:t>
            </a:r>
            <a:r>
              <a:rPr lang="en-GB" sz="2400" i="1" dirty="0" smtClean="0"/>
              <a:t>E</a:t>
            </a:r>
            <a:r>
              <a:rPr lang="en-GB" sz="2400" dirty="0"/>
              <a:t>) is defined as the graph </a:t>
            </a:r>
            <a:r>
              <a:rPr lang="en-GB" sz="2400" i="1" dirty="0"/>
              <a:t>G</a:t>
            </a:r>
            <a:r>
              <a:rPr lang="en-GB" sz="2400" baseline="30000" dirty="0"/>
              <a:t>*</a:t>
            </a:r>
            <a:r>
              <a:rPr lang="en-GB" sz="2400" dirty="0"/>
              <a:t> = (</a:t>
            </a:r>
            <a:r>
              <a:rPr lang="en-GB" sz="2400" i="1" dirty="0"/>
              <a:t>V</a:t>
            </a:r>
            <a:r>
              <a:rPr lang="en-GB" sz="2400" dirty="0" smtClean="0"/>
              <a:t>, </a:t>
            </a:r>
            <a:r>
              <a:rPr lang="en-GB" sz="2400" i="1" dirty="0" smtClean="0"/>
              <a:t>E</a:t>
            </a:r>
            <a:r>
              <a:rPr lang="en-GB" sz="2400" baseline="30000" dirty="0"/>
              <a:t>*</a:t>
            </a:r>
            <a:r>
              <a:rPr lang="en-GB" sz="2400" dirty="0"/>
              <a:t>), where </a:t>
            </a:r>
          </a:p>
          <a:p>
            <a:pPr marL="0" indent="0">
              <a:buFont typeface="Wingdings" pitchFamily="2" charset="2"/>
              <a:buNone/>
              <a:tabLst>
                <a:tab pos="476250" algn="l"/>
              </a:tabLst>
            </a:pPr>
            <a:r>
              <a:rPr lang="en-GB" sz="2400" i="1" dirty="0"/>
              <a:t>           E</a:t>
            </a:r>
            <a:r>
              <a:rPr lang="en-GB" sz="2400" baseline="30000" dirty="0"/>
              <a:t>*</a:t>
            </a:r>
            <a:r>
              <a:rPr lang="en-GB" sz="2400" dirty="0"/>
              <a:t> = </a:t>
            </a:r>
            <a:r>
              <a:rPr lang="en-GB" sz="3200" dirty="0"/>
              <a:t>{</a:t>
            </a:r>
            <a:r>
              <a:rPr lang="en-GB" sz="2400" dirty="0"/>
              <a:t>(</a:t>
            </a:r>
            <a:r>
              <a:rPr lang="en-GB" sz="2400" i="1" dirty="0"/>
              <a:t>i</a:t>
            </a:r>
            <a:r>
              <a:rPr lang="en-GB" sz="2400" dirty="0"/>
              <a:t>, </a:t>
            </a:r>
            <a:r>
              <a:rPr lang="en-GB" sz="2400" i="1" dirty="0"/>
              <a:t>j</a:t>
            </a:r>
            <a:r>
              <a:rPr lang="en-GB" sz="2400" dirty="0"/>
              <a:t>): there is a path from </a:t>
            </a:r>
            <a:r>
              <a:rPr lang="en-GB" sz="2400" i="1" dirty="0"/>
              <a:t>i</a:t>
            </a:r>
            <a:r>
              <a:rPr lang="en-GB" sz="2400" dirty="0"/>
              <a:t> to </a:t>
            </a:r>
            <a:r>
              <a:rPr lang="en-GB" sz="2400" i="1" dirty="0"/>
              <a:t>j</a:t>
            </a:r>
            <a:r>
              <a:rPr lang="en-GB" sz="2400" dirty="0"/>
              <a:t> in </a:t>
            </a:r>
            <a:r>
              <a:rPr lang="en-GB" sz="2400" i="1" dirty="0"/>
              <a:t>G</a:t>
            </a:r>
            <a:r>
              <a:rPr lang="en-GB" sz="3200" dirty="0"/>
              <a:t>}</a:t>
            </a:r>
          </a:p>
          <a:p>
            <a:pPr marL="0" indent="0">
              <a:tabLst>
                <a:tab pos="476250" algn="l"/>
              </a:tabLst>
            </a:pPr>
            <a:r>
              <a:rPr lang="en-GB" sz="2400" dirty="0"/>
              <a:t> Problem: For any pair of vertices </a:t>
            </a:r>
            <a:r>
              <a:rPr lang="en-GB" sz="2400" i="1" dirty="0"/>
              <a:t>i</a:t>
            </a:r>
            <a:r>
              <a:rPr lang="en-GB" sz="2400" dirty="0"/>
              <a:t> and </a:t>
            </a:r>
            <a:r>
              <a:rPr lang="en-GB" sz="2400" i="1" dirty="0"/>
              <a:t>j</a:t>
            </a:r>
            <a:r>
              <a:rPr lang="en-GB" sz="2400" dirty="0"/>
              <a:t>, find out </a:t>
            </a:r>
            <a:r>
              <a:rPr lang="en-GB" sz="2400" i="1" dirty="0"/>
              <a:t>whether</a:t>
            </a:r>
            <a:r>
              <a:rPr lang="en-GB" sz="2400" dirty="0"/>
              <a:t> there is a path from </a:t>
            </a:r>
            <a:r>
              <a:rPr lang="en-GB" sz="2400" i="1" dirty="0"/>
              <a:t>i</a:t>
            </a:r>
            <a:r>
              <a:rPr lang="en-GB" sz="2400" dirty="0"/>
              <a:t> to </a:t>
            </a:r>
            <a:r>
              <a:rPr lang="en-GB" sz="2400" i="1" dirty="0"/>
              <a:t>j</a:t>
            </a:r>
            <a:r>
              <a:rPr lang="en-GB" sz="2400" dirty="0"/>
              <a:t> and compute </a:t>
            </a:r>
            <a:r>
              <a:rPr lang="en-GB" sz="2400" i="1" dirty="0"/>
              <a:t>G</a:t>
            </a:r>
            <a:r>
              <a:rPr lang="en-GB" sz="2400" baseline="30000" dirty="0"/>
              <a:t>*</a:t>
            </a:r>
            <a:r>
              <a:rPr lang="en-GB" sz="2400" dirty="0"/>
              <a:t> = (</a:t>
            </a:r>
            <a:r>
              <a:rPr lang="en-GB" sz="2400" i="1" dirty="0"/>
              <a:t>V</a:t>
            </a:r>
            <a:r>
              <a:rPr lang="en-GB" sz="2400" dirty="0" smtClean="0"/>
              <a:t>, </a:t>
            </a:r>
            <a:r>
              <a:rPr lang="en-GB" sz="2400" i="1" dirty="0" smtClean="0"/>
              <a:t>E</a:t>
            </a:r>
            <a:r>
              <a:rPr lang="en-GB" sz="2400" baseline="30000" dirty="0"/>
              <a:t>*</a:t>
            </a:r>
            <a:r>
              <a:rPr lang="en-GB" sz="2400" dirty="0"/>
              <a:t>).</a:t>
            </a:r>
          </a:p>
        </p:txBody>
      </p:sp>
      <p:sp>
        <p:nvSpPr>
          <p:cNvPr id="222212" name="AutoShape 4"/>
          <p:cNvSpPr>
            <a:spLocks noChangeArrowheads="1"/>
          </p:cNvSpPr>
          <p:nvPr/>
        </p:nvSpPr>
        <p:spPr bwMode="auto">
          <a:xfrm>
            <a:off x="1600200" y="5867400"/>
            <a:ext cx="457200" cy="457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0" lang="de-DE" baseline="0">
                <a:latin typeface="Tahoma" pitchFamily="34" charset="0"/>
              </a:rPr>
              <a:t>i</a:t>
            </a:r>
          </a:p>
        </p:txBody>
      </p:sp>
      <p:sp>
        <p:nvSpPr>
          <p:cNvPr id="222213" name="AutoShape 5"/>
          <p:cNvSpPr>
            <a:spLocks noChangeArrowheads="1"/>
          </p:cNvSpPr>
          <p:nvPr/>
        </p:nvSpPr>
        <p:spPr bwMode="auto">
          <a:xfrm>
            <a:off x="6781800" y="5867400"/>
            <a:ext cx="457200" cy="457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0" lang="de-DE" baseline="0">
                <a:latin typeface="Tahoma" pitchFamily="34" charset="0"/>
              </a:rPr>
              <a:t>j</a:t>
            </a:r>
          </a:p>
        </p:txBody>
      </p:sp>
      <p:sp>
        <p:nvSpPr>
          <p:cNvPr id="222214" name="Line 6"/>
          <p:cNvSpPr>
            <a:spLocks noChangeShapeType="1"/>
          </p:cNvSpPr>
          <p:nvPr/>
        </p:nvSpPr>
        <p:spPr bwMode="auto">
          <a:xfrm>
            <a:off x="2057400" y="60960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15" name="AutoShape 7"/>
          <p:cNvSpPr>
            <a:spLocks noChangeArrowheads="1"/>
          </p:cNvSpPr>
          <p:nvPr/>
        </p:nvSpPr>
        <p:spPr bwMode="auto">
          <a:xfrm>
            <a:off x="2971800" y="5029200"/>
            <a:ext cx="457200" cy="457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0" lang="de-DE" baseline="0">
                <a:latin typeface="Tahoma" pitchFamily="34" charset="0"/>
              </a:rPr>
              <a:t>a</a:t>
            </a:r>
          </a:p>
        </p:txBody>
      </p:sp>
      <p:sp>
        <p:nvSpPr>
          <p:cNvPr id="222216" name="AutoShape 8"/>
          <p:cNvSpPr>
            <a:spLocks noChangeArrowheads="1"/>
          </p:cNvSpPr>
          <p:nvPr/>
        </p:nvSpPr>
        <p:spPr bwMode="auto">
          <a:xfrm>
            <a:off x="4191000" y="5334000"/>
            <a:ext cx="457200" cy="457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0" lang="de-DE" baseline="0">
                <a:latin typeface="Tahoma" pitchFamily="34" charset="0"/>
              </a:rPr>
              <a:t>b</a:t>
            </a:r>
          </a:p>
        </p:txBody>
      </p:sp>
      <p:sp>
        <p:nvSpPr>
          <p:cNvPr id="222217" name="AutoShape 9"/>
          <p:cNvSpPr>
            <a:spLocks noChangeArrowheads="1"/>
          </p:cNvSpPr>
          <p:nvPr/>
        </p:nvSpPr>
        <p:spPr bwMode="auto">
          <a:xfrm>
            <a:off x="5486400" y="5029200"/>
            <a:ext cx="457200" cy="457200"/>
          </a:xfrm>
          <a:prstGeom prst="flowChartConnec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0" lang="de-DE" baseline="0">
                <a:latin typeface="Tahoma" pitchFamily="34" charset="0"/>
              </a:rPr>
              <a:t>c</a:t>
            </a:r>
          </a:p>
        </p:txBody>
      </p:sp>
      <p:sp>
        <p:nvSpPr>
          <p:cNvPr id="222218" name="Line 10"/>
          <p:cNvSpPr>
            <a:spLocks noChangeShapeType="1"/>
          </p:cNvSpPr>
          <p:nvPr/>
        </p:nvSpPr>
        <p:spPr bwMode="auto">
          <a:xfrm flipV="1">
            <a:off x="2057400" y="5410200"/>
            <a:ext cx="9144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 flipV="1">
            <a:off x="4724400" y="5334000"/>
            <a:ext cx="6858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20" name="Line 12"/>
          <p:cNvSpPr>
            <a:spLocks noChangeShapeType="1"/>
          </p:cNvSpPr>
          <p:nvPr/>
        </p:nvSpPr>
        <p:spPr bwMode="auto">
          <a:xfrm>
            <a:off x="3505200" y="5181600"/>
            <a:ext cx="6096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21" name="Line 13"/>
          <p:cNvSpPr>
            <a:spLocks noChangeShapeType="1"/>
          </p:cNvSpPr>
          <p:nvPr/>
        </p:nvSpPr>
        <p:spPr bwMode="auto">
          <a:xfrm>
            <a:off x="6019800" y="5334000"/>
            <a:ext cx="7620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Transitive closure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u="sng" dirty="0"/>
          </a:p>
          <a:p>
            <a:r>
              <a:rPr lang="en-GB" u="sng" dirty="0"/>
              <a:t>One way:</a:t>
            </a:r>
            <a:r>
              <a:rPr lang="en-GB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GB" dirty="0"/>
              <a:t> 		set </a:t>
            </a:r>
            <a:r>
              <a:rPr lang="en-GB" i="1" dirty="0" err="1"/>
              <a:t>w</a:t>
            </a:r>
            <a:r>
              <a:rPr lang="en-GB" baseline="-25000" dirty="0" err="1"/>
              <a:t>ij</a:t>
            </a:r>
            <a:r>
              <a:rPr lang="en-GB" dirty="0"/>
              <a:t> = 1 and </a:t>
            </a:r>
          </a:p>
          <a:p>
            <a:pPr>
              <a:buFont typeface="Wingdings" pitchFamily="2" charset="2"/>
              <a:buNone/>
            </a:pPr>
            <a:r>
              <a:rPr lang="en-GB" dirty="0"/>
              <a:t>		run the Floyd-</a:t>
            </a:r>
            <a:r>
              <a:rPr lang="en-GB" dirty="0" err="1"/>
              <a:t>Warshall</a:t>
            </a:r>
            <a:r>
              <a:rPr lang="en-GB" dirty="0"/>
              <a:t> algorithm, if </a:t>
            </a:r>
            <a:r>
              <a:rPr lang="en-GB" i="1" dirty="0" err="1"/>
              <a:t>d</a:t>
            </a:r>
            <a:r>
              <a:rPr lang="en-GB" baseline="-25000" dirty="0" err="1"/>
              <a:t>ij</a:t>
            </a:r>
            <a:r>
              <a:rPr lang="en-GB" baseline="30000" dirty="0"/>
              <a:t>(</a:t>
            </a:r>
            <a:r>
              <a:rPr lang="en-GB" i="1" baseline="30000" dirty="0"/>
              <a:t>n</a:t>
            </a:r>
            <a:r>
              <a:rPr lang="en-GB" baseline="30000" dirty="0"/>
              <a:t>)</a:t>
            </a:r>
            <a:r>
              <a:rPr lang="en-GB" dirty="0"/>
              <a:t>&lt;</a:t>
            </a:r>
            <a:r>
              <a:rPr lang="en-GB" dirty="0">
                <a:sym typeface="Symbol" pitchFamily="18" charset="2"/>
              </a:rPr>
              <a:t>, then </a:t>
            </a:r>
            <a:r>
              <a:rPr lang="en-GB" dirty="0"/>
              <a:t>there is a path from </a:t>
            </a:r>
            <a:r>
              <a:rPr lang="en-GB" i="1" dirty="0"/>
              <a:t>i</a:t>
            </a:r>
            <a:r>
              <a:rPr lang="en-GB" dirty="0"/>
              <a:t> to </a:t>
            </a:r>
            <a:r>
              <a:rPr lang="en-GB" i="1" dirty="0"/>
              <a:t>j</a:t>
            </a:r>
            <a:r>
              <a:rPr lang="en-GB" dirty="0"/>
              <a:t> in </a:t>
            </a:r>
            <a:r>
              <a:rPr lang="en-GB" i="1" dirty="0"/>
              <a:t>G</a:t>
            </a:r>
            <a:r>
              <a:rPr lang="en-GB" dirty="0">
                <a:sym typeface="Symbol" pitchFamily="18" charset="2"/>
              </a:rPr>
              <a:t>, add (</a:t>
            </a:r>
            <a:r>
              <a:rPr lang="en-GB" i="1" dirty="0">
                <a:sym typeface="Symbol" pitchFamily="18" charset="2"/>
              </a:rPr>
              <a:t>i</a:t>
            </a:r>
            <a:r>
              <a:rPr lang="en-GB" dirty="0" smtClean="0">
                <a:sym typeface="Symbol" pitchFamily="18" charset="2"/>
              </a:rPr>
              <a:t>, </a:t>
            </a:r>
            <a:r>
              <a:rPr lang="en-GB" i="1" dirty="0" smtClean="0">
                <a:sym typeface="Symbol" pitchFamily="18" charset="2"/>
              </a:rPr>
              <a:t>j</a:t>
            </a:r>
            <a:r>
              <a:rPr lang="en-GB" dirty="0">
                <a:sym typeface="Symbol" pitchFamily="18" charset="2"/>
              </a:rPr>
              <a:t>) to </a:t>
            </a:r>
            <a:r>
              <a:rPr lang="en-GB" i="1" dirty="0"/>
              <a:t>E</a:t>
            </a:r>
            <a:r>
              <a:rPr lang="en-GB" baseline="30000" dirty="0"/>
              <a:t>*</a:t>
            </a:r>
            <a:r>
              <a:rPr lang="en-GB" dirty="0">
                <a:sym typeface="Symbol" pitchFamily="18" charset="2"/>
              </a:rPr>
              <a:t>, </a:t>
            </a:r>
            <a:endParaRPr lang="en-GB" dirty="0"/>
          </a:p>
          <a:p>
            <a:endParaRPr lang="en-GB" dirty="0"/>
          </a:p>
          <a:p>
            <a:r>
              <a:rPr lang="en-GB" i="1" dirty="0"/>
              <a:t>running time</a:t>
            </a:r>
            <a:r>
              <a:rPr lang="en-GB" dirty="0"/>
              <a:t> O(n</a:t>
            </a:r>
            <a:r>
              <a:rPr lang="en-GB" baseline="30000" dirty="0"/>
              <a:t>3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38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Transitive </a:t>
            </a:r>
            <a:r>
              <a:rPr lang="en-GB" dirty="0"/>
              <a:t>closure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8206680" cy="4267200"/>
          </a:xfrm>
        </p:spPr>
        <p:txBody>
          <a:bodyPr/>
          <a:lstStyle/>
          <a:p>
            <a:pPr marL="377825" indent="-377825"/>
            <a:r>
              <a:rPr lang="en-GB" sz="2400" dirty="0"/>
              <a:t> A</a:t>
            </a:r>
            <a:r>
              <a:rPr lang="en-GB" sz="2400" u="sng" dirty="0"/>
              <a:t>nother way</a:t>
            </a:r>
            <a:r>
              <a:rPr lang="en-GB" sz="2400" dirty="0"/>
              <a:t>:</a:t>
            </a:r>
          </a:p>
          <a:p>
            <a:pPr marL="854075" lvl="1">
              <a:buFont typeface="Wingdings" pitchFamily="2" charset="2"/>
              <a:buChar char="Ø"/>
            </a:pPr>
            <a:r>
              <a:rPr lang="en-GB" sz="2000" dirty="0"/>
              <a:t>	</a:t>
            </a:r>
            <a:r>
              <a:rPr lang="en-GB" sz="2000" i="1" dirty="0" err="1"/>
              <a:t>t</a:t>
            </a:r>
            <a:r>
              <a:rPr lang="en-GB" sz="2000" baseline="-25000" dirty="0" err="1"/>
              <a:t>ij</a:t>
            </a:r>
            <a:r>
              <a:rPr lang="en-GB" sz="2000" baseline="30000" dirty="0"/>
              <a:t>(</a:t>
            </a:r>
            <a:r>
              <a:rPr lang="en-GB" sz="2000" i="1" baseline="30000" dirty="0"/>
              <a:t>k</a:t>
            </a:r>
            <a:r>
              <a:rPr lang="en-GB" sz="2000" baseline="30000" dirty="0"/>
              <a:t>)</a:t>
            </a:r>
            <a:r>
              <a:rPr lang="en-GB" sz="2000" dirty="0"/>
              <a:t>: indication whether there is a path from </a:t>
            </a:r>
            <a:r>
              <a:rPr lang="en-GB" sz="2000" i="1" dirty="0" err="1"/>
              <a:t>i</a:t>
            </a:r>
            <a:r>
              <a:rPr lang="en-GB" sz="2000" dirty="0"/>
              <a:t> to </a:t>
            </a:r>
            <a:r>
              <a:rPr lang="en-GB" sz="2000" i="1" dirty="0"/>
              <a:t>j</a:t>
            </a:r>
            <a:r>
              <a:rPr lang="en-GB" sz="2000" dirty="0"/>
              <a:t> with </a:t>
            </a:r>
            <a:r>
              <a:rPr lang="en-GB" sz="2000" b="1" dirty="0">
                <a:solidFill>
                  <a:srgbClr val="FF0000"/>
                </a:solidFill>
              </a:rPr>
              <a:t>intermediate vertices </a:t>
            </a:r>
            <a:r>
              <a:rPr lang="en-GB" sz="2000" dirty="0"/>
              <a:t>in the set {1,2,…,</a:t>
            </a:r>
            <a:r>
              <a:rPr lang="en-GB" sz="2000" i="1" dirty="0"/>
              <a:t>k</a:t>
            </a:r>
            <a:r>
              <a:rPr lang="en-GB" sz="2000" dirty="0"/>
              <a:t>}.</a:t>
            </a:r>
          </a:p>
          <a:p>
            <a:pPr marL="854075" lvl="1">
              <a:buFont typeface="Wingdings" pitchFamily="2" charset="2"/>
              <a:buChar char="Ø"/>
            </a:pPr>
            <a:r>
              <a:rPr lang="en-GB" sz="2000" dirty="0"/>
              <a:t> </a:t>
            </a:r>
          </a:p>
          <a:p>
            <a:pPr marL="854075" lvl="1">
              <a:buFont typeface="Wingdings" pitchFamily="2" charset="2"/>
              <a:buChar char="Ø"/>
            </a:pPr>
            <a:endParaRPr lang="en-GB" sz="2000" dirty="0"/>
          </a:p>
          <a:p>
            <a:pPr marL="854075" lvl="1">
              <a:buFont typeface="Wingdings" pitchFamily="2" charset="2"/>
              <a:buChar char="Ø"/>
            </a:pPr>
            <a:r>
              <a:rPr lang="en-GB" sz="2000" dirty="0"/>
              <a:t> </a:t>
            </a:r>
          </a:p>
          <a:p>
            <a:pPr marL="854075" lvl="1">
              <a:buFont typeface="Wingdings" pitchFamily="2" charset="2"/>
              <a:buChar char="Ø"/>
            </a:pPr>
            <a:r>
              <a:rPr lang="en-GB" sz="2000" dirty="0"/>
              <a:t>substitute “+” and “min” by      and        in </a:t>
            </a:r>
            <a:r>
              <a:rPr lang="en-GB" sz="2000" dirty="0" smtClean="0"/>
              <a:t>Floyd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Warshall</a:t>
            </a:r>
            <a:r>
              <a:rPr lang="en-GB" sz="2000" dirty="0" smtClean="0"/>
              <a:t>’s </a:t>
            </a:r>
            <a:r>
              <a:rPr lang="en-GB" sz="2000" dirty="0"/>
              <a:t>algorithm</a:t>
            </a:r>
          </a:p>
          <a:p>
            <a:pPr marL="854075" lvl="1">
              <a:buFont typeface="Wingdings" pitchFamily="2" charset="2"/>
              <a:buChar char="Ø"/>
            </a:pPr>
            <a:endParaRPr lang="en-GB" sz="2000" dirty="0"/>
          </a:p>
          <a:p>
            <a:pPr marL="377825" indent="-377825">
              <a:buFont typeface="Wingdings" pitchFamily="2" charset="2"/>
              <a:buNone/>
            </a:pPr>
            <a:endParaRPr lang="en-GB" sz="2400" i="1" dirty="0"/>
          </a:p>
          <a:p>
            <a:pPr marL="377825" indent="-377825"/>
            <a:r>
              <a:rPr lang="en-GB" sz="2400" i="1" dirty="0"/>
              <a:t> running time</a:t>
            </a:r>
            <a:r>
              <a:rPr lang="en-GB" sz="2400" dirty="0"/>
              <a:t> O(n</a:t>
            </a:r>
            <a:r>
              <a:rPr lang="en-GB" sz="2400" baseline="30000" dirty="0"/>
              <a:t>3</a:t>
            </a:r>
            <a:r>
              <a:rPr lang="en-GB" sz="2400" dirty="0"/>
              <a:t>)</a:t>
            </a:r>
          </a:p>
        </p:txBody>
      </p:sp>
      <p:graphicFrame>
        <p:nvGraphicFramePr>
          <p:cNvPr id="2252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3035300"/>
          <a:ext cx="23749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35" name="Equation" r:id="rId3" imgW="1688760" imgH="393480" progId="Equation.DSMT4">
                  <p:embed/>
                </p:oleObj>
              </mc:Choice>
              <mc:Fallback>
                <p:oleObj name="Equation" r:id="rId3" imgW="1688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35300"/>
                        <a:ext cx="23749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/>
          <p:cNvGraphicFramePr>
            <a:graphicFrameLocks noChangeAspect="1"/>
          </p:cNvGraphicFramePr>
          <p:nvPr/>
        </p:nvGraphicFramePr>
        <p:xfrm>
          <a:off x="4624388" y="3068638"/>
          <a:ext cx="22526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36" name="Equation" r:id="rId5" imgW="1409400" imgH="291960" progId="Equation.DSMT4">
                  <p:embed/>
                </p:oleObj>
              </mc:Choice>
              <mc:Fallback>
                <p:oleObj name="Equation" r:id="rId5" imgW="1409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3068638"/>
                        <a:ext cx="22526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1692275" y="3716338"/>
          <a:ext cx="95408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37" name="Equation" r:id="rId7" imgW="596880" imgH="241200" progId="Equation.DSMT4">
                  <p:embed/>
                </p:oleObj>
              </mc:Choice>
              <mc:Fallback>
                <p:oleObj name="Equation" r:id="rId7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16338"/>
                        <a:ext cx="95408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4500563" y="4149725"/>
          <a:ext cx="3587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38" name="Equation" r:id="rId9" imgW="126720" imgH="114120" progId="Equation.DSMT4">
                  <p:embed/>
                </p:oleObj>
              </mc:Choice>
              <mc:Fallback>
                <p:oleObj name="Equation" r:id="rId9" imgW="1267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149725"/>
                        <a:ext cx="3587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8" name="Object 8"/>
          <p:cNvGraphicFramePr>
            <a:graphicFrameLocks noChangeAspect="1"/>
          </p:cNvGraphicFramePr>
          <p:nvPr/>
        </p:nvGraphicFramePr>
        <p:xfrm>
          <a:off x="5292725" y="4149725"/>
          <a:ext cx="3587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39" name="Equation" r:id="rId11" imgW="126720" imgH="114120" progId="Equation.DSMT4">
                  <p:embed/>
                </p:oleObj>
              </mc:Choice>
              <mc:Fallback>
                <p:oleObj name="Equation" r:id="rId11" imgW="1267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149725"/>
                        <a:ext cx="3587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3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696200" cy="1008062"/>
          </a:xfrm>
        </p:spPr>
        <p:txBody>
          <a:bodyPr/>
          <a:lstStyle/>
          <a:p>
            <a:r>
              <a:rPr lang="en-GB"/>
              <a:t>Transitive closure</a:t>
            </a:r>
          </a:p>
        </p:txBody>
      </p:sp>
      <p:pic>
        <p:nvPicPr>
          <p:cNvPr id="226307" name="Picture 3" descr="transitive_clos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268413"/>
            <a:ext cx="8374062" cy="5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0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Transitive closure</a:t>
            </a:r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348880"/>
            <a:ext cx="68484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4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charset="-122"/>
              </a:rPr>
              <a:t>All-pairs shortest paths problem</a:t>
            </a:r>
            <a:br>
              <a:rPr lang="en-US" altLang="zh-CN" sz="4000">
                <a:ea typeface="宋体" charset="-122"/>
              </a:rPr>
            </a:br>
            <a:r>
              <a:rPr lang="en-US" altLang="zh-CN" sz="4000">
                <a:solidFill>
                  <a:srgbClr val="CCFF99"/>
                </a:solidFill>
                <a:ea typeface="宋体" charset="-122"/>
              </a:rPr>
              <a:t>algorithm comparison</a:t>
            </a:r>
            <a:r>
              <a:rPr lang="en-US" altLang="zh-CN" sz="4000">
                <a:ea typeface="宋体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2147" name="Group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5571914"/>
                  </p:ext>
                </p:extLst>
              </p:nvPr>
            </p:nvGraphicFramePr>
            <p:xfrm>
              <a:off x="685800" y="1905000"/>
              <a:ext cx="7620000" cy="4602480"/>
            </p:xfrm>
            <a:graphic>
              <a:graphicData uri="http://schemas.openxmlformats.org/drawingml/2006/table">
                <a:tbl>
                  <a:tblPr/>
                  <a:tblGrid>
                    <a:gridCol w="2540000"/>
                    <a:gridCol w="2540000"/>
                    <a:gridCol w="2540000"/>
                  </a:tblGrid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Algorithm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Extra constraints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Time complexity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1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Dijkastra</a:t>
                          </a:r>
                          <a:endPara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/>
                                    <a:ea typeface="宋体" charset="-122"/>
                                    <a:cs typeface="Times New Roman" pitchFamily="18" charset="0"/>
                                  </a:rPr>
                                  <m:t>𝑤</m:t>
                                </m:r>
                                <m:r>
                                  <a:rPr kumimoji="0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kumimoji="0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lgV+VE)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Bellman-Ford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E)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Basic Dynamic programming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no negative weight cycle</a:t>
                          </a:r>
                          <a:endParaRPr kumimoji="0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4</a:t>
                          </a: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Improve dynamic programming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no negative weight cycle</a:t>
                          </a:r>
                          <a:endParaRPr kumimoji="0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3</a:t>
                          </a: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lgV)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Floyd-Warshall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no negative weight cycle</a:t>
                          </a:r>
                          <a:endParaRPr kumimoji="0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3</a:t>
                          </a: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2147" name="Group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5571914"/>
                  </p:ext>
                </p:extLst>
              </p:nvPr>
            </p:nvGraphicFramePr>
            <p:xfrm>
              <a:off x="685800" y="1905000"/>
              <a:ext cx="7620000" cy="4602480"/>
            </p:xfrm>
            <a:graphic>
              <a:graphicData uri="http://schemas.openxmlformats.org/drawingml/2006/table">
                <a:tbl>
                  <a:tblPr/>
                  <a:tblGrid>
                    <a:gridCol w="2540000"/>
                    <a:gridCol w="2540000"/>
                    <a:gridCol w="2540000"/>
                  </a:tblGrid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Algorithm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Extra constraints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Time complexity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1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Dijkastra</a:t>
                          </a:r>
                          <a:endPara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04087" t="-107759" r="-100240" b="-4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lgV+VE)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11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Bellman-Ford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E)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Basic Dynamic programming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no negative weight cycle</a:t>
                          </a:r>
                          <a:endParaRPr kumimoji="0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4</a:t>
                          </a: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)</a:t>
                          </a:r>
                          <a:endParaRPr kumimoji="0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Improve dynamic </a:t>
                          </a: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programming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no negative weight cycle</a:t>
                          </a:r>
                          <a:endParaRPr kumimoji="0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3</a:t>
                          </a: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lgV)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Floyd-Warshall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no negative weight cycle</a:t>
                          </a:r>
                          <a:endParaRPr kumimoji="0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Times New Roman" pitchFamily="18" charset="0"/>
                            <a:ea typeface="宋体" charset="-122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99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O(V</a:t>
                          </a:r>
                          <a:r>
                            <a:rPr kumimoji="0" lang="en-US" altLang="zh-CN" sz="24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3</a:t>
                          </a:r>
                          <a:r>
                            <a:rPr kumimoji="0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Times New Roman" pitchFamily="18" charset="0"/>
                              <a:ea typeface="宋体" charset="-122"/>
                              <a:cs typeface="Times New Roman" pitchFamily="18" charset="0"/>
                            </a:rPr>
                            <a:t>)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48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charset="-122"/>
              </a:rPr>
              <a:t>Johnson’s algorithm</a:t>
            </a:r>
            <a:br>
              <a:rPr lang="en-US" altLang="zh-CN" sz="4000">
                <a:ea typeface="宋体" charset="-122"/>
              </a:rPr>
            </a:br>
            <a:r>
              <a:rPr lang="en-US" altLang="zh-CN" sz="4000">
                <a:ea typeface="宋体" charset="-122"/>
              </a:rPr>
              <a:t>(idea)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89888" cy="4267200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If 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ea typeface="宋体" charset="-122"/>
              </a:rPr>
              <a:t>all 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edge weights are </a:t>
            </a:r>
            <a:r>
              <a:rPr lang="en-US" altLang="zh-CN" sz="2400" dirty="0" smtClean="0">
                <a:solidFill>
                  <a:srgbClr val="000000"/>
                </a:solidFill>
                <a:ea typeface="宋体" charset="-122"/>
              </a:rPr>
              <a:t>non-negative</a:t>
            </a:r>
            <a:r>
              <a:rPr lang="en-US" altLang="zh-CN" sz="2400" dirty="0" smtClean="0">
                <a:ea typeface="宋体" charset="-122"/>
              </a:rPr>
              <a:t>)</a:t>
            </a:r>
            <a:endParaRPr lang="en-US" altLang="zh-CN" sz="2400" dirty="0">
              <a:ea typeface="宋体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            </a:t>
            </a:r>
            <a:r>
              <a:rPr lang="en-US" altLang="zh-CN" sz="2400" b="1" dirty="0">
                <a:solidFill>
                  <a:srgbClr val="000000"/>
                </a:solidFill>
                <a:ea typeface="宋体" charset="-122"/>
              </a:rPr>
              <a:t>Invoke </a:t>
            </a:r>
            <a:r>
              <a:rPr lang="en-US" altLang="zh-CN" sz="2400" b="1" dirty="0" err="1">
                <a:solidFill>
                  <a:srgbClr val="000000"/>
                </a:solidFill>
                <a:ea typeface="宋体" charset="-122"/>
              </a:rPr>
              <a:t>Dijkastra’s</a:t>
            </a:r>
            <a:r>
              <a:rPr lang="en-US" altLang="zh-CN" sz="2400" b="1" dirty="0">
                <a:solidFill>
                  <a:srgbClr val="000000"/>
                </a:solidFill>
                <a:ea typeface="宋体" charset="-122"/>
              </a:rPr>
              <a:t> algorithm </a:t>
            </a:r>
            <a:r>
              <a:rPr lang="en-US" altLang="zh-CN" sz="2400" b="1" i="1" dirty="0">
                <a:solidFill>
                  <a:srgbClr val="000000"/>
                </a:solidFill>
                <a:ea typeface="宋体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ea typeface="宋体" charset="-122"/>
              </a:rPr>
              <a:t> times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else if  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ea typeface="宋体" charset="-122"/>
              </a:rPr>
              <a:t>there 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are negative weight edges but no negative weight </a:t>
            </a:r>
            <a:r>
              <a:rPr lang="en-US" altLang="zh-CN" sz="2400" dirty="0" smtClean="0">
                <a:solidFill>
                  <a:srgbClr val="000000"/>
                </a:solidFill>
                <a:ea typeface="宋体" charset="-122"/>
              </a:rPr>
              <a:t>cycles</a:t>
            </a:r>
            <a:r>
              <a:rPr lang="en-US" altLang="zh-CN" sz="2400" dirty="0" smtClean="0">
                <a:ea typeface="宋体" charset="-122"/>
              </a:rPr>
              <a:t>)</a:t>
            </a:r>
            <a:endParaRPr lang="en-US" altLang="zh-CN" sz="2400" dirty="0">
              <a:ea typeface="宋体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charset="-122"/>
              </a:rPr>
              <a:t>            Reweight graph so that </a:t>
            </a:r>
          </a:p>
          <a:p>
            <a:pPr marL="1581150" lvl="3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all edge weights are non-negative, and that </a:t>
            </a:r>
          </a:p>
          <a:p>
            <a:pPr marL="1581150" lvl="3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shortest path does not change after reweighting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charset="-122"/>
              </a:rPr>
              <a:t>            Invoke </a:t>
            </a:r>
            <a:r>
              <a:rPr lang="en-US" altLang="zh-CN" sz="2400" b="1" dirty="0" err="1">
                <a:solidFill>
                  <a:srgbClr val="000000"/>
                </a:solidFill>
                <a:ea typeface="宋体" charset="-122"/>
              </a:rPr>
              <a:t>Dijkastra’s</a:t>
            </a:r>
            <a:r>
              <a:rPr lang="en-US" altLang="zh-CN" sz="2400" b="1" dirty="0">
                <a:solidFill>
                  <a:srgbClr val="000000"/>
                </a:solidFill>
                <a:ea typeface="宋体" charset="-122"/>
              </a:rPr>
              <a:t> algorithm for each vertex as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charset="-122"/>
              </a:rPr>
              <a:t>            source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.</a:t>
            </a:r>
          </a:p>
          <a:p>
            <a:pPr marL="533400" indent="-533400">
              <a:lnSpc>
                <a:spcPct val="80000"/>
              </a:lnSpc>
            </a:pP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      * Time Complexity: O(V</a:t>
            </a:r>
            <a:r>
              <a:rPr lang="en-US" altLang="zh-CN" sz="2400" baseline="30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lgV+VE) </a:t>
            </a:r>
            <a:endParaRPr lang="en-US" altLang="zh-CN" sz="2400" dirty="0" smtClean="0">
              <a:ea typeface="宋体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  * </a:t>
            </a:r>
            <a:r>
              <a:rPr lang="en-US" altLang="zh-CN" sz="2400" dirty="0">
                <a:ea typeface="宋体" charset="-122"/>
              </a:rPr>
              <a:t>If </a:t>
            </a:r>
            <a:r>
              <a:rPr lang="en-US" altLang="zh-CN" sz="2400" i="1" dirty="0">
                <a:ea typeface="宋体" charset="-122"/>
              </a:rPr>
              <a:t>G</a:t>
            </a:r>
            <a:r>
              <a:rPr lang="en-US" altLang="zh-CN" sz="2400" dirty="0">
                <a:ea typeface="宋体" charset="-122"/>
              </a:rPr>
              <a:t> is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sparse</a:t>
            </a:r>
            <a:r>
              <a:rPr lang="en-US" altLang="zh-CN" sz="2400" dirty="0">
                <a:ea typeface="宋体" charset="-122"/>
              </a:rPr>
              <a:t>, better than </a:t>
            </a:r>
            <a:r>
              <a:rPr lang="en-US" altLang="zh-CN" sz="2400" dirty="0" err="1" smtClean="0">
                <a:ea typeface="宋体" charset="-122"/>
              </a:rPr>
              <a:t>Fload-Warshall’s</a:t>
            </a:r>
            <a:r>
              <a:rPr lang="en-US" altLang="zh-CN" sz="2400" dirty="0" smtClean="0">
                <a:ea typeface="宋体" charset="-122"/>
              </a:rPr>
              <a:t> algorithm 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2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Reweighting Technique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653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844675"/>
                <a:ext cx="7620000" cy="4267200"/>
              </a:xfrm>
              <a:noFill/>
              <a:ln/>
            </p:spPr>
            <p:txBody>
              <a:bodyPr/>
              <a:lstStyle/>
              <a:p>
                <a:pPr lvl="1">
                  <a:lnSpc>
                    <a:spcPct val="90000"/>
                  </a:lnSpc>
                </a:pPr>
                <a:r>
                  <a:rPr lang="en-US" altLang="zh-CN" sz="2000" dirty="0" smtClean="0">
                    <a:ea typeface="宋体" charset="-122"/>
                  </a:rPr>
                  <a:t>Lemma 25.1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宋体" charset="-122"/>
                  </a:rPr>
                  <a:t>(reweighting does not change shortest paths): </a:t>
                </a:r>
              </a:p>
              <a:p>
                <a:pPr lvl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>
                    <a:ea typeface="宋体" charset="-122"/>
                  </a:rPr>
                  <a:t>    Given a </a:t>
                </a:r>
                <a:r>
                  <a:rPr lang="en-US" altLang="zh-CN" sz="2000" dirty="0" err="1">
                    <a:ea typeface="宋体" charset="-122"/>
                  </a:rPr>
                  <a:t>weighted,directed</a:t>
                </a:r>
                <a:r>
                  <a:rPr lang="en-US" altLang="zh-CN" sz="2000" dirty="0">
                    <a:ea typeface="宋体" charset="-122"/>
                  </a:rPr>
                  <a:t> graph </a:t>
                </a:r>
                <a:r>
                  <a:rPr lang="en-US" altLang="zh-CN" sz="2000" i="1" dirty="0">
                    <a:ea typeface="宋体" charset="-122"/>
                  </a:rPr>
                  <a:t>G</a:t>
                </a:r>
                <a:r>
                  <a:rPr lang="en-US" altLang="zh-CN" sz="2000" dirty="0">
                    <a:ea typeface="宋体" charset="-122"/>
                  </a:rPr>
                  <a:t>=(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,</a:t>
                </a:r>
                <a:r>
                  <a:rPr lang="en-US" altLang="zh-CN" sz="2000" i="1" dirty="0">
                    <a:ea typeface="宋体" charset="-122"/>
                  </a:rPr>
                  <a:t>E</a:t>
                </a:r>
                <a:r>
                  <a:rPr lang="en-US" altLang="zh-CN" sz="2000" dirty="0">
                    <a:ea typeface="宋体" charset="-122"/>
                  </a:rPr>
                  <a:t>) with weight function </a:t>
                </a:r>
                <a:r>
                  <a:rPr lang="en-US" altLang="zh-CN" sz="2000" i="1" dirty="0">
                    <a:ea typeface="宋体" charset="-122"/>
                  </a:rPr>
                  <a:t>w.</a:t>
                </a:r>
                <a:r>
                  <a:rPr lang="en-US" altLang="zh-CN" sz="2000" dirty="0">
                    <a:ea typeface="宋体" charset="-122"/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宋体" charset="-122"/>
                      </a:rPr>
                      <m:t>h</m:t>
                    </m:r>
                    <m:r>
                      <a:rPr lang="en-US" altLang="zh-CN" sz="2000" b="0" i="1" smtClean="0">
                        <a:latin typeface="Cambria Math"/>
                        <a:ea typeface="宋体" charset="-122"/>
                      </a:rPr>
                      <m:t>:</m:t>
                    </m:r>
                    <m:r>
                      <a:rPr lang="en-US" altLang="zh-CN" sz="2000" b="0" i="1" smtClean="0">
                        <a:latin typeface="Cambria Math"/>
                        <a:ea typeface="宋体" charset="-122"/>
                      </a:rPr>
                      <m:t>𝑉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altLang="zh-CN" sz="2000" dirty="0">
                    <a:ea typeface="宋体" charset="-122"/>
                    <a:sym typeface="Wingdings" pitchFamily="2" charset="2"/>
                  </a:rPr>
                  <a:t> be any function. For each edge (</a:t>
                </a:r>
                <a:r>
                  <a:rPr lang="en-US" altLang="zh-CN" sz="2000" i="1" dirty="0" err="1">
                    <a:ea typeface="宋体" charset="-122"/>
                    <a:sym typeface="Wingdings" pitchFamily="2" charset="2"/>
                  </a:rPr>
                  <a:t>u</a:t>
                </a:r>
                <a:r>
                  <a:rPr lang="en-US" altLang="zh-CN" sz="2000" dirty="0" err="1">
                    <a:ea typeface="宋体" charset="-122"/>
                    <a:sym typeface="Wingdings" pitchFamily="2" charset="2"/>
                  </a:rPr>
                  <a:t>,</a:t>
                </a:r>
                <a:r>
                  <a:rPr lang="en-US" altLang="zh-CN" sz="2000" i="1" dirty="0" err="1">
                    <a:ea typeface="宋体" charset="-122"/>
                    <a:sym typeface="Wingdings" pitchFamily="2" charset="2"/>
                  </a:rPr>
                  <a:t>v</a:t>
                </a:r>
                <a:r>
                  <a:rPr lang="en-US" altLang="zh-CN" sz="2000" dirty="0">
                    <a:ea typeface="宋体" charset="-122"/>
                    <a:sym typeface="Wingdings" pitchFamily="2" charset="2"/>
                  </a:rPr>
                  <a:t>)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</a:t>
                </a:r>
                <a:r>
                  <a:rPr lang="en-US" altLang="zh-CN" sz="2000" i="1" dirty="0">
                    <a:ea typeface="宋体" charset="-122"/>
                    <a:sym typeface="Symbol" pitchFamily="18" charset="2"/>
                  </a:rPr>
                  <a:t>E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, define    </a:t>
                </a:r>
              </a:p>
              <a:p>
                <a:pPr lvl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                              </a:t>
                </a:r>
                <a:r>
                  <a:rPr lang="en-US" altLang="zh-CN" sz="2000" i="1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ŵ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(</a:t>
                </a:r>
                <a:r>
                  <a:rPr lang="en-US" altLang="zh-CN" sz="2000" i="1" dirty="0" err="1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u</a:t>
                </a:r>
                <a:r>
                  <a:rPr lang="en-US" altLang="zh-CN" sz="2000" dirty="0" err="1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,</a:t>
                </a:r>
                <a:r>
                  <a:rPr lang="en-US" altLang="zh-CN" sz="2000" i="1" dirty="0" err="1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v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) = </a:t>
                </a:r>
                <a:r>
                  <a:rPr lang="en-US" altLang="zh-CN" sz="2000" i="1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w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(</a:t>
                </a:r>
                <a:r>
                  <a:rPr lang="en-US" altLang="zh-CN" sz="2000" i="1" dirty="0" err="1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u</a:t>
                </a:r>
                <a:r>
                  <a:rPr lang="en-US" altLang="zh-CN" sz="2000" dirty="0" err="1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,</a:t>
                </a:r>
                <a:r>
                  <a:rPr lang="en-US" altLang="zh-CN" sz="2000" i="1" dirty="0" err="1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v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) + </a:t>
                </a:r>
                <a:r>
                  <a:rPr lang="en-US" altLang="zh-CN" sz="2000" i="1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h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(</a:t>
                </a:r>
                <a:r>
                  <a:rPr lang="en-US" altLang="zh-CN" sz="2000" i="1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u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) - </a:t>
                </a:r>
                <a:r>
                  <a:rPr lang="en-US" altLang="zh-CN" sz="2000" i="1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h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(</a:t>
                </a:r>
                <a:r>
                  <a:rPr lang="en-US" altLang="zh-CN" sz="2000" i="1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v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  <a:sym typeface="Symbol" pitchFamily="18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    Let </a:t>
                </a:r>
                <a:r>
                  <a:rPr lang="en-US" altLang="zh-CN" sz="2000" i="1" dirty="0">
                    <a:ea typeface="宋体" charset="-122"/>
                    <a:sym typeface="Symbol" pitchFamily="18" charset="2"/>
                  </a:rPr>
                  <a:t>p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=&lt;</a:t>
                </a:r>
                <a:r>
                  <a:rPr lang="en-US" altLang="zh-CN" sz="2000" i="1" dirty="0">
                    <a:ea typeface="宋体" charset="-122"/>
                    <a:sym typeface="Symbol" pitchFamily="18" charset="2"/>
                  </a:rPr>
                  <a:t>v</a:t>
                </a:r>
                <a:r>
                  <a:rPr lang="en-US" altLang="zh-CN" sz="2000" baseline="-25000" dirty="0">
                    <a:ea typeface="宋体" charset="-122"/>
                    <a:sym typeface="Symbol" pitchFamily="18" charset="2"/>
                  </a:rPr>
                  <a:t>0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,…,</a:t>
                </a:r>
                <a:r>
                  <a:rPr lang="en-US" altLang="zh-CN" sz="2000" i="1" dirty="0" err="1">
                    <a:ea typeface="宋体" charset="-122"/>
                    <a:sym typeface="Symbol" pitchFamily="18" charset="2"/>
                  </a:rPr>
                  <a:t>v</a:t>
                </a:r>
                <a:r>
                  <a:rPr lang="en-US" altLang="zh-CN" sz="2000" baseline="-25000" dirty="0" err="1">
                    <a:ea typeface="宋体" charset="-122"/>
                    <a:sym typeface="Symbol" pitchFamily="18" charset="2"/>
                  </a:rPr>
                  <a:t>k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&gt; be </a:t>
                </a:r>
                <a:r>
                  <a:rPr lang="en-US" altLang="zh-CN" sz="2000" dirty="0" smtClean="0">
                    <a:ea typeface="宋体" charset="-122"/>
                    <a:sym typeface="Symbol" pitchFamily="18" charset="2"/>
                  </a:rPr>
                  <a:t>a 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path from </a:t>
                </a:r>
                <a:r>
                  <a:rPr lang="en-US" altLang="zh-CN" sz="2000" i="1" dirty="0">
                    <a:ea typeface="宋体" charset="-122"/>
                    <a:sym typeface="Symbol" pitchFamily="18" charset="2"/>
                  </a:rPr>
                  <a:t>v</a:t>
                </a:r>
                <a:r>
                  <a:rPr lang="en-US" altLang="zh-CN" sz="2000" baseline="-25000" dirty="0">
                    <a:ea typeface="宋体" charset="-122"/>
                    <a:sym typeface="Symbol" pitchFamily="18" charset="2"/>
                  </a:rPr>
                  <a:t>0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 to </a:t>
                </a:r>
                <a:r>
                  <a:rPr lang="en-US" altLang="zh-CN" sz="2000" i="1" dirty="0" err="1">
                    <a:ea typeface="宋体" charset="-122"/>
                    <a:sym typeface="Symbol" pitchFamily="18" charset="2"/>
                  </a:rPr>
                  <a:t>v</a:t>
                </a:r>
                <a:r>
                  <a:rPr lang="en-US" altLang="zh-CN" sz="2000" baseline="-25000" dirty="0" err="1">
                    <a:ea typeface="宋体" charset="-122"/>
                    <a:sym typeface="Symbol" pitchFamily="18" charset="2"/>
                  </a:rPr>
                  <a:t>k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. Then </a:t>
                </a:r>
                <a:r>
                  <a:rPr lang="en-US" altLang="zh-CN" sz="2000" i="1" u="sng" dirty="0">
                    <a:solidFill>
                      <a:schemeClr val="tx1"/>
                    </a:solidFill>
                    <a:ea typeface="宋体" charset="-122"/>
                    <a:sym typeface="Symbol" pitchFamily="18" charset="2"/>
                  </a:rPr>
                  <a:t>p</a:t>
                </a:r>
                <a:r>
                  <a:rPr lang="en-US" altLang="zh-CN" sz="2000" u="sng" dirty="0">
                    <a:solidFill>
                      <a:schemeClr val="tx1"/>
                    </a:solidFill>
                    <a:ea typeface="宋体" charset="-122"/>
                    <a:sym typeface="Symbol" pitchFamily="18" charset="2"/>
                  </a:rPr>
                  <a:t> is a shortest path using weight function </a:t>
                </a:r>
                <a:r>
                  <a:rPr lang="en-US" altLang="zh-CN" sz="2000" i="1" u="sng" dirty="0">
                    <a:solidFill>
                      <a:schemeClr val="tx1"/>
                    </a:solidFill>
                    <a:ea typeface="宋体" charset="-122"/>
                    <a:sym typeface="Symbol" pitchFamily="18" charset="2"/>
                  </a:rPr>
                  <a:t>w</a:t>
                </a:r>
                <a:r>
                  <a:rPr lang="en-US" altLang="zh-CN" sz="2000" u="sng" dirty="0">
                    <a:solidFill>
                      <a:schemeClr val="tx1"/>
                    </a:solidFill>
                    <a:ea typeface="宋体" charset="-122"/>
                    <a:sym typeface="Symbol" pitchFamily="18" charset="2"/>
                  </a:rPr>
                  <a:t> if and only if it is a shortest path using weight function </a:t>
                </a:r>
                <a:r>
                  <a:rPr lang="en-US" altLang="zh-CN" sz="2000" i="1" u="sng" dirty="0">
                    <a:solidFill>
                      <a:schemeClr val="tx1"/>
                    </a:solidFill>
                    <a:ea typeface="宋体" charset="-122"/>
                    <a:sym typeface="Symbol" pitchFamily="18" charset="2"/>
                  </a:rPr>
                  <a:t>ŵ</a:t>
                </a:r>
                <a:r>
                  <a:rPr lang="en-US" altLang="zh-CN" sz="2000" dirty="0">
                    <a:solidFill>
                      <a:schemeClr val="tx1"/>
                    </a:solidFill>
                    <a:ea typeface="宋体" charset="-122"/>
                    <a:sym typeface="Symbol" pitchFamily="18" charset="2"/>
                  </a:rPr>
                  <a:t>.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 Also, </a:t>
                </a:r>
                <a:r>
                  <a:rPr lang="en-US" altLang="zh-CN" sz="2000" i="1" dirty="0">
                    <a:ea typeface="宋体" charset="-122"/>
                    <a:sym typeface="Symbol" pitchFamily="18" charset="2"/>
                  </a:rPr>
                  <a:t>G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 has a negative-weight cycle with </a:t>
                </a:r>
                <a:r>
                  <a:rPr lang="en-US" altLang="zh-CN" sz="2000" i="1" dirty="0">
                    <a:ea typeface="宋体" charset="-122"/>
                    <a:sym typeface="Symbol" pitchFamily="18" charset="2"/>
                  </a:rPr>
                  <a:t>w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 if and only if </a:t>
                </a:r>
                <a:r>
                  <a:rPr lang="en-US" altLang="zh-CN" sz="2000" i="1" dirty="0">
                    <a:ea typeface="宋体" charset="-122"/>
                    <a:sym typeface="Symbol" pitchFamily="18" charset="2"/>
                  </a:rPr>
                  <a:t>G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 has a negative-weight cycle with </a:t>
                </a:r>
                <a:r>
                  <a:rPr lang="en-US" altLang="zh-CN" sz="2000" i="1" dirty="0">
                    <a:ea typeface="宋体" charset="-122"/>
                    <a:sym typeface="Symbol" pitchFamily="18" charset="2"/>
                  </a:rPr>
                  <a:t>ŵ</a:t>
                </a:r>
                <a:r>
                  <a:rPr lang="en-US" altLang="zh-CN" sz="2000" dirty="0">
                    <a:ea typeface="宋体" charset="-122"/>
                    <a:sym typeface="Symbol" pitchFamily="18" charset="2"/>
                  </a:rPr>
                  <a:t>. 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sz="20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28365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844675"/>
                <a:ext cx="7620000" cy="4267200"/>
              </a:xfrm>
              <a:blipFill rotWithShape="1">
                <a:blip r:embed="rId2"/>
                <a:stretch>
                  <a:fillRect t="-1429" r="-5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971550" y="4365625"/>
            <a:ext cx="8064946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kumimoji="0" lang="en-US" altLang="zh-CN" sz="2000" baseline="0" dirty="0">
                <a:solidFill>
                  <a:srgbClr val="0000CC"/>
                </a:solidFill>
                <a:ea typeface="宋体" charset="-122"/>
              </a:rPr>
              <a:t>Proof:  1.  For any path </a:t>
            </a:r>
            <a:r>
              <a:rPr kumimoji="0" lang="en-US" altLang="zh-CN" sz="2000" i="1" baseline="0" dirty="0">
                <a:solidFill>
                  <a:srgbClr val="0000CC"/>
                </a:solidFill>
                <a:ea typeface="宋体" charset="-122"/>
              </a:rPr>
              <a:t>p</a:t>
            </a:r>
            <a:r>
              <a:rPr kumimoji="0" lang="en-US" altLang="zh-CN" sz="2000" baseline="0" dirty="0">
                <a:solidFill>
                  <a:srgbClr val="0000CC"/>
                </a:solidFill>
                <a:ea typeface="宋体" charset="-122"/>
              </a:rPr>
              <a:t> from </a:t>
            </a:r>
            <a:r>
              <a:rPr kumimoji="0" lang="en-US" altLang="zh-CN" sz="2000" i="1" baseline="0" dirty="0">
                <a:solidFill>
                  <a:srgbClr val="0000CC"/>
                </a:solidFill>
                <a:ea typeface="宋体" charset="-122"/>
              </a:rPr>
              <a:t>v</a:t>
            </a:r>
            <a:r>
              <a:rPr kumimoji="0" lang="en-US" altLang="zh-CN" sz="2000" baseline="-25000" dirty="0">
                <a:solidFill>
                  <a:srgbClr val="0000CC"/>
                </a:solidFill>
                <a:ea typeface="宋体" charset="-122"/>
              </a:rPr>
              <a:t>0</a:t>
            </a:r>
            <a:r>
              <a:rPr kumimoji="0" lang="en-US" altLang="zh-CN" sz="2000" baseline="0" dirty="0">
                <a:solidFill>
                  <a:srgbClr val="0000CC"/>
                </a:solidFill>
                <a:ea typeface="宋体" charset="-122"/>
              </a:rPr>
              <a:t> to </a:t>
            </a:r>
            <a:r>
              <a:rPr kumimoji="0" lang="en-US" altLang="zh-CN" sz="2000" i="1" baseline="0" dirty="0" err="1">
                <a:solidFill>
                  <a:srgbClr val="0000CC"/>
                </a:solidFill>
                <a:ea typeface="宋体" charset="-122"/>
              </a:rPr>
              <a:t>v</a:t>
            </a:r>
            <a:r>
              <a:rPr kumimoji="0" lang="en-US" altLang="zh-CN" sz="2000" baseline="-25000" dirty="0" err="1">
                <a:solidFill>
                  <a:srgbClr val="0000CC"/>
                </a:solidFill>
                <a:ea typeface="宋体" charset="-122"/>
              </a:rPr>
              <a:t>k</a:t>
            </a:r>
            <a:r>
              <a:rPr kumimoji="0" lang="en-US" altLang="zh-CN" sz="2000" baseline="0" dirty="0">
                <a:solidFill>
                  <a:srgbClr val="0000CC"/>
                </a:solidFill>
                <a:ea typeface="宋体" charset="-122"/>
              </a:rPr>
              <a:t>, we have </a:t>
            </a:r>
          </a:p>
          <a:p>
            <a:pPr marL="533400" indent="-53340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kumimoji="0" lang="en-US" altLang="zh-CN" sz="2000" baseline="0" dirty="0">
                <a:solidFill>
                  <a:srgbClr val="0000CC"/>
                </a:solidFill>
                <a:ea typeface="宋体" charset="-122"/>
                <a:sym typeface="Symbol" pitchFamily="18" charset="2"/>
              </a:rPr>
              <a:t>                      </a:t>
            </a:r>
            <a:r>
              <a:rPr kumimoji="0" lang="en-US" altLang="zh-CN" sz="2000" i="1" baseline="0" dirty="0">
                <a:solidFill>
                  <a:srgbClr val="FF0066"/>
                </a:solidFill>
                <a:ea typeface="宋体" charset="-122"/>
                <a:sym typeface="Symbol" pitchFamily="18" charset="2"/>
              </a:rPr>
              <a:t>ŵ</a:t>
            </a:r>
            <a:r>
              <a:rPr kumimoji="0" lang="en-US" altLang="zh-CN" sz="2000" baseline="0" dirty="0">
                <a:solidFill>
                  <a:srgbClr val="FF0066"/>
                </a:solidFill>
                <a:ea typeface="宋体" charset="-122"/>
              </a:rPr>
              <a:t>(</a:t>
            </a:r>
            <a:r>
              <a:rPr kumimoji="0" lang="en-US" altLang="zh-CN" sz="2000" i="1" baseline="0" dirty="0">
                <a:solidFill>
                  <a:srgbClr val="FF0066"/>
                </a:solidFill>
                <a:ea typeface="宋体" charset="-122"/>
              </a:rPr>
              <a:t>p</a:t>
            </a:r>
            <a:r>
              <a:rPr kumimoji="0" lang="en-US" altLang="zh-CN" sz="2000" baseline="0" dirty="0">
                <a:solidFill>
                  <a:srgbClr val="FF0066"/>
                </a:solidFill>
                <a:ea typeface="宋体" charset="-122"/>
              </a:rPr>
              <a:t>)=</a:t>
            </a:r>
            <a:r>
              <a:rPr kumimoji="0" lang="en-US" altLang="zh-CN" sz="2000" i="1" baseline="0" dirty="0">
                <a:solidFill>
                  <a:srgbClr val="FF0066"/>
                </a:solidFill>
                <a:ea typeface="宋体" charset="-122"/>
              </a:rPr>
              <a:t>w</a:t>
            </a:r>
            <a:r>
              <a:rPr kumimoji="0" lang="en-US" altLang="zh-CN" sz="2000" baseline="0" dirty="0">
                <a:solidFill>
                  <a:srgbClr val="FF0066"/>
                </a:solidFill>
                <a:ea typeface="宋体" charset="-122"/>
              </a:rPr>
              <a:t>(</a:t>
            </a:r>
            <a:r>
              <a:rPr kumimoji="0" lang="en-US" altLang="zh-CN" sz="2000" i="1" baseline="0" dirty="0">
                <a:solidFill>
                  <a:srgbClr val="FF0066"/>
                </a:solidFill>
                <a:ea typeface="宋体" charset="-122"/>
              </a:rPr>
              <a:t>p</a:t>
            </a:r>
            <a:r>
              <a:rPr kumimoji="0" lang="en-US" altLang="zh-CN" sz="2000" baseline="0" dirty="0">
                <a:solidFill>
                  <a:srgbClr val="FF0066"/>
                </a:solidFill>
                <a:ea typeface="宋体" charset="-122"/>
              </a:rPr>
              <a:t>)+</a:t>
            </a:r>
            <a:r>
              <a:rPr kumimoji="0" lang="en-US" altLang="zh-CN" sz="2000" b="1" i="1" baseline="0" dirty="0">
                <a:solidFill>
                  <a:schemeClr val="folHlink"/>
                </a:solidFill>
                <a:ea typeface="宋体" charset="-122"/>
              </a:rPr>
              <a:t>h</a:t>
            </a:r>
            <a:r>
              <a:rPr kumimoji="0" lang="en-US" altLang="zh-CN" sz="2000" b="1" baseline="0" dirty="0">
                <a:solidFill>
                  <a:schemeClr val="folHlink"/>
                </a:solidFill>
                <a:ea typeface="宋体" charset="-122"/>
              </a:rPr>
              <a:t>(</a:t>
            </a:r>
            <a:r>
              <a:rPr kumimoji="0" lang="en-US" altLang="zh-CN" sz="2000" b="1" i="1" baseline="0" dirty="0">
                <a:solidFill>
                  <a:schemeClr val="folHlink"/>
                </a:solidFill>
                <a:ea typeface="宋体" charset="-122"/>
              </a:rPr>
              <a:t>v</a:t>
            </a:r>
            <a:r>
              <a:rPr kumimoji="0" lang="en-US" altLang="zh-CN" sz="2000" b="1" baseline="-25000" dirty="0">
                <a:solidFill>
                  <a:schemeClr val="folHlink"/>
                </a:solidFill>
                <a:ea typeface="宋体" charset="-122"/>
              </a:rPr>
              <a:t>0</a:t>
            </a:r>
            <a:r>
              <a:rPr kumimoji="0" lang="en-US" altLang="zh-CN" sz="2000" b="1" baseline="0" dirty="0">
                <a:solidFill>
                  <a:schemeClr val="folHlink"/>
                </a:solidFill>
                <a:ea typeface="宋体" charset="-122"/>
              </a:rPr>
              <a:t>)-</a:t>
            </a:r>
            <a:r>
              <a:rPr kumimoji="0" lang="en-US" altLang="zh-CN" sz="2000" b="1" i="1" baseline="0" dirty="0">
                <a:solidFill>
                  <a:schemeClr val="folHlink"/>
                </a:solidFill>
                <a:ea typeface="宋体" charset="-122"/>
              </a:rPr>
              <a:t>h</a:t>
            </a:r>
            <a:r>
              <a:rPr kumimoji="0" lang="en-US" altLang="zh-CN" sz="2000" b="1" baseline="0" dirty="0">
                <a:solidFill>
                  <a:schemeClr val="folHlink"/>
                </a:solidFill>
                <a:ea typeface="宋体" charset="-122"/>
              </a:rPr>
              <a:t>(</a:t>
            </a:r>
            <a:r>
              <a:rPr kumimoji="0" lang="en-US" altLang="zh-CN" sz="2000" b="1" i="1" baseline="0" dirty="0" err="1">
                <a:solidFill>
                  <a:schemeClr val="folHlink"/>
                </a:solidFill>
                <a:ea typeface="宋体" charset="-122"/>
              </a:rPr>
              <a:t>v</a:t>
            </a:r>
            <a:r>
              <a:rPr kumimoji="0" lang="en-US" altLang="zh-CN" sz="2000" b="1" baseline="-25000" dirty="0" err="1">
                <a:solidFill>
                  <a:schemeClr val="folHlink"/>
                </a:solidFill>
                <a:ea typeface="宋体" charset="-122"/>
              </a:rPr>
              <a:t>k</a:t>
            </a:r>
            <a:r>
              <a:rPr kumimoji="0" lang="en-US" altLang="zh-CN" sz="2000" b="1" baseline="0" dirty="0">
                <a:solidFill>
                  <a:schemeClr val="folHlink"/>
                </a:solidFill>
                <a:ea typeface="宋体" charset="-122"/>
              </a:rPr>
              <a:t>), </a:t>
            </a:r>
          </a:p>
          <a:p>
            <a:pPr marL="533400" indent="-53340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kumimoji="0" lang="en-US" altLang="zh-CN" sz="2000" baseline="0" dirty="0">
                <a:solidFill>
                  <a:srgbClr val="0000FF"/>
                </a:solidFill>
                <a:ea typeface="宋体" charset="-122"/>
              </a:rPr>
              <a:t>so</a:t>
            </a:r>
            <a:r>
              <a:rPr kumimoji="0" lang="en-US" altLang="zh-CN" sz="2000" baseline="0" dirty="0" smtClean="0">
                <a:solidFill>
                  <a:srgbClr val="0000FF"/>
                </a:solidFill>
                <a:ea typeface="宋体" charset="-122"/>
              </a:rPr>
              <a:t>, a path </a:t>
            </a:r>
            <a:r>
              <a:rPr kumimoji="0" lang="en-US" altLang="zh-CN" sz="2000" baseline="0" dirty="0" smtClean="0">
                <a:solidFill>
                  <a:srgbClr val="0000CC"/>
                </a:solidFill>
                <a:ea typeface="宋体" charset="-122"/>
              </a:rPr>
              <a:t>from </a:t>
            </a:r>
            <a:r>
              <a:rPr kumimoji="0" lang="en-US" altLang="zh-CN" sz="2000" i="1" baseline="0" dirty="0">
                <a:solidFill>
                  <a:srgbClr val="0000CC"/>
                </a:solidFill>
                <a:ea typeface="宋体" charset="-122"/>
              </a:rPr>
              <a:t>v</a:t>
            </a:r>
            <a:r>
              <a:rPr kumimoji="0" lang="en-US" altLang="zh-CN" sz="2000" baseline="-25000" dirty="0">
                <a:solidFill>
                  <a:srgbClr val="0000CC"/>
                </a:solidFill>
                <a:ea typeface="宋体" charset="-122"/>
              </a:rPr>
              <a:t>0</a:t>
            </a:r>
            <a:r>
              <a:rPr kumimoji="0" lang="en-US" altLang="zh-CN" sz="2000" baseline="0" dirty="0">
                <a:solidFill>
                  <a:srgbClr val="0000CC"/>
                </a:solidFill>
                <a:ea typeface="宋体" charset="-122"/>
              </a:rPr>
              <a:t> to </a:t>
            </a:r>
            <a:r>
              <a:rPr kumimoji="0" lang="en-US" altLang="zh-CN" sz="2000" i="1" baseline="0" dirty="0" err="1">
                <a:solidFill>
                  <a:srgbClr val="0000CC"/>
                </a:solidFill>
                <a:ea typeface="宋体" charset="-122"/>
              </a:rPr>
              <a:t>v</a:t>
            </a:r>
            <a:r>
              <a:rPr kumimoji="0" lang="en-US" altLang="zh-CN" sz="2000" baseline="-25000" dirty="0" err="1">
                <a:solidFill>
                  <a:srgbClr val="0000CC"/>
                </a:solidFill>
                <a:ea typeface="宋体" charset="-122"/>
              </a:rPr>
              <a:t>k</a:t>
            </a:r>
            <a:r>
              <a:rPr kumimoji="0" lang="en-US" altLang="zh-CN" sz="2000" baseline="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kumimoji="0" lang="en-US" altLang="zh-CN" sz="2000" baseline="0" dirty="0">
                <a:solidFill>
                  <a:srgbClr val="0000FF"/>
                </a:solidFill>
                <a:ea typeface="宋体" charset="-122"/>
              </a:rPr>
              <a:t>is shortest with </a:t>
            </a:r>
            <a:r>
              <a:rPr kumimoji="0" lang="en-US" altLang="zh-CN" sz="2000" i="1" baseline="0" dirty="0">
                <a:solidFill>
                  <a:srgbClr val="0000FF"/>
                </a:solidFill>
                <a:ea typeface="宋体" charset="-122"/>
              </a:rPr>
              <a:t>w</a:t>
            </a:r>
            <a:r>
              <a:rPr kumimoji="0" lang="en-US" altLang="zh-CN" sz="2000" baseline="0" dirty="0">
                <a:solidFill>
                  <a:srgbClr val="0000FF"/>
                </a:solidFill>
                <a:ea typeface="宋体" charset="-122"/>
              </a:rPr>
              <a:t> if and only if it is shortest with </a:t>
            </a:r>
            <a:r>
              <a:rPr kumimoji="0" lang="en-US" altLang="zh-CN" sz="2000" i="1" baseline="0" dirty="0">
                <a:solidFill>
                  <a:srgbClr val="FF0066"/>
                </a:solidFill>
                <a:ea typeface="宋体" charset="-122"/>
                <a:sym typeface="Symbol" pitchFamily="18" charset="2"/>
              </a:rPr>
              <a:t>ŵ</a:t>
            </a:r>
            <a:r>
              <a:rPr kumimoji="0" lang="en-US" altLang="zh-CN" sz="2000" baseline="0" dirty="0">
                <a:solidFill>
                  <a:srgbClr val="FF0066"/>
                </a:solidFill>
                <a:ea typeface="宋体" charset="-122"/>
                <a:sym typeface="Symbol" pitchFamily="18" charset="2"/>
              </a:rPr>
              <a:t>.</a:t>
            </a:r>
          </a:p>
          <a:p>
            <a:pPr marL="533400" indent="-53340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kumimoji="0" lang="en-US" altLang="zh-CN" sz="2000" baseline="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            2.   Consider any cycle </a:t>
            </a:r>
            <a:r>
              <a:rPr kumimoji="0" lang="en-US" altLang="zh-CN" sz="2000" i="1" baseline="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C</a:t>
            </a:r>
            <a:r>
              <a:rPr kumimoji="0" lang="en-US" altLang="zh-CN" sz="2000" baseline="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=&lt;</a:t>
            </a:r>
            <a:r>
              <a:rPr kumimoji="0" lang="en-US" altLang="zh-CN" sz="2000" i="1" baseline="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v</a:t>
            </a:r>
            <a:r>
              <a:rPr kumimoji="0" lang="en-US" altLang="zh-CN" sz="2000" baseline="-250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0</a:t>
            </a:r>
            <a:r>
              <a:rPr kumimoji="0" lang="en-US" altLang="zh-CN" sz="2000" baseline="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,…,</a:t>
            </a:r>
            <a:r>
              <a:rPr kumimoji="0" lang="en-US" altLang="zh-CN" sz="2000" i="1" baseline="0" dirty="0" err="1">
                <a:solidFill>
                  <a:srgbClr val="0000FF"/>
                </a:solidFill>
                <a:ea typeface="宋体" charset="-122"/>
                <a:sym typeface="Symbol" pitchFamily="18" charset="2"/>
              </a:rPr>
              <a:t>v</a:t>
            </a:r>
            <a:r>
              <a:rPr kumimoji="0" lang="en-US" altLang="zh-CN" sz="2000" baseline="-25000" dirty="0" err="1">
                <a:solidFill>
                  <a:srgbClr val="0000FF"/>
                </a:solidFill>
                <a:ea typeface="宋体" charset="-122"/>
                <a:sym typeface="Symbol" pitchFamily="18" charset="2"/>
              </a:rPr>
              <a:t>k</a:t>
            </a:r>
            <a:r>
              <a:rPr kumimoji="0" lang="en-US" altLang="zh-CN" sz="2000" baseline="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&gt;, we have </a:t>
            </a:r>
          </a:p>
          <a:p>
            <a:pPr marL="533400" indent="-53340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kumimoji="0" lang="en-US" altLang="zh-CN" sz="2000" baseline="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                      </a:t>
            </a:r>
            <a:r>
              <a:rPr kumimoji="0" lang="en-US" altLang="zh-CN" sz="2000" i="1" baseline="0" dirty="0">
                <a:solidFill>
                  <a:srgbClr val="FF0066"/>
                </a:solidFill>
                <a:ea typeface="宋体" charset="-122"/>
                <a:sym typeface="Symbol" pitchFamily="18" charset="2"/>
              </a:rPr>
              <a:t>ŵ</a:t>
            </a:r>
            <a:r>
              <a:rPr kumimoji="0" lang="en-US" altLang="zh-CN" sz="2000" baseline="0" dirty="0">
                <a:solidFill>
                  <a:srgbClr val="FF0066"/>
                </a:solidFill>
                <a:ea typeface="宋体" charset="-122"/>
              </a:rPr>
              <a:t>(</a:t>
            </a:r>
            <a:r>
              <a:rPr kumimoji="0" lang="en-US" altLang="zh-CN" sz="2000" i="1" baseline="0" dirty="0">
                <a:solidFill>
                  <a:srgbClr val="FF0066"/>
                </a:solidFill>
                <a:ea typeface="宋体" charset="-122"/>
              </a:rPr>
              <a:t>C</a:t>
            </a:r>
            <a:r>
              <a:rPr kumimoji="0" lang="en-US" altLang="zh-CN" sz="2000" baseline="0" dirty="0">
                <a:solidFill>
                  <a:srgbClr val="FF0066"/>
                </a:solidFill>
                <a:ea typeface="宋体" charset="-122"/>
              </a:rPr>
              <a:t>) = </a:t>
            </a:r>
            <a:r>
              <a:rPr kumimoji="0" lang="en-US" altLang="zh-CN" sz="2000" i="1" baseline="0" dirty="0">
                <a:solidFill>
                  <a:srgbClr val="FF0066"/>
                </a:solidFill>
                <a:ea typeface="宋体" charset="-122"/>
              </a:rPr>
              <a:t>w</a:t>
            </a:r>
            <a:r>
              <a:rPr kumimoji="0" lang="en-US" altLang="zh-CN" sz="2000" baseline="0" dirty="0">
                <a:solidFill>
                  <a:srgbClr val="FF0066"/>
                </a:solidFill>
                <a:ea typeface="宋体" charset="-122"/>
              </a:rPr>
              <a:t>(</a:t>
            </a:r>
            <a:r>
              <a:rPr kumimoji="0" lang="en-US" altLang="zh-CN" sz="2000" i="1" baseline="0" dirty="0">
                <a:solidFill>
                  <a:srgbClr val="FF0066"/>
                </a:solidFill>
                <a:ea typeface="宋体" charset="-122"/>
              </a:rPr>
              <a:t>C</a:t>
            </a:r>
            <a:r>
              <a:rPr kumimoji="0" lang="en-US" altLang="zh-CN" sz="2000" baseline="0" dirty="0">
                <a:solidFill>
                  <a:srgbClr val="FF0066"/>
                </a:solidFill>
                <a:ea typeface="宋体" charset="-122"/>
              </a:rPr>
              <a:t>)+</a:t>
            </a:r>
            <a:r>
              <a:rPr kumimoji="0" lang="en-US" altLang="zh-CN" sz="2000" b="1" i="1" baseline="0" dirty="0">
                <a:solidFill>
                  <a:schemeClr val="folHlink"/>
                </a:solidFill>
                <a:ea typeface="宋体" charset="-122"/>
              </a:rPr>
              <a:t>h</a:t>
            </a:r>
            <a:r>
              <a:rPr kumimoji="0" lang="en-US" altLang="zh-CN" sz="2000" b="1" baseline="0" dirty="0">
                <a:solidFill>
                  <a:schemeClr val="folHlink"/>
                </a:solidFill>
                <a:ea typeface="宋体" charset="-122"/>
              </a:rPr>
              <a:t>(</a:t>
            </a:r>
            <a:r>
              <a:rPr kumimoji="0" lang="en-US" altLang="zh-CN" sz="2000" b="1" i="1" baseline="0" dirty="0">
                <a:solidFill>
                  <a:schemeClr val="folHlink"/>
                </a:solidFill>
                <a:ea typeface="宋体" charset="-122"/>
              </a:rPr>
              <a:t>v</a:t>
            </a:r>
            <a:r>
              <a:rPr kumimoji="0" lang="en-US" altLang="zh-CN" sz="2000" b="1" baseline="-25000" dirty="0">
                <a:solidFill>
                  <a:schemeClr val="folHlink"/>
                </a:solidFill>
                <a:ea typeface="宋体" charset="-122"/>
              </a:rPr>
              <a:t>0</a:t>
            </a:r>
            <a:r>
              <a:rPr kumimoji="0" lang="en-US" altLang="zh-CN" sz="2000" b="1" baseline="0" dirty="0">
                <a:solidFill>
                  <a:schemeClr val="folHlink"/>
                </a:solidFill>
                <a:ea typeface="宋体" charset="-122"/>
              </a:rPr>
              <a:t>)-</a:t>
            </a:r>
            <a:r>
              <a:rPr kumimoji="0" lang="en-US" altLang="zh-CN" sz="2000" b="1" i="1" baseline="0" dirty="0">
                <a:solidFill>
                  <a:schemeClr val="folHlink"/>
                </a:solidFill>
                <a:ea typeface="宋体" charset="-122"/>
              </a:rPr>
              <a:t>h</a:t>
            </a:r>
            <a:r>
              <a:rPr kumimoji="0" lang="en-US" altLang="zh-CN" sz="2000" b="1" baseline="0" dirty="0">
                <a:solidFill>
                  <a:schemeClr val="folHlink"/>
                </a:solidFill>
                <a:ea typeface="宋体" charset="-122"/>
              </a:rPr>
              <a:t>(</a:t>
            </a:r>
            <a:r>
              <a:rPr kumimoji="0" lang="en-US" altLang="zh-CN" sz="2000" b="1" i="1" baseline="0" dirty="0">
                <a:solidFill>
                  <a:schemeClr val="folHlink"/>
                </a:solidFill>
                <a:ea typeface="宋体" charset="-122"/>
              </a:rPr>
              <a:t>v</a:t>
            </a:r>
            <a:r>
              <a:rPr kumimoji="0" lang="en-US" altLang="zh-CN" sz="2000" b="1" baseline="-25000" dirty="0">
                <a:solidFill>
                  <a:schemeClr val="folHlink"/>
                </a:solidFill>
                <a:ea typeface="宋体" charset="-122"/>
              </a:rPr>
              <a:t>0</a:t>
            </a:r>
            <a:r>
              <a:rPr kumimoji="0" lang="en-US" altLang="zh-CN" sz="2000" b="1" baseline="0" dirty="0">
                <a:solidFill>
                  <a:schemeClr val="folHlink"/>
                </a:solidFill>
                <a:ea typeface="宋体" charset="-122"/>
              </a:rPr>
              <a:t>) </a:t>
            </a:r>
            <a:r>
              <a:rPr kumimoji="0" lang="en-US" altLang="zh-CN" sz="2000" b="1" baseline="0" dirty="0">
                <a:solidFill>
                  <a:srgbClr val="FF0066"/>
                </a:solidFill>
                <a:ea typeface="宋体" charset="-122"/>
              </a:rPr>
              <a:t>= </a:t>
            </a:r>
            <a:r>
              <a:rPr kumimoji="0" lang="en-US" altLang="zh-CN" sz="2000" b="1" i="1" baseline="0" dirty="0">
                <a:solidFill>
                  <a:srgbClr val="FF0066"/>
                </a:solidFill>
                <a:ea typeface="宋体" charset="-122"/>
              </a:rPr>
              <a:t>w</a:t>
            </a:r>
            <a:r>
              <a:rPr kumimoji="0" lang="en-US" altLang="zh-CN" sz="2000" b="1" baseline="0" dirty="0">
                <a:solidFill>
                  <a:srgbClr val="FF0066"/>
                </a:solidFill>
                <a:ea typeface="宋体" charset="-122"/>
              </a:rPr>
              <a:t>(</a:t>
            </a:r>
            <a:r>
              <a:rPr kumimoji="0" lang="en-US" altLang="zh-CN" sz="2000" b="1" i="1" baseline="0" dirty="0">
                <a:solidFill>
                  <a:srgbClr val="FF0066"/>
                </a:solidFill>
                <a:ea typeface="宋体" charset="-122"/>
              </a:rPr>
              <a:t>C</a:t>
            </a:r>
            <a:r>
              <a:rPr kumimoji="0" lang="en-US" altLang="zh-CN" sz="2000" b="1" baseline="0" dirty="0">
                <a:solidFill>
                  <a:srgbClr val="FF0066"/>
                </a:solidFill>
                <a:ea typeface="宋体" charset="-122"/>
              </a:rPr>
              <a:t>),</a:t>
            </a:r>
            <a:r>
              <a:rPr kumimoji="0" lang="en-US" altLang="zh-CN" sz="2000" b="1" baseline="0" dirty="0">
                <a:solidFill>
                  <a:schemeClr val="folHlink"/>
                </a:solidFill>
                <a:ea typeface="宋体" charset="-122"/>
              </a:rPr>
              <a:t> </a:t>
            </a:r>
          </a:p>
          <a:p>
            <a:pPr marL="533400" indent="-53340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kumimoji="0" lang="en-US" altLang="zh-CN" sz="2000" i="1" baseline="0" dirty="0">
                <a:solidFill>
                  <a:srgbClr val="0000FF"/>
                </a:solidFill>
                <a:ea typeface="宋体" charset="-122"/>
              </a:rPr>
              <a:t>G</a:t>
            </a:r>
            <a:r>
              <a:rPr kumimoji="0" lang="en-US" altLang="zh-CN" sz="2000" baseline="0" dirty="0">
                <a:solidFill>
                  <a:srgbClr val="0000FF"/>
                </a:solidFill>
                <a:ea typeface="宋体" charset="-122"/>
              </a:rPr>
              <a:t> has a negative cycle with </a:t>
            </a:r>
            <a:r>
              <a:rPr kumimoji="0" lang="en-US" altLang="zh-CN" sz="2000" i="1" baseline="0" dirty="0">
                <a:solidFill>
                  <a:srgbClr val="0000FF"/>
                </a:solidFill>
                <a:ea typeface="宋体" charset="-122"/>
              </a:rPr>
              <a:t>w</a:t>
            </a:r>
            <a:r>
              <a:rPr kumimoji="0" lang="en-US" altLang="zh-CN" sz="2000" baseline="0" dirty="0">
                <a:solidFill>
                  <a:srgbClr val="0000FF"/>
                </a:solidFill>
                <a:ea typeface="宋体" charset="-122"/>
              </a:rPr>
              <a:t> if and only if it has a negative cycle with </a:t>
            </a:r>
            <a:r>
              <a:rPr kumimoji="0" lang="en-US" altLang="zh-CN" sz="2000" i="1" baseline="0" dirty="0">
                <a:solidFill>
                  <a:srgbClr val="FF0066"/>
                </a:solidFill>
                <a:ea typeface="宋体" charset="-122"/>
                <a:sym typeface="Symbol" pitchFamily="18" charset="2"/>
              </a:rPr>
              <a:t>ŵ</a:t>
            </a:r>
            <a:r>
              <a:rPr kumimoji="0" lang="en-US" altLang="zh-CN" sz="2000" baseline="0" dirty="0">
                <a:solidFill>
                  <a:srgbClr val="FF0066"/>
                </a:solidFill>
                <a:ea typeface="宋体" charset="-122"/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6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696200" cy="1347787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All –pairs shortest paths problem</a:t>
            </a:r>
            <a:endParaRPr lang="en-US" altLang="zh-CN" sz="4000" i="1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63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68313" y="1905000"/>
                <a:ext cx="7775575" cy="3829050"/>
              </a:xfrm>
            </p:spPr>
            <p:txBody>
              <a:bodyPr/>
              <a:lstStyle/>
              <a:p>
                <a:pPr marL="533400" indent="-533400"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dirty="0" smtClean="0">
                  <a:ea typeface="宋体" pitchFamily="2" charset="-122"/>
                </a:endParaRPr>
              </a:p>
              <a:p>
                <a:pPr marL="533400" indent="-533400"/>
                <a:r>
                  <a:rPr lang="en-US" altLang="zh-CN" sz="2000" b="1" dirty="0">
                    <a:solidFill>
                      <a:srgbClr val="000000"/>
                    </a:solidFill>
                    <a:ea typeface="宋体" pitchFamily="2" charset="-122"/>
                  </a:rPr>
                  <a:t>Input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: An </a:t>
                </a:r>
                <a:r>
                  <a:rPr lang="en-US" altLang="zh-CN" sz="2000" i="1" dirty="0" smtClean="0">
                    <a:solidFill>
                      <a:srgbClr val="000000"/>
                    </a:solidFill>
                    <a:ea typeface="宋体" pitchFamily="2" charset="-122"/>
                  </a:rPr>
                  <a:t>n</a:t>
                </a:r>
                <a:r>
                  <a:rPr lang="en-US" altLang="zh-CN" sz="2000" b="0" dirty="0" smtClean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 </m:t>
                    </m:r>
                  </m:oMath>
                </a14:m>
                <a:r>
                  <a:rPr lang="en-US" altLang="zh-CN" sz="2000" i="1" dirty="0" smtClean="0">
                    <a:solidFill>
                      <a:srgbClr val="000000"/>
                    </a:solidFill>
                    <a:ea typeface="宋体" pitchFamily="2" charset="-122"/>
                  </a:rPr>
                  <a:t>n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a typeface="宋体" pitchFamily="2" charset="-122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matrix </a:t>
                </a:r>
                <a:r>
                  <a:rPr lang="en-US" altLang="zh-CN" sz="2000" i="1" dirty="0">
                    <a:solidFill>
                      <a:srgbClr val="000000"/>
                    </a:solidFill>
                    <a:ea typeface="宋体" pitchFamily="2" charset="-122"/>
                  </a:rPr>
                  <a:t>W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 representing the edges weights of an </a:t>
                </a:r>
                <a:r>
                  <a:rPr lang="en-US" altLang="zh-CN" sz="2000" i="1" dirty="0">
                    <a:solidFill>
                      <a:srgbClr val="000000"/>
                    </a:solidFill>
                    <a:ea typeface="宋体" pitchFamily="2" charset="-122"/>
                  </a:rPr>
                  <a:t>n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-vertex directed graph </a:t>
                </a:r>
                <a:r>
                  <a:rPr lang="en-US" altLang="zh-CN" sz="2000" i="1" dirty="0">
                    <a:solidFill>
                      <a:srgbClr val="000000"/>
                    </a:solidFill>
                    <a:ea typeface="宋体" pitchFamily="2" charset="-122"/>
                  </a:rPr>
                  <a:t>G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=(</a:t>
                </a:r>
                <a:r>
                  <a:rPr lang="en-US" altLang="zh-CN" sz="2000" i="1" dirty="0">
                    <a:solidFill>
                      <a:srgbClr val="000000"/>
                    </a:solidFill>
                    <a:ea typeface="宋体" pitchFamily="2" charset="-122"/>
                  </a:rPr>
                  <a:t>W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, </a:t>
                </a:r>
                <a:r>
                  <a:rPr lang="en-US" altLang="zh-CN" sz="2000" i="1" dirty="0">
                    <a:solidFill>
                      <a:srgbClr val="000000"/>
                    </a:solidFill>
                    <a:ea typeface="宋体" pitchFamily="2" charset="-122"/>
                  </a:rPr>
                  <a:t>E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). That is, </a:t>
                </a:r>
                <a:r>
                  <a:rPr lang="en-US" altLang="zh-CN" sz="2000" i="1" dirty="0">
                    <a:solidFill>
                      <a:srgbClr val="000000"/>
                    </a:solidFill>
                    <a:ea typeface="宋体" pitchFamily="2" charset="-122"/>
                  </a:rPr>
                  <a:t>W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=(</a:t>
                </a:r>
                <a:r>
                  <a:rPr lang="en-US" altLang="zh-CN" sz="2000" i="1" dirty="0" err="1">
                    <a:solidFill>
                      <a:srgbClr val="000000"/>
                    </a:solidFill>
                    <a:ea typeface="宋体" pitchFamily="2" charset="-122"/>
                  </a:rPr>
                  <a:t>w</a:t>
                </a:r>
                <a:r>
                  <a:rPr lang="en-US" altLang="zh-CN" sz="2000" baseline="-25000" dirty="0" err="1">
                    <a:solidFill>
                      <a:srgbClr val="000000"/>
                    </a:solidFill>
                    <a:ea typeface="宋体" pitchFamily="2" charset="-122"/>
                  </a:rPr>
                  <a:t>ij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), where</a:t>
                </a:r>
              </a:p>
              <a:p>
                <a:pPr marL="533400" indent="-533400"/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marL="533400" indent="-533400"/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marL="533400" indent="-533400"/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marL="533400" indent="-533400"/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marL="533400" indent="-533400"/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marL="533400" indent="-533400"/>
                <a:r>
                  <a:rPr lang="en-US" altLang="zh-CN" sz="2000" b="1" dirty="0">
                    <a:solidFill>
                      <a:srgbClr val="000000"/>
                    </a:solidFill>
                    <a:ea typeface="宋体" pitchFamily="2" charset="-122"/>
                  </a:rPr>
                  <a:t>Output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: An </a:t>
                </a:r>
                <a:r>
                  <a:rPr lang="en-US" altLang="zh-CN" sz="2000" i="1" dirty="0" err="1">
                    <a:solidFill>
                      <a:srgbClr val="000000"/>
                    </a:solidFill>
                    <a:ea typeface="宋体" pitchFamily="2" charset="-122"/>
                  </a:rPr>
                  <a:t>n</a:t>
                </a:r>
                <a:r>
                  <a:rPr lang="en-US" altLang="zh-CN" sz="2000" dirty="0" err="1">
                    <a:solidFill>
                      <a:srgbClr val="000000"/>
                    </a:solidFill>
                    <a:ea typeface="宋体" pitchFamily="2" charset="-122"/>
                  </a:rPr>
                  <a:t>×</a:t>
                </a:r>
                <a:r>
                  <a:rPr lang="en-US" altLang="zh-CN" sz="2000" i="1" dirty="0" err="1">
                    <a:solidFill>
                      <a:srgbClr val="000000"/>
                    </a:solidFill>
                    <a:ea typeface="宋体" pitchFamily="2" charset="-122"/>
                  </a:rPr>
                  <a:t>n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 matrix </a:t>
                </a:r>
                <a:r>
                  <a:rPr lang="en-US" altLang="zh-CN" sz="2000" i="1" dirty="0">
                    <a:solidFill>
                      <a:srgbClr val="000000"/>
                    </a:solidFill>
                    <a:ea typeface="宋体" pitchFamily="2" charset="-122"/>
                  </a:rPr>
                  <a:t>D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=(</a:t>
                </a:r>
                <a:r>
                  <a:rPr lang="en-US" altLang="zh-CN" sz="2000" i="1" dirty="0" err="1">
                    <a:solidFill>
                      <a:srgbClr val="000000"/>
                    </a:solidFill>
                    <a:ea typeface="宋体" pitchFamily="2" charset="-122"/>
                  </a:rPr>
                  <a:t>d</a:t>
                </a:r>
                <a:r>
                  <a:rPr lang="en-US" altLang="zh-CN" sz="2000" baseline="-25000" dirty="0" err="1">
                    <a:solidFill>
                      <a:srgbClr val="000000"/>
                    </a:solidFill>
                    <a:ea typeface="宋体" pitchFamily="2" charset="-122"/>
                  </a:rPr>
                  <a:t>ij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), where </a:t>
                </a:r>
                <a:r>
                  <a:rPr lang="en-US" altLang="zh-CN" sz="2000" i="1" dirty="0" err="1">
                    <a:solidFill>
                      <a:srgbClr val="000000"/>
                    </a:solidFill>
                    <a:ea typeface="宋体" pitchFamily="2" charset="-122"/>
                  </a:rPr>
                  <a:t>d</a:t>
                </a:r>
                <a:r>
                  <a:rPr lang="en-US" altLang="zh-CN" sz="2000" baseline="-25000" dirty="0" err="1">
                    <a:solidFill>
                      <a:srgbClr val="000000"/>
                    </a:solidFill>
                    <a:ea typeface="宋体" pitchFamily="2" charset="-122"/>
                  </a:rPr>
                  <a:t>ij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 denotes the shortest-path weight from vertex </a:t>
                </a:r>
                <a:r>
                  <a:rPr lang="en-US" altLang="zh-CN" sz="2000" i="1" dirty="0">
                    <a:solidFill>
                      <a:srgbClr val="000000"/>
                    </a:solidFill>
                    <a:ea typeface="宋体" pitchFamily="2" charset="-122"/>
                  </a:rPr>
                  <a:t>i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 to vertex </a:t>
                </a:r>
                <a:r>
                  <a:rPr lang="en-US" altLang="zh-CN" sz="2000" i="1" dirty="0">
                    <a:solidFill>
                      <a:srgbClr val="000000"/>
                    </a:solidFill>
                    <a:ea typeface="宋体" pitchFamily="2" charset="-122"/>
                  </a:rPr>
                  <a:t>j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, i.e., </a:t>
                </a:r>
                <a:r>
                  <a:rPr lang="en-US" altLang="zh-CN" sz="2000" i="1" dirty="0" err="1">
                    <a:solidFill>
                      <a:srgbClr val="000000"/>
                    </a:solidFill>
                    <a:ea typeface="宋体" pitchFamily="2" charset="-122"/>
                  </a:rPr>
                  <a:t>d</a:t>
                </a:r>
                <a:r>
                  <a:rPr lang="en-US" altLang="zh-CN" sz="2000" baseline="-25000" dirty="0" err="1">
                    <a:solidFill>
                      <a:srgbClr val="000000"/>
                    </a:solidFill>
                    <a:ea typeface="宋体" pitchFamily="2" charset="-122"/>
                  </a:rPr>
                  <a:t>ij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=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(</a:t>
                </a:r>
                <a:r>
                  <a:rPr lang="en-US" altLang="zh-CN" sz="2000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i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000" i="1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j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  <a:sym typeface="Symbol" pitchFamily="18" charset="2"/>
                  </a:rPr>
                  <a:t>).</a:t>
                </a:r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marL="533400" indent="-533400">
                  <a:buFont typeface="Wingdings" pitchFamily="2" charset="2"/>
                  <a:buNone/>
                </a:pPr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  <a:p>
                <a:pPr marL="914400" lvl="1" indent="-457200">
                  <a:buFont typeface="Wingdings" pitchFamily="2" charset="2"/>
                  <a:buNone/>
                </a:pPr>
                <a:endParaRPr lang="en-US" altLang="zh-CN" sz="16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97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68313" y="1905000"/>
                <a:ext cx="7775575" cy="382905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76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5150" y="2997200"/>
          <a:ext cx="63373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90" name="Equation" r:id="rId4" imgW="3835080" imgH="711000" progId="Equation.DSMT4">
                  <p:embed/>
                </p:oleObj>
              </mc:Choice>
              <mc:Fallback>
                <p:oleObj name="Equation" r:id="rId4" imgW="383508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7200"/>
                        <a:ext cx="63373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Reweighting Technique (II)</a:t>
            </a:r>
          </a:p>
        </p:txBody>
      </p:sp>
      <p:sp>
        <p:nvSpPr>
          <p:cNvPr id="2846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89888" cy="4267200"/>
          </a:xfrm>
          <a:noFill/>
          <a:ln/>
        </p:spPr>
        <p:txBody>
          <a:bodyPr/>
          <a:lstStyle/>
          <a:p>
            <a:pPr marL="533400" indent="-533400"/>
            <a:r>
              <a:rPr lang="en-US" altLang="zh-CN" sz="2400">
                <a:solidFill>
                  <a:srgbClr val="FF9900"/>
                </a:solidFill>
                <a:ea typeface="宋体" charset="-122"/>
              </a:rPr>
              <a:t>Producing nonnegative weights by reweighting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         Given a weighted, directed graph </a:t>
            </a:r>
            <a:r>
              <a:rPr lang="en-US" altLang="zh-CN" sz="1800" i="1">
                <a:ea typeface="宋体" charset="-122"/>
              </a:rPr>
              <a:t>G</a:t>
            </a:r>
            <a:r>
              <a:rPr lang="en-US" altLang="zh-CN" sz="1800">
                <a:ea typeface="宋体" charset="-122"/>
              </a:rPr>
              <a:t> = (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, </a:t>
            </a:r>
            <a:r>
              <a:rPr lang="en-US" altLang="zh-CN" sz="1800" i="1">
                <a:ea typeface="宋体" charset="-122"/>
              </a:rPr>
              <a:t>E</a:t>
            </a:r>
            <a:r>
              <a:rPr lang="en-US" altLang="zh-CN" sz="1800">
                <a:ea typeface="宋体" charset="-122"/>
              </a:rPr>
              <a:t>) with </a:t>
            </a:r>
            <a:r>
              <a:rPr lang="en-US" altLang="zh-CN" sz="1800" i="1">
                <a:ea typeface="宋体" charset="-122"/>
              </a:rPr>
              <a:t>w</a:t>
            </a:r>
            <a:r>
              <a:rPr lang="en-US" altLang="zh-CN" sz="1800">
                <a:ea typeface="宋体" charset="-122"/>
              </a:rPr>
              <a:t>, we make a new graph </a:t>
            </a:r>
            <a:r>
              <a:rPr lang="en-US" altLang="zh-CN" sz="1800" i="1">
                <a:ea typeface="宋体" charset="-122"/>
              </a:rPr>
              <a:t>G</a:t>
            </a:r>
            <a:r>
              <a:rPr lang="en-US" altLang="zh-CN" sz="1800">
                <a:ea typeface="宋体" charset="-122"/>
              </a:rPr>
              <a:t>’ = (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’,</a:t>
            </a:r>
            <a:r>
              <a:rPr lang="en-US" altLang="zh-CN" sz="1800" i="1">
                <a:ea typeface="宋体" charset="-122"/>
              </a:rPr>
              <a:t>E</a:t>
            </a:r>
            <a:r>
              <a:rPr lang="en-US" altLang="zh-CN" sz="1800">
                <a:ea typeface="宋体" charset="-122"/>
              </a:rPr>
              <a:t>’), where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’ =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2000">
                <a:ea typeface="宋体" charset="-122"/>
              </a:rPr>
              <a:t>∪</a:t>
            </a:r>
            <a:r>
              <a:rPr lang="en-US" altLang="zh-CN" sz="1800">
                <a:ea typeface="宋体" charset="-122"/>
              </a:rPr>
              <a:t>{</a:t>
            </a:r>
            <a:r>
              <a:rPr lang="en-US" altLang="zh-CN" sz="1800" i="1">
                <a:ea typeface="宋体" charset="-122"/>
              </a:rPr>
              <a:t>s</a:t>
            </a:r>
            <a:r>
              <a:rPr lang="en-US" altLang="zh-CN" sz="1800">
                <a:ea typeface="宋体" charset="-122"/>
              </a:rPr>
              <a:t>}, </a:t>
            </a:r>
            <a:r>
              <a:rPr lang="en-US" altLang="zh-CN" sz="1800" i="1">
                <a:ea typeface="宋体" charset="-122"/>
              </a:rPr>
              <a:t>s</a:t>
            </a:r>
            <a:r>
              <a:rPr lang="en-US" altLang="zh-CN" sz="1800">
                <a:ea typeface="宋体" charset="-122"/>
              </a:rPr>
              <a:t> is not in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, and </a:t>
            </a:r>
            <a:r>
              <a:rPr lang="en-US" altLang="zh-CN" sz="1800" i="1">
                <a:ea typeface="宋体" charset="-122"/>
              </a:rPr>
              <a:t>E</a:t>
            </a:r>
            <a:r>
              <a:rPr lang="en-US" altLang="zh-CN" sz="1800">
                <a:ea typeface="宋体" charset="-122"/>
              </a:rPr>
              <a:t>’ = </a:t>
            </a:r>
            <a:r>
              <a:rPr lang="en-US" altLang="zh-CN" sz="1800" i="1">
                <a:ea typeface="宋体" charset="-122"/>
              </a:rPr>
              <a:t>E</a:t>
            </a:r>
            <a:r>
              <a:rPr lang="en-US" altLang="zh-CN" sz="2000">
                <a:ea typeface="宋体" charset="-122"/>
              </a:rPr>
              <a:t>∪</a:t>
            </a:r>
            <a:r>
              <a:rPr lang="en-US" altLang="zh-CN" sz="1800">
                <a:ea typeface="宋体" charset="-122"/>
              </a:rPr>
              <a:t>{(</a:t>
            </a:r>
            <a:r>
              <a:rPr lang="en-US" altLang="zh-CN" sz="1800" i="1">
                <a:ea typeface="宋体" charset="-122"/>
              </a:rPr>
              <a:t>s</a:t>
            </a:r>
            <a:r>
              <a:rPr lang="en-US" altLang="zh-CN" sz="1800">
                <a:ea typeface="宋体" charset="-122"/>
              </a:rPr>
              <a:t>,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) :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 is in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}. </a:t>
            </a:r>
            <a:r>
              <a:rPr lang="en-US" altLang="zh-CN" sz="1800" i="1">
                <a:ea typeface="宋体" charset="-122"/>
              </a:rPr>
              <a:t>w</a:t>
            </a:r>
            <a:r>
              <a:rPr lang="en-US" altLang="zh-CN" sz="1800">
                <a:ea typeface="宋体" charset="-122"/>
              </a:rPr>
              <a:t>(</a:t>
            </a:r>
            <a:r>
              <a:rPr lang="en-US" altLang="zh-CN" sz="1800" i="1">
                <a:ea typeface="宋体" charset="-122"/>
              </a:rPr>
              <a:t>s</a:t>
            </a:r>
            <a:r>
              <a:rPr lang="en-US" altLang="zh-CN" sz="1800">
                <a:ea typeface="宋体" charset="-122"/>
              </a:rPr>
              <a:t>,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) is set 0, for all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 in </a:t>
            </a:r>
            <a:r>
              <a:rPr lang="en-US" altLang="zh-CN" sz="1800" i="1">
                <a:ea typeface="宋体" charset="-122"/>
              </a:rPr>
              <a:t>V</a:t>
            </a:r>
            <a:r>
              <a:rPr lang="en-US" altLang="zh-CN" sz="1800">
                <a:ea typeface="宋体" charset="-122"/>
              </a:rPr>
              <a:t>.</a:t>
            </a:r>
          </a:p>
          <a:p>
            <a:pPr marL="533400" indent="-533400"/>
            <a:endParaRPr lang="en-US" altLang="zh-CN" sz="1800">
              <a:ea typeface="宋体" charset="-122"/>
            </a:endParaRPr>
          </a:p>
        </p:txBody>
      </p:sp>
      <p:grpSp>
        <p:nvGrpSpPr>
          <p:cNvPr id="284682" name="Group 10"/>
          <p:cNvGrpSpPr>
            <a:grpSpLocks/>
          </p:cNvGrpSpPr>
          <p:nvPr/>
        </p:nvGrpSpPr>
        <p:grpSpPr bwMode="auto">
          <a:xfrm>
            <a:off x="904875" y="3379788"/>
            <a:ext cx="2519363" cy="2606675"/>
            <a:chOff x="480" y="1584"/>
            <a:chExt cx="1587" cy="1642"/>
          </a:xfrm>
        </p:grpSpPr>
        <p:sp>
          <p:nvSpPr>
            <p:cNvPr id="284683" name="Oval 11"/>
            <p:cNvSpPr>
              <a:spLocks noChangeArrowheads="1"/>
            </p:cNvSpPr>
            <p:nvPr/>
          </p:nvSpPr>
          <p:spPr bwMode="auto">
            <a:xfrm>
              <a:off x="798" y="2355"/>
              <a:ext cx="576" cy="57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84" name="Oval 12"/>
            <p:cNvSpPr>
              <a:spLocks noChangeArrowheads="1"/>
            </p:cNvSpPr>
            <p:nvPr/>
          </p:nvSpPr>
          <p:spPr bwMode="auto">
            <a:xfrm>
              <a:off x="1478" y="2990"/>
              <a:ext cx="226" cy="226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85" name="Oval 13"/>
            <p:cNvSpPr>
              <a:spLocks noChangeArrowheads="1"/>
            </p:cNvSpPr>
            <p:nvPr/>
          </p:nvSpPr>
          <p:spPr bwMode="auto">
            <a:xfrm>
              <a:off x="616" y="2899"/>
              <a:ext cx="226" cy="226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86" name="Oval 14"/>
            <p:cNvSpPr>
              <a:spLocks noChangeArrowheads="1"/>
            </p:cNvSpPr>
            <p:nvPr/>
          </p:nvSpPr>
          <p:spPr bwMode="auto">
            <a:xfrm>
              <a:off x="1841" y="2264"/>
              <a:ext cx="226" cy="226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87" name="Oval 15"/>
            <p:cNvSpPr>
              <a:spLocks noChangeArrowheads="1"/>
            </p:cNvSpPr>
            <p:nvPr/>
          </p:nvSpPr>
          <p:spPr bwMode="auto">
            <a:xfrm>
              <a:off x="480" y="2083"/>
              <a:ext cx="226" cy="226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88" name="Oval 16"/>
            <p:cNvSpPr>
              <a:spLocks noChangeArrowheads="1"/>
            </p:cNvSpPr>
            <p:nvPr/>
          </p:nvSpPr>
          <p:spPr bwMode="auto">
            <a:xfrm>
              <a:off x="1206" y="1584"/>
              <a:ext cx="226" cy="226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89" name="Line 17"/>
            <p:cNvSpPr>
              <a:spLocks noChangeShapeType="1"/>
            </p:cNvSpPr>
            <p:nvPr/>
          </p:nvSpPr>
          <p:spPr bwMode="auto">
            <a:xfrm flipV="1">
              <a:off x="662" y="1765"/>
              <a:ext cx="544" cy="31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90" name="Line 18"/>
            <p:cNvSpPr>
              <a:spLocks noChangeShapeType="1"/>
            </p:cNvSpPr>
            <p:nvPr/>
          </p:nvSpPr>
          <p:spPr bwMode="auto">
            <a:xfrm>
              <a:off x="1433" y="1765"/>
              <a:ext cx="499" cy="49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91" name="Line 19"/>
            <p:cNvSpPr>
              <a:spLocks noChangeShapeType="1"/>
            </p:cNvSpPr>
            <p:nvPr/>
          </p:nvSpPr>
          <p:spPr bwMode="auto">
            <a:xfrm flipH="1">
              <a:off x="1705" y="2491"/>
              <a:ext cx="227" cy="54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92" name="Line 20"/>
            <p:cNvSpPr>
              <a:spLocks noChangeShapeType="1"/>
            </p:cNvSpPr>
            <p:nvPr/>
          </p:nvSpPr>
          <p:spPr bwMode="auto">
            <a:xfrm flipV="1">
              <a:off x="843" y="2446"/>
              <a:ext cx="998" cy="4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93" name="Line 21"/>
            <p:cNvSpPr>
              <a:spLocks noChangeShapeType="1"/>
            </p:cNvSpPr>
            <p:nvPr/>
          </p:nvSpPr>
          <p:spPr bwMode="auto">
            <a:xfrm flipH="1" flipV="1">
              <a:off x="707" y="2173"/>
              <a:ext cx="1134" cy="227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94" name="Line 22"/>
            <p:cNvSpPr>
              <a:spLocks noChangeShapeType="1"/>
            </p:cNvSpPr>
            <p:nvPr/>
          </p:nvSpPr>
          <p:spPr bwMode="auto">
            <a:xfrm flipH="1" flipV="1">
              <a:off x="844" y="3035"/>
              <a:ext cx="635" cy="9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95" name="Line 23"/>
            <p:cNvSpPr>
              <a:spLocks noChangeShapeType="1"/>
            </p:cNvSpPr>
            <p:nvPr/>
          </p:nvSpPr>
          <p:spPr bwMode="auto">
            <a:xfrm flipH="1">
              <a:off x="798" y="1810"/>
              <a:ext cx="499" cy="108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96" name="Line 24"/>
            <p:cNvSpPr>
              <a:spLocks noChangeShapeType="1"/>
            </p:cNvSpPr>
            <p:nvPr/>
          </p:nvSpPr>
          <p:spPr bwMode="auto">
            <a:xfrm>
              <a:off x="1342" y="1810"/>
              <a:ext cx="227" cy="118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97" name="Text Box 25"/>
            <p:cNvSpPr txBox="1">
              <a:spLocks noChangeArrowheads="1"/>
            </p:cNvSpPr>
            <p:nvPr/>
          </p:nvSpPr>
          <p:spPr bwMode="auto">
            <a:xfrm>
              <a:off x="694" y="1810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10</a:t>
              </a:r>
            </a:p>
          </p:txBody>
        </p:sp>
        <p:sp>
          <p:nvSpPr>
            <p:cNvPr id="284698" name="Text Box 26"/>
            <p:cNvSpPr txBox="1">
              <a:spLocks noChangeArrowheads="1"/>
            </p:cNvSpPr>
            <p:nvPr/>
          </p:nvSpPr>
          <p:spPr bwMode="auto">
            <a:xfrm>
              <a:off x="1614" y="1810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-5</a:t>
              </a:r>
            </a:p>
          </p:txBody>
        </p:sp>
        <p:sp>
          <p:nvSpPr>
            <p:cNvPr id="284699" name="Text Box 27"/>
            <p:cNvSpPr txBox="1">
              <a:spLocks noChangeArrowheads="1"/>
            </p:cNvSpPr>
            <p:nvPr/>
          </p:nvSpPr>
          <p:spPr bwMode="auto">
            <a:xfrm>
              <a:off x="1783" y="271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9</a:t>
              </a:r>
            </a:p>
          </p:txBody>
        </p:sp>
        <p:sp>
          <p:nvSpPr>
            <p:cNvPr id="284700" name="Text Box 28"/>
            <p:cNvSpPr txBox="1">
              <a:spLocks noChangeArrowheads="1"/>
            </p:cNvSpPr>
            <p:nvPr/>
          </p:nvSpPr>
          <p:spPr bwMode="auto">
            <a:xfrm>
              <a:off x="1344" y="19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4</a:t>
              </a:r>
            </a:p>
          </p:txBody>
        </p:sp>
        <p:sp>
          <p:nvSpPr>
            <p:cNvPr id="284701" name="Text Box 29"/>
            <p:cNvSpPr txBox="1">
              <a:spLocks noChangeArrowheads="1"/>
            </p:cNvSpPr>
            <p:nvPr/>
          </p:nvSpPr>
          <p:spPr bwMode="auto">
            <a:xfrm>
              <a:off x="979" y="2400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-6</a:t>
              </a:r>
            </a:p>
          </p:txBody>
        </p:sp>
        <p:sp>
          <p:nvSpPr>
            <p:cNvPr id="284702" name="Text Box 30"/>
            <p:cNvSpPr txBox="1">
              <a:spLocks noChangeArrowheads="1"/>
            </p:cNvSpPr>
            <p:nvPr/>
          </p:nvSpPr>
          <p:spPr bwMode="auto">
            <a:xfrm>
              <a:off x="1251" y="26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7</a:t>
              </a:r>
            </a:p>
          </p:txBody>
        </p:sp>
        <p:sp>
          <p:nvSpPr>
            <p:cNvPr id="284703" name="Text Box 31"/>
            <p:cNvSpPr txBox="1">
              <a:spLocks noChangeArrowheads="1"/>
            </p:cNvSpPr>
            <p:nvPr/>
          </p:nvSpPr>
          <p:spPr bwMode="auto">
            <a:xfrm>
              <a:off x="1103" y="303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2</a:t>
              </a:r>
            </a:p>
          </p:txBody>
        </p:sp>
        <p:sp>
          <p:nvSpPr>
            <p:cNvPr id="284704" name="Text Box 32"/>
            <p:cNvSpPr txBox="1">
              <a:spLocks noChangeArrowheads="1"/>
            </p:cNvSpPr>
            <p:nvPr/>
          </p:nvSpPr>
          <p:spPr bwMode="auto">
            <a:xfrm>
              <a:off x="1161" y="208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8</a:t>
              </a:r>
            </a:p>
          </p:txBody>
        </p:sp>
      </p:grpSp>
      <p:grpSp>
        <p:nvGrpSpPr>
          <p:cNvPr id="284705" name="Group 33"/>
          <p:cNvGrpSpPr>
            <a:grpSpLocks/>
          </p:cNvGrpSpPr>
          <p:nvPr/>
        </p:nvGrpSpPr>
        <p:grpSpPr bwMode="auto">
          <a:xfrm>
            <a:off x="4643438" y="3213100"/>
            <a:ext cx="3959225" cy="3302000"/>
            <a:chOff x="2835" y="1479"/>
            <a:chExt cx="2494" cy="2080"/>
          </a:xfrm>
        </p:grpSpPr>
        <p:sp>
          <p:nvSpPr>
            <p:cNvPr id="284706" name="Oval 34"/>
            <p:cNvSpPr>
              <a:spLocks noChangeArrowheads="1"/>
            </p:cNvSpPr>
            <p:nvPr/>
          </p:nvSpPr>
          <p:spPr bwMode="auto">
            <a:xfrm>
              <a:off x="4060" y="2341"/>
              <a:ext cx="576" cy="57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07" name="Oval 35"/>
            <p:cNvSpPr>
              <a:spLocks noChangeArrowheads="1"/>
            </p:cNvSpPr>
            <p:nvPr/>
          </p:nvSpPr>
          <p:spPr bwMode="auto">
            <a:xfrm>
              <a:off x="4740" y="2976"/>
              <a:ext cx="226" cy="226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08" name="Oval 36"/>
            <p:cNvSpPr>
              <a:spLocks noChangeArrowheads="1"/>
            </p:cNvSpPr>
            <p:nvPr/>
          </p:nvSpPr>
          <p:spPr bwMode="auto">
            <a:xfrm>
              <a:off x="3878" y="2885"/>
              <a:ext cx="226" cy="226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09" name="Oval 37"/>
            <p:cNvSpPr>
              <a:spLocks noChangeArrowheads="1"/>
            </p:cNvSpPr>
            <p:nvPr/>
          </p:nvSpPr>
          <p:spPr bwMode="auto">
            <a:xfrm>
              <a:off x="5103" y="2250"/>
              <a:ext cx="226" cy="226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10" name="Oval 38"/>
            <p:cNvSpPr>
              <a:spLocks noChangeArrowheads="1"/>
            </p:cNvSpPr>
            <p:nvPr/>
          </p:nvSpPr>
          <p:spPr bwMode="auto">
            <a:xfrm>
              <a:off x="3742" y="2069"/>
              <a:ext cx="226" cy="226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11" name="Oval 39"/>
            <p:cNvSpPr>
              <a:spLocks noChangeArrowheads="1"/>
            </p:cNvSpPr>
            <p:nvPr/>
          </p:nvSpPr>
          <p:spPr bwMode="auto">
            <a:xfrm>
              <a:off x="4468" y="1570"/>
              <a:ext cx="226" cy="226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12" name="Line 40"/>
            <p:cNvSpPr>
              <a:spLocks noChangeShapeType="1"/>
            </p:cNvSpPr>
            <p:nvPr/>
          </p:nvSpPr>
          <p:spPr bwMode="auto">
            <a:xfrm flipV="1">
              <a:off x="3924" y="1751"/>
              <a:ext cx="544" cy="31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13" name="Line 41"/>
            <p:cNvSpPr>
              <a:spLocks noChangeShapeType="1"/>
            </p:cNvSpPr>
            <p:nvPr/>
          </p:nvSpPr>
          <p:spPr bwMode="auto">
            <a:xfrm>
              <a:off x="4695" y="1751"/>
              <a:ext cx="499" cy="49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14" name="Line 42"/>
            <p:cNvSpPr>
              <a:spLocks noChangeShapeType="1"/>
            </p:cNvSpPr>
            <p:nvPr/>
          </p:nvSpPr>
          <p:spPr bwMode="auto">
            <a:xfrm flipH="1">
              <a:off x="4967" y="2477"/>
              <a:ext cx="227" cy="54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15" name="Line 43"/>
            <p:cNvSpPr>
              <a:spLocks noChangeShapeType="1"/>
            </p:cNvSpPr>
            <p:nvPr/>
          </p:nvSpPr>
          <p:spPr bwMode="auto">
            <a:xfrm flipV="1">
              <a:off x="4105" y="2432"/>
              <a:ext cx="998" cy="4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16" name="Line 44"/>
            <p:cNvSpPr>
              <a:spLocks noChangeShapeType="1"/>
            </p:cNvSpPr>
            <p:nvPr/>
          </p:nvSpPr>
          <p:spPr bwMode="auto">
            <a:xfrm flipH="1" flipV="1">
              <a:off x="3969" y="2159"/>
              <a:ext cx="1134" cy="227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17" name="Line 45"/>
            <p:cNvSpPr>
              <a:spLocks noChangeShapeType="1"/>
            </p:cNvSpPr>
            <p:nvPr/>
          </p:nvSpPr>
          <p:spPr bwMode="auto">
            <a:xfrm flipH="1" flipV="1">
              <a:off x="4106" y="3021"/>
              <a:ext cx="635" cy="9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18" name="Line 46"/>
            <p:cNvSpPr>
              <a:spLocks noChangeShapeType="1"/>
            </p:cNvSpPr>
            <p:nvPr/>
          </p:nvSpPr>
          <p:spPr bwMode="auto">
            <a:xfrm flipH="1">
              <a:off x="4060" y="1796"/>
              <a:ext cx="499" cy="108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19" name="Line 47"/>
            <p:cNvSpPr>
              <a:spLocks noChangeShapeType="1"/>
            </p:cNvSpPr>
            <p:nvPr/>
          </p:nvSpPr>
          <p:spPr bwMode="auto">
            <a:xfrm>
              <a:off x="4604" y="1796"/>
              <a:ext cx="227" cy="118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20" name="Text Box 48"/>
            <p:cNvSpPr txBox="1">
              <a:spLocks noChangeArrowheads="1"/>
            </p:cNvSpPr>
            <p:nvPr/>
          </p:nvSpPr>
          <p:spPr bwMode="auto">
            <a:xfrm>
              <a:off x="3956" y="1796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10</a:t>
              </a:r>
            </a:p>
          </p:txBody>
        </p:sp>
        <p:sp>
          <p:nvSpPr>
            <p:cNvPr id="284721" name="Text Box 49"/>
            <p:cNvSpPr txBox="1">
              <a:spLocks noChangeArrowheads="1"/>
            </p:cNvSpPr>
            <p:nvPr/>
          </p:nvSpPr>
          <p:spPr bwMode="auto">
            <a:xfrm>
              <a:off x="4876" y="1796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-5</a:t>
              </a:r>
            </a:p>
          </p:txBody>
        </p:sp>
        <p:sp>
          <p:nvSpPr>
            <p:cNvPr id="284722" name="Text Box 50"/>
            <p:cNvSpPr txBox="1">
              <a:spLocks noChangeArrowheads="1"/>
            </p:cNvSpPr>
            <p:nvPr/>
          </p:nvSpPr>
          <p:spPr bwMode="auto">
            <a:xfrm>
              <a:off x="5045" y="270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9</a:t>
              </a:r>
            </a:p>
          </p:txBody>
        </p:sp>
        <p:sp>
          <p:nvSpPr>
            <p:cNvPr id="284723" name="Text Box 51"/>
            <p:cNvSpPr txBox="1">
              <a:spLocks noChangeArrowheads="1"/>
            </p:cNvSpPr>
            <p:nvPr/>
          </p:nvSpPr>
          <p:spPr bwMode="auto">
            <a:xfrm>
              <a:off x="4608" y="19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4</a:t>
              </a:r>
            </a:p>
          </p:txBody>
        </p:sp>
        <p:sp>
          <p:nvSpPr>
            <p:cNvPr id="284724" name="Text Box 52"/>
            <p:cNvSpPr txBox="1">
              <a:spLocks noChangeArrowheads="1"/>
            </p:cNvSpPr>
            <p:nvPr/>
          </p:nvSpPr>
          <p:spPr bwMode="auto">
            <a:xfrm>
              <a:off x="4241" y="2386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-6</a:t>
              </a:r>
            </a:p>
          </p:txBody>
        </p:sp>
        <p:sp>
          <p:nvSpPr>
            <p:cNvPr id="284725" name="Text Box 53"/>
            <p:cNvSpPr txBox="1">
              <a:spLocks noChangeArrowheads="1"/>
            </p:cNvSpPr>
            <p:nvPr/>
          </p:nvSpPr>
          <p:spPr bwMode="auto">
            <a:xfrm>
              <a:off x="4513" y="265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7</a:t>
              </a:r>
            </a:p>
          </p:txBody>
        </p:sp>
        <p:sp>
          <p:nvSpPr>
            <p:cNvPr id="284726" name="Text Box 54"/>
            <p:cNvSpPr txBox="1">
              <a:spLocks noChangeArrowheads="1"/>
            </p:cNvSpPr>
            <p:nvPr/>
          </p:nvSpPr>
          <p:spPr bwMode="auto">
            <a:xfrm>
              <a:off x="4365" y="30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2</a:t>
              </a:r>
            </a:p>
          </p:txBody>
        </p:sp>
        <p:sp>
          <p:nvSpPr>
            <p:cNvPr id="284727" name="Text Box 55"/>
            <p:cNvSpPr txBox="1">
              <a:spLocks noChangeArrowheads="1"/>
            </p:cNvSpPr>
            <p:nvPr/>
          </p:nvSpPr>
          <p:spPr bwMode="auto">
            <a:xfrm>
              <a:off x="4423" y="206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8</a:t>
              </a:r>
            </a:p>
          </p:txBody>
        </p:sp>
        <p:sp>
          <p:nvSpPr>
            <p:cNvPr id="284728" name="Oval 56"/>
            <p:cNvSpPr>
              <a:spLocks noChangeArrowheads="1"/>
            </p:cNvSpPr>
            <p:nvPr/>
          </p:nvSpPr>
          <p:spPr bwMode="auto">
            <a:xfrm>
              <a:off x="2835" y="2480"/>
              <a:ext cx="226" cy="402"/>
            </a:xfrm>
            <a:prstGeom prst="ellipse">
              <a:avLst/>
            </a:prstGeom>
            <a:solidFill>
              <a:srgbClr val="00FF00"/>
            </a:solidFill>
            <a:ln w="28575" cap="sq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aseline="0">
                  <a:ea typeface="宋体" charset="-122"/>
                </a:rPr>
                <a:t>s</a:t>
              </a:r>
            </a:p>
          </p:txBody>
        </p:sp>
        <p:sp>
          <p:nvSpPr>
            <p:cNvPr id="284729" name="Freeform 57"/>
            <p:cNvSpPr>
              <a:spLocks/>
            </p:cNvSpPr>
            <p:nvPr/>
          </p:nvSpPr>
          <p:spPr bwMode="auto">
            <a:xfrm>
              <a:off x="3016" y="1616"/>
              <a:ext cx="1452" cy="862"/>
            </a:xfrm>
            <a:custGeom>
              <a:avLst/>
              <a:gdLst>
                <a:gd name="T0" fmla="*/ 0 w 1452"/>
                <a:gd name="T1" fmla="*/ 862 h 862"/>
                <a:gd name="T2" fmla="*/ 91 w 1452"/>
                <a:gd name="T3" fmla="*/ 226 h 862"/>
                <a:gd name="T4" fmla="*/ 408 w 1452"/>
                <a:gd name="T5" fmla="*/ 45 h 862"/>
                <a:gd name="T6" fmla="*/ 1452 w 1452"/>
                <a:gd name="T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2" h="862">
                  <a:moveTo>
                    <a:pt x="0" y="862"/>
                  </a:moveTo>
                  <a:cubicBezTo>
                    <a:pt x="11" y="612"/>
                    <a:pt x="23" y="362"/>
                    <a:pt x="91" y="226"/>
                  </a:cubicBezTo>
                  <a:cubicBezTo>
                    <a:pt x="159" y="90"/>
                    <a:pt x="181" y="83"/>
                    <a:pt x="408" y="45"/>
                  </a:cubicBezTo>
                  <a:cubicBezTo>
                    <a:pt x="635" y="7"/>
                    <a:pt x="1043" y="3"/>
                    <a:pt x="1452" y="0"/>
                  </a:cubicBezTo>
                </a:path>
              </a:pathLst>
            </a:custGeom>
            <a:noFill/>
            <a:ln w="28575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30" name="Freeform 58"/>
            <p:cNvSpPr>
              <a:spLocks/>
            </p:cNvSpPr>
            <p:nvPr/>
          </p:nvSpPr>
          <p:spPr bwMode="auto">
            <a:xfrm>
              <a:off x="3009" y="2795"/>
              <a:ext cx="1821" cy="764"/>
            </a:xfrm>
            <a:custGeom>
              <a:avLst/>
              <a:gdLst>
                <a:gd name="T0" fmla="*/ 7 w 1821"/>
                <a:gd name="T1" fmla="*/ 0 h 764"/>
                <a:gd name="T2" fmla="*/ 234 w 1821"/>
                <a:gd name="T3" fmla="*/ 635 h 764"/>
                <a:gd name="T4" fmla="*/ 1413 w 1821"/>
                <a:gd name="T5" fmla="*/ 726 h 764"/>
                <a:gd name="T6" fmla="*/ 1821 w 1821"/>
                <a:gd name="T7" fmla="*/ 40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1" h="764">
                  <a:moveTo>
                    <a:pt x="7" y="0"/>
                  </a:moveTo>
                  <a:cubicBezTo>
                    <a:pt x="3" y="257"/>
                    <a:pt x="0" y="514"/>
                    <a:pt x="234" y="635"/>
                  </a:cubicBezTo>
                  <a:cubicBezTo>
                    <a:pt x="468" y="756"/>
                    <a:pt x="1149" y="764"/>
                    <a:pt x="1413" y="726"/>
                  </a:cubicBezTo>
                  <a:cubicBezTo>
                    <a:pt x="1677" y="688"/>
                    <a:pt x="1753" y="461"/>
                    <a:pt x="1821" y="408"/>
                  </a:cubicBezTo>
                </a:path>
              </a:pathLst>
            </a:custGeom>
            <a:noFill/>
            <a:ln w="28575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31" name="Text Box 59"/>
            <p:cNvSpPr txBox="1">
              <a:spLocks noChangeArrowheads="1"/>
            </p:cNvSpPr>
            <p:nvPr/>
          </p:nvSpPr>
          <p:spPr bwMode="auto">
            <a:xfrm>
              <a:off x="3502" y="147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0</a:t>
              </a:r>
            </a:p>
          </p:txBody>
        </p:sp>
        <p:sp>
          <p:nvSpPr>
            <p:cNvPr id="284732" name="Text Box 60"/>
            <p:cNvSpPr txBox="1">
              <a:spLocks noChangeArrowheads="1"/>
            </p:cNvSpPr>
            <p:nvPr/>
          </p:nvSpPr>
          <p:spPr bwMode="auto">
            <a:xfrm>
              <a:off x="3198" y="202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0</a:t>
              </a:r>
            </a:p>
          </p:txBody>
        </p:sp>
        <p:sp>
          <p:nvSpPr>
            <p:cNvPr id="284733" name="Text Box 61"/>
            <p:cNvSpPr txBox="1">
              <a:spLocks noChangeArrowheads="1"/>
            </p:cNvSpPr>
            <p:nvPr/>
          </p:nvSpPr>
          <p:spPr bwMode="auto">
            <a:xfrm>
              <a:off x="3334" y="252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0</a:t>
              </a:r>
            </a:p>
          </p:txBody>
        </p:sp>
        <p:sp>
          <p:nvSpPr>
            <p:cNvPr id="284734" name="Text Box 62"/>
            <p:cNvSpPr txBox="1">
              <a:spLocks noChangeArrowheads="1"/>
            </p:cNvSpPr>
            <p:nvPr/>
          </p:nvSpPr>
          <p:spPr bwMode="auto">
            <a:xfrm>
              <a:off x="3379" y="293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0</a:t>
              </a:r>
            </a:p>
          </p:txBody>
        </p:sp>
        <p:sp>
          <p:nvSpPr>
            <p:cNvPr id="284735" name="Text Box 63"/>
            <p:cNvSpPr txBox="1">
              <a:spLocks noChangeArrowheads="1"/>
            </p:cNvSpPr>
            <p:nvPr/>
          </p:nvSpPr>
          <p:spPr bwMode="auto">
            <a:xfrm>
              <a:off x="3276" y="324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400" baseline="0">
                  <a:ea typeface="宋体" charset="-122"/>
                </a:rPr>
                <a:t>0</a:t>
              </a:r>
            </a:p>
          </p:txBody>
        </p:sp>
        <p:sp>
          <p:nvSpPr>
            <p:cNvPr id="284736" name="Freeform 64"/>
            <p:cNvSpPr>
              <a:spLocks/>
            </p:cNvSpPr>
            <p:nvPr/>
          </p:nvSpPr>
          <p:spPr bwMode="auto">
            <a:xfrm>
              <a:off x="3039" y="2130"/>
              <a:ext cx="703" cy="438"/>
            </a:xfrm>
            <a:custGeom>
              <a:avLst/>
              <a:gdLst>
                <a:gd name="T0" fmla="*/ 22 w 703"/>
                <a:gd name="T1" fmla="*/ 438 h 438"/>
                <a:gd name="T2" fmla="*/ 68 w 703"/>
                <a:gd name="T3" fmla="*/ 211 h 438"/>
                <a:gd name="T4" fmla="*/ 431 w 703"/>
                <a:gd name="T5" fmla="*/ 30 h 438"/>
                <a:gd name="T6" fmla="*/ 703 w 703"/>
                <a:gd name="T7" fmla="*/ 3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3" h="438">
                  <a:moveTo>
                    <a:pt x="22" y="438"/>
                  </a:moveTo>
                  <a:cubicBezTo>
                    <a:pt x="11" y="358"/>
                    <a:pt x="0" y="279"/>
                    <a:pt x="68" y="211"/>
                  </a:cubicBezTo>
                  <a:cubicBezTo>
                    <a:pt x="136" y="143"/>
                    <a:pt x="325" y="60"/>
                    <a:pt x="431" y="30"/>
                  </a:cubicBezTo>
                  <a:cubicBezTo>
                    <a:pt x="537" y="0"/>
                    <a:pt x="620" y="15"/>
                    <a:pt x="703" y="30"/>
                  </a:cubicBezTo>
                </a:path>
              </a:pathLst>
            </a:custGeom>
            <a:noFill/>
            <a:ln w="28575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37" name="Freeform 65"/>
            <p:cNvSpPr>
              <a:spLocks/>
            </p:cNvSpPr>
            <p:nvPr/>
          </p:nvSpPr>
          <p:spPr bwMode="auto">
            <a:xfrm>
              <a:off x="3061" y="2795"/>
              <a:ext cx="817" cy="370"/>
            </a:xfrm>
            <a:custGeom>
              <a:avLst/>
              <a:gdLst>
                <a:gd name="T0" fmla="*/ 0 w 817"/>
                <a:gd name="T1" fmla="*/ 0 h 370"/>
                <a:gd name="T2" fmla="*/ 137 w 817"/>
                <a:gd name="T3" fmla="*/ 227 h 370"/>
                <a:gd name="T4" fmla="*/ 318 w 817"/>
                <a:gd name="T5" fmla="*/ 363 h 370"/>
                <a:gd name="T6" fmla="*/ 817 w 817"/>
                <a:gd name="T7" fmla="*/ 27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370">
                  <a:moveTo>
                    <a:pt x="0" y="0"/>
                  </a:moveTo>
                  <a:cubicBezTo>
                    <a:pt x="42" y="83"/>
                    <a:pt x="84" y="167"/>
                    <a:pt x="137" y="227"/>
                  </a:cubicBezTo>
                  <a:cubicBezTo>
                    <a:pt x="190" y="287"/>
                    <a:pt x="205" y="356"/>
                    <a:pt x="318" y="363"/>
                  </a:cubicBezTo>
                  <a:cubicBezTo>
                    <a:pt x="431" y="370"/>
                    <a:pt x="624" y="321"/>
                    <a:pt x="817" y="272"/>
                  </a:cubicBezTo>
                </a:path>
              </a:pathLst>
            </a:custGeom>
            <a:noFill/>
            <a:ln w="28575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738" name="Freeform 66"/>
            <p:cNvSpPr>
              <a:spLocks/>
            </p:cNvSpPr>
            <p:nvPr/>
          </p:nvSpPr>
          <p:spPr bwMode="auto">
            <a:xfrm>
              <a:off x="3061" y="2387"/>
              <a:ext cx="1996" cy="325"/>
            </a:xfrm>
            <a:custGeom>
              <a:avLst/>
              <a:gdLst>
                <a:gd name="T0" fmla="*/ 0 w 1996"/>
                <a:gd name="T1" fmla="*/ 272 h 325"/>
                <a:gd name="T2" fmla="*/ 681 w 1996"/>
                <a:gd name="T3" fmla="*/ 317 h 325"/>
                <a:gd name="T4" fmla="*/ 1225 w 1996"/>
                <a:gd name="T5" fmla="*/ 272 h 325"/>
                <a:gd name="T6" fmla="*/ 1996 w 1996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6" h="325">
                  <a:moveTo>
                    <a:pt x="0" y="272"/>
                  </a:moveTo>
                  <a:cubicBezTo>
                    <a:pt x="238" y="294"/>
                    <a:pt x="477" y="317"/>
                    <a:pt x="681" y="317"/>
                  </a:cubicBezTo>
                  <a:cubicBezTo>
                    <a:pt x="885" y="317"/>
                    <a:pt x="1006" y="325"/>
                    <a:pt x="1225" y="272"/>
                  </a:cubicBezTo>
                  <a:cubicBezTo>
                    <a:pt x="1444" y="219"/>
                    <a:pt x="1720" y="109"/>
                    <a:pt x="1996" y="0"/>
                  </a:cubicBezTo>
                </a:path>
              </a:pathLst>
            </a:custGeom>
            <a:noFill/>
            <a:ln w="28575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1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Reweighting Technique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05000"/>
                <a:ext cx="7989888" cy="4267200"/>
              </a:xfrm>
              <a:noFill/>
              <a:ln/>
            </p:spPr>
            <p:txBody>
              <a:bodyPr/>
              <a:lstStyle/>
              <a:p>
                <a:pPr marL="533400" indent="-533400"/>
                <a:r>
                  <a:rPr lang="en-US" altLang="zh-CN" sz="2400" dirty="0">
                    <a:solidFill>
                      <a:srgbClr val="FF9900"/>
                    </a:solidFill>
                    <a:ea typeface="宋体" charset="-122"/>
                  </a:rPr>
                  <a:t>Producing nonnegative weights by reweighting</a:t>
                </a:r>
              </a:p>
              <a:p>
                <a:pPr marL="533400" indent="-533400">
                  <a:buFont typeface="Wingdings" pitchFamily="2" charset="2"/>
                  <a:buNone/>
                </a:pPr>
                <a:r>
                  <a:rPr lang="en-US" altLang="zh-CN" sz="1800" dirty="0">
                    <a:ea typeface="宋体" charset="-122"/>
                  </a:rPr>
                  <a:t>         </a:t>
                </a:r>
                <a:r>
                  <a:rPr lang="en-US" altLang="zh-CN" sz="2000" dirty="0">
                    <a:ea typeface="宋体" charset="-122"/>
                  </a:rPr>
                  <a:t>Given a weighted, directed graph </a:t>
                </a:r>
                <a:r>
                  <a:rPr lang="en-US" altLang="zh-CN" sz="2000" i="1" dirty="0">
                    <a:ea typeface="宋体" charset="-122"/>
                  </a:rPr>
                  <a:t>G</a:t>
                </a:r>
                <a:r>
                  <a:rPr lang="en-US" altLang="zh-CN" sz="2000" dirty="0">
                    <a:ea typeface="宋体" charset="-122"/>
                  </a:rPr>
                  <a:t> = (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, </a:t>
                </a:r>
                <a:r>
                  <a:rPr lang="en-US" altLang="zh-CN" sz="2000" i="1" dirty="0">
                    <a:ea typeface="宋体" charset="-122"/>
                  </a:rPr>
                  <a:t>E</a:t>
                </a:r>
                <a:r>
                  <a:rPr lang="en-US" altLang="zh-CN" sz="2000" dirty="0">
                    <a:ea typeface="宋体" charset="-122"/>
                  </a:rPr>
                  <a:t>) with </a:t>
                </a:r>
                <a:r>
                  <a:rPr lang="en-US" altLang="zh-CN" sz="2000" i="1" dirty="0">
                    <a:ea typeface="宋体" charset="-122"/>
                  </a:rPr>
                  <a:t>w</a:t>
                </a:r>
                <a:r>
                  <a:rPr lang="en-US" altLang="zh-CN" sz="2000" dirty="0">
                    <a:ea typeface="宋体" charset="-122"/>
                  </a:rPr>
                  <a:t>, we make a new graph </a:t>
                </a:r>
                <a:r>
                  <a:rPr lang="en-US" altLang="zh-CN" sz="2000" i="1" dirty="0">
                    <a:ea typeface="宋体" charset="-122"/>
                  </a:rPr>
                  <a:t>G</a:t>
                </a:r>
                <a:r>
                  <a:rPr lang="en-US" altLang="zh-CN" sz="2000" dirty="0">
                    <a:ea typeface="宋体" charset="-122"/>
                  </a:rPr>
                  <a:t>’ = (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’,</a:t>
                </a:r>
                <a:r>
                  <a:rPr lang="en-US" altLang="zh-CN" sz="2000" i="1" dirty="0">
                    <a:ea typeface="宋体" charset="-122"/>
                  </a:rPr>
                  <a:t>E</a:t>
                </a:r>
                <a:r>
                  <a:rPr lang="en-US" altLang="zh-CN" sz="2000" dirty="0">
                    <a:ea typeface="宋体" charset="-122"/>
                  </a:rPr>
                  <a:t>’), where 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’ = 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∪{</a:t>
                </a:r>
                <a:r>
                  <a:rPr lang="en-US" altLang="zh-CN" sz="2000" i="1" dirty="0">
                    <a:ea typeface="宋体" charset="-122"/>
                  </a:rPr>
                  <a:t>s</a:t>
                </a:r>
                <a:r>
                  <a:rPr lang="en-US" altLang="zh-CN" sz="2000" dirty="0">
                    <a:ea typeface="宋体" charset="-122"/>
                  </a:rPr>
                  <a:t>}, s not in 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, and </a:t>
                </a:r>
                <a:r>
                  <a:rPr lang="en-US" altLang="zh-CN" sz="2000" i="1" dirty="0">
                    <a:ea typeface="宋体" charset="-122"/>
                  </a:rPr>
                  <a:t>E</a:t>
                </a:r>
                <a:r>
                  <a:rPr lang="en-US" altLang="zh-CN" sz="2000" dirty="0">
                    <a:ea typeface="宋体" charset="-122"/>
                  </a:rPr>
                  <a:t>’ = </a:t>
                </a:r>
                <a:r>
                  <a:rPr lang="en-US" altLang="zh-CN" sz="2000" i="1" dirty="0">
                    <a:ea typeface="宋体" charset="-122"/>
                  </a:rPr>
                  <a:t>E</a:t>
                </a:r>
                <a:r>
                  <a:rPr lang="en-US" altLang="zh-CN" sz="2000" dirty="0">
                    <a:ea typeface="宋体" charset="-122"/>
                  </a:rPr>
                  <a:t>∪{(</a:t>
                </a:r>
                <a:r>
                  <a:rPr lang="en-US" altLang="zh-CN" sz="2000" i="1" dirty="0" err="1">
                    <a:ea typeface="宋体" charset="-122"/>
                  </a:rPr>
                  <a:t>s</a:t>
                </a:r>
                <a:r>
                  <a:rPr lang="en-US" altLang="zh-CN" sz="2000" dirty="0" err="1">
                    <a:ea typeface="宋体" charset="-122"/>
                  </a:rPr>
                  <a:t>,</a:t>
                </a:r>
                <a:r>
                  <a:rPr lang="en-US" altLang="zh-CN" sz="2000" i="1" dirty="0" err="1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) : 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 is in 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}. </a:t>
                </a:r>
                <a:r>
                  <a:rPr lang="en-US" altLang="zh-CN" sz="2000" i="1" dirty="0">
                    <a:ea typeface="宋体" charset="-122"/>
                  </a:rPr>
                  <a:t>w</a:t>
                </a:r>
                <a:r>
                  <a:rPr lang="en-US" altLang="zh-CN" sz="2000" dirty="0">
                    <a:ea typeface="宋体" charset="-122"/>
                  </a:rPr>
                  <a:t>(</a:t>
                </a:r>
                <a:r>
                  <a:rPr lang="en-US" altLang="zh-CN" sz="2000" i="1" dirty="0" err="1">
                    <a:ea typeface="宋体" charset="-122"/>
                  </a:rPr>
                  <a:t>s</a:t>
                </a:r>
                <a:r>
                  <a:rPr lang="en-US" altLang="zh-CN" sz="2000" dirty="0" err="1">
                    <a:ea typeface="宋体" charset="-122"/>
                  </a:rPr>
                  <a:t>,</a:t>
                </a:r>
                <a:r>
                  <a:rPr lang="en-US" altLang="zh-CN" sz="2000" i="1" dirty="0" err="1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) is set 0, for all 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 in 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.</a:t>
                </a:r>
              </a:p>
              <a:p>
                <a:pPr marL="533400" indent="-533400">
                  <a:buFont typeface="Wingdings" pitchFamily="2" charset="2"/>
                  <a:buNone/>
                </a:pPr>
                <a:r>
                  <a:rPr lang="en-US" altLang="zh-CN" sz="2000" dirty="0">
                    <a:ea typeface="宋体" charset="-122"/>
                  </a:rPr>
                  <a:t>        Suppose that </a:t>
                </a:r>
                <a:r>
                  <a:rPr lang="en-US" altLang="zh-CN" sz="2000" i="1" dirty="0">
                    <a:ea typeface="宋体" charset="-122"/>
                  </a:rPr>
                  <a:t>G</a:t>
                </a:r>
                <a:r>
                  <a:rPr lang="en-US" altLang="zh-CN" sz="2000" dirty="0">
                    <a:ea typeface="宋体" charset="-122"/>
                  </a:rPr>
                  <a:t> and </a:t>
                </a:r>
                <a:r>
                  <a:rPr lang="en-US" altLang="zh-CN" sz="2000" i="1" dirty="0">
                    <a:ea typeface="宋体" charset="-122"/>
                  </a:rPr>
                  <a:t>G</a:t>
                </a:r>
                <a:r>
                  <a:rPr lang="en-US" altLang="zh-CN" sz="2000" dirty="0">
                    <a:ea typeface="宋体" charset="-122"/>
                  </a:rPr>
                  <a:t>’ have no negative weight cycle. Define </a:t>
                </a:r>
                <a:r>
                  <a:rPr lang="en-US" altLang="zh-CN" sz="2000" i="1" dirty="0">
                    <a:solidFill>
                      <a:srgbClr val="FF0066"/>
                    </a:solidFill>
                    <a:ea typeface="宋体" charset="-122"/>
                  </a:rPr>
                  <a:t>h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</a:rPr>
                  <a:t>(</a:t>
                </a:r>
                <a:r>
                  <a:rPr lang="en-US" altLang="zh-CN" sz="2000" i="1" dirty="0">
                    <a:solidFill>
                      <a:srgbClr val="FF0066"/>
                    </a:solidFill>
                    <a:ea typeface="宋体" charset="-122"/>
                  </a:rPr>
                  <a:t>v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</a:rPr>
                  <a:t>) = </a:t>
                </a:r>
                <a:r>
                  <a:rPr lang="el-GR" altLang="zh-CN" sz="2000" dirty="0">
                    <a:solidFill>
                      <a:srgbClr val="FF0066"/>
                    </a:solidFill>
                  </a:rPr>
                  <a:t>δ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</a:rPr>
                  <a:t>(</a:t>
                </a:r>
                <a:r>
                  <a:rPr lang="en-US" altLang="zh-CN" sz="2000" i="1" dirty="0" err="1">
                    <a:solidFill>
                      <a:srgbClr val="FF0066"/>
                    </a:solidFill>
                    <a:ea typeface="宋体" charset="-122"/>
                  </a:rPr>
                  <a:t>s</a:t>
                </a:r>
                <a:r>
                  <a:rPr lang="en-US" altLang="zh-CN" sz="2000" dirty="0" err="1">
                    <a:solidFill>
                      <a:srgbClr val="FF0066"/>
                    </a:solidFill>
                    <a:ea typeface="宋体" charset="-122"/>
                  </a:rPr>
                  <a:t>,</a:t>
                </a:r>
                <a:r>
                  <a:rPr lang="en-US" altLang="zh-CN" sz="2000" i="1" dirty="0" err="1">
                    <a:solidFill>
                      <a:srgbClr val="FF0066"/>
                    </a:solidFill>
                    <a:ea typeface="宋体" charset="-122"/>
                  </a:rPr>
                  <a:t>v</a:t>
                </a:r>
                <a:r>
                  <a:rPr lang="en-US" altLang="zh-CN" sz="2000" dirty="0">
                    <a:solidFill>
                      <a:srgbClr val="FF0066"/>
                    </a:solidFill>
                    <a:ea typeface="宋体" charset="-122"/>
                  </a:rPr>
                  <a:t>)</a:t>
                </a:r>
                <a:r>
                  <a:rPr lang="en-US" altLang="zh-CN" sz="2000" dirty="0">
                    <a:ea typeface="宋体" charset="-122"/>
                  </a:rPr>
                  <a:t> for all 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 in 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’. By the triangle inequality (Lemma 24.10), we have </a:t>
                </a:r>
                <a:r>
                  <a:rPr lang="en-US" altLang="zh-CN" sz="2000" i="1" dirty="0">
                    <a:ea typeface="宋体" charset="-122"/>
                  </a:rPr>
                  <a:t>h</a:t>
                </a:r>
                <a:r>
                  <a:rPr lang="en-US" altLang="zh-CN" sz="2000" dirty="0">
                    <a:ea typeface="宋体" charset="-122"/>
                  </a:rPr>
                  <a:t>(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sz="2000" dirty="0" smtClean="0">
                    <a:ea typeface="宋体" charset="-122"/>
                  </a:rPr>
                  <a:t> </a:t>
                </a:r>
                <a:r>
                  <a:rPr lang="en-US" altLang="zh-CN" sz="2000" i="1" dirty="0">
                    <a:ea typeface="宋体" charset="-122"/>
                  </a:rPr>
                  <a:t>h</a:t>
                </a:r>
                <a:r>
                  <a:rPr lang="en-US" altLang="zh-CN" sz="2000" dirty="0">
                    <a:ea typeface="宋体" charset="-122"/>
                  </a:rPr>
                  <a:t>(</a:t>
                </a:r>
                <a:r>
                  <a:rPr lang="en-US" altLang="zh-CN" sz="2000" i="1" dirty="0">
                    <a:ea typeface="宋体" charset="-122"/>
                  </a:rPr>
                  <a:t>u</a:t>
                </a:r>
                <a:r>
                  <a:rPr lang="en-US" altLang="zh-CN" sz="2000" dirty="0">
                    <a:ea typeface="宋体" charset="-122"/>
                  </a:rPr>
                  <a:t>) + </a:t>
                </a:r>
                <a:r>
                  <a:rPr lang="en-US" altLang="zh-CN" sz="2000" i="1" dirty="0">
                    <a:ea typeface="宋体" charset="-122"/>
                  </a:rPr>
                  <a:t>w</a:t>
                </a:r>
                <a:r>
                  <a:rPr lang="en-US" altLang="zh-CN" sz="2000" dirty="0">
                    <a:ea typeface="宋体" charset="-122"/>
                  </a:rPr>
                  <a:t>(</a:t>
                </a:r>
                <a:r>
                  <a:rPr lang="en-US" altLang="zh-CN" sz="2000" i="1" dirty="0" err="1">
                    <a:ea typeface="宋体" charset="-122"/>
                  </a:rPr>
                  <a:t>u</a:t>
                </a:r>
                <a:r>
                  <a:rPr lang="en-US" altLang="zh-CN" sz="2000" dirty="0" err="1">
                    <a:ea typeface="宋体" charset="-122"/>
                  </a:rPr>
                  <a:t>,</a:t>
                </a:r>
                <a:r>
                  <a:rPr lang="en-US" altLang="zh-CN" sz="2000" i="1" dirty="0" err="1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) for all edges (</a:t>
                </a:r>
                <a:r>
                  <a:rPr lang="en-US" altLang="zh-CN" sz="2000" i="1" dirty="0" err="1">
                    <a:ea typeface="宋体" charset="-122"/>
                  </a:rPr>
                  <a:t>u</a:t>
                </a:r>
                <a:r>
                  <a:rPr lang="en-US" altLang="zh-CN" sz="2000" dirty="0" err="1">
                    <a:ea typeface="宋体" charset="-122"/>
                  </a:rPr>
                  <a:t>,</a:t>
                </a:r>
                <a:r>
                  <a:rPr lang="en-US" altLang="zh-CN" sz="2000" i="1" dirty="0" err="1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) in </a:t>
                </a:r>
                <a:r>
                  <a:rPr lang="en-US" altLang="zh-CN" sz="2000" i="1" dirty="0">
                    <a:ea typeface="宋体" charset="-122"/>
                  </a:rPr>
                  <a:t>E</a:t>
                </a:r>
                <a:r>
                  <a:rPr lang="en-US" altLang="zh-CN" sz="2000" dirty="0">
                    <a:ea typeface="宋体" charset="-122"/>
                  </a:rPr>
                  <a:t>’. Thus, we have</a:t>
                </a:r>
              </a:p>
              <a:p>
                <a:pPr marL="533400" indent="-533400">
                  <a:buFont typeface="Wingdings" pitchFamily="2" charset="2"/>
                  <a:buNone/>
                </a:pPr>
                <a:r>
                  <a:rPr lang="en-US" altLang="zh-CN" sz="2000" dirty="0">
                    <a:ea typeface="宋体" charset="-122"/>
                  </a:rPr>
                  <a:t>                         </a:t>
                </a:r>
                <a:r>
                  <a:rPr lang="en-US" altLang="zh-CN" sz="2000" i="1" dirty="0">
                    <a:ea typeface="宋体" charset="-122"/>
                    <a:sym typeface="Symbol" pitchFamily="18" charset="2"/>
                  </a:rPr>
                  <a:t>ŵ</a:t>
                </a:r>
                <a:r>
                  <a:rPr lang="en-US" altLang="zh-CN" sz="2000" dirty="0">
                    <a:ea typeface="宋体" charset="-122"/>
                  </a:rPr>
                  <a:t>(</a:t>
                </a:r>
                <a:r>
                  <a:rPr lang="en-US" altLang="zh-CN" sz="2000" i="1" dirty="0" err="1">
                    <a:ea typeface="宋体" charset="-122"/>
                  </a:rPr>
                  <a:t>u</a:t>
                </a:r>
                <a:r>
                  <a:rPr lang="en-US" altLang="zh-CN" sz="2000" dirty="0" err="1">
                    <a:ea typeface="宋体" charset="-122"/>
                  </a:rPr>
                  <a:t>,</a:t>
                </a:r>
                <a:r>
                  <a:rPr lang="en-US" altLang="zh-CN" sz="2000" i="1" dirty="0" err="1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) = </a:t>
                </a:r>
                <a:r>
                  <a:rPr lang="en-US" altLang="zh-CN" sz="2000" i="1" dirty="0">
                    <a:ea typeface="宋体" charset="-122"/>
                  </a:rPr>
                  <a:t>w</a:t>
                </a:r>
                <a:r>
                  <a:rPr lang="en-US" altLang="zh-CN" sz="2000" dirty="0">
                    <a:ea typeface="宋体" charset="-122"/>
                  </a:rPr>
                  <a:t>(</a:t>
                </a:r>
                <a:r>
                  <a:rPr lang="en-US" altLang="zh-CN" sz="2000" i="1" dirty="0" err="1">
                    <a:ea typeface="宋体" charset="-122"/>
                  </a:rPr>
                  <a:t>u</a:t>
                </a:r>
                <a:r>
                  <a:rPr lang="en-US" altLang="zh-CN" sz="2000" dirty="0" err="1">
                    <a:ea typeface="宋体" charset="-122"/>
                  </a:rPr>
                  <a:t>,</a:t>
                </a:r>
                <a:r>
                  <a:rPr lang="en-US" altLang="zh-CN" sz="2000" i="1" dirty="0" err="1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) + </a:t>
                </a:r>
                <a:r>
                  <a:rPr lang="en-US" altLang="zh-CN" sz="2000" i="1" dirty="0">
                    <a:ea typeface="宋体" charset="-122"/>
                  </a:rPr>
                  <a:t>h</a:t>
                </a:r>
                <a:r>
                  <a:rPr lang="en-US" altLang="zh-CN" sz="2000" dirty="0">
                    <a:ea typeface="宋体" charset="-122"/>
                  </a:rPr>
                  <a:t>(</a:t>
                </a:r>
                <a:r>
                  <a:rPr lang="en-US" altLang="zh-CN" sz="2000" i="1" dirty="0">
                    <a:ea typeface="宋体" charset="-122"/>
                  </a:rPr>
                  <a:t>u</a:t>
                </a:r>
                <a:r>
                  <a:rPr lang="en-US" altLang="zh-CN" sz="2000" dirty="0">
                    <a:ea typeface="宋体" charset="-122"/>
                  </a:rPr>
                  <a:t>) – </a:t>
                </a:r>
                <a:r>
                  <a:rPr lang="en-US" altLang="zh-CN" sz="2000" i="1" dirty="0">
                    <a:ea typeface="宋体" charset="-122"/>
                  </a:rPr>
                  <a:t>h</a:t>
                </a:r>
                <a:r>
                  <a:rPr lang="en-US" altLang="zh-CN" sz="2000" dirty="0">
                    <a:ea typeface="宋体" charset="-122"/>
                  </a:rPr>
                  <a:t>(</a:t>
                </a:r>
                <a:r>
                  <a:rPr lang="en-US" altLang="zh-CN" sz="2000" i="1" dirty="0">
                    <a:ea typeface="宋体" charset="-122"/>
                  </a:rPr>
                  <a:t>v</a:t>
                </a:r>
                <a:r>
                  <a:rPr lang="en-US" altLang="zh-CN" sz="2000" dirty="0">
                    <a:ea typeface="宋体" charset="-12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CN" sz="2000" dirty="0" smtClean="0">
                    <a:ea typeface="宋体" charset="-122"/>
                  </a:rPr>
                  <a:t>0</a:t>
                </a:r>
                <a:endParaRPr lang="en-US" altLang="zh-CN" sz="2000" dirty="0">
                  <a:ea typeface="宋体" charset="-122"/>
                </a:endParaRPr>
              </a:p>
              <a:p>
                <a:pPr marL="533400" indent="-533400"/>
                <a:endParaRPr lang="en-US" altLang="zh-CN" sz="18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285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05000"/>
                <a:ext cx="7989888" cy="4267200"/>
              </a:xfrm>
              <a:blipFill rotWithShape="1">
                <a:blip r:embed="rId2"/>
                <a:stretch>
                  <a:fillRect t="-1143" r="-11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6200" cy="1219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Johnson’s algorithm</a:t>
            </a:r>
            <a:endParaRPr lang="zh-CN" altLang="en-US">
              <a:ea typeface="宋体" charset="-122"/>
            </a:endParaRPr>
          </a:p>
        </p:txBody>
      </p:sp>
      <p:pic>
        <p:nvPicPr>
          <p:cNvPr id="269315" name="Picture 3" descr="john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686800" cy="505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7597" y="116632"/>
            <a:ext cx="7696200" cy="685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Johnson’s </a:t>
            </a:r>
            <a:r>
              <a:rPr lang="en-US" altLang="zh-CN" dirty="0" smtClean="0">
                <a:ea typeface="宋体" charset="-122"/>
              </a:rPr>
              <a:t>Algorithm (example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p:pic>
        <p:nvPicPr>
          <p:cNvPr id="267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08" y="836712"/>
            <a:ext cx="6840165" cy="616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1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Johnson’s algorithm</a:t>
            </a:r>
            <a:endParaRPr lang="zh-CN" altLang="en-US">
              <a:ea typeface="宋体" charset="-122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Time complexity: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>
                <a:ea typeface="宋体" charset="-122"/>
              </a:rPr>
              <a:t>Compute </a:t>
            </a:r>
            <a:r>
              <a:rPr lang="en-US" altLang="zh-CN" sz="2400" i="1">
                <a:ea typeface="宋体" charset="-122"/>
              </a:rPr>
              <a:t>G</a:t>
            </a:r>
            <a:r>
              <a:rPr lang="en-US" altLang="zh-CN" sz="2400">
                <a:ea typeface="宋体" charset="-122"/>
              </a:rPr>
              <a:t>’: O(V+E)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>
                <a:ea typeface="宋体" charset="-122"/>
              </a:rPr>
              <a:t>Bellman-Ford: O(VE)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>
                <a:ea typeface="宋体" charset="-122"/>
              </a:rPr>
              <a:t>Re-weighting: O(E)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>
                <a:ea typeface="宋体" charset="-122"/>
              </a:rPr>
              <a:t>Dijkastra’s: O(VlgV+E)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CN" sz="2400">
              <a:ea typeface="宋体" charset="-122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>
                <a:solidFill>
                  <a:srgbClr val="FF0000"/>
                </a:solidFill>
                <a:ea typeface="宋体" charset="-122"/>
              </a:rPr>
              <a:t>Total: O(V</a:t>
            </a:r>
            <a:r>
              <a:rPr lang="en-US" altLang="zh-CN" sz="2400" b="1" baseline="3000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ea typeface="宋体" charset="-122"/>
              </a:rPr>
              <a:t>lgV+VE)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CN" sz="2400" b="1">
              <a:solidFill>
                <a:srgbClr val="FF0000"/>
              </a:solidFill>
              <a:ea typeface="宋体" charset="-122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>
                <a:ea typeface="宋体" charset="-122"/>
              </a:rPr>
              <a:t>If </a:t>
            </a:r>
            <a:r>
              <a:rPr lang="en-US" altLang="zh-CN" sz="2400" i="1">
                <a:ea typeface="宋体" charset="-122"/>
              </a:rPr>
              <a:t>G</a:t>
            </a:r>
            <a:r>
              <a:rPr lang="en-US" altLang="zh-CN" sz="2400">
                <a:ea typeface="宋体" charset="-122"/>
              </a:rPr>
              <a:t> is sparse, e.g., </a:t>
            </a:r>
            <a:r>
              <a:rPr lang="en-US" altLang="zh-CN" sz="2400" i="1">
                <a:ea typeface="宋体" charset="-122"/>
              </a:rPr>
              <a:t>E</a:t>
            </a:r>
            <a:r>
              <a:rPr lang="en-US" altLang="zh-CN" sz="2400">
                <a:ea typeface="宋体" charset="-122"/>
              </a:rPr>
              <a:t>=O(</a:t>
            </a:r>
            <a:r>
              <a:rPr lang="en-US" altLang="zh-CN" sz="2400" i="1">
                <a:ea typeface="宋体" charset="-122"/>
              </a:rPr>
              <a:t>V</a:t>
            </a:r>
            <a:r>
              <a:rPr lang="en-US" altLang="zh-CN" sz="2400">
                <a:ea typeface="宋体" charset="-122"/>
              </a:rPr>
              <a:t>), then better than Floyd-Warshall.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CN" sz="2400">
              <a:ea typeface="宋体" charset="-122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CN" sz="2400">
              <a:ea typeface="宋体" charset="-122"/>
            </a:endParaRPr>
          </a:p>
          <a:p>
            <a:pPr marL="533400" indent="-533400">
              <a:lnSpc>
                <a:spcPct val="90000"/>
              </a:lnSpc>
            </a:pPr>
            <a:endParaRPr lang="en-US" altLang="zh-CN" sz="24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96200" cy="1219200"/>
          </a:xfrm>
        </p:spPr>
        <p:txBody>
          <a:bodyPr/>
          <a:lstStyle/>
          <a:p>
            <a:r>
              <a:rPr lang="en-GB"/>
              <a:t>Table of running times</a:t>
            </a:r>
            <a:endParaRPr lang="de-DE"/>
          </a:p>
        </p:txBody>
      </p:sp>
      <p:graphicFrame>
        <p:nvGraphicFramePr>
          <p:cNvPr id="27136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1355964"/>
              </p:ext>
            </p:extLst>
          </p:nvPr>
        </p:nvGraphicFramePr>
        <p:xfrm>
          <a:off x="685800" y="1600200"/>
          <a:ext cx="7620000" cy="4767072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running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Dijkstra‘s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de-DE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lg 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VE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Bellman-Ford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de-DE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Basic Dynamic programming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de-DE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Improve dynamic programming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de-DE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lg 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Floyd-Warshall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de-DE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Johnson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Transitive closure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de-DE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lg 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VE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kumimoji="0" lang="de-DE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de-DE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389" name="Line 29"/>
          <p:cNvSpPr>
            <a:spLocks noChangeShapeType="1"/>
          </p:cNvSpPr>
          <p:nvPr/>
        </p:nvSpPr>
        <p:spPr bwMode="auto">
          <a:xfrm>
            <a:off x="685800" y="5949280"/>
            <a:ext cx="7620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568952" cy="735360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US" altLang="zh-CN" sz="3200" i="1" dirty="0" smtClean="0">
                <a:ea typeface="宋体" pitchFamily="2" charset="-122"/>
              </a:rPr>
              <a:t>Dynamic-programming Algorithm</a:t>
            </a:r>
            <a:endParaRPr lang="en-US" altLang="zh-CN" sz="3200" i="1" dirty="0">
              <a:ea typeface="宋体" pitchFamily="2" charset="-122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350696" cy="4267200"/>
          </a:xfrm>
        </p:spPr>
        <p:txBody>
          <a:bodyPr/>
          <a:lstStyle/>
          <a:p>
            <a:pPr marL="533400" indent="-533400" algn="ctr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533400" indent="-533400"/>
            <a:r>
              <a:rPr lang="en-US" altLang="zh-CN" sz="2400" dirty="0">
                <a:ea typeface="宋体" pitchFamily="2" charset="-122"/>
              </a:rPr>
              <a:t>Steps for developing a dynamic-programming algorithm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Characterize the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structure</a:t>
            </a:r>
            <a:r>
              <a:rPr lang="en-US" altLang="zh-CN" dirty="0">
                <a:ea typeface="宋体" pitchFamily="2" charset="-122"/>
              </a:rPr>
              <a:t> of an optimal solution.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Recursively define the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value</a:t>
            </a:r>
            <a:r>
              <a:rPr lang="en-US" altLang="zh-CN" dirty="0">
                <a:ea typeface="宋体" pitchFamily="2" charset="-122"/>
              </a:rPr>
              <a:t> of an optimal solution.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Compute the value of an optimal solution in a bottom-up fashion      </a:t>
            </a:r>
          </a:p>
        </p:txBody>
      </p:sp>
      <p:pic>
        <p:nvPicPr>
          <p:cNvPr id="218114" name="Picture 2" descr="C:\Users\leon\AppData\Local\Microsoft\Windows\Temporary Internet Files\Content.IE5\CG7IA5R0\MC90007119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469394"/>
            <a:ext cx="1483259" cy="208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8134350" cy="4267200"/>
          </a:xfrm>
        </p:spPr>
        <p:txBody>
          <a:bodyPr/>
          <a:lstStyle/>
          <a:p>
            <a:pPr marL="533400" indent="-533400" algn="ctr"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ea typeface="宋体" pitchFamily="2" charset="-122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 sz="2400" b="1" dirty="0">
                <a:ea typeface="宋体" pitchFamily="2" charset="-122"/>
              </a:rPr>
              <a:t>The structure of a shortest-path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000" dirty="0">
                <a:ea typeface="宋体" pitchFamily="2" charset="-122"/>
              </a:rPr>
              <a:t>All </a:t>
            </a:r>
            <a:r>
              <a:rPr lang="en-US" altLang="zh-CN" sz="2000" dirty="0" err="1">
                <a:ea typeface="宋体" pitchFamily="2" charset="-122"/>
              </a:rPr>
              <a:t>subpaths</a:t>
            </a:r>
            <a:r>
              <a:rPr lang="en-US" altLang="zh-CN" sz="2000" dirty="0">
                <a:ea typeface="宋体" pitchFamily="2" charset="-122"/>
              </a:rPr>
              <a:t> of a shortest-path are shortest-paths</a:t>
            </a:r>
            <a:r>
              <a:rPr lang="en-US" altLang="zh-CN" sz="2000" dirty="0" smtClean="0">
                <a:ea typeface="宋体" pitchFamily="2" charset="-122"/>
              </a:rPr>
              <a:t>;</a:t>
            </a:r>
            <a:endParaRPr lang="en-US" altLang="zh-CN" sz="20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000" dirty="0" smtClean="0">
                <a:ea typeface="宋体" pitchFamily="2" charset="-122"/>
              </a:rPr>
              <a:t>Suppose </a:t>
            </a:r>
            <a:r>
              <a:rPr lang="en-US" altLang="zh-CN" sz="2000" i="1" dirty="0">
                <a:ea typeface="宋体" pitchFamily="2" charset="-122"/>
              </a:rPr>
              <a:t>p</a:t>
            </a:r>
            <a:r>
              <a:rPr lang="en-US" altLang="zh-CN" sz="2000" dirty="0">
                <a:ea typeface="宋体" pitchFamily="2" charset="-122"/>
              </a:rPr>
              <a:t> is a shortest-path from </a:t>
            </a:r>
            <a:r>
              <a:rPr lang="en-US" altLang="zh-CN" sz="2000" i="1" dirty="0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 to </a:t>
            </a:r>
            <a:r>
              <a:rPr lang="en-US" altLang="zh-CN" sz="2000" i="1" dirty="0">
                <a:ea typeface="宋体" pitchFamily="2" charset="-122"/>
              </a:rPr>
              <a:t>j</a:t>
            </a:r>
            <a:r>
              <a:rPr lang="en-US" altLang="zh-CN" sz="2000" dirty="0">
                <a:ea typeface="宋体" pitchFamily="2" charset="-122"/>
              </a:rPr>
              <a:t> and contains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at most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i="1" dirty="0">
                <a:ea typeface="宋体" pitchFamily="2" charset="-122"/>
              </a:rPr>
              <a:t>m</a:t>
            </a:r>
            <a:r>
              <a:rPr lang="en-US" altLang="zh-CN" sz="2000" dirty="0">
                <a:ea typeface="宋体" pitchFamily="2" charset="-122"/>
              </a:rPr>
              <a:t> edges;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ea typeface="宋体" pitchFamily="2" charset="-122"/>
              </a:rPr>
              <a:t>       Then </a:t>
            </a:r>
            <a:r>
              <a:rPr lang="en-US" altLang="zh-CN" sz="2000" i="1" dirty="0">
                <a:ea typeface="宋体" pitchFamily="2" charset="-122"/>
              </a:rPr>
              <a:t>m</a:t>
            </a:r>
            <a:r>
              <a:rPr lang="en-US" altLang="zh-CN" sz="2000" dirty="0">
                <a:ea typeface="宋体" pitchFamily="2" charset="-122"/>
              </a:rPr>
              <a:t> is finite, </a:t>
            </a:r>
            <a:r>
              <a:rPr lang="en-US" altLang="zh-CN" sz="2000" dirty="0" smtClean="0">
                <a:ea typeface="宋体" pitchFamily="2" charset="-122"/>
              </a:rPr>
              <a:t>since there </a:t>
            </a:r>
            <a:r>
              <a:rPr lang="en-US" altLang="zh-CN" sz="2000" dirty="0">
                <a:ea typeface="宋体" pitchFamily="2" charset="-122"/>
              </a:rPr>
              <a:t>are no </a:t>
            </a:r>
            <a:r>
              <a:rPr lang="en-US" altLang="zh-CN" sz="2000" dirty="0" smtClean="0">
                <a:ea typeface="宋体" pitchFamily="2" charset="-122"/>
              </a:rPr>
              <a:t>negative weight </a:t>
            </a:r>
            <a:r>
              <a:rPr lang="en-US" altLang="zh-CN" sz="2000" dirty="0">
                <a:ea typeface="宋体" pitchFamily="2" charset="-122"/>
              </a:rPr>
              <a:t>circles in </a:t>
            </a:r>
            <a:r>
              <a:rPr lang="en-US" altLang="zh-CN" sz="2000" i="1" dirty="0">
                <a:ea typeface="宋体" pitchFamily="2" charset="-122"/>
              </a:rPr>
              <a:t>G</a:t>
            </a:r>
            <a:r>
              <a:rPr lang="en-US" altLang="zh-CN" sz="2000" dirty="0" smtClean="0">
                <a:ea typeface="宋体" pitchFamily="2" charset="-122"/>
              </a:rPr>
              <a:t>;</a:t>
            </a:r>
            <a:endParaRPr lang="en-US" altLang="zh-CN" sz="20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1600" dirty="0">
                <a:ea typeface="宋体" pitchFamily="2" charset="-122"/>
              </a:rPr>
              <a:t> </a:t>
            </a:r>
          </a:p>
        </p:txBody>
      </p:sp>
      <p:graphicFrame>
        <p:nvGraphicFramePr>
          <p:cNvPr id="1925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5110019"/>
              </p:ext>
            </p:extLst>
          </p:nvPr>
        </p:nvGraphicFramePr>
        <p:xfrm>
          <a:off x="1692275" y="4292600"/>
          <a:ext cx="72009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72" name="Equation" r:id="rId3" imgW="4698720" imgH="1193760" progId="Equation.DSMT4">
                  <p:embed/>
                </p:oleObj>
              </mc:Choice>
              <mc:Fallback>
                <p:oleObj name="Equation" r:id="rId3" imgW="4698720" imgH="1193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72009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568952" cy="735360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sz="3200" i="1" dirty="0" smtClean="0"/>
              <a:t>Basic </a:t>
            </a:r>
            <a:r>
              <a:rPr lang="en-US" altLang="zh-CN" sz="3200" i="1" dirty="0" smtClean="0">
                <a:ea typeface="宋体" pitchFamily="2" charset="-122"/>
              </a:rPr>
              <a:t>Dynamic-programming </a:t>
            </a:r>
            <a:r>
              <a:rPr lang="en-US" altLang="zh-CN" sz="3200" i="1" dirty="0">
                <a:ea typeface="宋体" pitchFamily="2" charset="-122"/>
              </a:rPr>
              <a:t>A</a:t>
            </a:r>
            <a:r>
              <a:rPr lang="en-US" altLang="zh-CN" sz="3200" i="1" dirty="0" smtClean="0">
                <a:ea typeface="宋体" pitchFamily="2" charset="-122"/>
              </a:rPr>
              <a:t>lgorithm</a:t>
            </a:r>
            <a:endParaRPr lang="en-US" altLang="zh-CN" sz="3200" i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3632" y="1541983"/>
            <a:ext cx="64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rgbClr val="FF0000"/>
                </a:solidFill>
              </a:rPr>
              <a:t>Suppose there are no negative-weight circles in </a:t>
            </a:r>
            <a:r>
              <a:rPr lang="en-US" altLang="zh-CN" i="1" baseline="0" dirty="0" smtClean="0">
                <a:solidFill>
                  <a:srgbClr val="FF0000"/>
                </a:solidFill>
              </a:rPr>
              <a:t>G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1784" y="1688976"/>
            <a:ext cx="8134672" cy="4267200"/>
          </a:xfrm>
        </p:spPr>
        <p:txBody>
          <a:bodyPr/>
          <a:lstStyle/>
          <a:p>
            <a:pPr marL="533400" indent="-533400" algn="ctr"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ea typeface="宋体" pitchFamily="2" charset="-122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2.    Recursive definition of the weight of a shortest-path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000" dirty="0">
                <a:ea typeface="宋体" pitchFamily="2" charset="-122"/>
              </a:rPr>
              <a:t>Let       be the minimum weight of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any path</a:t>
            </a:r>
            <a:r>
              <a:rPr lang="en-US" altLang="zh-CN" sz="2000" dirty="0">
                <a:ea typeface="宋体" pitchFamily="2" charset="-122"/>
              </a:rPr>
              <a:t> from </a:t>
            </a:r>
            <a:r>
              <a:rPr lang="en-US" altLang="zh-CN" sz="2000" i="1" dirty="0" smtClean="0">
                <a:ea typeface="宋体" pitchFamily="2" charset="-122"/>
              </a:rPr>
              <a:t>i </a:t>
            </a:r>
            <a:r>
              <a:rPr lang="en-US" altLang="zh-CN" sz="2000" dirty="0" smtClean="0">
                <a:ea typeface="宋体" pitchFamily="2" charset="-122"/>
              </a:rPr>
              <a:t>to </a:t>
            </a:r>
            <a:r>
              <a:rPr lang="en-US" altLang="zh-CN" sz="2000" i="1" dirty="0" smtClean="0">
                <a:ea typeface="宋体" pitchFamily="2" charset="-122"/>
              </a:rPr>
              <a:t>j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that </a:t>
            </a:r>
            <a:r>
              <a:rPr lang="en-US" altLang="zh-CN" sz="2000" dirty="0" smtClean="0">
                <a:ea typeface="宋体" pitchFamily="2" charset="-122"/>
              </a:rPr>
              <a:t>contains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at most</a:t>
            </a:r>
            <a:r>
              <a:rPr lang="en-US" altLang="zh-CN" sz="2000" dirty="0" smtClean="0">
                <a:ea typeface="宋体" pitchFamily="2" charset="-122"/>
              </a:rPr>
              <a:t>     edges. Then: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1600" dirty="0">
                <a:ea typeface="宋体" pitchFamily="2" charset="-122"/>
              </a:rPr>
              <a:t> 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1600" dirty="0">
                <a:ea typeface="宋体" pitchFamily="2" charset="-122"/>
              </a:rPr>
              <a:t> 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1600" dirty="0">
                <a:ea typeface="宋体" pitchFamily="2" charset="-122"/>
              </a:rPr>
              <a:t> 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</p:txBody>
      </p:sp>
      <p:graphicFrame>
        <p:nvGraphicFramePr>
          <p:cNvPr id="194570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98361622"/>
              </p:ext>
            </p:extLst>
          </p:nvPr>
        </p:nvGraphicFramePr>
        <p:xfrm>
          <a:off x="1970534" y="2460501"/>
          <a:ext cx="3476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5" name="Equation" r:id="rId3" imgW="228600" imgH="253800" progId="Equation.DSMT4">
                  <p:embed/>
                </p:oleObj>
              </mc:Choice>
              <mc:Fallback>
                <p:oleObj name="Equation" r:id="rId3" imgW="2286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534" y="2460501"/>
                        <a:ext cx="3476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2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76708364"/>
              </p:ext>
            </p:extLst>
          </p:nvPr>
        </p:nvGraphicFramePr>
        <p:xfrm>
          <a:off x="1475656" y="4005064"/>
          <a:ext cx="1727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6" name="Equation" r:id="rId5" imgW="1180800" imgH="457200" progId="Equation.DSMT4">
                  <p:embed/>
                </p:oleObj>
              </mc:Choice>
              <mc:Fallback>
                <p:oleObj name="Equation" r:id="rId5" imgW="11808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005064"/>
                        <a:ext cx="17272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70445"/>
              </p:ext>
            </p:extLst>
          </p:nvPr>
        </p:nvGraphicFramePr>
        <p:xfrm>
          <a:off x="1475656" y="4797152"/>
          <a:ext cx="33115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7" name="Equation" r:id="rId7" imgW="2171520" imgH="685800" progId="Equation.DSMT4">
                  <p:embed/>
                </p:oleObj>
              </mc:Choice>
              <mc:Fallback>
                <p:oleObj name="Equation" r:id="rId7" imgW="2171520" imgH="685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797152"/>
                        <a:ext cx="33115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363074"/>
              </p:ext>
            </p:extLst>
          </p:nvPr>
        </p:nvGraphicFramePr>
        <p:xfrm>
          <a:off x="1434976" y="5922764"/>
          <a:ext cx="30273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8" name="Equation" r:id="rId9" imgW="2070000" imgH="330120" progId="Equation.DSMT4">
                  <p:embed/>
                </p:oleObj>
              </mc:Choice>
              <mc:Fallback>
                <p:oleObj name="Equation" r:id="rId9" imgW="2070000" imgH="3301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976" y="5922764"/>
                        <a:ext cx="30273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54922190"/>
              </p:ext>
            </p:extLst>
          </p:nvPr>
        </p:nvGraphicFramePr>
        <p:xfrm>
          <a:off x="2339752" y="2893234"/>
          <a:ext cx="241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9" name="Equation" r:id="rId11" imgW="164880" imgH="139680" progId="Equation.DSMT4">
                  <p:embed/>
                </p:oleObj>
              </mc:Choice>
              <mc:Fallback>
                <p:oleObj name="Equation" r:id="rId11" imgW="164880" imgH="139680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893234"/>
                        <a:ext cx="241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568952" cy="735360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altLang="zh-CN" sz="3200" i="1" dirty="0"/>
              <a:t>Basic </a:t>
            </a:r>
            <a:r>
              <a:rPr lang="en-US" altLang="zh-CN" sz="3200" i="1" dirty="0">
                <a:ea typeface="宋体" pitchFamily="2" charset="-122"/>
              </a:rPr>
              <a:t>Dynamic-programming Algorithm</a:t>
            </a:r>
          </a:p>
        </p:txBody>
      </p:sp>
      <p:pic>
        <p:nvPicPr>
          <p:cNvPr id="194979" name="Picture 419" descr="C:\Users\leon\AppData\Local\Microsoft\Windows\Temporary Internet Files\Content.IE5\1X9UCHP1\MC900383552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696773" cy="8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215" y="1340768"/>
            <a:ext cx="7773988" cy="42672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ea typeface="宋体" pitchFamily="2" charset="-122"/>
              </a:rPr>
              <a:t>3.    Computing the shortest-path weights bottom-up</a:t>
            </a:r>
            <a:endParaRPr lang="en-US" altLang="zh-CN" sz="18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1600" dirty="0">
                <a:ea typeface="宋体" pitchFamily="2" charset="-122"/>
              </a:rPr>
              <a:t>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1600" dirty="0">
                <a:ea typeface="宋体" pitchFamily="2" charset="-122"/>
              </a:rPr>
              <a:t> 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ea typeface="宋体" pitchFamily="2" charset="-122"/>
              </a:rPr>
              <a:t> 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</p:txBody>
      </p:sp>
      <p:graphicFrame>
        <p:nvGraphicFramePr>
          <p:cNvPr id="19661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98899237"/>
              </p:ext>
            </p:extLst>
          </p:nvPr>
        </p:nvGraphicFramePr>
        <p:xfrm>
          <a:off x="1692275" y="1721891"/>
          <a:ext cx="39147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3" name="Equation" r:id="rId3" imgW="2095200" imgH="241200" progId="Equation.DSMT4">
                  <p:embed/>
                </p:oleObj>
              </mc:Choice>
              <mc:Fallback>
                <p:oleObj name="Equation" r:id="rId3" imgW="20952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21891"/>
                        <a:ext cx="39147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36903807"/>
              </p:ext>
            </p:extLst>
          </p:nvPr>
        </p:nvGraphicFramePr>
        <p:xfrm>
          <a:off x="1692275" y="2084388"/>
          <a:ext cx="4751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4" name="Equation" r:id="rId5" imgW="2692080" imgH="419040" progId="Equation.DSMT4">
                  <p:embed/>
                </p:oleObj>
              </mc:Choice>
              <mc:Fallback>
                <p:oleObj name="Equation" r:id="rId5" imgW="269208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084388"/>
                        <a:ext cx="47513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619" name="Picture 11" descr="extend_shortest_path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34" y="4721202"/>
            <a:ext cx="3888854" cy="209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20" name="Picture 12" descr="slow_all_pairs_shortest_pa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2924944"/>
            <a:ext cx="5184998" cy="15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568952" cy="735360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altLang="zh-CN" sz="3200" i="1" dirty="0"/>
              <a:t>Basic </a:t>
            </a:r>
            <a:r>
              <a:rPr lang="en-US" altLang="zh-CN" sz="3200" i="1" dirty="0">
                <a:ea typeface="宋体" pitchFamily="2" charset="-122"/>
              </a:rPr>
              <a:t>Dynamic-programming Algorithm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95536" y="2924944"/>
            <a:ext cx="842493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773988" cy="42672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 smtClean="0">
                <a:ea typeface="宋体" pitchFamily="2" charset="-122"/>
              </a:rPr>
              <a:t>Example:   </a:t>
            </a:r>
            <a:r>
              <a:rPr lang="en-US" altLang="zh-CN" sz="2400" dirty="0" smtClean="0">
                <a:ea typeface="宋体" pitchFamily="2" charset="-122"/>
              </a:rPr>
              <a:t>Compute </a:t>
            </a:r>
            <a:r>
              <a:rPr lang="en-US" altLang="zh-CN" sz="2400" i="1" dirty="0">
                <a:ea typeface="宋体" pitchFamily="2" charset="-122"/>
              </a:rPr>
              <a:t>L</a:t>
            </a:r>
            <a:r>
              <a:rPr lang="en-US" altLang="zh-CN" sz="2400" baseline="30000" dirty="0">
                <a:ea typeface="宋体" pitchFamily="2" charset="-122"/>
              </a:rPr>
              <a:t>(m)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 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endParaRPr lang="en-US" altLang="zh-CN" sz="1600" dirty="0">
              <a:ea typeface="宋体" pitchFamily="2" charset="-122"/>
            </a:endParaRPr>
          </a:p>
        </p:txBody>
      </p:sp>
      <p:grpSp>
        <p:nvGrpSpPr>
          <p:cNvPr id="199690" name="Group 10"/>
          <p:cNvGrpSpPr>
            <a:grpSpLocks/>
          </p:cNvGrpSpPr>
          <p:nvPr/>
        </p:nvGrpSpPr>
        <p:grpSpPr bwMode="auto">
          <a:xfrm>
            <a:off x="2771775" y="2852738"/>
            <a:ext cx="3886200" cy="2057400"/>
            <a:chOff x="624" y="2352"/>
            <a:chExt cx="2448" cy="1296"/>
          </a:xfrm>
        </p:grpSpPr>
        <p:sp>
          <p:nvSpPr>
            <p:cNvPr id="199691" name="Oval 11"/>
            <p:cNvSpPr>
              <a:spLocks noChangeArrowheads="1"/>
            </p:cNvSpPr>
            <p:nvPr/>
          </p:nvSpPr>
          <p:spPr bwMode="auto">
            <a:xfrm>
              <a:off x="1440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92" name="Oval 12"/>
            <p:cNvSpPr>
              <a:spLocks noChangeArrowheads="1"/>
            </p:cNvSpPr>
            <p:nvPr/>
          </p:nvSpPr>
          <p:spPr bwMode="auto">
            <a:xfrm>
              <a:off x="720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93" name="Oval 13"/>
            <p:cNvSpPr>
              <a:spLocks noChangeArrowheads="1"/>
            </p:cNvSpPr>
            <p:nvPr/>
          </p:nvSpPr>
          <p:spPr bwMode="auto">
            <a:xfrm>
              <a:off x="2160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95" name="Oval 15"/>
            <p:cNvSpPr>
              <a:spLocks noChangeArrowheads="1"/>
            </p:cNvSpPr>
            <p:nvPr/>
          </p:nvSpPr>
          <p:spPr bwMode="auto">
            <a:xfrm>
              <a:off x="1728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96" name="Line 16"/>
            <p:cNvSpPr>
              <a:spLocks noChangeShapeType="1"/>
            </p:cNvSpPr>
            <p:nvPr/>
          </p:nvSpPr>
          <p:spPr bwMode="auto">
            <a:xfrm flipV="1">
              <a:off x="912" y="2496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97" name="Line 17"/>
            <p:cNvSpPr>
              <a:spLocks noChangeShapeType="1"/>
            </p:cNvSpPr>
            <p:nvPr/>
          </p:nvSpPr>
          <p:spPr bwMode="auto">
            <a:xfrm flipH="1" flipV="1">
              <a:off x="1680" y="254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99" name="Line 19"/>
            <p:cNvSpPr>
              <a:spLocks noChangeShapeType="1"/>
            </p:cNvSpPr>
            <p:nvPr/>
          </p:nvSpPr>
          <p:spPr bwMode="auto">
            <a:xfrm flipH="1">
              <a:off x="1920" y="307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701" name="Line 21"/>
            <p:cNvSpPr>
              <a:spLocks noChangeShapeType="1"/>
            </p:cNvSpPr>
            <p:nvPr/>
          </p:nvSpPr>
          <p:spPr bwMode="auto">
            <a:xfrm>
              <a:off x="960" y="29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702" name="Line 22"/>
            <p:cNvSpPr>
              <a:spLocks noChangeShapeType="1"/>
            </p:cNvSpPr>
            <p:nvPr/>
          </p:nvSpPr>
          <p:spPr bwMode="auto">
            <a:xfrm flipH="1" flipV="1">
              <a:off x="912" y="2976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704" name="Line 24"/>
            <p:cNvSpPr>
              <a:spLocks noChangeShapeType="1"/>
            </p:cNvSpPr>
            <p:nvPr/>
          </p:nvSpPr>
          <p:spPr bwMode="auto">
            <a:xfrm>
              <a:off x="1584" y="2592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705" name="Text Box 25"/>
            <p:cNvSpPr txBox="1">
              <a:spLocks noChangeArrowheads="1"/>
            </p:cNvSpPr>
            <p:nvPr/>
          </p:nvSpPr>
          <p:spPr bwMode="auto">
            <a:xfrm>
              <a:off x="1392" y="235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zh-CN" altLang="en-US" sz="2000" baseline="0">
                  <a:ea typeface="宋体" pitchFamily="2" charset="-122"/>
                </a:rPr>
                <a:t>  </a:t>
              </a:r>
              <a:r>
                <a:rPr kumimoji="0" lang="en-US" altLang="zh-CN" sz="2000" baseline="0">
                  <a:ea typeface="宋体" pitchFamily="2" charset="-122"/>
                </a:rPr>
                <a:t>2</a:t>
              </a:r>
            </a:p>
          </p:txBody>
        </p:sp>
        <p:sp>
          <p:nvSpPr>
            <p:cNvPr id="199706" name="Text Box 26"/>
            <p:cNvSpPr txBox="1">
              <a:spLocks noChangeArrowheads="1"/>
            </p:cNvSpPr>
            <p:nvPr/>
          </p:nvSpPr>
          <p:spPr bwMode="auto">
            <a:xfrm>
              <a:off x="624" y="2784"/>
              <a:ext cx="2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zh-CN" altLang="en-US" sz="2000" baseline="0" dirty="0">
                  <a:ea typeface="宋体" pitchFamily="2" charset="-122"/>
                </a:rPr>
                <a:t>   </a:t>
              </a:r>
              <a:r>
                <a:rPr kumimoji="0" lang="en-US" altLang="zh-CN" sz="2000" baseline="0" dirty="0">
                  <a:ea typeface="宋体" pitchFamily="2" charset="-122"/>
                </a:rPr>
                <a:t>1                                  </a:t>
              </a:r>
            </a:p>
          </p:txBody>
        </p:sp>
        <p:sp>
          <p:nvSpPr>
            <p:cNvPr id="199708" name="Text Box 28"/>
            <p:cNvSpPr txBox="1">
              <a:spLocks noChangeArrowheads="1"/>
            </p:cNvSpPr>
            <p:nvPr/>
          </p:nvSpPr>
          <p:spPr bwMode="auto">
            <a:xfrm>
              <a:off x="912" y="2496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zh-CN" altLang="en-US" sz="2000" baseline="0">
                  <a:ea typeface="宋体" pitchFamily="2" charset="-122"/>
                </a:rPr>
                <a:t> </a:t>
              </a:r>
              <a:r>
                <a:rPr kumimoji="0" lang="en-US" altLang="zh-CN" sz="2000" baseline="0">
                  <a:ea typeface="宋体" pitchFamily="2" charset="-122"/>
                </a:rPr>
                <a:t>3                      4</a:t>
              </a:r>
            </a:p>
          </p:txBody>
        </p:sp>
        <p:sp>
          <p:nvSpPr>
            <p:cNvPr id="199709" name="Text Box 29"/>
            <p:cNvSpPr txBox="1">
              <a:spLocks noChangeArrowheads="1"/>
            </p:cNvSpPr>
            <p:nvPr/>
          </p:nvSpPr>
          <p:spPr bwMode="auto">
            <a:xfrm>
              <a:off x="768" y="3120"/>
              <a:ext cx="2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zh-CN" altLang="en-US" sz="2000" baseline="0" dirty="0">
                  <a:ea typeface="宋体" pitchFamily="2" charset="-122"/>
                </a:rPr>
                <a:t> </a:t>
              </a:r>
              <a:r>
                <a:rPr kumimoji="0" lang="en-US" altLang="zh-CN" sz="2000" baseline="0" dirty="0">
                  <a:ea typeface="宋体" pitchFamily="2" charset="-122"/>
                </a:rPr>
                <a:t> </a:t>
              </a:r>
              <a:r>
                <a:rPr kumimoji="0" lang="en-US" altLang="zh-CN" sz="2000" baseline="0" dirty="0" smtClean="0">
                  <a:ea typeface="宋体" pitchFamily="2" charset="-122"/>
                </a:rPr>
                <a:t>                              -3</a:t>
              </a:r>
              <a:endParaRPr kumimoji="0" lang="en-US" altLang="zh-CN" sz="2000" baseline="0" dirty="0">
                <a:ea typeface="宋体" pitchFamily="2" charset="-122"/>
              </a:endParaRPr>
            </a:p>
          </p:txBody>
        </p:sp>
        <p:sp>
          <p:nvSpPr>
            <p:cNvPr id="199711" name="Text Box 31"/>
            <p:cNvSpPr txBox="1">
              <a:spLocks noChangeArrowheads="1"/>
            </p:cNvSpPr>
            <p:nvPr/>
          </p:nvSpPr>
          <p:spPr bwMode="auto">
            <a:xfrm>
              <a:off x="1728" y="273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2000" baseline="0">
                  <a:ea typeface="宋体" pitchFamily="2" charset="-122"/>
                </a:rPr>
                <a:t>8</a:t>
              </a:r>
            </a:p>
          </p:txBody>
        </p:sp>
        <p:sp>
          <p:nvSpPr>
            <p:cNvPr id="199712" name="Text Box 32"/>
            <p:cNvSpPr txBox="1">
              <a:spLocks noChangeArrowheads="1"/>
            </p:cNvSpPr>
            <p:nvPr/>
          </p:nvSpPr>
          <p:spPr bwMode="auto">
            <a:xfrm>
              <a:off x="1056" y="2736"/>
              <a:ext cx="19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zh-CN" altLang="en-US" sz="2000" baseline="0">
                  <a:ea typeface="宋体" pitchFamily="2" charset="-122"/>
                </a:rPr>
                <a:t> </a:t>
              </a:r>
              <a:r>
                <a:rPr kumimoji="0" lang="en-US" altLang="zh-CN" sz="2000" baseline="0">
                  <a:ea typeface="宋体" pitchFamily="2" charset="-122"/>
                </a:rPr>
                <a:t>2</a:t>
              </a:r>
            </a:p>
          </p:txBody>
        </p:sp>
        <p:sp>
          <p:nvSpPr>
            <p:cNvPr id="199713" name="Text Box 33"/>
            <p:cNvSpPr txBox="1">
              <a:spLocks noChangeArrowheads="1"/>
            </p:cNvSpPr>
            <p:nvPr/>
          </p:nvSpPr>
          <p:spPr bwMode="auto">
            <a:xfrm>
              <a:off x="1728" y="302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2000" baseline="0">
                  <a:ea typeface="宋体" pitchFamily="2" charset="-122"/>
                </a:rPr>
                <a:t>1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166" y="2835"/>
              <a:ext cx="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0" lang="en-US" altLang="zh-CN" sz="2000" baseline="0" dirty="0" smtClean="0">
                  <a:ea typeface="宋体" pitchFamily="2" charset="-122"/>
                </a:rPr>
                <a:t>3</a:t>
              </a:r>
              <a:endParaRPr kumimoji="0" lang="en-US" altLang="zh-CN" sz="2000" baseline="0" dirty="0">
                <a:ea typeface="宋体" pitchFamily="2" charset="-122"/>
              </a:endParaRPr>
            </a:p>
          </p:txBody>
        </p:sp>
      </p:grpSp>
      <p:sp>
        <p:nvSpPr>
          <p:cNvPr id="28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568952" cy="735360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altLang="zh-CN" sz="3200" i="1" dirty="0"/>
              <a:t>Basic </a:t>
            </a:r>
            <a:r>
              <a:rPr lang="en-US" altLang="zh-CN" sz="3200" i="1" dirty="0">
                <a:ea typeface="宋体" pitchFamily="2" charset="-122"/>
              </a:rPr>
              <a:t>Dynamic-programming Algorithm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486275" y="4529138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eaLnBrk="0" hangingPunct="0">
              <a:defRPr kumimoji="1" sz="2400" baseline="30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algn="ctr" eaLnBrk="0" hangingPunct="0">
              <a:defRPr kumimoji="1" sz="2400" baseline="30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ctr" eaLnBrk="0" hangingPunct="0">
              <a:defRPr kumimoji="1" sz="2400" baseline="30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ctr" eaLnBrk="0" hangingPunct="0">
              <a:defRPr kumimoji="1" sz="2400" baseline="30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ctr" eaLnBrk="0" hangingPunct="0">
              <a:defRPr kumimoji="1" sz="2400" baseline="30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2000" baseline="0" dirty="0"/>
              <a:t> </a:t>
            </a:r>
            <a:r>
              <a:rPr kumimoji="0" lang="en-US" altLang="zh-CN" sz="2000" baseline="0" dirty="0" smtClean="0"/>
              <a:t>4</a:t>
            </a:r>
            <a:endParaRPr kumimoji="0" lang="en-US" altLang="zh-CN" sz="2000" baseline="0" dirty="0"/>
          </a:p>
        </p:txBody>
      </p:sp>
      <p:pic>
        <p:nvPicPr>
          <p:cNvPr id="219140" name="Picture 4" descr="C:\Users\leon\AppData\Local\Microsoft\Windows\Temporary Internet Files\Content.IE5\575J5SFK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91051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9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4">
  <a:themeElements>
    <a:clrScheme name="Lecture4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Lecture4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Lecture4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4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4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4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G:\graphalgorithm04-05-1\Lecture4.ppt</Template>
  <TotalTime>6790</TotalTime>
  <Words>1963</Words>
  <Application>Microsoft Office PowerPoint</Application>
  <PresentationFormat>全屏显示(4:3)</PresentationFormat>
  <Paragraphs>402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宋体</vt:lpstr>
      <vt:lpstr>Arial</vt:lpstr>
      <vt:lpstr>Cambria Math</vt:lpstr>
      <vt:lpstr>Microsoft Sans Serif</vt:lpstr>
      <vt:lpstr>Symbol</vt:lpstr>
      <vt:lpstr>Tahoma</vt:lpstr>
      <vt:lpstr>Times New Roman</vt:lpstr>
      <vt:lpstr>Wingdings</vt:lpstr>
      <vt:lpstr>Lecture4</vt:lpstr>
      <vt:lpstr>Equation</vt:lpstr>
      <vt:lpstr>MathType 6.0 Equation</vt:lpstr>
      <vt:lpstr>公式</vt:lpstr>
      <vt:lpstr> All-Pairs Shortest Paths</vt:lpstr>
      <vt:lpstr>All–pairs shortest paths problem</vt:lpstr>
      <vt:lpstr>Applying single-source shortest path algorithms</vt:lpstr>
      <vt:lpstr>All –pairs shortest paths problem</vt:lpstr>
      <vt:lpstr> Dynamic-programming Algorithm</vt:lpstr>
      <vt:lpstr> Basic Dynamic-programming Algorithm</vt:lpstr>
      <vt:lpstr> Basic Dynamic-programming Algorithm</vt:lpstr>
      <vt:lpstr> Basic Dynamic-programming Algorithm</vt:lpstr>
      <vt:lpstr> Basic Dynamic-programming Algorithm</vt:lpstr>
      <vt:lpstr> Improved Dynamic-programming Algorithm</vt:lpstr>
      <vt:lpstr>Improved Dynamic-programming Algorithm</vt:lpstr>
      <vt:lpstr>Improved Dynamic-programming Algorithm</vt:lpstr>
      <vt:lpstr>Improved Dynamic-programming Algorithm</vt:lpstr>
      <vt:lpstr> Dynamic-programming Algorithm</vt:lpstr>
      <vt:lpstr>Floyd-Warshall algorithm  1. The structure of a shortest path</vt:lpstr>
      <vt:lpstr>Floyd-Warshall algorithm  1. The structure of a “shortest path”</vt:lpstr>
      <vt:lpstr>Floyd-Warshall algorithm  1. The structure of a “shortest path”</vt:lpstr>
      <vt:lpstr>Floyd-Warshall algorithm  2. A recursive solution to the all-pairs shortest-paths problem</vt:lpstr>
      <vt:lpstr>Floyd-Warshall algorithm  3. Computing the shortest-path weights </vt:lpstr>
      <vt:lpstr>Floyd-Warshall algorithm</vt:lpstr>
      <vt:lpstr>Floyd-Warshall algorithm</vt:lpstr>
      <vt:lpstr>Floyd-Warshall algorithm</vt:lpstr>
      <vt:lpstr>Floyd-Warshall algorithm</vt:lpstr>
      <vt:lpstr>Floyd-Warshall algorithm </vt:lpstr>
      <vt:lpstr>Constructing a shortest path</vt:lpstr>
      <vt:lpstr>Constructing a shortest path</vt:lpstr>
      <vt:lpstr>Example:</vt:lpstr>
      <vt:lpstr>PowerPoint 演示文稿</vt:lpstr>
      <vt:lpstr>PowerPoint 演示文稿</vt:lpstr>
      <vt:lpstr>PowerPoint 演示文稿</vt:lpstr>
      <vt:lpstr>PowerPoint 演示文稿</vt:lpstr>
      <vt:lpstr>Transitive closure of a directed graph</vt:lpstr>
      <vt:lpstr>Transitive closure</vt:lpstr>
      <vt:lpstr>Transitive closure</vt:lpstr>
      <vt:lpstr>Transitive closure</vt:lpstr>
      <vt:lpstr>Transitive closure</vt:lpstr>
      <vt:lpstr>All-pairs shortest paths problem algorithm comparison </vt:lpstr>
      <vt:lpstr>Johnson’s algorithm (idea)</vt:lpstr>
      <vt:lpstr>Reweighting Technique (I)</vt:lpstr>
      <vt:lpstr>Reweighting Technique (II)</vt:lpstr>
      <vt:lpstr>Reweighting Technique (II)</vt:lpstr>
      <vt:lpstr>Johnson’s algorithm</vt:lpstr>
      <vt:lpstr>Johnson’s Algorithm (example)</vt:lpstr>
      <vt:lpstr>Johnson’s algorithm</vt:lpstr>
      <vt:lpstr>Table of running times</vt:lpstr>
    </vt:vector>
  </TitlesOfParts>
  <Company>Pissnelken AG Passau stinkt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pairs shortest paths</dc:title>
  <dc:creator>Marieke Westerheide</dc:creator>
  <cp:lastModifiedBy>leon</cp:lastModifiedBy>
  <cp:revision>345</cp:revision>
  <cp:lastPrinted>2009-04-22T19:24:48Z</cp:lastPrinted>
  <dcterms:created xsi:type="dcterms:W3CDTF">2001-05-04T23:30:35Z</dcterms:created>
  <dcterms:modified xsi:type="dcterms:W3CDTF">2017-10-31T01:48:40Z</dcterms:modified>
</cp:coreProperties>
</file>