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365" r:id="rId2"/>
    <p:sldId id="322" r:id="rId3"/>
    <p:sldId id="323" r:id="rId4"/>
    <p:sldId id="324" r:id="rId5"/>
    <p:sldId id="325" r:id="rId6"/>
    <p:sldId id="344" r:id="rId7"/>
    <p:sldId id="329" r:id="rId8"/>
    <p:sldId id="330" r:id="rId9"/>
    <p:sldId id="331" r:id="rId10"/>
    <p:sldId id="366" r:id="rId11"/>
    <p:sldId id="367" r:id="rId12"/>
    <p:sldId id="372" r:id="rId13"/>
    <p:sldId id="369" r:id="rId14"/>
    <p:sldId id="370" r:id="rId15"/>
    <p:sldId id="337" r:id="rId16"/>
    <p:sldId id="338" r:id="rId17"/>
    <p:sldId id="371" r:id="rId18"/>
    <p:sldId id="345" r:id="rId19"/>
    <p:sldId id="341" r:id="rId20"/>
  </p:sldIdLst>
  <p:sldSz cx="9144000" cy="6858000" type="screen4x3"/>
  <p:notesSz cx="6858000" cy="97742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kern="1200" baseline="300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kern="1200" baseline="300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kern="1200" baseline="300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kern="1200" baseline="300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3366FF"/>
    <a:srgbClr val="FF0066"/>
    <a:srgbClr val="66CCFF"/>
    <a:srgbClr val="FFFF66"/>
    <a:srgbClr val="FFFF00"/>
    <a:srgbClr val="00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5" autoAdjust="0"/>
  </p:normalViewPr>
  <p:slideViewPr>
    <p:cSldViewPr>
      <p:cViewPr varScale="1">
        <p:scale>
          <a:sx n="114" d="100"/>
          <a:sy n="114" d="100"/>
        </p:scale>
        <p:origin x="15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26"/>
    </p:cViewPr>
  </p:sorterViewPr>
  <p:notesViewPr>
    <p:cSldViewPr>
      <p:cViewPr varScale="1">
        <p:scale>
          <a:sx n="40" d="100"/>
          <a:sy n="40" d="100"/>
        </p:scale>
        <p:origin x="-1500" y="-108"/>
      </p:cViewPr>
      <p:guideLst>
        <p:guide orient="horz" pos="307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 baseline="0">
                <a:latin typeface="Tahoma" pitchFamily="34" charset="0"/>
              </a:defRPr>
            </a:lvl1pPr>
          </a:lstStyle>
          <a:p>
            <a:endParaRPr lang="de-D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aseline="0">
                <a:latin typeface="Tahoma" pitchFamily="34" charset="0"/>
              </a:defRPr>
            </a:lvl1pPr>
          </a:lstStyle>
          <a:p>
            <a:endParaRPr lang="de-DE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5288"/>
            <a:ext cx="2971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baseline="0">
                <a:latin typeface="Tahoma" pitchFamily="34" charset="0"/>
              </a:defRPr>
            </a:lvl1pPr>
          </a:lstStyle>
          <a:p>
            <a:endParaRPr lang="de-DE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285288"/>
            <a:ext cx="2971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aseline="0">
                <a:latin typeface="Tahoma" pitchFamily="34" charset="0"/>
              </a:defRPr>
            </a:lvl1pPr>
          </a:lstStyle>
          <a:p>
            <a:fld id="{2B209AB2-3604-4C23-B33D-884F092DF36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099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 baseline="0">
                <a:latin typeface="Tahoma" pitchFamily="34" charset="0"/>
              </a:defRPr>
            </a:lvl1pPr>
          </a:lstStyle>
          <a:p>
            <a:endParaRPr lang="de-DE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aseline="0">
                <a:latin typeface="Tahoma" pitchFamily="34" charset="0"/>
              </a:defRPr>
            </a:lvl1pPr>
          </a:lstStyle>
          <a:p>
            <a:endParaRPr lang="de-DE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0" y="733425"/>
            <a:ext cx="488950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3438"/>
            <a:ext cx="5029200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971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baseline="0">
                <a:latin typeface="Tahoma" pitchFamily="34" charset="0"/>
              </a:defRPr>
            </a:lvl1pPr>
          </a:lstStyle>
          <a:p>
            <a:endParaRPr lang="de-DE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285288"/>
            <a:ext cx="2971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aseline="0">
                <a:latin typeface="Tahoma" pitchFamily="34" charset="0"/>
              </a:defRPr>
            </a:lvl1pPr>
          </a:lstStyle>
          <a:p>
            <a:fld id="{9672ABE3-6172-49E4-88E2-008629C9BF6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8712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 descr="blue055"/>
          <p:cNvSpPr>
            <a:spLocks noChangeArrowheads="1"/>
          </p:cNvSpPr>
          <p:nvPr/>
        </p:nvSpPr>
        <p:spPr bwMode="auto">
          <a:xfrm>
            <a:off x="762000" y="1143000"/>
            <a:ext cx="7315200" cy="1905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0" name="Rectangle 4" descr="blue055"/>
          <p:cNvSpPr>
            <a:spLocks noGrp="1" noChangeArrowheads="1"/>
          </p:cNvSpPr>
          <p:nvPr>
            <p:ph type="ctrTitle"/>
          </p:nvPr>
        </p:nvSpPr>
        <p:spPr>
          <a:xfrm>
            <a:off x="762000" y="1143000"/>
            <a:ext cx="7304088" cy="1905000"/>
          </a:xfr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stretch>
                    <a:fillRect/>
                  </a:stretch>
                </a:blipFill>
              </a14:hiddenFill>
            </a:ext>
          </a:extLst>
        </p:spPr>
        <p:txBody>
          <a:bodyPr/>
          <a:lstStyle>
            <a:lvl1pPr>
              <a:defRPr b="0">
                <a:latin typeface="Microsoft Sans Serif" pitchFamily="34" charset="0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6662738" cy="210661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>
                <a:latin typeface="Microsoft Sans Serif" pitchFamily="34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7702" name="Rectangle 6" descr="blue055"/>
          <p:cNvSpPr>
            <a:spLocks noChangeArrowheads="1"/>
          </p:cNvSpPr>
          <p:nvPr/>
        </p:nvSpPr>
        <p:spPr bwMode="auto">
          <a:xfrm>
            <a:off x="762000" y="3124200"/>
            <a:ext cx="7315200" cy="762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aseline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5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533400"/>
            <a:ext cx="192405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1975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93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696200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05000"/>
            <a:ext cx="7620000" cy="42672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05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696200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37338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905000"/>
            <a:ext cx="37338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71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696200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37338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905000"/>
            <a:ext cx="37338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4114800"/>
            <a:ext cx="37338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28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15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31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733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905000"/>
            <a:ext cx="3733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164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44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11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417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7098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9262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620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6675" name="Rectangle 3" descr="blue05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696200" cy="1219200"/>
          </a:xfrm>
          <a:prstGeom prst="rect">
            <a:avLst/>
          </a:prstGeom>
          <a:blipFill dpi="0" rotWithShape="0">
            <a:blip r:embed="rId16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7"/>
        </a:buBlip>
        <a:defRPr sz="2800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CC"/>
        </a:buClr>
        <a:buFont typeface="Wingdings" pitchFamily="2" charset="2"/>
        <a:buChar char="§"/>
        <a:defRPr sz="2400">
          <a:solidFill>
            <a:srgbClr val="000000"/>
          </a:solidFill>
          <a:latin typeface="+mn-lt"/>
          <a:cs typeface="+mn-cs"/>
        </a:defRPr>
      </a:lvl2pPr>
      <a:lvl3pPr marL="10858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Char char="–"/>
        <a:defRPr sz="2000">
          <a:solidFill>
            <a:srgbClr val="000099"/>
          </a:solidFill>
          <a:latin typeface="+mn-lt"/>
          <a:cs typeface="+mn-cs"/>
        </a:defRPr>
      </a:lvl3pPr>
      <a:lvl4pPr marL="14287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Char char="•"/>
        <a:defRPr sz="2000">
          <a:solidFill>
            <a:srgbClr val="000099"/>
          </a:solidFill>
          <a:latin typeface="+mn-lt"/>
          <a:cs typeface="+mn-cs"/>
        </a:defRPr>
      </a:lvl4pPr>
      <a:lvl5pPr marL="17716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7"/>
        </a:buBlip>
        <a:defRPr>
          <a:solidFill>
            <a:srgbClr val="000099"/>
          </a:solidFill>
          <a:latin typeface="+mn-lt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7"/>
        </a:buBlip>
        <a:defRPr>
          <a:solidFill>
            <a:srgbClr val="000099"/>
          </a:solidFill>
          <a:latin typeface="+mn-lt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7"/>
        </a:buBlip>
        <a:defRPr>
          <a:solidFill>
            <a:srgbClr val="000099"/>
          </a:solidFill>
          <a:latin typeface="+mn-lt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7"/>
        </a:buBlip>
        <a:defRPr>
          <a:solidFill>
            <a:srgbClr val="000099"/>
          </a:solidFill>
          <a:latin typeface="+mn-lt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7"/>
        </a:buBlip>
        <a:defRPr>
          <a:solidFill>
            <a:srgbClr val="000099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-1044575" y="-100013"/>
            <a:ext cx="10801350" cy="70580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-179388" y="2387600"/>
            <a:ext cx="8999538" cy="1655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6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算法分析</a:t>
            </a:r>
            <a:r>
              <a:rPr lang="zh-CN" altLang="en-US" sz="6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与设计</a:t>
            </a:r>
          </a:p>
        </p:txBody>
      </p:sp>
      <p:pic>
        <p:nvPicPr>
          <p:cNvPr id="15364" name="图片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2925" y="133350"/>
            <a:ext cx="2143125" cy="21431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5126" name="文本框 2"/>
          <p:cNvSpPr txBox="1">
            <a:spLocks noChangeArrowheads="1"/>
          </p:cNvSpPr>
          <p:nvPr/>
        </p:nvSpPr>
        <p:spPr bwMode="auto">
          <a:xfrm>
            <a:off x="5570538" y="5321300"/>
            <a:ext cx="2847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山东大学 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  <a:sym typeface="Ubuntu" charset="0"/>
              </a:rPr>
              <a:t>· 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软件学院</a:t>
            </a:r>
          </a:p>
        </p:txBody>
      </p:sp>
      <p:sp>
        <p:nvSpPr>
          <p:cNvPr id="5127" name="文本框 6"/>
          <p:cNvSpPr txBox="1">
            <a:spLocks noChangeArrowheads="1"/>
          </p:cNvSpPr>
          <p:nvPr/>
        </p:nvSpPr>
        <p:spPr bwMode="auto">
          <a:xfrm>
            <a:off x="6732588" y="5795963"/>
            <a:ext cx="944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201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7年</a:t>
            </a:r>
          </a:p>
        </p:txBody>
      </p:sp>
      <p:sp>
        <p:nvSpPr>
          <p:cNvPr id="5128" name="文本框 2"/>
          <p:cNvSpPr txBox="1">
            <a:spLocks noChangeArrowheads="1"/>
          </p:cNvSpPr>
          <p:nvPr/>
        </p:nvSpPr>
        <p:spPr bwMode="auto">
          <a:xfrm>
            <a:off x="1741318" y="3140968"/>
            <a:ext cx="5116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</a:rPr>
              <a:t>Analysis and Design of Algorithms</a:t>
            </a:r>
            <a:endParaRPr lang="zh-CN" altLang="en-US" sz="24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77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Augmenting paths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>
                <a:ea typeface="宋体" pitchFamily="2" charset="-122"/>
              </a:rPr>
              <a:t>Given a flow network </a:t>
            </a:r>
            <a:r>
              <a:rPr lang="en-US" altLang="zh-CN" sz="2000" i="1" dirty="0">
                <a:ea typeface="宋体" pitchFamily="2" charset="-122"/>
              </a:rPr>
              <a:t>G</a:t>
            </a:r>
            <a:r>
              <a:rPr lang="en-US" altLang="zh-CN" sz="2000" dirty="0">
                <a:ea typeface="宋体" pitchFamily="2" charset="-122"/>
              </a:rPr>
              <a:t>=(</a:t>
            </a:r>
            <a:r>
              <a:rPr lang="en-US" altLang="zh-CN" sz="2000" i="1" dirty="0">
                <a:ea typeface="宋体" pitchFamily="2" charset="-122"/>
              </a:rPr>
              <a:t>V</a:t>
            </a:r>
            <a:r>
              <a:rPr lang="en-US" altLang="zh-CN" sz="2000" dirty="0" smtClean="0">
                <a:ea typeface="宋体" pitchFamily="2" charset="-122"/>
              </a:rPr>
              <a:t>, </a:t>
            </a:r>
            <a:r>
              <a:rPr lang="en-US" altLang="zh-CN" sz="2000" i="1" dirty="0" smtClean="0">
                <a:ea typeface="宋体" pitchFamily="2" charset="-122"/>
              </a:rPr>
              <a:t>E</a:t>
            </a:r>
            <a:r>
              <a:rPr lang="en-US" altLang="zh-CN" sz="2000" dirty="0">
                <a:ea typeface="宋体" pitchFamily="2" charset="-122"/>
              </a:rPr>
              <a:t>) and a flow </a:t>
            </a:r>
            <a:r>
              <a:rPr lang="en-US" altLang="zh-CN" sz="2000" i="1" dirty="0">
                <a:ea typeface="宋体" pitchFamily="2" charset="-122"/>
              </a:rPr>
              <a:t>f</a:t>
            </a:r>
            <a:r>
              <a:rPr lang="en-US" altLang="zh-CN" sz="2000" dirty="0">
                <a:ea typeface="宋体" pitchFamily="2" charset="-122"/>
              </a:rPr>
              <a:t>, an </a:t>
            </a:r>
            <a:r>
              <a:rPr lang="en-US" altLang="zh-CN" sz="2000" dirty="0">
                <a:solidFill>
                  <a:srgbClr val="FF0066"/>
                </a:solidFill>
                <a:ea typeface="宋体" pitchFamily="2" charset="-122"/>
              </a:rPr>
              <a:t>augmenting path</a:t>
            </a:r>
            <a:r>
              <a:rPr lang="en-US" altLang="zh-CN" sz="2000" dirty="0">
                <a:ea typeface="宋体" pitchFamily="2" charset="-122"/>
              </a:rPr>
              <a:t> is a simple path </a:t>
            </a:r>
            <a:r>
              <a:rPr lang="en-US" altLang="zh-CN" sz="2000" dirty="0">
                <a:solidFill>
                  <a:srgbClr val="FF0066"/>
                </a:solidFill>
                <a:ea typeface="宋体" pitchFamily="2" charset="-122"/>
              </a:rPr>
              <a:t>from </a:t>
            </a:r>
            <a:r>
              <a:rPr lang="en-US" altLang="zh-CN" sz="2000" i="1" dirty="0">
                <a:solidFill>
                  <a:srgbClr val="FF0066"/>
                </a:solidFill>
                <a:ea typeface="宋体" pitchFamily="2" charset="-122"/>
              </a:rPr>
              <a:t>s</a:t>
            </a:r>
            <a:r>
              <a:rPr lang="en-US" altLang="zh-CN" sz="2000" dirty="0">
                <a:solidFill>
                  <a:srgbClr val="FF0066"/>
                </a:solidFill>
                <a:ea typeface="宋体" pitchFamily="2" charset="-122"/>
              </a:rPr>
              <a:t> to </a:t>
            </a:r>
            <a:r>
              <a:rPr lang="en-US" altLang="zh-CN" sz="2000" i="1" dirty="0">
                <a:solidFill>
                  <a:srgbClr val="FF0066"/>
                </a:solidFill>
                <a:ea typeface="宋体" pitchFamily="2" charset="-122"/>
              </a:rPr>
              <a:t>t</a:t>
            </a:r>
            <a:r>
              <a:rPr lang="en-US" altLang="zh-CN" sz="2000" dirty="0">
                <a:ea typeface="宋体" pitchFamily="2" charset="-122"/>
              </a:rPr>
              <a:t> in the residual network </a:t>
            </a:r>
            <a:r>
              <a:rPr lang="en-US" altLang="zh-CN" sz="2000" i="1" dirty="0" err="1">
                <a:ea typeface="宋体" pitchFamily="2" charset="-122"/>
              </a:rPr>
              <a:t>G</a:t>
            </a:r>
            <a:r>
              <a:rPr lang="en-US" altLang="zh-CN" sz="2000" i="1" baseline="-25000" dirty="0" err="1">
                <a:ea typeface="宋体" pitchFamily="2" charset="-122"/>
              </a:rPr>
              <a:t>f</a:t>
            </a:r>
            <a:r>
              <a:rPr lang="en-US" altLang="zh-CN" sz="2000" dirty="0">
                <a:ea typeface="宋体" pitchFamily="2" charset="-122"/>
              </a:rPr>
              <a:t>.</a:t>
            </a:r>
          </a:p>
          <a:p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solidFill>
                  <a:srgbClr val="FF0066"/>
                </a:solidFill>
                <a:ea typeface="宋体" pitchFamily="2" charset="-122"/>
              </a:rPr>
              <a:t>Residual capacity</a:t>
            </a:r>
            <a:r>
              <a:rPr lang="en-US" altLang="zh-CN" sz="2000" dirty="0">
                <a:ea typeface="宋体" pitchFamily="2" charset="-122"/>
              </a:rPr>
              <a:t> of </a:t>
            </a:r>
            <a:r>
              <a:rPr lang="en-US" altLang="zh-CN" sz="2000" i="1" dirty="0">
                <a:ea typeface="宋体" pitchFamily="2" charset="-122"/>
              </a:rPr>
              <a:t>p</a:t>
            </a:r>
            <a:r>
              <a:rPr lang="en-US" altLang="zh-CN" sz="2000" dirty="0">
                <a:ea typeface="宋体" pitchFamily="2" charset="-122"/>
              </a:rPr>
              <a:t> : the maximum amount of flow that we can ship along the edges of an augmenting path </a:t>
            </a:r>
            <a:r>
              <a:rPr lang="en-US" altLang="zh-CN" sz="2000" i="1" dirty="0">
                <a:ea typeface="宋体" pitchFamily="2" charset="-122"/>
              </a:rPr>
              <a:t>p</a:t>
            </a:r>
            <a:r>
              <a:rPr lang="en-US" altLang="zh-CN" sz="2000" dirty="0">
                <a:ea typeface="宋体" pitchFamily="2" charset="-122"/>
              </a:rPr>
              <a:t>, i.e., 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ea typeface="宋体" pitchFamily="2" charset="-122"/>
              </a:rPr>
              <a:t>                         </a:t>
            </a:r>
            <a:r>
              <a:rPr lang="en-US" altLang="zh-CN" sz="2000" i="1" dirty="0" err="1" smtClean="0">
                <a:ea typeface="宋体" pitchFamily="2" charset="-122"/>
              </a:rPr>
              <a:t>c</a:t>
            </a:r>
            <a:r>
              <a:rPr lang="en-US" altLang="zh-CN" sz="2000" i="1" baseline="-25000" dirty="0" err="1" smtClean="0">
                <a:ea typeface="宋体" pitchFamily="2" charset="-122"/>
              </a:rPr>
              <a:t>f</a:t>
            </a:r>
            <a:r>
              <a:rPr lang="en-US" altLang="zh-CN" sz="2000" i="1" baseline="-25000" dirty="0" smtClean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i="1" dirty="0">
                <a:ea typeface="宋体" pitchFamily="2" charset="-122"/>
              </a:rPr>
              <a:t>p</a:t>
            </a:r>
            <a:r>
              <a:rPr lang="en-US" altLang="zh-CN" sz="2000" dirty="0">
                <a:ea typeface="宋体" pitchFamily="2" charset="-122"/>
              </a:rPr>
              <a:t>) = min { </a:t>
            </a:r>
            <a:r>
              <a:rPr lang="en-US" altLang="zh-CN" sz="2000" i="1" dirty="0" err="1" smtClean="0">
                <a:ea typeface="宋体" pitchFamily="2" charset="-122"/>
              </a:rPr>
              <a:t>c</a:t>
            </a:r>
            <a:r>
              <a:rPr lang="en-US" altLang="zh-CN" sz="2000" i="1" baseline="-25000" dirty="0" err="1" smtClean="0">
                <a:ea typeface="宋体" pitchFamily="2" charset="-122"/>
              </a:rPr>
              <a:t>f</a:t>
            </a:r>
            <a:r>
              <a:rPr lang="en-US" altLang="zh-CN" sz="2000" i="1" baseline="-25000" dirty="0" smtClean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i="1" dirty="0" err="1">
                <a:ea typeface="宋体" pitchFamily="2" charset="-122"/>
              </a:rPr>
              <a:t>u</a:t>
            </a:r>
            <a:r>
              <a:rPr lang="en-US" altLang="zh-CN" sz="2000" dirty="0" err="1">
                <a:ea typeface="宋体" pitchFamily="2" charset="-122"/>
              </a:rPr>
              <a:t>,</a:t>
            </a:r>
            <a:r>
              <a:rPr lang="en-US" altLang="zh-CN" sz="2000" i="1" dirty="0" err="1">
                <a:ea typeface="宋体" pitchFamily="2" charset="-122"/>
              </a:rPr>
              <a:t>v</a:t>
            </a:r>
            <a:r>
              <a:rPr lang="en-US" altLang="zh-CN" sz="2000" dirty="0">
                <a:ea typeface="宋体" pitchFamily="2" charset="-122"/>
              </a:rPr>
              <a:t>): (</a:t>
            </a:r>
            <a:r>
              <a:rPr lang="en-US" altLang="zh-CN" sz="2000" i="1" dirty="0" err="1">
                <a:ea typeface="宋体" pitchFamily="2" charset="-122"/>
              </a:rPr>
              <a:t>u</a:t>
            </a:r>
            <a:r>
              <a:rPr lang="en-US" altLang="zh-CN" sz="2000" dirty="0" err="1">
                <a:ea typeface="宋体" pitchFamily="2" charset="-122"/>
              </a:rPr>
              <a:t>,</a:t>
            </a:r>
            <a:r>
              <a:rPr lang="en-US" altLang="zh-CN" sz="2000" i="1" dirty="0" err="1">
                <a:ea typeface="宋体" pitchFamily="2" charset="-122"/>
              </a:rPr>
              <a:t>v</a:t>
            </a:r>
            <a:r>
              <a:rPr lang="en-US" altLang="zh-CN" sz="2000" dirty="0">
                <a:ea typeface="宋体" pitchFamily="2" charset="-122"/>
              </a:rPr>
              <a:t>) is on </a:t>
            </a:r>
            <a:r>
              <a:rPr lang="en-US" altLang="zh-CN" sz="2000" i="1" dirty="0">
                <a:ea typeface="宋体" pitchFamily="2" charset="-122"/>
              </a:rPr>
              <a:t>p</a:t>
            </a:r>
            <a:r>
              <a:rPr lang="en-US" altLang="zh-CN" sz="2000" dirty="0">
                <a:ea typeface="宋体" pitchFamily="2" charset="-122"/>
              </a:rPr>
              <a:t>}.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52" y="4509120"/>
            <a:ext cx="7819855" cy="193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696200" cy="12192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Augmenting Path</a:t>
            </a:r>
          </a:p>
        </p:txBody>
      </p:sp>
      <p:graphicFrame>
        <p:nvGraphicFramePr>
          <p:cNvPr id="5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906764"/>
              </p:ext>
            </p:extLst>
          </p:nvPr>
        </p:nvGraphicFramePr>
        <p:xfrm>
          <a:off x="1027113" y="1556792"/>
          <a:ext cx="70104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30" name="Document" r:id="rId3" imgW="6311517" imgH="3460910" progId="Word.Document.8">
                  <p:embed/>
                </p:oleObj>
              </mc:Choice>
              <mc:Fallback>
                <p:oleObj name="Document" r:id="rId3" imgW="6311517" imgH="34609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1556792"/>
                        <a:ext cx="7010400" cy="384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34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696200" cy="12192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Augmenting Path</a:t>
            </a:r>
          </a:p>
        </p:txBody>
      </p:sp>
      <p:graphicFrame>
        <p:nvGraphicFramePr>
          <p:cNvPr id="5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492196"/>
              </p:ext>
            </p:extLst>
          </p:nvPr>
        </p:nvGraphicFramePr>
        <p:xfrm>
          <a:off x="1027113" y="1556792"/>
          <a:ext cx="5489103" cy="301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44" name="Document" r:id="rId3" imgW="6311517" imgH="3460910" progId="Word.Document.8">
                  <p:embed/>
                </p:oleObj>
              </mc:Choice>
              <mc:Fallback>
                <p:oleObj name="Document" r:id="rId3" imgW="6311517" imgH="34609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1556792"/>
                        <a:ext cx="5489103" cy="3013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3501008"/>
            <a:ext cx="6778881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0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696200" cy="12192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Augmenting Path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180575" y="1758326"/>
            <a:ext cx="2763930" cy="1905000"/>
            <a:chOff x="420688" y="2097088"/>
            <a:chExt cx="2763930" cy="1905000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420688" y="2859088"/>
              <a:ext cx="381000" cy="381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250000"/>
                </a:lnSpc>
                <a:spcBef>
                  <a:spcPct val="0"/>
                </a:spcBef>
              </a:pPr>
              <a:r>
                <a:rPr lang="de-DE" altLang="zh-CN" sz="2000" dirty="0">
                  <a:ea typeface="宋体" charset="-122"/>
                </a:rPr>
                <a:t>S</a:t>
              </a: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2803618" y="2864072"/>
              <a:ext cx="381000" cy="381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250000"/>
                </a:lnSpc>
              </a:pPr>
              <a:r>
                <a:rPr lang="de-DE" altLang="zh-CN" sz="2800" dirty="0">
                  <a:ea typeface="宋体" charset="-122"/>
                </a:rPr>
                <a:t>t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563688" y="2097088"/>
              <a:ext cx="381000" cy="381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250000"/>
                </a:lnSpc>
              </a:pPr>
              <a:r>
                <a:rPr lang="de-DE" altLang="zh-CN" sz="2000" dirty="0">
                  <a:ea typeface="宋体" charset="-122"/>
                </a:rPr>
                <a:t>v1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563688" y="3621088"/>
              <a:ext cx="381000" cy="381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250000"/>
                </a:lnSpc>
              </a:pPr>
              <a:r>
                <a:rPr lang="de-DE" altLang="zh-CN" sz="2000">
                  <a:ea typeface="宋体" charset="-122"/>
                </a:rPr>
                <a:t>v2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583545" y="2326141"/>
              <a:ext cx="989013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658158" y="3228516"/>
              <a:ext cx="9144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1758650" y="2478088"/>
              <a:ext cx="59" cy="1143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944688" y="2368772"/>
              <a:ext cx="89703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1944688" y="3206972"/>
              <a:ext cx="897030" cy="5549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 rot="16251548">
              <a:off x="1371758" y="2840105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de-DE" altLang="zh-CN" dirty="0" smtClean="0">
                  <a:ea typeface="宋体" charset="-122"/>
                </a:rPr>
                <a:t>20/30</a:t>
              </a:r>
              <a:endParaRPr lang="de-DE" altLang="zh-CN" dirty="0">
                <a:ea typeface="宋体" charset="-122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 rot="1671448">
              <a:off x="763588" y="3582988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de-DE" altLang="zh-CN" dirty="0" smtClean="0">
                  <a:ea typeface="宋体" charset="-122"/>
                </a:rPr>
                <a:t>0/10</a:t>
              </a:r>
              <a:endParaRPr lang="de-DE" altLang="zh-CN" dirty="0">
                <a:ea typeface="宋体" charset="-122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 rot="19986914">
              <a:off x="782155" y="2361456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de-DE" altLang="zh-CN" dirty="0" smtClean="0">
                  <a:ea typeface="宋体" charset="-122"/>
                </a:rPr>
                <a:t>20/20</a:t>
              </a:r>
              <a:endParaRPr lang="de-DE" altLang="zh-CN" dirty="0">
                <a:ea typeface="宋体" charset="-122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 rot="19479436">
              <a:off x="2186620" y="3483135"/>
              <a:ext cx="6858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de-DE" altLang="zh-CN" dirty="0" smtClean="0">
                  <a:ea typeface="宋体" charset="-122"/>
                </a:rPr>
                <a:t>20/20</a:t>
              </a:r>
              <a:endParaRPr lang="de-DE" altLang="zh-CN" dirty="0">
                <a:ea typeface="宋体" charset="-122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 rot="1953558">
              <a:off x="2047575" y="2375331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de-DE" altLang="zh-CN" dirty="0" smtClean="0">
                  <a:ea typeface="宋体" charset="-122"/>
                </a:rPr>
                <a:t>0/10</a:t>
              </a:r>
              <a:endParaRPr lang="de-DE" altLang="zh-CN" dirty="0">
                <a:ea typeface="宋体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3554" y="4000727"/>
            <a:ext cx="2763930" cy="1905000"/>
            <a:chOff x="420688" y="2097088"/>
            <a:chExt cx="2763930" cy="1905000"/>
          </a:xfrm>
        </p:grpSpPr>
        <p:sp>
          <p:nvSpPr>
            <p:cNvPr id="23" name="Oval 3"/>
            <p:cNvSpPr>
              <a:spLocks noChangeArrowheads="1"/>
            </p:cNvSpPr>
            <p:nvPr/>
          </p:nvSpPr>
          <p:spPr bwMode="auto">
            <a:xfrm>
              <a:off x="420688" y="2859088"/>
              <a:ext cx="381000" cy="381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250000"/>
                </a:lnSpc>
                <a:spcBef>
                  <a:spcPct val="0"/>
                </a:spcBef>
              </a:pPr>
              <a:r>
                <a:rPr lang="de-DE" altLang="zh-CN" sz="2000" dirty="0">
                  <a:ea typeface="宋体" charset="-122"/>
                </a:rPr>
                <a:t>S</a:t>
              </a:r>
            </a:p>
          </p:txBody>
        </p:sp>
        <p:sp>
          <p:nvSpPr>
            <p:cNvPr id="25" name="Oval 4"/>
            <p:cNvSpPr>
              <a:spLocks noChangeArrowheads="1"/>
            </p:cNvSpPr>
            <p:nvPr/>
          </p:nvSpPr>
          <p:spPr bwMode="auto">
            <a:xfrm>
              <a:off x="2803618" y="2864072"/>
              <a:ext cx="381000" cy="381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250000"/>
                </a:lnSpc>
              </a:pPr>
              <a:r>
                <a:rPr lang="de-DE" altLang="zh-CN" sz="2800" dirty="0">
                  <a:ea typeface="宋体" charset="-122"/>
                </a:rPr>
                <a:t>t</a:t>
              </a:r>
            </a:p>
          </p:txBody>
        </p:sp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1563688" y="2097088"/>
              <a:ext cx="381000" cy="381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250000"/>
                </a:lnSpc>
              </a:pPr>
              <a:r>
                <a:rPr lang="de-DE" altLang="zh-CN" sz="2000" dirty="0">
                  <a:ea typeface="宋体" charset="-122"/>
                </a:rPr>
                <a:t>v1</a:t>
              </a: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1563688" y="3621088"/>
              <a:ext cx="381000" cy="381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250000"/>
                </a:lnSpc>
              </a:pPr>
              <a:r>
                <a:rPr lang="de-DE" altLang="zh-CN" sz="2000" dirty="0">
                  <a:ea typeface="宋体" charset="-122"/>
                </a:rPr>
                <a:t>v2</a:t>
              </a:r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 flipH="1">
              <a:off x="708850" y="2337260"/>
              <a:ext cx="854838" cy="5327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>
              <a:off x="658158" y="3228516"/>
              <a:ext cx="9144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3"/>
            <p:cNvSpPr>
              <a:spLocks noChangeShapeType="1"/>
            </p:cNvSpPr>
            <p:nvPr/>
          </p:nvSpPr>
          <p:spPr bwMode="auto">
            <a:xfrm flipH="1">
              <a:off x="1683678" y="2483072"/>
              <a:ext cx="59" cy="1143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1944688" y="2368772"/>
              <a:ext cx="89703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 flipH="1">
              <a:off x="1921628" y="3197004"/>
              <a:ext cx="920089" cy="5562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19"/>
            <p:cNvSpPr txBox="1">
              <a:spLocks noChangeArrowheads="1"/>
            </p:cNvSpPr>
            <p:nvPr/>
          </p:nvSpPr>
          <p:spPr bwMode="auto">
            <a:xfrm rot="16251548">
              <a:off x="1297421" y="2825971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de-DE" altLang="zh-CN" dirty="0" smtClean="0">
                  <a:ea typeface="宋体" charset="-122"/>
                </a:rPr>
                <a:t>10</a:t>
              </a:r>
              <a:endParaRPr lang="de-DE" altLang="zh-CN" dirty="0">
                <a:ea typeface="宋体" charset="-122"/>
              </a:endParaRPr>
            </a:p>
          </p:txBody>
        </p:sp>
        <p:sp>
          <p:nvSpPr>
            <p:cNvPr id="36" name="Text Box 20"/>
            <p:cNvSpPr txBox="1">
              <a:spLocks noChangeArrowheads="1"/>
            </p:cNvSpPr>
            <p:nvPr/>
          </p:nvSpPr>
          <p:spPr bwMode="auto">
            <a:xfrm rot="1671448">
              <a:off x="763588" y="3582988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de-DE" altLang="zh-CN" dirty="0" smtClean="0">
                  <a:ea typeface="宋体" charset="-122"/>
                </a:rPr>
                <a:t>10</a:t>
              </a:r>
              <a:endParaRPr lang="de-DE" altLang="zh-CN" dirty="0">
                <a:ea typeface="宋体" charset="-122"/>
              </a:endParaRP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 rot="19986914">
              <a:off x="782155" y="2361456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de-DE" altLang="zh-CN" dirty="0" smtClean="0">
                  <a:ea typeface="宋体" charset="-122"/>
                </a:rPr>
                <a:t>20</a:t>
              </a:r>
              <a:endParaRPr lang="de-DE" altLang="zh-CN" dirty="0">
                <a:ea typeface="宋体" charset="-122"/>
              </a:endParaRPr>
            </a:p>
          </p:txBody>
        </p:sp>
        <p:sp>
          <p:nvSpPr>
            <p:cNvPr id="38" name="Text Box 24"/>
            <p:cNvSpPr txBox="1">
              <a:spLocks noChangeArrowheads="1"/>
            </p:cNvSpPr>
            <p:nvPr/>
          </p:nvSpPr>
          <p:spPr bwMode="auto">
            <a:xfrm rot="19479436">
              <a:off x="2186620" y="3484137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de-DE" altLang="zh-CN" dirty="0" smtClean="0">
                  <a:ea typeface="宋体" charset="-122"/>
                </a:rPr>
                <a:t>20</a:t>
              </a:r>
              <a:endParaRPr lang="de-DE" altLang="zh-CN" dirty="0">
                <a:ea typeface="宋体" charset="-122"/>
              </a:endParaRPr>
            </a:p>
          </p:txBody>
        </p:sp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 rot="1953558">
              <a:off x="2047575" y="2375331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de-DE" altLang="zh-CN" dirty="0">
                  <a:ea typeface="宋体" charset="-122"/>
                </a:rPr>
                <a:t>1</a:t>
              </a:r>
              <a:r>
                <a:rPr lang="de-DE" altLang="zh-CN" dirty="0" smtClean="0">
                  <a:ea typeface="宋体" charset="-122"/>
                </a:rPr>
                <a:t>0</a:t>
              </a:r>
              <a:endParaRPr lang="de-DE" altLang="zh-CN" dirty="0">
                <a:ea typeface="宋体" charset="-122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V="1">
              <a:off x="1810028" y="2478087"/>
              <a:ext cx="14611" cy="11311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 rot="16251548">
              <a:off x="1722637" y="2803132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de-DE" altLang="zh-CN" dirty="0" smtClean="0">
                  <a:ea typeface="宋体" charset="-122"/>
                </a:rPr>
                <a:t>20</a:t>
              </a:r>
              <a:endParaRPr lang="de-DE" altLang="zh-CN" dirty="0">
                <a:ea typeface="宋体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222640" y="4000727"/>
            <a:ext cx="2763930" cy="1905000"/>
            <a:chOff x="420688" y="2097088"/>
            <a:chExt cx="2763930" cy="1905000"/>
          </a:xfrm>
        </p:grpSpPr>
        <p:sp>
          <p:nvSpPr>
            <p:cNvPr id="43" name="Oval 3"/>
            <p:cNvSpPr>
              <a:spLocks noChangeArrowheads="1"/>
            </p:cNvSpPr>
            <p:nvPr/>
          </p:nvSpPr>
          <p:spPr bwMode="auto">
            <a:xfrm>
              <a:off x="420688" y="2859088"/>
              <a:ext cx="381000" cy="381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250000"/>
                </a:lnSpc>
                <a:spcBef>
                  <a:spcPct val="0"/>
                </a:spcBef>
              </a:pPr>
              <a:r>
                <a:rPr lang="de-DE" altLang="zh-CN" sz="2000" dirty="0">
                  <a:ea typeface="宋体" charset="-122"/>
                </a:rPr>
                <a:t>S</a:t>
              </a:r>
            </a:p>
          </p:txBody>
        </p:sp>
        <p:sp>
          <p:nvSpPr>
            <p:cNvPr id="44" name="Oval 4"/>
            <p:cNvSpPr>
              <a:spLocks noChangeArrowheads="1"/>
            </p:cNvSpPr>
            <p:nvPr/>
          </p:nvSpPr>
          <p:spPr bwMode="auto">
            <a:xfrm>
              <a:off x="2803618" y="2864072"/>
              <a:ext cx="381000" cy="381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250000"/>
                </a:lnSpc>
              </a:pPr>
              <a:r>
                <a:rPr lang="de-DE" altLang="zh-CN" sz="2800" dirty="0">
                  <a:ea typeface="宋体" charset="-122"/>
                </a:rPr>
                <a:t>t</a:t>
              </a:r>
            </a:p>
          </p:txBody>
        </p:sp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1563688" y="2097088"/>
              <a:ext cx="381000" cy="381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250000"/>
                </a:lnSpc>
              </a:pPr>
              <a:r>
                <a:rPr lang="de-DE" altLang="zh-CN" sz="2000" dirty="0">
                  <a:ea typeface="宋体" charset="-122"/>
                </a:rPr>
                <a:t>v1</a:t>
              </a:r>
            </a:p>
          </p:txBody>
        </p:sp>
        <p:sp>
          <p:nvSpPr>
            <p:cNvPr id="46" name="Oval 6"/>
            <p:cNvSpPr>
              <a:spLocks noChangeArrowheads="1"/>
            </p:cNvSpPr>
            <p:nvPr/>
          </p:nvSpPr>
          <p:spPr bwMode="auto">
            <a:xfrm>
              <a:off x="1563688" y="3621088"/>
              <a:ext cx="381000" cy="381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250000"/>
                </a:lnSpc>
              </a:pPr>
              <a:r>
                <a:rPr lang="de-DE" altLang="zh-CN" sz="2000" dirty="0">
                  <a:ea typeface="宋体" charset="-122"/>
                </a:rPr>
                <a:t>v2</a:t>
              </a:r>
            </a:p>
          </p:txBody>
        </p:sp>
        <p:sp>
          <p:nvSpPr>
            <p:cNvPr id="47" name="Line 11"/>
            <p:cNvSpPr>
              <a:spLocks noChangeShapeType="1"/>
            </p:cNvSpPr>
            <p:nvPr/>
          </p:nvSpPr>
          <p:spPr bwMode="auto">
            <a:xfrm flipH="1">
              <a:off x="708850" y="2337260"/>
              <a:ext cx="854838" cy="5327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2"/>
            <p:cNvSpPr>
              <a:spLocks noChangeShapeType="1"/>
            </p:cNvSpPr>
            <p:nvPr/>
          </p:nvSpPr>
          <p:spPr bwMode="auto">
            <a:xfrm>
              <a:off x="658158" y="3228516"/>
              <a:ext cx="914400" cy="533400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>
              <a:off x="1683678" y="2483072"/>
              <a:ext cx="59" cy="1143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1944688" y="2368772"/>
              <a:ext cx="897030" cy="533400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 flipH="1">
              <a:off x="1921628" y="3197004"/>
              <a:ext cx="920089" cy="5562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 rot="16251548">
              <a:off x="1297421" y="2825971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de-DE" altLang="zh-CN" dirty="0" smtClean="0">
                  <a:ea typeface="宋体" charset="-122"/>
                </a:rPr>
                <a:t>10</a:t>
              </a:r>
              <a:endParaRPr lang="de-DE" altLang="zh-CN" dirty="0">
                <a:ea typeface="宋体" charset="-122"/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 rot="1671448">
              <a:off x="763588" y="3582988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de-DE" altLang="zh-CN" dirty="0" smtClean="0">
                  <a:ea typeface="宋体" charset="-122"/>
                </a:rPr>
                <a:t>10</a:t>
              </a:r>
              <a:endParaRPr lang="de-DE" altLang="zh-CN" dirty="0">
                <a:ea typeface="宋体" charset="-122"/>
              </a:endParaRPr>
            </a:p>
          </p:txBody>
        </p:sp>
        <p:sp>
          <p:nvSpPr>
            <p:cNvPr id="54" name="Text Box 22"/>
            <p:cNvSpPr txBox="1">
              <a:spLocks noChangeArrowheads="1"/>
            </p:cNvSpPr>
            <p:nvPr/>
          </p:nvSpPr>
          <p:spPr bwMode="auto">
            <a:xfrm rot="19986914">
              <a:off x="782155" y="2361456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de-DE" altLang="zh-CN" dirty="0" smtClean="0">
                  <a:ea typeface="宋体" charset="-122"/>
                </a:rPr>
                <a:t>20</a:t>
              </a:r>
              <a:endParaRPr lang="de-DE" altLang="zh-CN" dirty="0">
                <a:ea typeface="宋体" charset="-122"/>
              </a:endParaRPr>
            </a:p>
          </p:txBody>
        </p:sp>
        <p:sp>
          <p:nvSpPr>
            <p:cNvPr id="55" name="Text Box 24"/>
            <p:cNvSpPr txBox="1">
              <a:spLocks noChangeArrowheads="1"/>
            </p:cNvSpPr>
            <p:nvPr/>
          </p:nvSpPr>
          <p:spPr bwMode="auto">
            <a:xfrm rot="19479436">
              <a:off x="2186620" y="3484137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de-DE" altLang="zh-CN" dirty="0" smtClean="0">
                  <a:ea typeface="宋体" charset="-122"/>
                </a:rPr>
                <a:t>20</a:t>
              </a:r>
              <a:endParaRPr lang="de-DE" altLang="zh-CN" dirty="0">
                <a:ea typeface="宋体" charset="-122"/>
              </a:endParaRP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 rot="1953558">
              <a:off x="2047575" y="2375331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de-DE" altLang="zh-CN" dirty="0">
                  <a:ea typeface="宋体" charset="-122"/>
                </a:rPr>
                <a:t>1</a:t>
              </a:r>
              <a:r>
                <a:rPr lang="de-DE" altLang="zh-CN" dirty="0" smtClean="0">
                  <a:ea typeface="宋体" charset="-122"/>
                </a:rPr>
                <a:t>0</a:t>
              </a:r>
              <a:endParaRPr lang="de-DE" altLang="zh-CN" dirty="0">
                <a:ea typeface="宋体" charset="-122"/>
              </a:endParaRPr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 flipV="1">
              <a:off x="1810028" y="2478087"/>
              <a:ext cx="14611" cy="1131167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19"/>
            <p:cNvSpPr txBox="1">
              <a:spLocks noChangeArrowheads="1"/>
            </p:cNvSpPr>
            <p:nvPr/>
          </p:nvSpPr>
          <p:spPr bwMode="auto">
            <a:xfrm rot="16251548">
              <a:off x="1722637" y="2803132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de-DE" altLang="zh-CN" dirty="0" smtClean="0">
                  <a:ea typeface="宋体" charset="-122"/>
                </a:rPr>
                <a:t>20</a:t>
              </a:r>
              <a:endParaRPr lang="de-DE" altLang="zh-CN" dirty="0">
                <a:ea typeface="宋体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203256" y="4000727"/>
            <a:ext cx="2763930" cy="1905000"/>
            <a:chOff x="420688" y="2097088"/>
            <a:chExt cx="2763930" cy="1905000"/>
          </a:xfrm>
        </p:grpSpPr>
        <p:sp>
          <p:nvSpPr>
            <p:cNvPr id="60" name="Oval 3"/>
            <p:cNvSpPr>
              <a:spLocks noChangeArrowheads="1"/>
            </p:cNvSpPr>
            <p:nvPr/>
          </p:nvSpPr>
          <p:spPr bwMode="auto">
            <a:xfrm>
              <a:off x="420688" y="2859088"/>
              <a:ext cx="381000" cy="381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250000"/>
                </a:lnSpc>
                <a:spcBef>
                  <a:spcPct val="0"/>
                </a:spcBef>
              </a:pPr>
              <a:r>
                <a:rPr lang="de-DE" altLang="zh-CN" sz="2000" dirty="0">
                  <a:ea typeface="宋体" charset="-122"/>
                </a:rPr>
                <a:t>S</a:t>
              </a:r>
            </a:p>
          </p:txBody>
        </p:sp>
        <p:sp>
          <p:nvSpPr>
            <p:cNvPr id="61" name="Oval 4"/>
            <p:cNvSpPr>
              <a:spLocks noChangeArrowheads="1"/>
            </p:cNvSpPr>
            <p:nvPr/>
          </p:nvSpPr>
          <p:spPr bwMode="auto">
            <a:xfrm>
              <a:off x="2803618" y="2864072"/>
              <a:ext cx="381000" cy="381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250000"/>
                </a:lnSpc>
              </a:pPr>
              <a:r>
                <a:rPr lang="de-DE" altLang="zh-CN" sz="2800" dirty="0">
                  <a:ea typeface="宋体" charset="-122"/>
                </a:rPr>
                <a:t>t</a:t>
              </a: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1563688" y="2097088"/>
              <a:ext cx="381000" cy="381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250000"/>
                </a:lnSpc>
              </a:pPr>
              <a:r>
                <a:rPr lang="de-DE" altLang="zh-CN" sz="2000" dirty="0">
                  <a:ea typeface="宋体" charset="-122"/>
                </a:rPr>
                <a:t>v1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1563688" y="3621088"/>
              <a:ext cx="381000" cy="381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250000"/>
                </a:lnSpc>
              </a:pPr>
              <a:r>
                <a:rPr lang="de-DE" altLang="zh-CN" sz="2000">
                  <a:ea typeface="宋体" charset="-122"/>
                </a:rPr>
                <a:t>v2</a:t>
              </a:r>
            </a:p>
          </p:txBody>
        </p:sp>
        <p:sp>
          <p:nvSpPr>
            <p:cNvPr id="64" name="Line 11"/>
            <p:cNvSpPr>
              <a:spLocks noChangeShapeType="1"/>
            </p:cNvSpPr>
            <p:nvPr/>
          </p:nvSpPr>
          <p:spPr bwMode="auto">
            <a:xfrm flipV="1">
              <a:off x="583545" y="2326141"/>
              <a:ext cx="989013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>
              <a:off x="658158" y="3228516"/>
              <a:ext cx="9144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 flipH="1">
              <a:off x="1758650" y="2478088"/>
              <a:ext cx="59" cy="1143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7"/>
            <p:cNvSpPr>
              <a:spLocks noChangeShapeType="1"/>
            </p:cNvSpPr>
            <p:nvPr/>
          </p:nvSpPr>
          <p:spPr bwMode="auto">
            <a:xfrm>
              <a:off x="1944688" y="2368772"/>
              <a:ext cx="89703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18"/>
            <p:cNvSpPr>
              <a:spLocks noChangeShapeType="1"/>
            </p:cNvSpPr>
            <p:nvPr/>
          </p:nvSpPr>
          <p:spPr bwMode="auto">
            <a:xfrm flipV="1">
              <a:off x="1944688" y="3206972"/>
              <a:ext cx="897030" cy="5549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 rot="16251548">
              <a:off x="1371758" y="2840105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de-DE" altLang="zh-CN" dirty="0">
                  <a:solidFill>
                    <a:srgbClr val="FF0000"/>
                  </a:solidFill>
                  <a:ea typeface="宋体" charset="-122"/>
                </a:rPr>
                <a:t>1</a:t>
              </a:r>
              <a:r>
                <a:rPr lang="de-DE" altLang="zh-CN" dirty="0" smtClean="0">
                  <a:solidFill>
                    <a:srgbClr val="FF0000"/>
                  </a:solidFill>
                  <a:ea typeface="宋体" charset="-122"/>
                </a:rPr>
                <a:t>0</a:t>
              </a:r>
              <a:r>
                <a:rPr lang="de-DE" altLang="zh-CN" dirty="0" smtClean="0">
                  <a:ea typeface="宋体" charset="-122"/>
                </a:rPr>
                <a:t>/30</a:t>
              </a:r>
              <a:endParaRPr lang="de-DE" altLang="zh-CN" dirty="0">
                <a:ea typeface="宋体" charset="-122"/>
              </a:endParaRPr>
            </a:p>
          </p:txBody>
        </p:sp>
        <p:sp>
          <p:nvSpPr>
            <p:cNvPr id="70" name="Text Box 20"/>
            <p:cNvSpPr txBox="1">
              <a:spLocks noChangeArrowheads="1"/>
            </p:cNvSpPr>
            <p:nvPr/>
          </p:nvSpPr>
          <p:spPr bwMode="auto">
            <a:xfrm rot="1671448">
              <a:off x="763588" y="3582988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de-DE" altLang="zh-CN" dirty="0" smtClean="0">
                  <a:solidFill>
                    <a:srgbClr val="FF0000"/>
                  </a:solidFill>
                  <a:ea typeface="宋体" charset="-122"/>
                </a:rPr>
                <a:t>10</a:t>
              </a:r>
              <a:r>
                <a:rPr lang="de-DE" altLang="zh-CN" dirty="0" smtClean="0">
                  <a:ea typeface="宋体" charset="-122"/>
                </a:rPr>
                <a:t>/10</a:t>
              </a:r>
              <a:endParaRPr lang="de-DE" altLang="zh-CN" dirty="0">
                <a:ea typeface="宋体" charset="-122"/>
              </a:endParaRPr>
            </a:p>
          </p:txBody>
        </p:sp>
        <p:sp>
          <p:nvSpPr>
            <p:cNvPr id="71" name="Text Box 22"/>
            <p:cNvSpPr txBox="1">
              <a:spLocks noChangeArrowheads="1"/>
            </p:cNvSpPr>
            <p:nvPr/>
          </p:nvSpPr>
          <p:spPr bwMode="auto">
            <a:xfrm rot="19986914">
              <a:off x="782155" y="2361456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de-DE" altLang="zh-CN" dirty="0" smtClean="0">
                  <a:ea typeface="宋体" charset="-122"/>
                </a:rPr>
                <a:t>20/20</a:t>
              </a:r>
              <a:endParaRPr lang="de-DE" altLang="zh-CN" dirty="0">
                <a:ea typeface="宋体" charset="-122"/>
              </a:endParaRPr>
            </a:p>
          </p:txBody>
        </p:sp>
        <p:sp>
          <p:nvSpPr>
            <p:cNvPr id="72" name="Text Box 24"/>
            <p:cNvSpPr txBox="1">
              <a:spLocks noChangeArrowheads="1"/>
            </p:cNvSpPr>
            <p:nvPr/>
          </p:nvSpPr>
          <p:spPr bwMode="auto">
            <a:xfrm rot="19479436">
              <a:off x="2186620" y="3483135"/>
              <a:ext cx="6858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de-DE" altLang="zh-CN" dirty="0" smtClean="0">
                  <a:ea typeface="宋体" charset="-122"/>
                </a:rPr>
                <a:t>20/20</a:t>
              </a:r>
              <a:endParaRPr lang="de-DE" altLang="zh-CN" dirty="0">
                <a:ea typeface="宋体" charset="-122"/>
              </a:endParaRPr>
            </a:p>
          </p:txBody>
        </p:sp>
        <p:sp>
          <p:nvSpPr>
            <p:cNvPr id="73" name="Text Box 26"/>
            <p:cNvSpPr txBox="1">
              <a:spLocks noChangeArrowheads="1"/>
            </p:cNvSpPr>
            <p:nvPr/>
          </p:nvSpPr>
          <p:spPr bwMode="auto">
            <a:xfrm rot="1953558">
              <a:off x="2047575" y="2375331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de-DE" altLang="zh-CN" dirty="0" smtClean="0">
                  <a:solidFill>
                    <a:srgbClr val="FF0000"/>
                  </a:solidFill>
                  <a:ea typeface="宋体" charset="-122"/>
                </a:rPr>
                <a:t>10</a:t>
              </a:r>
              <a:r>
                <a:rPr lang="de-DE" altLang="zh-CN" dirty="0" smtClean="0">
                  <a:ea typeface="宋体" charset="-122"/>
                </a:rPr>
                <a:t>/10</a:t>
              </a:r>
              <a:endParaRPr lang="de-DE" altLang="zh-CN" dirty="0">
                <a:ea typeface="宋体" charset="-122"/>
              </a:endParaRPr>
            </a:p>
          </p:txBody>
        </p:sp>
      </p:grpSp>
      <p:graphicFrame>
        <p:nvGraphicFramePr>
          <p:cNvPr id="74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672992"/>
              </p:ext>
            </p:extLst>
          </p:nvPr>
        </p:nvGraphicFramePr>
        <p:xfrm>
          <a:off x="0" y="1619250"/>
          <a:ext cx="5148064" cy="282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45" name="Document" r:id="rId3" imgW="6311517" imgH="3464153" progId="Word.Document.8">
                  <p:embed/>
                </p:oleObj>
              </mc:Choice>
              <mc:Fallback>
                <p:oleObj name="Document" r:id="rId3" imgW="6311517" imgH="34641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19250"/>
                        <a:ext cx="5148064" cy="282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3"/>
              <p:cNvSpPr txBox="1">
                <a:spLocks noChangeArrowheads="1"/>
              </p:cNvSpPr>
              <p:nvPr/>
            </p:nvSpPr>
            <p:spPr bwMode="auto">
              <a:xfrm>
                <a:off x="665371" y="6137666"/>
                <a:ext cx="7620000" cy="4515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itchFamily="2" charset="2"/>
                  <a:buBlip>
                    <a:blip r:embed="rId5"/>
                  </a:buBlip>
                  <a:defRPr sz="2800">
                    <a:solidFill>
                      <a:srgbClr val="0000CC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CC"/>
                  </a:buClr>
                  <a:buFont typeface="Wingdings" pitchFamily="2" charset="2"/>
                  <a:buChar char="§"/>
                  <a:defRPr sz="2400">
                    <a:solidFill>
                      <a:srgbClr val="000000"/>
                    </a:solidFill>
                    <a:latin typeface="+mn-lt"/>
                    <a:cs typeface="+mn-cs"/>
                  </a:defRPr>
                </a:lvl2pPr>
                <a:lvl3pPr marL="1085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Char char="–"/>
                  <a:defRPr sz="2000">
                    <a:solidFill>
                      <a:srgbClr val="000099"/>
                    </a:solidFill>
                    <a:latin typeface="+mn-lt"/>
                    <a:cs typeface="+mn-cs"/>
                  </a:defRPr>
                </a:lvl3pPr>
                <a:lvl4pPr marL="14287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Char char="•"/>
                  <a:defRPr sz="2000">
                    <a:solidFill>
                      <a:srgbClr val="000099"/>
                    </a:solidFill>
                    <a:latin typeface="+mn-lt"/>
                    <a:cs typeface="+mn-cs"/>
                  </a:defRPr>
                </a:lvl4pPr>
                <a:lvl5pPr marL="17716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itchFamily="2" charset="2"/>
                  <a:buBlip>
                    <a:blip r:embed="rId5"/>
                  </a:buBlip>
                  <a:defRPr>
                    <a:solidFill>
                      <a:srgbClr val="000099"/>
                    </a:solidFill>
                    <a:latin typeface="+mn-lt"/>
                    <a:cs typeface="+mn-cs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itchFamily="2" charset="2"/>
                  <a:buBlip>
                    <a:blip r:embed="rId5"/>
                  </a:buBlip>
                  <a:defRPr>
                    <a:solidFill>
                      <a:srgbClr val="000099"/>
                    </a:solidFill>
                    <a:latin typeface="+mn-lt"/>
                    <a:cs typeface="+mn-cs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itchFamily="2" charset="2"/>
                  <a:buBlip>
                    <a:blip r:embed="rId5"/>
                  </a:buBlip>
                  <a:defRPr>
                    <a:solidFill>
                      <a:srgbClr val="000099"/>
                    </a:solidFill>
                    <a:latin typeface="+mn-lt"/>
                    <a:cs typeface="+mn-cs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itchFamily="2" charset="2"/>
                  <a:buBlip>
                    <a:blip r:embed="rId5"/>
                  </a:buBlip>
                  <a:defRPr>
                    <a:solidFill>
                      <a:srgbClr val="000099"/>
                    </a:solidFill>
                    <a:latin typeface="+mn-lt"/>
                    <a:cs typeface="+mn-cs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itchFamily="2" charset="2"/>
                  <a:buBlip>
                    <a:blip r:embed="rId5"/>
                  </a:buBlip>
                  <a:defRPr>
                    <a:solidFill>
                      <a:srgbClr val="000099"/>
                    </a:solidFill>
                    <a:latin typeface="+mn-lt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kumimoji="0" lang="en-US" altLang="zh-CN" sz="2000" b="0" i="1" kern="0" baseline="0" smtClean="0">
                        <a:latin typeface="Cambria Math" panose="02040503050406030204" pitchFamily="18" charset="0"/>
                        <a:ea typeface="宋体" pitchFamily="2" charset="-122"/>
                      </a:rPr>
                      <m:t>𝑓</m:t>
                    </m:r>
                    <m:r>
                      <a:rPr kumimoji="0" lang="en-US" altLang="zh-CN" sz="2000" b="0" i="1" kern="0" baseline="0" smtClean="0">
                        <a:latin typeface="Cambria Math" panose="02040503050406030204" pitchFamily="18" charset="0"/>
                        <a:ea typeface="宋体" pitchFamily="2" charset="-122"/>
                      </a:rPr>
                      <m:t>′</m:t>
                    </m:r>
                  </m:oMath>
                </a14:m>
                <a:r>
                  <a:rPr kumimoji="0" lang="en-US" altLang="zh-CN" sz="2000" kern="0" baseline="0" dirty="0" smtClean="0">
                    <a:ea typeface="宋体" pitchFamily="2" charset="-122"/>
                  </a:rPr>
                  <a:t> is a new flow in </a:t>
                </a:r>
                <a:r>
                  <a:rPr kumimoji="0" lang="en-US" altLang="zh-CN" sz="2000" i="1" kern="0" baseline="0" dirty="0" smtClean="0">
                    <a:ea typeface="宋体" pitchFamily="2" charset="-122"/>
                  </a:rPr>
                  <a:t>G</a:t>
                </a:r>
                <a:r>
                  <a:rPr kumimoji="0" lang="en-US" altLang="zh-CN" sz="2000" kern="0" baseline="0" dirty="0" smtClean="0">
                    <a:ea typeface="宋体" pitchFamily="2" charset="-122"/>
                  </a:rPr>
                  <a:t>, obtained by increasing or decreasing the flow values on edges of </a:t>
                </a:r>
                <a:r>
                  <a:rPr kumimoji="0" lang="en-US" altLang="zh-CN" sz="2000" i="1" kern="0" baseline="0" dirty="0" smtClean="0">
                    <a:ea typeface="宋体" pitchFamily="2" charset="-122"/>
                  </a:rPr>
                  <a:t>p</a:t>
                </a:r>
                <a:r>
                  <a:rPr kumimoji="0" lang="en-US" altLang="zh-CN" sz="2000" kern="0" baseline="0" dirty="0" smtClean="0">
                    <a:ea typeface="宋体" pitchFamily="2" charset="-122"/>
                  </a:rPr>
                  <a:t>.</a:t>
                </a:r>
                <a:endParaRPr kumimoji="0" lang="en-US" altLang="zh-CN" sz="2000" kern="0" baseline="0" dirty="0"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7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5371" y="6137666"/>
                <a:ext cx="7620000" cy="451529"/>
              </a:xfrm>
              <a:prstGeom prst="rect">
                <a:avLst/>
              </a:prstGeom>
              <a:blipFill rotWithShape="0">
                <a:blip r:embed="rId6"/>
                <a:stretch>
                  <a:fillRect t="-8108" b="-797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41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696200" cy="12192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Augmenting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3"/>
              <p:cNvSpPr txBox="1">
                <a:spLocks noChangeArrowheads="1"/>
              </p:cNvSpPr>
              <p:nvPr/>
            </p:nvSpPr>
            <p:spPr bwMode="auto">
              <a:xfrm>
                <a:off x="539552" y="1556792"/>
                <a:ext cx="7620000" cy="4515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itchFamily="2" charset="2"/>
                  <a:buBlip>
                    <a:blip r:embed="rId2"/>
                  </a:buBlip>
                  <a:defRPr sz="2800">
                    <a:solidFill>
                      <a:srgbClr val="0000CC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CC"/>
                  </a:buClr>
                  <a:buFont typeface="Wingdings" pitchFamily="2" charset="2"/>
                  <a:buChar char="§"/>
                  <a:defRPr sz="2400">
                    <a:solidFill>
                      <a:srgbClr val="000000"/>
                    </a:solidFill>
                    <a:latin typeface="+mn-lt"/>
                    <a:cs typeface="+mn-cs"/>
                  </a:defRPr>
                </a:lvl2pPr>
                <a:lvl3pPr marL="1085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Char char="–"/>
                  <a:defRPr sz="2000">
                    <a:solidFill>
                      <a:srgbClr val="000099"/>
                    </a:solidFill>
                    <a:latin typeface="+mn-lt"/>
                    <a:cs typeface="+mn-cs"/>
                  </a:defRPr>
                </a:lvl3pPr>
                <a:lvl4pPr marL="14287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Char char="•"/>
                  <a:defRPr sz="2000">
                    <a:solidFill>
                      <a:srgbClr val="000099"/>
                    </a:solidFill>
                    <a:latin typeface="+mn-lt"/>
                    <a:cs typeface="+mn-cs"/>
                  </a:defRPr>
                </a:lvl4pPr>
                <a:lvl5pPr marL="17716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itchFamily="2" charset="2"/>
                  <a:buBlip>
                    <a:blip r:embed="rId2"/>
                  </a:buBlip>
                  <a:defRPr>
                    <a:solidFill>
                      <a:srgbClr val="000099"/>
                    </a:solidFill>
                    <a:latin typeface="+mn-lt"/>
                    <a:cs typeface="+mn-cs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itchFamily="2" charset="2"/>
                  <a:buBlip>
                    <a:blip r:embed="rId2"/>
                  </a:buBlip>
                  <a:defRPr>
                    <a:solidFill>
                      <a:srgbClr val="000099"/>
                    </a:solidFill>
                    <a:latin typeface="+mn-lt"/>
                    <a:cs typeface="+mn-cs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itchFamily="2" charset="2"/>
                  <a:buBlip>
                    <a:blip r:embed="rId2"/>
                  </a:buBlip>
                  <a:defRPr>
                    <a:solidFill>
                      <a:srgbClr val="000099"/>
                    </a:solidFill>
                    <a:latin typeface="+mn-lt"/>
                    <a:cs typeface="+mn-cs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itchFamily="2" charset="2"/>
                  <a:buBlip>
                    <a:blip r:embed="rId2"/>
                  </a:buBlip>
                  <a:defRPr>
                    <a:solidFill>
                      <a:srgbClr val="000099"/>
                    </a:solidFill>
                    <a:latin typeface="+mn-lt"/>
                    <a:cs typeface="+mn-cs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itchFamily="2" charset="2"/>
                  <a:buBlip>
                    <a:blip r:embed="rId2"/>
                  </a:buBlip>
                  <a:defRPr>
                    <a:solidFill>
                      <a:srgbClr val="000099"/>
                    </a:solidFill>
                    <a:latin typeface="+mn-lt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kumimoji="0" lang="en-US" altLang="zh-CN" sz="2000" b="0" i="1" kern="0" baseline="0" smtClean="0">
                        <a:latin typeface="Cambria Math" panose="02040503050406030204" pitchFamily="18" charset="0"/>
                        <a:ea typeface="宋体" pitchFamily="2" charset="-122"/>
                      </a:rPr>
                      <m:t>𝑓</m:t>
                    </m:r>
                    <m:r>
                      <a:rPr kumimoji="0" lang="en-US" altLang="zh-CN" sz="2000" b="0" i="1" kern="0" baseline="0" smtClean="0">
                        <a:latin typeface="Cambria Math" panose="02040503050406030204" pitchFamily="18" charset="0"/>
                        <a:ea typeface="宋体" pitchFamily="2" charset="-122"/>
                      </a:rPr>
                      <m:t>′</m:t>
                    </m:r>
                  </m:oMath>
                </a14:m>
                <a:r>
                  <a:rPr kumimoji="0" lang="en-US" altLang="zh-CN" sz="2000" kern="0" baseline="0" dirty="0" smtClean="0">
                    <a:ea typeface="宋体" pitchFamily="2" charset="-122"/>
                  </a:rPr>
                  <a:t> is a flow in </a:t>
                </a:r>
                <a:r>
                  <a:rPr kumimoji="0" lang="en-US" altLang="zh-CN" sz="2000" i="1" kern="0" baseline="0" dirty="0" smtClean="0">
                    <a:ea typeface="宋体" pitchFamily="2" charset="-122"/>
                  </a:rPr>
                  <a:t>G</a:t>
                </a:r>
                <a:r>
                  <a:rPr kumimoji="0" lang="en-US" altLang="zh-CN" sz="2000" kern="0" baseline="0" dirty="0" smtClean="0">
                    <a:ea typeface="宋体" pitchFamily="2" charset="-122"/>
                  </a:rPr>
                  <a:t>. Why?</a:t>
                </a:r>
                <a:endParaRPr kumimoji="0" lang="en-US" altLang="zh-CN" sz="2000" kern="0" baseline="0" dirty="0"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7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556792"/>
                <a:ext cx="7620000" cy="451529"/>
              </a:xfrm>
              <a:prstGeom prst="rect">
                <a:avLst/>
              </a:prstGeom>
              <a:blipFill rotWithShape="0">
                <a:blip r:embed="rId3"/>
                <a:stretch>
                  <a:fillRect t="-6757" b="-121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539552" y="3696047"/>
            <a:ext cx="7620000" cy="45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2"/>
              </a:buBlip>
              <a:defRPr sz="28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+mn-lt"/>
                <a:cs typeface="+mn-cs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+mn-lt"/>
                <a:cs typeface="+mn-cs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+mn-lt"/>
                <a:cs typeface="+mn-cs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9pPr>
          </a:lstStyle>
          <a:p>
            <a:r>
              <a:rPr kumimoji="0" lang="zh-CN" altLang="en-US" sz="2000" kern="0" baseline="0" dirty="0" smtClean="0">
                <a:ea typeface="宋体" pitchFamily="2" charset="-122"/>
              </a:rPr>
              <a:t>这两个结论的证明参考</a:t>
            </a:r>
            <a:r>
              <a:rPr kumimoji="0" lang="en-US" altLang="zh-CN" sz="2000" kern="0" baseline="0" dirty="0" smtClean="0">
                <a:ea typeface="宋体" pitchFamily="2" charset="-122"/>
              </a:rPr>
              <a:t>《Algorithm </a:t>
            </a:r>
            <a:r>
              <a:rPr kumimoji="0" lang="en-US" altLang="zh-CN" sz="2000" kern="0" baseline="0" dirty="0" err="1" smtClean="0">
                <a:ea typeface="宋体" pitchFamily="2" charset="-122"/>
              </a:rPr>
              <a:t>Design》by</a:t>
            </a:r>
            <a:r>
              <a:rPr kumimoji="0" lang="en-US" altLang="zh-CN" sz="2000" kern="0" baseline="0" dirty="0" smtClean="0">
                <a:ea typeface="宋体" pitchFamily="2" charset="-122"/>
              </a:rPr>
              <a:t> </a:t>
            </a:r>
            <a:r>
              <a:rPr kumimoji="0" lang="en-US" altLang="zh-CN" sz="2000" kern="0" baseline="0" dirty="0">
                <a:ea typeface="宋体" pitchFamily="2" charset="-122"/>
              </a:rPr>
              <a:t>Jon Kleinberg, Eva </a:t>
            </a:r>
            <a:r>
              <a:rPr kumimoji="0" lang="en-US" altLang="zh-CN" sz="2000" kern="0" baseline="0" dirty="0" err="1" smtClean="0">
                <a:ea typeface="宋体" pitchFamily="2" charset="-122"/>
              </a:rPr>
              <a:t>Tardos</a:t>
            </a:r>
            <a:r>
              <a:rPr kumimoji="0" lang="zh-CN" altLang="en-US" sz="2000" kern="0" baseline="0" dirty="0" smtClean="0">
                <a:ea typeface="宋体" pitchFamily="2" charset="-122"/>
              </a:rPr>
              <a:t>一书的</a:t>
            </a:r>
            <a:r>
              <a:rPr kumimoji="0" lang="en-US" altLang="zh-CN" sz="2000" kern="0" baseline="0" dirty="0" smtClean="0">
                <a:ea typeface="宋体" pitchFamily="2" charset="-122"/>
              </a:rPr>
              <a:t>p342-345</a:t>
            </a:r>
            <a:r>
              <a:rPr kumimoji="0" lang="zh-CN" altLang="en-US" sz="2000" kern="0" baseline="0" dirty="0" smtClean="0">
                <a:ea typeface="宋体" pitchFamily="2" charset="-122"/>
              </a:rPr>
              <a:t>，更直观！</a:t>
            </a:r>
            <a:endParaRPr kumimoji="0" lang="en-US" altLang="zh-CN" sz="2000" kern="0" baseline="0" dirty="0"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3"/>
              <p:cNvSpPr txBox="1">
                <a:spLocks noChangeArrowheads="1"/>
              </p:cNvSpPr>
              <p:nvPr/>
            </p:nvSpPr>
            <p:spPr bwMode="auto">
              <a:xfrm>
                <a:off x="539552" y="2636912"/>
                <a:ext cx="7620000" cy="4515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itchFamily="2" charset="2"/>
                  <a:buBlip>
                    <a:blip r:embed="rId2"/>
                  </a:buBlip>
                  <a:defRPr sz="2800">
                    <a:solidFill>
                      <a:srgbClr val="0000CC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CC"/>
                  </a:buClr>
                  <a:buFont typeface="Wingdings" pitchFamily="2" charset="2"/>
                  <a:buChar char="§"/>
                  <a:defRPr sz="2400">
                    <a:solidFill>
                      <a:srgbClr val="000000"/>
                    </a:solidFill>
                    <a:latin typeface="+mn-lt"/>
                    <a:cs typeface="+mn-cs"/>
                  </a:defRPr>
                </a:lvl2pPr>
                <a:lvl3pPr marL="1085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Char char="–"/>
                  <a:defRPr sz="2000">
                    <a:solidFill>
                      <a:srgbClr val="000099"/>
                    </a:solidFill>
                    <a:latin typeface="+mn-lt"/>
                    <a:cs typeface="+mn-cs"/>
                  </a:defRPr>
                </a:lvl3pPr>
                <a:lvl4pPr marL="14287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Char char="•"/>
                  <a:defRPr sz="2000">
                    <a:solidFill>
                      <a:srgbClr val="000099"/>
                    </a:solidFill>
                    <a:latin typeface="+mn-lt"/>
                    <a:cs typeface="+mn-cs"/>
                  </a:defRPr>
                </a:lvl4pPr>
                <a:lvl5pPr marL="17716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itchFamily="2" charset="2"/>
                  <a:buBlip>
                    <a:blip r:embed="rId2"/>
                  </a:buBlip>
                  <a:defRPr>
                    <a:solidFill>
                      <a:srgbClr val="000099"/>
                    </a:solidFill>
                    <a:latin typeface="+mn-lt"/>
                    <a:cs typeface="+mn-cs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itchFamily="2" charset="2"/>
                  <a:buBlip>
                    <a:blip r:embed="rId2"/>
                  </a:buBlip>
                  <a:defRPr>
                    <a:solidFill>
                      <a:srgbClr val="000099"/>
                    </a:solidFill>
                    <a:latin typeface="+mn-lt"/>
                    <a:cs typeface="+mn-cs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itchFamily="2" charset="2"/>
                  <a:buBlip>
                    <a:blip r:embed="rId2"/>
                  </a:buBlip>
                  <a:defRPr>
                    <a:solidFill>
                      <a:srgbClr val="000099"/>
                    </a:solidFill>
                    <a:latin typeface="+mn-lt"/>
                    <a:cs typeface="+mn-cs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itchFamily="2" charset="2"/>
                  <a:buBlip>
                    <a:blip r:embed="rId2"/>
                  </a:buBlip>
                  <a:defRPr>
                    <a:solidFill>
                      <a:srgbClr val="000099"/>
                    </a:solidFill>
                    <a:latin typeface="+mn-lt"/>
                    <a:cs typeface="+mn-cs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itchFamily="2" charset="2"/>
                  <a:buBlip>
                    <a:blip r:embed="rId2"/>
                  </a:buBlip>
                  <a:defRPr>
                    <a:solidFill>
                      <a:srgbClr val="000099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kumimoji="0" lang="en-US" altLang="zh-CN" sz="2000" b="0" kern="0" baseline="0" dirty="0" smtClean="0">
                    <a:ea typeface="宋体" pitchFamily="2" charset="-122"/>
                  </a:rPr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000" b="0" i="1" kern="0" baseline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kumimoji="0" lang="en-US" altLang="zh-CN" sz="2000" b="0" i="1" kern="0" baseline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𝑓</m:t>
                        </m:r>
                      </m:e>
                      <m:sup>
                        <m:r>
                          <a:rPr kumimoji="0" lang="en-US" altLang="zh-CN" sz="2000" b="0" i="1" kern="0" baseline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′</m:t>
                        </m:r>
                      </m:sup>
                    </m:sSup>
                    <m:r>
                      <a:rPr kumimoji="0" lang="en-US" altLang="zh-CN" sz="2000" b="0" i="1" kern="0" baseline="0" smtClean="0">
                        <a:latin typeface="Cambria Math" panose="02040503050406030204" pitchFamily="18" charset="0"/>
                        <a:ea typeface="宋体" pitchFamily="2" charset="-122"/>
                      </a:rPr>
                      <m:t>|=</m:t>
                    </m:r>
                    <m:d>
                      <m:dPr>
                        <m:begChr m:val="|"/>
                        <m:endChr m:val="|"/>
                        <m:ctrlPr>
                          <a:rPr kumimoji="0" lang="en-US" altLang="zh-CN" sz="2000" b="0" i="1" kern="0" baseline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kumimoji="0" lang="en-US" altLang="zh-CN" sz="2000" i="1" kern="0" baseline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𝑓</m:t>
                        </m:r>
                      </m:e>
                    </m:d>
                    <m:r>
                      <a:rPr kumimoji="0" lang="en-US" altLang="zh-CN" sz="2000" b="0" i="1" kern="0" baseline="0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r>
                      <a:rPr kumimoji="0" lang="en-US" altLang="zh-CN" sz="2000" b="0" i="1" kern="0" baseline="0" smtClean="0">
                        <a:latin typeface="Cambria Math" panose="02040503050406030204" pitchFamily="18" charset="0"/>
                        <a:ea typeface="宋体" pitchFamily="2" charset="-122"/>
                      </a:rPr>
                      <m:t>𝑐𝑓</m:t>
                    </m:r>
                    <m:r>
                      <a:rPr kumimoji="0" lang="en-US" altLang="zh-CN" sz="2000" b="0" i="1" kern="0" baseline="0" smtClean="0">
                        <a:latin typeface="Cambria Math" panose="02040503050406030204" pitchFamily="18" charset="0"/>
                        <a:ea typeface="宋体" pitchFamily="2" charset="-122"/>
                      </a:rPr>
                      <m:t>(</m:t>
                    </m:r>
                    <m:r>
                      <a:rPr kumimoji="0" lang="en-US" altLang="zh-CN" sz="2000" b="0" i="1" kern="0" baseline="0" smtClean="0">
                        <a:latin typeface="Cambria Math" panose="02040503050406030204" pitchFamily="18" charset="0"/>
                        <a:ea typeface="宋体" pitchFamily="2" charset="-122"/>
                      </a:rPr>
                      <m:t>𝑝</m:t>
                    </m:r>
                    <m:r>
                      <a:rPr kumimoji="0" lang="en-US" altLang="zh-CN" sz="2000" b="0" i="1" kern="0" baseline="0" smtClean="0">
                        <a:latin typeface="Cambria Math" panose="02040503050406030204" pitchFamily="18" charset="0"/>
                        <a:ea typeface="宋体" pitchFamily="2" charset="-122"/>
                      </a:rPr>
                      <m:t>)</m:t>
                    </m:r>
                  </m:oMath>
                </a14:m>
                <a:r>
                  <a:rPr kumimoji="0" lang="en-US" altLang="zh-CN" sz="2000" kern="0" baseline="0" dirty="0" smtClean="0">
                    <a:ea typeface="宋体" pitchFamily="2" charset="-122"/>
                  </a:rPr>
                  <a:t>. </a:t>
                </a:r>
                <a:r>
                  <a:rPr kumimoji="0" lang="en-US" altLang="zh-CN" sz="2000" kern="0" baseline="0" dirty="0" smtClean="0">
                    <a:ea typeface="宋体" pitchFamily="2" charset="-122"/>
                  </a:rPr>
                  <a:t>Why?</a:t>
                </a:r>
                <a:endParaRPr kumimoji="0" lang="en-US" altLang="zh-CN" sz="2000" kern="0" baseline="0" dirty="0"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7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2636912"/>
                <a:ext cx="7620000" cy="451529"/>
              </a:xfrm>
              <a:prstGeom prst="rect">
                <a:avLst/>
              </a:prstGeom>
              <a:blipFill rotWithShape="0">
                <a:blip r:embed="rId4"/>
                <a:stretch>
                  <a:fillRect t="-8108" b="-121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33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Cut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05000"/>
            <a:ext cx="7631113" cy="4267200"/>
          </a:xfrm>
        </p:spPr>
        <p:txBody>
          <a:bodyPr/>
          <a:lstStyle/>
          <a:p>
            <a:r>
              <a:rPr lang="en-US" altLang="zh-CN" sz="2000" dirty="0">
                <a:solidFill>
                  <a:srgbClr val="FF0066"/>
                </a:solidFill>
                <a:ea typeface="宋体" pitchFamily="2" charset="-122"/>
              </a:rPr>
              <a:t>Cut (</a:t>
            </a:r>
            <a:r>
              <a:rPr lang="en-US" altLang="zh-CN" sz="2000" i="1" dirty="0">
                <a:solidFill>
                  <a:srgbClr val="FF0066"/>
                </a:solidFill>
                <a:ea typeface="宋体" pitchFamily="2" charset="-122"/>
              </a:rPr>
              <a:t>S</a:t>
            </a:r>
            <a:r>
              <a:rPr lang="en-US" altLang="zh-CN" sz="2000" dirty="0">
                <a:solidFill>
                  <a:srgbClr val="FF0066"/>
                </a:solidFill>
                <a:ea typeface="宋体" pitchFamily="2" charset="-122"/>
              </a:rPr>
              <a:t>, </a:t>
            </a:r>
            <a:r>
              <a:rPr lang="en-US" altLang="zh-CN" sz="2000" i="1" dirty="0">
                <a:solidFill>
                  <a:srgbClr val="FF0066"/>
                </a:solidFill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dirty="0">
                <a:solidFill>
                  <a:srgbClr val="FF0066"/>
                </a:solidFill>
                <a:ea typeface="宋体" pitchFamily="2" charset="-122"/>
              </a:rPr>
              <a:t>)</a:t>
            </a:r>
            <a:r>
              <a:rPr lang="en-US" altLang="zh-CN" sz="2000" dirty="0">
                <a:ea typeface="宋体" pitchFamily="2" charset="-122"/>
              </a:rPr>
              <a:t>: </a:t>
            </a:r>
            <a:r>
              <a:rPr lang="en-US" altLang="zh-CN" sz="2000" i="1" dirty="0">
                <a:ea typeface="宋体" pitchFamily="2" charset="-122"/>
              </a:rPr>
              <a:t>S </a:t>
            </a:r>
            <a:r>
              <a:rPr lang="en-US" altLang="zh-CN" sz="2000" dirty="0">
                <a:ea typeface="宋体" pitchFamily="2" charset="-122"/>
              </a:rPr>
              <a:t>is a subset of </a:t>
            </a:r>
            <a:r>
              <a:rPr lang="en-US" altLang="zh-CN" sz="2000" i="1" dirty="0">
                <a:ea typeface="宋体" pitchFamily="2" charset="-122"/>
              </a:rPr>
              <a:t>V</a:t>
            </a:r>
            <a:r>
              <a:rPr lang="en-US" altLang="zh-CN" sz="2000" dirty="0">
                <a:ea typeface="宋体" pitchFamily="2" charset="-122"/>
              </a:rPr>
              <a:t>,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i="1" dirty="0" err="1">
                <a:ea typeface="宋体" pitchFamily="2" charset="-122"/>
              </a:rPr>
              <a:t>s</a:t>
            </a:r>
            <a:r>
              <a:rPr lang="en-US" altLang="zh-CN" sz="2000" dirty="0" err="1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000" i="1" dirty="0" err="1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sz="2000" i="1" dirty="0" err="1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dirty="0" err="1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000" i="1" dirty="0" err="1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.</a:t>
            </a:r>
          </a:p>
          <a:p>
            <a:r>
              <a:rPr lang="en-US" altLang="zh-CN" sz="2000" dirty="0">
                <a:solidFill>
                  <a:srgbClr val="FF0066"/>
                </a:solidFill>
                <a:ea typeface="宋体" pitchFamily="2" charset="-122"/>
                <a:sym typeface="Symbol" pitchFamily="18" charset="2"/>
              </a:rPr>
              <a:t>Net flow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 across the cut (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): 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sz="2000" dirty="0">
                <a:solidFill>
                  <a:srgbClr val="FF0066"/>
                </a:solidFill>
                <a:ea typeface="宋体" pitchFamily="2" charset="-122"/>
                <a:sym typeface="Symbol" pitchFamily="18" charset="2"/>
              </a:rPr>
              <a:t>Capacity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 of the cut (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):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sz="2000" dirty="0">
                <a:solidFill>
                  <a:srgbClr val="FF0066"/>
                </a:solidFill>
                <a:ea typeface="宋体" pitchFamily="2" charset="-122"/>
                <a:sym typeface="Symbol" pitchFamily="18" charset="2"/>
              </a:rPr>
              <a:t>Minimum cut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 of a network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: a cut whose capacity is minimum over all </a:t>
            </a:r>
            <a:r>
              <a:rPr lang="en-US" altLang="zh-CN" sz="2000" dirty="0" err="1" smtClean="0">
                <a:ea typeface="宋体" pitchFamily="2" charset="-122"/>
                <a:sym typeface="Symbol" pitchFamily="18" charset="2"/>
              </a:rPr>
              <a:t>suts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 of the network. </a:t>
            </a:r>
            <a:endParaRPr lang="en-US" altLang="zh-CN" sz="2000" dirty="0">
              <a:ea typeface="宋体" pitchFamily="2" charset="-122"/>
              <a:sym typeface="Symbol" pitchFamily="18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3717032"/>
            <a:ext cx="6734175" cy="2886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118764"/>
            <a:ext cx="9074727" cy="623455"/>
          </a:xfrm>
          <a:prstGeom prst="rect">
            <a:avLst/>
          </a:prstGeom>
        </p:spPr>
      </p:pic>
      <p:sp>
        <p:nvSpPr>
          <p:cNvPr id="310274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Cut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9" y="2029386"/>
            <a:ext cx="9118023" cy="684068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919891"/>
            <a:ext cx="7620000" cy="45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4"/>
              </a:buBlip>
              <a:defRPr sz="28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+mn-lt"/>
                <a:cs typeface="+mn-cs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+mn-lt"/>
                <a:cs typeface="+mn-cs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+mn-lt"/>
                <a:cs typeface="+mn-cs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4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4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4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4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4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9pPr>
          </a:lstStyle>
          <a:p>
            <a:r>
              <a:rPr kumimoji="0" lang="en-US" altLang="zh-CN" sz="2000" kern="0" baseline="0" dirty="0" smtClean="0">
                <a:ea typeface="宋体" pitchFamily="2" charset="-122"/>
              </a:rPr>
              <a:t> </a:t>
            </a:r>
            <a:endParaRPr kumimoji="0" lang="en-US" altLang="zh-CN" sz="2000" kern="0" baseline="0" dirty="0">
              <a:ea typeface="宋体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12204" y="3003213"/>
            <a:ext cx="7620000" cy="45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4"/>
              </a:buBlip>
              <a:defRPr sz="28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+mn-lt"/>
                <a:cs typeface="+mn-cs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+mn-lt"/>
                <a:cs typeface="+mn-cs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+mn-lt"/>
                <a:cs typeface="+mn-cs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4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4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4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4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4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9pPr>
          </a:lstStyle>
          <a:p>
            <a:r>
              <a:rPr kumimoji="0" lang="en-US" altLang="zh-CN" sz="2000" kern="0" baseline="0" dirty="0" smtClean="0">
                <a:ea typeface="宋体" pitchFamily="2" charset="-122"/>
              </a:rPr>
              <a:t> </a:t>
            </a:r>
            <a:endParaRPr kumimoji="0" lang="en-US" altLang="zh-CN" sz="2000" kern="0" baseline="0" dirty="0">
              <a:ea typeface="宋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089" y="5013176"/>
            <a:ext cx="7620000" cy="45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4"/>
              </a:buBlip>
              <a:defRPr sz="28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+mn-lt"/>
                <a:cs typeface="+mn-cs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+mn-lt"/>
                <a:cs typeface="+mn-cs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+mn-lt"/>
                <a:cs typeface="+mn-cs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4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4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4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4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4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9pPr>
          </a:lstStyle>
          <a:p>
            <a:r>
              <a:rPr kumimoji="0" lang="zh-CN" altLang="en-US" sz="2000" kern="0" baseline="0" dirty="0" smtClean="0">
                <a:ea typeface="宋体" pitchFamily="2" charset="-122"/>
              </a:rPr>
              <a:t>这两个结论的证明参考</a:t>
            </a:r>
            <a:r>
              <a:rPr kumimoji="0" lang="en-US" altLang="zh-CN" sz="2000" kern="0" baseline="0" dirty="0" smtClean="0">
                <a:ea typeface="宋体" pitchFamily="2" charset="-122"/>
              </a:rPr>
              <a:t>《Algorithm </a:t>
            </a:r>
            <a:r>
              <a:rPr kumimoji="0" lang="en-US" altLang="zh-CN" sz="2000" kern="0" baseline="0" dirty="0" err="1" smtClean="0">
                <a:ea typeface="宋体" pitchFamily="2" charset="-122"/>
              </a:rPr>
              <a:t>Design》by</a:t>
            </a:r>
            <a:r>
              <a:rPr kumimoji="0" lang="en-US" altLang="zh-CN" sz="2000" kern="0" baseline="0" dirty="0" smtClean="0">
                <a:ea typeface="宋体" pitchFamily="2" charset="-122"/>
              </a:rPr>
              <a:t> </a:t>
            </a:r>
            <a:r>
              <a:rPr kumimoji="0" lang="en-US" altLang="zh-CN" sz="2000" kern="0" baseline="0" dirty="0">
                <a:ea typeface="宋体" pitchFamily="2" charset="-122"/>
              </a:rPr>
              <a:t>Jon Kleinberg, Eva </a:t>
            </a:r>
            <a:r>
              <a:rPr kumimoji="0" lang="en-US" altLang="zh-CN" sz="2000" kern="0" baseline="0" dirty="0" err="1" smtClean="0">
                <a:ea typeface="宋体" pitchFamily="2" charset="-122"/>
              </a:rPr>
              <a:t>Tardos</a:t>
            </a:r>
            <a:r>
              <a:rPr kumimoji="0" lang="zh-CN" altLang="en-US" sz="2000" kern="0" baseline="0" dirty="0" smtClean="0">
                <a:ea typeface="宋体" pitchFamily="2" charset="-122"/>
              </a:rPr>
              <a:t>一书的</a:t>
            </a:r>
            <a:r>
              <a:rPr kumimoji="0" lang="en-US" altLang="zh-CN" sz="2000" kern="0" baseline="0" dirty="0" smtClean="0">
                <a:ea typeface="宋体" pitchFamily="2" charset="-122"/>
              </a:rPr>
              <a:t>p346-348</a:t>
            </a:r>
            <a:r>
              <a:rPr kumimoji="0" lang="zh-CN" altLang="en-US" sz="2000" kern="0" baseline="0" dirty="0" smtClean="0">
                <a:ea typeface="宋体" pitchFamily="2" charset="-122"/>
              </a:rPr>
              <a:t>，更直观！</a:t>
            </a:r>
            <a:endParaRPr kumimoji="0" lang="en-US" altLang="zh-CN" sz="2000" kern="0" baseline="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Cut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919891"/>
            <a:ext cx="7620000" cy="45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2"/>
              </a:buBlip>
              <a:defRPr sz="28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+mn-lt"/>
                <a:cs typeface="+mn-cs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+mn-lt"/>
                <a:cs typeface="+mn-cs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+mn-lt"/>
                <a:cs typeface="+mn-cs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9pPr>
          </a:lstStyle>
          <a:p>
            <a:r>
              <a:rPr kumimoji="0" lang="en-US" altLang="zh-CN" sz="2000" kern="0" baseline="0" dirty="0" smtClean="0">
                <a:ea typeface="宋体" pitchFamily="2" charset="-122"/>
              </a:rPr>
              <a:t> </a:t>
            </a:r>
            <a:endParaRPr kumimoji="0" lang="en-US" altLang="zh-CN" sz="2000" kern="0" baseline="0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13" y="2060848"/>
            <a:ext cx="867948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The Ford-Fulkerson Method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533400" indent="-533400"/>
            <a:r>
              <a:rPr lang="en-US" altLang="zh-CN" dirty="0">
                <a:ea typeface="宋体" pitchFamily="2" charset="-122"/>
              </a:rPr>
              <a:t>FORD-FULKERSON-METHOD(</a:t>
            </a:r>
            <a:r>
              <a:rPr lang="en-US" altLang="zh-CN" i="1" dirty="0" err="1">
                <a:ea typeface="宋体" pitchFamily="2" charset="-122"/>
              </a:rPr>
              <a:t>G</a:t>
            </a:r>
            <a:r>
              <a:rPr lang="en-US" altLang="zh-CN" dirty="0" err="1">
                <a:ea typeface="宋体" pitchFamily="2" charset="-122"/>
              </a:rPr>
              <a:t>,</a:t>
            </a:r>
            <a:r>
              <a:rPr lang="en-US" altLang="zh-CN" i="1" dirty="0" err="1">
                <a:ea typeface="宋体" pitchFamily="2" charset="-122"/>
              </a:rPr>
              <a:t>s</a:t>
            </a:r>
            <a:r>
              <a:rPr lang="en-US" altLang="zh-CN" dirty="0" err="1">
                <a:ea typeface="宋体" pitchFamily="2" charset="-122"/>
              </a:rPr>
              <a:t>,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initialize flow </a:t>
            </a:r>
            <a:r>
              <a:rPr lang="en-US" altLang="zh-CN" i="1" dirty="0">
                <a:ea typeface="宋体" pitchFamily="2" charset="-122"/>
              </a:rPr>
              <a:t>f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to </a:t>
            </a:r>
            <a:r>
              <a:rPr lang="en-US" altLang="zh-CN" i="1" dirty="0">
                <a:ea typeface="宋体" pitchFamily="2" charset="-122"/>
              </a:rPr>
              <a:t>0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altLang="zh-CN" dirty="0">
                <a:solidFill>
                  <a:srgbClr val="FF0066"/>
                </a:solidFill>
                <a:ea typeface="宋体" pitchFamily="2" charset="-122"/>
              </a:rPr>
              <a:t>while</a:t>
            </a:r>
            <a:r>
              <a:rPr lang="en-US" altLang="zh-CN" dirty="0">
                <a:ea typeface="宋体" pitchFamily="2" charset="-122"/>
              </a:rPr>
              <a:t> there exists an </a:t>
            </a:r>
            <a:r>
              <a:rPr lang="en-US" altLang="zh-CN" i="1" dirty="0">
                <a:ea typeface="宋体" pitchFamily="2" charset="-122"/>
              </a:rPr>
              <a:t>augmenting path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i="1" dirty="0">
                <a:ea typeface="宋体" pitchFamily="2" charset="-122"/>
              </a:rPr>
              <a:t>p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          </a:t>
            </a:r>
            <a:r>
              <a:rPr lang="en-US" altLang="zh-CN" dirty="0">
                <a:solidFill>
                  <a:srgbClr val="FF0066"/>
                </a:solidFill>
                <a:ea typeface="宋体" pitchFamily="2" charset="-122"/>
              </a:rPr>
              <a:t>do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i="1" dirty="0">
                <a:ea typeface="宋体" pitchFamily="2" charset="-122"/>
              </a:rPr>
              <a:t>augment</a:t>
            </a:r>
            <a:r>
              <a:rPr lang="en-US" altLang="zh-CN" dirty="0">
                <a:ea typeface="宋体" pitchFamily="2" charset="-122"/>
              </a:rPr>
              <a:t> flow </a:t>
            </a:r>
            <a:r>
              <a:rPr lang="en-US" altLang="zh-CN" i="1" dirty="0">
                <a:ea typeface="宋体" pitchFamily="2" charset="-122"/>
              </a:rPr>
              <a:t>f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along </a:t>
            </a:r>
            <a:r>
              <a:rPr lang="en-US" altLang="zh-CN" i="1" dirty="0">
                <a:ea typeface="宋体" pitchFamily="2" charset="-122"/>
              </a:rPr>
              <a:t>p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return </a:t>
            </a:r>
            <a:r>
              <a:rPr lang="en-US" altLang="zh-CN" i="1" dirty="0">
                <a:ea typeface="宋体" pitchFamily="2" charset="-122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3605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696200" cy="692150"/>
          </a:xfrm>
        </p:spPr>
        <p:txBody>
          <a:bodyPr/>
          <a:lstStyle/>
          <a:p>
            <a:r>
              <a:rPr lang="en-US" altLang="zh-CN" sz="3600" dirty="0">
                <a:ea typeface="宋体" pitchFamily="2" charset="-122"/>
              </a:rPr>
              <a:t>The Basic Ford-Fulkerson Algorithm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65" y="1844824"/>
            <a:ext cx="853440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 descr="blue055"/>
          <p:cNvSpPr>
            <a:spLocks noGrp="1" noChangeArrowheads="1"/>
          </p:cNvSpPr>
          <p:nvPr>
            <p:ph type="ctrTitle"/>
          </p:nvPr>
        </p:nvSpPr>
        <p:spPr>
          <a:xfrm>
            <a:off x="762000" y="1219200"/>
            <a:ext cx="7304088" cy="1905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zh-CN" dirty="0" smtClean="0">
                <a:ea typeface="宋体" pitchFamily="2" charset="-122"/>
              </a:rPr>
              <a:t>26. Maximum </a:t>
            </a:r>
            <a:r>
              <a:rPr lang="en-US" altLang="zh-CN" dirty="0">
                <a:ea typeface="宋体" pitchFamily="2" charset="-122"/>
              </a:rPr>
              <a:t>Flow Problem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644900"/>
            <a:ext cx="8243887" cy="210661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algn="l">
              <a:buFont typeface="Wingdings" pitchFamily="2" charset="2"/>
              <a:buBlip>
                <a:blip r:embed="rId2"/>
              </a:buBlip>
            </a:pPr>
            <a:r>
              <a:rPr lang="en-US" altLang="zh-CN" sz="2600" dirty="0">
                <a:ea typeface="宋体" pitchFamily="2" charset="-122"/>
              </a:rPr>
              <a:t>Definitions and notations</a:t>
            </a:r>
          </a:p>
          <a:p>
            <a:pPr marL="342900" indent="-342900" algn="l">
              <a:buFont typeface="Wingdings" pitchFamily="2" charset="2"/>
              <a:buBlip>
                <a:blip r:embed="rId2"/>
              </a:buBlip>
            </a:pPr>
            <a:r>
              <a:rPr lang="en-US" altLang="zh-CN" sz="2600" dirty="0">
                <a:ea typeface="宋体" pitchFamily="2" charset="-122"/>
              </a:rPr>
              <a:t>The Ford-Fulkerson </a:t>
            </a:r>
            <a:r>
              <a:rPr lang="en-US" altLang="zh-CN" sz="2600" dirty="0" smtClean="0">
                <a:ea typeface="宋体" pitchFamily="2" charset="-122"/>
              </a:rPr>
              <a:t>method</a:t>
            </a:r>
          </a:p>
          <a:p>
            <a:pPr marL="342900" indent="-342900" algn="l">
              <a:buFont typeface="Wingdings" pitchFamily="2" charset="2"/>
              <a:buBlip>
                <a:blip r:embed="rId2"/>
              </a:buBlip>
            </a:pPr>
            <a:r>
              <a:rPr lang="en-US" altLang="zh-CN" sz="2600" dirty="0" smtClean="0">
                <a:ea typeface="宋体" pitchFamily="2" charset="-122"/>
              </a:rPr>
              <a:t>Maximum bipartite matching</a:t>
            </a:r>
            <a:endParaRPr lang="en-US" altLang="zh-CN" sz="2600" dirty="0">
              <a:ea typeface="宋体" pitchFamily="2" charset="-122"/>
            </a:endParaRPr>
          </a:p>
          <a:p>
            <a:pPr marL="342900" indent="-342900" algn="l">
              <a:buFont typeface="Wingdings" pitchFamily="2" charset="2"/>
              <a:buBlip>
                <a:blip r:embed="rId2"/>
              </a:buBlip>
            </a:pPr>
            <a:endParaRPr lang="en-US" altLang="zh-CN" sz="2600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Flow Networks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4915" name="Rectangle 3"/>
              <p:cNvSpPr>
                <a:spLocks noChangeArrowheads="1"/>
              </p:cNvSpPr>
              <p:nvPr/>
            </p:nvSpPr>
            <p:spPr bwMode="auto">
              <a:xfrm>
                <a:off x="685800" y="1981200"/>
                <a:ext cx="77724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342900" indent="-342900" algn="l"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Blip>
                    <a:blip r:embed="rId2"/>
                  </a:buBlip>
                </a:pPr>
                <a:r>
                  <a:rPr kumimoji="0" lang="en-US" altLang="zh-CN" sz="2000" baseline="0" dirty="0">
                    <a:solidFill>
                      <a:srgbClr val="0000CC"/>
                    </a:solidFill>
                    <a:ea typeface="宋体" pitchFamily="2" charset="-122"/>
                  </a:rPr>
                  <a:t>A </a:t>
                </a:r>
                <a:r>
                  <a:rPr kumimoji="0" lang="en-US" altLang="zh-CN" sz="2000" baseline="0" dirty="0">
                    <a:solidFill>
                      <a:schemeClr val="accent2"/>
                    </a:solidFill>
                    <a:ea typeface="宋体" pitchFamily="2" charset="-122"/>
                  </a:rPr>
                  <a:t>flow network</a:t>
                </a:r>
                <a:r>
                  <a:rPr kumimoji="0" lang="en-US" altLang="zh-CN" sz="2000" baseline="0" dirty="0">
                    <a:solidFill>
                      <a:srgbClr val="0000CC"/>
                    </a:solidFill>
                    <a:ea typeface="宋体" pitchFamily="2" charset="-122"/>
                  </a:rPr>
                  <a:t> </a:t>
                </a:r>
                <a:r>
                  <a:rPr kumimoji="0" lang="en-US" altLang="zh-CN" sz="2000" i="1" baseline="0" dirty="0">
                    <a:solidFill>
                      <a:srgbClr val="0000CC"/>
                    </a:solidFill>
                    <a:ea typeface="宋体" pitchFamily="2" charset="-122"/>
                  </a:rPr>
                  <a:t>G</a:t>
                </a:r>
                <a:r>
                  <a:rPr kumimoji="0" lang="en-US" altLang="zh-CN" sz="2000" baseline="0" dirty="0">
                    <a:solidFill>
                      <a:srgbClr val="0000CC"/>
                    </a:solidFill>
                    <a:ea typeface="宋体" pitchFamily="2" charset="-122"/>
                  </a:rPr>
                  <a:t>=(</a:t>
                </a:r>
                <a:r>
                  <a:rPr kumimoji="0" lang="en-US" altLang="zh-CN" sz="2000" i="1" baseline="0" dirty="0">
                    <a:solidFill>
                      <a:srgbClr val="0000CC"/>
                    </a:solidFill>
                    <a:ea typeface="宋体" pitchFamily="2" charset="-122"/>
                  </a:rPr>
                  <a:t>V</a:t>
                </a:r>
                <a:r>
                  <a:rPr kumimoji="0" lang="en-US" altLang="zh-CN" sz="2000" baseline="0" dirty="0">
                    <a:solidFill>
                      <a:srgbClr val="0000CC"/>
                    </a:solidFill>
                    <a:ea typeface="宋体" pitchFamily="2" charset="-122"/>
                  </a:rPr>
                  <a:t>,</a:t>
                </a:r>
                <a:r>
                  <a:rPr kumimoji="0" lang="en-US" altLang="zh-CN" sz="2000" i="1" baseline="0" dirty="0">
                    <a:solidFill>
                      <a:srgbClr val="0000CC"/>
                    </a:solidFill>
                    <a:ea typeface="宋体" pitchFamily="2" charset="-122"/>
                  </a:rPr>
                  <a:t>E</a:t>
                </a:r>
                <a:r>
                  <a:rPr kumimoji="0" lang="en-US" altLang="zh-CN" sz="2000" baseline="0" dirty="0">
                    <a:solidFill>
                      <a:srgbClr val="0000CC"/>
                    </a:solidFill>
                    <a:ea typeface="宋体" pitchFamily="2" charset="-122"/>
                  </a:rPr>
                  <a:t>) is a directed graph, where each edge (</a:t>
                </a:r>
                <a:r>
                  <a:rPr kumimoji="0" lang="en-US" altLang="zh-CN" sz="2000" i="1" baseline="0" dirty="0" err="1">
                    <a:solidFill>
                      <a:srgbClr val="0000CC"/>
                    </a:solidFill>
                    <a:ea typeface="宋体" pitchFamily="2" charset="-122"/>
                  </a:rPr>
                  <a:t>u</a:t>
                </a:r>
                <a:r>
                  <a:rPr kumimoji="0" lang="en-US" altLang="zh-CN" sz="2000" baseline="0" dirty="0" err="1">
                    <a:solidFill>
                      <a:srgbClr val="0000CC"/>
                    </a:solidFill>
                    <a:ea typeface="宋体" pitchFamily="2" charset="-122"/>
                  </a:rPr>
                  <a:t>,</a:t>
                </a:r>
                <a:r>
                  <a:rPr kumimoji="0" lang="en-US" altLang="zh-CN" sz="2000" i="1" baseline="0" dirty="0" err="1">
                    <a:solidFill>
                      <a:srgbClr val="0000CC"/>
                    </a:solidFill>
                    <a:ea typeface="宋体" pitchFamily="2" charset="-122"/>
                  </a:rPr>
                  <a:t>v</a:t>
                </a:r>
                <a:r>
                  <a:rPr kumimoji="0" lang="en-US" altLang="zh-CN" sz="2000" baseline="0" dirty="0">
                    <a:solidFill>
                      <a:srgbClr val="0000CC"/>
                    </a:solidFill>
                    <a:ea typeface="宋体" pitchFamily="2" charset="-122"/>
                  </a:rPr>
                  <a:t>)</a:t>
                </a:r>
                <a:r>
                  <a:rPr kumimoji="0" lang="en-US" altLang="zh-CN" sz="2000" baseline="0" dirty="0">
                    <a:solidFill>
                      <a:srgbClr val="0000CC"/>
                    </a:solidFill>
                    <a:ea typeface="宋体" pitchFamily="2" charset="-122"/>
                    <a:sym typeface="Symbol" pitchFamily="18" charset="2"/>
                  </a:rPr>
                  <a:t></a:t>
                </a:r>
                <a:r>
                  <a:rPr kumimoji="0" lang="en-US" altLang="zh-CN" sz="2000" i="1" baseline="0" dirty="0">
                    <a:solidFill>
                      <a:srgbClr val="0000CC"/>
                    </a:solidFill>
                    <a:ea typeface="宋体" pitchFamily="2" charset="-122"/>
                    <a:sym typeface="Symbol" pitchFamily="18" charset="2"/>
                  </a:rPr>
                  <a:t>E</a:t>
                </a:r>
                <a:r>
                  <a:rPr kumimoji="0" lang="en-US" altLang="zh-CN" sz="2000" baseline="0" dirty="0">
                    <a:solidFill>
                      <a:srgbClr val="0000CC"/>
                    </a:solidFill>
                    <a:ea typeface="宋体" pitchFamily="2" charset="-122"/>
                    <a:sym typeface="Symbol" pitchFamily="18" charset="2"/>
                  </a:rPr>
                  <a:t> has a nonnegative </a:t>
                </a:r>
                <a:r>
                  <a:rPr kumimoji="0" lang="en-US" altLang="zh-CN" sz="2000" baseline="0" dirty="0">
                    <a:solidFill>
                      <a:schemeClr val="accent2"/>
                    </a:solidFill>
                    <a:ea typeface="宋体" pitchFamily="2" charset="-122"/>
                    <a:sym typeface="Symbol" pitchFamily="18" charset="2"/>
                  </a:rPr>
                  <a:t>capacity</a:t>
                </a:r>
                <a:r>
                  <a:rPr kumimoji="0" lang="en-US" altLang="zh-CN" sz="2000" baseline="0" dirty="0">
                    <a:solidFill>
                      <a:srgbClr val="0000CC"/>
                    </a:solidFill>
                    <a:ea typeface="宋体" pitchFamily="2" charset="-122"/>
                    <a:sym typeface="Symbol" pitchFamily="18" charset="2"/>
                  </a:rPr>
                  <a:t> </a:t>
                </a:r>
                <a:r>
                  <a:rPr kumimoji="0" lang="en-US" altLang="zh-CN" sz="2000" i="1" baseline="0" dirty="0">
                    <a:solidFill>
                      <a:srgbClr val="0000CC"/>
                    </a:solidFill>
                    <a:ea typeface="宋体" pitchFamily="2" charset="-122"/>
                    <a:sym typeface="Symbol" pitchFamily="18" charset="2"/>
                  </a:rPr>
                  <a:t>c</a:t>
                </a:r>
                <a:r>
                  <a:rPr kumimoji="0" lang="en-US" altLang="zh-CN" sz="2000" baseline="0" dirty="0">
                    <a:solidFill>
                      <a:srgbClr val="0000CC"/>
                    </a:solidFill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kumimoji="0" lang="en-US" altLang="zh-CN" sz="2000" i="1" baseline="0" dirty="0" err="1">
                    <a:solidFill>
                      <a:srgbClr val="0000CC"/>
                    </a:solidFill>
                    <a:ea typeface="宋体" pitchFamily="2" charset="-122"/>
                    <a:sym typeface="Symbol" pitchFamily="18" charset="2"/>
                  </a:rPr>
                  <a:t>u</a:t>
                </a:r>
                <a:r>
                  <a:rPr kumimoji="0" lang="en-US" altLang="zh-CN" sz="2000" baseline="0" dirty="0" err="1">
                    <a:solidFill>
                      <a:srgbClr val="0000CC"/>
                    </a:solidFill>
                    <a:ea typeface="宋体" pitchFamily="2" charset="-122"/>
                    <a:sym typeface="Symbol" pitchFamily="18" charset="2"/>
                  </a:rPr>
                  <a:t>,</a:t>
                </a:r>
                <a:r>
                  <a:rPr kumimoji="0" lang="en-US" altLang="zh-CN" sz="2000" i="1" baseline="0" dirty="0" err="1">
                    <a:solidFill>
                      <a:srgbClr val="0000CC"/>
                    </a:solidFill>
                    <a:ea typeface="宋体" pitchFamily="2" charset="-122"/>
                    <a:sym typeface="Symbol" pitchFamily="18" charset="2"/>
                  </a:rPr>
                  <a:t>v</a:t>
                </a:r>
                <a:r>
                  <a:rPr kumimoji="0" lang="en-US" altLang="zh-CN" sz="2000" baseline="0" dirty="0" smtClean="0">
                    <a:solidFill>
                      <a:srgbClr val="0000CC"/>
                    </a:solidFill>
                    <a:ea typeface="宋体" pitchFamily="2" charset="-122"/>
                    <a:sym typeface="Symbol" pitchFamily="18" charset="2"/>
                  </a:rPr>
                  <a:t>)</a:t>
                </a:r>
                <a14:m>
                  <m:oMath xmlns:m="http://schemas.openxmlformats.org/officeDocument/2006/math">
                    <m:r>
                      <a:rPr kumimoji="0" lang="en-US" altLang="zh-CN" sz="2000" i="1" baseline="0" smtClean="0">
                        <a:solidFill>
                          <a:srgbClr val="0000CC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≥</m:t>
                    </m:r>
                  </m:oMath>
                </a14:m>
                <a:r>
                  <a:rPr kumimoji="0" lang="en-US" altLang="zh-CN" sz="2000" baseline="0" dirty="0" smtClean="0">
                    <a:solidFill>
                      <a:srgbClr val="0000CC"/>
                    </a:solidFill>
                    <a:ea typeface="宋体" pitchFamily="2" charset="-122"/>
                    <a:sym typeface="Symbol" pitchFamily="18" charset="2"/>
                  </a:rPr>
                  <a:t> 0</a:t>
                </a:r>
                <a:r>
                  <a:rPr kumimoji="0" lang="en-US" altLang="zh-CN" sz="2000" baseline="0" dirty="0">
                    <a:solidFill>
                      <a:srgbClr val="0000CC"/>
                    </a:solidFill>
                    <a:ea typeface="宋体" pitchFamily="2" charset="-122"/>
                    <a:sym typeface="Symbol" pitchFamily="18" charset="2"/>
                  </a:rPr>
                  <a:t>.</a:t>
                </a:r>
              </a:p>
              <a:p>
                <a:pPr marL="342900" indent="-342900" algn="l"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Blip>
                    <a:blip r:embed="rId2"/>
                  </a:buBlip>
                </a:pPr>
                <a:r>
                  <a:rPr kumimoji="0" lang="en-US" altLang="zh-CN" sz="2000" baseline="0" dirty="0">
                    <a:solidFill>
                      <a:srgbClr val="0000CC"/>
                    </a:solidFill>
                    <a:ea typeface="宋体" pitchFamily="2" charset="-122"/>
                    <a:sym typeface="Symbol" pitchFamily="18" charset="2"/>
                  </a:rPr>
                  <a:t>If (</a:t>
                </a:r>
                <a:r>
                  <a:rPr kumimoji="0" lang="en-US" altLang="zh-CN" sz="2000" i="1" baseline="0" dirty="0" err="1">
                    <a:solidFill>
                      <a:srgbClr val="0000CC"/>
                    </a:solidFill>
                    <a:ea typeface="宋体" pitchFamily="2" charset="-122"/>
                    <a:sym typeface="Symbol" pitchFamily="18" charset="2"/>
                  </a:rPr>
                  <a:t>u</a:t>
                </a:r>
                <a:r>
                  <a:rPr kumimoji="0" lang="en-US" altLang="zh-CN" sz="2000" baseline="0" dirty="0" err="1">
                    <a:solidFill>
                      <a:srgbClr val="0000CC"/>
                    </a:solidFill>
                    <a:ea typeface="宋体" pitchFamily="2" charset="-122"/>
                    <a:sym typeface="Symbol" pitchFamily="18" charset="2"/>
                  </a:rPr>
                  <a:t>,</a:t>
                </a:r>
                <a:r>
                  <a:rPr kumimoji="0" lang="en-US" altLang="zh-CN" sz="2000" i="1" baseline="0" dirty="0" err="1">
                    <a:solidFill>
                      <a:srgbClr val="0000CC"/>
                    </a:solidFill>
                    <a:ea typeface="宋体" pitchFamily="2" charset="-122"/>
                    <a:sym typeface="Symbol" pitchFamily="18" charset="2"/>
                  </a:rPr>
                  <a:t>v</a:t>
                </a:r>
                <a:r>
                  <a:rPr kumimoji="0" lang="en-US" altLang="zh-CN" sz="2000" baseline="0" dirty="0">
                    <a:solidFill>
                      <a:srgbClr val="0000CC"/>
                    </a:solidFill>
                    <a:ea typeface="宋体" pitchFamily="2" charset="-122"/>
                    <a:sym typeface="Symbol" pitchFamily="18" charset="2"/>
                  </a:rPr>
                  <a:t>)</a:t>
                </a:r>
                <a:r>
                  <a:rPr kumimoji="0" lang="en-US" altLang="zh-CN" sz="2000" i="1" baseline="0" dirty="0">
                    <a:solidFill>
                      <a:srgbClr val="0000CC"/>
                    </a:solidFill>
                    <a:ea typeface="宋体" pitchFamily="2" charset="-122"/>
                    <a:sym typeface="Symbol" pitchFamily="18" charset="2"/>
                  </a:rPr>
                  <a:t>E</a:t>
                </a:r>
                <a:r>
                  <a:rPr kumimoji="0" lang="en-US" altLang="zh-CN" sz="2000" baseline="0" dirty="0">
                    <a:solidFill>
                      <a:srgbClr val="0000CC"/>
                    </a:solidFill>
                    <a:ea typeface="宋体" pitchFamily="2" charset="-122"/>
                    <a:sym typeface="Symbol" pitchFamily="18" charset="2"/>
                  </a:rPr>
                  <a:t>, we assume that </a:t>
                </a:r>
                <a:r>
                  <a:rPr kumimoji="0" lang="en-US" altLang="zh-CN" sz="2000" i="1" baseline="0" dirty="0">
                    <a:solidFill>
                      <a:srgbClr val="0000CC"/>
                    </a:solidFill>
                    <a:ea typeface="宋体" pitchFamily="2" charset="-122"/>
                    <a:sym typeface="Symbol" pitchFamily="18" charset="2"/>
                  </a:rPr>
                  <a:t>c</a:t>
                </a:r>
                <a:r>
                  <a:rPr kumimoji="0" lang="en-US" altLang="zh-CN" sz="2000" baseline="0" dirty="0">
                    <a:solidFill>
                      <a:srgbClr val="0000CC"/>
                    </a:solidFill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kumimoji="0" lang="en-US" altLang="zh-CN" sz="2000" i="1" baseline="0" dirty="0" err="1">
                    <a:solidFill>
                      <a:srgbClr val="0000CC"/>
                    </a:solidFill>
                    <a:ea typeface="宋体" pitchFamily="2" charset="-122"/>
                    <a:sym typeface="Symbol" pitchFamily="18" charset="2"/>
                  </a:rPr>
                  <a:t>u</a:t>
                </a:r>
                <a:r>
                  <a:rPr kumimoji="0" lang="en-US" altLang="zh-CN" sz="2000" baseline="0" dirty="0" err="1">
                    <a:solidFill>
                      <a:srgbClr val="0000CC"/>
                    </a:solidFill>
                    <a:ea typeface="宋体" pitchFamily="2" charset="-122"/>
                    <a:sym typeface="Symbol" pitchFamily="18" charset="2"/>
                  </a:rPr>
                  <a:t>,</a:t>
                </a:r>
                <a:r>
                  <a:rPr kumimoji="0" lang="en-US" altLang="zh-CN" sz="2000" i="1" baseline="0" dirty="0" err="1">
                    <a:solidFill>
                      <a:srgbClr val="0000CC"/>
                    </a:solidFill>
                    <a:ea typeface="宋体" pitchFamily="2" charset="-122"/>
                    <a:sym typeface="Symbol" pitchFamily="18" charset="2"/>
                  </a:rPr>
                  <a:t>v</a:t>
                </a:r>
                <a:r>
                  <a:rPr kumimoji="0" lang="en-US" altLang="zh-CN" sz="2000" baseline="0" dirty="0">
                    <a:solidFill>
                      <a:srgbClr val="0000CC"/>
                    </a:solidFill>
                    <a:ea typeface="宋体" pitchFamily="2" charset="-122"/>
                    <a:sym typeface="Symbol" pitchFamily="18" charset="2"/>
                  </a:rPr>
                  <a:t>)=0.</a:t>
                </a:r>
              </a:p>
              <a:p>
                <a:pPr marL="342900" indent="-342900" algn="l"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Blip>
                    <a:blip r:embed="rId2"/>
                  </a:buBlip>
                </a:pPr>
                <a:r>
                  <a:rPr kumimoji="0" lang="en-US" altLang="zh-CN" sz="2000" baseline="0" dirty="0">
                    <a:solidFill>
                      <a:srgbClr val="0000CC"/>
                    </a:solidFill>
                    <a:ea typeface="宋体" pitchFamily="2" charset="-122"/>
                    <a:sym typeface="Symbol" pitchFamily="18" charset="2"/>
                  </a:rPr>
                  <a:t>two distinct </a:t>
                </a:r>
                <a:r>
                  <a:rPr kumimoji="0" lang="en-US" altLang="zh-CN" sz="2000" baseline="0" dirty="0" smtClean="0">
                    <a:solidFill>
                      <a:srgbClr val="0000CC"/>
                    </a:solidFill>
                    <a:ea typeface="宋体" pitchFamily="2" charset="-122"/>
                    <a:sym typeface="Symbol" pitchFamily="18" charset="2"/>
                  </a:rPr>
                  <a:t>vertices </a:t>
                </a:r>
                <a:r>
                  <a:rPr kumimoji="0" lang="en-US" altLang="zh-CN" sz="2000" baseline="0" dirty="0">
                    <a:solidFill>
                      <a:srgbClr val="0000CC"/>
                    </a:solidFill>
                    <a:ea typeface="宋体" pitchFamily="2" charset="-122"/>
                    <a:sym typeface="Symbol" pitchFamily="18" charset="2"/>
                  </a:rPr>
                  <a:t>:</a:t>
                </a:r>
                <a:r>
                  <a:rPr kumimoji="0" lang="en-US" altLang="zh-CN" sz="2000" b="1" baseline="0" dirty="0">
                    <a:solidFill>
                      <a:srgbClr val="0000CC"/>
                    </a:solidFill>
                    <a:ea typeface="宋体" pitchFamily="2" charset="-122"/>
                    <a:sym typeface="Symbol" pitchFamily="18" charset="2"/>
                  </a:rPr>
                  <a:t> </a:t>
                </a:r>
                <a:r>
                  <a:rPr kumimoji="0" lang="en-US" altLang="zh-CN" sz="2000" b="1" baseline="0" dirty="0">
                    <a:solidFill>
                      <a:srgbClr val="3366FF"/>
                    </a:solidFill>
                    <a:ea typeface="宋体" pitchFamily="2" charset="-122"/>
                    <a:sym typeface="Symbol" pitchFamily="18" charset="2"/>
                  </a:rPr>
                  <a:t>source </a:t>
                </a:r>
                <a:r>
                  <a:rPr kumimoji="0" lang="en-US" altLang="zh-CN" sz="2000" b="1" i="1" baseline="0" dirty="0">
                    <a:solidFill>
                      <a:srgbClr val="3366FF"/>
                    </a:solidFill>
                    <a:ea typeface="宋体" pitchFamily="2" charset="-122"/>
                    <a:sym typeface="Symbol" pitchFamily="18" charset="2"/>
                  </a:rPr>
                  <a:t>s</a:t>
                </a:r>
                <a:r>
                  <a:rPr kumimoji="0" lang="en-US" altLang="zh-CN" sz="2000" b="1" baseline="0" dirty="0">
                    <a:solidFill>
                      <a:srgbClr val="3366FF"/>
                    </a:solidFill>
                    <a:ea typeface="宋体" pitchFamily="2" charset="-122"/>
                    <a:sym typeface="Symbol" pitchFamily="18" charset="2"/>
                  </a:rPr>
                  <a:t> and sink </a:t>
                </a:r>
                <a:r>
                  <a:rPr kumimoji="0" lang="en-US" altLang="zh-CN" sz="2000" b="1" i="1" baseline="0" dirty="0">
                    <a:solidFill>
                      <a:srgbClr val="3366FF"/>
                    </a:solidFill>
                    <a:ea typeface="宋体" pitchFamily="2" charset="-122"/>
                    <a:sym typeface="Symbol" pitchFamily="18" charset="2"/>
                  </a:rPr>
                  <a:t>t</a:t>
                </a:r>
                <a:r>
                  <a:rPr kumimoji="0" lang="en-US" altLang="zh-CN" sz="2000" b="1" baseline="0" dirty="0">
                    <a:solidFill>
                      <a:srgbClr val="3366FF"/>
                    </a:solidFill>
                    <a:ea typeface="宋体" pitchFamily="2" charset="-122"/>
                    <a:sym typeface="Symbol" pitchFamily="18" charset="2"/>
                  </a:rPr>
                  <a:t>.</a:t>
                </a:r>
                <a:endParaRPr kumimoji="0" lang="en-US" altLang="zh-CN" sz="2000" b="1" baseline="0" dirty="0">
                  <a:solidFill>
                    <a:srgbClr val="3366FF"/>
                  </a:solidFill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29491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981200"/>
                <a:ext cx="7772400" cy="4114800"/>
              </a:xfrm>
              <a:prstGeom prst="rect">
                <a:avLst/>
              </a:prstGeom>
              <a:blipFill rotWithShape="0">
                <a:blip r:embed="rId3"/>
                <a:stretch>
                  <a:fillRect t="-8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68" y="4698106"/>
            <a:ext cx="7943464" cy="2159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5939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85800" y="1905000"/>
                <a:ext cx="7558088" cy="4267200"/>
              </a:xfrm>
              <a:noFill/>
              <a:ln/>
            </p:spPr>
            <p:txBody>
              <a:bodyPr/>
              <a:lstStyle/>
              <a:p>
                <a:r>
                  <a:rPr lang="en-US" altLang="zh-CN" sz="2400" dirty="0" smtClean="0">
                    <a:ea typeface="宋体" pitchFamily="2" charset="-122"/>
                    <a:sym typeface="Symbol" pitchFamily="18" charset="2"/>
                  </a:rPr>
                  <a:t>Given a flow network </a:t>
                </a:r>
                <a:r>
                  <a:rPr lang="en-US" altLang="zh-CN" sz="2400" i="1" dirty="0">
                    <a:ea typeface="宋体" pitchFamily="2" charset="-122"/>
                    <a:sym typeface="Symbol" pitchFamily="18" charset="2"/>
                  </a:rPr>
                  <a:t>G</a:t>
                </a:r>
                <a:r>
                  <a:rPr lang="en-US" altLang="zh-CN" sz="2400" dirty="0">
                    <a:ea typeface="宋体" pitchFamily="2" charset="-122"/>
                    <a:sym typeface="Symbol" pitchFamily="18" charset="2"/>
                  </a:rPr>
                  <a:t>=(</a:t>
                </a:r>
                <a:r>
                  <a:rPr lang="en-US" altLang="zh-CN" sz="2400" i="1" dirty="0">
                    <a:ea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sz="2400" dirty="0">
                    <a:ea typeface="宋体" pitchFamily="2" charset="-122"/>
                    <a:sym typeface="Symbol" pitchFamily="18" charset="2"/>
                  </a:rPr>
                  <a:t>,</a:t>
                </a:r>
                <a:r>
                  <a:rPr lang="en-US" altLang="zh-CN" sz="2400" i="1" dirty="0">
                    <a:ea typeface="宋体" pitchFamily="2" charset="-122"/>
                    <a:sym typeface="Symbol" pitchFamily="18" charset="2"/>
                  </a:rPr>
                  <a:t>E</a:t>
                </a:r>
                <a:r>
                  <a:rPr lang="en-US" altLang="zh-CN" sz="2400" dirty="0">
                    <a:ea typeface="宋体" pitchFamily="2" charset="-122"/>
                    <a:sym typeface="Symbol" pitchFamily="18" charset="2"/>
                  </a:rPr>
                  <a:t>) with capacity function </a:t>
                </a:r>
                <a:r>
                  <a:rPr lang="en-US" altLang="zh-CN" sz="2400" i="1" dirty="0">
                    <a:ea typeface="宋体" pitchFamily="2" charset="-122"/>
                    <a:sym typeface="Symbol" pitchFamily="18" charset="2"/>
                  </a:rPr>
                  <a:t>c</a:t>
                </a:r>
                <a:r>
                  <a:rPr lang="en-US" altLang="zh-CN" sz="2400" dirty="0">
                    <a:ea typeface="宋体" pitchFamily="2" charset="-122"/>
                    <a:sym typeface="Symbol" pitchFamily="18" charset="2"/>
                  </a:rPr>
                  <a:t>. Let </a:t>
                </a:r>
                <a:r>
                  <a:rPr lang="en-US" altLang="zh-CN" sz="2400" i="1" dirty="0">
                    <a:ea typeface="宋体" pitchFamily="2" charset="-122"/>
                    <a:sym typeface="Symbol" pitchFamily="18" charset="2"/>
                  </a:rPr>
                  <a:t>s</a:t>
                </a:r>
                <a:r>
                  <a:rPr lang="en-US" altLang="zh-CN" sz="2400" dirty="0">
                    <a:ea typeface="宋体" pitchFamily="2" charset="-122"/>
                    <a:sym typeface="Symbol" pitchFamily="18" charset="2"/>
                  </a:rPr>
                  <a:t> be the source and </a:t>
                </a:r>
                <a:r>
                  <a:rPr lang="en-US" altLang="zh-CN" sz="2400" i="1" dirty="0">
                    <a:ea typeface="宋体" pitchFamily="2" charset="-122"/>
                    <a:sym typeface="Symbol" pitchFamily="18" charset="2"/>
                  </a:rPr>
                  <a:t>t</a:t>
                </a:r>
                <a:r>
                  <a:rPr lang="en-US" altLang="zh-CN" sz="2400" dirty="0">
                    <a:ea typeface="宋体" pitchFamily="2" charset="-122"/>
                    <a:sym typeface="Symbol" pitchFamily="18" charset="2"/>
                  </a:rPr>
                  <a:t> the sink.</a:t>
                </a:r>
              </a:p>
              <a:p>
                <a:r>
                  <a:rPr lang="en-US" altLang="zh-CN" sz="2400" dirty="0">
                    <a:ea typeface="宋体" pitchFamily="2" charset="-122"/>
                    <a:sym typeface="Symbol" pitchFamily="18" charset="2"/>
                  </a:rPr>
                  <a:t>A </a:t>
                </a:r>
                <a:r>
                  <a:rPr lang="en-US" altLang="zh-CN" sz="2400" b="1" dirty="0">
                    <a:ea typeface="宋体" pitchFamily="2" charset="-122"/>
                    <a:sym typeface="Symbol" pitchFamily="18" charset="2"/>
                  </a:rPr>
                  <a:t>flow</a:t>
                </a:r>
                <a:r>
                  <a:rPr lang="en-US" altLang="zh-CN" sz="2400" dirty="0">
                    <a:ea typeface="宋体" pitchFamily="2" charset="-122"/>
                    <a:sym typeface="Symbol" pitchFamily="18" charset="2"/>
                  </a:rPr>
                  <a:t> in </a:t>
                </a:r>
                <a:r>
                  <a:rPr lang="en-US" altLang="zh-CN" sz="2400" i="1" dirty="0">
                    <a:ea typeface="宋体" pitchFamily="2" charset="-122"/>
                    <a:sym typeface="Symbol" pitchFamily="18" charset="2"/>
                  </a:rPr>
                  <a:t>G</a:t>
                </a:r>
                <a:r>
                  <a:rPr lang="en-US" altLang="zh-CN" sz="2400" dirty="0">
                    <a:ea typeface="宋体" pitchFamily="2" charset="-122"/>
                    <a:sym typeface="Symbol" pitchFamily="18" charset="2"/>
                  </a:rPr>
                  <a:t> is a real-valued function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itchFamily="2" charset="-122"/>
                        <a:sym typeface="Symbol" pitchFamily="18" charset="2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itchFamily="2" charset="-122"/>
                        <a:sym typeface="Symbol" pitchFamily="18" charset="2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itchFamily="2" charset="-122"/>
                        <a:sym typeface="Symbol" pitchFamily="18" charset="2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𝑅</m:t>
                    </m:r>
                  </m:oMath>
                </a14:m>
                <a:r>
                  <a:rPr lang="en-US" altLang="zh-CN" sz="2400" dirty="0">
                    <a:ea typeface="宋体" pitchFamily="2" charset="-122"/>
                    <a:sym typeface="Symbol" pitchFamily="18" charset="2"/>
                  </a:rPr>
                  <a:t>  satisfying the following </a:t>
                </a:r>
                <a:r>
                  <a:rPr lang="en-US" altLang="zh-CN" sz="2400" dirty="0" smtClean="0">
                    <a:ea typeface="宋体" pitchFamily="2" charset="-122"/>
                    <a:sym typeface="Symbol" pitchFamily="18" charset="2"/>
                  </a:rPr>
                  <a:t>two </a:t>
                </a:r>
                <a:r>
                  <a:rPr lang="en-US" altLang="zh-CN" sz="2400" dirty="0">
                    <a:ea typeface="宋体" pitchFamily="2" charset="-122"/>
                    <a:sym typeface="Symbol" pitchFamily="18" charset="2"/>
                  </a:rPr>
                  <a:t>properties:</a:t>
                </a:r>
              </a:p>
              <a:p>
                <a:pPr>
                  <a:buNone/>
                </a:pPr>
                <a:r>
                  <a:rPr lang="en-US" altLang="zh-CN" sz="2400" dirty="0">
                    <a:ea typeface="宋体" pitchFamily="2" charset="-122"/>
                    <a:sym typeface="Symbol" pitchFamily="18" charset="2"/>
                  </a:rPr>
                  <a:t>    </a:t>
                </a:r>
                <a:r>
                  <a:rPr lang="en-US" altLang="zh-CN" sz="2400" dirty="0">
                    <a:solidFill>
                      <a:srgbClr val="FF0066"/>
                    </a:solidFill>
                    <a:ea typeface="宋体" pitchFamily="2" charset="-122"/>
                    <a:sym typeface="Symbol" pitchFamily="18" charset="2"/>
                  </a:rPr>
                  <a:t>Capacity constraint</a:t>
                </a:r>
                <a:r>
                  <a:rPr lang="en-US" altLang="zh-CN" sz="2400" dirty="0">
                    <a:ea typeface="宋体" pitchFamily="2" charset="-122"/>
                    <a:sym typeface="Symbol" pitchFamily="18" charset="2"/>
                  </a:rPr>
                  <a:t>: </a:t>
                </a:r>
                <a:r>
                  <a:rPr lang="en-US" altLang="zh-CN" sz="2000" dirty="0">
                    <a:ea typeface="宋体" pitchFamily="2" charset="-122"/>
                    <a:sym typeface="Symbol" pitchFamily="18" charset="2"/>
                  </a:rPr>
                  <a:t>For all </a:t>
                </a:r>
                <a:r>
                  <a:rPr lang="en-US" altLang="zh-CN" sz="2000" i="1" dirty="0">
                    <a:ea typeface="宋体" pitchFamily="2" charset="-122"/>
                    <a:sym typeface="Symbol" pitchFamily="18" charset="2"/>
                  </a:rPr>
                  <a:t>u</a:t>
                </a:r>
                <a:r>
                  <a:rPr lang="en-US" altLang="zh-CN" sz="2000" dirty="0" smtClean="0"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sz="2000" i="1" dirty="0" smtClean="0">
                    <a:ea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sz="2000" dirty="0" smtClean="0">
                    <a:ea typeface="宋体" pitchFamily="2" charset="-122"/>
                    <a:sym typeface="Symbol" pitchFamily="18" charset="2"/>
                  </a:rPr>
                  <a:t> </a:t>
                </a:r>
                <a:r>
                  <a:rPr lang="en-US" altLang="zh-CN" sz="2000" dirty="0">
                    <a:ea typeface="宋体" pitchFamily="2" charset="-122"/>
                    <a:sym typeface="Symbol" pitchFamily="18" charset="2"/>
                  </a:rPr>
                  <a:t></a:t>
                </a:r>
                <a:r>
                  <a:rPr lang="en-US" altLang="zh-CN" sz="2000" i="1" dirty="0">
                    <a:ea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sz="2000" dirty="0"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sz="2000" dirty="0" smtClean="0">
                    <a:ea typeface="宋体" pitchFamily="2" charset="-122"/>
                    <a:sym typeface="Symbol" pitchFamily="18" charset="2"/>
                  </a:rPr>
                  <a:t> 0  </a:t>
                </a:r>
                <a:r>
                  <a:rPr lang="en-US" altLang="zh-CN" sz="2000" i="1" dirty="0">
                    <a:ea typeface="宋体" pitchFamily="2" charset="-122"/>
                    <a:sym typeface="Symbol" pitchFamily="18" charset="2"/>
                  </a:rPr>
                  <a:t>f</a:t>
                </a:r>
                <a:r>
                  <a:rPr lang="en-US" altLang="zh-CN" sz="2000" dirty="0"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sz="2000" i="1" dirty="0">
                    <a:ea typeface="宋体" pitchFamily="2" charset="-122"/>
                    <a:sym typeface="Symbol" pitchFamily="18" charset="2"/>
                  </a:rPr>
                  <a:t>u</a:t>
                </a:r>
                <a:r>
                  <a:rPr lang="en-US" altLang="zh-CN" sz="2000" dirty="0" smtClean="0"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sz="2000" i="1" dirty="0" smtClean="0">
                    <a:ea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sz="2000" dirty="0">
                    <a:ea typeface="宋体" pitchFamily="2" charset="-122"/>
                    <a:sym typeface="Symbol" pitchFamily="18" charset="2"/>
                  </a:rPr>
                  <a:t>)  </a:t>
                </a:r>
                <a:r>
                  <a:rPr lang="en-US" altLang="zh-CN" sz="2000" i="1" dirty="0" smtClean="0">
                    <a:ea typeface="宋体" pitchFamily="2" charset="-122"/>
                    <a:sym typeface="Symbol" pitchFamily="18" charset="2"/>
                  </a:rPr>
                  <a:t>c</a:t>
                </a:r>
                <a:r>
                  <a:rPr lang="en-US" altLang="zh-CN" sz="2000" dirty="0" smtClean="0"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sz="2000" i="1" dirty="0" smtClean="0">
                    <a:ea typeface="宋体" pitchFamily="2" charset="-122"/>
                    <a:sym typeface="Symbol" pitchFamily="18" charset="2"/>
                  </a:rPr>
                  <a:t>u</a:t>
                </a:r>
                <a:r>
                  <a:rPr lang="en-US" altLang="zh-CN" sz="2000" dirty="0" smtClean="0"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sz="2000" i="1" dirty="0" smtClean="0">
                    <a:ea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sz="2000" dirty="0">
                    <a:ea typeface="宋体" pitchFamily="2" charset="-122"/>
                    <a:sym typeface="Symbol" pitchFamily="18" charset="2"/>
                  </a:rPr>
                  <a:t>).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en-US" altLang="zh-CN" sz="2400" dirty="0" smtClean="0">
                    <a:solidFill>
                      <a:srgbClr val="FF0066"/>
                    </a:solidFill>
                    <a:ea typeface="宋体" pitchFamily="2" charset="-122"/>
                    <a:sym typeface="Symbol" pitchFamily="18" charset="2"/>
                  </a:rPr>
                  <a:t>    Flow </a:t>
                </a:r>
                <a:r>
                  <a:rPr lang="en-US" altLang="zh-CN" sz="2400" dirty="0">
                    <a:solidFill>
                      <a:srgbClr val="FF0066"/>
                    </a:solidFill>
                    <a:ea typeface="宋体" pitchFamily="2" charset="-122"/>
                    <a:sym typeface="Symbol" pitchFamily="18" charset="2"/>
                  </a:rPr>
                  <a:t>conservation</a:t>
                </a:r>
                <a:r>
                  <a:rPr lang="en-US" altLang="zh-CN" sz="2400" dirty="0">
                    <a:ea typeface="宋体" pitchFamily="2" charset="-122"/>
                    <a:sym typeface="Symbol" pitchFamily="18" charset="2"/>
                  </a:rPr>
                  <a:t>: </a:t>
                </a:r>
                <a:r>
                  <a:rPr lang="en-US" altLang="zh-CN" sz="2000" dirty="0">
                    <a:ea typeface="宋体" pitchFamily="2" charset="-122"/>
                    <a:sym typeface="Symbol" pitchFamily="18" charset="2"/>
                  </a:rPr>
                  <a:t>For all </a:t>
                </a:r>
                <a:r>
                  <a:rPr lang="en-US" altLang="zh-CN" sz="2000" i="1" dirty="0">
                    <a:ea typeface="宋体" pitchFamily="2" charset="-122"/>
                    <a:sym typeface="Symbol" pitchFamily="18" charset="2"/>
                  </a:rPr>
                  <a:t>u</a:t>
                </a:r>
                <a:r>
                  <a:rPr lang="en-US" altLang="zh-CN" sz="2000" dirty="0">
                    <a:ea typeface="宋体" pitchFamily="2" charset="-122"/>
                    <a:sym typeface="Symbol" pitchFamily="18" charset="2"/>
                  </a:rPr>
                  <a:t> </a:t>
                </a:r>
                <a:r>
                  <a:rPr lang="en-US" altLang="zh-CN" sz="2000" i="1" dirty="0">
                    <a:ea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sz="2000" dirty="0">
                    <a:ea typeface="宋体" pitchFamily="2" charset="-122"/>
                    <a:sym typeface="Symbol" pitchFamily="18" charset="2"/>
                  </a:rPr>
                  <a:t>-{</a:t>
                </a:r>
                <a:r>
                  <a:rPr lang="en-US" altLang="zh-CN" sz="2000" i="1" dirty="0">
                    <a:ea typeface="宋体" pitchFamily="2" charset="-122"/>
                    <a:sym typeface="Symbol" pitchFamily="18" charset="2"/>
                  </a:rPr>
                  <a:t>s</a:t>
                </a:r>
                <a:r>
                  <a:rPr lang="en-US" altLang="zh-CN" sz="2000" dirty="0" smtClean="0"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sz="2000" i="1" dirty="0" smtClean="0">
                    <a:ea typeface="宋体" pitchFamily="2" charset="-122"/>
                    <a:sym typeface="Symbol" pitchFamily="18" charset="2"/>
                  </a:rPr>
                  <a:t>t</a:t>
                </a:r>
                <a:r>
                  <a:rPr lang="en-US" altLang="zh-CN" sz="2000" dirty="0">
                    <a:ea typeface="宋体" pitchFamily="2" charset="-122"/>
                    <a:sym typeface="Symbol" pitchFamily="18" charset="2"/>
                  </a:rPr>
                  <a:t>},</a:t>
                </a:r>
                <a:r>
                  <a:rPr lang="en-US" altLang="zh-CN" sz="2400" dirty="0">
                    <a:ea typeface="宋体" pitchFamily="2" charset="-122"/>
                    <a:sym typeface="Symbol" pitchFamily="18" charset="2"/>
                  </a:rPr>
                  <a:t> </a:t>
                </a:r>
              </a:p>
              <a:p>
                <a:endParaRPr lang="en-US" altLang="zh-CN" sz="2400" dirty="0">
                  <a:ea typeface="宋体" pitchFamily="2" charset="-122"/>
                  <a:sym typeface="Symbol" pitchFamily="18" charset="2"/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en-US" altLang="zh-CN" sz="2400" dirty="0">
                    <a:ea typeface="宋体" pitchFamily="2" charset="-122"/>
                    <a:sym typeface="Symbol" pitchFamily="18" charset="2"/>
                  </a:rPr>
                  <a:t>                               </a:t>
                </a:r>
              </a:p>
            </p:txBody>
          </p:sp>
        </mc:Choice>
        <mc:Fallback xmlns="">
          <p:sp>
            <p:nvSpPr>
              <p:cNvPr id="2959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85800" y="1905000"/>
                <a:ext cx="7558088" cy="4267200"/>
              </a:xfrm>
              <a:blipFill rotWithShape="0">
                <a:blip r:embed="rId3"/>
                <a:stretch>
                  <a:fillRect t="-1143" r="-8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5946" name="Object 1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84274052"/>
              </p:ext>
            </p:extLst>
          </p:nvPr>
        </p:nvGraphicFramePr>
        <p:xfrm>
          <a:off x="5508104" y="4053986"/>
          <a:ext cx="1759522" cy="436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057" name="Equation" r:id="rId4" imgW="1180800" imgH="291960" progId="Equation.DSMT4">
                  <p:embed/>
                </p:oleObj>
              </mc:Choice>
              <mc:Fallback>
                <p:oleObj name="Equation" r:id="rId4" imgW="1180800" imgH="2919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4053986"/>
                        <a:ext cx="1759522" cy="436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68" y="4698106"/>
            <a:ext cx="7943464" cy="2159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Value of a Flow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noFill/>
          <a:ln/>
        </p:spPr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The value of a flow is defined as </a:t>
            </a:r>
          </a:p>
          <a:p>
            <a:endParaRPr lang="en-US" altLang="zh-CN" sz="3200" dirty="0">
              <a:ea typeface="宋体" pitchFamily="2" charset="-122"/>
            </a:endParaRPr>
          </a:p>
          <a:p>
            <a:endParaRPr lang="en-US" altLang="zh-CN" sz="3200" dirty="0">
              <a:ea typeface="宋体" pitchFamily="2" charset="-122"/>
            </a:endParaRPr>
          </a:p>
          <a:p>
            <a:pPr lvl="1">
              <a:buFont typeface="Wingdings" pitchFamily="2" charset="2"/>
              <a:buNone/>
            </a:pPr>
            <a:endParaRPr lang="en-US" altLang="zh-CN" sz="2800" dirty="0">
              <a:ea typeface="宋体" pitchFamily="2" charset="-122"/>
            </a:endParaRPr>
          </a:p>
        </p:txBody>
      </p:sp>
      <p:graphicFrame>
        <p:nvGraphicFramePr>
          <p:cNvPr id="296964" name="Object 4"/>
          <p:cNvGraphicFramePr>
            <a:graphicFrameLocks noChangeAspect="1"/>
          </p:cNvGraphicFramePr>
          <p:nvPr/>
        </p:nvGraphicFramePr>
        <p:xfrm>
          <a:off x="3348038" y="2852738"/>
          <a:ext cx="2133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3" name="公式" r:id="rId3" imgW="939600" imgH="342720" progId="Equation.3">
                  <p:embed/>
                </p:oleObj>
              </mc:Choice>
              <mc:Fallback>
                <p:oleObj name="公式" r:id="rId3" imgW="939600" imgH="342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852738"/>
                        <a:ext cx="2133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68" y="4698106"/>
            <a:ext cx="7943464" cy="2159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Maximum-flow Problem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Input: a flow network </a:t>
            </a:r>
            <a:r>
              <a:rPr lang="en-US" altLang="zh-CN" i="1" dirty="0" smtClean="0">
                <a:ea typeface="宋体" pitchFamily="2" charset="-122"/>
              </a:rPr>
              <a:t>G</a:t>
            </a:r>
            <a:endParaRPr lang="en-US" altLang="zh-CN" i="1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Output: a flow of maximum value</a:t>
            </a:r>
          </a:p>
        </p:txBody>
      </p:sp>
      <p:sp>
        <p:nvSpPr>
          <p:cNvPr id="300036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85000"/>
              </a:lnSpc>
            </a:pPr>
            <a:endParaRPr kumimoji="0" lang="en-US" altLang="zh-CN" sz="4400" b="1" baseline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74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The Ford-Fulkerson Method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noFill/>
          <a:ln/>
        </p:spPr>
        <p:txBody>
          <a:bodyPr/>
          <a:lstStyle/>
          <a:p>
            <a:r>
              <a:rPr lang="en-US" altLang="zh-CN" sz="2000" dirty="0">
                <a:ea typeface="宋体" pitchFamily="2" charset="-122"/>
              </a:rPr>
              <a:t>Why </a:t>
            </a:r>
            <a:r>
              <a:rPr lang="en-US" altLang="zh-CN" sz="2000" dirty="0" smtClean="0">
                <a:ea typeface="宋体" pitchFamily="2" charset="-122"/>
              </a:rPr>
              <a:t> “</a:t>
            </a:r>
            <a:r>
              <a:rPr lang="en-US" altLang="zh-CN" sz="2000" dirty="0">
                <a:ea typeface="宋体" pitchFamily="2" charset="-122"/>
              </a:rPr>
              <a:t>method” </a:t>
            </a:r>
            <a:r>
              <a:rPr lang="en-US" altLang="zh-CN" sz="2000" dirty="0" smtClean="0">
                <a:ea typeface="宋体" pitchFamily="2" charset="-122"/>
              </a:rPr>
              <a:t> not  “algorithm</a:t>
            </a:r>
            <a:r>
              <a:rPr lang="en-US" altLang="zh-CN" sz="2000" dirty="0">
                <a:ea typeface="宋体" pitchFamily="2" charset="-122"/>
              </a:rPr>
              <a:t>”?</a:t>
            </a:r>
          </a:p>
          <a:p>
            <a:endParaRPr lang="en-US" altLang="zh-CN" sz="2000" dirty="0" smtClean="0">
              <a:ea typeface="宋体" pitchFamily="2" charset="-122"/>
            </a:endParaRPr>
          </a:p>
          <a:p>
            <a:r>
              <a:rPr lang="en-US" altLang="zh-CN" sz="2000" dirty="0" smtClean="0">
                <a:ea typeface="宋体" pitchFamily="2" charset="-122"/>
              </a:rPr>
              <a:t>The </a:t>
            </a:r>
            <a:r>
              <a:rPr lang="en-US" altLang="zh-CN" sz="2000" dirty="0">
                <a:ea typeface="宋体" pitchFamily="2" charset="-122"/>
              </a:rPr>
              <a:t>Ford-Fulkerson method depends on three important ideas: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</a:rPr>
              <a:t>                 </a:t>
            </a:r>
            <a:r>
              <a:rPr lang="en-US" altLang="zh-CN" sz="2000" u="sng" dirty="0" smtClean="0">
                <a:ea typeface="宋体" pitchFamily="2" charset="-122"/>
              </a:rPr>
              <a:t>Residual Network</a:t>
            </a:r>
            <a:r>
              <a:rPr lang="en-US" altLang="zh-CN" sz="2000" dirty="0">
                <a:ea typeface="宋体" pitchFamily="2" charset="-122"/>
              </a:rPr>
              <a:t>,  </a:t>
            </a:r>
            <a:r>
              <a:rPr lang="en-US" altLang="zh-CN" sz="2000" u="sng" dirty="0" smtClean="0">
                <a:ea typeface="宋体" pitchFamily="2" charset="-122"/>
              </a:rPr>
              <a:t>Augmenting Path</a:t>
            </a:r>
            <a:r>
              <a:rPr lang="en-US" altLang="zh-CN" sz="2000" dirty="0">
                <a:ea typeface="宋体" pitchFamily="2" charset="-122"/>
              </a:rPr>
              <a:t>,  and </a:t>
            </a:r>
            <a:r>
              <a:rPr lang="en-US" altLang="zh-CN" sz="2000" u="sng" dirty="0" smtClean="0">
                <a:ea typeface="宋体" pitchFamily="2" charset="-122"/>
              </a:rPr>
              <a:t>Cut</a:t>
            </a:r>
            <a:r>
              <a:rPr lang="en-US" altLang="zh-CN" sz="2000" dirty="0">
                <a:ea typeface="宋体" pitchFamily="2" charset="-122"/>
              </a:rPr>
              <a:t>. </a:t>
            </a:r>
          </a:p>
          <a:p>
            <a:pPr>
              <a:buFont typeface="Wingdings" pitchFamily="2" charset="2"/>
              <a:buNone/>
            </a:pP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These ideas are essential to the important </a:t>
            </a:r>
            <a:r>
              <a:rPr lang="en-US" altLang="zh-CN" sz="2000" dirty="0">
                <a:solidFill>
                  <a:srgbClr val="FF0066"/>
                </a:solidFill>
                <a:ea typeface="宋体" pitchFamily="2" charset="-122"/>
              </a:rPr>
              <a:t>max-flow min-cut </a:t>
            </a:r>
            <a:r>
              <a:rPr lang="en-US" altLang="zh-CN" sz="2000" dirty="0" smtClean="0">
                <a:solidFill>
                  <a:srgbClr val="FF0066"/>
                </a:solidFill>
                <a:ea typeface="宋体" pitchFamily="2" charset="-122"/>
              </a:rPr>
              <a:t>theorem</a:t>
            </a:r>
            <a:r>
              <a:rPr lang="en-US" altLang="zh-CN" sz="2000" dirty="0" smtClean="0">
                <a:ea typeface="宋体" pitchFamily="2" charset="-122"/>
              </a:rPr>
              <a:t>, which </a:t>
            </a:r>
            <a:r>
              <a:rPr lang="en-US" altLang="zh-CN" sz="2000" dirty="0">
                <a:ea typeface="宋体" pitchFamily="2" charset="-122"/>
              </a:rPr>
              <a:t>characterizes the value of maximum flow in terms of cuts of the flow network.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The Ford-Fulkerson Method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533400" indent="-533400"/>
            <a:r>
              <a:rPr lang="en-US" altLang="zh-CN" dirty="0">
                <a:ea typeface="宋体" pitchFamily="2" charset="-122"/>
              </a:rPr>
              <a:t>FORD-FULKERSON-METHOD(</a:t>
            </a:r>
            <a:r>
              <a:rPr lang="en-US" altLang="zh-CN" i="1" dirty="0" err="1">
                <a:ea typeface="宋体" pitchFamily="2" charset="-122"/>
              </a:rPr>
              <a:t>G</a:t>
            </a:r>
            <a:r>
              <a:rPr lang="en-US" altLang="zh-CN" dirty="0" err="1">
                <a:ea typeface="宋体" pitchFamily="2" charset="-122"/>
              </a:rPr>
              <a:t>,</a:t>
            </a:r>
            <a:r>
              <a:rPr lang="en-US" altLang="zh-CN" i="1" dirty="0" err="1">
                <a:ea typeface="宋体" pitchFamily="2" charset="-122"/>
              </a:rPr>
              <a:t>s</a:t>
            </a:r>
            <a:r>
              <a:rPr lang="en-US" altLang="zh-CN" dirty="0" err="1">
                <a:ea typeface="宋体" pitchFamily="2" charset="-122"/>
              </a:rPr>
              <a:t>,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initialize flow </a:t>
            </a:r>
            <a:r>
              <a:rPr lang="en-US" altLang="zh-CN" i="1" dirty="0">
                <a:ea typeface="宋体" pitchFamily="2" charset="-122"/>
              </a:rPr>
              <a:t>f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to </a:t>
            </a:r>
            <a:r>
              <a:rPr lang="en-US" altLang="zh-CN" i="1" dirty="0">
                <a:ea typeface="宋体" pitchFamily="2" charset="-122"/>
              </a:rPr>
              <a:t>0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altLang="zh-CN" dirty="0">
                <a:solidFill>
                  <a:srgbClr val="FF0066"/>
                </a:solidFill>
                <a:ea typeface="宋体" pitchFamily="2" charset="-122"/>
              </a:rPr>
              <a:t>while</a:t>
            </a:r>
            <a:r>
              <a:rPr lang="en-US" altLang="zh-CN" dirty="0">
                <a:ea typeface="宋体" pitchFamily="2" charset="-122"/>
              </a:rPr>
              <a:t> there exists an </a:t>
            </a:r>
            <a:r>
              <a:rPr lang="en-US" altLang="zh-CN" i="1" dirty="0">
                <a:ea typeface="宋体" pitchFamily="2" charset="-122"/>
              </a:rPr>
              <a:t>augmenting path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i="1" dirty="0">
                <a:ea typeface="宋体" pitchFamily="2" charset="-122"/>
              </a:rPr>
              <a:t>p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          </a:t>
            </a:r>
            <a:r>
              <a:rPr lang="en-US" altLang="zh-CN" dirty="0">
                <a:solidFill>
                  <a:srgbClr val="FF0066"/>
                </a:solidFill>
                <a:ea typeface="宋体" pitchFamily="2" charset="-122"/>
              </a:rPr>
              <a:t>do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i="1" dirty="0">
                <a:ea typeface="宋体" pitchFamily="2" charset="-122"/>
              </a:rPr>
              <a:t>augment</a:t>
            </a:r>
            <a:r>
              <a:rPr lang="en-US" altLang="zh-CN" dirty="0">
                <a:ea typeface="宋体" pitchFamily="2" charset="-122"/>
              </a:rPr>
              <a:t> flow </a:t>
            </a:r>
            <a:r>
              <a:rPr lang="en-US" altLang="zh-CN" i="1" dirty="0">
                <a:ea typeface="宋体" pitchFamily="2" charset="-122"/>
              </a:rPr>
              <a:t>f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along </a:t>
            </a:r>
            <a:r>
              <a:rPr lang="en-US" altLang="zh-CN" i="1" dirty="0">
                <a:ea typeface="宋体" pitchFamily="2" charset="-122"/>
              </a:rPr>
              <a:t>p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return </a:t>
            </a:r>
            <a:r>
              <a:rPr lang="en-US" altLang="zh-CN" i="1" dirty="0">
                <a:ea typeface="宋体" pitchFamily="2" charset="-122"/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696200" cy="12192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Residual Networks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340768"/>
            <a:ext cx="9231022" cy="4267200"/>
          </a:xfrm>
        </p:spPr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Given </a:t>
            </a:r>
            <a:r>
              <a:rPr lang="en-US" altLang="zh-CN" sz="2400" i="1" dirty="0" smtClean="0">
                <a:ea typeface="宋体" pitchFamily="2" charset="-122"/>
              </a:rPr>
              <a:t>G</a:t>
            </a:r>
            <a:r>
              <a:rPr lang="en-US" altLang="zh-CN" sz="2400" dirty="0">
                <a:ea typeface="宋体" pitchFamily="2" charset="-122"/>
              </a:rPr>
              <a:t>=(</a:t>
            </a:r>
            <a:r>
              <a:rPr lang="en-US" altLang="zh-CN" sz="2400" i="1" dirty="0">
                <a:ea typeface="宋体" pitchFamily="2" charset="-122"/>
              </a:rPr>
              <a:t>V</a:t>
            </a:r>
            <a:r>
              <a:rPr lang="en-US" altLang="zh-CN" sz="2400" dirty="0" smtClean="0">
                <a:ea typeface="宋体" pitchFamily="2" charset="-122"/>
              </a:rPr>
              <a:t>, </a:t>
            </a:r>
            <a:r>
              <a:rPr lang="en-US" altLang="zh-CN" sz="2400" i="1" dirty="0" smtClean="0">
                <a:ea typeface="宋体" pitchFamily="2" charset="-122"/>
              </a:rPr>
              <a:t>E</a:t>
            </a:r>
            <a:r>
              <a:rPr lang="en-US" altLang="zh-CN" sz="2400" dirty="0" smtClean="0">
                <a:ea typeface="宋体" pitchFamily="2" charset="-122"/>
              </a:rPr>
              <a:t>) : a </a:t>
            </a:r>
            <a:r>
              <a:rPr lang="en-US" altLang="zh-CN" sz="2400" dirty="0">
                <a:ea typeface="宋体" pitchFamily="2" charset="-122"/>
              </a:rPr>
              <a:t>flow network </a:t>
            </a:r>
            <a:r>
              <a:rPr lang="en-US" altLang="zh-CN" sz="2400" dirty="0" smtClean="0">
                <a:ea typeface="宋体" pitchFamily="2" charset="-122"/>
              </a:rPr>
              <a:t>with </a:t>
            </a:r>
            <a:r>
              <a:rPr lang="en-US" altLang="zh-CN" sz="2400" dirty="0">
                <a:ea typeface="宋体" pitchFamily="2" charset="-122"/>
              </a:rPr>
              <a:t>source </a:t>
            </a:r>
            <a:r>
              <a:rPr lang="en-US" altLang="zh-CN" sz="2400" i="1" dirty="0">
                <a:ea typeface="宋体" pitchFamily="2" charset="-122"/>
              </a:rPr>
              <a:t>s</a:t>
            </a:r>
            <a:r>
              <a:rPr lang="en-US" altLang="zh-CN" sz="2400" dirty="0">
                <a:ea typeface="宋体" pitchFamily="2" charset="-122"/>
              </a:rPr>
              <a:t> and sink </a:t>
            </a:r>
            <a:r>
              <a:rPr lang="en-US" altLang="zh-CN" sz="2400" i="1" dirty="0" smtClean="0">
                <a:ea typeface="宋体" pitchFamily="2" charset="-122"/>
              </a:rPr>
              <a:t>t</a:t>
            </a:r>
            <a:r>
              <a:rPr lang="en-US" altLang="zh-CN" sz="2400" dirty="0" smtClean="0">
                <a:ea typeface="宋体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2400" i="1" dirty="0" smtClean="0">
                <a:ea typeface="宋体" pitchFamily="2" charset="-122"/>
              </a:rPr>
              <a:t>                             f </a:t>
            </a:r>
            <a:r>
              <a:rPr lang="en-US" altLang="zh-CN" sz="2400" dirty="0">
                <a:ea typeface="宋体" pitchFamily="2" charset="-122"/>
              </a:rPr>
              <a:t>: a flow in </a:t>
            </a:r>
            <a:r>
              <a:rPr lang="en-US" altLang="zh-CN" sz="2400" i="1" dirty="0">
                <a:ea typeface="宋体" pitchFamily="2" charset="-122"/>
              </a:rPr>
              <a:t>G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.</a:t>
            </a:r>
            <a:endParaRPr lang="en-US" altLang="zh-CN" sz="2400" dirty="0" smtClean="0"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FF0066"/>
                </a:solidFill>
                <a:ea typeface="宋体" pitchFamily="2" charset="-122"/>
              </a:rPr>
              <a:t>Residual </a:t>
            </a:r>
            <a:r>
              <a:rPr lang="en-US" altLang="zh-CN" sz="2400" dirty="0">
                <a:solidFill>
                  <a:srgbClr val="FF0066"/>
                </a:solidFill>
                <a:ea typeface="宋体" pitchFamily="2" charset="-122"/>
              </a:rPr>
              <a:t>network</a:t>
            </a:r>
            <a:r>
              <a:rPr lang="en-US" altLang="zh-CN" sz="2400" dirty="0">
                <a:ea typeface="宋体" pitchFamily="2" charset="-122"/>
              </a:rPr>
              <a:t>: </a:t>
            </a:r>
            <a:r>
              <a:rPr lang="en-US" altLang="zh-CN" sz="2400" i="1" dirty="0" err="1">
                <a:ea typeface="宋体" pitchFamily="2" charset="-122"/>
              </a:rPr>
              <a:t>G</a:t>
            </a:r>
            <a:r>
              <a:rPr lang="en-US" altLang="zh-CN" sz="2400" i="1" baseline="-25000" dirty="0" err="1"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 = (</a:t>
            </a:r>
            <a:r>
              <a:rPr lang="en-US" altLang="zh-CN" sz="24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400" i="1" dirty="0" err="1" smtClean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i="1" baseline="-25000" dirty="0" err="1" smtClean="0"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400" i="1" baseline="-25000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), where </a:t>
            </a:r>
            <a:r>
              <a:rPr lang="en-US" altLang="zh-CN" sz="2400" i="1" dirty="0" err="1" smtClean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i="1" baseline="-25000" dirty="0" err="1" smtClean="0"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400" i="1" baseline="-25000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={(</a:t>
            </a:r>
            <a:r>
              <a:rPr lang="en-US" altLang="zh-CN" sz="2400" i="1" dirty="0" err="1"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400" dirty="0" err="1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400" i="1" dirty="0" err="1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) </a:t>
            </a:r>
            <a:r>
              <a:rPr lang="en-US" altLang="zh-CN" sz="24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×</a:t>
            </a:r>
            <a:r>
              <a:rPr lang="en-US" altLang="zh-CN" sz="24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: </a:t>
            </a:r>
            <a:r>
              <a:rPr lang="en-US" altLang="zh-CN" sz="2400" i="1" dirty="0" err="1" smtClean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400" i="1" baseline="-25000" dirty="0" err="1" smtClean="0"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400" i="1" baseline="-25000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400" i="1" dirty="0" err="1"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400" dirty="0" err="1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400" i="1" dirty="0" err="1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400" b="1" dirty="0">
                <a:solidFill>
                  <a:srgbClr val="FF0066"/>
                </a:solidFill>
                <a:ea typeface="宋体" pitchFamily="2" charset="-122"/>
                <a:sym typeface="Symbol" pitchFamily="18" charset="2"/>
              </a:rPr>
              <a:t>&gt;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 0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CC"/>
                </a:solidFill>
                <a:ea typeface="宋体" pitchFamily="2" charset="-122"/>
                <a:sym typeface="Symbol" pitchFamily="18" charset="2"/>
              </a:rPr>
              <a:t>forward edge: </a:t>
            </a:r>
            <a:r>
              <a:rPr lang="en-US" altLang="zh-CN" i="1" dirty="0" err="1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i="1" baseline="-25000" dirty="0" err="1"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i="1" baseline="-25000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err="1"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dirty="0" err="1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i="1" dirty="0" err="1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err="1" smtClean="0"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dirty="0" err="1" smtClean="0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i="1" dirty="0" err="1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) -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err="1" smtClean="0"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dirty="0" err="1" smtClean="0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i="1" dirty="0" err="1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CC"/>
                </a:solidFill>
                <a:ea typeface="宋体" pitchFamily="2" charset="-122"/>
                <a:sym typeface="Symbol" pitchFamily="18" charset="2"/>
              </a:rPr>
              <a:t>backward edge: </a:t>
            </a:r>
            <a:r>
              <a:rPr lang="en-US" altLang="zh-CN" i="1" dirty="0" err="1" smtClean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i="1" baseline="-25000" dirty="0" err="1" smtClean="0"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i="1" baseline="-25000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err="1"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dirty="0" err="1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i="1" dirty="0" err="1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=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err="1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 err="1" smtClean="0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i="1" dirty="0" err="1" smtClean="0"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)</a:t>
            </a:r>
            <a:endParaRPr lang="en-US" altLang="zh-CN" dirty="0">
              <a:ea typeface="宋体" pitchFamily="2" charset="-122"/>
              <a:sym typeface="Symbol" pitchFamily="18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CC"/>
              </a:solidFill>
              <a:ea typeface="宋体" pitchFamily="2" charset="-122"/>
              <a:sym typeface="Symbol" pitchFamily="18" charset="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789" y="4437112"/>
            <a:ext cx="9328203" cy="21647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4">
  <a:themeElements>
    <a:clrScheme name="Lecture4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Lecture4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Lecture4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4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4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4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G:\graphalgorithm04-05-1\Lecture4.ppt</Template>
  <TotalTime>4900</TotalTime>
  <Words>660</Words>
  <Application>Microsoft Office PowerPoint</Application>
  <PresentationFormat>全屏显示(4:3)</PresentationFormat>
  <Paragraphs>113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黑体</vt:lpstr>
      <vt:lpstr>华文细黑</vt:lpstr>
      <vt:lpstr>宋体</vt:lpstr>
      <vt:lpstr>幼圆</vt:lpstr>
      <vt:lpstr>Arial</vt:lpstr>
      <vt:lpstr>Cambria Math</vt:lpstr>
      <vt:lpstr>Microsoft Sans Serif</vt:lpstr>
      <vt:lpstr>Symbol</vt:lpstr>
      <vt:lpstr>Tahoma</vt:lpstr>
      <vt:lpstr>Times New Roman</vt:lpstr>
      <vt:lpstr>Ubuntu</vt:lpstr>
      <vt:lpstr>Wingdings</vt:lpstr>
      <vt:lpstr>Lecture4</vt:lpstr>
      <vt:lpstr>Equation</vt:lpstr>
      <vt:lpstr>公式</vt:lpstr>
      <vt:lpstr>Document</vt:lpstr>
      <vt:lpstr>PowerPoint 演示文稿</vt:lpstr>
      <vt:lpstr>26. Maximum Flow Problem</vt:lpstr>
      <vt:lpstr>Flow Networks </vt:lpstr>
      <vt:lpstr>Flow</vt:lpstr>
      <vt:lpstr>Value of a Flow</vt:lpstr>
      <vt:lpstr>Maximum-flow Problem</vt:lpstr>
      <vt:lpstr>The Ford-Fulkerson Method</vt:lpstr>
      <vt:lpstr>The Ford-Fulkerson Method</vt:lpstr>
      <vt:lpstr>Residual Networks</vt:lpstr>
      <vt:lpstr>Augmenting paths</vt:lpstr>
      <vt:lpstr>Augmenting Path</vt:lpstr>
      <vt:lpstr>Augmenting Path</vt:lpstr>
      <vt:lpstr>Augmenting Path</vt:lpstr>
      <vt:lpstr>Augmenting Path</vt:lpstr>
      <vt:lpstr>Cut</vt:lpstr>
      <vt:lpstr>Cut</vt:lpstr>
      <vt:lpstr>Cut</vt:lpstr>
      <vt:lpstr>The Ford-Fulkerson Method</vt:lpstr>
      <vt:lpstr>The Basic Ford-Fulkerson Algorithm</vt:lpstr>
    </vt:vector>
  </TitlesOfParts>
  <Company>Pissnelken AG Passau stinkt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pairs shortest paths</dc:title>
  <dc:creator>Marieke Westerheide</dc:creator>
  <cp:lastModifiedBy>leon</cp:lastModifiedBy>
  <cp:revision>482</cp:revision>
  <cp:lastPrinted>2009-04-22T19:24:48Z</cp:lastPrinted>
  <dcterms:created xsi:type="dcterms:W3CDTF">2001-05-04T23:30:35Z</dcterms:created>
  <dcterms:modified xsi:type="dcterms:W3CDTF">2017-11-07T03:28:25Z</dcterms:modified>
</cp:coreProperties>
</file>