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72" r:id="rId2"/>
    <p:sldId id="407" r:id="rId3"/>
    <p:sldId id="408" r:id="rId4"/>
    <p:sldId id="409" r:id="rId5"/>
    <p:sldId id="410" r:id="rId6"/>
    <p:sldId id="426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27" r:id="rId15"/>
    <p:sldId id="428" r:id="rId16"/>
    <p:sldId id="418" r:id="rId17"/>
    <p:sldId id="419" r:id="rId18"/>
    <p:sldId id="420" r:id="rId19"/>
    <p:sldId id="421" r:id="rId20"/>
    <p:sldId id="422" r:id="rId21"/>
    <p:sldId id="423" r:id="rId22"/>
    <p:sldId id="425" r:id="rId23"/>
  </p:sldIdLst>
  <p:sldSz cx="9144000" cy="6858000" type="screen4x3"/>
  <p:notesSz cx="8218488" cy="10771188"/>
  <p:custDataLst>
    <p:tags r:id="rId26"/>
  </p:custDataLst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pos="5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235"/>
    <a:srgbClr val="BE8C35"/>
    <a:srgbClr val="C88C35"/>
    <a:srgbClr val="E68C35"/>
    <a:srgbClr val="DCA835"/>
    <a:srgbClr val="C0C0C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40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033EEBD-793D-40A3-920D-763D25E6F664}" type="slidenum">
              <a:rPr lang="en-US"/>
              <a:pPr/>
              <a:t>10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A2ACB4A-3DD2-4F3E-B8C8-52A852CF9242}" type="slidenum">
              <a:rPr lang="en-US"/>
              <a:pPr/>
              <a:t>11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A2ACB4A-3DD2-4F3E-B8C8-52A852CF9242}" type="slidenum">
              <a:rPr lang="en-US"/>
              <a:pPr/>
              <a:t>12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85183502-20A7-4464-BA38-98876D0DDBFF}" type="slidenum">
              <a:rPr lang="en-US"/>
              <a:pPr/>
              <a:t>13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3227F3DF-A6D6-4530-84A4-EEB1A7D3C5A2}" type="slidenum">
              <a:rPr lang="en-US"/>
              <a:pPr/>
              <a:t>16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5E6DC94F-C0B5-43EA-A87F-95112AA5ED1C}" type="slidenum">
              <a:rPr lang="en-US"/>
              <a:pPr/>
              <a:t>17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E93D4946-F430-43D4-B5FB-333DA5774030}" type="slidenum">
              <a:rPr lang="en-US"/>
              <a:pPr/>
              <a:t>18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4CB2AE1-4038-4EF8-B3C2-FED9AAC55B16}" type="slidenum">
              <a:rPr lang="en-US"/>
              <a:pPr/>
              <a:t>19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E3D35E87-111E-4DED-ADEC-282C36F1EE68}" type="slidenum">
              <a:rPr lang="en-US"/>
              <a:pPr/>
              <a:t>20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F181B93C-0162-4D81-A948-B3E6F3359FE2}" type="slidenum">
              <a:rPr lang="en-US"/>
              <a:pPr/>
              <a:t>21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5E127BFA-3A3A-4407-9B9B-EF95D8B8FBBC}" type="slidenum">
              <a:rPr lang="en-US"/>
              <a:pPr/>
              <a:t>2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2F2E2B5-574F-4E6E-808C-F7557A9727BC}" type="slidenum">
              <a:rPr lang="en-US"/>
              <a:pPr/>
              <a:t>22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5E127BFA-3A3A-4407-9B9B-EF95D8B8FBBC}" type="slidenum">
              <a:rPr lang="en-US"/>
              <a:pPr/>
              <a:t>3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46A011CA-7B61-4BB5-987A-9DF9D04CECCA}" type="slidenum">
              <a:rPr lang="en-US"/>
              <a:pPr/>
              <a:t>4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B997394D-6D98-4A5C-A350-AA5B6C5AC5BB}" type="slidenum">
              <a:rPr lang="en-US"/>
              <a:pPr/>
              <a:t>5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DF10A4D3-491D-4FDB-8400-53BE435D55FC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F61E0EB7-A497-422B-9CA7-4D670EB1FA4E}" type="slidenum">
              <a:rPr lang="en-US"/>
              <a:pPr/>
              <a:t>7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F61E0EB7-A497-422B-9CA7-4D670EB1FA4E}" type="slidenum">
              <a:rPr lang="en-US"/>
              <a:pPr/>
              <a:t>8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5241" y="10230759"/>
            <a:ext cx="3561345" cy="538559"/>
          </a:xfrm>
          <a:prstGeom prst="rect">
            <a:avLst/>
          </a:prstGeom>
          <a:ln/>
        </p:spPr>
        <p:txBody>
          <a:bodyPr lIns="108512" tIns="54256" rIns="108512" bIns="54256"/>
          <a:lstStyle/>
          <a:p>
            <a:fld id="{268D7C05-1A0E-49E6-89F3-96F3260E0427}" type="slidenum">
              <a:rPr lang="en-US"/>
              <a:pPr/>
              <a:t>9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6050" y="808038"/>
            <a:ext cx="5386388" cy="4038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95799" y="5116314"/>
            <a:ext cx="6026891" cy="48470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http:/www.navman.com/land/images/products/icn630/icn_pic3.jpg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png"/><Relationship Id="rId5" Type="http://schemas.openxmlformats.org/officeDocument/2006/relationships/image" Target="../media/image4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283779" y="3041771"/>
            <a:ext cx="8572501" cy="23987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400" dirty="0"/>
              <a:t>Chapter 1: Embedded Computing</a:t>
            </a:r>
            <a:endParaRPr lang="en-US" sz="4000" dirty="0"/>
          </a:p>
        </p:txBody>
      </p:sp>
      <p:pic>
        <p:nvPicPr>
          <p:cNvPr id="14337" name="Picture 1" descr="C:\Users\Thinkpad\Desktop\1_185051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178" y="4461828"/>
            <a:ext cx="1895475" cy="18669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2920" y="1029091"/>
            <a:ext cx="7923964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Embedded System Design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98D4AD80-70BA-424D-8404-68C97D2F1EE6}" type="slidenum">
              <a:rPr lang="en-US"/>
              <a:pPr/>
              <a:t>10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8296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Design metrics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Common metrics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Unit cost: </a:t>
            </a:r>
            <a:r>
              <a:rPr lang="en-US" sz="1800"/>
              <a:t>the monetary cost of manufacturing each copy of the system, excluding NRE cost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NRE cost (Non-Recurring Engineering cost): </a:t>
            </a:r>
            <a:r>
              <a:rPr lang="en-US" sz="1800"/>
              <a:t>The one-time monetary cost of designing the system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Size: </a:t>
            </a:r>
            <a:r>
              <a:rPr lang="en-US" sz="1800"/>
              <a:t>the physical space required by the system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Performance: </a:t>
            </a:r>
            <a:r>
              <a:rPr lang="en-US" sz="1800"/>
              <a:t>the execution time or throughput of the system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Power: </a:t>
            </a:r>
            <a:r>
              <a:rPr lang="en-US" sz="1800"/>
              <a:t>the amount of power consumed by the system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Flexibility: </a:t>
            </a:r>
            <a:r>
              <a:rPr lang="en-US" sz="1800"/>
              <a:t>the ability to change the functionality of the system without incurring heavy NRE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0D883419-B2F5-416D-BC15-2B2D84421E8C}" type="slidenum">
              <a:rPr lang="en-US"/>
              <a:pPr/>
              <a:t>11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79353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Design metrics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Common metrics (continued)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Time-to-prototype: </a:t>
            </a:r>
            <a:r>
              <a:rPr lang="en-US" sz="1800" dirty="0"/>
              <a:t>the time needed to build a working version of the system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Time-to-market: </a:t>
            </a:r>
            <a:r>
              <a:rPr lang="en-US" sz="1800" dirty="0"/>
              <a:t>the time required to develop a system to the point that it can be released and sold to customers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Maintainability: </a:t>
            </a:r>
            <a:r>
              <a:rPr lang="en-US" sz="1800" dirty="0"/>
              <a:t>the ability to modify the system after its initial release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Correctness, safety, many more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0D883419-B2F5-416D-BC15-2B2D84421E8C}" type="slidenum">
              <a:rPr lang="en-US"/>
              <a:pPr/>
              <a:t>12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5234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Design process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Top-down  /  Bottom-up</a:t>
            </a:r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Requirements</a:t>
            </a:r>
            <a:endParaRPr lang="en-US" sz="1800" dirty="0"/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Specification</a:t>
            </a:r>
            <a:endParaRPr lang="en-US" sz="1800" dirty="0"/>
          </a:p>
          <a:p>
            <a:pPr marL="741363" lvl="1" indent="-284163"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Architecture</a:t>
            </a:r>
            <a:endParaRPr lang="en-US" sz="1800" dirty="0"/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Components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System integration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灯片编号占位符 4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27CC3733-1745-466A-BB3B-7C31C47EF998}" type="slidenum">
              <a:rPr lang="en-US"/>
              <a:pPr/>
              <a:t>13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746234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Design metric competition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1524000"/>
            <a:ext cx="4114800" cy="4267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Expertise with both </a:t>
            </a:r>
            <a:r>
              <a:rPr lang="en-US" sz="2400" b="1" dirty="0"/>
              <a:t>software and hardware</a:t>
            </a:r>
            <a:r>
              <a:rPr lang="en-US" sz="2400" dirty="0"/>
              <a:t> is needed to optimize design metrics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Not just a hardware or software expert, as is common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A designer must be comfortable with various technologies in order to choose the best for a given application and constraints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676400"/>
            <a:ext cx="3884613" cy="2132013"/>
            <a:chOff x="528" y="1056"/>
            <a:chExt cx="2447" cy="1343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1375" y="1392"/>
              <a:ext cx="752" cy="671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2505" y="1644"/>
              <a:ext cx="0" cy="16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505" y="1560"/>
              <a:ext cx="470" cy="2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Size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2128" y="1728"/>
              <a:ext cx="37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281" y="1644"/>
              <a:ext cx="0" cy="16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280" y="1728"/>
              <a:ext cx="9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528" y="1560"/>
              <a:ext cx="846" cy="2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Performance</a:t>
              </a: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V="1">
              <a:off x="1752" y="1307"/>
              <a:ext cx="0" cy="8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1657" y="1308"/>
              <a:ext cx="18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1752" y="2064"/>
              <a:ext cx="0" cy="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657" y="2148"/>
              <a:ext cx="18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1469" y="1056"/>
              <a:ext cx="564" cy="2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Power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1564" y="2148"/>
              <a:ext cx="658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NRE cost</a:t>
              </a: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2222" y="1885"/>
              <a:ext cx="28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1564" y="2148"/>
              <a:ext cx="0" cy="25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998" y="1560"/>
              <a:ext cx="28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V="1">
              <a:off x="1978" y="1055"/>
              <a:ext cx="0" cy="2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4800" y="4114800"/>
            <a:ext cx="4799013" cy="1827213"/>
            <a:chOff x="192" y="2592"/>
            <a:chExt cx="3023" cy="1151"/>
          </a:xfrm>
        </p:grpSpPr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216" y="3079"/>
              <a:ext cx="0" cy="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459" y="2592"/>
              <a:ext cx="908" cy="13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92" y="2596"/>
              <a:ext cx="2929" cy="1147"/>
              <a:chOff x="192" y="2596"/>
              <a:chExt cx="2929" cy="1147"/>
            </a:xfrm>
          </p:grpSpPr>
          <p:sp>
            <p:nvSpPr>
              <p:cNvPr id="14361" name="Rectangle 25"/>
              <p:cNvSpPr>
                <a:spLocks noChangeArrowheads="1"/>
              </p:cNvSpPr>
              <p:nvPr/>
            </p:nvSpPr>
            <p:spPr bwMode="auto">
              <a:xfrm>
                <a:off x="549" y="2623"/>
                <a:ext cx="2567" cy="1098"/>
              </a:xfrm>
              <a:prstGeom prst="rect">
                <a:avLst/>
              </a:prstGeom>
              <a:solidFill>
                <a:srgbClr val="80808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Rectangle 26"/>
              <p:cNvSpPr>
                <a:spLocks noChangeArrowheads="1"/>
              </p:cNvSpPr>
              <p:nvPr/>
            </p:nvSpPr>
            <p:spPr bwMode="auto">
              <a:xfrm>
                <a:off x="486" y="2596"/>
                <a:ext cx="2588" cy="1106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3" name="Rectangle 27"/>
              <p:cNvSpPr>
                <a:spLocks noChangeArrowheads="1"/>
              </p:cNvSpPr>
              <p:nvPr/>
            </p:nvSpPr>
            <p:spPr bwMode="auto">
              <a:xfrm>
                <a:off x="1433" y="3053"/>
                <a:ext cx="659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Microcontroller</a:t>
                </a:r>
              </a:p>
            </p:txBody>
          </p:sp>
          <p:sp>
            <p:nvSpPr>
              <p:cNvPr id="14364" name="Rectangle 28"/>
              <p:cNvSpPr>
                <a:spLocks noChangeArrowheads="1"/>
              </p:cNvSpPr>
              <p:nvPr/>
            </p:nvSpPr>
            <p:spPr bwMode="auto">
              <a:xfrm>
                <a:off x="951" y="2753"/>
                <a:ext cx="757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CCD preprocessor</a:t>
                </a:r>
              </a:p>
            </p:txBody>
          </p:sp>
          <p:sp>
            <p:nvSpPr>
              <p:cNvPr id="14365" name="Rectangle 29"/>
              <p:cNvSpPr>
                <a:spLocks noChangeArrowheads="1"/>
              </p:cNvSpPr>
              <p:nvPr/>
            </p:nvSpPr>
            <p:spPr bwMode="auto">
              <a:xfrm>
                <a:off x="1851" y="2753"/>
                <a:ext cx="721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Pixel coprocessor</a:t>
                </a:r>
              </a:p>
            </p:txBody>
          </p:sp>
          <p:sp>
            <p:nvSpPr>
              <p:cNvPr id="14366" name="Rectangle 30"/>
              <p:cNvSpPr>
                <a:spLocks noChangeArrowheads="1"/>
              </p:cNvSpPr>
              <p:nvPr/>
            </p:nvSpPr>
            <p:spPr bwMode="auto">
              <a:xfrm>
                <a:off x="562" y="2800"/>
                <a:ext cx="240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A2D</a:t>
                </a:r>
              </a:p>
            </p:txBody>
          </p:sp>
          <p:sp>
            <p:nvSpPr>
              <p:cNvPr id="14367" name="Rectangle 31"/>
              <p:cNvSpPr>
                <a:spLocks noChangeArrowheads="1"/>
              </p:cNvSpPr>
              <p:nvPr/>
            </p:nvSpPr>
            <p:spPr bwMode="auto">
              <a:xfrm>
                <a:off x="2743" y="2753"/>
                <a:ext cx="235" cy="116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D2A</a:t>
                </a:r>
              </a:p>
            </p:txBody>
          </p:sp>
          <p:sp>
            <p:nvSpPr>
              <p:cNvPr id="14368" name="Rectangle 32"/>
              <p:cNvSpPr>
                <a:spLocks noChangeArrowheads="1"/>
              </p:cNvSpPr>
              <p:nvPr/>
            </p:nvSpPr>
            <p:spPr bwMode="auto">
              <a:xfrm>
                <a:off x="524" y="3053"/>
                <a:ext cx="597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JPEG codec</a:t>
                </a:r>
              </a:p>
            </p:txBody>
          </p:sp>
          <p:sp>
            <p:nvSpPr>
              <p:cNvPr id="14369" name="Rectangle 33"/>
              <p:cNvSpPr>
                <a:spLocks noChangeArrowheads="1"/>
              </p:cNvSpPr>
              <p:nvPr/>
            </p:nvSpPr>
            <p:spPr bwMode="auto">
              <a:xfrm>
                <a:off x="532" y="3237"/>
                <a:ext cx="766" cy="11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DMA controller</a:t>
                </a:r>
              </a:p>
            </p:txBody>
          </p:sp>
          <p:sp>
            <p:nvSpPr>
              <p:cNvPr id="14370" name="Rectangle 34"/>
              <p:cNvSpPr>
                <a:spLocks noChangeArrowheads="1"/>
              </p:cNvSpPr>
              <p:nvPr/>
            </p:nvSpPr>
            <p:spPr bwMode="auto">
              <a:xfrm>
                <a:off x="532" y="3537"/>
                <a:ext cx="761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Memory controller</a:t>
                </a:r>
              </a:p>
            </p:txBody>
          </p:sp>
          <p:sp>
            <p:nvSpPr>
              <p:cNvPr id="14371" name="Rectangle 35"/>
              <p:cNvSpPr>
                <a:spLocks noChangeArrowheads="1"/>
              </p:cNvSpPr>
              <p:nvPr/>
            </p:nvSpPr>
            <p:spPr bwMode="auto">
              <a:xfrm>
                <a:off x="1341" y="3537"/>
                <a:ext cx="712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ISA bus interface</a:t>
                </a:r>
              </a:p>
            </p:txBody>
          </p:sp>
          <p:sp>
            <p:nvSpPr>
              <p:cNvPr id="14372" name="Rectangle 36"/>
              <p:cNvSpPr>
                <a:spLocks noChangeArrowheads="1"/>
              </p:cNvSpPr>
              <p:nvPr/>
            </p:nvSpPr>
            <p:spPr bwMode="auto">
              <a:xfrm>
                <a:off x="2114" y="3537"/>
                <a:ext cx="374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UART</a:t>
                </a:r>
              </a:p>
            </p:txBody>
          </p:sp>
          <p:sp>
            <p:nvSpPr>
              <p:cNvPr id="14373" name="Rectangle 37"/>
              <p:cNvSpPr>
                <a:spLocks noChangeArrowheads="1"/>
              </p:cNvSpPr>
              <p:nvPr/>
            </p:nvSpPr>
            <p:spPr bwMode="auto">
              <a:xfrm>
                <a:off x="2561" y="3537"/>
                <a:ext cx="417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LCD ctrl</a:t>
                </a:r>
              </a:p>
            </p:txBody>
          </p:sp>
          <p:sp>
            <p:nvSpPr>
              <p:cNvPr id="14374" name="Rectangle 38"/>
              <p:cNvSpPr>
                <a:spLocks noChangeArrowheads="1"/>
              </p:cNvSpPr>
              <p:nvPr/>
            </p:nvSpPr>
            <p:spPr bwMode="auto">
              <a:xfrm>
                <a:off x="2456" y="3237"/>
                <a:ext cx="521" cy="113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Display ctrl</a:t>
                </a:r>
              </a:p>
            </p:txBody>
          </p:sp>
          <p:sp>
            <p:nvSpPr>
              <p:cNvPr id="14375" name="Rectangle 39"/>
              <p:cNvSpPr>
                <a:spLocks noChangeArrowheads="1"/>
              </p:cNvSpPr>
              <p:nvPr/>
            </p:nvSpPr>
            <p:spPr bwMode="auto">
              <a:xfrm>
                <a:off x="2260" y="3053"/>
                <a:ext cx="717" cy="114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46800" rIns="0" bIns="46800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Multiplier/Accum</a:t>
                </a:r>
              </a:p>
            </p:txBody>
          </p:sp>
          <p:sp>
            <p:nvSpPr>
              <p:cNvPr id="14376" name="Freeform 40"/>
              <p:cNvSpPr>
                <a:spLocks noChangeArrowheads="1"/>
              </p:cNvSpPr>
              <p:nvPr/>
            </p:nvSpPr>
            <p:spPr bwMode="auto">
              <a:xfrm>
                <a:off x="847" y="2963"/>
                <a:ext cx="2015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10" y="0"/>
                  </a:cxn>
                </a:cxnLst>
                <a:rect l="0" t="0" r="r" b="b"/>
                <a:pathLst>
                  <a:path w="4810" h="1">
                    <a:moveTo>
                      <a:pt x="0" y="0"/>
                    </a:moveTo>
                    <a:lnTo>
                      <a:pt x="4810" y="0"/>
                    </a:lnTo>
                  </a:path>
                </a:pathLst>
              </a:cu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7" name="Freeform 41"/>
              <p:cNvSpPr>
                <a:spLocks noChangeArrowheads="1"/>
              </p:cNvSpPr>
              <p:nvPr/>
            </p:nvSpPr>
            <p:spPr bwMode="auto">
              <a:xfrm>
                <a:off x="846" y="3443"/>
                <a:ext cx="1848" cy="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411" y="0"/>
                  </a:cxn>
                </a:cxnLst>
                <a:rect l="0" t="0" r="r" b="b"/>
                <a:pathLst>
                  <a:path w="4411" h="4">
                    <a:moveTo>
                      <a:pt x="0" y="4"/>
                    </a:moveTo>
                    <a:lnTo>
                      <a:pt x="4411" y="0"/>
                    </a:lnTo>
                  </a:path>
                </a:pathLst>
              </a:custGeom>
              <a:solidFill>
                <a:srgbClr val="FFFFFF"/>
              </a:solidFill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>
                <a:off x="1697" y="3652"/>
                <a:ext cx="65" cy="91"/>
                <a:chOff x="1697" y="3652"/>
                <a:chExt cx="65" cy="91"/>
              </a:xfrm>
            </p:grpSpPr>
            <p:sp>
              <p:nvSpPr>
                <p:cNvPr id="14379" name="Line 43"/>
                <p:cNvSpPr>
                  <a:spLocks noChangeShapeType="1"/>
                </p:cNvSpPr>
                <p:nvPr/>
              </p:nvSpPr>
              <p:spPr bwMode="auto">
                <a:xfrm>
                  <a:off x="1730" y="3693"/>
                  <a:ext cx="0" cy="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0" name="Freeform 44"/>
                <p:cNvSpPr>
                  <a:spLocks noChangeArrowheads="1"/>
                </p:cNvSpPr>
                <p:nvPr/>
              </p:nvSpPr>
              <p:spPr bwMode="auto">
                <a:xfrm>
                  <a:off x="1698" y="365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1" name="Freeform 45"/>
                <p:cNvSpPr>
                  <a:spLocks noChangeArrowheads="1"/>
                </p:cNvSpPr>
                <p:nvPr/>
              </p:nvSpPr>
              <p:spPr bwMode="auto">
                <a:xfrm>
                  <a:off x="1697" y="370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2273" y="3652"/>
                <a:ext cx="65" cy="91"/>
                <a:chOff x="2273" y="3652"/>
                <a:chExt cx="65" cy="91"/>
              </a:xfrm>
            </p:grpSpPr>
            <p:sp>
              <p:nvSpPr>
                <p:cNvPr id="14383" name="Line 47"/>
                <p:cNvSpPr>
                  <a:spLocks noChangeShapeType="1"/>
                </p:cNvSpPr>
                <p:nvPr/>
              </p:nvSpPr>
              <p:spPr bwMode="auto">
                <a:xfrm>
                  <a:off x="2306" y="3693"/>
                  <a:ext cx="0" cy="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4" name="Freeform 48"/>
                <p:cNvSpPr>
                  <a:spLocks noChangeArrowheads="1"/>
                </p:cNvSpPr>
                <p:nvPr/>
              </p:nvSpPr>
              <p:spPr bwMode="auto">
                <a:xfrm>
                  <a:off x="2274" y="365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5" name="Freeform 49"/>
                <p:cNvSpPr>
                  <a:spLocks noChangeArrowheads="1"/>
                </p:cNvSpPr>
                <p:nvPr/>
              </p:nvSpPr>
              <p:spPr bwMode="auto">
                <a:xfrm>
                  <a:off x="2273" y="370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926" y="3652"/>
                <a:ext cx="65" cy="91"/>
                <a:chOff x="926" y="3652"/>
                <a:chExt cx="65" cy="91"/>
              </a:xfrm>
            </p:grpSpPr>
            <p:sp>
              <p:nvSpPr>
                <p:cNvPr id="14387" name="Line 51"/>
                <p:cNvSpPr>
                  <a:spLocks noChangeShapeType="1"/>
                </p:cNvSpPr>
                <p:nvPr/>
              </p:nvSpPr>
              <p:spPr bwMode="auto">
                <a:xfrm>
                  <a:off x="959" y="3693"/>
                  <a:ext cx="0" cy="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8" name="Freeform 52"/>
                <p:cNvSpPr>
                  <a:spLocks noChangeArrowheads="1"/>
                </p:cNvSpPr>
                <p:nvPr/>
              </p:nvSpPr>
              <p:spPr bwMode="auto">
                <a:xfrm>
                  <a:off x="927" y="365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9" name="Freeform 53"/>
                <p:cNvSpPr>
                  <a:spLocks noChangeArrowheads="1"/>
                </p:cNvSpPr>
                <p:nvPr/>
              </p:nvSpPr>
              <p:spPr bwMode="auto">
                <a:xfrm>
                  <a:off x="926" y="370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4"/>
              <p:cNvGrpSpPr>
                <a:grpSpLocks/>
              </p:cNvGrpSpPr>
              <p:nvPr/>
            </p:nvGrpSpPr>
            <p:grpSpPr bwMode="auto">
              <a:xfrm>
                <a:off x="813" y="3444"/>
                <a:ext cx="65" cy="92"/>
                <a:chOff x="813" y="3444"/>
                <a:chExt cx="65" cy="92"/>
              </a:xfrm>
            </p:grpSpPr>
            <p:sp>
              <p:nvSpPr>
                <p:cNvPr id="14391" name="Line 55"/>
                <p:cNvSpPr>
                  <a:spLocks noChangeShapeType="1"/>
                </p:cNvSpPr>
                <p:nvPr/>
              </p:nvSpPr>
              <p:spPr bwMode="auto">
                <a:xfrm>
                  <a:off x="846" y="3485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2" name="Freeform 56"/>
                <p:cNvSpPr>
                  <a:spLocks noChangeArrowheads="1"/>
                </p:cNvSpPr>
                <p:nvPr/>
              </p:nvSpPr>
              <p:spPr bwMode="auto">
                <a:xfrm>
                  <a:off x="814" y="3444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6" y="150"/>
                    </a:cxn>
                    <a:cxn ang="0">
                      <a:pos x="77" y="0"/>
                    </a:cxn>
                    <a:cxn ang="0">
                      <a:pos x="0" y="150"/>
                    </a:cxn>
                    <a:cxn ang="0">
                      <a:pos x="156" y="150"/>
                    </a:cxn>
                  </a:cxnLst>
                  <a:rect l="0" t="0" r="r" b="b"/>
                  <a:pathLst>
                    <a:path w="156" h="150">
                      <a:moveTo>
                        <a:pt x="156" y="150"/>
                      </a:moveTo>
                      <a:lnTo>
                        <a:pt x="77" y="0"/>
                      </a:lnTo>
                      <a:lnTo>
                        <a:pt x="0" y="150"/>
                      </a:lnTo>
                      <a:lnTo>
                        <a:pt x="156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3" name="Freeform 57"/>
                <p:cNvSpPr>
                  <a:spLocks noChangeArrowheads="1"/>
                </p:cNvSpPr>
                <p:nvPr/>
              </p:nvSpPr>
              <p:spPr bwMode="auto">
                <a:xfrm>
                  <a:off x="813" y="3494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5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58"/>
              <p:cNvGrpSpPr>
                <a:grpSpLocks/>
              </p:cNvGrpSpPr>
              <p:nvPr/>
            </p:nvGrpSpPr>
            <p:grpSpPr bwMode="auto">
              <a:xfrm>
                <a:off x="2665" y="3352"/>
                <a:ext cx="65" cy="91"/>
                <a:chOff x="2665" y="3352"/>
                <a:chExt cx="65" cy="91"/>
              </a:xfrm>
            </p:grpSpPr>
            <p:sp>
              <p:nvSpPr>
                <p:cNvPr id="14395" name="Line 59"/>
                <p:cNvSpPr>
                  <a:spLocks noChangeShapeType="1"/>
                </p:cNvSpPr>
                <p:nvPr/>
              </p:nvSpPr>
              <p:spPr bwMode="auto">
                <a:xfrm>
                  <a:off x="2698" y="3394"/>
                  <a:ext cx="0" cy="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6" name="Freeform 60"/>
                <p:cNvSpPr>
                  <a:spLocks noChangeArrowheads="1"/>
                </p:cNvSpPr>
                <p:nvPr/>
              </p:nvSpPr>
              <p:spPr bwMode="auto">
                <a:xfrm>
                  <a:off x="2665" y="335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6" y="149"/>
                    </a:cxn>
                    <a:cxn ang="0">
                      <a:pos x="77" y="0"/>
                    </a:cxn>
                    <a:cxn ang="0">
                      <a:pos x="0" y="149"/>
                    </a:cxn>
                    <a:cxn ang="0">
                      <a:pos x="156" y="149"/>
                    </a:cxn>
                  </a:cxnLst>
                  <a:rect l="0" t="0" r="r" b="b"/>
                  <a:pathLst>
                    <a:path w="156" h="149">
                      <a:moveTo>
                        <a:pt x="156" y="149"/>
                      </a:moveTo>
                      <a:lnTo>
                        <a:pt x="77" y="0"/>
                      </a:lnTo>
                      <a:lnTo>
                        <a:pt x="0" y="149"/>
                      </a:lnTo>
                      <a:lnTo>
                        <a:pt x="156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7" name="Freeform 61"/>
                <p:cNvSpPr>
                  <a:spLocks noChangeArrowheads="1"/>
                </p:cNvSpPr>
                <p:nvPr/>
              </p:nvSpPr>
              <p:spPr bwMode="auto">
                <a:xfrm>
                  <a:off x="2665" y="3402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49"/>
                    </a:cxn>
                    <a:cxn ang="0">
                      <a:pos x="15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5" h="149">
                      <a:moveTo>
                        <a:pt x="0" y="0"/>
                      </a:moveTo>
                      <a:lnTo>
                        <a:pt x="79" y="149"/>
                      </a:lnTo>
                      <a:lnTo>
                        <a:pt x="1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2747" y="3352"/>
                <a:ext cx="64" cy="183"/>
                <a:chOff x="2747" y="3352"/>
                <a:chExt cx="64" cy="183"/>
              </a:xfrm>
            </p:grpSpPr>
            <p:sp>
              <p:nvSpPr>
                <p:cNvPr id="14399" name="Line 63"/>
                <p:cNvSpPr>
                  <a:spLocks noChangeShapeType="1"/>
                </p:cNvSpPr>
                <p:nvPr/>
              </p:nvSpPr>
              <p:spPr bwMode="auto">
                <a:xfrm>
                  <a:off x="2780" y="3352"/>
                  <a:ext cx="0" cy="142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0" name="Freeform 64"/>
                <p:cNvSpPr>
                  <a:spLocks noChangeArrowheads="1"/>
                </p:cNvSpPr>
                <p:nvPr/>
              </p:nvSpPr>
              <p:spPr bwMode="auto">
                <a:xfrm>
                  <a:off x="2747" y="3494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65"/>
              <p:cNvGrpSpPr>
                <a:grpSpLocks/>
              </p:cNvGrpSpPr>
              <p:nvPr/>
            </p:nvGrpSpPr>
            <p:grpSpPr bwMode="auto">
              <a:xfrm>
                <a:off x="1701" y="3444"/>
                <a:ext cx="65" cy="92"/>
                <a:chOff x="1701" y="3444"/>
                <a:chExt cx="65" cy="92"/>
              </a:xfrm>
            </p:grpSpPr>
            <p:sp>
              <p:nvSpPr>
                <p:cNvPr id="14402" name="Line 66"/>
                <p:cNvSpPr>
                  <a:spLocks noChangeShapeType="1"/>
                </p:cNvSpPr>
                <p:nvPr/>
              </p:nvSpPr>
              <p:spPr bwMode="auto">
                <a:xfrm>
                  <a:off x="1734" y="3485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3" name="Freeform 67"/>
                <p:cNvSpPr>
                  <a:spLocks noChangeArrowheads="1"/>
                </p:cNvSpPr>
                <p:nvPr/>
              </p:nvSpPr>
              <p:spPr bwMode="auto">
                <a:xfrm>
                  <a:off x="1702" y="3444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4" name="Freeform 68"/>
                <p:cNvSpPr>
                  <a:spLocks noChangeArrowheads="1"/>
                </p:cNvSpPr>
                <p:nvPr/>
              </p:nvSpPr>
              <p:spPr bwMode="auto">
                <a:xfrm>
                  <a:off x="1701" y="3494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69"/>
              <p:cNvGrpSpPr>
                <a:grpSpLocks/>
              </p:cNvGrpSpPr>
              <p:nvPr/>
            </p:nvGrpSpPr>
            <p:grpSpPr bwMode="auto">
              <a:xfrm>
                <a:off x="2277" y="3444"/>
                <a:ext cx="65" cy="92"/>
                <a:chOff x="2277" y="3444"/>
                <a:chExt cx="65" cy="92"/>
              </a:xfrm>
            </p:grpSpPr>
            <p:sp>
              <p:nvSpPr>
                <p:cNvPr id="14406" name="Line 70"/>
                <p:cNvSpPr>
                  <a:spLocks noChangeShapeType="1"/>
                </p:cNvSpPr>
                <p:nvPr/>
              </p:nvSpPr>
              <p:spPr bwMode="auto">
                <a:xfrm>
                  <a:off x="2310" y="3485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7" name="Freeform 71"/>
                <p:cNvSpPr>
                  <a:spLocks noChangeArrowheads="1"/>
                </p:cNvSpPr>
                <p:nvPr/>
              </p:nvSpPr>
              <p:spPr bwMode="auto">
                <a:xfrm>
                  <a:off x="2278" y="3444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8" name="Freeform 72"/>
                <p:cNvSpPr>
                  <a:spLocks noChangeArrowheads="1"/>
                </p:cNvSpPr>
                <p:nvPr/>
              </p:nvSpPr>
              <p:spPr bwMode="auto">
                <a:xfrm>
                  <a:off x="2277" y="3494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73"/>
              <p:cNvGrpSpPr>
                <a:grpSpLocks/>
              </p:cNvGrpSpPr>
              <p:nvPr/>
            </p:nvGrpSpPr>
            <p:grpSpPr bwMode="auto">
              <a:xfrm>
                <a:off x="813" y="2961"/>
                <a:ext cx="65" cy="91"/>
                <a:chOff x="813" y="2961"/>
                <a:chExt cx="65" cy="91"/>
              </a:xfrm>
            </p:grpSpPr>
            <p:sp>
              <p:nvSpPr>
                <p:cNvPr id="14410" name="Line 74"/>
                <p:cNvSpPr>
                  <a:spLocks noChangeShapeType="1"/>
                </p:cNvSpPr>
                <p:nvPr/>
              </p:nvSpPr>
              <p:spPr bwMode="auto">
                <a:xfrm>
                  <a:off x="846" y="3002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1" name="Freeform 75"/>
                <p:cNvSpPr>
                  <a:spLocks noChangeArrowheads="1"/>
                </p:cNvSpPr>
                <p:nvPr/>
              </p:nvSpPr>
              <p:spPr bwMode="auto">
                <a:xfrm>
                  <a:off x="814" y="2961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6" y="149"/>
                    </a:cxn>
                    <a:cxn ang="0">
                      <a:pos x="77" y="0"/>
                    </a:cxn>
                    <a:cxn ang="0">
                      <a:pos x="0" y="149"/>
                    </a:cxn>
                    <a:cxn ang="0">
                      <a:pos x="156" y="149"/>
                    </a:cxn>
                  </a:cxnLst>
                  <a:rect l="0" t="0" r="r" b="b"/>
                  <a:pathLst>
                    <a:path w="156" h="149">
                      <a:moveTo>
                        <a:pt x="156" y="149"/>
                      </a:moveTo>
                      <a:lnTo>
                        <a:pt x="77" y="0"/>
                      </a:lnTo>
                      <a:lnTo>
                        <a:pt x="0" y="149"/>
                      </a:lnTo>
                      <a:lnTo>
                        <a:pt x="156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12" name="Freeform 76"/>
                <p:cNvSpPr>
                  <a:spLocks noChangeArrowheads="1"/>
                </p:cNvSpPr>
                <p:nvPr/>
              </p:nvSpPr>
              <p:spPr bwMode="auto">
                <a:xfrm>
                  <a:off x="813" y="3010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5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77"/>
              <p:cNvGrpSpPr>
                <a:grpSpLocks/>
              </p:cNvGrpSpPr>
              <p:nvPr/>
            </p:nvGrpSpPr>
            <p:grpSpPr bwMode="auto">
              <a:xfrm>
                <a:off x="1291" y="2868"/>
                <a:ext cx="65" cy="92"/>
                <a:chOff x="1291" y="2868"/>
                <a:chExt cx="65" cy="92"/>
              </a:xfrm>
            </p:grpSpPr>
            <p:sp>
              <p:nvSpPr>
                <p:cNvPr id="14414" name="Line 78"/>
                <p:cNvSpPr>
                  <a:spLocks noChangeShapeType="1"/>
                </p:cNvSpPr>
                <p:nvPr/>
              </p:nvSpPr>
              <p:spPr bwMode="auto">
                <a:xfrm>
                  <a:off x="1324" y="2909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5" name="Freeform 79"/>
                <p:cNvSpPr>
                  <a:spLocks noChangeArrowheads="1"/>
                </p:cNvSpPr>
                <p:nvPr/>
              </p:nvSpPr>
              <p:spPr bwMode="auto">
                <a:xfrm>
                  <a:off x="1292" y="2868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16" name="Freeform 80"/>
                <p:cNvSpPr>
                  <a:spLocks noChangeArrowheads="1"/>
                </p:cNvSpPr>
                <p:nvPr/>
              </p:nvSpPr>
              <p:spPr bwMode="auto">
                <a:xfrm>
                  <a:off x="1291" y="2918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1"/>
              <p:cNvGrpSpPr>
                <a:grpSpLocks/>
              </p:cNvGrpSpPr>
              <p:nvPr/>
            </p:nvGrpSpPr>
            <p:grpSpPr bwMode="auto">
              <a:xfrm>
                <a:off x="2177" y="2868"/>
                <a:ext cx="65" cy="92"/>
                <a:chOff x="2177" y="2868"/>
                <a:chExt cx="65" cy="92"/>
              </a:xfrm>
            </p:grpSpPr>
            <p:sp>
              <p:nvSpPr>
                <p:cNvPr id="14418" name="Line 82"/>
                <p:cNvSpPr>
                  <a:spLocks noChangeShapeType="1"/>
                </p:cNvSpPr>
                <p:nvPr/>
              </p:nvSpPr>
              <p:spPr bwMode="auto">
                <a:xfrm>
                  <a:off x="2210" y="2909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9" name="Freeform 83"/>
                <p:cNvSpPr>
                  <a:spLocks noChangeArrowheads="1"/>
                </p:cNvSpPr>
                <p:nvPr/>
              </p:nvSpPr>
              <p:spPr bwMode="auto">
                <a:xfrm>
                  <a:off x="2178" y="2868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155" y="150"/>
                    </a:cxn>
                    <a:cxn ang="0">
                      <a:pos x="76" y="0"/>
                    </a:cxn>
                    <a:cxn ang="0">
                      <a:pos x="0" y="150"/>
                    </a:cxn>
                    <a:cxn ang="0">
                      <a:pos x="155" y="150"/>
                    </a:cxn>
                  </a:cxnLst>
                  <a:rect l="0" t="0" r="r" b="b"/>
                  <a:pathLst>
                    <a:path w="155" h="150">
                      <a:moveTo>
                        <a:pt x="155" y="150"/>
                      </a:moveTo>
                      <a:lnTo>
                        <a:pt x="76" y="0"/>
                      </a:lnTo>
                      <a:lnTo>
                        <a:pt x="0" y="150"/>
                      </a:lnTo>
                      <a:lnTo>
                        <a:pt x="15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20" name="Freeform 84"/>
                <p:cNvSpPr>
                  <a:spLocks noChangeArrowheads="1"/>
                </p:cNvSpPr>
                <p:nvPr/>
              </p:nvSpPr>
              <p:spPr bwMode="auto">
                <a:xfrm>
                  <a:off x="2177" y="2918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85"/>
              <p:cNvGrpSpPr>
                <a:grpSpLocks/>
              </p:cNvGrpSpPr>
              <p:nvPr/>
            </p:nvGrpSpPr>
            <p:grpSpPr bwMode="auto">
              <a:xfrm>
                <a:off x="2830" y="2868"/>
                <a:ext cx="64" cy="91"/>
                <a:chOff x="2830" y="2868"/>
                <a:chExt cx="64" cy="91"/>
              </a:xfrm>
            </p:grpSpPr>
            <p:sp>
              <p:nvSpPr>
                <p:cNvPr id="1442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862" y="2909"/>
                  <a:ext cx="0" cy="52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3" name="Freeform 87"/>
                <p:cNvSpPr>
                  <a:spLocks noChangeArrowheads="1"/>
                </p:cNvSpPr>
                <p:nvPr/>
              </p:nvSpPr>
              <p:spPr bwMode="auto">
                <a:xfrm>
                  <a:off x="2830" y="2868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156" y="150"/>
                    </a:cxn>
                    <a:cxn ang="0">
                      <a:pos x="77" y="0"/>
                    </a:cxn>
                    <a:cxn ang="0">
                      <a:pos x="0" y="150"/>
                    </a:cxn>
                    <a:cxn ang="0">
                      <a:pos x="156" y="150"/>
                    </a:cxn>
                  </a:cxnLst>
                  <a:rect l="0" t="0" r="r" b="b"/>
                  <a:pathLst>
                    <a:path w="156" h="150">
                      <a:moveTo>
                        <a:pt x="156" y="150"/>
                      </a:moveTo>
                      <a:lnTo>
                        <a:pt x="77" y="0"/>
                      </a:lnTo>
                      <a:lnTo>
                        <a:pt x="0" y="150"/>
                      </a:lnTo>
                      <a:lnTo>
                        <a:pt x="156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88"/>
              <p:cNvGrpSpPr>
                <a:grpSpLocks/>
              </p:cNvGrpSpPr>
              <p:nvPr/>
            </p:nvGrpSpPr>
            <p:grpSpPr bwMode="auto">
              <a:xfrm>
                <a:off x="2697" y="2961"/>
                <a:ext cx="65" cy="91"/>
                <a:chOff x="2697" y="2961"/>
                <a:chExt cx="65" cy="91"/>
              </a:xfrm>
            </p:grpSpPr>
            <p:sp>
              <p:nvSpPr>
                <p:cNvPr id="14425" name="Line 89"/>
                <p:cNvSpPr>
                  <a:spLocks noChangeShapeType="1"/>
                </p:cNvSpPr>
                <p:nvPr/>
              </p:nvSpPr>
              <p:spPr bwMode="auto">
                <a:xfrm>
                  <a:off x="2730" y="3002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6" name="Freeform 90"/>
                <p:cNvSpPr>
                  <a:spLocks noChangeArrowheads="1"/>
                </p:cNvSpPr>
                <p:nvPr/>
              </p:nvSpPr>
              <p:spPr bwMode="auto">
                <a:xfrm>
                  <a:off x="2698" y="2961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27" name="Freeform 91"/>
                <p:cNvSpPr>
                  <a:spLocks noChangeArrowheads="1"/>
                </p:cNvSpPr>
                <p:nvPr/>
              </p:nvSpPr>
              <p:spPr bwMode="auto">
                <a:xfrm>
                  <a:off x="2697" y="3010"/>
                  <a:ext cx="65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92"/>
              <p:cNvGrpSpPr>
                <a:grpSpLocks/>
              </p:cNvGrpSpPr>
              <p:nvPr/>
            </p:nvGrpSpPr>
            <p:grpSpPr bwMode="auto">
              <a:xfrm>
                <a:off x="1755" y="2961"/>
                <a:ext cx="65" cy="91"/>
                <a:chOff x="1755" y="2961"/>
                <a:chExt cx="65" cy="91"/>
              </a:xfrm>
            </p:grpSpPr>
            <p:sp>
              <p:nvSpPr>
                <p:cNvPr id="14429" name="Line 93"/>
                <p:cNvSpPr>
                  <a:spLocks noChangeShapeType="1"/>
                </p:cNvSpPr>
                <p:nvPr/>
              </p:nvSpPr>
              <p:spPr bwMode="auto">
                <a:xfrm>
                  <a:off x="1789" y="3002"/>
                  <a:ext cx="0" cy="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0" name="Freeform 94"/>
                <p:cNvSpPr>
                  <a:spLocks noChangeArrowheads="1"/>
                </p:cNvSpPr>
                <p:nvPr/>
              </p:nvSpPr>
              <p:spPr bwMode="auto">
                <a:xfrm>
                  <a:off x="1757" y="2961"/>
                  <a:ext cx="64" cy="41"/>
                </a:xfrm>
                <a:custGeom>
                  <a:avLst/>
                  <a:gdLst/>
                  <a:ahLst/>
                  <a:cxnLst>
                    <a:cxn ang="0">
                      <a:pos x="155" y="149"/>
                    </a:cxn>
                    <a:cxn ang="0">
                      <a:pos x="76" y="0"/>
                    </a:cxn>
                    <a:cxn ang="0">
                      <a:pos x="0" y="149"/>
                    </a:cxn>
                    <a:cxn ang="0">
                      <a:pos x="155" y="149"/>
                    </a:cxn>
                  </a:cxnLst>
                  <a:rect l="0" t="0" r="r" b="b"/>
                  <a:pathLst>
                    <a:path w="155" h="149">
                      <a:moveTo>
                        <a:pt x="155" y="149"/>
                      </a:moveTo>
                      <a:lnTo>
                        <a:pt x="76" y="0"/>
                      </a:lnTo>
                      <a:lnTo>
                        <a:pt x="0" y="149"/>
                      </a:lnTo>
                      <a:lnTo>
                        <a:pt x="155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1" name="Freeform 95"/>
                <p:cNvSpPr>
                  <a:spLocks noChangeArrowheads="1"/>
                </p:cNvSpPr>
                <p:nvPr/>
              </p:nvSpPr>
              <p:spPr bwMode="auto">
                <a:xfrm>
                  <a:off x="1755" y="3010"/>
                  <a:ext cx="64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9" y="150"/>
                    </a:cxn>
                    <a:cxn ang="0">
                      <a:pos x="15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6" h="150">
                      <a:moveTo>
                        <a:pt x="0" y="0"/>
                      </a:moveTo>
                      <a:lnTo>
                        <a:pt x="79" y="150"/>
                      </a:lnTo>
                      <a:lnTo>
                        <a:pt x="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32" name="Rectangle 96"/>
              <p:cNvSpPr>
                <a:spLocks noChangeArrowheads="1"/>
              </p:cNvSpPr>
              <p:nvPr/>
            </p:nvSpPr>
            <p:spPr bwMode="auto">
              <a:xfrm>
                <a:off x="579" y="2617"/>
                <a:ext cx="631" cy="9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Digital camera chip</a:t>
                </a:r>
              </a:p>
            </p:txBody>
          </p:sp>
          <p:sp>
            <p:nvSpPr>
              <p:cNvPr id="14433" name="Oval 97"/>
              <p:cNvSpPr>
                <a:spLocks noChangeArrowheads="1"/>
              </p:cNvSpPr>
              <p:nvPr/>
            </p:nvSpPr>
            <p:spPr bwMode="auto">
              <a:xfrm>
                <a:off x="192" y="2736"/>
                <a:ext cx="59" cy="204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4" name="Rectangle 98"/>
              <p:cNvSpPr>
                <a:spLocks noChangeArrowheads="1"/>
              </p:cNvSpPr>
              <p:nvPr/>
            </p:nvSpPr>
            <p:spPr bwMode="auto">
              <a:xfrm>
                <a:off x="347" y="2741"/>
                <a:ext cx="59" cy="204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5" name="Rectangle 99"/>
              <p:cNvSpPr>
                <a:spLocks noChangeArrowheads="1"/>
              </p:cNvSpPr>
              <p:nvPr/>
            </p:nvSpPr>
            <p:spPr bwMode="auto">
              <a:xfrm>
                <a:off x="192" y="2942"/>
                <a:ext cx="128" cy="9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lens</a:t>
                </a:r>
              </a:p>
            </p:txBody>
          </p:sp>
          <p:sp>
            <p:nvSpPr>
              <p:cNvPr id="14436" name="Rectangle 100"/>
              <p:cNvSpPr>
                <a:spLocks noChangeArrowheads="1"/>
              </p:cNvSpPr>
              <p:nvPr/>
            </p:nvSpPr>
            <p:spPr bwMode="auto">
              <a:xfrm>
                <a:off x="282" y="2678"/>
                <a:ext cx="163" cy="9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CCD</a:t>
                </a:r>
              </a:p>
            </p:txBody>
          </p:sp>
          <p:sp>
            <p:nvSpPr>
              <p:cNvPr id="14437" name="Freeform 101"/>
              <p:cNvSpPr>
                <a:spLocks/>
              </p:cNvSpPr>
              <p:nvPr/>
            </p:nvSpPr>
            <p:spPr bwMode="auto">
              <a:xfrm>
                <a:off x="805" y="2843"/>
                <a:ext cx="146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0" y="1"/>
                  </a:cxn>
                </a:cxnLst>
                <a:rect l="0" t="0" r="r" b="b"/>
                <a:pathLst>
                  <a:path w="350" h="1">
                    <a:moveTo>
                      <a:pt x="0" y="0"/>
                    </a:moveTo>
                    <a:lnTo>
                      <a:pt x="350" y="1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8" name="Line 102"/>
              <p:cNvSpPr>
                <a:spLocks noChangeShapeType="1"/>
              </p:cNvSpPr>
              <p:nvPr/>
            </p:nvSpPr>
            <p:spPr bwMode="auto">
              <a:xfrm>
                <a:off x="411" y="2860"/>
                <a:ext cx="150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9" name="Line 103"/>
              <p:cNvSpPr>
                <a:spLocks noChangeShapeType="1"/>
              </p:cNvSpPr>
              <p:nvPr/>
            </p:nvSpPr>
            <p:spPr bwMode="auto">
              <a:xfrm>
                <a:off x="251" y="2863"/>
                <a:ext cx="95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" name="Freeform 104"/>
              <p:cNvSpPr>
                <a:spLocks/>
              </p:cNvSpPr>
              <p:nvPr/>
            </p:nvSpPr>
            <p:spPr bwMode="auto">
              <a:xfrm>
                <a:off x="2984" y="2815"/>
                <a:ext cx="137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0" y="0"/>
                    </a:moveTo>
                    <a:lnTo>
                      <a:pt x="33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1" name="Line 105"/>
              <p:cNvSpPr>
                <a:spLocks noChangeShapeType="1"/>
              </p:cNvSpPr>
              <p:nvPr/>
            </p:nvSpPr>
            <p:spPr bwMode="auto">
              <a:xfrm flipH="1">
                <a:off x="405" y="2778"/>
                <a:ext cx="546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2" name="Line 106"/>
              <p:cNvSpPr>
                <a:spLocks noChangeShapeType="1"/>
              </p:cNvSpPr>
              <p:nvPr/>
            </p:nvSpPr>
            <p:spPr bwMode="auto">
              <a:xfrm>
                <a:off x="1788" y="3166"/>
                <a:ext cx="0" cy="28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3" name="Line 107"/>
              <p:cNvSpPr>
                <a:spLocks noChangeShapeType="1"/>
              </p:cNvSpPr>
              <p:nvPr/>
            </p:nvSpPr>
            <p:spPr bwMode="auto">
              <a:xfrm>
                <a:off x="846" y="3394"/>
                <a:ext cx="0" cy="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4" name="Freeform 108"/>
              <p:cNvSpPr>
                <a:spLocks noChangeArrowheads="1"/>
              </p:cNvSpPr>
              <p:nvPr/>
            </p:nvSpPr>
            <p:spPr bwMode="auto">
              <a:xfrm>
                <a:off x="814" y="3352"/>
                <a:ext cx="64" cy="41"/>
              </a:xfrm>
              <a:custGeom>
                <a:avLst/>
                <a:gdLst/>
                <a:ahLst/>
                <a:cxnLst>
                  <a:cxn ang="0">
                    <a:pos x="156" y="149"/>
                  </a:cxn>
                  <a:cxn ang="0">
                    <a:pos x="77" y="0"/>
                  </a:cxn>
                  <a:cxn ang="0">
                    <a:pos x="0" y="149"/>
                  </a:cxn>
                  <a:cxn ang="0">
                    <a:pos x="156" y="149"/>
                  </a:cxn>
                </a:cxnLst>
                <a:rect l="0" t="0" r="r" b="b"/>
                <a:pathLst>
                  <a:path w="156" h="149">
                    <a:moveTo>
                      <a:pt x="156" y="149"/>
                    </a:moveTo>
                    <a:lnTo>
                      <a:pt x="77" y="0"/>
                    </a:lnTo>
                    <a:lnTo>
                      <a:pt x="0" y="149"/>
                    </a:lnTo>
                    <a:lnTo>
                      <a:pt x="156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Freeform 109"/>
              <p:cNvSpPr>
                <a:spLocks noChangeArrowheads="1"/>
              </p:cNvSpPr>
              <p:nvPr/>
            </p:nvSpPr>
            <p:spPr bwMode="auto">
              <a:xfrm>
                <a:off x="813" y="3402"/>
                <a:ext cx="64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149"/>
                  </a:cxn>
                  <a:cxn ang="0">
                    <a:pos x="155" y="0"/>
                  </a:cxn>
                  <a:cxn ang="0">
                    <a:pos x="0" y="0"/>
                  </a:cxn>
                </a:cxnLst>
                <a:rect l="0" t="0" r="r" b="b"/>
                <a:pathLst>
                  <a:path w="155" h="149">
                    <a:moveTo>
                      <a:pt x="0" y="0"/>
                    </a:moveTo>
                    <a:lnTo>
                      <a:pt x="79" y="149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6" name="Freeform 110"/>
              <p:cNvSpPr>
                <a:spLocks/>
              </p:cNvSpPr>
              <p:nvPr/>
            </p:nvSpPr>
            <p:spPr bwMode="auto">
              <a:xfrm>
                <a:off x="2984" y="3588"/>
                <a:ext cx="137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0" y="0"/>
                    </a:moveTo>
                    <a:lnTo>
                      <a:pt x="330" y="0"/>
                    </a:lnTo>
                  </a:path>
                </a:pathLst>
              </a:custGeom>
              <a:noFill/>
              <a:ln w="9360" cap="sq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447" name="Text Box 111"/>
          <p:cNvSpPr txBox="1">
            <a:spLocks noChangeArrowheads="1"/>
          </p:cNvSpPr>
          <p:nvPr/>
        </p:nvSpPr>
        <p:spPr bwMode="auto">
          <a:xfrm>
            <a:off x="5334000" y="5029200"/>
            <a:ext cx="11430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Hardware</a:t>
            </a:r>
          </a:p>
        </p:txBody>
      </p:sp>
      <p:sp>
        <p:nvSpPr>
          <p:cNvPr id="14448" name="Text Box 112"/>
          <p:cNvSpPr txBox="1">
            <a:spLocks noChangeArrowheads="1"/>
          </p:cNvSpPr>
          <p:nvPr/>
        </p:nvSpPr>
        <p:spPr bwMode="auto">
          <a:xfrm>
            <a:off x="5410200" y="5410200"/>
            <a:ext cx="11430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Software</a:t>
            </a:r>
          </a:p>
        </p:txBody>
      </p:sp>
      <p:sp>
        <p:nvSpPr>
          <p:cNvPr id="14449" name="Freeform 113"/>
          <p:cNvSpPr>
            <a:spLocks/>
          </p:cNvSpPr>
          <p:nvPr/>
        </p:nvSpPr>
        <p:spPr bwMode="auto">
          <a:xfrm>
            <a:off x="2971800" y="5029200"/>
            <a:ext cx="2514600" cy="533400"/>
          </a:xfrm>
          <a:custGeom>
            <a:avLst/>
            <a:gdLst/>
            <a:ahLst/>
            <a:cxnLst>
              <a:cxn ang="0">
                <a:pos x="1584" y="336"/>
              </a:cxn>
              <a:cxn ang="0">
                <a:pos x="144" y="192"/>
              </a:cxn>
              <a:cxn ang="0">
                <a:pos x="0" y="0"/>
              </a:cxn>
            </a:cxnLst>
            <a:rect l="0" t="0" r="r" b="b"/>
            <a:pathLst>
              <a:path w="1584" h="336">
                <a:moveTo>
                  <a:pt x="1584" y="336"/>
                </a:moveTo>
                <a:lnTo>
                  <a:pt x="144" y="192"/>
                </a:lnTo>
                <a:lnTo>
                  <a:pt x="0" y="0"/>
                </a:ln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0" name="Freeform 114"/>
          <p:cNvSpPr>
            <a:spLocks/>
          </p:cNvSpPr>
          <p:nvPr/>
        </p:nvSpPr>
        <p:spPr bwMode="auto">
          <a:xfrm>
            <a:off x="1752600" y="4711700"/>
            <a:ext cx="3657600" cy="469900"/>
          </a:xfrm>
          <a:custGeom>
            <a:avLst/>
            <a:gdLst/>
            <a:ahLst/>
            <a:cxnLst>
              <a:cxn ang="0">
                <a:pos x="2304" y="296"/>
              </a:cxn>
              <a:cxn ang="0">
                <a:pos x="784" y="32"/>
              </a:cxn>
              <a:cxn ang="0">
                <a:pos x="0" y="104"/>
              </a:cxn>
            </a:cxnLst>
            <a:rect l="0" t="0" r="r" b="b"/>
            <a:pathLst>
              <a:path w="2304" h="296">
                <a:moveTo>
                  <a:pt x="2304" y="296"/>
                </a:moveTo>
                <a:cubicBezTo>
                  <a:pt x="2051" y="252"/>
                  <a:pt x="1168" y="64"/>
                  <a:pt x="784" y="32"/>
                </a:cubicBezTo>
                <a:cubicBezTo>
                  <a:pt x="400" y="0"/>
                  <a:pt x="163" y="89"/>
                  <a:pt x="0" y="104"/>
                </a:cubicBez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1" name="Freeform 115"/>
          <p:cNvSpPr>
            <a:spLocks/>
          </p:cNvSpPr>
          <p:nvPr/>
        </p:nvSpPr>
        <p:spPr bwMode="auto">
          <a:xfrm>
            <a:off x="2006600" y="4572000"/>
            <a:ext cx="3403600" cy="609600"/>
          </a:xfrm>
          <a:custGeom>
            <a:avLst/>
            <a:gdLst/>
            <a:ahLst/>
            <a:cxnLst>
              <a:cxn ang="0">
                <a:pos x="2144" y="384"/>
              </a:cxn>
              <a:cxn ang="0">
                <a:pos x="320" y="64"/>
              </a:cxn>
              <a:cxn ang="0">
                <a:pos x="224" y="0"/>
              </a:cxn>
            </a:cxnLst>
            <a:rect l="0" t="0" r="r" b="b"/>
            <a:pathLst>
              <a:path w="2144" h="384">
                <a:moveTo>
                  <a:pt x="2144" y="384"/>
                </a:moveTo>
                <a:cubicBezTo>
                  <a:pt x="1840" y="331"/>
                  <a:pt x="640" y="128"/>
                  <a:pt x="320" y="64"/>
                </a:cubicBezTo>
                <a:cubicBezTo>
                  <a:pt x="0" y="0"/>
                  <a:pt x="244" y="13"/>
                  <a:pt x="224" y="0"/>
                </a:cubicBez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2" name="Freeform 116"/>
          <p:cNvSpPr>
            <a:spLocks/>
          </p:cNvSpPr>
          <p:nvPr/>
        </p:nvSpPr>
        <p:spPr bwMode="auto">
          <a:xfrm>
            <a:off x="4038600" y="4572000"/>
            <a:ext cx="1371600" cy="609600"/>
          </a:xfrm>
          <a:custGeom>
            <a:avLst/>
            <a:gdLst/>
            <a:ahLst/>
            <a:cxnLst>
              <a:cxn ang="0">
                <a:pos x="864" y="384"/>
              </a:cxn>
              <a:cxn ang="0">
                <a:pos x="432" y="96"/>
              </a:cxn>
              <a:cxn ang="0">
                <a:pos x="0" y="0"/>
              </a:cxn>
            </a:cxnLst>
            <a:rect l="0" t="0" r="r" b="b"/>
            <a:pathLst>
              <a:path w="864" h="384">
                <a:moveTo>
                  <a:pt x="864" y="384"/>
                </a:moveTo>
                <a:cubicBezTo>
                  <a:pt x="720" y="272"/>
                  <a:pt x="576" y="160"/>
                  <a:pt x="432" y="96"/>
                </a:cubicBezTo>
                <a:cubicBezTo>
                  <a:pt x="288" y="32"/>
                  <a:pt x="144" y="16"/>
                  <a:pt x="0" y="0"/>
                </a:cubicBezTo>
              </a:path>
            </a:pathLst>
          </a:custGeom>
          <a:noFill/>
          <a:ln w="12600" cap="sq">
            <a:solidFill>
              <a:srgbClr val="000000"/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915400" cy="563563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Intel 2700G appliation–High Impact Presentation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501775"/>
            <a:ext cx="8229600" cy="4765675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Navman iCN 630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" y="1447800"/>
          <a:ext cx="44958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3" r:id="rId3" imgW="2381582" imgH="1066667" progId="">
                  <p:embed/>
                </p:oleObj>
              </mc:Choice>
              <mc:Fallback>
                <p:oleObj r:id="rId3" imgW="2381582" imgH="106666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4495800" cy="2000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 descr="http:/www.navman.com/land/images/products/icn630/icn_pic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r:link="rId6" cstate="print"/>
          <a:srcRect/>
          <a:stretch>
            <a:fillRect/>
          </a:stretch>
        </p:blipFill>
        <p:spPr>
          <a:xfrm>
            <a:off x="6019800" y="1447800"/>
            <a:ext cx="2281238" cy="1905000"/>
          </a:xfr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81000" y="3810000"/>
            <a:ext cx="8458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TFT automotive rated LCD 3.8" QVGA 320 x 240 resolution screen has more than 65,000 colours displaying maps with unprecedented clarity. </a:t>
            </a:r>
          </a:p>
          <a:p>
            <a:pPr eaLnBrk="0" hangingPunct="0"/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3D map views give the best perspective for the street ahead, a real help for when navigating ahead.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8EF77704-1D39-49D0-8AA8-E4270431A04C}" type="slidenum">
              <a:rPr lang="en-US"/>
              <a:pPr/>
              <a:t>16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85659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NRE and unit cost metrics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6420"/>
            <a:ext cx="8305800" cy="2362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Costs: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Unit cost: the monetary cost of manufacturing each copy of the system, excluding NRE cost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NRE cost (Non-Recurring Engineering cost): The one-time monetary cost of designing the system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dirty="0"/>
              <a:t>total cost = NRE cost  +    unit cost * # of units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dirty="0"/>
              <a:t>per-product cost  	= total cost  /   # of units   </a:t>
            </a:r>
          </a:p>
          <a:p>
            <a:pPr marL="741363" lvl="1" indent="-28257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dirty="0"/>
              <a:t>				=  (NRE cost / # of units)  + unit cost</a:t>
            </a:r>
          </a:p>
          <a:p>
            <a:pPr marL="741363" lvl="1" indent="-2841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F4AFEE76-D1CC-4CB1-BC6E-4C1C4CE1C46F}" type="slidenum">
              <a:rPr lang="en-US"/>
              <a:pPr/>
              <a:t>17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5234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/>
              <a:t>Three key embedded system technologies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Technology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manner of accomplishing a task, especially using technical processes, methods, or knowledge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Three key technologies for embedded systems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Processor technology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IC technology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Design technology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50DC5EC9-C8E9-446A-89C5-4B0E2CEC629D}" type="slidenum">
              <a:rPr lang="en-US"/>
              <a:pPr/>
              <a:t>18</a:t>
            </a:fld>
            <a:endParaRPr lang="en-US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General-purpose processors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5638800" cy="4495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Programmable device used in a variety of applications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Also known as “microprocessor”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Features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Program memory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General datapath with large register file and general ALU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User benefits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Low time-to-market and NRE costs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High flexibility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“Pentium” the most well-known, but there are hundreds of others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00800" y="1724025"/>
            <a:ext cx="2520950" cy="3913188"/>
            <a:chOff x="4032" y="1086"/>
            <a:chExt cx="1588" cy="2465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4126" y="2059"/>
              <a:ext cx="229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IR</a:t>
              </a: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4481" y="2059"/>
              <a:ext cx="229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PC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4963" y="1325"/>
              <a:ext cx="575" cy="40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9144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Register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file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4963" y="1850"/>
              <a:ext cx="575" cy="40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9144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General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ALU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4872" y="1086"/>
              <a:ext cx="748" cy="123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Datapath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4032" y="1086"/>
              <a:ext cx="748" cy="1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Controller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4038" y="2465"/>
              <a:ext cx="737" cy="108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8" y="2435"/>
              <a:ext cx="743" cy="21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4680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Program memory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4098" y="2831"/>
              <a:ext cx="627" cy="46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4680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Assembly code for: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endParaRP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total = 0</a:t>
              </a:r>
            </a:p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  for i =1 to …</a:t>
              </a: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V="1">
              <a:off x="4247" y="2232"/>
              <a:ext cx="0" cy="232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595" y="2234"/>
              <a:ext cx="0" cy="23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120" y="1325"/>
              <a:ext cx="590" cy="64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4680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Control 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logic and State register</a:t>
              </a:r>
            </a:p>
          </p:txBody>
        </p:sp>
        <p:sp>
          <p:nvSpPr>
            <p:cNvPr id="24592" name="Freeform 16"/>
            <p:cNvSpPr>
              <a:spLocks noChangeArrowheads="1"/>
            </p:cNvSpPr>
            <p:nvPr/>
          </p:nvSpPr>
          <p:spPr bwMode="auto">
            <a:xfrm>
              <a:off x="4784" y="1685"/>
              <a:ext cx="8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9" y="0"/>
                </a:cxn>
              </a:cxnLst>
              <a:rect l="0" t="0" r="r" b="b"/>
              <a:pathLst>
                <a:path w="209" h="1">
                  <a:moveTo>
                    <a:pt x="0" y="0"/>
                  </a:moveTo>
                  <a:lnTo>
                    <a:pt x="209" y="0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Freeform 17"/>
            <p:cNvSpPr>
              <a:spLocks noChangeArrowheads="1"/>
            </p:cNvSpPr>
            <p:nvPr/>
          </p:nvSpPr>
          <p:spPr bwMode="auto">
            <a:xfrm>
              <a:off x="5243" y="1727"/>
              <a:ext cx="0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</a:cxnLst>
              <a:rect l="0" t="0" r="r" b="b"/>
              <a:pathLst>
                <a:path w="1" h="126">
                  <a:moveTo>
                    <a:pt x="0" y="0"/>
                  </a:moveTo>
                  <a:lnTo>
                    <a:pt x="0" y="126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4868" y="2465"/>
              <a:ext cx="739" cy="45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4680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memory</a:t>
              </a:r>
            </a:p>
          </p:txBody>
        </p:sp>
        <p:sp>
          <p:nvSpPr>
            <p:cNvPr id="24595" name="Freeform 19"/>
            <p:cNvSpPr>
              <a:spLocks noChangeArrowheads="1"/>
            </p:cNvSpPr>
            <p:nvPr/>
          </p:nvSpPr>
          <p:spPr bwMode="auto">
            <a:xfrm>
              <a:off x="5243" y="2320"/>
              <a:ext cx="0" cy="1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51"/>
                </a:cxn>
              </a:cxnLst>
              <a:rect l="0" t="0" r="r" b="b"/>
              <a:pathLst>
                <a:path w="1" h="151">
                  <a:moveTo>
                    <a:pt x="1" y="0"/>
                  </a:moveTo>
                  <a:lnTo>
                    <a:pt x="0" y="151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Freeform 20"/>
            <p:cNvSpPr>
              <a:spLocks noChangeArrowheads="1"/>
            </p:cNvSpPr>
            <p:nvPr/>
          </p:nvSpPr>
          <p:spPr bwMode="auto">
            <a:xfrm>
              <a:off x="4247" y="1967"/>
              <a:ext cx="0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"/>
                </a:cxn>
              </a:cxnLst>
              <a:rect l="0" t="0" r="r" b="b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Freeform 21"/>
            <p:cNvSpPr>
              <a:spLocks noChangeArrowheads="1"/>
            </p:cNvSpPr>
            <p:nvPr/>
          </p:nvSpPr>
          <p:spPr bwMode="auto">
            <a:xfrm>
              <a:off x="4595" y="1967"/>
              <a:ext cx="0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"/>
                </a:cxn>
              </a:cxnLst>
              <a:rect l="0" t="0" r="r" b="b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23AFB2FA-DC01-456E-BBD4-895DC1E3B312}" type="slidenum">
              <a:rPr lang="en-US"/>
              <a:pPr/>
              <a:t>19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469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Single-purpose processors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58674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Digital circuit designed to execute exactly one program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a.k.a. coprocessor, accelerator or peripheral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Features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Contains only the components needed to execute a single program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No program memory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Benefits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Fast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Low power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Small size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1752600"/>
            <a:ext cx="2430463" cy="2439988"/>
            <a:chOff x="4080" y="1104"/>
            <a:chExt cx="1531" cy="1537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4892" y="1104"/>
              <a:ext cx="719" cy="100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Datapath</a:t>
              </a:r>
            </a:p>
          </p:txBody>
        </p:sp>
        <p:sp>
          <p:nvSpPr>
            <p:cNvPr id="25605" name="Freeform 5"/>
            <p:cNvSpPr>
              <a:spLocks noChangeArrowheads="1"/>
            </p:cNvSpPr>
            <p:nvPr/>
          </p:nvSpPr>
          <p:spPr bwMode="auto">
            <a:xfrm>
              <a:off x="4799" y="1521"/>
              <a:ext cx="101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0"/>
                </a:cxn>
              </a:cxnLst>
              <a:rect l="0" t="0" r="r" b="b"/>
              <a:pathLst>
                <a:path w="102" h="1">
                  <a:moveTo>
                    <a:pt x="0" y="0"/>
                  </a:moveTo>
                  <a:lnTo>
                    <a:pt x="102" y="0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4080" y="1108"/>
              <a:ext cx="719" cy="1005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Controller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4188" y="1335"/>
              <a:ext cx="517" cy="28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sz="1400">
                  <a:solidFill>
                    <a:srgbClr val="000000"/>
                  </a:solidFill>
                  <a:ea typeface="宋体" charset="-122"/>
                </a:rPr>
                <a:t>Control logic</a:t>
              </a:r>
            </a:p>
          </p:txBody>
        </p:sp>
        <p:sp>
          <p:nvSpPr>
            <p:cNvPr id="25608" name="Freeform 8"/>
            <p:cNvSpPr>
              <a:spLocks noChangeArrowheads="1"/>
            </p:cNvSpPr>
            <p:nvPr/>
          </p:nvSpPr>
          <p:spPr bwMode="auto">
            <a:xfrm>
              <a:off x="4444" y="1626"/>
              <a:ext cx="6" cy="1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17"/>
                </a:cxn>
              </a:cxnLst>
              <a:rect l="0" t="0" r="r" b="b"/>
              <a:pathLst>
                <a:path w="7" h="117">
                  <a:moveTo>
                    <a:pt x="0" y="0"/>
                  </a:moveTo>
                  <a:lnTo>
                    <a:pt x="7" y="117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4188" y="1744"/>
              <a:ext cx="517" cy="28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State register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4914" y="2270"/>
              <a:ext cx="695" cy="37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46800" rIns="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Data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memory</a:t>
              </a:r>
            </a:p>
          </p:txBody>
        </p:sp>
        <p:sp>
          <p:nvSpPr>
            <p:cNvPr id="25611" name="Freeform 11"/>
            <p:cNvSpPr>
              <a:spLocks noChangeArrowheads="1"/>
            </p:cNvSpPr>
            <p:nvPr/>
          </p:nvSpPr>
          <p:spPr bwMode="auto">
            <a:xfrm>
              <a:off x="5255" y="2115"/>
              <a:ext cx="0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6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1908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5069" y="1335"/>
              <a:ext cx="346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index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5072" y="1597"/>
              <a:ext cx="344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total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5072" y="1859"/>
              <a:ext cx="344" cy="172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+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A5E3425F-6735-4A0C-9CC2-006AE3C02E74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8250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/>
              <a:t>Microprocessor and embedded systems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Computing systems are everywhere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Most of us think of “desktop” computers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PC’s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Laptops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Mainframes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Servers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But a PC is </a:t>
            </a:r>
            <a:r>
              <a:rPr lang="en-US"/>
              <a:t>not itself </a:t>
            </a:r>
            <a:r>
              <a:rPr lang="en-US" dirty="0"/>
              <a:t>an embedded system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Microprocessor , I/O,  Memory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challenges are not computer engineering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895600"/>
            <a:ext cx="4572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514600"/>
            <a:ext cx="4572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51E365A6-B483-4945-859B-327EF114F6FE}" type="slidenum">
              <a:rPr lang="en-US"/>
              <a:pPr/>
              <a:t>20</a:t>
            </a:fld>
            <a:endParaRPr lang="en-US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5235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Application-specific processors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57912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Programmable processor optimized for a particular class of applications having common characteristics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Compromise between general-purpose and single-purpose processors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Features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Program memory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Optimized datapath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Special functional units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Benefits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Some flexibility, good performance, size and power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542088" y="3144838"/>
            <a:ext cx="365125" cy="2746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IR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105650" y="3144838"/>
            <a:ext cx="365125" cy="2746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sz="1400">
                <a:solidFill>
                  <a:srgbClr val="000000"/>
                </a:solidFill>
                <a:ea typeface="宋体" charset="-122"/>
              </a:rPr>
              <a:t>PC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70825" y="1979613"/>
            <a:ext cx="914400" cy="4587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91440" rIns="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Registers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848600" y="2667000"/>
            <a:ext cx="914400" cy="5334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91440" rIns="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Custom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ALU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726363" y="1600200"/>
            <a:ext cx="1189037" cy="16764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Datapath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392863" y="1600200"/>
            <a:ext cx="1189037" cy="19685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7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Controller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02388" y="3789363"/>
            <a:ext cx="1171575" cy="17256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402388" y="3741738"/>
            <a:ext cx="1181100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46800" rIns="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Program memory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497638" y="4370388"/>
            <a:ext cx="996950" cy="731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46800" rIns="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Assembly code for: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total = 0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for i =1 to …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6734175" y="3421063"/>
            <a:ext cx="1588" cy="3698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286625" y="3422650"/>
            <a:ext cx="1588" cy="366713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532563" y="1979613"/>
            <a:ext cx="938212" cy="10175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46800" rIns="0" bIns="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sz="1400">
                <a:solidFill>
                  <a:srgbClr val="000000"/>
                </a:solidFill>
                <a:ea typeface="宋体" charset="-122"/>
              </a:rPr>
              <a:t>Control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sz="1400">
                <a:solidFill>
                  <a:srgbClr val="000000"/>
                </a:solidFill>
                <a:ea typeface="宋体" charset="-122"/>
              </a:rPr>
              <a:t>logic and State register</a:t>
            </a:r>
          </a:p>
        </p:txBody>
      </p:sp>
      <p:sp>
        <p:nvSpPr>
          <p:cNvPr id="26639" name="Freeform 15"/>
          <p:cNvSpPr>
            <a:spLocks noChangeArrowheads="1"/>
          </p:cNvSpPr>
          <p:nvPr/>
        </p:nvSpPr>
        <p:spPr bwMode="auto">
          <a:xfrm>
            <a:off x="7586663" y="2551113"/>
            <a:ext cx="1333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0"/>
              </a:cxn>
            </a:cxnLst>
            <a:rect l="0" t="0" r="r" b="b"/>
            <a:pathLst>
              <a:path w="209" h="1">
                <a:moveTo>
                  <a:pt x="0" y="0"/>
                </a:moveTo>
                <a:lnTo>
                  <a:pt x="209" y="0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Freeform 16"/>
          <p:cNvSpPr>
            <a:spLocks noChangeArrowheads="1"/>
          </p:cNvSpPr>
          <p:nvPr/>
        </p:nvSpPr>
        <p:spPr bwMode="auto">
          <a:xfrm>
            <a:off x="8305800" y="2438400"/>
            <a:ext cx="1588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6"/>
              </a:cxn>
            </a:cxnLst>
            <a:rect l="0" t="0" r="r" b="b"/>
            <a:pathLst>
              <a:path w="1" h="126">
                <a:moveTo>
                  <a:pt x="0" y="0"/>
                </a:moveTo>
                <a:lnTo>
                  <a:pt x="0" y="126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7696200" y="3505200"/>
            <a:ext cx="1174750" cy="723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46800" rIns="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Data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memory</a:t>
            </a:r>
          </a:p>
        </p:txBody>
      </p:sp>
      <p:sp>
        <p:nvSpPr>
          <p:cNvPr id="26642" name="Freeform 18"/>
          <p:cNvSpPr>
            <a:spLocks noChangeArrowheads="1"/>
          </p:cNvSpPr>
          <p:nvPr/>
        </p:nvSpPr>
        <p:spPr bwMode="auto">
          <a:xfrm>
            <a:off x="8291513" y="3275013"/>
            <a:ext cx="1587" cy="239712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51"/>
              </a:cxn>
            </a:cxnLst>
            <a:rect l="0" t="0" r="r" b="b"/>
            <a:pathLst>
              <a:path w="1" h="151">
                <a:moveTo>
                  <a:pt x="1" y="0"/>
                </a:moveTo>
                <a:lnTo>
                  <a:pt x="0" y="151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Freeform 19"/>
          <p:cNvSpPr>
            <a:spLocks noChangeArrowheads="1"/>
          </p:cNvSpPr>
          <p:nvPr/>
        </p:nvSpPr>
        <p:spPr bwMode="auto">
          <a:xfrm>
            <a:off x="6734175" y="2998788"/>
            <a:ext cx="1588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0"/>
              </a:cxn>
            </a:cxnLst>
            <a:rect l="0" t="0" r="r" b="b"/>
            <a:pathLst>
              <a:path w="1" h="90">
                <a:moveTo>
                  <a:pt x="0" y="0"/>
                </a:moveTo>
                <a:lnTo>
                  <a:pt x="0" y="90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Freeform 20"/>
          <p:cNvSpPr>
            <a:spLocks noChangeArrowheads="1"/>
          </p:cNvSpPr>
          <p:nvPr/>
        </p:nvSpPr>
        <p:spPr bwMode="auto">
          <a:xfrm>
            <a:off x="7286625" y="2998788"/>
            <a:ext cx="1588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0"/>
              </a:cxn>
            </a:cxnLst>
            <a:rect l="0" t="0" r="r" b="b"/>
            <a:pathLst>
              <a:path w="1" h="90">
                <a:moveTo>
                  <a:pt x="0" y="0"/>
                </a:moveTo>
                <a:lnTo>
                  <a:pt x="0" y="90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9BF8137F-378A-43A2-A880-7025B33014BA}" type="slidenum">
              <a:rPr lang="en-US"/>
              <a:pPr/>
              <a:t>21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The co-design ladder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3962400" cy="38100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In the past: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Hardware and software design technologies were very different</a:t>
            </a:r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Recent maturation of synthesis enables a unified view of hardware and software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Hardware/software “codesign”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91000" y="1600200"/>
            <a:ext cx="4567238" cy="3579813"/>
            <a:chOff x="2640" y="1008"/>
            <a:chExt cx="2877" cy="2255"/>
          </a:xfrm>
        </p:grpSpPr>
        <p:sp>
          <p:nvSpPr>
            <p:cNvPr id="37892" name="AutoShape 4"/>
            <p:cNvSpPr>
              <a:spLocks noChangeArrowheads="1"/>
            </p:cNvSpPr>
            <p:nvPr/>
          </p:nvSpPr>
          <p:spPr bwMode="auto">
            <a:xfrm>
              <a:off x="2640" y="2799"/>
              <a:ext cx="2877" cy="448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Implementation</a:t>
              </a:r>
            </a:p>
          </p:txBody>
        </p:sp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2743" y="1156"/>
              <a:ext cx="173" cy="1707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>
              <a:off x="4137" y="1156"/>
              <a:ext cx="131" cy="1707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876" y="1708"/>
              <a:ext cx="1093" cy="183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Assembly instructions</a:t>
              </a:r>
            </a:p>
          </p:txBody>
        </p:sp>
        <p:sp>
          <p:nvSpPr>
            <p:cNvPr id="37896" name="AutoShape 8"/>
            <p:cNvSpPr>
              <a:spLocks noChangeArrowheads="1"/>
            </p:cNvSpPr>
            <p:nvPr/>
          </p:nvSpPr>
          <p:spPr bwMode="auto">
            <a:xfrm>
              <a:off x="2876" y="2369"/>
              <a:ext cx="1093" cy="183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Machine instructions</a:t>
              </a:r>
            </a:p>
          </p:txBody>
        </p:sp>
        <p:sp>
          <p:nvSpPr>
            <p:cNvPr id="37897" name="AutoShape 9"/>
            <p:cNvSpPr>
              <a:spLocks noChangeArrowheads="1"/>
            </p:cNvSpPr>
            <p:nvPr/>
          </p:nvSpPr>
          <p:spPr bwMode="auto">
            <a:xfrm>
              <a:off x="4234" y="1572"/>
              <a:ext cx="1093" cy="183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Register transfers</a:t>
              </a:r>
            </a:p>
          </p:txBody>
        </p:sp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3925" y="1156"/>
              <a:ext cx="131" cy="1707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2938" y="1336"/>
              <a:ext cx="690" cy="24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Compilers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(1960's,1970's)</a:t>
              </a:r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2920" y="2002"/>
              <a:ext cx="930" cy="30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Assemblers, linkers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(1950's, 1960's)</a:t>
              </a:r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4279" y="1267"/>
              <a:ext cx="918" cy="2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Behavioral synthesis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(1990's)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4363" y="1777"/>
              <a:ext cx="768" cy="26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RT synthesis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(1980's, 1990's)</a:t>
              </a: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4363" y="2253"/>
              <a:ext cx="810" cy="24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Logic synthesis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(1970's, 1980's)</a:t>
              </a: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2666" y="2966"/>
              <a:ext cx="1110" cy="29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Microprocessor plus program bits: “software”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4207" y="2972"/>
              <a:ext cx="1146" cy="23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VLSI, ASIC, or PLD implementation: “hardware”</a:t>
              </a:r>
            </a:p>
          </p:txBody>
        </p:sp>
        <p:sp>
          <p:nvSpPr>
            <p:cNvPr id="37906" name="AutoShape 18"/>
            <p:cNvSpPr>
              <a:spLocks noChangeArrowheads="1"/>
            </p:cNvSpPr>
            <p:nvPr/>
          </p:nvSpPr>
          <p:spPr bwMode="auto">
            <a:xfrm>
              <a:off x="4234" y="2501"/>
              <a:ext cx="1093" cy="18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Logic gates</a:t>
              </a:r>
            </a:p>
          </p:txBody>
        </p:sp>
        <p:sp>
          <p:nvSpPr>
            <p:cNvPr id="37907" name="AutoShape 19"/>
            <p:cNvSpPr>
              <a:spLocks noChangeArrowheads="1"/>
            </p:cNvSpPr>
            <p:nvPr/>
          </p:nvSpPr>
          <p:spPr bwMode="auto">
            <a:xfrm>
              <a:off x="4234" y="2048"/>
              <a:ext cx="1093" cy="183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Logic equations / FSM's</a:t>
              </a:r>
            </a:p>
          </p:txBody>
        </p:sp>
        <p:sp>
          <p:nvSpPr>
            <p:cNvPr id="37908" name="AutoShape 20"/>
            <p:cNvSpPr>
              <a:spLocks noChangeArrowheads="1"/>
            </p:cNvSpPr>
            <p:nvPr/>
          </p:nvSpPr>
          <p:spPr bwMode="auto">
            <a:xfrm>
              <a:off x="5273" y="1156"/>
              <a:ext cx="179" cy="1707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AutoShape 21"/>
            <p:cNvSpPr>
              <a:spLocks noChangeArrowheads="1"/>
            </p:cNvSpPr>
            <p:nvPr/>
          </p:nvSpPr>
          <p:spPr bwMode="auto">
            <a:xfrm>
              <a:off x="2742" y="1008"/>
              <a:ext cx="2709" cy="192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Sequential program code (e.g., C, VHDL)</a:t>
              </a:r>
            </a:p>
          </p:txBody>
        </p:sp>
      </p:grp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04800" y="5334000"/>
            <a:ext cx="8686800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choice of hardware versus software for a particular function is simply a tradeoff among various design metrics, like performance, power, size, NRE cost, and especially flexibility; there is no fundamental difference between what hardware or software can implement.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D325F7F7-B419-4E78-854B-4479D020F6EB}" type="slidenum">
              <a:rPr lang="en-US"/>
              <a:pPr/>
              <a:t>22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531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Homework</a:t>
            </a:r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Why not use PCs for all Embedded </a:t>
            </a:r>
            <a:r>
              <a:rPr lang="en-US" altLang="zh-CN" sz="2400" dirty="0"/>
              <a:t>computing</a:t>
            </a:r>
            <a:r>
              <a:rPr lang="zh-CN" altLang="en-US" sz="2400" dirty="0"/>
              <a:t>？</a:t>
            </a:r>
            <a:r>
              <a:rPr lang="en-US" altLang="zh-CN" sz="2400" dirty="0"/>
              <a:t>P7/P5</a:t>
            </a:r>
            <a:endParaRPr lang="en-US" sz="2400" dirty="0"/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The major goals of the embedded system design? P12</a:t>
            </a:r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b="1" dirty="0"/>
              <a:t>多校区售饭系统</a:t>
            </a:r>
            <a:endParaRPr lang="en-US" sz="2400" b="1" dirty="0"/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/>
              <a:t>存在问题</a:t>
            </a:r>
            <a:endParaRPr lang="en-US" sz="2000" b="1" dirty="0"/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/>
              <a:t>网络架构</a:t>
            </a:r>
            <a:endParaRPr lang="en-US" altLang="zh-CN" sz="2000" b="1" dirty="0"/>
          </a:p>
          <a:p>
            <a:pPr marL="741363" lvl="1" indent="-284163"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/>
              <a:t>通信方式</a:t>
            </a:r>
            <a:endParaRPr lang="en-US" sz="2000" b="1" dirty="0"/>
          </a:p>
          <a:p>
            <a:pPr marL="741363" lvl="1" indent="-28416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A5E3425F-6735-4A0C-9CC2-006AE3C02E74}" type="slidenum">
              <a:rPr lang="en-US"/>
              <a:pPr/>
              <a:t>3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/>
              <a:t>Microprocessor and Embedded systems</a:t>
            </a:r>
            <a:endParaRPr lang="en-US" sz="32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4400" dirty="0"/>
              <a:t>Microprocessor overview</a:t>
            </a:r>
            <a:endParaRPr lang="en-US" sz="4400" dirty="0"/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programmability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4,8,16,32,64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CISC,  RISC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Multiprocessor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BD7A6DE7-667C-486D-AB54-44956E1E4EC7}" type="slidenum">
              <a:rPr lang="en-US"/>
              <a:pPr/>
              <a:t>4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5234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Embedded systems overview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58674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Embedded computing systems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Computing systems embedded within electronic devices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Hard to define. Nearly any computing system other than a desktop computer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Billions of units produced yearly, versus millions of desktop units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Perhaps 50 per household and per automobile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848600" y="1905000"/>
          <a:ext cx="876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9" r:id="rId4" imgW="876960" imgH="378360" progId="Word.Document.8">
                  <p:embed/>
                </p:oleObj>
              </mc:Choice>
              <mc:Fallback>
                <p:oleObj r:id="rId4" imgW="876960" imgH="3783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905000"/>
                        <a:ext cx="8763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7924800" y="2362200"/>
          <a:ext cx="7461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r:id="rId6" imgW="2130120" imgH="1361520" progId="">
                  <p:embed/>
                </p:oleObj>
              </mc:Choice>
              <mc:Fallback>
                <p:oleObj r:id="rId6" imgW="2130120" imgH="1361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362200"/>
                        <a:ext cx="74612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001000" y="2895600"/>
          <a:ext cx="552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r:id="rId8" imgW="1350000" imgH="1914120" progId="">
                  <p:embed/>
                </p:oleObj>
              </mc:Choice>
              <mc:Fallback>
                <p:oleObj r:id="rId8" imgW="1350000" imgH="19141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895600"/>
                        <a:ext cx="5524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19800" y="1981200"/>
            <a:ext cx="1752600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Computers are in here...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019800" y="2438400"/>
            <a:ext cx="1752600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and here...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019800" y="3048000"/>
            <a:ext cx="1752600" cy="276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and even here...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2209800"/>
            <a:ext cx="342900" cy="2857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4572000"/>
            <a:ext cx="304800" cy="30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0" y="466725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46482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5200" y="46482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46482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2400" y="46482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46482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46482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58200" y="46482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44196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5200" y="44196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44196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2400" y="44196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44196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44196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5200" y="41910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41910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2400" y="41910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41910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39624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2400" y="3962400"/>
            <a:ext cx="228600" cy="19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858000" y="5029200"/>
            <a:ext cx="1752600" cy="641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Lots more of these, though they cost a lot less each.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1F104AA9-2A95-4946-A3B3-0C5C73AD3126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469" y="0"/>
            <a:ext cx="8382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A “short list” of embedded systems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232275" y="2333625"/>
            <a:ext cx="1584325" cy="611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543550" y="1589088"/>
            <a:ext cx="1381125" cy="576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708775" y="1524000"/>
            <a:ext cx="1063625" cy="704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462463" y="1571625"/>
            <a:ext cx="1144587" cy="611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66800" y="1524000"/>
            <a:ext cx="1833563" cy="3810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Anti-lock brakes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Auto-focus cameras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Automatic teller machines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Automatic toll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Automatic transmission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Avionic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Battery chargers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Camcorders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Cell phones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Cell-phone base stations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Cordless phones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Cruise control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Curbside check-in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Digital cameras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Disk drives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Electronic card readers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Electronic instruments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Electronic toys/games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Factory control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Fax machines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Fingerprint identifiers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Home security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Life-support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Medical testing systems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765425" y="1524000"/>
            <a:ext cx="1833563" cy="3751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Modems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MPEG decoders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Network cards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Network switches/routers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On-board navigation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Pagers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Photocopiers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Point-of-sale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Portable video games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Satellite phones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Scanners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Smart ovens/dishwashers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Speech recognizers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Stereo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Teleconferencing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Televisions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Temperature controllers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Theft tracking systems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TV set-top boxes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VCR’s, DVD players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Video game consoles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Video phones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Washers and dryers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867525" y="2430463"/>
          <a:ext cx="7461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r:id="rId4" imgW="2130120" imgH="1361520" progId="">
                  <p:embed/>
                </p:oleObj>
              </mc:Choice>
              <mc:Fallback>
                <p:oleObj r:id="rId4" imgW="2130120" imgH="13615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2430463"/>
                        <a:ext cx="7461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832475" y="3851275"/>
          <a:ext cx="8048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r:id="rId6" imgW="1763640" imgH="1785240" progId="">
                  <p:embed/>
                </p:oleObj>
              </mc:Choice>
              <mc:Fallback>
                <p:oleObj r:id="rId6" imgW="1763640" imgH="17852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3851275"/>
                        <a:ext cx="8048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6923088" y="3008313"/>
          <a:ext cx="635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r:id="rId8" imgW="842040" imgH="902880" progId="">
                  <p:embed/>
                </p:oleObj>
              </mc:Choice>
              <mc:Fallback>
                <p:oleObj r:id="rId8" imgW="842040" imgH="902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8" y="3008313"/>
                        <a:ext cx="6350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5940425" y="3008313"/>
          <a:ext cx="5905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r:id="rId10" imgW="734040" imgH="844560" progId="">
                  <p:embed/>
                </p:oleObj>
              </mc:Choice>
              <mc:Fallback>
                <p:oleObj r:id="rId10" imgW="734040" imgH="844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008313"/>
                        <a:ext cx="59055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4491038" y="3883025"/>
          <a:ext cx="10874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6" r:id="rId12" imgW="931320" imgH="636840" progId="">
                  <p:embed/>
                </p:oleObj>
              </mc:Choice>
              <mc:Fallback>
                <p:oleObj r:id="rId12" imgW="931320" imgH="6368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3883025"/>
                        <a:ext cx="108743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5794375" y="2460625"/>
          <a:ext cx="8826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7" r:id="rId14" imgW="1791000" imgH="828000" progId="">
                  <p:embed/>
                </p:oleObj>
              </mc:Choice>
              <mc:Fallback>
                <p:oleObj r:id="rId14" imgW="1791000" imgH="8280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2460625"/>
                        <a:ext cx="8826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592638" y="3017838"/>
          <a:ext cx="8842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8" r:id="rId16" imgW="1795680" imgH="1336320" progId="">
                  <p:embed/>
                </p:oleObj>
              </mc:Choice>
              <mc:Fallback>
                <p:oleObj r:id="rId16" imgW="1795680" imgH="133632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017838"/>
                        <a:ext cx="88423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6880225" y="3762375"/>
          <a:ext cx="7191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9" r:id="rId18" imgW="1350000" imgH="1914120" progId="">
                  <p:embed/>
                </p:oleObj>
              </mc:Choice>
              <mc:Fallback>
                <p:oleObj r:id="rId18" imgW="1350000" imgH="191412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3762375"/>
                        <a:ext cx="7191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4572000" y="2362200"/>
          <a:ext cx="876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0" r:id="rId20" imgW="876960" imgH="378360" progId="Word.Document.8">
                  <p:embed/>
                </p:oleObj>
              </mc:Choice>
              <mc:Fallback>
                <p:oleObj r:id="rId20" imgW="876960" imgH="37836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62200"/>
                        <a:ext cx="8763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4724400" y="1600200"/>
          <a:ext cx="5794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1" r:id="rId22" imgW="579600" imgH="379800" progId="Word.Document.8">
                  <p:embed/>
                </p:oleObj>
              </mc:Choice>
              <mc:Fallback>
                <p:oleObj r:id="rId22" imgW="579600" imgH="379800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57943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5867400" y="1600200"/>
          <a:ext cx="7397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2" r:id="rId24" imgW="739800" imgH="350640" progId="Word.Document.8">
                  <p:embed/>
                </p:oleObj>
              </mc:Choice>
              <mc:Fallback>
                <p:oleObj r:id="rId24" imgW="739800" imgH="350640" progId="Word.Documen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00200"/>
                        <a:ext cx="7397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6934200" y="1600200"/>
          <a:ext cx="5254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3" r:id="rId26" imgW="526320" imgH="450720" progId="Word.Document.8">
                  <p:embed/>
                </p:oleObj>
              </mc:Choice>
              <mc:Fallback>
                <p:oleObj r:id="rId26" imgW="526320" imgH="450720" progId="Word.Document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00200"/>
                        <a:ext cx="5254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301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Definition of Embedded Systems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9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600" b="1" dirty="0">
                <a:solidFill>
                  <a:srgbClr val="000000"/>
                </a:solidFill>
                <a:latin typeface="Calibri" pitchFamily="32" charset="0"/>
                <a:ea typeface="굴림" pitchFamily="32" charset="-127"/>
              </a:rPr>
              <a:t>Embedded system</a:t>
            </a:r>
            <a:r>
              <a:rPr lang="en-US" sz="3600" dirty="0">
                <a:solidFill>
                  <a:srgbClr val="000000"/>
                </a:solidFill>
                <a:latin typeface="Calibri" pitchFamily="32" charset="0"/>
                <a:ea typeface="굴림" pitchFamily="32" charset="-127"/>
              </a:rPr>
              <a:t>: is a system whose principal function is not computational, but which is controlled by a computer embedded within it.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E338262-458A-4B0C-AE24-963FF3E70E6A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088D4225-6BFE-45F4-89EE-A2248539FF8F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85659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characteristics of embedded systems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Single-functioned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Executes a single program, repeatedly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Tightly-constrained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Low cost, low power, small, fast, etc.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Reactive and real-time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Continually reacts to changes in the system’s environment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Must compute certain results in real-time without delay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088D4225-6BFE-45F4-89EE-A2248539FF8F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0641" y="278524"/>
            <a:ext cx="8382000" cy="1550276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Performance of embedded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—real-time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7124" y="2044262"/>
            <a:ext cx="8382000" cy="3741683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CPU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SPEC, </a:t>
            </a:r>
            <a:r>
              <a:rPr lang="en-US" dirty="0" err="1"/>
              <a:t>Multiprocessor,Multicore</a:t>
            </a:r>
            <a:endParaRPr lang="en-US" dirty="0"/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Platform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BUS, </a:t>
            </a:r>
            <a:r>
              <a:rPr lang="en-US" altLang="zh-CN" dirty="0"/>
              <a:t>Memory</a:t>
            </a:r>
            <a:r>
              <a:rPr lang="en-US" dirty="0"/>
              <a:t>, </a:t>
            </a:r>
            <a:r>
              <a:rPr lang="en-US" altLang="zh-CN" dirty="0"/>
              <a:t>I/O device</a:t>
            </a:r>
            <a:r>
              <a:rPr lang="en-US" dirty="0"/>
              <a:t>, etc.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Program</a:t>
            </a:r>
            <a:endParaRPr lang="en-US" altLang="zh-CN" dirty="0"/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/>
              <a:t>Structure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Task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Scheduling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8001000" y="6248400"/>
            <a:ext cx="912813" cy="455613"/>
          </a:xfrm>
          <a:prstGeom prst="rect">
            <a:avLst/>
          </a:prstGeom>
        </p:spPr>
        <p:txBody>
          <a:bodyPr/>
          <a:lstStyle/>
          <a:p>
            <a:fld id="{47FB5762-51CE-4AAA-A320-88CC6563F883}" type="slidenum">
              <a:rPr lang="en-US"/>
              <a:pPr/>
              <a:t>9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382000" cy="777766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Design metrics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495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Obvious design goal: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Construct an implementation with desired functionality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Key design challenge: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Simultaneously optimize numerous design metrics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Design metric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A measurable feature of a system’s implementation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Optimizing design metrics is a key challenge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CSJULEI@QSRDSHVFUVWXY5MJ" val="3631"/>
</p:tagLst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16236959</TotalTime>
  <Pages>19</Pages>
  <Words>1189</Words>
  <Application>Microsoft Office PowerPoint</Application>
  <PresentationFormat>全屏显示(4:3)</PresentationFormat>
  <Paragraphs>313</Paragraphs>
  <Slides>22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Droid Sans Fallback</vt:lpstr>
      <vt:lpstr>굴림</vt:lpstr>
      <vt:lpstr>宋体</vt:lpstr>
      <vt:lpstr>Arial</vt:lpstr>
      <vt:lpstr>Calibri</vt:lpstr>
      <vt:lpstr>Times New Roman</vt:lpstr>
      <vt:lpstr>Wingdings</vt:lpstr>
      <vt:lpstr>blue-v</vt:lpstr>
      <vt:lpstr>Microsoft Word 97 - 2003 Document</vt:lpstr>
      <vt:lpstr>Chapter 1: Embedded Computing</vt:lpstr>
      <vt:lpstr>Microprocessor and embedded systems</vt:lpstr>
      <vt:lpstr>Microprocessor and Embedded systems</vt:lpstr>
      <vt:lpstr>Embedded systems overview</vt:lpstr>
      <vt:lpstr>A “short list” of embedded systems</vt:lpstr>
      <vt:lpstr>PowerPoint 演示文稿</vt:lpstr>
      <vt:lpstr>characteristics of embedded systems</vt:lpstr>
      <vt:lpstr>Performance of embedded systems  —real-time</vt:lpstr>
      <vt:lpstr>Design metrics</vt:lpstr>
      <vt:lpstr>Design metrics</vt:lpstr>
      <vt:lpstr>Design metrics</vt:lpstr>
      <vt:lpstr>Design process</vt:lpstr>
      <vt:lpstr>Design metric competition</vt:lpstr>
      <vt:lpstr>Intel 2700G appliation–High Impact Presentation</vt:lpstr>
      <vt:lpstr>Navman iCN 630</vt:lpstr>
      <vt:lpstr>NRE and unit cost metrics</vt:lpstr>
      <vt:lpstr>Three key embedded system technologies</vt:lpstr>
      <vt:lpstr>General-purpose processors</vt:lpstr>
      <vt:lpstr>Single-purpose processors</vt:lpstr>
      <vt:lpstr>Application-specific processors</vt:lpstr>
      <vt:lpstr>The co-design ladder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jiazhiping</dc:creator>
  <cp:lastModifiedBy>embedded</cp:lastModifiedBy>
  <cp:revision>1030</cp:revision>
  <cp:lastPrinted>1998-03-19T00:23:44Z</cp:lastPrinted>
  <dcterms:created xsi:type="dcterms:W3CDTF">1995-04-19T10:16:14Z</dcterms:created>
  <dcterms:modified xsi:type="dcterms:W3CDTF">2018-09-17T02:05:55Z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