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272" r:id="rId2"/>
    <p:sldId id="426" r:id="rId3"/>
    <p:sldId id="427" r:id="rId4"/>
    <p:sldId id="428" r:id="rId5"/>
    <p:sldId id="441" r:id="rId6"/>
    <p:sldId id="442" r:id="rId7"/>
    <p:sldId id="429" r:id="rId8"/>
    <p:sldId id="430" r:id="rId9"/>
    <p:sldId id="439" r:id="rId10"/>
    <p:sldId id="440" r:id="rId11"/>
    <p:sldId id="437" r:id="rId12"/>
    <p:sldId id="438" r:id="rId13"/>
    <p:sldId id="443" r:id="rId14"/>
    <p:sldId id="444" r:id="rId15"/>
    <p:sldId id="445" r:id="rId16"/>
    <p:sldId id="446" r:id="rId17"/>
    <p:sldId id="447" r:id="rId18"/>
    <p:sldId id="431" r:id="rId19"/>
    <p:sldId id="432" r:id="rId20"/>
    <p:sldId id="433" r:id="rId21"/>
    <p:sldId id="434" r:id="rId22"/>
    <p:sldId id="435" r:id="rId23"/>
  </p:sldIdLst>
  <p:sldSz cx="9144000" cy="6858000" type="screen4x3"/>
  <p:notesSz cx="8218488" cy="10771188"/>
  <p:custDataLst>
    <p:tags r:id="rId26"/>
  </p:custDataLst>
  <p:defaultTextStyle>
    <a:defPPr>
      <a:defRPr lang="en-US"/>
    </a:defPPr>
    <a:lvl1pPr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2">
          <p15:clr>
            <a:srgbClr val="A4A3A4"/>
          </p15:clr>
        </p15:guide>
        <p15:guide id="2" pos="5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8235"/>
    <a:srgbClr val="BE8C35"/>
    <a:srgbClr val="C88C35"/>
    <a:srgbClr val="E68C35"/>
    <a:srgbClr val="DCA835"/>
    <a:srgbClr val="C0C0C0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20" autoAdjust="0"/>
  </p:normalViewPr>
  <p:slideViewPr>
    <p:cSldViewPr snapToGrid="0">
      <p:cViewPr varScale="1">
        <p:scale>
          <a:sx n="59" d="100"/>
          <a:sy n="59" d="100"/>
        </p:scale>
        <p:origin x="1496" y="64"/>
      </p:cViewPr>
      <p:guideLst>
        <p:guide orient="horz" pos="1012"/>
        <p:guide pos="5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96963" y="5113338"/>
            <a:ext cx="6024562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9062" tIns="58738" rIns="119062" bIns="58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44625" y="828675"/>
            <a:ext cx="5341938" cy="4006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93675" rtl="0" eaLnBrk="0" fontAlgn="base" hangingPunct="0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193675" rtl="0" eaLnBrk="0" fontAlgn="base" hangingPunct="0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193675" rtl="0" eaLnBrk="0" fontAlgn="base" hangingPunct="0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193675" rtl="0" eaLnBrk="0" fontAlgn="base" hangingPunct="0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193675" rtl="0" eaLnBrk="0" fontAlgn="base" hangingPunct="0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1440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4927" y="10231410"/>
            <a:ext cx="3561606" cy="538038"/>
          </a:xfrm>
          <a:prstGeom prst="rect">
            <a:avLst/>
          </a:prstGeom>
          <a:ln/>
        </p:spPr>
        <p:txBody>
          <a:bodyPr lIns="105293" tIns="52647" rIns="105293" bIns="52647"/>
          <a:lstStyle/>
          <a:p>
            <a:fld id="{3D1B80B7-B529-4A5E-8F45-3DB4A8CB6572}" type="slidenum">
              <a:rPr lang="en-US"/>
              <a:pPr/>
              <a:t>21</a:t>
            </a:fld>
            <a:endParaRPr lang="en-US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4463" y="808038"/>
            <a:ext cx="5387975" cy="4040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1457" y="5115705"/>
            <a:ext cx="6573618" cy="484755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4927" y="10231410"/>
            <a:ext cx="3561606" cy="538038"/>
          </a:xfrm>
          <a:prstGeom prst="rect">
            <a:avLst/>
          </a:prstGeom>
          <a:ln/>
        </p:spPr>
        <p:txBody>
          <a:bodyPr lIns="105293" tIns="52647" rIns="105293" bIns="52647"/>
          <a:lstStyle/>
          <a:p>
            <a:fld id="{A84E7586-FACA-4BF2-B6EC-3532424C4C5B}" type="slidenum">
              <a:rPr lang="en-US"/>
              <a:pPr/>
              <a:t>22</a:t>
            </a:fld>
            <a:endParaRPr lang="en-US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4463" y="808038"/>
            <a:ext cx="5387975" cy="4040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1457" y="5115705"/>
            <a:ext cx="6573618" cy="484755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4927" y="10231410"/>
            <a:ext cx="3561606" cy="538038"/>
          </a:xfrm>
          <a:prstGeom prst="rect">
            <a:avLst/>
          </a:prstGeom>
          <a:ln/>
        </p:spPr>
        <p:txBody>
          <a:bodyPr lIns="105293" tIns="52647" rIns="105293" bIns="52647"/>
          <a:lstStyle/>
          <a:p>
            <a:fld id="{6F87A86B-7835-4023-A982-7545AD02577E}" type="slidenum">
              <a:rPr lang="en-US"/>
              <a:pPr/>
              <a:t>2</a:t>
            </a:fld>
            <a:endParaRPr lang="en-US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4463" y="808038"/>
            <a:ext cx="5387975" cy="4040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1457" y="5115705"/>
            <a:ext cx="6573618" cy="484755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4927" y="10231410"/>
            <a:ext cx="3561606" cy="538038"/>
          </a:xfrm>
          <a:prstGeom prst="rect">
            <a:avLst/>
          </a:prstGeom>
          <a:ln/>
        </p:spPr>
        <p:txBody>
          <a:bodyPr lIns="105293" tIns="52647" rIns="105293" bIns="52647"/>
          <a:lstStyle/>
          <a:p>
            <a:fld id="{B0028A48-EDFB-4690-ABDE-F4621663C9D6}" type="slidenum">
              <a:rPr lang="en-US"/>
              <a:pPr/>
              <a:t>3</a:t>
            </a:fld>
            <a:endParaRPr lang="en-U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4463" y="808038"/>
            <a:ext cx="5387975" cy="4040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1457" y="5115705"/>
            <a:ext cx="6573618" cy="484755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4927" y="10231410"/>
            <a:ext cx="3561606" cy="538038"/>
          </a:xfrm>
          <a:prstGeom prst="rect">
            <a:avLst/>
          </a:prstGeom>
          <a:ln/>
        </p:spPr>
        <p:txBody>
          <a:bodyPr lIns="105293" tIns="52647" rIns="105293" bIns="52647"/>
          <a:lstStyle/>
          <a:p>
            <a:fld id="{730DBC29-B9D0-44C1-98C7-678F87AE4C3E}" type="slidenum">
              <a:rPr lang="en-US"/>
              <a:pPr/>
              <a:t>4</a:t>
            </a:fld>
            <a:endParaRPr 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4463" y="808038"/>
            <a:ext cx="5387975" cy="4040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1457" y="5115705"/>
            <a:ext cx="6573618" cy="484755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4927" y="10231410"/>
            <a:ext cx="3561606" cy="538038"/>
          </a:xfrm>
          <a:prstGeom prst="rect">
            <a:avLst/>
          </a:prstGeom>
          <a:ln/>
        </p:spPr>
        <p:txBody>
          <a:bodyPr lIns="105293" tIns="52647" rIns="105293" bIns="52647"/>
          <a:lstStyle/>
          <a:p>
            <a:fld id="{15D31B58-0199-4090-9457-A51DC5D1164B}" type="slidenum">
              <a:rPr lang="en-US"/>
              <a:pPr/>
              <a:t>7</a:t>
            </a:fld>
            <a:endParaRPr lang="en-US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4463" y="808038"/>
            <a:ext cx="5387975" cy="4040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1457" y="5115705"/>
            <a:ext cx="6573618" cy="484755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4927" y="10231410"/>
            <a:ext cx="3561606" cy="538038"/>
          </a:xfrm>
          <a:prstGeom prst="rect">
            <a:avLst/>
          </a:prstGeom>
          <a:ln/>
        </p:spPr>
        <p:txBody>
          <a:bodyPr lIns="105293" tIns="52647" rIns="105293" bIns="52647"/>
          <a:lstStyle/>
          <a:p>
            <a:fld id="{D288AC63-1D99-4468-A9FA-EC64A405B48E}" type="slidenum">
              <a:rPr lang="en-US"/>
              <a:pPr/>
              <a:t>8</a:t>
            </a:fld>
            <a:endParaRPr 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4463" y="808038"/>
            <a:ext cx="5387975" cy="4040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1457" y="5115705"/>
            <a:ext cx="6573618" cy="484755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4927" y="10231410"/>
            <a:ext cx="3561606" cy="538038"/>
          </a:xfrm>
          <a:prstGeom prst="rect">
            <a:avLst/>
          </a:prstGeom>
          <a:ln/>
        </p:spPr>
        <p:txBody>
          <a:bodyPr lIns="105293" tIns="52647" rIns="105293" bIns="52647"/>
          <a:lstStyle/>
          <a:p>
            <a:fld id="{7E259DDB-4466-4D6E-9E20-525EF72A247E}" type="slidenum">
              <a:rPr lang="en-US"/>
              <a:pPr/>
              <a:t>18</a:t>
            </a:fld>
            <a:endParaRPr lang="en-US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4463" y="808038"/>
            <a:ext cx="5387975" cy="4040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1457" y="5115705"/>
            <a:ext cx="6573618" cy="484755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4927" y="10231410"/>
            <a:ext cx="3561606" cy="538038"/>
          </a:xfrm>
          <a:prstGeom prst="rect">
            <a:avLst/>
          </a:prstGeom>
          <a:ln/>
        </p:spPr>
        <p:txBody>
          <a:bodyPr lIns="105293" tIns="52647" rIns="105293" bIns="52647"/>
          <a:lstStyle/>
          <a:p>
            <a:fld id="{CB0A81A5-5837-4EC8-B527-F9CCA9557048}" type="slidenum">
              <a:rPr lang="en-US"/>
              <a:pPr/>
              <a:t>19</a:t>
            </a:fld>
            <a:endParaRPr lang="en-US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4463" y="808038"/>
            <a:ext cx="5387975" cy="4040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1457" y="5115705"/>
            <a:ext cx="6573618" cy="484755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xfrm>
            <a:off x="4654927" y="10231410"/>
            <a:ext cx="3561606" cy="538038"/>
          </a:xfrm>
          <a:prstGeom prst="rect">
            <a:avLst/>
          </a:prstGeom>
          <a:ln/>
        </p:spPr>
        <p:txBody>
          <a:bodyPr lIns="105293" tIns="52647" rIns="105293" bIns="52647"/>
          <a:lstStyle/>
          <a:p>
            <a:fld id="{95D415A0-0E9C-44A4-B5D8-77AF688AED40}" type="slidenum">
              <a:rPr lang="en-US"/>
              <a:pPr/>
              <a:t>20</a:t>
            </a:fld>
            <a:endParaRPr lang="en-US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4463" y="808038"/>
            <a:ext cx="5387975" cy="4040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1457" y="5115705"/>
            <a:ext cx="6573618" cy="4847557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2557463"/>
            <a:ext cx="9067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White">
          <a:xfrm>
            <a:off x="0" y="6738938"/>
            <a:ext cx="9142413" cy="11747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tx2">
                  <a:gamma/>
                  <a:tint val="59608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blackWhite">
          <a:xfrm>
            <a:off x="0" y="0"/>
            <a:ext cx="112713" cy="685641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grayWhite">
          <a:xfrm>
            <a:off x="0" y="0"/>
            <a:ext cx="9142413" cy="88900"/>
          </a:xfrm>
          <a:prstGeom prst="rect">
            <a:avLst/>
          </a:prstGeom>
          <a:gradFill rotWithShape="0">
            <a:gsLst>
              <a:gs pos="0">
                <a:schemeClr val="tx2">
                  <a:gamma/>
                  <a:tint val="59608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blackWhite">
          <a:xfrm>
            <a:off x="9032875" y="0"/>
            <a:ext cx="109538" cy="68580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52450" y="2695575"/>
            <a:ext cx="7961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969963" y="2833688"/>
            <a:ext cx="71262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281363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2088"/>
            <a:ext cx="7772400" cy="2398712"/>
          </a:xfrm>
          <a:effectLst>
            <a:outerShdw dist="45791" dir="2021404" algn="ctr" rotWithShape="0">
              <a:schemeClr val="bg2"/>
            </a:outerShdw>
          </a:effectLst>
        </p:spPr>
        <p:txBody>
          <a:bodyPr lIns="92065" tIns="46034" rIns="92065" bIns="4603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133350"/>
            <a:ext cx="2132012" cy="6311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388" y="133350"/>
            <a:ext cx="6248400" cy="6311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92088"/>
            <a:ext cx="6624637" cy="6445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2938" y="1196975"/>
            <a:ext cx="3887787" cy="4968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3125" y="1196975"/>
            <a:ext cx="3889375" cy="24082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3125" y="3757613"/>
            <a:ext cx="3889375" cy="24082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45313" y="6453188"/>
            <a:ext cx="2019300" cy="2936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418C613-9838-4417-B51D-F0AAB3112493}" type="slidenum">
              <a:rPr lang="en-US" altLang="zh-CN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3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4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grayWhite">
          <a:xfrm>
            <a:off x="0" y="6751638"/>
            <a:ext cx="9142413" cy="11747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tx2">
                  <a:gamma/>
                  <a:tint val="59608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blackWhite">
          <a:xfrm>
            <a:off x="0" y="0"/>
            <a:ext cx="112713" cy="685641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133475"/>
            <a:ext cx="8305800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79" tIns="44445" rIns="90479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grayWhite">
          <a:xfrm>
            <a:off x="0" y="0"/>
            <a:ext cx="9142413" cy="88900"/>
          </a:xfrm>
          <a:prstGeom prst="rect">
            <a:avLst/>
          </a:prstGeom>
          <a:gradFill rotWithShape="0">
            <a:gsLst>
              <a:gs pos="0">
                <a:schemeClr val="tx2">
                  <a:gamma/>
                  <a:tint val="59608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blackWhite">
          <a:xfrm>
            <a:off x="9032875" y="0"/>
            <a:ext cx="109538" cy="68580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133350"/>
            <a:ext cx="8504237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363538" y="855663"/>
            <a:ext cx="848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80" r:id="rId12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38138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¤"/>
        <a:defRPr sz="2000">
          <a:solidFill>
            <a:schemeClr val="tx1"/>
          </a:solidFill>
          <a:latin typeface="+mn-lt"/>
        </a:defRPr>
      </a:lvl2pPr>
      <a:lvl3pPr marL="12858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accent2"/>
        </a:buClr>
        <a:buSzPct val="68000"/>
        <a:buFont typeface="Wingdings" pitchFamily="2" charset="2"/>
        <a:buChar char="¢"/>
        <a:defRPr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slide" Target="slide22.xml"/><Relationship Id="rId2" Type="http://schemas.openxmlformats.org/officeDocument/2006/relationships/hyperlink" Target="../../../../events%20file/events%20file/050516%20Embest-ECNU/widearm1.mpg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" Target="slide20.xml"/><Relationship Id="rId5" Type="http://schemas.openxmlformats.org/officeDocument/2006/relationships/slide" Target="slide21.xml"/><Relationship Id="rId10" Type="http://schemas.openxmlformats.org/officeDocument/2006/relationships/image" Target="http:/www.it.com.cn/f/pda/045/30/040413_pda_05.jpg" TargetMode="External"/><Relationship Id="rId4" Type="http://schemas.openxmlformats.org/officeDocument/2006/relationships/slide" Target="slide19.xml"/><Relationship Id="rId9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Rectangle 32"/>
          <p:cNvSpPr>
            <a:spLocks noGrp="1" noChangeArrowheads="1"/>
          </p:cNvSpPr>
          <p:nvPr>
            <p:ph type="ctrTitle"/>
          </p:nvPr>
        </p:nvSpPr>
        <p:spPr>
          <a:xfrm>
            <a:off x="283779" y="3041771"/>
            <a:ext cx="8572501" cy="23987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dirty="0"/>
              <a:t>Chapter </a:t>
            </a:r>
            <a:r>
              <a:rPr lang="en-US" altLang="zh-CN" sz="5400"/>
              <a:t>2:</a:t>
            </a:r>
            <a:br>
              <a:rPr lang="en-US" altLang="zh-CN" sz="5400"/>
            </a:br>
            <a:r>
              <a:rPr lang="en-US" altLang="zh-CN" sz="5400"/>
              <a:t>      Instruction Sets</a:t>
            </a:r>
            <a:endParaRPr lang="en-US" sz="4000" dirty="0"/>
          </a:p>
        </p:txBody>
      </p:sp>
      <p:pic>
        <p:nvPicPr>
          <p:cNvPr id="14337" name="Picture 1" descr="C:\Users\Thinkpad\Desktop\1_185051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1178" y="4461828"/>
            <a:ext cx="1895475" cy="186690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722920" y="1029091"/>
            <a:ext cx="7923964" cy="7201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FF0000"/>
                </a:solidFill>
              </a:rPr>
              <a:t>Embedded System Design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PXA255 Block Diagram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371600"/>
            <a:ext cx="8153400" cy="4837113"/>
            <a:chOff x="0" y="0"/>
            <a:chExt cx="5376" cy="3216"/>
          </a:xfrm>
        </p:grpSpPr>
        <p:sp>
          <p:nvSpPr>
            <p:cNvPr id="12292" name="Rectangle 4" descr="White marble"/>
            <p:cNvSpPr>
              <a:spLocks noChangeArrowheads="1"/>
            </p:cNvSpPr>
            <p:nvPr/>
          </p:nvSpPr>
          <p:spPr bwMode="auto">
            <a:xfrm>
              <a:off x="0" y="192"/>
              <a:ext cx="5376" cy="2999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569" y="3024"/>
              <a:ext cx="1486" cy="192"/>
            </a:xfrm>
            <a:prstGeom prst="rect">
              <a:avLst/>
            </a:prstGeom>
            <a:solidFill>
              <a:srgbClr val="0099CC"/>
            </a:solidFill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 Primary GPIOs</a:t>
              </a: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905" y="1248"/>
              <a:ext cx="1150" cy="192"/>
            </a:xfrm>
            <a:prstGeom prst="rect">
              <a:avLst/>
            </a:prstGeom>
            <a:solidFill>
              <a:srgbClr val="0099CC"/>
            </a:solidFill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I</a:t>
              </a:r>
              <a:r>
                <a:rPr lang="en-US" altLang="zh-CN" sz="1600" b="1" baseline="30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2</a:t>
              </a: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S</a:t>
              </a: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905" y="1057"/>
              <a:ext cx="1150" cy="191"/>
            </a:xfrm>
            <a:prstGeom prst="rect">
              <a:avLst/>
            </a:prstGeom>
            <a:solidFill>
              <a:srgbClr val="0099CC"/>
            </a:solidFill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AC97 Interface</a:t>
              </a: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905" y="1440"/>
              <a:ext cx="1150" cy="192"/>
            </a:xfrm>
            <a:prstGeom prst="rect">
              <a:avLst/>
            </a:prstGeom>
            <a:solidFill>
              <a:srgbClr val="0099CC"/>
            </a:solidFill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I</a:t>
              </a:r>
              <a:r>
                <a:rPr lang="en-US" altLang="zh-CN" sz="1600" b="1" baseline="30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2</a:t>
              </a: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C</a:t>
              </a:r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905" y="1632"/>
              <a:ext cx="1150" cy="192"/>
            </a:xfrm>
            <a:prstGeom prst="rect">
              <a:avLst/>
            </a:prstGeom>
            <a:solidFill>
              <a:srgbClr val="0099CC"/>
            </a:solidFill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IrDA/UART</a:t>
              </a: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905" y="1824"/>
              <a:ext cx="1150" cy="192"/>
            </a:xfrm>
            <a:prstGeom prst="rect">
              <a:avLst/>
            </a:prstGeom>
            <a:solidFill>
              <a:srgbClr val="0099CC"/>
            </a:solidFill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SSP/SPI/uWire</a:t>
              </a: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905" y="2016"/>
              <a:ext cx="1150" cy="192"/>
            </a:xfrm>
            <a:prstGeom prst="rect">
              <a:avLst/>
            </a:prstGeom>
            <a:solidFill>
              <a:srgbClr val="0099CC"/>
            </a:solidFill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MMC</a:t>
              </a: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905" y="2400"/>
              <a:ext cx="1150" cy="192"/>
            </a:xfrm>
            <a:prstGeom prst="rect">
              <a:avLst/>
            </a:prstGeom>
            <a:solidFill>
              <a:srgbClr val="0099CC"/>
            </a:solidFill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UART</a:t>
              </a: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569" y="2832"/>
              <a:ext cx="1486" cy="192"/>
            </a:xfrm>
            <a:prstGeom prst="rect">
              <a:avLst/>
            </a:prstGeom>
            <a:solidFill>
              <a:srgbClr val="0099CC"/>
            </a:solidFill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USB Client v1.1</a:t>
              </a:r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905" y="864"/>
              <a:ext cx="1150" cy="192"/>
            </a:xfrm>
            <a:prstGeom prst="rect">
              <a:avLst/>
            </a:prstGeom>
            <a:solidFill>
              <a:srgbClr val="0099CC"/>
            </a:solidFill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Timer/PWM</a:t>
              </a:r>
            </a:p>
          </p:txBody>
        </p:sp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905" y="672"/>
              <a:ext cx="1150" cy="192"/>
            </a:xfrm>
            <a:prstGeom prst="rect">
              <a:avLst/>
            </a:prstGeom>
            <a:solidFill>
              <a:srgbClr val="0099CC"/>
            </a:solidFill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Real Time Clock</a:t>
              </a:r>
            </a:p>
          </p:txBody>
        </p:sp>
        <p:sp>
          <p:nvSpPr>
            <p:cNvPr id="10256" name="Rectangle 16"/>
            <p:cNvSpPr>
              <a:spLocks noChangeArrowheads="1"/>
            </p:cNvSpPr>
            <p:nvPr/>
          </p:nvSpPr>
          <p:spPr bwMode="auto">
            <a:xfrm rot="16200000">
              <a:off x="-411" y="1508"/>
              <a:ext cx="2304" cy="341"/>
            </a:xfrm>
            <a:prstGeom prst="rect">
              <a:avLst/>
            </a:prstGeom>
            <a:solidFill>
              <a:srgbClr val="0099CC"/>
            </a:solidFill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Secondary GPIO</a:t>
              </a:r>
            </a:p>
          </p:txBody>
        </p:sp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 rot="16200000">
              <a:off x="833" y="1752"/>
              <a:ext cx="2688" cy="240"/>
            </a:xfrm>
            <a:prstGeom prst="rect">
              <a:avLst/>
            </a:prstGeom>
            <a:solidFill>
              <a:srgbClr val="0099CC"/>
            </a:solidFill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Bridge</a:t>
              </a:r>
            </a:p>
          </p:txBody>
        </p:sp>
        <p:sp>
          <p:nvSpPr>
            <p:cNvPr id="10258" name="AutoShape 18"/>
            <p:cNvSpPr>
              <a:spLocks noChangeArrowheads="1"/>
            </p:cNvSpPr>
            <p:nvPr/>
          </p:nvSpPr>
          <p:spPr bwMode="auto">
            <a:xfrm>
              <a:off x="2256" y="2087"/>
              <a:ext cx="1776" cy="338"/>
            </a:xfrm>
            <a:prstGeom prst="leftRightArrow">
              <a:avLst>
                <a:gd name="adj1" fmla="val 50000"/>
                <a:gd name="adj2" fmla="val 105714"/>
              </a:avLst>
            </a:prstGeom>
            <a:solidFill>
              <a:srgbClr val="0099CC"/>
            </a:solidFill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Internal Bus</a:t>
              </a:r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2393" y="240"/>
              <a:ext cx="672" cy="338"/>
            </a:xfrm>
            <a:prstGeom prst="rect">
              <a:avLst/>
            </a:prstGeom>
            <a:solidFill>
              <a:srgbClr val="009900"/>
            </a:solidFill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Power</a:t>
              </a:r>
            </a:p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Manager</a:t>
              </a:r>
            </a:p>
          </p:txBody>
        </p:sp>
        <p:sp>
          <p:nvSpPr>
            <p:cNvPr id="10260" name="Rectangle 20"/>
            <p:cNvSpPr>
              <a:spLocks noChangeArrowheads="1"/>
            </p:cNvSpPr>
            <p:nvPr/>
          </p:nvSpPr>
          <p:spPr bwMode="auto">
            <a:xfrm>
              <a:off x="2297" y="912"/>
              <a:ext cx="866" cy="336"/>
            </a:xfrm>
            <a:prstGeom prst="rect">
              <a:avLst/>
            </a:prstGeom>
            <a:solidFill>
              <a:srgbClr val="009900"/>
            </a:solidFill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Interrupt </a:t>
              </a:r>
            </a:p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Controller</a:t>
              </a:r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2393" y="576"/>
              <a:ext cx="672" cy="336"/>
            </a:xfrm>
            <a:prstGeom prst="rect">
              <a:avLst/>
            </a:prstGeom>
            <a:solidFill>
              <a:srgbClr val="009900"/>
            </a:solidFill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Clock</a:t>
              </a:r>
            </a:p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Controller</a:t>
              </a:r>
            </a:p>
          </p:txBody>
        </p:sp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3161" y="240"/>
              <a:ext cx="864" cy="1200"/>
            </a:xfrm>
            <a:prstGeom prst="rect">
              <a:avLst/>
            </a:prstGeom>
            <a:solidFill>
              <a:srgbClr val="3366FF"/>
            </a:solidFill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Intel®</a:t>
              </a:r>
            </a:p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XScale</a:t>
              </a:r>
              <a:r>
                <a:rPr lang="en-US" altLang="zh-CN" sz="1600" b="1" baseline="30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TM</a:t>
              </a: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 </a:t>
              </a:r>
            </a:p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Core</a:t>
              </a:r>
              <a:b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</a:br>
              <a:endParaRPr lang="en-US" altLang="zh-C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to 400MHz</a:t>
              </a:r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905" y="240"/>
              <a:ext cx="912" cy="288"/>
            </a:xfrm>
            <a:prstGeom prst="rect">
              <a:avLst/>
            </a:prstGeom>
            <a:solidFill>
              <a:srgbClr val="009900"/>
            </a:solidFill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Clock </a:t>
              </a:r>
            </a:p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Dividers</a:t>
              </a:r>
            </a:p>
          </p:txBody>
        </p:sp>
        <p:sp>
          <p:nvSpPr>
            <p:cNvPr id="10264" name="Rectangle 24"/>
            <p:cNvSpPr>
              <a:spLocks noChangeArrowheads="1"/>
            </p:cNvSpPr>
            <p:nvPr/>
          </p:nvSpPr>
          <p:spPr bwMode="auto">
            <a:xfrm>
              <a:off x="569" y="240"/>
              <a:ext cx="336" cy="288"/>
            </a:xfrm>
            <a:prstGeom prst="rect">
              <a:avLst/>
            </a:prstGeom>
            <a:solidFill>
              <a:srgbClr val="009900"/>
            </a:solidFill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RTC</a:t>
              </a:r>
            </a:p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Osc.</a:t>
              </a:r>
            </a:p>
          </p:txBody>
        </p: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1817" y="240"/>
              <a:ext cx="479" cy="288"/>
            </a:xfrm>
            <a:prstGeom prst="rect">
              <a:avLst/>
            </a:prstGeom>
            <a:solidFill>
              <a:srgbClr val="009900"/>
            </a:solidFill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PLLs</a:t>
              </a:r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2736" y="2759"/>
              <a:ext cx="768" cy="336"/>
            </a:xfrm>
            <a:prstGeom prst="rect">
              <a:avLst/>
            </a:prstGeom>
            <a:solidFill>
              <a:srgbClr val="009900"/>
            </a:solidFill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Color LCD</a:t>
              </a:r>
            </a:p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Controller</a:t>
              </a:r>
            </a:p>
          </p:txBody>
        </p:sp>
        <p:sp>
          <p:nvSpPr>
            <p:cNvPr id="10267" name="Rectangle 27"/>
            <p:cNvSpPr>
              <a:spLocks noChangeArrowheads="1"/>
            </p:cNvSpPr>
            <p:nvPr/>
          </p:nvSpPr>
          <p:spPr bwMode="auto">
            <a:xfrm>
              <a:off x="2304" y="1463"/>
              <a:ext cx="866" cy="480"/>
            </a:xfrm>
            <a:prstGeom prst="rect">
              <a:avLst/>
            </a:prstGeom>
            <a:solidFill>
              <a:srgbClr val="0099CC"/>
            </a:solidFill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16 Channel </a:t>
              </a:r>
            </a:p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DMA </a:t>
              </a:r>
            </a:p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Controller</a:t>
              </a:r>
            </a:p>
          </p:txBody>
        </p:sp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4025" y="240"/>
              <a:ext cx="960" cy="480"/>
            </a:xfrm>
            <a:prstGeom prst="rect">
              <a:avLst/>
            </a:prstGeom>
            <a:solidFill>
              <a:srgbClr val="009900"/>
            </a:solidFill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JTAG</a:t>
              </a:r>
            </a:p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Test &amp;</a:t>
              </a:r>
            </a:p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Debugging</a:t>
              </a:r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4073" y="864"/>
              <a:ext cx="912" cy="336"/>
            </a:xfrm>
            <a:prstGeom prst="rect">
              <a:avLst/>
            </a:prstGeom>
            <a:solidFill>
              <a:srgbClr val="0099CC"/>
            </a:solidFill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SDRAM </a:t>
              </a:r>
            </a:p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Control</a:t>
              </a:r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4073" y="1536"/>
              <a:ext cx="912" cy="338"/>
            </a:xfrm>
            <a:prstGeom prst="rect">
              <a:avLst/>
            </a:prstGeom>
            <a:solidFill>
              <a:srgbClr val="0099CC"/>
            </a:solidFill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SRAM </a:t>
              </a:r>
            </a:p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Control</a:t>
              </a:r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4073" y="1200"/>
              <a:ext cx="912" cy="336"/>
            </a:xfrm>
            <a:prstGeom prst="rect">
              <a:avLst/>
            </a:prstGeom>
            <a:solidFill>
              <a:srgbClr val="0099CC"/>
            </a:solidFill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Address &amp;</a:t>
              </a:r>
            </a:p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16/32 Data Mux</a:t>
              </a:r>
            </a:p>
          </p:txBody>
        </p:sp>
        <p:sp>
          <p:nvSpPr>
            <p:cNvPr id="10272" name="Rectangle 32"/>
            <p:cNvSpPr>
              <a:spLocks noChangeArrowheads="1"/>
            </p:cNvSpPr>
            <p:nvPr/>
          </p:nvSpPr>
          <p:spPr bwMode="auto">
            <a:xfrm>
              <a:off x="4073" y="2208"/>
              <a:ext cx="912" cy="336"/>
            </a:xfrm>
            <a:prstGeom prst="rect">
              <a:avLst/>
            </a:prstGeom>
            <a:solidFill>
              <a:srgbClr val="0099CC"/>
            </a:solidFill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Variable </a:t>
              </a:r>
            </a:p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latency I/O</a:t>
              </a:r>
            </a:p>
          </p:txBody>
        </p:sp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4073" y="2544"/>
              <a:ext cx="912" cy="338"/>
            </a:xfrm>
            <a:prstGeom prst="rect">
              <a:avLst/>
            </a:prstGeom>
            <a:solidFill>
              <a:srgbClr val="0099CC"/>
            </a:solidFill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PCMCIA/CF</a:t>
              </a:r>
            </a:p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 Card Control</a:t>
              </a:r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4025" y="2880"/>
              <a:ext cx="960" cy="336"/>
            </a:xfrm>
            <a:prstGeom prst="rect">
              <a:avLst/>
            </a:prstGeom>
            <a:solidFill>
              <a:srgbClr val="0099CC"/>
            </a:solidFill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Flow-thru DMA</a:t>
              </a:r>
            </a:p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BusReq/Grant</a:t>
              </a:r>
            </a:p>
          </p:txBody>
        </p:sp>
        <p:sp>
          <p:nvSpPr>
            <p:cNvPr id="12323" name="AutoShape 35"/>
            <p:cNvSpPr>
              <a:spLocks noChangeArrowheads="1"/>
            </p:cNvSpPr>
            <p:nvPr/>
          </p:nvSpPr>
          <p:spPr bwMode="auto">
            <a:xfrm rot="-5400000">
              <a:off x="2950" y="2447"/>
              <a:ext cx="361" cy="216"/>
            </a:xfrm>
            <a:prstGeom prst="leftRightArrow">
              <a:avLst>
                <a:gd name="adj1" fmla="val 50000"/>
                <a:gd name="adj2" fmla="val 33426"/>
              </a:avLst>
            </a:prstGeom>
            <a:solidFill>
              <a:srgbClr val="0099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24" name="AutoShape 36"/>
            <p:cNvSpPr>
              <a:spLocks noChangeArrowheads="1"/>
            </p:cNvSpPr>
            <p:nvPr/>
          </p:nvSpPr>
          <p:spPr bwMode="auto">
            <a:xfrm rot="-5400000">
              <a:off x="3132" y="1691"/>
              <a:ext cx="672" cy="216"/>
            </a:xfrm>
            <a:prstGeom prst="leftRightArrow">
              <a:avLst>
                <a:gd name="adj1" fmla="val 50000"/>
                <a:gd name="adj2" fmla="val 62222"/>
              </a:avLst>
            </a:prstGeom>
            <a:solidFill>
              <a:srgbClr val="00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277" name="Rectangle 37"/>
            <p:cNvSpPr>
              <a:spLocks noChangeArrowheads="1"/>
            </p:cNvSpPr>
            <p:nvPr/>
          </p:nvSpPr>
          <p:spPr bwMode="auto">
            <a:xfrm>
              <a:off x="4073" y="1872"/>
              <a:ext cx="912" cy="336"/>
            </a:xfrm>
            <a:prstGeom prst="rect">
              <a:avLst/>
            </a:prstGeom>
            <a:solidFill>
              <a:srgbClr val="0099CC"/>
            </a:solidFill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Burst Flash </a:t>
              </a:r>
            </a:p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Interface</a:t>
              </a:r>
            </a:p>
          </p:txBody>
        </p:sp>
        <p:sp>
          <p:nvSpPr>
            <p:cNvPr id="12326" name="Rectangle 38"/>
            <p:cNvSpPr>
              <a:spLocks noChangeArrowheads="1"/>
            </p:cNvSpPr>
            <p:nvPr/>
          </p:nvSpPr>
          <p:spPr bwMode="auto">
            <a:xfrm>
              <a:off x="329" y="0"/>
              <a:ext cx="384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400" b="1">
                  <a:ea typeface="宋体" pitchFamily="2" charset="-122"/>
                </a:rPr>
                <a:t>32KHz</a:t>
              </a:r>
            </a:p>
          </p:txBody>
        </p:sp>
        <p:sp>
          <p:nvSpPr>
            <p:cNvPr id="12327" name="Line 39"/>
            <p:cNvSpPr>
              <a:spLocks noChangeShapeType="1"/>
            </p:cNvSpPr>
            <p:nvPr/>
          </p:nvSpPr>
          <p:spPr bwMode="auto">
            <a:xfrm>
              <a:off x="281" y="0"/>
              <a:ext cx="0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8" name="Line 40"/>
            <p:cNvSpPr>
              <a:spLocks noChangeShapeType="1"/>
            </p:cNvSpPr>
            <p:nvPr/>
          </p:nvSpPr>
          <p:spPr bwMode="auto">
            <a:xfrm>
              <a:off x="761" y="0"/>
              <a:ext cx="0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9" name="Line 41"/>
            <p:cNvSpPr>
              <a:spLocks noChangeShapeType="1"/>
            </p:cNvSpPr>
            <p:nvPr/>
          </p:nvSpPr>
          <p:spPr bwMode="auto">
            <a:xfrm>
              <a:off x="761" y="96"/>
              <a:ext cx="9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0" name="Line 42"/>
            <p:cNvSpPr>
              <a:spLocks noChangeShapeType="1"/>
            </p:cNvSpPr>
            <p:nvPr/>
          </p:nvSpPr>
          <p:spPr bwMode="auto">
            <a:xfrm>
              <a:off x="185" y="96"/>
              <a:ext cx="9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1" name="Line 43"/>
            <p:cNvSpPr>
              <a:spLocks noChangeShapeType="1"/>
            </p:cNvSpPr>
            <p:nvPr/>
          </p:nvSpPr>
          <p:spPr bwMode="auto">
            <a:xfrm>
              <a:off x="857" y="96"/>
              <a:ext cx="0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2" name="Line 44"/>
            <p:cNvSpPr>
              <a:spLocks noChangeShapeType="1"/>
            </p:cNvSpPr>
            <p:nvPr/>
          </p:nvSpPr>
          <p:spPr bwMode="auto">
            <a:xfrm>
              <a:off x="185" y="96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3" name="Line 45"/>
            <p:cNvSpPr>
              <a:spLocks noChangeShapeType="1"/>
            </p:cNvSpPr>
            <p:nvPr/>
          </p:nvSpPr>
          <p:spPr bwMode="auto">
            <a:xfrm>
              <a:off x="185" y="336"/>
              <a:ext cx="38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4" name="Rectangle 46"/>
            <p:cNvSpPr>
              <a:spLocks noChangeArrowheads="1"/>
            </p:cNvSpPr>
            <p:nvPr/>
          </p:nvSpPr>
          <p:spPr bwMode="auto">
            <a:xfrm>
              <a:off x="1577" y="0"/>
              <a:ext cx="480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400" b="1">
                  <a:ea typeface="宋体" pitchFamily="2" charset="-122"/>
                </a:rPr>
                <a:t>3.68MHz</a:t>
              </a:r>
            </a:p>
          </p:txBody>
        </p:sp>
        <p:sp>
          <p:nvSpPr>
            <p:cNvPr id="12335" name="Line 47"/>
            <p:cNvSpPr>
              <a:spLocks noChangeShapeType="1"/>
            </p:cNvSpPr>
            <p:nvPr/>
          </p:nvSpPr>
          <p:spPr bwMode="auto">
            <a:xfrm>
              <a:off x="1529" y="0"/>
              <a:ext cx="0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6" name="Line 48"/>
            <p:cNvSpPr>
              <a:spLocks noChangeShapeType="1"/>
            </p:cNvSpPr>
            <p:nvPr/>
          </p:nvSpPr>
          <p:spPr bwMode="auto">
            <a:xfrm>
              <a:off x="2105" y="0"/>
              <a:ext cx="0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7" name="Line 49"/>
            <p:cNvSpPr>
              <a:spLocks noChangeShapeType="1"/>
            </p:cNvSpPr>
            <p:nvPr/>
          </p:nvSpPr>
          <p:spPr bwMode="auto">
            <a:xfrm>
              <a:off x="2105" y="96"/>
              <a:ext cx="9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8" name="Line 50"/>
            <p:cNvSpPr>
              <a:spLocks noChangeShapeType="1"/>
            </p:cNvSpPr>
            <p:nvPr/>
          </p:nvSpPr>
          <p:spPr bwMode="auto">
            <a:xfrm>
              <a:off x="1433" y="96"/>
              <a:ext cx="9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9" name="Line 51"/>
            <p:cNvSpPr>
              <a:spLocks noChangeShapeType="1"/>
            </p:cNvSpPr>
            <p:nvPr/>
          </p:nvSpPr>
          <p:spPr bwMode="auto">
            <a:xfrm>
              <a:off x="2201" y="96"/>
              <a:ext cx="0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0" name="Line 52"/>
            <p:cNvSpPr>
              <a:spLocks noChangeShapeType="1"/>
            </p:cNvSpPr>
            <p:nvPr/>
          </p:nvSpPr>
          <p:spPr bwMode="auto">
            <a:xfrm>
              <a:off x="1433" y="96"/>
              <a:ext cx="0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1" name="Line 53"/>
            <p:cNvSpPr>
              <a:spLocks noChangeShapeType="1"/>
            </p:cNvSpPr>
            <p:nvPr/>
          </p:nvSpPr>
          <p:spPr bwMode="auto">
            <a:xfrm>
              <a:off x="4553" y="48"/>
              <a:ext cx="0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2" name="Line 54"/>
            <p:cNvSpPr>
              <a:spLocks noChangeShapeType="1"/>
            </p:cNvSpPr>
            <p:nvPr/>
          </p:nvSpPr>
          <p:spPr bwMode="auto">
            <a:xfrm>
              <a:off x="233" y="3120"/>
              <a:ext cx="33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3" name="Line 55"/>
            <p:cNvSpPr>
              <a:spLocks noChangeShapeType="1"/>
            </p:cNvSpPr>
            <p:nvPr/>
          </p:nvSpPr>
          <p:spPr bwMode="auto">
            <a:xfrm>
              <a:off x="233" y="2736"/>
              <a:ext cx="33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4" name="Line 56"/>
            <p:cNvSpPr>
              <a:spLocks noChangeShapeType="1"/>
            </p:cNvSpPr>
            <p:nvPr/>
          </p:nvSpPr>
          <p:spPr bwMode="auto">
            <a:xfrm>
              <a:off x="233" y="2544"/>
              <a:ext cx="33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5" name="Line 57"/>
            <p:cNvSpPr>
              <a:spLocks noChangeShapeType="1"/>
            </p:cNvSpPr>
            <p:nvPr/>
          </p:nvSpPr>
          <p:spPr bwMode="auto">
            <a:xfrm>
              <a:off x="233" y="2352"/>
              <a:ext cx="33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6" name="Line 58"/>
            <p:cNvSpPr>
              <a:spLocks noChangeShapeType="1"/>
            </p:cNvSpPr>
            <p:nvPr/>
          </p:nvSpPr>
          <p:spPr bwMode="auto">
            <a:xfrm>
              <a:off x="233" y="2160"/>
              <a:ext cx="33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7" name="Line 59"/>
            <p:cNvSpPr>
              <a:spLocks noChangeShapeType="1"/>
            </p:cNvSpPr>
            <p:nvPr/>
          </p:nvSpPr>
          <p:spPr bwMode="auto">
            <a:xfrm>
              <a:off x="233" y="1968"/>
              <a:ext cx="33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8" name="Line 60"/>
            <p:cNvSpPr>
              <a:spLocks noChangeShapeType="1"/>
            </p:cNvSpPr>
            <p:nvPr/>
          </p:nvSpPr>
          <p:spPr bwMode="auto">
            <a:xfrm>
              <a:off x="233" y="1776"/>
              <a:ext cx="33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9" name="Line 61"/>
            <p:cNvSpPr>
              <a:spLocks noChangeShapeType="1"/>
            </p:cNvSpPr>
            <p:nvPr/>
          </p:nvSpPr>
          <p:spPr bwMode="auto">
            <a:xfrm>
              <a:off x="233" y="1584"/>
              <a:ext cx="33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0" name="Line 62"/>
            <p:cNvSpPr>
              <a:spLocks noChangeShapeType="1"/>
            </p:cNvSpPr>
            <p:nvPr/>
          </p:nvSpPr>
          <p:spPr bwMode="auto">
            <a:xfrm>
              <a:off x="233" y="1392"/>
              <a:ext cx="33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1" name="Line 63"/>
            <p:cNvSpPr>
              <a:spLocks noChangeShapeType="1"/>
            </p:cNvSpPr>
            <p:nvPr/>
          </p:nvSpPr>
          <p:spPr bwMode="auto">
            <a:xfrm>
              <a:off x="233" y="1200"/>
              <a:ext cx="33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2" name="Line 64"/>
            <p:cNvSpPr>
              <a:spLocks noChangeShapeType="1"/>
            </p:cNvSpPr>
            <p:nvPr/>
          </p:nvSpPr>
          <p:spPr bwMode="auto">
            <a:xfrm>
              <a:off x="233" y="1008"/>
              <a:ext cx="33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3" name="Line 65"/>
            <p:cNvSpPr>
              <a:spLocks noChangeShapeType="1"/>
            </p:cNvSpPr>
            <p:nvPr/>
          </p:nvSpPr>
          <p:spPr bwMode="auto">
            <a:xfrm>
              <a:off x="233" y="816"/>
              <a:ext cx="33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4" name="Line 66"/>
            <p:cNvSpPr>
              <a:spLocks noChangeShapeType="1"/>
            </p:cNvSpPr>
            <p:nvPr/>
          </p:nvSpPr>
          <p:spPr bwMode="auto">
            <a:xfrm>
              <a:off x="233" y="2928"/>
              <a:ext cx="33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5" name="Line 67"/>
            <p:cNvSpPr>
              <a:spLocks noChangeShapeType="1"/>
            </p:cNvSpPr>
            <p:nvPr/>
          </p:nvSpPr>
          <p:spPr bwMode="auto">
            <a:xfrm>
              <a:off x="4985" y="1056"/>
              <a:ext cx="33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6" name="Line 68"/>
            <p:cNvSpPr>
              <a:spLocks noChangeShapeType="1"/>
            </p:cNvSpPr>
            <p:nvPr/>
          </p:nvSpPr>
          <p:spPr bwMode="auto">
            <a:xfrm>
              <a:off x="4985" y="1392"/>
              <a:ext cx="33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7" name="Line 69"/>
            <p:cNvSpPr>
              <a:spLocks noChangeShapeType="1"/>
            </p:cNvSpPr>
            <p:nvPr/>
          </p:nvSpPr>
          <p:spPr bwMode="auto">
            <a:xfrm>
              <a:off x="4985" y="1728"/>
              <a:ext cx="33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8" name="Line 70"/>
            <p:cNvSpPr>
              <a:spLocks noChangeShapeType="1"/>
            </p:cNvSpPr>
            <p:nvPr/>
          </p:nvSpPr>
          <p:spPr bwMode="auto">
            <a:xfrm>
              <a:off x="4985" y="2064"/>
              <a:ext cx="33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9" name="Line 71"/>
            <p:cNvSpPr>
              <a:spLocks noChangeShapeType="1"/>
            </p:cNvSpPr>
            <p:nvPr/>
          </p:nvSpPr>
          <p:spPr bwMode="auto">
            <a:xfrm>
              <a:off x="4985" y="2400"/>
              <a:ext cx="33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0" name="Line 72"/>
            <p:cNvSpPr>
              <a:spLocks noChangeShapeType="1"/>
            </p:cNvSpPr>
            <p:nvPr/>
          </p:nvSpPr>
          <p:spPr bwMode="auto">
            <a:xfrm>
              <a:off x="4985" y="2688"/>
              <a:ext cx="33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1" name="Line 73"/>
            <p:cNvSpPr>
              <a:spLocks noChangeShapeType="1"/>
            </p:cNvSpPr>
            <p:nvPr/>
          </p:nvSpPr>
          <p:spPr bwMode="auto">
            <a:xfrm>
              <a:off x="4985" y="3072"/>
              <a:ext cx="33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4" name="Rectangle 74"/>
            <p:cNvSpPr>
              <a:spLocks noChangeArrowheads="1"/>
            </p:cNvSpPr>
            <p:nvPr/>
          </p:nvSpPr>
          <p:spPr bwMode="auto">
            <a:xfrm>
              <a:off x="905" y="2208"/>
              <a:ext cx="1150" cy="192"/>
            </a:xfrm>
            <a:prstGeom prst="rect">
              <a:avLst/>
            </a:prstGeom>
            <a:solidFill>
              <a:srgbClr val="0099CC"/>
            </a:solidFill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UART (full modem)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45313" y="6453188"/>
            <a:ext cx="2019300" cy="293687"/>
          </a:xfrm>
          <a:prstGeom prst="rect">
            <a:avLst/>
          </a:prstGeom>
        </p:spPr>
        <p:txBody>
          <a:bodyPr/>
          <a:lstStyle/>
          <a:p>
            <a:fld id="{249B33CA-21B2-4BB4-B957-AB0F4AF8BBE9}" type="slidenum">
              <a:rPr lang="en-US" altLang="zh-CN"/>
              <a:pPr/>
              <a:t>11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600" dirty="0"/>
              <a:t>ARM  </a:t>
            </a:r>
            <a:r>
              <a:rPr lang="en-US" altLang="zh-CN" dirty="0">
                <a:solidFill>
                  <a:srgbClr val="000000"/>
                </a:solidFill>
                <a:latin typeface="Calibri" pitchFamily="32" charset="0"/>
              </a:rPr>
              <a:t>Families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66725" y="2205038"/>
            <a:ext cx="4554538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51" tIns="40076" rIns="80151" bIns="40076"/>
          <a:lstStyle/>
          <a:p>
            <a:pPr marL="342900" indent="-342900" eaLnBrk="0" hangingPunct="0">
              <a:spcBef>
                <a:spcPct val="20000"/>
              </a:spcBef>
              <a:buClr>
                <a:srgbClr val="003366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264C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zh-CN" sz="2400" b="1" dirty="0">
                <a:solidFill>
                  <a:srgbClr val="00264C"/>
                </a:solidFill>
                <a:latin typeface="黑体" pitchFamily="49" charset="-122"/>
                <a:ea typeface="黑体" pitchFamily="49" charset="-122"/>
              </a:rPr>
              <a:t>Architecture</a:t>
            </a:r>
            <a:endParaRPr lang="zh-CN" sz="2400" b="1" dirty="0">
              <a:solidFill>
                <a:srgbClr val="00264C"/>
              </a:solidFill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zh-CN" altLang="zh-CN" sz="2400" b="1" dirty="0">
                <a:latin typeface="宋体" pitchFamily="2" charset="-122"/>
              </a:rPr>
              <a:t>ARM v4T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zh-CN" altLang="zh-CN" sz="2400" b="1" dirty="0">
                <a:latin typeface="宋体" pitchFamily="2" charset="-122"/>
              </a:rPr>
              <a:t>ARM v5TE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endParaRPr lang="zh-CN" altLang="zh-CN" sz="2400" b="1" dirty="0">
              <a:latin typeface="宋体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zh-CN" altLang="zh-CN" sz="2400" b="1" dirty="0">
                <a:latin typeface="宋体" pitchFamily="2" charset="-122"/>
              </a:rPr>
              <a:t>ARM v6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zh-CN" altLang="zh-CN" sz="2400" b="1" dirty="0">
                <a:latin typeface="宋体" pitchFamily="2" charset="-122"/>
              </a:rPr>
              <a:t>ARM Cortex (v7)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3366"/>
              </a:buClr>
              <a:buSzPct val="80000"/>
              <a:buFont typeface="Wingdings" pitchFamily="2" charset="2"/>
              <a:buChar char="l"/>
            </a:pPr>
            <a:endParaRPr lang="zh-CN" altLang="zh-CN" sz="2400" b="1" dirty="0">
              <a:solidFill>
                <a:srgbClr val="00264C"/>
              </a:solidFill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endParaRPr lang="zh-CN" altLang="zh-CN" sz="2400" b="1" dirty="0">
              <a:latin typeface="宋体" pitchFamily="2" charset="-122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716463" y="2205038"/>
            <a:ext cx="4338637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51" tIns="40076" rIns="80151" bIns="40076"/>
          <a:lstStyle/>
          <a:p>
            <a:pPr marL="342900" indent="-342900" eaLnBrk="0" hangingPunct="0">
              <a:spcBef>
                <a:spcPct val="20000"/>
              </a:spcBef>
              <a:buClr>
                <a:srgbClr val="003366"/>
              </a:buClr>
              <a:buSzPct val="80000"/>
              <a:buFont typeface="Wingdings" pitchFamily="2" charset="2"/>
              <a:buNone/>
            </a:pPr>
            <a:r>
              <a:rPr lang="zh-CN" sz="2400" b="1">
                <a:solidFill>
                  <a:srgbClr val="00264C"/>
                </a:solidFill>
                <a:latin typeface="黑体" pitchFamily="49" charset="-122"/>
              </a:rPr>
              <a:t>  Processor Family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zh-CN" sz="2400" b="1">
                <a:latin typeface="宋体" pitchFamily="2" charset="-122"/>
              </a:rPr>
              <a:t>ARM7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zh-CN" sz="2400" b="1">
                <a:latin typeface="宋体" pitchFamily="2" charset="-122"/>
              </a:rPr>
              <a:t>ARM9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zh-CN" sz="2400" b="1">
                <a:latin typeface="宋体" pitchFamily="2" charset="-122"/>
              </a:rPr>
              <a:t>ARM10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zh-CN" sz="2400" b="1">
                <a:latin typeface="宋体" pitchFamily="2" charset="-122"/>
              </a:rPr>
              <a:t>ARM11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zh-CN" sz="2400" b="1">
                <a:latin typeface="宋体" pitchFamily="2" charset="-122"/>
              </a:rPr>
              <a:t>ARM Cortex</a:t>
            </a: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flipV="1">
            <a:off x="3470932" y="4339240"/>
            <a:ext cx="1727200" cy="71438"/>
          </a:xfrm>
          <a:prstGeom prst="line">
            <a:avLst/>
          </a:prstGeom>
          <a:noFill/>
          <a:ln w="28575" cap="flat" cmpd="sng">
            <a:solidFill>
              <a:srgbClr val="000066"/>
            </a:solidFill>
            <a:round/>
            <a:headEnd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endParaRPr lang="zh-CN" alt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V="1">
            <a:off x="2810696" y="3907439"/>
            <a:ext cx="2016125" cy="0"/>
          </a:xfrm>
          <a:prstGeom prst="line">
            <a:avLst/>
          </a:prstGeom>
          <a:noFill/>
          <a:ln w="28575" cap="flat" cmpd="sng">
            <a:solidFill>
              <a:srgbClr val="000066"/>
            </a:solidFill>
            <a:round/>
            <a:headEnd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endParaRPr lang="zh-CN" alt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2882133" y="3234011"/>
            <a:ext cx="1944688" cy="215900"/>
          </a:xfrm>
          <a:prstGeom prst="line">
            <a:avLst/>
          </a:prstGeom>
          <a:noFill/>
          <a:ln w="28575" cap="flat" cmpd="sng">
            <a:solidFill>
              <a:srgbClr val="000066"/>
            </a:solidFill>
            <a:round/>
            <a:headEnd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endParaRPr lang="zh-CN" alt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2834837" y="2736577"/>
            <a:ext cx="1944688" cy="0"/>
          </a:xfrm>
          <a:prstGeom prst="line">
            <a:avLst/>
          </a:prstGeom>
          <a:noFill/>
          <a:ln w="28575" cap="flat" cmpd="sng">
            <a:solidFill>
              <a:srgbClr val="000066"/>
            </a:solidFill>
            <a:round/>
            <a:headEnd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endParaRPr lang="zh-CN" alt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803306" y="2776483"/>
            <a:ext cx="1944688" cy="288925"/>
          </a:xfrm>
          <a:prstGeom prst="line">
            <a:avLst/>
          </a:prstGeom>
          <a:noFill/>
          <a:ln w="28575" cap="flat" cmpd="sng">
            <a:solidFill>
              <a:srgbClr val="000066"/>
            </a:solidFill>
            <a:round/>
            <a:headEnd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endParaRPr lang="zh-CN" alt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V="1">
            <a:off x="2803306" y="3089549"/>
            <a:ext cx="1944688" cy="71437"/>
          </a:xfrm>
          <a:prstGeom prst="line">
            <a:avLst/>
          </a:prstGeom>
          <a:noFill/>
          <a:ln w="28575" cap="flat" cmpd="sng">
            <a:solidFill>
              <a:srgbClr val="000066"/>
            </a:solidFill>
            <a:round/>
            <a:headEnd/>
            <a:tailEnd type="triangle" w="med" len="med"/>
          </a:ln>
          <a:effectLst/>
        </p:spPr>
        <p:txBody>
          <a:bodyPr lIns="80167" tIns="40084" rIns="80167" bIns="40084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 animBg="1"/>
      <p:bldP spid="21513" grpId="0" animBg="1"/>
      <p:bldP spid="21514" grpId="0" animBg="1"/>
      <p:bldP spid="215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8AE59-6F81-470B-B0B0-3552D262A56B}" type="slidenum">
              <a:rPr lang="en-US" altLang="zh-CN"/>
              <a:pPr/>
              <a:t>12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/>
              <a:t>ARM</a:t>
            </a:r>
            <a:endParaRPr lang="zh-CN" sz="3600" dirty="0"/>
          </a:p>
        </p:txBody>
      </p:sp>
      <p:pic>
        <p:nvPicPr>
          <p:cNvPr id="22532" name="Picture 4" descr="arm_powered">
            <a:hlinkClick r:id="rId2" action="ppaction://hlinkfile"/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69077" y="0"/>
            <a:ext cx="854075" cy="768350"/>
          </a:xfrm>
          <a:noFill/>
          <a:ln/>
        </p:spPr>
      </p:pic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11777" y="1810517"/>
            <a:ext cx="13716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zh-CN" sz="2000"/>
              <a:t>ARM7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240564" y="1810517"/>
            <a:ext cx="13716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sz="2000"/>
              <a:t>ARM9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3969352" y="1810517"/>
            <a:ext cx="13716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sz="2000"/>
              <a:t>ARM9E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696552" y="1810517"/>
            <a:ext cx="13716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sz="2000"/>
              <a:t>ARM10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7394027" y="1758185"/>
            <a:ext cx="13716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sz="2000"/>
              <a:t>ARM11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511777" y="2602680"/>
            <a:ext cx="1371600" cy="4572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zh-CN" sz="2000"/>
              <a:t>SecurCore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511777" y="3250380"/>
            <a:ext cx="1371600" cy="4572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zh-CN"/>
              <a:t>Cortex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511777" y="3969517"/>
            <a:ext cx="1371600" cy="4572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zh-CN" sz="2000"/>
              <a:t>Xscale</a:t>
            </a:r>
          </a:p>
        </p:txBody>
      </p:sp>
      <p:sp>
        <p:nvSpPr>
          <p:cNvPr id="22541" name="AutoShape 1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72139" y="1305692"/>
            <a:ext cx="431800" cy="360363"/>
          </a:xfrm>
          <a:prstGeom prst="actionButtonForwardNex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42" name="AutoShape 14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672364" y="1305692"/>
            <a:ext cx="431800" cy="360363"/>
          </a:xfrm>
          <a:prstGeom prst="actionButtonForwardNex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43" name="AutoShape 15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4401152" y="1305692"/>
            <a:ext cx="431800" cy="360363"/>
          </a:xfrm>
          <a:prstGeom prst="actionButtonForwardNex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44" name="AutoShape 1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129939" y="1305692"/>
            <a:ext cx="431800" cy="360363"/>
          </a:xfrm>
          <a:prstGeom prst="actionButtonForwardNex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45" name="AutoShape 17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787289" y="1307280"/>
            <a:ext cx="430213" cy="360362"/>
          </a:xfrm>
          <a:prstGeom prst="actionButtonForwardNex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46" name="AutoShape 1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712677" y="3826642"/>
            <a:ext cx="360362" cy="431800"/>
          </a:xfrm>
          <a:prstGeom prst="actionButtonForwardNex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22547" name="Picture 19" descr="PXA25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8" cstate="print"/>
          <a:srcRect/>
          <a:stretch>
            <a:fillRect/>
          </a:stretch>
        </p:blipFill>
        <p:spPr>
          <a:xfrm>
            <a:off x="433989" y="4468648"/>
            <a:ext cx="3240088" cy="2184400"/>
          </a:xfrm>
          <a:ln/>
        </p:spPr>
      </p:pic>
      <p:sp>
        <p:nvSpPr>
          <p:cNvPr id="22548" name="AutoShape 20"/>
          <p:cNvSpPr>
            <a:spLocks noChangeArrowheads="1"/>
          </p:cNvSpPr>
          <p:nvPr/>
        </p:nvSpPr>
        <p:spPr bwMode="auto">
          <a:xfrm flipV="1">
            <a:off x="1951639" y="3969517"/>
            <a:ext cx="1225550" cy="288925"/>
          </a:xfrm>
          <a:prstGeom prst="rightArrow">
            <a:avLst>
              <a:gd name="adj1" fmla="val 50000"/>
              <a:gd name="adj2" fmla="val 106044"/>
            </a:avLst>
          </a:prstGeom>
          <a:solidFill>
            <a:srgbClr val="FFFF99"/>
          </a:solidFill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pic>
        <p:nvPicPr>
          <p:cNvPr id="22" name="Picture 3" descr="http:/www.it.com.cn/f/pda/045/30/040413_pda_05.jpg"/>
          <p:cNvPicPr>
            <a:picLocks noChangeAspect="1" noChangeArrowheads="1"/>
          </p:cNvPicPr>
          <p:nvPr/>
        </p:nvPicPr>
        <p:blipFill>
          <a:blip r:embed="rId9" r:link="rId10" cstate="print"/>
          <a:srcRect/>
          <a:stretch>
            <a:fillRect/>
          </a:stretch>
        </p:blipFill>
        <p:spPr bwMode="auto">
          <a:xfrm>
            <a:off x="3176971" y="2831005"/>
            <a:ext cx="5683250" cy="281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403 0.000000 L 0.151597 0.000000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 vs. Intel</a:t>
            </a:r>
            <a:endParaRPr lang="zh-CN" altLang="en-US" dirty="0"/>
          </a:p>
        </p:txBody>
      </p:sp>
      <p:pic>
        <p:nvPicPr>
          <p:cNvPr id="116738" name="Picture 2" descr="C:\Users\Thinkpad\Desktop\arm-vs-atom2-600x2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580" y="1104325"/>
            <a:ext cx="8862742" cy="31905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45313" y="6453188"/>
            <a:ext cx="2019300" cy="2936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15FF1B3-5247-404E-AD78-162C9B3BDDAF}" type="slidenum">
              <a:rPr lang="zh-CN" altLang="en-US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宋体" pitchFamily="2" charset="-122"/>
                <a:ea typeface="黑体" pitchFamily="49" charset="-122"/>
              </a:rPr>
              <a:t>ARM CPSR</a:t>
            </a:r>
            <a:endParaRPr lang="zh-CN" altLang="en-US" sz="3600" dirty="0">
              <a:latin typeface="宋体" pitchFamily="2" charset="-122"/>
              <a:ea typeface="黑体" pitchFamily="49" charset="-122"/>
            </a:endParaRPr>
          </a:p>
        </p:txBody>
      </p:sp>
      <p:pic>
        <p:nvPicPr>
          <p:cNvPr id="14341" name="Picture 4" descr="图3-2  寄存器CPSR（SPSR）的格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2852738"/>
            <a:ext cx="8964612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7" name="AutoShape 7"/>
          <p:cNvSpPr>
            <a:spLocks noChangeArrowheads="1"/>
          </p:cNvSpPr>
          <p:nvPr/>
        </p:nvSpPr>
        <p:spPr bwMode="auto">
          <a:xfrm>
            <a:off x="468313" y="3716338"/>
            <a:ext cx="71437" cy="720725"/>
          </a:xfrm>
          <a:prstGeom prst="upArrow">
            <a:avLst>
              <a:gd name="adj1" fmla="val 50000"/>
              <a:gd name="adj2" fmla="val 25222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buSzTx/>
              <a:buFontTx/>
              <a:buNone/>
            </a:pPr>
            <a:endParaRPr kumimoji="0" lang="zh-CN" altLang="en-US" sz="3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1928" name="AutoShape 8"/>
          <p:cNvSpPr>
            <a:spLocks noChangeArrowheads="1"/>
          </p:cNvSpPr>
          <p:nvPr/>
        </p:nvSpPr>
        <p:spPr bwMode="auto">
          <a:xfrm>
            <a:off x="827088" y="3716338"/>
            <a:ext cx="71437" cy="720725"/>
          </a:xfrm>
          <a:prstGeom prst="upArrow">
            <a:avLst>
              <a:gd name="adj1" fmla="val 50000"/>
              <a:gd name="adj2" fmla="val 25222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buSzTx/>
              <a:buFontTx/>
              <a:buNone/>
            </a:pPr>
            <a:endParaRPr kumimoji="0" lang="zh-CN" altLang="en-US" sz="3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1929" name="AutoShape 9"/>
          <p:cNvSpPr>
            <a:spLocks noChangeArrowheads="1"/>
          </p:cNvSpPr>
          <p:nvPr/>
        </p:nvSpPr>
        <p:spPr bwMode="auto">
          <a:xfrm>
            <a:off x="1187450" y="3716338"/>
            <a:ext cx="71438" cy="720725"/>
          </a:xfrm>
          <a:prstGeom prst="upArrow">
            <a:avLst>
              <a:gd name="adj1" fmla="val 50000"/>
              <a:gd name="adj2" fmla="val 25222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buSzTx/>
              <a:buFontTx/>
              <a:buNone/>
            </a:pPr>
            <a:endParaRPr kumimoji="0" lang="zh-CN" altLang="en-US" sz="3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1930" name="AutoShape 10"/>
          <p:cNvSpPr>
            <a:spLocks noChangeArrowheads="1"/>
          </p:cNvSpPr>
          <p:nvPr/>
        </p:nvSpPr>
        <p:spPr bwMode="auto">
          <a:xfrm>
            <a:off x="1547813" y="3716338"/>
            <a:ext cx="73025" cy="720725"/>
          </a:xfrm>
          <a:prstGeom prst="upArrow">
            <a:avLst>
              <a:gd name="adj1" fmla="val 50000"/>
              <a:gd name="adj2" fmla="val 246739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buSzTx/>
              <a:buFontTx/>
              <a:buNone/>
            </a:pPr>
            <a:endParaRPr kumimoji="0" lang="zh-CN" altLang="en-US" sz="3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1934" name="AutoShape 14"/>
          <p:cNvSpPr>
            <a:spLocks noChangeArrowheads="1"/>
          </p:cNvSpPr>
          <p:nvPr/>
        </p:nvSpPr>
        <p:spPr bwMode="auto">
          <a:xfrm>
            <a:off x="5219700" y="3787775"/>
            <a:ext cx="73025" cy="720725"/>
          </a:xfrm>
          <a:prstGeom prst="upArrow">
            <a:avLst>
              <a:gd name="adj1" fmla="val 50000"/>
              <a:gd name="adj2" fmla="val 246739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buSzTx/>
              <a:buFontTx/>
              <a:buNone/>
            </a:pPr>
            <a:endParaRPr kumimoji="0" lang="zh-CN" altLang="en-US" sz="3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1935" name="AutoShape 15"/>
          <p:cNvSpPr>
            <a:spLocks noChangeArrowheads="1"/>
          </p:cNvSpPr>
          <p:nvPr/>
        </p:nvSpPr>
        <p:spPr bwMode="auto">
          <a:xfrm>
            <a:off x="5651500" y="3789363"/>
            <a:ext cx="73025" cy="720725"/>
          </a:xfrm>
          <a:prstGeom prst="upArrow">
            <a:avLst>
              <a:gd name="adj1" fmla="val 50000"/>
              <a:gd name="adj2" fmla="val 246739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>
              <a:buSzTx/>
              <a:buFontTx/>
              <a:buNone/>
            </a:pPr>
            <a:endParaRPr kumimoji="0" lang="zh-CN" altLang="en-US" sz="3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48" name="Text Box 16"/>
          <p:cNvSpPr txBox="1">
            <a:spLocks noChangeArrowheads="1"/>
          </p:cNvSpPr>
          <p:nvPr/>
        </p:nvSpPr>
        <p:spPr bwMode="auto">
          <a:xfrm>
            <a:off x="134938" y="4967288"/>
            <a:ext cx="549275" cy="1054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>
              <a:buSzTx/>
              <a:buFontTx/>
              <a:buNone/>
            </a:pPr>
            <a:endParaRPr kumimoji="0" lang="zh-CN" altLang="en-US">
              <a:solidFill>
                <a:schemeClr val="tx2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1937" name="Rectangle 17"/>
          <p:cNvSpPr>
            <a:spLocks noChangeArrowheads="1"/>
          </p:cNvSpPr>
          <p:nvPr/>
        </p:nvSpPr>
        <p:spPr bwMode="auto">
          <a:xfrm>
            <a:off x="250825" y="4437063"/>
            <a:ext cx="458788" cy="1439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>
              <a:buSzTx/>
              <a:buFontTx/>
              <a:buNone/>
            </a:pPr>
            <a:r>
              <a:rPr lang="zh-CN" altLang="en-US" sz="1800">
                <a:latin typeface="Arial" pitchFamily="34" charset="0"/>
                <a:ea typeface="黑体" pitchFamily="49" charset="-122"/>
              </a:rPr>
              <a:t>负数标志</a:t>
            </a:r>
          </a:p>
        </p:txBody>
      </p:sp>
      <p:sp>
        <p:nvSpPr>
          <p:cNvPr id="14350" name="Text Box 19"/>
          <p:cNvSpPr txBox="1">
            <a:spLocks noChangeArrowheads="1"/>
          </p:cNvSpPr>
          <p:nvPr/>
        </p:nvSpPr>
        <p:spPr bwMode="auto">
          <a:xfrm>
            <a:off x="827088" y="4941888"/>
            <a:ext cx="549275" cy="112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>
              <a:buSzTx/>
              <a:buFontTx/>
              <a:buNone/>
            </a:pPr>
            <a:endParaRPr kumimoji="0" lang="zh-CN" altLang="en-US">
              <a:solidFill>
                <a:schemeClr val="tx2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611188" y="4365625"/>
            <a:ext cx="458787" cy="1441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>
              <a:buSzTx/>
              <a:buFontTx/>
              <a:buNone/>
            </a:pPr>
            <a:r>
              <a:rPr lang="zh-CN" altLang="en-US" sz="1800">
                <a:latin typeface="Arial" pitchFamily="34" charset="0"/>
                <a:ea typeface="黑体" pitchFamily="49" charset="-122"/>
              </a:rPr>
              <a:t>零标志</a:t>
            </a:r>
          </a:p>
        </p:txBody>
      </p:sp>
      <p:sp>
        <p:nvSpPr>
          <p:cNvPr id="14352" name="Text Box 22"/>
          <p:cNvSpPr txBox="1">
            <a:spLocks noChangeArrowheads="1"/>
          </p:cNvSpPr>
          <p:nvPr/>
        </p:nvSpPr>
        <p:spPr bwMode="auto">
          <a:xfrm>
            <a:off x="1143000" y="4967288"/>
            <a:ext cx="549275" cy="127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>
              <a:buSzTx/>
              <a:buFontTx/>
              <a:buNone/>
            </a:pPr>
            <a:endParaRPr kumimoji="0" lang="zh-CN" altLang="en-US">
              <a:solidFill>
                <a:schemeClr val="tx2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1943" name="Rectangle 23"/>
          <p:cNvSpPr>
            <a:spLocks noChangeArrowheads="1"/>
          </p:cNvSpPr>
          <p:nvPr/>
        </p:nvSpPr>
        <p:spPr bwMode="auto">
          <a:xfrm>
            <a:off x="971550" y="4437063"/>
            <a:ext cx="458788" cy="1511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>
              <a:buSzTx/>
              <a:buFontTx/>
              <a:buNone/>
            </a:pPr>
            <a:r>
              <a:rPr lang="zh-CN" altLang="en-US" sz="1800">
                <a:latin typeface="Arial" pitchFamily="34" charset="0"/>
                <a:ea typeface="黑体" pitchFamily="49" charset="-122"/>
              </a:rPr>
              <a:t>进位标志</a:t>
            </a:r>
          </a:p>
        </p:txBody>
      </p:sp>
      <p:sp>
        <p:nvSpPr>
          <p:cNvPr id="81945" name="Rectangle 25"/>
          <p:cNvSpPr>
            <a:spLocks noChangeArrowheads="1"/>
          </p:cNvSpPr>
          <p:nvPr/>
        </p:nvSpPr>
        <p:spPr bwMode="auto">
          <a:xfrm>
            <a:off x="1331913" y="4437063"/>
            <a:ext cx="458787" cy="1511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>
              <a:buSzTx/>
              <a:buFontTx/>
              <a:buNone/>
            </a:pPr>
            <a:r>
              <a:rPr lang="zh-CN" altLang="en-US" sz="1800">
                <a:latin typeface="Arial" pitchFamily="34" charset="0"/>
                <a:ea typeface="黑体" pitchFamily="49" charset="-122"/>
              </a:rPr>
              <a:t>溢出标志</a:t>
            </a:r>
          </a:p>
        </p:txBody>
      </p:sp>
      <p:sp>
        <p:nvSpPr>
          <p:cNvPr id="81947" name="Rectangle 27"/>
          <p:cNvSpPr>
            <a:spLocks noChangeArrowheads="1"/>
          </p:cNvSpPr>
          <p:nvPr/>
        </p:nvSpPr>
        <p:spPr bwMode="auto">
          <a:xfrm>
            <a:off x="5003800" y="4508500"/>
            <a:ext cx="458788" cy="1657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>
              <a:buSzTx/>
              <a:buFontTx/>
              <a:buNone/>
            </a:pPr>
            <a:r>
              <a:rPr lang="zh-CN" altLang="en-US" sz="1800">
                <a:latin typeface="Arial" pitchFamily="34" charset="0"/>
                <a:ea typeface="黑体" pitchFamily="49" charset="-122"/>
              </a:rPr>
              <a:t>中断请求禁 用</a:t>
            </a:r>
          </a:p>
        </p:txBody>
      </p:sp>
      <p:sp>
        <p:nvSpPr>
          <p:cNvPr id="81949" name="Rectangle 29"/>
          <p:cNvSpPr>
            <a:spLocks noChangeArrowheads="1"/>
          </p:cNvSpPr>
          <p:nvPr/>
        </p:nvSpPr>
        <p:spPr bwMode="auto">
          <a:xfrm>
            <a:off x="5435600" y="4437063"/>
            <a:ext cx="458788" cy="213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>
              <a:buSzTx/>
              <a:buFontTx/>
              <a:buNone/>
            </a:pPr>
            <a:r>
              <a:rPr lang="zh-CN" altLang="en-US" sz="1800">
                <a:latin typeface="Arial" pitchFamily="34" charset="0"/>
                <a:ea typeface="黑体" pitchFamily="49" charset="-122"/>
              </a:rPr>
              <a:t>快速中断请求禁 用</a:t>
            </a:r>
          </a:p>
        </p:txBody>
      </p:sp>
      <p:sp>
        <p:nvSpPr>
          <p:cNvPr id="81951" name="AutoShape 31"/>
          <p:cNvSpPr>
            <a:spLocks/>
          </p:cNvSpPr>
          <p:nvPr/>
        </p:nvSpPr>
        <p:spPr bwMode="auto">
          <a:xfrm rot="-5400000">
            <a:off x="7667626" y="2852737"/>
            <a:ext cx="215900" cy="2232025"/>
          </a:xfrm>
          <a:prstGeom prst="leftBrace">
            <a:avLst>
              <a:gd name="adj1" fmla="val 86152"/>
              <a:gd name="adj2" fmla="val 50000"/>
            </a:avLst>
          </a:prstGeom>
          <a:noFill/>
          <a:ln w="28575" cap="sq">
            <a:solidFill>
              <a:srgbClr val="CC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buSzTx/>
              <a:buFontTx/>
              <a:buNone/>
            </a:pPr>
            <a:endParaRPr kumimoji="0" lang="zh-CN" altLang="en-US" sz="3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1952" name="Text Box 32"/>
          <p:cNvSpPr txBox="1">
            <a:spLocks noChangeArrowheads="1"/>
          </p:cNvSpPr>
          <p:nvPr/>
        </p:nvSpPr>
        <p:spPr bwMode="auto">
          <a:xfrm>
            <a:off x="7308850" y="4221163"/>
            <a:ext cx="733425" cy="2087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>
              <a:buSzTx/>
              <a:buFontTx/>
              <a:buNone/>
            </a:pPr>
            <a:r>
              <a:rPr kumimoji="0" lang="zh-CN" altLang="en-US" sz="1800">
                <a:latin typeface="Arial" pitchFamily="34" charset="0"/>
                <a:ea typeface="黑体" pitchFamily="49" charset="-122"/>
              </a:rPr>
              <a:t>处理器工作模式</a:t>
            </a:r>
          </a:p>
          <a:p>
            <a:pPr algn="ctr">
              <a:buSzTx/>
              <a:buFontTx/>
              <a:buNone/>
            </a:pPr>
            <a:endParaRPr kumimoji="0" lang="zh-CN" altLang="en-US" sz="18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1955" name="Rectangle 35"/>
          <p:cNvSpPr>
            <a:spLocks noChangeArrowheads="1"/>
          </p:cNvSpPr>
          <p:nvPr/>
        </p:nvSpPr>
        <p:spPr bwMode="auto">
          <a:xfrm>
            <a:off x="323850" y="3284538"/>
            <a:ext cx="358775" cy="431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华文新魏" pitchFamily="2" charset="-122"/>
              </a:rPr>
              <a:t>N</a:t>
            </a:r>
          </a:p>
        </p:txBody>
      </p:sp>
      <p:sp>
        <p:nvSpPr>
          <p:cNvPr id="81956" name="Rectangle 36"/>
          <p:cNvSpPr>
            <a:spLocks noChangeArrowheads="1"/>
          </p:cNvSpPr>
          <p:nvPr/>
        </p:nvSpPr>
        <p:spPr bwMode="auto">
          <a:xfrm>
            <a:off x="684213" y="3284538"/>
            <a:ext cx="358775" cy="431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华文新魏" pitchFamily="2" charset="-122"/>
              </a:rPr>
              <a:t>z</a:t>
            </a:r>
          </a:p>
        </p:txBody>
      </p:sp>
      <p:sp>
        <p:nvSpPr>
          <p:cNvPr id="81957" name="Rectangle 37"/>
          <p:cNvSpPr>
            <a:spLocks noChangeArrowheads="1"/>
          </p:cNvSpPr>
          <p:nvPr/>
        </p:nvSpPr>
        <p:spPr bwMode="auto">
          <a:xfrm>
            <a:off x="1042988" y="3284538"/>
            <a:ext cx="358775" cy="431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华文新魏" pitchFamily="2" charset="-122"/>
              </a:rPr>
              <a:t>c</a:t>
            </a:r>
          </a:p>
        </p:txBody>
      </p:sp>
      <p:sp>
        <p:nvSpPr>
          <p:cNvPr id="81958" name="Rectangle 38"/>
          <p:cNvSpPr>
            <a:spLocks noChangeArrowheads="1"/>
          </p:cNvSpPr>
          <p:nvPr/>
        </p:nvSpPr>
        <p:spPr bwMode="auto">
          <a:xfrm>
            <a:off x="1403350" y="3284538"/>
            <a:ext cx="358775" cy="431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华文新魏" pitchFamily="2" charset="-122"/>
              </a:rPr>
              <a:t>v</a:t>
            </a:r>
          </a:p>
        </p:txBody>
      </p:sp>
      <p:sp>
        <p:nvSpPr>
          <p:cNvPr id="81959" name="Rectangle 39"/>
          <p:cNvSpPr>
            <a:spLocks noChangeArrowheads="1"/>
          </p:cNvSpPr>
          <p:nvPr/>
        </p:nvSpPr>
        <p:spPr bwMode="auto">
          <a:xfrm>
            <a:off x="5580063" y="3284538"/>
            <a:ext cx="431800" cy="431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华文新魏" pitchFamily="2" charset="-122"/>
              </a:rPr>
              <a:t>F</a:t>
            </a:r>
          </a:p>
        </p:txBody>
      </p:sp>
      <p:sp>
        <p:nvSpPr>
          <p:cNvPr id="81960" name="Rectangle 40"/>
          <p:cNvSpPr>
            <a:spLocks noChangeArrowheads="1"/>
          </p:cNvSpPr>
          <p:nvPr/>
        </p:nvSpPr>
        <p:spPr bwMode="auto">
          <a:xfrm>
            <a:off x="5148263" y="3284538"/>
            <a:ext cx="431800" cy="431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华文新魏" pitchFamily="2" charset="-122"/>
              </a:rPr>
              <a:t>I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6372225" y="3284538"/>
            <a:ext cx="2771775" cy="431800"/>
            <a:chOff x="3888" y="960"/>
            <a:chExt cx="1440" cy="288"/>
          </a:xfrm>
        </p:grpSpPr>
        <p:sp>
          <p:nvSpPr>
            <p:cNvPr id="14366" name="Rectangle 42"/>
            <p:cNvSpPr>
              <a:spLocks noChangeArrowheads="1"/>
            </p:cNvSpPr>
            <p:nvPr/>
          </p:nvSpPr>
          <p:spPr bwMode="auto">
            <a:xfrm>
              <a:off x="5040" y="960"/>
              <a:ext cx="288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华文新魏" pitchFamily="2" charset="-122"/>
                </a:rPr>
                <a:t>M0</a:t>
              </a:r>
            </a:p>
          </p:txBody>
        </p:sp>
        <p:sp>
          <p:nvSpPr>
            <p:cNvPr id="14367" name="Rectangle 43"/>
            <p:cNvSpPr>
              <a:spLocks noChangeArrowheads="1"/>
            </p:cNvSpPr>
            <p:nvPr/>
          </p:nvSpPr>
          <p:spPr bwMode="auto">
            <a:xfrm>
              <a:off x="4752" y="960"/>
              <a:ext cx="288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华文新魏" pitchFamily="2" charset="-122"/>
                </a:rPr>
                <a:t>M1</a:t>
              </a:r>
            </a:p>
          </p:txBody>
        </p:sp>
        <p:sp>
          <p:nvSpPr>
            <p:cNvPr id="14368" name="Rectangle 44"/>
            <p:cNvSpPr>
              <a:spLocks noChangeArrowheads="1"/>
            </p:cNvSpPr>
            <p:nvPr/>
          </p:nvSpPr>
          <p:spPr bwMode="auto">
            <a:xfrm>
              <a:off x="4464" y="960"/>
              <a:ext cx="288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华文新魏" pitchFamily="2" charset="-122"/>
                </a:rPr>
                <a:t>M2</a:t>
              </a:r>
            </a:p>
          </p:txBody>
        </p:sp>
        <p:sp>
          <p:nvSpPr>
            <p:cNvPr id="14369" name="Rectangle 45"/>
            <p:cNvSpPr>
              <a:spLocks noChangeArrowheads="1"/>
            </p:cNvSpPr>
            <p:nvPr/>
          </p:nvSpPr>
          <p:spPr bwMode="auto">
            <a:xfrm>
              <a:off x="4176" y="960"/>
              <a:ext cx="288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华文新魏" pitchFamily="2" charset="-122"/>
                </a:rPr>
                <a:t>M3</a:t>
              </a:r>
            </a:p>
          </p:txBody>
        </p:sp>
        <p:sp>
          <p:nvSpPr>
            <p:cNvPr id="14370" name="Rectangle 46"/>
            <p:cNvSpPr>
              <a:spLocks noChangeArrowheads="1"/>
            </p:cNvSpPr>
            <p:nvPr/>
          </p:nvSpPr>
          <p:spPr bwMode="auto">
            <a:xfrm>
              <a:off x="3888" y="960"/>
              <a:ext cx="288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华文新魏" pitchFamily="2" charset="-122"/>
                </a:rPr>
                <a:t>M4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8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7" grpId="0" animBg="1"/>
      <p:bldP spid="81928" grpId="0" animBg="1"/>
      <p:bldP spid="81929" grpId="0" animBg="1"/>
      <p:bldP spid="81930" grpId="0" animBg="1"/>
      <p:bldP spid="81934" grpId="0" animBg="1"/>
      <p:bldP spid="81935" grpId="0" animBg="1"/>
      <p:bldP spid="81937" grpId="0"/>
      <p:bldP spid="81941" grpId="0"/>
      <p:bldP spid="81943" grpId="0"/>
      <p:bldP spid="81945" grpId="0"/>
      <p:bldP spid="81947" grpId="0"/>
      <p:bldP spid="81949" grpId="0"/>
      <p:bldP spid="81951" grpId="0" animBg="1"/>
      <p:bldP spid="81952" grpId="0"/>
      <p:bldP spid="81955" grpId="0" animBg="1"/>
      <p:bldP spid="81956" grpId="0" animBg="1"/>
      <p:bldP spid="81957" grpId="0" animBg="1"/>
      <p:bldP spid="81958" grpId="0" animBg="1"/>
      <p:bldP spid="81959" grpId="0" animBg="1"/>
      <p:bldP spid="819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45313" y="6453188"/>
            <a:ext cx="2019300" cy="2936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FA7666-EFD4-4928-8C35-451028A3551A}" type="slidenum">
              <a:rPr lang="zh-CN" altLang="en-US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96258" name="Rectangle 2"/>
          <p:cNvSpPr>
            <a:spLocks noGrp="1"/>
          </p:cNvSpPr>
          <p:nvPr>
            <p:ph type="title"/>
          </p:nvPr>
        </p:nvSpPr>
        <p:spPr>
          <a:xfrm>
            <a:off x="179388" y="188913"/>
            <a:ext cx="6624637" cy="644525"/>
          </a:xfrm>
        </p:spPr>
        <p:txBody>
          <a:bodyPr/>
          <a:lstStyle/>
          <a:p>
            <a:r>
              <a:rPr lang="en-US" altLang="zh-CN" sz="3600" dirty="0">
                <a:latin typeface="黑体" pitchFamily="49" charset="-122"/>
                <a:ea typeface="黑体" pitchFamily="49" charset="-122"/>
              </a:rPr>
              <a:t>ARM SETS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>
          <a:xfrm>
            <a:off x="179388" y="1052513"/>
            <a:ext cx="8177212" cy="576262"/>
          </a:xfrm>
        </p:spPr>
        <p:txBody>
          <a:bodyPr/>
          <a:lstStyle/>
          <a:p>
            <a:pPr>
              <a:buClr>
                <a:schemeClr val="tx2"/>
              </a:buClr>
              <a:buSzPct val="60000"/>
            </a:pPr>
            <a:endParaRPr lang="zh-CN" altLang="en-US" dirty="0">
              <a:latin typeface="宋体" pitchFamily="2" charset="-122"/>
              <a:ea typeface="黑体" pitchFamily="49" charset="-122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395288" y="1916113"/>
            <a:ext cx="85725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</a:pPr>
            <a:endParaRPr lang="zh-CN" altLang="en-US" dirty="0">
              <a:solidFill>
                <a:srgbClr val="00264C"/>
              </a:solidFill>
              <a:latin typeface="宋体" pitchFamily="2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</a:pPr>
            <a:r>
              <a:rPr lang="en-US" altLang="zh-CN" sz="2800" dirty="0">
                <a:solidFill>
                  <a:schemeClr val="tx2"/>
                </a:solidFill>
                <a:latin typeface="宋体" pitchFamily="2" charset="-122"/>
              </a:rPr>
              <a:t>        </a:t>
            </a:r>
            <a:r>
              <a:rPr lang="en-US" altLang="zh-CN" sz="3200" dirty="0">
                <a:ea typeface="华文新魏" pitchFamily="2" charset="-122"/>
              </a:rPr>
              <a:t>ADDEQS R0,R1,R2</a:t>
            </a:r>
            <a:endParaRPr lang="zh-CN" altLang="en-US" sz="3200" dirty="0">
              <a:ea typeface="华文新魏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9388" y="3716338"/>
            <a:ext cx="8964612" cy="2735262"/>
            <a:chOff x="-3" y="-3"/>
            <a:chExt cx="4017" cy="1158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0"/>
              <a:ext cx="4011" cy="1152"/>
              <a:chOff x="0" y="0"/>
              <a:chExt cx="4011" cy="1152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573" cy="384"/>
                <a:chOff x="0" y="0"/>
                <a:chExt cx="573" cy="384"/>
              </a:xfrm>
            </p:grpSpPr>
            <p:sp>
              <p:nvSpPr>
                <p:cNvPr id="24647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8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buSzTx/>
                    <a:buFontTx/>
                    <a:buNone/>
                  </a:pPr>
                  <a:r>
                    <a:rPr lang="zh-CN" altLang="en-US" sz="1800">
                      <a:solidFill>
                        <a:srgbClr val="00264C"/>
                      </a:solidFill>
                      <a:latin typeface="Arial" pitchFamily="34" charset="0"/>
                    </a:rPr>
                    <a:t>31</a:t>
                  </a:r>
                  <a:r>
                    <a:rPr lang="zh-CN" altLang="en-US" sz="1800">
                      <a:solidFill>
                        <a:srgbClr val="00264C"/>
                      </a:solidFill>
                    </a:rPr>
                    <a:t>～</a:t>
                  </a:r>
                  <a:r>
                    <a:rPr lang="zh-CN" altLang="en-US" sz="1800">
                      <a:solidFill>
                        <a:srgbClr val="00264C"/>
                      </a:solidFill>
                      <a:latin typeface="Tahoma" pitchFamily="34" charset="0"/>
                    </a:rPr>
                    <a:t>28</a:t>
                  </a:r>
                  <a:endParaRPr lang="zh-CN" altLang="en-US" sz="1800">
                    <a:solidFill>
                      <a:srgbClr val="00264C"/>
                    </a:solidFill>
                    <a:latin typeface="Arial" pitchFamily="34" charset="0"/>
                  </a:endParaRPr>
                </a:p>
                <a:p>
                  <a:pPr algn="just" eaLnBrk="0" hangingPunct="0">
                    <a:buSzTx/>
                    <a:buFontTx/>
                    <a:buNone/>
                  </a:pPr>
                  <a:endParaRPr lang="zh-CN" altLang="en-US" sz="1800">
                    <a:solidFill>
                      <a:srgbClr val="00264C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24648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buSzTx/>
                    <a:buFontTx/>
                    <a:buNone/>
                  </a:pPr>
                  <a:endParaRPr kumimoji="0" lang="zh-CN" altLang="en-US" sz="3600">
                    <a:solidFill>
                      <a:srgbClr val="00264C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573" y="0"/>
                <a:ext cx="506" cy="384"/>
                <a:chOff x="573" y="0"/>
                <a:chExt cx="506" cy="384"/>
              </a:xfrm>
            </p:grpSpPr>
            <p:sp>
              <p:nvSpPr>
                <p:cNvPr id="24645" name="Rectangle 11"/>
                <p:cNvSpPr>
                  <a:spLocks noChangeArrowheads="1"/>
                </p:cNvSpPr>
                <p:nvPr/>
              </p:nvSpPr>
              <p:spPr bwMode="auto">
                <a:xfrm>
                  <a:off x="616" y="0"/>
                  <a:ext cx="42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rgbClr val="00264C"/>
                      </a:solidFill>
                      <a:latin typeface="Arial" pitchFamily="34" charset="0"/>
                    </a:rPr>
                    <a:t>27</a:t>
                  </a:r>
                  <a:r>
                    <a:rPr lang="zh-CN" altLang="en-US" sz="1800">
                      <a:solidFill>
                        <a:srgbClr val="00264C"/>
                      </a:solidFill>
                      <a:latin typeface="Arial" pitchFamily="34" charset="0"/>
                    </a:rPr>
                    <a:t>～</a:t>
                  </a:r>
                  <a:r>
                    <a:rPr lang="en-US" altLang="zh-CN" sz="1800">
                      <a:solidFill>
                        <a:srgbClr val="00264C"/>
                      </a:solidFill>
                      <a:latin typeface="Arial" pitchFamily="34" charset="0"/>
                    </a:rPr>
                    <a:t>25</a:t>
                  </a:r>
                </a:p>
                <a:p>
                  <a:pPr algn="just" eaLnBrk="0" hangingPunct="0">
                    <a:buSzTx/>
                    <a:buFontTx/>
                    <a:buNone/>
                  </a:pPr>
                  <a:endParaRPr lang="zh-CN" altLang="en-US" sz="1200" b="0">
                    <a:solidFill>
                      <a:srgbClr val="00264C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24646" name="Rectangle 12"/>
                <p:cNvSpPr>
                  <a:spLocks noChangeArrowheads="1"/>
                </p:cNvSpPr>
                <p:nvPr/>
              </p:nvSpPr>
              <p:spPr bwMode="auto">
                <a:xfrm>
                  <a:off x="573" y="0"/>
                  <a:ext cx="5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buSzTx/>
                    <a:buFontTx/>
                    <a:buNone/>
                  </a:pPr>
                  <a:endParaRPr kumimoji="0" lang="zh-CN" altLang="en-US" sz="3600">
                    <a:solidFill>
                      <a:srgbClr val="00264C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1079" y="0"/>
                <a:ext cx="590" cy="384"/>
                <a:chOff x="1079" y="0"/>
                <a:chExt cx="590" cy="384"/>
              </a:xfrm>
            </p:grpSpPr>
            <p:sp>
              <p:nvSpPr>
                <p:cNvPr id="24643" name="Rectangle 14"/>
                <p:cNvSpPr>
                  <a:spLocks noChangeArrowheads="1"/>
                </p:cNvSpPr>
                <p:nvPr/>
              </p:nvSpPr>
              <p:spPr bwMode="auto">
                <a:xfrm>
                  <a:off x="1122" y="0"/>
                  <a:ext cx="5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buSzTx/>
                    <a:buFontTx/>
                    <a:buNone/>
                  </a:pPr>
                  <a:r>
                    <a:rPr lang="zh-CN" altLang="en-US" sz="1800">
                      <a:solidFill>
                        <a:srgbClr val="00264C"/>
                      </a:solidFill>
                      <a:latin typeface="Arial" pitchFamily="34" charset="0"/>
                    </a:rPr>
                    <a:t>24</a:t>
                  </a:r>
                  <a:r>
                    <a:rPr lang="zh-CN" altLang="en-US" sz="1800">
                      <a:solidFill>
                        <a:srgbClr val="00264C"/>
                      </a:solidFill>
                    </a:rPr>
                    <a:t>～</a:t>
                  </a:r>
                  <a:r>
                    <a:rPr lang="zh-CN" altLang="en-US" sz="1800">
                      <a:solidFill>
                        <a:srgbClr val="00264C"/>
                      </a:solidFill>
                      <a:latin typeface="Tahoma" pitchFamily="34" charset="0"/>
                    </a:rPr>
                    <a:t>21</a:t>
                  </a:r>
                  <a:endParaRPr lang="zh-CN" altLang="en-US" sz="1200">
                    <a:solidFill>
                      <a:srgbClr val="00264C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24644" name="Rectangle 15"/>
                <p:cNvSpPr>
                  <a:spLocks noChangeArrowheads="1"/>
                </p:cNvSpPr>
                <p:nvPr/>
              </p:nvSpPr>
              <p:spPr bwMode="auto">
                <a:xfrm>
                  <a:off x="1079" y="0"/>
                  <a:ext cx="5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buSzTx/>
                    <a:buFontTx/>
                    <a:buNone/>
                  </a:pPr>
                  <a:endParaRPr kumimoji="0" lang="zh-CN" altLang="en-US" sz="3600">
                    <a:solidFill>
                      <a:srgbClr val="00264C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1669" y="0"/>
                <a:ext cx="302" cy="384"/>
                <a:chOff x="1669" y="0"/>
                <a:chExt cx="302" cy="384"/>
              </a:xfrm>
            </p:grpSpPr>
            <p:sp>
              <p:nvSpPr>
                <p:cNvPr id="24641" name="Rectangle 17"/>
                <p:cNvSpPr>
                  <a:spLocks noChangeArrowheads="1"/>
                </p:cNvSpPr>
                <p:nvPr/>
              </p:nvSpPr>
              <p:spPr bwMode="auto">
                <a:xfrm>
                  <a:off x="1712" y="0"/>
                  <a:ext cx="21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buSzTx/>
                    <a:buFontTx/>
                    <a:buNone/>
                  </a:pPr>
                  <a:r>
                    <a:rPr lang="zh-CN" altLang="en-US" sz="1800">
                      <a:solidFill>
                        <a:srgbClr val="00264C"/>
                      </a:solidFill>
                      <a:latin typeface="Arial" pitchFamily="34" charset="0"/>
                    </a:rPr>
                    <a:t>20</a:t>
                  </a:r>
                </a:p>
                <a:p>
                  <a:pPr algn="just" eaLnBrk="0" hangingPunct="0">
                    <a:buSzTx/>
                    <a:buFontTx/>
                    <a:buNone/>
                  </a:pPr>
                  <a:endParaRPr lang="zh-CN" altLang="en-US" sz="1200" b="0">
                    <a:solidFill>
                      <a:srgbClr val="00264C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24642" name="Rectangle 18"/>
                <p:cNvSpPr>
                  <a:spLocks noChangeArrowheads="1"/>
                </p:cNvSpPr>
                <p:nvPr/>
              </p:nvSpPr>
              <p:spPr bwMode="auto">
                <a:xfrm>
                  <a:off x="1669" y="0"/>
                  <a:ext cx="3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buSzTx/>
                    <a:buFontTx/>
                    <a:buNone/>
                  </a:pPr>
                  <a:endParaRPr kumimoji="0" lang="zh-CN" altLang="en-US" sz="3600">
                    <a:solidFill>
                      <a:srgbClr val="00264C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1971" y="0"/>
                <a:ext cx="590" cy="384"/>
                <a:chOff x="1971" y="0"/>
                <a:chExt cx="590" cy="384"/>
              </a:xfrm>
            </p:grpSpPr>
            <p:sp>
              <p:nvSpPr>
                <p:cNvPr id="24639" name="Rectangle 20"/>
                <p:cNvSpPr>
                  <a:spLocks noChangeArrowheads="1"/>
                </p:cNvSpPr>
                <p:nvPr/>
              </p:nvSpPr>
              <p:spPr bwMode="auto">
                <a:xfrm>
                  <a:off x="2014" y="0"/>
                  <a:ext cx="5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buSzTx/>
                    <a:buFontTx/>
                    <a:buNone/>
                  </a:pPr>
                  <a:r>
                    <a:rPr lang="zh-CN" altLang="en-US" sz="1800">
                      <a:solidFill>
                        <a:srgbClr val="00264C"/>
                      </a:solidFill>
                      <a:latin typeface="Arial" pitchFamily="34" charset="0"/>
                    </a:rPr>
                    <a:t>19</a:t>
                  </a:r>
                  <a:r>
                    <a:rPr lang="zh-CN" altLang="en-US" sz="1800">
                      <a:solidFill>
                        <a:srgbClr val="00264C"/>
                      </a:solidFill>
                    </a:rPr>
                    <a:t>～</a:t>
                  </a:r>
                  <a:r>
                    <a:rPr lang="zh-CN" altLang="en-US" sz="1800">
                      <a:solidFill>
                        <a:srgbClr val="00264C"/>
                      </a:solidFill>
                      <a:latin typeface="Tahoma" pitchFamily="34" charset="0"/>
                    </a:rPr>
                    <a:t>16</a:t>
                  </a:r>
                  <a:endParaRPr lang="zh-CN" altLang="en-US" sz="1800">
                    <a:solidFill>
                      <a:srgbClr val="00264C"/>
                    </a:solidFill>
                    <a:latin typeface="Arial" pitchFamily="34" charset="0"/>
                  </a:endParaRPr>
                </a:p>
                <a:p>
                  <a:pPr algn="just" eaLnBrk="0" hangingPunct="0">
                    <a:buSzTx/>
                    <a:buFontTx/>
                    <a:buNone/>
                  </a:pPr>
                  <a:endParaRPr lang="zh-CN" altLang="en-US" sz="1800">
                    <a:solidFill>
                      <a:srgbClr val="00264C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24640" name="Rectangle 21"/>
                <p:cNvSpPr>
                  <a:spLocks noChangeArrowheads="1"/>
                </p:cNvSpPr>
                <p:nvPr/>
              </p:nvSpPr>
              <p:spPr bwMode="auto">
                <a:xfrm>
                  <a:off x="1971" y="0"/>
                  <a:ext cx="5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buSzTx/>
                    <a:buFontTx/>
                    <a:buNone/>
                  </a:pPr>
                  <a:endParaRPr kumimoji="0" lang="zh-CN" altLang="en-US" sz="3600">
                    <a:solidFill>
                      <a:srgbClr val="00264C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2561" y="0"/>
                <a:ext cx="590" cy="384"/>
                <a:chOff x="2561" y="0"/>
                <a:chExt cx="590" cy="384"/>
              </a:xfrm>
            </p:grpSpPr>
            <p:sp>
              <p:nvSpPr>
                <p:cNvPr id="24637" name="Rectangle 23"/>
                <p:cNvSpPr>
                  <a:spLocks noChangeArrowheads="1"/>
                </p:cNvSpPr>
                <p:nvPr/>
              </p:nvSpPr>
              <p:spPr bwMode="auto">
                <a:xfrm>
                  <a:off x="2604" y="0"/>
                  <a:ext cx="5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buSzTx/>
                    <a:buFontTx/>
                    <a:buNone/>
                  </a:pPr>
                  <a:r>
                    <a:rPr lang="zh-CN" altLang="en-US" sz="1800">
                      <a:solidFill>
                        <a:srgbClr val="00264C"/>
                      </a:solidFill>
                      <a:latin typeface="Arial" pitchFamily="34" charset="0"/>
                    </a:rPr>
                    <a:t>15</a:t>
                  </a:r>
                  <a:r>
                    <a:rPr lang="zh-CN" altLang="en-US" sz="1800">
                      <a:solidFill>
                        <a:srgbClr val="00264C"/>
                      </a:solidFill>
                    </a:rPr>
                    <a:t>～</a:t>
                  </a:r>
                  <a:r>
                    <a:rPr lang="zh-CN" altLang="en-US" sz="1800">
                      <a:solidFill>
                        <a:srgbClr val="00264C"/>
                      </a:solidFill>
                      <a:latin typeface="Tahoma" pitchFamily="34" charset="0"/>
                    </a:rPr>
                    <a:t>12</a:t>
                  </a:r>
                  <a:endParaRPr lang="zh-CN" altLang="en-US" sz="1800">
                    <a:solidFill>
                      <a:srgbClr val="00264C"/>
                    </a:solidFill>
                    <a:latin typeface="Arial" pitchFamily="34" charset="0"/>
                  </a:endParaRPr>
                </a:p>
                <a:p>
                  <a:pPr algn="just" eaLnBrk="0" hangingPunct="0">
                    <a:buSzTx/>
                    <a:buFontTx/>
                    <a:buNone/>
                  </a:pPr>
                  <a:endParaRPr lang="zh-CN" altLang="en-US" sz="1200" b="0">
                    <a:solidFill>
                      <a:srgbClr val="00264C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24638" name="Rectangle 24"/>
                <p:cNvSpPr>
                  <a:spLocks noChangeArrowheads="1"/>
                </p:cNvSpPr>
                <p:nvPr/>
              </p:nvSpPr>
              <p:spPr bwMode="auto">
                <a:xfrm>
                  <a:off x="2561" y="0"/>
                  <a:ext cx="5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buSzTx/>
                    <a:buFontTx/>
                    <a:buNone/>
                  </a:pPr>
                  <a:endParaRPr kumimoji="0" lang="zh-CN" altLang="en-US" sz="3600">
                    <a:solidFill>
                      <a:srgbClr val="00264C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3151" y="0"/>
                <a:ext cx="860" cy="384"/>
                <a:chOff x="3151" y="0"/>
                <a:chExt cx="860" cy="384"/>
              </a:xfrm>
            </p:grpSpPr>
            <p:sp>
              <p:nvSpPr>
                <p:cNvPr id="24635" name="Rectangle 26"/>
                <p:cNvSpPr>
                  <a:spLocks noChangeArrowheads="1"/>
                </p:cNvSpPr>
                <p:nvPr/>
              </p:nvSpPr>
              <p:spPr bwMode="auto">
                <a:xfrm>
                  <a:off x="3194" y="0"/>
                  <a:ext cx="77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buSzTx/>
                    <a:buFontTx/>
                    <a:buNone/>
                  </a:pPr>
                  <a:r>
                    <a:rPr lang="zh-CN" altLang="en-US" sz="1800">
                      <a:solidFill>
                        <a:srgbClr val="00264C"/>
                      </a:solidFill>
                      <a:latin typeface="Arial" pitchFamily="34" charset="0"/>
                    </a:rPr>
                    <a:t>11~0</a:t>
                  </a:r>
                </a:p>
              </p:txBody>
            </p:sp>
            <p:sp>
              <p:nvSpPr>
                <p:cNvPr id="24636" name="Rectangle 27"/>
                <p:cNvSpPr>
                  <a:spLocks noChangeArrowheads="1"/>
                </p:cNvSpPr>
                <p:nvPr/>
              </p:nvSpPr>
              <p:spPr bwMode="auto">
                <a:xfrm>
                  <a:off x="3151" y="0"/>
                  <a:ext cx="86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buSzTx/>
                    <a:buFontTx/>
                    <a:buNone/>
                  </a:pPr>
                  <a:endParaRPr kumimoji="0" lang="zh-CN" altLang="en-US" sz="3600">
                    <a:solidFill>
                      <a:srgbClr val="00264C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0" y="384"/>
                <a:ext cx="573" cy="384"/>
                <a:chOff x="0" y="384"/>
                <a:chExt cx="573" cy="384"/>
              </a:xfrm>
            </p:grpSpPr>
            <p:sp>
              <p:nvSpPr>
                <p:cNvPr id="24633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48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rgbClr val="00264C"/>
                      </a:solidFill>
                      <a:latin typeface="Arial" pitchFamily="34" charset="0"/>
                    </a:rPr>
                    <a:t>cond</a:t>
                  </a:r>
                </a:p>
                <a:p>
                  <a:pPr algn="just" eaLnBrk="0" hangingPunct="0">
                    <a:buSzTx/>
                    <a:buFontTx/>
                    <a:buNone/>
                  </a:pPr>
                  <a:endParaRPr lang="en-US" altLang="zh-CN" sz="1800">
                    <a:solidFill>
                      <a:srgbClr val="00264C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24634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57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buSzTx/>
                    <a:buFontTx/>
                    <a:buNone/>
                  </a:pPr>
                  <a:endParaRPr kumimoji="0" lang="zh-CN" altLang="en-US" sz="3600">
                    <a:solidFill>
                      <a:srgbClr val="00264C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73" y="384"/>
                <a:ext cx="506" cy="384"/>
                <a:chOff x="573" y="384"/>
                <a:chExt cx="506" cy="384"/>
              </a:xfrm>
            </p:grpSpPr>
            <p:sp>
              <p:nvSpPr>
                <p:cNvPr id="24631" name="Rectangle 32"/>
                <p:cNvSpPr>
                  <a:spLocks noChangeArrowheads="1"/>
                </p:cNvSpPr>
                <p:nvPr/>
              </p:nvSpPr>
              <p:spPr bwMode="auto">
                <a:xfrm>
                  <a:off x="616" y="384"/>
                  <a:ext cx="42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buSzTx/>
                    <a:buFontTx/>
                    <a:buNone/>
                  </a:pPr>
                  <a:r>
                    <a:rPr lang="zh-CN" altLang="en-US" sz="1200" b="0">
                      <a:solidFill>
                        <a:srgbClr val="00264C"/>
                      </a:solidFill>
                    </a:rPr>
                    <a:t> </a:t>
                  </a:r>
                  <a:endParaRPr lang="zh-CN" altLang="en-US" sz="1200" b="0">
                    <a:solidFill>
                      <a:srgbClr val="00264C"/>
                    </a:solidFill>
                    <a:latin typeface="Arial" pitchFamily="34" charset="0"/>
                  </a:endParaRPr>
                </a:p>
                <a:p>
                  <a:pPr algn="just" eaLnBrk="0" hangingPunct="0">
                    <a:buSzTx/>
                    <a:buFontTx/>
                    <a:buNone/>
                  </a:pPr>
                  <a:endParaRPr lang="zh-CN" altLang="en-US" sz="1200" b="0">
                    <a:solidFill>
                      <a:srgbClr val="00264C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24632" name="Rectangle 33"/>
                <p:cNvSpPr>
                  <a:spLocks noChangeArrowheads="1"/>
                </p:cNvSpPr>
                <p:nvPr/>
              </p:nvSpPr>
              <p:spPr bwMode="auto">
                <a:xfrm>
                  <a:off x="573" y="384"/>
                  <a:ext cx="506" cy="384"/>
                </a:xfrm>
                <a:prstGeom prst="rect">
                  <a:avLst/>
                </a:prstGeom>
                <a:noFill/>
                <a:ln w="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buSzTx/>
                    <a:buFontTx/>
                    <a:buNone/>
                  </a:pPr>
                  <a:endParaRPr kumimoji="0" lang="zh-CN" altLang="en-US" sz="3600">
                    <a:solidFill>
                      <a:srgbClr val="00264C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1079" y="384"/>
                <a:ext cx="590" cy="384"/>
                <a:chOff x="1079" y="384"/>
                <a:chExt cx="590" cy="384"/>
              </a:xfrm>
            </p:grpSpPr>
            <p:sp>
              <p:nvSpPr>
                <p:cNvPr id="24629" name="Rectangle 35"/>
                <p:cNvSpPr>
                  <a:spLocks noChangeArrowheads="1"/>
                </p:cNvSpPr>
                <p:nvPr/>
              </p:nvSpPr>
              <p:spPr bwMode="auto">
                <a:xfrm>
                  <a:off x="1122" y="384"/>
                  <a:ext cx="5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rgbClr val="00264C"/>
                      </a:solidFill>
                      <a:latin typeface="Arial" pitchFamily="34" charset="0"/>
                    </a:rPr>
                    <a:t>opcode</a:t>
                  </a:r>
                </a:p>
                <a:p>
                  <a:pPr algn="just" eaLnBrk="0" hangingPunct="0">
                    <a:buSzTx/>
                    <a:buFontTx/>
                    <a:buNone/>
                  </a:pPr>
                  <a:endParaRPr lang="en-US" altLang="zh-CN" sz="1800">
                    <a:solidFill>
                      <a:srgbClr val="00264C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24630" name="Rectangle 36"/>
                <p:cNvSpPr>
                  <a:spLocks noChangeArrowheads="1"/>
                </p:cNvSpPr>
                <p:nvPr/>
              </p:nvSpPr>
              <p:spPr bwMode="auto">
                <a:xfrm>
                  <a:off x="1079" y="384"/>
                  <a:ext cx="5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buSzTx/>
                    <a:buFontTx/>
                    <a:buNone/>
                  </a:pPr>
                  <a:endParaRPr kumimoji="0" lang="zh-CN" altLang="en-US" sz="3600">
                    <a:solidFill>
                      <a:srgbClr val="00264C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1669" y="384"/>
                <a:ext cx="302" cy="384"/>
                <a:chOff x="1669" y="384"/>
                <a:chExt cx="302" cy="384"/>
              </a:xfrm>
            </p:grpSpPr>
            <p:sp>
              <p:nvSpPr>
                <p:cNvPr id="24627" name="Rectangle 38"/>
                <p:cNvSpPr>
                  <a:spLocks noChangeArrowheads="1"/>
                </p:cNvSpPr>
                <p:nvPr/>
              </p:nvSpPr>
              <p:spPr bwMode="auto">
                <a:xfrm>
                  <a:off x="1712" y="384"/>
                  <a:ext cx="21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rgbClr val="00264C"/>
                      </a:solidFill>
                      <a:latin typeface="Arial" pitchFamily="34" charset="0"/>
                    </a:rPr>
                    <a:t>S</a:t>
                  </a:r>
                </a:p>
                <a:p>
                  <a:pPr algn="just" eaLnBrk="0" hangingPunct="0">
                    <a:buSzTx/>
                    <a:buFontTx/>
                    <a:buNone/>
                  </a:pPr>
                  <a:endParaRPr lang="en-US" altLang="zh-CN" sz="1200" b="0">
                    <a:solidFill>
                      <a:srgbClr val="00264C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24628" name="Rectangle 39"/>
                <p:cNvSpPr>
                  <a:spLocks noChangeArrowheads="1"/>
                </p:cNvSpPr>
                <p:nvPr/>
              </p:nvSpPr>
              <p:spPr bwMode="auto">
                <a:xfrm>
                  <a:off x="1669" y="384"/>
                  <a:ext cx="3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buSzTx/>
                    <a:buFontTx/>
                    <a:buNone/>
                  </a:pPr>
                  <a:endParaRPr kumimoji="0" lang="zh-CN" altLang="en-US" sz="3600">
                    <a:solidFill>
                      <a:srgbClr val="00264C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1971" y="384"/>
                <a:ext cx="590" cy="384"/>
                <a:chOff x="1971" y="384"/>
                <a:chExt cx="590" cy="384"/>
              </a:xfrm>
            </p:grpSpPr>
            <p:sp>
              <p:nvSpPr>
                <p:cNvPr id="24625" name="Rectangle 41"/>
                <p:cNvSpPr>
                  <a:spLocks noChangeArrowheads="1"/>
                </p:cNvSpPr>
                <p:nvPr/>
              </p:nvSpPr>
              <p:spPr bwMode="auto">
                <a:xfrm>
                  <a:off x="2014" y="384"/>
                  <a:ext cx="5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rgbClr val="00264C"/>
                      </a:solidFill>
                      <a:latin typeface="Arial" pitchFamily="34" charset="0"/>
                    </a:rPr>
                    <a:t>Rn</a:t>
                  </a:r>
                </a:p>
                <a:p>
                  <a:pPr algn="just" eaLnBrk="0" hangingPunct="0">
                    <a:buSzTx/>
                    <a:buFontTx/>
                    <a:buNone/>
                  </a:pPr>
                  <a:endParaRPr lang="en-US" altLang="zh-CN" sz="1800">
                    <a:solidFill>
                      <a:srgbClr val="00264C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24626" name="Rectangle 42"/>
                <p:cNvSpPr>
                  <a:spLocks noChangeArrowheads="1"/>
                </p:cNvSpPr>
                <p:nvPr/>
              </p:nvSpPr>
              <p:spPr bwMode="auto">
                <a:xfrm>
                  <a:off x="1971" y="384"/>
                  <a:ext cx="5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buSzTx/>
                    <a:buFontTx/>
                    <a:buNone/>
                  </a:pPr>
                  <a:endParaRPr kumimoji="0" lang="zh-CN" altLang="en-US" sz="3600">
                    <a:solidFill>
                      <a:srgbClr val="00264C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2561" y="384"/>
                <a:ext cx="590" cy="384"/>
                <a:chOff x="2561" y="384"/>
                <a:chExt cx="590" cy="384"/>
              </a:xfrm>
            </p:grpSpPr>
            <p:sp>
              <p:nvSpPr>
                <p:cNvPr id="24623" name="Rectangle 44"/>
                <p:cNvSpPr>
                  <a:spLocks noChangeArrowheads="1"/>
                </p:cNvSpPr>
                <p:nvPr/>
              </p:nvSpPr>
              <p:spPr bwMode="auto">
                <a:xfrm>
                  <a:off x="2604" y="384"/>
                  <a:ext cx="5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rgbClr val="00264C"/>
                      </a:solidFill>
                      <a:latin typeface="Arial" pitchFamily="34" charset="0"/>
                    </a:rPr>
                    <a:t>Rd</a:t>
                  </a:r>
                </a:p>
                <a:p>
                  <a:pPr algn="just" eaLnBrk="0" hangingPunct="0">
                    <a:buSzTx/>
                    <a:buFontTx/>
                    <a:buNone/>
                  </a:pPr>
                  <a:endParaRPr lang="en-US" altLang="zh-CN" sz="1800">
                    <a:solidFill>
                      <a:srgbClr val="00264C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24624" name="Rectangle 45"/>
                <p:cNvSpPr>
                  <a:spLocks noChangeArrowheads="1"/>
                </p:cNvSpPr>
                <p:nvPr/>
              </p:nvSpPr>
              <p:spPr bwMode="auto">
                <a:xfrm>
                  <a:off x="2561" y="384"/>
                  <a:ext cx="5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buSzTx/>
                    <a:buFontTx/>
                    <a:buNone/>
                  </a:pPr>
                  <a:endParaRPr kumimoji="0" lang="zh-CN" altLang="en-US" sz="3600">
                    <a:solidFill>
                      <a:srgbClr val="00264C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3151" y="384"/>
                <a:ext cx="860" cy="384"/>
                <a:chOff x="3151" y="384"/>
                <a:chExt cx="860" cy="384"/>
              </a:xfrm>
            </p:grpSpPr>
            <p:sp>
              <p:nvSpPr>
                <p:cNvPr id="24621" name="Rectangle 47"/>
                <p:cNvSpPr>
                  <a:spLocks noChangeArrowheads="1"/>
                </p:cNvSpPr>
                <p:nvPr/>
              </p:nvSpPr>
              <p:spPr bwMode="auto">
                <a:xfrm>
                  <a:off x="3194" y="384"/>
                  <a:ext cx="77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rgbClr val="00264C"/>
                      </a:solidFill>
                      <a:latin typeface="Arial" pitchFamily="34" charset="0"/>
                    </a:rPr>
                    <a:t>op2</a:t>
                  </a:r>
                </a:p>
                <a:p>
                  <a:pPr algn="just" eaLnBrk="0" hangingPunct="0">
                    <a:buSzTx/>
                    <a:buFontTx/>
                    <a:buNone/>
                  </a:pPr>
                  <a:endParaRPr lang="en-US" altLang="zh-CN" sz="1200" b="0">
                    <a:solidFill>
                      <a:srgbClr val="00264C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24622" name="Rectangle 48"/>
                <p:cNvSpPr>
                  <a:spLocks noChangeArrowheads="1"/>
                </p:cNvSpPr>
                <p:nvPr/>
              </p:nvSpPr>
              <p:spPr bwMode="auto">
                <a:xfrm>
                  <a:off x="3151" y="384"/>
                  <a:ext cx="86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buSzTx/>
                    <a:buFontTx/>
                    <a:buNone/>
                  </a:pPr>
                  <a:endParaRPr kumimoji="0" lang="zh-CN" altLang="en-US" sz="3600">
                    <a:solidFill>
                      <a:srgbClr val="00264C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0" y="768"/>
                <a:ext cx="573" cy="384"/>
                <a:chOff x="0" y="768"/>
                <a:chExt cx="573" cy="384"/>
              </a:xfrm>
            </p:grpSpPr>
            <p:sp>
              <p:nvSpPr>
                <p:cNvPr id="24619" name="Rectangle 50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487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buSzTx/>
                    <a:buFontTx/>
                    <a:buNone/>
                  </a:pPr>
                  <a:r>
                    <a:rPr lang="zh-CN" altLang="en-US" sz="1800">
                      <a:solidFill>
                        <a:srgbClr val="00264C"/>
                      </a:solidFill>
                      <a:latin typeface="Arial" pitchFamily="34" charset="0"/>
                    </a:rPr>
                    <a:t>0000</a:t>
                  </a:r>
                </a:p>
                <a:p>
                  <a:pPr algn="just" eaLnBrk="0" hangingPunct="0">
                    <a:buSzTx/>
                    <a:buFontTx/>
                    <a:buNone/>
                  </a:pPr>
                  <a:endParaRPr lang="zh-CN" altLang="en-US" sz="1200" b="0">
                    <a:solidFill>
                      <a:srgbClr val="00264C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24620" name="Rectangle 51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57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buSzTx/>
                    <a:buFontTx/>
                    <a:buNone/>
                  </a:pPr>
                  <a:endParaRPr kumimoji="0" lang="zh-CN" altLang="en-US" sz="3600">
                    <a:solidFill>
                      <a:srgbClr val="00264C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573" y="768"/>
                <a:ext cx="506" cy="384"/>
                <a:chOff x="573" y="768"/>
                <a:chExt cx="506" cy="384"/>
              </a:xfrm>
            </p:grpSpPr>
            <p:sp>
              <p:nvSpPr>
                <p:cNvPr id="24617" name="Rectangle 53"/>
                <p:cNvSpPr>
                  <a:spLocks noChangeArrowheads="1"/>
                </p:cNvSpPr>
                <p:nvPr/>
              </p:nvSpPr>
              <p:spPr bwMode="auto">
                <a:xfrm>
                  <a:off x="616" y="768"/>
                  <a:ext cx="42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buSzTx/>
                    <a:buFontTx/>
                    <a:buNone/>
                  </a:pPr>
                  <a:r>
                    <a:rPr lang="zh-CN" altLang="en-US" sz="1800">
                      <a:solidFill>
                        <a:srgbClr val="00264C"/>
                      </a:solidFill>
                      <a:latin typeface="Arial" pitchFamily="34" charset="0"/>
                    </a:rPr>
                    <a:t>001</a:t>
                  </a:r>
                </a:p>
                <a:p>
                  <a:pPr algn="just" eaLnBrk="0" hangingPunct="0">
                    <a:buSzTx/>
                    <a:buFontTx/>
                    <a:buNone/>
                  </a:pPr>
                  <a:endParaRPr lang="zh-CN" altLang="en-US" sz="1800">
                    <a:solidFill>
                      <a:srgbClr val="00264C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24618" name="Rectangle 54"/>
                <p:cNvSpPr>
                  <a:spLocks noChangeArrowheads="1"/>
                </p:cNvSpPr>
                <p:nvPr/>
              </p:nvSpPr>
              <p:spPr bwMode="auto">
                <a:xfrm>
                  <a:off x="573" y="768"/>
                  <a:ext cx="5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buSzTx/>
                    <a:buFontTx/>
                    <a:buNone/>
                  </a:pPr>
                  <a:endParaRPr kumimoji="0" lang="zh-CN" altLang="en-US" sz="3600">
                    <a:solidFill>
                      <a:srgbClr val="00264C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1079" y="768"/>
                <a:ext cx="590" cy="384"/>
                <a:chOff x="1079" y="768"/>
                <a:chExt cx="590" cy="384"/>
              </a:xfrm>
            </p:grpSpPr>
            <p:sp>
              <p:nvSpPr>
                <p:cNvPr id="24615" name="Rectangle 56"/>
                <p:cNvSpPr>
                  <a:spLocks noChangeArrowheads="1"/>
                </p:cNvSpPr>
                <p:nvPr/>
              </p:nvSpPr>
              <p:spPr bwMode="auto">
                <a:xfrm>
                  <a:off x="1122" y="768"/>
                  <a:ext cx="5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buSzTx/>
                    <a:buFontTx/>
                    <a:buNone/>
                  </a:pPr>
                  <a:r>
                    <a:rPr lang="zh-CN" altLang="en-US" sz="1800">
                      <a:solidFill>
                        <a:srgbClr val="00264C"/>
                      </a:solidFill>
                      <a:latin typeface="Arial" pitchFamily="34" charset="0"/>
                    </a:rPr>
                    <a:t>0100</a:t>
                  </a:r>
                </a:p>
                <a:p>
                  <a:pPr algn="just" eaLnBrk="0" hangingPunct="0">
                    <a:buSzTx/>
                    <a:buFontTx/>
                    <a:buNone/>
                  </a:pPr>
                  <a:endParaRPr lang="zh-CN" altLang="en-US" sz="1200" b="0">
                    <a:solidFill>
                      <a:srgbClr val="00264C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24616" name="Rectangle 57"/>
                <p:cNvSpPr>
                  <a:spLocks noChangeArrowheads="1"/>
                </p:cNvSpPr>
                <p:nvPr/>
              </p:nvSpPr>
              <p:spPr bwMode="auto">
                <a:xfrm>
                  <a:off x="1079" y="768"/>
                  <a:ext cx="5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buSzTx/>
                    <a:buFontTx/>
                    <a:buNone/>
                  </a:pPr>
                  <a:endParaRPr kumimoji="0" lang="zh-CN" altLang="en-US" sz="3600">
                    <a:solidFill>
                      <a:srgbClr val="00264C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1669" y="768"/>
                <a:ext cx="302" cy="384"/>
                <a:chOff x="1669" y="768"/>
                <a:chExt cx="302" cy="384"/>
              </a:xfrm>
            </p:grpSpPr>
            <p:sp>
              <p:nvSpPr>
                <p:cNvPr id="24613" name="Rectangle 59"/>
                <p:cNvSpPr>
                  <a:spLocks noChangeArrowheads="1"/>
                </p:cNvSpPr>
                <p:nvPr/>
              </p:nvSpPr>
              <p:spPr bwMode="auto">
                <a:xfrm>
                  <a:off x="1712" y="768"/>
                  <a:ext cx="21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buSzTx/>
                    <a:buFontTx/>
                    <a:buNone/>
                  </a:pPr>
                  <a:r>
                    <a:rPr lang="zh-CN" altLang="en-US" sz="1800">
                      <a:solidFill>
                        <a:srgbClr val="00264C"/>
                      </a:solidFill>
                      <a:latin typeface="Arial" pitchFamily="34" charset="0"/>
                    </a:rPr>
                    <a:t>1</a:t>
                  </a:r>
                </a:p>
                <a:p>
                  <a:pPr algn="just" eaLnBrk="0" hangingPunct="0">
                    <a:buSzTx/>
                    <a:buFontTx/>
                    <a:buNone/>
                  </a:pPr>
                  <a:endParaRPr lang="zh-CN" altLang="en-US" sz="1200" b="0">
                    <a:solidFill>
                      <a:srgbClr val="00264C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24614" name="Rectangle 60"/>
                <p:cNvSpPr>
                  <a:spLocks noChangeArrowheads="1"/>
                </p:cNvSpPr>
                <p:nvPr/>
              </p:nvSpPr>
              <p:spPr bwMode="auto">
                <a:xfrm>
                  <a:off x="1669" y="768"/>
                  <a:ext cx="3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buSzTx/>
                    <a:buFontTx/>
                    <a:buNone/>
                  </a:pPr>
                  <a:endParaRPr kumimoji="0" lang="zh-CN" altLang="en-US" sz="3600">
                    <a:solidFill>
                      <a:srgbClr val="00264C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grpSp>
            <p:nvGrpSpPr>
              <p:cNvPr id="22" name="Group 61"/>
              <p:cNvGrpSpPr>
                <a:grpSpLocks/>
              </p:cNvGrpSpPr>
              <p:nvPr/>
            </p:nvGrpSpPr>
            <p:grpSpPr bwMode="auto">
              <a:xfrm>
                <a:off x="1971" y="768"/>
                <a:ext cx="590" cy="384"/>
                <a:chOff x="1971" y="768"/>
                <a:chExt cx="590" cy="384"/>
              </a:xfrm>
            </p:grpSpPr>
            <p:sp>
              <p:nvSpPr>
                <p:cNvPr id="24611" name="Rectangle 62"/>
                <p:cNvSpPr>
                  <a:spLocks noChangeArrowheads="1"/>
                </p:cNvSpPr>
                <p:nvPr/>
              </p:nvSpPr>
              <p:spPr bwMode="auto">
                <a:xfrm>
                  <a:off x="2014" y="768"/>
                  <a:ext cx="5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buSzTx/>
                    <a:buFontTx/>
                    <a:buNone/>
                  </a:pPr>
                  <a:r>
                    <a:rPr lang="zh-CN" altLang="en-US" sz="1800">
                      <a:solidFill>
                        <a:srgbClr val="00264C"/>
                      </a:solidFill>
                      <a:latin typeface="Arial" pitchFamily="34" charset="0"/>
                    </a:rPr>
                    <a:t>0001</a:t>
                  </a:r>
                </a:p>
                <a:p>
                  <a:pPr algn="just" eaLnBrk="0" hangingPunct="0">
                    <a:buSzTx/>
                    <a:buFontTx/>
                    <a:buNone/>
                  </a:pPr>
                  <a:endParaRPr lang="zh-CN" altLang="en-US" sz="1800">
                    <a:solidFill>
                      <a:srgbClr val="00264C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24612" name="Rectangle 63"/>
                <p:cNvSpPr>
                  <a:spLocks noChangeArrowheads="1"/>
                </p:cNvSpPr>
                <p:nvPr/>
              </p:nvSpPr>
              <p:spPr bwMode="auto">
                <a:xfrm>
                  <a:off x="1971" y="768"/>
                  <a:ext cx="5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buSzTx/>
                    <a:buFontTx/>
                    <a:buNone/>
                  </a:pPr>
                  <a:endParaRPr kumimoji="0" lang="zh-CN" altLang="en-US" sz="3600">
                    <a:solidFill>
                      <a:srgbClr val="00264C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561" y="768"/>
                <a:ext cx="590" cy="384"/>
                <a:chOff x="2561" y="768"/>
                <a:chExt cx="590" cy="384"/>
              </a:xfrm>
            </p:grpSpPr>
            <p:sp>
              <p:nvSpPr>
                <p:cNvPr id="24609" name="Rectangle 65"/>
                <p:cNvSpPr>
                  <a:spLocks noChangeArrowheads="1"/>
                </p:cNvSpPr>
                <p:nvPr/>
              </p:nvSpPr>
              <p:spPr bwMode="auto">
                <a:xfrm>
                  <a:off x="2604" y="768"/>
                  <a:ext cx="5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buSzTx/>
                    <a:buFontTx/>
                    <a:buNone/>
                  </a:pPr>
                  <a:r>
                    <a:rPr lang="zh-CN" altLang="en-US" sz="1800">
                      <a:solidFill>
                        <a:srgbClr val="00264C"/>
                      </a:solidFill>
                      <a:latin typeface="Arial" pitchFamily="34" charset="0"/>
                    </a:rPr>
                    <a:t>0000</a:t>
                  </a:r>
                </a:p>
                <a:p>
                  <a:pPr algn="just" eaLnBrk="0" hangingPunct="0">
                    <a:buSzTx/>
                    <a:buFontTx/>
                    <a:buNone/>
                  </a:pPr>
                  <a:endParaRPr lang="zh-CN" altLang="en-US" sz="1200" b="0">
                    <a:solidFill>
                      <a:srgbClr val="00264C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24610" name="Rectangle 66"/>
                <p:cNvSpPr>
                  <a:spLocks noChangeArrowheads="1"/>
                </p:cNvSpPr>
                <p:nvPr/>
              </p:nvSpPr>
              <p:spPr bwMode="auto">
                <a:xfrm>
                  <a:off x="2561" y="768"/>
                  <a:ext cx="5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buSzTx/>
                    <a:buFontTx/>
                    <a:buNone/>
                  </a:pPr>
                  <a:endParaRPr kumimoji="0" lang="zh-CN" altLang="en-US" sz="3600">
                    <a:solidFill>
                      <a:srgbClr val="00264C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3151" y="768"/>
                <a:ext cx="860" cy="384"/>
                <a:chOff x="3151" y="768"/>
                <a:chExt cx="860" cy="384"/>
              </a:xfrm>
            </p:grpSpPr>
            <p:sp>
              <p:nvSpPr>
                <p:cNvPr id="24607" name="Rectangle 68"/>
                <p:cNvSpPr>
                  <a:spLocks noChangeArrowheads="1"/>
                </p:cNvSpPr>
                <p:nvPr/>
              </p:nvSpPr>
              <p:spPr bwMode="auto">
                <a:xfrm>
                  <a:off x="3194" y="768"/>
                  <a:ext cx="77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buSzTx/>
                    <a:buFontTx/>
                    <a:buNone/>
                  </a:pPr>
                  <a:r>
                    <a:rPr lang="zh-CN" altLang="en-US" sz="1800">
                      <a:solidFill>
                        <a:srgbClr val="00264C"/>
                      </a:solidFill>
                      <a:latin typeface="Arial" pitchFamily="34" charset="0"/>
                    </a:rPr>
                    <a:t>000000000010</a:t>
                  </a:r>
                </a:p>
                <a:p>
                  <a:pPr algn="just" eaLnBrk="0" hangingPunct="0">
                    <a:buSzTx/>
                    <a:buFontTx/>
                    <a:buNone/>
                  </a:pPr>
                  <a:endParaRPr lang="zh-CN" altLang="en-US" sz="1800">
                    <a:solidFill>
                      <a:srgbClr val="00264C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24608" name="Rectangle 69"/>
                <p:cNvSpPr>
                  <a:spLocks noChangeArrowheads="1"/>
                </p:cNvSpPr>
                <p:nvPr/>
              </p:nvSpPr>
              <p:spPr bwMode="auto">
                <a:xfrm>
                  <a:off x="3151" y="768"/>
                  <a:ext cx="86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buSzTx/>
                    <a:buFontTx/>
                    <a:buNone/>
                  </a:pPr>
                  <a:endParaRPr kumimoji="0" lang="zh-CN" altLang="en-US" sz="3600">
                    <a:solidFill>
                      <a:srgbClr val="00264C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</p:grpSp>
        <p:sp>
          <p:nvSpPr>
            <p:cNvPr id="24585" name="Rectangle 70"/>
            <p:cNvSpPr>
              <a:spLocks noChangeArrowheads="1"/>
            </p:cNvSpPr>
            <p:nvPr/>
          </p:nvSpPr>
          <p:spPr bwMode="auto">
            <a:xfrm>
              <a:off x="-3" y="-3"/>
              <a:ext cx="4017" cy="115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buSzTx/>
                <a:buFontTx/>
                <a:buNone/>
              </a:pPr>
              <a:endParaRPr kumimoji="0" lang="zh-CN" altLang="en-US" sz="3600">
                <a:solidFill>
                  <a:srgbClr val="00264C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45313" y="6453188"/>
            <a:ext cx="2019300" cy="2936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CDAF4D3-C35E-44B4-82CC-7AC27AD9A488}" type="slidenum">
              <a:rPr lang="zh-CN" altLang="en-US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itchFamily="49" charset="-122"/>
                <a:ea typeface="黑体" pitchFamily="49" charset="-122"/>
              </a:rPr>
              <a:t>ARM</a:t>
            </a: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600" dirty="0" err="1">
                <a:latin typeface="黑体" pitchFamily="49" charset="-122"/>
                <a:ea typeface="黑体" pitchFamily="49" charset="-122"/>
              </a:rPr>
              <a:t>SetS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>
          <a:xfrm>
            <a:off x="323850" y="1196975"/>
            <a:ext cx="8501063" cy="2160588"/>
          </a:xfrm>
        </p:spPr>
        <p:txBody>
          <a:bodyPr/>
          <a:lstStyle/>
          <a:p>
            <a:pPr>
              <a:buClr>
                <a:srgbClr val="00264C"/>
              </a:buClr>
            </a:pPr>
            <a:endParaRPr lang="en-US" altLang="zh-CN" sz="24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>
              <a:buClr>
                <a:srgbClr val="00264C"/>
              </a:buClr>
            </a:pPr>
            <a:endParaRPr lang="en-US" altLang="zh-CN" sz="2400" dirty="0">
              <a:latin typeface="Times New Roman" pitchFamily="18" charset="0"/>
              <a:ea typeface="黑体" pitchFamily="49" charset="-122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      </a:t>
            </a:r>
            <a:r>
              <a:rPr lang="zh-CN" altLang="en-US" sz="3200" dirty="0">
                <a:solidFill>
                  <a:srgbClr val="CC6600"/>
                </a:solidFill>
                <a:latin typeface="Times New Roman" pitchFamily="18" charset="0"/>
                <a:ea typeface="黑体" pitchFamily="49" charset="-122"/>
              </a:rPr>
              <a:t>&lt;</a:t>
            </a:r>
            <a:r>
              <a:rPr lang="en-US" altLang="zh-CN" sz="3200" dirty="0" err="1">
                <a:solidFill>
                  <a:srgbClr val="CC6600"/>
                </a:solidFill>
                <a:latin typeface="Times New Roman" pitchFamily="18" charset="0"/>
                <a:ea typeface="黑体" pitchFamily="49" charset="-122"/>
              </a:rPr>
              <a:t>opcode</a:t>
            </a:r>
            <a:r>
              <a:rPr lang="en-US" altLang="zh-CN" sz="3200" dirty="0">
                <a:solidFill>
                  <a:srgbClr val="CC6600"/>
                </a:solidFill>
                <a:latin typeface="Times New Roman" pitchFamily="18" charset="0"/>
                <a:ea typeface="黑体" pitchFamily="49" charset="-122"/>
              </a:rPr>
              <a:t>&gt;{&lt;</a:t>
            </a:r>
            <a:r>
              <a:rPr lang="en-US" altLang="zh-CN" sz="3200" dirty="0" err="1">
                <a:solidFill>
                  <a:srgbClr val="CC6600"/>
                </a:solidFill>
                <a:latin typeface="Times New Roman" pitchFamily="18" charset="0"/>
                <a:ea typeface="黑体" pitchFamily="49" charset="-122"/>
              </a:rPr>
              <a:t>cond</a:t>
            </a:r>
            <a:r>
              <a:rPr lang="en-US" altLang="zh-CN" sz="3200" dirty="0">
                <a:solidFill>
                  <a:srgbClr val="CC6600"/>
                </a:solidFill>
                <a:latin typeface="Times New Roman" pitchFamily="18" charset="0"/>
                <a:ea typeface="黑体" pitchFamily="49" charset="-122"/>
              </a:rPr>
              <a:t>&gt;} {S} &lt;Rd&gt;,&lt;</a:t>
            </a:r>
            <a:r>
              <a:rPr lang="en-US" altLang="zh-CN" sz="3200" dirty="0" err="1">
                <a:solidFill>
                  <a:srgbClr val="CC6600"/>
                </a:solidFill>
                <a:latin typeface="Times New Roman" pitchFamily="18" charset="0"/>
                <a:ea typeface="黑体" pitchFamily="49" charset="-122"/>
              </a:rPr>
              <a:t>Rn</a:t>
            </a:r>
            <a:r>
              <a:rPr lang="en-US" altLang="zh-CN" sz="3200" dirty="0">
                <a:solidFill>
                  <a:srgbClr val="CC6600"/>
                </a:solidFill>
                <a:latin typeface="Times New Roman" pitchFamily="18" charset="0"/>
                <a:ea typeface="黑体" pitchFamily="49" charset="-122"/>
              </a:rPr>
              <a:t>&gt;,&lt;op2&gt;</a:t>
            </a:r>
          </a:p>
          <a:p>
            <a:pPr>
              <a:buClr>
                <a:schemeClr val="tx2"/>
              </a:buClr>
              <a:buSzPct val="60000"/>
              <a:buFont typeface="Wingdings" pitchFamily="2" charset="2"/>
              <a:buNone/>
            </a:pPr>
            <a:endParaRPr lang="zh-CN" altLang="en-US" dirty="0">
              <a:solidFill>
                <a:srgbClr val="CC66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274654" y="1192870"/>
            <a:ext cx="5849937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</a:pPr>
            <a:endParaRPr lang="zh-CN" altLang="en-US" dirty="0">
              <a:solidFill>
                <a:schemeClr val="tx1"/>
              </a:solidFill>
              <a:ea typeface="黑体" pitchFamily="49" charset="-122"/>
            </a:endParaRPr>
          </a:p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</a:pPr>
            <a:r>
              <a:rPr lang="en-US" altLang="zh-CN" sz="3200" dirty="0">
                <a:solidFill>
                  <a:srgbClr val="00264C"/>
                </a:solidFill>
                <a:ea typeface="黑体" pitchFamily="49" charset="-122"/>
              </a:rPr>
              <a:t>ADDEQS R1,R2,#5</a:t>
            </a:r>
          </a:p>
        </p:txBody>
      </p:sp>
      <p:sp>
        <p:nvSpPr>
          <p:cNvPr id="97285" name="AutoShape 5"/>
          <p:cNvSpPr>
            <a:spLocks noChangeArrowheads="1"/>
          </p:cNvSpPr>
          <p:nvPr/>
        </p:nvSpPr>
        <p:spPr bwMode="auto">
          <a:xfrm>
            <a:off x="1547813" y="3141663"/>
            <a:ext cx="71437" cy="792162"/>
          </a:xfrm>
          <a:prstGeom prst="upArrow">
            <a:avLst>
              <a:gd name="adj1" fmla="val 50000"/>
              <a:gd name="adj2" fmla="val 277224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Tx/>
              <a:buFontTx/>
              <a:buNone/>
            </a:pPr>
            <a:endParaRPr kumimoji="0" lang="zh-CN" altLang="en-US" sz="3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7286" name="AutoShape 6"/>
          <p:cNvSpPr>
            <a:spLocks noChangeArrowheads="1"/>
          </p:cNvSpPr>
          <p:nvPr/>
        </p:nvSpPr>
        <p:spPr bwMode="auto">
          <a:xfrm>
            <a:off x="3203575" y="3141663"/>
            <a:ext cx="73025" cy="792162"/>
          </a:xfrm>
          <a:prstGeom prst="upArrow">
            <a:avLst>
              <a:gd name="adj1" fmla="val 50000"/>
              <a:gd name="adj2" fmla="val 271195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Tx/>
              <a:buFontTx/>
              <a:buNone/>
            </a:pPr>
            <a:endParaRPr kumimoji="0" lang="zh-CN" altLang="en-US" sz="3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7287" name="AutoShape 7"/>
          <p:cNvSpPr>
            <a:spLocks noChangeArrowheads="1"/>
          </p:cNvSpPr>
          <p:nvPr/>
        </p:nvSpPr>
        <p:spPr bwMode="auto">
          <a:xfrm>
            <a:off x="4500563" y="3141663"/>
            <a:ext cx="71437" cy="792162"/>
          </a:xfrm>
          <a:prstGeom prst="upArrow">
            <a:avLst>
              <a:gd name="adj1" fmla="val 50000"/>
              <a:gd name="adj2" fmla="val 277224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Tx/>
              <a:buFontTx/>
              <a:buNone/>
            </a:pPr>
            <a:endParaRPr kumimoji="0" lang="zh-CN" altLang="en-US" sz="3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7288" name="AutoShape 8"/>
          <p:cNvSpPr>
            <a:spLocks noChangeArrowheads="1"/>
          </p:cNvSpPr>
          <p:nvPr/>
        </p:nvSpPr>
        <p:spPr bwMode="auto">
          <a:xfrm>
            <a:off x="5435600" y="3141663"/>
            <a:ext cx="73025" cy="792162"/>
          </a:xfrm>
          <a:prstGeom prst="upArrow">
            <a:avLst>
              <a:gd name="adj1" fmla="val 50000"/>
              <a:gd name="adj2" fmla="val 271195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Tx/>
              <a:buFontTx/>
              <a:buNone/>
            </a:pPr>
            <a:endParaRPr kumimoji="0" lang="zh-CN" altLang="en-US" sz="3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7289" name="AutoShape 9"/>
          <p:cNvSpPr>
            <a:spLocks noChangeArrowheads="1"/>
          </p:cNvSpPr>
          <p:nvPr/>
        </p:nvSpPr>
        <p:spPr bwMode="auto">
          <a:xfrm>
            <a:off x="6516688" y="3141663"/>
            <a:ext cx="73025" cy="792162"/>
          </a:xfrm>
          <a:prstGeom prst="upArrow">
            <a:avLst>
              <a:gd name="adj1" fmla="val 50000"/>
              <a:gd name="adj2" fmla="val 271195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Tx/>
              <a:buFontTx/>
              <a:buNone/>
            </a:pPr>
            <a:endParaRPr kumimoji="0" lang="zh-CN" altLang="en-US" sz="3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7290" name="AutoShape 10"/>
          <p:cNvSpPr>
            <a:spLocks noChangeArrowheads="1"/>
          </p:cNvSpPr>
          <p:nvPr/>
        </p:nvSpPr>
        <p:spPr bwMode="auto">
          <a:xfrm>
            <a:off x="7524750" y="3141663"/>
            <a:ext cx="73025" cy="792162"/>
          </a:xfrm>
          <a:prstGeom prst="upArrow">
            <a:avLst>
              <a:gd name="adj1" fmla="val 50000"/>
              <a:gd name="adj2" fmla="val 271195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SzTx/>
              <a:buFontTx/>
              <a:buNone/>
            </a:pPr>
            <a:endParaRPr kumimoji="0" lang="zh-CN" altLang="en-US" sz="3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7293" name="Text Box 13"/>
          <p:cNvSpPr txBox="1">
            <a:spLocks noChangeArrowheads="1"/>
          </p:cNvSpPr>
          <p:nvPr/>
        </p:nvSpPr>
        <p:spPr bwMode="auto">
          <a:xfrm>
            <a:off x="1331913" y="4221163"/>
            <a:ext cx="428625" cy="865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</a:pPr>
            <a:r>
              <a:rPr lang="zh-CN" altLang="en-US" sz="2000">
                <a:latin typeface="黑体" pitchFamily="49" charset="-122"/>
                <a:ea typeface="黑体" pitchFamily="49" charset="-122"/>
              </a:rPr>
              <a:t>操作码</a:t>
            </a:r>
          </a:p>
        </p:txBody>
      </p:sp>
      <p:sp>
        <p:nvSpPr>
          <p:cNvPr id="97294" name="Text Box 14"/>
          <p:cNvSpPr txBox="1">
            <a:spLocks noChangeArrowheads="1"/>
          </p:cNvSpPr>
          <p:nvPr/>
        </p:nvSpPr>
        <p:spPr bwMode="auto">
          <a:xfrm>
            <a:off x="2987675" y="4005263"/>
            <a:ext cx="428625" cy="2600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</a:pPr>
            <a:r>
              <a:rPr lang="zh-CN" altLang="en-US" sz="2000">
                <a:ea typeface="黑体" pitchFamily="49" charset="-122"/>
              </a:rPr>
              <a:t>决定指令执行的条件域</a:t>
            </a:r>
          </a:p>
        </p:txBody>
      </p:sp>
      <p:sp>
        <p:nvSpPr>
          <p:cNvPr id="97295" name="Text Box 15"/>
          <p:cNvSpPr txBox="1">
            <a:spLocks noChangeArrowheads="1"/>
          </p:cNvSpPr>
          <p:nvPr/>
        </p:nvSpPr>
        <p:spPr bwMode="auto">
          <a:xfrm>
            <a:off x="4140200" y="4005263"/>
            <a:ext cx="733425" cy="2600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</a:pPr>
            <a:r>
              <a:rPr lang="zh-CN" altLang="en-US" sz="2000">
                <a:latin typeface="黑体" pitchFamily="49" charset="-122"/>
                <a:ea typeface="黑体" pitchFamily="49" charset="-122"/>
              </a:rPr>
              <a:t>决定指令执行是否影响</a:t>
            </a:r>
          </a:p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</a:pPr>
            <a:r>
              <a:rPr lang="en-US" altLang="zh-CN" sz="2000">
                <a:latin typeface="黑体" pitchFamily="49" charset="-122"/>
                <a:ea typeface="黑体" pitchFamily="49" charset="-122"/>
              </a:rPr>
              <a:t>CPSR</a:t>
            </a:r>
            <a:r>
              <a:rPr lang="zh-CN" altLang="en-US" sz="2000">
                <a:latin typeface="黑体" pitchFamily="49" charset="-122"/>
                <a:ea typeface="黑体" pitchFamily="49" charset="-122"/>
              </a:rPr>
              <a:t>寄存器的值</a:t>
            </a:r>
          </a:p>
        </p:txBody>
      </p:sp>
      <p:sp>
        <p:nvSpPr>
          <p:cNvPr id="97296" name="Text Box 16"/>
          <p:cNvSpPr txBox="1">
            <a:spLocks noChangeArrowheads="1"/>
          </p:cNvSpPr>
          <p:nvPr/>
        </p:nvSpPr>
        <p:spPr bwMode="auto">
          <a:xfrm>
            <a:off x="6300788" y="4006850"/>
            <a:ext cx="428625" cy="285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</a:pPr>
            <a:r>
              <a:rPr lang="zh-CN" altLang="en-US" sz="2000">
                <a:ea typeface="黑体" pitchFamily="49" charset="-122"/>
              </a:rPr>
              <a:t>第一个操作数，为寄存器</a:t>
            </a:r>
          </a:p>
        </p:txBody>
      </p:sp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5219700" y="4221163"/>
            <a:ext cx="428625" cy="139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</a:pPr>
            <a:r>
              <a:rPr lang="zh-CN" altLang="en-US" sz="2000">
                <a:ea typeface="黑体" pitchFamily="49" charset="-122"/>
              </a:rPr>
              <a:t>目的寄存器</a:t>
            </a:r>
          </a:p>
        </p:txBody>
      </p:sp>
      <p:sp>
        <p:nvSpPr>
          <p:cNvPr id="97298" name="Text Box 18"/>
          <p:cNvSpPr txBox="1">
            <a:spLocks noChangeArrowheads="1"/>
          </p:cNvSpPr>
          <p:nvPr/>
        </p:nvSpPr>
        <p:spPr bwMode="auto">
          <a:xfrm>
            <a:off x="7354888" y="4221163"/>
            <a:ext cx="428625" cy="1655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</a:pPr>
            <a:r>
              <a:rPr lang="zh-CN" altLang="en-US" sz="2000">
                <a:ea typeface="黑体" pitchFamily="49" charset="-122"/>
              </a:rPr>
              <a:t>第二个操作数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97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/>
      <p:bldP spid="97285" grpId="0" animBg="1"/>
      <p:bldP spid="97285" grpId="1" animBg="1"/>
      <p:bldP spid="97286" grpId="0" animBg="1"/>
      <p:bldP spid="97286" grpId="1" animBg="1"/>
      <p:bldP spid="97287" grpId="0" animBg="1"/>
      <p:bldP spid="97287" grpId="1" animBg="1"/>
      <p:bldP spid="97288" grpId="0" animBg="1"/>
      <p:bldP spid="97288" grpId="1" animBg="1"/>
      <p:bldP spid="97289" grpId="0" animBg="1"/>
      <p:bldP spid="97289" grpId="1" animBg="1"/>
      <p:bldP spid="97290" grpId="0" animBg="1"/>
      <p:bldP spid="97290" grpId="1" animBg="1"/>
      <p:bldP spid="97293" grpId="0"/>
      <p:bldP spid="97293" grpId="1"/>
      <p:bldP spid="97294" grpId="0"/>
      <p:bldP spid="97294" grpId="1"/>
      <p:bldP spid="97295" grpId="0"/>
      <p:bldP spid="97295" grpId="1"/>
      <p:bldP spid="97296" grpId="0"/>
      <p:bldP spid="97296" grpId="1"/>
      <p:bldP spid="97297" grpId="0"/>
      <p:bldP spid="97297" grpId="1"/>
      <p:bldP spid="97298" grpId="0"/>
      <p:bldP spid="9729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itchFamily="49" charset="-122"/>
                <a:ea typeface="黑体" pitchFamily="49" charset="-122"/>
              </a:rPr>
              <a:t>ADD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>
          <a:xfrm>
            <a:off x="468313" y="1196975"/>
            <a:ext cx="8424862" cy="26638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ADD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(Addition)</a:t>
            </a:r>
          </a:p>
          <a:p>
            <a:pPr>
              <a:lnSpc>
                <a:spcPct val="90000"/>
              </a:lnSpc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CC6600"/>
                </a:solidFill>
                <a:latin typeface="Times New Roman" pitchFamily="18" charset="0"/>
                <a:ea typeface="华文新魏" pitchFamily="2" charset="-122"/>
              </a:rPr>
              <a:t>     ADD{&lt;</a:t>
            </a:r>
            <a:r>
              <a:rPr lang="en-US" altLang="zh-CN" sz="2800" dirty="0" err="1">
                <a:solidFill>
                  <a:srgbClr val="CC6600"/>
                </a:solidFill>
                <a:latin typeface="Times New Roman" pitchFamily="18" charset="0"/>
                <a:ea typeface="华文新魏" pitchFamily="2" charset="-122"/>
              </a:rPr>
              <a:t>cond</a:t>
            </a:r>
            <a:r>
              <a:rPr lang="en-US" altLang="zh-CN" sz="2800" dirty="0">
                <a:solidFill>
                  <a:srgbClr val="CC6600"/>
                </a:solidFill>
                <a:latin typeface="Times New Roman" pitchFamily="18" charset="0"/>
                <a:ea typeface="华文新魏" pitchFamily="2" charset="-122"/>
              </a:rPr>
              <a:t>&gt;}{S}  &lt;Rd&gt;,&lt;</a:t>
            </a:r>
            <a:r>
              <a:rPr lang="en-US" altLang="zh-CN" sz="2800" dirty="0" err="1">
                <a:solidFill>
                  <a:srgbClr val="CC6600"/>
                </a:solidFill>
                <a:latin typeface="Times New Roman" pitchFamily="18" charset="0"/>
                <a:ea typeface="华文新魏" pitchFamily="2" charset="-122"/>
              </a:rPr>
              <a:t>Rn</a:t>
            </a:r>
            <a:r>
              <a:rPr lang="en-US" altLang="zh-CN" sz="2800" dirty="0">
                <a:solidFill>
                  <a:srgbClr val="CC6600"/>
                </a:solidFill>
                <a:latin typeface="Times New Roman" pitchFamily="18" charset="0"/>
                <a:ea typeface="华文新魏" pitchFamily="2" charset="-122"/>
              </a:rPr>
              <a:t>&gt;,&lt;op2&gt;;</a:t>
            </a:r>
            <a:r>
              <a:rPr lang="en-US" altLang="zh-CN" sz="2000" dirty="0">
                <a:solidFill>
                  <a:schemeClr val="tx2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endParaRPr lang="en-US" altLang="zh-CN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Rd = </a:t>
            </a:r>
            <a:r>
              <a:rPr lang="en-US" altLang="zh-CN" sz="2400" dirty="0" err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Rn</a:t>
            </a:r>
            <a:r>
              <a:rPr lang="en-US" altLang="zh-CN" sz="24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 + op2</a:t>
            </a:r>
            <a:endParaRPr lang="zh-CN" altLang="en-US" sz="2400" dirty="0">
              <a:solidFill>
                <a:schemeClr val="hlin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4628" name="Rectangle 4"/>
          <p:cNvSpPr>
            <a:spLocks/>
          </p:cNvSpPr>
          <p:nvPr/>
        </p:nvSpPr>
        <p:spPr bwMode="auto">
          <a:xfrm>
            <a:off x="468313" y="3644900"/>
            <a:ext cx="84963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3366"/>
              </a:buClr>
            </a:pPr>
            <a:endParaRPr kumimoji="0" lang="zh-CN" altLang="en-US" sz="2800" dirty="0">
              <a:solidFill>
                <a:schemeClr val="tx2"/>
              </a:solidFill>
              <a:latin typeface="宋体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 dirty="0">
                <a:ea typeface="华文新魏" pitchFamily="2" charset="-122"/>
              </a:rPr>
              <a:t>ADD R0, R1, R2 ;</a:t>
            </a:r>
            <a:r>
              <a:rPr kumimoji="0" lang="en-US" altLang="zh-CN" dirty="0">
                <a:solidFill>
                  <a:schemeClr val="tx2"/>
                </a:solidFill>
              </a:rPr>
              <a:t>                     </a:t>
            </a:r>
            <a:r>
              <a:rPr kumimoji="0" lang="en-US" altLang="zh-CN" dirty="0">
                <a:solidFill>
                  <a:schemeClr val="tx2"/>
                </a:solidFill>
                <a:latin typeface="宋体" pitchFamily="2" charset="-122"/>
              </a:rPr>
              <a:t>R0 = R1 + R2</a:t>
            </a:r>
            <a:r>
              <a:rPr kumimoji="0" lang="en-US" altLang="zh-CN" dirty="0">
                <a:solidFill>
                  <a:schemeClr val="tx2"/>
                </a:solidFill>
              </a:rPr>
              <a:t>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 dirty="0">
                <a:solidFill>
                  <a:schemeClr val="tx2"/>
                </a:solidFill>
              </a:rPr>
              <a:t> </a:t>
            </a:r>
            <a:r>
              <a:rPr kumimoji="0" lang="en-US" altLang="zh-CN" dirty="0">
                <a:ea typeface="华文新魏" pitchFamily="2" charset="-122"/>
              </a:rPr>
              <a:t>ADD R0, R1, #256 ;</a:t>
            </a:r>
            <a:r>
              <a:rPr kumimoji="0" lang="en-US" altLang="zh-CN" dirty="0">
                <a:solidFill>
                  <a:schemeClr val="tx2"/>
                </a:solidFill>
              </a:rPr>
              <a:t>                 </a:t>
            </a:r>
            <a:r>
              <a:rPr kumimoji="0" lang="en-US" altLang="zh-CN" dirty="0">
                <a:solidFill>
                  <a:schemeClr val="tx2"/>
                </a:solidFill>
                <a:latin typeface="宋体" pitchFamily="2" charset="-122"/>
              </a:rPr>
              <a:t>R0 = R1 + 256</a:t>
            </a:r>
            <a:r>
              <a:rPr kumimoji="0" lang="en-US" altLang="zh-CN" dirty="0">
                <a:solidFill>
                  <a:schemeClr val="tx2"/>
                </a:solidFill>
              </a:rPr>
              <a:t>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1"/>
              </a:buClr>
            </a:pPr>
            <a:r>
              <a:rPr kumimoji="0" lang="en-US" altLang="zh-CN" dirty="0">
                <a:solidFill>
                  <a:schemeClr val="tx2"/>
                </a:solidFill>
              </a:rPr>
              <a:t> </a:t>
            </a:r>
            <a:r>
              <a:rPr kumimoji="0" lang="en-US" altLang="zh-CN" dirty="0">
                <a:ea typeface="华文新魏" pitchFamily="2" charset="-122"/>
              </a:rPr>
              <a:t>ADD R0, R2, R3,LSL#1 ;</a:t>
            </a:r>
            <a:r>
              <a:rPr kumimoji="0" lang="en-US" altLang="zh-CN" dirty="0">
                <a:solidFill>
                  <a:schemeClr val="tx2"/>
                </a:solidFill>
              </a:rPr>
              <a:t>        </a:t>
            </a:r>
            <a:r>
              <a:rPr kumimoji="0" lang="en-US" altLang="zh-CN" dirty="0">
                <a:solidFill>
                  <a:schemeClr val="tx2"/>
                </a:solidFill>
                <a:latin typeface="宋体" pitchFamily="2" charset="-122"/>
              </a:rPr>
              <a:t>R0 = R2 + (R3 &lt;&lt; 1) </a:t>
            </a:r>
            <a:endParaRPr kumimoji="0" lang="en-US" altLang="zh-CN" b="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5" name="灯片编号占位符 3"/>
          <p:cNvSpPr txBox="1">
            <a:spLocks noGrp="1"/>
          </p:cNvSpPr>
          <p:nvPr/>
        </p:nvSpPr>
        <p:spPr>
          <a:xfrm>
            <a:off x="6945313" y="6453188"/>
            <a:ext cx="2019300" cy="2936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buSzTx/>
              <a:buFontTx/>
              <a:buNone/>
              <a:defRPr/>
            </a:pPr>
            <a:fld id="{90BB2D1D-FCA8-429C-A0E5-96705AA214C6}" type="slidenum">
              <a:rPr kumimoji="0" lang="zh-CN" altLang="en-US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t>17</a:t>
            </a:fld>
            <a:endParaRPr kumimoji="0"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6870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>
                <a:solidFill>
                  <a:srgbClr val="000000"/>
                </a:solidFill>
                <a:latin typeface="Calibri" pitchFamily="32" charset="0"/>
              </a:rPr>
              <a:t>PIC Microcontrollers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  <a:latin typeface="Calibri" pitchFamily="32" charset="0"/>
              </a:rPr>
              <a:t>Peripheral Interface Controller (PIC) was originally designed by General Instruments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  <a:latin typeface="Calibri" pitchFamily="32" charset="0"/>
              </a:rPr>
              <a:t>In the late 1970s, GI introduced PIC® 1650 and 1655 – RISC with 30 instructions.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  <a:latin typeface="Calibri" pitchFamily="32" charset="0"/>
              </a:rPr>
              <a:t>PIC was sold to Microchip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  <a:latin typeface="Calibri" pitchFamily="32" charset="0"/>
              </a:rPr>
              <a:t>Features: low-cost, self-contained, 8-bit, Harvard structure, pipelined, RISC, single accumulator, with fixed reset and interrupt vectors.</a:t>
            </a:r>
          </a:p>
          <a:p>
            <a:pPr marL="342900" indent="-341313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>
              <a:solidFill>
                <a:srgbClr val="000000"/>
              </a:solidFill>
              <a:latin typeface="Calibri" pitchFamily="32" charset="0"/>
            </a:endParaRP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45D4BB8-7B1B-4181-805A-6CF2FED0BC6A}" type="slidenum">
              <a:rPr lang="en-US" sz="1200">
                <a:solidFill>
                  <a:srgbClr val="898989"/>
                </a:solidFill>
                <a:latin typeface="Calibri" pitchFamily="32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18</a:t>
            </a:fld>
            <a:endParaRPr lang="en-US" sz="1200">
              <a:solidFill>
                <a:srgbClr val="898989"/>
              </a:solidFill>
              <a:latin typeface="Calibri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73435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>
                <a:solidFill>
                  <a:srgbClr val="000000"/>
                </a:solidFill>
                <a:latin typeface="Calibri" pitchFamily="32" charset="0"/>
              </a:rPr>
              <a:t>PIC Families</a:t>
            </a:r>
          </a:p>
        </p:txBody>
      </p:sp>
      <p:graphicFrame>
        <p:nvGraphicFramePr>
          <p:cNvPr id="21506" name="Group 2"/>
          <p:cNvGraphicFramePr>
            <a:graphicFrameLocks noGrp="1"/>
          </p:cNvGraphicFramePr>
          <p:nvPr/>
        </p:nvGraphicFramePr>
        <p:xfrm>
          <a:off x="457200" y="1600200"/>
          <a:ext cx="8231188" cy="2583186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PIC Family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Stack Size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Instruction Word Size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No of Instructions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Interrupt Vectors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12CX/12FX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12- or 14-bit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33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None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16C5X/16F5X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12-bit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33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None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16CX/16FX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14-bit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35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17CX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16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16-bit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58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18CX/18FX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32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16-bit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75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609" name="Text Box 105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0585285-34E6-4C81-B747-F98B51BE00AE}" type="slidenum">
              <a:rPr lang="en-US" sz="1200">
                <a:solidFill>
                  <a:srgbClr val="898989"/>
                </a:solidFill>
                <a:latin typeface="Calibri" pitchFamily="32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pitchFamily="32" charset="0"/>
            </a:endParaRPr>
          </a:p>
        </p:txBody>
      </p:sp>
      <p:sp>
        <p:nvSpPr>
          <p:cNvPr id="21610" name="Text Box 106"/>
          <p:cNvSpPr txBox="1">
            <a:spLocks noChangeArrowheads="1"/>
          </p:cNvSpPr>
          <p:nvPr/>
        </p:nvSpPr>
        <p:spPr bwMode="auto">
          <a:xfrm>
            <a:off x="457200" y="4419600"/>
            <a:ext cx="7924800" cy="19719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</a:rPr>
              <a:t>‘C’ implies CMOS technology; Complementary Metal Oxide Semiconductor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</a:rPr>
              <a:t>‘F’ insert indicates incorporation of Flash memory technology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u="sng" dirty="0">
                <a:solidFill>
                  <a:srgbClr val="000000"/>
                </a:solidFill>
              </a:rPr>
              <a:t>Example</a:t>
            </a:r>
            <a:r>
              <a:rPr lang="en-US" dirty="0">
                <a:solidFill>
                  <a:srgbClr val="000000"/>
                </a:solidFill>
              </a:rPr>
              <a:t>: 16C84 was the first of its kind. It was later reissued as the 16F84, incorporating Flash memory technology. It was then reissued as 16F84A.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70282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>
                <a:solidFill>
                  <a:srgbClr val="000000"/>
                </a:solidFill>
                <a:latin typeface="Calibri" pitchFamily="32" charset="0"/>
              </a:rPr>
              <a:t>Computer Essentials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Dr. Gheith Abandah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F5AC417-8DCE-47E9-A465-C027FE1BC94A}" type="slidenum">
              <a:rPr lang="en-US" sz="1200">
                <a:solidFill>
                  <a:srgbClr val="898989"/>
                </a:solidFill>
                <a:latin typeface="Calibri" pitchFamily="32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200">
              <a:solidFill>
                <a:srgbClr val="898989"/>
              </a:solidFill>
              <a:latin typeface="Calibri" pitchFamily="32" charset="0"/>
            </a:endParaRP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09800"/>
            <a:ext cx="8229600" cy="30051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>
                <a:solidFill>
                  <a:srgbClr val="000000"/>
                </a:solidFill>
                <a:latin typeface="Calibri" pitchFamily="32" charset="0"/>
              </a:rPr>
              <a:t>12 Series PIC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38B5901-D445-4B28-B8CE-A63A2A1C93DD}" type="slidenum">
              <a:rPr lang="en-US" sz="1200">
                <a:solidFill>
                  <a:srgbClr val="898989"/>
                </a:solidFill>
                <a:latin typeface="Calibri" pitchFamily="32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pitchFamily="32" charset="0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676400"/>
            <a:ext cx="2847975" cy="1990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124200" y="4343400"/>
            <a:ext cx="2667000" cy="460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The small 12F508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000000"/>
                </a:solidFill>
                <a:latin typeface="Calibri" pitchFamily="32" charset="0"/>
              </a:rPr>
              <a:t>PIC 12F508/509 pin connection diagram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5E310F-F415-4CE0-9ED4-DA30316D9E07}" type="slidenum">
              <a:rPr lang="en-US" sz="1200">
                <a:solidFill>
                  <a:srgbClr val="898989"/>
                </a:solidFill>
                <a:latin typeface="Calibri" pitchFamily="32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21</a:t>
            </a:fld>
            <a:endParaRPr lang="en-US" sz="1200">
              <a:solidFill>
                <a:srgbClr val="898989"/>
              </a:solidFill>
              <a:latin typeface="Calibri" pitchFamily="32" charset="0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016125"/>
            <a:ext cx="8229600" cy="3694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70282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>
                <a:solidFill>
                  <a:srgbClr val="000000"/>
                </a:solidFill>
                <a:latin typeface="Calibri" pitchFamily="32" charset="0"/>
              </a:rPr>
              <a:t>The 12F508 Architecture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9AC5EF7-D4E5-421E-A7C7-C64EED7D07D2}" type="slidenum">
              <a:rPr lang="en-US" sz="1200">
                <a:solidFill>
                  <a:srgbClr val="898989"/>
                </a:solidFill>
                <a:latin typeface="Calibri" pitchFamily="32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22</a:t>
            </a:fld>
            <a:endParaRPr lang="en-US" sz="1200">
              <a:solidFill>
                <a:srgbClr val="898989"/>
              </a:solidFill>
              <a:latin typeface="Calibri" pitchFamily="32" charset="0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2213" y="1295400"/>
            <a:ext cx="6656387" cy="5029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65552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>
                <a:solidFill>
                  <a:srgbClr val="000000"/>
                </a:solidFill>
                <a:latin typeface="Calibri" pitchFamily="32" charset="0"/>
              </a:rPr>
              <a:t>Computer Essentials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  <a:latin typeface="Calibri" pitchFamily="32" charset="0"/>
              </a:rPr>
              <a:t>Instruction Sets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  <a:latin typeface="Calibri" pitchFamily="32" charset="0"/>
              </a:rPr>
              <a:t>CISC: Complex Instruction Set Computer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  <a:latin typeface="Calibri" pitchFamily="32" charset="0"/>
              </a:rPr>
              <a:t>RISC: Reduced Instruction Set Computer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>
              <a:solidFill>
                <a:srgbClr val="000000"/>
              </a:solidFill>
              <a:latin typeface="Calibri" pitchFamily="32" charset="0"/>
            </a:endParaRP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  <a:latin typeface="Calibri" pitchFamily="32" charset="0"/>
              </a:rPr>
              <a:t>Memory Types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  <a:latin typeface="Calibri" pitchFamily="32" charset="0"/>
              </a:rPr>
              <a:t>Volatile: Random Access Memory (RAM)</a:t>
            </a:r>
          </a:p>
          <a:p>
            <a:pPr marL="741363" lvl="1" indent="-284163"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000000"/>
                </a:solidFill>
                <a:latin typeface="Calibri" pitchFamily="32" charset="0"/>
              </a:rPr>
              <a:t>Non-volatile: Read Only Memory (ROM)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Dr. Gheith Abandah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9E1D6A8-753B-44C6-862E-C0BC5059135A}" type="slidenum">
              <a:rPr lang="en-US" sz="1200">
                <a:solidFill>
                  <a:srgbClr val="898989"/>
                </a:solidFill>
                <a:latin typeface="Calibri" pitchFamily="32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sz="1200">
              <a:solidFill>
                <a:srgbClr val="898989"/>
              </a:solidFill>
              <a:latin typeface="Calibri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71859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Calibri" pitchFamily="32" charset="0"/>
              </a:rPr>
              <a:t>Von Neumann and Harvard Computers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308225"/>
            <a:ext cx="8229600" cy="31099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Dr. Gheith Abandah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09FC752-2FEB-4179-8A5A-8024160DFE12}" type="slidenum">
              <a:rPr lang="en-US" sz="1200">
                <a:solidFill>
                  <a:srgbClr val="898989"/>
                </a:solidFill>
                <a:latin typeface="Calibri" pitchFamily="32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8015"/>
            <a:ext cx="8458200" cy="583324"/>
          </a:xfrm>
        </p:spPr>
        <p:txBody>
          <a:bodyPr/>
          <a:lstStyle/>
          <a:p>
            <a:r>
              <a:rPr lang="en-US" altLang="zh-CN" sz="3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Intel® Super-pipelined RISC Technology</a:t>
            </a:r>
          </a:p>
        </p:txBody>
      </p:sp>
      <p:pic>
        <p:nvPicPr>
          <p:cNvPr id="276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2286000"/>
            <a:ext cx="8229600" cy="3268663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Intel MMX:SIMD</a:t>
            </a:r>
          </a:p>
        </p:txBody>
      </p:sp>
      <p:graphicFrame>
        <p:nvGraphicFramePr>
          <p:cNvPr id="409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447800" y="2286000"/>
          <a:ext cx="6302375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3" imgW="6295238" imgH="3086531" progId="PBrush">
                  <p:embed/>
                </p:oleObj>
              </mc:Choice>
              <mc:Fallback>
                <p:oleObj r:id="rId3" imgW="6295238" imgH="3086531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0"/>
                        <a:ext cx="6302375" cy="3124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09904" y="0"/>
            <a:ext cx="8229600" cy="87624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Microprocessors and Microcontrollers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  <a:latin typeface="Calibri" pitchFamily="32" charset="0"/>
              </a:rPr>
              <a:t>The microprocessor is a processor on one silicon chip.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>
              <a:solidFill>
                <a:srgbClr val="000000"/>
              </a:solidFill>
              <a:latin typeface="Calibri" pitchFamily="32" charset="0"/>
            </a:endParaRP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  <a:latin typeface="Calibri" pitchFamily="32" charset="0"/>
              </a:rPr>
              <a:t>The microcontrollers are used in embedded computing.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000000"/>
                </a:solidFill>
                <a:latin typeface="Calibri" pitchFamily="32" charset="0"/>
              </a:rPr>
              <a:t>The microcontroller is a microprocessor with added circuitry.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Dr. Gheith Abandah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C57EC7E-8B45-49B2-8117-11B7D617380E}" type="slidenum">
              <a:rPr lang="en-US" sz="1200">
                <a:solidFill>
                  <a:srgbClr val="898989"/>
                </a:solidFill>
                <a:latin typeface="Calibri" pitchFamily="32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25669" y="0"/>
            <a:ext cx="8229600" cy="88286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Microcontrollers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1600200"/>
            <a:ext cx="5715000" cy="4525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Dr. Gheith Abandah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8DCF729-F165-4F8E-9D4D-C653D046F083}" type="slidenum">
              <a:rPr lang="en-US" sz="1200">
                <a:solidFill>
                  <a:srgbClr val="898989"/>
                </a:solidFill>
                <a:latin typeface="Calibri" pitchFamily="32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Calibri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XScale</a:t>
            </a:r>
            <a:r>
              <a:rPr lang="zh-CN" altLang="en-US" sz="36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系统结构图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06972" y="1116724"/>
          <a:ext cx="7843838" cy="509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8221223" imgH="5390476" progId="PBrush">
                  <p:embed/>
                </p:oleObj>
              </mc:Choice>
              <mc:Fallback>
                <p:oleObj r:id="rId3" imgW="8221223" imgH="5390476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72" y="1116724"/>
                        <a:ext cx="7843838" cy="5092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CSJULEI@QSRDSHVFUVWXY5MJ" val="3631"/>
</p:tagLst>
</file>

<file path=ppt/theme/theme1.xml><?xml version="1.0" encoding="utf-8"?>
<a:theme xmlns:a="http://schemas.openxmlformats.org/drawingml/2006/main" name="blue-v">
  <a:themeElements>
    <a:clrScheme name="blue-v 1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DC0A00"/>
      </a:accent1>
      <a:accent2>
        <a:srgbClr val="008000"/>
      </a:accent2>
      <a:accent3>
        <a:srgbClr val="FFFFFF"/>
      </a:accent3>
      <a:accent4>
        <a:srgbClr val="000000"/>
      </a:accent4>
      <a:accent5>
        <a:srgbClr val="EBAAAA"/>
      </a:accent5>
      <a:accent6>
        <a:srgbClr val="007300"/>
      </a:accent6>
      <a:hlink>
        <a:srgbClr val="BF23BF"/>
      </a:hlink>
      <a:folHlink>
        <a:srgbClr val="FF9632"/>
      </a:folHlink>
    </a:clrScheme>
    <a:fontScheme name="blue-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blue-v 1">
        <a:dk1>
          <a:srgbClr val="000000"/>
        </a:dk1>
        <a:lt1>
          <a:srgbClr val="FFFFFF"/>
        </a:lt1>
        <a:dk2>
          <a:srgbClr val="3333CC"/>
        </a:dk2>
        <a:lt2>
          <a:srgbClr val="B2B2B2"/>
        </a:lt2>
        <a:accent1>
          <a:srgbClr val="DC0A00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EBAAAA"/>
        </a:accent5>
        <a:accent6>
          <a:srgbClr val="007300"/>
        </a:accent6>
        <a:hlink>
          <a:srgbClr val="BF23BF"/>
        </a:hlink>
        <a:folHlink>
          <a:srgbClr val="FF96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E:\witanworld\DAC\weblast\templates\blue-v.pot</Template>
  <TotalTime>16237063</TotalTime>
  <Pages>19</Pages>
  <Words>646</Words>
  <Application>Microsoft Office PowerPoint</Application>
  <PresentationFormat>全屏显示(4:3)</PresentationFormat>
  <Paragraphs>239</Paragraphs>
  <Slides>22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黑体</vt:lpstr>
      <vt:lpstr>华文新魏</vt:lpstr>
      <vt:lpstr>宋体</vt:lpstr>
      <vt:lpstr>Arial</vt:lpstr>
      <vt:lpstr>Calibri</vt:lpstr>
      <vt:lpstr>Tahoma</vt:lpstr>
      <vt:lpstr>Times New Roman</vt:lpstr>
      <vt:lpstr>Wingdings</vt:lpstr>
      <vt:lpstr>blue-v</vt:lpstr>
      <vt:lpstr>Chapter 2:       Instruction Sets</vt:lpstr>
      <vt:lpstr>PowerPoint 演示文稿</vt:lpstr>
      <vt:lpstr>PowerPoint 演示文稿</vt:lpstr>
      <vt:lpstr>PowerPoint 演示文稿</vt:lpstr>
      <vt:lpstr>Intel® Super-pipelined RISC Technology</vt:lpstr>
      <vt:lpstr>Intel MMX:SIMD</vt:lpstr>
      <vt:lpstr>PowerPoint 演示文稿</vt:lpstr>
      <vt:lpstr>PowerPoint 演示文稿</vt:lpstr>
      <vt:lpstr>XScale系统结构图</vt:lpstr>
      <vt:lpstr>PXA255 Block Diagram</vt:lpstr>
      <vt:lpstr>ARM  Families</vt:lpstr>
      <vt:lpstr>ARM</vt:lpstr>
      <vt:lpstr>ARM vs. Intel</vt:lpstr>
      <vt:lpstr>ARM CPSR</vt:lpstr>
      <vt:lpstr>ARM SETS</vt:lpstr>
      <vt:lpstr>ARM SetS</vt:lpstr>
      <vt:lpstr>ADD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kit</dc:title>
  <dc:creator>jiazhiping</dc:creator>
  <cp:lastModifiedBy>embedded</cp:lastModifiedBy>
  <cp:revision>1031</cp:revision>
  <cp:lastPrinted>1998-03-19T00:23:44Z</cp:lastPrinted>
  <dcterms:created xsi:type="dcterms:W3CDTF">1995-04-19T10:16:14Z</dcterms:created>
  <dcterms:modified xsi:type="dcterms:W3CDTF">2018-09-17T02:07:33Z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cacou@xs4all.nl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9043968</vt:i4>
  </property>
  <property fmtid="{D5CDD505-2E9C-101B-9397-08002B2CF9AE}" pid="14" name="TextColor">
    <vt:i4>16777215</vt:i4>
  </property>
  <property fmtid="{D5CDD505-2E9C-101B-9397-08002B2CF9AE}" pid="15" name="LinkColor">
    <vt:i4>16777088</vt:i4>
  </property>
  <property fmtid="{D5CDD505-2E9C-101B-9397-08002B2CF9AE}" pid="16" name="VisitedColor">
    <vt:i4>12615935</vt:i4>
  </property>
  <property fmtid="{D5CDD505-2E9C-101B-9397-08002B2CF9AE}" pid="17" name="TransparentButton">
    <vt:i4>-1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E:\Carla\DAC</vt:lpwstr>
  </property>
</Properties>
</file>