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38"/>
  </p:notesMasterIdLst>
  <p:handoutMasterIdLst>
    <p:handoutMasterId r:id="rId39"/>
  </p:handoutMasterIdLst>
  <p:sldIdLst>
    <p:sldId id="554" r:id="rId2"/>
    <p:sldId id="600" r:id="rId3"/>
    <p:sldId id="272" r:id="rId4"/>
    <p:sldId id="489" r:id="rId5"/>
    <p:sldId id="480" r:id="rId6"/>
    <p:sldId id="481" r:id="rId7"/>
    <p:sldId id="496" r:id="rId8"/>
    <p:sldId id="497" r:id="rId9"/>
    <p:sldId id="490" r:id="rId10"/>
    <p:sldId id="498" r:id="rId11"/>
    <p:sldId id="499" r:id="rId12"/>
    <p:sldId id="500" r:id="rId13"/>
    <p:sldId id="501" r:id="rId14"/>
    <p:sldId id="502" r:id="rId15"/>
    <p:sldId id="503" r:id="rId16"/>
    <p:sldId id="504" r:id="rId17"/>
    <p:sldId id="505" r:id="rId18"/>
    <p:sldId id="506" r:id="rId19"/>
    <p:sldId id="507" r:id="rId20"/>
    <p:sldId id="508" r:id="rId21"/>
    <p:sldId id="509" r:id="rId22"/>
    <p:sldId id="491" r:id="rId23"/>
    <p:sldId id="492" r:id="rId24"/>
    <p:sldId id="493" r:id="rId25"/>
    <p:sldId id="494" r:id="rId26"/>
    <p:sldId id="495" r:id="rId27"/>
    <p:sldId id="485" r:id="rId28"/>
    <p:sldId id="486" r:id="rId29"/>
    <p:sldId id="487" r:id="rId30"/>
    <p:sldId id="488" r:id="rId31"/>
    <p:sldId id="482" r:id="rId32"/>
    <p:sldId id="483" r:id="rId33"/>
    <p:sldId id="484" r:id="rId34"/>
    <p:sldId id="510" r:id="rId35"/>
    <p:sldId id="511" r:id="rId36"/>
    <p:sldId id="512" r:id="rId37"/>
  </p:sldIdLst>
  <p:sldSz cx="9144000" cy="6858000" type="screen4x3"/>
  <p:notesSz cx="8218488" cy="10771188"/>
  <p:custDataLst>
    <p:tags r:id="rId40"/>
  </p:custDataLst>
  <p:defaultTextStyle>
    <a:defPPr>
      <a:defRPr lang="en-US"/>
    </a:defPPr>
    <a:lvl1pPr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2">
          <p15:clr>
            <a:srgbClr val="A4A3A4"/>
          </p15:clr>
        </p15:guide>
        <p15:guide id="2" pos="5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8235"/>
    <a:srgbClr val="BE8C35"/>
    <a:srgbClr val="C88C35"/>
    <a:srgbClr val="E68C35"/>
    <a:srgbClr val="DCA835"/>
    <a:srgbClr val="C0C0C0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1012"/>
        <p:guide pos="5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96963" y="5113338"/>
            <a:ext cx="6024562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9062" tIns="58738" rIns="119062" bIns="58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44625" y="828675"/>
            <a:ext cx="5341938" cy="4006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93675" rtl="0" eaLnBrk="0" fontAlgn="base" hangingPunct="0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193675" rtl="0" eaLnBrk="0" fontAlgn="base" hangingPunct="0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193675" rtl="0" eaLnBrk="0" fontAlgn="base" hangingPunct="0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193675" rtl="0" eaLnBrk="0" fontAlgn="base" hangingPunct="0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193675" rtl="0" eaLnBrk="0" fontAlgn="base" hangingPunct="0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13F860B-9082-4C47-9C82-575D9A8D37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CFD01D9-D991-45A0-9C6B-D81EA84EC5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/>
              <a:t>Emerging, resistive memory technologies (NVM) can help</a:t>
            </a:r>
          </a:p>
          <a:p>
            <a:endParaRPr lang="zh-CN" altLang="en-US" b="1"/>
          </a:p>
          <a:p>
            <a:r>
              <a:rPr lang="en-US" altLang="zh-CN"/>
              <a:t>Traditional memory</a:t>
            </a:r>
          </a:p>
          <a:p>
            <a:pPr lvl="1"/>
            <a:r>
              <a:rPr lang="en-US" altLang="zh-CN"/>
              <a:t>Slow, high cost</a:t>
            </a:r>
          </a:p>
          <a:p>
            <a:pPr lvl="1"/>
            <a:r>
              <a:rPr lang="en-US" altLang="zh-CN"/>
              <a:t>Higher energy</a:t>
            </a:r>
          </a:p>
          <a:p>
            <a:pPr lvl="1"/>
            <a:r>
              <a:rPr lang="en-US" altLang="zh-CN"/>
              <a:t>Speed gap</a:t>
            </a:r>
          </a:p>
          <a:p>
            <a:r>
              <a:rPr lang="en-US" altLang="zh-CN"/>
              <a:t>New memory technology</a:t>
            </a:r>
          </a:p>
          <a:p>
            <a:pPr lvl="1"/>
            <a:r>
              <a:rPr lang="en-US" altLang="zh-CN"/>
              <a:t>Technology scalability: </a:t>
            </a:r>
          </a:p>
          <a:p>
            <a:pPr lvl="1"/>
            <a:r>
              <a:rPr lang="en-US" altLang="zh-CN"/>
              <a:t>    lower cost, higher capacity, </a:t>
            </a:r>
          </a:p>
          <a:p>
            <a:pPr lvl="1"/>
            <a:r>
              <a:rPr lang="en-US" altLang="zh-CN"/>
              <a:t>    lower energy</a:t>
            </a:r>
          </a:p>
          <a:p>
            <a:pPr lvl="1"/>
            <a:r>
              <a:rPr lang="en-US" altLang="zh-CN"/>
              <a:t>Energy (and power) efficiency</a:t>
            </a:r>
          </a:p>
          <a:p>
            <a:pPr lvl="1"/>
            <a:r>
              <a:rPr lang="en-US" altLang="zh-CN"/>
              <a:t>QoS support and configurability (for consolidation)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45A7078F-5F76-4C56-AC3D-7708CB471066}" type="slidenum">
              <a:rPr lang="en-US"/>
              <a:pPr/>
              <a:t>11</a:t>
            </a:fld>
            <a:endParaRPr lang="en-US"/>
          </a:p>
        </p:txBody>
      </p:sp>
      <p:sp>
        <p:nvSpPr>
          <p:cNvPr id="145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F1BBF9F2-3432-45F3-A6DE-8A8BA3325823}" type="slidenum">
              <a:rPr lang="en-US"/>
              <a:pPr/>
              <a:t>12</a:t>
            </a:fld>
            <a:endParaRPr lang="en-US"/>
          </a:p>
        </p:txBody>
      </p:sp>
      <p:sp>
        <p:nvSpPr>
          <p:cNvPr id="146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020B4845-75F0-4909-B703-B9C20880AF28}" type="slidenum">
              <a:rPr lang="en-US"/>
              <a:pPr/>
              <a:t>13</a:t>
            </a:fld>
            <a:endParaRPr lang="en-US"/>
          </a:p>
        </p:txBody>
      </p:sp>
      <p:sp>
        <p:nvSpPr>
          <p:cNvPr id="147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C62CA31B-838F-4A30-AFF8-188A865F7777}" type="slidenum">
              <a:rPr lang="en-US"/>
              <a:pPr/>
              <a:t>14</a:t>
            </a:fld>
            <a:endParaRPr lang="en-US"/>
          </a:p>
        </p:txBody>
      </p:sp>
      <p:sp>
        <p:nvSpPr>
          <p:cNvPr id="148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4A1F8256-59ED-497B-8E5B-259096AB679F}" type="slidenum">
              <a:rPr lang="en-US"/>
              <a:pPr/>
              <a:t>15</a:t>
            </a:fld>
            <a:endParaRPr lang="en-US"/>
          </a:p>
        </p:txBody>
      </p:sp>
      <p:sp>
        <p:nvSpPr>
          <p:cNvPr id="149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91CCD8B9-0465-4F3F-ADA9-CC5B714A39EE}" type="slidenum">
              <a:rPr lang="en-US"/>
              <a:pPr/>
              <a:t>16</a:t>
            </a:fld>
            <a:endParaRPr lang="en-US"/>
          </a:p>
        </p:txBody>
      </p:sp>
      <p:sp>
        <p:nvSpPr>
          <p:cNvPr id="150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78D22FE5-E38E-44C9-B746-1D63D01C9C7C}" type="slidenum">
              <a:rPr lang="en-US"/>
              <a:pPr/>
              <a:t>17</a:t>
            </a:fld>
            <a:endParaRPr lang="en-US"/>
          </a:p>
        </p:txBody>
      </p:sp>
      <p:sp>
        <p:nvSpPr>
          <p:cNvPr id="151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6222FC9A-F349-429B-8B1B-51A1FB01689E}" type="slidenum">
              <a:rPr lang="en-US"/>
              <a:pPr/>
              <a:t>18</a:t>
            </a:fld>
            <a:endParaRPr lang="en-US"/>
          </a:p>
        </p:txBody>
      </p:sp>
      <p:sp>
        <p:nvSpPr>
          <p:cNvPr id="152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350DBCDD-9D18-42D7-95EC-69372AE12A9C}" type="slidenum">
              <a:rPr lang="en-US"/>
              <a:pPr/>
              <a:t>19</a:t>
            </a:fld>
            <a:endParaRPr lang="en-US"/>
          </a:p>
        </p:txBody>
      </p:sp>
      <p:sp>
        <p:nvSpPr>
          <p:cNvPr id="153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2AC51D98-3B91-41F6-B020-58A40D6E0D8F}" type="slidenum">
              <a:rPr lang="en-US"/>
              <a:pPr/>
              <a:t>20</a:t>
            </a:fld>
            <a:endParaRPr lang="en-US"/>
          </a:p>
        </p:txBody>
      </p:sp>
      <p:sp>
        <p:nvSpPr>
          <p:cNvPr id="154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1440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449008D7-C28E-4D91-A485-7AF6C2112970}" type="slidenum">
              <a:rPr lang="en-US"/>
              <a:pPr/>
              <a:t>21</a:t>
            </a:fld>
            <a:endParaRPr lang="en-US"/>
          </a:p>
        </p:txBody>
      </p:sp>
      <p:sp>
        <p:nvSpPr>
          <p:cNvPr id="155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8EB481B5-63D4-4E58-95A7-C5D4CA7E5611}" type="slidenum">
              <a:rPr lang="en-US"/>
              <a:pPr/>
              <a:t>22</a:t>
            </a:fld>
            <a:endParaRPr lang="en-US"/>
          </a:p>
        </p:txBody>
      </p:sp>
      <p:sp>
        <p:nvSpPr>
          <p:cNvPr id="993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1D9DBF5A-D20C-475C-A8CC-1738A0968C07}" type="slidenum">
              <a:rPr lang="en-US"/>
              <a:pPr/>
              <a:t>23</a:t>
            </a:fld>
            <a:endParaRPr lang="en-US"/>
          </a:p>
        </p:txBody>
      </p:sp>
      <p:sp>
        <p:nvSpPr>
          <p:cNvPr id="1064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0F232BD9-C719-4B2F-BF0D-83AD6DAA1E87}" type="slidenum">
              <a:rPr lang="en-US"/>
              <a:pPr/>
              <a:t>24</a:t>
            </a:fld>
            <a:endParaRPr lang="en-US"/>
          </a:p>
        </p:txBody>
      </p:sp>
      <p:sp>
        <p:nvSpPr>
          <p:cNvPr id="1075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FEF2AA50-5F53-4208-881C-887AF17D5D36}" type="slidenum">
              <a:rPr lang="en-US"/>
              <a:pPr/>
              <a:t>25</a:t>
            </a:fld>
            <a:endParaRPr lang="en-US"/>
          </a:p>
        </p:txBody>
      </p:sp>
      <p:sp>
        <p:nvSpPr>
          <p:cNvPr id="139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ED0654E5-195F-4A8B-BB78-CF054A44B8E9}" type="slidenum">
              <a:rPr lang="en-US"/>
              <a:pPr/>
              <a:t>27</a:t>
            </a:fld>
            <a:endParaRPr lang="en-U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B66B2636-BCC2-476D-B123-60877EFAF67E}" type="slidenum">
              <a:rPr lang="en-US"/>
              <a:pPr/>
              <a:t>28</a:t>
            </a:fld>
            <a:endParaRPr lang="en-US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3CED7F97-4646-45E4-8807-720414F3E41A}" type="slidenum">
              <a:rPr lang="en-US"/>
              <a:pPr/>
              <a:t>29</a:t>
            </a:fld>
            <a:endParaRPr lang="en-US"/>
          </a:p>
        </p:txBody>
      </p:sp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48798392-936E-472A-B5C8-74A72C294271}" type="slidenum">
              <a:rPr lang="en-US"/>
              <a:pPr/>
              <a:t>30</a:t>
            </a:fld>
            <a:endParaRPr lang="en-US"/>
          </a:p>
        </p:txBody>
      </p:sp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E027D95B-4D93-4621-AC88-26DBE180E233}" type="slidenum">
              <a:rPr lang="en-US"/>
              <a:pPr/>
              <a:t>31</a:t>
            </a:fld>
            <a:endParaRPr lang="en-US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856C71FB-78BB-4E08-9AA7-3D3EC3292983}" type="slidenum">
              <a:rPr lang="en-US"/>
              <a:pPr/>
              <a:t>4</a:t>
            </a:fld>
            <a:endParaRPr lang="en-US"/>
          </a:p>
        </p:txBody>
      </p:sp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6AA1AE73-9D79-4DB3-B9B5-8C0B3AE4EE38}" type="slidenum">
              <a:rPr lang="en-US"/>
              <a:pPr/>
              <a:t>32</a:t>
            </a:fld>
            <a:endParaRPr lang="en-US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D321B0F7-1358-43B1-A278-4F7C6D2E3F1E}" type="slidenum">
              <a:rPr lang="en-US"/>
              <a:pPr/>
              <a:t>33</a:t>
            </a:fld>
            <a:endParaRPr lang="en-U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xfrm>
            <a:off x="4655003" y="1"/>
            <a:ext cx="3561702" cy="537847"/>
          </a:xfrm>
          <a:prstGeom prst="rect">
            <a:avLst/>
          </a:prstGeom>
          <a:ln/>
        </p:spPr>
        <p:txBody>
          <a:bodyPr lIns="102641" tIns="51321" rIns="102641" bIns="51321"/>
          <a:lstStyle/>
          <a:p>
            <a:fld id="{23E9A551-8246-444A-852A-1687D7184A0E}" type="datetime1">
              <a:rPr lang="en-US"/>
              <a:pPr/>
              <a:t>10/11/2019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003" y="10231561"/>
            <a:ext cx="3561702" cy="537847"/>
          </a:xfrm>
          <a:prstGeom prst="rect">
            <a:avLst/>
          </a:prstGeom>
          <a:ln/>
        </p:spPr>
        <p:txBody>
          <a:bodyPr lIns="102641" tIns="51321" rIns="102641" bIns="51321"/>
          <a:lstStyle/>
          <a:p>
            <a:fld id="{678B1BF6-CBCD-474A-839E-344B9AD1CA0C}" type="slidenum">
              <a:rPr lang="en-US"/>
              <a:pPr/>
              <a:t>34</a:t>
            </a:fld>
            <a:endParaRPr 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40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085" y="5116672"/>
            <a:ext cx="6028318" cy="484596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xfrm>
            <a:off x="4655003" y="1"/>
            <a:ext cx="3561702" cy="537847"/>
          </a:xfrm>
          <a:prstGeom prst="rect">
            <a:avLst/>
          </a:prstGeom>
          <a:ln/>
        </p:spPr>
        <p:txBody>
          <a:bodyPr lIns="102641" tIns="51321" rIns="102641" bIns="51321"/>
          <a:lstStyle/>
          <a:p>
            <a:fld id="{23E9A551-8246-444A-852A-1687D7184A0E}" type="datetime1">
              <a:rPr lang="en-US"/>
              <a:pPr/>
              <a:t>10/11/2019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003" y="10231561"/>
            <a:ext cx="3561702" cy="537847"/>
          </a:xfrm>
          <a:prstGeom prst="rect">
            <a:avLst/>
          </a:prstGeom>
          <a:ln/>
        </p:spPr>
        <p:txBody>
          <a:bodyPr lIns="102641" tIns="51321" rIns="102641" bIns="51321"/>
          <a:lstStyle/>
          <a:p>
            <a:fld id="{512C0D71-B6B8-44CF-BACA-9948F08D7A6E}" type="slidenum">
              <a:rPr lang="en-US"/>
              <a:pPr/>
              <a:t>35</a:t>
            </a:fld>
            <a:endParaRPr 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40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085" y="5116672"/>
            <a:ext cx="6028318" cy="484596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xfrm>
            <a:off x="4655003" y="1"/>
            <a:ext cx="3561702" cy="537847"/>
          </a:xfrm>
          <a:prstGeom prst="rect">
            <a:avLst/>
          </a:prstGeom>
          <a:ln/>
        </p:spPr>
        <p:txBody>
          <a:bodyPr lIns="102641" tIns="51321" rIns="102641" bIns="51321"/>
          <a:lstStyle/>
          <a:p>
            <a:fld id="{23E9A551-8246-444A-852A-1687D7184A0E}" type="datetime1">
              <a:rPr lang="en-US"/>
              <a:pPr/>
              <a:t>10/11/2019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003" y="10231561"/>
            <a:ext cx="3561702" cy="537847"/>
          </a:xfrm>
          <a:prstGeom prst="rect">
            <a:avLst/>
          </a:prstGeom>
          <a:ln/>
        </p:spPr>
        <p:txBody>
          <a:bodyPr lIns="102641" tIns="51321" rIns="102641" bIns="51321"/>
          <a:lstStyle/>
          <a:p>
            <a:fld id="{032A8C7D-8670-4453-BF31-EB08B4A55792}" type="slidenum">
              <a:rPr lang="en-US"/>
              <a:pPr/>
              <a:t>36</a:t>
            </a:fld>
            <a:endParaRPr lang="en-US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40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085" y="5116672"/>
            <a:ext cx="6028318" cy="484596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19150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1849" y="5116314"/>
            <a:ext cx="6574790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19150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1849" y="5116314"/>
            <a:ext cx="6574790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33856A37-58A8-4E2E-B715-580CE9F298BA}" type="slidenum">
              <a:rPr lang="en-US"/>
              <a:pPr/>
              <a:t>7</a:t>
            </a:fld>
            <a:endParaRPr lang="en-US"/>
          </a:p>
        </p:txBody>
      </p:sp>
      <p:sp>
        <p:nvSpPr>
          <p:cNvPr id="142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67F7E387-1BA6-4E7B-AA32-C1D8111EACFE}" type="slidenum">
              <a:rPr lang="en-US"/>
              <a:pPr/>
              <a:t>8</a:t>
            </a:fld>
            <a:endParaRPr lang="en-US"/>
          </a:p>
        </p:txBody>
      </p:sp>
      <p:sp>
        <p:nvSpPr>
          <p:cNvPr id="143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39F4D032-DEA1-4245-AB26-3961AD78AE54}" type="slidenum">
              <a:rPr lang="en-US"/>
              <a:pPr/>
              <a:t>9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D5B438A5-9D3A-423C-8AFC-DC09C05A974E}" type="slidenum">
              <a:rPr lang="en-US"/>
              <a:pPr/>
              <a:t>10</a:t>
            </a:fld>
            <a:endParaRPr lang="en-US"/>
          </a:p>
        </p:txBody>
      </p:sp>
      <p:sp>
        <p:nvSpPr>
          <p:cNvPr id="144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2557463"/>
            <a:ext cx="9067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White">
          <a:xfrm>
            <a:off x="0" y="6738938"/>
            <a:ext cx="9142413" cy="11747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tx2">
                  <a:gamma/>
                  <a:tint val="59608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blackWhite">
          <a:xfrm>
            <a:off x="0" y="0"/>
            <a:ext cx="112713" cy="685641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grayWhite">
          <a:xfrm>
            <a:off x="0" y="0"/>
            <a:ext cx="9142413" cy="88900"/>
          </a:xfrm>
          <a:prstGeom prst="rect">
            <a:avLst/>
          </a:prstGeom>
          <a:gradFill rotWithShape="0">
            <a:gsLst>
              <a:gs pos="0">
                <a:schemeClr val="tx2">
                  <a:gamma/>
                  <a:tint val="59608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blackWhite">
          <a:xfrm>
            <a:off x="9032875" y="0"/>
            <a:ext cx="109538" cy="68580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52450" y="2695575"/>
            <a:ext cx="7961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969963" y="2833688"/>
            <a:ext cx="71262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281363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2088"/>
            <a:ext cx="7772400" cy="2398712"/>
          </a:xfrm>
          <a:effectLst>
            <a:outerShdw dist="45791" dir="2021404" algn="ctr" rotWithShape="0">
              <a:schemeClr val="bg2"/>
            </a:outerShdw>
          </a:effectLst>
        </p:spPr>
        <p:txBody>
          <a:bodyPr lIns="92065" tIns="46034" rIns="92065" bIns="4603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133350"/>
            <a:ext cx="2132012" cy="6311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388" y="133350"/>
            <a:ext cx="6248400" cy="6311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3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4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grayWhite">
          <a:xfrm>
            <a:off x="0" y="6751638"/>
            <a:ext cx="9142413" cy="11747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tx2">
                  <a:gamma/>
                  <a:tint val="59608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blackWhite">
          <a:xfrm>
            <a:off x="0" y="0"/>
            <a:ext cx="112713" cy="685641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133475"/>
            <a:ext cx="8305800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79" tIns="44445" rIns="90479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grayWhite">
          <a:xfrm>
            <a:off x="0" y="0"/>
            <a:ext cx="9142413" cy="88900"/>
          </a:xfrm>
          <a:prstGeom prst="rect">
            <a:avLst/>
          </a:prstGeom>
          <a:gradFill rotWithShape="0">
            <a:gsLst>
              <a:gs pos="0">
                <a:schemeClr val="tx2">
                  <a:gamma/>
                  <a:tint val="59608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blackWhite">
          <a:xfrm>
            <a:off x="9032875" y="0"/>
            <a:ext cx="109538" cy="68580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133350"/>
            <a:ext cx="8504237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363538" y="855663"/>
            <a:ext cx="848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38138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¤"/>
        <a:defRPr sz="2000">
          <a:solidFill>
            <a:schemeClr val="tx1"/>
          </a:solidFill>
          <a:latin typeface="+mn-lt"/>
        </a:defRPr>
      </a:lvl2pPr>
      <a:lvl3pPr marL="12858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accent2"/>
        </a:buClr>
        <a:buSzPct val="68000"/>
        <a:buFont typeface="Wingdings" pitchFamily="2" charset="2"/>
        <a:buChar char="¢"/>
        <a:defRPr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mbc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7680-379A-445C-A7DA-C65403B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Biography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3ABFDD1D-61FA-4F15-9F26-197EC2FF2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70287" y="2194780"/>
            <a:ext cx="2841446" cy="21310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F3808A7-20A7-4D32-8CD9-208B2CD2C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263" y="1797246"/>
            <a:ext cx="788692" cy="292051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5008C27-045D-4B33-83E2-080AB52FEF95}"/>
              </a:ext>
            </a:extLst>
          </p:cNvPr>
          <p:cNvSpPr txBox="1"/>
          <p:nvPr/>
        </p:nvSpPr>
        <p:spPr>
          <a:xfrm>
            <a:off x="333117" y="4853534"/>
            <a:ext cx="1996060" cy="803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 b="1" dirty="0"/>
              <a:t>Shen </a:t>
            </a:r>
            <a:r>
              <a:rPr lang="en-US" altLang="zh-CN" sz="2100" b="1" dirty="0" err="1"/>
              <a:t>zhaoyan</a:t>
            </a:r>
            <a:endParaRPr lang="en-US" altLang="zh-CN" sz="2100" b="1" dirty="0"/>
          </a:p>
          <a:p>
            <a:pPr algn="ctr"/>
            <a:r>
              <a:rPr lang="en-US" altLang="zh-CN" sz="2100" b="1" dirty="0"/>
              <a:t>(</a:t>
            </a:r>
            <a:r>
              <a:rPr lang="zh-CN" altLang="en-US" sz="2100" b="1" dirty="0"/>
              <a:t>申兆岩</a:t>
            </a:r>
            <a:r>
              <a:rPr lang="en-US" altLang="zh-CN" sz="2100" b="1" dirty="0"/>
              <a:t>)</a:t>
            </a:r>
            <a:endParaRPr lang="zh-CN" altLang="en-US" sz="2100" b="1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E38CD1A-6536-4032-8F81-A4D3BE42CE43}"/>
              </a:ext>
            </a:extLst>
          </p:cNvPr>
          <p:cNvCxnSpPr>
            <a:cxnSpLocks/>
          </p:cNvCxnSpPr>
          <p:nvPr/>
        </p:nvCxnSpPr>
        <p:spPr>
          <a:xfrm>
            <a:off x="2537962" y="2267378"/>
            <a:ext cx="737250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E655E2B-C12C-4706-871B-27A6B8A8DDA3}"/>
              </a:ext>
            </a:extLst>
          </p:cNvPr>
          <p:cNvCxnSpPr>
            <a:cxnSpLocks/>
          </p:cNvCxnSpPr>
          <p:nvPr/>
        </p:nvCxnSpPr>
        <p:spPr>
          <a:xfrm>
            <a:off x="2633762" y="2960884"/>
            <a:ext cx="737250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E8955DC-4B70-4939-99AC-192973013E33}"/>
              </a:ext>
            </a:extLst>
          </p:cNvPr>
          <p:cNvCxnSpPr>
            <a:cxnSpLocks/>
          </p:cNvCxnSpPr>
          <p:nvPr/>
        </p:nvCxnSpPr>
        <p:spPr>
          <a:xfrm>
            <a:off x="2608771" y="3718745"/>
            <a:ext cx="737250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BBF38CE-1EA4-4DE6-88F6-F20CD72B34D0}"/>
              </a:ext>
            </a:extLst>
          </p:cNvPr>
          <p:cNvCxnSpPr>
            <a:cxnSpLocks/>
          </p:cNvCxnSpPr>
          <p:nvPr/>
        </p:nvCxnSpPr>
        <p:spPr>
          <a:xfrm>
            <a:off x="2423417" y="4346540"/>
            <a:ext cx="737250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B7DD31C-9943-4D77-A7EC-0EDCF345E8F8}"/>
              </a:ext>
            </a:extLst>
          </p:cNvPr>
          <p:cNvGrpSpPr/>
          <p:nvPr/>
        </p:nvGrpSpPr>
        <p:grpSpPr>
          <a:xfrm>
            <a:off x="3267506" y="1981155"/>
            <a:ext cx="5457428" cy="600164"/>
            <a:chOff x="4356675" y="1498540"/>
            <a:chExt cx="7276571" cy="800218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5249AE7-2EEC-46F6-B629-86AF8C01351F}"/>
                </a:ext>
              </a:extLst>
            </p:cNvPr>
            <p:cNvSpPr txBox="1"/>
            <p:nvPr/>
          </p:nvSpPr>
          <p:spPr>
            <a:xfrm>
              <a:off x="4356675" y="1680116"/>
              <a:ext cx="154144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/>
                <a:t>2008~2012</a:t>
              </a:r>
              <a:endParaRPr lang="zh-CN" altLang="en-US" sz="1500" b="1" dirty="0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D304E31E-A003-4B03-9CF2-40DD725BB874}"/>
                </a:ext>
              </a:extLst>
            </p:cNvPr>
            <p:cNvCxnSpPr>
              <a:cxnSpLocks/>
            </p:cNvCxnSpPr>
            <p:nvPr/>
          </p:nvCxnSpPr>
          <p:spPr>
            <a:xfrm>
              <a:off x="5847297" y="1616273"/>
              <a:ext cx="0" cy="508461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45088DA-82C7-490B-9E5E-D75353D3B37B}"/>
                </a:ext>
              </a:extLst>
            </p:cNvPr>
            <p:cNvSpPr txBox="1"/>
            <p:nvPr/>
          </p:nvSpPr>
          <p:spPr>
            <a:xfrm>
              <a:off x="5885347" y="1498540"/>
              <a:ext cx="574789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/>
                <a:t>Bachelor Degree,</a:t>
              </a:r>
              <a:r>
                <a:rPr lang="zh-CN" altLang="en-US" sz="1500" b="1" dirty="0"/>
                <a:t> </a:t>
              </a:r>
              <a:r>
                <a:rPr lang="en-US" altLang="zh-CN" sz="1500" b="1" dirty="0"/>
                <a:t>Shandong University</a:t>
              </a:r>
            </a:p>
            <a:p>
              <a:r>
                <a:rPr lang="en-US" altLang="zh-CN" sz="1500" b="1" dirty="0"/>
                <a:t>School of Computer Science and Technology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E183139-F3BC-4BCA-AD51-1B1EF7A0A48B}"/>
              </a:ext>
            </a:extLst>
          </p:cNvPr>
          <p:cNvGrpSpPr/>
          <p:nvPr/>
        </p:nvGrpSpPr>
        <p:grpSpPr>
          <a:xfrm>
            <a:off x="3365071" y="2678602"/>
            <a:ext cx="5260131" cy="600164"/>
            <a:chOff x="4356675" y="1498540"/>
            <a:chExt cx="7013508" cy="800218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68D7EB34-AE21-465B-8CF8-D5AD0582D41D}"/>
                </a:ext>
              </a:extLst>
            </p:cNvPr>
            <p:cNvSpPr txBox="1"/>
            <p:nvPr/>
          </p:nvSpPr>
          <p:spPr>
            <a:xfrm>
              <a:off x="4356675" y="1680116"/>
              <a:ext cx="154144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/>
                <a:t>2012~2015</a:t>
              </a:r>
              <a:endParaRPr lang="zh-CN" altLang="en-US" sz="1500" b="1" dirty="0"/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6509FFCC-22E0-49E5-80F1-CD071AFB3C7C}"/>
                </a:ext>
              </a:extLst>
            </p:cNvPr>
            <p:cNvCxnSpPr>
              <a:cxnSpLocks/>
            </p:cNvCxnSpPr>
            <p:nvPr/>
          </p:nvCxnSpPr>
          <p:spPr>
            <a:xfrm>
              <a:off x="5847297" y="1616273"/>
              <a:ext cx="0" cy="508461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C0E7E46-8EAF-4F22-B62B-FED4B38E1DE9}"/>
                </a:ext>
              </a:extLst>
            </p:cNvPr>
            <p:cNvSpPr txBox="1"/>
            <p:nvPr/>
          </p:nvSpPr>
          <p:spPr>
            <a:xfrm>
              <a:off x="5885347" y="1498540"/>
              <a:ext cx="5484836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/>
                <a:t>Master Degree,</a:t>
              </a:r>
              <a:r>
                <a:rPr lang="zh-CN" altLang="en-US" sz="1500" b="1" dirty="0"/>
                <a:t> </a:t>
              </a:r>
              <a:r>
                <a:rPr lang="en-US" altLang="zh-CN" sz="1500" b="1" dirty="0"/>
                <a:t>Shandong University</a:t>
              </a:r>
            </a:p>
            <a:p>
              <a:r>
                <a:rPr lang="en-US" altLang="zh-CN" sz="1500" b="1" dirty="0"/>
                <a:t>Computer Science, Supervisor: </a:t>
              </a:r>
              <a:r>
                <a:rPr lang="en-US" altLang="zh-CN" sz="1500" b="1" dirty="0" err="1"/>
                <a:t>Zhiping</a:t>
              </a:r>
              <a:r>
                <a:rPr lang="en-US" altLang="zh-CN" sz="1500" b="1" dirty="0"/>
                <a:t> Jia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4B71FB87-46F0-4241-9AC7-DA594C33744D}"/>
              </a:ext>
            </a:extLst>
          </p:cNvPr>
          <p:cNvGrpSpPr/>
          <p:nvPr/>
        </p:nvGrpSpPr>
        <p:grpSpPr>
          <a:xfrm>
            <a:off x="3336496" y="3432001"/>
            <a:ext cx="5859654" cy="600164"/>
            <a:chOff x="4356675" y="1498540"/>
            <a:chExt cx="7812871" cy="800218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458683A-FE34-4010-BCCC-B8449BC103DB}"/>
                </a:ext>
              </a:extLst>
            </p:cNvPr>
            <p:cNvSpPr txBox="1"/>
            <p:nvPr/>
          </p:nvSpPr>
          <p:spPr>
            <a:xfrm>
              <a:off x="4356675" y="1680116"/>
              <a:ext cx="154144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/>
                <a:t>2015~2018</a:t>
              </a:r>
              <a:endParaRPr lang="zh-CN" altLang="en-US" sz="1500" b="1" dirty="0"/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C06606B6-5D40-43A6-B395-DDEB275D4483}"/>
                </a:ext>
              </a:extLst>
            </p:cNvPr>
            <p:cNvCxnSpPr>
              <a:cxnSpLocks/>
            </p:cNvCxnSpPr>
            <p:nvPr/>
          </p:nvCxnSpPr>
          <p:spPr>
            <a:xfrm>
              <a:off x="5847297" y="1616273"/>
              <a:ext cx="0" cy="508461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348869C-A094-4026-9CF8-CC51101E74BC}"/>
                </a:ext>
              </a:extLst>
            </p:cNvPr>
            <p:cNvSpPr txBox="1"/>
            <p:nvPr/>
          </p:nvSpPr>
          <p:spPr>
            <a:xfrm>
              <a:off x="5885347" y="1498540"/>
              <a:ext cx="628419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/>
                <a:t>PhD Degree,</a:t>
              </a:r>
              <a:r>
                <a:rPr lang="zh-CN" altLang="en-US" sz="1500" b="1" dirty="0"/>
                <a:t> </a:t>
              </a:r>
              <a:r>
                <a:rPr lang="en-US" altLang="zh-CN" sz="1500" b="1" dirty="0"/>
                <a:t>The </a:t>
              </a:r>
              <a:r>
                <a:rPr lang="en-US" altLang="zh-CN" sz="1500" b="1" dirty="0" err="1"/>
                <a:t>HongKong</a:t>
              </a:r>
              <a:r>
                <a:rPr lang="en-US" altLang="zh-CN" sz="1500" b="1" dirty="0"/>
                <a:t> Polythetic University</a:t>
              </a:r>
            </a:p>
            <a:p>
              <a:r>
                <a:rPr lang="en-US" altLang="zh-CN" sz="1500" b="1" dirty="0"/>
                <a:t>Computing, Supervisor: </a:t>
              </a:r>
              <a:r>
                <a:rPr lang="en-US" altLang="zh-CN" sz="1500" b="1" dirty="0" err="1"/>
                <a:t>Zili</a:t>
              </a:r>
              <a:r>
                <a:rPr lang="en-US" altLang="zh-CN" sz="1500" b="1" dirty="0"/>
                <a:t> Shao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EFDFAF3E-557E-486B-8488-B6B64E50B734}"/>
              </a:ext>
            </a:extLst>
          </p:cNvPr>
          <p:cNvGrpSpPr/>
          <p:nvPr/>
        </p:nvGrpSpPr>
        <p:grpSpPr>
          <a:xfrm>
            <a:off x="3149057" y="4060577"/>
            <a:ext cx="5457428" cy="600164"/>
            <a:chOff x="4356675" y="1498540"/>
            <a:chExt cx="7276571" cy="800218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84F04FCD-B04F-4CC4-AC78-602D0DAF4641}"/>
                </a:ext>
              </a:extLst>
            </p:cNvPr>
            <p:cNvSpPr txBox="1"/>
            <p:nvPr/>
          </p:nvSpPr>
          <p:spPr>
            <a:xfrm>
              <a:off x="4356675" y="1680116"/>
              <a:ext cx="147946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/>
                <a:t>2018~now</a:t>
              </a:r>
              <a:endParaRPr lang="zh-CN" altLang="en-US" sz="1500" b="1" dirty="0"/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E0935701-18ED-46F5-9182-CA21693FFF2B}"/>
                </a:ext>
              </a:extLst>
            </p:cNvPr>
            <p:cNvCxnSpPr>
              <a:cxnSpLocks/>
            </p:cNvCxnSpPr>
            <p:nvPr/>
          </p:nvCxnSpPr>
          <p:spPr>
            <a:xfrm>
              <a:off x="5847297" y="1616273"/>
              <a:ext cx="0" cy="508461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5DDAE067-743A-4B08-8DAF-605E807B8FBE}"/>
                </a:ext>
              </a:extLst>
            </p:cNvPr>
            <p:cNvSpPr txBox="1"/>
            <p:nvPr/>
          </p:nvSpPr>
          <p:spPr>
            <a:xfrm>
              <a:off x="5885347" y="1498540"/>
              <a:ext cx="574789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/>
                <a:t>Assistant Professor, Shandong University</a:t>
              </a:r>
            </a:p>
            <a:p>
              <a:r>
                <a:rPr lang="en-US" altLang="zh-CN" sz="1500" b="1" dirty="0"/>
                <a:t>School of Computer Science and Technology</a:t>
              </a:r>
            </a:p>
          </p:txBody>
        </p:sp>
      </p:grpSp>
      <p:sp>
        <p:nvSpPr>
          <p:cNvPr id="68" name="AutoShape 4" descr="http://static.stheadline.com/stheadline/inewsmedia/20180212/_2018021208103355195.jpg">
            <a:extLst>
              <a:ext uri="{FF2B5EF4-FFF2-40B4-BE49-F238E27FC236}">
                <a16:creationId xmlns:a16="http://schemas.microsoft.com/office/drawing/2014/main" id="{9CED3969-D3D0-430D-9026-BBEC2E6951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33147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50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4D95211-7230-4AFF-90F5-E1FAD30B74F3}"/>
              </a:ext>
            </a:extLst>
          </p:cNvPr>
          <p:cNvSpPr txBox="1"/>
          <p:nvPr/>
        </p:nvSpPr>
        <p:spPr>
          <a:xfrm>
            <a:off x="3275212" y="5042246"/>
            <a:ext cx="4871690" cy="107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FF0000"/>
                </a:solidFill>
              </a:rPr>
              <a:t>Research Interest </a:t>
            </a:r>
          </a:p>
          <a:p>
            <a:pPr algn="ctr"/>
            <a:r>
              <a:rPr lang="en-US" altLang="zh-CN" sz="1800" b="1" dirty="0">
                <a:solidFill>
                  <a:srgbClr val="FF0000"/>
                </a:solidFill>
              </a:rPr>
              <a:t>Embedded System</a:t>
            </a:r>
            <a:r>
              <a:rPr lang="zh-CN" altLang="en-US" sz="1800" b="1" dirty="0">
                <a:solidFill>
                  <a:srgbClr val="FF0000"/>
                </a:solidFill>
              </a:rPr>
              <a:t>，</a:t>
            </a:r>
            <a:r>
              <a:rPr lang="en-US" altLang="zh-CN" sz="1800" b="1" dirty="0">
                <a:solidFill>
                  <a:srgbClr val="FF0000"/>
                </a:solidFill>
              </a:rPr>
              <a:t>Big Data Storage </a:t>
            </a:r>
          </a:p>
          <a:p>
            <a:pPr algn="ctr"/>
            <a:r>
              <a:rPr lang="en-US" altLang="zh-CN" sz="1800" b="1" dirty="0">
                <a:solidFill>
                  <a:srgbClr val="FF0000"/>
                </a:solidFill>
              </a:rPr>
              <a:t>Smart Gateway, IoT Blockchain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9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62DAEB24-4327-46E6-BBE1-161EA37A4274}" type="slidenum">
              <a:rPr lang="en-US"/>
              <a:pPr/>
              <a:t>10</a:t>
            </a:fld>
            <a:endParaRPr lang="en-US"/>
          </a:p>
        </p:txBody>
      </p:sp>
      <p:sp>
        <p:nvSpPr>
          <p:cNvPr id="675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Wireless communication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82000" cy="44958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Infrared (IR)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Electronic wave frequencies just below visible light spectrum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Diode emits infrared light to generate signal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Infrared transistor detects signal, conducts when exposed to infrared light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Cheap to build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Need</a:t>
            </a:r>
            <a:r>
              <a:rPr lang="en-US"/>
              <a:t> </a:t>
            </a:r>
            <a:r>
              <a:rPr lang="en-US" sz="2000"/>
              <a:t>line of sight, limited range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Radio frequency (RF)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Electromagnetic wave frequencies in radio spectrum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Analog circuitry and antenna needed on both sides of transmission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Line of sight not needed, transmitter power determines range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E2A7EC93-F5D9-48A0-A35F-BBDEF33711D7}" type="slidenum">
              <a:rPr lang="en-US"/>
              <a:pPr/>
              <a:t>11</a:t>
            </a:fld>
            <a:endParaRPr lang="en-US"/>
          </a:p>
        </p:txBody>
      </p:sp>
      <p:sp>
        <p:nvSpPr>
          <p:cNvPr id="686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90389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Error detection and correction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35117"/>
            <a:ext cx="8382000" cy="4884683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Often part of bus protocol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Error detection: ability of receiver to detect errors during transmission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Error correction: ability of receiver and transmitter to cooperate to correct problem</a:t>
            </a:r>
          </a:p>
          <a:p>
            <a:pPr marL="741363" lvl="1" indent="-284163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Typically done by acknowledgement/retransmission protocol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Bit error: single bit is inverted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Burst of bit error: consecutive bits received incorrectly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Parity: extra bit sent with word used for error detection</a:t>
            </a:r>
          </a:p>
          <a:p>
            <a:pPr marL="741363" lvl="1" indent="-284163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Odd parity: data word plus parity bit contains odd number of 1’s</a:t>
            </a:r>
          </a:p>
          <a:p>
            <a:pPr marL="741363" lvl="1" indent="-284163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Even parity: data word plus parity bit contains even number of 1’s</a:t>
            </a:r>
          </a:p>
          <a:p>
            <a:pPr marL="741363" lvl="1" indent="-284163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Always detects single bit errors, but not all burst bit errors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Checksum: extra word sent with data packet of multiple words</a:t>
            </a:r>
          </a:p>
          <a:p>
            <a:pPr marL="741363" lvl="1" indent="-284163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e.g., extra word contains XOR sum of all data words in packet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6EEC6FF9-081B-4C5F-83B5-D74C83EC45C9}" type="slidenum">
              <a:rPr lang="en-US"/>
              <a:pPr/>
              <a:t>12</a:t>
            </a:fld>
            <a:endParaRPr lang="en-US"/>
          </a:p>
        </p:txBody>
      </p:sp>
      <p:sp>
        <p:nvSpPr>
          <p:cNvPr id="696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Serial protocols: I</a:t>
            </a:r>
            <a:r>
              <a:rPr lang="en-US" baseline="30000"/>
              <a:t>2</a:t>
            </a:r>
            <a:r>
              <a:rPr lang="en-US"/>
              <a:t>C</a:t>
            </a:r>
            <a:r>
              <a:rPr lang="en-US" sz="3200"/>
              <a:t> 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477250" cy="44958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I</a:t>
            </a:r>
            <a:r>
              <a:rPr lang="en-US" sz="2400" baseline="30000"/>
              <a:t>2</a:t>
            </a:r>
            <a:r>
              <a:rPr lang="en-US" sz="2400"/>
              <a:t>C (Inter-IC)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Two-wire serial bus protocol developed by Philips Semiconductors nearly 20 years ago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Enables peripheral ICs to communicate using simple communication hardware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Data transfer rates up to 100 kbits/s and 7-bit addressing possible in normal mode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3.4 Mbits/s and 10-bit addressing in fast-mode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Common devices capable of interfacing to I</a:t>
            </a:r>
            <a:r>
              <a:rPr lang="en-US" sz="2000" baseline="30000"/>
              <a:t>2</a:t>
            </a:r>
            <a:r>
              <a:rPr lang="en-US" sz="2000"/>
              <a:t>C bus:</a:t>
            </a:r>
          </a:p>
          <a:p>
            <a:pPr lvl="2"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EPROMS, Flash, and some RAM memory, real-time clocks, watchdog timers, and microcontrollers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C9F0E3F3-FF2B-4CF6-AC4F-E728404974CC}" type="slidenum">
              <a:rPr lang="en-US"/>
              <a:pPr/>
              <a:t>13</a:t>
            </a:fld>
            <a:endParaRPr lang="en-US"/>
          </a:p>
        </p:txBody>
      </p:sp>
      <p:sp>
        <p:nvSpPr>
          <p:cNvPr id="706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85659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I2C bus structure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73200" y="1495425"/>
            <a:ext cx="6008688" cy="1371600"/>
            <a:chOff x="928" y="942"/>
            <a:chExt cx="3785" cy="864"/>
          </a:xfrm>
        </p:grpSpPr>
        <p:sp>
          <p:nvSpPr>
            <p:cNvPr id="70659" name="Text Box 3"/>
            <p:cNvSpPr txBox="1">
              <a:spLocks noChangeArrowheads="1"/>
            </p:cNvSpPr>
            <p:nvPr/>
          </p:nvSpPr>
          <p:spPr bwMode="auto">
            <a:xfrm>
              <a:off x="928" y="942"/>
              <a:ext cx="389" cy="307"/>
            </a:xfrm>
            <a:prstGeom prst="rect">
              <a:avLst/>
            </a:prstGeom>
            <a:solidFill>
              <a:srgbClr val="FFFFFF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SCL</a:t>
              </a:r>
            </a:p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SDA</a:t>
              </a:r>
            </a:p>
          </p:txBody>
        </p:sp>
        <p:sp>
          <p:nvSpPr>
            <p:cNvPr id="70660" name="Line 4"/>
            <p:cNvSpPr>
              <a:spLocks noChangeShapeType="1"/>
            </p:cNvSpPr>
            <p:nvPr/>
          </p:nvSpPr>
          <p:spPr bwMode="auto">
            <a:xfrm flipV="1">
              <a:off x="1235" y="1039"/>
              <a:ext cx="3250" cy="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1" name="Line 5"/>
            <p:cNvSpPr>
              <a:spLocks noChangeShapeType="1"/>
            </p:cNvSpPr>
            <p:nvPr/>
          </p:nvSpPr>
          <p:spPr bwMode="auto">
            <a:xfrm flipV="1">
              <a:off x="1235" y="1114"/>
              <a:ext cx="3250" cy="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2" name="Text Box 6"/>
            <p:cNvSpPr txBox="1">
              <a:spLocks noChangeArrowheads="1"/>
            </p:cNvSpPr>
            <p:nvPr/>
          </p:nvSpPr>
          <p:spPr bwMode="auto">
            <a:xfrm>
              <a:off x="1406" y="1254"/>
              <a:ext cx="622" cy="40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Micro-controller</a:t>
              </a:r>
            </a:p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(master)</a:t>
              </a:r>
            </a:p>
          </p:txBody>
        </p:sp>
        <p:sp>
          <p:nvSpPr>
            <p:cNvPr id="70663" name="Line 7"/>
            <p:cNvSpPr>
              <a:spLocks noChangeShapeType="1"/>
            </p:cNvSpPr>
            <p:nvPr/>
          </p:nvSpPr>
          <p:spPr bwMode="auto">
            <a:xfrm flipV="1">
              <a:off x="1495" y="1039"/>
              <a:ext cx="0" cy="21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4" name="Line 8"/>
            <p:cNvSpPr>
              <a:spLocks noChangeShapeType="1"/>
            </p:cNvSpPr>
            <p:nvPr/>
          </p:nvSpPr>
          <p:spPr bwMode="auto">
            <a:xfrm flipV="1">
              <a:off x="1592" y="1111"/>
              <a:ext cx="4" cy="144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5" name="Text Box 9"/>
            <p:cNvSpPr txBox="1">
              <a:spLocks noChangeArrowheads="1"/>
            </p:cNvSpPr>
            <p:nvPr/>
          </p:nvSpPr>
          <p:spPr bwMode="auto">
            <a:xfrm>
              <a:off x="2089" y="1254"/>
              <a:ext cx="622" cy="40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EEPROM</a:t>
              </a:r>
            </a:p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(servant)</a:t>
              </a:r>
            </a:p>
          </p:txBody>
        </p:sp>
        <p:sp>
          <p:nvSpPr>
            <p:cNvPr id="70666" name="Text Box 10"/>
            <p:cNvSpPr txBox="1">
              <a:spLocks noChangeArrowheads="1"/>
            </p:cNvSpPr>
            <p:nvPr/>
          </p:nvSpPr>
          <p:spPr bwMode="auto">
            <a:xfrm>
              <a:off x="2768" y="1255"/>
              <a:ext cx="622" cy="405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Temp. Sensor</a:t>
              </a:r>
            </a:p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(servant)</a:t>
              </a:r>
            </a:p>
          </p:txBody>
        </p:sp>
        <p:sp>
          <p:nvSpPr>
            <p:cNvPr id="70667" name="Text Box 11"/>
            <p:cNvSpPr txBox="1">
              <a:spLocks noChangeArrowheads="1"/>
            </p:cNvSpPr>
            <p:nvPr/>
          </p:nvSpPr>
          <p:spPr bwMode="auto">
            <a:xfrm>
              <a:off x="3450" y="1254"/>
              <a:ext cx="622" cy="397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LCD-controller</a:t>
              </a:r>
            </a:p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(servant)</a:t>
              </a:r>
            </a:p>
          </p:txBody>
        </p:sp>
        <p:sp>
          <p:nvSpPr>
            <p:cNvPr id="70668" name="Line 12"/>
            <p:cNvSpPr>
              <a:spLocks noChangeShapeType="1"/>
            </p:cNvSpPr>
            <p:nvPr/>
          </p:nvSpPr>
          <p:spPr bwMode="auto">
            <a:xfrm flipV="1">
              <a:off x="2196" y="1039"/>
              <a:ext cx="0" cy="21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9" name="Line 13"/>
            <p:cNvSpPr>
              <a:spLocks noChangeShapeType="1"/>
            </p:cNvSpPr>
            <p:nvPr/>
          </p:nvSpPr>
          <p:spPr bwMode="auto">
            <a:xfrm flipV="1">
              <a:off x="2293" y="1111"/>
              <a:ext cx="4" cy="144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0" name="Line 14"/>
            <p:cNvSpPr>
              <a:spLocks noChangeShapeType="1"/>
            </p:cNvSpPr>
            <p:nvPr/>
          </p:nvSpPr>
          <p:spPr bwMode="auto">
            <a:xfrm flipV="1">
              <a:off x="2911" y="1036"/>
              <a:ext cx="0" cy="21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Line 15"/>
            <p:cNvSpPr>
              <a:spLocks noChangeShapeType="1"/>
            </p:cNvSpPr>
            <p:nvPr/>
          </p:nvSpPr>
          <p:spPr bwMode="auto">
            <a:xfrm flipV="1">
              <a:off x="3009" y="1111"/>
              <a:ext cx="4" cy="144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2" name="Line 16"/>
            <p:cNvSpPr>
              <a:spLocks noChangeShapeType="1"/>
            </p:cNvSpPr>
            <p:nvPr/>
          </p:nvSpPr>
          <p:spPr bwMode="auto">
            <a:xfrm flipV="1">
              <a:off x="3543" y="1036"/>
              <a:ext cx="0" cy="21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3" name="Line 17"/>
            <p:cNvSpPr>
              <a:spLocks noChangeShapeType="1"/>
            </p:cNvSpPr>
            <p:nvPr/>
          </p:nvSpPr>
          <p:spPr bwMode="auto">
            <a:xfrm flipV="1">
              <a:off x="3640" y="1111"/>
              <a:ext cx="4" cy="144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4" name="Line 18"/>
            <p:cNvSpPr>
              <a:spLocks noChangeShapeType="1"/>
            </p:cNvSpPr>
            <p:nvPr/>
          </p:nvSpPr>
          <p:spPr bwMode="auto">
            <a:xfrm>
              <a:off x="4282" y="1040"/>
              <a:ext cx="0" cy="394"/>
            </a:xfrm>
            <a:prstGeom prst="line">
              <a:avLst/>
            </a:prstGeom>
            <a:noFill/>
            <a:ln w="9360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5" name="Line 19"/>
            <p:cNvSpPr>
              <a:spLocks noChangeShapeType="1"/>
            </p:cNvSpPr>
            <p:nvPr/>
          </p:nvSpPr>
          <p:spPr bwMode="auto">
            <a:xfrm>
              <a:off x="4421" y="1119"/>
              <a:ext cx="0" cy="326"/>
            </a:xfrm>
            <a:prstGeom prst="line">
              <a:avLst/>
            </a:prstGeom>
            <a:noFill/>
            <a:ln w="9360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6" name="Line 20"/>
            <p:cNvSpPr>
              <a:spLocks noChangeShapeType="1"/>
            </p:cNvSpPr>
            <p:nvPr/>
          </p:nvSpPr>
          <p:spPr bwMode="auto">
            <a:xfrm>
              <a:off x="4333" y="1401"/>
              <a:ext cx="0" cy="70"/>
            </a:xfrm>
            <a:prstGeom prst="line">
              <a:avLst/>
            </a:prstGeom>
            <a:noFill/>
            <a:ln w="9360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7" name="Line 21"/>
            <p:cNvSpPr>
              <a:spLocks noChangeShapeType="1"/>
            </p:cNvSpPr>
            <p:nvPr/>
          </p:nvSpPr>
          <p:spPr bwMode="auto">
            <a:xfrm>
              <a:off x="4370" y="1401"/>
              <a:ext cx="0" cy="70"/>
            </a:xfrm>
            <a:prstGeom prst="line">
              <a:avLst/>
            </a:prstGeom>
            <a:noFill/>
            <a:ln w="9360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8" name="Line 22"/>
            <p:cNvSpPr>
              <a:spLocks noChangeShapeType="1"/>
            </p:cNvSpPr>
            <p:nvPr/>
          </p:nvSpPr>
          <p:spPr bwMode="auto">
            <a:xfrm>
              <a:off x="4286" y="1435"/>
              <a:ext cx="45" cy="0"/>
            </a:xfrm>
            <a:prstGeom prst="line">
              <a:avLst/>
            </a:prstGeom>
            <a:noFill/>
            <a:ln w="9360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9" name="Line 23"/>
            <p:cNvSpPr>
              <a:spLocks noChangeShapeType="1"/>
            </p:cNvSpPr>
            <p:nvPr/>
          </p:nvSpPr>
          <p:spPr bwMode="auto">
            <a:xfrm>
              <a:off x="4379" y="1435"/>
              <a:ext cx="45" cy="0"/>
            </a:xfrm>
            <a:prstGeom prst="line">
              <a:avLst/>
            </a:prstGeom>
            <a:noFill/>
            <a:ln w="9360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0" name="Text Box 24"/>
            <p:cNvSpPr txBox="1">
              <a:spLocks noChangeArrowheads="1"/>
            </p:cNvSpPr>
            <p:nvPr/>
          </p:nvSpPr>
          <p:spPr bwMode="auto">
            <a:xfrm>
              <a:off x="4152" y="1476"/>
              <a:ext cx="561" cy="157"/>
            </a:xfrm>
            <a:prstGeom prst="rect">
              <a:avLst/>
            </a:prstGeom>
            <a:solidFill>
              <a:srgbClr val="FFFFFF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&lt; 400 pF</a:t>
              </a:r>
            </a:p>
          </p:txBody>
        </p:sp>
        <p:sp>
          <p:nvSpPr>
            <p:cNvPr id="70681" name="Text Box 25"/>
            <p:cNvSpPr txBox="1">
              <a:spLocks noChangeArrowheads="1"/>
            </p:cNvSpPr>
            <p:nvPr/>
          </p:nvSpPr>
          <p:spPr bwMode="auto">
            <a:xfrm>
              <a:off x="2098" y="1675"/>
              <a:ext cx="1973" cy="13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Addr=0x01     Addr=0x02        Addr=0x03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323975" y="4362450"/>
            <a:ext cx="6356350" cy="1676400"/>
            <a:chOff x="834" y="2748"/>
            <a:chExt cx="4004" cy="1056"/>
          </a:xfrm>
        </p:grpSpPr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1092" y="3078"/>
              <a:ext cx="3743" cy="575"/>
              <a:chOff x="1092" y="3078"/>
              <a:chExt cx="3743" cy="575"/>
            </a:xfrm>
          </p:grpSpPr>
          <p:sp>
            <p:nvSpPr>
              <p:cNvPr id="70684" name="Text Box 28"/>
              <p:cNvSpPr txBox="1">
                <a:spLocks noChangeArrowheads="1"/>
              </p:cNvSpPr>
              <p:nvPr/>
            </p:nvSpPr>
            <p:spPr bwMode="auto">
              <a:xfrm>
                <a:off x="1092" y="3078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5" name="Text Box 29"/>
              <p:cNvSpPr txBox="1">
                <a:spLocks noChangeArrowheads="1"/>
              </p:cNvSpPr>
              <p:nvPr/>
            </p:nvSpPr>
            <p:spPr bwMode="auto">
              <a:xfrm>
                <a:off x="1236" y="3078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6" name="Text Box 30"/>
              <p:cNvSpPr txBox="1">
                <a:spLocks noChangeArrowheads="1"/>
              </p:cNvSpPr>
              <p:nvPr/>
            </p:nvSpPr>
            <p:spPr bwMode="auto">
              <a:xfrm>
                <a:off x="1380" y="3078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7" name="Text Box 31"/>
              <p:cNvSpPr txBox="1">
                <a:spLocks noChangeArrowheads="1"/>
              </p:cNvSpPr>
              <p:nvPr/>
            </p:nvSpPr>
            <p:spPr bwMode="auto">
              <a:xfrm>
                <a:off x="1524" y="3078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8" name="Text Box 32"/>
              <p:cNvSpPr txBox="1">
                <a:spLocks noChangeArrowheads="1"/>
              </p:cNvSpPr>
              <p:nvPr/>
            </p:nvSpPr>
            <p:spPr bwMode="auto">
              <a:xfrm>
                <a:off x="1092" y="3222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9" name="Text Box 33"/>
              <p:cNvSpPr txBox="1">
                <a:spLocks noChangeArrowheads="1"/>
              </p:cNvSpPr>
              <p:nvPr/>
            </p:nvSpPr>
            <p:spPr bwMode="auto">
              <a:xfrm>
                <a:off x="1236" y="3222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90" name="Text Box 34"/>
              <p:cNvSpPr txBox="1">
                <a:spLocks noChangeArrowheads="1"/>
              </p:cNvSpPr>
              <p:nvPr/>
            </p:nvSpPr>
            <p:spPr bwMode="auto">
              <a:xfrm>
                <a:off x="1380" y="3222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91" name="Text Box 35"/>
              <p:cNvSpPr txBox="1">
                <a:spLocks noChangeArrowheads="1"/>
              </p:cNvSpPr>
              <p:nvPr/>
            </p:nvSpPr>
            <p:spPr bwMode="auto">
              <a:xfrm>
                <a:off x="1524" y="3222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92" name="Text Box 36"/>
              <p:cNvSpPr txBox="1">
                <a:spLocks noChangeArrowheads="1"/>
              </p:cNvSpPr>
              <p:nvPr/>
            </p:nvSpPr>
            <p:spPr bwMode="auto">
              <a:xfrm>
                <a:off x="1092" y="3366"/>
                <a:ext cx="143" cy="287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93" name="Text Box 37"/>
              <p:cNvSpPr txBox="1">
                <a:spLocks noChangeArrowheads="1"/>
              </p:cNvSpPr>
              <p:nvPr/>
            </p:nvSpPr>
            <p:spPr bwMode="auto">
              <a:xfrm>
                <a:off x="1236" y="3366"/>
                <a:ext cx="143" cy="287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94" name="Text Box 38"/>
              <p:cNvSpPr txBox="1">
                <a:spLocks noChangeArrowheads="1"/>
              </p:cNvSpPr>
              <p:nvPr/>
            </p:nvSpPr>
            <p:spPr bwMode="auto">
              <a:xfrm>
                <a:off x="1380" y="3366"/>
                <a:ext cx="143" cy="287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95" name="Text Box 39"/>
              <p:cNvSpPr txBox="1">
                <a:spLocks noChangeArrowheads="1"/>
              </p:cNvSpPr>
              <p:nvPr/>
            </p:nvSpPr>
            <p:spPr bwMode="auto">
              <a:xfrm>
                <a:off x="1524" y="3366"/>
                <a:ext cx="143" cy="287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96" name="Text Box 40"/>
              <p:cNvSpPr txBox="1">
                <a:spLocks noChangeArrowheads="1"/>
              </p:cNvSpPr>
              <p:nvPr/>
            </p:nvSpPr>
            <p:spPr bwMode="auto">
              <a:xfrm>
                <a:off x="2246" y="3078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97" name="Text Box 41"/>
              <p:cNvSpPr txBox="1">
                <a:spLocks noChangeArrowheads="1"/>
              </p:cNvSpPr>
              <p:nvPr/>
            </p:nvSpPr>
            <p:spPr bwMode="auto">
              <a:xfrm>
                <a:off x="2390" y="3078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98" name="Text Box 42"/>
              <p:cNvSpPr txBox="1">
                <a:spLocks noChangeArrowheads="1"/>
              </p:cNvSpPr>
              <p:nvPr/>
            </p:nvSpPr>
            <p:spPr bwMode="auto">
              <a:xfrm>
                <a:off x="2534" y="3078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99" name="Text Box 43"/>
              <p:cNvSpPr txBox="1">
                <a:spLocks noChangeArrowheads="1"/>
              </p:cNvSpPr>
              <p:nvPr/>
            </p:nvSpPr>
            <p:spPr bwMode="auto">
              <a:xfrm>
                <a:off x="2678" y="3078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00" name="Text Box 44"/>
              <p:cNvSpPr txBox="1">
                <a:spLocks noChangeArrowheads="1"/>
              </p:cNvSpPr>
              <p:nvPr/>
            </p:nvSpPr>
            <p:spPr bwMode="auto">
              <a:xfrm>
                <a:off x="2246" y="3222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01" name="Text Box 45"/>
              <p:cNvSpPr txBox="1">
                <a:spLocks noChangeArrowheads="1"/>
              </p:cNvSpPr>
              <p:nvPr/>
            </p:nvSpPr>
            <p:spPr bwMode="auto">
              <a:xfrm>
                <a:off x="2390" y="3222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02" name="Text Box 46"/>
              <p:cNvSpPr txBox="1">
                <a:spLocks noChangeArrowheads="1"/>
              </p:cNvSpPr>
              <p:nvPr/>
            </p:nvSpPr>
            <p:spPr bwMode="auto">
              <a:xfrm>
                <a:off x="2534" y="3222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03" name="Text Box 47"/>
              <p:cNvSpPr txBox="1">
                <a:spLocks noChangeArrowheads="1"/>
              </p:cNvSpPr>
              <p:nvPr/>
            </p:nvSpPr>
            <p:spPr bwMode="auto">
              <a:xfrm>
                <a:off x="2678" y="3222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04" name="Text Box 48"/>
              <p:cNvSpPr txBox="1">
                <a:spLocks noChangeArrowheads="1"/>
              </p:cNvSpPr>
              <p:nvPr/>
            </p:nvSpPr>
            <p:spPr bwMode="auto">
              <a:xfrm>
                <a:off x="2246" y="3366"/>
                <a:ext cx="143" cy="287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05" name="Text Box 49"/>
              <p:cNvSpPr txBox="1">
                <a:spLocks noChangeArrowheads="1"/>
              </p:cNvSpPr>
              <p:nvPr/>
            </p:nvSpPr>
            <p:spPr bwMode="auto">
              <a:xfrm>
                <a:off x="2390" y="3366"/>
                <a:ext cx="143" cy="287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06" name="Text Box 50"/>
              <p:cNvSpPr txBox="1">
                <a:spLocks noChangeArrowheads="1"/>
              </p:cNvSpPr>
              <p:nvPr/>
            </p:nvSpPr>
            <p:spPr bwMode="auto">
              <a:xfrm>
                <a:off x="2534" y="3366"/>
                <a:ext cx="143" cy="287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07" name="Text Box 51"/>
              <p:cNvSpPr txBox="1">
                <a:spLocks noChangeArrowheads="1"/>
              </p:cNvSpPr>
              <p:nvPr/>
            </p:nvSpPr>
            <p:spPr bwMode="auto">
              <a:xfrm>
                <a:off x="2678" y="3366"/>
                <a:ext cx="143" cy="287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08" name="Text Box 52"/>
              <p:cNvSpPr txBox="1">
                <a:spLocks noChangeArrowheads="1"/>
              </p:cNvSpPr>
              <p:nvPr/>
            </p:nvSpPr>
            <p:spPr bwMode="auto">
              <a:xfrm>
                <a:off x="2817" y="3078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09" name="Text Box 53"/>
              <p:cNvSpPr txBox="1">
                <a:spLocks noChangeArrowheads="1"/>
              </p:cNvSpPr>
              <p:nvPr/>
            </p:nvSpPr>
            <p:spPr bwMode="auto">
              <a:xfrm>
                <a:off x="2961" y="3078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10" name="Text Box 54"/>
              <p:cNvSpPr txBox="1">
                <a:spLocks noChangeArrowheads="1"/>
              </p:cNvSpPr>
              <p:nvPr/>
            </p:nvSpPr>
            <p:spPr bwMode="auto">
              <a:xfrm>
                <a:off x="3105" y="3078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11" name="Text Box 55"/>
              <p:cNvSpPr txBox="1">
                <a:spLocks noChangeArrowheads="1"/>
              </p:cNvSpPr>
              <p:nvPr/>
            </p:nvSpPr>
            <p:spPr bwMode="auto">
              <a:xfrm>
                <a:off x="3249" y="3078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12" name="Text Box 56"/>
              <p:cNvSpPr txBox="1">
                <a:spLocks noChangeArrowheads="1"/>
              </p:cNvSpPr>
              <p:nvPr/>
            </p:nvSpPr>
            <p:spPr bwMode="auto">
              <a:xfrm>
                <a:off x="2817" y="3222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13" name="Text Box 57"/>
              <p:cNvSpPr txBox="1">
                <a:spLocks noChangeArrowheads="1"/>
              </p:cNvSpPr>
              <p:nvPr/>
            </p:nvSpPr>
            <p:spPr bwMode="auto">
              <a:xfrm>
                <a:off x="2961" y="3222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14" name="Text Box 58"/>
              <p:cNvSpPr txBox="1">
                <a:spLocks noChangeArrowheads="1"/>
              </p:cNvSpPr>
              <p:nvPr/>
            </p:nvSpPr>
            <p:spPr bwMode="auto">
              <a:xfrm>
                <a:off x="3105" y="3222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15" name="Text Box 59"/>
              <p:cNvSpPr txBox="1">
                <a:spLocks noChangeArrowheads="1"/>
              </p:cNvSpPr>
              <p:nvPr/>
            </p:nvSpPr>
            <p:spPr bwMode="auto">
              <a:xfrm>
                <a:off x="3249" y="3222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16" name="Text Box 60"/>
              <p:cNvSpPr txBox="1">
                <a:spLocks noChangeArrowheads="1"/>
              </p:cNvSpPr>
              <p:nvPr/>
            </p:nvSpPr>
            <p:spPr bwMode="auto">
              <a:xfrm>
                <a:off x="2817" y="3366"/>
                <a:ext cx="143" cy="287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17" name="Text Box 61"/>
              <p:cNvSpPr txBox="1">
                <a:spLocks noChangeArrowheads="1"/>
              </p:cNvSpPr>
              <p:nvPr/>
            </p:nvSpPr>
            <p:spPr bwMode="auto">
              <a:xfrm>
                <a:off x="2961" y="3366"/>
                <a:ext cx="143" cy="287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18" name="Text Box 62"/>
              <p:cNvSpPr txBox="1">
                <a:spLocks noChangeArrowheads="1"/>
              </p:cNvSpPr>
              <p:nvPr/>
            </p:nvSpPr>
            <p:spPr bwMode="auto">
              <a:xfrm>
                <a:off x="3105" y="3366"/>
                <a:ext cx="143" cy="287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19" name="Text Box 63"/>
              <p:cNvSpPr txBox="1">
                <a:spLocks noChangeArrowheads="1"/>
              </p:cNvSpPr>
              <p:nvPr/>
            </p:nvSpPr>
            <p:spPr bwMode="auto">
              <a:xfrm>
                <a:off x="3249" y="3366"/>
                <a:ext cx="143" cy="287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20" name="Text Box 64"/>
              <p:cNvSpPr txBox="1">
                <a:spLocks noChangeArrowheads="1"/>
              </p:cNvSpPr>
              <p:nvPr/>
            </p:nvSpPr>
            <p:spPr bwMode="auto">
              <a:xfrm>
                <a:off x="3394" y="3078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21" name="Text Box 65"/>
              <p:cNvSpPr txBox="1">
                <a:spLocks noChangeArrowheads="1"/>
              </p:cNvSpPr>
              <p:nvPr/>
            </p:nvSpPr>
            <p:spPr bwMode="auto">
              <a:xfrm>
                <a:off x="3538" y="3078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22" name="Text Box 66"/>
              <p:cNvSpPr txBox="1">
                <a:spLocks noChangeArrowheads="1"/>
              </p:cNvSpPr>
              <p:nvPr/>
            </p:nvSpPr>
            <p:spPr bwMode="auto">
              <a:xfrm>
                <a:off x="3682" y="3078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23" name="Text Box 67"/>
              <p:cNvSpPr txBox="1">
                <a:spLocks noChangeArrowheads="1"/>
              </p:cNvSpPr>
              <p:nvPr/>
            </p:nvSpPr>
            <p:spPr bwMode="auto">
              <a:xfrm>
                <a:off x="3826" y="3078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24" name="Text Box 68"/>
              <p:cNvSpPr txBox="1">
                <a:spLocks noChangeArrowheads="1"/>
              </p:cNvSpPr>
              <p:nvPr/>
            </p:nvSpPr>
            <p:spPr bwMode="auto">
              <a:xfrm>
                <a:off x="3394" y="3222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25" name="Text Box 69"/>
              <p:cNvSpPr txBox="1">
                <a:spLocks noChangeArrowheads="1"/>
              </p:cNvSpPr>
              <p:nvPr/>
            </p:nvSpPr>
            <p:spPr bwMode="auto">
              <a:xfrm>
                <a:off x="3538" y="3222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26" name="Text Box 70"/>
              <p:cNvSpPr txBox="1">
                <a:spLocks noChangeArrowheads="1"/>
              </p:cNvSpPr>
              <p:nvPr/>
            </p:nvSpPr>
            <p:spPr bwMode="auto">
              <a:xfrm>
                <a:off x="3682" y="3222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27" name="Text Box 71"/>
              <p:cNvSpPr txBox="1">
                <a:spLocks noChangeArrowheads="1"/>
              </p:cNvSpPr>
              <p:nvPr/>
            </p:nvSpPr>
            <p:spPr bwMode="auto">
              <a:xfrm>
                <a:off x="3826" y="3222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28" name="Text Box 72"/>
              <p:cNvSpPr txBox="1">
                <a:spLocks noChangeArrowheads="1"/>
              </p:cNvSpPr>
              <p:nvPr/>
            </p:nvSpPr>
            <p:spPr bwMode="auto">
              <a:xfrm>
                <a:off x="3394" y="3366"/>
                <a:ext cx="143" cy="287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29" name="Text Box 73"/>
              <p:cNvSpPr txBox="1">
                <a:spLocks noChangeArrowheads="1"/>
              </p:cNvSpPr>
              <p:nvPr/>
            </p:nvSpPr>
            <p:spPr bwMode="auto">
              <a:xfrm>
                <a:off x="3538" y="3366"/>
                <a:ext cx="143" cy="287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30" name="Text Box 74"/>
              <p:cNvSpPr txBox="1">
                <a:spLocks noChangeArrowheads="1"/>
              </p:cNvSpPr>
              <p:nvPr/>
            </p:nvSpPr>
            <p:spPr bwMode="auto">
              <a:xfrm>
                <a:off x="3682" y="3366"/>
                <a:ext cx="143" cy="287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31" name="Text Box 75"/>
              <p:cNvSpPr txBox="1">
                <a:spLocks noChangeArrowheads="1"/>
              </p:cNvSpPr>
              <p:nvPr/>
            </p:nvSpPr>
            <p:spPr bwMode="auto">
              <a:xfrm>
                <a:off x="3826" y="3366"/>
                <a:ext cx="143" cy="287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32" name="Text Box 76"/>
              <p:cNvSpPr txBox="1">
                <a:spLocks noChangeArrowheads="1"/>
              </p:cNvSpPr>
              <p:nvPr/>
            </p:nvSpPr>
            <p:spPr bwMode="auto">
              <a:xfrm>
                <a:off x="1669" y="3078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33" name="Text Box 77"/>
              <p:cNvSpPr txBox="1">
                <a:spLocks noChangeArrowheads="1"/>
              </p:cNvSpPr>
              <p:nvPr/>
            </p:nvSpPr>
            <p:spPr bwMode="auto">
              <a:xfrm>
                <a:off x="1813" y="3078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34" name="Text Box 78"/>
              <p:cNvSpPr txBox="1">
                <a:spLocks noChangeArrowheads="1"/>
              </p:cNvSpPr>
              <p:nvPr/>
            </p:nvSpPr>
            <p:spPr bwMode="auto">
              <a:xfrm>
                <a:off x="1957" y="3078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35" name="Text Box 79"/>
              <p:cNvSpPr txBox="1">
                <a:spLocks noChangeArrowheads="1"/>
              </p:cNvSpPr>
              <p:nvPr/>
            </p:nvSpPr>
            <p:spPr bwMode="auto">
              <a:xfrm>
                <a:off x="2101" y="3078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36" name="Text Box 80"/>
              <p:cNvSpPr txBox="1">
                <a:spLocks noChangeArrowheads="1"/>
              </p:cNvSpPr>
              <p:nvPr/>
            </p:nvSpPr>
            <p:spPr bwMode="auto">
              <a:xfrm>
                <a:off x="1669" y="3222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37" name="Text Box 81"/>
              <p:cNvSpPr txBox="1">
                <a:spLocks noChangeArrowheads="1"/>
              </p:cNvSpPr>
              <p:nvPr/>
            </p:nvSpPr>
            <p:spPr bwMode="auto">
              <a:xfrm>
                <a:off x="1813" y="3222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38" name="Text Box 82"/>
              <p:cNvSpPr txBox="1">
                <a:spLocks noChangeArrowheads="1"/>
              </p:cNvSpPr>
              <p:nvPr/>
            </p:nvSpPr>
            <p:spPr bwMode="auto">
              <a:xfrm>
                <a:off x="1957" y="3222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39" name="Text Box 83"/>
              <p:cNvSpPr txBox="1">
                <a:spLocks noChangeArrowheads="1"/>
              </p:cNvSpPr>
              <p:nvPr/>
            </p:nvSpPr>
            <p:spPr bwMode="auto">
              <a:xfrm>
                <a:off x="2101" y="3222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40" name="Text Box 84"/>
              <p:cNvSpPr txBox="1">
                <a:spLocks noChangeArrowheads="1"/>
              </p:cNvSpPr>
              <p:nvPr/>
            </p:nvSpPr>
            <p:spPr bwMode="auto">
              <a:xfrm>
                <a:off x="1669" y="3366"/>
                <a:ext cx="143" cy="287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41" name="Text Box 85"/>
              <p:cNvSpPr txBox="1">
                <a:spLocks noChangeArrowheads="1"/>
              </p:cNvSpPr>
              <p:nvPr/>
            </p:nvSpPr>
            <p:spPr bwMode="auto">
              <a:xfrm>
                <a:off x="1813" y="3366"/>
                <a:ext cx="143" cy="287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42" name="Text Box 86"/>
              <p:cNvSpPr txBox="1">
                <a:spLocks noChangeArrowheads="1"/>
              </p:cNvSpPr>
              <p:nvPr/>
            </p:nvSpPr>
            <p:spPr bwMode="auto">
              <a:xfrm>
                <a:off x="1957" y="3366"/>
                <a:ext cx="143" cy="287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43" name="Text Box 87"/>
              <p:cNvSpPr txBox="1">
                <a:spLocks noChangeArrowheads="1"/>
              </p:cNvSpPr>
              <p:nvPr/>
            </p:nvSpPr>
            <p:spPr bwMode="auto">
              <a:xfrm>
                <a:off x="2101" y="3366"/>
                <a:ext cx="143" cy="287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44" name="Text Box 88"/>
              <p:cNvSpPr txBox="1">
                <a:spLocks noChangeArrowheads="1"/>
              </p:cNvSpPr>
              <p:nvPr/>
            </p:nvSpPr>
            <p:spPr bwMode="auto">
              <a:xfrm>
                <a:off x="3972" y="3078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45" name="Text Box 89"/>
              <p:cNvSpPr txBox="1">
                <a:spLocks noChangeArrowheads="1"/>
              </p:cNvSpPr>
              <p:nvPr/>
            </p:nvSpPr>
            <p:spPr bwMode="auto">
              <a:xfrm>
                <a:off x="4116" y="3078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46" name="Text Box 90"/>
              <p:cNvSpPr txBox="1">
                <a:spLocks noChangeArrowheads="1"/>
              </p:cNvSpPr>
              <p:nvPr/>
            </p:nvSpPr>
            <p:spPr bwMode="auto">
              <a:xfrm>
                <a:off x="4260" y="3078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47" name="Text Box 91"/>
              <p:cNvSpPr txBox="1">
                <a:spLocks noChangeArrowheads="1"/>
              </p:cNvSpPr>
              <p:nvPr/>
            </p:nvSpPr>
            <p:spPr bwMode="auto">
              <a:xfrm>
                <a:off x="4404" y="3078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48" name="Text Box 92"/>
              <p:cNvSpPr txBox="1">
                <a:spLocks noChangeArrowheads="1"/>
              </p:cNvSpPr>
              <p:nvPr/>
            </p:nvSpPr>
            <p:spPr bwMode="auto">
              <a:xfrm>
                <a:off x="3972" y="3222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49" name="Text Box 93"/>
              <p:cNvSpPr txBox="1">
                <a:spLocks noChangeArrowheads="1"/>
              </p:cNvSpPr>
              <p:nvPr/>
            </p:nvSpPr>
            <p:spPr bwMode="auto">
              <a:xfrm>
                <a:off x="4116" y="3222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50" name="Text Box 94"/>
              <p:cNvSpPr txBox="1">
                <a:spLocks noChangeArrowheads="1"/>
              </p:cNvSpPr>
              <p:nvPr/>
            </p:nvSpPr>
            <p:spPr bwMode="auto">
              <a:xfrm>
                <a:off x="4260" y="3222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51" name="Text Box 95"/>
              <p:cNvSpPr txBox="1">
                <a:spLocks noChangeArrowheads="1"/>
              </p:cNvSpPr>
              <p:nvPr/>
            </p:nvSpPr>
            <p:spPr bwMode="auto">
              <a:xfrm>
                <a:off x="4404" y="3222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52" name="Text Box 96"/>
              <p:cNvSpPr txBox="1">
                <a:spLocks noChangeArrowheads="1"/>
              </p:cNvSpPr>
              <p:nvPr/>
            </p:nvSpPr>
            <p:spPr bwMode="auto">
              <a:xfrm>
                <a:off x="3972" y="3366"/>
                <a:ext cx="143" cy="287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53" name="Text Box 97"/>
              <p:cNvSpPr txBox="1">
                <a:spLocks noChangeArrowheads="1"/>
              </p:cNvSpPr>
              <p:nvPr/>
            </p:nvSpPr>
            <p:spPr bwMode="auto">
              <a:xfrm>
                <a:off x="4116" y="3366"/>
                <a:ext cx="143" cy="287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54" name="Text Box 98"/>
              <p:cNvSpPr txBox="1">
                <a:spLocks noChangeArrowheads="1"/>
              </p:cNvSpPr>
              <p:nvPr/>
            </p:nvSpPr>
            <p:spPr bwMode="auto">
              <a:xfrm>
                <a:off x="4260" y="3366"/>
                <a:ext cx="143" cy="287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55" name="Text Box 99"/>
              <p:cNvSpPr txBox="1">
                <a:spLocks noChangeArrowheads="1"/>
              </p:cNvSpPr>
              <p:nvPr/>
            </p:nvSpPr>
            <p:spPr bwMode="auto">
              <a:xfrm>
                <a:off x="4404" y="3366"/>
                <a:ext cx="143" cy="287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56" name="Text Box 100"/>
              <p:cNvSpPr txBox="1">
                <a:spLocks noChangeArrowheads="1"/>
              </p:cNvSpPr>
              <p:nvPr/>
            </p:nvSpPr>
            <p:spPr bwMode="auto">
              <a:xfrm>
                <a:off x="4548" y="3078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57" name="Text Box 101"/>
              <p:cNvSpPr txBox="1">
                <a:spLocks noChangeArrowheads="1"/>
              </p:cNvSpPr>
              <p:nvPr/>
            </p:nvSpPr>
            <p:spPr bwMode="auto">
              <a:xfrm>
                <a:off x="4692" y="3078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58" name="Text Box 102"/>
              <p:cNvSpPr txBox="1">
                <a:spLocks noChangeArrowheads="1"/>
              </p:cNvSpPr>
              <p:nvPr/>
            </p:nvSpPr>
            <p:spPr bwMode="auto">
              <a:xfrm>
                <a:off x="4548" y="3222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59" name="Text Box 103"/>
              <p:cNvSpPr txBox="1">
                <a:spLocks noChangeArrowheads="1"/>
              </p:cNvSpPr>
              <p:nvPr/>
            </p:nvSpPr>
            <p:spPr bwMode="auto">
              <a:xfrm>
                <a:off x="4692" y="3222"/>
                <a:ext cx="143" cy="143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60" name="Text Box 104"/>
              <p:cNvSpPr txBox="1">
                <a:spLocks noChangeArrowheads="1"/>
              </p:cNvSpPr>
              <p:nvPr/>
            </p:nvSpPr>
            <p:spPr bwMode="auto">
              <a:xfrm>
                <a:off x="4548" y="3366"/>
                <a:ext cx="143" cy="287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61" name="Text Box 105"/>
              <p:cNvSpPr txBox="1">
                <a:spLocks noChangeArrowheads="1"/>
              </p:cNvSpPr>
              <p:nvPr/>
            </p:nvSpPr>
            <p:spPr bwMode="auto">
              <a:xfrm>
                <a:off x="4692" y="3366"/>
                <a:ext cx="143" cy="287"/>
              </a:xfrm>
              <a:prstGeom prst="rect">
                <a:avLst/>
              </a:prstGeom>
              <a:noFill/>
              <a:ln w="9360" cap="sq">
                <a:solidFill>
                  <a:srgbClr val="86868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0762" name="Text Box 106"/>
            <p:cNvSpPr txBox="1">
              <a:spLocks noChangeArrowheads="1"/>
            </p:cNvSpPr>
            <p:nvPr/>
          </p:nvSpPr>
          <p:spPr bwMode="auto">
            <a:xfrm>
              <a:off x="834" y="3090"/>
              <a:ext cx="209" cy="114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D</a:t>
              </a:r>
            </a:p>
          </p:txBody>
        </p:sp>
        <p:sp>
          <p:nvSpPr>
            <p:cNvPr id="70763" name="Text Box 107"/>
            <p:cNvSpPr txBox="1">
              <a:spLocks noChangeArrowheads="1"/>
            </p:cNvSpPr>
            <p:nvPr/>
          </p:nvSpPr>
          <p:spPr bwMode="auto">
            <a:xfrm>
              <a:off x="834" y="3240"/>
              <a:ext cx="209" cy="114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C</a:t>
              </a:r>
            </a:p>
          </p:txBody>
        </p:sp>
        <p:sp>
          <p:nvSpPr>
            <p:cNvPr id="70764" name="Text Box 108"/>
            <p:cNvSpPr txBox="1">
              <a:spLocks noChangeArrowheads="1"/>
            </p:cNvSpPr>
            <p:nvPr/>
          </p:nvSpPr>
          <p:spPr bwMode="auto">
            <a:xfrm>
              <a:off x="1134" y="3366"/>
              <a:ext cx="53" cy="19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ST</a:t>
              </a:r>
            </a:p>
          </p:txBody>
        </p:sp>
        <p:sp>
          <p:nvSpPr>
            <p:cNvPr id="70765" name="Text Box 109"/>
            <p:cNvSpPr txBox="1">
              <a:spLocks noChangeArrowheads="1"/>
            </p:cNvSpPr>
            <p:nvPr/>
          </p:nvSpPr>
          <p:spPr bwMode="auto">
            <a:xfrm>
              <a:off x="1284" y="3366"/>
              <a:ext cx="53" cy="28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ART</a:t>
              </a:r>
            </a:p>
          </p:txBody>
        </p:sp>
        <p:sp>
          <p:nvSpPr>
            <p:cNvPr id="70766" name="Text Box 110"/>
            <p:cNvSpPr txBox="1">
              <a:spLocks noChangeArrowheads="1"/>
            </p:cNvSpPr>
            <p:nvPr/>
          </p:nvSpPr>
          <p:spPr bwMode="auto">
            <a:xfrm>
              <a:off x="1566" y="3366"/>
              <a:ext cx="53" cy="19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A6</a:t>
              </a:r>
            </a:p>
          </p:txBody>
        </p:sp>
        <p:sp>
          <p:nvSpPr>
            <p:cNvPr id="70767" name="Text Box 111"/>
            <p:cNvSpPr txBox="1">
              <a:spLocks noChangeArrowheads="1"/>
            </p:cNvSpPr>
            <p:nvPr/>
          </p:nvSpPr>
          <p:spPr bwMode="auto">
            <a:xfrm>
              <a:off x="1854" y="3366"/>
              <a:ext cx="53" cy="19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A5</a:t>
              </a:r>
            </a:p>
          </p:txBody>
        </p:sp>
        <p:sp>
          <p:nvSpPr>
            <p:cNvPr id="70768" name="Text Box 112"/>
            <p:cNvSpPr txBox="1">
              <a:spLocks noChangeArrowheads="1"/>
            </p:cNvSpPr>
            <p:nvPr/>
          </p:nvSpPr>
          <p:spPr bwMode="auto">
            <a:xfrm>
              <a:off x="2436" y="3366"/>
              <a:ext cx="53" cy="19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A0</a:t>
              </a:r>
            </a:p>
          </p:txBody>
        </p:sp>
        <p:sp>
          <p:nvSpPr>
            <p:cNvPr id="70769" name="Text Box 113"/>
            <p:cNvSpPr txBox="1">
              <a:spLocks noChangeArrowheads="1"/>
            </p:cNvSpPr>
            <p:nvPr/>
          </p:nvSpPr>
          <p:spPr bwMode="auto">
            <a:xfrm>
              <a:off x="2724" y="3366"/>
              <a:ext cx="53" cy="28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R/w</a:t>
              </a:r>
            </a:p>
          </p:txBody>
        </p:sp>
        <p:sp>
          <p:nvSpPr>
            <p:cNvPr id="70770" name="Text Box 114"/>
            <p:cNvSpPr txBox="1">
              <a:spLocks noChangeArrowheads="1"/>
            </p:cNvSpPr>
            <p:nvPr/>
          </p:nvSpPr>
          <p:spPr bwMode="auto">
            <a:xfrm>
              <a:off x="3006" y="3366"/>
              <a:ext cx="53" cy="28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ACK</a:t>
              </a:r>
            </a:p>
          </p:txBody>
        </p:sp>
        <p:sp>
          <p:nvSpPr>
            <p:cNvPr id="70771" name="Text Box 115"/>
            <p:cNvSpPr txBox="1">
              <a:spLocks noChangeArrowheads="1"/>
            </p:cNvSpPr>
            <p:nvPr/>
          </p:nvSpPr>
          <p:spPr bwMode="auto">
            <a:xfrm>
              <a:off x="3294" y="3366"/>
              <a:ext cx="53" cy="19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D8</a:t>
              </a:r>
            </a:p>
          </p:txBody>
        </p:sp>
        <p:sp>
          <p:nvSpPr>
            <p:cNvPr id="70772" name="Text Box 116"/>
            <p:cNvSpPr txBox="1">
              <a:spLocks noChangeArrowheads="1"/>
            </p:cNvSpPr>
            <p:nvPr/>
          </p:nvSpPr>
          <p:spPr bwMode="auto">
            <a:xfrm>
              <a:off x="3588" y="3366"/>
              <a:ext cx="53" cy="19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D7</a:t>
              </a:r>
            </a:p>
          </p:txBody>
        </p:sp>
        <p:sp>
          <p:nvSpPr>
            <p:cNvPr id="70773" name="Text Box 117"/>
            <p:cNvSpPr txBox="1">
              <a:spLocks noChangeArrowheads="1"/>
            </p:cNvSpPr>
            <p:nvPr/>
          </p:nvSpPr>
          <p:spPr bwMode="auto">
            <a:xfrm>
              <a:off x="4158" y="3366"/>
              <a:ext cx="53" cy="19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D0</a:t>
              </a:r>
            </a:p>
          </p:txBody>
        </p:sp>
        <p:sp>
          <p:nvSpPr>
            <p:cNvPr id="70774" name="Text Box 118"/>
            <p:cNvSpPr txBox="1">
              <a:spLocks noChangeArrowheads="1"/>
            </p:cNvSpPr>
            <p:nvPr/>
          </p:nvSpPr>
          <p:spPr bwMode="auto">
            <a:xfrm>
              <a:off x="4446" y="3366"/>
              <a:ext cx="53" cy="28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ACK</a:t>
              </a:r>
            </a:p>
          </p:txBody>
        </p:sp>
        <p:sp>
          <p:nvSpPr>
            <p:cNvPr id="70775" name="Text Box 119"/>
            <p:cNvSpPr txBox="1">
              <a:spLocks noChangeArrowheads="1"/>
            </p:cNvSpPr>
            <p:nvPr/>
          </p:nvSpPr>
          <p:spPr bwMode="auto">
            <a:xfrm>
              <a:off x="4596" y="3366"/>
              <a:ext cx="53" cy="19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ST</a:t>
              </a:r>
            </a:p>
          </p:txBody>
        </p:sp>
        <p:sp>
          <p:nvSpPr>
            <p:cNvPr id="70776" name="Text Box 120"/>
            <p:cNvSpPr txBox="1">
              <a:spLocks noChangeArrowheads="1"/>
            </p:cNvSpPr>
            <p:nvPr/>
          </p:nvSpPr>
          <p:spPr bwMode="auto">
            <a:xfrm>
              <a:off x="4740" y="3366"/>
              <a:ext cx="53" cy="19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62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OP</a:t>
              </a:r>
            </a:p>
          </p:txBody>
        </p:sp>
        <p:sp>
          <p:nvSpPr>
            <p:cNvPr id="70777" name="Freeform 121"/>
            <p:cNvSpPr>
              <a:spLocks noChangeArrowheads="1"/>
            </p:cNvSpPr>
            <p:nvPr/>
          </p:nvSpPr>
          <p:spPr bwMode="auto">
            <a:xfrm>
              <a:off x="1093" y="3076"/>
              <a:ext cx="3745" cy="14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41" y="0"/>
                </a:cxn>
                <a:cxn ang="0">
                  <a:pos x="249" y="145"/>
                </a:cxn>
                <a:cxn ang="0">
                  <a:pos x="1509" y="145"/>
                </a:cxn>
                <a:cxn ang="0">
                  <a:pos x="1546" y="4"/>
                </a:cxn>
                <a:cxn ang="0">
                  <a:pos x="1774" y="4"/>
                </a:cxn>
                <a:cxn ang="0">
                  <a:pos x="1828" y="145"/>
                </a:cxn>
                <a:cxn ang="0">
                  <a:pos x="3452" y="145"/>
                </a:cxn>
                <a:cxn ang="0">
                  <a:pos x="3597" y="4"/>
                </a:cxn>
                <a:cxn ang="0">
                  <a:pos x="3746" y="5"/>
                </a:cxn>
              </a:cxnLst>
              <a:rect l="0" t="0" r="r" b="b"/>
              <a:pathLst>
                <a:path w="3746" h="145">
                  <a:moveTo>
                    <a:pt x="0" y="5"/>
                  </a:moveTo>
                  <a:lnTo>
                    <a:pt x="141" y="0"/>
                  </a:lnTo>
                  <a:lnTo>
                    <a:pt x="249" y="145"/>
                  </a:lnTo>
                  <a:lnTo>
                    <a:pt x="1509" y="145"/>
                  </a:lnTo>
                  <a:lnTo>
                    <a:pt x="1546" y="4"/>
                  </a:lnTo>
                  <a:lnTo>
                    <a:pt x="1774" y="4"/>
                  </a:lnTo>
                  <a:lnTo>
                    <a:pt x="1828" y="145"/>
                  </a:lnTo>
                  <a:lnTo>
                    <a:pt x="3452" y="145"/>
                  </a:lnTo>
                  <a:lnTo>
                    <a:pt x="3597" y="4"/>
                  </a:lnTo>
                  <a:lnTo>
                    <a:pt x="3746" y="5"/>
                  </a:lnTo>
                </a:path>
              </a:pathLst>
            </a:custGeom>
            <a:noFill/>
            <a:ln w="1584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78" name="Freeform 122"/>
            <p:cNvSpPr>
              <a:spLocks noChangeArrowheads="1"/>
            </p:cNvSpPr>
            <p:nvPr/>
          </p:nvSpPr>
          <p:spPr bwMode="auto">
            <a:xfrm>
              <a:off x="1586" y="3084"/>
              <a:ext cx="1342" cy="136"/>
            </a:xfrm>
            <a:custGeom>
              <a:avLst/>
              <a:gdLst/>
              <a:ahLst/>
              <a:cxnLst>
                <a:cxn ang="0">
                  <a:pos x="0" y="137"/>
                </a:cxn>
                <a:cxn ang="0">
                  <a:pos x="42" y="0"/>
                </a:cxn>
                <a:cxn ang="0">
                  <a:pos x="1007" y="0"/>
                </a:cxn>
                <a:cxn ang="0">
                  <a:pos x="1061" y="137"/>
                </a:cxn>
                <a:cxn ang="0">
                  <a:pos x="1343" y="133"/>
                </a:cxn>
              </a:cxnLst>
              <a:rect l="0" t="0" r="r" b="b"/>
              <a:pathLst>
                <a:path w="1343" h="137">
                  <a:moveTo>
                    <a:pt x="0" y="137"/>
                  </a:moveTo>
                  <a:lnTo>
                    <a:pt x="42" y="0"/>
                  </a:lnTo>
                  <a:lnTo>
                    <a:pt x="1007" y="0"/>
                  </a:lnTo>
                  <a:lnTo>
                    <a:pt x="1061" y="137"/>
                  </a:lnTo>
                  <a:lnTo>
                    <a:pt x="1343" y="133"/>
                  </a:lnTo>
                </a:path>
              </a:pathLst>
            </a:custGeom>
            <a:noFill/>
            <a:ln w="1584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79" name="Freeform 123"/>
            <p:cNvSpPr>
              <a:spLocks noChangeArrowheads="1"/>
            </p:cNvSpPr>
            <p:nvPr/>
          </p:nvSpPr>
          <p:spPr bwMode="auto">
            <a:xfrm>
              <a:off x="3182" y="3080"/>
              <a:ext cx="1192" cy="140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33" y="4"/>
                </a:cxn>
                <a:cxn ang="0">
                  <a:pos x="1123" y="0"/>
                </a:cxn>
                <a:cxn ang="0">
                  <a:pos x="1193" y="137"/>
                </a:cxn>
              </a:cxnLst>
              <a:rect l="0" t="0" r="r" b="b"/>
              <a:pathLst>
                <a:path w="1193" h="141">
                  <a:moveTo>
                    <a:pt x="0" y="141"/>
                  </a:moveTo>
                  <a:lnTo>
                    <a:pt x="33" y="4"/>
                  </a:lnTo>
                  <a:lnTo>
                    <a:pt x="1123" y="0"/>
                  </a:lnTo>
                  <a:lnTo>
                    <a:pt x="1193" y="137"/>
                  </a:lnTo>
                </a:path>
              </a:pathLst>
            </a:custGeom>
            <a:noFill/>
            <a:ln w="1584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80" name="Freeform 124"/>
            <p:cNvSpPr>
              <a:spLocks noChangeArrowheads="1"/>
            </p:cNvSpPr>
            <p:nvPr/>
          </p:nvSpPr>
          <p:spPr bwMode="auto">
            <a:xfrm>
              <a:off x="1097" y="3362"/>
              <a:ext cx="861" cy="156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86" y="4"/>
                </a:cxn>
                <a:cxn ang="0">
                  <a:pos x="286" y="157"/>
                </a:cxn>
                <a:cxn ang="0">
                  <a:pos x="427" y="153"/>
                </a:cxn>
                <a:cxn ang="0">
                  <a:pos x="427" y="4"/>
                </a:cxn>
                <a:cxn ang="0">
                  <a:pos x="862" y="0"/>
                </a:cxn>
              </a:cxnLst>
              <a:rect l="0" t="0" r="r" b="b"/>
              <a:pathLst>
                <a:path w="862" h="157">
                  <a:moveTo>
                    <a:pt x="0" y="4"/>
                  </a:moveTo>
                  <a:lnTo>
                    <a:pt x="286" y="4"/>
                  </a:lnTo>
                  <a:lnTo>
                    <a:pt x="286" y="157"/>
                  </a:lnTo>
                  <a:lnTo>
                    <a:pt x="427" y="153"/>
                  </a:lnTo>
                  <a:lnTo>
                    <a:pt x="427" y="4"/>
                  </a:lnTo>
                  <a:lnTo>
                    <a:pt x="862" y="0"/>
                  </a:lnTo>
                </a:path>
              </a:pathLst>
            </a:custGeom>
            <a:noFill/>
            <a:ln w="1584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81" name="Freeform 125"/>
            <p:cNvSpPr>
              <a:spLocks noChangeArrowheads="1"/>
            </p:cNvSpPr>
            <p:nvPr/>
          </p:nvSpPr>
          <p:spPr bwMode="auto">
            <a:xfrm>
              <a:off x="2249" y="3362"/>
              <a:ext cx="1437" cy="16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153"/>
                </a:cxn>
                <a:cxn ang="0">
                  <a:pos x="145" y="157"/>
                </a:cxn>
                <a:cxn ang="0">
                  <a:pos x="145" y="8"/>
                </a:cxn>
                <a:cxn ang="0">
                  <a:pos x="290" y="4"/>
                </a:cxn>
                <a:cxn ang="0">
                  <a:pos x="290" y="157"/>
                </a:cxn>
                <a:cxn ang="0">
                  <a:pos x="427" y="157"/>
                </a:cxn>
                <a:cxn ang="0">
                  <a:pos x="427" y="0"/>
                </a:cxn>
                <a:cxn ang="0">
                  <a:pos x="572" y="0"/>
                </a:cxn>
                <a:cxn ang="0">
                  <a:pos x="572" y="153"/>
                </a:cxn>
                <a:cxn ang="0">
                  <a:pos x="713" y="157"/>
                </a:cxn>
                <a:cxn ang="0">
                  <a:pos x="717" y="0"/>
                </a:cxn>
                <a:cxn ang="0">
                  <a:pos x="858" y="4"/>
                </a:cxn>
                <a:cxn ang="0">
                  <a:pos x="854" y="161"/>
                </a:cxn>
                <a:cxn ang="0">
                  <a:pos x="1003" y="157"/>
                </a:cxn>
                <a:cxn ang="0">
                  <a:pos x="1003" y="4"/>
                </a:cxn>
                <a:cxn ang="0">
                  <a:pos x="1148" y="4"/>
                </a:cxn>
                <a:cxn ang="0">
                  <a:pos x="1148" y="157"/>
                </a:cxn>
                <a:cxn ang="0">
                  <a:pos x="1289" y="153"/>
                </a:cxn>
                <a:cxn ang="0">
                  <a:pos x="1293" y="4"/>
                </a:cxn>
                <a:cxn ang="0">
                  <a:pos x="1438" y="4"/>
                </a:cxn>
              </a:cxnLst>
              <a:rect l="0" t="0" r="r" b="b"/>
              <a:pathLst>
                <a:path w="1438" h="161">
                  <a:moveTo>
                    <a:pt x="0" y="8"/>
                  </a:moveTo>
                  <a:lnTo>
                    <a:pt x="4" y="153"/>
                  </a:lnTo>
                  <a:lnTo>
                    <a:pt x="145" y="157"/>
                  </a:lnTo>
                  <a:lnTo>
                    <a:pt x="145" y="8"/>
                  </a:lnTo>
                  <a:lnTo>
                    <a:pt x="290" y="4"/>
                  </a:lnTo>
                  <a:lnTo>
                    <a:pt x="290" y="157"/>
                  </a:lnTo>
                  <a:lnTo>
                    <a:pt x="427" y="157"/>
                  </a:lnTo>
                  <a:lnTo>
                    <a:pt x="427" y="0"/>
                  </a:lnTo>
                  <a:lnTo>
                    <a:pt x="572" y="0"/>
                  </a:lnTo>
                  <a:lnTo>
                    <a:pt x="572" y="153"/>
                  </a:lnTo>
                  <a:lnTo>
                    <a:pt x="713" y="157"/>
                  </a:lnTo>
                  <a:lnTo>
                    <a:pt x="717" y="0"/>
                  </a:lnTo>
                  <a:lnTo>
                    <a:pt x="858" y="4"/>
                  </a:lnTo>
                  <a:lnTo>
                    <a:pt x="854" y="161"/>
                  </a:lnTo>
                  <a:lnTo>
                    <a:pt x="1003" y="157"/>
                  </a:lnTo>
                  <a:lnTo>
                    <a:pt x="1003" y="4"/>
                  </a:lnTo>
                  <a:lnTo>
                    <a:pt x="1148" y="4"/>
                  </a:lnTo>
                  <a:lnTo>
                    <a:pt x="1148" y="157"/>
                  </a:lnTo>
                  <a:lnTo>
                    <a:pt x="1289" y="153"/>
                  </a:lnTo>
                  <a:lnTo>
                    <a:pt x="1293" y="4"/>
                  </a:lnTo>
                  <a:lnTo>
                    <a:pt x="1438" y="4"/>
                  </a:lnTo>
                </a:path>
              </a:pathLst>
            </a:custGeom>
            <a:noFill/>
            <a:ln w="1584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82" name="Freeform 126"/>
            <p:cNvSpPr>
              <a:spLocks noChangeArrowheads="1"/>
            </p:cNvSpPr>
            <p:nvPr/>
          </p:nvSpPr>
          <p:spPr bwMode="auto">
            <a:xfrm>
              <a:off x="3965" y="3362"/>
              <a:ext cx="873" cy="15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57"/>
                </a:cxn>
                <a:cxn ang="0">
                  <a:pos x="149" y="157"/>
                </a:cxn>
                <a:cxn ang="0">
                  <a:pos x="149" y="8"/>
                </a:cxn>
                <a:cxn ang="0">
                  <a:pos x="290" y="8"/>
                </a:cxn>
                <a:cxn ang="0">
                  <a:pos x="294" y="153"/>
                </a:cxn>
                <a:cxn ang="0">
                  <a:pos x="439" y="157"/>
                </a:cxn>
                <a:cxn ang="0">
                  <a:pos x="439" y="8"/>
                </a:cxn>
                <a:cxn ang="0">
                  <a:pos x="874" y="8"/>
                </a:cxn>
              </a:cxnLst>
              <a:rect l="0" t="0" r="r" b="b"/>
              <a:pathLst>
                <a:path w="874" h="157">
                  <a:moveTo>
                    <a:pt x="4" y="0"/>
                  </a:moveTo>
                  <a:lnTo>
                    <a:pt x="0" y="157"/>
                  </a:lnTo>
                  <a:lnTo>
                    <a:pt x="149" y="157"/>
                  </a:lnTo>
                  <a:lnTo>
                    <a:pt x="149" y="8"/>
                  </a:lnTo>
                  <a:lnTo>
                    <a:pt x="290" y="8"/>
                  </a:lnTo>
                  <a:lnTo>
                    <a:pt x="294" y="153"/>
                  </a:lnTo>
                  <a:lnTo>
                    <a:pt x="439" y="157"/>
                  </a:lnTo>
                  <a:lnTo>
                    <a:pt x="439" y="8"/>
                  </a:lnTo>
                  <a:lnTo>
                    <a:pt x="874" y="8"/>
                  </a:lnTo>
                </a:path>
              </a:pathLst>
            </a:custGeom>
            <a:noFill/>
            <a:ln w="1584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83" name="Freeform 127"/>
            <p:cNvSpPr>
              <a:spLocks noChangeArrowheads="1"/>
            </p:cNvSpPr>
            <p:nvPr/>
          </p:nvSpPr>
          <p:spPr bwMode="auto">
            <a:xfrm>
              <a:off x="3696" y="3366"/>
              <a:ext cx="276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7" y="0"/>
                </a:cxn>
              </a:cxnLst>
              <a:rect l="0" t="0" r="r" b="b"/>
              <a:pathLst>
                <a:path w="277" h="1">
                  <a:moveTo>
                    <a:pt x="0" y="0"/>
                  </a:moveTo>
                  <a:lnTo>
                    <a:pt x="277" y="0"/>
                  </a:lnTo>
                </a:path>
              </a:pathLst>
            </a:custGeom>
            <a:noFill/>
            <a:ln w="15840" cap="flat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84" name="Freeform 128"/>
            <p:cNvSpPr>
              <a:spLocks noChangeArrowheads="1"/>
            </p:cNvSpPr>
            <p:nvPr/>
          </p:nvSpPr>
          <p:spPr bwMode="auto">
            <a:xfrm>
              <a:off x="1967" y="3367"/>
              <a:ext cx="276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7" y="0"/>
                </a:cxn>
              </a:cxnLst>
              <a:rect l="0" t="0" r="r" b="b"/>
              <a:pathLst>
                <a:path w="277" h="1">
                  <a:moveTo>
                    <a:pt x="0" y="0"/>
                  </a:moveTo>
                  <a:lnTo>
                    <a:pt x="277" y="0"/>
                  </a:lnTo>
                </a:path>
              </a:pathLst>
            </a:custGeom>
            <a:noFill/>
            <a:ln w="15840" cap="flat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85" name="Line 129"/>
            <p:cNvSpPr>
              <a:spLocks noChangeShapeType="1"/>
            </p:cNvSpPr>
            <p:nvPr/>
          </p:nvSpPr>
          <p:spPr bwMode="auto">
            <a:xfrm>
              <a:off x="3048" y="2982"/>
              <a:ext cx="0" cy="197"/>
            </a:xfrm>
            <a:prstGeom prst="line">
              <a:avLst/>
            </a:prstGeom>
            <a:noFill/>
            <a:ln w="15840" cap="sq">
              <a:solidFill>
                <a:srgbClr val="000000"/>
              </a:solidFill>
              <a:miter lim="800000"/>
              <a:headEnd/>
              <a:tailEnd type="arrow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86" name="Line 130"/>
            <p:cNvSpPr>
              <a:spLocks noChangeShapeType="1"/>
            </p:cNvSpPr>
            <p:nvPr/>
          </p:nvSpPr>
          <p:spPr bwMode="auto">
            <a:xfrm>
              <a:off x="4476" y="2976"/>
              <a:ext cx="0" cy="197"/>
            </a:xfrm>
            <a:prstGeom prst="line">
              <a:avLst/>
            </a:prstGeom>
            <a:noFill/>
            <a:ln w="15840" cap="sq">
              <a:solidFill>
                <a:srgbClr val="000000"/>
              </a:solidFill>
              <a:miter lim="800000"/>
              <a:headEnd/>
              <a:tailEnd type="arrow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87" name="Text Box 131"/>
            <p:cNvSpPr txBox="1">
              <a:spLocks noChangeArrowheads="1"/>
            </p:cNvSpPr>
            <p:nvPr/>
          </p:nvSpPr>
          <p:spPr bwMode="auto">
            <a:xfrm>
              <a:off x="2874" y="2760"/>
              <a:ext cx="341" cy="22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From Servant</a:t>
              </a:r>
            </a:p>
          </p:txBody>
        </p:sp>
        <p:sp>
          <p:nvSpPr>
            <p:cNvPr id="70788" name="Text Box 132"/>
            <p:cNvSpPr txBox="1">
              <a:spLocks noChangeArrowheads="1"/>
            </p:cNvSpPr>
            <p:nvPr/>
          </p:nvSpPr>
          <p:spPr bwMode="auto">
            <a:xfrm>
              <a:off x="4302" y="2748"/>
              <a:ext cx="341" cy="22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From receiver</a:t>
              </a:r>
            </a:p>
          </p:txBody>
        </p:sp>
        <p:sp>
          <p:nvSpPr>
            <p:cNvPr id="70789" name="Text Box 133"/>
            <p:cNvSpPr txBox="1">
              <a:spLocks noChangeArrowheads="1"/>
            </p:cNvSpPr>
            <p:nvPr/>
          </p:nvSpPr>
          <p:spPr bwMode="auto">
            <a:xfrm>
              <a:off x="1998" y="3690"/>
              <a:ext cx="1835" cy="114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Typical read/write cycle</a:t>
              </a:r>
            </a:p>
          </p:txBody>
        </p:sp>
      </p:grpSp>
      <p:grpSp>
        <p:nvGrpSpPr>
          <p:cNvPr id="5" name="Group 134"/>
          <p:cNvGrpSpPr>
            <a:grpSpLocks/>
          </p:cNvGrpSpPr>
          <p:nvPr/>
        </p:nvGrpSpPr>
        <p:grpSpPr bwMode="auto">
          <a:xfrm>
            <a:off x="781050" y="3267075"/>
            <a:ext cx="7561263" cy="952500"/>
            <a:chOff x="492" y="2058"/>
            <a:chExt cx="4763" cy="600"/>
          </a:xfrm>
        </p:grpSpPr>
        <p:grpSp>
          <p:nvGrpSpPr>
            <p:cNvPr id="6" name="Group 135"/>
            <p:cNvGrpSpPr>
              <a:grpSpLocks/>
            </p:cNvGrpSpPr>
            <p:nvPr/>
          </p:nvGrpSpPr>
          <p:grpSpPr bwMode="auto">
            <a:xfrm>
              <a:off x="492" y="2058"/>
              <a:ext cx="893" cy="431"/>
              <a:chOff x="492" y="2058"/>
              <a:chExt cx="893" cy="431"/>
            </a:xfrm>
          </p:grpSpPr>
          <p:grpSp>
            <p:nvGrpSpPr>
              <p:cNvPr id="7" name="Group 136"/>
              <p:cNvGrpSpPr>
                <a:grpSpLocks/>
              </p:cNvGrpSpPr>
              <p:nvPr/>
            </p:nvGrpSpPr>
            <p:grpSpPr bwMode="auto">
              <a:xfrm>
                <a:off x="807" y="2058"/>
                <a:ext cx="578" cy="431"/>
                <a:chOff x="807" y="2058"/>
                <a:chExt cx="578" cy="431"/>
              </a:xfrm>
            </p:grpSpPr>
            <p:grpSp>
              <p:nvGrpSpPr>
                <p:cNvPr id="8" name="Group 137"/>
                <p:cNvGrpSpPr>
                  <a:grpSpLocks/>
                </p:cNvGrpSpPr>
                <p:nvPr/>
              </p:nvGrpSpPr>
              <p:grpSpPr bwMode="auto">
                <a:xfrm>
                  <a:off x="810" y="2058"/>
                  <a:ext cx="575" cy="431"/>
                  <a:chOff x="810" y="2058"/>
                  <a:chExt cx="575" cy="431"/>
                </a:xfrm>
              </p:grpSpPr>
              <p:grpSp>
                <p:nvGrpSpPr>
                  <p:cNvPr id="9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810" y="2058"/>
                    <a:ext cx="575" cy="143"/>
                    <a:chOff x="810" y="2058"/>
                    <a:chExt cx="575" cy="143"/>
                  </a:xfrm>
                </p:grpSpPr>
                <p:sp>
                  <p:nvSpPr>
                    <p:cNvPr id="70795" name="Text Box 1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10" y="2058"/>
                      <a:ext cx="143" cy="143"/>
                    </a:xfrm>
                    <a:prstGeom prst="rect">
                      <a:avLst/>
                    </a:prstGeom>
                    <a:noFill/>
                    <a:ln w="9360" cap="sq">
                      <a:solidFill>
                        <a:srgbClr val="86868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796" name="Text Box 1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54" y="2058"/>
                      <a:ext cx="143" cy="143"/>
                    </a:xfrm>
                    <a:prstGeom prst="rect">
                      <a:avLst/>
                    </a:prstGeom>
                    <a:noFill/>
                    <a:ln w="9360" cap="sq">
                      <a:solidFill>
                        <a:srgbClr val="86868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797" name="Text Box 1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98" y="2058"/>
                      <a:ext cx="143" cy="143"/>
                    </a:xfrm>
                    <a:prstGeom prst="rect">
                      <a:avLst/>
                    </a:prstGeom>
                    <a:noFill/>
                    <a:ln w="9360" cap="sq">
                      <a:solidFill>
                        <a:srgbClr val="86868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798" name="Text Box 1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42" y="2058"/>
                      <a:ext cx="143" cy="143"/>
                    </a:xfrm>
                    <a:prstGeom prst="rect">
                      <a:avLst/>
                    </a:prstGeom>
                    <a:noFill/>
                    <a:ln w="9360" cap="sq">
                      <a:solidFill>
                        <a:srgbClr val="86868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" name="Group 143"/>
                  <p:cNvGrpSpPr>
                    <a:grpSpLocks/>
                  </p:cNvGrpSpPr>
                  <p:nvPr/>
                </p:nvGrpSpPr>
                <p:grpSpPr bwMode="auto">
                  <a:xfrm>
                    <a:off x="810" y="2202"/>
                    <a:ext cx="575" cy="143"/>
                    <a:chOff x="810" y="2202"/>
                    <a:chExt cx="575" cy="143"/>
                  </a:xfrm>
                </p:grpSpPr>
                <p:sp>
                  <p:nvSpPr>
                    <p:cNvPr id="70800" name="Text Box 1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10" y="2202"/>
                      <a:ext cx="143" cy="143"/>
                    </a:xfrm>
                    <a:prstGeom prst="rect">
                      <a:avLst/>
                    </a:prstGeom>
                    <a:noFill/>
                    <a:ln w="9360" cap="sq">
                      <a:solidFill>
                        <a:srgbClr val="86868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801" name="Text Box 1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54" y="2202"/>
                      <a:ext cx="143" cy="143"/>
                    </a:xfrm>
                    <a:prstGeom prst="rect">
                      <a:avLst/>
                    </a:prstGeom>
                    <a:noFill/>
                    <a:ln w="9360" cap="sq">
                      <a:solidFill>
                        <a:srgbClr val="86868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802" name="Text Box 14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98" y="2202"/>
                      <a:ext cx="143" cy="143"/>
                    </a:xfrm>
                    <a:prstGeom prst="rect">
                      <a:avLst/>
                    </a:prstGeom>
                    <a:noFill/>
                    <a:ln w="9360" cap="sq">
                      <a:solidFill>
                        <a:srgbClr val="86868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803" name="Text Box 1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42" y="2202"/>
                      <a:ext cx="143" cy="143"/>
                    </a:xfrm>
                    <a:prstGeom prst="rect">
                      <a:avLst/>
                    </a:prstGeom>
                    <a:noFill/>
                    <a:ln w="9360" cap="sq">
                      <a:solidFill>
                        <a:srgbClr val="86868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1" name="Group 148"/>
                  <p:cNvGrpSpPr>
                    <a:grpSpLocks/>
                  </p:cNvGrpSpPr>
                  <p:nvPr/>
                </p:nvGrpSpPr>
                <p:grpSpPr bwMode="auto">
                  <a:xfrm>
                    <a:off x="810" y="2346"/>
                    <a:ext cx="575" cy="143"/>
                    <a:chOff x="810" y="2346"/>
                    <a:chExt cx="575" cy="143"/>
                  </a:xfrm>
                </p:grpSpPr>
                <p:sp>
                  <p:nvSpPr>
                    <p:cNvPr id="70805" name="Text Box 1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10" y="2346"/>
                      <a:ext cx="143" cy="143"/>
                    </a:xfrm>
                    <a:prstGeom prst="rect">
                      <a:avLst/>
                    </a:prstGeom>
                    <a:noFill/>
                    <a:ln w="9360" cap="sq">
                      <a:solidFill>
                        <a:srgbClr val="86868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806" name="Text Box 1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54" y="2346"/>
                      <a:ext cx="143" cy="143"/>
                    </a:xfrm>
                    <a:prstGeom prst="rect">
                      <a:avLst/>
                    </a:prstGeom>
                    <a:noFill/>
                    <a:ln w="9360" cap="sq">
                      <a:solidFill>
                        <a:srgbClr val="86868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807" name="Text Box 1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98" y="2346"/>
                      <a:ext cx="143" cy="143"/>
                    </a:xfrm>
                    <a:prstGeom prst="rect">
                      <a:avLst/>
                    </a:prstGeom>
                    <a:noFill/>
                    <a:ln w="9360" cap="sq">
                      <a:solidFill>
                        <a:srgbClr val="86868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808" name="Text Box 1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42" y="2346"/>
                      <a:ext cx="143" cy="143"/>
                    </a:xfrm>
                    <a:prstGeom prst="rect">
                      <a:avLst/>
                    </a:prstGeom>
                    <a:noFill/>
                    <a:ln w="9360" cap="sq">
                      <a:solidFill>
                        <a:srgbClr val="86868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70809" name="Freeform 153"/>
                <p:cNvSpPr>
                  <a:spLocks noChangeArrowheads="1"/>
                </p:cNvSpPr>
                <p:nvPr/>
              </p:nvSpPr>
              <p:spPr bwMode="auto">
                <a:xfrm>
                  <a:off x="807" y="2058"/>
                  <a:ext cx="578" cy="14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4" y="0"/>
                    </a:cxn>
                    <a:cxn ang="0">
                      <a:pos x="291" y="144"/>
                    </a:cxn>
                    <a:cxn ang="0">
                      <a:pos x="579" y="144"/>
                    </a:cxn>
                  </a:cxnLst>
                  <a:rect l="0" t="0" r="r" b="b"/>
                  <a:pathLst>
                    <a:path w="579" h="144">
                      <a:moveTo>
                        <a:pt x="0" y="0"/>
                      </a:moveTo>
                      <a:lnTo>
                        <a:pt x="144" y="0"/>
                      </a:lnTo>
                      <a:lnTo>
                        <a:pt x="291" y="144"/>
                      </a:lnTo>
                      <a:lnTo>
                        <a:pt x="579" y="144"/>
                      </a:lnTo>
                    </a:path>
                  </a:pathLst>
                </a:custGeom>
                <a:noFill/>
                <a:ln w="15840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810" name="Freeform 154"/>
                <p:cNvSpPr>
                  <a:spLocks noChangeArrowheads="1"/>
                </p:cNvSpPr>
                <p:nvPr/>
              </p:nvSpPr>
              <p:spPr bwMode="auto">
                <a:xfrm>
                  <a:off x="813" y="2346"/>
                  <a:ext cx="569" cy="14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429" y="0"/>
                    </a:cxn>
                    <a:cxn ang="0">
                      <a:pos x="429" y="144"/>
                    </a:cxn>
                    <a:cxn ang="0">
                      <a:pos x="570" y="144"/>
                    </a:cxn>
                  </a:cxnLst>
                  <a:rect l="0" t="0" r="r" b="b"/>
                  <a:pathLst>
                    <a:path w="570" h="144">
                      <a:moveTo>
                        <a:pt x="0" y="1"/>
                      </a:moveTo>
                      <a:lnTo>
                        <a:pt x="429" y="0"/>
                      </a:lnTo>
                      <a:lnTo>
                        <a:pt x="429" y="144"/>
                      </a:lnTo>
                      <a:lnTo>
                        <a:pt x="570" y="144"/>
                      </a:lnTo>
                    </a:path>
                  </a:pathLst>
                </a:custGeom>
                <a:noFill/>
                <a:ln w="15840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0811" name="Text Box 155"/>
              <p:cNvSpPr txBox="1">
                <a:spLocks noChangeArrowheads="1"/>
              </p:cNvSpPr>
              <p:nvPr/>
            </p:nvSpPr>
            <p:spPr bwMode="auto">
              <a:xfrm>
                <a:off x="492" y="2058"/>
                <a:ext cx="275" cy="114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ts val="75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2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SDA</a:t>
                </a:r>
              </a:p>
            </p:txBody>
          </p:sp>
          <p:sp>
            <p:nvSpPr>
              <p:cNvPr id="70812" name="Text Box 156"/>
              <p:cNvSpPr txBox="1">
                <a:spLocks noChangeArrowheads="1"/>
              </p:cNvSpPr>
              <p:nvPr/>
            </p:nvSpPr>
            <p:spPr bwMode="auto">
              <a:xfrm>
                <a:off x="492" y="2352"/>
                <a:ext cx="275" cy="114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ts val="75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2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SCL</a:t>
                </a:r>
              </a:p>
            </p:txBody>
          </p:sp>
        </p:grpSp>
        <p:grpSp>
          <p:nvGrpSpPr>
            <p:cNvPr id="12" name="Group 157"/>
            <p:cNvGrpSpPr>
              <a:grpSpLocks/>
            </p:cNvGrpSpPr>
            <p:nvPr/>
          </p:nvGrpSpPr>
          <p:grpSpPr bwMode="auto">
            <a:xfrm>
              <a:off x="1836" y="2058"/>
              <a:ext cx="749" cy="431"/>
              <a:chOff x="1836" y="2058"/>
              <a:chExt cx="749" cy="431"/>
            </a:xfrm>
          </p:grpSpPr>
          <p:grpSp>
            <p:nvGrpSpPr>
              <p:cNvPr id="13" name="Group 158"/>
              <p:cNvGrpSpPr>
                <a:grpSpLocks/>
              </p:cNvGrpSpPr>
              <p:nvPr/>
            </p:nvGrpSpPr>
            <p:grpSpPr bwMode="auto">
              <a:xfrm>
                <a:off x="2154" y="2058"/>
                <a:ext cx="431" cy="431"/>
                <a:chOff x="2154" y="2058"/>
                <a:chExt cx="431" cy="431"/>
              </a:xfrm>
            </p:grpSpPr>
            <p:grpSp>
              <p:nvGrpSpPr>
                <p:cNvPr id="14" name="Group 159"/>
                <p:cNvGrpSpPr>
                  <a:grpSpLocks/>
                </p:cNvGrpSpPr>
                <p:nvPr/>
              </p:nvGrpSpPr>
              <p:grpSpPr bwMode="auto">
                <a:xfrm>
                  <a:off x="2154" y="2058"/>
                  <a:ext cx="431" cy="431"/>
                  <a:chOff x="2154" y="2058"/>
                  <a:chExt cx="431" cy="431"/>
                </a:xfrm>
              </p:grpSpPr>
              <p:grpSp>
                <p:nvGrpSpPr>
                  <p:cNvPr id="15" name="Group 160"/>
                  <p:cNvGrpSpPr>
                    <a:grpSpLocks/>
                  </p:cNvGrpSpPr>
                  <p:nvPr/>
                </p:nvGrpSpPr>
                <p:grpSpPr bwMode="auto">
                  <a:xfrm>
                    <a:off x="2154" y="2058"/>
                    <a:ext cx="431" cy="143"/>
                    <a:chOff x="2154" y="2058"/>
                    <a:chExt cx="431" cy="143"/>
                  </a:xfrm>
                </p:grpSpPr>
                <p:sp>
                  <p:nvSpPr>
                    <p:cNvPr id="70817" name="Text Box 16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54" y="2058"/>
                      <a:ext cx="143" cy="143"/>
                    </a:xfrm>
                    <a:prstGeom prst="rect">
                      <a:avLst/>
                    </a:prstGeom>
                    <a:noFill/>
                    <a:ln w="9360" cap="sq">
                      <a:solidFill>
                        <a:srgbClr val="86868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818" name="Text Box 16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98" y="2058"/>
                      <a:ext cx="143" cy="143"/>
                    </a:xfrm>
                    <a:prstGeom prst="rect">
                      <a:avLst/>
                    </a:prstGeom>
                    <a:noFill/>
                    <a:ln w="9360" cap="sq">
                      <a:solidFill>
                        <a:srgbClr val="86868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819" name="Text Box 1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42" y="2058"/>
                      <a:ext cx="143" cy="143"/>
                    </a:xfrm>
                    <a:prstGeom prst="rect">
                      <a:avLst/>
                    </a:prstGeom>
                    <a:noFill/>
                    <a:ln w="9360" cap="sq">
                      <a:solidFill>
                        <a:srgbClr val="86868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6" name="Group 164"/>
                  <p:cNvGrpSpPr>
                    <a:grpSpLocks/>
                  </p:cNvGrpSpPr>
                  <p:nvPr/>
                </p:nvGrpSpPr>
                <p:grpSpPr bwMode="auto">
                  <a:xfrm>
                    <a:off x="2154" y="2202"/>
                    <a:ext cx="431" cy="143"/>
                    <a:chOff x="2154" y="2202"/>
                    <a:chExt cx="431" cy="143"/>
                  </a:xfrm>
                </p:grpSpPr>
                <p:sp>
                  <p:nvSpPr>
                    <p:cNvPr id="70821" name="Text Box 16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54" y="2202"/>
                      <a:ext cx="143" cy="143"/>
                    </a:xfrm>
                    <a:prstGeom prst="rect">
                      <a:avLst/>
                    </a:prstGeom>
                    <a:noFill/>
                    <a:ln w="9360" cap="sq">
                      <a:solidFill>
                        <a:srgbClr val="86868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822" name="Text Box 16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98" y="2202"/>
                      <a:ext cx="143" cy="143"/>
                    </a:xfrm>
                    <a:prstGeom prst="rect">
                      <a:avLst/>
                    </a:prstGeom>
                    <a:noFill/>
                    <a:ln w="9360" cap="sq">
                      <a:solidFill>
                        <a:srgbClr val="86868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823" name="Text Box 16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42" y="2202"/>
                      <a:ext cx="143" cy="143"/>
                    </a:xfrm>
                    <a:prstGeom prst="rect">
                      <a:avLst/>
                    </a:prstGeom>
                    <a:noFill/>
                    <a:ln w="9360" cap="sq">
                      <a:solidFill>
                        <a:srgbClr val="86868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7" name="Group 168"/>
                  <p:cNvGrpSpPr>
                    <a:grpSpLocks/>
                  </p:cNvGrpSpPr>
                  <p:nvPr/>
                </p:nvGrpSpPr>
                <p:grpSpPr bwMode="auto">
                  <a:xfrm>
                    <a:off x="2154" y="2346"/>
                    <a:ext cx="431" cy="143"/>
                    <a:chOff x="2154" y="2346"/>
                    <a:chExt cx="431" cy="143"/>
                  </a:xfrm>
                </p:grpSpPr>
                <p:sp>
                  <p:nvSpPr>
                    <p:cNvPr id="70825" name="Text Box 16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54" y="2346"/>
                      <a:ext cx="143" cy="143"/>
                    </a:xfrm>
                    <a:prstGeom prst="rect">
                      <a:avLst/>
                    </a:prstGeom>
                    <a:noFill/>
                    <a:ln w="9360" cap="sq">
                      <a:solidFill>
                        <a:srgbClr val="86868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826" name="Text Box 17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98" y="2346"/>
                      <a:ext cx="143" cy="143"/>
                    </a:xfrm>
                    <a:prstGeom prst="rect">
                      <a:avLst/>
                    </a:prstGeom>
                    <a:noFill/>
                    <a:ln w="9360" cap="sq">
                      <a:solidFill>
                        <a:srgbClr val="86868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827" name="Text Box 1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42" y="2346"/>
                      <a:ext cx="143" cy="143"/>
                    </a:xfrm>
                    <a:prstGeom prst="rect">
                      <a:avLst/>
                    </a:prstGeom>
                    <a:noFill/>
                    <a:ln w="9360" cap="sq">
                      <a:solidFill>
                        <a:srgbClr val="86868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70828" name="Freeform 172"/>
                <p:cNvSpPr>
                  <a:spLocks noChangeArrowheads="1"/>
                </p:cNvSpPr>
                <p:nvPr/>
              </p:nvSpPr>
              <p:spPr bwMode="auto">
                <a:xfrm>
                  <a:off x="2157" y="2199"/>
                  <a:ext cx="428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29" y="0"/>
                    </a:cxn>
                  </a:cxnLst>
                  <a:rect l="0" t="0" r="r" b="b"/>
                  <a:pathLst>
                    <a:path w="429" h="1">
                      <a:moveTo>
                        <a:pt x="0" y="0"/>
                      </a:moveTo>
                      <a:lnTo>
                        <a:pt x="429" y="0"/>
                      </a:lnTo>
                    </a:path>
                  </a:pathLst>
                </a:custGeom>
                <a:noFill/>
                <a:ln w="15840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829" name="Freeform 173"/>
                <p:cNvSpPr>
                  <a:spLocks noChangeArrowheads="1"/>
                </p:cNvSpPr>
                <p:nvPr/>
              </p:nvSpPr>
              <p:spPr bwMode="auto">
                <a:xfrm>
                  <a:off x="2154" y="2349"/>
                  <a:ext cx="428" cy="140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44" y="141"/>
                    </a:cxn>
                    <a:cxn ang="0">
                      <a:pos x="144" y="0"/>
                    </a:cxn>
                    <a:cxn ang="0">
                      <a:pos x="288" y="0"/>
                    </a:cxn>
                    <a:cxn ang="0">
                      <a:pos x="288" y="141"/>
                    </a:cxn>
                    <a:cxn ang="0">
                      <a:pos x="429" y="141"/>
                    </a:cxn>
                  </a:cxnLst>
                  <a:rect l="0" t="0" r="r" b="b"/>
                  <a:pathLst>
                    <a:path w="429" h="141">
                      <a:moveTo>
                        <a:pt x="0" y="141"/>
                      </a:moveTo>
                      <a:lnTo>
                        <a:pt x="144" y="141"/>
                      </a:lnTo>
                      <a:lnTo>
                        <a:pt x="144" y="0"/>
                      </a:lnTo>
                      <a:lnTo>
                        <a:pt x="288" y="0"/>
                      </a:lnTo>
                      <a:lnTo>
                        <a:pt x="288" y="141"/>
                      </a:lnTo>
                      <a:lnTo>
                        <a:pt x="429" y="141"/>
                      </a:lnTo>
                    </a:path>
                  </a:pathLst>
                </a:custGeom>
                <a:noFill/>
                <a:ln w="15840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0830" name="Text Box 174"/>
              <p:cNvSpPr txBox="1">
                <a:spLocks noChangeArrowheads="1"/>
              </p:cNvSpPr>
              <p:nvPr/>
            </p:nvSpPr>
            <p:spPr bwMode="auto">
              <a:xfrm>
                <a:off x="1836" y="2058"/>
                <a:ext cx="275" cy="114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ts val="75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2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SDA</a:t>
                </a:r>
              </a:p>
            </p:txBody>
          </p:sp>
          <p:sp>
            <p:nvSpPr>
              <p:cNvPr id="70831" name="Text Box 175"/>
              <p:cNvSpPr txBox="1">
                <a:spLocks noChangeArrowheads="1"/>
              </p:cNvSpPr>
              <p:nvPr/>
            </p:nvSpPr>
            <p:spPr bwMode="auto">
              <a:xfrm>
                <a:off x="1836" y="2352"/>
                <a:ext cx="275" cy="114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ts val="75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2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SCL</a:t>
                </a:r>
              </a:p>
            </p:txBody>
          </p:sp>
        </p:grpSp>
        <p:grpSp>
          <p:nvGrpSpPr>
            <p:cNvPr id="18" name="Group 176"/>
            <p:cNvGrpSpPr>
              <a:grpSpLocks/>
            </p:cNvGrpSpPr>
            <p:nvPr/>
          </p:nvGrpSpPr>
          <p:grpSpPr bwMode="auto">
            <a:xfrm>
              <a:off x="3036" y="2058"/>
              <a:ext cx="737" cy="431"/>
              <a:chOff x="3036" y="2058"/>
              <a:chExt cx="737" cy="431"/>
            </a:xfrm>
          </p:grpSpPr>
          <p:grpSp>
            <p:nvGrpSpPr>
              <p:cNvPr id="19" name="Group 177"/>
              <p:cNvGrpSpPr>
                <a:grpSpLocks/>
              </p:cNvGrpSpPr>
              <p:nvPr/>
            </p:nvGrpSpPr>
            <p:grpSpPr bwMode="auto">
              <a:xfrm>
                <a:off x="3339" y="2058"/>
                <a:ext cx="434" cy="431"/>
                <a:chOff x="3339" y="2058"/>
                <a:chExt cx="434" cy="431"/>
              </a:xfrm>
            </p:grpSpPr>
            <p:grpSp>
              <p:nvGrpSpPr>
                <p:cNvPr id="20" name="Group 178"/>
                <p:cNvGrpSpPr>
                  <a:grpSpLocks/>
                </p:cNvGrpSpPr>
                <p:nvPr/>
              </p:nvGrpSpPr>
              <p:grpSpPr bwMode="auto">
                <a:xfrm>
                  <a:off x="3342" y="2058"/>
                  <a:ext cx="431" cy="431"/>
                  <a:chOff x="3342" y="2058"/>
                  <a:chExt cx="431" cy="431"/>
                </a:xfrm>
              </p:grpSpPr>
              <p:grpSp>
                <p:nvGrpSpPr>
                  <p:cNvPr id="21" name="Group 179"/>
                  <p:cNvGrpSpPr>
                    <a:grpSpLocks/>
                  </p:cNvGrpSpPr>
                  <p:nvPr/>
                </p:nvGrpSpPr>
                <p:grpSpPr bwMode="auto">
                  <a:xfrm>
                    <a:off x="3342" y="2058"/>
                    <a:ext cx="431" cy="143"/>
                    <a:chOff x="3342" y="2058"/>
                    <a:chExt cx="431" cy="143"/>
                  </a:xfrm>
                </p:grpSpPr>
                <p:sp>
                  <p:nvSpPr>
                    <p:cNvPr id="70836" name="Text Box 18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42" y="2058"/>
                      <a:ext cx="143" cy="143"/>
                    </a:xfrm>
                    <a:prstGeom prst="rect">
                      <a:avLst/>
                    </a:prstGeom>
                    <a:noFill/>
                    <a:ln w="9360" cap="sq">
                      <a:solidFill>
                        <a:srgbClr val="86868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837" name="Text Box 18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86" y="2058"/>
                      <a:ext cx="143" cy="143"/>
                    </a:xfrm>
                    <a:prstGeom prst="rect">
                      <a:avLst/>
                    </a:prstGeom>
                    <a:noFill/>
                    <a:ln w="9360" cap="sq">
                      <a:solidFill>
                        <a:srgbClr val="86868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838" name="Text Box 18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30" y="2058"/>
                      <a:ext cx="143" cy="143"/>
                    </a:xfrm>
                    <a:prstGeom prst="rect">
                      <a:avLst/>
                    </a:prstGeom>
                    <a:noFill/>
                    <a:ln w="9360" cap="sq">
                      <a:solidFill>
                        <a:srgbClr val="86868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2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3342" y="2202"/>
                    <a:ext cx="431" cy="143"/>
                    <a:chOff x="3342" y="2202"/>
                    <a:chExt cx="431" cy="143"/>
                  </a:xfrm>
                </p:grpSpPr>
                <p:sp>
                  <p:nvSpPr>
                    <p:cNvPr id="70840" name="Text Box 18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42" y="2202"/>
                      <a:ext cx="143" cy="143"/>
                    </a:xfrm>
                    <a:prstGeom prst="rect">
                      <a:avLst/>
                    </a:prstGeom>
                    <a:noFill/>
                    <a:ln w="9360" cap="sq">
                      <a:solidFill>
                        <a:srgbClr val="86868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841" name="Text Box 18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86" y="2202"/>
                      <a:ext cx="143" cy="143"/>
                    </a:xfrm>
                    <a:prstGeom prst="rect">
                      <a:avLst/>
                    </a:prstGeom>
                    <a:noFill/>
                    <a:ln w="9360" cap="sq">
                      <a:solidFill>
                        <a:srgbClr val="86868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842" name="Text Box 18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30" y="2202"/>
                      <a:ext cx="143" cy="143"/>
                    </a:xfrm>
                    <a:prstGeom prst="rect">
                      <a:avLst/>
                    </a:prstGeom>
                    <a:noFill/>
                    <a:ln w="9360" cap="sq">
                      <a:solidFill>
                        <a:srgbClr val="86868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3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3342" y="2346"/>
                    <a:ext cx="431" cy="143"/>
                    <a:chOff x="3342" y="2346"/>
                    <a:chExt cx="431" cy="143"/>
                  </a:xfrm>
                </p:grpSpPr>
                <p:sp>
                  <p:nvSpPr>
                    <p:cNvPr id="70844" name="Text Box 18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42" y="2346"/>
                      <a:ext cx="143" cy="143"/>
                    </a:xfrm>
                    <a:prstGeom prst="rect">
                      <a:avLst/>
                    </a:prstGeom>
                    <a:noFill/>
                    <a:ln w="9360" cap="sq">
                      <a:solidFill>
                        <a:srgbClr val="86868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845" name="Text Box 18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86" y="2346"/>
                      <a:ext cx="143" cy="143"/>
                    </a:xfrm>
                    <a:prstGeom prst="rect">
                      <a:avLst/>
                    </a:prstGeom>
                    <a:noFill/>
                    <a:ln w="9360" cap="sq">
                      <a:solidFill>
                        <a:srgbClr val="86868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846" name="Text Box 19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30" y="2346"/>
                      <a:ext cx="143" cy="143"/>
                    </a:xfrm>
                    <a:prstGeom prst="rect">
                      <a:avLst/>
                    </a:prstGeom>
                    <a:noFill/>
                    <a:ln w="9360" cap="sq">
                      <a:solidFill>
                        <a:srgbClr val="86868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70847" name="Freeform 191"/>
                <p:cNvSpPr>
                  <a:spLocks noChangeArrowheads="1"/>
                </p:cNvSpPr>
                <p:nvPr/>
              </p:nvSpPr>
              <p:spPr bwMode="auto">
                <a:xfrm>
                  <a:off x="3339" y="2058"/>
                  <a:ext cx="434" cy="140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93" y="141"/>
                    </a:cxn>
                    <a:cxn ang="0">
                      <a:pos x="147" y="0"/>
                    </a:cxn>
                    <a:cxn ang="0">
                      <a:pos x="288" y="0"/>
                    </a:cxn>
                    <a:cxn ang="0">
                      <a:pos x="345" y="141"/>
                    </a:cxn>
                    <a:cxn ang="0">
                      <a:pos x="435" y="141"/>
                    </a:cxn>
                  </a:cxnLst>
                  <a:rect l="0" t="0" r="r" b="b"/>
                  <a:pathLst>
                    <a:path w="435" h="141">
                      <a:moveTo>
                        <a:pt x="0" y="141"/>
                      </a:moveTo>
                      <a:lnTo>
                        <a:pt x="93" y="141"/>
                      </a:lnTo>
                      <a:lnTo>
                        <a:pt x="147" y="0"/>
                      </a:lnTo>
                      <a:lnTo>
                        <a:pt x="288" y="0"/>
                      </a:lnTo>
                      <a:lnTo>
                        <a:pt x="345" y="141"/>
                      </a:lnTo>
                      <a:lnTo>
                        <a:pt x="435" y="141"/>
                      </a:lnTo>
                    </a:path>
                  </a:pathLst>
                </a:custGeom>
                <a:noFill/>
                <a:ln w="15840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848" name="Freeform 192"/>
                <p:cNvSpPr>
                  <a:spLocks noChangeArrowheads="1"/>
                </p:cNvSpPr>
                <p:nvPr/>
              </p:nvSpPr>
              <p:spPr bwMode="auto">
                <a:xfrm>
                  <a:off x="3339" y="2346"/>
                  <a:ext cx="431" cy="143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47" y="141"/>
                    </a:cxn>
                    <a:cxn ang="0">
                      <a:pos x="147" y="0"/>
                    </a:cxn>
                    <a:cxn ang="0">
                      <a:pos x="288" y="0"/>
                    </a:cxn>
                    <a:cxn ang="0">
                      <a:pos x="288" y="144"/>
                    </a:cxn>
                    <a:cxn ang="0">
                      <a:pos x="432" y="144"/>
                    </a:cxn>
                  </a:cxnLst>
                  <a:rect l="0" t="0" r="r" b="b"/>
                  <a:pathLst>
                    <a:path w="432" h="144">
                      <a:moveTo>
                        <a:pt x="0" y="141"/>
                      </a:moveTo>
                      <a:lnTo>
                        <a:pt x="147" y="141"/>
                      </a:lnTo>
                      <a:lnTo>
                        <a:pt x="147" y="0"/>
                      </a:ln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432" y="144"/>
                      </a:lnTo>
                    </a:path>
                  </a:pathLst>
                </a:custGeom>
                <a:noFill/>
                <a:ln w="15840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0849" name="Text Box 193"/>
              <p:cNvSpPr txBox="1">
                <a:spLocks noChangeArrowheads="1"/>
              </p:cNvSpPr>
              <p:nvPr/>
            </p:nvSpPr>
            <p:spPr bwMode="auto">
              <a:xfrm>
                <a:off x="3036" y="2058"/>
                <a:ext cx="275" cy="114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ts val="75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2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SDA</a:t>
                </a:r>
              </a:p>
            </p:txBody>
          </p:sp>
          <p:sp>
            <p:nvSpPr>
              <p:cNvPr id="70850" name="Text Box 194"/>
              <p:cNvSpPr txBox="1">
                <a:spLocks noChangeArrowheads="1"/>
              </p:cNvSpPr>
              <p:nvPr/>
            </p:nvSpPr>
            <p:spPr bwMode="auto">
              <a:xfrm>
                <a:off x="3036" y="2352"/>
                <a:ext cx="275" cy="114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ts val="75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2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SCL</a:t>
                </a:r>
              </a:p>
            </p:txBody>
          </p:sp>
        </p:grpSp>
        <p:grpSp>
          <p:nvGrpSpPr>
            <p:cNvPr id="24" name="Group 195"/>
            <p:cNvGrpSpPr>
              <a:grpSpLocks/>
            </p:cNvGrpSpPr>
            <p:nvPr/>
          </p:nvGrpSpPr>
          <p:grpSpPr bwMode="auto">
            <a:xfrm>
              <a:off x="4224" y="2058"/>
              <a:ext cx="1031" cy="431"/>
              <a:chOff x="4224" y="2058"/>
              <a:chExt cx="1031" cy="431"/>
            </a:xfrm>
          </p:grpSpPr>
          <p:grpSp>
            <p:nvGrpSpPr>
              <p:cNvPr id="25" name="Group 196"/>
              <p:cNvGrpSpPr>
                <a:grpSpLocks/>
              </p:cNvGrpSpPr>
              <p:nvPr/>
            </p:nvGrpSpPr>
            <p:grpSpPr bwMode="auto">
              <a:xfrm>
                <a:off x="4536" y="2058"/>
                <a:ext cx="719" cy="431"/>
                <a:chOff x="4536" y="2058"/>
                <a:chExt cx="719" cy="431"/>
              </a:xfrm>
            </p:grpSpPr>
            <p:grpSp>
              <p:nvGrpSpPr>
                <p:cNvPr id="26" name="Group 197"/>
                <p:cNvGrpSpPr>
                  <a:grpSpLocks/>
                </p:cNvGrpSpPr>
                <p:nvPr/>
              </p:nvGrpSpPr>
              <p:grpSpPr bwMode="auto">
                <a:xfrm>
                  <a:off x="4536" y="2058"/>
                  <a:ext cx="719" cy="431"/>
                  <a:chOff x="4536" y="2058"/>
                  <a:chExt cx="719" cy="431"/>
                </a:xfrm>
              </p:grpSpPr>
              <p:sp>
                <p:nvSpPr>
                  <p:cNvPr id="70854" name="Text Box 1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36" y="2058"/>
                    <a:ext cx="143" cy="143"/>
                  </a:xfrm>
                  <a:prstGeom prst="rect">
                    <a:avLst/>
                  </a:prstGeom>
                  <a:noFill/>
                  <a:ln w="9360" cap="sq">
                    <a:solidFill>
                      <a:srgbClr val="86868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55" name="Text Box 1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80" y="2058"/>
                    <a:ext cx="143" cy="143"/>
                  </a:xfrm>
                  <a:prstGeom prst="rect">
                    <a:avLst/>
                  </a:prstGeom>
                  <a:noFill/>
                  <a:ln w="9360" cap="sq">
                    <a:solidFill>
                      <a:srgbClr val="86868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56" name="Text Box 2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24" y="2058"/>
                    <a:ext cx="143" cy="143"/>
                  </a:xfrm>
                  <a:prstGeom prst="rect">
                    <a:avLst/>
                  </a:prstGeom>
                  <a:noFill/>
                  <a:ln w="9360" cap="sq">
                    <a:solidFill>
                      <a:srgbClr val="86868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57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36" y="2202"/>
                    <a:ext cx="143" cy="143"/>
                  </a:xfrm>
                  <a:prstGeom prst="rect">
                    <a:avLst/>
                  </a:prstGeom>
                  <a:noFill/>
                  <a:ln w="9360" cap="sq">
                    <a:solidFill>
                      <a:srgbClr val="86868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58" name="Text Box 2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80" y="2202"/>
                    <a:ext cx="143" cy="143"/>
                  </a:xfrm>
                  <a:prstGeom prst="rect">
                    <a:avLst/>
                  </a:prstGeom>
                  <a:noFill/>
                  <a:ln w="9360" cap="sq">
                    <a:solidFill>
                      <a:srgbClr val="86868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59" name="Text Box 2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24" y="2202"/>
                    <a:ext cx="143" cy="143"/>
                  </a:xfrm>
                  <a:prstGeom prst="rect">
                    <a:avLst/>
                  </a:prstGeom>
                  <a:noFill/>
                  <a:ln w="9360" cap="sq">
                    <a:solidFill>
                      <a:srgbClr val="86868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60" name="Text Box 2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68" y="2202"/>
                    <a:ext cx="143" cy="143"/>
                  </a:xfrm>
                  <a:prstGeom prst="rect">
                    <a:avLst/>
                  </a:prstGeom>
                  <a:noFill/>
                  <a:ln w="9360" cap="sq">
                    <a:solidFill>
                      <a:srgbClr val="86868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61" name="Text Box 2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36" y="2346"/>
                    <a:ext cx="143" cy="143"/>
                  </a:xfrm>
                  <a:prstGeom prst="rect">
                    <a:avLst/>
                  </a:prstGeom>
                  <a:noFill/>
                  <a:ln w="9360" cap="sq">
                    <a:solidFill>
                      <a:srgbClr val="86868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62" name="Text Box 2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80" y="2346"/>
                    <a:ext cx="143" cy="143"/>
                  </a:xfrm>
                  <a:prstGeom prst="rect">
                    <a:avLst/>
                  </a:prstGeom>
                  <a:noFill/>
                  <a:ln w="9360" cap="sq">
                    <a:solidFill>
                      <a:srgbClr val="86868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63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24" y="2346"/>
                    <a:ext cx="143" cy="143"/>
                  </a:xfrm>
                  <a:prstGeom prst="rect">
                    <a:avLst/>
                  </a:prstGeom>
                  <a:noFill/>
                  <a:ln w="9360" cap="sq">
                    <a:solidFill>
                      <a:srgbClr val="86868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64" name="Text Box 2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68" y="2346"/>
                    <a:ext cx="143" cy="143"/>
                  </a:xfrm>
                  <a:prstGeom prst="rect">
                    <a:avLst/>
                  </a:prstGeom>
                  <a:noFill/>
                  <a:ln w="9360" cap="sq">
                    <a:solidFill>
                      <a:srgbClr val="86868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65" name="Text Box 2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68" y="2058"/>
                    <a:ext cx="143" cy="143"/>
                  </a:xfrm>
                  <a:prstGeom prst="rect">
                    <a:avLst/>
                  </a:prstGeom>
                  <a:noFill/>
                  <a:ln w="9360" cap="sq">
                    <a:solidFill>
                      <a:srgbClr val="86868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66" name="Text Box 2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12" y="2058"/>
                    <a:ext cx="143" cy="143"/>
                  </a:xfrm>
                  <a:prstGeom prst="rect">
                    <a:avLst/>
                  </a:prstGeom>
                  <a:noFill/>
                  <a:ln w="9360" cap="sq">
                    <a:solidFill>
                      <a:srgbClr val="86868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67" name="Text Box 2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12" y="2202"/>
                    <a:ext cx="143" cy="143"/>
                  </a:xfrm>
                  <a:prstGeom prst="rect">
                    <a:avLst/>
                  </a:prstGeom>
                  <a:noFill/>
                  <a:ln w="9360" cap="sq">
                    <a:solidFill>
                      <a:srgbClr val="86868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68" name="Text Box 2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12" y="2346"/>
                    <a:ext cx="143" cy="143"/>
                  </a:xfrm>
                  <a:prstGeom prst="rect">
                    <a:avLst/>
                  </a:prstGeom>
                  <a:noFill/>
                  <a:ln w="9360" cap="sq">
                    <a:solidFill>
                      <a:srgbClr val="86868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0869" name="Freeform 213"/>
                <p:cNvSpPr>
                  <a:spLocks noChangeArrowheads="1"/>
                </p:cNvSpPr>
                <p:nvPr/>
              </p:nvSpPr>
              <p:spPr bwMode="auto">
                <a:xfrm>
                  <a:off x="4536" y="2058"/>
                  <a:ext cx="713" cy="141"/>
                </a:xfrm>
                <a:custGeom>
                  <a:avLst/>
                  <a:gdLst/>
                  <a:ahLst/>
                  <a:cxnLst>
                    <a:cxn ang="0">
                      <a:pos x="0" y="142"/>
                    </a:cxn>
                    <a:cxn ang="0">
                      <a:pos x="141" y="141"/>
                    </a:cxn>
                    <a:cxn ang="0">
                      <a:pos x="285" y="0"/>
                    </a:cxn>
                    <a:cxn ang="0">
                      <a:pos x="714" y="0"/>
                    </a:cxn>
                  </a:cxnLst>
                  <a:rect l="0" t="0" r="r" b="b"/>
                  <a:pathLst>
                    <a:path w="714" h="142">
                      <a:moveTo>
                        <a:pt x="0" y="142"/>
                      </a:moveTo>
                      <a:lnTo>
                        <a:pt x="141" y="141"/>
                      </a:lnTo>
                      <a:lnTo>
                        <a:pt x="285" y="0"/>
                      </a:lnTo>
                      <a:lnTo>
                        <a:pt x="714" y="0"/>
                      </a:lnTo>
                    </a:path>
                  </a:pathLst>
                </a:custGeom>
                <a:noFill/>
                <a:ln w="15840" cap="sq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870" name="Line 214"/>
                <p:cNvSpPr>
                  <a:spLocks noChangeShapeType="1"/>
                </p:cNvSpPr>
                <p:nvPr/>
              </p:nvSpPr>
              <p:spPr bwMode="auto">
                <a:xfrm>
                  <a:off x="4539" y="2343"/>
                  <a:ext cx="716" cy="0"/>
                </a:xfrm>
                <a:prstGeom prst="line">
                  <a:avLst/>
                </a:prstGeom>
                <a:noFill/>
                <a:ln w="158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0871" name="Text Box 215"/>
              <p:cNvSpPr txBox="1">
                <a:spLocks noChangeArrowheads="1"/>
              </p:cNvSpPr>
              <p:nvPr/>
            </p:nvSpPr>
            <p:spPr bwMode="auto">
              <a:xfrm>
                <a:off x="4224" y="2058"/>
                <a:ext cx="275" cy="114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ts val="75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2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SDA</a:t>
                </a:r>
              </a:p>
            </p:txBody>
          </p:sp>
          <p:sp>
            <p:nvSpPr>
              <p:cNvPr id="70872" name="Text Box 216"/>
              <p:cNvSpPr txBox="1">
                <a:spLocks noChangeArrowheads="1"/>
              </p:cNvSpPr>
              <p:nvPr/>
            </p:nvSpPr>
            <p:spPr bwMode="auto">
              <a:xfrm>
                <a:off x="4224" y="2352"/>
                <a:ext cx="275" cy="114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ts val="75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2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SCL</a:t>
                </a:r>
              </a:p>
            </p:txBody>
          </p:sp>
        </p:grpSp>
        <p:sp>
          <p:nvSpPr>
            <p:cNvPr id="70873" name="Text Box 217"/>
            <p:cNvSpPr txBox="1">
              <a:spLocks noChangeArrowheads="1"/>
            </p:cNvSpPr>
            <p:nvPr/>
          </p:nvSpPr>
          <p:spPr bwMode="auto">
            <a:xfrm>
              <a:off x="756" y="2544"/>
              <a:ext cx="701" cy="114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Start condition</a:t>
              </a:r>
            </a:p>
          </p:txBody>
        </p:sp>
        <p:sp>
          <p:nvSpPr>
            <p:cNvPr id="70874" name="Text Box 218"/>
            <p:cNvSpPr txBox="1">
              <a:spLocks noChangeArrowheads="1"/>
            </p:cNvSpPr>
            <p:nvPr/>
          </p:nvSpPr>
          <p:spPr bwMode="auto">
            <a:xfrm>
              <a:off x="2034" y="2544"/>
              <a:ext cx="701" cy="114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Sending 0</a:t>
              </a:r>
            </a:p>
          </p:txBody>
        </p:sp>
        <p:sp>
          <p:nvSpPr>
            <p:cNvPr id="70875" name="Text Box 219"/>
            <p:cNvSpPr txBox="1">
              <a:spLocks noChangeArrowheads="1"/>
            </p:cNvSpPr>
            <p:nvPr/>
          </p:nvSpPr>
          <p:spPr bwMode="auto">
            <a:xfrm>
              <a:off x="3198" y="2544"/>
              <a:ext cx="701" cy="114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Sending 1</a:t>
              </a:r>
            </a:p>
          </p:txBody>
        </p:sp>
        <p:sp>
          <p:nvSpPr>
            <p:cNvPr id="70876" name="Text Box 220"/>
            <p:cNvSpPr txBox="1">
              <a:spLocks noChangeArrowheads="1"/>
            </p:cNvSpPr>
            <p:nvPr/>
          </p:nvSpPr>
          <p:spPr bwMode="auto">
            <a:xfrm>
              <a:off x="4536" y="2544"/>
              <a:ext cx="701" cy="114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Stop condition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BEC305B3-6AE2-4BB5-A0F5-DD058B6D4940}" type="slidenum">
              <a:rPr lang="en-US"/>
              <a:pPr/>
              <a:t>14</a:t>
            </a:fld>
            <a:endParaRPr lang="en-US"/>
          </a:p>
        </p:txBody>
      </p:sp>
      <p:sp>
        <p:nvSpPr>
          <p:cNvPr id="716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Serial protocols: CAN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1450" y="1476375"/>
            <a:ext cx="8667750" cy="4667250"/>
          </a:xfrm>
          <a:ln/>
        </p:spPr>
        <p:txBody>
          <a:bodyPr/>
          <a:lstStyle/>
          <a:p>
            <a:pPr marL="341313" indent="-341313"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CAN (Controller area network)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Protocol for real-time applications 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Developed by Robert Bosch GmbH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Originally for communication among components of cars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Applications now using CAN include:</a:t>
            </a:r>
          </a:p>
          <a:p>
            <a:pPr lvl="2"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elevator controllers, copiers, telescopes, production-line control systems, and medical instruments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Data transfer rates up to 1 Mbit/s and 11-bit addressing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Common devices interfacing with CAN:</a:t>
            </a:r>
          </a:p>
          <a:p>
            <a:pPr lvl="2">
              <a:spcBef>
                <a:spcPts val="4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8051-compatible 8592 processor and standalone CAN controllers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Actual physical design of CAN bus not specified in protocol</a:t>
            </a:r>
          </a:p>
          <a:p>
            <a:pPr lvl="2">
              <a:spcBef>
                <a:spcPts val="4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Requires devices to transmit/detect dominant and recessive signals to/from bus</a:t>
            </a:r>
          </a:p>
          <a:p>
            <a:pPr lvl="2">
              <a:spcBef>
                <a:spcPts val="4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e.g., ‘1’ = dominant, ‘0’ = recessive if single data wire used</a:t>
            </a:r>
          </a:p>
          <a:p>
            <a:pPr lvl="2">
              <a:spcBef>
                <a:spcPts val="4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Bus guarantees dominant signal prevails over recessive signal if asserted simultaneously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70E55BB2-C90E-4044-B929-3FE017AFDD1D}" type="slidenum">
              <a:rPr lang="en-US"/>
              <a:pPr/>
              <a:t>15</a:t>
            </a:fld>
            <a:endParaRPr lang="en-US"/>
          </a:p>
        </p:txBody>
      </p:sp>
      <p:sp>
        <p:nvSpPr>
          <p:cNvPr id="727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Serial protocols: FireWire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19075" y="1447800"/>
            <a:ext cx="8753475" cy="4657725"/>
          </a:xfrm>
          <a:ln/>
        </p:spPr>
        <p:txBody>
          <a:bodyPr/>
          <a:lstStyle/>
          <a:p>
            <a:pPr marL="341313" indent="-341313"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FireWire (a.k.a. I-Link, Lynx, IEEE 1394)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High-performance serial bus developed by Apple Computer Inc.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Designed for interfacing independent electronic components</a:t>
            </a:r>
          </a:p>
          <a:p>
            <a:pPr lvl="2">
              <a:spcBef>
                <a:spcPts val="4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e.g., Desktop, scanner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Data transfer rates from 12.5 to 400 Mbits/s, 64-bit addressing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Plug-and-play capabilities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Packet-based layered design structure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Applications using FireWire include:</a:t>
            </a:r>
          </a:p>
          <a:p>
            <a:pPr lvl="2">
              <a:spcBef>
                <a:spcPts val="4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disk drives, printers, scanners, cameras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Capable of supporting a LAN similar to Ethernet</a:t>
            </a:r>
          </a:p>
          <a:p>
            <a:pPr lvl="2">
              <a:spcBef>
                <a:spcPts val="4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64-bit address: </a:t>
            </a:r>
          </a:p>
          <a:p>
            <a:pPr lvl="3"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10 bits for network ids</a:t>
            </a:r>
            <a:r>
              <a:rPr lang="en-US" sz="1400"/>
              <a:t>,  </a:t>
            </a:r>
            <a:r>
              <a:rPr lang="en-US" sz="1600"/>
              <a:t>1023 subnetworks</a:t>
            </a:r>
          </a:p>
          <a:p>
            <a:pPr lvl="3"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6 bits for node ids, </a:t>
            </a:r>
            <a:r>
              <a:rPr lang="en-US" sz="1400"/>
              <a:t>e</a:t>
            </a:r>
            <a:r>
              <a:rPr lang="en-US" sz="1600"/>
              <a:t>ach subnetwork can have 63 nodes</a:t>
            </a:r>
          </a:p>
          <a:p>
            <a:pPr lvl="3"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48 bits for memory address, each node can have</a:t>
            </a:r>
            <a:r>
              <a:rPr lang="en-US" sz="1400"/>
              <a:t> </a:t>
            </a:r>
            <a:r>
              <a:rPr lang="en-US" sz="1600"/>
              <a:t>281 terabytes</a:t>
            </a:r>
            <a:r>
              <a:rPr lang="en-US" sz="1400"/>
              <a:t> </a:t>
            </a:r>
            <a:r>
              <a:rPr lang="en-US" sz="1600"/>
              <a:t>of distinct</a:t>
            </a:r>
            <a:r>
              <a:rPr lang="en-US" sz="1400"/>
              <a:t> </a:t>
            </a:r>
            <a:r>
              <a:rPr lang="en-US" sz="1600"/>
              <a:t>locations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83C936FE-F464-4111-B232-39D6D0BC4DC6}" type="slidenum">
              <a:rPr lang="en-US"/>
              <a:pPr/>
              <a:t>16</a:t>
            </a:fld>
            <a:endParaRPr lang="en-US"/>
          </a:p>
        </p:txBody>
      </p:sp>
      <p:sp>
        <p:nvSpPr>
          <p:cNvPr id="737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Serial protocols: USB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82000" cy="4495800"/>
          </a:xfrm>
          <a:ln/>
        </p:spPr>
        <p:txBody>
          <a:bodyPr/>
          <a:lstStyle/>
          <a:p>
            <a:pPr marL="341313" indent="-341313"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USB (Universal Serial Bus)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Easier connection between PC and monitors, printers, digital speakers, modems, scanners, digital cameras, joysticks, multimedia game equipment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2 data rates:</a:t>
            </a:r>
          </a:p>
          <a:p>
            <a:pPr lvl="2">
              <a:spcBef>
                <a:spcPts val="4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12 Mbps for increased bandwidth devices</a:t>
            </a:r>
          </a:p>
          <a:p>
            <a:pPr lvl="2">
              <a:spcBef>
                <a:spcPts val="4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1.5 Mbps for lower-speed devices (joysticks, game pads)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Tiered star topology can be used</a:t>
            </a:r>
          </a:p>
          <a:p>
            <a:pPr lvl="2">
              <a:spcBef>
                <a:spcPts val="4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One USB device (hub) connected to PC</a:t>
            </a:r>
          </a:p>
          <a:p>
            <a:pPr lvl="3">
              <a:spcBef>
                <a:spcPts val="3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/>
              <a:t>hub can be embedded in devices like monitor, printer, or keyboard or can be standalone</a:t>
            </a:r>
          </a:p>
          <a:p>
            <a:pPr lvl="2">
              <a:spcBef>
                <a:spcPts val="4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Multiple USB devices can be connected to hub</a:t>
            </a:r>
          </a:p>
          <a:p>
            <a:pPr lvl="2">
              <a:spcBef>
                <a:spcPts val="4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Up to 127 devices can be connected like this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USB host controller </a:t>
            </a:r>
          </a:p>
          <a:p>
            <a:pPr lvl="2">
              <a:spcBef>
                <a:spcPts val="4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Manages and controls bandwidth and driver software required by each peripheral</a:t>
            </a:r>
          </a:p>
          <a:p>
            <a:pPr lvl="2">
              <a:spcBef>
                <a:spcPts val="4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Dynamically allocates power downstream according to devices connected/disconnected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E5EFCC3C-39B5-4C60-90E9-B2F04EC9563E}" type="slidenum">
              <a:rPr lang="en-US"/>
              <a:pPr/>
              <a:t>17</a:t>
            </a:fld>
            <a:endParaRPr lang="en-US"/>
          </a:p>
        </p:txBody>
      </p:sp>
      <p:sp>
        <p:nvSpPr>
          <p:cNvPr id="747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Parallel protocols: PCI Bus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924050"/>
            <a:ext cx="8458200" cy="3857625"/>
          </a:xfrm>
          <a:ln/>
        </p:spPr>
        <p:txBody>
          <a:bodyPr/>
          <a:lstStyle/>
          <a:p>
            <a:pPr marL="341313" indent="-341313"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PCI Bus (Peripheral Component Interconnect)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High performance bus originated at Intel in the early 1990’s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Standard adopted by industry and administered by PCISIG (PCI Special Interest Group)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Interconnects chips, expansion boards, processor memory subsystems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Data transfer rates of 127.2 to 508.6 Mbits/s and 32-bit addressing</a:t>
            </a:r>
          </a:p>
          <a:p>
            <a:pPr lvl="2">
              <a:spcBef>
                <a:spcPts val="4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Later extended to 64-bit while maintaining compatibility with 32-bit schemes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Synchronous bus architecture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Multiplexed data/address 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C1D56DB2-878D-4645-BE83-FD305F850FC3}" type="slidenum">
              <a:rPr lang="en-US"/>
              <a:pPr/>
              <a:t>18</a:t>
            </a:fld>
            <a:endParaRPr lang="en-US"/>
          </a:p>
        </p:txBody>
      </p:sp>
      <p:sp>
        <p:nvSpPr>
          <p:cNvPr id="757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90389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Parallel protocols: ARM Bus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905000"/>
            <a:ext cx="8382000" cy="3867150"/>
          </a:xfrm>
          <a:ln/>
        </p:spPr>
        <p:txBody>
          <a:bodyPr/>
          <a:lstStyle/>
          <a:p>
            <a:pPr marL="341313" indent="-341313"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ARM Bus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Designed and used internally by ARM Corporation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Interfaces with ARM line of processors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Many IC design companies have own bus protocol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Data transfer rate is a function of clock speed</a:t>
            </a:r>
          </a:p>
          <a:p>
            <a:pPr lvl="2">
              <a:spcBef>
                <a:spcPts val="4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If clock speed of bus is X, transfer rate = 16 x X bits/s 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32-bit addressing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035602DE-8E6C-4879-AAB1-1AF4FF18DDDA}" type="slidenum">
              <a:rPr lang="en-US"/>
              <a:pPr/>
              <a:t>19</a:t>
            </a:fld>
            <a:endParaRPr lang="en-US"/>
          </a:p>
        </p:txBody>
      </p:sp>
      <p:sp>
        <p:nvSpPr>
          <p:cNvPr id="768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Wireless protocols: IrDA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82000" cy="44958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IrDA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Protocol suite that supports short-range point-to-point infrared data transmission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Created and promoted by the Infrared Data Association (IrDA)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Data transfer rate of 9.6 kbps and 4 Mbps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IrDA hardware deployed in notebook computers, printers, PDAs, digital cameras, public phones, cell phones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Lack of suitable drivers has slowed use by applications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Windows 2000/98 now include support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Becoming available on popular embedded OS’s</a:t>
            </a:r>
          </a:p>
          <a:p>
            <a:pPr marL="741363" lvl="1" indent="-28416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6">
            <a:extLst>
              <a:ext uri="{FF2B5EF4-FFF2-40B4-BE49-F238E27FC236}">
                <a16:creationId xmlns:a16="http://schemas.microsoft.com/office/drawing/2014/main" id="{81CC37BD-586D-4929-97F0-6942903A3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211" y="2959551"/>
            <a:ext cx="1621631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9" name="Picture 19" descr="a">
            <a:extLst>
              <a:ext uri="{FF2B5EF4-FFF2-40B4-BE49-F238E27FC236}">
                <a16:creationId xmlns:a16="http://schemas.microsoft.com/office/drawing/2014/main" id="{B3C03AE1-3EC3-4130-A8A3-D9BE8D6EE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545" y="1883055"/>
            <a:ext cx="2807494" cy="370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77" name="Rectangle 17">
            <a:extLst>
              <a:ext uri="{FF2B5EF4-FFF2-40B4-BE49-F238E27FC236}">
                <a16:creationId xmlns:a16="http://schemas.microsoft.com/office/drawing/2014/main" id="{CF864BB9-A400-4544-B0BE-36D387BF5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151" y="4701603"/>
            <a:ext cx="685800" cy="19101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650" b="1" dirty="0">
                <a:solidFill>
                  <a:schemeClr val="bg1"/>
                </a:solidFill>
              </a:rPr>
              <a:t>云存储</a:t>
            </a:r>
            <a:endParaRPr lang="en-US" altLang="zh-CN" sz="1650" b="1" dirty="0">
              <a:solidFill>
                <a:schemeClr val="bg1"/>
              </a:solidFill>
            </a:endParaRPr>
          </a:p>
        </p:txBody>
      </p:sp>
      <p:sp>
        <p:nvSpPr>
          <p:cNvPr id="348180" name="Rectangle 20">
            <a:extLst>
              <a:ext uri="{FF2B5EF4-FFF2-40B4-BE49-F238E27FC236}">
                <a16:creationId xmlns:a16="http://schemas.microsoft.com/office/drawing/2014/main" id="{C0F1D44B-B550-40E2-8B84-4BC9D525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80" y="4155858"/>
            <a:ext cx="685800" cy="19101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650" b="1" dirty="0">
                <a:solidFill>
                  <a:schemeClr val="bg1"/>
                </a:solidFill>
              </a:rPr>
              <a:t>磁盘</a:t>
            </a:r>
            <a:endParaRPr lang="en-US" altLang="zh-CN" sz="1650" b="1" dirty="0">
              <a:solidFill>
                <a:schemeClr val="bg1"/>
              </a:solidFill>
            </a:endParaRPr>
          </a:p>
        </p:txBody>
      </p:sp>
      <p:sp>
        <p:nvSpPr>
          <p:cNvPr id="348181" name="Rectangle 21">
            <a:extLst>
              <a:ext uri="{FF2B5EF4-FFF2-40B4-BE49-F238E27FC236}">
                <a16:creationId xmlns:a16="http://schemas.microsoft.com/office/drawing/2014/main" id="{81FF7CB1-8CC1-4E4E-81D6-8221E0BFE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67" y="3646495"/>
            <a:ext cx="1143000" cy="15462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650" dirty="0"/>
              <a:t>固态硬盘</a:t>
            </a:r>
            <a:endParaRPr lang="en-US" altLang="zh-CN" sz="1650" dirty="0"/>
          </a:p>
        </p:txBody>
      </p:sp>
      <p:sp>
        <p:nvSpPr>
          <p:cNvPr id="348182" name="Rectangle 22">
            <a:extLst>
              <a:ext uri="{FF2B5EF4-FFF2-40B4-BE49-F238E27FC236}">
                <a16:creationId xmlns:a16="http://schemas.microsoft.com/office/drawing/2014/main" id="{9DFD4315-33AD-4633-A54D-BFA6AF1A9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076" y="3082558"/>
            <a:ext cx="1123950" cy="2182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1500" dirty="0"/>
              <a:t>Emerging NVM</a:t>
            </a:r>
          </a:p>
        </p:txBody>
      </p:sp>
      <p:sp>
        <p:nvSpPr>
          <p:cNvPr id="348183" name="Rectangle 23">
            <a:extLst>
              <a:ext uri="{FF2B5EF4-FFF2-40B4-BE49-F238E27FC236}">
                <a16:creationId xmlns:a16="http://schemas.microsoft.com/office/drawing/2014/main" id="{E085B85C-D839-4585-9D2B-665C68959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442" y="2618675"/>
            <a:ext cx="676275" cy="2182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650" b="1" dirty="0">
                <a:solidFill>
                  <a:schemeClr val="bg1"/>
                </a:solidFill>
              </a:rPr>
              <a:t>内存</a:t>
            </a:r>
            <a:endParaRPr lang="en-US" altLang="zh-CN" sz="1650" b="1" dirty="0">
              <a:solidFill>
                <a:schemeClr val="bg1"/>
              </a:solidFill>
            </a:endParaRPr>
          </a:p>
        </p:txBody>
      </p:sp>
      <p:sp>
        <p:nvSpPr>
          <p:cNvPr id="348184" name="Rectangle 24">
            <a:extLst>
              <a:ext uri="{FF2B5EF4-FFF2-40B4-BE49-F238E27FC236}">
                <a16:creationId xmlns:a16="http://schemas.microsoft.com/office/drawing/2014/main" id="{0DC8F0AD-588C-45E1-B1F2-29A91469A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308" y="2154791"/>
            <a:ext cx="597694" cy="2182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500" b="1" dirty="0">
                <a:solidFill>
                  <a:schemeClr val="bg1"/>
                </a:solidFill>
              </a:rPr>
              <a:t>缓存</a:t>
            </a:r>
            <a:endParaRPr lang="en-US" altLang="zh-CN" sz="1500" b="1" dirty="0">
              <a:solidFill>
                <a:schemeClr val="bg1"/>
              </a:solidFill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2C1920F2-0A4D-45AF-96E9-A43617A62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为什么需要新型的非易失性存储器</a:t>
            </a:r>
          </a:p>
        </p:txBody>
      </p:sp>
      <p:grpSp>
        <p:nvGrpSpPr>
          <p:cNvPr id="6150" name="Group 83">
            <a:extLst>
              <a:ext uri="{FF2B5EF4-FFF2-40B4-BE49-F238E27FC236}">
                <a16:creationId xmlns:a16="http://schemas.microsoft.com/office/drawing/2014/main" id="{0A04E76C-C3FC-4D14-982A-F0FCDE734C0B}"/>
              </a:ext>
            </a:extLst>
          </p:cNvPr>
          <p:cNvGrpSpPr>
            <a:grpSpLocks/>
          </p:cNvGrpSpPr>
          <p:nvPr/>
        </p:nvGrpSpPr>
        <p:grpSpPr bwMode="auto">
          <a:xfrm>
            <a:off x="7496498" y="1778046"/>
            <a:ext cx="1412949" cy="798910"/>
            <a:chOff x="4064" y="506"/>
            <a:chExt cx="1208" cy="920"/>
          </a:xfrm>
        </p:grpSpPr>
        <p:sp>
          <p:nvSpPr>
            <p:cNvPr id="348235" name="Rectangle 75">
              <a:extLst>
                <a:ext uri="{FF2B5EF4-FFF2-40B4-BE49-F238E27FC236}">
                  <a16:creationId xmlns:a16="http://schemas.microsoft.com/office/drawing/2014/main" id="{A349D2C1-2A8B-4E4F-98EF-57762EBFA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" y="506"/>
              <a:ext cx="1200" cy="920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500"/>
            </a:p>
          </p:txBody>
        </p:sp>
        <p:grpSp>
          <p:nvGrpSpPr>
            <p:cNvPr id="6171" name="Group 71">
              <a:extLst>
                <a:ext uri="{FF2B5EF4-FFF2-40B4-BE49-F238E27FC236}">
                  <a16:creationId xmlns:a16="http://schemas.microsoft.com/office/drawing/2014/main" id="{57E1151A-A15E-4983-878D-C9E6F13FFD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4" y="510"/>
              <a:ext cx="1208" cy="912"/>
              <a:chOff x="4064" y="510"/>
              <a:chExt cx="1208" cy="912"/>
            </a:xfrm>
          </p:grpSpPr>
          <p:pic>
            <p:nvPicPr>
              <p:cNvPr id="6174" name="Picture 6">
                <a:extLst>
                  <a:ext uri="{FF2B5EF4-FFF2-40B4-BE49-F238E27FC236}">
                    <a16:creationId xmlns:a16="http://schemas.microsoft.com/office/drawing/2014/main" id="{26EC03F4-CE11-482D-852A-4A18B3B690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5" y="578"/>
                <a:ext cx="678" cy="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75" name="Rectangle 65">
                <a:extLst>
                  <a:ext uri="{FF2B5EF4-FFF2-40B4-BE49-F238E27FC236}">
                    <a16:creationId xmlns:a16="http://schemas.microsoft.com/office/drawing/2014/main" id="{346A00CC-1DD7-4254-83D9-B6B47FEC8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5" y="1166"/>
                <a:ext cx="957" cy="248"/>
              </a:xfrm>
              <a:prstGeom prst="rect">
                <a:avLst/>
              </a:prstGeom>
              <a:solidFill>
                <a:srgbClr val="025A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 dirty="0"/>
                  <a:t>1ns</a:t>
                </a:r>
                <a:endParaRPr lang="zh-CN" altLang="en-US" sz="1200" dirty="0"/>
              </a:p>
            </p:txBody>
          </p:sp>
          <p:sp>
            <p:nvSpPr>
              <p:cNvPr id="6176" name="Rectangle 66">
                <a:extLst>
                  <a:ext uri="{FF2B5EF4-FFF2-40B4-BE49-F238E27FC236}">
                    <a16:creationId xmlns:a16="http://schemas.microsoft.com/office/drawing/2014/main" id="{483A8C45-C425-4E7B-9A35-296A31DFB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" y="510"/>
                <a:ext cx="1208" cy="912"/>
              </a:xfrm>
              <a:prstGeom prst="rect">
                <a:avLst/>
              </a:prstGeom>
              <a:noFill/>
              <a:ln w="28575" algn="ctr">
                <a:solidFill>
                  <a:srgbClr val="025A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sz="1500"/>
              </a:p>
            </p:txBody>
          </p:sp>
          <p:sp>
            <p:nvSpPr>
              <p:cNvPr id="6177" name="Rectangle 67">
                <a:extLst>
                  <a:ext uri="{FF2B5EF4-FFF2-40B4-BE49-F238E27FC236}">
                    <a16:creationId xmlns:a16="http://schemas.microsoft.com/office/drawing/2014/main" id="{4B214486-E4D3-44B4-A0CD-2A4F5A7E9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" y="1166"/>
                <a:ext cx="254" cy="256"/>
              </a:xfrm>
              <a:prstGeom prst="rect">
                <a:avLst/>
              </a:prstGeom>
              <a:solidFill>
                <a:srgbClr val="025A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sz="1500"/>
              </a:p>
            </p:txBody>
          </p:sp>
          <p:pic>
            <p:nvPicPr>
              <p:cNvPr id="6178" name="Picture 68" descr="Picture1">
                <a:extLst>
                  <a:ext uri="{FF2B5EF4-FFF2-40B4-BE49-F238E27FC236}">
                    <a16:creationId xmlns:a16="http://schemas.microsoft.com/office/drawing/2014/main" id="{ED8E81D2-C972-4809-B4E9-5F3270C0C3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8" y="1188"/>
                <a:ext cx="21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172" name="Rectangle 77">
              <a:extLst>
                <a:ext uri="{FF2B5EF4-FFF2-40B4-BE49-F238E27FC236}">
                  <a16:creationId xmlns:a16="http://schemas.microsoft.com/office/drawing/2014/main" id="{6310E7A2-F717-472A-A65E-9B261C05F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520"/>
              <a:ext cx="408" cy="136"/>
            </a:xfrm>
            <a:prstGeom prst="rect">
              <a:avLst/>
            </a:prstGeom>
            <a:solidFill>
              <a:srgbClr val="025A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SRAM</a:t>
              </a:r>
            </a:p>
          </p:txBody>
        </p:sp>
        <p:sp>
          <p:nvSpPr>
            <p:cNvPr id="6173" name="Rectangle 78">
              <a:extLst>
                <a:ext uri="{FF2B5EF4-FFF2-40B4-BE49-F238E27FC236}">
                  <a16:creationId xmlns:a16="http://schemas.microsoft.com/office/drawing/2014/main" id="{EC6A59DA-870F-45D9-8ECF-D3752486A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520"/>
              <a:ext cx="408" cy="136"/>
            </a:xfrm>
            <a:prstGeom prst="rect">
              <a:avLst/>
            </a:prstGeom>
            <a:solidFill>
              <a:srgbClr val="025A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dirty="0"/>
                <a:t>SRAM</a:t>
              </a:r>
            </a:p>
          </p:txBody>
        </p:sp>
      </p:grpSp>
      <p:grpSp>
        <p:nvGrpSpPr>
          <p:cNvPr id="6151" name="Group 82">
            <a:extLst>
              <a:ext uri="{FF2B5EF4-FFF2-40B4-BE49-F238E27FC236}">
                <a16:creationId xmlns:a16="http://schemas.microsoft.com/office/drawing/2014/main" id="{0AB19CFF-46F0-449B-BB7D-0057CB5A3FB9}"/>
              </a:ext>
            </a:extLst>
          </p:cNvPr>
          <p:cNvGrpSpPr>
            <a:grpSpLocks/>
          </p:cNvGrpSpPr>
          <p:nvPr/>
        </p:nvGrpSpPr>
        <p:grpSpPr bwMode="auto">
          <a:xfrm>
            <a:off x="7496498" y="2843479"/>
            <a:ext cx="1412949" cy="862301"/>
            <a:chOff x="4176" y="2005"/>
            <a:chExt cx="1208" cy="993"/>
          </a:xfrm>
        </p:grpSpPr>
        <p:grpSp>
          <p:nvGrpSpPr>
            <p:cNvPr id="6161" name="Group 76">
              <a:extLst>
                <a:ext uri="{FF2B5EF4-FFF2-40B4-BE49-F238E27FC236}">
                  <a16:creationId xmlns:a16="http://schemas.microsoft.com/office/drawing/2014/main" id="{185A749E-327A-4C6B-B62E-78E990F9D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005"/>
              <a:ext cx="1208" cy="993"/>
              <a:chOff x="4176" y="2005"/>
              <a:chExt cx="1208" cy="993"/>
            </a:xfrm>
          </p:grpSpPr>
          <p:sp>
            <p:nvSpPr>
              <p:cNvPr id="348233" name="Rectangle 73">
                <a:extLst>
                  <a:ext uri="{FF2B5EF4-FFF2-40B4-BE49-F238E27FC236}">
                    <a16:creationId xmlns:a16="http://schemas.microsoft.com/office/drawing/2014/main" id="{E4180B72-FCFB-44C7-B3D8-2DBE64AA2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2073"/>
                <a:ext cx="1200" cy="920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/>
              </a:p>
            </p:txBody>
          </p:sp>
          <p:grpSp>
            <p:nvGrpSpPr>
              <p:cNvPr id="6164" name="Group 70">
                <a:extLst>
                  <a:ext uri="{FF2B5EF4-FFF2-40B4-BE49-F238E27FC236}">
                    <a16:creationId xmlns:a16="http://schemas.microsoft.com/office/drawing/2014/main" id="{7D88CE9C-C7F1-4182-B5E0-E230690C29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2005"/>
                <a:ext cx="1208" cy="993"/>
                <a:chOff x="4176" y="2005"/>
                <a:chExt cx="1208" cy="993"/>
              </a:xfrm>
            </p:grpSpPr>
            <p:pic>
              <p:nvPicPr>
                <p:cNvPr id="6165" name="Picture 58">
                  <a:extLst>
                    <a:ext uri="{FF2B5EF4-FFF2-40B4-BE49-F238E27FC236}">
                      <a16:creationId xmlns:a16="http://schemas.microsoft.com/office/drawing/2014/main" id="{925302A0-D75D-43F1-9631-99EFCF7A86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85" y="2005"/>
                  <a:ext cx="1006" cy="8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166" name="Rectangle 60">
                  <a:extLst>
                    <a:ext uri="{FF2B5EF4-FFF2-40B4-BE49-F238E27FC236}">
                      <a16:creationId xmlns:a16="http://schemas.microsoft.com/office/drawing/2014/main" id="{7351DEB7-2D05-4567-B63D-6D9EA440B5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27" y="2742"/>
                  <a:ext cx="957" cy="248"/>
                </a:xfrm>
                <a:prstGeom prst="rect">
                  <a:avLst/>
                </a:prstGeom>
                <a:solidFill>
                  <a:srgbClr val="025A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125" dirty="0"/>
                    <a:t>30ns</a:t>
                  </a:r>
                  <a:endParaRPr lang="zh-CN" altLang="en-US" sz="1125" dirty="0"/>
                </a:p>
              </p:txBody>
            </p:sp>
            <p:sp>
              <p:nvSpPr>
                <p:cNvPr id="6167" name="Rectangle 61">
                  <a:extLst>
                    <a:ext uri="{FF2B5EF4-FFF2-40B4-BE49-F238E27FC236}">
                      <a16:creationId xmlns:a16="http://schemas.microsoft.com/office/drawing/2014/main" id="{69FBB2FF-B65B-48B1-8398-39F9A37819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2086"/>
                  <a:ext cx="1208" cy="912"/>
                </a:xfrm>
                <a:prstGeom prst="rect">
                  <a:avLst/>
                </a:prstGeom>
                <a:noFill/>
                <a:ln w="28575" algn="ctr">
                  <a:solidFill>
                    <a:srgbClr val="025A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US" altLang="zh-CN" sz="1500"/>
                </a:p>
              </p:txBody>
            </p:sp>
            <p:sp>
              <p:nvSpPr>
                <p:cNvPr id="6168" name="Rectangle 62">
                  <a:extLst>
                    <a:ext uri="{FF2B5EF4-FFF2-40B4-BE49-F238E27FC236}">
                      <a16:creationId xmlns:a16="http://schemas.microsoft.com/office/drawing/2014/main" id="{4152A92C-CC8B-4309-AE8B-CC5E90928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2742"/>
                  <a:ext cx="254" cy="256"/>
                </a:xfrm>
                <a:prstGeom prst="rect">
                  <a:avLst/>
                </a:prstGeom>
                <a:solidFill>
                  <a:srgbClr val="025A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US" altLang="zh-CN" sz="1500"/>
                </a:p>
              </p:txBody>
            </p:sp>
            <p:pic>
              <p:nvPicPr>
                <p:cNvPr id="6169" name="Picture 63" descr="Picture1">
                  <a:extLst>
                    <a:ext uri="{FF2B5EF4-FFF2-40B4-BE49-F238E27FC236}">
                      <a16:creationId xmlns:a16="http://schemas.microsoft.com/office/drawing/2014/main" id="{CCF2C313-D647-490E-AB09-60A30E6D46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30" y="2764"/>
                  <a:ext cx="21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6162" name="Rectangle 79">
              <a:extLst>
                <a:ext uri="{FF2B5EF4-FFF2-40B4-BE49-F238E27FC236}">
                  <a16:creationId xmlns:a16="http://schemas.microsoft.com/office/drawing/2014/main" id="{7C6929CB-B75D-4712-8578-C8474FB13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2088"/>
              <a:ext cx="408" cy="136"/>
            </a:xfrm>
            <a:prstGeom prst="rect">
              <a:avLst/>
            </a:prstGeom>
            <a:solidFill>
              <a:srgbClr val="025A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DRAM</a:t>
              </a:r>
            </a:p>
          </p:txBody>
        </p:sp>
      </p:grpSp>
      <p:grpSp>
        <p:nvGrpSpPr>
          <p:cNvPr id="6152" name="Group 87">
            <a:extLst>
              <a:ext uri="{FF2B5EF4-FFF2-40B4-BE49-F238E27FC236}">
                <a16:creationId xmlns:a16="http://schemas.microsoft.com/office/drawing/2014/main" id="{210E12B9-C4F8-425B-9F30-0ABF9B9F64DF}"/>
              </a:ext>
            </a:extLst>
          </p:cNvPr>
          <p:cNvGrpSpPr>
            <a:grpSpLocks/>
          </p:cNvGrpSpPr>
          <p:nvPr/>
        </p:nvGrpSpPr>
        <p:grpSpPr bwMode="auto">
          <a:xfrm>
            <a:off x="7496498" y="4716432"/>
            <a:ext cx="1412949" cy="798910"/>
            <a:chOff x="3728" y="3256"/>
            <a:chExt cx="1208" cy="920"/>
          </a:xfrm>
        </p:grpSpPr>
        <p:sp>
          <p:nvSpPr>
            <p:cNvPr id="348232" name="Rectangle 72">
              <a:extLst>
                <a:ext uri="{FF2B5EF4-FFF2-40B4-BE49-F238E27FC236}">
                  <a16:creationId xmlns:a16="http://schemas.microsoft.com/office/drawing/2014/main" id="{02ABA0CA-F900-4993-B481-0C838F5E0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8" y="3256"/>
              <a:ext cx="1200" cy="920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500"/>
            </a:p>
          </p:txBody>
        </p:sp>
        <p:sp>
          <p:nvSpPr>
            <p:cNvPr id="6155" name="Rectangle 39">
              <a:extLst>
                <a:ext uri="{FF2B5EF4-FFF2-40B4-BE49-F238E27FC236}">
                  <a16:creationId xmlns:a16="http://schemas.microsoft.com/office/drawing/2014/main" id="{77F859ED-1370-4B80-8323-44B7D7B56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8" y="3262"/>
              <a:ext cx="1208" cy="912"/>
            </a:xfrm>
            <a:prstGeom prst="rect">
              <a:avLst/>
            </a:prstGeom>
            <a:noFill/>
            <a:ln w="28575" algn="ctr">
              <a:solidFill>
                <a:srgbClr val="025A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500"/>
            </a:p>
          </p:txBody>
        </p:sp>
        <p:pic>
          <p:nvPicPr>
            <p:cNvPr id="6156" name="Picture 29">
              <a:extLst>
                <a:ext uri="{FF2B5EF4-FFF2-40B4-BE49-F238E27FC236}">
                  <a16:creationId xmlns:a16="http://schemas.microsoft.com/office/drawing/2014/main" id="{5088CF08-D448-4496-8A50-A68A6A2BAF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5" y="3291"/>
              <a:ext cx="832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7" name="Rectangle 41">
              <a:extLst>
                <a:ext uri="{FF2B5EF4-FFF2-40B4-BE49-F238E27FC236}">
                  <a16:creationId xmlns:a16="http://schemas.microsoft.com/office/drawing/2014/main" id="{0AC735F1-7EB3-4F90-B89A-579448E94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8" y="3918"/>
              <a:ext cx="254" cy="256"/>
            </a:xfrm>
            <a:prstGeom prst="rect">
              <a:avLst/>
            </a:prstGeom>
            <a:solidFill>
              <a:srgbClr val="025A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500"/>
            </a:p>
          </p:txBody>
        </p:sp>
        <p:sp>
          <p:nvSpPr>
            <p:cNvPr id="6158" name="Rectangle 36">
              <a:extLst>
                <a:ext uri="{FF2B5EF4-FFF2-40B4-BE49-F238E27FC236}">
                  <a16:creationId xmlns:a16="http://schemas.microsoft.com/office/drawing/2014/main" id="{B1295080-6CC2-488F-A977-7BBFD68D4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" y="3918"/>
              <a:ext cx="957" cy="248"/>
            </a:xfrm>
            <a:prstGeom prst="rect">
              <a:avLst/>
            </a:prstGeom>
            <a:solidFill>
              <a:srgbClr val="025A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dirty="0"/>
                <a:t>&gt;10ms</a:t>
              </a:r>
              <a:endParaRPr lang="zh-CN" altLang="en-US" sz="1200" dirty="0"/>
            </a:p>
          </p:txBody>
        </p:sp>
        <p:sp>
          <p:nvSpPr>
            <p:cNvPr id="6159" name="Rectangle 80">
              <a:extLst>
                <a:ext uri="{FF2B5EF4-FFF2-40B4-BE49-F238E27FC236}">
                  <a16:creationId xmlns:a16="http://schemas.microsoft.com/office/drawing/2014/main" id="{0F5F4CC3-B3FB-46A4-A1FA-5FC24BBA4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6" y="3272"/>
              <a:ext cx="408" cy="136"/>
            </a:xfrm>
            <a:prstGeom prst="rect">
              <a:avLst/>
            </a:prstGeom>
            <a:solidFill>
              <a:srgbClr val="025A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HDD</a:t>
              </a:r>
            </a:p>
          </p:txBody>
        </p:sp>
        <p:pic>
          <p:nvPicPr>
            <p:cNvPr id="6160" name="Picture 40" descr="Picture1">
              <a:extLst>
                <a:ext uri="{FF2B5EF4-FFF2-40B4-BE49-F238E27FC236}">
                  <a16:creationId xmlns:a16="http://schemas.microsoft.com/office/drawing/2014/main" id="{A3C4A749-F2E8-46E0-BA30-0D32135C28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2" y="3940"/>
              <a:ext cx="2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53" name="Rectangle 90">
            <a:extLst>
              <a:ext uri="{FF2B5EF4-FFF2-40B4-BE49-F238E27FC236}">
                <a16:creationId xmlns:a16="http://schemas.microsoft.com/office/drawing/2014/main" id="{A1575727-2F99-40C5-9496-12093E6FF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410" y="3880037"/>
            <a:ext cx="685800" cy="685800"/>
          </a:xfrm>
          <a:prstGeom prst="rect">
            <a:avLst/>
          </a:prstGeom>
          <a:solidFill>
            <a:srgbClr val="025AA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00"/>
              <a:t>?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948" y="1895699"/>
            <a:ext cx="2916197" cy="3501592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195474" y="2620615"/>
            <a:ext cx="882533" cy="9539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48" name="椭圆 47"/>
          <p:cNvSpPr/>
          <p:nvPr/>
        </p:nvSpPr>
        <p:spPr>
          <a:xfrm>
            <a:off x="2093530" y="4410985"/>
            <a:ext cx="882533" cy="724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7" grpId="0"/>
      <p:bldP spid="348180" grpId="0"/>
      <p:bldP spid="348181" grpId="0"/>
      <p:bldP spid="348182" grpId="0"/>
      <p:bldP spid="348183" grpId="0"/>
      <p:bldP spid="348184" grpId="0"/>
      <p:bldP spid="6153" grpId="0" animBg="1"/>
      <p:bldP spid="4" grpId="0" animBg="1"/>
      <p:bldP spid="4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03EF15C9-29E1-4CD5-9366-5D9523F0126F}" type="slidenum">
              <a:rPr lang="en-US"/>
              <a:pPr/>
              <a:t>20</a:t>
            </a:fld>
            <a:endParaRPr lang="en-US"/>
          </a:p>
        </p:txBody>
      </p:sp>
      <p:sp>
        <p:nvSpPr>
          <p:cNvPr id="778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951186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Wireless protocols: Bluetooth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24025"/>
            <a:ext cx="8382000" cy="3914775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Bluetooth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New, global standard for wireless connectivity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Based on low-cost, short-range radio link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Connection established when within 10 meters of each other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No line-of-sight required</a:t>
            </a:r>
          </a:p>
          <a:p>
            <a:pPr lvl="2"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e.g., Connect to printer in another room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328306AB-CFF7-46EB-A9A7-0319C3365B7D}" type="slidenum">
              <a:rPr lang="en-US"/>
              <a:pPr/>
              <a:t>21</a:t>
            </a:fld>
            <a:endParaRPr lang="en-US"/>
          </a:p>
        </p:txBody>
      </p:sp>
      <p:sp>
        <p:nvSpPr>
          <p:cNvPr id="788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Wireless Protocols: IEEE 802.11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82000" cy="44958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IEEE 802.11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Proposed standard for wireless LANs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Specifies parameters for PHY and MAC layers of network</a:t>
            </a:r>
          </a:p>
          <a:p>
            <a:pPr lvl="2"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PHY layer</a:t>
            </a:r>
          </a:p>
          <a:p>
            <a:pPr lvl="3"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physical layer</a:t>
            </a:r>
          </a:p>
          <a:p>
            <a:pPr lvl="3"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handles transmission of data between nodes</a:t>
            </a:r>
          </a:p>
          <a:p>
            <a:pPr lvl="3"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provisions for data transfer rates of 1 or 2 Mbps</a:t>
            </a:r>
          </a:p>
          <a:p>
            <a:pPr lvl="3"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operates in 2.4 to 2.4835 GHz frequency band (RF)</a:t>
            </a:r>
          </a:p>
          <a:p>
            <a:pPr lvl="3"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or 300 to 428,000 GHz (IR)</a:t>
            </a:r>
          </a:p>
          <a:p>
            <a:pPr lvl="2"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MAC layer</a:t>
            </a:r>
          </a:p>
          <a:p>
            <a:pPr lvl="3"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medium access control layer</a:t>
            </a:r>
          </a:p>
          <a:p>
            <a:pPr lvl="3"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protocol responsible for maintaining order in shared medium</a:t>
            </a:r>
          </a:p>
          <a:p>
            <a:pPr lvl="3"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collision avoidance/detection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8D8E1FFC-5DF8-4130-A41B-5AE19EC66993}" type="slidenum">
              <a:rPr lang="en-US"/>
              <a:pPr/>
              <a:t>22</a:t>
            </a:fld>
            <a:endParaRPr lang="en-US"/>
          </a:p>
        </p:txBody>
      </p:sp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Microprocessor interfacing: interrupts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1950" y="1400175"/>
            <a:ext cx="8382000" cy="4752975"/>
          </a:xfrm>
          <a:ln/>
        </p:spPr>
        <p:txBody>
          <a:bodyPr/>
          <a:lstStyle/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What is the address (interrupt address vector) of the ISR?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Fixed interrupt</a:t>
            </a:r>
          </a:p>
          <a:p>
            <a:pPr lvl="2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Address built into microprocessor, cannot be changed</a:t>
            </a:r>
          </a:p>
          <a:p>
            <a:pPr lvl="2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Either ISR stored at address or a jump to actual ISR stored if not enough bytes available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Vectored interrupt</a:t>
            </a:r>
          </a:p>
          <a:p>
            <a:pPr lvl="2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Peripheral must provide the address</a:t>
            </a:r>
          </a:p>
          <a:p>
            <a:pPr lvl="2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Common when microprocessor has multiple peripherals connected by a system bus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Compromise: interrupt address 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3B309274-50A1-430E-81A1-EA7FF0EB894A}" type="slidenum">
              <a:rPr lang="en-US"/>
              <a:pPr/>
              <a:t>23</a:t>
            </a:fld>
            <a:endParaRPr lang="en-US"/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Interrupt-driven I/O using vectored interrupt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63650" y="1711325"/>
            <a:ext cx="6154738" cy="3971925"/>
            <a:chOff x="796" y="1078"/>
            <a:chExt cx="3877" cy="2502"/>
          </a:xfrm>
        </p:grpSpPr>
        <p:sp>
          <p:nvSpPr>
            <p:cNvPr id="29699" name="Text Box 3"/>
            <p:cNvSpPr txBox="1">
              <a:spLocks noChangeArrowheads="1"/>
            </p:cNvSpPr>
            <p:nvPr/>
          </p:nvSpPr>
          <p:spPr bwMode="auto">
            <a:xfrm>
              <a:off x="1023" y="1078"/>
              <a:ext cx="1988" cy="22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45720" tIns="9000" rIns="45720" bIns="900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1(a):</a:t>
              </a: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 μP is executing its main program.</a:t>
              </a:r>
            </a:p>
          </p:txBody>
        </p:sp>
        <p:sp>
          <p:nvSpPr>
            <p:cNvPr id="29700" name="Text Box 4"/>
            <p:cNvSpPr txBox="1">
              <a:spLocks noChangeArrowheads="1"/>
            </p:cNvSpPr>
            <p:nvPr/>
          </p:nvSpPr>
          <p:spPr bwMode="auto">
            <a:xfrm>
              <a:off x="3129" y="1078"/>
              <a:ext cx="1529" cy="302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45720" tIns="9000" rIns="45720" bIns="900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1(b)</a:t>
              </a: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: P1 receives input data in a register with address 0x8000.</a:t>
              </a:r>
            </a:p>
          </p:txBody>
        </p:sp>
        <p:sp>
          <p:nvSpPr>
            <p:cNvPr id="29701" name="Freeform 5"/>
            <p:cNvSpPr>
              <a:spLocks/>
            </p:cNvSpPr>
            <p:nvPr/>
          </p:nvSpPr>
          <p:spPr bwMode="auto">
            <a:xfrm>
              <a:off x="3166" y="1389"/>
              <a:ext cx="0" cy="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0"/>
                </a:cxn>
              </a:cxnLst>
              <a:rect l="0" t="0" r="r" b="b"/>
              <a:pathLst>
                <a:path w="1" h="280">
                  <a:moveTo>
                    <a:pt x="0" y="0"/>
                  </a:moveTo>
                  <a:lnTo>
                    <a:pt x="0" y="28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2" name="Text Box 6"/>
            <p:cNvSpPr txBox="1">
              <a:spLocks noChangeArrowheads="1"/>
            </p:cNvSpPr>
            <p:nvPr/>
          </p:nvSpPr>
          <p:spPr bwMode="auto">
            <a:xfrm>
              <a:off x="3129" y="1552"/>
              <a:ext cx="1529" cy="31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45720" tIns="9000" rIns="45720" bIns="900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2:</a:t>
              </a: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 P1 asserts </a:t>
              </a:r>
              <a:r>
                <a:rPr lang="en-US" sz="12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Int</a:t>
              </a: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 to request servicing by the microprocessor.</a:t>
              </a:r>
            </a:p>
          </p:txBody>
        </p:sp>
        <p:sp>
          <p:nvSpPr>
            <p:cNvPr id="29703" name="Text Box 7"/>
            <p:cNvSpPr txBox="1">
              <a:spLocks noChangeArrowheads="1"/>
            </p:cNvSpPr>
            <p:nvPr/>
          </p:nvSpPr>
          <p:spPr bwMode="auto">
            <a:xfrm>
              <a:off x="1023" y="1704"/>
              <a:ext cx="1988" cy="464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45720" tIns="9000" rIns="45720" bIns="900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3:</a:t>
              </a: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 After completing instruction at 100, μP sees </a:t>
              </a:r>
              <a:r>
                <a:rPr lang="en-US" sz="12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Int</a:t>
              </a: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 asserted, saves the PC’s value of 100, and </a:t>
              </a:r>
              <a:r>
                <a:rPr lang="en-US" sz="1200" b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asserts </a:t>
              </a:r>
              <a:r>
                <a:rPr lang="en-US" sz="1200" b="1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Inta</a:t>
              </a: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.</a:t>
              </a:r>
            </a:p>
          </p:txBody>
        </p:sp>
        <p:sp>
          <p:nvSpPr>
            <p:cNvPr id="29704" name="Freeform 8"/>
            <p:cNvSpPr>
              <a:spLocks/>
            </p:cNvSpPr>
            <p:nvPr/>
          </p:nvSpPr>
          <p:spPr bwMode="auto">
            <a:xfrm>
              <a:off x="3012" y="1653"/>
              <a:ext cx="116" cy="93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0" y="160"/>
                </a:cxn>
              </a:cxnLst>
              <a:rect l="0" t="0" r="r" b="b"/>
              <a:pathLst>
                <a:path w="220" h="160">
                  <a:moveTo>
                    <a:pt x="220" y="0"/>
                  </a:moveTo>
                  <a:lnTo>
                    <a:pt x="0" y="16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1023" y="2425"/>
              <a:ext cx="1988" cy="575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45720" tIns="9000" rIns="45720" bIns="900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5(a):</a:t>
              </a: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 </a:t>
              </a:r>
              <a:r>
                <a:rPr lang="en-US" sz="1200" b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μP jumps to the address on the bus (16)</a:t>
              </a: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. The ISR there reads data from 0x8000, modifies the data, and writes the resulting data to 0x8001. </a:t>
              </a:r>
            </a:p>
          </p:txBody>
        </p:sp>
        <p:sp>
          <p:nvSpPr>
            <p:cNvPr id="29706" name="Text Box 10"/>
            <p:cNvSpPr txBox="1">
              <a:spLocks noChangeArrowheads="1"/>
            </p:cNvSpPr>
            <p:nvPr/>
          </p:nvSpPr>
          <p:spPr bwMode="auto">
            <a:xfrm>
              <a:off x="1023" y="3185"/>
              <a:ext cx="1988" cy="349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45720" tIns="9000" rIns="45720" bIns="900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sz="1200" i="1">
                  <a:solidFill>
                    <a:srgbClr val="000000"/>
                  </a:solidFill>
                  <a:ea typeface="宋体" charset="-122"/>
                </a:rPr>
                <a:t>6:</a:t>
              </a:r>
              <a:r>
                <a:rPr lang="zh-CN" sz="1200">
                  <a:solidFill>
                    <a:srgbClr val="000000"/>
                  </a:solidFill>
                  <a:ea typeface="宋体" charset="-122"/>
                </a:rPr>
                <a:t> The ISR returns, thus restoring PC to 100+1=101, where μP resumes executing.</a:t>
              </a:r>
            </a:p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sz="12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9707" name="Text Box 11"/>
            <p:cNvSpPr txBox="1">
              <a:spLocks noChangeArrowheads="1"/>
            </p:cNvSpPr>
            <p:nvPr/>
          </p:nvSpPr>
          <p:spPr bwMode="auto">
            <a:xfrm>
              <a:off x="3129" y="2661"/>
              <a:ext cx="1529" cy="36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45720" tIns="9000" rIns="45720" bIns="900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5(b):</a:t>
              </a: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 After being read, P1 deasserts </a:t>
              </a:r>
              <a:r>
                <a:rPr lang="en-US" sz="12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Int</a:t>
              </a: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.</a:t>
              </a:r>
            </a:p>
          </p:txBody>
        </p:sp>
        <p:sp>
          <p:nvSpPr>
            <p:cNvPr id="29708" name="Freeform 12"/>
            <p:cNvSpPr>
              <a:spLocks/>
            </p:cNvSpPr>
            <p:nvPr/>
          </p:nvSpPr>
          <p:spPr bwMode="auto">
            <a:xfrm>
              <a:off x="3012" y="2645"/>
              <a:ext cx="116" cy="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0" y="150"/>
                </a:cxn>
              </a:cxnLst>
              <a:rect l="0" t="0" r="r" b="b"/>
              <a:pathLst>
                <a:path w="220" h="150">
                  <a:moveTo>
                    <a:pt x="0" y="0"/>
                  </a:moveTo>
                  <a:lnTo>
                    <a:pt x="220" y="15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Freeform 13"/>
            <p:cNvSpPr>
              <a:spLocks/>
            </p:cNvSpPr>
            <p:nvPr/>
          </p:nvSpPr>
          <p:spPr bwMode="auto">
            <a:xfrm>
              <a:off x="2008" y="3003"/>
              <a:ext cx="0" cy="1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10"/>
                </a:cxn>
              </a:cxnLst>
              <a:rect l="0" t="0" r="r" b="b"/>
              <a:pathLst>
                <a:path w="1" h="310">
                  <a:moveTo>
                    <a:pt x="0" y="0"/>
                  </a:moveTo>
                  <a:lnTo>
                    <a:pt x="0" y="31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Freeform 14"/>
            <p:cNvSpPr>
              <a:spLocks/>
            </p:cNvSpPr>
            <p:nvPr/>
          </p:nvSpPr>
          <p:spPr bwMode="auto">
            <a:xfrm>
              <a:off x="2019" y="1305"/>
              <a:ext cx="0" cy="40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683"/>
                </a:cxn>
              </a:cxnLst>
              <a:rect l="0" t="0" r="r" b="b"/>
              <a:pathLst>
                <a:path w="1" h="683">
                  <a:moveTo>
                    <a:pt x="1" y="0"/>
                  </a:moveTo>
                  <a:lnTo>
                    <a:pt x="0" y="683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1" name="Freeform 15"/>
            <p:cNvSpPr>
              <a:spLocks/>
            </p:cNvSpPr>
            <p:nvPr/>
          </p:nvSpPr>
          <p:spPr bwMode="auto">
            <a:xfrm>
              <a:off x="892" y="1389"/>
              <a:ext cx="2" cy="219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3735"/>
                </a:cxn>
              </a:cxnLst>
              <a:rect l="0" t="0" r="r" b="b"/>
              <a:pathLst>
                <a:path w="7" h="3735">
                  <a:moveTo>
                    <a:pt x="7" y="0"/>
                  </a:moveTo>
                  <a:lnTo>
                    <a:pt x="0" y="3735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Text Box 16"/>
            <p:cNvSpPr txBox="1">
              <a:spLocks noChangeArrowheads="1"/>
            </p:cNvSpPr>
            <p:nvPr/>
          </p:nvSpPr>
          <p:spPr bwMode="auto">
            <a:xfrm rot="5400000">
              <a:off x="743" y="1176"/>
              <a:ext cx="274" cy="16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vert="eaVert"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Time</a:t>
              </a:r>
            </a:p>
          </p:txBody>
        </p:sp>
        <p:sp>
          <p:nvSpPr>
            <p:cNvPr id="29713" name="Text Box 17"/>
            <p:cNvSpPr txBox="1">
              <a:spLocks noChangeArrowheads="1"/>
            </p:cNvSpPr>
            <p:nvPr/>
          </p:nvSpPr>
          <p:spPr bwMode="auto">
            <a:xfrm>
              <a:off x="3144" y="1995"/>
              <a:ext cx="1529" cy="47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45720" tIns="9000" rIns="45720" bIns="900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4:</a:t>
              </a: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 P1 detects </a:t>
              </a:r>
              <a:r>
                <a:rPr lang="en-US" sz="12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Inta</a:t>
              </a: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 and </a:t>
              </a:r>
              <a:r>
                <a:rPr lang="en-US" sz="1200" b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puts interrupt address vector 16</a:t>
              </a: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 on the data bus.</a:t>
              </a:r>
            </a:p>
          </p:txBody>
        </p:sp>
        <p:sp>
          <p:nvSpPr>
            <p:cNvPr id="29714" name="Freeform 18"/>
            <p:cNvSpPr>
              <a:spLocks/>
            </p:cNvSpPr>
            <p:nvPr/>
          </p:nvSpPr>
          <p:spPr bwMode="auto">
            <a:xfrm>
              <a:off x="3012" y="1970"/>
              <a:ext cx="132" cy="2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0" y="350"/>
                </a:cxn>
              </a:cxnLst>
              <a:rect l="0" t="0" r="r" b="b"/>
              <a:pathLst>
                <a:path w="250" h="350">
                  <a:moveTo>
                    <a:pt x="0" y="0"/>
                  </a:moveTo>
                  <a:lnTo>
                    <a:pt x="250" y="35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Freeform 19"/>
            <p:cNvSpPr>
              <a:spLocks/>
            </p:cNvSpPr>
            <p:nvPr/>
          </p:nvSpPr>
          <p:spPr bwMode="auto">
            <a:xfrm>
              <a:off x="3012" y="2287"/>
              <a:ext cx="132" cy="210"/>
            </a:xfrm>
            <a:custGeom>
              <a:avLst/>
              <a:gdLst/>
              <a:ahLst/>
              <a:cxnLst>
                <a:cxn ang="0">
                  <a:pos x="250" y="0"/>
                </a:cxn>
                <a:cxn ang="0">
                  <a:pos x="0" y="360"/>
                </a:cxn>
              </a:cxnLst>
              <a:rect l="0" t="0" r="r" b="b"/>
              <a:pathLst>
                <a:path w="250" h="360">
                  <a:moveTo>
                    <a:pt x="250" y="0"/>
                  </a:moveTo>
                  <a:lnTo>
                    <a:pt x="0" y="360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D7B0DB5A-CF13-409B-B7BE-184D43B889A8}" type="slidenum">
              <a:rPr lang="en-US"/>
              <a:pPr/>
              <a:t>24</a:t>
            </a:fld>
            <a:endParaRPr lang="en-US"/>
          </a:p>
        </p:txBody>
      </p:sp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Interrupt-driven I/O using vectored interrupt 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40125" y="1852613"/>
            <a:ext cx="4987925" cy="2362200"/>
            <a:chOff x="2230" y="1167"/>
            <a:chExt cx="3142" cy="1488"/>
          </a:xfrm>
        </p:grpSpPr>
        <p:sp>
          <p:nvSpPr>
            <p:cNvPr id="30723" name="Rectangle 3"/>
            <p:cNvSpPr>
              <a:spLocks noChangeArrowheads="1"/>
            </p:cNvSpPr>
            <p:nvPr/>
          </p:nvSpPr>
          <p:spPr bwMode="auto">
            <a:xfrm>
              <a:off x="3745" y="1167"/>
              <a:ext cx="428" cy="1488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μP</a:t>
              </a:r>
            </a:p>
          </p:txBody>
        </p:sp>
        <p:sp>
          <p:nvSpPr>
            <p:cNvPr id="30724" name="Rectangle 4"/>
            <p:cNvSpPr>
              <a:spLocks noChangeArrowheads="1"/>
            </p:cNvSpPr>
            <p:nvPr/>
          </p:nvSpPr>
          <p:spPr bwMode="auto">
            <a:xfrm>
              <a:off x="4324" y="1960"/>
              <a:ext cx="457" cy="680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P1</a:t>
              </a:r>
            </a:p>
          </p:txBody>
        </p:sp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4878" y="1960"/>
              <a:ext cx="457" cy="678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808080"/>
                  </a:solidFill>
                  <a:ea typeface="Droid Sans Fallback" charset="0"/>
                  <a:cs typeface="Droid Sans Fallback" charset="0"/>
                </a:rPr>
                <a:t>P2</a:t>
              </a:r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4354" y="2462"/>
              <a:ext cx="376" cy="148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4907" y="2462"/>
              <a:ext cx="376" cy="148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8" name="Freeform 8"/>
            <p:cNvSpPr>
              <a:spLocks/>
            </p:cNvSpPr>
            <p:nvPr/>
          </p:nvSpPr>
          <p:spPr bwMode="auto">
            <a:xfrm>
              <a:off x="4183" y="1693"/>
              <a:ext cx="1130" cy="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427" y="0"/>
                </a:cxn>
              </a:cxnLst>
              <a:rect l="0" t="0" r="r" b="b"/>
              <a:pathLst>
                <a:path w="1427" h="2">
                  <a:moveTo>
                    <a:pt x="0" y="2"/>
                  </a:moveTo>
                  <a:lnTo>
                    <a:pt x="1427" y="0"/>
                  </a:lnTo>
                </a:path>
              </a:pathLst>
            </a:custGeom>
            <a:noFill/>
            <a:ln w="15840" cap="sq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>
              <a:off x="4560" y="1693"/>
              <a:ext cx="0" cy="259"/>
            </a:xfrm>
            <a:prstGeom prst="line">
              <a:avLst/>
            </a:prstGeom>
            <a:noFill/>
            <a:ln w="15840" cap="sq">
              <a:solidFill>
                <a:srgbClr val="96969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5110" y="1693"/>
              <a:ext cx="0" cy="259"/>
            </a:xfrm>
            <a:prstGeom prst="line">
              <a:avLst/>
            </a:prstGeom>
            <a:noFill/>
            <a:ln w="15840" cap="sq">
              <a:solidFill>
                <a:srgbClr val="96969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1" name="Text Box 11"/>
            <p:cNvSpPr txBox="1">
              <a:spLocks noChangeArrowheads="1"/>
            </p:cNvSpPr>
            <p:nvPr/>
          </p:nvSpPr>
          <p:spPr bwMode="auto">
            <a:xfrm>
              <a:off x="4768" y="1490"/>
              <a:ext cx="604" cy="18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808080"/>
                  </a:solidFill>
                  <a:ea typeface="Droid Sans Fallback" charset="0"/>
                  <a:cs typeface="Droid Sans Fallback" charset="0"/>
                </a:rPr>
                <a:t>System bus</a:t>
              </a: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>
              <a:off x="4306" y="1167"/>
              <a:ext cx="1017" cy="275"/>
            </a:xfrm>
            <a:prstGeom prst="rect">
              <a:avLst/>
            </a:prstGeom>
            <a:noFill/>
            <a:ln w="9360" cap="sq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808080"/>
                  </a:solidFill>
                  <a:ea typeface="Droid Sans Fallback" charset="0"/>
                  <a:cs typeface="Droid Sans Fallback" charset="0"/>
                </a:rPr>
                <a:t>Data memory</a:t>
              </a: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>
              <a:off x="4717" y="1439"/>
              <a:ext cx="0" cy="246"/>
            </a:xfrm>
            <a:prstGeom prst="line">
              <a:avLst/>
            </a:prstGeom>
            <a:noFill/>
            <a:ln w="15840" cap="sq">
              <a:solidFill>
                <a:srgbClr val="96969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4" name="Freeform 14"/>
            <p:cNvSpPr>
              <a:spLocks/>
            </p:cNvSpPr>
            <p:nvPr/>
          </p:nvSpPr>
          <p:spPr bwMode="auto">
            <a:xfrm>
              <a:off x="3618" y="2257"/>
              <a:ext cx="156" cy="1"/>
            </a:xfrm>
            <a:custGeom>
              <a:avLst/>
              <a:gdLst/>
              <a:ahLst/>
              <a:cxnLst>
                <a:cxn ang="0">
                  <a:pos x="196" y="3"/>
                </a:cxn>
                <a:cxn ang="0">
                  <a:pos x="0" y="0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40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5" name="Rectangle 15"/>
            <p:cNvSpPr>
              <a:spLocks noChangeArrowheads="1"/>
            </p:cNvSpPr>
            <p:nvPr/>
          </p:nvSpPr>
          <p:spPr bwMode="auto">
            <a:xfrm>
              <a:off x="4358" y="2313"/>
              <a:ext cx="398" cy="15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0x8000</a:t>
              </a:r>
            </a:p>
          </p:txBody>
        </p:sp>
        <p:sp>
          <p:nvSpPr>
            <p:cNvPr id="30736" name="Rectangle 16"/>
            <p:cNvSpPr>
              <a:spLocks noChangeArrowheads="1"/>
            </p:cNvSpPr>
            <p:nvPr/>
          </p:nvSpPr>
          <p:spPr bwMode="auto">
            <a:xfrm>
              <a:off x="4917" y="2318"/>
              <a:ext cx="380" cy="154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808080"/>
                  </a:solidFill>
                  <a:ea typeface="Droid Sans Fallback" charset="0"/>
                  <a:cs typeface="Droid Sans Fallback" charset="0"/>
                </a:rPr>
                <a:t>0x8001</a:t>
              </a:r>
            </a:p>
          </p:txBody>
        </p:sp>
        <p:sp>
          <p:nvSpPr>
            <p:cNvPr id="30737" name="Rectangle 17"/>
            <p:cNvSpPr>
              <a:spLocks noChangeArrowheads="1"/>
            </p:cNvSpPr>
            <p:nvPr/>
          </p:nvSpPr>
          <p:spPr bwMode="auto">
            <a:xfrm>
              <a:off x="2258" y="1167"/>
              <a:ext cx="1357" cy="1488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8" name="Text Box 18"/>
            <p:cNvSpPr txBox="1">
              <a:spLocks noChangeArrowheads="1"/>
            </p:cNvSpPr>
            <p:nvPr/>
          </p:nvSpPr>
          <p:spPr bwMode="auto">
            <a:xfrm>
              <a:off x="2307" y="1413"/>
              <a:ext cx="225" cy="13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808080"/>
                  </a:solidFill>
                  <a:ea typeface="Droid Sans Fallback" charset="0"/>
                  <a:cs typeface="Droid Sans Fallback" charset="0"/>
                </a:rPr>
                <a:t>16:</a:t>
              </a:r>
            </a:p>
          </p:txBody>
        </p:sp>
        <p:sp>
          <p:nvSpPr>
            <p:cNvPr id="30739" name="Text Box 19"/>
            <p:cNvSpPr txBox="1">
              <a:spLocks noChangeArrowheads="1"/>
            </p:cNvSpPr>
            <p:nvPr/>
          </p:nvSpPr>
          <p:spPr bwMode="auto">
            <a:xfrm>
              <a:off x="2591" y="1413"/>
              <a:ext cx="961" cy="14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808080"/>
                  </a:solidFill>
                  <a:ea typeface="Droid Sans Fallback" charset="0"/>
                  <a:cs typeface="Droid Sans Fallback" charset="0"/>
                </a:rPr>
                <a:t>MOV R0, 0x8000 </a:t>
              </a:r>
            </a:p>
          </p:txBody>
        </p:sp>
        <p:sp>
          <p:nvSpPr>
            <p:cNvPr id="30740" name="Text Box 20"/>
            <p:cNvSpPr txBox="1">
              <a:spLocks noChangeArrowheads="1"/>
            </p:cNvSpPr>
            <p:nvPr/>
          </p:nvSpPr>
          <p:spPr bwMode="auto">
            <a:xfrm>
              <a:off x="2284" y="1542"/>
              <a:ext cx="248" cy="13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808080"/>
                  </a:solidFill>
                  <a:ea typeface="Droid Sans Fallback" charset="0"/>
                  <a:cs typeface="Droid Sans Fallback" charset="0"/>
                </a:rPr>
                <a:t>17:</a:t>
              </a:r>
            </a:p>
          </p:txBody>
        </p:sp>
        <p:sp>
          <p:nvSpPr>
            <p:cNvPr id="30741" name="Text Box 21"/>
            <p:cNvSpPr txBox="1">
              <a:spLocks noChangeArrowheads="1"/>
            </p:cNvSpPr>
            <p:nvPr/>
          </p:nvSpPr>
          <p:spPr bwMode="auto">
            <a:xfrm>
              <a:off x="2591" y="1542"/>
              <a:ext cx="760" cy="16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808080"/>
                  </a:solidFill>
                  <a:ea typeface="Droid Sans Fallback" charset="0"/>
                  <a:cs typeface="Droid Sans Fallback" charset="0"/>
                </a:rPr>
                <a:t># modifies R0 </a:t>
              </a:r>
            </a:p>
          </p:txBody>
        </p:sp>
        <p:sp>
          <p:nvSpPr>
            <p:cNvPr id="30742" name="Text Box 22"/>
            <p:cNvSpPr txBox="1">
              <a:spLocks noChangeArrowheads="1"/>
            </p:cNvSpPr>
            <p:nvPr/>
          </p:nvSpPr>
          <p:spPr bwMode="auto">
            <a:xfrm>
              <a:off x="2295" y="1680"/>
              <a:ext cx="237" cy="14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808080"/>
                  </a:solidFill>
                  <a:ea typeface="Droid Sans Fallback" charset="0"/>
                  <a:cs typeface="Droid Sans Fallback" charset="0"/>
                </a:rPr>
                <a:t>18:</a:t>
              </a:r>
            </a:p>
          </p:txBody>
        </p:sp>
        <p:sp>
          <p:nvSpPr>
            <p:cNvPr id="30743" name="Text Box 23"/>
            <p:cNvSpPr txBox="1">
              <a:spLocks noChangeArrowheads="1"/>
            </p:cNvSpPr>
            <p:nvPr/>
          </p:nvSpPr>
          <p:spPr bwMode="auto">
            <a:xfrm>
              <a:off x="2591" y="1680"/>
              <a:ext cx="1012" cy="13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808080"/>
                  </a:solidFill>
                  <a:ea typeface="Droid Sans Fallback" charset="0"/>
                  <a:cs typeface="Droid Sans Fallback" charset="0"/>
                </a:rPr>
                <a:t>MOV 0x8001, R0 </a:t>
              </a:r>
            </a:p>
          </p:txBody>
        </p:sp>
        <p:sp>
          <p:nvSpPr>
            <p:cNvPr id="30744" name="Text Box 24"/>
            <p:cNvSpPr txBox="1">
              <a:spLocks noChangeArrowheads="1"/>
            </p:cNvSpPr>
            <p:nvPr/>
          </p:nvSpPr>
          <p:spPr bwMode="auto">
            <a:xfrm>
              <a:off x="2331" y="1820"/>
              <a:ext cx="201" cy="13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808080"/>
                  </a:solidFill>
                  <a:ea typeface="Droid Sans Fallback" charset="0"/>
                  <a:cs typeface="Droid Sans Fallback" charset="0"/>
                </a:rPr>
                <a:t>19:</a:t>
              </a:r>
            </a:p>
          </p:txBody>
        </p:sp>
        <p:sp>
          <p:nvSpPr>
            <p:cNvPr id="30745" name="Text Box 25"/>
            <p:cNvSpPr txBox="1">
              <a:spLocks noChangeArrowheads="1"/>
            </p:cNvSpPr>
            <p:nvPr/>
          </p:nvSpPr>
          <p:spPr bwMode="auto">
            <a:xfrm>
              <a:off x="2591" y="1835"/>
              <a:ext cx="1044" cy="15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808080"/>
                  </a:solidFill>
                  <a:ea typeface="Droid Sans Fallback" charset="0"/>
                  <a:cs typeface="Droid Sans Fallback" charset="0"/>
                </a:rPr>
                <a:t>RETI  # ISR return</a:t>
              </a:r>
            </a:p>
          </p:txBody>
        </p:sp>
        <p:sp>
          <p:nvSpPr>
            <p:cNvPr id="30746" name="Text Box 26"/>
            <p:cNvSpPr txBox="1">
              <a:spLocks noChangeArrowheads="1"/>
            </p:cNvSpPr>
            <p:nvPr/>
          </p:nvSpPr>
          <p:spPr bwMode="auto">
            <a:xfrm>
              <a:off x="2299" y="1292"/>
              <a:ext cx="291" cy="19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i="1">
                  <a:solidFill>
                    <a:srgbClr val="808080"/>
                  </a:solidFill>
                  <a:ea typeface="Droid Sans Fallback" charset="0"/>
                  <a:cs typeface="Droid Sans Fallback" charset="0"/>
                </a:rPr>
                <a:t>ISR </a:t>
              </a:r>
            </a:p>
          </p:txBody>
        </p:sp>
        <p:sp>
          <p:nvSpPr>
            <p:cNvPr id="30747" name="Text Box 27"/>
            <p:cNvSpPr txBox="1">
              <a:spLocks noChangeArrowheads="1"/>
            </p:cNvSpPr>
            <p:nvPr/>
          </p:nvSpPr>
          <p:spPr bwMode="auto">
            <a:xfrm>
              <a:off x="2230" y="2272"/>
              <a:ext cx="285" cy="16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100:</a:t>
              </a:r>
            </a:p>
          </p:txBody>
        </p:sp>
        <p:sp>
          <p:nvSpPr>
            <p:cNvPr id="30748" name="Text Box 28"/>
            <p:cNvSpPr txBox="1">
              <a:spLocks noChangeArrowheads="1"/>
            </p:cNvSpPr>
            <p:nvPr/>
          </p:nvSpPr>
          <p:spPr bwMode="auto">
            <a:xfrm>
              <a:off x="2278" y="2410"/>
              <a:ext cx="237" cy="13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101:</a:t>
              </a:r>
            </a:p>
          </p:txBody>
        </p:sp>
        <p:sp>
          <p:nvSpPr>
            <p:cNvPr id="30749" name="Text Box 29"/>
            <p:cNvSpPr txBox="1">
              <a:spLocks noChangeArrowheads="1"/>
            </p:cNvSpPr>
            <p:nvPr/>
          </p:nvSpPr>
          <p:spPr bwMode="auto">
            <a:xfrm>
              <a:off x="2573" y="2272"/>
              <a:ext cx="592" cy="13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instruction </a:t>
              </a:r>
            </a:p>
          </p:txBody>
        </p:sp>
        <p:sp>
          <p:nvSpPr>
            <p:cNvPr id="30750" name="Text Box 30"/>
            <p:cNvSpPr txBox="1">
              <a:spLocks noChangeArrowheads="1"/>
            </p:cNvSpPr>
            <p:nvPr/>
          </p:nvSpPr>
          <p:spPr bwMode="auto">
            <a:xfrm>
              <a:off x="2573" y="2410"/>
              <a:ext cx="608" cy="144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instruction </a:t>
              </a:r>
            </a:p>
          </p:txBody>
        </p:sp>
        <p:sp>
          <p:nvSpPr>
            <p:cNvPr id="30751" name="Text Box 31"/>
            <p:cNvSpPr txBox="1">
              <a:spLocks noChangeArrowheads="1"/>
            </p:cNvSpPr>
            <p:nvPr/>
          </p:nvSpPr>
          <p:spPr bwMode="auto">
            <a:xfrm>
              <a:off x="2355" y="1913"/>
              <a:ext cx="171" cy="14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...</a:t>
              </a:r>
            </a:p>
          </p:txBody>
        </p:sp>
        <p:sp>
          <p:nvSpPr>
            <p:cNvPr id="30752" name="Text Box 32"/>
            <p:cNvSpPr txBox="1">
              <a:spLocks noChangeArrowheads="1"/>
            </p:cNvSpPr>
            <p:nvPr/>
          </p:nvSpPr>
          <p:spPr bwMode="auto">
            <a:xfrm>
              <a:off x="2299" y="2055"/>
              <a:ext cx="795" cy="23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Main program</a:t>
              </a:r>
            </a:p>
          </p:txBody>
        </p:sp>
        <p:sp>
          <p:nvSpPr>
            <p:cNvPr id="30753" name="Text Box 33"/>
            <p:cNvSpPr txBox="1">
              <a:spLocks noChangeArrowheads="1"/>
            </p:cNvSpPr>
            <p:nvPr/>
          </p:nvSpPr>
          <p:spPr bwMode="auto">
            <a:xfrm>
              <a:off x="2343" y="2139"/>
              <a:ext cx="172" cy="14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...</a:t>
              </a:r>
            </a:p>
          </p:txBody>
        </p:sp>
        <p:sp>
          <p:nvSpPr>
            <p:cNvPr id="30754" name="Text Box 34"/>
            <p:cNvSpPr txBox="1">
              <a:spLocks noChangeArrowheads="1"/>
            </p:cNvSpPr>
            <p:nvPr/>
          </p:nvSpPr>
          <p:spPr bwMode="auto">
            <a:xfrm>
              <a:off x="2492" y="1182"/>
              <a:ext cx="929" cy="18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sz="1400">
                  <a:solidFill>
                    <a:srgbClr val="000000"/>
                  </a:solidFill>
                  <a:ea typeface="宋体" charset="-122"/>
                </a:rPr>
                <a:t>Program memory</a:t>
              </a:r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3777" y="2180"/>
              <a:ext cx="255" cy="160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PC</a:t>
              </a:r>
            </a:p>
          </p:txBody>
        </p:sp>
        <p:sp>
          <p:nvSpPr>
            <p:cNvPr id="30756" name="Rectangle 36"/>
            <p:cNvSpPr>
              <a:spLocks noChangeArrowheads="1"/>
            </p:cNvSpPr>
            <p:nvPr/>
          </p:nvSpPr>
          <p:spPr bwMode="auto">
            <a:xfrm>
              <a:off x="3783" y="2395"/>
              <a:ext cx="255" cy="15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808080"/>
                  </a:solidFill>
                  <a:ea typeface="Droid Sans Fallback" charset="0"/>
                  <a:cs typeface="Droid Sans Fallback" charset="0"/>
                </a:rPr>
                <a:t>100</a:t>
              </a:r>
            </a:p>
          </p:txBody>
        </p:sp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3924" y="1920"/>
              <a:ext cx="407" cy="292"/>
              <a:chOff x="3924" y="1920"/>
              <a:chExt cx="407" cy="292"/>
            </a:xfrm>
          </p:grpSpPr>
          <p:sp>
            <p:nvSpPr>
              <p:cNvPr id="30758" name="Freeform 38"/>
              <p:cNvSpPr>
                <a:spLocks/>
              </p:cNvSpPr>
              <p:nvPr/>
            </p:nvSpPr>
            <p:spPr bwMode="auto">
              <a:xfrm>
                <a:off x="4179" y="2094"/>
                <a:ext cx="152" cy="2"/>
              </a:xfrm>
              <a:custGeom>
                <a:avLst/>
                <a:gdLst/>
                <a:ahLst/>
                <a:cxnLst>
                  <a:cxn ang="0">
                    <a:pos x="153" y="0"/>
                  </a:cxn>
                  <a:cxn ang="0">
                    <a:pos x="0" y="3"/>
                  </a:cxn>
                </a:cxnLst>
                <a:rect l="0" t="0" r="r" b="b"/>
                <a:pathLst>
                  <a:path w="153" h="3">
                    <a:moveTo>
                      <a:pt x="153" y="0"/>
                    </a:moveTo>
                    <a:lnTo>
                      <a:pt x="0" y="3"/>
                    </a:lnTo>
                  </a:path>
                </a:pathLst>
              </a:custGeom>
              <a:noFill/>
              <a:ln w="9360" cap="sq">
                <a:solidFill>
                  <a:srgbClr val="969696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9" name="Text Box 39"/>
              <p:cNvSpPr txBox="1">
                <a:spLocks noChangeArrowheads="1"/>
              </p:cNvSpPr>
              <p:nvPr/>
            </p:nvSpPr>
            <p:spPr bwMode="auto">
              <a:xfrm>
                <a:off x="3956" y="2026"/>
                <a:ext cx="189" cy="186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400">
                    <a:solidFill>
                      <a:srgbClr val="808080"/>
                    </a:solidFill>
                    <a:ea typeface="Droid Sans Fallback" charset="0"/>
                    <a:cs typeface="Droid Sans Fallback" charset="0"/>
                  </a:rPr>
                  <a:t>Int</a:t>
                </a:r>
              </a:p>
            </p:txBody>
          </p:sp>
          <p:sp>
            <p:nvSpPr>
              <p:cNvPr id="30760" name="Freeform 40"/>
              <p:cNvSpPr>
                <a:spLocks/>
              </p:cNvSpPr>
              <p:nvPr/>
            </p:nvSpPr>
            <p:spPr bwMode="auto">
              <a:xfrm>
                <a:off x="4182" y="2009"/>
                <a:ext cx="148" cy="0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49" y="0"/>
                  </a:cxn>
                </a:cxnLst>
                <a:rect l="0" t="0" r="r" b="b"/>
                <a:pathLst>
                  <a:path w="149" h="1">
                    <a:moveTo>
                      <a:pt x="0" y="1"/>
                    </a:moveTo>
                    <a:lnTo>
                      <a:pt x="149" y="0"/>
                    </a:lnTo>
                  </a:path>
                </a:pathLst>
              </a:custGeom>
              <a:noFill/>
              <a:ln w="9360" cap="sq">
                <a:solidFill>
                  <a:srgbClr val="969696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1" name="Text Box 41"/>
              <p:cNvSpPr txBox="1">
                <a:spLocks noChangeArrowheads="1"/>
              </p:cNvSpPr>
              <p:nvPr/>
            </p:nvSpPr>
            <p:spPr bwMode="auto">
              <a:xfrm>
                <a:off x="3924" y="1920"/>
                <a:ext cx="229" cy="186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400">
                    <a:solidFill>
                      <a:srgbClr val="808080"/>
                    </a:solidFill>
                    <a:ea typeface="Droid Sans Fallback" charset="0"/>
                    <a:cs typeface="Droid Sans Fallback" charset="0"/>
                  </a:rPr>
                  <a:t>Inta</a:t>
                </a:r>
              </a:p>
            </p:txBody>
          </p:sp>
        </p:grpSp>
        <p:sp>
          <p:nvSpPr>
            <p:cNvPr id="30762" name="Rectangle 42"/>
            <p:cNvSpPr>
              <a:spLocks noChangeArrowheads="1"/>
            </p:cNvSpPr>
            <p:nvPr/>
          </p:nvSpPr>
          <p:spPr bwMode="auto">
            <a:xfrm>
              <a:off x="4374" y="2137"/>
              <a:ext cx="213" cy="162"/>
            </a:xfrm>
            <a:prstGeom prst="rect">
              <a:avLst/>
            </a:prstGeom>
            <a:noFill/>
            <a:ln w="9360" cap="sq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868686"/>
                  </a:solidFill>
                  <a:ea typeface="Droid Sans Fallback" charset="0"/>
                  <a:cs typeface="Droid Sans Fallback" charset="0"/>
                </a:rPr>
                <a:t>16</a:t>
              </a:r>
            </a:p>
          </p:txBody>
        </p:sp>
      </p:grp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276225" y="1876425"/>
            <a:ext cx="3105150" cy="7508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ts val="8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1(a): P is executing its main program</a:t>
            </a:r>
          </a:p>
          <a:p>
            <a:pPr>
              <a:spcBef>
                <a:spcPts val="8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1(b): P1 receives input data in a register with address 0x8000.</a:t>
            </a:r>
          </a:p>
        </p:txBody>
      </p:sp>
      <p:sp>
        <p:nvSpPr>
          <p:cNvPr id="30764" name="Oval 44"/>
          <p:cNvSpPr>
            <a:spLocks noChangeArrowheads="1"/>
          </p:cNvSpPr>
          <p:nvPr/>
        </p:nvSpPr>
        <p:spPr bwMode="auto">
          <a:xfrm>
            <a:off x="7153275" y="4486275"/>
            <a:ext cx="136525" cy="136525"/>
          </a:xfrm>
          <a:prstGeom prst="ellipse">
            <a:avLst/>
          </a:prstGeom>
          <a:solidFill>
            <a:srgbClr val="000000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7143750" y="3952875"/>
            <a:ext cx="134938" cy="484188"/>
            <a:chOff x="4500" y="2490"/>
            <a:chExt cx="85" cy="305"/>
          </a:xfrm>
        </p:grpSpPr>
        <p:sp>
          <p:nvSpPr>
            <p:cNvPr id="30766" name="Freeform 46"/>
            <p:cNvSpPr>
              <a:spLocks/>
            </p:cNvSpPr>
            <p:nvPr/>
          </p:nvSpPr>
          <p:spPr bwMode="auto">
            <a:xfrm>
              <a:off x="4542" y="2610"/>
              <a:ext cx="0" cy="185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1" y="0"/>
                </a:cxn>
              </a:cxnLst>
              <a:rect l="0" t="0" r="r" b="b"/>
              <a:pathLst>
                <a:path w="1" h="186">
                  <a:moveTo>
                    <a:pt x="0" y="186"/>
                  </a:moveTo>
                  <a:lnTo>
                    <a:pt x="1" y="0"/>
                  </a:lnTo>
                </a:path>
              </a:pathLst>
            </a:custGeom>
            <a:noFill/>
            <a:ln w="12600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7" name="Oval 47"/>
            <p:cNvSpPr>
              <a:spLocks noChangeArrowheads="1"/>
            </p:cNvSpPr>
            <p:nvPr/>
          </p:nvSpPr>
          <p:spPr bwMode="auto">
            <a:xfrm>
              <a:off x="4500" y="2490"/>
              <a:ext cx="85" cy="85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0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0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A9477509-2972-414E-96E0-8E2955E430E6}" type="slidenum">
              <a:rPr lang="en-US"/>
              <a:pPr/>
              <a:t>25</a:t>
            </a:fld>
            <a:endParaRPr lang="en-US"/>
          </a:p>
        </p:txBody>
      </p:sp>
      <p:sp>
        <p:nvSpPr>
          <p:cNvPr id="624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Intel 8259 programmable priority controller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79400" y="1562100"/>
            <a:ext cx="3424238" cy="1454150"/>
            <a:chOff x="176" y="984"/>
            <a:chExt cx="2157" cy="916"/>
          </a:xfrm>
        </p:grpSpPr>
        <p:sp>
          <p:nvSpPr>
            <p:cNvPr id="62467" name="Rectangle 3"/>
            <p:cNvSpPr>
              <a:spLocks noChangeArrowheads="1"/>
            </p:cNvSpPr>
            <p:nvPr/>
          </p:nvSpPr>
          <p:spPr bwMode="auto">
            <a:xfrm>
              <a:off x="944" y="984"/>
              <a:ext cx="716" cy="802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Intel 8259</a:t>
              </a:r>
            </a:p>
          </p:txBody>
        </p:sp>
        <p:sp>
          <p:nvSpPr>
            <p:cNvPr id="62468" name="Line 4"/>
            <p:cNvSpPr>
              <a:spLocks noChangeShapeType="1"/>
            </p:cNvSpPr>
            <p:nvPr/>
          </p:nvSpPr>
          <p:spPr bwMode="auto">
            <a:xfrm>
              <a:off x="644" y="1064"/>
              <a:ext cx="29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69" name="Text Box 5"/>
            <p:cNvSpPr txBox="1">
              <a:spLocks noChangeArrowheads="1"/>
            </p:cNvSpPr>
            <p:nvPr/>
          </p:nvSpPr>
          <p:spPr bwMode="auto">
            <a:xfrm>
              <a:off x="176" y="992"/>
              <a:ext cx="483" cy="90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D[7..0]</a:t>
              </a:r>
            </a:p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A[0..0]</a:t>
              </a:r>
            </a:p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RD</a:t>
              </a:r>
            </a:p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WR</a:t>
              </a:r>
            </a:p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INT</a:t>
              </a:r>
            </a:p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INTA</a:t>
              </a:r>
            </a:p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900">
                <a:solidFill>
                  <a:srgbClr val="000000"/>
                </a:solidFill>
                <a:ea typeface="Droid Sans Fallback" charset="0"/>
                <a:cs typeface="Droid Sans Fallback" charset="0"/>
              </a:endParaRPr>
            </a:p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CAS[2..0]</a:t>
              </a:r>
            </a:p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SP/EN</a:t>
              </a:r>
            </a:p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000">
                <a:solidFill>
                  <a:srgbClr val="000000"/>
                </a:solidFill>
                <a:ea typeface="Droid Sans Fallback" charset="0"/>
                <a:cs typeface="Droid Sans Fallback" charset="0"/>
              </a:endParaRPr>
            </a:p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000">
                <a:solidFill>
                  <a:srgbClr val="000000"/>
                </a:solidFill>
                <a:ea typeface="Droid Sans Fallback" charset="0"/>
                <a:cs typeface="Droid Sans Fallback" charset="0"/>
              </a:endParaRPr>
            </a:p>
          </p:txBody>
        </p:sp>
        <p:sp>
          <p:nvSpPr>
            <p:cNvPr id="62470" name="Line 6"/>
            <p:cNvSpPr>
              <a:spLocks noChangeShapeType="1"/>
            </p:cNvSpPr>
            <p:nvPr/>
          </p:nvSpPr>
          <p:spPr bwMode="auto">
            <a:xfrm>
              <a:off x="645" y="1152"/>
              <a:ext cx="29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1" name="Line 7"/>
            <p:cNvSpPr>
              <a:spLocks noChangeShapeType="1"/>
            </p:cNvSpPr>
            <p:nvPr/>
          </p:nvSpPr>
          <p:spPr bwMode="auto">
            <a:xfrm>
              <a:off x="645" y="1399"/>
              <a:ext cx="29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2" name="Line 8"/>
            <p:cNvSpPr>
              <a:spLocks noChangeShapeType="1"/>
            </p:cNvSpPr>
            <p:nvPr/>
          </p:nvSpPr>
          <p:spPr bwMode="auto">
            <a:xfrm>
              <a:off x="645" y="1481"/>
              <a:ext cx="29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3" name="Text Box 9"/>
            <p:cNvSpPr txBox="1">
              <a:spLocks noChangeArrowheads="1"/>
            </p:cNvSpPr>
            <p:nvPr/>
          </p:nvSpPr>
          <p:spPr bwMode="auto">
            <a:xfrm>
              <a:off x="1958" y="991"/>
              <a:ext cx="375" cy="78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IR0</a:t>
              </a:r>
            </a:p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IR1</a:t>
              </a:r>
            </a:p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IR2</a:t>
              </a:r>
            </a:p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IR3</a:t>
              </a:r>
            </a:p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IR4</a:t>
              </a:r>
            </a:p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IR5</a:t>
              </a:r>
            </a:p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IR6</a:t>
              </a:r>
            </a:p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IR7</a:t>
              </a:r>
            </a:p>
          </p:txBody>
        </p:sp>
        <p:sp>
          <p:nvSpPr>
            <p:cNvPr id="62474" name="Line 10"/>
            <p:cNvSpPr>
              <a:spLocks noChangeShapeType="1"/>
            </p:cNvSpPr>
            <p:nvPr/>
          </p:nvSpPr>
          <p:spPr bwMode="auto">
            <a:xfrm>
              <a:off x="1670" y="1134"/>
              <a:ext cx="29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5" name="Line 11"/>
            <p:cNvSpPr>
              <a:spLocks noChangeShapeType="1"/>
            </p:cNvSpPr>
            <p:nvPr/>
          </p:nvSpPr>
          <p:spPr bwMode="auto">
            <a:xfrm>
              <a:off x="1669" y="1052"/>
              <a:ext cx="29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6" name="Line 12"/>
            <p:cNvSpPr>
              <a:spLocks noChangeShapeType="1"/>
            </p:cNvSpPr>
            <p:nvPr/>
          </p:nvSpPr>
          <p:spPr bwMode="auto">
            <a:xfrm>
              <a:off x="1674" y="1308"/>
              <a:ext cx="29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7" name="Line 13"/>
            <p:cNvSpPr>
              <a:spLocks noChangeShapeType="1"/>
            </p:cNvSpPr>
            <p:nvPr/>
          </p:nvSpPr>
          <p:spPr bwMode="auto">
            <a:xfrm>
              <a:off x="1674" y="1221"/>
              <a:ext cx="29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8" name="Line 14"/>
            <p:cNvSpPr>
              <a:spLocks noChangeShapeType="1"/>
            </p:cNvSpPr>
            <p:nvPr/>
          </p:nvSpPr>
          <p:spPr bwMode="auto">
            <a:xfrm>
              <a:off x="1670" y="1469"/>
              <a:ext cx="29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9" name="Line 15"/>
            <p:cNvSpPr>
              <a:spLocks noChangeShapeType="1"/>
            </p:cNvSpPr>
            <p:nvPr/>
          </p:nvSpPr>
          <p:spPr bwMode="auto">
            <a:xfrm>
              <a:off x="1670" y="1393"/>
              <a:ext cx="29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0" name="Line 16"/>
            <p:cNvSpPr>
              <a:spLocks noChangeShapeType="1"/>
            </p:cNvSpPr>
            <p:nvPr/>
          </p:nvSpPr>
          <p:spPr bwMode="auto">
            <a:xfrm>
              <a:off x="1675" y="1637"/>
              <a:ext cx="29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1" name="Line 17"/>
            <p:cNvSpPr>
              <a:spLocks noChangeShapeType="1"/>
            </p:cNvSpPr>
            <p:nvPr/>
          </p:nvSpPr>
          <p:spPr bwMode="auto">
            <a:xfrm>
              <a:off x="1674" y="1557"/>
              <a:ext cx="29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2" name="Line 18"/>
            <p:cNvSpPr>
              <a:spLocks noChangeShapeType="1"/>
            </p:cNvSpPr>
            <p:nvPr/>
          </p:nvSpPr>
          <p:spPr bwMode="auto">
            <a:xfrm>
              <a:off x="645" y="1230"/>
              <a:ext cx="29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3" name="Line 19"/>
            <p:cNvSpPr>
              <a:spLocks noChangeShapeType="1"/>
            </p:cNvSpPr>
            <p:nvPr/>
          </p:nvSpPr>
          <p:spPr bwMode="auto">
            <a:xfrm>
              <a:off x="645" y="1317"/>
              <a:ext cx="29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4" name="Line 20"/>
            <p:cNvSpPr>
              <a:spLocks noChangeShapeType="1"/>
            </p:cNvSpPr>
            <p:nvPr/>
          </p:nvSpPr>
          <p:spPr bwMode="auto">
            <a:xfrm>
              <a:off x="649" y="1647"/>
              <a:ext cx="29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5" name="Line 21"/>
            <p:cNvSpPr>
              <a:spLocks noChangeShapeType="1"/>
            </p:cNvSpPr>
            <p:nvPr/>
          </p:nvSpPr>
          <p:spPr bwMode="auto">
            <a:xfrm>
              <a:off x="640" y="1721"/>
              <a:ext cx="29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2486" name="Object 22"/>
          <p:cNvGraphicFramePr>
            <a:graphicFrameLocks noChangeAspect="1"/>
          </p:cNvGraphicFramePr>
          <p:nvPr/>
        </p:nvGraphicFramePr>
        <p:xfrm>
          <a:off x="3986213" y="1590675"/>
          <a:ext cx="4886325" cy="409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8" r:id="rId4" imgW="4617000" imgH="3434040" progId="Excel.Sheet.8">
                  <p:embed/>
                </p:oleObj>
              </mc:Choice>
              <mc:Fallback>
                <p:oleObj r:id="rId4" imgW="4617000" imgH="343404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1590675"/>
                        <a:ext cx="4886325" cy="409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几个中断概念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CCE0C69F-F9C5-450B-BEE5-535681ADDF85}" type="slidenum">
              <a:rPr lang="en-US"/>
              <a:pPr/>
              <a:t>27</a:t>
            </a:fld>
            <a:endParaRPr lang="en-US"/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Pipelining: Increasing Instruction </a:t>
            </a:r>
            <a:r>
              <a:rPr lang="en-US" i="1"/>
              <a:t>Throughput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3063" y="1677988"/>
            <a:ext cx="336550" cy="479425"/>
            <a:chOff x="235" y="1057"/>
            <a:chExt cx="212" cy="302"/>
          </a:xfrm>
        </p:grpSpPr>
        <p:sp>
          <p:nvSpPr>
            <p:cNvPr id="19459" name="Oval 3"/>
            <p:cNvSpPr>
              <a:spLocks noChangeArrowheads="1"/>
            </p:cNvSpPr>
            <p:nvPr/>
          </p:nvSpPr>
          <p:spPr bwMode="auto">
            <a:xfrm>
              <a:off x="312" y="1057"/>
              <a:ext cx="52" cy="5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0" name="Line 4"/>
            <p:cNvSpPr>
              <a:spLocks noChangeShapeType="1"/>
            </p:cNvSpPr>
            <p:nvPr/>
          </p:nvSpPr>
          <p:spPr bwMode="auto">
            <a:xfrm>
              <a:off x="342" y="1108"/>
              <a:ext cx="0" cy="1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1" name="Line 5"/>
            <p:cNvSpPr>
              <a:spLocks noChangeShapeType="1"/>
            </p:cNvSpPr>
            <p:nvPr/>
          </p:nvSpPr>
          <p:spPr bwMode="auto">
            <a:xfrm flipH="1" flipV="1">
              <a:off x="234" y="1107"/>
              <a:ext cx="108" cy="5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 flipV="1">
              <a:off x="342" y="1107"/>
              <a:ext cx="106" cy="5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 flipH="1">
              <a:off x="287" y="1208"/>
              <a:ext cx="54" cy="15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>
              <a:off x="342" y="1208"/>
              <a:ext cx="52" cy="15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473200" y="2095500"/>
            <a:ext cx="254000" cy="2397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1727200" y="2095500"/>
            <a:ext cx="254000" cy="2397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1981200" y="2095500"/>
            <a:ext cx="254000" cy="2397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3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2235200" y="2095500"/>
            <a:ext cx="254000" cy="2397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4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2489200" y="2095500"/>
            <a:ext cx="254000" cy="2397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5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2743200" y="2095500"/>
            <a:ext cx="254000" cy="2397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6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2997200" y="2095500"/>
            <a:ext cx="254000" cy="2397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7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3251200" y="2095500"/>
            <a:ext cx="254000" cy="2397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8</a:t>
            </a: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3505200" y="2576513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3759200" y="2576513"/>
            <a:ext cx="252413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</a:t>
            </a: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4011613" y="2576513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3</a:t>
            </a: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4265613" y="2576513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4</a:t>
            </a: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4519613" y="2576513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5</a:t>
            </a: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4773613" y="2576513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6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5027613" y="2576513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7</a:t>
            </a: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5281613" y="2576513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8</a:t>
            </a:r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6297613" y="2095500"/>
            <a:ext cx="254000" cy="2397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6551613" y="2095500"/>
            <a:ext cx="254000" cy="2397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</a:t>
            </a:r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6805613" y="2095500"/>
            <a:ext cx="254000" cy="2397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3</a:t>
            </a:r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7059613" y="2095500"/>
            <a:ext cx="254000" cy="2397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4</a:t>
            </a:r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7313613" y="2095500"/>
            <a:ext cx="254000" cy="2397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5</a:t>
            </a:r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7567613" y="2095500"/>
            <a:ext cx="254000" cy="2397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6</a:t>
            </a:r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7821613" y="2095500"/>
            <a:ext cx="252412" cy="2397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7</a:t>
            </a:r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8074025" y="2095500"/>
            <a:ext cx="254000" cy="2397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8</a:t>
            </a:r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6551613" y="2576513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6805613" y="2576513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</a:t>
            </a:r>
          </a:p>
        </p:txBody>
      </p: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7059613" y="2576513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3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7313613" y="2576513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4</a:t>
            </a:r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7567613" y="2576513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5</a:t>
            </a:r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7821613" y="2576513"/>
            <a:ext cx="252412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6</a:t>
            </a:r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8074025" y="2576513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7</a:t>
            </a:r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8328025" y="2576513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8</a:t>
            </a:r>
          </a:p>
        </p:txBody>
      </p:sp>
      <p:sp>
        <p:nvSpPr>
          <p:cNvPr id="19497" name="Text Box 41"/>
          <p:cNvSpPr txBox="1">
            <a:spLocks noChangeArrowheads="1"/>
          </p:cNvSpPr>
          <p:nvPr/>
        </p:nvSpPr>
        <p:spPr bwMode="auto">
          <a:xfrm>
            <a:off x="1727200" y="3781425"/>
            <a:ext cx="1270000" cy="239713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Fetch-instr.</a:t>
            </a:r>
          </a:p>
        </p:txBody>
      </p:sp>
      <p:sp>
        <p:nvSpPr>
          <p:cNvPr id="19498" name="Text Box 42"/>
          <p:cNvSpPr txBox="1">
            <a:spLocks noChangeArrowheads="1"/>
          </p:cNvSpPr>
          <p:nvPr/>
        </p:nvSpPr>
        <p:spPr bwMode="auto">
          <a:xfrm>
            <a:off x="1727200" y="4102100"/>
            <a:ext cx="1270000" cy="24130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Decode</a:t>
            </a:r>
          </a:p>
        </p:txBody>
      </p:sp>
      <p:sp>
        <p:nvSpPr>
          <p:cNvPr id="19499" name="Text Box 43"/>
          <p:cNvSpPr txBox="1">
            <a:spLocks noChangeArrowheads="1"/>
          </p:cNvSpPr>
          <p:nvPr/>
        </p:nvSpPr>
        <p:spPr bwMode="auto">
          <a:xfrm>
            <a:off x="1727200" y="4422775"/>
            <a:ext cx="1270000" cy="24130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Fetch ops.</a:t>
            </a:r>
          </a:p>
        </p:txBody>
      </p:sp>
      <p:sp>
        <p:nvSpPr>
          <p:cNvPr id="19500" name="Text Box 44"/>
          <p:cNvSpPr txBox="1">
            <a:spLocks noChangeArrowheads="1"/>
          </p:cNvSpPr>
          <p:nvPr/>
        </p:nvSpPr>
        <p:spPr bwMode="auto">
          <a:xfrm>
            <a:off x="1727200" y="4743450"/>
            <a:ext cx="1270000" cy="24130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Execute</a:t>
            </a:r>
          </a:p>
        </p:txBody>
      </p:sp>
      <p:sp>
        <p:nvSpPr>
          <p:cNvPr id="19501" name="Text Box 45"/>
          <p:cNvSpPr txBox="1">
            <a:spLocks noChangeArrowheads="1"/>
          </p:cNvSpPr>
          <p:nvPr/>
        </p:nvSpPr>
        <p:spPr bwMode="auto">
          <a:xfrm>
            <a:off x="1727200" y="5065713"/>
            <a:ext cx="1270000" cy="239712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Store res.</a:t>
            </a:r>
          </a:p>
        </p:txBody>
      </p:sp>
      <p:sp>
        <p:nvSpPr>
          <p:cNvPr id="19502" name="Rectangle 46"/>
          <p:cNvSpPr>
            <a:spLocks noChangeArrowheads="1"/>
          </p:cNvSpPr>
          <p:nvPr/>
        </p:nvSpPr>
        <p:spPr bwMode="auto">
          <a:xfrm>
            <a:off x="3251200" y="3781425"/>
            <a:ext cx="254000" cy="2397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</a:p>
        </p:txBody>
      </p:sp>
      <p:sp>
        <p:nvSpPr>
          <p:cNvPr id="19503" name="Rectangle 47"/>
          <p:cNvSpPr>
            <a:spLocks noChangeArrowheads="1"/>
          </p:cNvSpPr>
          <p:nvPr/>
        </p:nvSpPr>
        <p:spPr bwMode="auto">
          <a:xfrm>
            <a:off x="3505200" y="3781425"/>
            <a:ext cx="254000" cy="2397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</a:t>
            </a:r>
          </a:p>
        </p:txBody>
      </p:sp>
      <p:sp>
        <p:nvSpPr>
          <p:cNvPr id="19504" name="Rectangle 48"/>
          <p:cNvSpPr>
            <a:spLocks noChangeArrowheads="1"/>
          </p:cNvSpPr>
          <p:nvPr/>
        </p:nvSpPr>
        <p:spPr bwMode="auto">
          <a:xfrm>
            <a:off x="3759200" y="3781425"/>
            <a:ext cx="252413" cy="2397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3</a:t>
            </a:r>
          </a:p>
        </p:txBody>
      </p:sp>
      <p:sp>
        <p:nvSpPr>
          <p:cNvPr id="19505" name="Rectangle 49"/>
          <p:cNvSpPr>
            <a:spLocks noChangeArrowheads="1"/>
          </p:cNvSpPr>
          <p:nvPr/>
        </p:nvSpPr>
        <p:spPr bwMode="auto">
          <a:xfrm>
            <a:off x="4011613" y="3781425"/>
            <a:ext cx="254000" cy="2397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4</a:t>
            </a:r>
          </a:p>
        </p:txBody>
      </p:sp>
      <p:sp>
        <p:nvSpPr>
          <p:cNvPr id="19506" name="Rectangle 50"/>
          <p:cNvSpPr>
            <a:spLocks noChangeArrowheads="1"/>
          </p:cNvSpPr>
          <p:nvPr/>
        </p:nvSpPr>
        <p:spPr bwMode="auto">
          <a:xfrm>
            <a:off x="4265613" y="3781425"/>
            <a:ext cx="254000" cy="2397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5</a:t>
            </a:r>
          </a:p>
        </p:txBody>
      </p:sp>
      <p:sp>
        <p:nvSpPr>
          <p:cNvPr id="19507" name="Rectangle 51"/>
          <p:cNvSpPr>
            <a:spLocks noChangeArrowheads="1"/>
          </p:cNvSpPr>
          <p:nvPr/>
        </p:nvSpPr>
        <p:spPr bwMode="auto">
          <a:xfrm>
            <a:off x="4519613" y="3781425"/>
            <a:ext cx="254000" cy="2397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6</a:t>
            </a:r>
          </a:p>
        </p:txBody>
      </p:sp>
      <p:sp>
        <p:nvSpPr>
          <p:cNvPr id="19508" name="Rectangle 52"/>
          <p:cNvSpPr>
            <a:spLocks noChangeArrowheads="1"/>
          </p:cNvSpPr>
          <p:nvPr/>
        </p:nvSpPr>
        <p:spPr bwMode="auto">
          <a:xfrm>
            <a:off x="4773613" y="3781425"/>
            <a:ext cx="254000" cy="2397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7</a:t>
            </a:r>
          </a:p>
        </p:txBody>
      </p:sp>
      <p:sp>
        <p:nvSpPr>
          <p:cNvPr id="19509" name="Rectangle 53"/>
          <p:cNvSpPr>
            <a:spLocks noChangeArrowheads="1"/>
          </p:cNvSpPr>
          <p:nvPr/>
        </p:nvSpPr>
        <p:spPr bwMode="auto">
          <a:xfrm>
            <a:off x="5027613" y="3781425"/>
            <a:ext cx="254000" cy="2397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8</a:t>
            </a:r>
          </a:p>
        </p:txBody>
      </p:sp>
      <p:sp>
        <p:nvSpPr>
          <p:cNvPr id="19510" name="Rectangle 54"/>
          <p:cNvSpPr>
            <a:spLocks noChangeArrowheads="1"/>
          </p:cNvSpPr>
          <p:nvPr/>
        </p:nvSpPr>
        <p:spPr bwMode="auto">
          <a:xfrm>
            <a:off x="3505200" y="4102100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</a:p>
        </p:txBody>
      </p:sp>
      <p:sp>
        <p:nvSpPr>
          <p:cNvPr id="19511" name="Rectangle 55"/>
          <p:cNvSpPr>
            <a:spLocks noChangeArrowheads="1"/>
          </p:cNvSpPr>
          <p:nvPr/>
        </p:nvSpPr>
        <p:spPr bwMode="auto">
          <a:xfrm>
            <a:off x="3759200" y="4102100"/>
            <a:ext cx="252413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</a:t>
            </a:r>
          </a:p>
        </p:txBody>
      </p:sp>
      <p:sp>
        <p:nvSpPr>
          <p:cNvPr id="19512" name="Rectangle 56"/>
          <p:cNvSpPr>
            <a:spLocks noChangeArrowheads="1"/>
          </p:cNvSpPr>
          <p:nvPr/>
        </p:nvSpPr>
        <p:spPr bwMode="auto">
          <a:xfrm>
            <a:off x="4011613" y="4102100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3</a:t>
            </a:r>
          </a:p>
        </p:txBody>
      </p:sp>
      <p:sp>
        <p:nvSpPr>
          <p:cNvPr id="19513" name="Rectangle 57"/>
          <p:cNvSpPr>
            <a:spLocks noChangeArrowheads="1"/>
          </p:cNvSpPr>
          <p:nvPr/>
        </p:nvSpPr>
        <p:spPr bwMode="auto">
          <a:xfrm>
            <a:off x="4265613" y="4102100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4</a:t>
            </a:r>
          </a:p>
        </p:txBody>
      </p:sp>
      <p:sp>
        <p:nvSpPr>
          <p:cNvPr id="19514" name="Rectangle 58"/>
          <p:cNvSpPr>
            <a:spLocks noChangeArrowheads="1"/>
          </p:cNvSpPr>
          <p:nvPr/>
        </p:nvSpPr>
        <p:spPr bwMode="auto">
          <a:xfrm>
            <a:off x="4519613" y="4102100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5</a:t>
            </a:r>
          </a:p>
        </p:txBody>
      </p:sp>
      <p:sp>
        <p:nvSpPr>
          <p:cNvPr id="19515" name="Rectangle 59"/>
          <p:cNvSpPr>
            <a:spLocks noChangeArrowheads="1"/>
          </p:cNvSpPr>
          <p:nvPr/>
        </p:nvSpPr>
        <p:spPr bwMode="auto">
          <a:xfrm>
            <a:off x="4773613" y="4102100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6</a:t>
            </a:r>
          </a:p>
        </p:txBody>
      </p:sp>
      <p:sp>
        <p:nvSpPr>
          <p:cNvPr id="19516" name="Rectangle 60"/>
          <p:cNvSpPr>
            <a:spLocks noChangeArrowheads="1"/>
          </p:cNvSpPr>
          <p:nvPr/>
        </p:nvSpPr>
        <p:spPr bwMode="auto">
          <a:xfrm>
            <a:off x="5027613" y="4102100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7</a:t>
            </a:r>
          </a:p>
        </p:txBody>
      </p:sp>
      <p:sp>
        <p:nvSpPr>
          <p:cNvPr id="19517" name="Rectangle 61"/>
          <p:cNvSpPr>
            <a:spLocks noChangeArrowheads="1"/>
          </p:cNvSpPr>
          <p:nvPr/>
        </p:nvSpPr>
        <p:spPr bwMode="auto">
          <a:xfrm>
            <a:off x="5281613" y="4102100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8</a:t>
            </a:r>
          </a:p>
        </p:txBody>
      </p:sp>
      <p:sp>
        <p:nvSpPr>
          <p:cNvPr id="19518" name="Rectangle 62"/>
          <p:cNvSpPr>
            <a:spLocks noChangeArrowheads="1"/>
          </p:cNvSpPr>
          <p:nvPr/>
        </p:nvSpPr>
        <p:spPr bwMode="auto">
          <a:xfrm>
            <a:off x="3759200" y="4422775"/>
            <a:ext cx="252413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</a:p>
        </p:txBody>
      </p:sp>
      <p:sp>
        <p:nvSpPr>
          <p:cNvPr id="19519" name="Rectangle 63"/>
          <p:cNvSpPr>
            <a:spLocks noChangeArrowheads="1"/>
          </p:cNvSpPr>
          <p:nvPr/>
        </p:nvSpPr>
        <p:spPr bwMode="auto">
          <a:xfrm>
            <a:off x="4011613" y="4422775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</a:t>
            </a:r>
          </a:p>
        </p:txBody>
      </p:sp>
      <p:sp>
        <p:nvSpPr>
          <p:cNvPr id="19520" name="Rectangle 64"/>
          <p:cNvSpPr>
            <a:spLocks noChangeArrowheads="1"/>
          </p:cNvSpPr>
          <p:nvPr/>
        </p:nvSpPr>
        <p:spPr bwMode="auto">
          <a:xfrm>
            <a:off x="4265613" y="4422775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3</a:t>
            </a:r>
          </a:p>
        </p:txBody>
      </p:sp>
      <p:sp>
        <p:nvSpPr>
          <p:cNvPr id="19521" name="Rectangle 65"/>
          <p:cNvSpPr>
            <a:spLocks noChangeArrowheads="1"/>
          </p:cNvSpPr>
          <p:nvPr/>
        </p:nvSpPr>
        <p:spPr bwMode="auto">
          <a:xfrm>
            <a:off x="4519613" y="4422775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4</a:t>
            </a:r>
          </a:p>
        </p:txBody>
      </p:sp>
      <p:sp>
        <p:nvSpPr>
          <p:cNvPr id="19522" name="Rectangle 66"/>
          <p:cNvSpPr>
            <a:spLocks noChangeArrowheads="1"/>
          </p:cNvSpPr>
          <p:nvPr/>
        </p:nvSpPr>
        <p:spPr bwMode="auto">
          <a:xfrm>
            <a:off x="4773613" y="4422775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5</a:t>
            </a:r>
          </a:p>
        </p:txBody>
      </p:sp>
      <p:sp>
        <p:nvSpPr>
          <p:cNvPr id="19523" name="Rectangle 67"/>
          <p:cNvSpPr>
            <a:spLocks noChangeArrowheads="1"/>
          </p:cNvSpPr>
          <p:nvPr/>
        </p:nvSpPr>
        <p:spPr bwMode="auto">
          <a:xfrm>
            <a:off x="5027613" y="4422775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6</a:t>
            </a:r>
          </a:p>
        </p:txBody>
      </p:sp>
      <p:sp>
        <p:nvSpPr>
          <p:cNvPr id="19524" name="Rectangle 68"/>
          <p:cNvSpPr>
            <a:spLocks noChangeArrowheads="1"/>
          </p:cNvSpPr>
          <p:nvPr/>
        </p:nvSpPr>
        <p:spPr bwMode="auto">
          <a:xfrm>
            <a:off x="5281613" y="4422775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7</a:t>
            </a:r>
          </a:p>
        </p:txBody>
      </p:sp>
      <p:sp>
        <p:nvSpPr>
          <p:cNvPr id="19525" name="Rectangle 69"/>
          <p:cNvSpPr>
            <a:spLocks noChangeArrowheads="1"/>
          </p:cNvSpPr>
          <p:nvPr/>
        </p:nvSpPr>
        <p:spPr bwMode="auto">
          <a:xfrm>
            <a:off x="5535613" y="4422775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8</a:t>
            </a:r>
          </a:p>
        </p:txBody>
      </p:sp>
      <p:sp>
        <p:nvSpPr>
          <p:cNvPr id="19526" name="Rectangle 70"/>
          <p:cNvSpPr>
            <a:spLocks noChangeArrowheads="1"/>
          </p:cNvSpPr>
          <p:nvPr/>
        </p:nvSpPr>
        <p:spPr bwMode="auto">
          <a:xfrm>
            <a:off x="4011613" y="4743450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</a:p>
        </p:txBody>
      </p:sp>
      <p:sp>
        <p:nvSpPr>
          <p:cNvPr id="19527" name="Rectangle 71"/>
          <p:cNvSpPr>
            <a:spLocks noChangeArrowheads="1"/>
          </p:cNvSpPr>
          <p:nvPr/>
        </p:nvSpPr>
        <p:spPr bwMode="auto">
          <a:xfrm>
            <a:off x="4265613" y="4743450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</a:t>
            </a:r>
          </a:p>
        </p:txBody>
      </p:sp>
      <p:sp>
        <p:nvSpPr>
          <p:cNvPr id="19528" name="Rectangle 72"/>
          <p:cNvSpPr>
            <a:spLocks noChangeArrowheads="1"/>
          </p:cNvSpPr>
          <p:nvPr/>
        </p:nvSpPr>
        <p:spPr bwMode="auto">
          <a:xfrm>
            <a:off x="4519613" y="4743450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3</a:t>
            </a:r>
          </a:p>
        </p:txBody>
      </p:sp>
      <p:sp>
        <p:nvSpPr>
          <p:cNvPr id="19529" name="Rectangle 73"/>
          <p:cNvSpPr>
            <a:spLocks noChangeArrowheads="1"/>
          </p:cNvSpPr>
          <p:nvPr/>
        </p:nvSpPr>
        <p:spPr bwMode="auto">
          <a:xfrm>
            <a:off x="4773613" y="4743450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4</a:t>
            </a:r>
          </a:p>
        </p:txBody>
      </p:sp>
      <p:sp>
        <p:nvSpPr>
          <p:cNvPr id="19530" name="Rectangle 74"/>
          <p:cNvSpPr>
            <a:spLocks noChangeArrowheads="1"/>
          </p:cNvSpPr>
          <p:nvPr/>
        </p:nvSpPr>
        <p:spPr bwMode="auto">
          <a:xfrm>
            <a:off x="5027613" y="4743450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5</a:t>
            </a:r>
          </a:p>
        </p:txBody>
      </p:sp>
      <p:sp>
        <p:nvSpPr>
          <p:cNvPr id="19531" name="Rectangle 75"/>
          <p:cNvSpPr>
            <a:spLocks noChangeArrowheads="1"/>
          </p:cNvSpPr>
          <p:nvPr/>
        </p:nvSpPr>
        <p:spPr bwMode="auto">
          <a:xfrm>
            <a:off x="5281613" y="4743450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6</a:t>
            </a:r>
          </a:p>
        </p:txBody>
      </p:sp>
      <p:sp>
        <p:nvSpPr>
          <p:cNvPr id="19532" name="Rectangle 76"/>
          <p:cNvSpPr>
            <a:spLocks noChangeArrowheads="1"/>
          </p:cNvSpPr>
          <p:nvPr/>
        </p:nvSpPr>
        <p:spPr bwMode="auto">
          <a:xfrm>
            <a:off x="5535613" y="4743450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7</a:t>
            </a:r>
          </a:p>
        </p:txBody>
      </p:sp>
      <p:sp>
        <p:nvSpPr>
          <p:cNvPr id="19533" name="Rectangle 77"/>
          <p:cNvSpPr>
            <a:spLocks noChangeArrowheads="1"/>
          </p:cNvSpPr>
          <p:nvPr/>
        </p:nvSpPr>
        <p:spPr bwMode="auto">
          <a:xfrm>
            <a:off x="5789613" y="4743450"/>
            <a:ext cx="254000" cy="241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8</a:t>
            </a:r>
          </a:p>
        </p:txBody>
      </p:sp>
      <p:sp>
        <p:nvSpPr>
          <p:cNvPr id="19534" name="Rectangle 78"/>
          <p:cNvSpPr>
            <a:spLocks noChangeArrowheads="1"/>
          </p:cNvSpPr>
          <p:nvPr/>
        </p:nvSpPr>
        <p:spPr bwMode="auto">
          <a:xfrm>
            <a:off x="4265613" y="5065713"/>
            <a:ext cx="254000" cy="2397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</a:p>
        </p:txBody>
      </p:sp>
      <p:sp>
        <p:nvSpPr>
          <p:cNvPr id="19535" name="Rectangle 79"/>
          <p:cNvSpPr>
            <a:spLocks noChangeArrowheads="1"/>
          </p:cNvSpPr>
          <p:nvPr/>
        </p:nvSpPr>
        <p:spPr bwMode="auto">
          <a:xfrm>
            <a:off x="4519613" y="5065713"/>
            <a:ext cx="254000" cy="2397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</a:t>
            </a:r>
          </a:p>
        </p:txBody>
      </p:sp>
      <p:sp>
        <p:nvSpPr>
          <p:cNvPr id="19536" name="Rectangle 80"/>
          <p:cNvSpPr>
            <a:spLocks noChangeArrowheads="1"/>
          </p:cNvSpPr>
          <p:nvPr/>
        </p:nvSpPr>
        <p:spPr bwMode="auto">
          <a:xfrm>
            <a:off x="4773613" y="5065713"/>
            <a:ext cx="254000" cy="2397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3</a:t>
            </a:r>
          </a:p>
        </p:txBody>
      </p:sp>
      <p:sp>
        <p:nvSpPr>
          <p:cNvPr id="19537" name="Rectangle 81"/>
          <p:cNvSpPr>
            <a:spLocks noChangeArrowheads="1"/>
          </p:cNvSpPr>
          <p:nvPr/>
        </p:nvSpPr>
        <p:spPr bwMode="auto">
          <a:xfrm>
            <a:off x="5027613" y="5065713"/>
            <a:ext cx="254000" cy="2397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4</a:t>
            </a:r>
          </a:p>
        </p:txBody>
      </p:sp>
      <p:sp>
        <p:nvSpPr>
          <p:cNvPr id="19538" name="Rectangle 82"/>
          <p:cNvSpPr>
            <a:spLocks noChangeArrowheads="1"/>
          </p:cNvSpPr>
          <p:nvPr/>
        </p:nvSpPr>
        <p:spPr bwMode="auto">
          <a:xfrm>
            <a:off x="5281613" y="5065713"/>
            <a:ext cx="254000" cy="2397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5</a:t>
            </a:r>
          </a:p>
        </p:txBody>
      </p:sp>
      <p:sp>
        <p:nvSpPr>
          <p:cNvPr id="19539" name="Rectangle 83"/>
          <p:cNvSpPr>
            <a:spLocks noChangeArrowheads="1"/>
          </p:cNvSpPr>
          <p:nvPr/>
        </p:nvSpPr>
        <p:spPr bwMode="auto">
          <a:xfrm>
            <a:off x="5535613" y="5065713"/>
            <a:ext cx="254000" cy="2397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6</a:t>
            </a:r>
          </a:p>
        </p:txBody>
      </p:sp>
      <p:sp>
        <p:nvSpPr>
          <p:cNvPr id="19540" name="Rectangle 84"/>
          <p:cNvSpPr>
            <a:spLocks noChangeArrowheads="1"/>
          </p:cNvSpPr>
          <p:nvPr/>
        </p:nvSpPr>
        <p:spPr bwMode="auto">
          <a:xfrm>
            <a:off x="5789613" y="5065713"/>
            <a:ext cx="254000" cy="2397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7</a:t>
            </a:r>
          </a:p>
        </p:txBody>
      </p:sp>
      <p:sp>
        <p:nvSpPr>
          <p:cNvPr id="19541" name="Rectangle 85"/>
          <p:cNvSpPr>
            <a:spLocks noChangeArrowheads="1"/>
          </p:cNvSpPr>
          <p:nvPr/>
        </p:nvSpPr>
        <p:spPr bwMode="auto">
          <a:xfrm>
            <a:off x="6043613" y="5065713"/>
            <a:ext cx="254000" cy="2397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8</a:t>
            </a:r>
          </a:p>
        </p:txBody>
      </p:sp>
      <p:sp>
        <p:nvSpPr>
          <p:cNvPr id="19542" name="Text Box 86"/>
          <p:cNvSpPr txBox="1">
            <a:spLocks noChangeArrowheads="1"/>
          </p:cNvSpPr>
          <p:nvPr/>
        </p:nvSpPr>
        <p:spPr bwMode="auto">
          <a:xfrm>
            <a:off x="711200" y="2095500"/>
            <a:ext cx="677863" cy="239713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Wash</a:t>
            </a:r>
          </a:p>
        </p:txBody>
      </p:sp>
      <p:sp>
        <p:nvSpPr>
          <p:cNvPr id="19543" name="Text Box 87"/>
          <p:cNvSpPr txBox="1">
            <a:spLocks noChangeArrowheads="1"/>
          </p:cNvSpPr>
          <p:nvPr/>
        </p:nvSpPr>
        <p:spPr bwMode="auto">
          <a:xfrm>
            <a:off x="711200" y="2576513"/>
            <a:ext cx="423863" cy="320675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Dry</a:t>
            </a:r>
          </a:p>
        </p:txBody>
      </p: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373063" y="2497138"/>
            <a:ext cx="336550" cy="479425"/>
            <a:chOff x="235" y="1573"/>
            <a:chExt cx="212" cy="302"/>
          </a:xfrm>
        </p:grpSpPr>
        <p:sp>
          <p:nvSpPr>
            <p:cNvPr id="19545" name="Oval 89"/>
            <p:cNvSpPr>
              <a:spLocks noChangeArrowheads="1"/>
            </p:cNvSpPr>
            <p:nvPr/>
          </p:nvSpPr>
          <p:spPr bwMode="auto">
            <a:xfrm>
              <a:off x="312" y="1573"/>
              <a:ext cx="52" cy="5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6" name="Line 90"/>
            <p:cNvSpPr>
              <a:spLocks noChangeShapeType="1"/>
            </p:cNvSpPr>
            <p:nvPr/>
          </p:nvSpPr>
          <p:spPr bwMode="auto">
            <a:xfrm>
              <a:off x="342" y="1623"/>
              <a:ext cx="0" cy="1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7" name="Line 91"/>
            <p:cNvSpPr>
              <a:spLocks noChangeShapeType="1"/>
            </p:cNvSpPr>
            <p:nvPr/>
          </p:nvSpPr>
          <p:spPr bwMode="auto">
            <a:xfrm flipH="1" flipV="1">
              <a:off x="234" y="1623"/>
              <a:ext cx="108" cy="5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8" name="Line 92"/>
            <p:cNvSpPr>
              <a:spLocks noChangeShapeType="1"/>
            </p:cNvSpPr>
            <p:nvPr/>
          </p:nvSpPr>
          <p:spPr bwMode="auto">
            <a:xfrm flipV="1">
              <a:off x="342" y="1623"/>
              <a:ext cx="106" cy="5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9" name="Line 93"/>
            <p:cNvSpPr>
              <a:spLocks noChangeShapeType="1"/>
            </p:cNvSpPr>
            <p:nvPr/>
          </p:nvSpPr>
          <p:spPr bwMode="auto">
            <a:xfrm flipH="1">
              <a:off x="287" y="1725"/>
              <a:ext cx="54" cy="15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0" name="Line 94"/>
            <p:cNvSpPr>
              <a:spLocks noChangeShapeType="1"/>
            </p:cNvSpPr>
            <p:nvPr/>
          </p:nvSpPr>
          <p:spPr bwMode="auto">
            <a:xfrm>
              <a:off x="342" y="1725"/>
              <a:ext cx="52" cy="15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51" name="Line 95"/>
          <p:cNvSpPr>
            <a:spLocks noChangeShapeType="1"/>
          </p:cNvSpPr>
          <p:nvPr/>
        </p:nvSpPr>
        <p:spPr bwMode="auto">
          <a:xfrm>
            <a:off x="1473200" y="3138488"/>
            <a:ext cx="4316413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52" name="Text Box 96"/>
          <p:cNvSpPr txBox="1">
            <a:spLocks noChangeArrowheads="1"/>
          </p:cNvSpPr>
          <p:nvPr/>
        </p:nvSpPr>
        <p:spPr bwMode="auto">
          <a:xfrm>
            <a:off x="7227888" y="3219450"/>
            <a:ext cx="1270000" cy="239713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Time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1727200" y="3059113"/>
            <a:ext cx="1014413" cy="158750"/>
            <a:chOff x="1088" y="1927"/>
            <a:chExt cx="639" cy="100"/>
          </a:xfrm>
        </p:grpSpPr>
        <p:sp>
          <p:nvSpPr>
            <p:cNvPr id="19554" name="Line 98"/>
            <p:cNvSpPr>
              <a:spLocks noChangeShapeType="1"/>
            </p:cNvSpPr>
            <p:nvPr/>
          </p:nvSpPr>
          <p:spPr bwMode="auto">
            <a:xfrm>
              <a:off x="1088" y="1927"/>
              <a:ext cx="0" cy="1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5" name="Line 99"/>
            <p:cNvSpPr>
              <a:spLocks noChangeShapeType="1"/>
            </p:cNvSpPr>
            <p:nvPr/>
          </p:nvSpPr>
          <p:spPr bwMode="auto">
            <a:xfrm>
              <a:off x="1248" y="1927"/>
              <a:ext cx="0" cy="1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6" name="Line 100"/>
            <p:cNvSpPr>
              <a:spLocks noChangeShapeType="1"/>
            </p:cNvSpPr>
            <p:nvPr/>
          </p:nvSpPr>
          <p:spPr bwMode="auto">
            <a:xfrm>
              <a:off x="1408" y="1927"/>
              <a:ext cx="0" cy="1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7" name="Line 101"/>
            <p:cNvSpPr>
              <a:spLocks noChangeShapeType="1"/>
            </p:cNvSpPr>
            <p:nvPr/>
          </p:nvSpPr>
          <p:spPr bwMode="auto">
            <a:xfrm>
              <a:off x="1568" y="1927"/>
              <a:ext cx="0" cy="1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8" name="Line 102"/>
            <p:cNvSpPr>
              <a:spLocks noChangeShapeType="1"/>
            </p:cNvSpPr>
            <p:nvPr/>
          </p:nvSpPr>
          <p:spPr bwMode="auto">
            <a:xfrm>
              <a:off x="1728" y="1927"/>
              <a:ext cx="0" cy="1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03"/>
          <p:cNvGrpSpPr>
            <a:grpSpLocks/>
          </p:cNvGrpSpPr>
          <p:nvPr/>
        </p:nvGrpSpPr>
        <p:grpSpPr bwMode="auto">
          <a:xfrm>
            <a:off x="2997200" y="3059113"/>
            <a:ext cx="1012825" cy="158750"/>
            <a:chOff x="1888" y="1927"/>
            <a:chExt cx="638" cy="100"/>
          </a:xfrm>
        </p:grpSpPr>
        <p:sp>
          <p:nvSpPr>
            <p:cNvPr id="19560" name="Line 104"/>
            <p:cNvSpPr>
              <a:spLocks noChangeShapeType="1"/>
            </p:cNvSpPr>
            <p:nvPr/>
          </p:nvSpPr>
          <p:spPr bwMode="auto">
            <a:xfrm>
              <a:off x="1888" y="1927"/>
              <a:ext cx="0" cy="1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1" name="Line 105"/>
            <p:cNvSpPr>
              <a:spLocks noChangeShapeType="1"/>
            </p:cNvSpPr>
            <p:nvPr/>
          </p:nvSpPr>
          <p:spPr bwMode="auto">
            <a:xfrm>
              <a:off x="2048" y="1927"/>
              <a:ext cx="0" cy="1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2" name="Line 106"/>
            <p:cNvSpPr>
              <a:spLocks noChangeShapeType="1"/>
            </p:cNvSpPr>
            <p:nvPr/>
          </p:nvSpPr>
          <p:spPr bwMode="auto">
            <a:xfrm>
              <a:off x="2207" y="1927"/>
              <a:ext cx="0" cy="1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3" name="Line 107"/>
            <p:cNvSpPr>
              <a:spLocks noChangeShapeType="1"/>
            </p:cNvSpPr>
            <p:nvPr/>
          </p:nvSpPr>
          <p:spPr bwMode="auto">
            <a:xfrm>
              <a:off x="2367" y="1927"/>
              <a:ext cx="0" cy="1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4" name="Line 108"/>
            <p:cNvSpPr>
              <a:spLocks noChangeShapeType="1"/>
            </p:cNvSpPr>
            <p:nvPr/>
          </p:nvSpPr>
          <p:spPr bwMode="auto">
            <a:xfrm>
              <a:off x="2527" y="1927"/>
              <a:ext cx="0" cy="1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65" name="Line 109"/>
          <p:cNvSpPr>
            <a:spLocks noChangeShapeType="1"/>
          </p:cNvSpPr>
          <p:nvPr/>
        </p:nvSpPr>
        <p:spPr bwMode="auto">
          <a:xfrm>
            <a:off x="4265613" y="3059113"/>
            <a:ext cx="1587" cy="16033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66" name="Line 110"/>
          <p:cNvSpPr>
            <a:spLocks noChangeShapeType="1"/>
          </p:cNvSpPr>
          <p:nvPr/>
        </p:nvSpPr>
        <p:spPr bwMode="auto">
          <a:xfrm>
            <a:off x="4519613" y="3059113"/>
            <a:ext cx="1587" cy="16033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67" name="Line 111"/>
          <p:cNvSpPr>
            <a:spLocks noChangeShapeType="1"/>
          </p:cNvSpPr>
          <p:nvPr/>
        </p:nvSpPr>
        <p:spPr bwMode="auto">
          <a:xfrm>
            <a:off x="4773613" y="3059113"/>
            <a:ext cx="1587" cy="16033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68" name="Line 112"/>
          <p:cNvSpPr>
            <a:spLocks noChangeShapeType="1"/>
          </p:cNvSpPr>
          <p:nvPr/>
        </p:nvSpPr>
        <p:spPr bwMode="auto">
          <a:xfrm>
            <a:off x="5027613" y="3059113"/>
            <a:ext cx="1587" cy="16033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69" name="Line 113"/>
          <p:cNvSpPr>
            <a:spLocks noChangeShapeType="1"/>
          </p:cNvSpPr>
          <p:nvPr/>
        </p:nvSpPr>
        <p:spPr bwMode="auto">
          <a:xfrm>
            <a:off x="5281613" y="3059113"/>
            <a:ext cx="1587" cy="16033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70" name="Line 114"/>
          <p:cNvSpPr>
            <a:spLocks noChangeShapeType="1"/>
          </p:cNvSpPr>
          <p:nvPr/>
        </p:nvSpPr>
        <p:spPr bwMode="auto">
          <a:xfrm>
            <a:off x="6805613" y="3059113"/>
            <a:ext cx="1587" cy="16033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71" name="Line 115"/>
          <p:cNvSpPr>
            <a:spLocks noChangeShapeType="1"/>
          </p:cNvSpPr>
          <p:nvPr/>
        </p:nvSpPr>
        <p:spPr bwMode="auto">
          <a:xfrm>
            <a:off x="7059613" y="3059113"/>
            <a:ext cx="1587" cy="16033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72" name="Line 116"/>
          <p:cNvSpPr>
            <a:spLocks noChangeShapeType="1"/>
          </p:cNvSpPr>
          <p:nvPr/>
        </p:nvSpPr>
        <p:spPr bwMode="auto">
          <a:xfrm>
            <a:off x="7313613" y="3059113"/>
            <a:ext cx="1587" cy="16033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73" name="Line 117"/>
          <p:cNvSpPr>
            <a:spLocks noChangeShapeType="1"/>
          </p:cNvSpPr>
          <p:nvPr/>
        </p:nvSpPr>
        <p:spPr bwMode="auto">
          <a:xfrm>
            <a:off x="7567613" y="3059113"/>
            <a:ext cx="1587" cy="16033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74" name="Line 118"/>
          <p:cNvSpPr>
            <a:spLocks noChangeShapeType="1"/>
          </p:cNvSpPr>
          <p:nvPr/>
        </p:nvSpPr>
        <p:spPr bwMode="auto">
          <a:xfrm>
            <a:off x="7821613" y="3059113"/>
            <a:ext cx="1587" cy="16033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75" name="Line 119"/>
          <p:cNvSpPr>
            <a:spLocks noChangeShapeType="1"/>
          </p:cNvSpPr>
          <p:nvPr/>
        </p:nvSpPr>
        <p:spPr bwMode="auto">
          <a:xfrm>
            <a:off x="8074025" y="3059113"/>
            <a:ext cx="1588" cy="16033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76" name="Line 120"/>
          <p:cNvSpPr>
            <a:spLocks noChangeShapeType="1"/>
          </p:cNvSpPr>
          <p:nvPr/>
        </p:nvSpPr>
        <p:spPr bwMode="auto">
          <a:xfrm>
            <a:off x="8328025" y="3059113"/>
            <a:ext cx="1588" cy="16033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77" name="Text Box 121"/>
          <p:cNvSpPr txBox="1">
            <a:spLocks noChangeArrowheads="1"/>
          </p:cNvSpPr>
          <p:nvPr/>
        </p:nvSpPr>
        <p:spPr bwMode="auto">
          <a:xfrm>
            <a:off x="2657475" y="2335213"/>
            <a:ext cx="1439863" cy="241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Non-pipelined</a:t>
            </a:r>
          </a:p>
        </p:txBody>
      </p:sp>
      <p:sp>
        <p:nvSpPr>
          <p:cNvPr id="19578" name="Text Box 122"/>
          <p:cNvSpPr txBox="1">
            <a:spLocks noChangeArrowheads="1"/>
          </p:cNvSpPr>
          <p:nvPr/>
        </p:nvSpPr>
        <p:spPr bwMode="auto">
          <a:xfrm>
            <a:off x="6719888" y="2335213"/>
            <a:ext cx="1439862" cy="241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Pipelined</a:t>
            </a:r>
          </a:p>
        </p:txBody>
      </p:sp>
      <p:sp>
        <p:nvSpPr>
          <p:cNvPr id="19579" name="Line 123"/>
          <p:cNvSpPr>
            <a:spLocks noChangeShapeType="1"/>
          </p:cNvSpPr>
          <p:nvPr/>
        </p:nvSpPr>
        <p:spPr bwMode="auto">
          <a:xfrm>
            <a:off x="6297613" y="3138488"/>
            <a:ext cx="2454275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80" name="Line 124"/>
          <p:cNvSpPr>
            <a:spLocks noChangeShapeType="1"/>
          </p:cNvSpPr>
          <p:nvPr/>
        </p:nvSpPr>
        <p:spPr bwMode="auto">
          <a:xfrm>
            <a:off x="6551613" y="3059113"/>
            <a:ext cx="1587" cy="16033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81" name="Text Box 125"/>
          <p:cNvSpPr txBox="1">
            <a:spLocks noChangeArrowheads="1"/>
          </p:cNvSpPr>
          <p:nvPr/>
        </p:nvSpPr>
        <p:spPr bwMode="auto">
          <a:xfrm>
            <a:off x="4351338" y="3219450"/>
            <a:ext cx="1268412" cy="239713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Time</a:t>
            </a:r>
          </a:p>
        </p:txBody>
      </p:sp>
      <p:sp>
        <p:nvSpPr>
          <p:cNvPr id="19582" name="Text Box 126"/>
          <p:cNvSpPr txBox="1">
            <a:spLocks noChangeArrowheads="1"/>
          </p:cNvSpPr>
          <p:nvPr/>
        </p:nvSpPr>
        <p:spPr bwMode="auto">
          <a:xfrm>
            <a:off x="5113338" y="5627688"/>
            <a:ext cx="1268412" cy="239712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Time</a:t>
            </a:r>
          </a:p>
        </p:txBody>
      </p:sp>
      <p:sp>
        <p:nvSpPr>
          <p:cNvPr id="19583" name="Line 127"/>
          <p:cNvSpPr>
            <a:spLocks noChangeShapeType="1"/>
          </p:cNvSpPr>
          <p:nvPr/>
        </p:nvSpPr>
        <p:spPr bwMode="auto">
          <a:xfrm>
            <a:off x="3759200" y="5467350"/>
            <a:ext cx="1588" cy="16033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84" name="Line 128"/>
          <p:cNvSpPr>
            <a:spLocks noChangeShapeType="1"/>
          </p:cNvSpPr>
          <p:nvPr/>
        </p:nvSpPr>
        <p:spPr bwMode="auto">
          <a:xfrm>
            <a:off x="4011613" y="5467350"/>
            <a:ext cx="1587" cy="16033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85" name="Line 129"/>
          <p:cNvSpPr>
            <a:spLocks noChangeShapeType="1"/>
          </p:cNvSpPr>
          <p:nvPr/>
        </p:nvSpPr>
        <p:spPr bwMode="auto">
          <a:xfrm>
            <a:off x="4265613" y="5467350"/>
            <a:ext cx="1587" cy="16033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86" name="Line 130"/>
          <p:cNvSpPr>
            <a:spLocks noChangeShapeType="1"/>
          </p:cNvSpPr>
          <p:nvPr/>
        </p:nvSpPr>
        <p:spPr bwMode="auto">
          <a:xfrm>
            <a:off x="4519613" y="5467350"/>
            <a:ext cx="1587" cy="16033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87" name="Line 131"/>
          <p:cNvSpPr>
            <a:spLocks noChangeShapeType="1"/>
          </p:cNvSpPr>
          <p:nvPr/>
        </p:nvSpPr>
        <p:spPr bwMode="auto">
          <a:xfrm>
            <a:off x="4773613" y="5467350"/>
            <a:ext cx="1587" cy="16033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88" name="Line 132"/>
          <p:cNvSpPr>
            <a:spLocks noChangeShapeType="1"/>
          </p:cNvSpPr>
          <p:nvPr/>
        </p:nvSpPr>
        <p:spPr bwMode="auto">
          <a:xfrm>
            <a:off x="5027613" y="5467350"/>
            <a:ext cx="1587" cy="16033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89" name="Line 133"/>
          <p:cNvSpPr>
            <a:spLocks noChangeShapeType="1"/>
          </p:cNvSpPr>
          <p:nvPr/>
        </p:nvSpPr>
        <p:spPr bwMode="auto">
          <a:xfrm>
            <a:off x="5281613" y="5467350"/>
            <a:ext cx="1587" cy="16033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90" name="Line 134"/>
          <p:cNvSpPr>
            <a:spLocks noChangeShapeType="1"/>
          </p:cNvSpPr>
          <p:nvPr/>
        </p:nvSpPr>
        <p:spPr bwMode="auto">
          <a:xfrm>
            <a:off x="3251200" y="5546725"/>
            <a:ext cx="338455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91" name="Line 135"/>
          <p:cNvSpPr>
            <a:spLocks noChangeShapeType="1"/>
          </p:cNvSpPr>
          <p:nvPr/>
        </p:nvSpPr>
        <p:spPr bwMode="auto">
          <a:xfrm>
            <a:off x="3505200" y="5467350"/>
            <a:ext cx="1588" cy="16033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92" name="Line 136"/>
          <p:cNvSpPr>
            <a:spLocks noChangeShapeType="1"/>
          </p:cNvSpPr>
          <p:nvPr/>
        </p:nvSpPr>
        <p:spPr bwMode="auto">
          <a:xfrm>
            <a:off x="5535613" y="5467350"/>
            <a:ext cx="1587" cy="16033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93" name="Line 137"/>
          <p:cNvSpPr>
            <a:spLocks noChangeShapeType="1"/>
          </p:cNvSpPr>
          <p:nvPr/>
        </p:nvSpPr>
        <p:spPr bwMode="auto">
          <a:xfrm>
            <a:off x="5789613" y="5467350"/>
            <a:ext cx="1587" cy="16033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94" name="Line 138"/>
          <p:cNvSpPr>
            <a:spLocks noChangeShapeType="1"/>
          </p:cNvSpPr>
          <p:nvPr/>
        </p:nvSpPr>
        <p:spPr bwMode="auto">
          <a:xfrm>
            <a:off x="6043613" y="5467350"/>
            <a:ext cx="1587" cy="16033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95" name="Line 139"/>
          <p:cNvSpPr>
            <a:spLocks noChangeShapeType="1"/>
          </p:cNvSpPr>
          <p:nvPr/>
        </p:nvSpPr>
        <p:spPr bwMode="auto">
          <a:xfrm>
            <a:off x="5535613" y="3059113"/>
            <a:ext cx="1587" cy="16033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96" name="Line 140"/>
          <p:cNvSpPr>
            <a:spLocks noChangeShapeType="1"/>
          </p:cNvSpPr>
          <p:nvPr/>
        </p:nvSpPr>
        <p:spPr bwMode="auto">
          <a:xfrm>
            <a:off x="6297613" y="5467350"/>
            <a:ext cx="1587" cy="16033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97" name="Text Box 141"/>
          <p:cNvSpPr txBox="1">
            <a:spLocks noChangeArrowheads="1"/>
          </p:cNvSpPr>
          <p:nvPr/>
        </p:nvSpPr>
        <p:spPr bwMode="auto">
          <a:xfrm>
            <a:off x="6127750" y="4422775"/>
            <a:ext cx="1439863" cy="241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Pipelined</a:t>
            </a:r>
          </a:p>
        </p:txBody>
      </p:sp>
      <p:sp>
        <p:nvSpPr>
          <p:cNvPr id="19598" name="Text Box 142"/>
          <p:cNvSpPr txBox="1">
            <a:spLocks noChangeArrowheads="1"/>
          </p:cNvSpPr>
          <p:nvPr/>
        </p:nvSpPr>
        <p:spPr bwMode="auto">
          <a:xfrm>
            <a:off x="3556000" y="5707063"/>
            <a:ext cx="2097088" cy="241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pipelined instruction execution</a:t>
            </a:r>
          </a:p>
        </p:txBody>
      </p:sp>
      <p:sp>
        <p:nvSpPr>
          <p:cNvPr id="19599" name="Text Box 143"/>
          <p:cNvSpPr txBox="1">
            <a:spLocks noChangeArrowheads="1"/>
          </p:cNvSpPr>
          <p:nvPr/>
        </p:nvSpPr>
        <p:spPr bwMode="auto">
          <a:xfrm>
            <a:off x="2354263" y="3219450"/>
            <a:ext cx="1997075" cy="2397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non-pipelined dish cleaning</a:t>
            </a:r>
          </a:p>
        </p:txBody>
      </p:sp>
      <p:sp>
        <p:nvSpPr>
          <p:cNvPr id="19600" name="Text Box 144"/>
          <p:cNvSpPr txBox="1">
            <a:spLocks noChangeArrowheads="1"/>
          </p:cNvSpPr>
          <p:nvPr/>
        </p:nvSpPr>
        <p:spPr bwMode="auto">
          <a:xfrm>
            <a:off x="6450013" y="3219450"/>
            <a:ext cx="1624012" cy="2397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pipelined dish cleaning</a:t>
            </a:r>
          </a:p>
        </p:txBody>
      </p:sp>
      <p:sp>
        <p:nvSpPr>
          <p:cNvPr id="19601" name="AutoShape 145"/>
          <p:cNvSpPr>
            <a:spLocks noChangeArrowheads="1"/>
          </p:cNvSpPr>
          <p:nvPr/>
        </p:nvSpPr>
        <p:spPr bwMode="auto">
          <a:xfrm rot="19320000">
            <a:off x="3795713" y="3589338"/>
            <a:ext cx="193675" cy="1931987"/>
          </a:xfrm>
          <a:prstGeom prst="roundRect">
            <a:avLst>
              <a:gd name="adj" fmla="val 16667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02" name="Line 146"/>
          <p:cNvSpPr>
            <a:spLocks noChangeShapeType="1"/>
          </p:cNvSpPr>
          <p:nvPr/>
        </p:nvSpPr>
        <p:spPr bwMode="auto">
          <a:xfrm flipH="1">
            <a:off x="3732213" y="4724400"/>
            <a:ext cx="155575" cy="228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603" name="Text Box 147"/>
          <p:cNvSpPr txBox="1">
            <a:spLocks noChangeArrowheads="1"/>
          </p:cNvSpPr>
          <p:nvPr/>
        </p:nvSpPr>
        <p:spPr bwMode="auto">
          <a:xfrm>
            <a:off x="2971800" y="4953000"/>
            <a:ext cx="1143000" cy="30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Instruction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62CC03E1-DA36-497F-A390-87F3C4790894}" type="slidenum">
              <a:rPr lang="en-US"/>
              <a:pPr/>
              <a:t>28</a:t>
            </a:fld>
            <a:endParaRPr lang="en-US"/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Superscalar and VLIW Architectures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82000" cy="4495800"/>
          </a:xfrm>
          <a:ln/>
        </p:spPr>
        <p:txBody>
          <a:bodyPr/>
          <a:lstStyle/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Performance can be improved by: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Faster clock (but there’s a limit)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Pipelining: slice up instruction into stages, overlap stages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/>
              <a:t>Multiple ALUs</a:t>
            </a:r>
            <a:r>
              <a:rPr lang="en-US"/>
              <a:t> to support more than one instruction stream</a:t>
            </a:r>
          </a:p>
          <a:p>
            <a:pPr lvl="2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Superscalar</a:t>
            </a:r>
          </a:p>
          <a:p>
            <a:pPr lvl="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Scalar: non-vector operations</a:t>
            </a:r>
          </a:p>
          <a:p>
            <a:pPr lvl="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Fetches instructions in batches, executes as many as possible </a:t>
            </a:r>
          </a:p>
          <a:p>
            <a:pPr lvl="4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May require extensive hardware to detect independent instructions</a:t>
            </a:r>
          </a:p>
          <a:p>
            <a:pPr lvl="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VLIW: each word in memory has multiple independent instructions</a:t>
            </a:r>
          </a:p>
          <a:p>
            <a:pPr lvl="4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Relies on the compiler to detect and schedule instructions</a:t>
            </a:r>
          </a:p>
          <a:p>
            <a:pPr lvl="4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Currently growing in popularity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A941143F-C604-4C62-8C95-2165659F8366}" type="slidenum">
              <a:rPr lang="en-US"/>
              <a:pPr/>
              <a:t>29</a:t>
            </a:fld>
            <a:endParaRPr lang="en-US"/>
          </a:p>
        </p:txBody>
      </p:sp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Programmer’s View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82000" cy="44958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Programmer doesn’t need detailed understanding of architecture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Instead, needs to know what instructions can be executed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Two levels of instructions: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Assembly level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Structured languages (C, C++, Java, etc.)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Most development today done using structured languages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But, some assembly level programming may still be necessary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Drivers: portion of program that communicates with and/or controls (drives) another device</a:t>
            </a:r>
          </a:p>
          <a:p>
            <a:pPr lvl="2"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Often have detailed timing considerations, extensive bit manipulation</a:t>
            </a:r>
          </a:p>
          <a:p>
            <a:pPr lvl="2"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Assembly level may be best for these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Rectangle 32"/>
          <p:cNvSpPr>
            <a:spLocks noGrp="1" noChangeArrowheads="1"/>
          </p:cNvSpPr>
          <p:nvPr>
            <p:ph type="ctrTitle"/>
          </p:nvPr>
        </p:nvSpPr>
        <p:spPr>
          <a:xfrm>
            <a:off x="283779" y="3041771"/>
            <a:ext cx="8572501" cy="23987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dirty="0"/>
              <a:t>Chapter 3:</a:t>
            </a:r>
            <a:br>
              <a:rPr lang="en-US" altLang="zh-CN" sz="5400" dirty="0"/>
            </a:br>
            <a:r>
              <a:rPr lang="en-US" altLang="zh-CN" sz="5400" dirty="0"/>
              <a:t>      CPU</a:t>
            </a:r>
            <a:endParaRPr lang="en-US" sz="4000" dirty="0"/>
          </a:p>
        </p:txBody>
      </p:sp>
      <p:pic>
        <p:nvPicPr>
          <p:cNvPr id="14337" name="Picture 1" descr="C:\Users\Thinkpad\Desktop\1_185051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1178" y="4461828"/>
            <a:ext cx="1895475" cy="186690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722920" y="1029091"/>
            <a:ext cx="7923964" cy="7201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FF0000"/>
                </a:solidFill>
              </a:rPr>
              <a:t>Embedded System Design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52E2828C-DD96-4F94-8227-44E16323F1F9}" type="slidenum">
              <a:rPr lang="en-US"/>
              <a:pPr/>
              <a:t>30</a:t>
            </a:fld>
            <a:endParaRPr lang="en-US"/>
          </a:p>
        </p:txBody>
      </p:sp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Assembly-Level Instructions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38400" y="1600200"/>
            <a:ext cx="3594100" cy="2484438"/>
            <a:chOff x="1536" y="1008"/>
            <a:chExt cx="2264" cy="1565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2241" y="1008"/>
              <a:ext cx="1559" cy="1565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0" name="Text Box 4"/>
            <p:cNvSpPr txBox="1">
              <a:spLocks noChangeArrowheads="1"/>
            </p:cNvSpPr>
            <p:nvPr/>
          </p:nvSpPr>
          <p:spPr bwMode="auto">
            <a:xfrm>
              <a:off x="2241" y="1008"/>
              <a:ext cx="518" cy="260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opcode</a:t>
              </a:r>
            </a:p>
          </p:txBody>
        </p:sp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2760" y="1008"/>
              <a:ext cx="518" cy="260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operand1</a:t>
              </a:r>
            </a:p>
          </p:txBody>
        </p:sp>
        <p:sp>
          <p:nvSpPr>
            <p:cNvPr id="24582" name="Text Box 6"/>
            <p:cNvSpPr txBox="1">
              <a:spLocks noChangeArrowheads="1"/>
            </p:cNvSpPr>
            <p:nvPr/>
          </p:nvSpPr>
          <p:spPr bwMode="auto">
            <a:xfrm>
              <a:off x="3280" y="1008"/>
              <a:ext cx="520" cy="260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operand2</a:t>
              </a:r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2241" y="1269"/>
              <a:ext cx="518" cy="260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opcode</a:t>
              </a:r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2760" y="1269"/>
              <a:ext cx="518" cy="260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operand1</a:t>
              </a:r>
            </a:p>
          </p:txBody>
        </p:sp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3280" y="1269"/>
              <a:ext cx="520" cy="260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operand2</a:t>
              </a:r>
            </a:p>
          </p:txBody>
        </p: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2241" y="1530"/>
              <a:ext cx="518" cy="260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opcode</a:t>
              </a:r>
            </a:p>
          </p:txBody>
        </p:sp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2760" y="1530"/>
              <a:ext cx="518" cy="260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operand1</a:t>
              </a:r>
            </a:p>
          </p:txBody>
        </p:sp>
        <p:sp>
          <p:nvSpPr>
            <p:cNvPr id="24588" name="Text Box 12"/>
            <p:cNvSpPr txBox="1">
              <a:spLocks noChangeArrowheads="1"/>
            </p:cNvSpPr>
            <p:nvPr/>
          </p:nvSpPr>
          <p:spPr bwMode="auto">
            <a:xfrm>
              <a:off x="3280" y="1530"/>
              <a:ext cx="520" cy="260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operand2</a:t>
              </a:r>
            </a:p>
          </p:txBody>
        </p:sp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2241" y="1791"/>
              <a:ext cx="518" cy="260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opcode</a:t>
              </a:r>
            </a:p>
          </p:txBody>
        </p:sp>
        <p:sp>
          <p:nvSpPr>
            <p:cNvPr id="24590" name="Text Box 14"/>
            <p:cNvSpPr txBox="1">
              <a:spLocks noChangeArrowheads="1"/>
            </p:cNvSpPr>
            <p:nvPr/>
          </p:nvSpPr>
          <p:spPr bwMode="auto">
            <a:xfrm>
              <a:off x="2760" y="1791"/>
              <a:ext cx="518" cy="260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operand1</a:t>
              </a:r>
            </a:p>
          </p:txBody>
        </p:sp>
        <p:sp>
          <p:nvSpPr>
            <p:cNvPr id="24591" name="Text Box 15"/>
            <p:cNvSpPr txBox="1">
              <a:spLocks noChangeArrowheads="1"/>
            </p:cNvSpPr>
            <p:nvPr/>
          </p:nvSpPr>
          <p:spPr bwMode="auto">
            <a:xfrm>
              <a:off x="3280" y="1791"/>
              <a:ext cx="520" cy="260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operand2</a:t>
              </a:r>
            </a:p>
          </p:txBody>
        </p:sp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>
              <a:off x="2760" y="2052"/>
              <a:ext cx="518" cy="26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...</a:t>
              </a:r>
            </a:p>
          </p:txBody>
        </p:sp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1536" y="1008"/>
              <a:ext cx="667" cy="26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Instruction 1</a:t>
              </a:r>
            </a:p>
          </p:txBody>
        </p:sp>
        <p:sp>
          <p:nvSpPr>
            <p:cNvPr id="24594" name="Text Box 18"/>
            <p:cNvSpPr txBox="1">
              <a:spLocks noChangeArrowheads="1"/>
            </p:cNvSpPr>
            <p:nvPr/>
          </p:nvSpPr>
          <p:spPr bwMode="auto">
            <a:xfrm>
              <a:off x="1536" y="1269"/>
              <a:ext cx="667" cy="26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Instruction 2</a:t>
              </a:r>
            </a:p>
          </p:txBody>
        </p: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1536" y="1530"/>
              <a:ext cx="667" cy="26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Instruction 3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1536" y="1791"/>
              <a:ext cx="667" cy="26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Instruction 4</a:t>
              </a:r>
            </a:p>
          </p:txBody>
        </p:sp>
      </p:grpSp>
      <p:sp>
        <p:nvSpPr>
          <p:cNvPr id="24597" name="Rectangle 21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4114800"/>
            <a:ext cx="8382000" cy="19050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Instruction Set</a:t>
            </a:r>
          </a:p>
          <a:p>
            <a:pPr marL="741363" lvl="1" indent="-284163">
              <a:lnSpc>
                <a:spcPct val="90000"/>
              </a:lnSpc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Defines the legal set of instructions for that processor</a:t>
            </a:r>
          </a:p>
          <a:p>
            <a:pPr lvl="2">
              <a:lnSpc>
                <a:spcPct val="90000"/>
              </a:lnSpc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Data transfer: memory/register, register/register, I/O, etc.</a:t>
            </a:r>
          </a:p>
          <a:p>
            <a:pPr lvl="2">
              <a:lnSpc>
                <a:spcPct val="90000"/>
              </a:lnSpc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Arithmetic/logical: move register through ALU and back</a:t>
            </a:r>
          </a:p>
          <a:p>
            <a:pPr lvl="2">
              <a:lnSpc>
                <a:spcPct val="90000"/>
              </a:lnSpc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Branches: determine next PC value when not just PC+1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11D599FE-EB6B-4E7F-9C7F-6D2DBA4184C5}" type="slidenum">
              <a:rPr lang="en-US"/>
              <a:pPr/>
              <a:t>31</a:t>
            </a:fld>
            <a:endParaRPr lang="en-US"/>
          </a:p>
        </p:txBody>
      </p:sp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Optimizing single-purpose processors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82000" cy="4495800"/>
          </a:xfrm>
          <a:ln/>
        </p:spPr>
        <p:txBody>
          <a:bodyPr/>
          <a:lstStyle/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Optimization is the task of making design metric values the best possible</a:t>
            </a:r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Optimization opportunities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original program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FSMD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datapath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FSM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20E11F61-9565-4424-8CCC-22513E643AD7}" type="slidenum">
              <a:rPr lang="en-US"/>
              <a:pPr/>
              <a:t>32</a:t>
            </a:fld>
            <a:endParaRPr lang="en-US"/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Optimizing the original program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82000" cy="4495800"/>
          </a:xfrm>
          <a:ln/>
        </p:spPr>
        <p:txBody>
          <a:bodyPr/>
          <a:lstStyle/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Analyze program attributes and look for areas of possible improvement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number of computations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size of variable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time and space complexity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operations used</a:t>
            </a:r>
          </a:p>
          <a:p>
            <a:pPr lvl="2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multiplication and division very expensive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49E9CA9B-24F6-42B7-B189-578BED4E55C3}" type="slidenum">
              <a:rPr lang="en-US"/>
              <a:pPr/>
              <a:t>33</a:t>
            </a:fld>
            <a:endParaRPr lang="en-US"/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Optimizing the original program (cont’)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201738" y="1658938"/>
            <a:ext cx="1936750" cy="2403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0: int  x, y;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1: while (1) {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2:   while (!go_i);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3:   x = x_i;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4:   y = y_i;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5:   while  (x != y)  {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6:       if  (x &lt; y)   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7:          y = y - x;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else            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8:          x = x - y;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}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9:    d_o = x;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}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403850" y="1658938"/>
            <a:ext cx="2509838" cy="3444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0: int  x, y, r;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1: while (1) {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2:    while (!go_i);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// x must be the larger number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3:    if (x_i &gt;= y_i)  {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4:       x=x_i;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5:       y=y_i;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}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6:    else {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7:       x=y_i;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8:       y=x_i;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}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9:    while  (y != 0)  {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10:       r = x % y;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11:       x = y;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12:       y = r;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}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13:    d_o = x;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}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201738" y="1514475"/>
            <a:ext cx="1409700" cy="212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original program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5403850" y="1514475"/>
            <a:ext cx="1409700" cy="212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optimized program</a:t>
            </a:r>
          </a:p>
        </p:txBody>
      </p:sp>
      <p:sp>
        <p:nvSpPr>
          <p:cNvPr id="27654" name="AutoShape 6"/>
          <p:cNvSpPr>
            <a:spLocks/>
          </p:cNvSpPr>
          <p:nvPr/>
        </p:nvSpPr>
        <p:spPr bwMode="auto">
          <a:xfrm>
            <a:off x="2638425" y="2600325"/>
            <a:ext cx="323850" cy="1200150"/>
          </a:xfrm>
          <a:prstGeom prst="rightBrace">
            <a:avLst>
              <a:gd name="adj1" fmla="val 30882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5219700" y="3848100"/>
            <a:ext cx="250825" cy="876300"/>
          </a:xfrm>
          <a:prstGeom prst="leftBrace">
            <a:avLst>
              <a:gd name="adj1" fmla="val 29114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" name="Freeform 8"/>
          <p:cNvSpPr>
            <a:spLocks/>
          </p:cNvSpPr>
          <p:nvPr/>
        </p:nvSpPr>
        <p:spPr bwMode="auto">
          <a:xfrm>
            <a:off x="3105150" y="3209925"/>
            <a:ext cx="1943100" cy="1009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4" y="636"/>
              </a:cxn>
            </a:cxnLst>
            <a:rect l="0" t="0" r="r" b="b"/>
            <a:pathLst>
              <a:path w="1224" h="636">
                <a:moveTo>
                  <a:pt x="0" y="0"/>
                </a:moveTo>
                <a:lnTo>
                  <a:pt x="1224" y="636"/>
                </a:lnTo>
              </a:path>
            </a:pathLst>
          </a:custGeom>
          <a:noFill/>
          <a:ln w="9360" cap="sq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3324225" y="2705100"/>
            <a:ext cx="1800225" cy="8032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replace the subtraction operation(s) with modulo operation in order to speed up program</a:t>
            </a:r>
          </a:p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201738" y="5276850"/>
            <a:ext cx="3295650" cy="7350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GCD(42, 8) - 9 iterations to complete the loop</a:t>
            </a:r>
          </a:p>
          <a:p>
            <a:pPr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 and y values evaluated as follows : (42, 8), (43, 8), (26,8), (18,8), (10, 8), (2,8), (2,6), (2,4), (2,2).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5403850" y="5276850"/>
            <a:ext cx="3095625" cy="7350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GCD(42,8) - 3 iterations to complete the loop</a:t>
            </a:r>
          </a:p>
          <a:p>
            <a:pPr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 and y values evaluated as follows: (42, 8), (8,2), (2,0)</a:t>
            </a:r>
          </a:p>
          <a:p>
            <a:pPr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F5AAF245-2415-4336-8129-EEF063768496}" type="slidenum">
              <a:rPr lang="en-US"/>
              <a:pPr/>
              <a:t>34</a:t>
            </a:fld>
            <a:endParaRPr lang="en-US"/>
          </a:p>
        </p:txBody>
      </p:sp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06363"/>
            <a:ext cx="8382000" cy="1235075"/>
          </a:xfrm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82000" cy="4495800"/>
          </a:xfrm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F3079E41-8741-4D8A-8A48-D4D71F1AC535}" type="slidenum">
              <a:rPr lang="en-US"/>
              <a:pPr/>
              <a:t>35</a:t>
            </a:fld>
            <a:endParaRPr lang="en-US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Programmable Logic Device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458200" cy="46482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Programmable Logic Device</a:t>
            </a:r>
          </a:p>
          <a:p>
            <a:pPr marL="741363" lvl="1" indent="-284163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Programmable Logic Array, Programmable Array Logic, Field Programmable Gate Array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All layers already exist</a:t>
            </a:r>
          </a:p>
          <a:p>
            <a:pPr marL="741363" lvl="1" indent="-284163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Designers can purchase an IC</a:t>
            </a:r>
          </a:p>
          <a:p>
            <a:pPr marL="741363" lvl="1" indent="-284163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To implement desired functionality</a:t>
            </a:r>
          </a:p>
          <a:p>
            <a:pPr lvl="2">
              <a:lnSpc>
                <a:spcPct val="90000"/>
              </a:lnSpc>
              <a:spcBef>
                <a:spcPts val="4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Connections on the IC are either created or destroyed to implement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Benefits</a:t>
            </a:r>
          </a:p>
          <a:p>
            <a:pPr marL="741363" lvl="1" indent="-284163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Very low NRE costs</a:t>
            </a:r>
          </a:p>
          <a:p>
            <a:pPr marL="741363" lvl="1" indent="-284163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Great time to market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Drawback</a:t>
            </a:r>
          </a:p>
          <a:p>
            <a:pPr marL="741363" lvl="1" indent="-284163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High unit cost, bad for large volume</a:t>
            </a:r>
          </a:p>
          <a:p>
            <a:pPr marL="741363" lvl="1" indent="-284163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Power</a:t>
            </a:r>
          </a:p>
          <a:p>
            <a:pPr lvl="2">
              <a:lnSpc>
                <a:spcPct val="90000"/>
              </a:lnSpc>
              <a:spcBef>
                <a:spcPts val="4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/>
              <a:t>Except special PLA</a:t>
            </a:r>
          </a:p>
          <a:p>
            <a:pPr marL="741363" lvl="1" indent="-284163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slower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3962400"/>
            <a:ext cx="1268413" cy="1371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551613" y="5410200"/>
            <a:ext cx="2384425" cy="6429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1600 usable gate, 7.5 ns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$7 list price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7E19CA3F-0979-4970-9CF6-A2FCBB6B4353}" type="slidenum">
              <a:rPr lang="en-US"/>
              <a:pPr/>
              <a:t>36</a:t>
            </a:fld>
            <a:endParaRPr lang="en-US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Xilinx FPGA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 l="2733" r="1822" b="19757"/>
          <a:stretch>
            <a:fillRect/>
          </a:stretch>
        </p:blipFill>
        <p:spPr bwMode="auto">
          <a:xfrm>
            <a:off x="1295400" y="1828800"/>
            <a:ext cx="6858000" cy="35274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98B8DCA4-7BDD-4DFF-8346-6949FDA40B80}" type="slidenum">
              <a:rPr lang="en-US"/>
              <a:pPr/>
              <a:t>4</a:t>
            </a:fld>
            <a:endParaRPr lang="en-US"/>
          </a:p>
        </p:txBody>
      </p:sp>
      <p:sp>
        <p:nvSpPr>
          <p:cNvPr id="430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84082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Selecting a Microprocessor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35269"/>
            <a:ext cx="8382000" cy="519211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Issues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Technical: speed, power, size, cost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Other: development environment, prior expertise, licensing, etc.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Speed: how evaluate a processor’s speed?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Clock speed – but instructions per cycle may differ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Instructions per second – but work per instr. may differ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Dhrystone: Synthetic benchmark, developed in 1984. Dhrystones/sec.</a:t>
            </a:r>
          </a:p>
          <a:p>
            <a:pPr lvl="2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MIPS: 1 MIPS = 1757 Dhrystones per second (based on Digital’s VAX 11/780). A.k.a. Dhrystone MIPS. Commonly used today.</a:t>
            </a:r>
          </a:p>
          <a:p>
            <a:pPr lvl="3">
              <a:lnSpc>
                <a:spcPct val="90000"/>
              </a:lnSpc>
              <a:spcBef>
                <a:spcPts val="4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dirty="0"/>
              <a:t>So, 750 MIPS = 750*1757 = 1,317,750 Dhrystones per second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SPEC: set of more realistic benchmarks, but oriented to desktops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EEMBC – EDN Embedded Benchmark Consortium, </a:t>
            </a:r>
            <a:endParaRPr lang="en-US" sz="2000" dirty="0">
              <a:solidFill>
                <a:srgbClr val="FF0033"/>
              </a:solidFill>
              <a:hlinkClick r:id="rId3"/>
            </a:endParaRPr>
          </a:p>
          <a:p>
            <a:pPr lvl="2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Suites of benchmarks: automotive, consumer electronics, networking, office automation, telecommunications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FFFF99"/>
          </a:soli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Input and Output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/>
              <a:t>Required to communicate with outside world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/>
              <a:t>PC System: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Keyboard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Monitor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Parallel port (printer port)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Serial port + USB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/>
              <a:t>Embedded System: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Sensors (e.g. in automobile: acceleration sensor, seat sensor)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Actuators (e.g. in automobile: valves for airbags)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2824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Input and Output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Input / output device implementation can be:</a:t>
            </a:r>
          </a:p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• Memory-mapped</a:t>
            </a:r>
          </a:p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• I/O mapped (ports)</a:t>
            </a:r>
          </a:p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• DMA (direct memory access)</a:t>
            </a:r>
          </a:p>
          <a:p>
            <a:pPr marL="341313" indent="-341313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25A624E7-1F4D-44D9-AFA0-3D7B59CB7DA6}" type="slidenum">
              <a:rPr lang="en-US"/>
              <a:pPr/>
              <a:t>7</a:t>
            </a:fld>
            <a:endParaRPr lang="en-US"/>
          </a:p>
        </p:txBody>
      </p:sp>
      <p:sp>
        <p:nvSpPr>
          <p:cNvPr id="655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872359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Parallel communication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82000" cy="44958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Multiple data, control, and possibly power wires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One bit per wire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High data throughput with short distances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Typically used when connecting devices on same IC or same circuit board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Bus must be kept short</a:t>
            </a:r>
          </a:p>
          <a:p>
            <a:pPr lvl="2"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long parallel wires result in high capacitance values which requires more time to charge/discharge</a:t>
            </a:r>
          </a:p>
          <a:p>
            <a:pPr lvl="2">
              <a:spcBef>
                <a:spcPts val="45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Data misalignment between wires increases as length increases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Higher cost, bulky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3CDFE292-1302-4002-A8B4-014B6C904974}" type="slidenum">
              <a:rPr lang="en-US"/>
              <a:pPr/>
              <a:t>8</a:t>
            </a:fld>
            <a:endParaRPr lang="en-US"/>
          </a:p>
        </p:txBody>
      </p:sp>
      <p:sp>
        <p:nvSpPr>
          <p:cNvPr id="665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84082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Serial communication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467725" cy="44958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Single data wire, possibly also control and power wires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Words transmitted one bit at a time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Higher data throughput with long distances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Less average capacitance, so more bits per unit of time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Cheaper, less bulky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More complex interfacing logic and communication protocol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Sender needs to decompose word into bits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Receiver needs to recompose bits into word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Control signals often sent on same wire as data increasing protocol complexity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5063FD96-AA67-455B-81FC-DBEE2DC9C7A7}" type="slidenum">
              <a:rPr lang="en-US"/>
              <a:pPr/>
              <a:t>9</a:t>
            </a:fld>
            <a:endParaRPr lang="en-US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Serial Transmission Using UARTs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1588" y="1758950"/>
            <a:ext cx="5110162" cy="1824038"/>
            <a:chOff x="2401" y="1108"/>
            <a:chExt cx="3219" cy="1149"/>
          </a:xfrm>
        </p:grpSpPr>
        <p:sp>
          <p:nvSpPr>
            <p:cNvPr id="11267" name="Text Box 3"/>
            <p:cNvSpPr txBox="1">
              <a:spLocks noChangeArrowheads="1"/>
            </p:cNvSpPr>
            <p:nvPr/>
          </p:nvSpPr>
          <p:spPr bwMode="auto">
            <a:xfrm>
              <a:off x="2873" y="1184"/>
              <a:ext cx="660" cy="39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8" name="Freeform 4"/>
            <p:cNvSpPr>
              <a:spLocks noChangeArrowheads="1"/>
            </p:cNvSpPr>
            <p:nvPr/>
          </p:nvSpPr>
          <p:spPr bwMode="auto">
            <a:xfrm>
              <a:off x="3532" y="1389"/>
              <a:ext cx="1490" cy="146"/>
            </a:xfrm>
            <a:custGeom>
              <a:avLst/>
              <a:gdLst/>
              <a:ahLst/>
              <a:cxnLst>
                <a:cxn ang="0">
                  <a:pos x="0" y="121"/>
                </a:cxn>
                <a:cxn ang="0">
                  <a:pos x="206" y="37"/>
                </a:cxn>
                <a:cxn ang="0">
                  <a:pos x="283" y="20"/>
                </a:cxn>
                <a:cxn ang="0">
                  <a:pos x="437" y="54"/>
                </a:cxn>
                <a:cxn ang="0">
                  <a:pos x="480" y="97"/>
                </a:cxn>
                <a:cxn ang="0">
                  <a:pos x="574" y="225"/>
                </a:cxn>
                <a:cxn ang="0">
                  <a:pos x="669" y="294"/>
                </a:cxn>
                <a:cxn ang="0">
                  <a:pos x="754" y="354"/>
                </a:cxn>
                <a:cxn ang="0">
                  <a:pos x="823" y="371"/>
                </a:cxn>
                <a:cxn ang="0">
                  <a:pos x="1243" y="320"/>
                </a:cxn>
                <a:cxn ang="0">
                  <a:pos x="1260" y="302"/>
                </a:cxn>
                <a:cxn ang="0">
                  <a:pos x="1286" y="294"/>
                </a:cxn>
                <a:cxn ang="0">
                  <a:pos x="1303" y="268"/>
                </a:cxn>
                <a:cxn ang="0">
                  <a:pos x="1329" y="251"/>
                </a:cxn>
                <a:cxn ang="0">
                  <a:pos x="1671" y="71"/>
                </a:cxn>
                <a:cxn ang="0">
                  <a:pos x="2040" y="105"/>
                </a:cxn>
                <a:cxn ang="0">
                  <a:pos x="2117" y="140"/>
                </a:cxn>
                <a:cxn ang="0">
                  <a:pos x="2229" y="208"/>
                </a:cxn>
                <a:cxn ang="0">
                  <a:pos x="2340" y="242"/>
                </a:cxn>
                <a:cxn ang="0">
                  <a:pos x="2451" y="277"/>
                </a:cxn>
                <a:cxn ang="0">
                  <a:pos x="2820" y="234"/>
                </a:cxn>
                <a:cxn ang="0">
                  <a:pos x="2940" y="201"/>
                </a:cxn>
                <a:cxn ang="0">
                  <a:pos x="3080" y="191"/>
                </a:cxn>
                <a:cxn ang="0">
                  <a:pos x="3220" y="231"/>
                </a:cxn>
              </a:cxnLst>
              <a:rect l="0" t="0" r="r" b="b"/>
              <a:pathLst>
                <a:path w="3220" h="384">
                  <a:moveTo>
                    <a:pt x="0" y="121"/>
                  </a:moveTo>
                  <a:cubicBezTo>
                    <a:pt x="48" y="74"/>
                    <a:pt x="138" y="53"/>
                    <a:pt x="206" y="37"/>
                  </a:cubicBezTo>
                  <a:cubicBezTo>
                    <a:pt x="257" y="0"/>
                    <a:pt x="245" y="17"/>
                    <a:pt x="283" y="20"/>
                  </a:cubicBezTo>
                  <a:cubicBezTo>
                    <a:pt x="321" y="23"/>
                    <a:pt x="404" y="41"/>
                    <a:pt x="437" y="54"/>
                  </a:cubicBezTo>
                  <a:cubicBezTo>
                    <a:pt x="502" y="153"/>
                    <a:pt x="403" y="10"/>
                    <a:pt x="480" y="97"/>
                  </a:cubicBezTo>
                  <a:cubicBezTo>
                    <a:pt x="514" y="136"/>
                    <a:pt x="537" y="188"/>
                    <a:pt x="574" y="225"/>
                  </a:cubicBezTo>
                  <a:cubicBezTo>
                    <a:pt x="600" y="250"/>
                    <a:pt x="640" y="275"/>
                    <a:pt x="669" y="294"/>
                  </a:cubicBezTo>
                  <a:cubicBezTo>
                    <a:pt x="695" y="311"/>
                    <a:pt x="722" y="341"/>
                    <a:pt x="754" y="354"/>
                  </a:cubicBezTo>
                  <a:cubicBezTo>
                    <a:pt x="776" y="363"/>
                    <a:pt x="800" y="365"/>
                    <a:pt x="823" y="371"/>
                  </a:cubicBezTo>
                  <a:cubicBezTo>
                    <a:pt x="1226" y="359"/>
                    <a:pt x="1036" y="384"/>
                    <a:pt x="1243" y="320"/>
                  </a:cubicBezTo>
                  <a:cubicBezTo>
                    <a:pt x="1249" y="314"/>
                    <a:pt x="1253" y="306"/>
                    <a:pt x="1260" y="302"/>
                  </a:cubicBezTo>
                  <a:cubicBezTo>
                    <a:pt x="1268" y="297"/>
                    <a:pt x="1279" y="300"/>
                    <a:pt x="1286" y="294"/>
                  </a:cubicBezTo>
                  <a:cubicBezTo>
                    <a:pt x="1294" y="288"/>
                    <a:pt x="1296" y="275"/>
                    <a:pt x="1303" y="268"/>
                  </a:cubicBezTo>
                  <a:cubicBezTo>
                    <a:pt x="1310" y="261"/>
                    <a:pt x="1320" y="257"/>
                    <a:pt x="1329" y="251"/>
                  </a:cubicBezTo>
                  <a:cubicBezTo>
                    <a:pt x="1400" y="142"/>
                    <a:pt x="1553" y="102"/>
                    <a:pt x="1671" y="71"/>
                  </a:cubicBezTo>
                  <a:cubicBezTo>
                    <a:pt x="1895" y="78"/>
                    <a:pt x="1900" y="62"/>
                    <a:pt x="2040" y="105"/>
                  </a:cubicBezTo>
                  <a:cubicBezTo>
                    <a:pt x="2081" y="132"/>
                    <a:pt x="2056" y="119"/>
                    <a:pt x="2117" y="140"/>
                  </a:cubicBezTo>
                  <a:cubicBezTo>
                    <a:pt x="2154" y="153"/>
                    <a:pt x="2192" y="192"/>
                    <a:pt x="2229" y="208"/>
                  </a:cubicBezTo>
                  <a:cubicBezTo>
                    <a:pt x="2264" y="223"/>
                    <a:pt x="2302" y="235"/>
                    <a:pt x="2340" y="242"/>
                  </a:cubicBezTo>
                  <a:cubicBezTo>
                    <a:pt x="2380" y="263"/>
                    <a:pt x="2405" y="269"/>
                    <a:pt x="2451" y="277"/>
                  </a:cubicBezTo>
                  <a:cubicBezTo>
                    <a:pt x="2605" y="271"/>
                    <a:pt x="2689" y="274"/>
                    <a:pt x="2820" y="234"/>
                  </a:cubicBezTo>
                  <a:cubicBezTo>
                    <a:pt x="2829" y="225"/>
                    <a:pt x="2931" y="209"/>
                    <a:pt x="2940" y="201"/>
                  </a:cubicBezTo>
                  <a:cubicBezTo>
                    <a:pt x="2987" y="199"/>
                    <a:pt x="3030" y="184"/>
                    <a:pt x="3080" y="191"/>
                  </a:cubicBezTo>
                  <a:cubicBezTo>
                    <a:pt x="3127" y="196"/>
                    <a:pt x="3191" y="223"/>
                    <a:pt x="3220" y="231"/>
                  </a:cubicBezTo>
                </a:path>
              </a:pathLst>
            </a:custGeom>
            <a:noFill/>
            <a:ln w="2232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029" y="1377"/>
              <a:ext cx="400" cy="121"/>
              <a:chOff x="5029" y="1377"/>
              <a:chExt cx="400" cy="121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5029" y="1377"/>
                <a:ext cx="400" cy="121"/>
                <a:chOff x="5029" y="1377"/>
                <a:chExt cx="400" cy="121"/>
              </a:xfrm>
            </p:grpSpPr>
            <p:sp>
              <p:nvSpPr>
                <p:cNvPr id="11271" name="Rectangle 7"/>
                <p:cNvSpPr>
                  <a:spLocks noChangeArrowheads="1"/>
                </p:cNvSpPr>
                <p:nvPr/>
              </p:nvSpPr>
              <p:spPr bwMode="auto">
                <a:xfrm>
                  <a:off x="5029" y="1433"/>
                  <a:ext cx="224" cy="65"/>
                </a:xfrm>
                <a:prstGeom prst="rect">
                  <a:avLst/>
                </a:prstGeom>
                <a:solidFill>
                  <a:srgbClr val="FFFFFF"/>
                </a:solidFill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72" name="Freeform 8"/>
                <p:cNvSpPr>
                  <a:spLocks noChangeArrowheads="1"/>
                </p:cNvSpPr>
                <p:nvPr/>
              </p:nvSpPr>
              <p:spPr bwMode="auto">
                <a:xfrm>
                  <a:off x="5032" y="1377"/>
                  <a:ext cx="172" cy="53"/>
                </a:xfrm>
                <a:custGeom>
                  <a:avLst/>
                  <a:gdLst/>
                  <a:ahLst/>
                  <a:cxnLst>
                    <a:cxn ang="0">
                      <a:pos x="0" y="188"/>
                    </a:cxn>
                    <a:cxn ang="0">
                      <a:pos x="523" y="0"/>
                    </a:cxn>
                  </a:cxnLst>
                  <a:rect l="0" t="0" r="r" b="b"/>
                  <a:pathLst>
                    <a:path w="523" h="188">
                      <a:moveTo>
                        <a:pt x="0" y="188"/>
                      </a:moveTo>
                      <a:lnTo>
                        <a:pt x="523" y="0"/>
                      </a:lnTo>
                    </a:path>
                  </a:pathLst>
                </a:custGeom>
                <a:noFill/>
                <a:ln w="9360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73" name="Freeform 9"/>
                <p:cNvSpPr>
                  <a:spLocks noChangeArrowheads="1"/>
                </p:cNvSpPr>
                <p:nvPr/>
              </p:nvSpPr>
              <p:spPr bwMode="auto">
                <a:xfrm>
                  <a:off x="5253" y="1379"/>
                  <a:ext cx="172" cy="53"/>
                </a:xfrm>
                <a:custGeom>
                  <a:avLst/>
                  <a:gdLst/>
                  <a:ahLst/>
                  <a:cxnLst>
                    <a:cxn ang="0">
                      <a:pos x="0" y="188"/>
                    </a:cxn>
                    <a:cxn ang="0">
                      <a:pos x="523" y="0"/>
                    </a:cxn>
                  </a:cxnLst>
                  <a:rect l="0" t="0" r="r" b="b"/>
                  <a:pathLst>
                    <a:path w="523" h="188">
                      <a:moveTo>
                        <a:pt x="0" y="188"/>
                      </a:moveTo>
                      <a:lnTo>
                        <a:pt x="523" y="0"/>
                      </a:lnTo>
                    </a:path>
                  </a:pathLst>
                </a:custGeom>
                <a:noFill/>
                <a:ln w="9360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74" name="Freeform 10"/>
                <p:cNvSpPr>
                  <a:spLocks noChangeArrowheads="1"/>
                </p:cNvSpPr>
                <p:nvPr/>
              </p:nvSpPr>
              <p:spPr bwMode="auto">
                <a:xfrm>
                  <a:off x="5257" y="1442"/>
                  <a:ext cx="172" cy="53"/>
                </a:xfrm>
                <a:custGeom>
                  <a:avLst/>
                  <a:gdLst/>
                  <a:ahLst/>
                  <a:cxnLst>
                    <a:cxn ang="0">
                      <a:pos x="0" y="188"/>
                    </a:cxn>
                    <a:cxn ang="0">
                      <a:pos x="523" y="0"/>
                    </a:cxn>
                  </a:cxnLst>
                  <a:rect l="0" t="0" r="r" b="b"/>
                  <a:pathLst>
                    <a:path w="523" h="188">
                      <a:moveTo>
                        <a:pt x="0" y="188"/>
                      </a:moveTo>
                      <a:lnTo>
                        <a:pt x="523" y="0"/>
                      </a:lnTo>
                    </a:path>
                  </a:pathLst>
                </a:custGeom>
                <a:noFill/>
                <a:ln w="9360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275" name="Freeform 11"/>
              <p:cNvSpPr>
                <a:spLocks noChangeArrowheads="1"/>
              </p:cNvSpPr>
              <p:nvPr/>
            </p:nvSpPr>
            <p:spPr bwMode="auto">
              <a:xfrm>
                <a:off x="5200" y="1377"/>
                <a:ext cx="227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77" y="8"/>
                  </a:cxn>
                  <a:cxn ang="0">
                    <a:pos x="686" y="240"/>
                  </a:cxn>
                </a:cxnLst>
                <a:rect l="0" t="0" r="r" b="b"/>
                <a:pathLst>
                  <a:path w="686" h="240">
                    <a:moveTo>
                      <a:pt x="0" y="0"/>
                    </a:moveTo>
                    <a:lnTo>
                      <a:pt x="677" y="8"/>
                    </a:lnTo>
                    <a:lnTo>
                      <a:pt x="686" y="240"/>
                    </a:lnTo>
                  </a:path>
                </a:pathLst>
              </a:custGeom>
              <a:noFill/>
              <a:ln w="9360" cap="flat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5221" y="1131"/>
              <a:ext cx="399" cy="16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embedded device</a:t>
              </a:r>
            </a:p>
          </p:txBody>
        </p:sp>
        <p:sp>
          <p:nvSpPr>
            <p:cNvPr id="11277" name="Text Box 13"/>
            <p:cNvSpPr txBox="1">
              <a:spLocks noChangeArrowheads="1"/>
            </p:cNvSpPr>
            <p:nvPr/>
          </p:nvSpPr>
          <p:spPr bwMode="auto">
            <a:xfrm>
              <a:off x="3651" y="1295"/>
              <a:ext cx="66" cy="8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</a:t>
              </a:r>
            </a:p>
          </p:txBody>
        </p:sp>
        <p:sp>
          <p:nvSpPr>
            <p:cNvPr id="11278" name="Text Box 14"/>
            <p:cNvSpPr txBox="1">
              <a:spLocks noChangeArrowheads="1"/>
            </p:cNvSpPr>
            <p:nvPr/>
          </p:nvSpPr>
          <p:spPr bwMode="auto">
            <a:xfrm>
              <a:off x="3797" y="1347"/>
              <a:ext cx="67" cy="8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11279" name="Text Box 15"/>
            <p:cNvSpPr txBox="1">
              <a:spLocks noChangeArrowheads="1"/>
            </p:cNvSpPr>
            <p:nvPr/>
          </p:nvSpPr>
          <p:spPr bwMode="auto">
            <a:xfrm>
              <a:off x="3944" y="1426"/>
              <a:ext cx="66" cy="8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4090" y="1391"/>
              <a:ext cx="66" cy="8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</a:t>
              </a:r>
            </a:p>
          </p:txBody>
        </p:sp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4237" y="1315"/>
              <a:ext cx="65" cy="8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</a:t>
              </a:r>
            </a:p>
          </p:txBody>
        </p:sp>
        <p:sp>
          <p:nvSpPr>
            <p:cNvPr id="11282" name="Text Box 18"/>
            <p:cNvSpPr txBox="1">
              <a:spLocks noChangeArrowheads="1"/>
            </p:cNvSpPr>
            <p:nvPr/>
          </p:nvSpPr>
          <p:spPr bwMode="auto">
            <a:xfrm>
              <a:off x="4383" y="1283"/>
              <a:ext cx="66" cy="8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0</a:t>
              </a:r>
            </a:p>
          </p:txBody>
        </p:sp>
        <p:sp>
          <p:nvSpPr>
            <p:cNvPr id="11283" name="Text Box 19"/>
            <p:cNvSpPr txBox="1">
              <a:spLocks noChangeArrowheads="1"/>
            </p:cNvSpPr>
            <p:nvPr/>
          </p:nvSpPr>
          <p:spPr bwMode="auto">
            <a:xfrm>
              <a:off x="4529" y="1319"/>
              <a:ext cx="66" cy="8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</a:t>
              </a:r>
            </a:p>
          </p:txBody>
        </p:sp>
        <p:sp>
          <p:nvSpPr>
            <p:cNvPr id="11284" name="Text Box 20"/>
            <p:cNvSpPr txBox="1">
              <a:spLocks noChangeArrowheads="1"/>
            </p:cNvSpPr>
            <p:nvPr/>
          </p:nvSpPr>
          <p:spPr bwMode="auto">
            <a:xfrm>
              <a:off x="4676" y="1375"/>
              <a:ext cx="66" cy="8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</a:t>
              </a:r>
            </a:p>
          </p:txBody>
        </p: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4237" y="1527"/>
              <a:ext cx="855" cy="602"/>
              <a:chOff x="4237" y="1527"/>
              <a:chExt cx="855" cy="602"/>
            </a:xfrm>
          </p:grpSpPr>
          <p:sp>
            <p:nvSpPr>
              <p:cNvPr id="11286" name="Freeform 22"/>
              <p:cNvSpPr>
                <a:spLocks noChangeArrowheads="1"/>
              </p:cNvSpPr>
              <p:nvPr/>
            </p:nvSpPr>
            <p:spPr bwMode="auto">
              <a:xfrm>
                <a:off x="4237" y="1527"/>
                <a:ext cx="855" cy="202"/>
              </a:xfrm>
              <a:custGeom>
                <a:avLst/>
                <a:gdLst/>
                <a:ahLst/>
                <a:cxnLst>
                  <a:cxn ang="0">
                    <a:pos x="1528" y="530"/>
                  </a:cxn>
                  <a:cxn ang="0">
                    <a:pos x="1848" y="0"/>
                  </a:cxn>
                  <a:cxn ang="0">
                    <a:pos x="0" y="524"/>
                  </a:cxn>
                </a:cxnLst>
                <a:rect l="0" t="0" r="r" b="b"/>
                <a:pathLst>
                  <a:path w="1848" h="530">
                    <a:moveTo>
                      <a:pt x="1528" y="530"/>
                    </a:moveTo>
                    <a:lnTo>
                      <a:pt x="1848" y="0"/>
                    </a:lnTo>
                    <a:lnTo>
                      <a:pt x="0" y="524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7" name="Freeform 23"/>
              <p:cNvSpPr>
                <a:spLocks noChangeArrowheads="1"/>
              </p:cNvSpPr>
              <p:nvPr/>
            </p:nvSpPr>
            <p:spPr bwMode="auto">
              <a:xfrm>
                <a:off x="4945" y="1531"/>
                <a:ext cx="147" cy="598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0" y="1560"/>
                  </a:cxn>
                </a:cxnLst>
                <a:rect l="0" t="0" r="r" b="b"/>
                <a:pathLst>
                  <a:path w="320" h="1560">
                    <a:moveTo>
                      <a:pt x="320" y="0"/>
                    </a:moveTo>
                    <a:lnTo>
                      <a:pt x="0" y="1560"/>
                    </a:lnTo>
                  </a:path>
                </a:pathLst>
              </a:custGeom>
              <a:noFill/>
              <a:ln w="9360" cap="flat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2401" y="1593"/>
              <a:ext cx="876" cy="661"/>
              <a:chOff x="2401" y="1593"/>
              <a:chExt cx="876" cy="661"/>
            </a:xfrm>
          </p:grpSpPr>
          <p:sp>
            <p:nvSpPr>
              <p:cNvPr id="11289" name="Text Box 25"/>
              <p:cNvSpPr txBox="1">
                <a:spLocks noChangeArrowheads="1"/>
              </p:cNvSpPr>
              <p:nvPr/>
            </p:nvSpPr>
            <p:spPr bwMode="auto">
              <a:xfrm>
                <a:off x="2409" y="1732"/>
                <a:ext cx="710" cy="398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0" name="Freeform 26"/>
              <p:cNvSpPr>
                <a:spLocks noChangeArrowheads="1"/>
              </p:cNvSpPr>
              <p:nvPr/>
            </p:nvSpPr>
            <p:spPr bwMode="auto">
              <a:xfrm>
                <a:off x="2409" y="1593"/>
                <a:ext cx="863" cy="137"/>
              </a:xfrm>
              <a:custGeom>
                <a:avLst/>
                <a:gdLst/>
                <a:ahLst/>
                <a:cxnLst>
                  <a:cxn ang="0">
                    <a:pos x="1541" y="360"/>
                  </a:cxn>
                  <a:cxn ang="0">
                    <a:pos x="1866" y="0"/>
                  </a:cxn>
                  <a:cxn ang="0">
                    <a:pos x="0" y="354"/>
                  </a:cxn>
                </a:cxnLst>
                <a:rect l="0" t="0" r="r" b="b"/>
                <a:pathLst>
                  <a:path w="1866" h="360">
                    <a:moveTo>
                      <a:pt x="1541" y="360"/>
                    </a:moveTo>
                    <a:lnTo>
                      <a:pt x="1866" y="0"/>
                    </a:lnTo>
                    <a:lnTo>
                      <a:pt x="0" y="354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1" name="Freeform 27"/>
              <p:cNvSpPr>
                <a:spLocks noChangeArrowheads="1"/>
              </p:cNvSpPr>
              <p:nvPr/>
            </p:nvSpPr>
            <p:spPr bwMode="auto">
              <a:xfrm>
                <a:off x="3120" y="1597"/>
                <a:ext cx="157" cy="532"/>
              </a:xfrm>
              <a:custGeom>
                <a:avLst/>
                <a:gdLst/>
                <a:ahLst/>
                <a:cxnLst>
                  <a:cxn ang="0">
                    <a:pos x="341" y="0"/>
                  </a:cxn>
                  <a:cxn ang="0">
                    <a:pos x="0" y="1390"/>
                  </a:cxn>
                </a:cxnLst>
                <a:rect l="0" t="0" r="r" b="b"/>
                <a:pathLst>
                  <a:path w="341" h="1390">
                    <a:moveTo>
                      <a:pt x="341" y="0"/>
                    </a:moveTo>
                    <a:lnTo>
                      <a:pt x="0" y="1390"/>
                    </a:lnTo>
                  </a:path>
                </a:pathLst>
              </a:custGeom>
              <a:noFill/>
              <a:ln w="9360" cap="flat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2" name="Text Box 28"/>
              <p:cNvSpPr txBox="1">
                <a:spLocks noChangeArrowheads="1"/>
              </p:cNvSpPr>
              <p:nvPr/>
            </p:nvSpPr>
            <p:spPr bwMode="auto">
              <a:xfrm>
                <a:off x="2401" y="2137"/>
                <a:ext cx="638" cy="117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2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Sending UART</a:t>
                </a:r>
              </a:p>
            </p:txBody>
          </p:sp>
          <p:grpSp>
            <p:nvGrpSpPr>
              <p:cNvPr id="7" name="Group 29"/>
              <p:cNvGrpSpPr>
                <a:grpSpLocks/>
              </p:cNvGrpSpPr>
              <p:nvPr/>
            </p:nvGrpSpPr>
            <p:grpSpPr bwMode="auto">
              <a:xfrm>
                <a:off x="2451" y="1884"/>
                <a:ext cx="633" cy="94"/>
                <a:chOff x="2451" y="1884"/>
                <a:chExt cx="633" cy="94"/>
              </a:xfrm>
            </p:grpSpPr>
            <p:sp>
              <p:nvSpPr>
                <p:cNvPr id="1129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451" y="1884"/>
                  <a:ext cx="79" cy="94"/>
                </a:xfrm>
                <a:prstGeom prst="rect">
                  <a:avLst/>
                </a:prstGeom>
                <a:noFill/>
                <a:ln w="9360" cap="sq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200">
                      <a:solidFill>
                        <a:srgbClr val="000000"/>
                      </a:solidFill>
                      <a:ea typeface="Droid Sans Fallback" charset="0"/>
                      <a:cs typeface="Droid Sans Fallback" charset="0"/>
                    </a:rPr>
                    <a:t>1</a:t>
                  </a:r>
                </a:p>
              </p:txBody>
            </p:sp>
            <p:sp>
              <p:nvSpPr>
                <p:cNvPr id="1129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530" y="1884"/>
                  <a:ext cx="79" cy="94"/>
                </a:xfrm>
                <a:prstGeom prst="rect">
                  <a:avLst/>
                </a:prstGeom>
                <a:noFill/>
                <a:ln w="9360" cap="sq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200">
                      <a:solidFill>
                        <a:srgbClr val="000000"/>
                      </a:solidFill>
                      <a:ea typeface="Droid Sans Fallback" charset="0"/>
                      <a:cs typeface="Droid Sans Fallback" charset="0"/>
                    </a:rPr>
                    <a:t>0</a:t>
                  </a:r>
                </a:p>
              </p:txBody>
            </p:sp>
            <p:sp>
              <p:nvSpPr>
                <p:cNvPr id="1129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608" y="1884"/>
                  <a:ext cx="79" cy="94"/>
                </a:xfrm>
                <a:prstGeom prst="rect">
                  <a:avLst/>
                </a:prstGeom>
                <a:noFill/>
                <a:ln w="9360" cap="sq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200">
                      <a:solidFill>
                        <a:srgbClr val="000000"/>
                      </a:solidFill>
                      <a:ea typeface="Droid Sans Fallback" charset="0"/>
                      <a:cs typeface="Droid Sans Fallback" charset="0"/>
                    </a:rPr>
                    <a:t>0</a:t>
                  </a:r>
                </a:p>
              </p:txBody>
            </p:sp>
            <p:sp>
              <p:nvSpPr>
                <p:cNvPr id="1129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687" y="1884"/>
                  <a:ext cx="79" cy="94"/>
                </a:xfrm>
                <a:prstGeom prst="rect">
                  <a:avLst/>
                </a:prstGeom>
                <a:noFill/>
                <a:ln w="9360" cap="sq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200">
                      <a:solidFill>
                        <a:srgbClr val="000000"/>
                      </a:solidFill>
                      <a:ea typeface="Droid Sans Fallback" charset="0"/>
                      <a:cs typeface="Droid Sans Fallback" charset="0"/>
                    </a:rPr>
                    <a:t>1</a:t>
                  </a:r>
                </a:p>
              </p:txBody>
            </p:sp>
            <p:sp>
              <p:nvSpPr>
                <p:cNvPr id="1129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769" y="1884"/>
                  <a:ext cx="79" cy="94"/>
                </a:xfrm>
                <a:prstGeom prst="rect">
                  <a:avLst/>
                </a:prstGeom>
                <a:noFill/>
                <a:ln w="9360" cap="sq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200">
                      <a:solidFill>
                        <a:srgbClr val="000000"/>
                      </a:solidFill>
                      <a:ea typeface="Droid Sans Fallback" charset="0"/>
                      <a:cs typeface="Droid Sans Fallback" charset="0"/>
                    </a:rPr>
                    <a:t>1</a:t>
                  </a:r>
                </a:p>
              </p:txBody>
            </p:sp>
            <p:sp>
              <p:nvSpPr>
                <p:cNvPr id="1129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849" y="1884"/>
                  <a:ext cx="79" cy="94"/>
                </a:xfrm>
                <a:prstGeom prst="rect">
                  <a:avLst/>
                </a:prstGeom>
                <a:noFill/>
                <a:ln w="9360" cap="sq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200">
                      <a:solidFill>
                        <a:srgbClr val="000000"/>
                      </a:solidFill>
                      <a:ea typeface="Droid Sans Fallback" charset="0"/>
                      <a:cs typeface="Droid Sans Fallback" charset="0"/>
                    </a:rPr>
                    <a:t>0</a:t>
                  </a:r>
                </a:p>
              </p:txBody>
            </p:sp>
            <p:sp>
              <p:nvSpPr>
                <p:cNvPr id="1130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926" y="1884"/>
                  <a:ext cx="79" cy="94"/>
                </a:xfrm>
                <a:prstGeom prst="rect">
                  <a:avLst/>
                </a:prstGeom>
                <a:noFill/>
                <a:ln w="9360" cap="sq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200">
                      <a:solidFill>
                        <a:srgbClr val="000000"/>
                      </a:solidFill>
                      <a:ea typeface="Droid Sans Fallback" charset="0"/>
                      <a:cs typeface="Droid Sans Fallback" charset="0"/>
                    </a:rPr>
                    <a:t>1</a:t>
                  </a:r>
                </a:p>
              </p:txBody>
            </p:sp>
            <p:sp>
              <p:nvSpPr>
                <p:cNvPr id="11301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005" y="1884"/>
                  <a:ext cx="79" cy="94"/>
                </a:xfrm>
                <a:prstGeom prst="rect">
                  <a:avLst/>
                </a:prstGeom>
                <a:noFill/>
                <a:ln w="9360" cap="sq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200">
                      <a:solidFill>
                        <a:srgbClr val="000000"/>
                      </a:solidFill>
                      <a:ea typeface="Droid Sans Fallback" charset="0"/>
                      <a:cs typeface="Droid Sans Fallback" charset="0"/>
                    </a:rPr>
                    <a:t>1</a:t>
                  </a:r>
                </a:p>
              </p:txBody>
            </p:sp>
          </p:grpSp>
        </p:grpSp>
        <p:sp>
          <p:nvSpPr>
            <p:cNvPr id="11302" name="Text Box 38"/>
            <p:cNvSpPr txBox="1">
              <a:spLocks noChangeArrowheads="1"/>
            </p:cNvSpPr>
            <p:nvPr/>
          </p:nvSpPr>
          <p:spPr bwMode="auto">
            <a:xfrm>
              <a:off x="4230" y="1732"/>
              <a:ext cx="710" cy="399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3" name="Text Box 39"/>
            <p:cNvSpPr txBox="1">
              <a:spLocks noChangeArrowheads="1"/>
            </p:cNvSpPr>
            <p:nvPr/>
          </p:nvSpPr>
          <p:spPr bwMode="auto">
            <a:xfrm>
              <a:off x="4235" y="2139"/>
              <a:ext cx="721" cy="11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Receiving UART</a:t>
              </a:r>
            </a:p>
          </p:txBody>
        </p:sp>
        <p:grpSp>
          <p:nvGrpSpPr>
            <p:cNvPr id="8" name="Group 40"/>
            <p:cNvGrpSpPr>
              <a:grpSpLocks/>
            </p:cNvGrpSpPr>
            <p:nvPr/>
          </p:nvGrpSpPr>
          <p:grpSpPr bwMode="auto">
            <a:xfrm>
              <a:off x="4265" y="1884"/>
              <a:ext cx="638" cy="95"/>
              <a:chOff x="4265" y="1884"/>
              <a:chExt cx="638" cy="95"/>
            </a:xfrm>
          </p:grpSpPr>
          <p:sp>
            <p:nvSpPr>
              <p:cNvPr id="11305" name="Text Box 41"/>
              <p:cNvSpPr txBox="1">
                <a:spLocks noChangeArrowheads="1"/>
              </p:cNvSpPr>
              <p:nvPr/>
            </p:nvSpPr>
            <p:spPr bwMode="auto">
              <a:xfrm>
                <a:off x="4265" y="1884"/>
                <a:ext cx="79" cy="95"/>
              </a:xfrm>
              <a:prstGeom prst="rect">
                <a:avLst/>
              </a:prstGeom>
              <a:noFill/>
              <a:ln w="9360" cap="sq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2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1</a:t>
                </a:r>
              </a:p>
            </p:txBody>
          </p:sp>
          <p:sp>
            <p:nvSpPr>
              <p:cNvPr id="11306" name="Text Box 42"/>
              <p:cNvSpPr txBox="1">
                <a:spLocks noChangeArrowheads="1"/>
              </p:cNvSpPr>
              <p:nvPr/>
            </p:nvSpPr>
            <p:spPr bwMode="auto">
              <a:xfrm>
                <a:off x="4344" y="1884"/>
                <a:ext cx="79" cy="95"/>
              </a:xfrm>
              <a:prstGeom prst="rect">
                <a:avLst/>
              </a:prstGeom>
              <a:noFill/>
              <a:ln w="9360" cap="sq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2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0</a:t>
                </a:r>
              </a:p>
            </p:txBody>
          </p:sp>
          <p:sp>
            <p:nvSpPr>
              <p:cNvPr id="11307" name="Text Box 43"/>
              <p:cNvSpPr txBox="1">
                <a:spLocks noChangeArrowheads="1"/>
              </p:cNvSpPr>
              <p:nvPr/>
            </p:nvSpPr>
            <p:spPr bwMode="auto">
              <a:xfrm>
                <a:off x="4424" y="1884"/>
                <a:ext cx="79" cy="95"/>
              </a:xfrm>
              <a:prstGeom prst="rect">
                <a:avLst/>
              </a:prstGeom>
              <a:noFill/>
              <a:ln w="9360" cap="sq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2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0</a:t>
                </a:r>
              </a:p>
            </p:txBody>
          </p:sp>
          <p:sp>
            <p:nvSpPr>
              <p:cNvPr id="11308" name="Text Box 44"/>
              <p:cNvSpPr txBox="1">
                <a:spLocks noChangeArrowheads="1"/>
              </p:cNvSpPr>
              <p:nvPr/>
            </p:nvSpPr>
            <p:spPr bwMode="auto">
              <a:xfrm>
                <a:off x="4504" y="1884"/>
                <a:ext cx="79" cy="95"/>
              </a:xfrm>
              <a:prstGeom prst="rect">
                <a:avLst/>
              </a:prstGeom>
              <a:noFill/>
              <a:ln w="9360" cap="sq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2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1</a:t>
                </a:r>
              </a:p>
            </p:txBody>
          </p:sp>
          <p:sp>
            <p:nvSpPr>
              <p:cNvPr id="11309" name="Text Box 45"/>
              <p:cNvSpPr txBox="1">
                <a:spLocks noChangeArrowheads="1"/>
              </p:cNvSpPr>
              <p:nvPr/>
            </p:nvSpPr>
            <p:spPr bwMode="auto">
              <a:xfrm>
                <a:off x="4586" y="1884"/>
                <a:ext cx="79" cy="95"/>
              </a:xfrm>
              <a:prstGeom prst="rect">
                <a:avLst/>
              </a:prstGeom>
              <a:noFill/>
              <a:ln w="9360" cap="sq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2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1</a:t>
                </a:r>
              </a:p>
            </p:txBody>
          </p:sp>
          <p:sp>
            <p:nvSpPr>
              <p:cNvPr id="11310" name="Text Box 46"/>
              <p:cNvSpPr txBox="1">
                <a:spLocks noChangeArrowheads="1"/>
              </p:cNvSpPr>
              <p:nvPr/>
            </p:nvSpPr>
            <p:spPr bwMode="auto">
              <a:xfrm>
                <a:off x="4666" y="1884"/>
                <a:ext cx="79" cy="95"/>
              </a:xfrm>
              <a:prstGeom prst="rect">
                <a:avLst/>
              </a:prstGeom>
              <a:noFill/>
              <a:ln w="9360" cap="sq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2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0</a:t>
                </a:r>
              </a:p>
            </p:txBody>
          </p:sp>
          <p:sp>
            <p:nvSpPr>
              <p:cNvPr id="11311" name="Text Box 47"/>
              <p:cNvSpPr txBox="1">
                <a:spLocks noChangeArrowheads="1"/>
              </p:cNvSpPr>
              <p:nvPr/>
            </p:nvSpPr>
            <p:spPr bwMode="auto">
              <a:xfrm>
                <a:off x="4745" y="1884"/>
                <a:ext cx="79" cy="95"/>
              </a:xfrm>
              <a:prstGeom prst="rect">
                <a:avLst/>
              </a:prstGeom>
              <a:noFill/>
              <a:ln w="9360" cap="sq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2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1</a:t>
                </a:r>
              </a:p>
            </p:txBody>
          </p:sp>
          <p:sp>
            <p:nvSpPr>
              <p:cNvPr id="11312" name="Text Box 48"/>
              <p:cNvSpPr txBox="1">
                <a:spLocks noChangeArrowheads="1"/>
              </p:cNvSpPr>
              <p:nvPr/>
            </p:nvSpPr>
            <p:spPr bwMode="auto">
              <a:xfrm>
                <a:off x="4824" y="1884"/>
                <a:ext cx="79" cy="95"/>
              </a:xfrm>
              <a:prstGeom prst="rect">
                <a:avLst/>
              </a:prstGeom>
              <a:noFill/>
              <a:ln w="9360" cap="sq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2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1</a:t>
                </a:r>
              </a:p>
            </p:txBody>
          </p:sp>
        </p:grpSp>
        <p:graphicFrame>
          <p:nvGraphicFramePr>
            <p:cNvPr id="11313" name="Object 49"/>
            <p:cNvGraphicFramePr>
              <a:graphicFrameLocks noChangeAspect="1"/>
            </p:cNvGraphicFramePr>
            <p:nvPr/>
          </p:nvGraphicFramePr>
          <p:xfrm>
            <a:off x="2987" y="1108"/>
            <a:ext cx="541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78" r:id="rId4" imgW="876960" imgH="627840" progId="">
                    <p:embed/>
                  </p:oleObj>
                </mc:Choice>
                <mc:Fallback>
                  <p:oleObj r:id="rId4" imgW="876960" imgH="62784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" y="1108"/>
                          <a:ext cx="541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4075113" y="3578225"/>
            <a:ext cx="4748212" cy="2443163"/>
            <a:chOff x="2567" y="2254"/>
            <a:chExt cx="2991" cy="1539"/>
          </a:xfrm>
        </p:grpSpPr>
        <p:sp>
          <p:nvSpPr>
            <p:cNvPr id="11315" name="Text Box 51"/>
            <p:cNvSpPr txBox="1">
              <a:spLocks noChangeArrowheads="1"/>
            </p:cNvSpPr>
            <p:nvPr/>
          </p:nvSpPr>
          <p:spPr bwMode="auto">
            <a:xfrm>
              <a:off x="2711" y="2254"/>
              <a:ext cx="431" cy="9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start bit</a:t>
              </a:r>
            </a:p>
          </p:txBody>
        </p:sp>
        <p:sp>
          <p:nvSpPr>
            <p:cNvPr id="11316" name="Text Box 52"/>
            <p:cNvSpPr txBox="1">
              <a:spLocks noChangeArrowheads="1"/>
            </p:cNvSpPr>
            <p:nvPr/>
          </p:nvSpPr>
          <p:spPr bwMode="auto">
            <a:xfrm>
              <a:off x="3891" y="2350"/>
              <a:ext cx="161" cy="9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data</a:t>
              </a:r>
            </a:p>
          </p:txBody>
        </p:sp>
        <p:sp>
          <p:nvSpPr>
            <p:cNvPr id="11317" name="Text Box 53"/>
            <p:cNvSpPr txBox="1">
              <a:spLocks noChangeArrowheads="1"/>
            </p:cNvSpPr>
            <p:nvPr/>
          </p:nvSpPr>
          <p:spPr bwMode="auto">
            <a:xfrm>
              <a:off x="4894" y="2254"/>
              <a:ext cx="437" cy="9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end bit</a:t>
              </a:r>
            </a:p>
          </p:txBody>
        </p:sp>
        <p:sp>
          <p:nvSpPr>
            <p:cNvPr id="11318" name="Freeform 54"/>
            <p:cNvSpPr>
              <a:spLocks/>
            </p:cNvSpPr>
            <p:nvPr/>
          </p:nvSpPr>
          <p:spPr bwMode="auto">
            <a:xfrm>
              <a:off x="2935" y="2406"/>
              <a:ext cx="41" cy="2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3" y="600"/>
                </a:cxn>
              </a:cxnLst>
              <a:rect l="0" t="0" r="r" b="b"/>
              <a:pathLst>
                <a:path w="103" h="600">
                  <a:moveTo>
                    <a:pt x="0" y="0"/>
                  </a:moveTo>
                  <a:lnTo>
                    <a:pt x="103" y="600"/>
                  </a:lnTo>
                </a:path>
              </a:pathLst>
            </a:custGeom>
            <a:noFill/>
            <a:ln w="9360" cap="flat">
              <a:solidFill>
                <a:srgbClr val="000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9" name="Freeform 55"/>
            <p:cNvSpPr>
              <a:spLocks/>
            </p:cNvSpPr>
            <p:nvPr/>
          </p:nvSpPr>
          <p:spPr bwMode="auto">
            <a:xfrm>
              <a:off x="5059" y="2389"/>
              <a:ext cx="40" cy="242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0" y="609"/>
                </a:cxn>
              </a:cxnLst>
              <a:rect l="0" t="0" r="r" b="b"/>
              <a:pathLst>
                <a:path w="103" h="609">
                  <a:moveTo>
                    <a:pt x="103" y="0"/>
                  </a:moveTo>
                  <a:lnTo>
                    <a:pt x="0" y="609"/>
                  </a:lnTo>
                </a:path>
              </a:pathLst>
            </a:custGeom>
            <a:noFill/>
            <a:ln w="9360" cap="flat">
              <a:solidFill>
                <a:srgbClr val="000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0" name="AutoShape 56"/>
            <p:cNvSpPr>
              <a:spLocks/>
            </p:cNvSpPr>
            <p:nvPr/>
          </p:nvSpPr>
          <p:spPr bwMode="auto">
            <a:xfrm rot="5400000">
              <a:off x="3905" y="1686"/>
              <a:ext cx="119" cy="1815"/>
            </a:xfrm>
            <a:prstGeom prst="leftBrace">
              <a:avLst>
                <a:gd name="adj1" fmla="val 127101"/>
                <a:gd name="adj2" fmla="val 50000"/>
              </a:avLst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21" name="Object 57"/>
            <p:cNvGraphicFramePr>
              <a:graphicFrameLocks noChangeAspect="1"/>
            </p:cNvGraphicFramePr>
            <p:nvPr/>
          </p:nvGraphicFramePr>
          <p:xfrm>
            <a:off x="2567" y="2682"/>
            <a:ext cx="2991" cy="1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79" r:id="rId6" imgW="6458760" imgH="2158200" progId="Word.Document.8">
                    <p:embed/>
                  </p:oleObj>
                </mc:Choice>
                <mc:Fallback>
                  <p:oleObj r:id="rId6" imgW="6458760" imgH="2158200" progId="Word.Document.8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7" y="2682"/>
                          <a:ext cx="2991" cy="11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22" name="Rectangle 58"/>
          <p:cNvSpPr>
            <a:spLocks noGrp="1" noChangeArrowheads="1"/>
          </p:cNvSpPr>
          <p:nvPr>
            <p:ph type="body" idx="4294967295"/>
          </p:nvPr>
        </p:nvSpPr>
        <p:spPr>
          <a:xfrm>
            <a:off x="146050" y="1452563"/>
            <a:ext cx="3630613" cy="4554537"/>
          </a:xfrm>
          <a:ln/>
        </p:spPr>
        <p:txBody>
          <a:bodyPr/>
          <a:lstStyle/>
          <a:p>
            <a:pPr marL="341313" indent="-341313"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UART: Universal Asynchronous Receiver Transmitter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Takes parallel data and transmits serially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Receives serial data and converts to parallel</a:t>
            </a:r>
          </a:p>
          <a:p>
            <a:pPr marL="341313" indent="-341313"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Parity: extra bit for simple error checking</a:t>
            </a:r>
          </a:p>
          <a:p>
            <a:pPr marL="341313" indent="-341313"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Start bit, stop bit</a:t>
            </a:r>
          </a:p>
          <a:p>
            <a:pPr marL="341313" indent="-341313"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Baud rate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signal changes per second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bit rate usually higher</a:t>
            </a:r>
          </a:p>
          <a:p>
            <a:pPr marL="341313" indent="-341313"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CSJULEI@QSRDSHVFUVWXY5MJ" val="3631"/>
</p:tagLst>
</file>

<file path=ppt/theme/theme1.xml><?xml version="1.0" encoding="utf-8"?>
<a:theme xmlns:a="http://schemas.openxmlformats.org/drawingml/2006/main" name="blue-v">
  <a:themeElements>
    <a:clrScheme name="blue-v 1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DC0A00"/>
      </a:accent1>
      <a:accent2>
        <a:srgbClr val="008000"/>
      </a:accent2>
      <a:accent3>
        <a:srgbClr val="FFFFFF"/>
      </a:accent3>
      <a:accent4>
        <a:srgbClr val="000000"/>
      </a:accent4>
      <a:accent5>
        <a:srgbClr val="EBAAAA"/>
      </a:accent5>
      <a:accent6>
        <a:srgbClr val="007300"/>
      </a:accent6>
      <a:hlink>
        <a:srgbClr val="BF23BF"/>
      </a:hlink>
      <a:folHlink>
        <a:srgbClr val="FF9632"/>
      </a:folHlink>
    </a:clrScheme>
    <a:fontScheme name="blue-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blue-v 1">
        <a:dk1>
          <a:srgbClr val="000000"/>
        </a:dk1>
        <a:lt1>
          <a:srgbClr val="FFFFFF"/>
        </a:lt1>
        <a:dk2>
          <a:srgbClr val="3333CC"/>
        </a:dk2>
        <a:lt2>
          <a:srgbClr val="B2B2B2"/>
        </a:lt2>
        <a:accent1>
          <a:srgbClr val="DC0A00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EBAAAA"/>
        </a:accent5>
        <a:accent6>
          <a:srgbClr val="007300"/>
        </a:accent6>
        <a:hlink>
          <a:srgbClr val="BF23BF"/>
        </a:hlink>
        <a:folHlink>
          <a:srgbClr val="FF96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E:\witanworld\DAC\weblast\templates\blue-v.pot</Template>
  <TotalTime>16237193</TotalTime>
  <Pages>19</Pages>
  <Words>2877</Words>
  <Application>Microsoft Office PowerPoint</Application>
  <PresentationFormat>全屏显示(4:3)</PresentationFormat>
  <Paragraphs>641</Paragraphs>
  <Slides>36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Arial</vt:lpstr>
      <vt:lpstr>Times New Roman</vt:lpstr>
      <vt:lpstr>Wingdings</vt:lpstr>
      <vt:lpstr>blue-v</vt:lpstr>
      <vt:lpstr>Microsoft Word 97 - 2003 Document</vt:lpstr>
      <vt:lpstr>Microsoft Excel 97-2003 Worksheet</vt:lpstr>
      <vt:lpstr>Biography</vt:lpstr>
      <vt:lpstr>为什么需要新型的非易失性存储器</vt:lpstr>
      <vt:lpstr>Chapter 3:       CPU</vt:lpstr>
      <vt:lpstr>Selecting a Microprocessor</vt:lpstr>
      <vt:lpstr>Input and Output</vt:lpstr>
      <vt:lpstr>Input and Output</vt:lpstr>
      <vt:lpstr>Parallel communication</vt:lpstr>
      <vt:lpstr>Serial communication</vt:lpstr>
      <vt:lpstr>Serial Transmission Using UARTs</vt:lpstr>
      <vt:lpstr>Wireless communication</vt:lpstr>
      <vt:lpstr>Error detection and correction</vt:lpstr>
      <vt:lpstr>Serial protocols: I2C </vt:lpstr>
      <vt:lpstr>I2C bus structure</vt:lpstr>
      <vt:lpstr>Serial protocols: CAN</vt:lpstr>
      <vt:lpstr>Serial protocols: FireWire</vt:lpstr>
      <vt:lpstr>Serial protocols: USB</vt:lpstr>
      <vt:lpstr>Parallel protocols: PCI Bus</vt:lpstr>
      <vt:lpstr>Parallel protocols: ARM Bus</vt:lpstr>
      <vt:lpstr>Wireless protocols: IrDA</vt:lpstr>
      <vt:lpstr>Wireless protocols: Bluetooth</vt:lpstr>
      <vt:lpstr>Wireless Protocols: IEEE 802.11</vt:lpstr>
      <vt:lpstr>Microprocessor interfacing: interrupts</vt:lpstr>
      <vt:lpstr>Interrupt-driven I/O using vectored interrupt</vt:lpstr>
      <vt:lpstr>Interrupt-driven I/O using vectored interrupt </vt:lpstr>
      <vt:lpstr>Intel 8259 programmable priority controller</vt:lpstr>
      <vt:lpstr>PowerPoint 演示文稿</vt:lpstr>
      <vt:lpstr>Pipelining: Increasing Instruction Throughput</vt:lpstr>
      <vt:lpstr>Superscalar and VLIW Architectures</vt:lpstr>
      <vt:lpstr>Programmer’s View</vt:lpstr>
      <vt:lpstr>Assembly-Level Instructions</vt:lpstr>
      <vt:lpstr>Optimizing single-purpose processors</vt:lpstr>
      <vt:lpstr>Optimizing the original program</vt:lpstr>
      <vt:lpstr>Optimizing the original program (cont’)</vt:lpstr>
      <vt:lpstr>PowerPoint 演示文稿</vt:lpstr>
      <vt:lpstr>Programmable Logic Device</vt:lpstr>
      <vt:lpstr>Xilinx FPGA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kit</dc:title>
  <dc:creator>jiazhiping</dc:creator>
  <cp:lastModifiedBy>Windows 用户</cp:lastModifiedBy>
  <cp:revision>1044</cp:revision>
  <cp:lastPrinted>1998-03-19T00:23:44Z</cp:lastPrinted>
  <dcterms:created xsi:type="dcterms:W3CDTF">1995-04-19T10:16:14Z</dcterms:created>
  <dcterms:modified xsi:type="dcterms:W3CDTF">2019-10-11T10:51:05Z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cacou@xs4all.nl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9043968</vt:i4>
  </property>
  <property fmtid="{D5CDD505-2E9C-101B-9397-08002B2CF9AE}" pid="14" name="TextColor">
    <vt:i4>16777215</vt:i4>
  </property>
  <property fmtid="{D5CDD505-2E9C-101B-9397-08002B2CF9AE}" pid="15" name="LinkColor">
    <vt:i4>16777088</vt:i4>
  </property>
  <property fmtid="{D5CDD505-2E9C-101B-9397-08002B2CF9AE}" pid="16" name="VisitedColor">
    <vt:i4>12615935</vt:i4>
  </property>
  <property fmtid="{D5CDD505-2E9C-101B-9397-08002B2CF9AE}" pid="17" name="TransparentButton">
    <vt:i4>-1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E:\Carla\DAC</vt:lpwstr>
  </property>
</Properties>
</file>