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53"/>
  </p:notesMasterIdLst>
  <p:handoutMasterIdLst>
    <p:handoutMasterId r:id="rId54"/>
  </p:handoutMasterIdLst>
  <p:sldIdLst>
    <p:sldId id="272" r:id="rId2"/>
    <p:sldId id="464" r:id="rId3"/>
    <p:sldId id="465" r:id="rId4"/>
    <p:sldId id="466" r:id="rId5"/>
    <p:sldId id="502" r:id="rId6"/>
    <p:sldId id="503" r:id="rId7"/>
    <p:sldId id="504" r:id="rId8"/>
    <p:sldId id="497" r:id="rId9"/>
    <p:sldId id="498" r:id="rId10"/>
    <p:sldId id="499" r:id="rId11"/>
    <p:sldId id="500" r:id="rId12"/>
    <p:sldId id="501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9" r:id="rId40"/>
    <p:sldId id="468" r:id="rId41"/>
    <p:sldId id="469" r:id="rId42"/>
    <p:sldId id="472" r:id="rId43"/>
    <p:sldId id="476" r:id="rId44"/>
    <p:sldId id="477" r:id="rId45"/>
    <p:sldId id="458" r:id="rId46"/>
    <p:sldId id="460" r:id="rId47"/>
    <p:sldId id="461" r:id="rId48"/>
    <p:sldId id="462" r:id="rId49"/>
    <p:sldId id="463" r:id="rId50"/>
    <p:sldId id="478" r:id="rId51"/>
    <p:sldId id="479" r:id="rId52"/>
  </p:sldIdLst>
  <p:sldSz cx="9144000" cy="6858000" type="screen4x3"/>
  <p:notesSz cx="8218488" cy="10771188"/>
  <p:custDataLst>
    <p:tags r:id="rId55"/>
  </p:custDataLst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pos="5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235"/>
    <a:srgbClr val="BE8C35"/>
    <a:srgbClr val="C88C35"/>
    <a:srgbClr val="E68C35"/>
    <a:srgbClr val="DCA835"/>
    <a:srgbClr val="C0C0C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0" autoAdjust="0"/>
  </p:normalViewPr>
  <p:slideViewPr>
    <p:cSldViewPr snapToGrid="0">
      <p:cViewPr varScale="1">
        <p:scale>
          <a:sx n="123" d="100"/>
          <a:sy n="123" d="100"/>
        </p:scale>
        <p:origin x="1435" y="10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40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EE0C589E-1506-483D-A3C6-DCF0BD5837AD}" type="slidenum">
              <a:rPr lang="en-US"/>
              <a:pPr/>
              <a:t>10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A81934D1-7375-4248-B327-E817B8EAA00A}" type="slidenum">
              <a:rPr lang="en-US"/>
              <a:pPr/>
              <a:t>11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69F6BC87-DE29-4E54-82A1-92EA43C1FC24}" type="slidenum">
              <a:rPr lang="en-US"/>
              <a:pPr/>
              <a:t>12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17686942-20D3-4EEA-9D57-158E7501B103}" type="slidenum">
              <a:rPr lang="en-US"/>
              <a:pPr/>
              <a:t>13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7B4BF94F-ACDB-4848-B238-829C82D01946}" type="slidenum">
              <a:rPr lang="en-US"/>
              <a:pPr/>
              <a:t>14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DC85FF1-75B8-4CD8-9E36-4F8D02289373}" type="slidenum">
              <a:rPr lang="en-US"/>
              <a:pPr/>
              <a:t>15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DC4AB4D7-7D7D-4085-85F2-47F6187DC887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B8D1F3FC-6CB4-48BA-BB05-2D2C54C5FF0D}" type="slidenum">
              <a:rPr lang="en-US"/>
              <a:pPr/>
              <a:t>17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205308A6-F17D-4CB1-9B19-5114E3480813}" type="slidenum">
              <a:rPr lang="en-US"/>
              <a:pPr/>
              <a:t>18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A9CEB9B9-D7D4-4E30-B0EB-328187691D36}" type="slidenum">
              <a:rPr lang="en-US"/>
              <a:pPr/>
              <a:t>19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19150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A61D350E-560C-45CD-B8FD-6A2420BBA82E}" type="slidenum">
              <a:rPr lang="en-US"/>
              <a:pPr/>
              <a:t>20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C80DF7D-67FD-4DC0-AE3A-6EC739BC8E2C}" type="slidenum">
              <a:rPr lang="en-US"/>
              <a:pPr/>
              <a:t>21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149AAA1F-7615-41B3-B900-6FAA7CBCF0CB}" type="slidenum">
              <a:rPr lang="en-US"/>
              <a:pPr/>
              <a:t>22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A03A7580-4F76-447E-9F5D-CE8C6A6AB8A4}" type="slidenum">
              <a:rPr lang="en-US"/>
              <a:pPr/>
              <a:t>23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DE44DBFE-654C-4111-8893-C8DB78BDE572}" type="slidenum">
              <a:rPr lang="en-US"/>
              <a:pPr/>
              <a:t>24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28E4DD61-DD3C-4E15-89FB-02AD9E311361}" type="slidenum">
              <a:rPr lang="en-US"/>
              <a:pPr/>
              <a:t>25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908B0DB2-6312-4055-A224-4AD355A2CAE7}" type="slidenum">
              <a:rPr lang="en-US"/>
              <a:pPr/>
              <a:t>26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522658F1-DA7D-4E48-BE28-916F9ECE0C2E}" type="slidenum">
              <a:rPr lang="en-US"/>
              <a:pPr/>
              <a:t>27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1379EFCF-CAAF-4F23-9F77-1DF52C8BAC6A}" type="slidenum">
              <a:rPr lang="en-US"/>
              <a:pPr/>
              <a:t>28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99CC55A-651C-4C77-B1FE-F2681C3F1425}" type="slidenum">
              <a:rPr lang="en-US"/>
              <a:pPr/>
              <a:t>3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19150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997C495-05E2-4C17-A8BF-9B164E96D52A}" type="slidenum">
              <a:rPr lang="en-US"/>
              <a:pPr/>
              <a:t>4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C10423E7-B3E8-4CDE-BF01-A5290FE28E01}" type="slidenum">
              <a:rPr lang="en-US"/>
              <a:pPr/>
              <a:t>40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7D7B7A11-947C-4D22-B7A3-E2EA828BBAFB}" type="slidenum">
              <a:rPr lang="en-US"/>
              <a:pPr/>
              <a:t>41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0B1E3580-424A-4CE7-8734-E27951937792}" type="slidenum">
              <a:rPr lang="en-US"/>
              <a:pPr/>
              <a:t>42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BCE2E731-99F6-4417-BBCD-A35781DC0774}" type="slidenum">
              <a:rPr lang="en-US"/>
              <a:pPr/>
              <a:t>43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77BFE6AC-EA5D-4E41-831F-522412FC9F55}" type="slidenum">
              <a:rPr lang="en-US"/>
              <a:pPr/>
              <a:t>44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9748" y="819059"/>
            <a:ext cx="5478992" cy="403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A12F368C-E6F5-455F-80B2-FECBD2A346AB}" type="slidenum">
              <a:rPr lang="en-US"/>
              <a:pPr/>
              <a:t>5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900A93B9-D427-4693-91FB-645CFA98CB1C}" type="slidenum">
              <a:rPr lang="en-US"/>
              <a:pPr/>
              <a:t>50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4BC078D-C5BE-46AD-A691-0A8FAA5BD330}" type="slidenum">
              <a:rPr lang="en-US"/>
              <a:pPr/>
              <a:t>51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91A01DAC-C9D0-4A16-890C-A470389D7D4A}" type="slidenum">
              <a:rPr lang="en-US"/>
              <a:pPr/>
              <a:t>6</a:t>
            </a:fld>
            <a:endParaRPr 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C60BBA3E-BC56-4DE6-A94C-4A1EFAF39D07}" type="slidenum">
              <a:rPr lang="en-US"/>
              <a:pPr/>
              <a:t>7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37FE181-3A84-4F7B-A23E-1B4E060962DC}" type="slidenum">
              <a:rPr lang="en-US"/>
              <a:pPr/>
              <a:t>8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C7B41CD7-19FA-4E82-9909-1DD3A5838C00}" type="slidenum">
              <a:rPr lang="en-US"/>
              <a:pPr/>
              <a:t>9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283779" y="3041771"/>
            <a:ext cx="8572501" cy="211355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/>
              <a:t>Chapter 4:</a:t>
            </a:r>
            <a:br>
              <a:rPr lang="en-US" altLang="zh-CN" sz="5400" dirty="0"/>
            </a:br>
            <a:r>
              <a:rPr lang="en-US" altLang="zh-CN" sz="5400" dirty="0"/>
              <a:t>      Computing Platform</a:t>
            </a:r>
            <a:endParaRPr lang="en-US" sz="4000" dirty="0"/>
          </a:p>
        </p:txBody>
      </p:sp>
      <p:pic>
        <p:nvPicPr>
          <p:cNvPr id="14337" name="Picture 1" descr="C:\Users\Thinkpad\Desktop\1_185051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06" y="4777139"/>
            <a:ext cx="1895475" cy="18669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2920" y="1029091"/>
            <a:ext cx="7923964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Embedded System Design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E0B3C289-C019-40D7-892E-9FA82C17D352}" type="slidenum">
              <a:rPr lang="en-US"/>
              <a:pPr/>
              <a:t>10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Cache mapping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0105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Far fewer number of available cache addresses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Are address’ contents in cache?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Cache mapping used to assign main memory address to cache address and determine hit or miss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Three basic techniques: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Direct mapping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Fully associative mapping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Set-associative mapping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Caches partitioned into indivisible blocks or lines of adjacent memory addresses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usually 4 or 8 addresses per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24BC1DEB-1344-4BD2-8B61-39CC01895817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Cache-replacement policy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Technique for choosing which block to replace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when fully associative cache is full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when set-associative cache’s line is full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Direct mapped cache has no choice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Random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replace block chosen at random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LRU: least-recently used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replace block not accessed for longest time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FIFO: first-in-first-out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push block onto queue when accessed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choose block to replace by popping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864AB2D-9483-4559-AF10-0F78CBFA7964}" type="slidenum">
              <a:rPr lang="en-US"/>
              <a:pPr/>
              <a:t>12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Cache write techniques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When written, data cache must update main memory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Write-through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write to main memory whenever cache is written to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easiest to implement 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processor must wait for slower main memory write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potential for unnecessary writes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Write-back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main memory only written when “dirty” block replaced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extra dirty bit for each block set when cache block written to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reduces number of slow main memory writes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CFDD01C0-CE42-4778-8E04-B04FDD2942DD}" type="slidenum">
              <a:rPr lang="en-US"/>
              <a:pPr/>
              <a:t>13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Memory: basic concepts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590675"/>
            <a:ext cx="5484813" cy="4429125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Stores large number of bits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/>
              <a:t>m</a:t>
            </a:r>
            <a:r>
              <a:rPr lang="en-US" sz="1800"/>
              <a:t> x </a:t>
            </a:r>
            <a:r>
              <a:rPr lang="en-US" sz="1800" i="1"/>
              <a:t>n</a:t>
            </a:r>
            <a:r>
              <a:rPr lang="en-US" sz="1800"/>
              <a:t>: </a:t>
            </a:r>
            <a:r>
              <a:rPr lang="en-US" sz="1800" i="1"/>
              <a:t>m</a:t>
            </a:r>
            <a:r>
              <a:rPr lang="en-US" sz="1800"/>
              <a:t> words of </a:t>
            </a:r>
            <a:r>
              <a:rPr lang="en-US" sz="1800" i="1"/>
              <a:t>n</a:t>
            </a:r>
            <a:r>
              <a:rPr lang="en-US" sz="1800"/>
              <a:t> bits each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k = Log</a:t>
            </a:r>
            <a:r>
              <a:rPr lang="en-US" sz="900"/>
              <a:t>2</a:t>
            </a:r>
            <a:r>
              <a:rPr lang="en-US" sz="1800"/>
              <a:t>(</a:t>
            </a:r>
            <a:r>
              <a:rPr lang="en-US" sz="1800" i="1"/>
              <a:t>m</a:t>
            </a:r>
            <a:r>
              <a:rPr lang="en-US" sz="1800"/>
              <a:t>) address input signals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or </a:t>
            </a:r>
            <a:r>
              <a:rPr lang="en-US" sz="1800" i="1"/>
              <a:t>m</a:t>
            </a:r>
            <a:r>
              <a:rPr lang="en-US" sz="1800"/>
              <a:t> = 2^k words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e.g., 4,096 x 8 memory: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32,768 bits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12 address input signals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8 input/output data signals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Memory access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r/w: selects read or write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enable: read or write only when asserted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multiport: multiple accesses to different locations simultaneously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18200" y="1693863"/>
            <a:ext cx="2471738" cy="4364037"/>
            <a:chOff x="3728" y="1067"/>
            <a:chExt cx="1557" cy="27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00" y="1067"/>
              <a:ext cx="1041" cy="1138"/>
              <a:chOff x="4100" y="1067"/>
              <a:chExt cx="1041" cy="1138"/>
            </a:xfrm>
          </p:grpSpPr>
          <p:sp>
            <p:nvSpPr>
              <p:cNvPr id="7173" name="Text Box 5"/>
              <p:cNvSpPr txBox="1">
                <a:spLocks noChangeArrowheads="1"/>
              </p:cNvSpPr>
              <p:nvPr/>
            </p:nvSpPr>
            <p:spPr bwMode="auto">
              <a:xfrm>
                <a:off x="4348" y="1246"/>
                <a:ext cx="793" cy="675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" name="Text Box 6"/>
              <p:cNvSpPr txBox="1">
                <a:spLocks noChangeArrowheads="1"/>
              </p:cNvSpPr>
              <p:nvPr/>
            </p:nvSpPr>
            <p:spPr bwMode="auto">
              <a:xfrm>
                <a:off x="4348" y="1067"/>
                <a:ext cx="793" cy="13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 b="1" u="sng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 ×  n memory</a:t>
                </a:r>
              </a:p>
            </p:txBody>
          </p:sp>
          <p:sp>
            <p:nvSpPr>
              <p:cNvPr id="7175" name="Line 7"/>
              <p:cNvSpPr>
                <a:spLocks noChangeShapeType="1"/>
              </p:cNvSpPr>
              <p:nvPr/>
            </p:nvSpPr>
            <p:spPr bwMode="auto">
              <a:xfrm>
                <a:off x="4348" y="1381"/>
                <a:ext cx="79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" name="Line 8"/>
              <p:cNvSpPr>
                <a:spLocks noChangeShapeType="1"/>
              </p:cNvSpPr>
              <p:nvPr/>
            </p:nvSpPr>
            <p:spPr bwMode="auto">
              <a:xfrm>
                <a:off x="4348" y="1511"/>
                <a:ext cx="79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" name="Line 9"/>
              <p:cNvSpPr>
                <a:spLocks noChangeShapeType="1"/>
              </p:cNvSpPr>
              <p:nvPr/>
            </p:nvSpPr>
            <p:spPr bwMode="auto">
              <a:xfrm>
                <a:off x="4348" y="1787"/>
                <a:ext cx="79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4637" y="1562"/>
                <a:ext cx="210" cy="13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…</a:t>
                </a:r>
              </a:p>
            </p:txBody>
          </p:sp>
          <p:sp>
            <p:nvSpPr>
              <p:cNvPr id="7179" name="Line 11"/>
              <p:cNvSpPr>
                <a:spLocks noChangeShapeType="1"/>
              </p:cNvSpPr>
              <p:nvPr/>
            </p:nvSpPr>
            <p:spPr bwMode="auto">
              <a:xfrm>
                <a:off x="4461" y="1246"/>
                <a:ext cx="0" cy="26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0" name="Line 12"/>
              <p:cNvSpPr>
                <a:spLocks noChangeShapeType="1"/>
              </p:cNvSpPr>
              <p:nvPr/>
            </p:nvSpPr>
            <p:spPr bwMode="auto">
              <a:xfrm>
                <a:off x="4548" y="1246"/>
                <a:ext cx="0" cy="26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Line 13"/>
              <p:cNvSpPr>
                <a:spLocks noChangeShapeType="1"/>
              </p:cNvSpPr>
              <p:nvPr/>
            </p:nvSpPr>
            <p:spPr bwMode="auto">
              <a:xfrm>
                <a:off x="4637" y="1246"/>
                <a:ext cx="0" cy="26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Line 14"/>
              <p:cNvSpPr>
                <a:spLocks noChangeShapeType="1"/>
              </p:cNvSpPr>
              <p:nvPr/>
            </p:nvSpPr>
            <p:spPr bwMode="auto">
              <a:xfrm>
                <a:off x="4725" y="1246"/>
                <a:ext cx="0" cy="26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/>
            </p:nvSpPr>
            <p:spPr bwMode="auto">
              <a:xfrm>
                <a:off x="5001" y="1246"/>
                <a:ext cx="0" cy="26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Text Box 16"/>
              <p:cNvSpPr txBox="1">
                <a:spLocks noChangeArrowheads="1"/>
              </p:cNvSpPr>
              <p:nvPr/>
            </p:nvSpPr>
            <p:spPr bwMode="auto">
              <a:xfrm>
                <a:off x="4789" y="1246"/>
                <a:ext cx="211" cy="13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…</a:t>
                </a:r>
              </a:p>
            </p:txBody>
          </p:sp>
          <p:sp>
            <p:nvSpPr>
              <p:cNvPr id="7185" name="Line 17"/>
              <p:cNvSpPr>
                <a:spLocks noChangeShapeType="1"/>
              </p:cNvSpPr>
              <p:nvPr/>
            </p:nvSpPr>
            <p:spPr bwMode="auto">
              <a:xfrm>
                <a:off x="4461" y="1787"/>
                <a:ext cx="0" cy="13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>
                <a:off x="4548" y="1787"/>
                <a:ext cx="0" cy="13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19"/>
              <p:cNvSpPr>
                <a:spLocks noChangeShapeType="1"/>
              </p:cNvSpPr>
              <p:nvPr/>
            </p:nvSpPr>
            <p:spPr bwMode="auto">
              <a:xfrm>
                <a:off x="4725" y="1787"/>
                <a:ext cx="0" cy="13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20"/>
              <p:cNvSpPr>
                <a:spLocks noChangeShapeType="1"/>
              </p:cNvSpPr>
              <p:nvPr/>
            </p:nvSpPr>
            <p:spPr bwMode="auto">
              <a:xfrm>
                <a:off x="4637" y="1787"/>
                <a:ext cx="0" cy="13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Line 21"/>
              <p:cNvSpPr>
                <a:spLocks noChangeShapeType="1"/>
              </p:cNvSpPr>
              <p:nvPr/>
            </p:nvSpPr>
            <p:spPr bwMode="auto">
              <a:xfrm>
                <a:off x="5001" y="1787"/>
                <a:ext cx="0" cy="13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/>
              </p:cNvSpPr>
              <p:nvPr/>
            </p:nvSpPr>
            <p:spPr bwMode="auto">
              <a:xfrm>
                <a:off x="4253" y="1246"/>
                <a:ext cx="87" cy="675"/>
              </a:xfrm>
              <a:prstGeom prst="leftBrace">
                <a:avLst>
                  <a:gd name="adj1" fmla="val 64655"/>
                  <a:gd name="adj2" fmla="val 50000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auto">
              <a:xfrm>
                <a:off x="4348" y="2056"/>
                <a:ext cx="793" cy="14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n</a:t>
                </a: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bits per word</a:t>
                </a:r>
              </a:p>
            </p:txBody>
          </p:sp>
          <p:sp>
            <p:nvSpPr>
              <p:cNvPr id="7192" name="AutoShape 24"/>
              <p:cNvSpPr>
                <a:spLocks/>
              </p:cNvSpPr>
              <p:nvPr/>
            </p:nvSpPr>
            <p:spPr bwMode="auto">
              <a:xfrm rot="16200000">
                <a:off x="4697" y="1611"/>
                <a:ext cx="96" cy="793"/>
              </a:xfrm>
              <a:prstGeom prst="leftBrace">
                <a:avLst>
                  <a:gd name="adj1" fmla="val 68837"/>
                  <a:gd name="adj2" fmla="val 50000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Text Box 25"/>
              <p:cNvSpPr txBox="1">
                <a:spLocks noChangeArrowheads="1"/>
              </p:cNvSpPr>
              <p:nvPr/>
            </p:nvSpPr>
            <p:spPr bwMode="auto">
              <a:xfrm rot="16200000">
                <a:off x="3863" y="1544"/>
                <a:ext cx="607" cy="13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rot="10800000" vert="eaVert"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</a:t>
                </a: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words</a:t>
                </a:r>
              </a:p>
            </p:txBody>
          </p:sp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3728" y="2448"/>
              <a:ext cx="1557" cy="1368"/>
              <a:chOff x="3728" y="2448"/>
              <a:chExt cx="1557" cy="1368"/>
            </a:xfrm>
          </p:grpSpPr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728" y="2586"/>
                <a:ext cx="1467" cy="1230"/>
                <a:chOff x="3728" y="2586"/>
                <a:chExt cx="1467" cy="1230"/>
              </a:xfrm>
            </p:grpSpPr>
            <p:sp>
              <p:nvSpPr>
                <p:cNvPr id="71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28" y="2753"/>
                  <a:ext cx="374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9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enable</a:t>
                  </a:r>
                </a:p>
              </p:txBody>
            </p:sp>
            <p:sp>
              <p:nvSpPr>
                <p:cNvPr id="71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16" y="2609"/>
                  <a:ext cx="779" cy="715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46800" rIns="0" bIns="4680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2</a:t>
                  </a:r>
                  <a:r>
                    <a:rPr lang="en-US" sz="1000" baseline="30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k</a:t>
                  </a:r>
                  <a:r>
                    <a:rPr lang="en-US" sz="1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 × n read and write memory</a:t>
                  </a:r>
                </a:p>
              </p:txBody>
            </p:sp>
            <p:sp>
              <p:nvSpPr>
                <p:cNvPr id="71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81" y="2990"/>
                  <a:ext cx="215" cy="14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A</a:t>
                  </a:r>
                  <a:r>
                    <a:rPr lang="en-US" sz="1200" baseline="-25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0</a:t>
                  </a:r>
                </a:p>
              </p:txBody>
            </p:sp>
            <p:sp>
              <p:nvSpPr>
                <p:cNvPr id="7199" name="Line 31"/>
                <p:cNvSpPr>
                  <a:spLocks noChangeShapeType="1"/>
                </p:cNvSpPr>
                <p:nvPr/>
              </p:nvSpPr>
              <p:spPr bwMode="auto">
                <a:xfrm>
                  <a:off x="4097" y="3134"/>
                  <a:ext cx="318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0" name="Line 32"/>
                <p:cNvSpPr>
                  <a:spLocks noChangeShapeType="1"/>
                </p:cNvSpPr>
                <p:nvPr/>
              </p:nvSpPr>
              <p:spPr bwMode="auto">
                <a:xfrm>
                  <a:off x="4097" y="3277"/>
                  <a:ext cx="318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55" y="3087"/>
                  <a:ext cx="207" cy="141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9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…</a:t>
                  </a:r>
                </a:p>
              </p:txBody>
            </p:sp>
            <p:sp>
              <p:nvSpPr>
                <p:cNvPr id="7202" name="Line 34"/>
                <p:cNvSpPr>
                  <a:spLocks noChangeShapeType="1"/>
                </p:cNvSpPr>
                <p:nvPr/>
              </p:nvSpPr>
              <p:spPr bwMode="auto">
                <a:xfrm>
                  <a:off x="4097" y="3062"/>
                  <a:ext cx="318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3" name="Line 35"/>
                <p:cNvSpPr>
                  <a:spLocks noChangeShapeType="1"/>
                </p:cNvSpPr>
                <p:nvPr/>
              </p:nvSpPr>
              <p:spPr bwMode="auto">
                <a:xfrm>
                  <a:off x="4097" y="2800"/>
                  <a:ext cx="318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4" name="Line 36"/>
                <p:cNvSpPr>
                  <a:spLocks noChangeShapeType="1"/>
                </p:cNvSpPr>
                <p:nvPr/>
              </p:nvSpPr>
              <p:spPr bwMode="auto">
                <a:xfrm>
                  <a:off x="4097" y="2657"/>
                  <a:ext cx="318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64" y="2586"/>
                  <a:ext cx="374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r/w</a:t>
                  </a:r>
                </a:p>
              </p:txBody>
            </p:sp>
            <p:sp>
              <p:nvSpPr>
                <p:cNvPr id="7206" name="Line 38"/>
                <p:cNvSpPr>
                  <a:spLocks noChangeShapeType="1"/>
                </p:cNvSpPr>
                <p:nvPr/>
              </p:nvSpPr>
              <p:spPr bwMode="auto">
                <a:xfrm>
                  <a:off x="4923" y="3325"/>
                  <a:ext cx="0" cy="34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 type="triangle" w="sm" len="med"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7" name="Line 39"/>
                <p:cNvSpPr>
                  <a:spLocks noChangeShapeType="1"/>
                </p:cNvSpPr>
                <p:nvPr/>
              </p:nvSpPr>
              <p:spPr bwMode="auto">
                <a:xfrm>
                  <a:off x="4822" y="3325"/>
                  <a:ext cx="0" cy="34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 type="triangle" w="sm" len="med"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621" y="3372"/>
                  <a:ext cx="207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9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…</a:t>
                  </a:r>
                </a:p>
              </p:txBody>
            </p:sp>
            <p:sp>
              <p:nvSpPr>
                <p:cNvPr id="7209" name="Line 41"/>
                <p:cNvSpPr>
                  <a:spLocks noChangeShapeType="1"/>
                </p:cNvSpPr>
                <p:nvPr/>
              </p:nvSpPr>
              <p:spPr bwMode="auto">
                <a:xfrm>
                  <a:off x="5003" y="3325"/>
                  <a:ext cx="0" cy="34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 type="triangle" w="sm" len="med"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36" y="3674"/>
                  <a:ext cx="185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961" y="3674"/>
                  <a:ext cx="133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Q</a:t>
                  </a:r>
                  <a:r>
                    <a:rPr lang="en-US" sz="1200" baseline="-25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0</a:t>
                  </a:r>
                </a:p>
              </p:txBody>
            </p:sp>
            <p:sp>
              <p:nvSpPr>
                <p:cNvPr id="72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458" y="3674"/>
                  <a:ext cx="354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Q</a:t>
                  </a:r>
                  <a:r>
                    <a:rPr lang="en-US" sz="1200" baseline="-25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n-1</a:t>
                  </a:r>
                </a:p>
              </p:txBody>
            </p:sp>
            <p:sp>
              <p:nvSpPr>
                <p:cNvPr id="7213" name="Line 45"/>
                <p:cNvSpPr>
                  <a:spLocks noChangeShapeType="1"/>
                </p:cNvSpPr>
                <p:nvPr/>
              </p:nvSpPr>
              <p:spPr bwMode="auto">
                <a:xfrm>
                  <a:off x="4621" y="3325"/>
                  <a:ext cx="0" cy="34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 type="triangle" w="sm" len="med"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873" y="3229"/>
                  <a:ext cx="217" cy="142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A</a:t>
                  </a:r>
                  <a:r>
                    <a:rPr lang="en-US" sz="1200" baseline="-250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k-1</a:t>
                  </a:r>
                </a:p>
              </p:txBody>
            </p:sp>
          </p:grpSp>
          <p:sp>
            <p:nvSpPr>
              <p:cNvPr id="7215" name="Text Box 47"/>
              <p:cNvSpPr txBox="1">
                <a:spLocks noChangeArrowheads="1"/>
              </p:cNvSpPr>
              <p:nvPr/>
            </p:nvSpPr>
            <p:spPr bwMode="auto">
              <a:xfrm>
                <a:off x="4344" y="2448"/>
                <a:ext cx="941" cy="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rot="10800000" vert="eaVert" lIns="0" tIns="0" rIns="0" bIns="0">
                <a:spAutoFit/>
              </a:bodyPr>
              <a:lstStyle/>
              <a:p>
                <a:pPr algn="ctr">
                  <a:spcBef>
                    <a:spcPts val="563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 b="1" u="sng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memory external view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C74FEB0C-076B-43E8-A15A-CDF8A2D9F8FD}" type="slidenum">
              <a:rPr lang="en-US"/>
              <a:pPr/>
              <a:t>14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-46037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Write ability/ storage permanence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3825" y="1597025"/>
            <a:ext cx="3835400" cy="4432300"/>
          </a:xfrm>
          <a:ln/>
        </p:spPr>
        <p:txBody>
          <a:bodyPr/>
          <a:lstStyle/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Traditional ROM/RAM distinctions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ROM</a:t>
            </a:r>
          </a:p>
          <a:p>
            <a:pPr lvl="2">
              <a:spcBef>
                <a:spcPts val="3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00" dirty="0"/>
              <a:t>read only, bits stored without power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/>
              <a:t>RAM</a:t>
            </a:r>
          </a:p>
          <a:p>
            <a:pPr lvl="2">
              <a:spcBef>
                <a:spcPts val="3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00" dirty="0"/>
              <a:t>read and write, lose stored bits without power</a:t>
            </a:r>
          </a:p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Traditional distinctions blurred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/>
              <a:t>Advanced ROMs can be written to</a:t>
            </a:r>
          </a:p>
          <a:p>
            <a:pPr lvl="2">
              <a:spcBef>
                <a:spcPts val="3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00" dirty="0"/>
              <a:t>e.g., EEPROM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/>
              <a:t>Advanced RAMs can hold bits without power</a:t>
            </a:r>
          </a:p>
          <a:p>
            <a:pPr lvl="2">
              <a:spcBef>
                <a:spcPts val="3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00" dirty="0"/>
              <a:t>e.g., NVRAM</a:t>
            </a:r>
          </a:p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Write ability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/>
              <a:t>Manner and speed a memory can be written</a:t>
            </a:r>
          </a:p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Storage permanence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/>
              <a:t>ability of memory to hold stored bits after they are written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14788" y="1670050"/>
            <a:ext cx="4741862" cy="4267200"/>
            <a:chOff x="2529" y="1052"/>
            <a:chExt cx="2987" cy="2688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3002" y="3511"/>
              <a:ext cx="2114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 ability and storage permanence of memories, 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showing relative degrees along each axis (not to scale).</a:t>
              </a: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605" y="3466"/>
              <a:ext cx="291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433" y="2827"/>
              <a:ext cx="462" cy="54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573" y="2827"/>
              <a:ext cx="2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External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525" y="2909"/>
              <a:ext cx="356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programmer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4493" y="2992"/>
              <a:ext cx="416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OR in-system,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490" y="3074"/>
              <a:ext cx="42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block-oriented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02" y="3157"/>
              <a:ext cx="40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writes, 1,000s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4561" y="3241"/>
              <a:ext cx="25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of cycles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9" y="1990"/>
              <a:ext cx="289" cy="28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2594" y="1990"/>
              <a:ext cx="21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Battery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2594" y="2072"/>
              <a:ext cx="211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life (10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2609" y="2157"/>
              <a:ext cx="17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years)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5213" y="2581"/>
              <a:ext cx="260" cy="2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5277" y="2579"/>
              <a:ext cx="177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</a:t>
              </a: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5265" y="2675"/>
              <a:ext cx="204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ability</a:t>
              </a:r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059" y="1387"/>
              <a:ext cx="30" cy="30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3606" y="1796"/>
              <a:ext cx="325" cy="7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3673" y="1796"/>
              <a:ext cx="24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EPROM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2972" y="1293"/>
              <a:ext cx="865" cy="11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095" y="1295"/>
              <a:ext cx="73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Mask-programmed ROM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3951" y="1796"/>
              <a:ext cx="362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4015" y="1798"/>
              <a:ext cx="29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EEPROM</a:t>
              </a: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493" y="1796"/>
              <a:ext cx="268" cy="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4539" y="1798"/>
              <a:ext cx="22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FLASH</a:t>
              </a: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4915" y="1992"/>
              <a:ext cx="339" cy="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4980" y="1992"/>
              <a:ext cx="267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NVRAM</a:t>
              </a: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829" y="2395"/>
              <a:ext cx="490" cy="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893" y="2395"/>
              <a:ext cx="440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SRAM/DRAM</a:t>
              </a: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2715" y="1062"/>
              <a:ext cx="202" cy="43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 rot="16200000">
              <a:off x="2640" y="1201"/>
              <a:ext cx="244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Storage</a:t>
              </a: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 rot="16200000">
              <a:off x="2676" y="1198"/>
              <a:ext cx="387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permanence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2826" y="2132"/>
              <a:ext cx="2618" cy="6"/>
              <a:chOff x="2826" y="2132"/>
              <a:chExt cx="2618" cy="6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2826" y="2132"/>
                <a:ext cx="2297" cy="6"/>
                <a:chOff x="2826" y="2132"/>
                <a:chExt cx="2297" cy="6"/>
              </a:xfrm>
            </p:grpSpPr>
            <p:sp>
              <p:nvSpPr>
                <p:cNvPr id="8230" name="Freeform 38"/>
                <p:cNvSpPr>
                  <a:spLocks noChangeArrowheads="1"/>
                </p:cNvSpPr>
                <p:nvPr/>
              </p:nvSpPr>
              <p:spPr bwMode="auto">
                <a:xfrm>
                  <a:off x="2826" y="2132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7"/>
                    </a:cxn>
                    <a:cxn ang="0">
                      <a:pos x="4" y="5"/>
                    </a:cxn>
                    <a:cxn ang="0">
                      <a:pos x="6" y="3"/>
                    </a:cxn>
                    <a:cxn ang="0">
                      <a:pos x="6" y="2"/>
                    </a:cxn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6" h="7">
                      <a:moveTo>
                        <a:pt x="2" y="2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7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1" name="Freeform 39"/>
                <p:cNvSpPr>
                  <a:spLocks noChangeArrowheads="1"/>
                </p:cNvSpPr>
                <p:nvPr/>
              </p:nvSpPr>
              <p:spPr bwMode="auto">
                <a:xfrm>
                  <a:off x="283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Freeform 40"/>
                <p:cNvSpPr>
                  <a:spLocks noChangeArrowheads="1"/>
                </p:cNvSpPr>
                <p:nvPr/>
              </p:nvSpPr>
              <p:spPr bwMode="auto">
                <a:xfrm>
                  <a:off x="284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Freeform 41"/>
                <p:cNvSpPr>
                  <a:spLocks noChangeArrowheads="1"/>
                </p:cNvSpPr>
                <p:nvPr/>
              </p:nvSpPr>
              <p:spPr bwMode="auto">
                <a:xfrm>
                  <a:off x="285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Freeform 42"/>
                <p:cNvSpPr>
                  <a:spLocks noChangeArrowheads="1"/>
                </p:cNvSpPr>
                <p:nvPr/>
              </p:nvSpPr>
              <p:spPr bwMode="auto">
                <a:xfrm>
                  <a:off x="287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Freeform 43"/>
                <p:cNvSpPr>
                  <a:spLocks noChangeArrowheads="1"/>
                </p:cNvSpPr>
                <p:nvPr/>
              </p:nvSpPr>
              <p:spPr bwMode="auto">
                <a:xfrm>
                  <a:off x="288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Freeform 44"/>
                <p:cNvSpPr>
                  <a:spLocks noChangeArrowheads="1"/>
                </p:cNvSpPr>
                <p:nvPr/>
              </p:nvSpPr>
              <p:spPr bwMode="auto">
                <a:xfrm>
                  <a:off x="289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7" name="Freeform 45"/>
                <p:cNvSpPr>
                  <a:spLocks noChangeArrowheads="1"/>
                </p:cNvSpPr>
                <p:nvPr/>
              </p:nvSpPr>
              <p:spPr bwMode="auto">
                <a:xfrm>
                  <a:off x="290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8" name="Freeform 46"/>
                <p:cNvSpPr>
                  <a:spLocks noChangeArrowheads="1"/>
                </p:cNvSpPr>
                <p:nvPr/>
              </p:nvSpPr>
              <p:spPr bwMode="auto">
                <a:xfrm>
                  <a:off x="291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Freeform 47"/>
                <p:cNvSpPr>
                  <a:spLocks noChangeArrowheads="1"/>
                </p:cNvSpPr>
                <p:nvPr/>
              </p:nvSpPr>
              <p:spPr bwMode="auto">
                <a:xfrm>
                  <a:off x="292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0" name="Freeform 48"/>
                <p:cNvSpPr>
                  <a:spLocks noChangeArrowheads="1"/>
                </p:cNvSpPr>
                <p:nvPr/>
              </p:nvSpPr>
              <p:spPr bwMode="auto">
                <a:xfrm>
                  <a:off x="2940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1" name="Freeform 49"/>
                <p:cNvSpPr>
                  <a:spLocks noChangeArrowheads="1"/>
                </p:cNvSpPr>
                <p:nvPr/>
              </p:nvSpPr>
              <p:spPr bwMode="auto">
                <a:xfrm>
                  <a:off x="295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2" name="Freeform 50"/>
                <p:cNvSpPr>
                  <a:spLocks noChangeArrowheads="1"/>
                </p:cNvSpPr>
                <p:nvPr/>
              </p:nvSpPr>
              <p:spPr bwMode="auto">
                <a:xfrm>
                  <a:off x="2963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3" name="Freeform 51"/>
                <p:cNvSpPr>
                  <a:spLocks noChangeArrowheads="1"/>
                </p:cNvSpPr>
                <p:nvPr/>
              </p:nvSpPr>
              <p:spPr bwMode="auto">
                <a:xfrm>
                  <a:off x="297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4" name="Freeform 52"/>
                <p:cNvSpPr>
                  <a:spLocks noChangeArrowheads="1"/>
                </p:cNvSpPr>
                <p:nvPr/>
              </p:nvSpPr>
              <p:spPr bwMode="auto">
                <a:xfrm>
                  <a:off x="298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5" name="Freeform 53"/>
                <p:cNvSpPr>
                  <a:spLocks noChangeArrowheads="1"/>
                </p:cNvSpPr>
                <p:nvPr/>
              </p:nvSpPr>
              <p:spPr bwMode="auto">
                <a:xfrm>
                  <a:off x="299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6" name="Freeform 54"/>
                <p:cNvSpPr>
                  <a:spLocks noChangeArrowheads="1"/>
                </p:cNvSpPr>
                <p:nvPr/>
              </p:nvSpPr>
              <p:spPr bwMode="auto">
                <a:xfrm>
                  <a:off x="300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7" name="Freeform 55"/>
                <p:cNvSpPr>
                  <a:spLocks noChangeArrowheads="1"/>
                </p:cNvSpPr>
                <p:nvPr/>
              </p:nvSpPr>
              <p:spPr bwMode="auto">
                <a:xfrm>
                  <a:off x="302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8" name="Freeform 56"/>
                <p:cNvSpPr>
                  <a:spLocks noChangeArrowheads="1"/>
                </p:cNvSpPr>
                <p:nvPr/>
              </p:nvSpPr>
              <p:spPr bwMode="auto">
                <a:xfrm>
                  <a:off x="3032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9" name="Freeform 57"/>
                <p:cNvSpPr>
                  <a:spLocks noChangeArrowheads="1"/>
                </p:cNvSpPr>
                <p:nvPr/>
              </p:nvSpPr>
              <p:spPr bwMode="auto">
                <a:xfrm>
                  <a:off x="304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0" name="Freeform 58"/>
                <p:cNvSpPr>
                  <a:spLocks noChangeArrowheads="1"/>
                </p:cNvSpPr>
                <p:nvPr/>
              </p:nvSpPr>
              <p:spPr bwMode="auto">
                <a:xfrm>
                  <a:off x="3055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1" name="Freeform 59"/>
                <p:cNvSpPr>
                  <a:spLocks noChangeArrowheads="1"/>
                </p:cNvSpPr>
                <p:nvPr/>
              </p:nvSpPr>
              <p:spPr bwMode="auto">
                <a:xfrm>
                  <a:off x="306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2" name="Freeform 60"/>
                <p:cNvSpPr>
                  <a:spLocks noChangeArrowheads="1"/>
                </p:cNvSpPr>
                <p:nvPr/>
              </p:nvSpPr>
              <p:spPr bwMode="auto">
                <a:xfrm>
                  <a:off x="307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3" name="Freeform 61"/>
                <p:cNvSpPr>
                  <a:spLocks noChangeArrowheads="1"/>
                </p:cNvSpPr>
                <p:nvPr/>
              </p:nvSpPr>
              <p:spPr bwMode="auto">
                <a:xfrm>
                  <a:off x="308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4" name="Freeform 62"/>
                <p:cNvSpPr>
                  <a:spLocks noChangeArrowheads="1"/>
                </p:cNvSpPr>
                <p:nvPr/>
              </p:nvSpPr>
              <p:spPr bwMode="auto">
                <a:xfrm>
                  <a:off x="310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5" name="Freeform 63"/>
                <p:cNvSpPr>
                  <a:spLocks noChangeArrowheads="1"/>
                </p:cNvSpPr>
                <p:nvPr/>
              </p:nvSpPr>
              <p:spPr bwMode="auto">
                <a:xfrm>
                  <a:off x="311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6" name="Freeform 64"/>
                <p:cNvSpPr>
                  <a:spLocks noChangeArrowheads="1"/>
                </p:cNvSpPr>
                <p:nvPr/>
              </p:nvSpPr>
              <p:spPr bwMode="auto">
                <a:xfrm>
                  <a:off x="312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7" name="Freeform 65"/>
                <p:cNvSpPr>
                  <a:spLocks noChangeArrowheads="1"/>
                </p:cNvSpPr>
                <p:nvPr/>
              </p:nvSpPr>
              <p:spPr bwMode="auto">
                <a:xfrm>
                  <a:off x="313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8" name="Freeform 66"/>
                <p:cNvSpPr>
                  <a:spLocks noChangeArrowheads="1"/>
                </p:cNvSpPr>
                <p:nvPr/>
              </p:nvSpPr>
              <p:spPr bwMode="auto">
                <a:xfrm>
                  <a:off x="314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59" name="Freeform 67"/>
                <p:cNvSpPr>
                  <a:spLocks noChangeArrowheads="1"/>
                </p:cNvSpPr>
                <p:nvPr/>
              </p:nvSpPr>
              <p:spPr bwMode="auto">
                <a:xfrm>
                  <a:off x="315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0" name="Freeform 68"/>
                <p:cNvSpPr>
                  <a:spLocks noChangeArrowheads="1"/>
                </p:cNvSpPr>
                <p:nvPr/>
              </p:nvSpPr>
              <p:spPr bwMode="auto">
                <a:xfrm>
                  <a:off x="317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1" name="Freeform 69"/>
                <p:cNvSpPr>
                  <a:spLocks noChangeArrowheads="1"/>
                </p:cNvSpPr>
                <p:nvPr/>
              </p:nvSpPr>
              <p:spPr bwMode="auto">
                <a:xfrm>
                  <a:off x="318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2" name="Freeform 70"/>
                <p:cNvSpPr>
                  <a:spLocks noChangeArrowheads="1"/>
                </p:cNvSpPr>
                <p:nvPr/>
              </p:nvSpPr>
              <p:spPr bwMode="auto">
                <a:xfrm>
                  <a:off x="319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3" name="Freeform 71"/>
                <p:cNvSpPr>
                  <a:spLocks noChangeArrowheads="1"/>
                </p:cNvSpPr>
                <p:nvPr/>
              </p:nvSpPr>
              <p:spPr bwMode="auto">
                <a:xfrm>
                  <a:off x="320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4" name="Freeform 72"/>
                <p:cNvSpPr>
                  <a:spLocks noChangeArrowheads="1"/>
                </p:cNvSpPr>
                <p:nvPr/>
              </p:nvSpPr>
              <p:spPr bwMode="auto">
                <a:xfrm>
                  <a:off x="321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5" name="Freeform 73"/>
                <p:cNvSpPr>
                  <a:spLocks noChangeArrowheads="1"/>
                </p:cNvSpPr>
                <p:nvPr/>
              </p:nvSpPr>
              <p:spPr bwMode="auto">
                <a:xfrm>
                  <a:off x="322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6" name="Freeform 74"/>
                <p:cNvSpPr>
                  <a:spLocks noChangeArrowheads="1"/>
                </p:cNvSpPr>
                <p:nvPr/>
              </p:nvSpPr>
              <p:spPr bwMode="auto">
                <a:xfrm>
                  <a:off x="323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7" name="Freeform 75"/>
                <p:cNvSpPr>
                  <a:spLocks noChangeArrowheads="1"/>
                </p:cNvSpPr>
                <p:nvPr/>
              </p:nvSpPr>
              <p:spPr bwMode="auto">
                <a:xfrm>
                  <a:off x="325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8" name="Freeform 76"/>
                <p:cNvSpPr>
                  <a:spLocks noChangeArrowheads="1"/>
                </p:cNvSpPr>
                <p:nvPr/>
              </p:nvSpPr>
              <p:spPr bwMode="auto">
                <a:xfrm>
                  <a:off x="326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9" name="Freeform 77"/>
                <p:cNvSpPr>
                  <a:spLocks noChangeArrowheads="1"/>
                </p:cNvSpPr>
                <p:nvPr/>
              </p:nvSpPr>
              <p:spPr bwMode="auto">
                <a:xfrm>
                  <a:off x="3274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0" name="Freeform 78"/>
                <p:cNvSpPr>
                  <a:spLocks noChangeArrowheads="1"/>
                </p:cNvSpPr>
                <p:nvPr/>
              </p:nvSpPr>
              <p:spPr bwMode="auto">
                <a:xfrm>
                  <a:off x="328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1" name="Freeform 79"/>
                <p:cNvSpPr>
                  <a:spLocks noChangeArrowheads="1"/>
                </p:cNvSpPr>
                <p:nvPr/>
              </p:nvSpPr>
              <p:spPr bwMode="auto">
                <a:xfrm>
                  <a:off x="3297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2" name="Freeform 80"/>
                <p:cNvSpPr>
                  <a:spLocks noChangeArrowheads="1"/>
                </p:cNvSpPr>
                <p:nvPr/>
              </p:nvSpPr>
              <p:spPr bwMode="auto">
                <a:xfrm>
                  <a:off x="330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3" name="Freeform 81"/>
                <p:cNvSpPr>
                  <a:spLocks noChangeArrowheads="1"/>
                </p:cNvSpPr>
                <p:nvPr/>
              </p:nvSpPr>
              <p:spPr bwMode="auto">
                <a:xfrm>
                  <a:off x="3320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4" name="Freeform 82"/>
                <p:cNvSpPr>
                  <a:spLocks noChangeArrowheads="1"/>
                </p:cNvSpPr>
                <p:nvPr/>
              </p:nvSpPr>
              <p:spPr bwMode="auto">
                <a:xfrm>
                  <a:off x="333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5" name="Freeform 83"/>
                <p:cNvSpPr>
                  <a:spLocks noChangeArrowheads="1"/>
                </p:cNvSpPr>
                <p:nvPr/>
              </p:nvSpPr>
              <p:spPr bwMode="auto">
                <a:xfrm>
                  <a:off x="3343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6" name="Freeform 84"/>
                <p:cNvSpPr>
                  <a:spLocks noChangeArrowheads="1"/>
                </p:cNvSpPr>
                <p:nvPr/>
              </p:nvSpPr>
              <p:spPr bwMode="auto">
                <a:xfrm>
                  <a:off x="335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7" name="Freeform 85"/>
                <p:cNvSpPr>
                  <a:spLocks noChangeArrowheads="1"/>
                </p:cNvSpPr>
                <p:nvPr/>
              </p:nvSpPr>
              <p:spPr bwMode="auto">
                <a:xfrm>
                  <a:off x="336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8" name="Freeform 86"/>
                <p:cNvSpPr>
                  <a:spLocks noChangeArrowheads="1"/>
                </p:cNvSpPr>
                <p:nvPr/>
              </p:nvSpPr>
              <p:spPr bwMode="auto">
                <a:xfrm>
                  <a:off x="337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9" name="Freeform 87"/>
                <p:cNvSpPr>
                  <a:spLocks noChangeArrowheads="1"/>
                </p:cNvSpPr>
                <p:nvPr/>
              </p:nvSpPr>
              <p:spPr bwMode="auto">
                <a:xfrm>
                  <a:off x="338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0" name="Freeform 88"/>
                <p:cNvSpPr>
                  <a:spLocks noChangeArrowheads="1"/>
                </p:cNvSpPr>
                <p:nvPr/>
              </p:nvSpPr>
              <p:spPr bwMode="auto">
                <a:xfrm>
                  <a:off x="340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1" name="Freeform 89"/>
                <p:cNvSpPr>
                  <a:spLocks noChangeArrowheads="1"/>
                </p:cNvSpPr>
                <p:nvPr/>
              </p:nvSpPr>
              <p:spPr bwMode="auto">
                <a:xfrm>
                  <a:off x="341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2" name="Freeform 90"/>
                <p:cNvSpPr>
                  <a:spLocks noChangeArrowheads="1"/>
                </p:cNvSpPr>
                <p:nvPr/>
              </p:nvSpPr>
              <p:spPr bwMode="auto">
                <a:xfrm>
                  <a:off x="342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3" name="Freeform 91"/>
                <p:cNvSpPr>
                  <a:spLocks noChangeArrowheads="1"/>
                </p:cNvSpPr>
                <p:nvPr/>
              </p:nvSpPr>
              <p:spPr bwMode="auto">
                <a:xfrm>
                  <a:off x="343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4" name="Freeform 92"/>
                <p:cNvSpPr>
                  <a:spLocks noChangeArrowheads="1"/>
                </p:cNvSpPr>
                <p:nvPr/>
              </p:nvSpPr>
              <p:spPr bwMode="auto">
                <a:xfrm>
                  <a:off x="344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5" name="Freeform 93"/>
                <p:cNvSpPr>
                  <a:spLocks noChangeArrowheads="1"/>
                </p:cNvSpPr>
                <p:nvPr/>
              </p:nvSpPr>
              <p:spPr bwMode="auto">
                <a:xfrm>
                  <a:off x="345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6" name="Freeform 94"/>
                <p:cNvSpPr>
                  <a:spLocks noChangeArrowheads="1"/>
                </p:cNvSpPr>
                <p:nvPr/>
              </p:nvSpPr>
              <p:spPr bwMode="auto">
                <a:xfrm>
                  <a:off x="346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7" name="Freeform 95"/>
                <p:cNvSpPr>
                  <a:spLocks noChangeArrowheads="1"/>
                </p:cNvSpPr>
                <p:nvPr/>
              </p:nvSpPr>
              <p:spPr bwMode="auto">
                <a:xfrm>
                  <a:off x="348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8" name="Freeform 96"/>
                <p:cNvSpPr>
                  <a:spLocks noChangeArrowheads="1"/>
                </p:cNvSpPr>
                <p:nvPr/>
              </p:nvSpPr>
              <p:spPr bwMode="auto">
                <a:xfrm>
                  <a:off x="349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9" name="Freeform 97"/>
                <p:cNvSpPr>
                  <a:spLocks noChangeArrowheads="1"/>
                </p:cNvSpPr>
                <p:nvPr/>
              </p:nvSpPr>
              <p:spPr bwMode="auto">
                <a:xfrm>
                  <a:off x="350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0" name="Freeform 98"/>
                <p:cNvSpPr>
                  <a:spLocks noChangeArrowheads="1"/>
                </p:cNvSpPr>
                <p:nvPr/>
              </p:nvSpPr>
              <p:spPr bwMode="auto">
                <a:xfrm>
                  <a:off x="351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1" name="Freeform 99"/>
                <p:cNvSpPr>
                  <a:spLocks noChangeArrowheads="1"/>
                </p:cNvSpPr>
                <p:nvPr/>
              </p:nvSpPr>
              <p:spPr bwMode="auto">
                <a:xfrm>
                  <a:off x="352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2" name="Freeform 100"/>
                <p:cNvSpPr>
                  <a:spLocks noChangeArrowheads="1"/>
                </p:cNvSpPr>
                <p:nvPr/>
              </p:nvSpPr>
              <p:spPr bwMode="auto">
                <a:xfrm>
                  <a:off x="353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3" name="Freeform 101"/>
                <p:cNvSpPr>
                  <a:spLocks noChangeArrowheads="1"/>
                </p:cNvSpPr>
                <p:nvPr/>
              </p:nvSpPr>
              <p:spPr bwMode="auto">
                <a:xfrm>
                  <a:off x="355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4" name="Freeform 102"/>
                <p:cNvSpPr>
                  <a:spLocks noChangeArrowheads="1"/>
                </p:cNvSpPr>
                <p:nvPr/>
              </p:nvSpPr>
              <p:spPr bwMode="auto">
                <a:xfrm>
                  <a:off x="3562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5" name="Freeform 103"/>
                <p:cNvSpPr>
                  <a:spLocks noChangeArrowheads="1"/>
                </p:cNvSpPr>
                <p:nvPr/>
              </p:nvSpPr>
              <p:spPr bwMode="auto">
                <a:xfrm>
                  <a:off x="357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6" name="Freeform 104"/>
                <p:cNvSpPr>
                  <a:spLocks noChangeArrowheads="1"/>
                </p:cNvSpPr>
                <p:nvPr/>
              </p:nvSpPr>
              <p:spPr bwMode="auto">
                <a:xfrm>
                  <a:off x="3585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7" name="Freeform 105"/>
                <p:cNvSpPr>
                  <a:spLocks noChangeArrowheads="1"/>
                </p:cNvSpPr>
                <p:nvPr/>
              </p:nvSpPr>
              <p:spPr bwMode="auto">
                <a:xfrm>
                  <a:off x="359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8" name="Freeform 106"/>
                <p:cNvSpPr>
                  <a:spLocks noChangeArrowheads="1"/>
                </p:cNvSpPr>
                <p:nvPr/>
              </p:nvSpPr>
              <p:spPr bwMode="auto">
                <a:xfrm>
                  <a:off x="360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9" name="Freeform 107"/>
                <p:cNvSpPr>
                  <a:spLocks noChangeArrowheads="1"/>
                </p:cNvSpPr>
                <p:nvPr/>
              </p:nvSpPr>
              <p:spPr bwMode="auto">
                <a:xfrm>
                  <a:off x="361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" name="Freeform 108"/>
                <p:cNvSpPr>
                  <a:spLocks noChangeArrowheads="1"/>
                </p:cNvSpPr>
                <p:nvPr/>
              </p:nvSpPr>
              <p:spPr bwMode="auto">
                <a:xfrm>
                  <a:off x="363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1" name="Freeform 109"/>
                <p:cNvSpPr>
                  <a:spLocks noChangeArrowheads="1"/>
                </p:cNvSpPr>
                <p:nvPr/>
              </p:nvSpPr>
              <p:spPr bwMode="auto">
                <a:xfrm>
                  <a:off x="364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2" name="Freeform 110"/>
                <p:cNvSpPr>
                  <a:spLocks noChangeArrowheads="1"/>
                </p:cNvSpPr>
                <p:nvPr/>
              </p:nvSpPr>
              <p:spPr bwMode="auto">
                <a:xfrm>
                  <a:off x="3654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3" name="Freeform 111"/>
                <p:cNvSpPr>
                  <a:spLocks noChangeArrowheads="1"/>
                </p:cNvSpPr>
                <p:nvPr/>
              </p:nvSpPr>
              <p:spPr bwMode="auto">
                <a:xfrm>
                  <a:off x="366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4" name="Freeform 112"/>
                <p:cNvSpPr>
                  <a:spLocks noChangeArrowheads="1"/>
                </p:cNvSpPr>
                <p:nvPr/>
              </p:nvSpPr>
              <p:spPr bwMode="auto">
                <a:xfrm>
                  <a:off x="3677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5" name="Freeform 113"/>
                <p:cNvSpPr>
                  <a:spLocks noChangeArrowheads="1"/>
                </p:cNvSpPr>
                <p:nvPr/>
              </p:nvSpPr>
              <p:spPr bwMode="auto">
                <a:xfrm>
                  <a:off x="368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6" name="Freeform 114"/>
                <p:cNvSpPr>
                  <a:spLocks noChangeArrowheads="1"/>
                </p:cNvSpPr>
                <p:nvPr/>
              </p:nvSpPr>
              <p:spPr bwMode="auto">
                <a:xfrm>
                  <a:off x="370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7" name="Freeform 115"/>
                <p:cNvSpPr>
                  <a:spLocks noChangeArrowheads="1"/>
                </p:cNvSpPr>
                <p:nvPr/>
              </p:nvSpPr>
              <p:spPr bwMode="auto">
                <a:xfrm>
                  <a:off x="371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8" name="Freeform 116"/>
                <p:cNvSpPr>
                  <a:spLocks noChangeArrowheads="1"/>
                </p:cNvSpPr>
                <p:nvPr/>
              </p:nvSpPr>
              <p:spPr bwMode="auto">
                <a:xfrm>
                  <a:off x="372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9" name="Freeform 117"/>
                <p:cNvSpPr>
                  <a:spLocks noChangeArrowheads="1"/>
                </p:cNvSpPr>
                <p:nvPr/>
              </p:nvSpPr>
              <p:spPr bwMode="auto">
                <a:xfrm>
                  <a:off x="373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0" name="Freeform 118"/>
                <p:cNvSpPr>
                  <a:spLocks noChangeArrowheads="1"/>
                </p:cNvSpPr>
                <p:nvPr/>
              </p:nvSpPr>
              <p:spPr bwMode="auto">
                <a:xfrm>
                  <a:off x="374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1" name="Freeform 119"/>
                <p:cNvSpPr>
                  <a:spLocks noChangeArrowheads="1"/>
                </p:cNvSpPr>
                <p:nvPr/>
              </p:nvSpPr>
              <p:spPr bwMode="auto">
                <a:xfrm>
                  <a:off x="375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2" name="Freeform 120"/>
                <p:cNvSpPr>
                  <a:spLocks noChangeArrowheads="1"/>
                </p:cNvSpPr>
                <p:nvPr/>
              </p:nvSpPr>
              <p:spPr bwMode="auto">
                <a:xfrm>
                  <a:off x="376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3" name="Freeform 121"/>
                <p:cNvSpPr>
                  <a:spLocks noChangeArrowheads="1"/>
                </p:cNvSpPr>
                <p:nvPr/>
              </p:nvSpPr>
              <p:spPr bwMode="auto">
                <a:xfrm>
                  <a:off x="378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4" name="Freeform 122"/>
                <p:cNvSpPr>
                  <a:spLocks noChangeArrowheads="1"/>
                </p:cNvSpPr>
                <p:nvPr/>
              </p:nvSpPr>
              <p:spPr bwMode="auto">
                <a:xfrm>
                  <a:off x="379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5" name="Freeform 123"/>
                <p:cNvSpPr>
                  <a:spLocks noChangeArrowheads="1"/>
                </p:cNvSpPr>
                <p:nvPr/>
              </p:nvSpPr>
              <p:spPr bwMode="auto">
                <a:xfrm>
                  <a:off x="3804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6" name="Freeform 124"/>
                <p:cNvSpPr>
                  <a:spLocks noChangeArrowheads="1"/>
                </p:cNvSpPr>
                <p:nvPr/>
              </p:nvSpPr>
              <p:spPr bwMode="auto">
                <a:xfrm>
                  <a:off x="381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7" name="Freeform 125"/>
                <p:cNvSpPr>
                  <a:spLocks noChangeArrowheads="1"/>
                </p:cNvSpPr>
                <p:nvPr/>
              </p:nvSpPr>
              <p:spPr bwMode="auto">
                <a:xfrm>
                  <a:off x="3827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8" name="Freeform 126"/>
                <p:cNvSpPr>
                  <a:spLocks noChangeArrowheads="1"/>
                </p:cNvSpPr>
                <p:nvPr/>
              </p:nvSpPr>
              <p:spPr bwMode="auto">
                <a:xfrm>
                  <a:off x="383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19" name="Freeform 127"/>
                <p:cNvSpPr>
                  <a:spLocks noChangeArrowheads="1"/>
                </p:cNvSpPr>
                <p:nvPr/>
              </p:nvSpPr>
              <p:spPr bwMode="auto">
                <a:xfrm>
                  <a:off x="3850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0" name="Freeform 128"/>
                <p:cNvSpPr>
                  <a:spLocks noChangeArrowheads="1"/>
                </p:cNvSpPr>
                <p:nvPr/>
              </p:nvSpPr>
              <p:spPr bwMode="auto">
                <a:xfrm>
                  <a:off x="386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1" name="Freeform 129"/>
                <p:cNvSpPr>
                  <a:spLocks noChangeArrowheads="1"/>
                </p:cNvSpPr>
                <p:nvPr/>
              </p:nvSpPr>
              <p:spPr bwMode="auto">
                <a:xfrm>
                  <a:off x="3873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2" name="Freeform 130"/>
                <p:cNvSpPr>
                  <a:spLocks noChangeArrowheads="1"/>
                </p:cNvSpPr>
                <p:nvPr/>
              </p:nvSpPr>
              <p:spPr bwMode="auto">
                <a:xfrm>
                  <a:off x="388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3" name="Freeform 131"/>
                <p:cNvSpPr>
                  <a:spLocks noChangeArrowheads="1"/>
                </p:cNvSpPr>
                <p:nvPr/>
              </p:nvSpPr>
              <p:spPr bwMode="auto">
                <a:xfrm>
                  <a:off x="389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4" name="Freeform 132"/>
                <p:cNvSpPr>
                  <a:spLocks noChangeArrowheads="1"/>
                </p:cNvSpPr>
                <p:nvPr/>
              </p:nvSpPr>
              <p:spPr bwMode="auto">
                <a:xfrm>
                  <a:off x="390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5" name="Freeform 133"/>
                <p:cNvSpPr>
                  <a:spLocks noChangeArrowheads="1"/>
                </p:cNvSpPr>
                <p:nvPr/>
              </p:nvSpPr>
              <p:spPr bwMode="auto">
                <a:xfrm>
                  <a:off x="391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6" name="Freeform 134"/>
                <p:cNvSpPr>
                  <a:spLocks noChangeArrowheads="1"/>
                </p:cNvSpPr>
                <p:nvPr/>
              </p:nvSpPr>
              <p:spPr bwMode="auto">
                <a:xfrm>
                  <a:off x="393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7" name="Freeform 135"/>
                <p:cNvSpPr>
                  <a:spLocks noChangeArrowheads="1"/>
                </p:cNvSpPr>
                <p:nvPr/>
              </p:nvSpPr>
              <p:spPr bwMode="auto">
                <a:xfrm>
                  <a:off x="3942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8" name="Freeform 136"/>
                <p:cNvSpPr>
                  <a:spLocks noChangeArrowheads="1"/>
                </p:cNvSpPr>
                <p:nvPr/>
              </p:nvSpPr>
              <p:spPr bwMode="auto">
                <a:xfrm>
                  <a:off x="395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9" name="Freeform 137"/>
                <p:cNvSpPr>
                  <a:spLocks noChangeArrowheads="1"/>
                </p:cNvSpPr>
                <p:nvPr/>
              </p:nvSpPr>
              <p:spPr bwMode="auto">
                <a:xfrm>
                  <a:off x="3965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0" name="Freeform 138"/>
                <p:cNvSpPr>
                  <a:spLocks noChangeArrowheads="1"/>
                </p:cNvSpPr>
                <p:nvPr/>
              </p:nvSpPr>
              <p:spPr bwMode="auto">
                <a:xfrm>
                  <a:off x="397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1" name="Freeform 139"/>
                <p:cNvSpPr>
                  <a:spLocks noChangeArrowheads="1"/>
                </p:cNvSpPr>
                <p:nvPr/>
              </p:nvSpPr>
              <p:spPr bwMode="auto">
                <a:xfrm>
                  <a:off x="398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2" name="Freeform 140"/>
                <p:cNvSpPr>
                  <a:spLocks noChangeArrowheads="1"/>
                </p:cNvSpPr>
                <p:nvPr/>
              </p:nvSpPr>
              <p:spPr bwMode="auto">
                <a:xfrm>
                  <a:off x="399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3" name="Freeform 141"/>
                <p:cNvSpPr>
                  <a:spLocks noChangeArrowheads="1"/>
                </p:cNvSpPr>
                <p:nvPr/>
              </p:nvSpPr>
              <p:spPr bwMode="auto">
                <a:xfrm>
                  <a:off x="401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4" name="Freeform 142"/>
                <p:cNvSpPr>
                  <a:spLocks noChangeArrowheads="1"/>
                </p:cNvSpPr>
                <p:nvPr/>
              </p:nvSpPr>
              <p:spPr bwMode="auto">
                <a:xfrm>
                  <a:off x="402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5" name="Freeform 143"/>
                <p:cNvSpPr>
                  <a:spLocks noChangeArrowheads="1"/>
                </p:cNvSpPr>
                <p:nvPr/>
              </p:nvSpPr>
              <p:spPr bwMode="auto">
                <a:xfrm>
                  <a:off x="403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6" name="Freeform 144"/>
                <p:cNvSpPr>
                  <a:spLocks noChangeArrowheads="1"/>
                </p:cNvSpPr>
                <p:nvPr/>
              </p:nvSpPr>
              <p:spPr bwMode="auto">
                <a:xfrm>
                  <a:off x="404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7" name="Freeform 145"/>
                <p:cNvSpPr>
                  <a:spLocks noChangeArrowheads="1"/>
                </p:cNvSpPr>
                <p:nvPr/>
              </p:nvSpPr>
              <p:spPr bwMode="auto">
                <a:xfrm>
                  <a:off x="405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8" name="Freeform 146"/>
                <p:cNvSpPr>
                  <a:spLocks noChangeArrowheads="1"/>
                </p:cNvSpPr>
                <p:nvPr/>
              </p:nvSpPr>
              <p:spPr bwMode="auto">
                <a:xfrm>
                  <a:off x="406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39" name="Freeform 147"/>
                <p:cNvSpPr>
                  <a:spLocks noChangeArrowheads="1"/>
                </p:cNvSpPr>
                <p:nvPr/>
              </p:nvSpPr>
              <p:spPr bwMode="auto">
                <a:xfrm>
                  <a:off x="408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0" name="Freeform 148"/>
                <p:cNvSpPr>
                  <a:spLocks noChangeArrowheads="1"/>
                </p:cNvSpPr>
                <p:nvPr/>
              </p:nvSpPr>
              <p:spPr bwMode="auto">
                <a:xfrm>
                  <a:off x="4092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1" name="Freeform 149"/>
                <p:cNvSpPr>
                  <a:spLocks noChangeArrowheads="1"/>
                </p:cNvSpPr>
                <p:nvPr/>
              </p:nvSpPr>
              <p:spPr bwMode="auto">
                <a:xfrm>
                  <a:off x="410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2" name="Freeform 150"/>
                <p:cNvSpPr>
                  <a:spLocks noChangeArrowheads="1"/>
                </p:cNvSpPr>
                <p:nvPr/>
              </p:nvSpPr>
              <p:spPr bwMode="auto">
                <a:xfrm>
                  <a:off x="4115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3" name="Freeform 151"/>
                <p:cNvSpPr>
                  <a:spLocks noChangeArrowheads="1"/>
                </p:cNvSpPr>
                <p:nvPr/>
              </p:nvSpPr>
              <p:spPr bwMode="auto">
                <a:xfrm>
                  <a:off x="412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4" name="Freeform 152"/>
                <p:cNvSpPr>
                  <a:spLocks noChangeArrowheads="1"/>
                </p:cNvSpPr>
                <p:nvPr/>
              </p:nvSpPr>
              <p:spPr bwMode="auto">
                <a:xfrm>
                  <a:off x="413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5" name="Freeform 153"/>
                <p:cNvSpPr>
                  <a:spLocks noChangeArrowheads="1"/>
                </p:cNvSpPr>
                <p:nvPr/>
              </p:nvSpPr>
              <p:spPr bwMode="auto">
                <a:xfrm>
                  <a:off x="414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6" name="Freeform 154"/>
                <p:cNvSpPr>
                  <a:spLocks noChangeArrowheads="1"/>
                </p:cNvSpPr>
                <p:nvPr/>
              </p:nvSpPr>
              <p:spPr bwMode="auto">
                <a:xfrm>
                  <a:off x="416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7" name="Freeform 155"/>
                <p:cNvSpPr>
                  <a:spLocks noChangeArrowheads="1"/>
                </p:cNvSpPr>
                <p:nvPr/>
              </p:nvSpPr>
              <p:spPr bwMode="auto">
                <a:xfrm>
                  <a:off x="417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8" name="Freeform 156"/>
                <p:cNvSpPr>
                  <a:spLocks noChangeArrowheads="1"/>
                </p:cNvSpPr>
                <p:nvPr/>
              </p:nvSpPr>
              <p:spPr bwMode="auto">
                <a:xfrm>
                  <a:off x="4184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49" name="Freeform 157"/>
                <p:cNvSpPr>
                  <a:spLocks noChangeArrowheads="1"/>
                </p:cNvSpPr>
                <p:nvPr/>
              </p:nvSpPr>
              <p:spPr bwMode="auto">
                <a:xfrm>
                  <a:off x="419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0" name="Freeform 158"/>
                <p:cNvSpPr>
                  <a:spLocks noChangeArrowheads="1"/>
                </p:cNvSpPr>
                <p:nvPr/>
              </p:nvSpPr>
              <p:spPr bwMode="auto">
                <a:xfrm>
                  <a:off x="4207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1" name="Freeform 159"/>
                <p:cNvSpPr>
                  <a:spLocks noChangeArrowheads="1"/>
                </p:cNvSpPr>
                <p:nvPr/>
              </p:nvSpPr>
              <p:spPr bwMode="auto">
                <a:xfrm>
                  <a:off x="421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2" name="Freeform 160"/>
                <p:cNvSpPr>
                  <a:spLocks noChangeArrowheads="1"/>
                </p:cNvSpPr>
                <p:nvPr/>
              </p:nvSpPr>
              <p:spPr bwMode="auto">
                <a:xfrm>
                  <a:off x="4230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3" name="Freeform 161"/>
                <p:cNvSpPr>
                  <a:spLocks noChangeArrowheads="1"/>
                </p:cNvSpPr>
                <p:nvPr/>
              </p:nvSpPr>
              <p:spPr bwMode="auto">
                <a:xfrm>
                  <a:off x="424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4" name="Freeform 162"/>
                <p:cNvSpPr>
                  <a:spLocks noChangeArrowheads="1"/>
                </p:cNvSpPr>
                <p:nvPr/>
              </p:nvSpPr>
              <p:spPr bwMode="auto">
                <a:xfrm>
                  <a:off x="4253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5" name="Freeform 163"/>
                <p:cNvSpPr>
                  <a:spLocks noChangeArrowheads="1"/>
                </p:cNvSpPr>
                <p:nvPr/>
              </p:nvSpPr>
              <p:spPr bwMode="auto">
                <a:xfrm>
                  <a:off x="426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6" name="Freeform 164"/>
                <p:cNvSpPr>
                  <a:spLocks noChangeArrowheads="1"/>
                </p:cNvSpPr>
                <p:nvPr/>
              </p:nvSpPr>
              <p:spPr bwMode="auto">
                <a:xfrm>
                  <a:off x="427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7" name="Freeform 165"/>
                <p:cNvSpPr>
                  <a:spLocks noChangeArrowheads="1"/>
                </p:cNvSpPr>
                <p:nvPr/>
              </p:nvSpPr>
              <p:spPr bwMode="auto">
                <a:xfrm>
                  <a:off x="428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8" name="Freeform 166"/>
                <p:cNvSpPr>
                  <a:spLocks noChangeArrowheads="1"/>
                </p:cNvSpPr>
                <p:nvPr/>
              </p:nvSpPr>
              <p:spPr bwMode="auto">
                <a:xfrm>
                  <a:off x="429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59" name="Freeform 167"/>
                <p:cNvSpPr>
                  <a:spLocks noChangeArrowheads="1"/>
                </p:cNvSpPr>
                <p:nvPr/>
              </p:nvSpPr>
              <p:spPr bwMode="auto">
                <a:xfrm>
                  <a:off x="431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0" name="Freeform 168"/>
                <p:cNvSpPr>
                  <a:spLocks noChangeArrowheads="1"/>
                </p:cNvSpPr>
                <p:nvPr/>
              </p:nvSpPr>
              <p:spPr bwMode="auto">
                <a:xfrm>
                  <a:off x="432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1" name="Freeform 169"/>
                <p:cNvSpPr>
                  <a:spLocks noChangeArrowheads="1"/>
                </p:cNvSpPr>
                <p:nvPr/>
              </p:nvSpPr>
              <p:spPr bwMode="auto">
                <a:xfrm>
                  <a:off x="433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2" name="Freeform 170"/>
                <p:cNvSpPr>
                  <a:spLocks noChangeArrowheads="1"/>
                </p:cNvSpPr>
                <p:nvPr/>
              </p:nvSpPr>
              <p:spPr bwMode="auto">
                <a:xfrm>
                  <a:off x="434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3" name="Freeform 171"/>
                <p:cNvSpPr>
                  <a:spLocks noChangeArrowheads="1"/>
                </p:cNvSpPr>
                <p:nvPr/>
              </p:nvSpPr>
              <p:spPr bwMode="auto">
                <a:xfrm>
                  <a:off x="435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4" name="Freeform 172"/>
                <p:cNvSpPr>
                  <a:spLocks noChangeArrowheads="1"/>
                </p:cNvSpPr>
                <p:nvPr/>
              </p:nvSpPr>
              <p:spPr bwMode="auto">
                <a:xfrm>
                  <a:off x="436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5" name="Freeform 173"/>
                <p:cNvSpPr>
                  <a:spLocks noChangeArrowheads="1"/>
                </p:cNvSpPr>
                <p:nvPr/>
              </p:nvSpPr>
              <p:spPr bwMode="auto">
                <a:xfrm>
                  <a:off x="4380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6" name="Freeform 174"/>
                <p:cNvSpPr>
                  <a:spLocks noChangeArrowheads="1"/>
                </p:cNvSpPr>
                <p:nvPr/>
              </p:nvSpPr>
              <p:spPr bwMode="auto">
                <a:xfrm>
                  <a:off x="439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7" name="Freeform 175"/>
                <p:cNvSpPr>
                  <a:spLocks noChangeArrowheads="1"/>
                </p:cNvSpPr>
                <p:nvPr/>
              </p:nvSpPr>
              <p:spPr bwMode="auto">
                <a:xfrm>
                  <a:off x="4403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8" name="Freeform 176"/>
                <p:cNvSpPr>
                  <a:spLocks noChangeArrowheads="1"/>
                </p:cNvSpPr>
                <p:nvPr/>
              </p:nvSpPr>
              <p:spPr bwMode="auto">
                <a:xfrm>
                  <a:off x="441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69" name="Freeform 177"/>
                <p:cNvSpPr>
                  <a:spLocks noChangeArrowheads="1"/>
                </p:cNvSpPr>
                <p:nvPr/>
              </p:nvSpPr>
              <p:spPr bwMode="auto">
                <a:xfrm>
                  <a:off x="442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0" name="Freeform 178"/>
                <p:cNvSpPr>
                  <a:spLocks noChangeArrowheads="1"/>
                </p:cNvSpPr>
                <p:nvPr/>
              </p:nvSpPr>
              <p:spPr bwMode="auto">
                <a:xfrm>
                  <a:off x="443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1" name="Freeform 179"/>
                <p:cNvSpPr>
                  <a:spLocks noChangeArrowheads="1"/>
                </p:cNvSpPr>
                <p:nvPr/>
              </p:nvSpPr>
              <p:spPr bwMode="auto">
                <a:xfrm>
                  <a:off x="444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2" name="Freeform 180"/>
                <p:cNvSpPr>
                  <a:spLocks noChangeArrowheads="1"/>
                </p:cNvSpPr>
                <p:nvPr/>
              </p:nvSpPr>
              <p:spPr bwMode="auto">
                <a:xfrm>
                  <a:off x="446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3" name="Freeform 181"/>
                <p:cNvSpPr>
                  <a:spLocks noChangeArrowheads="1"/>
                </p:cNvSpPr>
                <p:nvPr/>
              </p:nvSpPr>
              <p:spPr bwMode="auto">
                <a:xfrm>
                  <a:off x="4472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4" name="Freeform 182"/>
                <p:cNvSpPr>
                  <a:spLocks noChangeArrowheads="1"/>
                </p:cNvSpPr>
                <p:nvPr/>
              </p:nvSpPr>
              <p:spPr bwMode="auto">
                <a:xfrm>
                  <a:off x="448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5" name="Freeform 183"/>
                <p:cNvSpPr>
                  <a:spLocks noChangeArrowheads="1"/>
                </p:cNvSpPr>
                <p:nvPr/>
              </p:nvSpPr>
              <p:spPr bwMode="auto">
                <a:xfrm>
                  <a:off x="4495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6" name="Freeform 184"/>
                <p:cNvSpPr>
                  <a:spLocks noChangeArrowheads="1"/>
                </p:cNvSpPr>
                <p:nvPr/>
              </p:nvSpPr>
              <p:spPr bwMode="auto">
                <a:xfrm>
                  <a:off x="450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7" name="Freeform 185"/>
                <p:cNvSpPr>
                  <a:spLocks noChangeArrowheads="1"/>
                </p:cNvSpPr>
                <p:nvPr/>
              </p:nvSpPr>
              <p:spPr bwMode="auto">
                <a:xfrm>
                  <a:off x="451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8" name="Freeform 186"/>
                <p:cNvSpPr>
                  <a:spLocks noChangeArrowheads="1"/>
                </p:cNvSpPr>
                <p:nvPr/>
              </p:nvSpPr>
              <p:spPr bwMode="auto">
                <a:xfrm>
                  <a:off x="452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79" name="Freeform 187"/>
                <p:cNvSpPr>
                  <a:spLocks noChangeArrowheads="1"/>
                </p:cNvSpPr>
                <p:nvPr/>
              </p:nvSpPr>
              <p:spPr bwMode="auto">
                <a:xfrm>
                  <a:off x="454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0" name="Freeform 188"/>
                <p:cNvSpPr>
                  <a:spLocks noChangeArrowheads="1"/>
                </p:cNvSpPr>
                <p:nvPr/>
              </p:nvSpPr>
              <p:spPr bwMode="auto">
                <a:xfrm>
                  <a:off x="455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1" name="Freeform 189"/>
                <p:cNvSpPr>
                  <a:spLocks noChangeArrowheads="1"/>
                </p:cNvSpPr>
                <p:nvPr/>
              </p:nvSpPr>
              <p:spPr bwMode="auto">
                <a:xfrm>
                  <a:off x="456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2" name="Freeform 190"/>
                <p:cNvSpPr>
                  <a:spLocks noChangeArrowheads="1"/>
                </p:cNvSpPr>
                <p:nvPr/>
              </p:nvSpPr>
              <p:spPr bwMode="auto">
                <a:xfrm>
                  <a:off x="457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3" name="Freeform 191"/>
                <p:cNvSpPr>
                  <a:spLocks noChangeArrowheads="1"/>
                </p:cNvSpPr>
                <p:nvPr/>
              </p:nvSpPr>
              <p:spPr bwMode="auto">
                <a:xfrm>
                  <a:off x="458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4" name="Freeform 192"/>
                <p:cNvSpPr>
                  <a:spLocks noChangeArrowheads="1"/>
                </p:cNvSpPr>
                <p:nvPr/>
              </p:nvSpPr>
              <p:spPr bwMode="auto">
                <a:xfrm>
                  <a:off x="459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5" name="Freeform 193"/>
                <p:cNvSpPr>
                  <a:spLocks noChangeArrowheads="1"/>
                </p:cNvSpPr>
                <p:nvPr/>
              </p:nvSpPr>
              <p:spPr bwMode="auto">
                <a:xfrm>
                  <a:off x="461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6" name="Freeform 194"/>
                <p:cNvSpPr>
                  <a:spLocks noChangeArrowheads="1"/>
                </p:cNvSpPr>
                <p:nvPr/>
              </p:nvSpPr>
              <p:spPr bwMode="auto">
                <a:xfrm>
                  <a:off x="462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7" name="Freeform 195"/>
                <p:cNvSpPr>
                  <a:spLocks noChangeArrowheads="1"/>
                </p:cNvSpPr>
                <p:nvPr/>
              </p:nvSpPr>
              <p:spPr bwMode="auto">
                <a:xfrm>
                  <a:off x="463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8" name="Freeform 196"/>
                <p:cNvSpPr>
                  <a:spLocks noChangeArrowheads="1"/>
                </p:cNvSpPr>
                <p:nvPr/>
              </p:nvSpPr>
              <p:spPr bwMode="auto">
                <a:xfrm>
                  <a:off x="464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89" name="Freeform 197"/>
                <p:cNvSpPr>
                  <a:spLocks noChangeArrowheads="1"/>
                </p:cNvSpPr>
                <p:nvPr/>
              </p:nvSpPr>
              <p:spPr bwMode="auto">
                <a:xfrm>
                  <a:off x="465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0" name="Freeform 198"/>
                <p:cNvSpPr>
                  <a:spLocks noChangeArrowheads="1"/>
                </p:cNvSpPr>
                <p:nvPr/>
              </p:nvSpPr>
              <p:spPr bwMode="auto">
                <a:xfrm>
                  <a:off x="466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1" name="Freeform 199"/>
                <p:cNvSpPr>
                  <a:spLocks noChangeArrowheads="1"/>
                </p:cNvSpPr>
                <p:nvPr/>
              </p:nvSpPr>
              <p:spPr bwMode="auto">
                <a:xfrm>
                  <a:off x="467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2" name="Freeform 200"/>
                <p:cNvSpPr>
                  <a:spLocks noChangeArrowheads="1"/>
                </p:cNvSpPr>
                <p:nvPr/>
              </p:nvSpPr>
              <p:spPr bwMode="auto">
                <a:xfrm>
                  <a:off x="469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3" name="Freeform 201"/>
                <p:cNvSpPr>
                  <a:spLocks noChangeArrowheads="1"/>
                </p:cNvSpPr>
                <p:nvPr/>
              </p:nvSpPr>
              <p:spPr bwMode="auto">
                <a:xfrm>
                  <a:off x="470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4" name="Freeform 202"/>
                <p:cNvSpPr>
                  <a:spLocks noChangeArrowheads="1"/>
                </p:cNvSpPr>
                <p:nvPr/>
              </p:nvSpPr>
              <p:spPr bwMode="auto">
                <a:xfrm>
                  <a:off x="4714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5" name="Freeform 203"/>
                <p:cNvSpPr>
                  <a:spLocks noChangeArrowheads="1"/>
                </p:cNvSpPr>
                <p:nvPr/>
              </p:nvSpPr>
              <p:spPr bwMode="auto">
                <a:xfrm>
                  <a:off x="472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6" name="Freeform 204"/>
                <p:cNvSpPr>
                  <a:spLocks noChangeArrowheads="1"/>
                </p:cNvSpPr>
                <p:nvPr/>
              </p:nvSpPr>
              <p:spPr bwMode="auto">
                <a:xfrm>
                  <a:off x="4737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7" name="Freeform 205"/>
                <p:cNvSpPr>
                  <a:spLocks noChangeArrowheads="1"/>
                </p:cNvSpPr>
                <p:nvPr/>
              </p:nvSpPr>
              <p:spPr bwMode="auto">
                <a:xfrm>
                  <a:off x="474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8" name="Freeform 206"/>
                <p:cNvSpPr>
                  <a:spLocks noChangeArrowheads="1"/>
                </p:cNvSpPr>
                <p:nvPr/>
              </p:nvSpPr>
              <p:spPr bwMode="auto">
                <a:xfrm>
                  <a:off x="4760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99" name="Freeform 207"/>
                <p:cNvSpPr>
                  <a:spLocks noChangeArrowheads="1"/>
                </p:cNvSpPr>
                <p:nvPr/>
              </p:nvSpPr>
              <p:spPr bwMode="auto">
                <a:xfrm>
                  <a:off x="477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0" name="Freeform 208"/>
                <p:cNvSpPr>
                  <a:spLocks noChangeArrowheads="1"/>
                </p:cNvSpPr>
                <p:nvPr/>
              </p:nvSpPr>
              <p:spPr bwMode="auto">
                <a:xfrm>
                  <a:off x="4783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" name="Freeform 209"/>
                <p:cNvSpPr>
                  <a:spLocks noChangeArrowheads="1"/>
                </p:cNvSpPr>
                <p:nvPr/>
              </p:nvSpPr>
              <p:spPr bwMode="auto">
                <a:xfrm>
                  <a:off x="479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" name="Freeform 210"/>
                <p:cNvSpPr>
                  <a:spLocks noChangeArrowheads="1"/>
                </p:cNvSpPr>
                <p:nvPr/>
              </p:nvSpPr>
              <p:spPr bwMode="auto">
                <a:xfrm>
                  <a:off x="480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" name="Freeform 211"/>
                <p:cNvSpPr>
                  <a:spLocks noChangeArrowheads="1"/>
                </p:cNvSpPr>
                <p:nvPr/>
              </p:nvSpPr>
              <p:spPr bwMode="auto">
                <a:xfrm>
                  <a:off x="481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4" name="Freeform 212"/>
                <p:cNvSpPr>
                  <a:spLocks noChangeArrowheads="1"/>
                </p:cNvSpPr>
                <p:nvPr/>
              </p:nvSpPr>
              <p:spPr bwMode="auto">
                <a:xfrm>
                  <a:off x="482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" name="Freeform 213"/>
                <p:cNvSpPr>
                  <a:spLocks noChangeArrowheads="1"/>
                </p:cNvSpPr>
                <p:nvPr/>
              </p:nvSpPr>
              <p:spPr bwMode="auto">
                <a:xfrm>
                  <a:off x="484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6" name="Freeform 214"/>
                <p:cNvSpPr>
                  <a:spLocks noChangeArrowheads="1"/>
                </p:cNvSpPr>
                <p:nvPr/>
              </p:nvSpPr>
              <p:spPr bwMode="auto">
                <a:xfrm>
                  <a:off x="485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7" name="Freeform 215"/>
                <p:cNvSpPr>
                  <a:spLocks noChangeArrowheads="1"/>
                </p:cNvSpPr>
                <p:nvPr/>
              </p:nvSpPr>
              <p:spPr bwMode="auto">
                <a:xfrm>
                  <a:off x="486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8" name="Freeform 216"/>
                <p:cNvSpPr>
                  <a:spLocks noChangeArrowheads="1"/>
                </p:cNvSpPr>
                <p:nvPr/>
              </p:nvSpPr>
              <p:spPr bwMode="auto">
                <a:xfrm>
                  <a:off x="487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9" name="Freeform 217"/>
                <p:cNvSpPr>
                  <a:spLocks noChangeArrowheads="1"/>
                </p:cNvSpPr>
                <p:nvPr/>
              </p:nvSpPr>
              <p:spPr bwMode="auto">
                <a:xfrm>
                  <a:off x="488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0" name="Freeform 218"/>
                <p:cNvSpPr>
                  <a:spLocks noChangeArrowheads="1"/>
                </p:cNvSpPr>
                <p:nvPr/>
              </p:nvSpPr>
              <p:spPr bwMode="auto">
                <a:xfrm>
                  <a:off x="4898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1" name="Freeform 219"/>
                <p:cNvSpPr>
                  <a:spLocks noChangeArrowheads="1"/>
                </p:cNvSpPr>
                <p:nvPr/>
              </p:nvSpPr>
              <p:spPr bwMode="auto">
                <a:xfrm>
                  <a:off x="490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2" name="Freeform 220"/>
                <p:cNvSpPr>
                  <a:spLocks noChangeArrowheads="1"/>
                </p:cNvSpPr>
                <p:nvPr/>
              </p:nvSpPr>
              <p:spPr bwMode="auto">
                <a:xfrm>
                  <a:off x="4921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3" name="Freeform 221"/>
                <p:cNvSpPr>
                  <a:spLocks noChangeArrowheads="1"/>
                </p:cNvSpPr>
                <p:nvPr/>
              </p:nvSpPr>
              <p:spPr bwMode="auto">
                <a:xfrm>
                  <a:off x="493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4" name="Freeform 222"/>
                <p:cNvSpPr>
                  <a:spLocks noChangeArrowheads="1"/>
                </p:cNvSpPr>
                <p:nvPr/>
              </p:nvSpPr>
              <p:spPr bwMode="auto">
                <a:xfrm>
                  <a:off x="4944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5" name="Freeform 223"/>
                <p:cNvSpPr>
                  <a:spLocks noChangeArrowheads="1"/>
                </p:cNvSpPr>
                <p:nvPr/>
              </p:nvSpPr>
              <p:spPr bwMode="auto">
                <a:xfrm>
                  <a:off x="4956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6" name="Freeform 224"/>
                <p:cNvSpPr>
                  <a:spLocks noChangeArrowheads="1"/>
                </p:cNvSpPr>
                <p:nvPr/>
              </p:nvSpPr>
              <p:spPr bwMode="auto">
                <a:xfrm>
                  <a:off x="4967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7" name="Freeform 225"/>
                <p:cNvSpPr>
                  <a:spLocks noChangeArrowheads="1"/>
                </p:cNvSpPr>
                <p:nvPr/>
              </p:nvSpPr>
              <p:spPr bwMode="auto">
                <a:xfrm>
                  <a:off x="4979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1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8" name="Freeform 226"/>
                <p:cNvSpPr>
                  <a:spLocks noChangeArrowheads="1"/>
                </p:cNvSpPr>
                <p:nvPr/>
              </p:nvSpPr>
              <p:spPr bwMode="auto">
                <a:xfrm>
                  <a:off x="4990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9" name="Freeform 227"/>
                <p:cNvSpPr>
                  <a:spLocks noChangeArrowheads="1"/>
                </p:cNvSpPr>
                <p:nvPr/>
              </p:nvSpPr>
              <p:spPr bwMode="auto">
                <a:xfrm>
                  <a:off x="5002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0" name="Freeform 228"/>
                <p:cNvSpPr>
                  <a:spLocks noChangeArrowheads="1"/>
                </p:cNvSpPr>
                <p:nvPr/>
              </p:nvSpPr>
              <p:spPr bwMode="auto">
                <a:xfrm>
                  <a:off x="5013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1" name="Freeform 229"/>
                <p:cNvSpPr>
                  <a:spLocks noChangeArrowheads="1"/>
                </p:cNvSpPr>
                <p:nvPr/>
              </p:nvSpPr>
              <p:spPr bwMode="auto">
                <a:xfrm>
                  <a:off x="5025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2" name="Freeform 230"/>
                <p:cNvSpPr>
                  <a:spLocks noChangeArrowheads="1"/>
                </p:cNvSpPr>
                <p:nvPr/>
              </p:nvSpPr>
              <p:spPr bwMode="auto">
                <a:xfrm>
                  <a:off x="5036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3" name="Freeform 231"/>
                <p:cNvSpPr>
                  <a:spLocks noChangeArrowheads="1"/>
                </p:cNvSpPr>
                <p:nvPr/>
              </p:nvSpPr>
              <p:spPr bwMode="auto">
                <a:xfrm>
                  <a:off x="5048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4" name="Freeform 232"/>
                <p:cNvSpPr>
                  <a:spLocks noChangeArrowheads="1"/>
                </p:cNvSpPr>
                <p:nvPr/>
              </p:nvSpPr>
              <p:spPr bwMode="auto">
                <a:xfrm>
                  <a:off x="5059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5" name="Freeform 233"/>
                <p:cNvSpPr>
                  <a:spLocks noChangeArrowheads="1"/>
                </p:cNvSpPr>
                <p:nvPr/>
              </p:nvSpPr>
              <p:spPr bwMode="auto">
                <a:xfrm>
                  <a:off x="5071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5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6" name="Freeform 234"/>
                <p:cNvSpPr>
                  <a:spLocks noChangeArrowheads="1"/>
                </p:cNvSpPr>
                <p:nvPr/>
              </p:nvSpPr>
              <p:spPr bwMode="auto">
                <a:xfrm>
                  <a:off x="5082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7" name="Freeform 235"/>
                <p:cNvSpPr>
                  <a:spLocks noChangeArrowheads="1"/>
                </p:cNvSpPr>
                <p:nvPr/>
              </p:nvSpPr>
              <p:spPr bwMode="auto">
                <a:xfrm>
                  <a:off x="5094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8" name="Freeform 236"/>
                <p:cNvSpPr>
                  <a:spLocks noChangeArrowheads="1"/>
                </p:cNvSpPr>
                <p:nvPr/>
              </p:nvSpPr>
              <p:spPr bwMode="auto">
                <a:xfrm>
                  <a:off x="5105" y="2132"/>
                  <a:ext cx="7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8" y="3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29" name="Freeform 237"/>
                <p:cNvSpPr>
                  <a:spLocks noChangeArrowheads="1"/>
                </p:cNvSpPr>
                <p:nvPr/>
              </p:nvSpPr>
              <p:spPr bwMode="auto">
                <a:xfrm>
                  <a:off x="5117" y="2132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5"/>
                    </a:cxn>
                    <a:cxn ang="0">
                      <a:pos x="4" y="5"/>
                    </a:cxn>
                    <a:cxn ang="0">
                      <a:pos x="6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430" name="Freeform 238"/>
              <p:cNvSpPr>
                <a:spLocks noChangeArrowheads="1"/>
              </p:cNvSpPr>
              <p:nvPr/>
            </p:nvSpPr>
            <p:spPr bwMode="auto">
              <a:xfrm>
                <a:off x="5128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1" name="Freeform 239"/>
              <p:cNvSpPr>
                <a:spLocks noChangeArrowheads="1"/>
              </p:cNvSpPr>
              <p:nvPr/>
            </p:nvSpPr>
            <p:spPr bwMode="auto">
              <a:xfrm>
                <a:off x="5140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2" name="Freeform 240"/>
              <p:cNvSpPr>
                <a:spLocks noChangeArrowheads="1"/>
              </p:cNvSpPr>
              <p:nvPr/>
            </p:nvSpPr>
            <p:spPr bwMode="auto">
              <a:xfrm>
                <a:off x="5151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3" name="Freeform 241"/>
              <p:cNvSpPr>
                <a:spLocks noChangeArrowheads="1"/>
              </p:cNvSpPr>
              <p:nvPr/>
            </p:nvSpPr>
            <p:spPr bwMode="auto">
              <a:xfrm>
                <a:off x="5163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4" name="Freeform 242"/>
              <p:cNvSpPr>
                <a:spLocks noChangeArrowheads="1"/>
              </p:cNvSpPr>
              <p:nvPr/>
            </p:nvSpPr>
            <p:spPr bwMode="auto">
              <a:xfrm>
                <a:off x="5174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5" name="Freeform 243"/>
              <p:cNvSpPr>
                <a:spLocks noChangeArrowheads="1"/>
              </p:cNvSpPr>
              <p:nvPr/>
            </p:nvSpPr>
            <p:spPr bwMode="auto">
              <a:xfrm>
                <a:off x="5186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6" name="Freeform 244"/>
              <p:cNvSpPr>
                <a:spLocks noChangeArrowheads="1"/>
              </p:cNvSpPr>
              <p:nvPr/>
            </p:nvSpPr>
            <p:spPr bwMode="auto">
              <a:xfrm>
                <a:off x="5197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7" name="Freeform 245"/>
              <p:cNvSpPr>
                <a:spLocks noChangeArrowheads="1"/>
              </p:cNvSpPr>
              <p:nvPr/>
            </p:nvSpPr>
            <p:spPr bwMode="auto">
              <a:xfrm>
                <a:off x="5209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8" name="Freeform 246"/>
              <p:cNvSpPr>
                <a:spLocks noChangeArrowheads="1"/>
              </p:cNvSpPr>
              <p:nvPr/>
            </p:nvSpPr>
            <p:spPr bwMode="auto">
              <a:xfrm>
                <a:off x="5220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39" name="Freeform 247"/>
              <p:cNvSpPr>
                <a:spLocks noChangeArrowheads="1"/>
              </p:cNvSpPr>
              <p:nvPr/>
            </p:nvSpPr>
            <p:spPr bwMode="auto">
              <a:xfrm>
                <a:off x="5232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0" name="Freeform 248"/>
              <p:cNvSpPr>
                <a:spLocks noChangeArrowheads="1"/>
              </p:cNvSpPr>
              <p:nvPr/>
            </p:nvSpPr>
            <p:spPr bwMode="auto">
              <a:xfrm>
                <a:off x="5244" y="2132"/>
                <a:ext cx="6" cy="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1" name="Freeform 249"/>
              <p:cNvSpPr>
                <a:spLocks noChangeArrowheads="1"/>
              </p:cNvSpPr>
              <p:nvPr/>
            </p:nvSpPr>
            <p:spPr bwMode="auto">
              <a:xfrm>
                <a:off x="5255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2" name="Freeform 250"/>
              <p:cNvSpPr>
                <a:spLocks noChangeArrowheads="1"/>
              </p:cNvSpPr>
              <p:nvPr/>
            </p:nvSpPr>
            <p:spPr bwMode="auto">
              <a:xfrm>
                <a:off x="5267" y="2132"/>
                <a:ext cx="6" cy="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3" name="Freeform 251"/>
              <p:cNvSpPr>
                <a:spLocks noChangeArrowheads="1"/>
              </p:cNvSpPr>
              <p:nvPr/>
            </p:nvSpPr>
            <p:spPr bwMode="auto">
              <a:xfrm>
                <a:off x="5278" y="2132"/>
                <a:ext cx="7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4" name="Freeform 252"/>
              <p:cNvSpPr>
                <a:spLocks noChangeArrowheads="1"/>
              </p:cNvSpPr>
              <p:nvPr/>
            </p:nvSpPr>
            <p:spPr bwMode="auto">
              <a:xfrm>
                <a:off x="5290" y="2132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5" name="Freeform 253"/>
              <p:cNvSpPr>
                <a:spLocks noChangeArrowheads="1"/>
              </p:cNvSpPr>
              <p:nvPr/>
            </p:nvSpPr>
            <p:spPr bwMode="auto">
              <a:xfrm>
                <a:off x="5301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6" name="Freeform 254"/>
              <p:cNvSpPr>
                <a:spLocks noChangeArrowheads="1"/>
              </p:cNvSpPr>
              <p:nvPr/>
            </p:nvSpPr>
            <p:spPr bwMode="auto">
              <a:xfrm>
                <a:off x="5313" y="2132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7" name="Freeform 255"/>
              <p:cNvSpPr>
                <a:spLocks noChangeArrowheads="1"/>
              </p:cNvSpPr>
              <p:nvPr/>
            </p:nvSpPr>
            <p:spPr bwMode="auto">
              <a:xfrm>
                <a:off x="5324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8" name="Freeform 256"/>
              <p:cNvSpPr>
                <a:spLocks noChangeArrowheads="1"/>
              </p:cNvSpPr>
              <p:nvPr/>
            </p:nvSpPr>
            <p:spPr bwMode="auto">
              <a:xfrm>
                <a:off x="5336" y="2132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49" name="Freeform 257"/>
              <p:cNvSpPr>
                <a:spLocks noChangeArrowheads="1"/>
              </p:cNvSpPr>
              <p:nvPr/>
            </p:nvSpPr>
            <p:spPr bwMode="auto">
              <a:xfrm>
                <a:off x="5347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0" name="Freeform 258"/>
              <p:cNvSpPr>
                <a:spLocks noChangeArrowheads="1"/>
              </p:cNvSpPr>
              <p:nvPr/>
            </p:nvSpPr>
            <p:spPr bwMode="auto">
              <a:xfrm>
                <a:off x="5359" y="2132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1" name="Freeform 259"/>
              <p:cNvSpPr>
                <a:spLocks noChangeArrowheads="1"/>
              </p:cNvSpPr>
              <p:nvPr/>
            </p:nvSpPr>
            <p:spPr bwMode="auto">
              <a:xfrm>
                <a:off x="5370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2" name="Freeform 260"/>
              <p:cNvSpPr>
                <a:spLocks noChangeArrowheads="1"/>
              </p:cNvSpPr>
              <p:nvPr/>
            </p:nvSpPr>
            <p:spPr bwMode="auto">
              <a:xfrm>
                <a:off x="5382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3" name="Freeform 261"/>
              <p:cNvSpPr>
                <a:spLocks noChangeArrowheads="1"/>
              </p:cNvSpPr>
              <p:nvPr/>
            </p:nvSpPr>
            <p:spPr bwMode="auto">
              <a:xfrm>
                <a:off x="5393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4" name="Freeform 262"/>
              <p:cNvSpPr>
                <a:spLocks noChangeArrowheads="1"/>
              </p:cNvSpPr>
              <p:nvPr/>
            </p:nvSpPr>
            <p:spPr bwMode="auto">
              <a:xfrm>
                <a:off x="5405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5" name="Freeform 263"/>
              <p:cNvSpPr>
                <a:spLocks noChangeArrowheads="1"/>
              </p:cNvSpPr>
              <p:nvPr/>
            </p:nvSpPr>
            <p:spPr bwMode="auto">
              <a:xfrm>
                <a:off x="5416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6" name="Freeform 264"/>
              <p:cNvSpPr>
                <a:spLocks noChangeArrowheads="1"/>
              </p:cNvSpPr>
              <p:nvPr/>
            </p:nvSpPr>
            <p:spPr bwMode="auto">
              <a:xfrm>
                <a:off x="5428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57" name="Freeform 265"/>
              <p:cNvSpPr>
                <a:spLocks noChangeArrowheads="1"/>
              </p:cNvSpPr>
              <p:nvPr/>
            </p:nvSpPr>
            <p:spPr bwMode="auto">
              <a:xfrm>
                <a:off x="5439" y="2132"/>
                <a:ext cx="5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458" name="Rectangle 266"/>
            <p:cNvSpPr>
              <a:spLocks noChangeArrowheads="1"/>
            </p:cNvSpPr>
            <p:nvPr/>
          </p:nvSpPr>
          <p:spPr bwMode="auto">
            <a:xfrm>
              <a:off x="2943" y="2020"/>
              <a:ext cx="403" cy="8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59" name="Rectangle 267"/>
            <p:cNvSpPr>
              <a:spLocks noChangeArrowheads="1"/>
            </p:cNvSpPr>
            <p:nvPr/>
          </p:nvSpPr>
          <p:spPr bwMode="auto">
            <a:xfrm>
              <a:off x="2980" y="2018"/>
              <a:ext cx="337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Nonvolatile</a:t>
              </a:r>
            </a:p>
          </p:txBody>
        </p:sp>
        <p:grpSp>
          <p:nvGrpSpPr>
            <p:cNvPr id="5" name="Group 268"/>
            <p:cNvGrpSpPr>
              <a:grpSpLocks/>
            </p:cNvGrpSpPr>
            <p:nvPr/>
          </p:nvGrpSpPr>
          <p:grpSpPr bwMode="auto">
            <a:xfrm>
              <a:off x="2809" y="1126"/>
              <a:ext cx="39" cy="1496"/>
              <a:chOff x="2809" y="1126"/>
              <a:chExt cx="39" cy="1496"/>
            </a:xfrm>
          </p:grpSpPr>
          <p:sp>
            <p:nvSpPr>
              <p:cNvPr id="8461" name="Line 269"/>
              <p:cNvSpPr>
                <a:spLocks noChangeShapeType="1"/>
              </p:cNvSpPr>
              <p:nvPr/>
            </p:nvSpPr>
            <p:spPr bwMode="auto">
              <a:xfrm flipV="1">
                <a:off x="2828" y="1182"/>
                <a:ext cx="0" cy="1441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62" name="Freeform 270"/>
              <p:cNvSpPr>
                <a:spLocks noChangeArrowheads="1"/>
              </p:cNvSpPr>
              <p:nvPr/>
            </p:nvSpPr>
            <p:spPr bwMode="auto">
              <a:xfrm>
                <a:off x="2809" y="1126"/>
                <a:ext cx="39" cy="60"/>
              </a:xfrm>
              <a:custGeom>
                <a:avLst/>
                <a:gdLst/>
                <a:ahLst/>
                <a:cxnLst>
                  <a:cxn ang="0">
                    <a:pos x="40" y="61"/>
                  </a:cxn>
                  <a:cxn ang="0">
                    <a:pos x="19" y="0"/>
                  </a:cxn>
                  <a:cxn ang="0">
                    <a:pos x="0" y="61"/>
                  </a:cxn>
                  <a:cxn ang="0">
                    <a:pos x="40" y="61"/>
                  </a:cxn>
                </a:cxnLst>
                <a:rect l="0" t="0" r="r" b="b"/>
                <a:pathLst>
                  <a:path w="40" h="61">
                    <a:moveTo>
                      <a:pt x="40" y="61"/>
                    </a:moveTo>
                    <a:lnTo>
                      <a:pt x="19" y="0"/>
                    </a:lnTo>
                    <a:lnTo>
                      <a:pt x="0" y="61"/>
                    </a:lnTo>
                    <a:lnTo>
                      <a:pt x="4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71"/>
            <p:cNvGrpSpPr>
              <a:grpSpLocks/>
            </p:cNvGrpSpPr>
            <p:nvPr/>
          </p:nvGrpSpPr>
          <p:grpSpPr bwMode="auto">
            <a:xfrm>
              <a:off x="2828" y="2750"/>
              <a:ext cx="2649" cy="39"/>
              <a:chOff x="2828" y="2750"/>
              <a:chExt cx="2649" cy="39"/>
            </a:xfrm>
          </p:grpSpPr>
          <p:sp>
            <p:nvSpPr>
              <p:cNvPr id="8464" name="Line 272"/>
              <p:cNvSpPr>
                <a:spLocks noChangeShapeType="1"/>
              </p:cNvSpPr>
              <p:nvPr/>
            </p:nvSpPr>
            <p:spPr bwMode="auto">
              <a:xfrm>
                <a:off x="2828" y="2767"/>
                <a:ext cx="2591" cy="1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65" name="Freeform 273"/>
              <p:cNvSpPr>
                <a:spLocks noChangeArrowheads="1"/>
              </p:cNvSpPr>
              <p:nvPr/>
            </p:nvSpPr>
            <p:spPr bwMode="auto">
              <a:xfrm>
                <a:off x="5416" y="2750"/>
                <a:ext cx="61" cy="39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62" y="19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62" h="40">
                    <a:moveTo>
                      <a:pt x="0" y="40"/>
                    </a:moveTo>
                    <a:lnTo>
                      <a:pt x="62" y="19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4"/>
            <p:cNvGrpSpPr>
              <a:grpSpLocks/>
            </p:cNvGrpSpPr>
            <p:nvPr/>
          </p:nvGrpSpPr>
          <p:grpSpPr bwMode="auto">
            <a:xfrm>
              <a:off x="3949" y="1158"/>
              <a:ext cx="5" cy="1454"/>
              <a:chOff x="3949" y="1158"/>
              <a:chExt cx="5" cy="1454"/>
            </a:xfrm>
          </p:grpSpPr>
          <p:sp>
            <p:nvSpPr>
              <p:cNvPr id="8467" name="Freeform 275"/>
              <p:cNvSpPr>
                <a:spLocks noChangeArrowheads="1"/>
              </p:cNvSpPr>
              <p:nvPr/>
            </p:nvSpPr>
            <p:spPr bwMode="auto">
              <a:xfrm>
                <a:off x="3949" y="1158"/>
                <a:ext cx="5" cy="3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68" name="Freeform 276"/>
              <p:cNvSpPr>
                <a:spLocks noChangeArrowheads="1"/>
              </p:cNvSpPr>
              <p:nvPr/>
            </p:nvSpPr>
            <p:spPr bwMode="auto">
              <a:xfrm>
                <a:off x="3949" y="116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69" name="Freeform 277"/>
              <p:cNvSpPr>
                <a:spLocks noChangeArrowheads="1"/>
              </p:cNvSpPr>
              <p:nvPr/>
            </p:nvSpPr>
            <p:spPr bwMode="auto">
              <a:xfrm>
                <a:off x="3949" y="1180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0" name="Freeform 278"/>
              <p:cNvSpPr>
                <a:spLocks noChangeArrowheads="1"/>
              </p:cNvSpPr>
              <p:nvPr/>
            </p:nvSpPr>
            <p:spPr bwMode="auto">
              <a:xfrm>
                <a:off x="3949" y="119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1" name="Freeform 279"/>
              <p:cNvSpPr>
                <a:spLocks noChangeArrowheads="1"/>
              </p:cNvSpPr>
              <p:nvPr/>
            </p:nvSpPr>
            <p:spPr bwMode="auto">
              <a:xfrm>
                <a:off x="3949" y="1203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2" name="Freeform 280"/>
              <p:cNvSpPr>
                <a:spLocks noChangeArrowheads="1"/>
              </p:cNvSpPr>
              <p:nvPr/>
            </p:nvSpPr>
            <p:spPr bwMode="auto">
              <a:xfrm>
                <a:off x="3949" y="121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3" name="Freeform 281"/>
              <p:cNvSpPr>
                <a:spLocks noChangeArrowheads="1"/>
              </p:cNvSpPr>
              <p:nvPr/>
            </p:nvSpPr>
            <p:spPr bwMode="auto">
              <a:xfrm>
                <a:off x="3949" y="1226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4" name="Freeform 282"/>
              <p:cNvSpPr>
                <a:spLocks noChangeArrowheads="1"/>
              </p:cNvSpPr>
              <p:nvPr/>
            </p:nvSpPr>
            <p:spPr bwMode="auto">
              <a:xfrm>
                <a:off x="3949" y="123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5" name="Freeform 283"/>
              <p:cNvSpPr>
                <a:spLocks noChangeArrowheads="1"/>
              </p:cNvSpPr>
              <p:nvPr/>
            </p:nvSpPr>
            <p:spPr bwMode="auto">
              <a:xfrm>
                <a:off x="3949" y="1249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6" name="Freeform 284"/>
              <p:cNvSpPr>
                <a:spLocks noChangeArrowheads="1"/>
              </p:cNvSpPr>
              <p:nvPr/>
            </p:nvSpPr>
            <p:spPr bwMode="auto">
              <a:xfrm>
                <a:off x="3949" y="126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7" name="Freeform 285"/>
              <p:cNvSpPr>
                <a:spLocks noChangeArrowheads="1"/>
              </p:cNvSpPr>
              <p:nvPr/>
            </p:nvSpPr>
            <p:spPr bwMode="auto">
              <a:xfrm>
                <a:off x="3949" y="1272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8" name="Freeform 286"/>
              <p:cNvSpPr>
                <a:spLocks noChangeArrowheads="1"/>
              </p:cNvSpPr>
              <p:nvPr/>
            </p:nvSpPr>
            <p:spPr bwMode="auto">
              <a:xfrm>
                <a:off x="3949" y="128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79" name="Freeform 287"/>
              <p:cNvSpPr>
                <a:spLocks noChangeArrowheads="1"/>
              </p:cNvSpPr>
              <p:nvPr/>
            </p:nvSpPr>
            <p:spPr bwMode="auto">
              <a:xfrm>
                <a:off x="3949" y="1295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0" name="Freeform 288"/>
              <p:cNvSpPr>
                <a:spLocks noChangeArrowheads="1"/>
              </p:cNvSpPr>
              <p:nvPr/>
            </p:nvSpPr>
            <p:spPr bwMode="auto">
              <a:xfrm>
                <a:off x="3949" y="130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1" name="Freeform 289"/>
              <p:cNvSpPr>
                <a:spLocks noChangeArrowheads="1"/>
              </p:cNvSpPr>
              <p:nvPr/>
            </p:nvSpPr>
            <p:spPr bwMode="auto">
              <a:xfrm>
                <a:off x="3949" y="131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2" name="Freeform 290"/>
              <p:cNvSpPr>
                <a:spLocks noChangeArrowheads="1"/>
              </p:cNvSpPr>
              <p:nvPr/>
            </p:nvSpPr>
            <p:spPr bwMode="auto">
              <a:xfrm>
                <a:off x="3949" y="132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3" name="Freeform 291"/>
              <p:cNvSpPr>
                <a:spLocks noChangeArrowheads="1"/>
              </p:cNvSpPr>
              <p:nvPr/>
            </p:nvSpPr>
            <p:spPr bwMode="auto">
              <a:xfrm>
                <a:off x="3949" y="134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4" name="Freeform 292"/>
              <p:cNvSpPr>
                <a:spLocks noChangeArrowheads="1"/>
              </p:cNvSpPr>
              <p:nvPr/>
            </p:nvSpPr>
            <p:spPr bwMode="auto">
              <a:xfrm>
                <a:off x="3949" y="135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5" name="Freeform 293"/>
              <p:cNvSpPr>
                <a:spLocks noChangeArrowheads="1"/>
              </p:cNvSpPr>
              <p:nvPr/>
            </p:nvSpPr>
            <p:spPr bwMode="auto">
              <a:xfrm>
                <a:off x="3949" y="136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6" name="Freeform 294"/>
              <p:cNvSpPr>
                <a:spLocks noChangeArrowheads="1"/>
              </p:cNvSpPr>
              <p:nvPr/>
            </p:nvSpPr>
            <p:spPr bwMode="auto">
              <a:xfrm>
                <a:off x="3949" y="137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7" name="Freeform 295"/>
              <p:cNvSpPr>
                <a:spLocks noChangeArrowheads="1"/>
              </p:cNvSpPr>
              <p:nvPr/>
            </p:nvSpPr>
            <p:spPr bwMode="auto">
              <a:xfrm>
                <a:off x="3949" y="138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8" name="Freeform 296"/>
              <p:cNvSpPr>
                <a:spLocks noChangeArrowheads="1"/>
              </p:cNvSpPr>
              <p:nvPr/>
            </p:nvSpPr>
            <p:spPr bwMode="auto">
              <a:xfrm>
                <a:off x="3949" y="139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89" name="Freeform 297"/>
              <p:cNvSpPr>
                <a:spLocks noChangeArrowheads="1"/>
              </p:cNvSpPr>
              <p:nvPr/>
            </p:nvSpPr>
            <p:spPr bwMode="auto">
              <a:xfrm>
                <a:off x="3949" y="141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0" name="Freeform 298"/>
              <p:cNvSpPr>
                <a:spLocks noChangeArrowheads="1"/>
              </p:cNvSpPr>
              <p:nvPr/>
            </p:nvSpPr>
            <p:spPr bwMode="auto">
              <a:xfrm>
                <a:off x="3949" y="142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1" name="Freeform 299"/>
              <p:cNvSpPr>
                <a:spLocks noChangeArrowheads="1"/>
              </p:cNvSpPr>
              <p:nvPr/>
            </p:nvSpPr>
            <p:spPr bwMode="auto">
              <a:xfrm>
                <a:off x="3949" y="143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2" name="Freeform 300"/>
              <p:cNvSpPr>
                <a:spLocks noChangeArrowheads="1"/>
              </p:cNvSpPr>
              <p:nvPr/>
            </p:nvSpPr>
            <p:spPr bwMode="auto">
              <a:xfrm>
                <a:off x="3949" y="144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3" name="Freeform 301"/>
              <p:cNvSpPr>
                <a:spLocks noChangeArrowheads="1"/>
              </p:cNvSpPr>
              <p:nvPr/>
            </p:nvSpPr>
            <p:spPr bwMode="auto">
              <a:xfrm>
                <a:off x="3949" y="145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4" name="Freeform 302"/>
              <p:cNvSpPr>
                <a:spLocks noChangeArrowheads="1"/>
              </p:cNvSpPr>
              <p:nvPr/>
            </p:nvSpPr>
            <p:spPr bwMode="auto">
              <a:xfrm>
                <a:off x="3949" y="146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5" name="Freeform 303"/>
              <p:cNvSpPr>
                <a:spLocks noChangeArrowheads="1"/>
              </p:cNvSpPr>
              <p:nvPr/>
            </p:nvSpPr>
            <p:spPr bwMode="auto">
              <a:xfrm>
                <a:off x="3949" y="147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6" name="Freeform 304"/>
              <p:cNvSpPr>
                <a:spLocks noChangeArrowheads="1"/>
              </p:cNvSpPr>
              <p:nvPr/>
            </p:nvSpPr>
            <p:spPr bwMode="auto">
              <a:xfrm>
                <a:off x="3949" y="1491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7" name="Freeform 305"/>
              <p:cNvSpPr>
                <a:spLocks noChangeArrowheads="1"/>
              </p:cNvSpPr>
              <p:nvPr/>
            </p:nvSpPr>
            <p:spPr bwMode="auto">
              <a:xfrm>
                <a:off x="3949" y="150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8" name="Freeform 306"/>
              <p:cNvSpPr>
                <a:spLocks noChangeArrowheads="1"/>
              </p:cNvSpPr>
              <p:nvPr/>
            </p:nvSpPr>
            <p:spPr bwMode="auto">
              <a:xfrm>
                <a:off x="3949" y="1514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" name="Freeform 307"/>
              <p:cNvSpPr>
                <a:spLocks noChangeArrowheads="1"/>
              </p:cNvSpPr>
              <p:nvPr/>
            </p:nvSpPr>
            <p:spPr bwMode="auto">
              <a:xfrm>
                <a:off x="3949" y="152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" name="Freeform 308"/>
              <p:cNvSpPr>
                <a:spLocks noChangeArrowheads="1"/>
              </p:cNvSpPr>
              <p:nvPr/>
            </p:nvSpPr>
            <p:spPr bwMode="auto">
              <a:xfrm>
                <a:off x="3949" y="1537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" name="Freeform 309"/>
              <p:cNvSpPr>
                <a:spLocks noChangeArrowheads="1"/>
              </p:cNvSpPr>
              <p:nvPr/>
            </p:nvSpPr>
            <p:spPr bwMode="auto">
              <a:xfrm>
                <a:off x="3949" y="154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" name="Freeform 310"/>
              <p:cNvSpPr>
                <a:spLocks noChangeArrowheads="1"/>
              </p:cNvSpPr>
              <p:nvPr/>
            </p:nvSpPr>
            <p:spPr bwMode="auto">
              <a:xfrm>
                <a:off x="3949" y="1560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" name="Freeform 311"/>
              <p:cNvSpPr>
                <a:spLocks noChangeArrowheads="1"/>
              </p:cNvSpPr>
              <p:nvPr/>
            </p:nvSpPr>
            <p:spPr bwMode="auto">
              <a:xfrm>
                <a:off x="3949" y="157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" name="Freeform 312"/>
              <p:cNvSpPr>
                <a:spLocks noChangeArrowheads="1"/>
              </p:cNvSpPr>
              <p:nvPr/>
            </p:nvSpPr>
            <p:spPr bwMode="auto">
              <a:xfrm>
                <a:off x="3949" y="1583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5" name="Freeform 313"/>
              <p:cNvSpPr>
                <a:spLocks noChangeArrowheads="1"/>
              </p:cNvSpPr>
              <p:nvPr/>
            </p:nvSpPr>
            <p:spPr bwMode="auto">
              <a:xfrm>
                <a:off x="3949" y="159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6" name="Freeform 314"/>
              <p:cNvSpPr>
                <a:spLocks noChangeArrowheads="1"/>
              </p:cNvSpPr>
              <p:nvPr/>
            </p:nvSpPr>
            <p:spPr bwMode="auto">
              <a:xfrm>
                <a:off x="3949" y="1606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7" name="Freeform 315"/>
              <p:cNvSpPr>
                <a:spLocks noChangeArrowheads="1"/>
              </p:cNvSpPr>
              <p:nvPr/>
            </p:nvSpPr>
            <p:spPr bwMode="auto">
              <a:xfrm>
                <a:off x="3949" y="161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" name="Freeform 316"/>
              <p:cNvSpPr>
                <a:spLocks noChangeArrowheads="1"/>
              </p:cNvSpPr>
              <p:nvPr/>
            </p:nvSpPr>
            <p:spPr bwMode="auto">
              <a:xfrm>
                <a:off x="3949" y="1629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" name="Freeform 317"/>
              <p:cNvSpPr>
                <a:spLocks noChangeArrowheads="1"/>
              </p:cNvSpPr>
              <p:nvPr/>
            </p:nvSpPr>
            <p:spPr bwMode="auto">
              <a:xfrm>
                <a:off x="3949" y="164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0" name="Freeform 318"/>
              <p:cNvSpPr>
                <a:spLocks noChangeArrowheads="1"/>
              </p:cNvSpPr>
              <p:nvPr/>
            </p:nvSpPr>
            <p:spPr bwMode="auto">
              <a:xfrm>
                <a:off x="3949" y="165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1" name="Freeform 319"/>
              <p:cNvSpPr>
                <a:spLocks noChangeArrowheads="1"/>
              </p:cNvSpPr>
              <p:nvPr/>
            </p:nvSpPr>
            <p:spPr bwMode="auto">
              <a:xfrm>
                <a:off x="3949" y="166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2" name="Freeform 320"/>
              <p:cNvSpPr>
                <a:spLocks noChangeArrowheads="1"/>
              </p:cNvSpPr>
              <p:nvPr/>
            </p:nvSpPr>
            <p:spPr bwMode="auto">
              <a:xfrm>
                <a:off x="3949" y="167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3" name="Freeform 321"/>
              <p:cNvSpPr>
                <a:spLocks noChangeArrowheads="1"/>
              </p:cNvSpPr>
              <p:nvPr/>
            </p:nvSpPr>
            <p:spPr bwMode="auto">
              <a:xfrm>
                <a:off x="3949" y="168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4" name="Freeform 322"/>
              <p:cNvSpPr>
                <a:spLocks noChangeArrowheads="1"/>
              </p:cNvSpPr>
              <p:nvPr/>
            </p:nvSpPr>
            <p:spPr bwMode="auto">
              <a:xfrm>
                <a:off x="3949" y="169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5" name="Freeform 323"/>
              <p:cNvSpPr>
                <a:spLocks noChangeArrowheads="1"/>
              </p:cNvSpPr>
              <p:nvPr/>
            </p:nvSpPr>
            <p:spPr bwMode="auto">
              <a:xfrm>
                <a:off x="3949" y="170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6" name="Freeform 324"/>
              <p:cNvSpPr>
                <a:spLocks noChangeArrowheads="1"/>
              </p:cNvSpPr>
              <p:nvPr/>
            </p:nvSpPr>
            <p:spPr bwMode="auto">
              <a:xfrm>
                <a:off x="3949" y="172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7" name="Freeform 325"/>
              <p:cNvSpPr>
                <a:spLocks noChangeArrowheads="1"/>
              </p:cNvSpPr>
              <p:nvPr/>
            </p:nvSpPr>
            <p:spPr bwMode="auto">
              <a:xfrm>
                <a:off x="3949" y="173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8" name="Freeform 326"/>
              <p:cNvSpPr>
                <a:spLocks noChangeArrowheads="1"/>
              </p:cNvSpPr>
              <p:nvPr/>
            </p:nvSpPr>
            <p:spPr bwMode="auto">
              <a:xfrm>
                <a:off x="3949" y="174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9" name="Freeform 327"/>
              <p:cNvSpPr>
                <a:spLocks noChangeArrowheads="1"/>
              </p:cNvSpPr>
              <p:nvPr/>
            </p:nvSpPr>
            <p:spPr bwMode="auto">
              <a:xfrm>
                <a:off x="3949" y="175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0" name="Freeform 328"/>
              <p:cNvSpPr>
                <a:spLocks noChangeArrowheads="1"/>
              </p:cNvSpPr>
              <p:nvPr/>
            </p:nvSpPr>
            <p:spPr bwMode="auto">
              <a:xfrm>
                <a:off x="3949" y="176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1" name="Freeform 329"/>
              <p:cNvSpPr>
                <a:spLocks noChangeArrowheads="1"/>
              </p:cNvSpPr>
              <p:nvPr/>
            </p:nvSpPr>
            <p:spPr bwMode="auto">
              <a:xfrm>
                <a:off x="3949" y="177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2" name="Freeform 330"/>
              <p:cNvSpPr>
                <a:spLocks noChangeArrowheads="1"/>
              </p:cNvSpPr>
              <p:nvPr/>
            </p:nvSpPr>
            <p:spPr bwMode="auto">
              <a:xfrm>
                <a:off x="3949" y="179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3" name="Freeform 331"/>
              <p:cNvSpPr>
                <a:spLocks noChangeArrowheads="1"/>
              </p:cNvSpPr>
              <p:nvPr/>
            </p:nvSpPr>
            <p:spPr bwMode="auto">
              <a:xfrm>
                <a:off x="3949" y="180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4" name="Freeform 332"/>
              <p:cNvSpPr>
                <a:spLocks noChangeArrowheads="1"/>
              </p:cNvSpPr>
              <p:nvPr/>
            </p:nvSpPr>
            <p:spPr bwMode="auto">
              <a:xfrm>
                <a:off x="3949" y="181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5" name="Freeform 333"/>
              <p:cNvSpPr>
                <a:spLocks noChangeArrowheads="1"/>
              </p:cNvSpPr>
              <p:nvPr/>
            </p:nvSpPr>
            <p:spPr bwMode="auto">
              <a:xfrm>
                <a:off x="3949" y="1825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6" name="Freeform 334"/>
              <p:cNvSpPr>
                <a:spLocks noChangeArrowheads="1"/>
              </p:cNvSpPr>
              <p:nvPr/>
            </p:nvSpPr>
            <p:spPr bwMode="auto">
              <a:xfrm>
                <a:off x="3949" y="183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7" name="Freeform 335"/>
              <p:cNvSpPr>
                <a:spLocks noChangeArrowheads="1"/>
              </p:cNvSpPr>
              <p:nvPr/>
            </p:nvSpPr>
            <p:spPr bwMode="auto">
              <a:xfrm>
                <a:off x="3949" y="1848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8" name="Freeform 336"/>
              <p:cNvSpPr>
                <a:spLocks noChangeArrowheads="1"/>
              </p:cNvSpPr>
              <p:nvPr/>
            </p:nvSpPr>
            <p:spPr bwMode="auto">
              <a:xfrm>
                <a:off x="3949" y="185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29" name="Freeform 337"/>
              <p:cNvSpPr>
                <a:spLocks noChangeArrowheads="1"/>
              </p:cNvSpPr>
              <p:nvPr/>
            </p:nvSpPr>
            <p:spPr bwMode="auto">
              <a:xfrm>
                <a:off x="3949" y="1871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0" name="Freeform 338"/>
              <p:cNvSpPr>
                <a:spLocks noChangeArrowheads="1"/>
              </p:cNvSpPr>
              <p:nvPr/>
            </p:nvSpPr>
            <p:spPr bwMode="auto">
              <a:xfrm>
                <a:off x="3949" y="188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1" name="Freeform 339"/>
              <p:cNvSpPr>
                <a:spLocks noChangeArrowheads="1"/>
              </p:cNvSpPr>
              <p:nvPr/>
            </p:nvSpPr>
            <p:spPr bwMode="auto">
              <a:xfrm>
                <a:off x="3949" y="1894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2" name="Freeform 340"/>
              <p:cNvSpPr>
                <a:spLocks noChangeArrowheads="1"/>
              </p:cNvSpPr>
              <p:nvPr/>
            </p:nvSpPr>
            <p:spPr bwMode="auto">
              <a:xfrm>
                <a:off x="3949" y="190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3" name="Freeform 341"/>
              <p:cNvSpPr>
                <a:spLocks noChangeArrowheads="1"/>
              </p:cNvSpPr>
              <p:nvPr/>
            </p:nvSpPr>
            <p:spPr bwMode="auto">
              <a:xfrm>
                <a:off x="3949" y="1917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4" name="Freeform 342"/>
              <p:cNvSpPr>
                <a:spLocks noChangeArrowheads="1"/>
              </p:cNvSpPr>
              <p:nvPr/>
            </p:nvSpPr>
            <p:spPr bwMode="auto">
              <a:xfrm>
                <a:off x="3949" y="192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5" name="Freeform 343"/>
              <p:cNvSpPr>
                <a:spLocks noChangeArrowheads="1"/>
              </p:cNvSpPr>
              <p:nvPr/>
            </p:nvSpPr>
            <p:spPr bwMode="auto">
              <a:xfrm>
                <a:off x="3949" y="1940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6" name="Freeform 344"/>
              <p:cNvSpPr>
                <a:spLocks noChangeArrowheads="1"/>
              </p:cNvSpPr>
              <p:nvPr/>
            </p:nvSpPr>
            <p:spPr bwMode="auto">
              <a:xfrm>
                <a:off x="3949" y="195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7" name="Freeform 345"/>
              <p:cNvSpPr>
                <a:spLocks noChangeArrowheads="1"/>
              </p:cNvSpPr>
              <p:nvPr/>
            </p:nvSpPr>
            <p:spPr bwMode="auto">
              <a:xfrm>
                <a:off x="3949" y="1963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8" name="Freeform 346"/>
              <p:cNvSpPr>
                <a:spLocks noChangeArrowheads="1"/>
              </p:cNvSpPr>
              <p:nvPr/>
            </p:nvSpPr>
            <p:spPr bwMode="auto">
              <a:xfrm>
                <a:off x="3949" y="197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39" name="Freeform 347"/>
              <p:cNvSpPr>
                <a:spLocks noChangeArrowheads="1"/>
              </p:cNvSpPr>
              <p:nvPr/>
            </p:nvSpPr>
            <p:spPr bwMode="auto">
              <a:xfrm>
                <a:off x="3949" y="198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0" name="Freeform 348"/>
              <p:cNvSpPr>
                <a:spLocks noChangeArrowheads="1"/>
              </p:cNvSpPr>
              <p:nvPr/>
            </p:nvSpPr>
            <p:spPr bwMode="auto">
              <a:xfrm>
                <a:off x="3949" y="199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1" name="Freeform 349"/>
              <p:cNvSpPr>
                <a:spLocks noChangeArrowheads="1"/>
              </p:cNvSpPr>
              <p:nvPr/>
            </p:nvSpPr>
            <p:spPr bwMode="auto">
              <a:xfrm>
                <a:off x="3949" y="200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2" name="Freeform 350"/>
              <p:cNvSpPr>
                <a:spLocks noChangeArrowheads="1"/>
              </p:cNvSpPr>
              <p:nvPr/>
            </p:nvSpPr>
            <p:spPr bwMode="auto">
              <a:xfrm>
                <a:off x="3949" y="202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3" name="Freeform 351"/>
              <p:cNvSpPr>
                <a:spLocks noChangeArrowheads="1"/>
              </p:cNvSpPr>
              <p:nvPr/>
            </p:nvSpPr>
            <p:spPr bwMode="auto">
              <a:xfrm>
                <a:off x="3949" y="203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4" name="Freeform 352"/>
              <p:cNvSpPr>
                <a:spLocks noChangeArrowheads="1"/>
              </p:cNvSpPr>
              <p:nvPr/>
            </p:nvSpPr>
            <p:spPr bwMode="auto">
              <a:xfrm>
                <a:off x="3949" y="204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5" name="Freeform 353"/>
              <p:cNvSpPr>
                <a:spLocks noChangeArrowheads="1"/>
              </p:cNvSpPr>
              <p:nvPr/>
            </p:nvSpPr>
            <p:spPr bwMode="auto">
              <a:xfrm>
                <a:off x="3949" y="205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6" name="Freeform 354"/>
              <p:cNvSpPr>
                <a:spLocks noChangeArrowheads="1"/>
              </p:cNvSpPr>
              <p:nvPr/>
            </p:nvSpPr>
            <p:spPr bwMode="auto">
              <a:xfrm>
                <a:off x="3949" y="206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7" name="Freeform 355"/>
              <p:cNvSpPr>
                <a:spLocks noChangeArrowheads="1"/>
              </p:cNvSpPr>
              <p:nvPr/>
            </p:nvSpPr>
            <p:spPr bwMode="auto">
              <a:xfrm>
                <a:off x="3949" y="207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8" name="Freeform 356"/>
              <p:cNvSpPr>
                <a:spLocks noChangeArrowheads="1"/>
              </p:cNvSpPr>
              <p:nvPr/>
            </p:nvSpPr>
            <p:spPr bwMode="auto">
              <a:xfrm>
                <a:off x="3949" y="208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49" name="Freeform 357"/>
              <p:cNvSpPr>
                <a:spLocks noChangeArrowheads="1"/>
              </p:cNvSpPr>
              <p:nvPr/>
            </p:nvSpPr>
            <p:spPr bwMode="auto">
              <a:xfrm>
                <a:off x="3949" y="210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0" name="Freeform 358"/>
              <p:cNvSpPr>
                <a:spLocks noChangeArrowheads="1"/>
              </p:cNvSpPr>
              <p:nvPr/>
            </p:nvSpPr>
            <p:spPr bwMode="auto">
              <a:xfrm>
                <a:off x="3949" y="211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1" name="Freeform 359"/>
              <p:cNvSpPr>
                <a:spLocks noChangeArrowheads="1"/>
              </p:cNvSpPr>
              <p:nvPr/>
            </p:nvSpPr>
            <p:spPr bwMode="auto">
              <a:xfrm>
                <a:off x="3949" y="212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2" name="Freeform 360"/>
              <p:cNvSpPr>
                <a:spLocks noChangeArrowheads="1"/>
              </p:cNvSpPr>
              <p:nvPr/>
            </p:nvSpPr>
            <p:spPr bwMode="auto">
              <a:xfrm>
                <a:off x="3949" y="213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3" name="Freeform 361"/>
              <p:cNvSpPr>
                <a:spLocks noChangeArrowheads="1"/>
              </p:cNvSpPr>
              <p:nvPr/>
            </p:nvSpPr>
            <p:spPr bwMode="auto">
              <a:xfrm>
                <a:off x="3949" y="214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4" name="Freeform 362"/>
              <p:cNvSpPr>
                <a:spLocks noChangeArrowheads="1"/>
              </p:cNvSpPr>
              <p:nvPr/>
            </p:nvSpPr>
            <p:spPr bwMode="auto">
              <a:xfrm>
                <a:off x="3949" y="2159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5" name="Freeform 363"/>
              <p:cNvSpPr>
                <a:spLocks noChangeArrowheads="1"/>
              </p:cNvSpPr>
              <p:nvPr/>
            </p:nvSpPr>
            <p:spPr bwMode="auto">
              <a:xfrm>
                <a:off x="3949" y="217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6" name="Freeform 364"/>
              <p:cNvSpPr>
                <a:spLocks noChangeArrowheads="1"/>
              </p:cNvSpPr>
              <p:nvPr/>
            </p:nvSpPr>
            <p:spPr bwMode="auto">
              <a:xfrm>
                <a:off x="3949" y="2182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7" name="Freeform 365"/>
              <p:cNvSpPr>
                <a:spLocks noChangeArrowheads="1"/>
              </p:cNvSpPr>
              <p:nvPr/>
            </p:nvSpPr>
            <p:spPr bwMode="auto">
              <a:xfrm>
                <a:off x="3949" y="219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8" name="Freeform 366"/>
              <p:cNvSpPr>
                <a:spLocks noChangeArrowheads="1"/>
              </p:cNvSpPr>
              <p:nvPr/>
            </p:nvSpPr>
            <p:spPr bwMode="auto">
              <a:xfrm>
                <a:off x="3949" y="2205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59" name="Freeform 367"/>
              <p:cNvSpPr>
                <a:spLocks noChangeArrowheads="1"/>
              </p:cNvSpPr>
              <p:nvPr/>
            </p:nvSpPr>
            <p:spPr bwMode="auto">
              <a:xfrm>
                <a:off x="3949" y="221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0" name="Freeform 368"/>
              <p:cNvSpPr>
                <a:spLocks noChangeArrowheads="1"/>
              </p:cNvSpPr>
              <p:nvPr/>
            </p:nvSpPr>
            <p:spPr bwMode="auto">
              <a:xfrm>
                <a:off x="3949" y="2228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1" name="Freeform 369"/>
              <p:cNvSpPr>
                <a:spLocks noChangeArrowheads="1"/>
              </p:cNvSpPr>
              <p:nvPr/>
            </p:nvSpPr>
            <p:spPr bwMode="auto">
              <a:xfrm>
                <a:off x="3949" y="223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2" name="Freeform 370"/>
              <p:cNvSpPr>
                <a:spLocks noChangeArrowheads="1"/>
              </p:cNvSpPr>
              <p:nvPr/>
            </p:nvSpPr>
            <p:spPr bwMode="auto">
              <a:xfrm>
                <a:off x="3949" y="2251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3" name="Freeform 371"/>
              <p:cNvSpPr>
                <a:spLocks noChangeArrowheads="1"/>
              </p:cNvSpPr>
              <p:nvPr/>
            </p:nvSpPr>
            <p:spPr bwMode="auto">
              <a:xfrm>
                <a:off x="3949" y="226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4" name="Freeform 372"/>
              <p:cNvSpPr>
                <a:spLocks noChangeArrowheads="1"/>
              </p:cNvSpPr>
              <p:nvPr/>
            </p:nvSpPr>
            <p:spPr bwMode="auto">
              <a:xfrm>
                <a:off x="3949" y="2274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5" name="Freeform 373"/>
              <p:cNvSpPr>
                <a:spLocks noChangeArrowheads="1"/>
              </p:cNvSpPr>
              <p:nvPr/>
            </p:nvSpPr>
            <p:spPr bwMode="auto">
              <a:xfrm>
                <a:off x="3949" y="228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6" name="Freeform 374"/>
              <p:cNvSpPr>
                <a:spLocks noChangeArrowheads="1"/>
              </p:cNvSpPr>
              <p:nvPr/>
            </p:nvSpPr>
            <p:spPr bwMode="auto">
              <a:xfrm>
                <a:off x="3949" y="2297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7" name="Freeform 375"/>
              <p:cNvSpPr>
                <a:spLocks noChangeArrowheads="1"/>
              </p:cNvSpPr>
              <p:nvPr/>
            </p:nvSpPr>
            <p:spPr bwMode="auto">
              <a:xfrm>
                <a:off x="3949" y="230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8" name="Freeform 376"/>
              <p:cNvSpPr>
                <a:spLocks noChangeArrowheads="1"/>
              </p:cNvSpPr>
              <p:nvPr/>
            </p:nvSpPr>
            <p:spPr bwMode="auto">
              <a:xfrm>
                <a:off x="3949" y="232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69" name="Freeform 377"/>
              <p:cNvSpPr>
                <a:spLocks noChangeArrowheads="1"/>
              </p:cNvSpPr>
              <p:nvPr/>
            </p:nvSpPr>
            <p:spPr bwMode="auto">
              <a:xfrm>
                <a:off x="3949" y="233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0" name="Freeform 378"/>
              <p:cNvSpPr>
                <a:spLocks noChangeArrowheads="1"/>
              </p:cNvSpPr>
              <p:nvPr/>
            </p:nvSpPr>
            <p:spPr bwMode="auto">
              <a:xfrm>
                <a:off x="3949" y="234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1" name="Freeform 379"/>
              <p:cNvSpPr>
                <a:spLocks noChangeArrowheads="1"/>
              </p:cNvSpPr>
              <p:nvPr/>
            </p:nvSpPr>
            <p:spPr bwMode="auto">
              <a:xfrm>
                <a:off x="3949" y="235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2" name="Freeform 380"/>
              <p:cNvSpPr>
                <a:spLocks noChangeArrowheads="1"/>
              </p:cNvSpPr>
              <p:nvPr/>
            </p:nvSpPr>
            <p:spPr bwMode="auto">
              <a:xfrm>
                <a:off x="3949" y="236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3" name="Freeform 381"/>
              <p:cNvSpPr>
                <a:spLocks noChangeArrowheads="1"/>
              </p:cNvSpPr>
              <p:nvPr/>
            </p:nvSpPr>
            <p:spPr bwMode="auto">
              <a:xfrm>
                <a:off x="3949" y="237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4" name="Freeform 382"/>
              <p:cNvSpPr>
                <a:spLocks noChangeArrowheads="1"/>
              </p:cNvSpPr>
              <p:nvPr/>
            </p:nvSpPr>
            <p:spPr bwMode="auto">
              <a:xfrm>
                <a:off x="3949" y="238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5" name="Freeform 383"/>
              <p:cNvSpPr>
                <a:spLocks noChangeArrowheads="1"/>
              </p:cNvSpPr>
              <p:nvPr/>
            </p:nvSpPr>
            <p:spPr bwMode="auto">
              <a:xfrm>
                <a:off x="3949" y="240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6" name="Freeform 384"/>
              <p:cNvSpPr>
                <a:spLocks noChangeArrowheads="1"/>
              </p:cNvSpPr>
              <p:nvPr/>
            </p:nvSpPr>
            <p:spPr bwMode="auto">
              <a:xfrm>
                <a:off x="3949" y="2412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7" name="Freeform 385"/>
              <p:cNvSpPr>
                <a:spLocks noChangeArrowheads="1"/>
              </p:cNvSpPr>
              <p:nvPr/>
            </p:nvSpPr>
            <p:spPr bwMode="auto">
              <a:xfrm>
                <a:off x="3949" y="242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8" name="Freeform 386"/>
              <p:cNvSpPr>
                <a:spLocks noChangeArrowheads="1"/>
              </p:cNvSpPr>
              <p:nvPr/>
            </p:nvSpPr>
            <p:spPr bwMode="auto">
              <a:xfrm>
                <a:off x="3949" y="2435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79" name="Freeform 387"/>
              <p:cNvSpPr>
                <a:spLocks noChangeArrowheads="1"/>
              </p:cNvSpPr>
              <p:nvPr/>
            </p:nvSpPr>
            <p:spPr bwMode="auto">
              <a:xfrm>
                <a:off x="3949" y="244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0" name="Freeform 388"/>
              <p:cNvSpPr>
                <a:spLocks noChangeArrowheads="1"/>
              </p:cNvSpPr>
              <p:nvPr/>
            </p:nvSpPr>
            <p:spPr bwMode="auto">
              <a:xfrm>
                <a:off x="3949" y="2458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1" name="Freeform 389"/>
              <p:cNvSpPr>
                <a:spLocks noChangeArrowheads="1"/>
              </p:cNvSpPr>
              <p:nvPr/>
            </p:nvSpPr>
            <p:spPr bwMode="auto">
              <a:xfrm>
                <a:off x="3949" y="2469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2" name="Freeform 390"/>
              <p:cNvSpPr>
                <a:spLocks noChangeArrowheads="1"/>
              </p:cNvSpPr>
              <p:nvPr/>
            </p:nvSpPr>
            <p:spPr bwMode="auto">
              <a:xfrm>
                <a:off x="3949" y="2481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3" name="Freeform 391"/>
              <p:cNvSpPr>
                <a:spLocks noChangeArrowheads="1"/>
              </p:cNvSpPr>
              <p:nvPr/>
            </p:nvSpPr>
            <p:spPr bwMode="auto">
              <a:xfrm>
                <a:off x="3949" y="2493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4" name="Freeform 392"/>
              <p:cNvSpPr>
                <a:spLocks noChangeArrowheads="1"/>
              </p:cNvSpPr>
              <p:nvPr/>
            </p:nvSpPr>
            <p:spPr bwMode="auto">
              <a:xfrm>
                <a:off x="3949" y="2504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5" name="Freeform 393"/>
              <p:cNvSpPr>
                <a:spLocks noChangeArrowheads="1"/>
              </p:cNvSpPr>
              <p:nvPr/>
            </p:nvSpPr>
            <p:spPr bwMode="auto">
              <a:xfrm>
                <a:off x="3949" y="2516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6" name="Freeform 394"/>
              <p:cNvSpPr>
                <a:spLocks noChangeArrowheads="1"/>
              </p:cNvSpPr>
              <p:nvPr/>
            </p:nvSpPr>
            <p:spPr bwMode="auto">
              <a:xfrm>
                <a:off x="3949" y="2527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7" name="Freeform 395"/>
              <p:cNvSpPr>
                <a:spLocks noChangeArrowheads="1"/>
              </p:cNvSpPr>
              <p:nvPr/>
            </p:nvSpPr>
            <p:spPr bwMode="auto">
              <a:xfrm>
                <a:off x="3949" y="2539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8" name="Freeform 396"/>
              <p:cNvSpPr>
                <a:spLocks noChangeArrowheads="1"/>
              </p:cNvSpPr>
              <p:nvPr/>
            </p:nvSpPr>
            <p:spPr bwMode="auto">
              <a:xfrm>
                <a:off x="3949" y="2550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89" name="Freeform 397"/>
              <p:cNvSpPr>
                <a:spLocks noChangeArrowheads="1"/>
              </p:cNvSpPr>
              <p:nvPr/>
            </p:nvSpPr>
            <p:spPr bwMode="auto">
              <a:xfrm>
                <a:off x="3949" y="2562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90" name="Freeform 398"/>
              <p:cNvSpPr>
                <a:spLocks noChangeArrowheads="1"/>
              </p:cNvSpPr>
              <p:nvPr/>
            </p:nvSpPr>
            <p:spPr bwMode="auto">
              <a:xfrm>
                <a:off x="3949" y="2573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91" name="Freeform 399"/>
              <p:cNvSpPr>
                <a:spLocks noChangeArrowheads="1"/>
              </p:cNvSpPr>
              <p:nvPr/>
            </p:nvSpPr>
            <p:spPr bwMode="auto">
              <a:xfrm>
                <a:off x="3949" y="2585"/>
                <a:ext cx="5" cy="4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3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92" name="Freeform 400"/>
              <p:cNvSpPr>
                <a:spLocks noChangeArrowheads="1"/>
              </p:cNvSpPr>
              <p:nvPr/>
            </p:nvSpPr>
            <p:spPr bwMode="auto">
              <a:xfrm>
                <a:off x="3949" y="2596"/>
                <a:ext cx="5" cy="5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93" name="Freeform 401"/>
              <p:cNvSpPr>
                <a:spLocks noChangeArrowheads="1"/>
              </p:cNvSpPr>
              <p:nvPr/>
            </p:nvSpPr>
            <p:spPr bwMode="auto">
              <a:xfrm>
                <a:off x="3949" y="2608"/>
                <a:ext cx="5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4"/>
                  </a:cxn>
                </a:cxnLst>
                <a:rect l="0" t="0" r="r" b="b"/>
                <a:pathLst>
                  <a:path w="6" h="5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6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94" name="Rectangle 402"/>
            <p:cNvSpPr>
              <a:spLocks noChangeArrowheads="1"/>
            </p:cNvSpPr>
            <p:nvPr/>
          </p:nvSpPr>
          <p:spPr bwMode="auto">
            <a:xfrm>
              <a:off x="3980" y="2337"/>
              <a:ext cx="462" cy="17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5" name="Rectangle 403"/>
            <p:cNvSpPr>
              <a:spLocks noChangeArrowheads="1"/>
            </p:cNvSpPr>
            <p:nvPr/>
          </p:nvSpPr>
          <p:spPr bwMode="auto">
            <a:xfrm>
              <a:off x="4105" y="2335"/>
              <a:ext cx="27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In-system</a:t>
              </a:r>
            </a:p>
          </p:txBody>
        </p:sp>
        <p:sp>
          <p:nvSpPr>
            <p:cNvPr id="8596" name="Rectangle 404"/>
            <p:cNvSpPr>
              <a:spLocks noChangeArrowheads="1"/>
            </p:cNvSpPr>
            <p:nvPr/>
          </p:nvSpPr>
          <p:spPr bwMode="auto">
            <a:xfrm>
              <a:off x="4037" y="2421"/>
              <a:ext cx="427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programmable</a:t>
              </a:r>
            </a:p>
          </p:txBody>
        </p:sp>
        <p:sp>
          <p:nvSpPr>
            <p:cNvPr id="8597" name="Rectangle 405"/>
            <p:cNvSpPr>
              <a:spLocks noChangeArrowheads="1"/>
            </p:cNvSpPr>
            <p:nvPr/>
          </p:nvSpPr>
          <p:spPr bwMode="auto">
            <a:xfrm>
              <a:off x="4815" y="1300"/>
              <a:ext cx="520" cy="11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8" name="Rectangle 406"/>
            <p:cNvSpPr>
              <a:spLocks noChangeArrowheads="1"/>
            </p:cNvSpPr>
            <p:nvPr/>
          </p:nvSpPr>
          <p:spPr bwMode="auto">
            <a:xfrm>
              <a:off x="4916" y="1300"/>
              <a:ext cx="39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Ideal memory</a:t>
              </a:r>
            </a:p>
          </p:txBody>
        </p:sp>
        <p:grpSp>
          <p:nvGrpSpPr>
            <p:cNvPr id="8" name="Group 407"/>
            <p:cNvGrpSpPr>
              <a:grpSpLocks/>
            </p:cNvGrpSpPr>
            <p:nvPr/>
          </p:nvGrpSpPr>
          <p:grpSpPr bwMode="auto">
            <a:xfrm>
              <a:off x="2895" y="1961"/>
              <a:ext cx="40" cy="172"/>
              <a:chOff x="2895" y="1961"/>
              <a:chExt cx="40" cy="172"/>
            </a:xfrm>
          </p:grpSpPr>
          <p:sp>
            <p:nvSpPr>
              <p:cNvPr id="8600" name="Line 408"/>
              <p:cNvSpPr>
                <a:spLocks noChangeShapeType="1"/>
              </p:cNvSpPr>
              <p:nvPr/>
            </p:nvSpPr>
            <p:spPr bwMode="auto">
              <a:xfrm flipV="1">
                <a:off x="2915" y="1960"/>
                <a:ext cx="0" cy="17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1" name="Freeform 409"/>
              <p:cNvSpPr>
                <a:spLocks noChangeArrowheads="1"/>
              </p:cNvSpPr>
              <p:nvPr/>
            </p:nvSpPr>
            <p:spPr bwMode="auto">
              <a:xfrm>
                <a:off x="2895" y="1961"/>
                <a:ext cx="40" cy="60"/>
              </a:xfrm>
              <a:custGeom>
                <a:avLst/>
                <a:gdLst/>
                <a:ahLst/>
                <a:cxnLst>
                  <a:cxn ang="0">
                    <a:pos x="41" y="61"/>
                  </a:cxn>
                  <a:cxn ang="0">
                    <a:pos x="20" y="0"/>
                  </a:cxn>
                  <a:cxn ang="0">
                    <a:pos x="0" y="61"/>
                  </a:cxn>
                </a:cxnLst>
                <a:rect l="0" t="0" r="r" b="b"/>
                <a:pathLst>
                  <a:path w="41" h="61">
                    <a:moveTo>
                      <a:pt x="41" y="61"/>
                    </a:moveTo>
                    <a:lnTo>
                      <a:pt x="20" y="0"/>
                    </a:lnTo>
                    <a:lnTo>
                      <a:pt x="0" y="61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10"/>
            <p:cNvGrpSpPr>
              <a:grpSpLocks/>
            </p:cNvGrpSpPr>
            <p:nvPr/>
          </p:nvGrpSpPr>
          <p:grpSpPr bwMode="auto">
            <a:xfrm>
              <a:off x="3951" y="2615"/>
              <a:ext cx="172" cy="40"/>
              <a:chOff x="3951" y="2615"/>
              <a:chExt cx="172" cy="40"/>
            </a:xfrm>
          </p:grpSpPr>
          <p:sp>
            <p:nvSpPr>
              <p:cNvPr id="8603" name="Line 411"/>
              <p:cNvSpPr>
                <a:spLocks noChangeShapeType="1"/>
              </p:cNvSpPr>
              <p:nvPr/>
            </p:nvSpPr>
            <p:spPr bwMode="auto">
              <a:xfrm>
                <a:off x="3951" y="2633"/>
                <a:ext cx="172" cy="1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" name="Freeform 412"/>
              <p:cNvSpPr>
                <a:spLocks noChangeArrowheads="1"/>
              </p:cNvSpPr>
              <p:nvPr/>
            </p:nvSpPr>
            <p:spPr bwMode="auto">
              <a:xfrm>
                <a:off x="4063" y="2615"/>
                <a:ext cx="60" cy="40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61" y="20"/>
                  </a:cxn>
                  <a:cxn ang="0">
                    <a:pos x="0" y="0"/>
                  </a:cxn>
                </a:cxnLst>
                <a:rect l="0" t="0" r="r" b="b"/>
                <a:pathLst>
                  <a:path w="61" h="41">
                    <a:moveTo>
                      <a:pt x="0" y="41"/>
                    </a:moveTo>
                    <a:lnTo>
                      <a:pt x="61" y="20"/>
                    </a:ln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05" name="Rectangle 413"/>
            <p:cNvSpPr>
              <a:spLocks noChangeArrowheads="1"/>
            </p:cNvSpPr>
            <p:nvPr/>
          </p:nvSpPr>
          <p:spPr bwMode="auto">
            <a:xfrm>
              <a:off x="3174" y="1502"/>
              <a:ext cx="404" cy="7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" name="Rectangle 414"/>
            <p:cNvSpPr>
              <a:spLocks noChangeArrowheads="1"/>
            </p:cNvSpPr>
            <p:nvPr/>
          </p:nvSpPr>
          <p:spPr bwMode="auto">
            <a:xfrm>
              <a:off x="3249" y="1502"/>
              <a:ext cx="31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OTP ROM</a:t>
              </a:r>
            </a:p>
          </p:txBody>
        </p:sp>
        <p:sp>
          <p:nvSpPr>
            <p:cNvPr id="8607" name="Oval 415"/>
            <p:cNvSpPr>
              <a:spLocks noChangeArrowheads="1"/>
            </p:cNvSpPr>
            <p:nvPr/>
          </p:nvSpPr>
          <p:spPr bwMode="auto">
            <a:xfrm>
              <a:off x="2986" y="1387"/>
              <a:ext cx="29" cy="3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8" name="Oval 416"/>
            <p:cNvSpPr>
              <a:spLocks noChangeArrowheads="1"/>
            </p:cNvSpPr>
            <p:nvPr/>
          </p:nvSpPr>
          <p:spPr bwMode="auto">
            <a:xfrm>
              <a:off x="3347" y="1588"/>
              <a:ext cx="29" cy="3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9" name="Oval 417"/>
            <p:cNvSpPr>
              <a:spLocks noChangeArrowheads="1"/>
            </p:cNvSpPr>
            <p:nvPr/>
          </p:nvSpPr>
          <p:spPr bwMode="auto">
            <a:xfrm>
              <a:off x="3750" y="1905"/>
              <a:ext cx="29" cy="3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0" name="Oval 418"/>
            <p:cNvSpPr>
              <a:spLocks noChangeArrowheads="1"/>
            </p:cNvSpPr>
            <p:nvPr/>
          </p:nvSpPr>
          <p:spPr bwMode="auto">
            <a:xfrm>
              <a:off x="4124" y="1905"/>
              <a:ext cx="30" cy="3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1" name="Oval 419"/>
            <p:cNvSpPr>
              <a:spLocks noChangeArrowheads="1"/>
            </p:cNvSpPr>
            <p:nvPr/>
          </p:nvSpPr>
          <p:spPr bwMode="auto">
            <a:xfrm>
              <a:off x="4616" y="1905"/>
              <a:ext cx="29" cy="3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2" name="Oval 420"/>
            <p:cNvSpPr>
              <a:spLocks noChangeArrowheads="1"/>
            </p:cNvSpPr>
            <p:nvPr/>
          </p:nvSpPr>
          <p:spPr bwMode="auto">
            <a:xfrm>
              <a:off x="5059" y="2078"/>
              <a:ext cx="30" cy="3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3" name="Oval 421"/>
            <p:cNvSpPr>
              <a:spLocks noChangeArrowheads="1"/>
            </p:cNvSpPr>
            <p:nvPr/>
          </p:nvSpPr>
          <p:spPr bwMode="auto">
            <a:xfrm>
              <a:off x="5059" y="2510"/>
              <a:ext cx="30" cy="29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4" name="Line 422"/>
            <p:cNvSpPr>
              <a:spLocks noChangeShapeType="1"/>
            </p:cNvSpPr>
            <p:nvPr/>
          </p:nvSpPr>
          <p:spPr bwMode="auto">
            <a:xfrm>
              <a:off x="2993" y="2690"/>
              <a:ext cx="0" cy="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5" name="Rectangle 423"/>
            <p:cNvSpPr>
              <a:spLocks noChangeArrowheads="1"/>
            </p:cNvSpPr>
            <p:nvPr/>
          </p:nvSpPr>
          <p:spPr bwMode="auto">
            <a:xfrm>
              <a:off x="2834" y="2827"/>
              <a:ext cx="318" cy="31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6" name="Rectangle 424"/>
            <p:cNvSpPr>
              <a:spLocks noChangeArrowheads="1"/>
            </p:cNvSpPr>
            <p:nvPr/>
          </p:nvSpPr>
          <p:spPr bwMode="auto">
            <a:xfrm>
              <a:off x="2919" y="2827"/>
              <a:ext cx="20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During</a:t>
              </a:r>
            </a:p>
          </p:txBody>
        </p:sp>
        <p:sp>
          <p:nvSpPr>
            <p:cNvPr id="8617" name="Rectangle 425"/>
            <p:cNvSpPr>
              <a:spLocks noChangeArrowheads="1"/>
            </p:cNvSpPr>
            <p:nvPr/>
          </p:nvSpPr>
          <p:spPr bwMode="auto">
            <a:xfrm>
              <a:off x="2870" y="2909"/>
              <a:ext cx="31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fabrication</a:t>
              </a:r>
            </a:p>
          </p:txBody>
        </p:sp>
        <p:sp>
          <p:nvSpPr>
            <p:cNvPr id="8618" name="Rectangle 426"/>
            <p:cNvSpPr>
              <a:spLocks noChangeArrowheads="1"/>
            </p:cNvSpPr>
            <p:nvPr/>
          </p:nvSpPr>
          <p:spPr bwMode="auto">
            <a:xfrm>
              <a:off x="2949" y="2994"/>
              <a:ext cx="12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only</a:t>
              </a:r>
            </a:p>
          </p:txBody>
        </p:sp>
        <p:sp>
          <p:nvSpPr>
            <p:cNvPr id="8619" name="Rectangle 427"/>
            <p:cNvSpPr>
              <a:spLocks noChangeArrowheads="1"/>
            </p:cNvSpPr>
            <p:nvPr/>
          </p:nvSpPr>
          <p:spPr bwMode="auto">
            <a:xfrm>
              <a:off x="3577" y="2827"/>
              <a:ext cx="462" cy="34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20" name="Rectangle 428"/>
            <p:cNvSpPr>
              <a:spLocks noChangeArrowheads="1"/>
            </p:cNvSpPr>
            <p:nvPr/>
          </p:nvSpPr>
          <p:spPr bwMode="auto">
            <a:xfrm>
              <a:off x="3716" y="2827"/>
              <a:ext cx="2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External</a:t>
              </a:r>
            </a:p>
          </p:txBody>
        </p:sp>
        <p:sp>
          <p:nvSpPr>
            <p:cNvPr id="8621" name="Rectangle 429"/>
            <p:cNvSpPr>
              <a:spLocks noChangeArrowheads="1"/>
            </p:cNvSpPr>
            <p:nvPr/>
          </p:nvSpPr>
          <p:spPr bwMode="auto">
            <a:xfrm>
              <a:off x="3661" y="2909"/>
              <a:ext cx="371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programmer,</a:t>
              </a:r>
            </a:p>
          </p:txBody>
        </p:sp>
        <p:sp>
          <p:nvSpPr>
            <p:cNvPr id="8622" name="Rectangle 430"/>
            <p:cNvSpPr>
              <a:spLocks noChangeArrowheads="1"/>
            </p:cNvSpPr>
            <p:nvPr/>
          </p:nvSpPr>
          <p:spPr bwMode="auto">
            <a:xfrm>
              <a:off x="3738" y="2992"/>
              <a:ext cx="19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1,000s</a:t>
              </a:r>
            </a:p>
          </p:txBody>
        </p:sp>
        <p:sp>
          <p:nvSpPr>
            <p:cNvPr id="8623" name="Rectangle 431"/>
            <p:cNvSpPr>
              <a:spLocks noChangeArrowheads="1"/>
            </p:cNvSpPr>
            <p:nvPr/>
          </p:nvSpPr>
          <p:spPr bwMode="auto">
            <a:xfrm>
              <a:off x="3705" y="3078"/>
              <a:ext cx="25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of cycles</a:t>
              </a:r>
            </a:p>
          </p:txBody>
        </p:sp>
        <p:sp>
          <p:nvSpPr>
            <p:cNvPr id="8624" name="Rectangle 432"/>
            <p:cNvSpPr>
              <a:spLocks noChangeArrowheads="1"/>
            </p:cNvSpPr>
            <p:nvPr/>
          </p:nvSpPr>
          <p:spPr bwMode="auto">
            <a:xfrm>
              <a:off x="3145" y="2827"/>
              <a:ext cx="462" cy="28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25" name="Rectangle 433"/>
            <p:cNvSpPr>
              <a:spLocks noChangeArrowheads="1"/>
            </p:cNvSpPr>
            <p:nvPr/>
          </p:nvSpPr>
          <p:spPr bwMode="auto">
            <a:xfrm>
              <a:off x="3284" y="2827"/>
              <a:ext cx="2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External</a:t>
              </a:r>
            </a:p>
          </p:txBody>
        </p:sp>
        <p:sp>
          <p:nvSpPr>
            <p:cNvPr id="8626" name="Rectangle 434"/>
            <p:cNvSpPr>
              <a:spLocks noChangeArrowheads="1"/>
            </p:cNvSpPr>
            <p:nvPr/>
          </p:nvSpPr>
          <p:spPr bwMode="auto">
            <a:xfrm>
              <a:off x="3229" y="2909"/>
              <a:ext cx="371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programmer,</a:t>
              </a:r>
            </a:p>
          </p:txBody>
        </p:sp>
        <p:sp>
          <p:nvSpPr>
            <p:cNvPr id="8627" name="Rectangle 435"/>
            <p:cNvSpPr>
              <a:spLocks noChangeArrowheads="1"/>
            </p:cNvSpPr>
            <p:nvPr/>
          </p:nvSpPr>
          <p:spPr bwMode="auto">
            <a:xfrm>
              <a:off x="3216" y="2994"/>
              <a:ext cx="39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one time only</a:t>
              </a:r>
            </a:p>
          </p:txBody>
        </p:sp>
        <p:sp>
          <p:nvSpPr>
            <p:cNvPr id="8628" name="Rectangle 436"/>
            <p:cNvSpPr>
              <a:spLocks noChangeArrowheads="1"/>
            </p:cNvSpPr>
            <p:nvPr/>
          </p:nvSpPr>
          <p:spPr bwMode="auto">
            <a:xfrm>
              <a:off x="3980" y="2827"/>
              <a:ext cx="462" cy="51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29" name="Rectangle 437"/>
            <p:cNvSpPr>
              <a:spLocks noChangeArrowheads="1"/>
            </p:cNvSpPr>
            <p:nvPr/>
          </p:nvSpPr>
          <p:spPr bwMode="auto">
            <a:xfrm>
              <a:off x="4120" y="2827"/>
              <a:ext cx="2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External</a:t>
              </a:r>
            </a:p>
          </p:txBody>
        </p:sp>
        <p:sp>
          <p:nvSpPr>
            <p:cNvPr id="8630" name="Rectangle 438"/>
            <p:cNvSpPr>
              <a:spLocks noChangeArrowheads="1"/>
            </p:cNvSpPr>
            <p:nvPr/>
          </p:nvSpPr>
          <p:spPr bwMode="auto">
            <a:xfrm>
              <a:off x="4072" y="2909"/>
              <a:ext cx="356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programmer</a:t>
              </a:r>
            </a:p>
          </p:txBody>
        </p:sp>
        <p:sp>
          <p:nvSpPr>
            <p:cNvPr id="8631" name="Rectangle 439"/>
            <p:cNvSpPr>
              <a:spLocks noChangeArrowheads="1"/>
            </p:cNvSpPr>
            <p:nvPr/>
          </p:nvSpPr>
          <p:spPr bwMode="auto">
            <a:xfrm>
              <a:off x="4039" y="2992"/>
              <a:ext cx="416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OR in-system,</a:t>
              </a:r>
            </a:p>
          </p:txBody>
        </p:sp>
        <p:sp>
          <p:nvSpPr>
            <p:cNvPr id="8632" name="Rectangle 440"/>
            <p:cNvSpPr>
              <a:spLocks noChangeArrowheads="1"/>
            </p:cNvSpPr>
            <p:nvPr/>
          </p:nvSpPr>
          <p:spPr bwMode="auto">
            <a:xfrm>
              <a:off x="4142" y="3074"/>
              <a:ext cx="19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1,000s</a:t>
              </a:r>
            </a:p>
          </p:txBody>
        </p:sp>
        <p:sp>
          <p:nvSpPr>
            <p:cNvPr id="8633" name="Rectangle 441"/>
            <p:cNvSpPr>
              <a:spLocks noChangeArrowheads="1"/>
            </p:cNvSpPr>
            <p:nvPr/>
          </p:nvSpPr>
          <p:spPr bwMode="auto">
            <a:xfrm>
              <a:off x="4108" y="3159"/>
              <a:ext cx="25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of cycles</a:t>
              </a:r>
            </a:p>
          </p:txBody>
        </p:sp>
        <p:sp>
          <p:nvSpPr>
            <p:cNvPr id="8634" name="Rectangle 442"/>
            <p:cNvSpPr>
              <a:spLocks noChangeArrowheads="1"/>
            </p:cNvSpPr>
            <p:nvPr/>
          </p:nvSpPr>
          <p:spPr bwMode="auto">
            <a:xfrm>
              <a:off x="4925" y="2869"/>
              <a:ext cx="462" cy="37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35" name="Rectangle 443"/>
            <p:cNvSpPr>
              <a:spLocks noChangeArrowheads="1"/>
            </p:cNvSpPr>
            <p:nvPr/>
          </p:nvSpPr>
          <p:spPr bwMode="auto">
            <a:xfrm>
              <a:off x="4982" y="2869"/>
              <a:ext cx="42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In-system, fast</a:t>
              </a:r>
            </a:p>
          </p:txBody>
        </p:sp>
        <p:sp>
          <p:nvSpPr>
            <p:cNvPr id="8636" name="Rectangle 444"/>
            <p:cNvSpPr>
              <a:spLocks noChangeArrowheads="1"/>
            </p:cNvSpPr>
            <p:nvPr/>
          </p:nvSpPr>
          <p:spPr bwMode="auto">
            <a:xfrm>
              <a:off x="5085" y="2951"/>
              <a:ext cx="19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writes,</a:t>
              </a:r>
            </a:p>
          </p:txBody>
        </p:sp>
        <p:sp>
          <p:nvSpPr>
            <p:cNvPr id="8637" name="Rectangle 445"/>
            <p:cNvSpPr>
              <a:spLocks noChangeArrowheads="1"/>
            </p:cNvSpPr>
            <p:nvPr/>
          </p:nvSpPr>
          <p:spPr bwMode="auto">
            <a:xfrm>
              <a:off x="5051" y="3034"/>
              <a:ext cx="277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unlimited</a:t>
              </a:r>
            </a:p>
          </p:txBody>
        </p:sp>
        <p:sp>
          <p:nvSpPr>
            <p:cNvPr id="8638" name="Rectangle 446"/>
            <p:cNvSpPr>
              <a:spLocks noChangeArrowheads="1"/>
            </p:cNvSpPr>
            <p:nvPr/>
          </p:nvSpPr>
          <p:spPr bwMode="auto">
            <a:xfrm>
              <a:off x="5088" y="3118"/>
              <a:ext cx="17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cycles</a:t>
              </a:r>
            </a:p>
          </p:txBody>
        </p:sp>
        <p:sp>
          <p:nvSpPr>
            <p:cNvPr id="8639" name="Line 447"/>
            <p:cNvSpPr>
              <a:spLocks noChangeShapeType="1"/>
            </p:cNvSpPr>
            <p:nvPr/>
          </p:nvSpPr>
          <p:spPr bwMode="auto">
            <a:xfrm>
              <a:off x="3375" y="2690"/>
              <a:ext cx="0" cy="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0" name="Line 448"/>
            <p:cNvSpPr>
              <a:spLocks noChangeShapeType="1"/>
            </p:cNvSpPr>
            <p:nvPr/>
          </p:nvSpPr>
          <p:spPr bwMode="auto">
            <a:xfrm>
              <a:off x="3779" y="2690"/>
              <a:ext cx="0" cy="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1" name="Line 449"/>
            <p:cNvSpPr>
              <a:spLocks noChangeShapeType="1"/>
            </p:cNvSpPr>
            <p:nvPr/>
          </p:nvSpPr>
          <p:spPr bwMode="auto">
            <a:xfrm>
              <a:off x="4124" y="2690"/>
              <a:ext cx="0" cy="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2" name="Line 450"/>
            <p:cNvSpPr>
              <a:spLocks noChangeShapeType="1"/>
            </p:cNvSpPr>
            <p:nvPr/>
          </p:nvSpPr>
          <p:spPr bwMode="auto">
            <a:xfrm>
              <a:off x="4644" y="2690"/>
              <a:ext cx="0" cy="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3" name="Line 451"/>
            <p:cNvSpPr>
              <a:spLocks noChangeShapeType="1"/>
            </p:cNvSpPr>
            <p:nvPr/>
          </p:nvSpPr>
          <p:spPr bwMode="auto">
            <a:xfrm>
              <a:off x="2799" y="2633"/>
              <a:ext cx="57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4" name="Rectangle 452"/>
            <p:cNvSpPr>
              <a:spLocks noChangeArrowheads="1"/>
            </p:cNvSpPr>
            <p:nvPr/>
          </p:nvSpPr>
          <p:spPr bwMode="auto">
            <a:xfrm>
              <a:off x="2621" y="2529"/>
              <a:ext cx="174" cy="17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45" name="Rectangle 453"/>
            <p:cNvSpPr>
              <a:spLocks noChangeArrowheads="1"/>
            </p:cNvSpPr>
            <p:nvPr/>
          </p:nvSpPr>
          <p:spPr bwMode="auto">
            <a:xfrm>
              <a:off x="2661" y="2529"/>
              <a:ext cx="13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Near</a:t>
              </a:r>
            </a:p>
          </p:txBody>
        </p:sp>
        <p:sp>
          <p:nvSpPr>
            <p:cNvPr id="8646" name="Rectangle 454"/>
            <p:cNvSpPr>
              <a:spLocks noChangeArrowheads="1"/>
            </p:cNvSpPr>
            <p:nvPr/>
          </p:nvSpPr>
          <p:spPr bwMode="auto">
            <a:xfrm>
              <a:off x="2669" y="2613"/>
              <a:ext cx="12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zero</a:t>
              </a:r>
            </a:p>
          </p:txBody>
        </p:sp>
        <p:sp>
          <p:nvSpPr>
            <p:cNvPr id="8647" name="Line 455"/>
            <p:cNvSpPr>
              <a:spLocks noChangeShapeType="1"/>
            </p:cNvSpPr>
            <p:nvPr/>
          </p:nvSpPr>
          <p:spPr bwMode="auto">
            <a:xfrm>
              <a:off x="2799" y="2105"/>
              <a:ext cx="57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8" name="Line 456"/>
            <p:cNvSpPr>
              <a:spLocks noChangeShapeType="1"/>
            </p:cNvSpPr>
            <p:nvPr/>
          </p:nvSpPr>
          <p:spPr bwMode="auto">
            <a:xfrm>
              <a:off x="2799" y="1903"/>
              <a:ext cx="57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9" name="Rectangle 457"/>
            <p:cNvSpPr>
              <a:spLocks noChangeArrowheads="1"/>
            </p:cNvSpPr>
            <p:nvPr/>
          </p:nvSpPr>
          <p:spPr bwMode="auto">
            <a:xfrm>
              <a:off x="2534" y="1798"/>
              <a:ext cx="289" cy="2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50" name="Rectangle 458"/>
            <p:cNvSpPr>
              <a:spLocks noChangeArrowheads="1"/>
            </p:cNvSpPr>
            <p:nvPr/>
          </p:nvSpPr>
          <p:spPr bwMode="auto">
            <a:xfrm>
              <a:off x="2599" y="1798"/>
              <a:ext cx="21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Tens of</a:t>
              </a:r>
            </a:p>
          </p:txBody>
        </p:sp>
        <p:sp>
          <p:nvSpPr>
            <p:cNvPr id="8651" name="Rectangle 459"/>
            <p:cNvSpPr>
              <a:spLocks noChangeArrowheads="1"/>
            </p:cNvSpPr>
            <p:nvPr/>
          </p:nvSpPr>
          <p:spPr bwMode="auto">
            <a:xfrm>
              <a:off x="2626" y="1882"/>
              <a:ext cx="151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years</a:t>
              </a:r>
            </a:p>
          </p:txBody>
        </p:sp>
        <p:sp>
          <p:nvSpPr>
            <p:cNvPr id="8652" name="Line 460"/>
            <p:cNvSpPr>
              <a:spLocks noChangeShapeType="1"/>
            </p:cNvSpPr>
            <p:nvPr/>
          </p:nvSpPr>
          <p:spPr bwMode="auto">
            <a:xfrm>
              <a:off x="2799" y="1615"/>
              <a:ext cx="57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53" name="Rectangle 461"/>
            <p:cNvSpPr>
              <a:spLocks noChangeArrowheads="1"/>
            </p:cNvSpPr>
            <p:nvPr/>
          </p:nvSpPr>
          <p:spPr bwMode="auto">
            <a:xfrm>
              <a:off x="2544" y="1529"/>
              <a:ext cx="289" cy="2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54" name="Rectangle 462"/>
            <p:cNvSpPr>
              <a:spLocks noChangeArrowheads="1"/>
            </p:cNvSpPr>
            <p:nvPr/>
          </p:nvSpPr>
          <p:spPr bwMode="auto">
            <a:xfrm>
              <a:off x="2614" y="1529"/>
              <a:ext cx="19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Life of</a:t>
              </a:r>
            </a:p>
          </p:txBody>
        </p:sp>
        <p:sp>
          <p:nvSpPr>
            <p:cNvPr id="8655" name="Rectangle 463"/>
            <p:cNvSpPr>
              <a:spLocks noChangeArrowheads="1"/>
            </p:cNvSpPr>
            <p:nvPr/>
          </p:nvSpPr>
          <p:spPr bwMode="auto">
            <a:xfrm>
              <a:off x="2605" y="1613"/>
              <a:ext cx="221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product</a:t>
              </a:r>
            </a:p>
          </p:txBody>
        </p:sp>
        <p:sp>
          <p:nvSpPr>
            <p:cNvPr id="8656" name="Line 464"/>
            <p:cNvSpPr>
              <a:spLocks noChangeShapeType="1"/>
            </p:cNvSpPr>
            <p:nvPr/>
          </p:nvSpPr>
          <p:spPr bwMode="auto">
            <a:xfrm>
              <a:off x="5098" y="2696"/>
              <a:ext cx="0" cy="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57" name="Rectangle 465"/>
          <p:cNvSpPr>
            <a:spLocks noChangeArrowheads="1"/>
          </p:cNvSpPr>
          <p:nvPr/>
        </p:nvSpPr>
        <p:spPr bwMode="auto">
          <a:xfrm>
            <a:off x="1476375" y="5467350"/>
            <a:ext cx="914400" cy="91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7EFE56DB-F7DD-4BF5-BF77-C4A2F67BE1E9}" type="slidenum">
              <a:rPr lang="en-US"/>
              <a:pPr/>
              <a:t>15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Write ability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533525"/>
            <a:ext cx="6572250" cy="46005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Ranges of write ability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High end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processor writes to memory simply and quickly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RAM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Middle range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processor writes to memory, but slower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FLASH, EEPROM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Lower range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special equipment, “programmer”, must be used to write to memory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EPROM, OTP ROM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Low end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bits stored only during fabrication</a:t>
            </a:r>
          </a:p>
          <a:p>
            <a:pPr lvl="2">
              <a:lnSpc>
                <a:spcPct val="90000"/>
              </a:lnSpc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Mask-programmed ROM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In-system programmable memory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Can be written to by a processor in the embedded system using the memory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Memories in high end and middle range of write ability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96A29AC9-BB25-498A-8FA9-814F2359BB38}" type="slidenum">
              <a:rPr lang="en-US"/>
              <a:pPr/>
              <a:t>16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Storage permanence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447800"/>
            <a:ext cx="8315325" cy="4705350"/>
          </a:xfrm>
          <a:ln/>
        </p:spPr>
        <p:txBody>
          <a:bodyPr/>
          <a:lstStyle/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Range of storage permanence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High end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essentially never loses bits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mask-programmed ROM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Middle range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holds bits days, months, or years after memory’s power source turned off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NVRAM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Lower range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holds bits as long as power supplied to memory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SRAM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Low end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begins to lose bits almost immediately after written</a:t>
            </a:r>
          </a:p>
          <a:p>
            <a:pPr lvl="2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e.g., DRAM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Nonvolatile memory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Holds bits after power is no longer supplied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High end and middle range of storage permanence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39E7219-FE68-46A6-B876-6BF5639737A1}" type="slidenum">
              <a:rPr lang="en-US"/>
              <a:pPr/>
              <a:t>17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ROM: “Read-Only” Memory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487488"/>
            <a:ext cx="6145213" cy="4535487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Nonvolatile memory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Can be read from but not written to, by a processor in an embedded system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Traditionally written to, “programmed”,  before inserting to embedded system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Uses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Store software program for general-purpose processor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program </a:t>
            </a:r>
            <a:r>
              <a:rPr lang="en-US"/>
              <a:t>instructions </a:t>
            </a:r>
            <a:r>
              <a:rPr lang="en-US" sz="1800"/>
              <a:t>can be</a:t>
            </a:r>
            <a:r>
              <a:rPr lang="en-US"/>
              <a:t> one or more ROM words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Store constant data needed by system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Implement combinational circuit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15088" y="2535238"/>
            <a:ext cx="2135187" cy="1749425"/>
            <a:chOff x="4041" y="1597"/>
            <a:chExt cx="1345" cy="1102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4677" y="1790"/>
              <a:ext cx="709" cy="53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  <a:r>
                <a:rPr lang="en-US" sz="1200" baseline="30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× n ROM</a:t>
              </a: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5131" y="2329"/>
              <a:ext cx="0" cy="26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5040" y="2329"/>
              <a:ext cx="0" cy="26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858" y="2365"/>
              <a:ext cx="188" cy="10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…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5204" y="2329"/>
              <a:ext cx="0" cy="26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872" y="2593"/>
              <a:ext cx="167" cy="10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5167" y="2593"/>
              <a:ext cx="186" cy="10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Q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4709" y="2593"/>
              <a:ext cx="330" cy="10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Q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n-1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192" y="2033"/>
              <a:ext cx="196" cy="10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4389" y="218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4389" y="2294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 rot="5400000">
              <a:off x="4444" y="2178"/>
              <a:ext cx="188" cy="10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…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389" y="2132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58" y="2329"/>
              <a:ext cx="0" cy="26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4401" y="1886"/>
              <a:ext cx="275" cy="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041" y="1844"/>
              <a:ext cx="340" cy="10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enable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114" y="2257"/>
              <a:ext cx="270" cy="12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k-1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4499" y="1597"/>
              <a:ext cx="635" cy="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External view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CC48834-299A-43CE-BB33-5D8C406965D4}" type="slidenum">
              <a:rPr lang="en-US"/>
              <a:pPr/>
              <a:t>18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Example: 8 x 4 ROM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5100" y="1433513"/>
            <a:ext cx="4868863" cy="4554537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Horizontal lines = words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Vertical lines = data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Lines connected only at circles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Decoder sets word 2’s line to 1 if address input is 010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Data lines Q</a:t>
            </a:r>
            <a:r>
              <a:rPr lang="en-US" sz="1600"/>
              <a:t>3</a:t>
            </a:r>
            <a:r>
              <a:rPr lang="en-US" sz="2400"/>
              <a:t> and Q</a:t>
            </a:r>
            <a:r>
              <a:rPr lang="en-US" sz="1600"/>
              <a:t>1</a:t>
            </a:r>
            <a:r>
              <a:rPr lang="en-US" sz="2400"/>
              <a:t> are set to 1 because there is a “programmed” connection with word 2’s line</a:t>
            </a:r>
          </a:p>
          <a:p>
            <a:pPr marL="341313" indent="-341313">
              <a:spcBef>
                <a:spcPts val="3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Word 2 is not connected with data lines Q</a:t>
            </a:r>
            <a:r>
              <a:rPr lang="en-US" sz="1400"/>
              <a:t>2</a:t>
            </a:r>
            <a:r>
              <a:rPr lang="en-US" sz="2400"/>
              <a:t> and Q</a:t>
            </a:r>
            <a:r>
              <a:rPr lang="en-US" sz="1400"/>
              <a:t>0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Output is 1010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81575" y="2005013"/>
            <a:ext cx="3692525" cy="3017837"/>
            <a:chOff x="3138" y="1263"/>
            <a:chExt cx="2326" cy="1901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501" y="1555"/>
              <a:ext cx="1947" cy="144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8 × 4  ROM</a:t>
              </a: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630" y="1783"/>
              <a:ext cx="369" cy="8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3×8</a:t>
              </a:r>
              <a:r>
                <a:rPr lang="en-US" sz="1200" baseline="30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decoder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4375" y="3051"/>
              <a:ext cx="154" cy="11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4669" y="3051"/>
              <a:ext cx="111" cy="11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Q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4070" y="3051"/>
              <a:ext cx="304" cy="11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Q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3183" y="2087"/>
              <a:ext cx="180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365" y="2273"/>
              <a:ext cx="26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361" y="2392"/>
              <a:ext cx="26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365" y="2163"/>
              <a:ext cx="26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365" y="1935"/>
              <a:ext cx="26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138" y="1840"/>
              <a:ext cx="313" cy="11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enable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3187" y="2316"/>
              <a:ext cx="180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001" y="1821"/>
              <a:ext cx="7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4001" y="1935"/>
              <a:ext cx="7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4002" y="2621"/>
              <a:ext cx="78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4842" y="1741"/>
              <a:ext cx="539" cy="1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word 0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4842" y="2502"/>
              <a:ext cx="539" cy="1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4842" y="1859"/>
              <a:ext cx="539" cy="15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word 1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187" y="2202"/>
              <a:ext cx="180" cy="11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4002" y="2045"/>
              <a:ext cx="78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4002" y="2163"/>
              <a:ext cx="78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4002" y="2273"/>
              <a:ext cx="78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4002" y="2392"/>
              <a:ext cx="78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4002" y="2502"/>
              <a:ext cx="78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4256" y="3051"/>
              <a:ext cx="304" cy="11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Q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4560" y="1821"/>
              <a:ext cx="0" cy="125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4715" y="1821"/>
              <a:ext cx="0" cy="125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4225" y="1821"/>
              <a:ext cx="0" cy="125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4401" y="1821"/>
              <a:ext cx="0" cy="125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4499" y="3051"/>
              <a:ext cx="111" cy="11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Q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4132" y="1821"/>
              <a:ext cx="92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4308" y="1821"/>
              <a:ext cx="93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4466" y="1821"/>
              <a:ext cx="93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4636" y="1821"/>
              <a:ext cx="93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4108" y="1796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4290" y="1801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Oval 40"/>
            <p:cNvSpPr>
              <a:spLocks noChangeArrowheads="1"/>
            </p:cNvSpPr>
            <p:nvPr/>
          </p:nvSpPr>
          <p:spPr bwMode="auto">
            <a:xfrm>
              <a:off x="4448" y="1798"/>
              <a:ext cx="36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auto">
            <a:xfrm>
              <a:off x="4622" y="1802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auto">
            <a:xfrm>
              <a:off x="4199" y="184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Oval 43"/>
            <p:cNvSpPr>
              <a:spLocks noChangeArrowheads="1"/>
            </p:cNvSpPr>
            <p:nvPr/>
          </p:nvSpPr>
          <p:spPr bwMode="auto">
            <a:xfrm>
              <a:off x="4380" y="184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4539" y="184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auto">
            <a:xfrm>
              <a:off x="4701" y="1832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4132" y="1935"/>
              <a:ext cx="92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4308" y="1935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4466" y="1935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Oval 49"/>
            <p:cNvSpPr>
              <a:spLocks noChangeArrowheads="1"/>
            </p:cNvSpPr>
            <p:nvPr/>
          </p:nvSpPr>
          <p:spPr bwMode="auto">
            <a:xfrm>
              <a:off x="4108" y="1911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Oval 50"/>
            <p:cNvSpPr>
              <a:spLocks noChangeArrowheads="1"/>
            </p:cNvSpPr>
            <p:nvPr/>
          </p:nvSpPr>
          <p:spPr bwMode="auto">
            <a:xfrm>
              <a:off x="4290" y="1915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Oval 51"/>
            <p:cNvSpPr>
              <a:spLocks noChangeArrowheads="1"/>
            </p:cNvSpPr>
            <p:nvPr/>
          </p:nvSpPr>
          <p:spPr bwMode="auto">
            <a:xfrm>
              <a:off x="4448" y="191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Oval 52"/>
            <p:cNvSpPr>
              <a:spLocks noChangeArrowheads="1"/>
            </p:cNvSpPr>
            <p:nvPr/>
          </p:nvSpPr>
          <p:spPr bwMode="auto">
            <a:xfrm>
              <a:off x="4622" y="1917"/>
              <a:ext cx="36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Oval 53"/>
            <p:cNvSpPr>
              <a:spLocks noChangeArrowheads="1"/>
            </p:cNvSpPr>
            <p:nvPr/>
          </p:nvSpPr>
          <p:spPr bwMode="auto">
            <a:xfrm>
              <a:off x="4199" y="195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Oval 54"/>
            <p:cNvSpPr>
              <a:spLocks noChangeArrowheads="1"/>
            </p:cNvSpPr>
            <p:nvPr/>
          </p:nvSpPr>
          <p:spPr bwMode="auto">
            <a:xfrm>
              <a:off x="4380" y="195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4539" y="195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Oval 56"/>
            <p:cNvSpPr>
              <a:spLocks noChangeArrowheads="1"/>
            </p:cNvSpPr>
            <p:nvPr/>
          </p:nvSpPr>
          <p:spPr bwMode="auto">
            <a:xfrm>
              <a:off x="4701" y="1947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>
              <a:off x="4136" y="2051"/>
              <a:ext cx="93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4469" y="2051"/>
              <a:ext cx="93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4633" y="1933"/>
              <a:ext cx="92" cy="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Oval 60"/>
            <p:cNvSpPr>
              <a:spLocks noChangeArrowheads="1"/>
            </p:cNvSpPr>
            <p:nvPr/>
          </p:nvSpPr>
          <p:spPr bwMode="auto">
            <a:xfrm>
              <a:off x="4112" y="2026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Oval 61"/>
            <p:cNvSpPr>
              <a:spLocks noChangeArrowheads="1"/>
            </p:cNvSpPr>
            <p:nvPr/>
          </p:nvSpPr>
          <p:spPr bwMode="auto">
            <a:xfrm>
              <a:off x="4293" y="203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Oval 62"/>
            <p:cNvSpPr>
              <a:spLocks noChangeArrowheads="1"/>
            </p:cNvSpPr>
            <p:nvPr/>
          </p:nvSpPr>
          <p:spPr bwMode="auto">
            <a:xfrm>
              <a:off x="4452" y="2028"/>
              <a:ext cx="36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Oval 63"/>
            <p:cNvSpPr>
              <a:spLocks noChangeArrowheads="1"/>
            </p:cNvSpPr>
            <p:nvPr/>
          </p:nvSpPr>
          <p:spPr bwMode="auto">
            <a:xfrm>
              <a:off x="4626" y="203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Oval 64"/>
            <p:cNvSpPr>
              <a:spLocks noChangeArrowheads="1"/>
            </p:cNvSpPr>
            <p:nvPr/>
          </p:nvSpPr>
          <p:spPr bwMode="auto">
            <a:xfrm>
              <a:off x="4202" y="207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4384" y="207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Oval 66"/>
            <p:cNvSpPr>
              <a:spLocks noChangeArrowheads="1"/>
            </p:cNvSpPr>
            <p:nvPr/>
          </p:nvSpPr>
          <p:spPr bwMode="auto">
            <a:xfrm>
              <a:off x="4543" y="207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Oval 67"/>
            <p:cNvSpPr>
              <a:spLocks noChangeArrowheads="1"/>
            </p:cNvSpPr>
            <p:nvPr/>
          </p:nvSpPr>
          <p:spPr bwMode="auto">
            <a:xfrm>
              <a:off x="4705" y="2062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>
              <a:off x="4139" y="2165"/>
              <a:ext cx="92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4316" y="2165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4473" y="2165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4643" y="2165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Oval 72"/>
            <p:cNvSpPr>
              <a:spLocks noChangeArrowheads="1"/>
            </p:cNvSpPr>
            <p:nvPr/>
          </p:nvSpPr>
          <p:spPr bwMode="auto">
            <a:xfrm>
              <a:off x="4115" y="214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Oval 73"/>
            <p:cNvSpPr>
              <a:spLocks noChangeArrowheads="1"/>
            </p:cNvSpPr>
            <p:nvPr/>
          </p:nvSpPr>
          <p:spPr bwMode="auto">
            <a:xfrm>
              <a:off x="4297" y="214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Oval 74"/>
            <p:cNvSpPr>
              <a:spLocks noChangeArrowheads="1"/>
            </p:cNvSpPr>
            <p:nvPr/>
          </p:nvSpPr>
          <p:spPr bwMode="auto">
            <a:xfrm>
              <a:off x="4456" y="214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Oval 75"/>
            <p:cNvSpPr>
              <a:spLocks noChangeArrowheads="1"/>
            </p:cNvSpPr>
            <p:nvPr/>
          </p:nvSpPr>
          <p:spPr bwMode="auto">
            <a:xfrm>
              <a:off x="4630" y="2146"/>
              <a:ext cx="36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4" name="Oval 76"/>
            <p:cNvSpPr>
              <a:spLocks noChangeArrowheads="1"/>
            </p:cNvSpPr>
            <p:nvPr/>
          </p:nvSpPr>
          <p:spPr bwMode="auto">
            <a:xfrm>
              <a:off x="4206" y="2185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Oval 77"/>
            <p:cNvSpPr>
              <a:spLocks noChangeArrowheads="1"/>
            </p:cNvSpPr>
            <p:nvPr/>
          </p:nvSpPr>
          <p:spPr bwMode="auto">
            <a:xfrm>
              <a:off x="4388" y="2185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Oval 78"/>
            <p:cNvSpPr>
              <a:spLocks noChangeArrowheads="1"/>
            </p:cNvSpPr>
            <p:nvPr/>
          </p:nvSpPr>
          <p:spPr bwMode="auto">
            <a:xfrm>
              <a:off x="4546" y="218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Oval 79"/>
            <p:cNvSpPr>
              <a:spLocks noChangeArrowheads="1"/>
            </p:cNvSpPr>
            <p:nvPr/>
          </p:nvSpPr>
          <p:spPr bwMode="auto">
            <a:xfrm>
              <a:off x="4709" y="2177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4139" y="2280"/>
              <a:ext cx="92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81"/>
            <p:cNvSpPr>
              <a:spLocks noChangeShapeType="1"/>
            </p:cNvSpPr>
            <p:nvPr/>
          </p:nvSpPr>
          <p:spPr bwMode="auto">
            <a:xfrm>
              <a:off x="4316" y="2280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Line 82"/>
            <p:cNvSpPr>
              <a:spLocks noChangeShapeType="1"/>
            </p:cNvSpPr>
            <p:nvPr/>
          </p:nvSpPr>
          <p:spPr bwMode="auto">
            <a:xfrm>
              <a:off x="4473" y="2280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Line 83"/>
            <p:cNvSpPr>
              <a:spLocks noChangeShapeType="1"/>
            </p:cNvSpPr>
            <p:nvPr/>
          </p:nvSpPr>
          <p:spPr bwMode="auto">
            <a:xfrm>
              <a:off x="4643" y="2280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Oval 84"/>
            <p:cNvSpPr>
              <a:spLocks noChangeArrowheads="1"/>
            </p:cNvSpPr>
            <p:nvPr/>
          </p:nvSpPr>
          <p:spPr bwMode="auto">
            <a:xfrm>
              <a:off x="4115" y="2256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Oval 85"/>
            <p:cNvSpPr>
              <a:spLocks noChangeArrowheads="1"/>
            </p:cNvSpPr>
            <p:nvPr/>
          </p:nvSpPr>
          <p:spPr bwMode="auto">
            <a:xfrm>
              <a:off x="4297" y="226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Oval 86"/>
            <p:cNvSpPr>
              <a:spLocks noChangeArrowheads="1"/>
            </p:cNvSpPr>
            <p:nvPr/>
          </p:nvSpPr>
          <p:spPr bwMode="auto">
            <a:xfrm>
              <a:off x="4456" y="2256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Oval 87"/>
            <p:cNvSpPr>
              <a:spLocks noChangeArrowheads="1"/>
            </p:cNvSpPr>
            <p:nvPr/>
          </p:nvSpPr>
          <p:spPr bwMode="auto">
            <a:xfrm>
              <a:off x="4630" y="226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6" name="Oval 88"/>
            <p:cNvSpPr>
              <a:spLocks noChangeArrowheads="1"/>
            </p:cNvSpPr>
            <p:nvPr/>
          </p:nvSpPr>
          <p:spPr bwMode="auto">
            <a:xfrm>
              <a:off x="4206" y="2300"/>
              <a:ext cx="35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Oval 89"/>
            <p:cNvSpPr>
              <a:spLocks noChangeArrowheads="1"/>
            </p:cNvSpPr>
            <p:nvPr/>
          </p:nvSpPr>
          <p:spPr bwMode="auto">
            <a:xfrm>
              <a:off x="4388" y="2300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Oval 90"/>
            <p:cNvSpPr>
              <a:spLocks noChangeArrowheads="1"/>
            </p:cNvSpPr>
            <p:nvPr/>
          </p:nvSpPr>
          <p:spPr bwMode="auto">
            <a:xfrm>
              <a:off x="4546" y="230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Oval 91"/>
            <p:cNvSpPr>
              <a:spLocks noChangeArrowheads="1"/>
            </p:cNvSpPr>
            <p:nvPr/>
          </p:nvSpPr>
          <p:spPr bwMode="auto">
            <a:xfrm>
              <a:off x="4709" y="2292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>
              <a:off x="4139" y="2391"/>
              <a:ext cx="92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Line 93"/>
            <p:cNvSpPr>
              <a:spLocks noChangeShapeType="1"/>
            </p:cNvSpPr>
            <p:nvPr/>
          </p:nvSpPr>
          <p:spPr bwMode="auto">
            <a:xfrm>
              <a:off x="4316" y="2391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Line 94"/>
            <p:cNvSpPr>
              <a:spLocks noChangeShapeType="1"/>
            </p:cNvSpPr>
            <p:nvPr/>
          </p:nvSpPr>
          <p:spPr bwMode="auto">
            <a:xfrm>
              <a:off x="4473" y="2391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Line 95"/>
            <p:cNvSpPr>
              <a:spLocks noChangeShapeType="1"/>
            </p:cNvSpPr>
            <p:nvPr/>
          </p:nvSpPr>
          <p:spPr bwMode="auto">
            <a:xfrm>
              <a:off x="4643" y="2391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4" name="Oval 96"/>
            <p:cNvSpPr>
              <a:spLocks noChangeArrowheads="1"/>
            </p:cNvSpPr>
            <p:nvPr/>
          </p:nvSpPr>
          <p:spPr bwMode="auto">
            <a:xfrm>
              <a:off x="4115" y="2367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5" name="Oval 97"/>
            <p:cNvSpPr>
              <a:spLocks noChangeArrowheads="1"/>
            </p:cNvSpPr>
            <p:nvPr/>
          </p:nvSpPr>
          <p:spPr bwMode="auto">
            <a:xfrm>
              <a:off x="4297" y="237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6" name="Oval 98"/>
            <p:cNvSpPr>
              <a:spLocks noChangeArrowheads="1"/>
            </p:cNvSpPr>
            <p:nvPr/>
          </p:nvSpPr>
          <p:spPr bwMode="auto">
            <a:xfrm>
              <a:off x="4456" y="2367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7" name="Oval 99"/>
            <p:cNvSpPr>
              <a:spLocks noChangeArrowheads="1"/>
            </p:cNvSpPr>
            <p:nvPr/>
          </p:nvSpPr>
          <p:spPr bwMode="auto">
            <a:xfrm>
              <a:off x="4630" y="237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8" name="Oval 100"/>
            <p:cNvSpPr>
              <a:spLocks noChangeArrowheads="1"/>
            </p:cNvSpPr>
            <p:nvPr/>
          </p:nvSpPr>
          <p:spPr bwMode="auto">
            <a:xfrm>
              <a:off x="4206" y="2411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9" name="Oval 101"/>
            <p:cNvSpPr>
              <a:spLocks noChangeArrowheads="1"/>
            </p:cNvSpPr>
            <p:nvPr/>
          </p:nvSpPr>
          <p:spPr bwMode="auto">
            <a:xfrm>
              <a:off x="4388" y="2411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4546" y="241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" name="Oval 103"/>
            <p:cNvSpPr>
              <a:spLocks noChangeArrowheads="1"/>
            </p:cNvSpPr>
            <p:nvPr/>
          </p:nvSpPr>
          <p:spPr bwMode="auto">
            <a:xfrm>
              <a:off x="4709" y="2403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Line 104"/>
            <p:cNvSpPr>
              <a:spLocks noChangeShapeType="1"/>
            </p:cNvSpPr>
            <p:nvPr/>
          </p:nvSpPr>
          <p:spPr bwMode="auto">
            <a:xfrm>
              <a:off x="4139" y="2510"/>
              <a:ext cx="92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" name="Line 105"/>
            <p:cNvSpPr>
              <a:spLocks noChangeShapeType="1"/>
            </p:cNvSpPr>
            <p:nvPr/>
          </p:nvSpPr>
          <p:spPr bwMode="auto">
            <a:xfrm>
              <a:off x="4316" y="2510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" name="Line 106"/>
            <p:cNvSpPr>
              <a:spLocks noChangeShapeType="1"/>
            </p:cNvSpPr>
            <p:nvPr/>
          </p:nvSpPr>
          <p:spPr bwMode="auto">
            <a:xfrm>
              <a:off x="4473" y="2510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" name="Line 107"/>
            <p:cNvSpPr>
              <a:spLocks noChangeShapeType="1"/>
            </p:cNvSpPr>
            <p:nvPr/>
          </p:nvSpPr>
          <p:spPr bwMode="auto">
            <a:xfrm>
              <a:off x="4643" y="2510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6" name="Oval 108"/>
            <p:cNvSpPr>
              <a:spLocks noChangeArrowheads="1"/>
            </p:cNvSpPr>
            <p:nvPr/>
          </p:nvSpPr>
          <p:spPr bwMode="auto">
            <a:xfrm>
              <a:off x="4115" y="2486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7" name="Oval 109"/>
            <p:cNvSpPr>
              <a:spLocks noChangeArrowheads="1"/>
            </p:cNvSpPr>
            <p:nvPr/>
          </p:nvSpPr>
          <p:spPr bwMode="auto">
            <a:xfrm>
              <a:off x="4297" y="249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" name="Oval 110"/>
            <p:cNvSpPr>
              <a:spLocks noChangeArrowheads="1"/>
            </p:cNvSpPr>
            <p:nvPr/>
          </p:nvSpPr>
          <p:spPr bwMode="auto">
            <a:xfrm>
              <a:off x="4456" y="2486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4630" y="2491"/>
              <a:ext cx="36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0" name="Oval 112"/>
            <p:cNvSpPr>
              <a:spLocks noChangeArrowheads="1"/>
            </p:cNvSpPr>
            <p:nvPr/>
          </p:nvSpPr>
          <p:spPr bwMode="auto">
            <a:xfrm>
              <a:off x="4206" y="2530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4388" y="2530"/>
              <a:ext cx="35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2" name="Oval 114"/>
            <p:cNvSpPr>
              <a:spLocks noChangeArrowheads="1"/>
            </p:cNvSpPr>
            <p:nvPr/>
          </p:nvSpPr>
          <p:spPr bwMode="auto">
            <a:xfrm>
              <a:off x="4546" y="253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3" name="Oval 115"/>
            <p:cNvSpPr>
              <a:spLocks noChangeArrowheads="1"/>
            </p:cNvSpPr>
            <p:nvPr/>
          </p:nvSpPr>
          <p:spPr bwMode="auto">
            <a:xfrm>
              <a:off x="4709" y="2521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4" name="Line 116"/>
            <p:cNvSpPr>
              <a:spLocks noChangeShapeType="1"/>
            </p:cNvSpPr>
            <p:nvPr/>
          </p:nvSpPr>
          <p:spPr bwMode="auto">
            <a:xfrm>
              <a:off x="4142" y="2629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5" name="Line 117"/>
            <p:cNvSpPr>
              <a:spLocks noChangeShapeType="1"/>
            </p:cNvSpPr>
            <p:nvPr/>
          </p:nvSpPr>
          <p:spPr bwMode="auto">
            <a:xfrm>
              <a:off x="4320" y="2629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6" name="Line 118"/>
            <p:cNvSpPr>
              <a:spLocks noChangeShapeType="1"/>
            </p:cNvSpPr>
            <p:nvPr/>
          </p:nvSpPr>
          <p:spPr bwMode="auto">
            <a:xfrm>
              <a:off x="4477" y="2629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7" name="Line 119"/>
            <p:cNvSpPr>
              <a:spLocks noChangeShapeType="1"/>
            </p:cNvSpPr>
            <p:nvPr/>
          </p:nvSpPr>
          <p:spPr bwMode="auto">
            <a:xfrm>
              <a:off x="4647" y="2629"/>
              <a:ext cx="93" cy="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8" name="Oval 120"/>
            <p:cNvSpPr>
              <a:spLocks noChangeArrowheads="1"/>
            </p:cNvSpPr>
            <p:nvPr/>
          </p:nvSpPr>
          <p:spPr bwMode="auto">
            <a:xfrm>
              <a:off x="4119" y="260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4301" y="2609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4459" y="2605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>
              <a:off x="4633" y="2610"/>
              <a:ext cx="36" cy="3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2" name="Oval 124"/>
            <p:cNvSpPr>
              <a:spLocks noChangeArrowheads="1"/>
            </p:cNvSpPr>
            <p:nvPr/>
          </p:nvSpPr>
          <p:spPr bwMode="auto">
            <a:xfrm>
              <a:off x="4210" y="2648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>
              <a:off x="4391" y="2648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4" name="Oval 126"/>
            <p:cNvSpPr>
              <a:spLocks noChangeArrowheads="1"/>
            </p:cNvSpPr>
            <p:nvPr/>
          </p:nvSpPr>
          <p:spPr bwMode="auto">
            <a:xfrm>
              <a:off x="4550" y="2648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5" name="Oval 127"/>
            <p:cNvSpPr>
              <a:spLocks noChangeArrowheads="1"/>
            </p:cNvSpPr>
            <p:nvPr/>
          </p:nvSpPr>
          <p:spPr bwMode="auto">
            <a:xfrm>
              <a:off x="4713" y="2640"/>
              <a:ext cx="36" cy="3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6" name="Line 128"/>
            <p:cNvSpPr>
              <a:spLocks noChangeShapeType="1"/>
            </p:cNvSpPr>
            <p:nvPr/>
          </p:nvSpPr>
          <p:spPr bwMode="auto">
            <a:xfrm flipV="1">
              <a:off x="3837" y="2652"/>
              <a:ext cx="326" cy="11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7" name="Text Box 129"/>
            <p:cNvSpPr txBox="1">
              <a:spLocks noChangeArrowheads="1"/>
            </p:cNvSpPr>
            <p:nvPr/>
          </p:nvSpPr>
          <p:spPr bwMode="auto">
            <a:xfrm>
              <a:off x="3502" y="2780"/>
              <a:ext cx="634" cy="2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programmable connection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834" y="2840"/>
              <a:ext cx="494" cy="14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wired-OR</a:t>
              </a:r>
            </a:p>
          </p:txBody>
        </p:sp>
        <p:sp>
          <p:nvSpPr>
            <p:cNvPr id="12419" name="Freeform 131"/>
            <p:cNvSpPr>
              <a:spLocks noChangeArrowheads="1"/>
            </p:cNvSpPr>
            <p:nvPr/>
          </p:nvSpPr>
          <p:spPr bwMode="auto">
            <a:xfrm rot="5400000" flipV="1">
              <a:off x="4612" y="2849"/>
              <a:ext cx="156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0" name="Freeform 132"/>
            <p:cNvSpPr>
              <a:spLocks noChangeArrowheads="1"/>
            </p:cNvSpPr>
            <p:nvPr/>
          </p:nvSpPr>
          <p:spPr bwMode="auto">
            <a:xfrm rot="5400000">
              <a:off x="4713" y="2749"/>
              <a:ext cx="21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90"/>
                </a:cxn>
                <a:cxn ang="0">
                  <a:pos x="0" y="576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1" name="Freeform 133"/>
            <p:cNvSpPr>
              <a:spLocks noChangeArrowheads="1"/>
            </p:cNvSpPr>
            <p:nvPr/>
          </p:nvSpPr>
          <p:spPr bwMode="auto">
            <a:xfrm rot="5400000">
              <a:off x="4681" y="2849"/>
              <a:ext cx="156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2" name="Freeform 134"/>
            <p:cNvSpPr>
              <a:spLocks noChangeArrowheads="1"/>
            </p:cNvSpPr>
            <p:nvPr/>
          </p:nvSpPr>
          <p:spPr bwMode="auto">
            <a:xfrm rot="5400000" flipV="1">
              <a:off x="4431" y="2849"/>
              <a:ext cx="156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3" name="Freeform 135"/>
            <p:cNvSpPr>
              <a:spLocks noChangeArrowheads="1"/>
            </p:cNvSpPr>
            <p:nvPr/>
          </p:nvSpPr>
          <p:spPr bwMode="auto">
            <a:xfrm rot="5400000">
              <a:off x="4531" y="2749"/>
              <a:ext cx="21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90"/>
                </a:cxn>
                <a:cxn ang="0">
                  <a:pos x="0" y="576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4" name="Freeform 136"/>
            <p:cNvSpPr>
              <a:spLocks noChangeArrowheads="1"/>
            </p:cNvSpPr>
            <p:nvPr/>
          </p:nvSpPr>
          <p:spPr bwMode="auto">
            <a:xfrm rot="5400000">
              <a:off x="4499" y="2849"/>
              <a:ext cx="156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5" name="Freeform 137"/>
            <p:cNvSpPr>
              <a:spLocks noChangeArrowheads="1"/>
            </p:cNvSpPr>
            <p:nvPr/>
          </p:nvSpPr>
          <p:spPr bwMode="auto">
            <a:xfrm rot="5400000" flipV="1">
              <a:off x="4272" y="2849"/>
              <a:ext cx="156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6" name="Freeform 138"/>
            <p:cNvSpPr>
              <a:spLocks noChangeArrowheads="1"/>
            </p:cNvSpPr>
            <p:nvPr/>
          </p:nvSpPr>
          <p:spPr bwMode="auto">
            <a:xfrm rot="5400000">
              <a:off x="4372" y="2749"/>
              <a:ext cx="21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90"/>
                </a:cxn>
                <a:cxn ang="0">
                  <a:pos x="0" y="576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7" name="Freeform 139"/>
            <p:cNvSpPr>
              <a:spLocks noChangeArrowheads="1"/>
            </p:cNvSpPr>
            <p:nvPr/>
          </p:nvSpPr>
          <p:spPr bwMode="auto">
            <a:xfrm rot="5400000">
              <a:off x="4340" y="2849"/>
              <a:ext cx="156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8" name="Freeform 140"/>
            <p:cNvSpPr>
              <a:spLocks noChangeArrowheads="1"/>
            </p:cNvSpPr>
            <p:nvPr/>
          </p:nvSpPr>
          <p:spPr bwMode="auto">
            <a:xfrm rot="5400000" flipV="1">
              <a:off x="4113" y="2849"/>
              <a:ext cx="156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9" name="Freeform 141"/>
            <p:cNvSpPr>
              <a:spLocks noChangeArrowheads="1"/>
            </p:cNvSpPr>
            <p:nvPr/>
          </p:nvSpPr>
          <p:spPr bwMode="auto">
            <a:xfrm rot="5400000">
              <a:off x="4213" y="2749"/>
              <a:ext cx="21" cy="1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90"/>
                </a:cxn>
                <a:cxn ang="0">
                  <a:pos x="0" y="576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Freeform 142"/>
            <p:cNvSpPr>
              <a:spLocks noChangeArrowheads="1"/>
            </p:cNvSpPr>
            <p:nvPr/>
          </p:nvSpPr>
          <p:spPr bwMode="auto">
            <a:xfrm rot="5400000">
              <a:off x="4181" y="2849"/>
              <a:ext cx="156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50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1" name="Text Box 143"/>
            <p:cNvSpPr txBox="1">
              <a:spLocks noChangeArrowheads="1"/>
            </p:cNvSpPr>
            <p:nvPr/>
          </p:nvSpPr>
          <p:spPr bwMode="auto">
            <a:xfrm>
              <a:off x="4970" y="2101"/>
              <a:ext cx="494" cy="14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word line</a:t>
              </a:r>
            </a:p>
          </p:txBody>
        </p:sp>
        <p:sp>
          <p:nvSpPr>
            <p:cNvPr id="12432" name="Line 144"/>
            <p:cNvSpPr>
              <a:spLocks noChangeShapeType="1"/>
            </p:cNvSpPr>
            <p:nvPr/>
          </p:nvSpPr>
          <p:spPr bwMode="auto">
            <a:xfrm flipH="1">
              <a:off x="4806" y="2165"/>
              <a:ext cx="16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3" name="Text Box 145"/>
            <p:cNvSpPr txBox="1">
              <a:spLocks noChangeArrowheads="1"/>
            </p:cNvSpPr>
            <p:nvPr/>
          </p:nvSpPr>
          <p:spPr bwMode="auto">
            <a:xfrm>
              <a:off x="4962" y="2618"/>
              <a:ext cx="494" cy="14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 line</a:t>
              </a:r>
            </a:p>
          </p:txBody>
        </p:sp>
        <p:sp>
          <p:nvSpPr>
            <p:cNvPr id="12434" name="Line 146"/>
            <p:cNvSpPr>
              <a:spLocks noChangeShapeType="1"/>
            </p:cNvSpPr>
            <p:nvPr/>
          </p:nvSpPr>
          <p:spPr bwMode="auto">
            <a:xfrm flipH="1">
              <a:off x="4708" y="2697"/>
              <a:ext cx="27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arrow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5" name="Text Box 147"/>
            <p:cNvSpPr txBox="1">
              <a:spLocks noChangeArrowheads="1"/>
            </p:cNvSpPr>
            <p:nvPr/>
          </p:nvSpPr>
          <p:spPr bwMode="auto">
            <a:xfrm>
              <a:off x="4842" y="1993"/>
              <a:ext cx="539" cy="15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word 2</a:t>
              </a:r>
            </a:p>
          </p:txBody>
        </p:sp>
        <p:sp>
          <p:nvSpPr>
            <p:cNvPr id="12436" name="Text Box 148"/>
            <p:cNvSpPr txBox="1">
              <a:spLocks noChangeArrowheads="1"/>
            </p:cNvSpPr>
            <p:nvPr/>
          </p:nvSpPr>
          <p:spPr bwMode="auto">
            <a:xfrm>
              <a:off x="3896" y="1263"/>
              <a:ext cx="932" cy="24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Internal view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247703BC-AC49-4669-9A95-D8F7FB2ADF92}" type="slidenum">
              <a:rPr lang="en-US"/>
              <a:pPr/>
              <a:t>19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Implementing combinational function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466850"/>
            <a:ext cx="8382000" cy="16383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Any combinational circuit of </a:t>
            </a:r>
            <a:r>
              <a:rPr lang="en-US" sz="2400" i="1"/>
              <a:t>n</a:t>
            </a:r>
            <a:r>
              <a:rPr lang="en-US" sz="2400"/>
              <a:t> functions of same </a:t>
            </a:r>
            <a:r>
              <a:rPr lang="en-US" sz="2400" i="1"/>
              <a:t>k</a:t>
            </a:r>
            <a:r>
              <a:rPr lang="en-US" sz="2400"/>
              <a:t> variables can be done with 2^</a:t>
            </a:r>
            <a:r>
              <a:rPr lang="en-US" sz="2400" i="1"/>
              <a:t>k</a:t>
            </a:r>
            <a:r>
              <a:rPr lang="en-US" sz="2400"/>
              <a:t> x </a:t>
            </a:r>
            <a:r>
              <a:rPr lang="en-US" sz="2400" i="1"/>
              <a:t>n </a:t>
            </a:r>
            <a:r>
              <a:rPr lang="en-US" sz="2400"/>
              <a:t>ROM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6325" y="3579813"/>
            <a:ext cx="4367213" cy="1911350"/>
            <a:chOff x="1478" y="2255"/>
            <a:chExt cx="2751" cy="12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78" y="2255"/>
              <a:ext cx="2751" cy="1204"/>
              <a:chOff x="1478" y="2255"/>
              <a:chExt cx="2751" cy="1204"/>
            </a:xfrm>
          </p:grpSpPr>
          <p:sp>
            <p:nvSpPr>
              <p:cNvPr id="13317" name="Text Box 5"/>
              <p:cNvSpPr txBox="1">
                <a:spLocks noChangeArrowheads="1"/>
              </p:cNvSpPr>
              <p:nvPr/>
            </p:nvSpPr>
            <p:spPr bwMode="auto">
              <a:xfrm>
                <a:off x="1478" y="2255"/>
                <a:ext cx="1101" cy="117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Truth table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Inputs (address)          Outputs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</a:t>
                </a:r>
                <a:r>
                  <a:rPr lang="en-US" sz="900" u="sng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       b       c                y        z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0       0       0                0       0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0       0       1                0       1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0       1       0                0       1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0       1       1                1       0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1       0       0                1       0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1       0       1                1       1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1       1       0                1       1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1       1       1                1       1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endParaRPr>
              </a:p>
            </p:txBody>
          </p:sp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3363" y="2530"/>
                <a:ext cx="518" cy="718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</a:t>
                </a: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  <a:r>
                  <a:rPr lang="en-US" sz="900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   </a:t>
                </a: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0          1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0          1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1          0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1          0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1          1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1          1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      1          1</a:t>
                </a:r>
              </a:p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endParaRPr>
              </a:p>
            </p:txBody>
          </p: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3713" y="3249"/>
                <a:ext cx="0" cy="21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3737" y="3249"/>
                <a:ext cx="89" cy="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z</a:t>
                </a:r>
              </a:p>
            </p:txBody>
          </p:sp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3237" y="3249"/>
                <a:ext cx="241" cy="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y</a:t>
                </a:r>
              </a:p>
            </p:txBody>
          </p:sp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2991" y="3019"/>
                <a:ext cx="143" cy="8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c</a:t>
                </a:r>
              </a:p>
            </p:txBody>
          </p:sp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>
                <a:off x="3152" y="3163"/>
                <a:ext cx="21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>
                <a:off x="3152" y="3221"/>
                <a:ext cx="21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5" name="Line 13"/>
              <p:cNvSpPr>
                <a:spLocks noChangeShapeType="1"/>
              </p:cNvSpPr>
              <p:nvPr/>
            </p:nvSpPr>
            <p:spPr bwMode="auto">
              <a:xfrm>
                <a:off x="3152" y="3105"/>
                <a:ext cx="21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>
                <a:off x="3503" y="3249"/>
                <a:ext cx="0" cy="21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3152" y="2933"/>
                <a:ext cx="21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8" name="Text Box 16"/>
              <p:cNvSpPr txBox="1">
                <a:spLocks noChangeArrowheads="1"/>
              </p:cNvSpPr>
              <p:nvPr/>
            </p:nvSpPr>
            <p:spPr bwMode="auto">
              <a:xfrm>
                <a:off x="2902" y="2846"/>
                <a:ext cx="249" cy="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enable</a:t>
                </a:r>
              </a:p>
            </p:txBody>
          </p:sp>
          <p:sp>
            <p:nvSpPr>
              <p:cNvPr id="13329" name="Text Box 17"/>
              <p:cNvSpPr txBox="1">
                <a:spLocks noChangeArrowheads="1"/>
              </p:cNvSpPr>
              <p:nvPr/>
            </p:nvSpPr>
            <p:spPr bwMode="auto">
              <a:xfrm>
                <a:off x="2991" y="3192"/>
                <a:ext cx="143" cy="8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</a:t>
                </a:r>
              </a:p>
            </p:txBody>
          </p:sp>
          <p:sp>
            <p:nvSpPr>
              <p:cNvPr id="13330" name="Text Box 18"/>
              <p:cNvSpPr txBox="1">
                <a:spLocks noChangeArrowheads="1"/>
              </p:cNvSpPr>
              <p:nvPr/>
            </p:nvSpPr>
            <p:spPr bwMode="auto">
              <a:xfrm>
                <a:off x="2991" y="3105"/>
                <a:ext cx="143" cy="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</a:p>
            </p:txBody>
          </p:sp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3363" y="2443"/>
                <a:ext cx="518" cy="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8×2 ROM</a:t>
                </a:r>
              </a:p>
            </p:txBody>
          </p:sp>
          <p:sp>
            <p:nvSpPr>
              <p:cNvPr id="13332" name="Line 20"/>
              <p:cNvSpPr>
                <a:spLocks noChangeShapeType="1"/>
              </p:cNvSpPr>
              <p:nvPr/>
            </p:nvSpPr>
            <p:spPr bwMode="auto">
              <a:xfrm>
                <a:off x="3363" y="2626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>
                <a:off x="3363" y="2712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Line 22"/>
              <p:cNvSpPr>
                <a:spLocks noChangeShapeType="1"/>
              </p:cNvSpPr>
              <p:nvPr/>
            </p:nvSpPr>
            <p:spPr bwMode="auto">
              <a:xfrm>
                <a:off x="3363" y="2798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23"/>
              <p:cNvSpPr>
                <a:spLocks noChangeShapeType="1"/>
              </p:cNvSpPr>
              <p:nvPr/>
            </p:nvSpPr>
            <p:spPr bwMode="auto">
              <a:xfrm>
                <a:off x="3363" y="2885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>
                <a:off x="3363" y="2971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>
                <a:off x="3363" y="3057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>
                <a:off x="3363" y="3144"/>
                <a:ext cx="51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Text Box 27"/>
              <p:cNvSpPr txBox="1">
                <a:spLocks noChangeArrowheads="1"/>
              </p:cNvSpPr>
              <p:nvPr/>
            </p:nvSpPr>
            <p:spPr bwMode="auto">
              <a:xfrm>
                <a:off x="3882" y="2530"/>
                <a:ext cx="347" cy="9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0" rIns="0" bIns="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word 0</a:t>
                </a:r>
              </a:p>
            </p:txBody>
          </p:sp>
          <p:sp>
            <p:nvSpPr>
              <p:cNvPr id="13340" name="Text Box 28"/>
              <p:cNvSpPr txBox="1">
                <a:spLocks noChangeArrowheads="1"/>
              </p:cNvSpPr>
              <p:nvPr/>
            </p:nvSpPr>
            <p:spPr bwMode="auto">
              <a:xfrm>
                <a:off x="3882" y="2626"/>
                <a:ext cx="347" cy="9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0" rIns="0" bIns="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word 1</a:t>
                </a:r>
              </a:p>
            </p:txBody>
          </p:sp>
          <p:sp>
            <p:nvSpPr>
              <p:cNvPr id="13341" name="Text Box 29"/>
              <p:cNvSpPr txBox="1">
                <a:spLocks noChangeArrowheads="1"/>
              </p:cNvSpPr>
              <p:nvPr/>
            </p:nvSpPr>
            <p:spPr bwMode="auto">
              <a:xfrm>
                <a:off x="3882" y="3153"/>
                <a:ext cx="347" cy="9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0" rIns="0" bIns="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word 7</a:t>
                </a:r>
              </a:p>
            </p:txBody>
          </p:sp>
          <p:sp>
            <p:nvSpPr>
              <p:cNvPr id="13342" name="Line 30"/>
              <p:cNvSpPr>
                <a:spLocks noChangeShapeType="1"/>
              </p:cNvSpPr>
              <p:nvPr/>
            </p:nvSpPr>
            <p:spPr bwMode="auto">
              <a:xfrm>
                <a:off x="2499" y="2677"/>
                <a:ext cx="97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AutoShape 31"/>
              <p:cNvSpPr>
                <a:spLocks noChangeArrowheads="1"/>
              </p:cNvSpPr>
              <p:nvPr/>
            </p:nvSpPr>
            <p:spPr bwMode="auto">
              <a:xfrm>
                <a:off x="2202" y="2638"/>
                <a:ext cx="304" cy="95"/>
              </a:xfrm>
              <a:prstGeom prst="roundRect">
                <a:avLst>
                  <a:gd name="adj" fmla="val 16667"/>
                </a:avLst>
              </a:prstGeom>
              <a:noFill/>
              <a:ln w="1260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AutoShape 32"/>
              <p:cNvSpPr>
                <a:spLocks noChangeArrowheads="1"/>
              </p:cNvSpPr>
              <p:nvPr/>
            </p:nvSpPr>
            <p:spPr bwMode="auto">
              <a:xfrm>
                <a:off x="3458" y="2620"/>
                <a:ext cx="304" cy="95"/>
              </a:xfrm>
              <a:prstGeom prst="roundRect">
                <a:avLst>
                  <a:gd name="adj" fmla="val 16667"/>
                </a:avLst>
              </a:prstGeom>
              <a:noFill/>
              <a:ln w="12600" cap="sq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1584" y="2406"/>
              <a:ext cx="899" cy="85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552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Microcontrollers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35118"/>
            <a:ext cx="8229600" cy="4991046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Microprocessor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CPU (on single chip)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Microcontroller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CPU + Timers + I/O (+RAM) (+ROM)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Reduced chip count for board design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Embedded system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Today’s Technology: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  <a:p>
            <a:pPr lvl="3">
              <a:lnSpc>
                <a:spcPct val="9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Surface Mount Device (SMD)</a:t>
            </a:r>
          </a:p>
          <a:p>
            <a:pPr lvl="3">
              <a:lnSpc>
                <a:spcPct val="9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Ball Grid Array (BGA)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249ABA2-DC7E-4C88-AC78-6144B4696D2F}" type="slidenum">
              <a:rPr lang="en-US"/>
              <a:pPr/>
              <a:t>20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Mask-programmed ROM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743825" cy="4267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Connections “programmed” at fabrication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set of masks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Lowest write ability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only once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Highest storage permanence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bits never change unless damaged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Typically used for final design of high-volume systems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spread out NRE cost for a low unit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D73C7929-8FD8-45AC-A667-8C851B0076EF}" type="slidenum">
              <a:rPr lang="en-US"/>
              <a:pPr/>
              <a:t>21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OTP ROM: One-time programmable ROM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71600" y="2314575"/>
            <a:ext cx="496252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600" y="1452563"/>
            <a:ext cx="8453438" cy="4554537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Connections “programmed” after manufacture by user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user provides file of desired contents of ROM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file input to machine called ROM programmer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each programmable connection is a fuse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ROM programmer blows fuses where connections should not exist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Very low write ability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typically written only once and requires ROM programmer device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Very high storage permanence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bits don’t change unless reconnected to programmer and more fuses blown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Commonly used in final products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cheaper, harder to inadvertently modify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F0FE34B8-36FD-4213-B699-24FBF2227977}" type="slidenum">
              <a:rPr lang="en-US"/>
              <a:pPr/>
              <a:t>22</a:t>
            </a:fld>
            <a:endParaRPr lang="en-US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811963" y="6291263"/>
            <a:ext cx="20637" cy="92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43550" y="1600200"/>
            <a:ext cx="3479800" cy="4381500"/>
            <a:chOff x="3492" y="1008"/>
            <a:chExt cx="2192" cy="2760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4255" y="3646"/>
              <a:ext cx="8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(d)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11" y="1008"/>
              <a:ext cx="161" cy="131"/>
              <a:chOff x="4311" y="1008"/>
              <a:chExt cx="161" cy="131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311" y="1008"/>
                <a:ext cx="161" cy="131"/>
                <a:chOff x="4311" y="1008"/>
                <a:chExt cx="161" cy="131"/>
              </a:xfrm>
            </p:grpSpPr>
            <p:sp>
              <p:nvSpPr>
                <p:cNvPr id="16390" name="Rectangle 6"/>
                <p:cNvSpPr>
                  <a:spLocks noChangeArrowheads="1"/>
                </p:cNvSpPr>
                <p:nvPr/>
              </p:nvSpPr>
              <p:spPr bwMode="auto">
                <a:xfrm>
                  <a:off x="4311" y="1008"/>
                  <a:ext cx="161" cy="131"/>
                </a:xfrm>
                <a:prstGeom prst="rect">
                  <a:avLst/>
                </a:prstGeom>
                <a:solidFill>
                  <a:srgbClr val="C0C0C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91" name="Freeform 7"/>
                <p:cNvSpPr>
                  <a:spLocks noChangeArrowheads="1"/>
                </p:cNvSpPr>
                <p:nvPr/>
              </p:nvSpPr>
              <p:spPr bwMode="auto">
                <a:xfrm>
                  <a:off x="4311" y="1008"/>
                  <a:ext cx="158" cy="128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57" y="1"/>
                    </a:cxn>
                    <a:cxn ang="0">
                      <a:pos x="44" y="4"/>
                    </a:cxn>
                    <a:cxn ang="0">
                      <a:pos x="31" y="8"/>
                    </a:cxn>
                    <a:cxn ang="0">
                      <a:pos x="20" y="16"/>
                    </a:cxn>
                    <a:cxn ang="0">
                      <a:pos x="11" y="25"/>
                    </a:cxn>
                    <a:cxn ang="0">
                      <a:pos x="5" y="34"/>
                    </a:cxn>
                    <a:cxn ang="0">
                      <a:pos x="1" y="44"/>
                    </a:cxn>
                    <a:cxn ang="0">
                      <a:pos x="0" y="54"/>
                    </a:cxn>
                    <a:cxn ang="0">
                      <a:pos x="1" y="66"/>
                    </a:cxn>
                    <a:cxn ang="0">
                      <a:pos x="5" y="76"/>
                    </a:cxn>
                    <a:cxn ang="0">
                      <a:pos x="11" y="85"/>
                    </a:cxn>
                    <a:cxn ang="0">
                      <a:pos x="20" y="94"/>
                    </a:cxn>
                    <a:cxn ang="0">
                      <a:pos x="31" y="101"/>
                    </a:cxn>
                    <a:cxn ang="0">
                      <a:pos x="44" y="106"/>
                    </a:cxn>
                    <a:cxn ang="0">
                      <a:pos x="57" y="109"/>
                    </a:cxn>
                    <a:cxn ang="0">
                      <a:pos x="70" y="110"/>
                    </a:cxn>
                    <a:cxn ang="0">
                      <a:pos x="85" y="109"/>
                    </a:cxn>
                    <a:cxn ang="0">
                      <a:pos x="97" y="106"/>
                    </a:cxn>
                    <a:cxn ang="0">
                      <a:pos x="109" y="101"/>
                    </a:cxn>
                    <a:cxn ang="0">
                      <a:pos x="119" y="94"/>
                    </a:cxn>
                    <a:cxn ang="0">
                      <a:pos x="128" y="85"/>
                    </a:cxn>
                    <a:cxn ang="0">
                      <a:pos x="134" y="76"/>
                    </a:cxn>
                    <a:cxn ang="0">
                      <a:pos x="138" y="66"/>
                    </a:cxn>
                    <a:cxn ang="0">
                      <a:pos x="140" y="54"/>
                    </a:cxn>
                    <a:cxn ang="0">
                      <a:pos x="138" y="44"/>
                    </a:cxn>
                    <a:cxn ang="0">
                      <a:pos x="134" y="34"/>
                    </a:cxn>
                    <a:cxn ang="0">
                      <a:pos x="128" y="25"/>
                    </a:cxn>
                    <a:cxn ang="0">
                      <a:pos x="119" y="16"/>
                    </a:cxn>
                    <a:cxn ang="0">
                      <a:pos x="109" y="8"/>
                    </a:cxn>
                    <a:cxn ang="0">
                      <a:pos x="97" y="4"/>
                    </a:cxn>
                    <a:cxn ang="0">
                      <a:pos x="85" y="1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140" h="110">
                      <a:moveTo>
                        <a:pt x="70" y="0"/>
                      </a:moveTo>
                      <a:lnTo>
                        <a:pt x="57" y="1"/>
                      </a:lnTo>
                      <a:lnTo>
                        <a:pt x="44" y="4"/>
                      </a:lnTo>
                      <a:lnTo>
                        <a:pt x="31" y="8"/>
                      </a:lnTo>
                      <a:lnTo>
                        <a:pt x="20" y="16"/>
                      </a:lnTo>
                      <a:lnTo>
                        <a:pt x="11" y="25"/>
                      </a:lnTo>
                      <a:lnTo>
                        <a:pt x="5" y="34"/>
                      </a:lnTo>
                      <a:lnTo>
                        <a:pt x="1" y="44"/>
                      </a:lnTo>
                      <a:lnTo>
                        <a:pt x="0" y="54"/>
                      </a:lnTo>
                      <a:lnTo>
                        <a:pt x="1" y="66"/>
                      </a:lnTo>
                      <a:lnTo>
                        <a:pt x="5" y="76"/>
                      </a:lnTo>
                      <a:lnTo>
                        <a:pt x="11" y="85"/>
                      </a:lnTo>
                      <a:lnTo>
                        <a:pt x="20" y="94"/>
                      </a:lnTo>
                      <a:lnTo>
                        <a:pt x="31" y="101"/>
                      </a:lnTo>
                      <a:lnTo>
                        <a:pt x="44" y="106"/>
                      </a:lnTo>
                      <a:lnTo>
                        <a:pt x="57" y="109"/>
                      </a:lnTo>
                      <a:lnTo>
                        <a:pt x="70" y="110"/>
                      </a:lnTo>
                      <a:lnTo>
                        <a:pt x="85" y="109"/>
                      </a:lnTo>
                      <a:lnTo>
                        <a:pt x="97" y="106"/>
                      </a:lnTo>
                      <a:lnTo>
                        <a:pt x="109" y="101"/>
                      </a:lnTo>
                      <a:lnTo>
                        <a:pt x="119" y="94"/>
                      </a:lnTo>
                      <a:lnTo>
                        <a:pt x="128" y="85"/>
                      </a:lnTo>
                      <a:lnTo>
                        <a:pt x="134" y="76"/>
                      </a:lnTo>
                      <a:lnTo>
                        <a:pt x="138" y="66"/>
                      </a:lnTo>
                      <a:lnTo>
                        <a:pt x="140" y="54"/>
                      </a:lnTo>
                      <a:lnTo>
                        <a:pt x="138" y="44"/>
                      </a:lnTo>
                      <a:lnTo>
                        <a:pt x="134" y="34"/>
                      </a:lnTo>
                      <a:lnTo>
                        <a:pt x="128" y="25"/>
                      </a:lnTo>
                      <a:lnTo>
                        <a:pt x="119" y="16"/>
                      </a:lnTo>
                      <a:lnTo>
                        <a:pt x="109" y="8"/>
                      </a:lnTo>
                      <a:lnTo>
                        <a:pt x="97" y="4"/>
                      </a:lnTo>
                      <a:lnTo>
                        <a:pt x="85" y="1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92" name="Oval 8"/>
                <p:cNvSpPr>
                  <a:spLocks noChangeArrowheads="1"/>
                </p:cNvSpPr>
                <p:nvPr/>
              </p:nvSpPr>
              <p:spPr bwMode="auto">
                <a:xfrm>
                  <a:off x="4311" y="1008"/>
                  <a:ext cx="159" cy="131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93" name="Rectangle 9"/>
                <p:cNvSpPr>
                  <a:spLocks noChangeArrowheads="1"/>
                </p:cNvSpPr>
                <p:nvPr/>
              </p:nvSpPr>
              <p:spPr bwMode="auto">
                <a:xfrm>
                  <a:off x="4311" y="1008"/>
                  <a:ext cx="161" cy="131"/>
                </a:xfrm>
                <a:prstGeom prst="rect">
                  <a:avLst/>
                </a:prstGeom>
                <a:solidFill>
                  <a:srgbClr val="C0C0C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94" name="Oval 10"/>
              <p:cNvSpPr>
                <a:spLocks noChangeArrowheads="1"/>
              </p:cNvSpPr>
              <p:nvPr/>
            </p:nvSpPr>
            <p:spPr bwMode="auto">
              <a:xfrm>
                <a:off x="4311" y="1008"/>
                <a:ext cx="159" cy="131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3967" y="1312"/>
              <a:ext cx="403" cy="79"/>
            </a:xfrm>
            <a:prstGeom prst="rect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685" y="1391"/>
              <a:ext cx="970" cy="262"/>
              <a:chOff x="3685" y="1391"/>
              <a:chExt cx="970" cy="262"/>
            </a:xfrm>
          </p:grpSpPr>
          <p:sp>
            <p:nvSpPr>
              <p:cNvPr id="16397" name="Rectangle 13"/>
              <p:cNvSpPr>
                <a:spLocks noChangeArrowheads="1"/>
              </p:cNvSpPr>
              <p:nvPr/>
            </p:nvSpPr>
            <p:spPr bwMode="auto">
              <a:xfrm>
                <a:off x="3685" y="1391"/>
                <a:ext cx="968" cy="260"/>
              </a:xfrm>
              <a:prstGeom prst="rect">
                <a:avLst/>
              </a:prstGeom>
              <a:solidFill>
                <a:srgbClr val="C0C0C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3685" y="1391"/>
                <a:ext cx="968" cy="260"/>
              </a:xfrm>
              <a:prstGeom prst="rect">
                <a:avLst/>
              </a:prstGeom>
              <a:solidFill>
                <a:srgbClr val="C0C0C0"/>
              </a:solidFill>
              <a:ln w="9525" cap="sq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" name="Rectangle 15"/>
              <p:cNvSpPr>
                <a:spLocks noChangeArrowheads="1"/>
              </p:cNvSpPr>
              <p:nvPr/>
            </p:nvSpPr>
            <p:spPr bwMode="auto">
              <a:xfrm>
                <a:off x="3685" y="1391"/>
                <a:ext cx="970" cy="26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Rectangle 16"/>
              <p:cNvSpPr>
                <a:spLocks noChangeArrowheads="1"/>
              </p:cNvSpPr>
              <p:nvPr/>
            </p:nvSpPr>
            <p:spPr bwMode="auto">
              <a:xfrm>
                <a:off x="3685" y="1391"/>
                <a:ext cx="968" cy="260"/>
              </a:xfrm>
              <a:prstGeom prst="rect">
                <a:avLst/>
              </a:prstGeom>
              <a:solidFill>
                <a:srgbClr val="C0C0C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45" y="3608"/>
              <a:ext cx="934" cy="133"/>
              <a:chOff x="4445" y="3608"/>
              <a:chExt cx="934" cy="133"/>
            </a:xfrm>
          </p:grpSpPr>
          <p:sp>
            <p:nvSpPr>
              <p:cNvPr id="16402" name="Freeform 18"/>
              <p:cNvSpPr>
                <a:spLocks noChangeArrowheads="1"/>
              </p:cNvSpPr>
              <p:nvPr/>
            </p:nvSpPr>
            <p:spPr bwMode="auto">
              <a:xfrm>
                <a:off x="4445" y="3608"/>
                <a:ext cx="934" cy="13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76"/>
                  </a:cxn>
                  <a:cxn ang="0">
                    <a:pos x="0" y="114"/>
                  </a:cxn>
                  <a:cxn ang="0">
                    <a:pos x="747" y="114"/>
                  </a:cxn>
                  <a:cxn ang="0">
                    <a:pos x="823" y="39"/>
                  </a:cxn>
                  <a:cxn ang="0">
                    <a:pos x="823" y="0"/>
                  </a:cxn>
                  <a:cxn ang="0">
                    <a:pos x="75" y="0"/>
                  </a:cxn>
                </a:cxnLst>
                <a:rect l="0" t="0" r="r" b="b"/>
                <a:pathLst>
                  <a:path w="823" h="114">
                    <a:moveTo>
                      <a:pt x="75" y="0"/>
                    </a:moveTo>
                    <a:lnTo>
                      <a:pt x="0" y="76"/>
                    </a:lnTo>
                    <a:lnTo>
                      <a:pt x="0" y="114"/>
                    </a:lnTo>
                    <a:lnTo>
                      <a:pt x="747" y="114"/>
                    </a:lnTo>
                    <a:lnTo>
                      <a:pt x="823" y="39"/>
                    </a:lnTo>
                    <a:lnTo>
                      <a:pt x="823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Freeform 19"/>
              <p:cNvSpPr>
                <a:spLocks noChangeArrowheads="1"/>
              </p:cNvSpPr>
              <p:nvPr/>
            </p:nvSpPr>
            <p:spPr bwMode="auto">
              <a:xfrm>
                <a:off x="4445" y="3608"/>
                <a:ext cx="934" cy="88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747" y="76"/>
                  </a:cxn>
                  <a:cxn ang="0">
                    <a:pos x="823" y="0"/>
                  </a:cxn>
                  <a:cxn ang="0">
                    <a:pos x="75" y="0"/>
                  </a:cxn>
                  <a:cxn ang="0">
                    <a:pos x="0" y="76"/>
                  </a:cxn>
                </a:cxnLst>
                <a:rect l="0" t="0" r="r" b="b"/>
                <a:pathLst>
                  <a:path w="823" h="76">
                    <a:moveTo>
                      <a:pt x="0" y="76"/>
                    </a:moveTo>
                    <a:lnTo>
                      <a:pt x="747" y="76"/>
                    </a:lnTo>
                    <a:lnTo>
                      <a:pt x="823" y="0"/>
                    </a:lnTo>
                    <a:lnTo>
                      <a:pt x="75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Freeform 20"/>
              <p:cNvSpPr>
                <a:spLocks noChangeArrowheads="1"/>
              </p:cNvSpPr>
              <p:nvPr/>
            </p:nvSpPr>
            <p:spPr bwMode="auto">
              <a:xfrm>
                <a:off x="5293" y="3608"/>
                <a:ext cx="85" cy="133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76" y="0"/>
                  </a:cxn>
                  <a:cxn ang="0">
                    <a:pos x="76" y="39"/>
                  </a:cxn>
                  <a:cxn ang="0">
                    <a:pos x="0" y="114"/>
                  </a:cxn>
                  <a:cxn ang="0">
                    <a:pos x="0" y="76"/>
                  </a:cxn>
                </a:cxnLst>
                <a:rect l="0" t="0" r="r" b="b"/>
                <a:pathLst>
                  <a:path w="76" h="114">
                    <a:moveTo>
                      <a:pt x="0" y="76"/>
                    </a:moveTo>
                    <a:lnTo>
                      <a:pt x="76" y="0"/>
                    </a:lnTo>
                    <a:lnTo>
                      <a:pt x="76" y="39"/>
                    </a:lnTo>
                    <a:lnTo>
                      <a:pt x="0" y="11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CDCDCD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Freeform 21"/>
              <p:cNvSpPr>
                <a:spLocks noChangeArrowheads="1"/>
              </p:cNvSpPr>
              <p:nvPr/>
            </p:nvSpPr>
            <p:spPr bwMode="auto">
              <a:xfrm>
                <a:off x="4445" y="3608"/>
                <a:ext cx="934" cy="13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76"/>
                  </a:cxn>
                  <a:cxn ang="0">
                    <a:pos x="0" y="114"/>
                  </a:cxn>
                  <a:cxn ang="0">
                    <a:pos x="747" y="114"/>
                  </a:cxn>
                  <a:cxn ang="0">
                    <a:pos x="823" y="39"/>
                  </a:cxn>
                  <a:cxn ang="0">
                    <a:pos x="823" y="0"/>
                  </a:cxn>
                  <a:cxn ang="0">
                    <a:pos x="75" y="0"/>
                  </a:cxn>
                </a:cxnLst>
                <a:rect l="0" t="0" r="r" b="b"/>
                <a:pathLst>
                  <a:path w="823" h="114">
                    <a:moveTo>
                      <a:pt x="75" y="0"/>
                    </a:moveTo>
                    <a:lnTo>
                      <a:pt x="0" y="76"/>
                    </a:lnTo>
                    <a:lnTo>
                      <a:pt x="0" y="114"/>
                    </a:lnTo>
                    <a:lnTo>
                      <a:pt x="747" y="114"/>
                    </a:lnTo>
                    <a:lnTo>
                      <a:pt x="823" y="39"/>
                    </a:lnTo>
                    <a:lnTo>
                      <a:pt x="823" y="0"/>
                    </a:lnTo>
                    <a:lnTo>
                      <a:pt x="75" y="0"/>
                    </a:lnTo>
                    <a:close/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Freeform 22"/>
              <p:cNvSpPr>
                <a:spLocks noChangeArrowheads="1"/>
              </p:cNvSpPr>
              <p:nvPr/>
            </p:nvSpPr>
            <p:spPr bwMode="auto">
              <a:xfrm>
                <a:off x="4445" y="3608"/>
                <a:ext cx="934" cy="88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747" y="76"/>
                  </a:cxn>
                  <a:cxn ang="0">
                    <a:pos x="823" y="0"/>
                  </a:cxn>
                </a:cxnLst>
                <a:rect l="0" t="0" r="r" b="b"/>
                <a:pathLst>
                  <a:path w="823" h="76">
                    <a:moveTo>
                      <a:pt x="0" y="76"/>
                    </a:moveTo>
                    <a:lnTo>
                      <a:pt x="747" y="76"/>
                    </a:lnTo>
                    <a:lnTo>
                      <a:pt x="823" y="0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5293" y="3697"/>
                <a:ext cx="0" cy="44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4821" y="3624"/>
              <a:ext cx="162" cy="56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4492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4533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4569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4610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4643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4685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4721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4762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4795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4836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4872" y="3752"/>
              <a:ext cx="1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4913" y="3752"/>
              <a:ext cx="1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4949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4988" y="3752"/>
              <a:ext cx="1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5026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5066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5104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5145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5182" y="3752"/>
              <a:ext cx="0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5222" y="3752"/>
              <a:ext cx="1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>
              <a:off x="5255" y="3752"/>
              <a:ext cx="1" cy="1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4794" y="1028"/>
              <a:ext cx="159" cy="136"/>
              <a:chOff x="4794" y="1028"/>
              <a:chExt cx="159" cy="136"/>
            </a:xfrm>
          </p:grpSpPr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4794" y="1028"/>
                <a:ext cx="159" cy="136"/>
                <a:chOff x="4794" y="1028"/>
                <a:chExt cx="159" cy="136"/>
              </a:xfrm>
            </p:grpSpPr>
            <p:sp>
              <p:nvSpPr>
                <p:cNvPr id="164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794" y="1028"/>
                  <a:ext cx="159" cy="136"/>
                </a:xfrm>
                <a:prstGeom prst="rect">
                  <a:avLst/>
                </a:prstGeom>
                <a:solidFill>
                  <a:srgbClr val="C0C0C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33" name="Freeform 49"/>
                <p:cNvSpPr>
                  <a:spLocks noChangeArrowheads="1"/>
                </p:cNvSpPr>
                <p:nvPr/>
              </p:nvSpPr>
              <p:spPr bwMode="auto">
                <a:xfrm>
                  <a:off x="4794" y="1028"/>
                  <a:ext cx="156" cy="132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56" y="2"/>
                    </a:cxn>
                    <a:cxn ang="0">
                      <a:pos x="43" y="5"/>
                    </a:cxn>
                    <a:cxn ang="0">
                      <a:pos x="31" y="11"/>
                    </a:cxn>
                    <a:cxn ang="0">
                      <a:pos x="21" y="17"/>
                    </a:cxn>
                    <a:cxn ang="0">
                      <a:pos x="12" y="25"/>
                    </a:cxn>
                    <a:cxn ang="0">
                      <a:pos x="6" y="34"/>
                    </a:cxn>
                    <a:cxn ang="0">
                      <a:pos x="1" y="45"/>
                    </a:cxn>
                    <a:cxn ang="0">
                      <a:pos x="0" y="56"/>
                    </a:cxn>
                    <a:cxn ang="0">
                      <a:pos x="1" y="68"/>
                    </a:cxn>
                    <a:cxn ang="0">
                      <a:pos x="6" y="79"/>
                    </a:cxn>
                    <a:cxn ang="0">
                      <a:pos x="12" y="87"/>
                    </a:cxn>
                    <a:cxn ang="0">
                      <a:pos x="21" y="96"/>
                    </a:cxn>
                    <a:cxn ang="0">
                      <a:pos x="31" y="104"/>
                    </a:cxn>
                    <a:cxn ang="0">
                      <a:pos x="43" y="108"/>
                    </a:cxn>
                    <a:cxn ang="0">
                      <a:pos x="56" y="111"/>
                    </a:cxn>
                    <a:cxn ang="0">
                      <a:pos x="69" y="113"/>
                    </a:cxn>
                    <a:cxn ang="0">
                      <a:pos x="84" y="111"/>
                    </a:cxn>
                    <a:cxn ang="0">
                      <a:pos x="96" y="108"/>
                    </a:cxn>
                    <a:cxn ang="0">
                      <a:pos x="108" y="104"/>
                    </a:cxn>
                    <a:cxn ang="0">
                      <a:pos x="118" y="96"/>
                    </a:cxn>
                    <a:cxn ang="0">
                      <a:pos x="127" y="87"/>
                    </a:cxn>
                    <a:cxn ang="0">
                      <a:pos x="133" y="79"/>
                    </a:cxn>
                    <a:cxn ang="0">
                      <a:pos x="137" y="68"/>
                    </a:cxn>
                    <a:cxn ang="0">
                      <a:pos x="139" y="56"/>
                    </a:cxn>
                    <a:cxn ang="0">
                      <a:pos x="137" y="45"/>
                    </a:cxn>
                    <a:cxn ang="0">
                      <a:pos x="133" y="34"/>
                    </a:cxn>
                    <a:cxn ang="0">
                      <a:pos x="127" y="25"/>
                    </a:cxn>
                    <a:cxn ang="0">
                      <a:pos x="118" y="17"/>
                    </a:cxn>
                    <a:cxn ang="0">
                      <a:pos x="108" y="11"/>
                    </a:cxn>
                    <a:cxn ang="0">
                      <a:pos x="96" y="5"/>
                    </a:cxn>
                    <a:cxn ang="0">
                      <a:pos x="84" y="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139" h="113">
                      <a:moveTo>
                        <a:pt x="69" y="0"/>
                      </a:moveTo>
                      <a:lnTo>
                        <a:pt x="56" y="2"/>
                      </a:lnTo>
                      <a:lnTo>
                        <a:pt x="43" y="5"/>
                      </a:lnTo>
                      <a:lnTo>
                        <a:pt x="31" y="11"/>
                      </a:lnTo>
                      <a:lnTo>
                        <a:pt x="21" y="17"/>
                      </a:lnTo>
                      <a:lnTo>
                        <a:pt x="12" y="25"/>
                      </a:lnTo>
                      <a:lnTo>
                        <a:pt x="6" y="34"/>
                      </a:lnTo>
                      <a:lnTo>
                        <a:pt x="1" y="45"/>
                      </a:lnTo>
                      <a:lnTo>
                        <a:pt x="0" y="56"/>
                      </a:lnTo>
                      <a:lnTo>
                        <a:pt x="1" y="68"/>
                      </a:lnTo>
                      <a:lnTo>
                        <a:pt x="6" y="79"/>
                      </a:lnTo>
                      <a:lnTo>
                        <a:pt x="12" y="87"/>
                      </a:lnTo>
                      <a:lnTo>
                        <a:pt x="21" y="96"/>
                      </a:lnTo>
                      <a:lnTo>
                        <a:pt x="31" y="104"/>
                      </a:lnTo>
                      <a:lnTo>
                        <a:pt x="43" y="108"/>
                      </a:lnTo>
                      <a:lnTo>
                        <a:pt x="56" y="111"/>
                      </a:lnTo>
                      <a:lnTo>
                        <a:pt x="69" y="113"/>
                      </a:lnTo>
                      <a:lnTo>
                        <a:pt x="84" y="111"/>
                      </a:lnTo>
                      <a:lnTo>
                        <a:pt x="96" y="108"/>
                      </a:lnTo>
                      <a:lnTo>
                        <a:pt x="108" y="104"/>
                      </a:lnTo>
                      <a:lnTo>
                        <a:pt x="118" y="96"/>
                      </a:lnTo>
                      <a:lnTo>
                        <a:pt x="127" y="87"/>
                      </a:lnTo>
                      <a:lnTo>
                        <a:pt x="133" y="79"/>
                      </a:lnTo>
                      <a:lnTo>
                        <a:pt x="137" y="68"/>
                      </a:lnTo>
                      <a:lnTo>
                        <a:pt x="139" y="56"/>
                      </a:lnTo>
                      <a:lnTo>
                        <a:pt x="137" y="45"/>
                      </a:lnTo>
                      <a:lnTo>
                        <a:pt x="133" y="34"/>
                      </a:lnTo>
                      <a:lnTo>
                        <a:pt x="127" y="25"/>
                      </a:lnTo>
                      <a:lnTo>
                        <a:pt x="118" y="17"/>
                      </a:lnTo>
                      <a:lnTo>
                        <a:pt x="108" y="11"/>
                      </a:lnTo>
                      <a:lnTo>
                        <a:pt x="96" y="5"/>
                      </a:lnTo>
                      <a:lnTo>
                        <a:pt x="84" y="2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34" name="Oval 50"/>
                <p:cNvSpPr>
                  <a:spLocks noChangeArrowheads="1"/>
                </p:cNvSpPr>
                <p:nvPr/>
              </p:nvSpPr>
              <p:spPr bwMode="auto">
                <a:xfrm>
                  <a:off x="4794" y="1028"/>
                  <a:ext cx="157" cy="133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35" name="Rectangle 51"/>
                <p:cNvSpPr>
                  <a:spLocks noChangeArrowheads="1"/>
                </p:cNvSpPr>
                <p:nvPr/>
              </p:nvSpPr>
              <p:spPr bwMode="auto">
                <a:xfrm>
                  <a:off x="4794" y="1028"/>
                  <a:ext cx="159" cy="136"/>
                </a:xfrm>
                <a:prstGeom prst="rect">
                  <a:avLst/>
                </a:prstGeom>
                <a:solidFill>
                  <a:srgbClr val="C0C0C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36" name="Oval 52"/>
              <p:cNvSpPr>
                <a:spLocks noChangeArrowheads="1"/>
              </p:cNvSpPr>
              <p:nvPr/>
            </p:nvSpPr>
            <p:spPr bwMode="auto">
              <a:xfrm>
                <a:off x="4794" y="1028"/>
                <a:ext cx="157" cy="134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4763" y="1105"/>
              <a:ext cx="546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4763" y="1183"/>
              <a:ext cx="546" cy="1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4763" y="1653"/>
              <a:ext cx="547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4763" y="1258"/>
              <a:ext cx="547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4763" y="1340"/>
              <a:ext cx="547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4763" y="1414"/>
              <a:ext cx="547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4763" y="1497"/>
              <a:ext cx="547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4763" y="1571"/>
              <a:ext cx="547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5133" y="1105"/>
              <a:ext cx="34" cy="858"/>
              <a:chOff x="5133" y="1105"/>
              <a:chExt cx="34" cy="858"/>
            </a:xfrm>
          </p:grpSpPr>
          <p:sp>
            <p:nvSpPr>
              <p:cNvPr id="16446" name="Line 62"/>
              <p:cNvSpPr>
                <a:spLocks noChangeShapeType="1"/>
              </p:cNvSpPr>
              <p:nvPr/>
            </p:nvSpPr>
            <p:spPr bwMode="auto">
              <a:xfrm>
                <a:off x="5152" y="1105"/>
                <a:ext cx="0" cy="806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7" name="Freeform 63"/>
              <p:cNvSpPr>
                <a:spLocks noChangeArrowheads="1"/>
              </p:cNvSpPr>
              <p:nvPr/>
            </p:nvSpPr>
            <p:spPr bwMode="auto">
              <a:xfrm>
                <a:off x="5133" y="1908"/>
                <a:ext cx="34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47">
                    <a:moveTo>
                      <a:pt x="0" y="0"/>
                    </a:moveTo>
                    <a:lnTo>
                      <a:pt x="17" y="47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5241" y="1105"/>
              <a:ext cx="33" cy="858"/>
              <a:chOff x="5241" y="1105"/>
              <a:chExt cx="33" cy="858"/>
            </a:xfrm>
          </p:grpSpPr>
          <p:sp>
            <p:nvSpPr>
              <p:cNvPr id="16449" name="Line 65"/>
              <p:cNvSpPr>
                <a:spLocks noChangeShapeType="1"/>
              </p:cNvSpPr>
              <p:nvPr/>
            </p:nvSpPr>
            <p:spPr bwMode="auto">
              <a:xfrm>
                <a:off x="5259" y="1105"/>
                <a:ext cx="0" cy="806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Freeform 66"/>
              <p:cNvSpPr>
                <a:spLocks noChangeArrowheads="1"/>
              </p:cNvSpPr>
              <p:nvPr/>
            </p:nvSpPr>
            <p:spPr bwMode="auto">
              <a:xfrm>
                <a:off x="5241" y="1908"/>
                <a:ext cx="33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4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47">
                    <a:moveTo>
                      <a:pt x="0" y="0"/>
                    </a:moveTo>
                    <a:lnTo>
                      <a:pt x="16" y="47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4902" y="1105"/>
              <a:ext cx="33" cy="858"/>
              <a:chOff x="4902" y="1105"/>
              <a:chExt cx="33" cy="858"/>
            </a:xfrm>
          </p:grpSpPr>
          <p:sp>
            <p:nvSpPr>
              <p:cNvPr id="16452" name="Line 68"/>
              <p:cNvSpPr>
                <a:spLocks noChangeShapeType="1"/>
              </p:cNvSpPr>
              <p:nvPr/>
            </p:nvSpPr>
            <p:spPr bwMode="auto">
              <a:xfrm>
                <a:off x="4920" y="1105"/>
                <a:ext cx="0" cy="806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Freeform 69"/>
              <p:cNvSpPr>
                <a:spLocks noChangeArrowheads="1"/>
              </p:cNvSpPr>
              <p:nvPr/>
            </p:nvSpPr>
            <p:spPr bwMode="auto">
              <a:xfrm>
                <a:off x="4902" y="1908"/>
                <a:ext cx="33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4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47">
                    <a:moveTo>
                      <a:pt x="0" y="0"/>
                    </a:moveTo>
                    <a:lnTo>
                      <a:pt x="16" y="47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5022" y="1105"/>
              <a:ext cx="35" cy="858"/>
              <a:chOff x="5022" y="1105"/>
              <a:chExt cx="35" cy="858"/>
            </a:xfrm>
          </p:grpSpPr>
          <p:sp>
            <p:nvSpPr>
              <p:cNvPr id="16455" name="Line 71"/>
              <p:cNvSpPr>
                <a:spLocks noChangeShapeType="1"/>
              </p:cNvSpPr>
              <p:nvPr/>
            </p:nvSpPr>
            <p:spPr bwMode="auto">
              <a:xfrm>
                <a:off x="5040" y="1105"/>
                <a:ext cx="0" cy="806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Freeform 72"/>
              <p:cNvSpPr>
                <a:spLocks noChangeArrowheads="1"/>
              </p:cNvSpPr>
              <p:nvPr/>
            </p:nvSpPr>
            <p:spPr bwMode="auto">
              <a:xfrm>
                <a:off x="5022" y="1908"/>
                <a:ext cx="35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4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47">
                    <a:moveTo>
                      <a:pt x="0" y="0"/>
                    </a:moveTo>
                    <a:lnTo>
                      <a:pt x="16" y="47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>
              <a:off x="4854" y="1105"/>
              <a:ext cx="65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>
              <a:off x="4977" y="1105"/>
              <a:ext cx="65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>
              <a:off x="5086" y="1105"/>
              <a:ext cx="65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5203" y="1105"/>
              <a:ext cx="65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Oval 77"/>
            <p:cNvSpPr>
              <a:spLocks noChangeArrowheads="1"/>
            </p:cNvSpPr>
            <p:nvPr/>
          </p:nvSpPr>
          <p:spPr bwMode="auto">
            <a:xfrm>
              <a:off x="4837" y="1088"/>
              <a:ext cx="26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2" name="Oval 78"/>
            <p:cNvSpPr>
              <a:spLocks noChangeArrowheads="1"/>
            </p:cNvSpPr>
            <p:nvPr/>
          </p:nvSpPr>
          <p:spPr bwMode="auto">
            <a:xfrm>
              <a:off x="4963" y="1090"/>
              <a:ext cx="27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3" name="Oval 79"/>
            <p:cNvSpPr>
              <a:spLocks noChangeArrowheads="1"/>
            </p:cNvSpPr>
            <p:nvPr/>
          </p:nvSpPr>
          <p:spPr bwMode="auto">
            <a:xfrm>
              <a:off x="5075" y="1088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Oval 80"/>
            <p:cNvSpPr>
              <a:spLocks noChangeArrowheads="1"/>
            </p:cNvSpPr>
            <p:nvPr/>
          </p:nvSpPr>
          <p:spPr bwMode="auto">
            <a:xfrm>
              <a:off x="5195" y="1090"/>
              <a:ext cx="26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4902" y="1117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5027" y="1117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5136" y="1117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5249" y="1112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>
              <a:off x="4854" y="1183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4977" y="1183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>
              <a:off x="5086" y="1183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4837" y="1166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963" y="1169"/>
              <a:ext cx="27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Oval 90"/>
            <p:cNvSpPr>
              <a:spLocks noChangeArrowheads="1"/>
            </p:cNvSpPr>
            <p:nvPr/>
          </p:nvSpPr>
          <p:spPr bwMode="auto">
            <a:xfrm>
              <a:off x="5075" y="1166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5" name="Oval 91"/>
            <p:cNvSpPr>
              <a:spLocks noChangeArrowheads="1"/>
            </p:cNvSpPr>
            <p:nvPr/>
          </p:nvSpPr>
          <p:spPr bwMode="auto">
            <a:xfrm>
              <a:off x="5195" y="1169"/>
              <a:ext cx="26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6" name="Oval 92"/>
            <p:cNvSpPr>
              <a:spLocks noChangeArrowheads="1"/>
            </p:cNvSpPr>
            <p:nvPr/>
          </p:nvSpPr>
          <p:spPr bwMode="auto">
            <a:xfrm>
              <a:off x="4902" y="1195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7" name="Oval 93"/>
            <p:cNvSpPr>
              <a:spLocks noChangeArrowheads="1"/>
            </p:cNvSpPr>
            <p:nvPr/>
          </p:nvSpPr>
          <p:spPr bwMode="auto">
            <a:xfrm>
              <a:off x="5027" y="1198"/>
              <a:ext cx="26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8" name="Oval 94"/>
            <p:cNvSpPr>
              <a:spLocks noChangeArrowheads="1"/>
            </p:cNvSpPr>
            <p:nvPr/>
          </p:nvSpPr>
          <p:spPr bwMode="auto">
            <a:xfrm>
              <a:off x="5136" y="1198"/>
              <a:ext cx="26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9" name="Oval 95"/>
            <p:cNvSpPr>
              <a:spLocks noChangeArrowheads="1"/>
            </p:cNvSpPr>
            <p:nvPr/>
          </p:nvSpPr>
          <p:spPr bwMode="auto">
            <a:xfrm>
              <a:off x="5249" y="1190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>
              <a:off x="4857" y="1261"/>
              <a:ext cx="63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>
              <a:off x="5090" y="1261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>
              <a:off x="5202" y="1180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Oval 99"/>
            <p:cNvSpPr>
              <a:spLocks noChangeArrowheads="1"/>
            </p:cNvSpPr>
            <p:nvPr/>
          </p:nvSpPr>
          <p:spPr bwMode="auto">
            <a:xfrm>
              <a:off x="4841" y="1246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4" name="Oval 100"/>
            <p:cNvSpPr>
              <a:spLocks noChangeArrowheads="1"/>
            </p:cNvSpPr>
            <p:nvPr/>
          </p:nvSpPr>
          <p:spPr bwMode="auto">
            <a:xfrm>
              <a:off x="4967" y="1247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5" name="Oval 101"/>
            <p:cNvSpPr>
              <a:spLocks noChangeArrowheads="1"/>
            </p:cNvSpPr>
            <p:nvPr/>
          </p:nvSpPr>
          <p:spPr bwMode="auto">
            <a:xfrm>
              <a:off x="5076" y="1246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6" name="Oval 102"/>
            <p:cNvSpPr>
              <a:spLocks noChangeArrowheads="1"/>
            </p:cNvSpPr>
            <p:nvPr/>
          </p:nvSpPr>
          <p:spPr bwMode="auto">
            <a:xfrm>
              <a:off x="5197" y="1249"/>
              <a:ext cx="26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" name="Oval 103"/>
            <p:cNvSpPr>
              <a:spLocks noChangeArrowheads="1"/>
            </p:cNvSpPr>
            <p:nvPr/>
          </p:nvSpPr>
          <p:spPr bwMode="auto">
            <a:xfrm>
              <a:off x="4903" y="1275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8" name="Oval 104"/>
            <p:cNvSpPr>
              <a:spLocks noChangeArrowheads="1"/>
            </p:cNvSpPr>
            <p:nvPr/>
          </p:nvSpPr>
          <p:spPr bwMode="auto">
            <a:xfrm>
              <a:off x="5029" y="1275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" name="Oval 105"/>
            <p:cNvSpPr>
              <a:spLocks noChangeArrowheads="1"/>
            </p:cNvSpPr>
            <p:nvPr/>
          </p:nvSpPr>
          <p:spPr bwMode="auto">
            <a:xfrm>
              <a:off x="5140" y="1275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0" name="Oval 106"/>
            <p:cNvSpPr>
              <a:spLocks noChangeArrowheads="1"/>
            </p:cNvSpPr>
            <p:nvPr/>
          </p:nvSpPr>
          <p:spPr bwMode="auto">
            <a:xfrm>
              <a:off x="5252" y="1270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>
              <a:off x="4860" y="1340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>
              <a:off x="4982" y="1340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>
              <a:off x="5091" y="1340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>
              <a:off x="5209" y="1340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Oval 111"/>
            <p:cNvSpPr>
              <a:spLocks noChangeArrowheads="1"/>
            </p:cNvSpPr>
            <p:nvPr/>
          </p:nvSpPr>
          <p:spPr bwMode="auto">
            <a:xfrm>
              <a:off x="4843" y="1323"/>
              <a:ext cx="25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6" name="Oval 112"/>
            <p:cNvSpPr>
              <a:spLocks noChangeArrowheads="1"/>
            </p:cNvSpPr>
            <p:nvPr/>
          </p:nvSpPr>
          <p:spPr bwMode="auto">
            <a:xfrm>
              <a:off x="4969" y="1327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7" name="Oval 113"/>
            <p:cNvSpPr>
              <a:spLocks noChangeArrowheads="1"/>
            </p:cNvSpPr>
            <p:nvPr/>
          </p:nvSpPr>
          <p:spPr bwMode="auto">
            <a:xfrm>
              <a:off x="5079" y="1323"/>
              <a:ext cx="27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8" name="Oval 114"/>
            <p:cNvSpPr>
              <a:spLocks noChangeArrowheads="1"/>
            </p:cNvSpPr>
            <p:nvPr/>
          </p:nvSpPr>
          <p:spPr bwMode="auto">
            <a:xfrm>
              <a:off x="5200" y="1327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9" name="Oval 115"/>
            <p:cNvSpPr>
              <a:spLocks noChangeArrowheads="1"/>
            </p:cNvSpPr>
            <p:nvPr/>
          </p:nvSpPr>
          <p:spPr bwMode="auto">
            <a:xfrm>
              <a:off x="4907" y="1354"/>
              <a:ext cx="26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0" name="Oval 116"/>
            <p:cNvSpPr>
              <a:spLocks noChangeArrowheads="1"/>
            </p:cNvSpPr>
            <p:nvPr/>
          </p:nvSpPr>
          <p:spPr bwMode="auto">
            <a:xfrm>
              <a:off x="5033" y="1354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1" name="Oval 117"/>
            <p:cNvSpPr>
              <a:spLocks noChangeArrowheads="1"/>
            </p:cNvSpPr>
            <p:nvPr/>
          </p:nvSpPr>
          <p:spPr bwMode="auto">
            <a:xfrm>
              <a:off x="5142" y="1354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2" name="Oval 118"/>
            <p:cNvSpPr>
              <a:spLocks noChangeArrowheads="1"/>
            </p:cNvSpPr>
            <p:nvPr/>
          </p:nvSpPr>
          <p:spPr bwMode="auto">
            <a:xfrm>
              <a:off x="5254" y="1348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>
              <a:off x="4860" y="1420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>
              <a:off x="4982" y="1420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5" name="Line 121"/>
            <p:cNvSpPr>
              <a:spLocks noChangeShapeType="1"/>
            </p:cNvSpPr>
            <p:nvPr/>
          </p:nvSpPr>
          <p:spPr bwMode="auto">
            <a:xfrm>
              <a:off x="5091" y="1420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6" name="Line 122"/>
            <p:cNvSpPr>
              <a:spLocks noChangeShapeType="1"/>
            </p:cNvSpPr>
            <p:nvPr/>
          </p:nvSpPr>
          <p:spPr bwMode="auto">
            <a:xfrm>
              <a:off x="5209" y="1420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7" name="Oval 123"/>
            <p:cNvSpPr>
              <a:spLocks noChangeArrowheads="1"/>
            </p:cNvSpPr>
            <p:nvPr/>
          </p:nvSpPr>
          <p:spPr bwMode="auto">
            <a:xfrm>
              <a:off x="4843" y="1402"/>
              <a:ext cx="25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8" name="Oval 124"/>
            <p:cNvSpPr>
              <a:spLocks noChangeArrowheads="1"/>
            </p:cNvSpPr>
            <p:nvPr/>
          </p:nvSpPr>
          <p:spPr bwMode="auto">
            <a:xfrm>
              <a:off x="4969" y="1406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9" name="Oval 125"/>
            <p:cNvSpPr>
              <a:spLocks noChangeArrowheads="1"/>
            </p:cNvSpPr>
            <p:nvPr/>
          </p:nvSpPr>
          <p:spPr bwMode="auto">
            <a:xfrm>
              <a:off x="5079" y="1402"/>
              <a:ext cx="27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0" name="Oval 126"/>
            <p:cNvSpPr>
              <a:spLocks noChangeArrowheads="1"/>
            </p:cNvSpPr>
            <p:nvPr/>
          </p:nvSpPr>
          <p:spPr bwMode="auto">
            <a:xfrm>
              <a:off x="5200" y="1406"/>
              <a:ext cx="26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1" name="Oval 127"/>
            <p:cNvSpPr>
              <a:spLocks noChangeArrowheads="1"/>
            </p:cNvSpPr>
            <p:nvPr/>
          </p:nvSpPr>
          <p:spPr bwMode="auto">
            <a:xfrm>
              <a:off x="4907" y="1432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2" name="Oval 128"/>
            <p:cNvSpPr>
              <a:spLocks noChangeArrowheads="1"/>
            </p:cNvSpPr>
            <p:nvPr/>
          </p:nvSpPr>
          <p:spPr bwMode="auto">
            <a:xfrm>
              <a:off x="5033" y="1432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3" name="Oval 129"/>
            <p:cNvSpPr>
              <a:spLocks noChangeArrowheads="1"/>
            </p:cNvSpPr>
            <p:nvPr/>
          </p:nvSpPr>
          <p:spPr bwMode="auto">
            <a:xfrm>
              <a:off x="5142" y="1432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4" name="Oval 130"/>
            <p:cNvSpPr>
              <a:spLocks noChangeArrowheads="1"/>
            </p:cNvSpPr>
            <p:nvPr/>
          </p:nvSpPr>
          <p:spPr bwMode="auto">
            <a:xfrm>
              <a:off x="5254" y="1427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5" name="Line 131"/>
            <p:cNvSpPr>
              <a:spLocks noChangeShapeType="1"/>
            </p:cNvSpPr>
            <p:nvPr/>
          </p:nvSpPr>
          <p:spPr bwMode="auto">
            <a:xfrm>
              <a:off x="4860" y="1494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>
              <a:off x="4982" y="1494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5091" y="1494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8" name="Line 134"/>
            <p:cNvSpPr>
              <a:spLocks noChangeShapeType="1"/>
            </p:cNvSpPr>
            <p:nvPr/>
          </p:nvSpPr>
          <p:spPr bwMode="auto">
            <a:xfrm>
              <a:off x="5209" y="1494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9" name="Oval 135"/>
            <p:cNvSpPr>
              <a:spLocks noChangeArrowheads="1"/>
            </p:cNvSpPr>
            <p:nvPr/>
          </p:nvSpPr>
          <p:spPr bwMode="auto">
            <a:xfrm>
              <a:off x="4843" y="1479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0" name="Oval 136"/>
            <p:cNvSpPr>
              <a:spLocks noChangeArrowheads="1"/>
            </p:cNvSpPr>
            <p:nvPr/>
          </p:nvSpPr>
          <p:spPr bwMode="auto">
            <a:xfrm>
              <a:off x="4969" y="1482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1" name="Oval 137"/>
            <p:cNvSpPr>
              <a:spLocks noChangeArrowheads="1"/>
            </p:cNvSpPr>
            <p:nvPr/>
          </p:nvSpPr>
          <p:spPr bwMode="auto">
            <a:xfrm>
              <a:off x="5079" y="1479"/>
              <a:ext cx="27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2" name="Oval 138"/>
            <p:cNvSpPr>
              <a:spLocks noChangeArrowheads="1"/>
            </p:cNvSpPr>
            <p:nvPr/>
          </p:nvSpPr>
          <p:spPr bwMode="auto">
            <a:xfrm>
              <a:off x="5200" y="1482"/>
              <a:ext cx="26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3" name="Oval 139"/>
            <p:cNvSpPr>
              <a:spLocks noChangeArrowheads="1"/>
            </p:cNvSpPr>
            <p:nvPr/>
          </p:nvSpPr>
          <p:spPr bwMode="auto">
            <a:xfrm>
              <a:off x="4907" y="1508"/>
              <a:ext cx="26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4" name="Oval 140"/>
            <p:cNvSpPr>
              <a:spLocks noChangeArrowheads="1"/>
            </p:cNvSpPr>
            <p:nvPr/>
          </p:nvSpPr>
          <p:spPr bwMode="auto">
            <a:xfrm>
              <a:off x="5033" y="1508"/>
              <a:ext cx="25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5" name="Oval 141"/>
            <p:cNvSpPr>
              <a:spLocks noChangeArrowheads="1"/>
            </p:cNvSpPr>
            <p:nvPr/>
          </p:nvSpPr>
          <p:spPr bwMode="auto">
            <a:xfrm>
              <a:off x="5142" y="1508"/>
              <a:ext cx="25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6" name="Oval 142"/>
            <p:cNvSpPr>
              <a:spLocks noChangeArrowheads="1"/>
            </p:cNvSpPr>
            <p:nvPr/>
          </p:nvSpPr>
          <p:spPr bwMode="auto">
            <a:xfrm>
              <a:off x="5254" y="1504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7" name="Line 143"/>
            <p:cNvSpPr>
              <a:spLocks noChangeShapeType="1"/>
            </p:cNvSpPr>
            <p:nvPr/>
          </p:nvSpPr>
          <p:spPr bwMode="auto">
            <a:xfrm>
              <a:off x="4860" y="1577"/>
              <a:ext cx="64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8" name="Line 144"/>
            <p:cNvSpPr>
              <a:spLocks noChangeShapeType="1"/>
            </p:cNvSpPr>
            <p:nvPr/>
          </p:nvSpPr>
          <p:spPr bwMode="auto">
            <a:xfrm>
              <a:off x="4982" y="1577"/>
              <a:ext cx="64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9" name="Line 145"/>
            <p:cNvSpPr>
              <a:spLocks noChangeShapeType="1"/>
            </p:cNvSpPr>
            <p:nvPr/>
          </p:nvSpPr>
          <p:spPr bwMode="auto">
            <a:xfrm>
              <a:off x="5091" y="1577"/>
              <a:ext cx="65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0" name="Line 146"/>
            <p:cNvSpPr>
              <a:spLocks noChangeShapeType="1"/>
            </p:cNvSpPr>
            <p:nvPr/>
          </p:nvSpPr>
          <p:spPr bwMode="auto">
            <a:xfrm>
              <a:off x="5209" y="1577"/>
              <a:ext cx="64" cy="2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1" name="Oval 147"/>
            <p:cNvSpPr>
              <a:spLocks noChangeArrowheads="1"/>
            </p:cNvSpPr>
            <p:nvPr/>
          </p:nvSpPr>
          <p:spPr bwMode="auto">
            <a:xfrm>
              <a:off x="4843" y="1560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2" name="Oval 148"/>
            <p:cNvSpPr>
              <a:spLocks noChangeArrowheads="1"/>
            </p:cNvSpPr>
            <p:nvPr/>
          </p:nvSpPr>
          <p:spPr bwMode="auto">
            <a:xfrm>
              <a:off x="4969" y="1562"/>
              <a:ext cx="25" cy="26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3" name="Oval 149"/>
            <p:cNvSpPr>
              <a:spLocks noChangeArrowheads="1"/>
            </p:cNvSpPr>
            <p:nvPr/>
          </p:nvSpPr>
          <p:spPr bwMode="auto">
            <a:xfrm>
              <a:off x="5079" y="1560"/>
              <a:ext cx="27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4" name="Oval 150"/>
            <p:cNvSpPr>
              <a:spLocks noChangeArrowheads="1"/>
            </p:cNvSpPr>
            <p:nvPr/>
          </p:nvSpPr>
          <p:spPr bwMode="auto">
            <a:xfrm>
              <a:off x="5200" y="1564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5" name="Oval 151"/>
            <p:cNvSpPr>
              <a:spLocks noChangeArrowheads="1"/>
            </p:cNvSpPr>
            <p:nvPr/>
          </p:nvSpPr>
          <p:spPr bwMode="auto">
            <a:xfrm>
              <a:off x="4907" y="1589"/>
              <a:ext cx="26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6" name="Oval 152"/>
            <p:cNvSpPr>
              <a:spLocks noChangeArrowheads="1"/>
            </p:cNvSpPr>
            <p:nvPr/>
          </p:nvSpPr>
          <p:spPr bwMode="auto">
            <a:xfrm>
              <a:off x="5033" y="1589"/>
              <a:ext cx="25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7" name="Oval 153"/>
            <p:cNvSpPr>
              <a:spLocks noChangeArrowheads="1"/>
            </p:cNvSpPr>
            <p:nvPr/>
          </p:nvSpPr>
          <p:spPr bwMode="auto">
            <a:xfrm>
              <a:off x="5142" y="1589"/>
              <a:ext cx="25" cy="28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8" name="Oval 154"/>
            <p:cNvSpPr>
              <a:spLocks noChangeArrowheads="1"/>
            </p:cNvSpPr>
            <p:nvPr/>
          </p:nvSpPr>
          <p:spPr bwMode="auto">
            <a:xfrm>
              <a:off x="5254" y="1585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9" name="Line 155"/>
            <p:cNvSpPr>
              <a:spLocks noChangeShapeType="1"/>
            </p:cNvSpPr>
            <p:nvPr/>
          </p:nvSpPr>
          <p:spPr bwMode="auto">
            <a:xfrm>
              <a:off x="4861" y="1658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0" name="Line 156"/>
            <p:cNvSpPr>
              <a:spLocks noChangeShapeType="1"/>
            </p:cNvSpPr>
            <p:nvPr/>
          </p:nvSpPr>
          <p:spPr bwMode="auto">
            <a:xfrm>
              <a:off x="4984" y="1658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1" name="Line 157"/>
            <p:cNvSpPr>
              <a:spLocks noChangeShapeType="1"/>
            </p:cNvSpPr>
            <p:nvPr/>
          </p:nvSpPr>
          <p:spPr bwMode="auto">
            <a:xfrm>
              <a:off x="5093" y="1658"/>
              <a:ext cx="65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2" name="Line 158"/>
            <p:cNvSpPr>
              <a:spLocks noChangeShapeType="1"/>
            </p:cNvSpPr>
            <p:nvPr/>
          </p:nvSpPr>
          <p:spPr bwMode="auto">
            <a:xfrm>
              <a:off x="5212" y="1658"/>
              <a:ext cx="64" cy="25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3" name="Oval 159"/>
            <p:cNvSpPr>
              <a:spLocks noChangeArrowheads="1"/>
            </p:cNvSpPr>
            <p:nvPr/>
          </p:nvSpPr>
          <p:spPr bwMode="auto">
            <a:xfrm>
              <a:off x="4846" y="1642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4" name="Oval 160"/>
            <p:cNvSpPr>
              <a:spLocks noChangeArrowheads="1"/>
            </p:cNvSpPr>
            <p:nvPr/>
          </p:nvSpPr>
          <p:spPr bwMode="auto">
            <a:xfrm>
              <a:off x="4972" y="1644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5" name="Oval 161"/>
            <p:cNvSpPr>
              <a:spLocks noChangeArrowheads="1"/>
            </p:cNvSpPr>
            <p:nvPr/>
          </p:nvSpPr>
          <p:spPr bwMode="auto">
            <a:xfrm>
              <a:off x="5082" y="1642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6" name="Oval 162"/>
            <p:cNvSpPr>
              <a:spLocks noChangeArrowheads="1"/>
            </p:cNvSpPr>
            <p:nvPr/>
          </p:nvSpPr>
          <p:spPr bwMode="auto">
            <a:xfrm>
              <a:off x="5202" y="1644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7" name="Oval 163"/>
            <p:cNvSpPr>
              <a:spLocks noChangeArrowheads="1"/>
            </p:cNvSpPr>
            <p:nvPr/>
          </p:nvSpPr>
          <p:spPr bwMode="auto">
            <a:xfrm>
              <a:off x="4908" y="1672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8" name="Oval 164"/>
            <p:cNvSpPr>
              <a:spLocks noChangeArrowheads="1"/>
            </p:cNvSpPr>
            <p:nvPr/>
          </p:nvSpPr>
          <p:spPr bwMode="auto">
            <a:xfrm>
              <a:off x="5034" y="1672"/>
              <a:ext cx="26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9" name="Oval 165"/>
            <p:cNvSpPr>
              <a:spLocks noChangeArrowheads="1"/>
            </p:cNvSpPr>
            <p:nvPr/>
          </p:nvSpPr>
          <p:spPr bwMode="auto">
            <a:xfrm>
              <a:off x="5145" y="1672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0" name="Oval 166"/>
            <p:cNvSpPr>
              <a:spLocks noChangeArrowheads="1"/>
            </p:cNvSpPr>
            <p:nvPr/>
          </p:nvSpPr>
          <p:spPr bwMode="auto">
            <a:xfrm>
              <a:off x="5258" y="1666"/>
              <a:ext cx="25" cy="27"/>
            </a:xfrm>
            <a:prstGeom prst="ellipse">
              <a:avLst/>
            </a:pr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1" name="Freeform 167"/>
            <p:cNvSpPr>
              <a:spLocks noChangeArrowheads="1"/>
            </p:cNvSpPr>
            <p:nvPr/>
          </p:nvSpPr>
          <p:spPr bwMode="auto">
            <a:xfrm>
              <a:off x="5217" y="1778"/>
              <a:ext cx="47" cy="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3"/>
                </a:cxn>
                <a:cxn ang="0">
                  <a:pos x="2" y="31"/>
                </a:cxn>
                <a:cxn ang="0">
                  <a:pos x="5" y="50"/>
                </a:cxn>
                <a:cxn ang="0">
                  <a:pos x="6" y="59"/>
                </a:cxn>
                <a:cxn ang="0">
                  <a:pos x="8" y="65"/>
                </a:cxn>
                <a:cxn ang="0">
                  <a:pos x="15" y="75"/>
                </a:cxn>
                <a:cxn ang="0">
                  <a:pos x="25" y="83"/>
                </a:cxn>
                <a:cxn ang="0">
                  <a:pos x="34" y="89"/>
                </a:cxn>
                <a:cxn ang="0">
                  <a:pos x="42" y="92"/>
                </a:cxn>
              </a:cxnLst>
              <a:rect l="0" t="0" r="r" b="b"/>
              <a:pathLst>
                <a:path w="42" h="92">
                  <a:moveTo>
                    <a:pt x="0" y="0"/>
                  </a:moveTo>
                  <a:lnTo>
                    <a:pt x="0" y="6"/>
                  </a:lnTo>
                  <a:lnTo>
                    <a:pt x="2" y="13"/>
                  </a:lnTo>
                  <a:lnTo>
                    <a:pt x="2" y="31"/>
                  </a:lnTo>
                  <a:lnTo>
                    <a:pt x="5" y="50"/>
                  </a:lnTo>
                  <a:lnTo>
                    <a:pt x="6" y="59"/>
                  </a:lnTo>
                  <a:lnTo>
                    <a:pt x="8" y="65"/>
                  </a:lnTo>
                  <a:lnTo>
                    <a:pt x="15" y="75"/>
                  </a:lnTo>
                  <a:lnTo>
                    <a:pt x="25" y="83"/>
                  </a:lnTo>
                  <a:lnTo>
                    <a:pt x="34" y="89"/>
                  </a:lnTo>
                  <a:lnTo>
                    <a:pt x="42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2" name="Freeform 168"/>
            <p:cNvSpPr>
              <a:spLocks noChangeArrowheads="1"/>
            </p:cNvSpPr>
            <p:nvPr/>
          </p:nvSpPr>
          <p:spPr bwMode="auto">
            <a:xfrm>
              <a:off x="5217" y="1778"/>
              <a:ext cx="93" cy="14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76" y="3"/>
                </a:cxn>
                <a:cxn ang="0">
                  <a:pos x="65" y="7"/>
                </a:cxn>
                <a:cxn ang="0">
                  <a:pos x="53" y="12"/>
                </a:cxn>
                <a:cxn ang="0">
                  <a:pos x="42" y="13"/>
                </a:cxn>
                <a:cxn ang="0">
                  <a:pos x="31" y="12"/>
                </a:cxn>
                <a:cxn ang="0">
                  <a:pos x="19" y="7"/>
                </a:cxn>
                <a:cxn ang="0">
                  <a:pos x="9" y="3"/>
                </a:cxn>
                <a:cxn ang="0">
                  <a:pos x="0" y="0"/>
                </a:cxn>
              </a:cxnLst>
              <a:rect l="0" t="0" r="r" b="b"/>
              <a:pathLst>
                <a:path w="83" h="13">
                  <a:moveTo>
                    <a:pt x="83" y="0"/>
                  </a:moveTo>
                  <a:lnTo>
                    <a:pt x="76" y="3"/>
                  </a:lnTo>
                  <a:lnTo>
                    <a:pt x="65" y="7"/>
                  </a:lnTo>
                  <a:lnTo>
                    <a:pt x="53" y="12"/>
                  </a:lnTo>
                  <a:lnTo>
                    <a:pt x="42" y="13"/>
                  </a:lnTo>
                  <a:lnTo>
                    <a:pt x="31" y="12"/>
                  </a:lnTo>
                  <a:lnTo>
                    <a:pt x="19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3" name="Freeform 169"/>
            <p:cNvSpPr>
              <a:spLocks noChangeArrowheads="1"/>
            </p:cNvSpPr>
            <p:nvPr/>
          </p:nvSpPr>
          <p:spPr bwMode="auto">
            <a:xfrm>
              <a:off x="5265" y="1778"/>
              <a:ext cx="45" cy="10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6"/>
                </a:cxn>
                <a:cxn ang="0">
                  <a:pos x="41" y="13"/>
                </a:cxn>
                <a:cxn ang="0">
                  <a:pos x="40" y="31"/>
                </a:cxn>
                <a:cxn ang="0">
                  <a:pos x="38" y="50"/>
                </a:cxn>
                <a:cxn ang="0">
                  <a:pos x="37" y="59"/>
                </a:cxn>
                <a:cxn ang="0">
                  <a:pos x="34" y="65"/>
                </a:cxn>
                <a:cxn ang="0">
                  <a:pos x="26" y="75"/>
                </a:cxn>
                <a:cxn ang="0">
                  <a:pos x="17" y="83"/>
                </a:cxn>
                <a:cxn ang="0">
                  <a:pos x="7" y="89"/>
                </a:cxn>
                <a:cxn ang="0">
                  <a:pos x="0" y="92"/>
                </a:cxn>
              </a:cxnLst>
              <a:rect l="0" t="0" r="r" b="b"/>
              <a:pathLst>
                <a:path w="41" h="92">
                  <a:moveTo>
                    <a:pt x="41" y="0"/>
                  </a:moveTo>
                  <a:lnTo>
                    <a:pt x="41" y="6"/>
                  </a:lnTo>
                  <a:lnTo>
                    <a:pt x="41" y="13"/>
                  </a:lnTo>
                  <a:lnTo>
                    <a:pt x="40" y="31"/>
                  </a:lnTo>
                  <a:lnTo>
                    <a:pt x="38" y="50"/>
                  </a:lnTo>
                  <a:lnTo>
                    <a:pt x="37" y="59"/>
                  </a:lnTo>
                  <a:lnTo>
                    <a:pt x="34" y="65"/>
                  </a:lnTo>
                  <a:lnTo>
                    <a:pt x="26" y="75"/>
                  </a:lnTo>
                  <a:lnTo>
                    <a:pt x="17" y="83"/>
                  </a:lnTo>
                  <a:lnTo>
                    <a:pt x="7" y="89"/>
                  </a:lnTo>
                  <a:lnTo>
                    <a:pt x="0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4" name="Freeform 170"/>
            <p:cNvSpPr>
              <a:spLocks noChangeArrowheads="1"/>
            </p:cNvSpPr>
            <p:nvPr/>
          </p:nvSpPr>
          <p:spPr bwMode="auto">
            <a:xfrm>
              <a:off x="5091" y="1778"/>
              <a:ext cx="46" cy="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3"/>
                </a:cxn>
                <a:cxn ang="0">
                  <a:pos x="2" y="31"/>
                </a:cxn>
                <a:cxn ang="0">
                  <a:pos x="5" y="50"/>
                </a:cxn>
                <a:cxn ang="0">
                  <a:pos x="6" y="59"/>
                </a:cxn>
                <a:cxn ang="0">
                  <a:pos x="8" y="65"/>
                </a:cxn>
                <a:cxn ang="0">
                  <a:pos x="15" y="75"/>
                </a:cxn>
                <a:cxn ang="0">
                  <a:pos x="26" y="83"/>
                </a:cxn>
                <a:cxn ang="0">
                  <a:pos x="34" y="89"/>
                </a:cxn>
                <a:cxn ang="0">
                  <a:pos x="42" y="92"/>
                </a:cxn>
              </a:cxnLst>
              <a:rect l="0" t="0" r="r" b="b"/>
              <a:pathLst>
                <a:path w="42" h="92">
                  <a:moveTo>
                    <a:pt x="0" y="0"/>
                  </a:moveTo>
                  <a:lnTo>
                    <a:pt x="0" y="6"/>
                  </a:lnTo>
                  <a:lnTo>
                    <a:pt x="2" y="13"/>
                  </a:lnTo>
                  <a:lnTo>
                    <a:pt x="2" y="31"/>
                  </a:lnTo>
                  <a:lnTo>
                    <a:pt x="5" y="50"/>
                  </a:lnTo>
                  <a:lnTo>
                    <a:pt x="6" y="59"/>
                  </a:lnTo>
                  <a:lnTo>
                    <a:pt x="8" y="65"/>
                  </a:lnTo>
                  <a:lnTo>
                    <a:pt x="15" y="75"/>
                  </a:lnTo>
                  <a:lnTo>
                    <a:pt x="26" y="83"/>
                  </a:lnTo>
                  <a:lnTo>
                    <a:pt x="34" y="89"/>
                  </a:lnTo>
                  <a:lnTo>
                    <a:pt x="42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5" name="Freeform 171"/>
            <p:cNvSpPr>
              <a:spLocks noChangeArrowheads="1"/>
            </p:cNvSpPr>
            <p:nvPr/>
          </p:nvSpPr>
          <p:spPr bwMode="auto">
            <a:xfrm>
              <a:off x="5091" y="1778"/>
              <a:ext cx="93" cy="14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76" y="3"/>
                </a:cxn>
                <a:cxn ang="0">
                  <a:pos x="65" y="7"/>
                </a:cxn>
                <a:cxn ang="0">
                  <a:pos x="54" y="12"/>
                </a:cxn>
                <a:cxn ang="0">
                  <a:pos x="42" y="13"/>
                </a:cxn>
                <a:cxn ang="0">
                  <a:pos x="32" y="12"/>
                </a:cxn>
                <a:cxn ang="0">
                  <a:pos x="20" y="7"/>
                </a:cxn>
                <a:cxn ang="0">
                  <a:pos x="9" y="3"/>
                </a:cxn>
                <a:cxn ang="0">
                  <a:pos x="0" y="0"/>
                </a:cxn>
              </a:cxnLst>
              <a:rect l="0" t="0" r="r" b="b"/>
              <a:pathLst>
                <a:path w="83" h="13">
                  <a:moveTo>
                    <a:pt x="83" y="0"/>
                  </a:moveTo>
                  <a:lnTo>
                    <a:pt x="76" y="3"/>
                  </a:lnTo>
                  <a:lnTo>
                    <a:pt x="65" y="7"/>
                  </a:lnTo>
                  <a:lnTo>
                    <a:pt x="54" y="12"/>
                  </a:lnTo>
                  <a:lnTo>
                    <a:pt x="42" y="13"/>
                  </a:lnTo>
                  <a:lnTo>
                    <a:pt x="32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6" name="Freeform 172"/>
            <p:cNvSpPr>
              <a:spLocks noChangeArrowheads="1"/>
            </p:cNvSpPr>
            <p:nvPr/>
          </p:nvSpPr>
          <p:spPr bwMode="auto">
            <a:xfrm>
              <a:off x="5138" y="1778"/>
              <a:ext cx="46" cy="10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6"/>
                </a:cxn>
                <a:cxn ang="0">
                  <a:pos x="41" y="13"/>
                </a:cxn>
                <a:cxn ang="0">
                  <a:pos x="40" y="31"/>
                </a:cxn>
                <a:cxn ang="0">
                  <a:pos x="38" y="50"/>
                </a:cxn>
                <a:cxn ang="0">
                  <a:pos x="37" y="59"/>
                </a:cxn>
                <a:cxn ang="0">
                  <a:pos x="34" y="65"/>
                </a:cxn>
                <a:cxn ang="0">
                  <a:pos x="26" y="75"/>
                </a:cxn>
                <a:cxn ang="0">
                  <a:pos x="18" y="83"/>
                </a:cxn>
                <a:cxn ang="0">
                  <a:pos x="7" y="89"/>
                </a:cxn>
                <a:cxn ang="0">
                  <a:pos x="0" y="92"/>
                </a:cxn>
              </a:cxnLst>
              <a:rect l="0" t="0" r="r" b="b"/>
              <a:pathLst>
                <a:path w="41" h="92">
                  <a:moveTo>
                    <a:pt x="41" y="0"/>
                  </a:moveTo>
                  <a:lnTo>
                    <a:pt x="41" y="6"/>
                  </a:lnTo>
                  <a:lnTo>
                    <a:pt x="41" y="13"/>
                  </a:lnTo>
                  <a:lnTo>
                    <a:pt x="40" y="31"/>
                  </a:lnTo>
                  <a:lnTo>
                    <a:pt x="38" y="50"/>
                  </a:lnTo>
                  <a:lnTo>
                    <a:pt x="37" y="59"/>
                  </a:lnTo>
                  <a:lnTo>
                    <a:pt x="34" y="65"/>
                  </a:lnTo>
                  <a:lnTo>
                    <a:pt x="26" y="75"/>
                  </a:lnTo>
                  <a:lnTo>
                    <a:pt x="18" y="83"/>
                  </a:lnTo>
                  <a:lnTo>
                    <a:pt x="7" y="89"/>
                  </a:lnTo>
                  <a:lnTo>
                    <a:pt x="0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7" name="Freeform 173"/>
            <p:cNvSpPr>
              <a:spLocks noChangeArrowheads="1"/>
            </p:cNvSpPr>
            <p:nvPr/>
          </p:nvSpPr>
          <p:spPr bwMode="auto">
            <a:xfrm>
              <a:off x="4982" y="1778"/>
              <a:ext cx="46" cy="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3"/>
                </a:cxn>
                <a:cxn ang="0">
                  <a:pos x="2" y="31"/>
                </a:cxn>
                <a:cxn ang="0">
                  <a:pos x="3" y="50"/>
                </a:cxn>
                <a:cxn ang="0">
                  <a:pos x="5" y="59"/>
                </a:cxn>
                <a:cxn ang="0">
                  <a:pos x="8" y="65"/>
                </a:cxn>
                <a:cxn ang="0">
                  <a:pos x="15" y="75"/>
                </a:cxn>
                <a:cxn ang="0">
                  <a:pos x="24" y="83"/>
                </a:cxn>
                <a:cxn ang="0">
                  <a:pos x="34" y="89"/>
                </a:cxn>
                <a:cxn ang="0">
                  <a:pos x="42" y="92"/>
                </a:cxn>
              </a:cxnLst>
              <a:rect l="0" t="0" r="r" b="b"/>
              <a:pathLst>
                <a:path w="42" h="92">
                  <a:moveTo>
                    <a:pt x="0" y="0"/>
                  </a:moveTo>
                  <a:lnTo>
                    <a:pt x="0" y="6"/>
                  </a:lnTo>
                  <a:lnTo>
                    <a:pt x="2" y="13"/>
                  </a:lnTo>
                  <a:lnTo>
                    <a:pt x="2" y="31"/>
                  </a:lnTo>
                  <a:lnTo>
                    <a:pt x="3" y="50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5" y="75"/>
                  </a:lnTo>
                  <a:lnTo>
                    <a:pt x="24" y="83"/>
                  </a:lnTo>
                  <a:lnTo>
                    <a:pt x="34" y="89"/>
                  </a:lnTo>
                  <a:lnTo>
                    <a:pt x="42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8" name="Freeform 174"/>
            <p:cNvSpPr>
              <a:spLocks noChangeArrowheads="1"/>
            </p:cNvSpPr>
            <p:nvPr/>
          </p:nvSpPr>
          <p:spPr bwMode="auto">
            <a:xfrm>
              <a:off x="4982" y="1778"/>
              <a:ext cx="92" cy="14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74" y="3"/>
                </a:cxn>
                <a:cxn ang="0">
                  <a:pos x="64" y="7"/>
                </a:cxn>
                <a:cxn ang="0">
                  <a:pos x="52" y="12"/>
                </a:cxn>
                <a:cxn ang="0">
                  <a:pos x="40" y="13"/>
                </a:cxn>
                <a:cxn ang="0">
                  <a:pos x="30" y="12"/>
                </a:cxn>
                <a:cxn ang="0">
                  <a:pos x="18" y="7"/>
                </a:cxn>
                <a:cxn ang="0">
                  <a:pos x="9" y="3"/>
                </a:cxn>
                <a:cxn ang="0">
                  <a:pos x="0" y="0"/>
                </a:cxn>
              </a:cxnLst>
              <a:rect l="0" t="0" r="r" b="b"/>
              <a:pathLst>
                <a:path w="82" h="13">
                  <a:moveTo>
                    <a:pt x="82" y="0"/>
                  </a:moveTo>
                  <a:lnTo>
                    <a:pt x="74" y="3"/>
                  </a:lnTo>
                  <a:lnTo>
                    <a:pt x="64" y="7"/>
                  </a:lnTo>
                  <a:lnTo>
                    <a:pt x="52" y="12"/>
                  </a:lnTo>
                  <a:lnTo>
                    <a:pt x="40" y="13"/>
                  </a:lnTo>
                  <a:lnTo>
                    <a:pt x="30" y="12"/>
                  </a:lnTo>
                  <a:lnTo>
                    <a:pt x="18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9" name="Freeform 175"/>
            <p:cNvSpPr>
              <a:spLocks noChangeArrowheads="1"/>
            </p:cNvSpPr>
            <p:nvPr/>
          </p:nvSpPr>
          <p:spPr bwMode="auto">
            <a:xfrm>
              <a:off x="5029" y="1778"/>
              <a:ext cx="45" cy="107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6"/>
                </a:cxn>
                <a:cxn ang="0">
                  <a:pos x="40" y="13"/>
                </a:cxn>
                <a:cxn ang="0">
                  <a:pos x="40" y="31"/>
                </a:cxn>
                <a:cxn ang="0">
                  <a:pos x="37" y="50"/>
                </a:cxn>
                <a:cxn ang="0">
                  <a:pos x="35" y="59"/>
                </a:cxn>
                <a:cxn ang="0">
                  <a:pos x="34" y="65"/>
                </a:cxn>
                <a:cxn ang="0">
                  <a:pos x="26" y="75"/>
                </a:cxn>
                <a:cxn ang="0">
                  <a:pos x="18" y="83"/>
                </a:cxn>
                <a:cxn ang="0">
                  <a:pos x="7" y="89"/>
                </a:cxn>
                <a:cxn ang="0">
                  <a:pos x="0" y="92"/>
                </a:cxn>
              </a:cxnLst>
              <a:rect l="0" t="0" r="r" b="b"/>
              <a:pathLst>
                <a:path w="40" h="92">
                  <a:moveTo>
                    <a:pt x="40" y="0"/>
                  </a:moveTo>
                  <a:lnTo>
                    <a:pt x="40" y="6"/>
                  </a:lnTo>
                  <a:lnTo>
                    <a:pt x="40" y="13"/>
                  </a:lnTo>
                  <a:lnTo>
                    <a:pt x="40" y="31"/>
                  </a:lnTo>
                  <a:lnTo>
                    <a:pt x="37" y="50"/>
                  </a:lnTo>
                  <a:lnTo>
                    <a:pt x="35" y="59"/>
                  </a:lnTo>
                  <a:lnTo>
                    <a:pt x="34" y="65"/>
                  </a:lnTo>
                  <a:lnTo>
                    <a:pt x="26" y="75"/>
                  </a:lnTo>
                  <a:lnTo>
                    <a:pt x="18" y="83"/>
                  </a:lnTo>
                  <a:lnTo>
                    <a:pt x="7" y="89"/>
                  </a:lnTo>
                  <a:lnTo>
                    <a:pt x="0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0" name="Freeform 176"/>
            <p:cNvSpPr>
              <a:spLocks noChangeArrowheads="1"/>
            </p:cNvSpPr>
            <p:nvPr/>
          </p:nvSpPr>
          <p:spPr bwMode="auto">
            <a:xfrm>
              <a:off x="4871" y="1778"/>
              <a:ext cx="46" cy="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1" y="31"/>
                </a:cxn>
                <a:cxn ang="0">
                  <a:pos x="3" y="50"/>
                </a:cxn>
                <a:cxn ang="0">
                  <a:pos x="4" y="59"/>
                </a:cxn>
                <a:cxn ang="0">
                  <a:pos x="7" y="65"/>
                </a:cxn>
                <a:cxn ang="0">
                  <a:pos x="15" y="75"/>
                </a:cxn>
                <a:cxn ang="0">
                  <a:pos x="25" y="83"/>
                </a:cxn>
                <a:cxn ang="0">
                  <a:pos x="34" y="89"/>
                </a:cxn>
                <a:cxn ang="0">
                  <a:pos x="41" y="92"/>
                </a:cxn>
              </a:cxnLst>
              <a:rect l="0" t="0" r="r" b="b"/>
              <a:pathLst>
                <a:path w="41" h="92">
                  <a:moveTo>
                    <a:pt x="0" y="0"/>
                  </a:moveTo>
                  <a:lnTo>
                    <a:pt x="0" y="6"/>
                  </a:lnTo>
                  <a:lnTo>
                    <a:pt x="1" y="13"/>
                  </a:lnTo>
                  <a:lnTo>
                    <a:pt x="1" y="31"/>
                  </a:lnTo>
                  <a:lnTo>
                    <a:pt x="3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5" y="75"/>
                  </a:lnTo>
                  <a:lnTo>
                    <a:pt x="25" y="83"/>
                  </a:lnTo>
                  <a:lnTo>
                    <a:pt x="34" y="89"/>
                  </a:lnTo>
                  <a:lnTo>
                    <a:pt x="41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1" name="Freeform 177"/>
            <p:cNvSpPr>
              <a:spLocks noChangeArrowheads="1"/>
            </p:cNvSpPr>
            <p:nvPr/>
          </p:nvSpPr>
          <p:spPr bwMode="auto">
            <a:xfrm>
              <a:off x="4871" y="1778"/>
              <a:ext cx="94" cy="14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75" y="3"/>
                </a:cxn>
                <a:cxn ang="0">
                  <a:pos x="65" y="7"/>
                </a:cxn>
                <a:cxn ang="0">
                  <a:pos x="53" y="12"/>
                </a:cxn>
                <a:cxn ang="0">
                  <a:pos x="41" y="13"/>
                </a:cxn>
                <a:cxn ang="0">
                  <a:pos x="31" y="12"/>
                </a:cxn>
                <a:cxn ang="0">
                  <a:pos x="19" y="7"/>
                </a:cxn>
                <a:cxn ang="0">
                  <a:pos x="9" y="3"/>
                </a:cxn>
                <a:cxn ang="0">
                  <a:pos x="0" y="0"/>
                </a:cxn>
              </a:cxnLst>
              <a:rect l="0" t="0" r="r" b="b"/>
              <a:pathLst>
                <a:path w="83" h="13">
                  <a:moveTo>
                    <a:pt x="83" y="0"/>
                  </a:moveTo>
                  <a:lnTo>
                    <a:pt x="75" y="3"/>
                  </a:lnTo>
                  <a:lnTo>
                    <a:pt x="65" y="7"/>
                  </a:lnTo>
                  <a:lnTo>
                    <a:pt x="53" y="12"/>
                  </a:lnTo>
                  <a:lnTo>
                    <a:pt x="41" y="13"/>
                  </a:lnTo>
                  <a:lnTo>
                    <a:pt x="31" y="12"/>
                  </a:lnTo>
                  <a:lnTo>
                    <a:pt x="19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2" name="Freeform 178"/>
            <p:cNvSpPr>
              <a:spLocks noChangeArrowheads="1"/>
            </p:cNvSpPr>
            <p:nvPr/>
          </p:nvSpPr>
          <p:spPr bwMode="auto">
            <a:xfrm>
              <a:off x="4918" y="1778"/>
              <a:ext cx="47" cy="107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6"/>
                </a:cxn>
                <a:cxn ang="0">
                  <a:pos x="42" y="13"/>
                </a:cxn>
                <a:cxn ang="0">
                  <a:pos x="40" y="31"/>
                </a:cxn>
                <a:cxn ang="0">
                  <a:pos x="39" y="50"/>
                </a:cxn>
                <a:cxn ang="0">
                  <a:pos x="37" y="59"/>
                </a:cxn>
                <a:cxn ang="0">
                  <a:pos x="34" y="65"/>
                </a:cxn>
                <a:cxn ang="0">
                  <a:pos x="27" y="75"/>
                </a:cxn>
                <a:cxn ang="0">
                  <a:pos x="18" y="83"/>
                </a:cxn>
                <a:cxn ang="0">
                  <a:pos x="8" y="89"/>
                </a:cxn>
                <a:cxn ang="0">
                  <a:pos x="0" y="92"/>
                </a:cxn>
              </a:cxnLst>
              <a:rect l="0" t="0" r="r" b="b"/>
              <a:pathLst>
                <a:path w="42" h="92">
                  <a:moveTo>
                    <a:pt x="42" y="0"/>
                  </a:moveTo>
                  <a:lnTo>
                    <a:pt x="42" y="6"/>
                  </a:lnTo>
                  <a:lnTo>
                    <a:pt x="42" y="13"/>
                  </a:lnTo>
                  <a:lnTo>
                    <a:pt x="40" y="31"/>
                  </a:lnTo>
                  <a:lnTo>
                    <a:pt x="39" y="50"/>
                  </a:lnTo>
                  <a:lnTo>
                    <a:pt x="37" y="59"/>
                  </a:lnTo>
                  <a:lnTo>
                    <a:pt x="34" y="65"/>
                  </a:lnTo>
                  <a:lnTo>
                    <a:pt x="27" y="75"/>
                  </a:lnTo>
                  <a:lnTo>
                    <a:pt x="18" y="83"/>
                  </a:lnTo>
                  <a:lnTo>
                    <a:pt x="8" y="89"/>
                  </a:lnTo>
                  <a:lnTo>
                    <a:pt x="0" y="92"/>
                  </a:lnTo>
                </a:path>
              </a:pathLst>
            </a:custGeom>
            <a:noFill/>
            <a:ln w="64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179"/>
            <p:cNvGrpSpPr>
              <a:grpSpLocks/>
            </p:cNvGrpSpPr>
            <p:nvPr/>
          </p:nvGrpSpPr>
          <p:grpSpPr bwMode="auto">
            <a:xfrm>
              <a:off x="4488" y="1053"/>
              <a:ext cx="315" cy="35"/>
              <a:chOff x="4488" y="1053"/>
              <a:chExt cx="315" cy="35"/>
            </a:xfrm>
          </p:grpSpPr>
          <p:sp>
            <p:nvSpPr>
              <p:cNvPr id="16564" name="Line 180"/>
              <p:cNvSpPr>
                <a:spLocks noChangeShapeType="1"/>
              </p:cNvSpPr>
              <p:nvPr/>
            </p:nvSpPr>
            <p:spPr bwMode="auto">
              <a:xfrm flipH="1">
                <a:off x="4486" y="1070"/>
                <a:ext cx="317" cy="0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65" name="Freeform 181"/>
              <p:cNvSpPr>
                <a:spLocks noChangeArrowheads="1"/>
              </p:cNvSpPr>
              <p:nvPr/>
            </p:nvSpPr>
            <p:spPr bwMode="auto">
              <a:xfrm>
                <a:off x="4488" y="1053"/>
                <a:ext cx="53" cy="35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16"/>
                  </a:cxn>
                  <a:cxn ang="0">
                    <a:pos x="47" y="31"/>
                  </a:cxn>
                </a:cxnLst>
                <a:rect l="0" t="0" r="r" b="b"/>
                <a:pathLst>
                  <a:path w="47" h="31">
                    <a:moveTo>
                      <a:pt x="47" y="0"/>
                    </a:moveTo>
                    <a:lnTo>
                      <a:pt x="0" y="16"/>
                    </a:lnTo>
                    <a:lnTo>
                      <a:pt x="47" y="31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66" name="Rectangle 182"/>
            <p:cNvSpPr>
              <a:spLocks noChangeArrowheads="1"/>
            </p:cNvSpPr>
            <p:nvPr/>
          </p:nvSpPr>
          <p:spPr bwMode="auto">
            <a:xfrm>
              <a:off x="4273" y="1715"/>
              <a:ext cx="8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(a)</a:t>
              </a:r>
            </a:p>
          </p:txBody>
        </p:sp>
        <p:sp>
          <p:nvSpPr>
            <p:cNvPr id="16567" name="Rectangle 183"/>
            <p:cNvSpPr>
              <a:spLocks noChangeArrowheads="1"/>
            </p:cNvSpPr>
            <p:nvPr/>
          </p:nvSpPr>
          <p:spPr bwMode="auto">
            <a:xfrm>
              <a:off x="4255" y="2429"/>
              <a:ext cx="8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(b)</a:t>
              </a:r>
            </a:p>
          </p:txBody>
        </p:sp>
        <p:sp>
          <p:nvSpPr>
            <p:cNvPr id="16568" name="Rectangle 184"/>
            <p:cNvSpPr>
              <a:spLocks noChangeArrowheads="1"/>
            </p:cNvSpPr>
            <p:nvPr/>
          </p:nvSpPr>
          <p:spPr bwMode="auto">
            <a:xfrm>
              <a:off x="4734" y="2331"/>
              <a:ext cx="403" cy="53"/>
            </a:xfrm>
            <a:prstGeom prst="rect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9" name="Rectangle 185"/>
            <p:cNvSpPr>
              <a:spLocks noChangeArrowheads="1"/>
            </p:cNvSpPr>
            <p:nvPr/>
          </p:nvSpPr>
          <p:spPr bwMode="auto">
            <a:xfrm>
              <a:off x="4449" y="2383"/>
              <a:ext cx="967" cy="274"/>
            </a:xfrm>
            <a:prstGeom prst="rect">
              <a:avLst/>
            </a:prstGeom>
            <a:solidFill>
              <a:srgbClr val="C0C0C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70" name="Rectangle 186"/>
            <p:cNvSpPr>
              <a:spLocks noChangeArrowheads="1"/>
            </p:cNvSpPr>
            <p:nvPr/>
          </p:nvSpPr>
          <p:spPr bwMode="auto">
            <a:xfrm>
              <a:off x="4445" y="2375"/>
              <a:ext cx="356" cy="142"/>
            </a:xfrm>
            <a:prstGeom prst="rect">
              <a:avLst/>
            </a:prstGeom>
            <a:solidFill>
              <a:srgbClr val="969696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71" name="Rectangle 187"/>
            <p:cNvSpPr>
              <a:spLocks noChangeArrowheads="1"/>
            </p:cNvSpPr>
            <p:nvPr/>
          </p:nvSpPr>
          <p:spPr bwMode="auto">
            <a:xfrm>
              <a:off x="4499" y="2404"/>
              <a:ext cx="174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source</a:t>
              </a:r>
            </a:p>
          </p:txBody>
        </p:sp>
        <p:sp>
          <p:nvSpPr>
            <p:cNvPr id="16572" name="Rectangle 188"/>
            <p:cNvSpPr>
              <a:spLocks noChangeArrowheads="1"/>
            </p:cNvSpPr>
            <p:nvPr/>
          </p:nvSpPr>
          <p:spPr bwMode="auto">
            <a:xfrm>
              <a:off x="5066" y="2375"/>
              <a:ext cx="354" cy="142"/>
            </a:xfrm>
            <a:prstGeom prst="rect">
              <a:avLst/>
            </a:prstGeom>
            <a:solidFill>
              <a:srgbClr val="969696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73" name="Rectangle 189"/>
            <p:cNvSpPr>
              <a:spLocks noChangeArrowheads="1"/>
            </p:cNvSpPr>
            <p:nvPr/>
          </p:nvSpPr>
          <p:spPr bwMode="auto">
            <a:xfrm>
              <a:off x="5118" y="2405"/>
              <a:ext cx="171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  drain</a:t>
              </a:r>
            </a:p>
          </p:txBody>
        </p:sp>
        <p:sp>
          <p:nvSpPr>
            <p:cNvPr id="16574" name="Line 190"/>
            <p:cNvSpPr>
              <a:spLocks noChangeShapeType="1"/>
            </p:cNvSpPr>
            <p:nvPr/>
          </p:nvSpPr>
          <p:spPr bwMode="auto">
            <a:xfrm>
              <a:off x="4449" y="2386"/>
              <a:ext cx="0" cy="27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5" name="Line 191"/>
            <p:cNvSpPr>
              <a:spLocks noChangeShapeType="1"/>
            </p:cNvSpPr>
            <p:nvPr/>
          </p:nvSpPr>
          <p:spPr bwMode="auto">
            <a:xfrm>
              <a:off x="4449" y="2661"/>
              <a:ext cx="970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6" name="Line 192"/>
            <p:cNvSpPr>
              <a:spLocks noChangeShapeType="1"/>
            </p:cNvSpPr>
            <p:nvPr/>
          </p:nvSpPr>
          <p:spPr bwMode="auto">
            <a:xfrm>
              <a:off x="5417" y="2386"/>
              <a:ext cx="0" cy="274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7" name="Rectangle 193"/>
            <p:cNvSpPr>
              <a:spLocks noChangeArrowheads="1"/>
            </p:cNvSpPr>
            <p:nvPr/>
          </p:nvSpPr>
          <p:spPr bwMode="auto">
            <a:xfrm>
              <a:off x="5377" y="2149"/>
              <a:ext cx="307" cy="159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78" name="Rectangle 194"/>
            <p:cNvSpPr>
              <a:spLocks noChangeArrowheads="1"/>
            </p:cNvSpPr>
            <p:nvPr/>
          </p:nvSpPr>
          <p:spPr bwMode="auto">
            <a:xfrm>
              <a:off x="5427" y="2176"/>
              <a:ext cx="218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+15V</a:t>
              </a:r>
            </a:p>
          </p:txBody>
        </p:sp>
        <p:sp>
          <p:nvSpPr>
            <p:cNvPr id="16579" name="Rectangle 195"/>
            <p:cNvSpPr>
              <a:spLocks noChangeArrowheads="1"/>
            </p:cNvSpPr>
            <p:nvPr/>
          </p:nvSpPr>
          <p:spPr bwMode="auto">
            <a:xfrm>
              <a:off x="4744" y="2265"/>
              <a:ext cx="391" cy="80"/>
            </a:xfrm>
            <a:prstGeom prst="rect">
              <a:avLst/>
            </a:prstGeom>
            <a:solidFill>
              <a:srgbClr val="C0C0C0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0" name="Line 196"/>
            <p:cNvSpPr>
              <a:spLocks noChangeShapeType="1"/>
            </p:cNvSpPr>
            <p:nvPr/>
          </p:nvSpPr>
          <p:spPr bwMode="auto">
            <a:xfrm>
              <a:off x="4952" y="2215"/>
              <a:ext cx="408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1" name="Oval 197"/>
            <p:cNvSpPr>
              <a:spLocks noChangeArrowheads="1"/>
            </p:cNvSpPr>
            <p:nvPr/>
          </p:nvSpPr>
          <p:spPr bwMode="auto">
            <a:xfrm>
              <a:off x="4755" y="2277"/>
              <a:ext cx="52" cy="53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2" name="Line 198"/>
            <p:cNvSpPr>
              <a:spLocks noChangeShapeType="1"/>
            </p:cNvSpPr>
            <p:nvPr/>
          </p:nvSpPr>
          <p:spPr bwMode="auto">
            <a:xfrm>
              <a:off x="4767" y="2305"/>
              <a:ext cx="25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3" name="Oval 199"/>
            <p:cNvSpPr>
              <a:spLocks noChangeArrowheads="1"/>
            </p:cNvSpPr>
            <p:nvPr/>
          </p:nvSpPr>
          <p:spPr bwMode="auto">
            <a:xfrm>
              <a:off x="4825" y="2280"/>
              <a:ext cx="50" cy="51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4" name="Line 200"/>
            <p:cNvSpPr>
              <a:spLocks noChangeShapeType="1"/>
            </p:cNvSpPr>
            <p:nvPr/>
          </p:nvSpPr>
          <p:spPr bwMode="auto">
            <a:xfrm>
              <a:off x="4836" y="2309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5" name="Oval 201"/>
            <p:cNvSpPr>
              <a:spLocks noChangeArrowheads="1"/>
            </p:cNvSpPr>
            <p:nvPr/>
          </p:nvSpPr>
          <p:spPr bwMode="auto">
            <a:xfrm>
              <a:off x="4883" y="2280"/>
              <a:ext cx="51" cy="51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6" name="Line 202"/>
            <p:cNvSpPr>
              <a:spLocks noChangeShapeType="1"/>
            </p:cNvSpPr>
            <p:nvPr/>
          </p:nvSpPr>
          <p:spPr bwMode="auto">
            <a:xfrm>
              <a:off x="4895" y="2309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7" name="Oval 203"/>
            <p:cNvSpPr>
              <a:spLocks noChangeArrowheads="1"/>
            </p:cNvSpPr>
            <p:nvPr/>
          </p:nvSpPr>
          <p:spPr bwMode="auto">
            <a:xfrm>
              <a:off x="4945" y="2280"/>
              <a:ext cx="51" cy="51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8" name="Line 204"/>
            <p:cNvSpPr>
              <a:spLocks noChangeShapeType="1"/>
            </p:cNvSpPr>
            <p:nvPr/>
          </p:nvSpPr>
          <p:spPr bwMode="auto">
            <a:xfrm>
              <a:off x="4957" y="2309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" name="Oval 205"/>
            <p:cNvSpPr>
              <a:spLocks noChangeArrowheads="1"/>
            </p:cNvSpPr>
            <p:nvPr/>
          </p:nvSpPr>
          <p:spPr bwMode="auto">
            <a:xfrm>
              <a:off x="5011" y="2280"/>
              <a:ext cx="50" cy="51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" name="Line 206"/>
            <p:cNvSpPr>
              <a:spLocks noChangeShapeType="1"/>
            </p:cNvSpPr>
            <p:nvPr/>
          </p:nvSpPr>
          <p:spPr bwMode="auto">
            <a:xfrm>
              <a:off x="5022" y="2309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" name="Oval 207"/>
            <p:cNvSpPr>
              <a:spLocks noChangeArrowheads="1"/>
            </p:cNvSpPr>
            <p:nvPr/>
          </p:nvSpPr>
          <p:spPr bwMode="auto">
            <a:xfrm>
              <a:off x="5066" y="2277"/>
              <a:ext cx="51" cy="53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" name="Line 208"/>
            <p:cNvSpPr>
              <a:spLocks noChangeShapeType="1"/>
            </p:cNvSpPr>
            <p:nvPr/>
          </p:nvSpPr>
          <p:spPr bwMode="auto">
            <a:xfrm>
              <a:off x="5079" y="2305"/>
              <a:ext cx="23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" name="Oval 209"/>
            <p:cNvSpPr>
              <a:spLocks noChangeArrowheads="1"/>
            </p:cNvSpPr>
            <p:nvPr/>
          </p:nvSpPr>
          <p:spPr bwMode="auto">
            <a:xfrm>
              <a:off x="4858" y="2468"/>
              <a:ext cx="51" cy="52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" name="Line 210"/>
            <p:cNvSpPr>
              <a:spLocks noChangeShapeType="1"/>
            </p:cNvSpPr>
            <p:nvPr/>
          </p:nvSpPr>
          <p:spPr bwMode="auto">
            <a:xfrm>
              <a:off x="4871" y="2496"/>
              <a:ext cx="23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211"/>
            <p:cNvGrpSpPr>
              <a:grpSpLocks/>
            </p:cNvGrpSpPr>
            <p:nvPr/>
          </p:nvGrpSpPr>
          <p:grpSpPr bwMode="auto">
            <a:xfrm>
              <a:off x="4868" y="2404"/>
              <a:ext cx="33" cy="65"/>
              <a:chOff x="4868" y="2404"/>
              <a:chExt cx="33" cy="65"/>
            </a:xfrm>
          </p:grpSpPr>
          <p:sp>
            <p:nvSpPr>
              <p:cNvPr id="16596" name="Line 212"/>
              <p:cNvSpPr>
                <a:spLocks noChangeShapeType="1"/>
              </p:cNvSpPr>
              <p:nvPr/>
            </p:nvSpPr>
            <p:spPr bwMode="auto">
              <a:xfrm flipV="1">
                <a:off x="4882" y="2436"/>
                <a:ext cx="1" cy="34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7" name="Freeform 213"/>
              <p:cNvSpPr>
                <a:spLocks noChangeArrowheads="1"/>
              </p:cNvSpPr>
              <p:nvPr/>
            </p:nvSpPr>
            <p:spPr bwMode="auto">
              <a:xfrm>
                <a:off x="4868" y="2404"/>
                <a:ext cx="33" cy="36"/>
              </a:xfrm>
              <a:custGeom>
                <a:avLst/>
                <a:gdLst/>
                <a:ahLst/>
                <a:cxnLst>
                  <a:cxn ang="0">
                    <a:pos x="31" y="31"/>
                  </a:cxn>
                  <a:cxn ang="0">
                    <a:pos x="16" y="0"/>
                  </a:cxn>
                  <a:cxn ang="0">
                    <a:pos x="0" y="31"/>
                  </a:cxn>
                  <a:cxn ang="0">
                    <a:pos x="31" y="31"/>
                  </a:cxn>
                </a:cxnLst>
                <a:rect l="0" t="0" r="r" b="b"/>
                <a:pathLst>
                  <a:path w="31" h="31">
                    <a:moveTo>
                      <a:pt x="31" y="31"/>
                    </a:moveTo>
                    <a:lnTo>
                      <a:pt x="16" y="0"/>
                    </a:lnTo>
                    <a:lnTo>
                      <a:pt x="0" y="31"/>
                    </a:lnTo>
                    <a:lnTo>
                      <a:pt x="31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8" name="Oval 214"/>
            <p:cNvSpPr>
              <a:spLocks noChangeArrowheads="1"/>
            </p:cNvSpPr>
            <p:nvPr/>
          </p:nvSpPr>
          <p:spPr bwMode="auto">
            <a:xfrm>
              <a:off x="4955" y="2458"/>
              <a:ext cx="52" cy="52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9" name="Line 215"/>
            <p:cNvSpPr>
              <a:spLocks noChangeShapeType="1"/>
            </p:cNvSpPr>
            <p:nvPr/>
          </p:nvSpPr>
          <p:spPr bwMode="auto">
            <a:xfrm>
              <a:off x="4967" y="2488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216"/>
            <p:cNvGrpSpPr>
              <a:grpSpLocks/>
            </p:cNvGrpSpPr>
            <p:nvPr/>
          </p:nvGrpSpPr>
          <p:grpSpPr bwMode="auto">
            <a:xfrm>
              <a:off x="4963" y="2393"/>
              <a:ext cx="35" cy="68"/>
              <a:chOff x="4963" y="2393"/>
              <a:chExt cx="35" cy="68"/>
            </a:xfrm>
          </p:grpSpPr>
          <p:sp>
            <p:nvSpPr>
              <p:cNvPr id="16601" name="Line 217"/>
              <p:cNvSpPr>
                <a:spLocks noChangeShapeType="1"/>
              </p:cNvSpPr>
              <p:nvPr/>
            </p:nvSpPr>
            <p:spPr bwMode="auto">
              <a:xfrm flipV="1">
                <a:off x="4979" y="2426"/>
                <a:ext cx="0" cy="36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02" name="Freeform 218"/>
              <p:cNvSpPr>
                <a:spLocks noChangeArrowheads="1"/>
              </p:cNvSpPr>
              <p:nvPr/>
            </p:nvSpPr>
            <p:spPr bwMode="auto">
              <a:xfrm>
                <a:off x="4963" y="2393"/>
                <a:ext cx="35" cy="36"/>
              </a:xfrm>
              <a:custGeom>
                <a:avLst/>
                <a:gdLst/>
                <a:ahLst/>
                <a:cxnLst>
                  <a:cxn ang="0">
                    <a:pos x="31" y="31"/>
                  </a:cxn>
                  <a:cxn ang="0">
                    <a:pos x="16" y="0"/>
                  </a:cxn>
                  <a:cxn ang="0">
                    <a:pos x="0" y="31"/>
                  </a:cxn>
                  <a:cxn ang="0">
                    <a:pos x="31" y="31"/>
                  </a:cxn>
                </a:cxnLst>
                <a:rect l="0" t="0" r="r" b="b"/>
                <a:pathLst>
                  <a:path w="31" h="31">
                    <a:moveTo>
                      <a:pt x="31" y="31"/>
                    </a:moveTo>
                    <a:lnTo>
                      <a:pt x="16" y="0"/>
                    </a:lnTo>
                    <a:lnTo>
                      <a:pt x="0" y="31"/>
                    </a:lnTo>
                    <a:lnTo>
                      <a:pt x="31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9"/>
            <p:cNvGrpSpPr>
              <a:grpSpLocks/>
            </p:cNvGrpSpPr>
            <p:nvPr/>
          </p:nvGrpSpPr>
          <p:grpSpPr bwMode="auto">
            <a:xfrm>
              <a:off x="3686" y="1384"/>
              <a:ext cx="354" cy="141"/>
              <a:chOff x="3686" y="1384"/>
              <a:chExt cx="354" cy="141"/>
            </a:xfrm>
          </p:grpSpPr>
          <p:grpSp>
            <p:nvGrpSpPr>
              <p:cNvPr id="17" name="Group 220"/>
              <p:cNvGrpSpPr>
                <a:grpSpLocks/>
              </p:cNvGrpSpPr>
              <p:nvPr/>
            </p:nvGrpSpPr>
            <p:grpSpPr bwMode="auto">
              <a:xfrm>
                <a:off x="3686" y="1384"/>
                <a:ext cx="354" cy="141"/>
                <a:chOff x="3686" y="1384"/>
                <a:chExt cx="354" cy="141"/>
              </a:xfrm>
            </p:grpSpPr>
            <p:sp>
              <p:nvSpPr>
                <p:cNvPr id="16605" name="Rectangle 221"/>
                <p:cNvSpPr>
                  <a:spLocks noChangeArrowheads="1"/>
                </p:cNvSpPr>
                <p:nvPr/>
              </p:nvSpPr>
              <p:spPr bwMode="auto">
                <a:xfrm>
                  <a:off x="3686" y="1384"/>
                  <a:ext cx="353" cy="138"/>
                </a:xfrm>
                <a:prstGeom prst="rect">
                  <a:avLst/>
                </a:prstGeom>
                <a:solidFill>
                  <a:srgbClr val="969696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06" name="Rectangle 222"/>
                <p:cNvSpPr>
                  <a:spLocks noChangeArrowheads="1"/>
                </p:cNvSpPr>
                <p:nvPr/>
              </p:nvSpPr>
              <p:spPr bwMode="auto">
                <a:xfrm>
                  <a:off x="3686" y="1384"/>
                  <a:ext cx="353" cy="138"/>
                </a:xfrm>
                <a:prstGeom prst="rect">
                  <a:avLst/>
                </a:prstGeom>
                <a:solidFill>
                  <a:srgbClr val="969696"/>
                </a:solidFill>
                <a:ln w="9525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07" name="Rectangle 223"/>
                <p:cNvSpPr>
                  <a:spLocks noChangeArrowheads="1"/>
                </p:cNvSpPr>
                <p:nvPr/>
              </p:nvSpPr>
              <p:spPr bwMode="auto">
                <a:xfrm>
                  <a:off x="3686" y="1384"/>
                  <a:ext cx="354" cy="14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08" name="Rectangle 224"/>
                <p:cNvSpPr>
                  <a:spLocks noChangeArrowheads="1"/>
                </p:cNvSpPr>
                <p:nvPr/>
              </p:nvSpPr>
              <p:spPr bwMode="auto">
                <a:xfrm>
                  <a:off x="3686" y="1384"/>
                  <a:ext cx="353" cy="138"/>
                </a:xfrm>
                <a:prstGeom prst="rect">
                  <a:avLst/>
                </a:prstGeom>
                <a:solidFill>
                  <a:srgbClr val="969696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09" name="Rectangle 225"/>
              <p:cNvSpPr>
                <a:spLocks noChangeArrowheads="1"/>
              </p:cNvSpPr>
              <p:nvPr/>
            </p:nvSpPr>
            <p:spPr bwMode="auto">
              <a:xfrm>
                <a:off x="3686" y="1384"/>
                <a:ext cx="354" cy="141"/>
              </a:xfrm>
              <a:prstGeom prst="rect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10" name="Rectangle 226"/>
            <p:cNvSpPr>
              <a:spLocks noChangeArrowheads="1"/>
            </p:cNvSpPr>
            <p:nvPr/>
          </p:nvSpPr>
          <p:spPr bwMode="auto">
            <a:xfrm>
              <a:off x="3739" y="1413"/>
              <a:ext cx="189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 source</a:t>
              </a:r>
            </a:p>
          </p:txBody>
        </p:sp>
        <p:grpSp>
          <p:nvGrpSpPr>
            <p:cNvPr id="18" name="Group 227"/>
            <p:cNvGrpSpPr>
              <a:grpSpLocks/>
            </p:cNvGrpSpPr>
            <p:nvPr/>
          </p:nvGrpSpPr>
          <p:grpSpPr bwMode="auto">
            <a:xfrm>
              <a:off x="4297" y="1378"/>
              <a:ext cx="355" cy="143"/>
              <a:chOff x="4297" y="1378"/>
              <a:chExt cx="355" cy="143"/>
            </a:xfrm>
          </p:grpSpPr>
          <p:grpSp>
            <p:nvGrpSpPr>
              <p:cNvPr id="19" name="Group 228"/>
              <p:cNvGrpSpPr>
                <a:grpSpLocks/>
              </p:cNvGrpSpPr>
              <p:nvPr/>
            </p:nvGrpSpPr>
            <p:grpSpPr bwMode="auto">
              <a:xfrm>
                <a:off x="4297" y="1378"/>
                <a:ext cx="354" cy="143"/>
                <a:chOff x="4297" y="1378"/>
                <a:chExt cx="354" cy="143"/>
              </a:xfrm>
            </p:grpSpPr>
            <p:sp>
              <p:nvSpPr>
                <p:cNvPr id="16613" name="Rectangle 229"/>
                <p:cNvSpPr>
                  <a:spLocks noChangeArrowheads="1"/>
                </p:cNvSpPr>
                <p:nvPr/>
              </p:nvSpPr>
              <p:spPr bwMode="auto">
                <a:xfrm>
                  <a:off x="4297" y="1378"/>
                  <a:ext cx="352" cy="140"/>
                </a:xfrm>
                <a:prstGeom prst="rect">
                  <a:avLst/>
                </a:prstGeom>
                <a:solidFill>
                  <a:srgbClr val="969696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14" name="Rectangle 230"/>
                <p:cNvSpPr>
                  <a:spLocks noChangeArrowheads="1"/>
                </p:cNvSpPr>
                <p:nvPr/>
              </p:nvSpPr>
              <p:spPr bwMode="auto">
                <a:xfrm>
                  <a:off x="4297" y="1378"/>
                  <a:ext cx="352" cy="140"/>
                </a:xfrm>
                <a:prstGeom prst="rect">
                  <a:avLst/>
                </a:prstGeom>
                <a:solidFill>
                  <a:srgbClr val="969696"/>
                </a:solidFill>
                <a:ln w="9525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15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97" y="1378"/>
                  <a:ext cx="354" cy="143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16" name="Rectangle 232"/>
                <p:cNvSpPr>
                  <a:spLocks noChangeArrowheads="1"/>
                </p:cNvSpPr>
                <p:nvPr/>
              </p:nvSpPr>
              <p:spPr bwMode="auto">
                <a:xfrm>
                  <a:off x="4297" y="1378"/>
                  <a:ext cx="352" cy="140"/>
                </a:xfrm>
                <a:prstGeom prst="rect">
                  <a:avLst/>
                </a:prstGeom>
                <a:solidFill>
                  <a:srgbClr val="969696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17" name="Rectangle 233"/>
              <p:cNvSpPr>
                <a:spLocks noChangeArrowheads="1"/>
              </p:cNvSpPr>
              <p:nvPr/>
            </p:nvSpPr>
            <p:spPr bwMode="auto">
              <a:xfrm>
                <a:off x="4297" y="1378"/>
                <a:ext cx="355" cy="143"/>
              </a:xfrm>
              <a:prstGeom prst="rect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18" name="Rectangle 234"/>
            <p:cNvSpPr>
              <a:spLocks noChangeArrowheads="1"/>
            </p:cNvSpPr>
            <p:nvPr/>
          </p:nvSpPr>
          <p:spPr bwMode="auto">
            <a:xfrm>
              <a:off x="4351" y="1409"/>
              <a:ext cx="157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 drain</a:t>
              </a:r>
            </a:p>
          </p:txBody>
        </p:sp>
        <p:sp>
          <p:nvSpPr>
            <p:cNvPr id="16619" name="Line 235"/>
            <p:cNvSpPr>
              <a:spLocks noChangeShapeType="1"/>
            </p:cNvSpPr>
            <p:nvPr/>
          </p:nvSpPr>
          <p:spPr bwMode="auto">
            <a:xfrm>
              <a:off x="3685" y="1384"/>
              <a:ext cx="0" cy="272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20" name="Line 236"/>
            <p:cNvSpPr>
              <a:spLocks noChangeShapeType="1"/>
            </p:cNvSpPr>
            <p:nvPr/>
          </p:nvSpPr>
          <p:spPr bwMode="auto">
            <a:xfrm>
              <a:off x="3685" y="1657"/>
              <a:ext cx="971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21" name="Line 237"/>
            <p:cNvSpPr>
              <a:spLocks noChangeShapeType="1"/>
            </p:cNvSpPr>
            <p:nvPr/>
          </p:nvSpPr>
          <p:spPr bwMode="auto">
            <a:xfrm>
              <a:off x="4654" y="1384"/>
              <a:ext cx="0" cy="272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238"/>
            <p:cNvGrpSpPr>
              <a:grpSpLocks/>
            </p:cNvGrpSpPr>
            <p:nvPr/>
          </p:nvGrpSpPr>
          <p:grpSpPr bwMode="auto">
            <a:xfrm>
              <a:off x="4133" y="1388"/>
              <a:ext cx="51" cy="55"/>
              <a:chOff x="4133" y="1388"/>
              <a:chExt cx="51" cy="55"/>
            </a:xfrm>
          </p:grpSpPr>
          <p:grpSp>
            <p:nvGrpSpPr>
              <p:cNvPr id="21" name="Group 239"/>
              <p:cNvGrpSpPr>
                <a:grpSpLocks/>
              </p:cNvGrpSpPr>
              <p:nvPr/>
            </p:nvGrpSpPr>
            <p:grpSpPr bwMode="auto">
              <a:xfrm>
                <a:off x="4133" y="1388"/>
                <a:ext cx="51" cy="55"/>
                <a:chOff x="4133" y="1388"/>
                <a:chExt cx="51" cy="55"/>
              </a:xfrm>
            </p:grpSpPr>
            <p:sp>
              <p:nvSpPr>
                <p:cNvPr id="16624" name="Rectangle 240"/>
                <p:cNvSpPr>
                  <a:spLocks noChangeArrowheads="1"/>
                </p:cNvSpPr>
                <p:nvPr/>
              </p:nvSpPr>
              <p:spPr bwMode="auto">
                <a:xfrm>
                  <a:off x="4133" y="1388"/>
                  <a:ext cx="51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25" name="Freeform 241"/>
                <p:cNvSpPr>
                  <a:spLocks noChangeArrowheads="1"/>
                </p:cNvSpPr>
                <p:nvPr/>
              </p:nvSpPr>
              <p:spPr bwMode="auto">
                <a:xfrm>
                  <a:off x="4133" y="1388"/>
                  <a:ext cx="48" cy="51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3" y="2"/>
                    </a:cxn>
                    <a:cxn ang="0">
                      <a:pos x="6" y="7"/>
                    </a:cxn>
                    <a:cxn ang="0">
                      <a:pos x="1" y="13"/>
                    </a:cxn>
                    <a:cxn ang="0">
                      <a:pos x="0" y="22"/>
                    </a:cxn>
                    <a:cxn ang="0">
                      <a:pos x="1" y="31"/>
                    </a:cxn>
                    <a:cxn ang="0">
                      <a:pos x="6" y="38"/>
                    </a:cxn>
                    <a:cxn ang="0">
                      <a:pos x="13" y="43"/>
                    </a:cxn>
                    <a:cxn ang="0">
                      <a:pos x="22" y="44"/>
                    </a:cxn>
                    <a:cxn ang="0">
                      <a:pos x="31" y="43"/>
                    </a:cxn>
                    <a:cxn ang="0">
                      <a:pos x="38" y="38"/>
                    </a:cxn>
                    <a:cxn ang="0">
                      <a:pos x="43" y="31"/>
                    </a:cxn>
                    <a:cxn ang="0">
                      <a:pos x="44" y="22"/>
                    </a:cxn>
                    <a:cxn ang="0">
                      <a:pos x="43" y="13"/>
                    </a:cxn>
                    <a:cxn ang="0">
                      <a:pos x="38" y="7"/>
                    </a:cxn>
                    <a:cxn ang="0">
                      <a:pos x="31" y="2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44" h="44">
                      <a:moveTo>
                        <a:pt x="22" y="0"/>
                      </a:moveTo>
                      <a:lnTo>
                        <a:pt x="13" y="2"/>
                      </a:lnTo>
                      <a:lnTo>
                        <a:pt x="6" y="7"/>
                      </a:lnTo>
                      <a:lnTo>
                        <a:pt x="1" y="13"/>
                      </a:lnTo>
                      <a:lnTo>
                        <a:pt x="0" y="22"/>
                      </a:lnTo>
                      <a:lnTo>
                        <a:pt x="1" y="31"/>
                      </a:lnTo>
                      <a:lnTo>
                        <a:pt x="6" y="38"/>
                      </a:lnTo>
                      <a:lnTo>
                        <a:pt x="13" y="43"/>
                      </a:lnTo>
                      <a:lnTo>
                        <a:pt x="22" y="44"/>
                      </a:lnTo>
                      <a:lnTo>
                        <a:pt x="31" y="43"/>
                      </a:lnTo>
                      <a:lnTo>
                        <a:pt x="38" y="38"/>
                      </a:lnTo>
                      <a:lnTo>
                        <a:pt x="43" y="31"/>
                      </a:lnTo>
                      <a:lnTo>
                        <a:pt x="44" y="22"/>
                      </a:lnTo>
                      <a:lnTo>
                        <a:pt x="43" y="13"/>
                      </a:lnTo>
                      <a:lnTo>
                        <a:pt x="38" y="7"/>
                      </a:lnTo>
                      <a:lnTo>
                        <a:pt x="31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26" name="Oval 242"/>
                <p:cNvSpPr>
                  <a:spLocks noChangeArrowheads="1"/>
                </p:cNvSpPr>
                <p:nvPr/>
              </p:nvSpPr>
              <p:spPr bwMode="auto">
                <a:xfrm>
                  <a:off x="4133" y="1388"/>
                  <a:ext cx="50" cy="53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27" name="Rectangle 243"/>
                <p:cNvSpPr>
                  <a:spLocks noChangeArrowheads="1"/>
                </p:cNvSpPr>
                <p:nvPr/>
              </p:nvSpPr>
              <p:spPr bwMode="auto">
                <a:xfrm>
                  <a:off x="4133" y="1388"/>
                  <a:ext cx="51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28" name="Oval 244"/>
              <p:cNvSpPr>
                <a:spLocks noChangeArrowheads="1"/>
              </p:cNvSpPr>
              <p:nvPr/>
            </p:nvSpPr>
            <p:spPr bwMode="auto">
              <a:xfrm>
                <a:off x="4133" y="1388"/>
                <a:ext cx="50" cy="53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29" name="Line 245"/>
            <p:cNvSpPr>
              <a:spLocks noChangeShapeType="1"/>
            </p:cNvSpPr>
            <p:nvPr/>
          </p:nvSpPr>
          <p:spPr bwMode="auto">
            <a:xfrm>
              <a:off x="4144" y="1418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46"/>
            <p:cNvGrpSpPr>
              <a:grpSpLocks/>
            </p:cNvGrpSpPr>
            <p:nvPr/>
          </p:nvGrpSpPr>
          <p:grpSpPr bwMode="auto">
            <a:xfrm>
              <a:off x="4158" y="1453"/>
              <a:ext cx="50" cy="53"/>
              <a:chOff x="4158" y="1453"/>
              <a:chExt cx="50" cy="53"/>
            </a:xfrm>
          </p:grpSpPr>
          <p:grpSp>
            <p:nvGrpSpPr>
              <p:cNvPr id="23" name="Group 247"/>
              <p:cNvGrpSpPr>
                <a:grpSpLocks/>
              </p:cNvGrpSpPr>
              <p:nvPr/>
            </p:nvGrpSpPr>
            <p:grpSpPr bwMode="auto">
              <a:xfrm>
                <a:off x="4158" y="1453"/>
                <a:ext cx="50" cy="53"/>
                <a:chOff x="4158" y="1453"/>
                <a:chExt cx="50" cy="53"/>
              </a:xfrm>
            </p:grpSpPr>
            <p:sp>
              <p:nvSpPr>
                <p:cNvPr id="16632" name="Rectangle 248"/>
                <p:cNvSpPr>
                  <a:spLocks noChangeArrowheads="1"/>
                </p:cNvSpPr>
                <p:nvPr/>
              </p:nvSpPr>
              <p:spPr bwMode="auto">
                <a:xfrm>
                  <a:off x="4158" y="1453"/>
                  <a:ext cx="50" cy="53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33" name="Freeform 249"/>
                <p:cNvSpPr>
                  <a:spLocks noChangeArrowheads="1"/>
                </p:cNvSpPr>
                <p:nvPr/>
              </p:nvSpPr>
              <p:spPr bwMode="auto">
                <a:xfrm>
                  <a:off x="4158" y="1453"/>
                  <a:ext cx="47" cy="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2" y="1"/>
                    </a:cxn>
                    <a:cxn ang="0">
                      <a:pos x="6" y="7"/>
                    </a:cxn>
                    <a:cxn ang="0">
                      <a:pos x="2" y="13"/>
                    </a:cxn>
                    <a:cxn ang="0">
                      <a:pos x="0" y="22"/>
                    </a:cxn>
                    <a:cxn ang="0">
                      <a:pos x="2" y="31"/>
                    </a:cxn>
                    <a:cxn ang="0">
                      <a:pos x="6" y="38"/>
                    </a:cxn>
                    <a:cxn ang="0">
                      <a:pos x="12" y="43"/>
                    </a:cxn>
                    <a:cxn ang="0">
                      <a:pos x="21" y="44"/>
                    </a:cxn>
                    <a:cxn ang="0">
                      <a:pos x="30" y="43"/>
                    </a:cxn>
                    <a:cxn ang="0">
                      <a:pos x="37" y="38"/>
                    </a:cxn>
                    <a:cxn ang="0">
                      <a:pos x="42" y="31"/>
                    </a:cxn>
                    <a:cxn ang="0">
                      <a:pos x="43" y="22"/>
                    </a:cxn>
                    <a:cxn ang="0">
                      <a:pos x="42" y="13"/>
                    </a:cxn>
                    <a:cxn ang="0">
                      <a:pos x="37" y="7"/>
                    </a:cxn>
                    <a:cxn ang="0">
                      <a:pos x="30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3" h="44">
                      <a:moveTo>
                        <a:pt x="21" y="0"/>
                      </a:moveTo>
                      <a:lnTo>
                        <a:pt x="12" y="1"/>
                      </a:lnTo>
                      <a:lnTo>
                        <a:pt x="6" y="7"/>
                      </a:lnTo>
                      <a:lnTo>
                        <a:pt x="2" y="13"/>
                      </a:lnTo>
                      <a:lnTo>
                        <a:pt x="0" y="22"/>
                      </a:lnTo>
                      <a:lnTo>
                        <a:pt x="2" y="31"/>
                      </a:lnTo>
                      <a:lnTo>
                        <a:pt x="6" y="38"/>
                      </a:lnTo>
                      <a:lnTo>
                        <a:pt x="12" y="43"/>
                      </a:lnTo>
                      <a:lnTo>
                        <a:pt x="21" y="44"/>
                      </a:lnTo>
                      <a:lnTo>
                        <a:pt x="30" y="43"/>
                      </a:lnTo>
                      <a:lnTo>
                        <a:pt x="37" y="38"/>
                      </a:lnTo>
                      <a:lnTo>
                        <a:pt x="42" y="31"/>
                      </a:lnTo>
                      <a:lnTo>
                        <a:pt x="43" y="22"/>
                      </a:lnTo>
                      <a:lnTo>
                        <a:pt x="42" y="13"/>
                      </a:lnTo>
                      <a:lnTo>
                        <a:pt x="37" y="7"/>
                      </a:lnTo>
                      <a:lnTo>
                        <a:pt x="30" y="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34" name="Oval 250"/>
                <p:cNvSpPr>
                  <a:spLocks noChangeArrowheads="1"/>
                </p:cNvSpPr>
                <p:nvPr/>
              </p:nvSpPr>
              <p:spPr bwMode="auto">
                <a:xfrm>
                  <a:off x="4158" y="1453"/>
                  <a:ext cx="48" cy="53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35" name="Rectangle 251"/>
                <p:cNvSpPr>
                  <a:spLocks noChangeArrowheads="1"/>
                </p:cNvSpPr>
                <p:nvPr/>
              </p:nvSpPr>
              <p:spPr bwMode="auto">
                <a:xfrm>
                  <a:off x="4158" y="1453"/>
                  <a:ext cx="50" cy="53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36" name="Oval 252"/>
              <p:cNvSpPr>
                <a:spLocks noChangeArrowheads="1"/>
              </p:cNvSpPr>
              <p:nvPr/>
            </p:nvSpPr>
            <p:spPr bwMode="auto">
              <a:xfrm>
                <a:off x="4158" y="1453"/>
                <a:ext cx="48" cy="53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37" name="Line 253"/>
            <p:cNvSpPr>
              <a:spLocks noChangeShapeType="1"/>
            </p:cNvSpPr>
            <p:nvPr/>
          </p:nvSpPr>
          <p:spPr bwMode="auto">
            <a:xfrm>
              <a:off x="4169" y="1482"/>
              <a:ext cx="25" cy="1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254"/>
            <p:cNvGrpSpPr>
              <a:grpSpLocks/>
            </p:cNvGrpSpPr>
            <p:nvPr/>
          </p:nvGrpSpPr>
          <p:grpSpPr bwMode="auto">
            <a:xfrm>
              <a:off x="4217" y="1399"/>
              <a:ext cx="51" cy="53"/>
              <a:chOff x="4217" y="1399"/>
              <a:chExt cx="51" cy="53"/>
            </a:xfrm>
          </p:grpSpPr>
          <p:grpSp>
            <p:nvGrpSpPr>
              <p:cNvPr id="25" name="Group 255"/>
              <p:cNvGrpSpPr>
                <a:grpSpLocks/>
              </p:cNvGrpSpPr>
              <p:nvPr/>
            </p:nvGrpSpPr>
            <p:grpSpPr bwMode="auto">
              <a:xfrm>
                <a:off x="4217" y="1399"/>
                <a:ext cx="51" cy="53"/>
                <a:chOff x="4217" y="1399"/>
                <a:chExt cx="51" cy="53"/>
              </a:xfrm>
            </p:grpSpPr>
            <p:sp>
              <p:nvSpPr>
                <p:cNvPr id="16640" name="Rectangle 256"/>
                <p:cNvSpPr>
                  <a:spLocks noChangeArrowheads="1"/>
                </p:cNvSpPr>
                <p:nvPr/>
              </p:nvSpPr>
              <p:spPr bwMode="auto">
                <a:xfrm>
                  <a:off x="4217" y="1399"/>
                  <a:ext cx="51" cy="53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1" name="Freeform 257"/>
                <p:cNvSpPr>
                  <a:spLocks noChangeArrowheads="1"/>
                </p:cNvSpPr>
                <p:nvPr/>
              </p:nvSpPr>
              <p:spPr bwMode="auto">
                <a:xfrm>
                  <a:off x="4217" y="1399"/>
                  <a:ext cx="48" cy="5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3" y="1"/>
                    </a:cxn>
                    <a:cxn ang="0">
                      <a:pos x="6" y="6"/>
                    </a:cxn>
                    <a:cxn ang="0">
                      <a:pos x="1" y="13"/>
                    </a:cxn>
                    <a:cxn ang="0">
                      <a:pos x="0" y="22"/>
                    </a:cxn>
                    <a:cxn ang="0">
                      <a:pos x="1" y="31"/>
                    </a:cxn>
                    <a:cxn ang="0">
                      <a:pos x="6" y="38"/>
                    </a:cxn>
                    <a:cxn ang="0">
                      <a:pos x="13" y="43"/>
                    </a:cxn>
                    <a:cxn ang="0">
                      <a:pos x="22" y="44"/>
                    </a:cxn>
                    <a:cxn ang="0">
                      <a:pos x="31" y="43"/>
                    </a:cxn>
                    <a:cxn ang="0">
                      <a:pos x="38" y="38"/>
                    </a:cxn>
                    <a:cxn ang="0">
                      <a:pos x="43" y="31"/>
                    </a:cxn>
                    <a:cxn ang="0">
                      <a:pos x="44" y="22"/>
                    </a:cxn>
                    <a:cxn ang="0">
                      <a:pos x="43" y="13"/>
                    </a:cxn>
                    <a:cxn ang="0">
                      <a:pos x="38" y="6"/>
                    </a:cxn>
                    <a:cxn ang="0">
                      <a:pos x="31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44" h="44">
                      <a:moveTo>
                        <a:pt x="22" y="0"/>
                      </a:moveTo>
                      <a:lnTo>
                        <a:pt x="13" y="1"/>
                      </a:lnTo>
                      <a:lnTo>
                        <a:pt x="6" y="6"/>
                      </a:lnTo>
                      <a:lnTo>
                        <a:pt x="1" y="13"/>
                      </a:lnTo>
                      <a:lnTo>
                        <a:pt x="0" y="22"/>
                      </a:lnTo>
                      <a:lnTo>
                        <a:pt x="1" y="31"/>
                      </a:lnTo>
                      <a:lnTo>
                        <a:pt x="6" y="38"/>
                      </a:lnTo>
                      <a:lnTo>
                        <a:pt x="13" y="43"/>
                      </a:lnTo>
                      <a:lnTo>
                        <a:pt x="22" y="44"/>
                      </a:lnTo>
                      <a:lnTo>
                        <a:pt x="31" y="43"/>
                      </a:lnTo>
                      <a:lnTo>
                        <a:pt x="38" y="38"/>
                      </a:lnTo>
                      <a:lnTo>
                        <a:pt x="43" y="31"/>
                      </a:lnTo>
                      <a:lnTo>
                        <a:pt x="44" y="22"/>
                      </a:lnTo>
                      <a:lnTo>
                        <a:pt x="43" y="13"/>
                      </a:lnTo>
                      <a:lnTo>
                        <a:pt x="38" y="6"/>
                      </a:lnTo>
                      <a:lnTo>
                        <a:pt x="31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2" name="Oval 258"/>
                <p:cNvSpPr>
                  <a:spLocks noChangeArrowheads="1"/>
                </p:cNvSpPr>
                <p:nvPr/>
              </p:nvSpPr>
              <p:spPr bwMode="auto">
                <a:xfrm>
                  <a:off x="4217" y="1399"/>
                  <a:ext cx="50" cy="53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3" name="Rectangle 259"/>
                <p:cNvSpPr>
                  <a:spLocks noChangeArrowheads="1"/>
                </p:cNvSpPr>
                <p:nvPr/>
              </p:nvSpPr>
              <p:spPr bwMode="auto">
                <a:xfrm>
                  <a:off x="4217" y="1399"/>
                  <a:ext cx="51" cy="53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44" name="Oval 260"/>
              <p:cNvSpPr>
                <a:spLocks noChangeArrowheads="1"/>
              </p:cNvSpPr>
              <p:nvPr/>
            </p:nvSpPr>
            <p:spPr bwMode="auto">
              <a:xfrm>
                <a:off x="4217" y="1399"/>
                <a:ext cx="50" cy="53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45" name="Line 261"/>
            <p:cNvSpPr>
              <a:spLocks noChangeShapeType="1"/>
            </p:cNvSpPr>
            <p:nvPr/>
          </p:nvSpPr>
          <p:spPr bwMode="auto">
            <a:xfrm>
              <a:off x="4228" y="1427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262"/>
            <p:cNvGrpSpPr>
              <a:grpSpLocks/>
            </p:cNvGrpSpPr>
            <p:nvPr/>
          </p:nvGrpSpPr>
          <p:grpSpPr bwMode="auto">
            <a:xfrm>
              <a:off x="4217" y="1475"/>
              <a:ext cx="51" cy="55"/>
              <a:chOff x="4217" y="1475"/>
              <a:chExt cx="51" cy="55"/>
            </a:xfrm>
          </p:grpSpPr>
          <p:grpSp>
            <p:nvGrpSpPr>
              <p:cNvPr id="27" name="Group 263"/>
              <p:cNvGrpSpPr>
                <a:grpSpLocks/>
              </p:cNvGrpSpPr>
              <p:nvPr/>
            </p:nvGrpSpPr>
            <p:grpSpPr bwMode="auto">
              <a:xfrm>
                <a:off x="4217" y="1475"/>
                <a:ext cx="51" cy="55"/>
                <a:chOff x="4217" y="1475"/>
                <a:chExt cx="51" cy="55"/>
              </a:xfrm>
            </p:grpSpPr>
            <p:sp>
              <p:nvSpPr>
                <p:cNvPr id="16648" name="Rectangle 264"/>
                <p:cNvSpPr>
                  <a:spLocks noChangeArrowheads="1"/>
                </p:cNvSpPr>
                <p:nvPr/>
              </p:nvSpPr>
              <p:spPr bwMode="auto">
                <a:xfrm>
                  <a:off x="4217" y="1475"/>
                  <a:ext cx="51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9" name="Freeform 265"/>
                <p:cNvSpPr>
                  <a:spLocks noChangeArrowheads="1"/>
                </p:cNvSpPr>
                <p:nvPr/>
              </p:nvSpPr>
              <p:spPr bwMode="auto">
                <a:xfrm>
                  <a:off x="4217" y="1475"/>
                  <a:ext cx="48" cy="51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3" y="1"/>
                    </a:cxn>
                    <a:cxn ang="0">
                      <a:pos x="6" y="7"/>
                    </a:cxn>
                    <a:cxn ang="0">
                      <a:pos x="1" y="13"/>
                    </a:cxn>
                    <a:cxn ang="0">
                      <a:pos x="0" y="22"/>
                    </a:cxn>
                    <a:cxn ang="0">
                      <a:pos x="1" y="31"/>
                    </a:cxn>
                    <a:cxn ang="0">
                      <a:pos x="6" y="38"/>
                    </a:cxn>
                    <a:cxn ang="0">
                      <a:pos x="13" y="43"/>
                    </a:cxn>
                    <a:cxn ang="0">
                      <a:pos x="22" y="44"/>
                    </a:cxn>
                    <a:cxn ang="0">
                      <a:pos x="31" y="43"/>
                    </a:cxn>
                    <a:cxn ang="0">
                      <a:pos x="38" y="38"/>
                    </a:cxn>
                    <a:cxn ang="0">
                      <a:pos x="43" y="31"/>
                    </a:cxn>
                    <a:cxn ang="0">
                      <a:pos x="44" y="22"/>
                    </a:cxn>
                    <a:cxn ang="0">
                      <a:pos x="43" y="13"/>
                    </a:cxn>
                    <a:cxn ang="0">
                      <a:pos x="38" y="7"/>
                    </a:cxn>
                    <a:cxn ang="0">
                      <a:pos x="31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44" h="44">
                      <a:moveTo>
                        <a:pt x="22" y="0"/>
                      </a:moveTo>
                      <a:lnTo>
                        <a:pt x="13" y="1"/>
                      </a:lnTo>
                      <a:lnTo>
                        <a:pt x="6" y="7"/>
                      </a:lnTo>
                      <a:lnTo>
                        <a:pt x="1" y="13"/>
                      </a:lnTo>
                      <a:lnTo>
                        <a:pt x="0" y="22"/>
                      </a:lnTo>
                      <a:lnTo>
                        <a:pt x="1" y="31"/>
                      </a:lnTo>
                      <a:lnTo>
                        <a:pt x="6" y="38"/>
                      </a:lnTo>
                      <a:lnTo>
                        <a:pt x="13" y="43"/>
                      </a:lnTo>
                      <a:lnTo>
                        <a:pt x="22" y="44"/>
                      </a:lnTo>
                      <a:lnTo>
                        <a:pt x="31" y="43"/>
                      </a:lnTo>
                      <a:lnTo>
                        <a:pt x="38" y="38"/>
                      </a:lnTo>
                      <a:lnTo>
                        <a:pt x="43" y="31"/>
                      </a:lnTo>
                      <a:lnTo>
                        <a:pt x="44" y="22"/>
                      </a:lnTo>
                      <a:lnTo>
                        <a:pt x="43" y="13"/>
                      </a:lnTo>
                      <a:lnTo>
                        <a:pt x="38" y="7"/>
                      </a:lnTo>
                      <a:lnTo>
                        <a:pt x="31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50" name="Oval 266"/>
                <p:cNvSpPr>
                  <a:spLocks noChangeArrowheads="1"/>
                </p:cNvSpPr>
                <p:nvPr/>
              </p:nvSpPr>
              <p:spPr bwMode="auto">
                <a:xfrm>
                  <a:off x="4217" y="1475"/>
                  <a:ext cx="50" cy="53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51" name="Rectangle 267"/>
                <p:cNvSpPr>
                  <a:spLocks noChangeArrowheads="1"/>
                </p:cNvSpPr>
                <p:nvPr/>
              </p:nvSpPr>
              <p:spPr bwMode="auto">
                <a:xfrm>
                  <a:off x="4217" y="1475"/>
                  <a:ext cx="51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52" name="Oval 268"/>
              <p:cNvSpPr>
                <a:spLocks noChangeArrowheads="1"/>
              </p:cNvSpPr>
              <p:nvPr/>
            </p:nvSpPr>
            <p:spPr bwMode="auto">
              <a:xfrm>
                <a:off x="4217" y="1475"/>
                <a:ext cx="50" cy="53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53" name="Line 269"/>
            <p:cNvSpPr>
              <a:spLocks noChangeShapeType="1"/>
            </p:cNvSpPr>
            <p:nvPr/>
          </p:nvSpPr>
          <p:spPr bwMode="auto">
            <a:xfrm>
              <a:off x="4228" y="1505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270"/>
            <p:cNvGrpSpPr>
              <a:grpSpLocks/>
            </p:cNvGrpSpPr>
            <p:nvPr/>
          </p:nvGrpSpPr>
          <p:grpSpPr bwMode="auto">
            <a:xfrm>
              <a:off x="4074" y="1456"/>
              <a:ext cx="50" cy="55"/>
              <a:chOff x="4074" y="1456"/>
              <a:chExt cx="50" cy="55"/>
            </a:xfrm>
          </p:grpSpPr>
          <p:grpSp>
            <p:nvGrpSpPr>
              <p:cNvPr id="29" name="Group 271"/>
              <p:cNvGrpSpPr>
                <a:grpSpLocks/>
              </p:cNvGrpSpPr>
              <p:nvPr/>
            </p:nvGrpSpPr>
            <p:grpSpPr bwMode="auto">
              <a:xfrm>
                <a:off x="4074" y="1456"/>
                <a:ext cx="50" cy="55"/>
                <a:chOff x="4074" y="1456"/>
                <a:chExt cx="50" cy="55"/>
              </a:xfrm>
            </p:grpSpPr>
            <p:sp>
              <p:nvSpPr>
                <p:cNvPr id="16656" name="Rectangle 272"/>
                <p:cNvSpPr>
                  <a:spLocks noChangeArrowheads="1"/>
                </p:cNvSpPr>
                <p:nvPr/>
              </p:nvSpPr>
              <p:spPr bwMode="auto">
                <a:xfrm>
                  <a:off x="4074" y="1456"/>
                  <a:ext cx="50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57" name="Freeform 273"/>
                <p:cNvSpPr>
                  <a:spLocks noChangeArrowheads="1"/>
                </p:cNvSpPr>
                <p:nvPr/>
              </p:nvSpPr>
              <p:spPr bwMode="auto">
                <a:xfrm>
                  <a:off x="4074" y="1456"/>
                  <a:ext cx="47" cy="5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2" y="1"/>
                    </a:cxn>
                    <a:cxn ang="0">
                      <a:pos x="6" y="7"/>
                    </a:cxn>
                    <a:cxn ang="0">
                      <a:pos x="2" y="13"/>
                    </a:cxn>
                    <a:cxn ang="0">
                      <a:pos x="0" y="22"/>
                    </a:cxn>
                    <a:cxn ang="0">
                      <a:pos x="2" y="31"/>
                    </a:cxn>
                    <a:cxn ang="0">
                      <a:pos x="6" y="38"/>
                    </a:cxn>
                    <a:cxn ang="0">
                      <a:pos x="12" y="43"/>
                    </a:cxn>
                    <a:cxn ang="0">
                      <a:pos x="21" y="44"/>
                    </a:cxn>
                    <a:cxn ang="0">
                      <a:pos x="30" y="43"/>
                    </a:cxn>
                    <a:cxn ang="0">
                      <a:pos x="37" y="38"/>
                    </a:cxn>
                    <a:cxn ang="0">
                      <a:pos x="42" y="31"/>
                    </a:cxn>
                    <a:cxn ang="0">
                      <a:pos x="43" y="22"/>
                    </a:cxn>
                    <a:cxn ang="0">
                      <a:pos x="42" y="13"/>
                    </a:cxn>
                    <a:cxn ang="0">
                      <a:pos x="37" y="7"/>
                    </a:cxn>
                    <a:cxn ang="0">
                      <a:pos x="30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3" h="44">
                      <a:moveTo>
                        <a:pt x="21" y="0"/>
                      </a:moveTo>
                      <a:lnTo>
                        <a:pt x="12" y="1"/>
                      </a:lnTo>
                      <a:lnTo>
                        <a:pt x="6" y="7"/>
                      </a:lnTo>
                      <a:lnTo>
                        <a:pt x="2" y="13"/>
                      </a:lnTo>
                      <a:lnTo>
                        <a:pt x="0" y="22"/>
                      </a:lnTo>
                      <a:lnTo>
                        <a:pt x="2" y="31"/>
                      </a:lnTo>
                      <a:lnTo>
                        <a:pt x="6" y="38"/>
                      </a:lnTo>
                      <a:lnTo>
                        <a:pt x="12" y="43"/>
                      </a:lnTo>
                      <a:lnTo>
                        <a:pt x="21" y="44"/>
                      </a:lnTo>
                      <a:lnTo>
                        <a:pt x="30" y="43"/>
                      </a:lnTo>
                      <a:lnTo>
                        <a:pt x="37" y="38"/>
                      </a:lnTo>
                      <a:lnTo>
                        <a:pt x="42" y="31"/>
                      </a:lnTo>
                      <a:lnTo>
                        <a:pt x="43" y="22"/>
                      </a:lnTo>
                      <a:lnTo>
                        <a:pt x="42" y="13"/>
                      </a:lnTo>
                      <a:lnTo>
                        <a:pt x="37" y="7"/>
                      </a:lnTo>
                      <a:lnTo>
                        <a:pt x="30" y="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58" name="Oval 274"/>
                <p:cNvSpPr>
                  <a:spLocks noChangeArrowheads="1"/>
                </p:cNvSpPr>
                <p:nvPr/>
              </p:nvSpPr>
              <p:spPr bwMode="auto">
                <a:xfrm>
                  <a:off x="4074" y="1456"/>
                  <a:ext cx="49" cy="52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59" name="Rectangle 275"/>
                <p:cNvSpPr>
                  <a:spLocks noChangeArrowheads="1"/>
                </p:cNvSpPr>
                <p:nvPr/>
              </p:nvSpPr>
              <p:spPr bwMode="auto">
                <a:xfrm>
                  <a:off x="4074" y="1456"/>
                  <a:ext cx="50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60" name="Oval 276"/>
              <p:cNvSpPr>
                <a:spLocks noChangeArrowheads="1"/>
              </p:cNvSpPr>
              <p:nvPr/>
            </p:nvSpPr>
            <p:spPr bwMode="auto">
              <a:xfrm>
                <a:off x="4074" y="1456"/>
                <a:ext cx="49" cy="53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61" name="Line 277"/>
            <p:cNvSpPr>
              <a:spLocks noChangeShapeType="1"/>
            </p:cNvSpPr>
            <p:nvPr/>
          </p:nvSpPr>
          <p:spPr bwMode="auto">
            <a:xfrm>
              <a:off x="4086" y="1486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278"/>
            <p:cNvGrpSpPr>
              <a:grpSpLocks/>
            </p:cNvGrpSpPr>
            <p:nvPr/>
          </p:nvGrpSpPr>
          <p:grpSpPr bwMode="auto">
            <a:xfrm>
              <a:off x="4063" y="1388"/>
              <a:ext cx="53" cy="55"/>
              <a:chOff x="4063" y="1388"/>
              <a:chExt cx="53" cy="55"/>
            </a:xfrm>
          </p:grpSpPr>
          <p:grpSp>
            <p:nvGrpSpPr>
              <p:cNvPr id="31" name="Group 279"/>
              <p:cNvGrpSpPr>
                <a:grpSpLocks/>
              </p:cNvGrpSpPr>
              <p:nvPr/>
            </p:nvGrpSpPr>
            <p:grpSpPr bwMode="auto">
              <a:xfrm>
                <a:off x="4063" y="1388"/>
                <a:ext cx="53" cy="55"/>
                <a:chOff x="4063" y="1388"/>
                <a:chExt cx="53" cy="55"/>
              </a:xfrm>
            </p:grpSpPr>
            <p:sp>
              <p:nvSpPr>
                <p:cNvPr id="16664" name="Rectangle 280"/>
                <p:cNvSpPr>
                  <a:spLocks noChangeArrowheads="1"/>
                </p:cNvSpPr>
                <p:nvPr/>
              </p:nvSpPr>
              <p:spPr bwMode="auto">
                <a:xfrm>
                  <a:off x="4063" y="1388"/>
                  <a:ext cx="53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65" name="Freeform 281"/>
                <p:cNvSpPr>
                  <a:spLocks noChangeArrowheads="1"/>
                </p:cNvSpPr>
                <p:nvPr/>
              </p:nvSpPr>
              <p:spPr bwMode="auto">
                <a:xfrm>
                  <a:off x="4063" y="1388"/>
                  <a:ext cx="50" cy="51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14" y="2"/>
                    </a:cxn>
                    <a:cxn ang="0">
                      <a:pos x="8" y="7"/>
                    </a:cxn>
                    <a:cxn ang="0">
                      <a:pos x="2" y="13"/>
                    </a:cxn>
                    <a:cxn ang="0">
                      <a:pos x="0" y="22"/>
                    </a:cxn>
                    <a:cxn ang="0">
                      <a:pos x="2" y="31"/>
                    </a:cxn>
                    <a:cxn ang="0">
                      <a:pos x="8" y="38"/>
                    </a:cxn>
                    <a:cxn ang="0">
                      <a:pos x="14" y="43"/>
                    </a:cxn>
                    <a:cxn ang="0">
                      <a:pos x="23" y="44"/>
                    </a:cxn>
                    <a:cxn ang="0">
                      <a:pos x="31" y="43"/>
                    </a:cxn>
                    <a:cxn ang="0">
                      <a:pos x="39" y="38"/>
                    </a:cxn>
                    <a:cxn ang="0">
                      <a:pos x="43" y="31"/>
                    </a:cxn>
                    <a:cxn ang="0">
                      <a:pos x="45" y="22"/>
                    </a:cxn>
                    <a:cxn ang="0">
                      <a:pos x="43" y="13"/>
                    </a:cxn>
                    <a:cxn ang="0">
                      <a:pos x="39" y="7"/>
                    </a:cxn>
                    <a:cxn ang="0">
                      <a:pos x="31" y="2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45" h="44">
                      <a:moveTo>
                        <a:pt x="23" y="0"/>
                      </a:moveTo>
                      <a:lnTo>
                        <a:pt x="14" y="2"/>
                      </a:lnTo>
                      <a:lnTo>
                        <a:pt x="8" y="7"/>
                      </a:lnTo>
                      <a:lnTo>
                        <a:pt x="2" y="13"/>
                      </a:lnTo>
                      <a:lnTo>
                        <a:pt x="0" y="22"/>
                      </a:lnTo>
                      <a:lnTo>
                        <a:pt x="2" y="31"/>
                      </a:lnTo>
                      <a:lnTo>
                        <a:pt x="8" y="38"/>
                      </a:lnTo>
                      <a:lnTo>
                        <a:pt x="14" y="43"/>
                      </a:lnTo>
                      <a:lnTo>
                        <a:pt x="23" y="44"/>
                      </a:lnTo>
                      <a:lnTo>
                        <a:pt x="31" y="43"/>
                      </a:lnTo>
                      <a:lnTo>
                        <a:pt x="39" y="38"/>
                      </a:lnTo>
                      <a:lnTo>
                        <a:pt x="43" y="31"/>
                      </a:lnTo>
                      <a:lnTo>
                        <a:pt x="45" y="22"/>
                      </a:lnTo>
                      <a:lnTo>
                        <a:pt x="43" y="13"/>
                      </a:lnTo>
                      <a:lnTo>
                        <a:pt x="39" y="7"/>
                      </a:lnTo>
                      <a:lnTo>
                        <a:pt x="31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66" name="Oval 282"/>
                <p:cNvSpPr>
                  <a:spLocks noChangeArrowheads="1"/>
                </p:cNvSpPr>
                <p:nvPr/>
              </p:nvSpPr>
              <p:spPr bwMode="auto">
                <a:xfrm>
                  <a:off x="4063" y="1388"/>
                  <a:ext cx="51" cy="53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67" name="Rectangle 283"/>
                <p:cNvSpPr>
                  <a:spLocks noChangeArrowheads="1"/>
                </p:cNvSpPr>
                <p:nvPr/>
              </p:nvSpPr>
              <p:spPr bwMode="auto">
                <a:xfrm>
                  <a:off x="4063" y="1388"/>
                  <a:ext cx="53" cy="5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68" name="Oval 284"/>
              <p:cNvSpPr>
                <a:spLocks noChangeArrowheads="1"/>
              </p:cNvSpPr>
              <p:nvPr/>
            </p:nvSpPr>
            <p:spPr bwMode="auto">
              <a:xfrm>
                <a:off x="4063" y="1388"/>
                <a:ext cx="51" cy="53"/>
              </a:xfrm>
              <a:prstGeom prst="ellips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69" name="Line 285"/>
            <p:cNvSpPr>
              <a:spLocks noChangeShapeType="1"/>
            </p:cNvSpPr>
            <p:nvPr/>
          </p:nvSpPr>
          <p:spPr bwMode="auto">
            <a:xfrm>
              <a:off x="4076" y="1418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4" name="Group 286"/>
            <p:cNvGrpSpPr>
              <a:grpSpLocks/>
            </p:cNvGrpSpPr>
            <p:nvPr/>
          </p:nvGrpSpPr>
          <p:grpSpPr bwMode="auto">
            <a:xfrm>
              <a:off x="3743" y="1427"/>
              <a:ext cx="48" cy="48"/>
              <a:chOff x="3743" y="1427"/>
              <a:chExt cx="48" cy="48"/>
            </a:xfrm>
          </p:grpSpPr>
          <p:sp>
            <p:nvSpPr>
              <p:cNvPr id="16671" name="Line 287"/>
              <p:cNvSpPr>
                <a:spLocks noChangeShapeType="1"/>
              </p:cNvSpPr>
              <p:nvPr/>
            </p:nvSpPr>
            <p:spPr bwMode="auto">
              <a:xfrm flipV="1">
                <a:off x="3766" y="1430"/>
                <a:ext cx="17" cy="20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72" name="Oval 288"/>
              <p:cNvSpPr>
                <a:spLocks noChangeArrowheads="1"/>
              </p:cNvSpPr>
              <p:nvPr/>
            </p:nvSpPr>
            <p:spPr bwMode="auto">
              <a:xfrm>
                <a:off x="3743" y="1427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86" name="Group 289"/>
            <p:cNvGrpSpPr>
              <a:grpSpLocks/>
            </p:cNvGrpSpPr>
            <p:nvPr/>
          </p:nvGrpSpPr>
          <p:grpSpPr bwMode="auto">
            <a:xfrm>
              <a:off x="4344" y="1416"/>
              <a:ext cx="48" cy="50"/>
              <a:chOff x="4344" y="1416"/>
              <a:chExt cx="48" cy="50"/>
            </a:xfrm>
          </p:grpSpPr>
          <p:sp>
            <p:nvSpPr>
              <p:cNvPr id="16674" name="Line 290"/>
              <p:cNvSpPr>
                <a:spLocks noChangeShapeType="1"/>
              </p:cNvSpPr>
              <p:nvPr/>
            </p:nvSpPr>
            <p:spPr bwMode="auto">
              <a:xfrm flipV="1">
                <a:off x="4368" y="1419"/>
                <a:ext cx="17" cy="20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75" name="Oval 291"/>
              <p:cNvSpPr>
                <a:spLocks noChangeArrowheads="1"/>
              </p:cNvSpPr>
              <p:nvPr/>
            </p:nvSpPr>
            <p:spPr bwMode="auto">
              <a:xfrm>
                <a:off x="4344" y="1416"/>
                <a:ext cx="48" cy="50"/>
              </a:xfrm>
              <a:prstGeom prst="ellipse">
                <a:avLst/>
              </a:pr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88" name="Group 292"/>
            <p:cNvGrpSpPr>
              <a:grpSpLocks/>
            </p:cNvGrpSpPr>
            <p:nvPr/>
          </p:nvGrpSpPr>
          <p:grpSpPr bwMode="auto">
            <a:xfrm>
              <a:off x="4474" y="1173"/>
              <a:ext cx="308" cy="162"/>
              <a:chOff x="4474" y="1173"/>
              <a:chExt cx="308" cy="162"/>
            </a:xfrm>
          </p:grpSpPr>
          <p:sp>
            <p:nvSpPr>
              <p:cNvPr id="16677" name="Rectangle 293"/>
              <p:cNvSpPr>
                <a:spLocks noChangeArrowheads="1"/>
              </p:cNvSpPr>
              <p:nvPr/>
            </p:nvSpPr>
            <p:spPr bwMode="auto">
              <a:xfrm>
                <a:off x="4474" y="1173"/>
                <a:ext cx="306" cy="16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8" name="Rectangle 294"/>
              <p:cNvSpPr>
                <a:spLocks noChangeArrowheads="1"/>
              </p:cNvSpPr>
              <p:nvPr/>
            </p:nvSpPr>
            <p:spPr bwMode="auto">
              <a:xfrm>
                <a:off x="4474" y="1173"/>
                <a:ext cx="306" cy="160"/>
              </a:xfrm>
              <a:prstGeom prst="rect">
                <a:avLst/>
              </a:prstGeom>
              <a:solidFill>
                <a:srgbClr val="FFFFFF"/>
              </a:solidFill>
              <a:ln w="9525" cap="sq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9" name="Rectangle 295"/>
              <p:cNvSpPr>
                <a:spLocks noChangeArrowheads="1"/>
              </p:cNvSpPr>
              <p:nvPr/>
            </p:nvSpPr>
            <p:spPr bwMode="auto">
              <a:xfrm>
                <a:off x="4474" y="1173"/>
                <a:ext cx="308" cy="16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80" name="Rectangle 296"/>
              <p:cNvSpPr>
                <a:spLocks noChangeArrowheads="1"/>
              </p:cNvSpPr>
              <p:nvPr/>
            </p:nvSpPr>
            <p:spPr bwMode="auto">
              <a:xfrm>
                <a:off x="4474" y="1173"/>
                <a:ext cx="306" cy="16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81" name="Rectangle 297"/>
            <p:cNvSpPr>
              <a:spLocks noChangeArrowheads="1"/>
            </p:cNvSpPr>
            <p:nvPr/>
          </p:nvSpPr>
          <p:spPr bwMode="auto">
            <a:xfrm>
              <a:off x="4524" y="1201"/>
              <a:ext cx="68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0V</a:t>
              </a:r>
            </a:p>
          </p:txBody>
        </p:sp>
        <p:sp>
          <p:nvSpPr>
            <p:cNvPr id="16682" name="Rectangle 298"/>
            <p:cNvSpPr>
              <a:spLocks noChangeArrowheads="1"/>
            </p:cNvSpPr>
            <p:nvPr/>
          </p:nvSpPr>
          <p:spPr bwMode="auto">
            <a:xfrm>
              <a:off x="4261" y="3243"/>
              <a:ext cx="7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(c)</a:t>
              </a:r>
            </a:p>
          </p:txBody>
        </p:sp>
        <p:sp>
          <p:nvSpPr>
            <p:cNvPr id="16683" name="Rectangle 299"/>
            <p:cNvSpPr>
              <a:spLocks noChangeArrowheads="1"/>
            </p:cNvSpPr>
            <p:nvPr/>
          </p:nvSpPr>
          <p:spPr bwMode="auto">
            <a:xfrm>
              <a:off x="4445" y="3129"/>
              <a:ext cx="959" cy="273"/>
            </a:xfrm>
            <a:prstGeom prst="rect">
              <a:avLst/>
            </a:prstGeom>
            <a:solidFill>
              <a:srgbClr val="C0C0C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84" name="Rectangle 300"/>
            <p:cNvSpPr>
              <a:spLocks noChangeArrowheads="1"/>
            </p:cNvSpPr>
            <p:nvPr/>
          </p:nvSpPr>
          <p:spPr bwMode="auto">
            <a:xfrm>
              <a:off x="4721" y="3103"/>
              <a:ext cx="430" cy="52"/>
            </a:xfrm>
            <a:prstGeom prst="rect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85" name="Rectangle 301"/>
            <p:cNvSpPr>
              <a:spLocks noChangeArrowheads="1"/>
            </p:cNvSpPr>
            <p:nvPr/>
          </p:nvSpPr>
          <p:spPr bwMode="auto">
            <a:xfrm>
              <a:off x="4433" y="3133"/>
              <a:ext cx="355" cy="142"/>
            </a:xfrm>
            <a:prstGeom prst="rect">
              <a:avLst/>
            </a:prstGeom>
            <a:solidFill>
              <a:srgbClr val="969696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86" name="Rectangle 302"/>
            <p:cNvSpPr>
              <a:spLocks noChangeArrowheads="1"/>
            </p:cNvSpPr>
            <p:nvPr/>
          </p:nvSpPr>
          <p:spPr bwMode="auto">
            <a:xfrm>
              <a:off x="4487" y="3163"/>
              <a:ext cx="174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source</a:t>
              </a:r>
            </a:p>
          </p:txBody>
        </p:sp>
        <p:sp>
          <p:nvSpPr>
            <p:cNvPr id="16687" name="Rectangle 303"/>
            <p:cNvSpPr>
              <a:spLocks noChangeArrowheads="1"/>
            </p:cNvSpPr>
            <p:nvPr/>
          </p:nvSpPr>
          <p:spPr bwMode="auto">
            <a:xfrm>
              <a:off x="5053" y="3129"/>
              <a:ext cx="355" cy="142"/>
            </a:xfrm>
            <a:prstGeom prst="rect">
              <a:avLst/>
            </a:prstGeom>
            <a:solidFill>
              <a:srgbClr val="969696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88" name="Rectangle 304"/>
            <p:cNvSpPr>
              <a:spLocks noChangeArrowheads="1"/>
            </p:cNvSpPr>
            <p:nvPr/>
          </p:nvSpPr>
          <p:spPr bwMode="auto">
            <a:xfrm>
              <a:off x="5107" y="3159"/>
              <a:ext cx="171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  drain</a:t>
              </a:r>
            </a:p>
          </p:txBody>
        </p:sp>
        <p:sp>
          <p:nvSpPr>
            <p:cNvPr id="16689" name="Line 305"/>
            <p:cNvSpPr>
              <a:spLocks noChangeShapeType="1"/>
            </p:cNvSpPr>
            <p:nvPr/>
          </p:nvSpPr>
          <p:spPr bwMode="auto">
            <a:xfrm>
              <a:off x="4435" y="3133"/>
              <a:ext cx="0" cy="272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0" name="Line 306"/>
            <p:cNvSpPr>
              <a:spLocks noChangeShapeType="1"/>
            </p:cNvSpPr>
            <p:nvPr/>
          </p:nvSpPr>
          <p:spPr bwMode="auto">
            <a:xfrm>
              <a:off x="4435" y="3398"/>
              <a:ext cx="973" cy="1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1" name="Line 307"/>
            <p:cNvSpPr>
              <a:spLocks noChangeShapeType="1"/>
            </p:cNvSpPr>
            <p:nvPr/>
          </p:nvSpPr>
          <p:spPr bwMode="auto">
            <a:xfrm>
              <a:off x="5405" y="3133"/>
              <a:ext cx="1" cy="272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" name="Rectangle 308"/>
            <p:cNvSpPr>
              <a:spLocks noChangeArrowheads="1"/>
            </p:cNvSpPr>
            <p:nvPr/>
          </p:nvSpPr>
          <p:spPr bwMode="auto">
            <a:xfrm>
              <a:off x="4735" y="2984"/>
              <a:ext cx="393" cy="82"/>
            </a:xfrm>
            <a:prstGeom prst="rect">
              <a:avLst/>
            </a:prstGeom>
            <a:solidFill>
              <a:srgbClr val="C0C0C0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" name="Oval 309"/>
            <p:cNvSpPr>
              <a:spLocks noChangeArrowheads="1"/>
            </p:cNvSpPr>
            <p:nvPr/>
          </p:nvSpPr>
          <p:spPr bwMode="auto">
            <a:xfrm>
              <a:off x="4816" y="3043"/>
              <a:ext cx="51" cy="53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4" name="Line 310"/>
            <p:cNvSpPr>
              <a:spLocks noChangeShapeType="1"/>
            </p:cNvSpPr>
            <p:nvPr/>
          </p:nvSpPr>
          <p:spPr bwMode="auto">
            <a:xfrm>
              <a:off x="4829" y="3074"/>
              <a:ext cx="23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" name="Oval 311"/>
            <p:cNvSpPr>
              <a:spLocks noChangeArrowheads="1"/>
            </p:cNvSpPr>
            <p:nvPr/>
          </p:nvSpPr>
          <p:spPr bwMode="auto">
            <a:xfrm>
              <a:off x="5002" y="3043"/>
              <a:ext cx="51" cy="53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6" name="Line 312"/>
            <p:cNvSpPr>
              <a:spLocks noChangeShapeType="1"/>
            </p:cNvSpPr>
            <p:nvPr/>
          </p:nvSpPr>
          <p:spPr bwMode="auto">
            <a:xfrm>
              <a:off x="5016" y="3074"/>
              <a:ext cx="23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9" name="Group 313"/>
            <p:cNvGrpSpPr>
              <a:grpSpLocks/>
            </p:cNvGrpSpPr>
            <p:nvPr/>
          </p:nvGrpSpPr>
          <p:grpSpPr bwMode="auto">
            <a:xfrm>
              <a:off x="4732" y="2762"/>
              <a:ext cx="83" cy="177"/>
              <a:chOff x="4732" y="2762"/>
              <a:chExt cx="83" cy="177"/>
            </a:xfrm>
          </p:grpSpPr>
          <p:sp>
            <p:nvSpPr>
              <p:cNvPr id="16698" name="Freeform 314"/>
              <p:cNvSpPr>
                <a:spLocks noChangeArrowheads="1"/>
              </p:cNvSpPr>
              <p:nvPr/>
            </p:nvSpPr>
            <p:spPr bwMode="auto">
              <a:xfrm>
                <a:off x="4732" y="2762"/>
                <a:ext cx="65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9"/>
                  </a:cxn>
                  <a:cxn ang="0">
                    <a:pos x="11" y="15"/>
                  </a:cxn>
                  <a:cxn ang="0">
                    <a:pos x="12" y="22"/>
                  </a:cxn>
                  <a:cxn ang="0">
                    <a:pos x="12" y="27"/>
                  </a:cxn>
                  <a:cxn ang="0">
                    <a:pos x="9" y="33"/>
                  </a:cxn>
                  <a:cxn ang="0">
                    <a:pos x="5" y="46"/>
                  </a:cxn>
                  <a:cxn ang="0">
                    <a:pos x="2" y="59"/>
                  </a:cxn>
                  <a:cxn ang="0">
                    <a:pos x="2" y="64"/>
                  </a:cxn>
                  <a:cxn ang="0">
                    <a:pos x="3" y="68"/>
                  </a:cxn>
                  <a:cxn ang="0">
                    <a:pos x="8" y="71"/>
                  </a:cxn>
                  <a:cxn ang="0">
                    <a:pos x="14" y="73"/>
                  </a:cxn>
                  <a:cxn ang="0">
                    <a:pos x="28" y="74"/>
                  </a:cxn>
                  <a:cxn ang="0">
                    <a:pos x="45" y="75"/>
                  </a:cxn>
                  <a:cxn ang="0">
                    <a:pos x="51" y="77"/>
                  </a:cxn>
                  <a:cxn ang="0">
                    <a:pos x="55" y="80"/>
                  </a:cxn>
                  <a:cxn ang="0">
                    <a:pos x="56" y="83"/>
                  </a:cxn>
                  <a:cxn ang="0">
                    <a:pos x="58" y="87"/>
                  </a:cxn>
                  <a:cxn ang="0">
                    <a:pos x="56" y="99"/>
                  </a:cxn>
                  <a:cxn ang="0">
                    <a:pos x="55" y="111"/>
                  </a:cxn>
                  <a:cxn ang="0">
                    <a:pos x="54" y="123"/>
                  </a:cxn>
                  <a:cxn ang="0">
                    <a:pos x="56" y="126"/>
                  </a:cxn>
                  <a:cxn ang="0">
                    <a:pos x="58" y="127"/>
                  </a:cxn>
                  <a:cxn ang="0">
                    <a:pos x="58" y="127"/>
                  </a:cxn>
                </a:cxnLst>
                <a:rect l="0" t="0" r="r" b="b"/>
                <a:pathLst>
                  <a:path w="58" h="127">
                    <a:moveTo>
                      <a:pt x="0" y="0"/>
                    </a:moveTo>
                    <a:lnTo>
                      <a:pt x="8" y="9"/>
                    </a:lnTo>
                    <a:lnTo>
                      <a:pt x="11" y="15"/>
                    </a:lnTo>
                    <a:lnTo>
                      <a:pt x="12" y="22"/>
                    </a:lnTo>
                    <a:lnTo>
                      <a:pt x="12" y="27"/>
                    </a:lnTo>
                    <a:lnTo>
                      <a:pt x="9" y="33"/>
                    </a:lnTo>
                    <a:lnTo>
                      <a:pt x="5" y="46"/>
                    </a:lnTo>
                    <a:lnTo>
                      <a:pt x="2" y="59"/>
                    </a:lnTo>
                    <a:lnTo>
                      <a:pt x="2" y="64"/>
                    </a:lnTo>
                    <a:lnTo>
                      <a:pt x="3" y="68"/>
                    </a:lnTo>
                    <a:lnTo>
                      <a:pt x="8" y="71"/>
                    </a:lnTo>
                    <a:lnTo>
                      <a:pt x="14" y="73"/>
                    </a:lnTo>
                    <a:lnTo>
                      <a:pt x="28" y="74"/>
                    </a:lnTo>
                    <a:lnTo>
                      <a:pt x="45" y="75"/>
                    </a:lnTo>
                    <a:lnTo>
                      <a:pt x="51" y="77"/>
                    </a:lnTo>
                    <a:lnTo>
                      <a:pt x="55" y="80"/>
                    </a:lnTo>
                    <a:lnTo>
                      <a:pt x="56" y="83"/>
                    </a:lnTo>
                    <a:lnTo>
                      <a:pt x="58" y="87"/>
                    </a:lnTo>
                    <a:lnTo>
                      <a:pt x="56" y="99"/>
                    </a:lnTo>
                    <a:lnTo>
                      <a:pt x="55" y="111"/>
                    </a:lnTo>
                    <a:lnTo>
                      <a:pt x="54" y="123"/>
                    </a:lnTo>
                    <a:lnTo>
                      <a:pt x="56" y="126"/>
                    </a:lnTo>
                    <a:lnTo>
                      <a:pt x="58" y="127"/>
                    </a:lnTo>
                    <a:lnTo>
                      <a:pt x="58" y="127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9" name="Freeform 315"/>
              <p:cNvSpPr>
                <a:spLocks noChangeArrowheads="1"/>
              </p:cNvSpPr>
              <p:nvPr/>
            </p:nvSpPr>
            <p:spPr bwMode="auto">
              <a:xfrm>
                <a:off x="4781" y="2900"/>
                <a:ext cx="34" cy="39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31" y="34"/>
                  </a:cxn>
                  <a:cxn ang="0">
                    <a:pos x="25" y="0"/>
                  </a:cxn>
                  <a:cxn ang="0">
                    <a:pos x="0" y="18"/>
                  </a:cxn>
                </a:cxnLst>
                <a:rect l="0" t="0" r="r" b="b"/>
                <a:pathLst>
                  <a:path w="31" h="34">
                    <a:moveTo>
                      <a:pt x="0" y="18"/>
                    </a:moveTo>
                    <a:lnTo>
                      <a:pt x="31" y="34"/>
                    </a:lnTo>
                    <a:lnTo>
                      <a:pt x="25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96" name="Group 316"/>
            <p:cNvGrpSpPr>
              <a:grpSpLocks/>
            </p:cNvGrpSpPr>
            <p:nvPr/>
          </p:nvGrpSpPr>
          <p:grpSpPr bwMode="auto">
            <a:xfrm>
              <a:off x="4829" y="2744"/>
              <a:ext cx="55" cy="195"/>
              <a:chOff x="4829" y="2744"/>
              <a:chExt cx="55" cy="195"/>
            </a:xfrm>
          </p:grpSpPr>
          <p:sp>
            <p:nvSpPr>
              <p:cNvPr id="16701" name="Freeform 317"/>
              <p:cNvSpPr>
                <a:spLocks noChangeArrowheads="1"/>
              </p:cNvSpPr>
              <p:nvPr/>
            </p:nvSpPr>
            <p:spPr bwMode="auto">
              <a:xfrm>
                <a:off x="4829" y="2744"/>
                <a:ext cx="52" cy="1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1" y="11"/>
                  </a:cxn>
                  <a:cxn ang="0">
                    <a:pos x="22" y="17"/>
                  </a:cxn>
                  <a:cxn ang="0">
                    <a:pos x="21" y="24"/>
                  </a:cxn>
                  <a:cxn ang="0">
                    <a:pos x="19" y="28"/>
                  </a:cxn>
                  <a:cxn ang="0">
                    <a:pos x="16" y="34"/>
                  </a:cxn>
                  <a:cxn ang="0">
                    <a:pos x="7" y="46"/>
                  </a:cxn>
                  <a:cxn ang="0">
                    <a:pos x="2" y="57"/>
                  </a:cxn>
                  <a:cxn ang="0">
                    <a:pos x="0" y="62"/>
                  </a:cxn>
                  <a:cxn ang="0">
                    <a:pos x="0" y="67"/>
                  </a:cxn>
                  <a:cxn ang="0">
                    <a:pos x="3" y="71"/>
                  </a:cxn>
                  <a:cxn ang="0">
                    <a:pos x="9" y="74"/>
                  </a:cxn>
                  <a:cxn ang="0">
                    <a:pos x="15" y="77"/>
                  </a:cxn>
                  <a:cxn ang="0">
                    <a:pos x="24" y="80"/>
                  </a:cxn>
                  <a:cxn ang="0">
                    <a:pos x="38" y="85"/>
                  </a:cxn>
                  <a:cxn ang="0">
                    <a:pos x="44" y="88"/>
                  </a:cxn>
                  <a:cxn ang="0">
                    <a:pos x="47" y="92"/>
                  </a:cxn>
                  <a:cxn ang="0">
                    <a:pos x="47" y="96"/>
                  </a:cxn>
                  <a:cxn ang="0">
                    <a:pos x="47" y="101"/>
                  </a:cxn>
                  <a:cxn ang="0">
                    <a:pos x="43" y="113"/>
                  </a:cxn>
                  <a:cxn ang="0">
                    <a:pos x="37" y="123"/>
                  </a:cxn>
                  <a:cxn ang="0">
                    <a:pos x="33" y="133"/>
                  </a:cxn>
                  <a:cxn ang="0">
                    <a:pos x="34" y="136"/>
                  </a:cxn>
                  <a:cxn ang="0">
                    <a:pos x="34" y="138"/>
                  </a:cxn>
                  <a:cxn ang="0">
                    <a:pos x="34" y="138"/>
                  </a:cxn>
                </a:cxnLst>
                <a:rect l="0" t="0" r="r" b="b"/>
                <a:pathLst>
                  <a:path w="47" h="138">
                    <a:moveTo>
                      <a:pt x="16" y="0"/>
                    </a:moveTo>
                    <a:lnTo>
                      <a:pt x="21" y="11"/>
                    </a:lnTo>
                    <a:lnTo>
                      <a:pt x="22" y="17"/>
                    </a:lnTo>
                    <a:lnTo>
                      <a:pt x="21" y="24"/>
                    </a:lnTo>
                    <a:lnTo>
                      <a:pt x="19" y="28"/>
                    </a:lnTo>
                    <a:lnTo>
                      <a:pt x="16" y="34"/>
                    </a:lnTo>
                    <a:lnTo>
                      <a:pt x="7" y="46"/>
                    </a:lnTo>
                    <a:lnTo>
                      <a:pt x="2" y="57"/>
                    </a:lnTo>
                    <a:lnTo>
                      <a:pt x="0" y="62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9" y="74"/>
                    </a:lnTo>
                    <a:lnTo>
                      <a:pt x="15" y="77"/>
                    </a:lnTo>
                    <a:lnTo>
                      <a:pt x="24" y="80"/>
                    </a:lnTo>
                    <a:lnTo>
                      <a:pt x="38" y="85"/>
                    </a:lnTo>
                    <a:lnTo>
                      <a:pt x="44" y="88"/>
                    </a:lnTo>
                    <a:lnTo>
                      <a:pt x="47" y="92"/>
                    </a:lnTo>
                    <a:lnTo>
                      <a:pt x="47" y="96"/>
                    </a:lnTo>
                    <a:lnTo>
                      <a:pt x="47" y="101"/>
                    </a:lnTo>
                    <a:lnTo>
                      <a:pt x="43" y="113"/>
                    </a:lnTo>
                    <a:lnTo>
                      <a:pt x="37" y="123"/>
                    </a:lnTo>
                    <a:lnTo>
                      <a:pt x="33" y="133"/>
                    </a:lnTo>
                    <a:lnTo>
                      <a:pt x="34" y="136"/>
                    </a:lnTo>
                    <a:lnTo>
                      <a:pt x="34" y="138"/>
                    </a:lnTo>
                    <a:lnTo>
                      <a:pt x="34" y="138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02" name="Freeform 318"/>
              <p:cNvSpPr>
                <a:spLocks noChangeArrowheads="1"/>
              </p:cNvSpPr>
              <p:nvPr/>
            </p:nvSpPr>
            <p:spPr bwMode="auto">
              <a:xfrm>
                <a:off x="4850" y="2900"/>
                <a:ext cx="33" cy="3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5" y="34"/>
                  </a:cxn>
                  <a:cxn ang="0">
                    <a:pos x="30" y="0"/>
                  </a:cxn>
                  <a:cxn ang="0">
                    <a:pos x="0" y="10"/>
                  </a:cxn>
                </a:cxnLst>
                <a:rect l="0" t="0" r="r" b="b"/>
                <a:pathLst>
                  <a:path w="30" h="34">
                    <a:moveTo>
                      <a:pt x="0" y="10"/>
                    </a:moveTo>
                    <a:lnTo>
                      <a:pt x="25" y="34"/>
                    </a:lnTo>
                    <a:lnTo>
                      <a:pt x="3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01" name="Group 319"/>
            <p:cNvGrpSpPr>
              <a:grpSpLocks/>
            </p:cNvGrpSpPr>
            <p:nvPr/>
          </p:nvGrpSpPr>
          <p:grpSpPr bwMode="auto">
            <a:xfrm>
              <a:off x="4910" y="2743"/>
              <a:ext cx="45" cy="197"/>
              <a:chOff x="4910" y="2743"/>
              <a:chExt cx="45" cy="197"/>
            </a:xfrm>
          </p:grpSpPr>
          <p:sp>
            <p:nvSpPr>
              <p:cNvPr id="16704" name="Freeform 320"/>
              <p:cNvSpPr>
                <a:spLocks noChangeArrowheads="1"/>
              </p:cNvSpPr>
              <p:nvPr/>
            </p:nvSpPr>
            <p:spPr bwMode="auto">
              <a:xfrm>
                <a:off x="4910" y="2743"/>
                <a:ext cx="45" cy="164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2" y="12"/>
                  </a:cxn>
                  <a:cxn ang="0">
                    <a:pos x="31" y="18"/>
                  </a:cxn>
                  <a:cxn ang="0">
                    <a:pos x="29" y="25"/>
                  </a:cxn>
                  <a:cxn ang="0">
                    <a:pos x="27" y="29"/>
                  </a:cxn>
                  <a:cxn ang="0">
                    <a:pos x="24" y="34"/>
                  </a:cxn>
                  <a:cxn ang="0">
                    <a:pos x="13" y="43"/>
                  </a:cxn>
                  <a:cxn ang="0">
                    <a:pos x="3" y="53"/>
                  </a:cxn>
                  <a:cxn ang="0">
                    <a:pos x="0" y="58"/>
                  </a:cxn>
                  <a:cxn ang="0">
                    <a:pos x="0" y="62"/>
                  </a:cxn>
                  <a:cxn ang="0">
                    <a:pos x="3" y="66"/>
                  </a:cxn>
                  <a:cxn ang="0">
                    <a:pos x="7" y="71"/>
                  </a:cxn>
                  <a:cxn ang="0">
                    <a:pos x="13" y="74"/>
                  </a:cxn>
                  <a:cxn ang="0">
                    <a:pos x="21" y="78"/>
                  </a:cxn>
                  <a:cxn ang="0">
                    <a:pos x="28" y="83"/>
                  </a:cxn>
                  <a:cxn ang="0">
                    <a:pos x="34" y="87"/>
                  </a:cxn>
                  <a:cxn ang="0">
                    <a:pos x="38" y="91"/>
                  </a:cxn>
                  <a:cxn ang="0">
                    <a:pos x="41" y="96"/>
                  </a:cxn>
                  <a:cxn ang="0">
                    <a:pos x="41" y="100"/>
                  </a:cxn>
                  <a:cxn ang="0">
                    <a:pos x="40" y="106"/>
                  </a:cxn>
                  <a:cxn ang="0">
                    <a:pos x="32" y="117"/>
                  </a:cxn>
                  <a:cxn ang="0">
                    <a:pos x="25" y="127"/>
                  </a:cxn>
                  <a:cxn ang="0">
                    <a:pos x="22" y="133"/>
                  </a:cxn>
                  <a:cxn ang="0">
                    <a:pos x="19" y="137"/>
                  </a:cxn>
                  <a:cxn ang="0">
                    <a:pos x="21" y="140"/>
                  </a:cxn>
                  <a:cxn ang="0">
                    <a:pos x="21" y="140"/>
                  </a:cxn>
                </a:cxnLst>
                <a:rect l="0" t="0" r="r" b="b"/>
                <a:pathLst>
                  <a:path w="41" h="140">
                    <a:moveTo>
                      <a:pt x="29" y="0"/>
                    </a:moveTo>
                    <a:lnTo>
                      <a:pt x="32" y="12"/>
                    </a:lnTo>
                    <a:lnTo>
                      <a:pt x="31" y="18"/>
                    </a:lnTo>
                    <a:lnTo>
                      <a:pt x="29" y="25"/>
                    </a:lnTo>
                    <a:lnTo>
                      <a:pt x="27" y="29"/>
                    </a:lnTo>
                    <a:lnTo>
                      <a:pt x="24" y="34"/>
                    </a:lnTo>
                    <a:lnTo>
                      <a:pt x="13" y="43"/>
                    </a:lnTo>
                    <a:lnTo>
                      <a:pt x="3" y="53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3" y="66"/>
                    </a:lnTo>
                    <a:lnTo>
                      <a:pt x="7" y="71"/>
                    </a:lnTo>
                    <a:lnTo>
                      <a:pt x="13" y="74"/>
                    </a:lnTo>
                    <a:lnTo>
                      <a:pt x="21" y="78"/>
                    </a:lnTo>
                    <a:lnTo>
                      <a:pt x="28" y="83"/>
                    </a:lnTo>
                    <a:lnTo>
                      <a:pt x="34" y="87"/>
                    </a:lnTo>
                    <a:lnTo>
                      <a:pt x="38" y="91"/>
                    </a:lnTo>
                    <a:lnTo>
                      <a:pt x="41" y="96"/>
                    </a:lnTo>
                    <a:lnTo>
                      <a:pt x="41" y="100"/>
                    </a:lnTo>
                    <a:lnTo>
                      <a:pt x="40" y="106"/>
                    </a:lnTo>
                    <a:lnTo>
                      <a:pt x="32" y="117"/>
                    </a:lnTo>
                    <a:lnTo>
                      <a:pt x="25" y="127"/>
                    </a:lnTo>
                    <a:lnTo>
                      <a:pt x="22" y="133"/>
                    </a:lnTo>
                    <a:lnTo>
                      <a:pt x="19" y="137"/>
                    </a:lnTo>
                    <a:lnTo>
                      <a:pt x="21" y="140"/>
                    </a:lnTo>
                    <a:lnTo>
                      <a:pt x="21" y="140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05" name="Freeform 321"/>
              <p:cNvSpPr>
                <a:spLocks noChangeArrowheads="1"/>
              </p:cNvSpPr>
              <p:nvPr/>
            </p:nvSpPr>
            <p:spPr bwMode="auto">
              <a:xfrm>
                <a:off x="4914" y="2901"/>
                <a:ext cx="34" cy="3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3" y="34"/>
                  </a:cxn>
                  <a:cxn ang="0">
                    <a:pos x="31" y="0"/>
                  </a:cxn>
                  <a:cxn ang="0">
                    <a:pos x="0" y="6"/>
                  </a:cxn>
                </a:cxnLst>
                <a:rect l="0" t="0" r="r" b="b"/>
                <a:pathLst>
                  <a:path w="31" h="34">
                    <a:moveTo>
                      <a:pt x="0" y="6"/>
                    </a:moveTo>
                    <a:lnTo>
                      <a:pt x="23" y="34"/>
                    </a:lnTo>
                    <a:lnTo>
                      <a:pt x="31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30" name="Group 322"/>
            <p:cNvGrpSpPr>
              <a:grpSpLocks/>
            </p:cNvGrpSpPr>
            <p:nvPr/>
          </p:nvGrpSpPr>
          <p:grpSpPr bwMode="auto">
            <a:xfrm>
              <a:off x="4992" y="2768"/>
              <a:ext cx="91" cy="175"/>
              <a:chOff x="4992" y="2768"/>
              <a:chExt cx="91" cy="175"/>
            </a:xfrm>
          </p:grpSpPr>
          <p:sp>
            <p:nvSpPr>
              <p:cNvPr id="16707" name="Freeform 323"/>
              <p:cNvSpPr>
                <a:spLocks noChangeArrowheads="1"/>
              </p:cNvSpPr>
              <p:nvPr/>
            </p:nvSpPr>
            <p:spPr bwMode="auto">
              <a:xfrm>
                <a:off x="5011" y="2768"/>
                <a:ext cx="72" cy="144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2" y="11"/>
                  </a:cxn>
                  <a:cxn ang="0">
                    <a:pos x="60" y="16"/>
                  </a:cxn>
                  <a:cxn ang="0">
                    <a:pos x="54" y="22"/>
                  </a:cxn>
                  <a:cxn ang="0">
                    <a:pos x="50" y="25"/>
                  </a:cxn>
                  <a:cxn ang="0">
                    <a:pos x="44" y="26"/>
                  </a:cxn>
                  <a:cxn ang="0">
                    <a:pos x="32" y="31"/>
                  </a:cxn>
                  <a:cxn ang="0">
                    <a:pos x="19" y="37"/>
                  </a:cxn>
                  <a:cxn ang="0">
                    <a:pos x="16" y="39"/>
                  </a:cxn>
                  <a:cxn ang="0">
                    <a:pos x="13" y="44"/>
                  </a:cxn>
                  <a:cxn ang="0">
                    <a:pos x="13" y="48"/>
                  </a:cxn>
                  <a:cxn ang="0">
                    <a:pos x="16" y="54"/>
                  </a:cxn>
                  <a:cxn ang="0">
                    <a:pos x="20" y="60"/>
                  </a:cxn>
                  <a:cxn ang="0">
                    <a:pos x="25" y="68"/>
                  </a:cxn>
                  <a:cxn ang="0">
                    <a:pos x="29" y="73"/>
                  </a:cxn>
                  <a:cxn ang="0">
                    <a:pos x="34" y="79"/>
                  </a:cxn>
                  <a:cxn ang="0">
                    <a:pos x="37" y="85"/>
                  </a:cxn>
                  <a:cxn ang="0">
                    <a:pos x="37" y="91"/>
                  </a:cxn>
                  <a:cxn ang="0">
                    <a:pos x="35" y="96"/>
                  </a:cxn>
                  <a:cxn ang="0">
                    <a:pos x="31" y="100"/>
                  </a:cxn>
                  <a:cxn ang="0">
                    <a:pos x="20" y="106"/>
                  </a:cxn>
                  <a:cxn ang="0">
                    <a:pos x="8" y="113"/>
                  </a:cxn>
                  <a:cxn ang="0">
                    <a:pos x="4" y="116"/>
                  </a:cxn>
                  <a:cxn ang="0">
                    <a:pos x="0" y="119"/>
                  </a:cxn>
                  <a:cxn ang="0">
                    <a:pos x="0" y="122"/>
                  </a:cxn>
                  <a:cxn ang="0">
                    <a:pos x="0" y="124"/>
                  </a:cxn>
                  <a:cxn ang="0">
                    <a:pos x="0" y="124"/>
                  </a:cxn>
                </a:cxnLst>
                <a:rect l="0" t="0" r="r" b="b"/>
                <a:pathLst>
                  <a:path w="65" h="124">
                    <a:moveTo>
                      <a:pt x="65" y="0"/>
                    </a:moveTo>
                    <a:lnTo>
                      <a:pt x="62" y="11"/>
                    </a:lnTo>
                    <a:lnTo>
                      <a:pt x="60" y="16"/>
                    </a:lnTo>
                    <a:lnTo>
                      <a:pt x="54" y="22"/>
                    </a:lnTo>
                    <a:lnTo>
                      <a:pt x="50" y="25"/>
                    </a:lnTo>
                    <a:lnTo>
                      <a:pt x="44" y="26"/>
                    </a:lnTo>
                    <a:lnTo>
                      <a:pt x="32" y="31"/>
                    </a:lnTo>
                    <a:lnTo>
                      <a:pt x="19" y="37"/>
                    </a:lnTo>
                    <a:lnTo>
                      <a:pt x="16" y="39"/>
                    </a:lnTo>
                    <a:lnTo>
                      <a:pt x="13" y="44"/>
                    </a:lnTo>
                    <a:lnTo>
                      <a:pt x="13" y="48"/>
                    </a:lnTo>
                    <a:lnTo>
                      <a:pt x="16" y="54"/>
                    </a:lnTo>
                    <a:lnTo>
                      <a:pt x="20" y="60"/>
                    </a:lnTo>
                    <a:lnTo>
                      <a:pt x="25" y="68"/>
                    </a:lnTo>
                    <a:lnTo>
                      <a:pt x="29" y="73"/>
                    </a:lnTo>
                    <a:lnTo>
                      <a:pt x="34" y="79"/>
                    </a:lnTo>
                    <a:lnTo>
                      <a:pt x="37" y="85"/>
                    </a:lnTo>
                    <a:lnTo>
                      <a:pt x="37" y="91"/>
                    </a:lnTo>
                    <a:lnTo>
                      <a:pt x="35" y="96"/>
                    </a:lnTo>
                    <a:lnTo>
                      <a:pt x="31" y="100"/>
                    </a:lnTo>
                    <a:lnTo>
                      <a:pt x="20" y="106"/>
                    </a:lnTo>
                    <a:lnTo>
                      <a:pt x="8" y="113"/>
                    </a:lnTo>
                    <a:lnTo>
                      <a:pt x="4" y="116"/>
                    </a:lnTo>
                    <a:lnTo>
                      <a:pt x="0" y="119"/>
                    </a:lnTo>
                    <a:lnTo>
                      <a:pt x="0" y="122"/>
                    </a:lnTo>
                    <a:lnTo>
                      <a:pt x="0" y="124"/>
                    </a:lnTo>
                    <a:lnTo>
                      <a:pt x="0" y="124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08" name="Freeform 324"/>
              <p:cNvSpPr>
                <a:spLocks noChangeArrowheads="1"/>
              </p:cNvSpPr>
              <p:nvPr/>
            </p:nvSpPr>
            <p:spPr bwMode="auto">
              <a:xfrm>
                <a:off x="4992" y="2904"/>
                <a:ext cx="34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34"/>
                  </a:cxn>
                  <a:cxn ang="0">
                    <a:pos x="31" y="8"/>
                  </a:cxn>
                  <a:cxn ang="0">
                    <a:pos x="0" y="0"/>
                  </a:cxn>
                </a:cxnLst>
                <a:rect l="0" t="0" r="r" b="b"/>
                <a:pathLst>
                  <a:path w="31" h="34">
                    <a:moveTo>
                      <a:pt x="0" y="0"/>
                    </a:moveTo>
                    <a:lnTo>
                      <a:pt x="9" y="34"/>
                    </a:lnTo>
                    <a:lnTo>
                      <a:pt x="3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31" name="Group 325"/>
            <p:cNvGrpSpPr>
              <a:grpSpLocks/>
            </p:cNvGrpSpPr>
            <p:nvPr/>
          </p:nvGrpSpPr>
          <p:grpSpPr bwMode="auto">
            <a:xfrm>
              <a:off x="5078" y="2798"/>
              <a:ext cx="116" cy="155"/>
              <a:chOff x="5078" y="2798"/>
              <a:chExt cx="116" cy="155"/>
            </a:xfrm>
          </p:grpSpPr>
          <p:sp>
            <p:nvSpPr>
              <p:cNvPr id="16710" name="Freeform 326"/>
              <p:cNvSpPr>
                <a:spLocks noChangeArrowheads="1"/>
              </p:cNvSpPr>
              <p:nvPr/>
            </p:nvSpPr>
            <p:spPr bwMode="auto">
              <a:xfrm>
                <a:off x="5094" y="2798"/>
                <a:ext cx="100" cy="12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88" y="6"/>
                  </a:cxn>
                  <a:cxn ang="0">
                    <a:pos x="85" y="11"/>
                  </a:cxn>
                  <a:cxn ang="0">
                    <a:pos x="80" y="15"/>
                  </a:cxn>
                  <a:cxn ang="0">
                    <a:pos x="74" y="19"/>
                  </a:cxn>
                  <a:cxn ang="0">
                    <a:pos x="70" y="21"/>
                  </a:cxn>
                  <a:cxn ang="0">
                    <a:pos x="64" y="22"/>
                  </a:cxn>
                  <a:cxn ang="0">
                    <a:pos x="49" y="24"/>
                  </a:cxn>
                  <a:cxn ang="0">
                    <a:pos x="37" y="27"/>
                  </a:cxn>
                  <a:cxn ang="0">
                    <a:pos x="31" y="30"/>
                  </a:cxn>
                  <a:cxn ang="0">
                    <a:pos x="29" y="33"/>
                  </a:cxn>
                  <a:cxn ang="0">
                    <a:pos x="27" y="37"/>
                  </a:cxn>
                  <a:cxn ang="0">
                    <a:pos x="29" y="43"/>
                  </a:cxn>
                  <a:cxn ang="0">
                    <a:pos x="34" y="58"/>
                  </a:cxn>
                  <a:cxn ang="0">
                    <a:pos x="40" y="73"/>
                  </a:cxn>
                  <a:cxn ang="0">
                    <a:pos x="42" y="78"/>
                  </a:cxn>
                  <a:cxn ang="0">
                    <a:pos x="40" y="84"/>
                  </a:cxn>
                  <a:cxn ang="0">
                    <a:pos x="37" y="87"/>
                  </a:cxn>
                  <a:cxn ang="0">
                    <a:pos x="34" y="90"/>
                  </a:cxn>
                  <a:cxn ang="0">
                    <a:pos x="23" y="95"/>
                  </a:cxn>
                  <a:cxn ang="0">
                    <a:pos x="11" y="98"/>
                  </a:cxn>
                  <a:cxn ang="0">
                    <a:pos x="0" y="102"/>
                  </a:cxn>
                  <a:cxn ang="0">
                    <a:pos x="0" y="105"/>
                  </a:cxn>
                  <a:cxn ang="0">
                    <a:pos x="0" y="105"/>
                  </a:cxn>
                </a:cxnLst>
                <a:rect l="0" t="0" r="r" b="b"/>
                <a:pathLst>
                  <a:path w="89" h="105">
                    <a:moveTo>
                      <a:pt x="89" y="0"/>
                    </a:moveTo>
                    <a:lnTo>
                      <a:pt x="88" y="6"/>
                    </a:lnTo>
                    <a:lnTo>
                      <a:pt x="85" y="11"/>
                    </a:lnTo>
                    <a:lnTo>
                      <a:pt x="80" y="15"/>
                    </a:lnTo>
                    <a:lnTo>
                      <a:pt x="74" y="19"/>
                    </a:lnTo>
                    <a:lnTo>
                      <a:pt x="70" y="21"/>
                    </a:lnTo>
                    <a:lnTo>
                      <a:pt x="64" y="22"/>
                    </a:lnTo>
                    <a:lnTo>
                      <a:pt x="49" y="24"/>
                    </a:lnTo>
                    <a:lnTo>
                      <a:pt x="37" y="27"/>
                    </a:lnTo>
                    <a:lnTo>
                      <a:pt x="31" y="30"/>
                    </a:lnTo>
                    <a:lnTo>
                      <a:pt x="29" y="33"/>
                    </a:lnTo>
                    <a:lnTo>
                      <a:pt x="27" y="37"/>
                    </a:lnTo>
                    <a:lnTo>
                      <a:pt x="29" y="43"/>
                    </a:lnTo>
                    <a:lnTo>
                      <a:pt x="34" y="58"/>
                    </a:lnTo>
                    <a:lnTo>
                      <a:pt x="40" y="73"/>
                    </a:lnTo>
                    <a:lnTo>
                      <a:pt x="42" y="78"/>
                    </a:lnTo>
                    <a:lnTo>
                      <a:pt x="40" y="84"/>
                    </a:lnTo>
                    <a:lnTo>
                      <a:pt x="37" y="87"/>
                    </a:lnTo>
                    <a:lnTo>
                      <a:pt x="34" y="90"/>
                    </a:lnTo>
                    <a:lnTo>
                      <a:pt x="23" y="95"/>
                    </a:lnTo>
                    <a:lnTo>
                      <a:pt x="11" y="98"/>
                    </a:lnTo>
                    <a:lnTo>
                      <a:pt x="0" y="102"/>
                    </a:lnTo>
                    <a:lnTo>
                      <a:pt x="0" y="105"/>
                    </a:lnTo>
                    <a:lnTo>
                      <a:pt x="0" y="105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11" name="Freeform 327"/>
              <p:cNvSpPr>
                <a:spLocks noChangeArrowheads="1"/>
              </p:cNvSpPr>
              <p:nvPr/>
            </p:nvSpPr>
            <p:spPr bwMode="auto">
              <a:xfrm>
                <a:off x="5078" y="2911"/>
                <a:ext cx="28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"/>
                  </a:cxn>
                  <a:cxn ang="0">
                    <a:pos x="26" y="15"/>
                  </a:cxn>
                  <a:cxn ang="0">
                    <a:pos x="0" y="0"/>
                  </a:cxn>
                </a:cxnLst>
                <a:rect l="0" t="0" r="r" b="b"/>
                <a:pathLst>
                  <a:path w="26" h="36">
                    <a:moveTo>
                      <a:pt x="0" y="0"/>
                    </a:moveTo>
                    <a:lnTo>
                      <a:pt x="0" y="36"/>
                    </a:lnTo>
                    <a:lnTo>
                      <a:pt x="2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45" name="Group 328"/>
            <p:cNvGrpSpPr>
              <a:grpSpLocks/>
            </p:cNvGrpSpPr>
            <p:nvPr/>
          </p:nvGrpSpPr>
          <p:grpSpPr bwMode="auto">
            <a:xfrm>
              <a:off x="4985" y="3093"/>
              <a:ext cx="31" cy="60"/>
              <a:chOff x="4985" y="3093"/>
              <a:chExt cx="31" cy="60"/>
            </a:xfrm>
          </p:grpSpPr>
          <p:sp>
            <p:nvSpPr>
              <p:cNvPr id="16713" name="Line 329"/>
              <p:cNvSpPr>
                <a:spLocks noChangeShapeType="1"/>
              </p:cNvSpPr>
              <p:nvPr/>
            </p:nvSpPr>
            <p:spPr bwMode="auto">
              <a:xfrm flipH="1">
                <a:off x="5001" y="3093"/>
                <a:ext cx="11" cy="28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14" name="Freeform 330"/>
              <p:cNvSpPr>
                <a:spLocks noChangeArrowheads="1"/>
              </p:cNvSpPr>
              <p:nvPr/>
            </p:nvSpPr>
            <p:spPr bwMode="auto">
              <a:xfrm>
                <a:off x="4985" y="3114"/>
                <a:ext cx="3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4"/>
                  </a:cxn>
                  <a:cxn ang="0">
                    <a:pos x="28" y="8"/>
                  </a:cxn>
                  <a:cxn ang="0">
                    <a:pos x="0" y="0"/>
                  </a:cxn>
                </a:cxnLst>
                <a:rect l="0" t="0" r="r" b="b"/>
                <a:pathLst>
                  <a:path w="28" h="34">
                    <a:moveTo>
                      <a:pt x="0" y="0"/>
                    </a:moveTo>
                    <a:lnTo>
                      <a:pt x="5" y="34"/>
                    </a:lnTo>
                    <a:lnTo>
                      <a:pt x="28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15" name="Oval 331"/>
            <p:cNvSpPr>
              <a:spLocks noChangeArrowheads="1"/>
            </p:cNvSpPr>
            <p:nvPr/>
          </p:nvSpPr>
          <p:spPr bwMode="auto">
            <a:xfrm>
              <a:off x="4883" y="3136"/>
              <a:ext cx="51" cy="51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16" name="Line 332"/>
            <p:cNvSpPr>
              <a:spLocks noChangeShapeType="1"/>
            </p:cNvSpPr>
            <p:nvPr/>
          </p:nvSpPr>
          <p:spPr bwMode="auto">
            <a:xfrm>
              <a:off x="4896" y="3207"/>
              <a:ext cx="23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17" name="Oval 333"/>
            <p:cNvSpPr>
              <a:spLocks noChangeArrowheads="1"/>
            </p:cNvSpPr>
            <p:nvPr/>
          </p:nvSpPr>
          <p:spPr bwMode="auto">
            <a:xfrm>
              <a:off x="4908" y="3243"/>
              <a:ext cx="51" cy="52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18" name="Line 334"/>
            <p:cNvSpPr>
              <a:spLocks noChangeShapeType="1"/>
            </p:cNvSpPr>
            <p:nvPr/>
          </p:nvSpPr>
          <p:spPr bwMode="auto">
            <a:xfrm>
              <a:off x="4920" y="3272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19" name="Oval 335"/>
            <p:cNvSpPr>
              <a:spLocks noChangeArrowheads="1"/>
            </p:cNvSpPr>
            <p:nvPr/>
          </p:nvSpPr>
          <p:spPr bwMode="auto">
            <a:xfrm>
              <a:off x="4967" y="3267"/>
              <a:ext cx="51" cy="51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20" name="Line 336"/>
            <p:cNvSpPr>
              <a:spLocks noChangeShapeType="1"/>
            </p:cNvSpPr>
            <p:nvPr/>
          </p:nvSpPr>
          <p:spPr bwMode="auto">
            <a:xfrm>
              <a:off x="4980" y="3338"/>
              <a:ext cx="23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21" name="Oval 337"/>
            <p:cNvSpPr>
              <a:spLocks noChangeArrowheads="1"/>
            </p:cNvSpPr>
            <p:nvPr/>
          </p:nvSpPr>
          <p:spPr bwMode="auto">
            <a:xfrm>
              <a:off x="4825" y="3247"/>
              <a:ext cx="50" cy="52"/>
            </a:xfrm>
            <a:prstGeom prst="ellipse">
              <a:avLst/>
            </a:prstGeom>
            <a:solidFill>
              <a:srgbClr val="FFFFFF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22" name="Line 338"/>
            <p:cNvSpPr>
              <a:spLocks noChangeShapeType="1"/>
            </p:cNvSpPr>
            <p:nvPr/>
          </p:nvSpPr>
          <p:spPr bwMode="auto">
            <a:xfrm>
              <a:off x="4836" y="3275"/>
              <a:ext cx="24" cy="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48" name="Group 339"/>
            <p:cNvGrpSpPr>
              <a:grpSpLocks/>
            </p:cNvGrpSpPr>
            <p:nvPr/>
          </p:nvGrpSpPr>
          <p:grpSpPr bwMode="auto">
            <a:xfrm>
              <a:off x="4844" y="3096"/>
              <a:ext cx="31" cy="66"/>
              <a:chOff x="4844" y="3096"/>
              <a:chExt cx="31" cy="66"/>
            </a:xfrm>
          </p:grpSpPr>
          <p:sp>
            <p:nvSpPr>
              <p:cNvPr id="16724" name="Line 340"/>
              <p:cNvSpPr>
                <a:spLocks noChangeShapeType="1"/>
              </p:cNvSpPr>
              <p:nvPr/>
            </p:nvSpPr>
            <p:spPr bwMode="auto">
              <a:xfrm>
                <a:off x="4847" y="3096"/>
                <a:ext cx="13" cy="37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25" name="Freeform 341"/>
              <p:cNvSpPr>
                <a:spLocks noChangeArrowheads="1"/>
              </p:cNvSpPr>
              <p:nvPr/>
            </p:nvSpPr>
            <p:spPr bwMode="auto">
              <a:xfrm>
                <a:off x="4844" y="3123"/>
                <a:ext cx="31" cy="39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7" y="34"/>
                  </a:cxn>
                  <a:cxn ang="0">
                    <a:pos x="28" y="0"/>
                  </a:cxn>
                  <a:cxn ang="0">
                    <a:pos x="0" y="12"/>
                  </a:cxn>
                </a:cxnLst>
                <a:rect l="0" t="0" r="r" b="b"/>
                <a:pathLst>
                  <a:path w="28" h="34">
                    <a:moveTo>
                      <a:pt x="0" y="12"/>
                    </a:moveTo>
                    <a:lnTo>
                      <a:pt x="27" y="34"/>
                    </a:lnTo>
                    <a:lnTo>
                      <a:pt x="28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26" name="Rectangle 342"/>
            <p:cNvSpPr>
              <a:spLocks noChangeArrowheads="1"/>
            </p:cNvSpPr>
            <p:nvPr/>
          </p:nvSpPr>
          <p:spPr bwMode="auto">
            <a:xfrm>
              <a:off x="3967" y="1260"/>
              <a:ext cx="403" cy="80"/>
            </a:xfrm>
            <a:prstGeom prst="rect">
              <a:avLst/>
            </a:prstGeom>
            <a:solidFill>
              <a:srgbClr val="C0C0C0"/>
            </a:solidFill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27" name="Rectangle 343"/>
            <p:cNvSpPr>
              <a:spLocks noChangeArrowheads="1"/>
            </p:cNvSpPr>
            <p:nvPr/>
          </p:nvSpPr>
          <p:spPr bwMode="auto">
            <a:xfrm>
              <a:off x="3970" y="1263"/>
              <a:ext cx="280" cy="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floating gate</a:t>
              </a:r>
            </a:p>
          </p:txBody>
        </p:sp>
        <p:sp>
          <p:nvSpPr>
            <p:cNvPr id="16728" name="Line 344"/>
            <p:cNvSpPr>
              <a:spLocks noChangeShapeType="1"/>
            </p:cNvSpPr>
            <p:nvPr/>
          </p:nvSpPr>
          <p:spPr bwMode="auto">
            <a:xfrm>
              <a:off x="4006" y="1170"/>
              <a:ext cx="765" cy="566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29" name="Line 345"/>
            <p:cNvSpPr>
              <a:spLocks noChangeShapeType="1"/>
            </p:cNvSpPr>
            <p:nvPr/>
          </p:nvSpPr>
          <p:spPr bwMode="auto">
            <a:xfrm flipV="1">
              <a:off x="3492" y="1013"/>
              <a:ext cx="640" cy="760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51" name="Group 346"/>
            <p:cNvGrpSpPr>
              <a:grpSpLocks/>
            </p:cNvGrpSpPr>
            <p:nvPr/>
          </p:nvGrpSpPr>
          <p:grpSpPr bwMode="auto">
            <a:xfrm>
              <a:off x="4358" y="1067"/>
              <a:ext cx="55" cy="35"/>
              <a:chOff x="4358" y="1067"/>
              <a:chExt cx="55" cy="35"/>
            </a:xfrm>
          </p:grpSpPr>
          <p:sp>
            <p:nvSpPr>
              <p:cNvPr id="16731" name="Freeform 347"/>
              <p:cNvSpPr>
                <a:spLocks noChangeArrowheads="1"/>
              </p:cNvSpPr>
              <p:nvPr/>
            </p:nvSpPr>
            <p:spPr bwMode="auto">
              <a:xfrm>
                <a:off x="4358" y="1096"/>
                <a:ext cx="4" cy="6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32" name="Freeform 348"/>
              <p:cNvSpPr>
                <a:spLocks noChangeArrowheads="1"/>
              </p:cNvSpPr>
              <p:nvPr/>
            </p:nvSpPr>
            <p:spPr bwMode="auto">
              <a:xfrm>
                <a:off x="4366" y="1092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33" name="Freeform 349"/>
              <p:cNvSpPr>
                <a:spLocks noChangeArrowheads="1"/>
              </p:cNvSpPr>
              <p:nvPr/>
            </p:nvSpPr>
            <p:spPr bwMode="auto">
              <a:xfrm>
                <a:off x="4374" y="1088"/>
                <a:ext cx="4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34" name="Freeform 350"/>
              <p:cNvSpPr>
                <a:spLocks noChangeArrowheads="1"/>
              </p:cNvSpPr>
              <p:nvPr/>
            </p:nvSpPr>
            <p:spPr bwMode="auto">
              <a:xfrm>
                <a:off x="4382" y="1082"/>
                <a:ext cx="4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35" name="Freeform 351"/>
              <p:cNvSpPr>
                <a:spLocks noChangeArrowheads="1"/>
              </p:cNvSpPr>
              <p:nvPr/>
            </p:nvSpPr>
            <p:spPr bwMode="auto">
              <a:xfrm>
                <a:off x="4390" y="1077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36" name="Freeform 352"/>
              <p:cNvSpPr>
                <a:spLocks noChangeArrowheads="1"/>
              </p:cNvSpPr>
              <p:nvPr/>
            </p:nvSpPr>
            <p:spPr bwMode="auto">
              <a:xfrm>
                <a:off x="4400" y="1071"/>
                <a:ext cx="4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37" name="Freeform 353"/>
              <p:cNvSpPr>
                <a:spLocks noChangeArrowheads="1"/>
              </p:cNvSpPr>
              <p:nvPr/>
            </p:nvSpPr>
            <p:spPr bwMode="auto">
              <a:xfrm>
                <a:off x="4409" y="1067"/>
                <a:ext cx="4" cy="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38" name="Freeform 354"/>
            <p:cNvSpPr>
              <a:spLocks noChangeArrowheads="1"/>
            </p:cNvSpPr>
            <p:nvPr/>
          </p:nvSpPr>
          <p:spPr bwMode="auto">
            <a:xfrm>
              <a:off x="4347" y="1085"/>
              <a:ext cx="24" cy="2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2" y="16"/>
                </a:cxn>
                <a:cxn ang="0">
                  <a:pos x="5" y="19"/>
                </a:cxn>
                <a:cxn ang="0">
                  <a:pos x="7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19" y="19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4"/>
                </a:cxn>
              </a:cxnLst>
              <a:rect l="0" t="0" r="r" b="b"/>
              <a:pathLst>
                <a:path w="22" h="22">
                  <a:moveTo>
                    <a:pt x="3" y="4"/>
                  </a:moveTo>
                  <a:lnTo>
                    <a:pt x="0" y="8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7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9" y="19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1" y="5"/>
                  </a:lnTo>
                  <a:lnTo>
                    <a:pt x="18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39" name="Freeform 355"/>
            <p:cNvSpPr>
              <a:spLocks noChangeArrowheads="1"/>
            </p:cNvSpPr>
            <p:nvPr/>
          </p:nvSpPr>
          <p:spPr bwMode="auto">
            <a:xfrm>
              <a:off x="4400" y="1054"/>
              <a:ext cx="23" cy="26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3" y="20"/>
                </a:cxn>
                <a:cxn ang="0">
                  <a:pos x="7" y="23"/>
                </a:cxn>
                <a:cxn ang="0">
                  <a:pos x="12" y="23"/>
                </a:cxn>
                <a:cxn ang="0">
                  <a:pos x="15" y="23"/>
                </a:cxn>
                <a:cxn ang="0">
                  <a:pos x="19" y="20"/>
                </a:cxn>
                <a:cxn ang="0">
                  <a:pos x="21" y="12"/>
                </a:cxn>
                <a:cxn ang="0">
                  <a:pos x="21" y="8"/>
                </a:cxn>
                <a:cxn ang="0">
                  <a:pos x="18" y="3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1" y="5"/>
                </a:cxn>
              </a:cxnLst>
              <a:rect l="0" t="0" r="r" b="b"/>
              <a:pathLst>
                <a:path w="21" h="23">
                  <a:moveTo>
                    <a:pt x="1" y="5"/>
                  </a:moveTo>
                  <a:lnTo>
                    <a:pt x="0" y="12"/>
                  </a:lnTo>
                  <a:lnTo>
                    <a:pt x="0" y="17"/>
                  </a:lnTo>
                  <a:lnTo>
                    <a:pt x="3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5" y="23"/>
                  </a:lnTo>
                  <a:lnTo>
                    <a:pt x="19" y="20"/>
                  </a:lnTo>
                  <a:lnTo>
                    <a:pt x="21" y="12"/>
                  </a:lnTo>
                  <a:lnTo>
                    <a:pt x="21" y="8"/>
                  </a:lnTo>
                  <a:lnTo>
                    <a:pt x="18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40" name="Line 356"/>
            <p:cNvSpPr>
              <a:spLocks noChangeShapeType="1"/>
            </p:cNvSpPr>
            <p:nvPr/>
          </p:nvSpPr>
          <p:spPr bwMode="auto">
            <a:xfrm flipV="1">
              <a:off x="4297" y="1026"/>
              <a:ext cx="115" cy="139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41" name="Line 357"/>
            <p:cNvSpPr>
              <a:spLocks noChangeShapeType="1"/>
            </p:cNvSpPr>
            <p:nvPr/>
          </p:nvSpPr>
          <p:spPr bwMode="auto">
            <a:xfrm flipH="1" flipV="1">
              <a:off x="4391" y="1048"/>
              <a:ext cx="58" cy="53"/>
            </a:xfrm>
            <a:prstGeom prst="line">
              <a:avLst/>
            </a:prstGeom>
            <a:noFill/>
            <a:ln w="648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54" name="Group 358"/>
            <p:cNvGrpSpPr>
              <a:grpSpLocks/>
            </p:cNvGrpSpPr>
            <p:nvPr/>
          </p:nvGrpSpPr>
          <p:grpSpPr bwMode="auto">
            <a:xfrm>
              <a:off x="4109" y="1082"/>
              <a:ext cx="184" cy="102"/>
              <a:chOff x="4109" y="1082"/>
              <a:chExt cx="184" cy="102"/>
            </a:xfrm>
          </p:grpSpPr>
          <p:sp>
            <p:nvSpPr>
              <p:cNvPr id="16743" name="Line 359"/>
              <p:cNvSpPr>
                <a:spLocks noChangeShapeType="1"/>
              </p:cNvSpPr>
              <p:nvPr/>
            </p:nvSpPr>
            <p:spPr bwMode="auto">
              <a:xfrm flipH="1">
                <a:off x="4107" y="1082"/>
                <a:ext cx="186" cy="102"/>
              </a:xfrm>
              <a:prstGeom prst="line">
                <a:avLst/>
              </a:prstGeom>
              <a:noFill/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44" name="Freeform 360"/>
              <p:cNvSpPr>
                <a:spLocks noChangeArrowheads="1"/>
              </p:cNvSpPr>
              <p:nvPr/>
            </p:nvSpPr>
            <p:spPr bwMode="auto">
              <a:xfrm>
                <a:off x="4109" y="1141"/>
                <a:ext cx="55" cy="4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0" y="37"/>
                  </a:cxn>
                  <a:cxn ang="0">
                    <a:pos x="49" y="28"/>
                  </a:cxn>
                </a:cxnLst>
                <a:rect l="0" t="0" r="r" b="b"/>
                <a:pathLst>
                  <a:path w="49" h="37">
                    <a:moveTo>
                      <a:pt x="34" y="0"/>
                    </a:moveTo>
                    <a:lnTo>
                      <a:pt x="0" y="37"/>
                    </a:lnTo>
                    <a:lnTo>
                      <a:pt x="49" y="28"/>
                    </a:lnTo>
                  </a:path>
                </a:pathLst>
              </a:custGeom>
              <a:noFill/>
              <a:ln w="648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45" name="Rectangle 361"/>
            <p:cNvSpPr>
              <a:spLocks noChangeArrowheads="1"/>
            </p:cNvSpPr>
            <p:nvPr/>
          </p:nvSpPr>
          <p:spPr bwMode="auto">
            <a:xfrm>
              <a:off x="5259" y="2741"/>
              <a:ext cx="377" cy="224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46" name="Rectangle 362"/>
            <p:cNvSpPr>
              <a:spLocks noChangeArrowheads="1"/>
            </p:cNvSpPr>
            <p:nvPr/>
          </p:nvSpPr>
          <p:spPr bwMode="auto">
            <a:xfrm>
              <a:off x="5310" y="2769"/>
              <a:ext cx="349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5-30 min</a:t>
              </a:r>
            </a:p>
          </p:txBody>
        </p:sp>
      </p:grpSp>
      <p:sp>
        <p:nvSpPr>
          <p:cNvPr id="16747" name="Rectangle 36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EPROM: Erasable programmable ROM</a:t>
            </a:r>
          </a:p>
        </p:txBody>
      </p:sp>
      <p:sp>
        <p:nvSpPr>
          <p:cNvPr id="16748" name="Rectangle 36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90650"/>
            <a:ext cx="5648325" cy="4695825"/>
          </a:xfrm>
          <a:ln/>
        </p:spPr>
        <p:txBody>
          <a:bodyPr/>
          <a:lstStyle/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/>
              <a:t>Programmable component is a MOS transistor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Transistor has “floating” gate surrounded by an insulator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/>
              <a:t>(a)</a:t>
            </a:r>
            <a:r>
              <a:rPr lang="en-US" sz="1400"/>
              <a:t> Negative charges form a channel between source and drain storing a logic 1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/>
              <a:t>(b)</a:t>
            </a:r>
            <a:r>
              <a:rPr lang="en-US" sz="1400"/>
              <a:t> Large positive voltage at gate causes negative charges to move out of channel and get trapped in floating gate storing a logic 0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/>
              <a:t>(c)</a:t>
            </a:r>
            <a:r>
              <a:rPr lang="en-US" sz="1400"/>
              <a:t> (Erase) Shining UV rays on surface of floating-gate causes negative charges to return to channel from floating gate restoring the logic 1</a:t>
            </a:r>
          </a:p>
          <a:p>
            <a:pPr marL="741363" lvl="1" indent="-28416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/>
              <a:t>(d)</a:t>
            </a:r>
            <a:r>
              <a:rPr lang="en-US" sz="1400"/>
              <a:t> An EPROM package showing quartz window through which UV light can pass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/>
              <a:t>Better write ability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can be erased and reprogrammed thousands of times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/>
              <a:t>Reduced storage permanence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program lasts about 10 years but is susceptible to radiation and electric noise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/>
              <a:t>Typically used during design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8FB768EC-F058-4CC7-8B58-A5D271ED8FEF}" type="slidenum">
              <a:rPr lang="en-US"/>
              <a:pPr/>
              <a:t>23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EEPROM: Electrically erasable programmable ROM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96300" cy="4600575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Programmed and erased electronically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typically by using higher than normal voltage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can program and erase individual words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Better write ability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can be in-system programmable with built-in circuit to provide higher than normal voltage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built-in memory controller commonly used to hide details from memory user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writes very slow due to erasing and programming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“busy” pin indicates to processor EEPROM still writing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can be erased and programmed tens of thousands of times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Similar storage permanence to EPROM (about 10 years)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Far more convenient than EPROMs, but more expensive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8D33EEB9-AC45-4ECF-8D54-D8CFF24C3488}" type="slidenum">
              <a:rPr lang="en-US"/>
              <a:pPr/>
              <a:t>24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457325" y="4181475"/>
            <a:ext cx="233362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724400" y="3886200"/>
            <a:ext cx="203835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Flash Memory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543425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Extension of EEPROM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Same floating gate principle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Same write ability and storage permanence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Fast erase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Large blocks of memory erased at once, rather than one word at a time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Blocks typically several thousand bytes large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Writes to single words may be slower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Entire block must be read, word updated, then entire block written back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Used with embedded systems storing large data items in nonvolatile memory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e.g., digital cameras, TV set-top boxes, cell phones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1221F0D3-F419-48D7-A7A0-D3C4010C1D6E}" type="slidenum">
              <a:rPr lang="en-US"/>
              <a:pPr/>
              <a:t>25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RAM: “Random-access” memory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533525"/>
            <a:ext cx="5686425" cy="44577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Typically volatile memory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bits are not held without power supply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/>
              <a:t>R</a:t>
            </a:r>
            <a:r>
              <a:rPr lang="en-US" sz="2000" b="1"/>
              <a:t>ead and written to easily by embedded system during execution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Internal structure more complex than ROM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 word consists of several memory cells, each storing 1 bit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ea</a:t>
            </a:r>
            <a:r>
              <a:rPr lang="en-US" sz="1800"/>
              <a:t>ch input and output data line connects to each cell in its column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rd/wr connected to every cell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when row is enabled by decoder, each cell has logic that stores input data bit when rd/wr indicates write or outputs stored bit when rd/wr indicates read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27725" y="1533525"/>
            <a:ext cx="2414588" cy="1838325"/>
            <a:chOff x="3734" y="966"/>
            <a:chExt cx="1521" cy="115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734" y="1083"/>
              <a:ext cx="1433" cy="1041"/>
              <a:chOff x="3734" y="1083"/>
              <a:chExt cx="1433" cy="1041"/>
            </a:xfrm>
          </p:grpSpPr>
          <p:sp>
            <p:nvSpPr>
              <p:cNvPr id="19461" name="Text Box 5"/>
              <p:cNvSpPr txBox="1">
                <a:spLocks noChangeArrowheads="1"/>
              </p:cNvSpPr>
              <p:nvPr/>
            </p:nvSpPr>
            <p:spPr bwMode="auto">
              <a:xfrm>
                <a:off x="3734" y="1224"/>
                <a:ext cx="365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enable</a:t>
                </a:r>
              </a:p>
            </p:txBody>
          </p:sp>
          <p:sp>
            <p:nvSpPr>
              <p:cNvPr id="19462" name="Text Box 6"/>
              <p:cNvSpPr txBox="1">
                <a:spLocks noChangeArrowheads="1"/>
              </p:cNvSpPr>
              <p:nvPr/>
            </p:nvSpPr>
            <p:spPr bwMode="auto">
              <a:xfrm>
                <a:off x="4406" y="1102"/>
                <a:ext cx="761" cy="605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2</a:t>
                </a:r>
                <a:r>
                  <a:rPr lang="en-US" sz="1000" baseline="30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k</a:t>
                </a: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 × n read and write memory</a:t>
                </a:r>
              </a:p>
            </p:txBody>
          </p:sp>
          <p:sp>
            <p:nvSpPr>
              <p:cNvPr id="19463" name="Text Box 7"/>
              <p:cNvSpPr txBox="1">
                <a:spLocks noChangeArrowheads="1"/>
              </p:cNvSpPr>
              <p:nvPr/>
            </p:nvSpPr>
            <p:spPr bwMode="auto">
              <a:xfrm>
                <a:off x="3883" y="1425"/>
                <a:ext cx="210" cy="12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</a:t>
                </a:r>
                <a:r>
                  <a:rPr lang="en-US" sz="12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9464" name="Line 8"/>
              <p:cNvSpPr>
                <a:spLocks noChangeShapeType="1"/>
              </p:cNvSpPr>
              <p:nvPr/>
            </p:nvSpPr>
            <p:spPr bwMode="auto">
              <a:xfrm>
                <a:off x="4094" y="1547"/>
                <a:ext cx="31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>
                <a:off x="4094" y="1668"/>
                <a:ext cx="31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6" name="Text Box 10"/>
              <p:cNvSpPr txBox="1">
                <a:spLocks noChangeArrowheads="1"/>
              </p:cNvSpPr>
              <p:nvPr/>
            </p:nvSpPr>
            <p:spPr bwMode="auto">
              <a:xfrm>
                <a:off x="4151" y="1507"/>
                <a:ext cx="202" cy="1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…</a:t>
                </a: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4094" y="1486"/>
                <a:ext cx="31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4094" y="1264"/>
                <a:ext cx="31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4094" y="1143"/>
                <a:ext cx="31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Text Box 14"/>
              <p:cNvSpPr txBox="1">
                <a:spLocks noChangeArrowheads="1"/>
              </p:cNvSpPr>
              <p:nvPr/>
            </p:nvSpPr>
            <p:spPr bwMode="auto">
              <a:xfrm>
                <a:off x="3769" y="1083"/>
                <a:ext cx="365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r/w</a:t>
                </a:r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>
                <a:off x="4901" y="1708"/>
                <a:ext cx="0" cy="29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sm" len="med"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4803" y="1708"/>
                <a:ext cx="0" cy="29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sm" len="med"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Text Box 17"/>
              <p:cNvSpPr txBox="1">
                <a:spLocks noChangeArrowheads="1"/>
              </p:cNvSpPr>
              <p:nvPr/>
            </p:nvSpPr>
            <p:spPr bwMode="auto">
              <a:xfrm>
                <a:off x="4606" y="1748"/>
                <a:ext cx="202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…</a:t>
                </a:r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4979" y="1708"/>
                <a:ext cx="0" cy="29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sm" len="med"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Text Box 19"/>
              <p:cNvSpPr txBox="1">
                <a:spLocks noChangeArrowheads="1"/>
              </p:cNvSpPr>
              <p:nvPr/>
            </p:nvSpPr>
            <p:spPr bwMode="auto">
              <a:xfrm>
                <a:off x="4621" y="2004"/>
                <a:ext cx="181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6" name="Text Box 20"/>
              <p:cNvSpPr txBox="1">
                <a:spLocks noChangeArrowheads="1"/>
              </p:cNvSpPr>
              <p:nvPr/>
            </p:nvSpPr>
            <p:spPr bwMode="auto">
              <a:xfrm>
                <a:off x="4938" y="2004"/>
                <a:ext cx="130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Q</a:t>
                </a:r>
                <a:r>
                  <a:rPr lang="en-US" sz="12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9477" name="Text Box 21"/>
              <p:cNvSpPr txBox="1">
                <a:spLocks noChangeArrowheads="1"/>
              </p:cNvSpPr>
              <p:nvPr/>
            </p:nvSpPr>
            <p:spPr bwMode="auto">
              <a:xfrm>
                <a:off x="4447" y="2004"/>
                <a:ext cx="346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Q</a:t>
                </a:r>
                <a:r>
                  <a:rPr lang="en-US" sz="12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n-1</a:t>
                </a:r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4606" y="1708"/>
                <a:ext cx="0" cy="29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sm" len="med"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Text Box 23"/>
              <p:cNvSpPr txBox="1">
                <a:spLocks noChangeArrowheads="1"/>
              </p:cNvSpPr>
              <p:nvPr/>
            </p:nvSpPr>
            <p:spPr bwMode="auto">
              <a:xfrm>
                <a:off x="3876" y="1627"/>
                <a:ext cx="212" cy="12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</a:t>
                </a:r>
                <a:r>
                  <a:rPr lang="en-US" sz="12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k-1</a:t>
                </a:r>
              </a:p>
            </p:txBody>
          </p:sp>
        </p:grp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4336" y="966"/>
              <a:ext cx="91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rot="10800000" vert="eaVert" lIns="0" tIns="0" rIns="0" bIns="0">
              <a:spAutoFit/>
            </a:bodyPr>
            <a:lstStyle/>
            <a:p>
              <a:pPr algn="ctr">
                <a:spcBef>
                  <a:spcPts val="563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external view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910263" y="3495675"/>
            <a:ext cx="3067050" cy="2560638"/>
            <a:chOff x="3723" y="2202"/>
            <a:chExt cx="1932" cy="1613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723" y="2338"/>
              <a:ext cx="1932" cy="1477"/>
              <a:chOff x="3723" y="2338"/>
              <a:chExt cx="1932" cy="1477"/>
            </a:xfrm>
          </p:grpSpPr>
          <p:sp>
            <p:nvSpPr>
              <p:cNvPr id="19483" name="Rectangle 27"/>
              <p:cNvSpPr>
                <a:spLocks noChangeArrowheads="1"/>
              </p:cNvSpPr>
              <p:nvPr/>
            </p:nvSpPr>
            <p:spPr bwMode="auto">
              <a:xfrm>
                <a:off x="4085" y="2564"/>
                <a:ext cx="1570" cy="1062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4×4 RAM</a:t>
                </a:r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4641" y="2463"/>
                <a:ext cx="0" cy="94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4191" y="2768"/>
                <a:ext cx="298" cy="677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2×4 decoder</a:t>
                </a:r>
              </a:p>
            </p:txBody>
          </p:sp>
          <p:sp>
            <p:nvSpPr>
              <p:cNvPr id="19486" name="Text Box 30"/>
              <p:cNvSpPr txBox="1">
                <a:spLocks noChangeArrowheads="1"/>
              </p:cNvSpPr>
              <p:nvPr/>
            </p:nvSpPr>
            <p:spPr bwMode="auto">
              <a:xfrm>
                <a:off x="4815" y="3714"/>
                <a:ext cx="124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7" name="Text Box 31"/>
              <p:cNvSpPr txBox="1">
                <a:spLocks noChangeArrowheads="1"/>
              </p:cNvSpPr>
              <p:nvPr/>
            </p:nvSpPr>
            <p:spPr bwMode="auto">
              <a:xfrm>
                <a:off x="5052" y="3714"/>
                <a:ext cx="89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Q</a:t>
                </a:r>
                <a:r>
                  <a:rPr lang="en-US" sz="10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9488" name="Text Box 32"/>
              <p:cNvSpPr txBox="1">
                <a:spLocks noChangeArrowheads="1"/>
              </p:cNvSpPr>
              <p:nvPr/>
            </p:nvSpPr>
            <p:spPr bwMode="auto">
              <a:xfrm>
                <a:off x="4570" y="3714"/>
                <a:ext cx="244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Q</a:t>
                </a:r>
                <a:r>
                  <a:rPr lang="en-US" sz="10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3</a:t>
                </a:r>
              </a:p>
            </p:txBody>
          </p:sp>
          <p:sp>
            <p:nvSpPr>
              <p:cNvPr id="19489" name="Text Box 33"/>
              <p:cNvSpPr txBox="1">
                <a:spLocks noChangeArrowheads="1"/>
              </p:cNvSpPr>
              <p:nvPr/>
            </p:nvSpPr>
            <p:spPr bwMode="auto">
              <a:xfrm>
                <a:off x="3830" y="3039"/>
                <a:ext cx="146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</a:t>
                </a:r>
                <a:r>
                  <a:rPr lang="en-US" sz="12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>
                <a:off x="3977" y="3205"/>
                <a:ext cx="2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3977" y="3107"/>
                <a:ext cx="2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>
                <a:off x="3977" y="2903"/>
                <a:ext cx="2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3" name="Text Box 37"/>
              <p:cNvSpPr txBox="1">
                <a:spLocks noChangeArrowheads="1"/>
              </p:cNvSpPr>
              <p:nvPr/>
            </p:nvSpPr>
            <p:spPr bwMode="auto">
              <a:xfrm>
                <a:off x="3723" y="2802"/>
                <a:ext cx="253" cy="10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enable</a:t>
                </a:r>
              </a:p>
            </p:txBody>
          </p:sp>
          <p:sp>
            <p:nvSpPr>
              <p:cNvPr id="19494" name="Line 38"/>
              <p:cNvSpPr>
                <a:spLocks noChangeShapeType="1"/>
              </p:cNvSpPr>
              <p:nvPr/>
            </p:nvSpPr>
            <p:spPr bwMode="auto">
              <a:xfrm>
                <a:off x="4490" y="2802"/>
                <a:ext cx="634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Text Box 39"/>
              <p:cNvSpPr txBox="1">
                <a:spLocks noChangeArrowheads="1"/>
              </p:cNvSpPr>
              <p:nvPr/>
            </p:nvSpPr>
            <p:spPr bwMode="auto">
              <a:xfrm>
                <a:off x="3833" y="3141"/>
                <a:ext cx="145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</a:t>
                </a:r>
                <a:r>
                  <a:rPr lang="en-US" sz="12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9496" name="Line 40"/>
              <p:cNvSpPr>
                <a:spLocks noChangeShapeType="1"/>
              </p:cNvSpPr>
              <p:nvPr/>
            </p:nvSpPr>
            <p:spPr bwMode="auto">
              <a:xfrm>
                <a:off x="4490" y="3001"/>
                <a:ext cx="634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Line 41"/>
              <p:cNvSpPr>
                <a:spLocks noChangeShapeType="1"/>
              </p:cNvSpPr>
              <p:nvPr/>
            </p:nvSpPr>
            <p:spPr bwMode="auto">
              <a:xfrm>
                <a:off x="4490" y="3205"/>
                <a:ext cx="634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42"/>
              <p:cNvSpPr>
                <a:spLocks noChangeShapeType="1"/>
              </p:cNvSpPr>
              <p:nvPr/>
            </p:nvSpPr>
            <p:spPr bwMode="auto">
              <a:xfrm>
                <a:off x="4490" y="3408"/>
                <a:ext cx="634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Text Box 43"/>
              <p:cNvSpPr txBox="1">
                <a:spLocks noChangeArrowheads="1"/>
              </p:cNvSpPr>
              <p:nvPr/>
            </p:nvSpPr>
            <p:spPr bwMode="auto">
              <a:xfrm>
                <a:off x="4719" y="3714"/>
                <a:ext cx="245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Q</a:t>
                </a:r>
                <a:r>
                  <a:rPr lang="en-US" sz="10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2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4700" y="2802"/>
                <a:ext cx="408" cy="918"/>
                <a:chOff x="4700" y="2802"/>
                <a:chExt cx="408" cy="918"/>
              </a:xfrm>
            </p:grpSpPr>
            <p:sp>
              <p:nvSpPr>
                <p:cNvPr id="19501" name="Line 45"/>
                <p:cNvSpPr>
                  <a:spLocks noChangeShapeType="1"/>
                </p:cNvSpPr>
                <p:nvPr/>
              </p:nvSpPr>
              <p:spPr bwMode="auto">
                <a:xfrm>
                  <a:off x="4975" y="2802"/>
                  <a:ext cx="0" cy="91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2" name="Line 46"/>
                <p:cNvSpPr>
                  <a:spLocks noChangeShapeType="1"/>
                </p:cNvSpPr>
                <p:nvPr/>
              </p:nvSpPr>
              <p:spPr bwMode="auto">
                <a:xfrm>
                  <a:off x="5109" y="2802"/>
                  <a:ext cx="0" cy="91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3" name="Line 47"/>
                <p:cNvSpPr>
                  <a:spLocks noChangeShapeType="1"/>
                </p:cNvSpPr>
                <p:nvPr/>
              </p:nvSpPr>
              <p:spPr bwMode="auto">
                <a:xfrm>
                  <a:off x="4700" y="2802"/>
                  <a:ext cx="0" cy="91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4" name="Line 48"/>
                <p:cNvSpPr>
                  <a:spLocks noChangeShapeType="1"/>
                </p:cNvSpPr>
                <p:nvPr/>
              </p:nvSpPr>
              <p:spPr bwMode="auto">
                <a:xfrm>
                  <a:off x="4846" y="2802"/>
                  <a:ext cx="0" cy="91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05" name="Text Box 49"/>
              <p:cNvSpPr txBox="1">
                <a:spLocks noChangeArrowheads="1"/>
              </p:cNvSpPr>
              <p:nvPr/>
            </p:nvSpPr>
            <p:spPr bwMode="auto">
              <a:xfrm>
                <a:off x="4915" y="3714"/>
                <a:ext cx="89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Q</a:t>
                </a:r>
                <a:r>
                  <a:rPr lang="en-US" sz="10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9506" name="Text Box 50"/>
              <p:cNvSpPr txBox="1">
                <a:spLocks noChangeArrowheads="1"/>
              </p:cNvSpPr>
              <p:nvPr/>
            </p:nvSpPr>
            <p:spPr bwMode="auto">
              <a:xfrm>
                <a:off x="5272" y="3269"/>
                <a:ext cx="366" cy="26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Memory cell</a:t>
                </a:r>
              </a:p>
            </p:txBody>
          </p:sp>
          <p:sp>
            <p:nvSpPr>
              <p:cNvPr id="19507" name="Line 51"/>
              <p:cNvSpPr>
                <a:spLocks noChangeShapeType="1"/>
              </p:cNvSpPr>
              <p:nvPr/>
            </p:nvSpPr>
            <p:spPr bwMode="auto">
              <a:xfrm>
                <a:off x="4787" y="2463"/>
                <a:ext cx="0" cy="94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>
                <a:off x="4934" y="2463"/>
                <a:ext cx="0" cy="94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Line 53"/>
              <p:cNvSpPr>
                <a:spLocks noChangeShapeType="1"/>
              </p:cNvSpPr>
              <p:nvPr/>
            </p:nvSpPr>
            <p:spPr bwMode="auto">
              <a:xfrm>
                <a:off x="5051" y="2463"/>
                <a:ext cx="0" cy="94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Rectangle 54"/>
              <p:cNvSpPr>
                <a:spLocks noChangeArrowheads="1"/>
              </p:cNvSpPr>
              <p:nvPr/>
            </p:nvSpPr>
            <p:spPr bwMode="auto">
              <a:xfrm>
                <a:off x="4624" y="2745"/>
                <a:ext cx="86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Rectangle 55"/>
              <p:cNvSpPr>
                <a:spLocks noChangeArrowheads="1"/>
              </p:cNvSpPr>
              <p:nvPr/>
            </p:nvSpPr>
            <p:spPr bwMode="auto">
              <a:xfrm>
                <a:off x="4624" y="2949"/>
                <a:ext cx="86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2" name="Rectangle 56"/>
              <p:cNvSpPr>
                <a:spLocks noChangeArrowheads="1"/>
              </p:cNvSpPr>
              <p:nvPr/>
            </p:nvSpPr>
            <p:spPr bwMode="auto">
              <a:xfrm>
                <a:off x="4770" y="2949"/>
                <a:ext cx="87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3" name="Rectangle 57"/>
              <p:cNvSpPr>
                <a:spLocks noChangeArrowheads="1"/>
              </p:cNvSpPr>
              <p:nvPr/>
            </p:nvSpPr>
            <p:spPr bwMode="auto">
              <a:xfrm>
                <a:off x="4904" y="2949"/>
                <a:ext cx="87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4" name="Rectangle 58"/>
              <p:cNvSpPr>
                <a:spLocks noChangeArrowheads="1"/>
              </p:cNvSpPr>
              <p:nvPr/>
            </p:nvSpPr>
            <p:spPr bwMode="auto">
              <a:xfrm>
                <a:off x="5033" y="2949"/>
                <a:ext cx="87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5" name="Rectangle 59"/>
              <p:cNvSpPr>
                <a:spLocks noChangeArrowheads="1"/>
              </p:cNvSpPr>
              <p:nvPr/>
            </p:nvSpPr>
            <p:spPr bwMode="auto">
              <a:xfrm>
                <a:off x="4624" y="3152"/>
                <a:ext cx="86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6" name="Rectangle 60"/>
              <p:cNvSpPr>
                <a:spLocks noChangeArrowheads="1"/>
              </p:cNvSpPr>
              <p:nvPr/>
            </p:nvSpPr>
            <p:spPr bwMode="auto">
              <a:xfrm>
                <a:off x="4770" y="3152"/>
                <a:ext cx="87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7" name="Rectangle 61"/>
              <p:cNvSpPr>
                <a:spLocks noChangeArrowheads="1"/>
              </p:cNvSpPr>
              <p:nvPr/>
            </p:nvSpPr>
            <p:spPr bwMode="auto">
              <a:xfrm>
                <a:off x="4904" y="3152"/>
                <a:ext cx="87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8" name="Rectangle 62"/>
              <p:cNvSpPr>
                <a:spLocks noChangeArrowheads="1"/>
              </p:cNvSpPr>
              <p:nvPr/>
            </p:nvSpPr>
            <p:spPr bwMode="auto">
              <a:xfrm>
                <a:off x="5033" y="3152"/>
                <a:ext cx="87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9" name="Rectangle 63"/>
              <p:cNvSpPr>
                <a:spLocks noChangeArrowheads="1"/>
              </p:cNvSpPr>
              <p:nvPr/>
            </p:nvSpPr>
            <p:spPr bwMode="auto">
              <a:xfrm>
                <a:off x="4624" y="3356"/>
                <a:ext cx="86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0" name="Rectangle 64"/>
              <p:cNvSpPr>
                <a:spLocks noChangeArrowheads="1"/>
              </p:cNvSpPr>
              <p:nvPr/>
            </p:nvSpPr>
            <p:spPr bwMode="auto">
              <a:xfrm>
                <a:off x="4770" y="3356"/>
                <a:ext cx="87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1" name="Rectangle 65"/>
              <p:cNvSpPr>
                <a:spLocks noChangeArrowheads="1"/>
              </p:cNvSpPr>
              <p:nvPr/>
            </p:nvSpPr>
            <p:spPr bwMode="auto">
              <a:xfrm>
                <a:off x="4904" y="3356"/>
                <a:ext cx="87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2" name="Rectangle 66"/>
              <p:cNvSpPr>
                <a:spLocks noChangeArrowheads="1"/>
              </p:cNvSpPr>
              <p:nvPr/>
            </p:nvSpPr>
            <p:spPr bwMode="auto">
              <a:xfrm>
                <a:off x="5033" y="3356"/>
                <a:ext cx="87" cy="100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3" name="Rectangle 67"/>
              <p:cNvSpPr>
                <a:spLocks noChangeArrowheads="1"/>
              </p:cNvSpPr>
              <p:nvPr/>
            </p:nvSpPr>
            <p:spPr bwMode="auto">
              <a:xfrm>
                <a:off x="4770" y="2745"/>
                <a:ext cx="87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4" name="Rectangle 68"/>
              <p:cNvSpPr>
                <a:spLocks noChangeArrowheads="1"/>
              </p:cNvSpPr>
              <p:nvPr/>
            </p:nvSpPr>
            <p:spPr bwMode="auto">
              <a:xfrm>
                <a:off x="4904" y="2745"/>
                <a:ext cx="87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5" name="Rectangle 69"/>
              <p:cNvSpPr>
                <a:spLocks noChangeArrowheads="1"/>
              </p:cNvSpPr>
              <p:nvPr/>
            </p:nvSpPr>
            <p:spPr bwMode="auto">
              <a:xfrm>
                <a:off x="5033" y="2745"/>
                <a:ext cx="87" cy="101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 flipH="1">
                <a:off x="5087" y="3391"/>
                <a:ext cx="185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7" name="Text Box 71"/>
              <p:cNvSpPr txBox="1">
                <a:spLocks noChangeArrowheads="1"/>
              </p:cNvSpPr>
              <p:nvPr/>
            </p:nvSpPr>
            <p:spPr bwMode="auto">
              <a:xfrm>
                <a:off x="4791" y="2338"/>
                <a:ext cx="124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8" name="Text Box 72"/>
              <p:cNvSpPr txBox="1">
                <a:spLocks noChangeArrowheads="1"/>
              </p:cNvSpPr>
              <p:nvPr/>
            </p:nvSpPr>
            <p:spPr bwMode="auto">
              <a:xfrm>
                <a:off x="5028" y="2338"/>
                <a:ext cx="90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I</a:t>
                </a:r>
                <a:r>
                  <a:rPr lang="en-US" sz="9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9529" name="Text Box 73"/>
              <p:cNvSpPr txBox="1">
                <a:spLocks noChangeArrowheads="1"/>
              </p:cNvSpPr>
              <p:nvPr/>
            </p:nvSpPr>
            <p:spPr bwMode="auto">
              <a:xfrm>
                <a:off x="4546" y="2338"/>
                <a:ext cx="244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I</a:t>
                </a:r>
                <a:r>
                  <a:rPr lang="en-US" sz="9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3</a:t>
                </a:r>
              </a:p>
            </p:txBody>
          </p:sp>
          <p:sp>
            <p:nvSpPr>
              <p:cNvPr id="19530" name="Text Box 74"/>
              <p:cNvSpPr txBox="1">
                <a:spLocks noChangeArrowheads="1"/>
              </p:cNvSpPr>
              <p:nvPr/>
            </p:nvSpPr>
            <p:spPr bwMode="auto">
              <a:xfrm>
                <a:off x="4695" y="2338"/>
                <a:ext cx="245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I</a:t>
                </a:r>
                <a:r>
                  <a:rPr lang="en-US" sz="9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2</a:t>
                </a:r>
              </a:p>
            </p:txBody>
          </p:sp>
          <p:sp>
            <p:nvSpPr>
              <p:cNvPr id="19531" name="Text Box 75"/>
              <p:cNvSpPr txBox="1">
                <a:spLocks noChangeArrowheads="1"/>
              </p:cNvSpPr>
              <p:nvPr/>
            </p:nvSpPr>
            <p:spPr bwMode="auto">
              <a:xfrm>
                <a:off x="4891" y="2338"/>
                <a:ext cx="89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9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I</a:t>
                </a:r>
                <a:r>
                  <a:rPr lang="en-US" sz="900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9532" name="Line 76"/>
              <p:cNvSpPr>
                <a:spLocks noChangeShapeType="1"/>
              </p:cNvSpPr>
              <p:nvPr/>
            </p:nvSpPr>
            <p:spPr bwMode="auto">
              <a:xfrm>
                <a:off x="3980" y="3512"/>
                <a:ext cx="2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3" name="Text Box 77"/>
              <p:cNvSpPr txBox="1">
                <a:spLocks noChangeArrowheads="1"/>
              </p:cNvSpPr>
              <p:nvPr/>
            </p:nvSpPr>
            <p:spPr bwMode="auto">
              <a:xfrm>
                <a:off x="3735" y="3431"/>
                <a:ext cx="253" cy="10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rd/wr</a:t>
                </a:r>
              </a:p>
            </p:txBody>
          </p:sp>
          <p:sp>
            <p:nvSpPr>
              <p:cNvPr id="19534" name="Text Box 78"/>
              <p:cNvSpPr txBox="1">
                <a:spLocks noChangeArrowheads="1"/>
              </p:cNvSpPr>
              <p:nvPr/>
            </p:nvSpPr>
            <p:spPr bwMode="auto">
              <a:xfrm>
                <a:off x="4189" y="3472"/>
                <a:ext cx="1043" cy="13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To every  cell</a:t>
                </a:r>
              </a:p>
            </p:txBody>
          </p:sp>
        </p:grpSp>
        <p:sp>
          <p:nvSpPr>
            <p:cNvPr id="19535" name="Text Box 79"/>
            <p:cNvSpPr txBox="1">
              <a:spLocks noChangeArrowheads="1"/>
            </p:cNvSpPr>
            <p:nvPr/>
          </p:nvSpPr>
          <p:spPr bwMode="auto">
            <a:xfrm>
              <a:off x="4398" y="2202"/>
              <a:ext cx="881" cy="14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563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internal view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931F064-1897-4746-A8FC-E8FCAD93FF9A}" type="slidenum">
              <a:rPr lang="en-US"/>
              <a:pPr/>
              <a:t>26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Basic types of RAM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5048250" cy="4581525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SRAM: Static 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Memory cell uses flip-flop to store bit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Requires 6 transistors 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Holds data as long as power supplied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DRAM: Dynamic 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Memory cell uses MOS transistor and capacitor to store bit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More compact than SRAM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“Refresh” required due to capacitor leak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word’s cells refreshed when read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Typical refresh rate 15.625 microsec.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Slower to access than SRAM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86475" y="1571625"/>
            <a:ext cx="20574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u="sng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memory cell internals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3238" y="2200275"/>
            <a:ext cx="3351212" cy="1674813"/>
            <a:chOff x="3517" y="1386"/>
            <a:chExt cx="2111" cy="105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17" y="1604"/>
              <a:ext cx="2111" cy="837"/>
              <a:chOff x="3517" y="1604"/>
              <a:chExt cx="2111" cy="837"/>
            </a:xfrm>
          </p:grpSpPr>
          <p:sp>
            <p:nvSpPr>
              <p:cNvPr id="20486" name="Text Box 6"/>
              <p:cNvSpPr txBox="1">
                <a:spLocks noChangeArrowheads="1"/>
              </p:cNvSpPr>
              <p:nvPr/>
            </p:nvSpPr>
            <p:spPr bwMode="auto">
              <a:xfrm>
                <a:off x="5241" y="1865"/>
                <a:ext cx="387" cy="14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Data</a:t>
                </a:r>
              </a:p>
            </p:txBody>
          </p:sp>
          <p:sp>
            <p:nvSpPr>
              <p:cNvPr id="20487" name="Text Box 7"/>
              <p:cNvSpPr txBox="1">
                <a:spLocks noChangeArrowheads="1"/>
              </p:cNvSpPr>
              <p:nvPr/>
            </p:nvSpPr>
            <p:spPr bwMode="auto">
              <a:xfrm>
                <a:off x="5214" y="2296"/>
                <a:ext cx="227" cy="14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W</a:t>
                </a:r>
              </a:p>
            </p:txBody>
          </p:sp>
          <p:sp>
            <p:nvSpPr>
              <p:cNvPr id="20488" name="AutoShape 8"/>
              <p:cNvSpPr>
                <a:spLocks/>
              </p:cNvSpPr>
              <p:nvPr/>
            </p:nvSpPr>
            <p:spPr bwMode="auto">
              <a:xfrm>
                <a:off x="4136" y="1696"/>
                <a:ext cx="56" cy="130"/>
              </a:xfrm>
              <a:prstGeom prst="rightBracket">
                <a:avLst>
                  <a:gd name="adj" fmla="val 19345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4218" y="1703"/>
                <a:ext cx="0" cy="11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Oval 10"/>
              <p:cNvSpPr>
                <a:spLocks noChangeArrowheads="1"/>
              </p:cNvSpPr>
              <p:nvPr/>
            </p:nvSpPr>
            <p:spPr bwMode="auto">
              <a:xfrm>
                <a:off x="4218" y="1749"/>
                <a:ext cx="28" cy="28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1" name="AutoShape 11"/>
              <p:cNvSpPr>
                <a:spLocks/>
              </p:cNvSpPr>
              <p:nvPr/>
            </p:nvSpPr>
            <p:spPr bwMode="auto">
              <a:xfrm>
                <a:off x="4140" y="2026"/>
                <a:ext cx="56" cy="131"/>
              </a:xfrm>
              <a:prstGeom prst="rightBracket">
                <a:avLst>
                  <a:gd name="adj" fmla="val 19494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4222" y="2033"/>
                <a:ext cx="0" cy="11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4247" y="1763"/>
                <a:ext cx="1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4222" y="2090"/>
                <a:ext cx="45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272" y="1763"/>
                <a:ext cx="0" cy="32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H="1">
                <a:off x="4141" y="2157"/>
                <a:ext cx="2" cy="81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 rot="10800000">
                <a:off x="4099" y="2246"/>
                <a:ext cx="87" cy="8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>
                <a:off x="4131" y="1617"/>
                <a:ext cx="0" cy="81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4098" y="1617"/>
                <a:ext cx="73" cy="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4133" y="1827"/>
                <a:ext cx="0" cy="20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AutoShape 21"/>
              <p:cNvSpPr>
                <a:spLocks/>
              </p:cNvSpPr>
              <p:nvPr/>
            </p:nvSpPr>
            <p:spPr bwMode="auto">
              <a:xfrm rot="10800000">
                <a:off x="4708" y="2024"/>
                <a:ext cx="57" cy="130"/>
              </a:xfrm>
              <a:prstGeom prst="rightBracket">
                <a:avLst>
                  <a:gd name="adj" fmla="val 19006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 flipV="1">
                <a:off x="4684" y="2029"/>
                <a:ext cx="0" cy="11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Oval 23"/>
              <p:cNvSpPr>
                <a:spLocks noChangeArrowheads="1"/>
              </p:cNvSpPr>
              <p:nvPr/>
            </p:nvSpPr>
            <p:spPr bwMode="auto">
              <a:xfrm rot="10800000">
                <a:off x="4648" y="1751"/>
                <a:ext cx="27" cy="28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AutoShape 24"/>
              <p:cNvSpPr>
                <a:spLocks/>
              </p:cNvSpPr>
              <p:nvPr/>
            </p:nvSpPr>
            <p:spPr bwMode="auto">
              <a:xfrm rot="10800000">
                <a:off x="4706" y="1692"/>
                <a:ext cx="56" cy="131"/>
              </a:xfrm>
              <a:prstGeom prst="rightBracket">
                <a:avLst>
                  <a:gd name="adj" fmla="val 19494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 flipV="1">
                <a:off x="4680" y="1699"/>
                <a:ext cx="0" cy="11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 flipH="1">
                <a:off x="4629" y="1764"/>
                <a:ext cx="19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 flipH="1">
                <a:off x="4633" y="2091"/>
                <a:ext cx="4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 flipV="1">
                <a:off x="4630" y="1759"/>
                <a:ext cx="0" cy="32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Line 29"/>
              <p:cNvSpPr>
                <a:spLocks noChangeShapeType="1"/>
              </p:cNvSpPr>
              <p:nvPr/>
            </p:nvSpPr>
            <p:spPr bwMode="auto">
              <a:xfrm flipV="1">
                <a:off x="4760" y="1610"/>
                <a:ext cx="0" cy="8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AutoShape 30"/>
              <p:cNvSpPr>
                <a:spLocks noChangeArrowheads="1"/>
              </p:cNvSpPr>
              <p:nvPr/>
            </p:nvSpPr>
            <p:spPr bwMode="auto">
              <a:xfrm rot="10800000">
                <a:off x="4733" y="2236"/>
                <a:ext cx="86" cy="79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1" name="Line 31"/>
              <p:cNvSpPr>
                <a:spLocks noChangeShapeType="1"/>
              </p:cNvSpPr>
              <p:nvPr/>
            </p:nvSpPr>
            <p:spPr bwMode="auto">
              <a:xfrm flipV="1">
                <a:off x="4769" y="2150"/>
                <a:ext cx="2" cy="8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 flipH="1" flipV="1">
                <a:off x="4721" y="1603"/>
                <a:ext cx="76" cy="5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 flipV="1">
                <a:off x="4769" y="1819"/>
                <a:ext cx="0" cy="20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>
                <a:off x="4133" y="1859"/>
                <a:ext cx="490" cy="18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 flipV="1">
                <a:off x="4268" y="1854"/>
                <a:ext cx="501" cy="19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AutoShape 36"/>
              <p:cNvSpPr>
                <a:spLocks/>
              </p:cNvSpPr>
              <p:nvPr/>
            </p:nvSpPr>
            <p:spPr bwMode="auto">
              <a:xfrm rot="5280000">
                <a:off x="3805" y="1964"/>
                <a:ext cx="57" cy="130"/>
              </a:xfrm>
              <a:prstGeom prst="rightBracket">
                <a:avLst>
                  <a:gd name="adj" fmla="val 19006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 flipH="1">
                <a:off x="3774" y="2079"/>
                <a:ext cx="119" cy="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 flipH="1">
                <a:off x="3832" y="2081"/>
                <a:ext cx="3" cy="33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AutoShape 39"/>
              <p:cNvSpPr>
                <a:spLocks/>
              </p:cNvSpPr>
              <p:nvPr/>
            </p:nvSpPr>
            <p:spPr bwMode="auto">
              <a:xfrm rot="5280000">
                <a:off x="5049" y="1966"/>
                <a:ext cx="56" cy="131"/>
              </a:xfrm>
              <a:prstGeom prst="rightBracket">
                <a:avLst>
                  <a:gd name="adj" fmla="val 19494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Line 40"/>
              <p:cNvSpPr>
                <a:spLocks noChangeShapeType="1"/>
              </p:cNvSpPr>
              <p:nvPr/>
            </p:nvSpPr>
            <p:spPr bwMode="auto">
              <a:xfrm flipH="1" flipV="1">
                <a:off x="5019" y="2083"/>
                <a:ext cx="118" cy="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Line 41"/>
              <p:cNvSpPr>
                <a:spLocks noChangeShapeType="1"/>
              </p:cNvSpPr>
              <p:nvPr/>
            </p:nvSpPr>
            <p:spPr bwMode="auto">
              <a:xfrm>
                <a:off x="3898" y="2001"/>
                <a:ext cx="238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Line 42"/>
              <p:cNvSpPr>
                <a:spLocks noChangeShapeType="1"/>
              </p:cNvSpPr>
              <p:nvPr/>
            </p:nvSpPr>
            <p:spPr bwMode="auto">
              <a:xfrm flipV="1">
                <a:off x="4770" y="1998"/>
                <a:ext cx="237" cy="5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 flipH="1">
                <a:off x="5072" y="2084"/>
                <a:ext cx="4" cy="33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Line 44"/>
              <p:cNvSpPr>
                <a:spLocks noChangeShapeType="1"/>
              </p:cNvSpPr>
              <p:nvPr/>
            </p:nvSpPr>
            <p:spPr bwMode="auto">
              <a:xfrm>
                <a:off x="3834" y="2413"/>
                <a:ext cx="1528" cy="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Line 45"/>
              <p:cNvSpPr>
                <a:spLocks noChangeShapeType="1"/>
              </p:cNvSpPr>
              <p:nvPr/>
            </p:nvSpPr>
            <p:spPr bwMode="auto">
              <a:xfrm>
                <a:off x="5147" y="2005"/>
                <a:ext cx="23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Text Box 46"/>
              <p:cNvSpPr txBox="1">
                <a:spLocks noChangeArrowheads="1"/>
              </p:cNvSpPr>
              <p:nvPr/>
            </p:nvSpPr>
            <p:spPr bwMode="auto">
              <a:xfrm>
                <a:off x="3517" y="1846"/>
                <a:ext cx="427" cy="15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Data'</a:t>
                </a:r>
              </a:p>
            </p:txBody>
          </p:sp>
          <p:sp>
            <p:nvSpPr>
              <p:cNvPr id="20527" name="Line 47"/>
              <p:cNvSpPr>
                <a:spLocks noChangeShapeType="1"/>
              </p:cNvSpPr>
              <p:nvPr/>
            </p:nvSpPr>
            <p:spPr bwMode="auto">
              <a:xfrm>
                <a:off x="3543" y="2012"/>
                <a:ext cx="23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966" y="1386"/>
              <a:ext cx="1049" cy="1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SRAM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362700" y="4476750"/>
            <a:ext cx="1665288" cy="1173163"/>
            <a:chOff x="4008" y="2820"/>
            <a:chExt cx="1049" cy="739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4223" y="3022"/>
              <a:ext cx="724" cy="537"/>
              <a:chOff x="4223" y="3022"/>
              <a:chExt cx="724" cy="537"/>
            </a:xfrm>
          </p:grpSpPr>
          <p:sp>
            <p:nvSpPr>
              <p:cNvPr id="20531" name="Text Box 51"/>
              <p:cNvSpPr txBox="1">
                <a:spLocks noChangeArrowheads="1"/>
              </p:cNvSpPr>
              <p:nvPr/>
            </p:nvSpPr>
            <p:spPr bwMode="auto">
              <a:xfrm>
                <a:off x="4539" y="3022"/>
                <a:ext cx="408" cy="209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Data</a:t>
                </a:r>
              </a:p>
            </p:txBody>
          </p:sp>
          <p:sp>
            <p:nvSpPr>
              <p:cNvPr id="20532" name="Text Box 52"/>
              <p:cNvSpPr txBox="1">
                <a:spLocks noChangeArrowheads="1"/>
              </p:cNvSpPr>
              <p:nvPr/>
            </p:nvSpPr>
            <p:spPr bwMode="auto">
              <a:xfrm>
                <a:off x="4223" y="3163"/>
                <a:ext cx="248" cy="209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W</a:t>
                </a:r>
              </a:p>
            </p:txBody>
          </p:sp>
          <p:sp>
            <p:nvSpPr>
              <p:cNvPr id="20533" name="AutoShape 53"/>
              <p:cNvSpPr>
                <a:spLocks/>
              </p:cNvSpPr>
              <p:nvPr/>
            </p:nvSpPr>
            <p:spPr bwMode="auto">
              <a:xfrm rot="10800000">
                <a:off x="4517" y="3259"/>
                <a:ext cx="56" cy="130"/>
              </a:xfrm>
              <a:prstGeom prst="rightBracket">
                <a:avLst>
                  <a:gd name="adj" fmla="val 19345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4" name="Line 54"/>
              <p:cNvSpPr>
                <a:spLocks noChangeShapeType="1"/>
              </p:cNvSpPr>
              <p:nvPr/>
            </p:nvSpPr>
            <p:spPr bwMode="auto">
              <a:xfrm flipV="1">
                <a:off x="4491" y="3264"/>
                <a:ext cx="0" cy="11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5" name="Line 55"/>
              <p:cNvSpPr>
                <a:spLocks noChangeShapeType="1"/>
              </p:cNvSpPr>
              <p:nvPr/>
            </p:nvSpPr>
            <p:spPr bwMode="auto">
              <a:xfrm flipH="1">
                <a:off x="4323" y="3328"/>
                <a:ext cx="165" cy="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Line 56"/>
              <p:cNvSpPr>
                <a:spLocks noChangeShapeType="1"/>
              </p:cNvSpPr>
              <p:nvPr/>
            </p:nvSpPr>
            <p:spPr bwMode="auto">
              <a:xfrm flipV="1">
                <a:off x="4577" y="3386"/>
                <a:ext cx="3" cy="8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7" name="Line 57"/>
              <p:cNvSpPr>
                <a:spLocks noChangeShapeType="1"/>
              </p:cNvSpPr>
              <p:nvPr/>
            </p:nvSpPr>
            <p:spPr bwMode="auto">
              <a:xfrm flipV="1">
                <a:off x="4577" y="3054"/>
                <a:ext cx="0" cy="20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Line 58"/>
              <p:cNvSpPr>
                <a:spLocks noChangeShapeType="1"/>
              </p:cNvSpPr>
              <p:nvPr/>
            </p:nvSpPr>
            <p:spPr bwMode="auto">
              <a:xfrm>
                <a:off x="4524" y="3471"/>
                <a:ext cx="1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9" name="Line 59"/>
              <p:cNvSpPr>
                <a:spLocks noChangeShapeType="1"/>
              </p:cNvSpPr>
              <p:nvPr/>
            </p:nvSpPr>
            <p:spPr bwMode="auto">
              <a:xfrm>
                <a:off x="4524" y="3500"/>
                <a:ext cx="1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0" name="Line 60"/>
              <p:cNvSpPr>
                <a:spLocks noChangeShapeType="1"/>
              </p:cNvSpPr>
              <p:nvPr/>
            </p:nvSpPr>
            <p:spPr bwMode="auto">
              <a:xfrm>
                <a:off x="4583" y="3496"/>
                <a:ext cx="0" cy="5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1" name="Line 61"/>
              <p:cNvSpPr>
                <a:spLocks noChangeShapeType="1"/>
              </p:cNvSpPr>
              <p:nvPr/>
            </p:nvSpPr>
            <p:spPr bwMode="auto">
              <a:xfrm>
                <a:off x="4549" y="3556"/>
                <a:ext cx="66" cy="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4008" y="2820"/>
              <a:ext cx="1049" cy="1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DRAM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4C07FFD9-FE08-474F-AFB6-31CE4540D66A}" type="slidenum">
              <a:rPr lang="en-US"/>
              <a:pPr/>
              <a:t>27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Ram variations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85925"/>
            <a:ext cx="8439150" cy="436245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PSRAM: Pseudo-static 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DRAM with built-in memory refresh controller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Popular low-cost high-density alternative to SRAM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NVRAM: Nonvolatile 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Holds data after external power removed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Battery-backed RAM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SRAM with own permanently connected battery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writes as fast as reads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no limit on number of writes unlike nonvolatile ROM-based memory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SRAM with EEPROM or flash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stores complete RAM contents on EEPROM or flash before power turned off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88CF2A91-937E-44BA-9243-D8B2C9F123BC}" type="slidenum">
              <a:rPr lang="en-US"/>
              <a:pPr/>
              <a:t>28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Example: </a:t>
            </a:r>
            <a:br>
              <a:rPr lang="en-US"/>
            </a:br>
            <a:r>
              <a:rPr lang="en-US"/>
              <a:t>HM6264 &amp; 27C256 RAM/ROM devices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3857625" cy="44958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Low-cost low-capacity memory devices 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Commonly used in 8-bit microcontroller-based embedded systems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First two numeric digits indicate device type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RAM: 62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ROM: 27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Subsequent digits indicate capacity in kilobits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52925" y="1666875"/>
            <a:ext cx="4632325" cy="4360863"/>
            <a:chOff x="2742" y="1050"/>
            <a:chExt cx="2918" cy="2747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563" y="1188"/>
              <a:ext cx="534" cy="89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788" y="2232"/>
              <a:ext cx="2872" cy="39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Device       Access Time (ns)      Standby Pwr. (mW)      Active Pwr. (mW)      Vcc Voltage (V)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HM6264            85-100                           .01                                 15                               5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27C256                  90                              .5                                  100                              5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90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4684" y="1547"/>
              <a:ext cx="7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22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4684" y="1705"/>
              <a:ext cx="7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20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627" y="1197"/>
              <a:ext cx="34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data&lt;7…0&gt;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627" y="1357"/>
              <a:ext cx="37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addr&lt;15...0&gt;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627" y="1516"/>
              <a:ext cx="116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/OE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627" y="1674"/>
              <a:ext cx="13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/WE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627" y="1833"/>
              <a:ext cx="1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/CS1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627" y="1992"/>
              <a:ext cx="12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CS2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812" y="1971"/>
              <a:ext cx="26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HM6264</a:t>
              </a: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048" y="1210"/>
              <a:ext cx="37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11-13, 15-19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3054" y="1340"/>
              <a:ext cx="385" cy="178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068" y="1360"/>
              <a:ext cx="32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2,23,21,24,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131" y="1428"/>
              <a:ext cx="24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25, 3-10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315" y="1523"/>
              <a:ext cx="7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22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315" y="1680"/>
              <a:ext cx="7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27</a:t>
              </a: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3315" y="1840"/>
              <a:ext cx="7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20</a:t>
              </a: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315" y="2002"/>
              <a:ext cx="7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26</a:t>
              </a: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H="1">
              <a:off x="3400" y="1400"/>
              <a:ext cx="16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H="1">
              <a:off x="3402" y="1563"/>
              <a:ext cx="1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flipH="1">
              <a:off x="3402" y="1715"/>
              <a:ext cx="1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 flipH="1">
              <a:off x="3402" y="1880"/>
              <a:ext cx="1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 flipH="1">
              <a:off x="3402" y="2041"/>
              <a:ext cx="1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937" y="1193"/>
              <a:ext cx="535" cy="89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4994" y="1218"/>
              <a:ext cx="34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data&lt;7…0&gt;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4994" y="1377"/>
              <a:ext cx="37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addr&lt;15...0&gt;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4994" y="1536"/>
              <a:ext cx="116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/OE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4994" y="1696"/>
              <a:ext cx="10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/CS</a:t>
              </a: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5181" y="1969"/>
              <a:ext cx="23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27C256</a:t>
              </a: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4402" y="1237"/>
              <a:ext cx="37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11-13, 15-19</a:t>
              </a: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4409" y="1391"/>
              <a:ext cx="37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27,26,2,</a:t>
              </a: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  <a:r>
                <a:rPr lang="en-US" sz="8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3,21,</a:t>
              </a:r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4482" y="1455"/>
              <a:ext cx="33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24,25, 3-10</a:t>
              </a:r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 flipH="1">
              <a:off x="4775" y="1424"/>
              <a:ext cx="15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 flipH="1">
              <a:off x="4777" y="1588"/>
              <a:ext cx="15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 flipH="1">
              <a:off x="4775" y="1751"/>
              <a:ext cx="15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4215" y="2052"/>
              <a:ext cx="604" cy="142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block diagrams</a:t>
              </a:r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3915" y="2579"/>
              <a:ext cx="820" cy="142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device characteristics</a:t>
              </a:r>
            </a:p>
          </p:txBody>
        </p:sp>
        <p:sp>
          <p:nvSpPr>
            <p:cNvPr id="22570" name="Text Box 42"/>
            <p:cNvSpPr txBox="1">
              <a:spLocks noChangeArrowheads="1"/>
            </p:cNvSpPr>
            <p:nvPr/>
          </p:nvSpPr>
          <p:spPr bwMode="auto">
            <a:xfrm>
              <a:off x="3933" y="3563"/>
              <a:ext cx="868" cy="11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timing diagrams</a:t>
              </a:r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3040" y="2963"/>
              <a:ext cx="11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3033" y="3091"/>
              <a:ext cx="12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</a:t>
              </a:r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3074" y="3216"/>
              <a:ext cx="95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OE</a:t>
              </a: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3035" y="3345"/>
              <a:ext cx="1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/CS1</a:t>
              </a:r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3051" y="3471"/>
              <a:ext cx="12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CS2</a:t>
              </a:r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>
              <a:off x="3186" y="2986"/>
              <a:ext cx="49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3186" y="3125"/>
              <a:ext cx="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3250" y="3069"/>
              <a:ext cx="806" cy="11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3189" y="3515"/>
              <a:ext cx="34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 flipV="1">
              <a:off x="3541" y="3485"/>
              <a:ext cx="0" cy="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3542" y="3484"/>
              <a:ext cx="5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4073" y="3486"/>
              <a:ext cx="0" cy="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4075" y="3515"/>
              <a:ext cx="16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V="1">
              <a:off x="4061" y="3131"/>
              <a:ext cx="183" cy="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3678" y="2936"/>
              <a:ext cx="334" cy="11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 flipV="1">
              <a:off x="3657" y="3250"/>
              <a:ext cx="1" cy="3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3662" y="3280"/>
              <a:ext cx="36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4023" y="3245"/>
              <a:ext cx="0" cy="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V="1">
              <a:off x="4025" y="3244"/>
              <a:ext cx="209" cy="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 flipV="1">
              <a:off x="3550" y="3373"/>
              <a:ext cx="0" cy="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>
              <a:off x="3554" y="3407"/>
              <a:ext cx="51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4070" y="3376"/>
              <a:ext cx="0" cy="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4071" y="3376"/>
              <a:ext cx="17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Freeform 66"/>
            <p:cNvSpPr>
              <a:spLocks/>
            </p:cNvSpPr>
            <p:nvPr/>
          </p:nvSpPr>
          <p:spPr bwMode="auto">
            <a:xfrm>
              <a:off x="3458" y="3029"/>
              <a:ext cx="202" cy="201"/>
            </a:xfrm>
            <a:custGeom>
              <a:avLst/>
              <a:gdLst/>
              <a:ahLst/>
              <a:cxnLst>
                <a:cxn ang="0">
                  <a:pos x="558" y="567"/>
                </a:cxn>
                <a:cxn ang="0">
                  <a:pos x="455" y="521"/>
                </a:cxn>
                <a:cxn ang="0">
                  <a:pos x="357" y="474"/>
                </a:cxn>
                <a:cxn ang="0">
                  <a:pos x="264" y="433"/>
                </a:cxn>
                <a:cxn ang="0">
                  <a:pos x="181" y="386"/>
                </a:cxn>
                <a:cxn ang="0">
                  <a:pos x="112" y="344"/>
                </a:cxn>
                <a:cxn ang="0">
                  <a:pos x="53" y="298"/>
                </a:cxn>
                <a:cxn ang="0">
                  <a:pos x="34" y="279"/>
                </a:cxn>
                <a:cxn ang="0">
                  <a:pos x="14" y="261"/>
                </a:cxn>
                <a:cxn ang="0">
                  <a:pos x="4" y="237"/>
                </a:cxn>
                <a:cxn ang="0">
                  <a:pos x="0" y="219"/>
                </a:cxn>
                <a:cxn ang="0">
                  <a:pos x="0" y="186"/>
                </a:cxn>
                <a:cxn ang="0">
                  <a:pos x="14" y="158"/>
                </a:cxn>
                <a:cxn ang="0">
                  <a:pos x="44" y="130"/>
                </a:cxn>
                <a:cxn ang="0">
                  <a:pos x="78" y="103"/>
                </a:cxn>
                <a:cxn ang="0">
                  <a:pos x="127" y="79"/>
                </a:cxn>
                <a:cxn ang="0">
                  <a:pos x="181" y="51"/>
                </a:cxn>
                <a:cxn ang="0">
                  <a:pos x="240" y="28"/>
                </a:cxn>
                <a:cxn ang="0">
                  <a:pos x="303" y="0"/>
                </a:cxn>
              </a:cxnLst>
              <a:rect l="0" t="0" r="r" b="b"/>
              <a:pathLst>
                <a:path w="558" h="567">
                  <a:moveTo>
                    <a:pt x="558" y="567"/>
                  </a:moveTo>
                  <a:lnTo>
                    <a:pt x="455" y="521"/>
                  </a:lnTo>
                  <a:lnTo>
                    <a:pt x="357" y="474"/>
                  </a:lnTo>
                  <a:lnTo>
                    <a:pt x="264" y="433"/>
                  </a:lnTo>
                  <a:lnTo>
                    <a:pt x="181" y="386"/>
                  </a:lnTo>
                  <a:lnTo>
                    <a:pt x="112" y="344"/>
                  </a:lnTo>
                  <a:lnTo>
                    <a:pt x="53" y="298"/>
                  </a:lnTo>
                  <a:lnTo>
                    <a:pt x="34" y="279"/>
                  </a:lnTo>
                  <a:lnTo>
                    <a:pt x="14" y="261"/>
                  </a:lnTo>
                  <a:lnTo>
                    <a:pt x="4" y="237"/>
                  </a:lnTo>
                  <a:lnTo>
                    <a:pt x="0" y="219"/>
                  </a:lnTo>
                  <a:lnTo>
                    <a:pt x="0" y="186"/>
                  </a:lnTo>
                  <a:lnTo>
                    <a:pt x="14" y="158"/>
                  </a:lnTo>
                  <a:lnTo>
                    <a:pt x="44" y="130"/>
                  </a:lnTo>
                  <a:lnTo>
                    <a:pt x="78" y="103"/>
                  </a:lnTo>
                  <a:lnTo>
                    <a:pt x="127" y="79"/>
                  </a:lnTo>
                  <a:lnTo>
                    <a:pt x="181" y="51"/>
                  </a:lnTo>
                  <a:lnTo>
                    <a:pt x="240" y="28"/>
                  </a:lnTo>
                  <a:lnTo>
                    <a:pt x="30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Freeform 67"/>
            <p:cNvSpPr>
              <a:spLocks/>
            </p:cNvSpPr>
            <p:nvPr/>
          </p:nvSpPr>
          <p:spPr bwMode="auto">
            <a:xfrm>
              <a:off x="4019" y="3036"/>
              <a:ext cx="208" cy="191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103" y="497"/>
                </a:cxn>
                <a:cxn ang="0">
                  <a:pos x="201" y="474"/>
                </a:cxn>
                <a:cxn ang="0">
                  <a:pos x="294" y="446"/>
                </a:cxn>
                <a:cxn ang="0">
                  <a:pos x="377" y="423"/>
                </a:cxn>
                <a:cxn ang="0">
                  <a:pos x="446" y="395"/>
                </a:cxn>
                <a:cxn ang="0">
                  <a:pos x="505" y="362"/>
                </a:cxn>
                <a:cxn ang="0">
                  <a:pos x="524" y="348"/>
                </a:cxn>
                <a:cxn ang="0">
                  <a:pos x="544" y="334"/>
                </a:cxn>
                <a:cxn ang="0">
                  <a:pos x="554" y="316"/>
                </a:cxn>
                <a:cxn ang="0">
                  <a:pos x="559" y="297"/>
                </a:cxn>
                <a:cxn ang="0">
                  <a:pos x="554" y="264"/>
                </a:cxn>
                <a:cxn ang="0">
                  <a:pos x="534" y="232"/>
                </a:cxn>
                <a:cxn ang="0">
                  <a:pos x="500" y="195"/>
                </a:cxn>
                <a:cxn ang="0">
                  <a:pos x="461" y="158"/>
                </a:cxn>
                <a:cxn ang="0">
                  <a:pos x="407" y="120"/>
                </a:cxn>
                <a:cxn ang="0">
                  <a:pos x="348" y="79"/>
                </a:cxn>
                <a:cxn ang="0">
                  <a:pos x="279" y="41"/>
                </a:cxn>
                <a:cxn ang="0">
                  <a:pos x="211" y="0"/>
                </a:cxn>
              </a:cxnLst>
              <a:rect l="0" t="0" r="r" b="b"/>
              <a:pathLst>
                <a:path w="559" h="520">
                  <a:moveTo>
                    <a:pt x="0" y="520"/>
                  </a:moveTo>
                  <a:lnTo>
                    <a:pt x="103" y="497"/>
                  </a:lnTo>
                  <a:lnTo>
                    <a:pt x="201" y="474"/>
                  </a:lnTo>
                  <a:lnTo>
                    <a:pt x="294" y="446"/>
                  </a:lnTo>
                  <a:lnTo>
                    <a:pt x="377" y="423"/>
                  </a:lnTo>
                  <a:lnTo>
                    <a:pt x="446" y="395"/>
                  </a:lnTo>
                  <a:lnTo>
                    <a:pt x="505" y="362"/>
                  </a:lnTo>
                  <a:lnTo>
                    <a:pt x="524" y="348"/>
                  </a:lnTo>
                  <a:lnTo>
                    <a:pt x="544" y="334"/>
                  </a:lnTo>
                  <a:lnTo>
                    <a:pt x="554" y="316"/>
                  </a:lnTo>
                  <a:lnTo>
                    <a:pt x="559" y="297"/>
                  </a:lnTo>
                  <a:lnTo>
                    <a:pt x="554" y="264"/>
                  </a:lnTo>
                  <a:lnTo>
                    <a:pt x="534" y="232"/>
                  </a:lnTo>
                  <a:lnTo>
                    <a:pt x="500" y="195"/>
                  </a:lnTo>
                  <a:lnTo>
                    <a:pt x="461" y="158"/>
                  </a:lnTo>
                  <a:lnTo>
                    <a:pt x="407" y="120"/>
                  </a:lnTo>
                  <a:lnTo>
                    <a:pt x="348" y="79"/>
                  </a:lnTo>
                  <a:lnTo>
                    <a:pt x="279" y="41"/>
                  </a:lnTo>
                  <a:lnTo>
                    <a:pt x="211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Rectangle 68"/>
            <p:cNvSpPr>
              <a:spLocks noChangeArrowheads="1"/>
            </p:cNvSpPr>
            <p:nvPr/>
          </p:nvSpPr>
          <p:spPr bwMode="auto">
            <a:xfrm>
              <a:off x="3136" y="2775"/>
              <a:ext cx="43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Read operation</a:t>
              </a:r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>
              <a:off x="3197" y="3376"/>
              <a:ext cx="34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3197" y="3248"/>
              <a:ext cx="4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4011" y="3000"/>
              <a:ext cx="2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4399" y="2952"/>
              <a:ext cx="119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4393" y="3081"/>
              <a:ext cx="128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</a:t>
              </a:r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4422" y="3207"/>
              <a:ext cx="112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WE</a:t>
              </a:r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4395" y="3334"/>
              <a:ext cx="14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/CS1</a:t>
              </a:r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4410" y="3460"/>
              <a:ext cx="124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CS2</a:t>
              </a:r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>
              <a:off x="4544" y="3115"/>
              <a:ext cx="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4610" y="3059"/>
              <a:ext cx="804" cy="11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>
              <a:off x="4549" y="3505"/>
              <a:ext cx="34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 flipV="1">
              <a:off x="4898" y="3474"/>
              <a:ext cx="0" cy="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>
              <a:off x="4901" y="3473"/>
              <a:ext cx="533" cy="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0" name="Line 82"/>
            <p:cNvSpPr>
              <a:spLocks noChangeShapeType="1"/>
            </p:cNvSpPr>
            <p:nvPr/>
          </p:nvSpPr>
          <p:spPr bwMode="auto">
            <a:xfrm>
              <a:off x="5437" y="3475"/>
              <a:ext cx="0" cy="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1" name="Line 83"/>
            <p:cNvSpPr>
              <a:spLocks noChangeShapeType="1"/>
            </p:cNvSpPr>
            <p:nvPr/>
          </p:nvSpPr>
          <p:spPr bwMode="auto">
            <a:xfrm>
              <a:off x="5437" y="3505"/>
              <a:ext cx="10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>
              <a:off x="5419" y="3125"/>
              <a:ext cx="11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4612" y="2926"/>
              <a:ext cx="806" cy="11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Line 86"/>
            <p:cNvSpPr>
              <a:spLocks noChangeShapeType="1"/>
            </p:cNvSpPr>
            <p:nvPr/>
          </p:nvSpPr>
          <p:spPr bwMode="auto">
            <a:xfrm>
              <a:off x="5421" y="2986"/>
              <a:ext cx="12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Line 87"/>
            <p:cNvSpPr>
              <a:spLocks noChangeShapeType="1"/>
            </p:cNvSpPr>
            <p:nvPr/>
          </p:nvSpPr>
          <p:spPr bwMode="auto">
            <a:xfrm flipV="1">
              <a:off x="5017" y="3240"/>
              <a:ext cx="0" cy="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>
              <a:off x="5022" y="3269"/>
              <a:ext cx="35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Line 89"/>
            <p:cNvSpPr>
              <a:spLocks noChangeShapeType="1"/>
            </p:cNvSpPr>
            <p:nvPr/>
          </p:nvSpPr>
          <p:spPr bwMode="auto">
            <a:xfrm>
              <a:off x="5383" y="3238"/>
              <a:ext cx="0" cy="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Line 90"/>
            <p:cNvSpPr>
              <a:spLocks noChangeShapeType="1"/>
            </p:cNvSpPr>
            <p:nvPr/>
          </p:nvSpPr>
          <p:spPr bwMode="auto">
            <a:xfrm>
              <a:off x="5385" y="3238"/>
              <a:ext cx="15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 flipV="1">
              <a:off x="4908" y="3363"/>
              <a:ext cx="0" cy="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Line 92"/>
            <p:cNvSpPr>
              <a:spLocks noChangeShapeType="1"/>
            </p:cNvSpPr>
            <p:nvPr/>
          </p:nvSpPr>
          <p:spPr bwMode="auto">
            <a:xfrm>
              <a:off x="4911" y="3397"/>
              <a:ext cx="50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1" name="Line 93"/>
            <p:cNvSpPr>
              <a:spLocks noChangeShapeType="1"/>
            </p:cNvSpPr>
            <p:nvPr/>
          </p:nvSpPr>
          <p:spPr bwMode="auto">
            <a:xfrm>
              <a:off x="5426" y="3366"/>
              <a:ext cx="0" cy="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2" name="Line 94"/>
            <p:cNvSpPr>
              <a:spLocks noChangeShapeType="1"/>
            </p:cNvSpPr>
            <p:nvPr/>
          </p:nvSpPr>
          <p:spPr bwMode="auto">
            <a:xfrm flipV="1">
              <a:off x="5431" y="3361"/>
              <a:ext cx="107" cy="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3" name="Rectangle 95"/>
            <p:cNvSpPr>
              <a:spLocks noChangeArrowheads="1"/>
            </p:cNvSpPr>
            <p:nvPr/>
          </p:nvSpPr>
          <p:spPr bwMode="auto">
            <a:xfrm>
              <a:off x="4560" y="2775"/>
              <a:ext cx="453" cy="8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 operation</a:t>
              </a:r>
            </a:p>
          </p:txBody>
        </p:sp>
        <p:sp>
          <p:nvSpPr>
            <p:cNvPr id="22624" name="Line 96"/>
            <p:cNvSpPr>
              <a:spLocks noChangeShapeType="1"/>
            </p:cNvSpPr>
            <p:nvPr/>
          </p:nvSpPr>
          <p:spPr bwMode="auto">
            <a:xfrm>
              <a:off x="4553" y="2986"/>
              <a:ext cx="5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5" name="Line 97"/>
            <p:cNvSpPr>
              <a:spLocks noChangeShapeType="1"/>
            </p:cNvSpPr>
            <p:nvPr/>
          </p:nvSpPr>
          <p:spPr bwMode="auto">
            <a:xfrm>
              <a:off x="4556" y="3366"/>
              <a:ext cx="34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6" name="Line 98"/>
            <p:cNvSpPr>
              <a:spLocks noChangeShapeType="1"/>
            </p:cNvSpPr>
            <p:nvPr/>
          </p:nvSpPr>
          <p:spPr bwMode="auto">
            <a:xfrm>
              <a:off x="4556" y="3238"/>
              <a:ext cx="46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 flipH="1">
              <a:off x="3394" y="1251"/>
              <a:ext cx="16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Line 100"/>
            <p:cNvSpPr>
              <a:spLocks noChangeShapeType="1"/>
            </p:cNvSpPr>
            <p:nvPr/>
          </p:nvSpPr>
          <p:spPr bwMode="auto">
            <a:xfrm flipH="1">
              <a:off x="4782" y="1268"/>
              <a:ext cx="15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742" y="1050"/>
              <a:ext cx="2885" cy="274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Rectangle 102"/>
            <p:cNvSpPr>
              <a:spLocks noChangeArrowheads="1"/>
            </p:cNvSpPr>
            <p:nvPr/>
          </p:nvSpPr>
          <p:spPr bwMode="auto">
            <a:xfrm>
              <a:off x="2814" y="2244"/>
              <a:ext cx="2789" cy="29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 l="5624" t="15001" r="11250" b="16252"/>
          <a:stretch>
            <a:fillRect/>
          </a:stretch>
        </p:blipFill>
        <p:spPr bwMode="auto">
          <a:xfrm>
            <a:off x="0" y="0"/>
            <a:ext cx="9144000" cy="56721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8613" y="379413"/>
            <a:ext cx="8710612" cy="6477000"/>
            <a:chOff x="207" y="239"/>
            <a:chExt cx="5487" cy="4080"/>
          </a:xfrm>
        </p:grpSpPr>
        <p:sp>
          <p:nvSpPr>
            <p:cNvPr id="14338" name="Rectangle 2"/>
            <p:cNvSpPr>
              <a:spLocks noChangeArrowheads="1"/>
            </p:cNvSpPr>
            <p:nvPr/>
          </p:nvSpPr>
          <p:spPr bwMode="auto">
            <a:xfrm>
              <a:off x="1098" y="643"/>
              <a:ext cx="3519" cy="3196"/>
            </a:xfrm>
            <a:prstGeom prst="rect">
              <a:avLst/>
            </a:prstGeom>
            <a:solidFill>
              <a:srgbClr val="DDDDDD"/>
            </a:solidFill>
            <a:ln w="5724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" name="AutoShape 3"/>
            <p:cNvSpPr>
              <a:spLocks noChangeArrowheads="1"/>
            </p:cNvSpPr>
            <p:nvPr/>
          </p:nvSpPr>
          <p:spPr bwMode="auto">
            <a:xfrm flipV="1">
              <a:off x="3786" y="2783"/>
              <a:ext cx="191" cy="239"/>
            </a:xfrm>
            <a:prstGeom prst="downArrow">
              <a:avLst>
                <a:gd name="adj1" fmla="val 50000"/>
                <a:gd name="adj2" fmla="val 31283"/>
              </a:avLst>
            </a:prstGeom>
            <a:solidFill>
              <a:srgbClr val="2DA2B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 rot="5400000">
              <a:off x="2754" y="1705"/>
              <a:ext cx="143" cy="2687"/>
            </a:xfrm>
            <a:prstGeom prst="rect">
              <a:avLst/>
            </a:prstGeom>
            <a:solidFill>
              <a:srgbClr val="2DA2BF"/>
            </a:solidFill>
            <a:ln w="9360" cap="sq">
              <a:solidFill>
                <a:srgbClr val="2DA2B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 rot="5400000">
              <a:off x="3310" y="1581"/>
              <a:ext cx="1583" cy="821"/>
            </a:xfrm>
            <a:prstGeom prst="rect">
              <a:avLst/>
            </a:prstGeom>
            <a:solidFill>
              <a:srgbClr val="6699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42" y="768"/>
              <a:ext cx="3269" cy="671"/>
            </a:xfrm>
            <a:prstGeom prst="rect">
              <a:avLst/>
            </a:prstGeom>
            <a:solidFill>
              <a:srgbClr val="6699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122" y="1632"/>
              <a:ext cx="1247" cy="143"/>
            </a:xfrm>
            <a:prstGeom prst="rect">
              <a:avLst/>
            </a:prstGeom>
            <a:solidFill>
              <a:srgbClr val="FF66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 rot="5400000">
              <a:off x="2778" y="2113"/>
              <a:ext cx="1026" cy="159"/>
            </a:xfrm>
            <a:prstGeom prst="rect">
              <a:avLst/>
            </a:prstGeom>
            <a:solidFill>
              <a:srgbClr val="FF66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106" y="2544"/>
              <a:ext cx="1263" cy="191"/>
            </a:xfrm>
            <a:prstGeom prst="rect">
              <a:avLst/>
            </a:prstGeom>
            <a:solidFill>
              <a:srgbClr val="FF66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417" y="2524"/>
              <a:ext cx="672" cy="21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Data Bus</a:t>
              </a: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2970" y="2083"/>
              <a:ext cx="239" cy="191"/>
            </a:xfrm>
            <a:prstGeom prst="leftRightArrow">
              <a:avLst>
                <a:gd name="adj1" fmla="val 50000"/>
                <a:gd name="adj2" fmla="val 24910"/>
              </a:avLst>
            </a:prstGeom>
            <a:solidFill>
              <a:srgbClr val="FF6600"/>
            </a:solidFill>
            <a:ln w="9360" cap="sq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AutoShape 12"/>
            <p:cNvSpPr>
              <a:spLocks noChangeArrowheads="1"/>
            </p:cNvSpPr>
            <p:nvPr/>
          </p:nvSpPr>
          <p:spPr bwMode="auto">
            <a:xfrm rot="5460000">
              <a:off x="3064" y="1438"/>
              <a:ext cx="192" cy="191"/>
            </a:xfrm>
            <a:prstGeom prst="leftRightArrow">
              <a:avLst>
                <a:gd name="adj1" fmla="val 50000"/>
                <a:gd name="adj2" fmla="val 20012"/>
              </a:avLst>
            </a:prstGeom>
            <a:solidFill>
              <a:srgbClr val="FF6600"/>
            </a:solidFill>
            <a:ln w="9360" cap="sq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 rot="5460000">
              <a:off x="2618" y="2942"/>
              <a:ext cx="605" cy="191"/>
            </a:xfrm>
            <a:prstGeom prst="leftRightArrow">
              <a:avLst>
                <a:gd name="adj1" fmla="val 50000"/>
                <a:gd name="adj2" fmla="val 63057"/>
              </a:avLst>
            </a:prstGeom>
            <a:solidFill>
              <a:srgbClr val="FF6600"/>
            </a:solidFill>
            <a:ln w="9360" cap="sq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818" y="3343"/>
              <a:ext cx="767" cy="383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Data</a:t>
              </a:r>
              <a:br>
                <a:rPr lang="en-US" b="1">
                  <a:solidFill>
                    <a:srgbClr val="FFFFFF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</a:br>
              <a:r>
                <a:rPr lang="en-US" b="1">
                  <a:solidFill>
                    <a:srgbClr val="FFFFFF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Memory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2730" y="3343"/>
              <a:ext cx="671" cy="383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Program</a:t>
              </a:r>
              <a:br>
                <a:rPr lang="en-US" b="1">
                  <a:solidFill>
                    <a:srgbClr val="FFFFFF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</a:br>
              <a:r>
                <a:rPr lang="en-US" b="1">
                  <a:solidFill>
                    <a:srgbClr val="FFFFFF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Memory</a:t>
              </a: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4074" y="2736"/>
              <a:ext cx="0" cy="134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 flipV="1">
              <a:off x="328" y="1248"/>
              <a:ext cx="960" cy="12"/>
            </a:xfrm>
            <a:prstGeom prst="line">
              <a:avLst/>
            </a:prstGeom>
            <a:noFill/>
            <a:ln w="38160" cap="sq">
              <a:solidFill>
                <a:srgbClr val="4D4D4D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328" y="957"/>
              <a:ext cx="968" cy="4"/>
            </a:xfrm>
            <a:prstGeom prst="line">
              <a:avLst/>
            </a:prstGeom>
            <a:noFill/>
            <a:ln w="38160" cap="sq">
              <a:solidFill>
                <a:srgbClr val="4D4D4D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1645" y="1420"/>
              <a:ext cx="666" cy="21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10103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interrupts</a:t>
              </a: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4760" y="1103"/>
              <a:ext cx="758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CFCFE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Digital o/p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4747" y="720"/>
              <a:ext cx="781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CFCFE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Analog o/p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70" y="1055"/>
              <a:ext cx="726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CFCFE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Digital i/p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47" y="767"/>
              <a:ext cx="749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CFCFE"/>
                  </a:solidFill>
                  <a:latin typeface="Times New Roman" pitchFamily="16" charset="0"/>
                  <a:ea typeface="Droid Sans Fallback" charset="0"/>
                  <a:cs typeface="Droid Sans Fallback" charset="0"/>
                </a:rPr>
                <a:t>Analog i/p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207" y="1794"/>
              <a:ext cx="751" cy="26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INPUTS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4779" y="1823"/>
              <a:ext cx="915" cy="26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OUTPUTS</a:t>
              </a: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3074" y="4050"/>
              <a:ext cx="2088" cy="26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Links to Other Systems</a:t>
              </a: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2259" y="239"/>
              <a:ext cx="1346" cy="26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User Interface</a:t>
              </a:r>
            </a:p>
          </p:txBody>
        </p:sp>
        <p:sp>
          <p:nvSpPr>
            <p:cNvPr id="14364" name="AutoShape 28"/>
            <p:cNvSpPr>
              <a:spLocks noChangeArrowheads="1"/>
            </p:cNvSpPr>
            <p:nvPr/>
          </p:nvSpPr>
          <p:spPr bwMode="auto">
            <a:xfrm rot="5460000">
              <a:off x="2091" y="2942"/>
              <a:ext cx="604" cy="191"/>
            </a:xfrm>
            <a:prstGeom prst="leftRightArrow">
              <a:avLst>
                <a:gd name="adj1" fmla="val 50000"/>
                <a:gd name="adj2" fmla="val 62953"/>
              </a:avLst>
            </a:prstGeom>
            <a:solidFill>
              <a:srgbClr val="FF6600"/>
            </a:solidFill>
            <a:ln w="9360" cap="sq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AutoShape 29"/>
            <p:cNvSpPr>
              <a:spLocks noChangeArrowheads="1"/>
            </p:cNvSpPr>
            <p:nvPr/>
          </p:nvSpPr>
          <p:spPr bwMode="auto">
            <a:xfrm rot="10800000">
              <a:off x="1818" y="2305"/>
              <a:ext cx="383" cy="671"/>
            </a:xfrm>
            <a:custGeom>
              <a:avLst/>
              <a:gdLst>
                <a:gd name="G0" fmla="+- 1 0 0"/>
                <a:gd name="G1" fmla="+- 1 0 0"/>
                <a:gd name="G2" fmla="+- 62228 0 0"/>
                <a:gd name="G3" fmla="+- 1 0 0"/>
                <a:gd name="G4" fmla="+- 1 0 0"/>
                <a:gd name="G5" fmla="*/ 1 16385 2"/>
                <a:gd name="G6" fmla="+- 1 0 0"/>
                <a:gd name="G7" fmla="*/ 1 7011 51200"/>
                <a:gd name="G8" fmla="+- 8 0 0"/>
                <a:gd name="T0" fmla="*/ 284 w 21600"/>
                <a:gd name="T1" fmla="*/ 0 h 21600"/>
                <a:gd name="T2" fmla="*/ 185 w 21600"/>
                <a:gd name="T3" fmla="*/ 130 h 21600"/>
                <a:gd name="T4" fmla="*/ 0 w 21600"/>
                <a:gd name="T5" fmla="*/ 621 h 21600"/>
                <a:gd name="T6" fmla="*/ 154 w 21600"/>
                <a:gd name="T7" fmla="*/ 672 h 21600"/>
                <a:gd name="T8" fmla="*/ 308 w 21600"/>
                <a:gd name="T9" fmla="*/ 417 h 21600"/>
                <a:gd name="T10" fmla="*/ 384 w 21600"/>
                <a:gd name="T11" fmla="*/ 130 h 21600"/>
                <a:gd name="T12" fmla="*/ 0 w 21600"/>
                <a:gd name="T13" fmla="*/ 18289 h 21600"/>
                <a:gd name="T14" fmla="*/ 17325 w 21600"/>
                <a:gd name="T1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5998" y="0"/>
                  </a:moveTo>
                  <a:lnTo>
                    <a:pt x="10395" y="4178"/>
                  </a:lnTo>
                  <a:lnTo>
                    <a:pt x="14671" y="4178"/>
                  </a:lnTo>
                  <a:lnTo>
                    <a:pt x="14671" y="18292"/>
                  </a:lnTo>
                  <a:lnTo>
                    <a:pt x="0" y="18292"/>
                  </a:lnTo>
                  <a:lnTo>
                    <a:pt x="0" y="21600"/>
                  </a:lnTo>
                  <a:lnTo>
                    <a:pt x="17324" y="21600"/>
                  </a:lnTo>
                  <a:lnTo>
                    <a:pt x="17324" y="4178"/>
                  </a:lnTo>
                  <a:lnTo>
                    <a:pt x="21600" y="4178"/>
                  </a:lnTo>
                  <a:close/>
                </a:path>
              </a:pathLst>
            </a:custGeom>
            <a:solidFill>
              <a:srgbClr val="2DA2BF"/>
            </a:solidFill>
            <a:ln w="9360" cap="sq">
              <a:solidFill>
                <a:srgbClr val="2DA2B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3021" y="2928"/>
              <a:ext cx="884" cy="21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Address Bus</a:t>
              </a: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2202" y="1939"/>
              <a:ext cx="767" cy="479"/>
            </a:xfrm>
            <a:prstGeom prst="rect">
              <a:avLst/>
            </a:prstGeom>
            <a:solidFill>
              <a:srgbClr val="00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Droid Sans Fallback" charset="0"/>
                  <a:cs typeface="Droid Sans Fallback" charset="0"/>
                </a:rPr>
                <a:t>CPU</a:t>
              </a:r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2314" y="1440"/>
              <a:ext cx="0" cy="52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1303" y="816"/>
              <a:ext cx="719" cy="287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Text Box 34"/>
            <p:cNvSpPr txBox="1">
              <a:spLocks noChangeArrowheads="1"/>
            </p:cNvSpPr>
            <p:nvPr/>
          </p:nvSpPr>
          <p:spPr bwMode="auto">
            <a:xfrm>
              <a:off x="1328" y="792"/>
              <a:ext cx="648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Analog</a:t>
              </a:r>
              <a:b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</a:b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Front End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1303" y="1104"/>
              <a:ext cx="719" cy="287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1359" y="1080"/>
              <a:ext cx="588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Digital</a:t>
              </a:r>
              <a:b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</a:b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i/p Ports</a:t>
              </a: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2096" y="912"/>
              <a:ext cx="1503" cy="33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2388" y="911"/>
              <a:ext cx="902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User Interface</a:t>
              </a:r>
              <a:b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</a:b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Modules</a:t>
              </a: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744" y="1191"/>
              <a:ext cx="719" cy="287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3792" y="1167"/>
              <a:ext cx="624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Digital</a:t>
              </a:r>
              <a:b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</a:b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o/p Ports</a:t>
              </a: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3690" y="816"/>
              <a:ext cx="719" cy="287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Text Box 42"/>
            <p:cNvSpPr txBox="1">
              <a:spLocks noChangeArrowheads="1"/>
            </p:cNvSpPr>
            <p:nvPr/>
          </p:nvSpPr>
          <p:spPr bwMode="auto">
            <a:xfrm>
              <a:off x="3706" y="792"/>
              <a:ext cx="669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D/A, 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Isolation..</a:t>
              </a:r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 flipH="1">
              <a:off x="4409" y="958"/>
              <a:ext cx="817" cy="3"/>
            </a:xfrm>
            <a:prstGeom prst="line">
              <a:avLst/>
            </a:prstGeom>
            <a:noFill/>
            <a:ln w="38160" cap="sq">
              <a:solidFill>
                <a:srgbClr val="4D4D4D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 flipH="1">
              <a:off x="4423" y="1333"/>
              <a:ext cx="817" cy="3"/>
            </a:xfrm>
            <a:prstGeom prst="line">
              <a:avLst/>
            </a:prstGeom>
            <a:noFill/>
            <a:ln w="38160" cap="sq">
              <a:solidFill>
                <a:srgbClr val="4D4D4D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3727" y="2160"/>
              <a:ext cx="719" cy="5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Text Box 46"/>
            <p:cNvSpPr txBox="1">
              <a:spLocks noChangeArrowheads="1"/>
            </p:cNvSpPr>
            <p:nvPr/>
          </p:nvSpPr>
          <p:spPr bwMode="auto">
            <a:xfrm>
              <a:off x="3709" y="2126"/>
              <a:ext cx="700" cy="5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Comms: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8F8F8"/>
                  </a:solidFill>
                  <a:ea typeface="Droid Sans Fallback" charset="0"/>
                  <a:cs typeface="Droid Sans Fallback" charset="0"/>
                </a:rPr>
                <a:t>ASC, SSC,</a:t>
              </a:r>
              <a:br>
                <a:rPr lang="en-US" sz="1400">
                  <a:solidFill>
                    <a:srgbClr val="F8F8F8"/>
                  </a:solidFill>
                  <a:ea typeface="Droid Sans Fallback" charset="0"/>
                  <a:cs typeface="Droid Sans Fallback" charset="0"/>
                </a:rPr>
              </a:br>
              <a:r>
                <a:rPr lang="en-US" sz="1400">
                  <a:solidFill>
                    <a:srgbClr val="F8F8F8"/>
                  </a:solidFill>
                  <a:ea typeface="Droid Sans Fallback" charset="0"/>
                  <a:cs typeface="Droid Sans Fallback" charset="0"/>
                </a:rPr>
                <a:t>USB, IIC,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8F8F8"/>
                  </a:solidFill>
                  <a:ea typeface="Droid Sans Fallback" charset="0"/>
                  <a:cs typeface="Droid Sans Fallback" charset="0"/>
                </a:rPr>
                <a:t>IrDA, etc.</a:t>
              </a: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3738" y="1521"/>
              <a:ext cx="719" cy="5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Text Box 48"/>
            <p:cNvSpPr txBox="1">
              <a:spLocks noChangeArrowheads="1"/>
            </p:cNvSpPr>
            <p:nvPr/>
          </p:nvSpPr>
          <p:spPr bwMode="auto">
            <a:xfrm>
              <a:off x="3720" y="1487"/>
              <a:ext cx="700" cy="5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8F8F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Droid Sans Fallback" charset="0"/>
                  <a:cs typeface="Droid Sans Fallback" charset="0"/>
                </a:rPr>
                <a:t>Support: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8F8F8"/>
                  </a:solidFill>
                  <a:ea typeface="Droid Sans Fallback" charset="0"/>
                  <a:cs typeface="Droid Sans Fallback" charset="0"/>
                </a:rPr>
                <a:t>Timers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8F8F8"/>
                  </a:solidFill>
                  <a:ea typeface="Droid Sans Fallback" charset="0"/>
                  <a:cs typeface="Droid Sans Fallback" charset="0"/>
                </a:rPr>
                <a:t>Watchdog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>
                <a:solidFill>
                  <a:srgbClr val="F8F8F8"/>
                </a:solidFill>
                <a:ea typeface="Droid Sans Fallback" charset="0"/>
                <a:cs typeface="Droid Sans Fallback" charset="0"/>
              </a:endParaRPr>
            </a:p>
          </p:txBody>
        </p:sp>
        <p:sp>
          <p:nvSpPr>
            <p:cNvPr id="14385" name="AutoShape 49"/>
            <p:cNvSpPr>
              <a:spLocks noChangeArrowheads="1"/>
            </p:cNvSpPr>
            <p:nvPr/>
          </p:nvSpPr>
          <p:spPr bwMode="auto">
            <a:xfrm>
              <a:off x="3162" y="3103"/>
              <a:ext cx="191" cy="239"/>
            </a:xfrm>
            <a:prstGeom prst="downArrow">
              <a:avLst>
                <a:gd name="adj1" fmla="val 50000"/>
                <a:gd name="adj2" fmla="val 31283"/>
              </a:avLst>
            </a:prstGeom>
            <a:solidFill>
              <a:srgbClr val="2DA2B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AutoShape 50"/>
            <p:cNvSpPr>
              <a:spLocks noChangeArrowheads="1"/>
            </p:cNvSpPr>
            <p:nvPr/>
          </p:nvSpPr>
          <p:spPr bwMode="auto">
            <a:xfrm>
              <a:off x="1962" y="3103"/>
              <a:ext cx="191" cy="239"/>
            </a:xfrm>
            <a:prstGeom prst="downArrow">
              <a:avLst>
                <a:gd name="adj1" fmla="val 50000"/>
                <a:gd name="adj2" fmla="val 31283"/>
              </a:avLst>
            </a:prstGeom>
            <a:solidFill>
              <a:srgbClr val="2DA2B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7848600" y="6477000"/>
            <a:ext cx="990600" cy="30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CAD333E-0F94-4F88-84D4-97309E2247D3}" type="slidenum">
              <a:rPr lang="en-US" sz="1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r>
              <a:rPr lang="en-US" sz="1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of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 l="8438" t="16252" r="11250" b="22502"/>
          <a:stretch>
            <a:fillRect/>
          </a:stretch>
        </p:blipFill>
        <p:spPr bwMode="auto">
          <a:xfrm>
            <a:off x="0" y="1119351"/>
            <a:ext cx="9144000" cy="5229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 l="12189" t="17502" r="13126" b="13751"/>
          <a:stretch>
            <a:fillRect/>
          </a:stretch>
        </p:blipFill>
        <p:spPr bwMode="auto">
          <a:xfrm>
            <a:off x="0" y="0"/>
            <a:ext cx="9144000" cy="6313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 l="10313" t="16252" r="8438" b="16252"/>
          <a:stretch>
            <a:fillRect/>
          </a:stretch>
        </p:blipFill>
        <p:spPr bwMode="auto">
          <a:xfrm>
            <a:off x="122238" y="0"/>
            <a:ext cx="9021762" cy="56197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 l="5624" t="15001" r="10313" b="16252"/>
          <a:stretch>
            <a:fillRect/>
          </a:stretch>
        </p:blipFill>
        <p:spPr bwMode="auto">
          <a:xfrm>
            <a:off x="0" y="0"/>
            <a:ext cx="8763000" cy="5376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8438" t="15001" r="10313" b="16252"/>
          <a:stretch>
            <a:fillRect/>
          </a:stretch>
        </p:blipFill>
        <p:spPr bwMode="auto">
          <a:xfrm>
            <a:off x="0" y="0"/>
            <a:ext cx="9144000" cy="58023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l="14064" t="16252" r="8438" b="11250"/>
          <a:stretch>
            <a:fillRect/>
          </a:stretch>
        </p:blipFill>
        <p:spPr bwMode="auto">
          <a:xfrm>
            <a:off x="228600" y="228600"/>
            <a:ext cx="8610600" cy="6040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lum bright="32000"/>
          </a:blip>
          <a:srcRect l="12189" t="15001" r="6563" b="15001"/>
          <a:stretch>
            <a:fillRect/>
          </a:stretch>
        </p:blipFill>
        <p:spPr bwMode="auto">
          <a:xfrm>
            <a:off x="0" y="0"/>
            <a:ext cx="9144000" cy="5907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 l="11250" t="16252" r="14064" b="11250"/>
          <a:stretch>
            <a:fillRect/>
          </a:stretch>
        </p:blipFill>
        <p:spPr bwMode="auto">
          <a:xfrm>
            <a:off x="0" y="0"/>
            <a:ext cx="9144000" cy="6657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6662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 l="14064" t="15001" r="3749" b="16252"/>
          <a:stretch>
            <a:fillRect/>
          </a:stretch>
        </p:blipFill>
        <p:spPr bwMode="auto">
          <a:xfrm>
            <a:off x="0" y="533400"/>
            <a:ext cx="9144000" cy="5735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Schematic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124200" y="2362200"/>
            <a:ext cx="838200" cy="1600200"/>
          </a:xfrm>
          <a:prstGeom prst="rect">
            <a:avLst/>
          </a:prstGeom>
          <a:solidFill>
            <a:srgbClr val="FF993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CPU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0" y="1981200"/>
            <a:ext cx="1066800" cy="2362200"/>
          </a:xfrm>
          <a:prstGeom prst="rect">
            <a:avLst/>
          </a:prstGeom>
          <a:solidFill>
            <a:srgbClr val="99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Memory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971800" y="4953000"/>
            <a:ext cx="2895600" cy="762000"/>
          </a:xfrm>
          <a:prstGeom prst="rect">
            <a:avLst/>
          </a:prstGeom>
          <a:solidFill>
            <a:srgbClr val="33CC3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Permanent Memory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219200" y="2438400"/>
            <a:ext cx="1447800" cy="5334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Input device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(keyboard)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066800" y="3505200"/>
            <a:ext cx="1295400" cy="22098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Sensors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 measure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physical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values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endParaRPr lang="en-US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858000" y="3505200"/>
            <a:ext cx="1066800" cy="22098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Actuators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control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physical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things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858000" y="1676400"/>
            <a:ext cx="838200" cy="10668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Output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device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(screen)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962400" y="3124200"/>
            <a:ext cx="609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67000" y="4572000"/>
            <a:ext cx="3581400" cy="1588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667000" y="2971800"/>
            <a:ext cx="1588" cy="1600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505200" y="3962400"/>
            <a:ext cx="1588" cy="990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248400" y="2209800"/>
            <a:ext cx="1588" cy="2362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6248400" y="2209800"/>
            <a:ext cx="609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2362200" y="4572000"/>
            <a:ext cx="304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581400" y="4205288"/>
            <a:ext cx="6858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bus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248400" y="4572000"/>
            <a:ext cx="609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4648200" y="2286000"/>
            <a:ext cx="914400" cy="12192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program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581400" y="6019800"/>
            <a:ext cx="5105400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 u="sng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Need to know: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993300"/>
                </a:solidFill>
                <a:ea typeface="Droid Sans Fallback" charset="0"/>
                <a:cs typeface="Droid Sans Fallback" charset="0"/>
              </a:rPr>
              <a:t>Digital Logic, Electrical Circuits, Computer Architecture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1264A1C2-3624-457C-AEEE-2E005BF8A68B}" type="slidenum">
              <a:rPr lang="en-US"/>
              <a:pPr/>
              <a:t>4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Two Memory Architectures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43288" y="2011363"/>
            <a:ext cx="5305425" cy="3444875"/>
            <a:chOff x="2169" y="1267"/>
            <a:chExt cx="3342" cy="217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2169" y="1267"/>
              <a:ext cx="1527" cy="43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Processor</a:t>
              </a: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2169" y="2280"/>
              <a:ext cx="668" cy="72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 memory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3029" y="2280"/>
              <a:ext cx="667" cy="72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 memory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984" y="1267"/>
              <a:ext cx="1527" cy="43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Processor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984" y="2280"/>
              <a:ext cx="1527" cy="72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Memory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(program and data)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551" y="1701"/>
              <a:ext cx="0" cy="57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3315" y="1701"/>
              <a:ext cx="0" cy="57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4748" y="1701"/>
              <a:ext cx="0" cy="57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2169" y="3004"/>
              <a:ext cx="1527" cy="43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Harvard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984" y="3004"/>
              <a:ext cx="1527" cy="43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Princeton</a:t>
              </a:r>
            </a:p>
          </p:txBody>
        </p:sp>
      </p:grpSp>
      <p:sp>
        <p:nvSpPr>
          <p:cNvPr id="21517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207963" y="2084388"/>
            <a:ext cx="2989262" cy="3509962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Princeton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Fewer memory wires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Harvard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Simultaneous program and data memory access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B79E9C44-D0A4-4825-9A2A-A4B903BC7536}" type="slidenum">
              <a:rPr lang="en-US"/>
              <a:pPr/>
              <a:t>40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Timers, counters, watchdog timers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6056313" cy="42291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Timer: measures time intervals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To generate timed output events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e.g., hold traffic light green for 10 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To measure input events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e.g., measure a car’s speed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Based on counting clock pulses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E.g., let Clk period be 10 ns  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And we count 20,000 Clk pulses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Then 200 microseconds have passed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16-bit counter would count up to 65,535*10 ns = 655.35 microsec., resolution = 10 ns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Top: indicates top count reached, wrap-around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50013" y="2768600"/>
            <a:ext cx="2365375" cy="1476375"/>
            <a:chOff x="4063" y="1744"/>
            <a:chExt cx="1490" cy="930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4421" y="1947"/>
              <a:ext cx="656" cy="47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4572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16-bit up counter</a:t>
              </a:r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4129" y="2183"/>
              <a:ext cx="291" cy="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2" y="0"/>
                </a:cxn>
              </a:cxnLst>
              <a:rect l="0" t="0" r="r" b="b"/>
              <a:pathLst>
                <a:path w="292" h="3">
                  <a:moveTo>
                    <a:pt x="0" y="3"/>
                  </a:moveTo>
                  <a:lnTo>
                    <a:pt x="292" y="0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4063" y="2003"/>
              <a:ext cx="327" cy="16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Clk</a:t>
              </a:r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5078" y="2142"/>
              <a:ext cx="31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2"/>
                </a:cxn>
              </a:cxnLst>
              <a:rect l="0" t="0" r="r" b="b"/>
              <a:pathLst>
                <a:path w="314" h="2">
                  <a:moveTo>
                    <a:pt x="0" y="0"/>
                  </a:moveTo>
                  <a:lnTo>
                    <a:pt x="314" y="2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300" y="1955"/>
              <a:ext cx="253" cy="17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Cnt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400" y="1744"/>
              <a:ext cx="714" cy="23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Basic timer</a:t>
              </a:r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5078" y="2252"/>
              <a:ext cx="305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4"/>
                </a:cxn>
              </a:cxnLst>
              <a:rect l="0" t="0" r="r" b="b"/>
              <a:pathLst>
                <a:path w="306" h="4">
                  <a:moveTo>
                    <a:pt x="0" y="0"/>
                  </a:moveTo>
                  <a:lnTo>
                    <a:pt x="306" y="4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5276" y="2300"/>
              <a:ext cx="237" cy="1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2736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Top</a:t>
              </a:r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4761" y="2417"/>
              <a:ext cx="0" cy="23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441" y="2504"/>
              <a:ext cx="437" cy="17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2736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Reset</a:t>
              </a:r>
            </a:p>
          </p:txBody>
        </p:sp>
        <p:sp>
          <p:nvSpPr>
            <p:cNvPr id="6158" name="AutoShape 14"/>
            <p:cNvSpPr>
              <a:spLocks noChangeArrowheads="1"/>
            </p:cNvSpPr>
            <p:nvPr/>
          </p:nvSpPr>
          <p:spPr bwMode="auto">
            <a:xfrm rot="5400000">
              <a:off x="4414" y="2158"/>
              <a:ext cx="87" cy="63"/>
            </a:xfrm>
            <a:prstGeom prst="triangle">
              <a:avLst>
                <a:gd name="adj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5143" y="2104"/>
              <a:ext cx="25" cy="9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5132" y="1979"/>
              <a:ext cx="253" cy="17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16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D8DBE4BE-F2F7-432B-8D9C-34168E559D73}" type="slidenum">
              <a:rPr lang="en-US"/>
              <a:pPr/>
              <a:t>41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Counters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25675"/>
            <a:ext cx="5111750" cy="3527425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Counter: like a timer, but counts pulses on a general input signal rather than clock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e.g., count cars passing over a sensor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Can often configure device as either a timer or counter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08638" y="2511425"/>
            <a:ext cx="3349625" cy="1919288"/>
            <a:chOff x="3533" y="1582"/>
            <a:chExt cx="2110" cy="1209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4519" y="1850"/>
              <a:ext cx="657" cy="47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4572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16-bit up counter</a:t>
              </a: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4300" y="2086"/>
              <a:ext cx="21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3613" y="1788"/>
              <a:ext cx="357" cy="16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Clk</a:t>
              </a: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5177" y="2046"/>
              <a:ext cx="32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5246" y="1898"/>
              <a:ext cx="141" cy="17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16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533" y="2204"/>
              <a:ext cx="437" cy="17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Cnt_in</a:t>
              </a: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3643" y="2000"/>
              <a:ext cx="32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3643" y="2156"/>
              <a:ext cx="32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3971" y="1850"/>
              <a:ext cx="328" cy="47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2x1 mux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971" y="2557"/>
              <a:ext cx="657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Mode</a:t>
              </a: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4190" y="2320"/>
              <a:ext cx="0" cy="2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084" y="1582"/>
              <a:ext cx="946" cy="15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Timer/counter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5374" y="2196"/>
              <a:ext cx="245" cy="17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2736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Top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5177" y="2156"/>
              <a:ext cx="32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847" y="2333"/>
              <a:ext cx="3" cy="231"/>
            </a:xfrm>
            <a:custGeom>
              <a:avLst/>
              <a:gdLst/>
              <a:ahLst/>
              <a:cxnLst>
                <a:cxn ang="0">
                  <a:pos x="4" y="232"/>
                </a:cxn>
                <a:cxn ang="0">
                  <a:pos x="0" y="0"/>
                </a:cxn>
              </a:cxnLst>
              <a:rect l="0" t="0" r="r" b="b"/>
              <a:pathLst>
                <a:path w="4" h="232">
                  <a:moveTo>
                    <a:pt x="4" y="232"/>
                  </a:moveTo>
                  <a:lnTo>
                    <a:pt x="0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4891" y="2423"/>
              <a:ext cx="437" cy="14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2736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Reset</a:t>
              </a:r>
            </a:p>
          </p:txBody>
        </p:sp>
        <p:sp>
          <p:nvSpPr>
            <p:cNvPr id="7188" name="AutoShape 20"/>
            <p:cNvSpPr>
              <a:spLocks noChangeArrowheads="1"/>
            </p:cNvSpPr>
            <p:nvPr/>
          </p:nvSpPr>
          <p:spPr bwMode="auto">
            <a:xfrm rot="5400000">
              <a:off x="4508" y="2057"/>
              <a:ext cx="87" cy="63"/>
            </a:xfrm>
            <a:prstGeom prst="triangle">
              <a:avLst>
                <a:gd name="adj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5398" y="1874"/>
              <a:ext cx="245" cy="17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Cnt</a:t>
              </a: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5255" y="2016"/>
              <a:ext cx="49" cy="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B6CAAB99-17E3-48D2-9B47-234D2266BDCD}" type="slidenum">
              <a:rPr lang="en-US"/>
              <a:pPr/>
              <a:t>42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Watchdog timer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68625" y="1655763"/>
            <a:ext cx="5937250" cy="1198562"/>
            <a:chOff x="1870" y="1043"/>
            <a:chExt cx="3740" cy="755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1870" y="1043"/>
              <a:ext cx="3740" cy="755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3036" y="1201"/>
              <a:ext cx="433" cy="17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scalereg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976" y="1559"/>
              <a:ext cx="442" cy="17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checkreg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976" y="1201"/>
              <a:ext cx="433" cy="17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timereg</a:t>
              </a: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4926" y="1153"/>
              <a:ext cx="599" cy="6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to system reset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or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interrupt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009" y="1108"/>
              <a:ext cx="172" cy="17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osc</a:t>
              </a:r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2760" y="1288"/>
              <a:ext cx="275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0" y="0"/>
                </a:cxn>
              </a:cxnLst>
              <a:rect l="0" t="0" r="r" b="b"/>
              <a:pathLst>
                <a:path w="520" h="1">
                  <a:moveTo>
                    <a:pt x="0" y="0"/>
                  </a:moveTo>
                  <a:lnTo>
                    <a:pt x="520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76" y="1286"/>
              <a:ext cx="49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3" y="3"/>
                </a:cxn>
              </a:cxnLst>
              <a:rect l="0" t="0" r="r" b="b"/>
              <a:pathLst>
                <a:path w="913" h="3">
                  <a:moveTo>
                    <a:pt x="0" y="0"/>
                  </a:moveTo>
                  <a:lnTo>
                    <a:pt x="913" y="3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4410" y="1286"/>
              <a:ext cx="463" cy="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45" y="0"/>
                </a:cxn>
              </a:cxnLst>
              <a:rect l="0" t="0" r="r" b="b"/>
              <a:pathLst>
                <a:path w="845" h="4">
                  <a:moveTo>
                    <a:pt x="0" y="4"/>
                  </a:moveTo>
                  <a:lnTo>
                    <a:pt x="845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4174" y="1378"/>
              <a:ext cx="39" cy="180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0" y="0"/>
                </a:cxn>
              </a:cxnLst>
              <a:rect l="0" t="0" r="r" b="b"/>
              <a:pathLst>
                <a:path w="1" h="400">
                  <a:moveTo>
                    <a:pt x="0" y="400"/>
                  </a:moveTo>
                  <a:lnTo>
                    <a:pt x="0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799" y="1108"/>
              <a:ext cx="172" cy="17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clk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326" y="1201"/>
              <a:ext cx="433" cy="17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prescaler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2050" y="1288"/>
              <a:ext cx="275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0" y="0"/>
                </a:cxn>
              </a:cxnLst>
              <a:rect l="0" t="0" r="r" b="b"/>
              <a:pathLst>
                <a:path w="520" h="1">
                  <a:moveTo>
                    <a:pt x="0" y="0"/>
                  </a:moveTo>
                  <a:lnTo>
                    <a:pt x="520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3495" y="1111"/>
              <a:ext cx="424" cy="17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overflow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4410" y="1111"/>
              <a:ext cx="441" cy="14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overflow</a:t>
              </a:r>
            </a:p>
          </p:txBody>
        </p:sp>
      </p:grp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979738" y="3101975"/>
            <a:ext cx="2741612" cy="28892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/* main.c */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main(){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wait until card inserted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call watchdog_reset_routine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while(transaction in progress){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if(button pressed){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perform corresponding action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call watchdog_reset_routine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/* if watchdog_reset_routine not called every &lt; 2 minutes, interrupt_service_routine is called */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07088" y="3101975"/>
            <a:ext cx="2741612" cy="29051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watchdog_reset_routine(){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/* checkreg is set so we can load value into timereg.  Zero is loaded into scalereg and 11070 is loaded into timereg */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checkreg =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scalereg =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timereg  = 11070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void interrupt_service_routine(){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eject card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reset screen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146050" y="1452563"/>
            <a:ext cx="2878138" cy="4554537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Must reset timer every X time unit, else timer generates a signal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Common use: detect failure, self-reset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Another use: timeouts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e.g., ATM machine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16-bit timer, 2 microsec. resolution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/>
              <a:t>timereg</a:t>
            </a:r>
            <a:r>
              <a:rPr lang="en-US" sz="1600"/>
              <a:t> value = 2*(2</a:t>
            </a:r>
            <a:r>
              <a:rPr lang="en-US" sz="1600" baseline="30000"/>
              <a:t>16</a:t>
            </a:r>
            <a:r>
              <a:rPr lang="en-US" sz="1600"/>
              <a:t>-1)–X = 131070–X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For 2 min., X = 120,000 microsec.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C8D8C8C-1B55-4F64-B7D7-EBB2FFBDCF3B}" type="slidenum">
              <a:rPr lang="en-US"/>
              <a:pPr/>
              <a:t>43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LCD controller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657350"/>
            <a:ext cx="3870325" cy="1563688"/>
            <a:chOff x="192" y="1044"/>
            <a:chExt cx="2438" cy="985"/>
          </a:xfrm>
        </p:grpSpPr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1822" y="1544"/>
              <a:ext cx="808" cy="378"/>
            </a:xfrm>
            <a:prstGeom prst="rect">
              <a:avLst/>
            </a:prstGeom>
            <a:noFill/>
            <a:ln w="158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1131" y="1044"/>
              <a:ext cx="526" cy="69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193" y="1047"/>
              <a:ext cx="509" cy="63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 flipH="1">
              <a:off x="1159" y="1130"/>
              <a:ext cx="58" cy="1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 flipH="1">
              <a:off x="1159" y="1256"/>
              <a:ext cx="161" cy="1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R/W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 flipH="1">
              <a:off x="1159" y="1373"/>
              <a:ext cx="106" cy="1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RS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 flipH="1">
              <a:off x="1159" y="1514"/>
              <a:ext cx="369" cy="1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DB7–DB0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1199" y="1772"/>
              <a:ext cx="328" cy="25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LCD controller</a:t>
              </a:r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703" y="1192"/>
              <a:ext cx="4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1" y="2"/>
                </a:cxn>
              </a:cxnLst>
              <a:rect l="0" t="0" r="r" b="b"/>
              <a:pathLst>
                <a:path w="431" h="2">
                  <a:moveTo>
                    <a:pt x="0" y="0"/>
                  </a:moveTo>
                  <a:lnTo>
                    <a:pt x="431" y="2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703" y="1317"/>
              <a:ext cx="43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5" y="0"/>
                </a:cxn>
              </a:cxnLst>
              <a:rect l="0" t="0" r="r" b="b"/>
              <a:pathLst>
                <a:path w="425" h="1">
                  <a:moveTo>
                    <a:pt x="0" y="0"/>
                  </a:moveTo>
                  <a:lnTo>
                    <a:pt x="425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703" y="1440"/>
              <a:ext cx="430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25" y="0"/>
                </a:cxn>
              </a:cxnLst>
              <a:rect l="0" t="0" r="r" b="b"/>
              <a:pathLst>
                <a:path w="425" h="1">
                  <a:moveTo>
                    <a:pt x="0" y="1"/>
                  </a:moveTo>
                  <a:lnTo>
                    <a:pt x="425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703" y="1581"/>
              <a:ext cx="436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1" y="0"/>
                </a:cxn>
              </a:cxnLst>
              <a:rect l="0" t="0" r="r" b="b"/>
              <a:pathLst>
                <a:path w="431" h="1">
                  <a:moveTo>
                    <a:pt x="0" y="0"/>
                  </a:moveTo>
                  <a:lnTo>
                    <a:pt x="431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2069" y="1155"/>
              <a:ext cx="546" cy="24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communications bus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192" y="1756"/>
              <a:ext cx="528" cy="1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microcontroller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920" y="1533"/>
              <a:ext cx="37" cy="8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915" y="1673"/>
              <a:ext cx="78" cy="1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8</a:t>
              </a:r>
            </a:p>
          </p:txBody>
        </p:sp>
        <p:sp>
          <p:nvSpPr>
            <p:cNvPr id="14355" name="AutoShape 19"/>
            <p:cNvSpPr>
              <a:spLocks noChangeArrowheads="1"/>
            </p:cNvSpPr>
            <p:nvPr/>
          </p:nvSpPr>
          <p:spPr bwMode="auto">
            <a:xfrm rot="16200000">
              <a:off x="1647" y="1127"/>
              <a:ext cx="409" cy="402"/>
            </a:xfrm>
            <a:custGeom>
              <a:avLst/>
              <a:gdLst>
                <a:gd name="G0" fmla="+- 14616 0 0"/>
                <a:gd name="G1" fmla="+- 19202 0 0"/>
                <a:gd name="G2" fmla="+- 6387 0 0"/>
                <a:gd name="G3" fmla="*/ 14616 1 2"/>
                <a:gd name="G4" fmla="+- G3 10800 0"/>
                <a:gd name="G5" fmla="+- 21600 14616 19202"/>
                <a:gd name="G6" fmla="+- 19202 6387 0"/>
                <a:gd name="G7" fmla="*/ G6 1 2"/>
                <a:gd name="G8" fmla="*/ 19202 2 1"/>
                <a:gd name="G9" fmla="+- G8 0 21600"/>
                <a:gd name="G10" fmla="+- G5 0 G4"/>
                <a:gd name="G11" fmla="+- 14616 0 G4"/>
                <a:gd name="G12" fmla="*/ G2 G10 G11"/>
                <a:gd name="T0" fmla="*/ 18108 w 21600"/>
                <a:gd name="T1" fmla="*/ 0 h 21600"/>
                <a:gd name="T2" fmla="*/ 14616 w 21600"/>
                <a:gd name="T3" fmla="*/ 6387 h 21600"/>
                <a:gd name="T4" fmla="*/ 6387 w 21600"/>
                <a:gd name="T5" fmla="*/ 14616 h 21600"/>
                <a:gd name="T6" fmla="*/ 0 w 21600"/>
                <a:gd name="T7" fmla="*/ 18108 h 21600"/>
                <a:gd name="T8" fmla="*/ 6387 w 21600"/>
                <a:gd name="T9" fmla="*/ 21600 h 21600"/>
                <a:gd name="T10" fmla="*/ 12795 w 21600"/>
                <a:gd name="T11" fmla="*/ 19202 h 21600"/>
                <a:gd name="T12" fmla="*/ 19202 w 21600"/>
                <a:gd name="T13" fmla="*/ 12795 h 21600"/>
                <a:gd name="T14" fmla="*/ 21600 w 21600"/>
                <a:gd name="T15" fmla="*/ 6387 h 21600"/>
                <a:gd name="T16" fmla="*/ 17694720 60000 65536"/>
                <a:gd name="T17" fmla="*/ 11796480 60000 65536"/>
                <a:gd name="T18" fmla="*/ 17694720 60000 65536"/>
                <a:gd name="T19" fmla="*/ 11796480 60000 65536"/>
                <a:gd name="T20" fmla="*/ 5898240 60000 65536"/>
                <a:gd name="T21" fmla="*/ 5898240 60000 65536"/>
                <a:gd name="T22" fmla="*/ 0 60000 65536"/>
                <a:gd name="T23" fmla="*/ 0 60000 65536"/>
                <a:gd name="T24" fmla="*/ G12 w 21600"/>
                <a:gd name="T25" fmla="*/ G5 h 21600"/>
                <a:gd name="T26" fmla="*/ G1 w 21600"/>
                <a:gd name="T27" fmla="*/ G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108" y="0"/>
                  </a:moveTo>
                  <a:lnTo>
                    <a:pt x="14616" y="6387"/>
                  </a:lnTo>
                  <a:lnTo>
                    <a:pt x="17014" y="6387"/>
                  </a:lnTo>
                  <a:lnTo>
                    <a:pt x="17014" y="17014"/>
                  </a:lnTo>
                  <a:lnTo>
                    <a:pt x="6387" y="17014"/>
                  </a:lnTo>
                  <a:lnTo>
                    <a:pt x="6387" y="14616"/>
                  </a:lnTo>
                  <a:lnTo>
                    <a:pt x="0" y="18108"/>
                  </a:lnTo>
                  <a:lnTo>
                    <a:pt x="6387" y="21600"/>
                  </a:lnTo>
                  <a:lnTo>
                    <a:pt x="6387" y="19202"/>
                  </a:lnTo>
                  <a:lnTo>
                    <a:pt x="19202" y="19202"/>
                  </a:lnTo>
                  <a:lnTo>
                    <a:pt x="19202" y="6387"/>
                  </a:lnTo>
                  <a:lnTo>
                    <a:pt x="21600" y="6387"/>
                  </a:lnTo>
                  <a:close/>
                </a:path>
              </a:pathLst>
            </a:cu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6" name="Object 20"/>
            <p:cNvGraphicFramePr>
              <a:graphicFrameLocks noChangeAspect="1"/>
            </p:cNvGraphicFramePr>
            <p:nvPr/>
          </p:nvGraphicFramePr>
          <p:xfrm>
            <a:off x="1829" y="1550"/>
            <a:ext cx="79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4" imgW="1248480" imgH="571680" progId="Word.Document.8">
                    <p:embed/>
                  </p:oleObj>
                </mc:Choice>
                <mc:Fallback>
                  <p:oleObj r:id="rId4" imgW="1248480" imgH="571680" progId="Word.Document.8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1550"/>
                          <a:ext cx="795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4495800" y="1695450"/>
            <a:ext cx="4376738" cy="12096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void WriteChar(char c){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RS = 1;                                /* indicate data being sent */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DATA_BUS = c;                /* send data to LCD */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EnableLCD(45);                 /* toggle the LCD with appropriate delay */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457325" y="4181475"/>
            <a:ext cx="233362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41288" y="3571875"/>
          <a:ext cx="336708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6" imgW="4242600" imgH="2276640" progId="Word.Document.8">
                  <p:embed/>
                </p:oleObj>
              </mc:Choice>
              <mc:Fallback>
                <p:oleObj r:id="rId6" imgW="4242600" imgH="22766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3571875"/>
                        <a:ext cx="3367087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4724400" y="3886200"/>
            <a:ext cx="203835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3562350" y="3571875"/>
          <a:ext cx="54006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8" imgW="6597000" imgH="2915280" progId="Word.Document.8">
                  <p:embed/>
                </p:oleObj>
              </mc:Choice>
              <mc:Fallback>
                <p:oleObj r:id="rId8" imgW="6597000" imgH="29152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571875"/>
                        <a:ext cx="54006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0410349-AF21-4011-885F-C7D38BF15112}" type="slidenum">
              <a:rPr lang="en-US"/>
              <a:pPr/>
              <a:t>44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Keypad controller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025650"/>
            <a:ext cx="5786438" cy="3843338"/>
            <a:chOff x="1008" y="1276"/>
            <a:chExt cx="3645" cy="2421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2761" y="1276"/>
              <a:ext cx="1031" cy="173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4" name="Freeform 4"/>
            <p:cNvSpPr>
              <a:spLocks noChangeArrowheads="1"/>
            </p:cNvSpPr>
            <p:nvPr/>
          </p:nvSpPr>
          <p:spPr bwMode="auto">
            <a:xfrm>
              <a:off x="1014" y="2004"/>
              <a:ext cx="140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2" y="1"/>
                </a:cxn>
              </a:cxnLst>
              <a:rect l="0" t="0" r="r" b="b"/>
              <a:pathLst>
                <a:path w="1402" h="1">
                  <a:moveTo>
                    <a:pt x="0" y="0"/>
                  </a:moveTo>
                  <a:lnTo>
                    <a:pt x="1402" y="1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" name="Freeform 5"/>
            <p:cNvSpPr>
              <a:spLocks noChangeArrowheads="1"/>
            </p:cNvSpPr>
            <p:nvPr/>
          </p:nvSpPr>
          <p:spPr bwMode="auto">
            <a:xfrm>
              <a:off x="1072" y="1848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Freeform 6"/>
            <p:cNvSpPr>
              <a:spLocks noChangeArrowheads="1"/>
            </p:cNvSpPr>
            <p:nvPr/>
          </p:nvSpPr>
          <p:spPr bwMode="auto">
            <a:xfrm>
              <a:off x="1139" y="1772"/>
              <a:ext cx="0" cy="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1060" y="1888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1192" y="1889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Freeform 9"/>
            <p:cNvSpPr>
              <a:spLocks noChangeArrowheads="1"/>
            </p:cNvSpPr>
            <p:nvPr/>
          </p:nvSpPr>
          <p:spPr bwMode="auto">
            <a:xfrm>
              <a:off x="1011" y="1905"/>
              <a:ext cx="47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Freeform 10"/>
            <p:cNvSpPr>
              <a:spLocks noChangeArrowheads="1"/>
            </p:cNvSpPr>
            <p:nvPr/>
          </p:nvSpPr>
          <p:spPr bwMode="auto">
            <a:xfrm>
              <a:off x="1008" y="1908"/>
              <a:ext cx="2" cy="10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02"/>
                </a:cxn>
              </a:cxnLst>
              <a:rect l="0" t="0" r="r" b="b"/>
              <a:pathLst>
                <a:path w="3" h="102">
                  <a:moveTo>
                    <a:pt x="3" y="0"/>
                  </a:moveTo>
                  <a:lnTo>
                    <a:pt x="0" y="102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Freeform 11"/>
            <p:cNvSpPr>
              <a:spLocks noChangeArrowheads="1"/>
            </p:cNvSpPr>
            <p:nvPr/>
          </p:nvSpPr>
          <p:spPr bwMode="auto">
            <a:xfrm>
              <a:off x="1218" y="1905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399" y="1772"/>
              <a:ext cx="238" cy="234"/>
              <a:chOff x="1399" y="1772"/>
              <a:chExt cx="238" cy="234"/>
            </a:xfrm>
          </p:grpSpPr>
          <p:sp>
            <p:nvSpPr>
              <p:cNvPr id="15373" name="Freeform 13"/>
              <p:cNvSpPr>
                <a:spLocks noChangeArrowheads="1"/>
              </p:cNvSpPr>
              <p:nvPr/>
            </p:nvSpPr>
            <p:spPr bwMode="auto">
              <a:xfrm>
                <a:off x="1460" y="1848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4" name="Freeform 14"/>
              <p:cNvSpPr>
                <a:spLocks noChangeArrowheads="1"/>
              </p:cNvSpPr>
              <p:nvPr/>
            </p:nvSpPr>
            <p:spPr bwMode="auto">
              <a:xfrm>
                <a:off x="1526" y="1772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5" name="Oval 15"/>
              <p:cNvSpPr>
                <a:spLocks noChangeArrowheads="1"/>
              </p:cNvSpPr>
              <p:nvPr/>
            </p:nvSpPr>
            <p:spPr bwMode="auto">
              <a:xfrm>
                <a:off x="1447" y="1888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auto">
              <a:xfrm>
                <a:off x="1579" y="1889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7" name="Freeform 17"/>
              <p:cNvSpPr>
                <a:spLocks noChangeArrowheads="1"/>
              </p:cNvSpPr>
              <p:nvPr/>
            </p:nvSpPr>
            <p:spPr bwMode="auto">
              <a:xfrm>
                <a:off x="1399" y="1905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>
                <a:off x="1399" y="1908"/>
                <a:ext cx="0" cy="9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19"/>
              <p:cNvSpPr>
                <a:spLocks noChangeArrowheads="1"/>
              </p:cNvSpPr>
              <p:nvPr/>
            </p:nvSpPr>
            <p:spPr bwMode="auto">
              <a:xfrm>
                <a:off x="1605" y="1905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782" y="1772"/>
              <a:ext cx="239" cy="234"/>
              <a:chOff x="1782" y="1772"/>
              <a:chExt cx="239" cy="234"/>
            </a:xfrm>
          </p:grpSpPr>
          <p:sp>
            <p:nvSpPr>
              <p:cNvPr id="15381" name="Freeform 21"/>
              <p:cNvSpPr>
                <a:spLocks noChangeArrowheads="1"/>
              </p:cNvSpPr>
              <p:nvPr/>
            </p:nvSpPr>
            <p:spPr bwMode="auto">
              <a:xfrm>
                <a:off x="1843" y="1848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Freeform 22"/>
              <p:cNvSpPr>
                <a:spLocks noChangeArrowheads="1"/>
              </p:cNvSpPr>
              <p:nvPr/>
            </p:nvSpPr>
            <p:spPr bwMode="auto">
              <a:xfrm>
                <a:off x="1910" y="1772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auto">
              <a:xfrm>
                <a:off x="1831" y="1888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auto">
              <a:xfrm>
                <a:off x="1963" y="1889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5" name="Freeform 25"/>
              <p:cNvSpPr>
                <a:spLocks noChangeArrowheads="1"/>
              </p:cNvSpPr>
              <p:nvPr/>
            </p:nvSpPr>
            <p:spPr bwMode="auto">
              <a:xfrm>
                <a:off x="1782" y="1905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782" y="1908"/>
                <a:ext cx="0" cy="9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Freeform 27"/>
              <p:cNvSpPr>
                <a:spLocks noChangeArrowheads="1"/>
              </p:cNvSpPr>
              <p:nvPr/>
            </p:nvSpPr>
            <p:spPr bwMode="auto">
              <a:xfrm>
                <a:off x="1989" y="1905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8" name="Freeform 28"/>
            <p:cNvSpPr>
              <a:spLocks noChangeArrowheads="1"/>
            </p:cNvSpPr>
            <p:nvPr/>
          </p:nvSpPr>
          <p:spPr bwMode="auto">
            <a:xfrm>
              <a:off x="2224" y="1848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Freeform 29"/>
            <p:cNvSpPr>
              <a:spLocks noChangeArrowheads="1"/>
            </p:cNvSpPr>
            <p:nvPr/>
          </p:nvSpPr>
          <p:spPr bwMode="auto">
            <a:xfrm>
              <a:off x="2291" y="1772"/>
              <a:ext cx="0" cy="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2212" y="1888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2344" y="1889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Freeform 32"/>
            <p:cNvSpPr>
              <a:spLocks noChangeArrowheads="1"/>
            </p:cNvSpPr>
            <p:nvPr/>
          </p:nvSpPr>
          <p:spPr bwMode="auto">
            <a:xfrm>
              <a:off x="2163" y="1905"/>
              <a:ext cx="47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Freeform 33"/>
            <p:cNvSpPr>
              <a:spLocks noChangeArrowheads="1"/>
            </p:cNvSpPr>
            <p:nvPr/>
          </p:nvSpPr>
          <p:spPr bwMode="auto">
            <a:xfrm>
              <a:off x="2160" y="1908"/>
              <a:ext cx="2" cy="8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0"/>
                </a:cxn>
              </a:cxnLst>
              <a:rect l="0" t="0" r="r" b="b"/>
              <a:pathLst>
                <a:path w="3" h="90">
                  <a:moveTo>
                    <a:pt x="3" y="0"/>
                  </a:moveTo>
                  <a:lnTo>
                    <a:pt x="0" y="9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Freeform 34"/>
            <p:cNvSpPr>
              <a:spLocks noChangeArrowheads="1"/>
            </p:cNvSpPr>
            <p:nvPr/>
          </p:nvSpPr>
          <p:spPr bwMode="auto">
            <a:xfrm>
              <a:off x="2370" y="1905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1385" y="1986"/>
              <a:ext cx="23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1769" y="1982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2150" y="1986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1247" y="1884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1631" y="1888"/>
              <a:ext cx="23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Oval 40"/>
            <p:cNvSpPr>
              <a:spLocks noChangeArrowheads="1"/>
            </p:cNvSpPr>
            <p:nvPr/>
          </p:nvSpPr>
          <p:spPr bwMode="auto">
            <a:xfrm>
              <a:off x="2009" y="1883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Oval 41"/>
            <p:cNvSpPr>
              <a:spLocks noChangeArrowheads="1"/>
            </p:cNvSpPr>
            <p:nvPr/>
          </p:nvSpPr>
          <p:spPr bwMode="auto">
            <a:xfrm>
              <a:off x="2399" y="1884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Freeform 42"/>
            <p:cNvSpPr>
              <a:spLocks noChangeArrowheads="1"/>
            </p:cNvSpPr>
            <p:nvPr/>
          </p:nvSpPr>
          <p:spPr bwMode="auto">
            <a:xfrm>
              <a:off x="1008" y="2334"/>
              <a:ext cx="1404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5" y="3"/>
                </a:cxn>
              </a:cxnLst>
              <a:rect l="0" t="0" r="r" b="b"/>
              <a:pathLst>
                <a:path w="1405" h="3">
                  <a:moveTo>
                    <a:pt x="0" y="0"/>
                  </a:moveTo>
                  <a:lnTo>
                    <a:pt x="1405" y="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Freeform 43"/>
            <p:cNvSpPr>
              <a:spLocks noChangeArrowheads="1"/>
            </p:cNvSpPr>
            <p:nvPr/>
          </p:nvSpPr>
          <p:spPr bwMode="auto">
            <a:xfrm>
              <a:off x="1072" y="2181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Freeform 44"/>
            <p:cNvSpPr>
              <a:spLocks noChangeArrowheads="1"/>
            </p:cNvSpPr>
            <p:nvPr/>
          </p:nvSpPr>
          <p:spPr bwMode="auto">
            <a:xfrm>
              <a:off x="1139" y="2104"/>
              <a:ext cx="0" cy="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Oval 45"/>
            <p:cNvSpPr>
              <a:spLocks noChangeArrowheads="1"/>
            </p:cNvSpPr>
            <p:nvPr/>
          </p:nvSpPr>
          <p:spPr bwMode="auto">
            <a:xfrm>
              <a:off x="1060" y="2221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Oval 46"/>
            <p:cNvSpPr>
              <a:spLocks noChangeArrowheads="1"/>
            </p:cNvSpPr>
            <p:nvPr/>
          </p:nvSpPr>
          <p:spPr bwMode="auto">
            <a:xfrm>
              <a:off x="1192" y="2221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Freeform 47"/>
            <p:cNvSpPr>
              <a:spLocks noChangeArrowheads="1"/>
            </p:cNvSpPr>
            <p:nvPr/>
          </p:nvSpPr>
          <p:spPr bwMode="auto">
            <a:xfrm>
              <a:off x="1011" y="2238"/>
              <a:ext cx="47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Freeform 48"/>
            <p:cNvSpPr>
              <a:spLocks noChangeArrowheads="1"/>
            </p:cNvSpPr>
            <p:nvPr/>
          </p:nvSpPr>
          <p:spPr bwMode="auto">
            <a:xfrm>
              <a:off x="1008" y="2241"/>
              <a:ext cx="2" cy="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9"/>
                </a:cxn>
              </a:cxnLst>
              <a:rect l="0" t="0" r="r" b="b"/>
              <a:pathLst>
                <a:path w="3" h="99">
                  <a:moveTo>
                    <a:pt x="3" y="0"/>
                  </a:moveTo>
                  <a:lnTo>
                    <a:pt x="0" y="99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Freeform 49"/>
            <p:cNvSpPr>
              <a:spLocks noChangeArrowheads="1"/>
            </p:cNvSpPr>
            <p:nvPr/>
          </p:nvSpPr>
          <p:spPr bwMode="auto">
            <a:xfrm>
              <a:off x="1218" y="2238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398" y="2104"/>
              <a:ext cx="239" cy="235"/>
              <a:chOff x="1398" y="2104"/>
              <a:chExt cx="239" cy="235"/>
            </a:xfrm>
          </p:grpSpPr>
          <p:sp>
            <p:nvSpPr>
              <p:cNvPr id="15411" name="Freeform 51"/>
              <p:cNvSpPr>
                <a:spLocks noChangeArrowheads="1"/>
              </p:cNvSpPr>
              <p:nvPr/>
            </p:nvSpPr>
            <p:spPr bwMode="auto">
              <a:xfrm>
                <a:off x="1459" y="2180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2" name="Freeform 52"/>
              <p:cNvSpPr>
                <a:spLocks noChangeArrowheads="1"/>
              </p:cNvSpPr>
              <p:nvPr/>
            </p:nvSpPr>
            <p:spPr bwMode="auto">
              <a:xfrm>
                <a:off x="1526" y="2104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auto">
              <a:xfrm>
                <a:off x="1447" y="2221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Oval 54"/>
              <p:cNvSpPr>
                <a:spLocks noChangeArrowheads="1"/>
              </p:cNvSpPr>
              <p:nvPr/>
            </p:nvSpPr>
            <p:spPr bwMode="auto">
              <a:xfrm>
                <a:off x="1579" y="2221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5" name="Freeform 55"/>
              <p:cNvSpPr>
                <a:spLocks noChangeArrowheads="1"/>
              </p:cNvSpPr>
              <p:nvPr/>
            </p:nvSpPr>
            <p:spPr bwMode="auto">
              <a:xfrm>
                <a:off x="1399" y="2238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Line 56"/>
              <p:cNvSpPr>
                <a:spLocks noChangeShapeType="1"/>
              </p:cNvSpPr>
              <p:nvPr/>
            </p:nvSpPr>
            <p:spPr bwMode="auto">
              <a:xfrm>
                <a:off x="1398" y="2241"/>
                <a:ext cx="0" cy="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Freeform 57"/>
              <p:cNvSpPr>
                <a:spLocks noChangeArrowheads="1"/>
              </p:cNvSpPr>
              <p:nvPr/>
            </p:nvSpPr>
            <p:spPr bwMode="auto">
              <a:xfrm>
                <a:off x="1605" y="2238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1782" y="2104"/>
              <a:ext cx="239" cy="235"/>
              <a:chOff x="1782" y="2104"/>
              <a:chExt cx="239" cy="235"/>
            </a:xfrm>
          </p:grpSpPr>
          <p:sp>
            <p:nvSpPr>
              <p:cNvPr id="15419" name="Freeform 59"/>
              <p:cNvSpPr>
                <a:spLocks noChangeArrowheads="1"/>
              </p:cNvSpPr>
              <p:nvPr/>
            </p:nvSpPr>
            <p:spPr bwMode="auto">
              <a:xfrm>
                <a:off x="1843" y="2180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Freeform 60"/>
              <p:cNvSpPr>
                <a:spLocks noChangeArrowheads="1"/>
              </p:cNvSpPr>
              <p:nvPr/>
            </p:nvSpPr>
            <p:spPr bwMode="auto">
              <a:xfrm>
                <a:off x="1910" y="2104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1" name="Oval 61"/>
              <p:cNvSpPr>
                <a:spLocks noChangeArrowheads="1"/>
              </p:cNvSpPr>
              <p:nvPr/>
            </p:nvSpPr>
            <p:spPr bwMode="auto">
              <a:xfrm>
                <a:off x="1831" y="2221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2" name="Oval 62"/>
              <p:cNvSpPr>
                <a:spLocks noChangeArrowheads="1"/>
              </p:cNvSpPr>
              <p:nvPr/>
            </p:nvSpPr>
            <p:spPr bwMode="auto">
              <a:xfrm>
                <a:off x="1963" y="2221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3" name="Freeform 63"/>
              <p:cNvSpPr>
                <a:spLocks noChangeArrowheads="1"/>
              </p:cNvSpPr>
              <p:nvPr/>
            </p:nvSpPr>
            <p:spPr bwMode="auto">
              <a:xfrm>
                <a:off x="1782" y="2238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4" name="Line 64"/>
              <p:cNvSpPr>
                <a:spLocks noChangeShapeType="1"/>
              </p:cNvSpPr>
              <p:nvPr/>
            </p:nvSpPr>
            <p:spPr bwMode="auto">
              <a:xfrm>
                <a:off x="1782" y="2241"/>
                <a:ext cx="0" cy="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5" name="Freeform 65"/>
              <p:cNvSpPr>
                <a:spLocks noChangeArrowheads="1"/>
              </p:cNvSpPr>
              <p:nvPr/>
            </p:nvSpPr>
            <p:spPr bwMode="auto">
              <a:xfrm>
                <a:off x="1989" y="2238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26" name="Freeform 66"/>
            <p:cNvSpPr>
              <a:spLocks noChangeArrowheads="1"/>
            </p:cNvSpPr>
            <p:nvPr/>
          </p:nvSpPr>
          <p:spPr bwMode="auto">
            <a:xfrm>
              <a:off x="2224" y="2181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7" name="Freeform 67"/>
            <p:cNvSpPr>
              <a:spLocks noChangeArrowheads="1"/>
            </p:cNvSpPr>
            <p:nvPr/>
          </p:nvSpPr>
          <p:spPr bwMode="auto">
            <a:xfrm>
              <a:off x="2290" y="2104"/>
              <a:ext cx="0" cy="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Oval 68"/>
            <p:cNvSpPr>
              <a:spLocks noChangeArrowheads="1"/>
            </p:cNvSpPr>
            <p:nvPr/>
          </p:nvSpPr>
          <p:spPr bwMode="auto">
            <a:xfrm>
              <a:off x="2212" y="2221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Oval 69"/>
            <p:cNvSpPr>
              <a:spLocks noChangeArrowheads="1"/>
            </p:cNvSpPr>
            <p:nvPr/>
          </p:nvSpPr>
          <p:spPr bwMode="auto">
            <a:xfrm>
              <a:off x="2343" y="2221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0" name="Freeform 70"/>
            <p:cNvSpPr>
              <a:spLocks noChangeArrowheads="1"/>
            </p:cNvSpPr>
            <p:nvPr/>
          </p:nvSpPr>
          <p:spPr bwMode="auto">
            <a:xfrm>
              <a:off x="2163" y="2238"/>
              <a:ext cx="46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1" name="Freeform 71"/>
            <p:cNvSpPr>
              <a:spLocks noChangeArrowheads="1"/>
            </p:cNvSpPr>
            <p:nvPr/>
          </p:nvSpPr>
          <p:spPr bwMode="auto">
            <a:xfrm>
              <a:off x="2160" y="2241"/>
              <a:ext cx="2" cy="9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3"/>
                </a:cxn>
              </a:cxnLst>
              <a:rect l="0" t="0" r="r" b="b"/>
              <a:pathLst>
                <a:path w="3" h="93">
                  <a:moveTo>
                    <a:pt x="3" y="0"/>
                  </a:moveTo>
                  <a:lnTo>
                    <a:pt x="0" y="9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2" name="Freeform 72"/>
            <p:cNvSpPr>
              <a:spLocks noChangeArrowheads="1"/>
            </p:cNvSpPr>
            <p:nvPr/>
          </p:nvSpPr>
          <p:spPr bwMode="auto">
            <a:xfrm>
              <a:off x="2369" y="2238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3" name="Oval 73"/>
            <p:cNvSpPr>
              <a:spLocks noChangeArrowheads="1"/>
            </p:cNvSpPr>
            <p:nvPr/>
          </p:nvSpPr>
          <p:spPr bwMode="auto">
            <a:xfrm>
              <a:off x="1385" y="2319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Oval 74"/>
            <p:cNvSpPr>
              <a:spLocks noChangeArrowheads="1"/>
            </p:cNvSpPr>
            <p:nvPr/>
          </p:nvSpPr>
          <p:spPr bwMode="auto">
            <a:xfrm>
              <a:off x="1769" y="2315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5" name="Oval 75"/>
            <p:cNvSpPr>
              <a:spLocks noChangeArrowheads="1"/>
            </p:cNvSpPr>
            <p:nvPr/>
          </p:nvSpPr>
          <p:spPr bwMode="auto">
            <a:xfrm>
              <a:off x="2150" y="2319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6" name="Oval 76"/>
            <p:cNvSpPr>
              <a:spLocks noChangeArrowheads="1"/>
            </p:cNvSpPr>
            <p:nvPr/>
          </p:nvSpPr>
          <p:spPr bwMode="auto">
            <a:xfrm>
              <a:off x="1247" y="2215"/>
              <a:ext cx="22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7" name="Oval 77"/>
            <p:cNvSpPr>
              <a:spLocks noChangeArrowheads="1"/>
            </p:cNvSpPr>
            <p:nvPr/>
          </p:nvSpPr>
          <p:spPr bwMode="auto">
            <a:xfrm>
              <a:off x="1631" y="2220"/>
              <a:ext cx="23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8" name="Oval 78"/>
            <p:cNvSpPr>
              <a:spLocks noChangeArrowheads="1"/>
            </p:cNvSpPr>
            <p:nvPr/>
          </p:nvSpPr>
          <p:spPr bwMode="auto">
            <a:xfrm>
              <a:off x="2009" y="2214"/>
              <a:ext cx="22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9" name="Oval 79"/>
            <p:cNvSpPr>
              <a:spLocks noChangeArrowheads="1"/>
            </p:cNvSpPr>
            <p:nvPr/>
          </p:nvSpPr>
          <p:spPr bwMode="auto">
            <a:xfrm>
              <a:off x="2399" y="2215"/>
              <a:ext cx="22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0" name="Freeform 80"/>
            <p:cNvSpPr>
              <a:spLocks noChangeArrowheads="1"/>
            </p:cNvSpPr>
            <p:nvPr/>
          </p:nvSpPr>
          <p:spPr bwMode="auto">
            <a:xfrm>
              <a:off x="1011" y="2676"/>
              <a:ext cx="140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7" y="3"/>
                </a:cxn>
              </a:cxnLst>
              <a:rect l="0" t="0" r="r" b="b"/>
              <a:pathLst>
                <a:path w="3507" h="3">
                  <a:moveTo>
                    <a:pt x="0" y="0"/>
                  </a:moveTo>
                  <a:lnTo>
                    <a:pt x="3507" y="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1" name="Freeform 81"/>
            <p:cNvSpPr>
              <a:spLocks noChangeArrowheads="1"/>
            </p:cNvSpPr>
            <p:nvPr/>
          </p:nvSpPr>
          <p:spPr bwMode="auto">
            <a:xfrm>
              <a:off x="1072" y="2517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Freeform 82"/>
            <p:cNvSpPr>
              <a:spLocks noChangeArrowheads="1"/>
            </p:cNvSpPr>
            <p:nvPr/>
          </p:nvSpPr>
          <p:spPr bwMode="auto">
            <a:xfrm>
              <a:off x="1139" y="2440"/>
              <a:ext cx="0" cy="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3" name="Oval 83"/>
            <p:cNvSpPr>
              <a:spLocks noChangeArrowheads="1"/>
            </p:cNvSpPr>
            <p:nvPr/>
          </p:nvSpPr>
          <p:spPr bwMode="auto">
            <a:xfrm>
              <a:off x="1060" y="2557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1192" y="2557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5" name="Freeform 85"/>
            <p:cNvSpPr>
              <a:spLocks noChangeArrowheads="1"/>
            </p:cNvSpPr>
            <p:nvPr/>
          </p:nvSpPr>
          <p:spPr bwMode="auto">
            <a:xfrm>
              <a:off x="1011" y="2574"/>
              <a:ext cx="47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6" name="Freeform 86"/>
            <p:cNvSpPr>
              <a:spLocks noChangeArrowheads="1"/>
            </p:cNvSpPr>
            <p:nvPr/>
          </p:nvSpPr>
          <p:spPr bwMode="auto">
            <a:xfrm>
              <a:off x="1008" y="2577"/>
              <a:ext cx="2" cy="10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05"/>
                </a:cxn>
              </a:cxnLst>
              <a:rect l="0" t="0" r="r" b="b"/>
              <a:pathLst>
                <a:path w="3" h="105">
                  <a:moveTo>
                    <a:pt x="3" y="0"/>
                  </a:moveTo>
                  <a:lnTo>
                    <a:pt x="0" y="105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7" name="Freeform 87"/>
            <p:cNvSpPr>
              <a:spLocks noChangeArrowheads="1"/>
            </p:cNvSpPr>
            <p:nvPr/>
          </p:nvSpPr>
          <p:spPr bwMode="auto">
            <a:xfrm>
              <a:off x="1218" y="2574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8"/>
            <p:cNvGrpSpPr>
              <a:grpSpLocks/>
            </p:cNvGrpSpPr>
            <p:nvPr/>
          </p:nvGrpSpPr>
          <p:grpSpPr bwMode="auto">
            <a:xfrm>
              <a:off x="1398" y="2440"/>
              <a:ext cx="239" cy="235"/>
              <a:chOff x="1398" y="2440"/>
              <a:chExt cx="239" cy="235"/>
            </a:xfrm>
          </p:grpSpPr>
          <p:sp>
            <p:nvSpPr>
              <p:cNvPr id="15449" name="Freeform 89"/>
              <p:cNvSpPr>
                <a:spLocks noChangeArrowheads="1"/>
              </p:cNvSpPr>
              <p:nvPr/>
            </p:nvSpPr>
            <p:spPr bwMode="auto">
              <a:xfrm>
                <a:off x="1459" y="2516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0" name="Freeform 90"/>
              <p:cNvSpPr>
                <a:spLocks noChangeArrowheads="1"/>
              </p:cNvSpPr>
              <p:nvPr/>
            </p:nvSpPr>
            <p:spPr bwMode="auto">
              <a:xfrm>
                <a:off x="1526" y="2440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1" name="Oval 91"/>
              <p:cNvSpPr>
                <a:spLocks noChangeArrowheads="1"/>
              </p:cNvSpPr>
              <p:nvPr/>
            </p:nvSpPr>
            <p:spPr bwMode="auto">
              <a:xfrm>
                <a:off x="1447" y="2557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2" name="Oval 92"/>
              <p:cNvSpPr>
                <a:spLocks noChangeArrowheads="1"/>
              </p:cNvSpPr>
              <p:nvPr/>
            </p:nvSpPr>
            <p:spPr bwMode="auto">
              <a:xfrm>
                <a:off x="1579" y="2557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3" name="Freeform 93"/>
              <p:cNvSpPr>
                <a:spLocks noChangeArrowheads="1"/>
              </p:cNvSpPr>
              <p:nvPr/>
            </p:nvSpPr>
            <p:spPr bwMode="auto">
              <a:xfrm>
                <a:off x="1399" y="2573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4" name="Line 94"/>
              <p:cNvSpPr>
                <a:spLocks noChangeShapeType="1"/>
              </p:cNvSpPr>
              <p:nvPr/>
            </p:nvSpPr>
            <p:spPr bwMode="auto">
              <a:xfrm>
                <a:off x="1398" y="2577"/>
                <a:ext cx="0" cy="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5" name="Freeform 95"/>
              <p:cNvSpPr>
                <a:spLocks noChangeArrowheads="1"/>
              </p:cNvSpPr>
              <p:nvPr/>
            </p:nvSpPr>
            <p:spPr bwMode="auto">
              <a:xfrm>
                <a:off x="1605" y="2573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1782" y="2440"/>
              <a:ext cx="239" cy="235"/>
              <a:chOff x="1782" y="2440"/>
              <a:chExt cx="239" cy="235"/>
            </a:xfrm>
          </p:grpSpPr>
          <p:sp>
            <p:nvSpPr>
              <p:cNvPr id="15457" name="Freeform 97"/>
              <p:cNvSpPr>
                <a:spLocks noChangeArrowheads="1"/>
              </p:cNvSpPr>
              <p:nvPr/>
            </p:nvSpPr>
            <p:spPr bwMode="auto">
              <a:xfrm>
                <a:off x="1843" y="2516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8" name="Freeform 98"/>
              <p:cNvSpPr>
                <a:spLocks noChangeArrowheads="1"/>
              </p:cNvSpPr>
              <p:nvPr/>
            </p:nvSpPr>
            <p:spPr bwMode="auto">
              <a:xfrm>
                <a:off x="1910" y="2440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9" name="Oval 99"/>
              <p:cNvSpPr>
                <a:spLocks noChangeArrowheads="1"/>
              </p:cNvSpPr>
              <p:nvPr/>
            </p:nvSpPr>
            <p:spPr bwMode="auto">
              <a:xfrm>
                <a:off x="1831" y="2557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0" name="Oval 100"/>
              <p:cNvSpPr>
                <a:spLocks noChangeArrowheads="1"/>
              </p:cNvSpPr>
              <p:nvPr/>
            </p:nvSpPr>
            <p:spPr bwMode="auto">
              <a:xfrm>
                <a:off x="1963" y="2557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1" name="Freeform 101"/>
              <p:cNvSpPr>
                <a:spLocks noChangeArrowheads="1"/>
              </p:cNvSpPr>
              <p:nvPr/>
            </p:nvSpPr>
            <p:spPr bwMode="auto">
              <a:xfrm>
                <a:off x="1782" y="2573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2" name="Line 102"/>
              <p:cNvSpPr>
                <a:spLocks noChangeShapeType="1"/>
              </p:cNvSpPr>
              <p:nvPr/>
            </p:nvSpPr>
            <p:spPr bwMode="auto">
              <a:xfrm>
                <a:off x="1782" y="2577"/>
                <a:ext cx="0" cy="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Freeform 103"/>
              <p:cNvSpPr>
                <a:spLocks noChangeArrowheads="1"/>
              </p:cNvSpPr>
              <p:nvPr/>
            </p:nvSpPr>
            <p:spPr bwMode="auto">
              <a:xfrm>
                <a:off x="1989" y="2573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64" name="Freeform 104"/>
            <p:cNvSpPr>
              <a:spLocks noChangeArrowheads="1"/>
            </p:cNvSpPr>
            <p:nvPr/>
          </p:nvSpPr>
          <p:spPr bwMode="auto">
            <a:xfrm>
              <a:off x="2224" y="2517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" name="Freeform 105"/>
            <p:cNvSpPr>
              <a:spLocks noChangeArrowheads="1"/>
            </p:cNvSpPr>
            <p:nvPr/>
          </p:nvSpPr>
          <p:spPr bwMode="auto">
            <a:xfrm>
              <a:off x="2290" y="2440"/>
              <a:ext cx="0" cy="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2212" y="2557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" name="Oval 107"/>
            <p:cNvSpPr>
              <a:spLocks noChangeArrowheads="1"/>
            </p:cNvSpPr>
            <p:nvPr/>
          </p:nvSpPr>
          <p:spPr bwMode="auto">
            <a:xfrm>
              <a:off x="2343" y="2557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" name="Freeform 108"/>
            <p:cNvSpPr>
              <a:spLocks noChangeArrowheads="1"/>
            </p:cNvSpPr>
            <p:nvPr/>
          </p:nvSpPr>
          <p:spPr bwMode="auto">
            <a:xfrm>
              <a:off x="2163" y="2574"/>
              <a:ext cx="46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" name="Freeform 109"/>
            <p:cNvSpPr>
              <a:spLocks noChangeArrowheads="1"/>
            </p:cNvSpPr>
            <p:nvPr/>
          </p:nvSpPr>
          <p:spPr bwMode="auto">
            <a:xfrm>
              <a:off x="2160" y="2577"/>
              <a:ext cx="2" cy="10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05"/>
                </a:cxn>
              </a:cxnLst>
              <a:rect l="0" t="0" r="r" b="b"/>
              <a:pathLst>
                <a:path w="3" h="105">
                  <a:moveTo>
                    <a:pt x="3" y="0"/>
                  </a:moveTo>
                  <a:lnTo>
                    <a:pt x="0" y="105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" name="Freeform 110"/>
            <p:cNvSpPr>
              <a:spLocks noChangeArrowheads="1"/>
            </p:cNvSpPr>
            <p:nvPr/>
          </p:nvSpPr>
          <p:spPr bwMode="auto">
            <a:xfrm>
              <a:off x="2369" y="2574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1" name="Oval 111"/>
            <p:cNvSpPr>
              <a:spLocks noChangeArrowheads="1"/>
            </p:cNvSpPr>
            <p:nvPr/>
          </p:nvSpPr>
          <p:spPr bwMode="auto">
            <a:xfrm>
              <a:off x="1385" y="2655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2" name="Oval 112"/>
            <p:cNvSpPr>
              <a:spLocks noChangeArrowheads="1"/>
            </p:cNvSpPr>
            <p:nvPr/>
          </p:nvSpPr>
          <p:spPr bwMode="auto">
            <a:xfrm>
              <a:off x="1769" y="2651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" name="Oval 113"/>
            <p:cNvSpPr>
              <a:spLocks noChangeArrowheads="1"/>
            </p:cNvSpPr>
            <p:nvPr/>
          </p:nvSpPr>
          <p:spPr bwMode="auto">
            <a:xfrm>
              <a:off x="2150" y="2655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4" name="Oval 114"/>
            <p:cNvSpPr>
              <a:spLocks noChangeArrowheads="1"/>
            </p:cNvSpPr>
            <p:nvPr/>
          </p:nvSpPr>
          <p:spPr bwMode="auto">
            <a:xfrm>
              <a:off x="1247" y="2552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5" name="Oval 115"/>
            <p:cNvSpPr>
              <a:spLocks noChangeArrowheads="1"/>
            </p:cNvSpPr>
            <p:nvPr/>
          </p:nvSpPr>
          <p:spPr bwMode="auto">
            <a:xfrm>
              <a:off x="1631" y="2556"/>
              <a:ext cx="23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6" name="Oval 116"/>
            <p:cNvSpPr>
              <a:spLocks noChangeArrowheads="1"/>
            </p:cNvSpPr>
            <p:nvPr/>
          </p:nvSpPr>
          <p:spPr bwMode="auto">
            <a:xfrm>
              <a:off x="2009" y="2552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" name="Oval 117"/>
            <p:cNvSpPr>
              <a:spLocks noChangeArrowheads="1"/>
            </p:cNvSpPr>
            <p:nvPr/>
          </p:nvSpPr>
          <p:spPr bwMode="auto">
            <a:xfrm>
              <a:off x="2399" y="2552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" name="Freeform 118"/>
            <p:cNvSpPr>
              <a:spLocks noChangeArrowheads="1"/>
            </p:cNvSpPr>
            <p:nvPr/>
          </p:nvSpPr>
          <p:spPr bwMode="auto">
            <a:xfrm>
              <a:off x="1011" y="3004"/>
              <a:ext cx="140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13" y="3"/>
                </a:cxn>
              </a:cxnLst>
              <a:rect l="0" t="0" r="r" b="b"/>
              <a:pathLst>
                <a:path w="3513" h="3">
                  <a:moveTo>
                    <a:pt x="0" y="0"/>
                  </a:moveTo>
                  <a:lnTo>
                    <a:pt x="3513" y="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9" name="Freeform 119"/>
            <p:cNvSpPr>
              <a:spLocks noChangeArrowheads="1"/>
            </p:cNvSpPr>
            <p:nvPr/>
          </p:nvSpPr>
          <p:spPr bwMode="auto">
            <a:xfrm>
              <a:off x="1072" y="2845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0" name="Freeform 120"/>
            <p:cNvSpPr>
              <a:spLocks noChangeArrowheads="1"/>
            </p:cNvSpPr>
            <p:nvPr/>
          </p:nvSpPr>
          <p:spPr bwMode="auto">
            <a:xfrm>
              <a:off x="1139" y="2768"/>
              <a:ext cx="0" cy="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1" name="Oval 121"/>
            <p:cNvSpPr>
              <a:spLocks noChangeArrowheads="1"/>
            </p:cNvSpPr>
            <p:nvPr/>
          </p:nvSpPr>
          <p:spPr bwMode="auto">
            <a:xfrm>
              <a:off x="1060" y="2885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2" name="Oval 122"/>
            <p:cNvSpPr>
              <a:spLocks noChangeArrowheads="1"/>
            </p:cNvSpPr>
            <p:nvPr/>
          </p:nvSpPr>
          <p:spPr bwMode="auto">
            <a:xfrm>
              <a:off x="1192" y="2885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3" name="Freeform 123"/>
            <p:cNvSpPr>
              <a:spLocks noChangeArrowheads="1"/>
            </p:cNvSpPr>
            <p:nvPr/>
          </p:nvSpPr>
          <p:spPr bwMode="auto">
            <a:xfrm>
              <a:off x="1011" y="2902"/>
              <a:ext cx="47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4" name="Freeform 124"/>
            <p:cNvSpPr>
              <a:spLocks noChangeArrowheads="1"/>
            </p:cNvSpPr>
            <p:nvPr/>
          </p:nvSpPr>
          <p:spPr bwMode="auto">
            <a:xfrm>
              <a:off x="1008" y="2905"/>
              <a:ext cx="2" cy="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01"/>
                </a:cxn>
              </a:cxnLst>
              <a:rect l="0" t="0" r="r" b="b"/>
              <a:pathLst>
                <a:path w="3" h="101">
                  <a:moveTo>
                    <a:pt x="3" y="0"/>
                  </a:moveTo>
                  <a:lnTo>
                    <a:pt x="0" y="101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5" name="Freeform 125"/>
            <p:cNvSpPr>
              <a:spLocks noChangeArrowheads="1"/>
            </p:cNvSpPr>
            <p:nvPr/>
          </p:nvSpPr>
          <p:spPr bwMode="auto">
            <a:xfrm>
              <a:off x="1218" y="2902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126"/>
            <p:cNvGrpSpPr>
              <a:grpSpLocks/>
            </p:cNvGrpSpPr>
            <p:nvPr/>
          </p:nvGrpSpPr>
          <p:grpSpPr bwMode="auto">
            <a:xfrm>
              <a:off x="1399" y="2768"/>
              <a:ext cx="238" cy="235"/>
              <a:chOff x="1399" y="2768"/>
              <a:chExt cx="238" cy="235"/>
            </a:xfrm>
          </p:grpSpPr>
          <p:sp>
            <p:nvSpPr>
              <p:cNvPr id="15487" name="Freeform 127"/>
              <p:cNvSpPr>
                <a:spLocks noChangeArrowheads="1"/>
              </p:cNvSpPr>
              <p:nvPr/>
            </p:nvSpPr>
            <p:spPr bwMode="auto">
              <a:xfrm>
                <a:off x="1460" y="2844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88" name="Freeform 128"/>
              <p:cNvSpPr>
                <a:spLocks noChangeArrowheads="1"/>
              </p:cNvSpPr>
              <p:nvPr/>
            </p:nvSpPr>
            <p:spPr bwMode="auto">
              <a:xfrm>
                <a:off x="1526" y="2768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89" name="Oval 129"/>
              <p:cNvSpPr>
                <a:spLocks noChangeArrowheads="1"/>
              </p:cNvSpPr>
              <p:nvPr/>
            </p:nvSpPr>
            <p:spPr bwMode="auto">
              <a:xfrm>
                <a:off x="1447" y="2885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0" name="Oval 130"/>
              <p:cNvSpPr>
                <a:spLocks noChangeArrowheads="1"/>
              </p:cNvSpPr>
              <p:nvPr/>
            </p:nvSpPr>
            <p:spPr bwMode="auto">
              <a:xfrm>
                <a:off x="1579" y="2885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1" name="Freeform 131"/>
              <p:cNvSpPr>
                <a:spLocks noChangeArrowheads="1"/>
              </p:cNvSpPr>
              <p:nvPr/>
            </p:nvSpPr>
            <p:spPr bwMode="auto">
              <a:xfrm>
                <a:off x="1399" y="2902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2" name="Line 132"/>
              <p:cNvSpPr>
                <a:spLocks noChangeShapeType="1"/>
              </p:cNvSpPr>
              <p:nvPr/>
            </p:nvSpPr>
            <p:spPr bwMode="auto">
              <a:xfrm>
                <a:off x="1399" y="2905"/>
                <a:ext cx="0" cy="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3" name="Freeform 133"/>
              <p:cNvSpPr>
                <a:spLocks noChangeArrowheads="1"/>
              </p:cNvSpPr>
              <p:nvPr/>
            </p:nvSpPr>
            <p:spPr bwMode="auto">
              <a:xfrm>
                <a:off x="1605" y="2902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34"/>
            <p:cNvGrpSpPr>
              <a:grpSpLocks/>
            </p:cNvGrpSpPr>
            <p:nvPr/>
          </p:nvGrpSpPr>
          <p:grpSpPr bwMode="auto">
            <a:xfrm>
              <a:off x="1782" y="2768"/>
              <a:ext cx="239" cy="235"/>
              <a:chOff x="1782" y="2768"/>
              <a:chExt cx="239" cy="235"/>
            </a:xfrm>
          </p:grpSpPr>
          <p:sp>
            <p:nvSpPr>
              <p:cNvPr id="15495" name="Freeform 135"/>
              <p:cNvSpPr>
                <a:spLocks noChangeArrowheads="1"/>
              </p:cNvSpPr>
              <p:nvPr/>
            </p:nvSpPr>
            <p:spPr bwMode="auto">
              <a:xfrm>
                <a:off x="1843" y="2844"/>
                <a:ext cx="128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3" y="0"/>
                  </a:cxn>
                </a:cxnLst>
                <a:rect l="0" t="0" r="r" b="b"/>
                <a:pathLst>
                  <a:path w="323" h="1">
                    <a:moveTo>
                      <a:pt x="0" y="0"/>
                    </a:moveTo>
                    <a:lnTo>
                      <a:pt x="32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6" name="Freeform 136"/>
              <p:cNvSpPr>
                <a:spLocks noChangeArrowheads="1"/>
              </p:cNvSpPr>
              <p:nvPr/>
            </p:nvSpPr>
            <p:spPr bwMode="auto">
              <a:xfrm>
                <a:off x="1910" y="2768"/>
                <a:ext cx="0" cy="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3"/>
                  </a:cxn>
                </a:cxnLst>
                <a:rect l="0" t="0" r="r" b="b"/>
                <a:pathLst>
                  <a:path w="2" h="133">
                    <a:moveTo>
                      <a:pt x="2" y="0"/>
                    </a:moveTo>
                    <a:lnTo>
                      <a:pt x="0" y="133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7" name="Oval 137"/>
              <p:cNvSpPr>
                <a:spLocks noChangeArrowheads="1"/>
              </p:cNvSpPr>
              <p:nvPr/>
            </p:nvSpPr>
            <p:spPr bwMode="auto">
              <a:xfrm>
                <a:off x="1831" y="2885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8" name="Oval 138"/>
              <p:cNvSpPr>
                <a:spLocks noChangeArrowheads="1"/>
              </p:cNvSpPr>
              <p:nvPr/>
            </p:nvSpPr>
            <p:spPr bwMode="auto">
              <a:xfrm>
                <a:off x="1963" y="2885"/>
                <a:ext cx="22" cy="32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9" name="Freeform 139"/>
              <p:cNvSpPr>
                <a:spLocks noChangeArrowheads="1"/>
              </p:cNvSpPr>
              <p:nvPr/>
            </p:nvSpPr>
            <p:spPr bwMode="auto">
              <a:xfrm>
                <a:off x="1782" y="2902"/>
                <a:ext cx="46" cy="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0"/>
                  </a:cxn>
                </a:cxnLst>
                <a:rect l="0" t="0" r="r" b="b"/>
                <a:pathLst>
                  <a:path w="118" h="1">
                    <a:moveTo>
                      <a:pt x="118" y="0"/>
                    </a:moveTo>
                    <a:lnTo>
                      <a:pt x="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00" name="Line 140"/>
              <p:cNvSpPr>
                <a:spLocks noChangeShapeType="1"/>
              </p:cNvSpPr>
              <p:nvPr/>
            </p:nvSpPr>
            <p:spPr bwMode="auto">
              <a:xfrm>
                <a:off x="1782" y="2905"/>
                <a:ext cx="0" cy="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1" name="Freeform 141"/>
              <p:cNvSpPr>
                <a:spLocks noChangeArrowheads="1"/>
              </p:cNvSpPr>
              <p:nvPr/>
            </p:nvSpPr>
            <p:spPr bwMode="auto">
              <a:xfrm>
                <a:off x="1989" y="2902"/>
                <a:ext cx="32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3" y="0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83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502" name="Freeform 142"/>
            <p:cNvSpPr>
              <a:spLocks noChangeArrowheads="1"/>
            </p:cNvSpPr>
            <p:nvPr/>
          </p:nvSpPr>
          <p:spPr bwMode="auto">
            <a:xfrm>
              <a:off x="2224" y="2845"/>
              <a:ext cx="12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0"/>
                  </a:moveTo>
                  <a:lnTo>
                    <a:pt x="32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3" name="Freeform 143"/>
            <p:cNvSpPr>
              <a:spLocks noChangeArrowheads="1"/>
            </p:cNvSpPr>
            <p:nvPr/>
          </p:nvSpPr>
          <p:spPr bwMode="auto">
            <a:xfrm>
              <a:off x="2291" y="2768"/>
              <a:ext cx="0" cy="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3"/>
                </a:cxn>
              </a:cxnLst>
              <a:rect l="0" t="0" r="r" b="b"/>
              <a:pathLst>
                <a:path w="2" h="133">
                  <a:moveTo>
                    <a:pt x="2" y="0"/>
                  </a:moveTo>
                  <a:lnTo>
                    <a:pt x="0" y="13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4" name="Oval 144"/>
            <p:cNvSpPr>
              <a:spLocks noChangeArrowheads="1"/>
            </p:cNvSpPr>
            <p:nvPr/>
          </p:nvSpPr>
          <p:spPr bwMode="auto">
            <a:xfrm>
              <a:off x="2212" y="2885"/>
              <a:ext cx="22" cy="32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5" name="Oval 145"/>
            <p:cNvSpPr>
              <a:spLocks noChangeArrowheads="1"/>
            </p:cNvSpPr>
            <p:nvPr/>
          </p:nvSpPr>
          <p:spPr bwMode="auto">
            <a:xfrm>
              <a:off x="2344" y="2885"/>
              <a:ext cx="22" cy="33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6" name="Freeform 146"/>
            <p:cNvSpPr>
              <a:spLocks noChangeArrowheads="1"/>
            </p:cNvSpPr>
            <p:nvPr/>
          </p:nvSpPr>
          <p:spPr bwMode="auto">
            <a:xfrm>
              <a:off x="2163" y="2902"/>
              <a:ext cx="47" cy="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0"/>
                </a:cxn>
              </a:cxnLst>
              <a:rect l="0" t="0" r="r" b="b"/>
              <a:pathLst>
                <a:path w="118" h="1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7" name="Freeform 147"/>
            <p:cNvSpPr>
              <a:spLocks noChangeArrowheads="1"/>
            </p:cNvSpPr>
            <p:nvPr/>
          </p:nvSpPr>
          <p:spPr bwMode="auto">
            <a:xfrm>
              <a:off x="2160" y="2905"/>
              <a:ext cx="2" cy="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01"/>
                </a:cxn>
              </a:cxnLst>
              <a:rect l="0" t="0" r="r" b="b"/>
              <a:pathLst>
                <a:path w="3" h="101">
                  <a:moveTo>
                    <a:pt x="3" y="0"/>
                  </a:moveTo>
                  <a:lnTo>
                    <a:pt x="0" y="101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8" name="Freeform 148"/>
            <p:cNvSpPr>
              <a:spLocks noChangeArrowheads="1"/>
            </p:cNvSpPr>
            <p:nvPr/>
          </p:nvSpPr>
          <p:spPr bwMode="auto">
            <a:xfrm>
              <a:off x="2370" y="2902"/>
              <a:ext cx="3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3" y="0"/>
                </a:cxn>
              </a:cxnLst>
              <a:rect l="0" t="0" r="r" b="b"/>
              <a:pathLst>
                <a:path w="83" h="1">
                  <a:moveTo>
                    <a:pt x="0" y="1"/>
                  </a:moveTo>
                  <a:lnTo>
                    <a:pt x="8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9" name="Oval 149"/>
            <p:cNvSpPr>
              <a:spLocks noChangeArrowheads="1"/>
            </p:cNvSpPr>
            <p:nvPr/>
          </p:nvSpPr>
          <p:spPr bwMode="auto">
            <a:xfrm>
              <a:off x="1385" y="2983"/>
              <a:ext cx="23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0" name="Oval 150"/>
            <p:cNvSpPr>
              <a:spLocks noChangeArrowheads="1"/>
            </p:cNvSpPr>
            <p:nvPr/>
          </p:nvSpPr>
          <p:spPr bwMode="auto">
            <a:xfrm>
              <a:off x="1769" y="2979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1" name="Oval 151"/>
            <p:cNvSpPr>
              <a:spLocks noChangeArrowheads="1"/>
            </p:cNvSpPr>
            <p:nvPr/>
          </p:nvSpPr>
          <p:spPr bwMode="auto">
            <a:xfrm>
              <a:off x="2150" y="2983"/>
              <a:ext cx="22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2" name="Oval 152"/>
            <p:cNvSpPr>
              <a:spLocks noChangeArrowheads="1"/>
            </p:cNvSpPr>
            <p:nvPr/>
          </p:nvSpPr>
          <p:spPr bwMode="auto">
            <a:xfrm>
              <a:off x="1247" y="2879"/>
              <a:ext cx="22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3" name="Oval 153"/>
            <p:cNvSpPr>
              <a:spLocks noChangeArrowheads="1"/>
            </p:cNvSpPr>
            <p:nvPr/>
          </p:nvSpPr>
          <p:spPr bwMode="auto">
            <a:xfrm>
              <a:off x="1631" y="2884"/>
              <a:ext cx="23" cy="3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4" name="Oval 154"/>
            <p:cNvSpPr>
              <a:spLocks noChangeArrowheads="1"/>
            </p:cNvSpPr>
            <p:nvPr/>
          </p:nvSpPr>
          <p:spPr bwMode="auto">
            <a:xfrm>
              <a:off x="2009" y="2879"/>
              <a:ext cx="22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5" name="Oval 155"/>
            <p:cNvSpPr>
              <a:spLocks noChangeArrowheads="1"/>
            </p:cNvSpPr>
            <p:nvPr/>
          </p:nvSpPr>
          <p:spPr bwMode="auto">
            <a:xfrm>
              <a:off x="2399" y="2879"/>
              <a:ext cx="22" cy="33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6" name="Freeform 156"/>
            <p:cNvSpPr>
              <a:spLocks noChangeArrowheads="1"/>
            </p:cNvSpPr>
            <p:nvPr/>
          </p:nvSpPr>
          <p:spPr bwMode="auto">
            <a:xfrm>
              <a:off x="2021" y="1594"/>
              <a:ext cx="0" cy="140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444"/>
                </a:cxn>
              </a:cxnLst>
              <a:rect l="0" t="0" r="r" b="b"/>
              <a:pathLst>
                <a:path w="3" h="2444">
                  <a:moveTo>
                    <a:pt x="3" y="0"/>
                  </a:moveTo>
                  <a:lnTo>
                    <a:pt x="0" y="2444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7" name="Freeform 157"/>
            <p:cNvSpPr>
              <a:spLocks noChangeArrowheads="1"/>
            </p:cNvSpPr>
            <p:nvPr/>
          </p:nvSpPr>
          <p:spPr bwMode="auto">
            <a:xfrm>
              <a:off x="2416" y="1706"/>
              <a:ext cx="0" cy="129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261"/>
                </a:cxn>
              </a:cxnLst>
              <a:rect l="0" t="0" r="r" b="b"/>
              <a:pathLst>
                <a:path w="2" h="2261">
                  <a:moveTo>
                    <a:pt x="2" y="0"/>
                  </a:moveTo>
                  <a:lnTo>
                    <a:pt x="0" y="2261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8" name="Freeform 158"/>
            <p:cNvSpPr>
              <a:spLocks noChangeArrowheads="1"/>
            </p:cNvSpPr>
            <p:nvPr/>
          </p:nvSpPr>
          <p:spPr bwMode="auto">
            <a:xfrm>
              <a:off x="1259" y="1388"/>
              <a:ext cx="0" cy="1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11"/>
                </a:cxn>
              </a:cxnLst>
              <a:rect l="0" t="0" r="r" b="b"/>
              <a:pathLst>
                <a:path w="1" h="2811">
                  <a:moveTo>
                    <a:pt x="0" y="0"/>
                  </a:moveTo>
                  <a:lnTo>
                    <a:pt x="0" y="2811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9" name="Freeform 159"/>
            <p:cNvSpPr>
              <a:spLocks noChangeArrowheads="1"/>
            </p:cNvSpPr>
            <p:nvPr/>
          </p:nvSpPr>
          <p:spPr bwMode="auto">
            <a:xfrm>
              <a:off x="1643" y="1498"/>
              <a:ext cx="0" cy="1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19"/>
                </a:cxn>
              </a:cxnLst>
              <a:rect l="0" t="0" r="r" b="b"/>
              <a:pathLst>
                <a:path w="1" h="2619">
                  <a:moveTo>
                    <a:pt x="0" y="0"/>
                  </a:moveTo>
                  <a:lnTo>
                    <a:pt x="0" y="2619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0" name="Freeform 160"/>
            <p:cNvSpPr>
              <a:spLocks noChangeArrowheads="1"/>
            </p:cNvSpPr>
            <p:nvPr/>
          </p:nvSpPr>
          <p:spPr bwMode="auto">
            <a:xfrm>
              <a:off x="2413" y="1704"/>
              <a:ext cx="341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53" y="0"/>
                </a:cxn>
              </a:cxnLst>
              <a:rect l="0" t="0" r="r" b="b"/>
              <a:pathLst>
                <a:path w="853" h="3">
                  <a:moveTo>
                    <a:pt x="0" y="3"/>
                  </a:moveTo>
                  <a:lnTo>
                    <a:pt x="85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1" name="Freeform 161"/>
            <p:cNvSpPr>
              <a:spLocks noChangeArrowheads="1"/>
            </p:cNvSpPr>
            <p:nvPr/>
          </p:nvSpPr>
          <p:spPr bwMode="auto">
            <a:xfrm>
              <a:off x="2022" y="1594"/>
              <a:ext cx="73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31" y="3"/>
                </a:cxn>
              </a:cxnLst>
              <a:rect l="0" t="0" r="r" b="b"/>
              <a:pathLst>
                <a:path w="1831" h="3">
                  <a:moveTo>
                    <a:pt x="0" y="0"/>
                  </a:moveTo>
                  <a:lnTo>
                    <a:pt x="1831" y="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2" name="Freeform 162"/>
            <p:cNvSpPr>
              <a:spLocks noChangeArrowheads="1"/>
            </p:cNvSpPr>
            <p:nvPr/>
          </p:nvSpPr>
          <p:spPr bwMode="auto">
            <a:xfrm>
              <a:off x="1650" y="1498"/>
              <a:ext cx="1104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05" y="0"/>
                </a:cxn>
              </a:cxnLst>
              <a:rect l="0" t="0" r="r" b="b"/>
              <a:pathLst>
                <a:path w="1105" h="2">
                  <a:moveTo>
                    <a:pt x="0" y="2"/>
                  </a:moveTo>
                  <a:lnTo>
                    <a:pt x="1105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3" name="Freeform 163"/>
            <p:cNvSpPr>
              <a:spLocks noChangeArrowheads="1"/>
            </p:cNvSpPr>
            <p:nvPr/>
          </p:nvSpPr>
          <p:spPr bwMode="auto">
            <a:xfrm>
              <a:off x="1257" y="1384"/>
              <a:ext cx="1499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52" y="9"/>
                </a:cxn>
              </a:cxnLst>
              <a:rect l="0" t="0" r="r" b="b"/>
              <a:pathLst>
                <a:path w="3752" h="9">
                  <a:moveTo>
                    <a:pt x="0" y="0"/>
                  </a:moveTo>
                  <a:lnTo>
                    <a:pt x="3752" y="9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4" name="Freeform 164"/>
            <p:cNvSpPr>
              <a:spLocks noChangeArrowheads="1"/>
            </p:cNvSpPr>
            <p:nvPr/>
          </p:nvSpPr>
          <p:spPr bwMode="auto">
            <a:xfrm>
              <a:off x="2418" y="2369"/>
              <a:ext cx="341" cy="639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28" y="637"/>
                </a:cxn>
                <a:cxn ang="0">
                  <a:pos x="230" y="0"/>
                </a:cxn>
                <a:cxn ang="0">
                  <a:pos x="342" y="1"/>
                </a:cxn>
              </a:cxnLst>
              <a:rect l="0" t="0" r="r" b="b"/>
              <a:pathLst>
                <a:path w="342" h="640">
                  <a:moveTo>
                    <a:pt x="0" y="640"/>
                  </a:moveTo>
                  <a:lnTo>
                    <a:pt x="228" y="637"/>
                  </a:lnTo>
                  <a:lnTo>
                    <a:pt x="230" y="0"/>
                  </a:lnTo>
                  <a:lnTo>
                    <a:pt x="342" y="1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5" name="Freeform 165"/>
            <p:cNvSpPr>
              <a:spLocks noChangeArrowheads="1"/>
            </p:cNvSpPr>
            <p:nvPr/>
          </p:nvSpPr>
          <p:spPr bwMode="auto">
            <a:xfrm>
              <a:off x="2416" y="2244"/>
              <a:ext cx="343" cy="434"/>
            </a:xfrm>
            <a:custGeom>
              <a:avLst/>
              <a:gdLst/>
              <a:ahLst/>
              <a:cxnLst>
                <a:cxn ang="0">
                  <a:pos x="0" y="435"/>
                </a:cxn>
                <a:cxn ang="0">
                  <a:pos x="164" y="432"/>
                </a:cxn>
                <a:cxn ang="0">
                  <a:pos x="167" y="3"/>
                </a:cxn>
                <a:cxn ang="0">
                  <a:pos x="344" y="0"/>
                </a:cxn>
              </a:cxnLst>
              <a:rect l="0" t="0" r="r" b="b"/>
              <a:pathLst>
                <a:path w="344" h="435">
                  <a:moveTo>
                    <a:pt x="0" y="435"/>
                  </a:moveTo>
                  <a:lnTo>
                    <a:pt x="164" y="432"/>
                  </a:lnTo>
                  <a:lnTo>
                    <a:pt x="167" y="3"/>
                  </a:lnTo>
                  <a:lnTo>
                    <a:pt x="344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6" name="Freeform 166"/>
            <p:cNvSpPr>
              <a:spLocks noChangeArrowheads="1"/>
            </p:cNvSpPr>
            <p:nvPr/>
          </p:nvSpPr>
          <p:spPr bwMode="auto">
            <a:xfrm>
              <a:off x="2430" y="2110"/>
              <a:ext cx="330" cy="223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84" y="224"/>
                </a:cxn>
                <a:cxn ang="0">
                  <a:pos x="87" y="0"/>
                </a:cxn>
                <a:cxn ang="0">
                  <a:pos x="331" y="0"/>
                </a:cxn>
              </a:cxnLst>
              <a:rect l="0" t="0" r="r" b="b"/>
              <a:pathLst>
                <a:path w="331" h="224">
                  <a:moveTo>
                    <a:pt x="0" y="224"/>
                  </a:moveTo>
                  <a:lnTo>
                    <a:pt x="84" y="224"/>
                  </a:lnTo>
                  <a:lnTo>
                    <a:pt x="87" y="0"/>
                  </a:lnTo>
                  <a:lnTo>
                    <a:pt x="331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7" name="Freeform 167"/>
            <p:cNvSpPr>
              <a:spLocks noChangeArrowheads="1"/>
            </p:cNvSpPr>
            <p:nvPr/>
          </p:nvSpPr>
          <p:spPr bwMode="auto">
            <a:xfrm>
              <a:off x="2418" y="2009"/>
              <a:ext cx="33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3" y="0"/>
                </a:cxn>
              </a:cxnLst>
              <a:rect l="0" t="0" r="r" b="b"/>
              <a:pathLst>
                <a:path w="533" h="1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8" name="Text Box 168"/>
            <p:cNvSpPr txBox="1">
              <a:spLocks noChangeArrowheads="1"/>
            </p:cNvSpPr>
            <p:nvPr/>
          </p:nvSpPr>
          <p:spPr bwMode="auto">
            <a:xfrm>
              <a:off x="2788" y="1303"/>
              <a:ext cx="159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N1</a:t>
              </a:r>
            </a:p>
          </p:txBody>
        </p:sp>
        <p:sp>
          <p:nvSpPr>
            <p:cNvPr id="15529" name="Text Box 169"/>
            <p:cNvSpPr txBox="1">
              <a:spLocks noChangeArrowheads="1"/>
            </p:cNvSpPr>
            <p:nvPr/>
          </p:nvSpPr>
          <p:spPr bwMode="auto">
            <a:xfrm>
              <a:off x="2788" y="1410"/>
              <a:ext cx="159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N2</a:t>
              </a:r>
            </a:p>
          </p:txBody>
        </p:sp>
        <p:sp>
          <p:nvSpPr>
            <p:cNvPr id="15530" name="Text Box 170"/>
            <p:cNvSpPr txBox="1">
              <a:spLocks noChangeArrowheads="1"/>
            </p:cNvSpPr>
            <p:nvPr/>
          </p:nvSpPr>
          <p:spPr bwMode="auto">
            <a:xfrm>
              <a:off x="2788" y="1522"/>
              <a:ext cx="159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N3</a:t>
              </a:r>
            </a:p>
          </p:txBody>
        </p:sp>
        <p:sp>
          <p:nvSpPr>
            <p:cNvPr id="15531" name="Text Box 171"/>
            <p:cNvSpPr txBox="1">
              <a:spLocks noChangeArrowheads="1"/>
            </p:cNvSpPr>
            <p:nvPr/>
          </p:nvSpPr>
          <p:spPr bwMode="auto">
            <a:xfrm>
              <a:off x="2788" y="1629"/>
              <a:ext cx="159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N4</a:t>
              </a:r>
            </a:p>
          </p:txBody>
        </p:sp>
        <p:sp>
          <p:nvSpPr>
            <p:cNvPr id="15532" name="Text Box 172"/>
            <p:cNvSpPr txBox="1">
              <a:spLocks noChangeArrowheads="1"/>
            </p:cNvSpPr>
            <p:nvPr/>
          </p:nvSpPr>
          <p:spPr bwMode="auto">
            <a:xfrm>
              <a:off x="2779" y="1909"/>
              <a:ext cx="200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M1</a:t>
              </a:r>
            </a:p>
          </p:txBody>
        </p:sp>
        <p:sp>
          <p:nvSpPr>
            <p:cNvPr id="15533" name="Text Box 173"/>
            <p:cNvSpPr txBox="1">
              <a:spLocks noChangeArrowheads="1"/>
            </p:cNvSpPr>
            <p:nvPr/>
          </p:nvSpPr>
          <p:spPr bwMode="auto">
            <a:xfrm>
              <a:off x="2779" y="2028"/>
              <a:ext cx="215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M2</a:t>
              </a:r>
            </a:p>
          </p:txBody>
        </p:sp>
        <p:sp>
          <p:nvSpPr>
            <p:cNvPr id="15534" name="Text Box 174"/>
            <p:cNvSpPr txBox="1">
              <a:spLocks noChangeArrowheads="1"/>
            </p:cNvSpPr>
            <p:nvPr/>
          </p:nvSpPr>
          <p:spPr bwMode="auto">
            <a:xfrm>
              <a:off x="2779" y="2165"/>
              <a:ext cx="205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M3</a:t>
              </a:r>
            </a:p>
          </p:txBody>
        </p:sp>
        <p:sp>
          <p:nvSpPr>
            <p:cNvPr id="15535" name="Text Box 175"/>
            <p:cNvSpPr txBox="1">
              <a:spLocks noChangeArrowheads="1"/>
            </p:cNvSpPr>
            <p:nvPr/>
          </p:nvSpPr>
          <p:spPr bwMode="auto">
            <a:xfrm>
              <a:off x="2779" y="2290"/>
              <a:ext cx="200" cy="15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M4</a:t>
              </a:r>
            </a:p>
          </p:txBody>
        </p:sp>
        <p:sp>
          <p:nvSpPr>
            <p:cNvPr id="15536" name="Freeform 176"/>
            <p:cNvSpPr>
              <a:spLocks/>
            </p:cNvSpPr>
            <p:nvPr/>
          </p:nvSpPr>
          <p:spPr bwMode="auto">
            <a:xfrm>
              <a:off x="3793" y="1632"/>
              <a:ext cx="238" cy="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39" y="0"/>
                </a:cxn>
              </a:cxnLst>
              <a:rect l="0" t="0" r="r" b="b"/>
              <a:pathLst>
                <a:path w="239" h="3">
                  <a:moveTo>
                    <a:pt x="0" y="3"/>
                  </a:moveTo>
                  <a:lnTo>
                    <a:pt x="239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37" name="Line 177"/>
            <p:cNvSpPr>
              <a:spLocks noChangeShapeType="1"/>
            </p:cNvSpPr>
            <p:nvPr/>
          </p:nvSpPr>
          <p:spPr bwMode="auto">
            <a:xfrm>
              <a:off x="3738" y="2569"/>
              <a:ext cx="35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Text Box 178"/>
            <p:cNvSpPr txBox="1">
              <a:spLocks noChangeArrowheads="1"/>
            </p:cNvSpPr>
            <p:nvPr/>
          </p:nvSpPr>
          <p:spPr bwMode="auto">
            <a:xfrm>
              <a:off x="3085" y="2479"/>
              <a:ext cx="646" cy="22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key_code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</p:txBody>
        </p:sp>
        <p:sp>
          <p:nvSpPr>
            <p:cNvPr id="15539" name="Text Box 179"/>
            <p:cNvSpPr txBox="1">
              <a:spLocks noChangeArrowheads="1"/>
            </p:cNvSpPr>
            <p:nvPr/>
          </p:nvSpPr>
          <p:spPr bwMode="auto">
            <a:xfrm>
              <a:off x="2827" y="3034"/>
              <a:ext cx="890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keypad controller</a:t>
              </a:r>
            </a:p>
          </p:txBody>
        </p:sp>
        <p:sp>
          <p:nvSpPr>
            <p:cNvPr id="15540" name="Text Box 180"/>
            <p:cNvSpPr txBox="1">
              <a:spLocks noChangeArrowheads="1"/>
            </p:cNvSpPr>
            <p:nvPr/>
          </p:nvSpPr>
          <p:spPr bwMode="auto">
            <a:xfrm>
              <a:off x="4104" y="1548"/>
              <a:ext cx="524" cy="17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k_pressed</a:t>
              </a:r>
            </a:p>
          </p:txBody>
        </p:sp>
        <p:sp>
          <p:nvSpPr>
            <p:cNvPr id="15541" name="Text Box 181"/>
            <p:cNvSpPr txBox="1">
              <a:spLocks noChangeArrowheads="1"/>
            </p:cNvSpPr>
            <p:nvPr/>
          </p:nvSpPr>
          <p:spPr bwMode="auto">
            <a:xfrm>
              <a:off x="4129" y="2479"/>
              <a:ext cx="524" cy="1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key_code</a:t>
              </a:r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 flipH="1">
              <a:off x="3867" y="2484"/>
              <a:ext cx="48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3" name="Text Box 183"/>
            <p:cNvSpPr txBox="1">
              <a:spLocks noChangeArrowheads="1"/>
            </p:cNvSpPr>
            <p:nvPr/>
          </p:nvSpPr>
          <p:spPr bwMode="auto">
            <a:xfrm>
              <a:off x="3887" y="2315"/>
              <a:ext cx="89" cy="13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4</a:t>
              </a:r>
            </a:p>
          </p:txBody>
        </p:sp>
        <p:sp>
          <p:nvSpPr>
            <p:cNvPr id="15544" name="Text Box 184"/>
            <p:cNvSpPr txBox="1">
              <a:spLocks noChangeArrowheads="1"/>
            </p:cNvSpPr>
            <p:nvPr/>
          </p:nvSpPr>
          <p:spPr bwMode="auto">
            <a:xfrm>
              <a:off x="2220" y="3498"/>
              <a:ext cx="1127" cy="1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N=4, M=4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Seven Segment Display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981200"/>
            <a:ext cx="809625" cy="1019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410200" y="1905000"/>
            <a:ext cx="1219200" cy="23622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Display Controller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24200" y="1981200"/>
            <a:ext cx="1219200" cy="2362200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Counter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2057400"/>
            <a:ext cx="12192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Clock</a:t>
            </a:r>
          </a:p>
        </p:txBody>
      </p:sp>
      <p:cxnSp>
        <p:nvCxnSpPr>
          <p:cNvPr id="7174" name="AutoShape 6"/>
          <p:cNvCxnSpPr>
            <a:cxnSpLocks noChangeShapeType="1"/>
            <a:stCxn id="7173" idx="3"/>
          </p:cNvCxnSpPr>
          <p:nvPr/>
        </p:nvCxnSpPr>
        <p:spPr bwMode="auto">
          <a:xfrm>
            <a:off x="2057400" y="2514600"/>
            <a:ext cx="10668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75" name="AutoShape 7"/>
          <p:cNvCxnSpPr>
            <a:cxnSpLocks noChangeShapeType="1"/>
          </p:cNvCxnSpPr>
          <p:nvPr/>
        </p:nvCxnSpPr>
        <p:spPr bwMode="auto">
          <a:xfrm>
            <a:off x="4343400" y="2438400"/>
            <a:ext cx="1066800" cy="31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76" name="AutoShape 8"/>
          <p:cNvCxnSpPr>
            <a:cxnSpLocks noChangeShapeType="1"/>
          </p:cNvCxnSpPr>
          <p:nvPr/>
        </p:nvCxnSpPr>
        <p:spPr bwMode="auto">
          <a:xfrm>
            <a:off x="4343400" y="2819400"/>
            <a:ext cx="10668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77" name="AutoShape 9"/>
          <p:cNvCxnSpPr>
            <a:cxnSpLocks noChangeShapeType="1"/>
          </p:cNvCxnSpPr>
          <p:nvPr/>
        </p:nvCxnSpPr>
        <p:spPr bwMode="auto">
          <a:xfrm>
            <a:off x="4343400" y="3200400"/>
            <a:ext cx="10668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78" name="AutoShape 10"/>
          <p:cNvCxnSpPr>
            <a:cxnSpLocks noChangeShapeType="1"/>
          </p:cNvCxnSpPr>
          <p:nvPr/>
        </p:nvCxnSpPr>
        <p:spPr bwMode="auto">
          <a:xfrm>
            <a:off x="4343400" y="3581400"/>
            <a:ext cx="1066800" cy="31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79" name="AutoShape 11"/>
          <p:cNvCxnSpPr>
            <a:cxnSpLocks noChangeShapeType="1"/>
          </p:cNvCxnSpPr>
          <p:nvPr/>
        </p:nvCxnSpPr>
        <p:spPr bwMode="auto">
          <a:xfrm flipV="1">
            <a:off x="6629400" y="1674813"/>
            <a:ext cx="1295400" cy="536575"/>
          </a:xfrm>
          <a:prstGeom prst="bentConnector3">
            <a:avLst>
              <a:gd name="adj1" fmla="val 49981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80" name="AutoShape 12"/>
          <p:cNvCxnSpPr>
            <a:cxnSpLocks noChangeShapeType="1"/>
          </p:cNvCxnSpPr>
          <p:nvPr/>
        </p:nvCxnSpPr>
        <p:spPr bwMode="auto">
          <a:xfrm flipV="1">
            <a:off x="6629400" y="2284413"/>
            <a:ext cx="914400" cy="155575"/>
          </a:xfrm>
          <a:prstGeom prst="bentConnector3">
            <a:avLst>
              <a:gd name="adj1" fmla="val 49977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81" name="AutoShape 13"/>
          <p:cNvCxnSpPr>
            <a:cxnSpLocks noChangeShapeType="1"/>
          </p:cNvCxnSpPr>
          <p:nvPr/>
        </p:nvCxnSpPr>
        <p:spPr bwMode="auto">
          <a:xfrm>
            <a:off x="6629400" y="2667000"/>
            <a:ext cx="914400" cy="3175"/>
          </a:xfrm>
          <a:prstGeom prst="bentConnector3">
            <a:avLst>
              <a:gd name="adj1" fmla="val 49977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82" name="AutoShape 14"/>
          <p:cNvCxnSpPr>
            <a:cxnSpLocks noChangeShapeType="1"/>
          </p:cNvCxnSpPr>
          <p:nvPr/>
        </p:nvCxnSpPr>
        <p:spPr bwMode="auto">
          <a:xfrm>
            <a:off x="6629400" y="2895600"/>
            <a:ext cx="1143000" cy="22860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83" name="AutoShape 15"/>
          <p:cNvCxnSpPr>
            <a:cxnSpLocks noChangeShapeType="1"/>
            <a:stCxn id="7171" idx="3"/>
          </p:cNvCxnSpPr>
          <p:nvPr/>
        </p:nvCxnSpPr>
        <p:spPr bwMode="auto">
          <a:xfrm>
            <a:off x="6629400" y="3086100"/>
            <a:ext cx="1981200" cy="344488"/>
          </a:xfrm>
          <a:prstGeom prst="bentConnector3">
            <a:avLst>
              <a:gd name="adj1" fmla="val 55838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84" name="AutoShape 16"/>
          <p:cNvCxnSpPr>
            <a:cxnSpLocks noChangeShapeType="1"/>
          </p:cNvCxnSpPr>
          <p:nvPr/>
        </p:nvCxnSpPr>
        <p:spPr bwMode="auto">
          <a:xfrm>
            <a:off x="6629400" y="3352800"/>
            <a:ext cx="2135188" cy="306388"/>
          </a:xfrm>
          <a:prstGeom prst="bentConnector3">
            <a:avLst>
              <a:gd name="adj1" fmla="val 11301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85" name="AutoShape 17"/>
          <p:cNvCxnSpPr>
            <a:cxnSpLocks noChangeShapeType="1"/>
          </p:cNvCxnSpPr>
          <p:nvPr/>
        </p:nvCxnSpPr>
        <p:spPr bwMode="auto">
          <a:xfrm>
            <a:off x="7924800" y="1676400"/>
            <a:ext cx="23813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86" name="AutoShape 18"/>
          <p:cNvCxnSpPr>
            <a:cxnSpLocks noChangeShapeType="1"/>
          </p:cNvCxnSpPr>
          <p:nvPr/>
        </p:nvCxnSpPr>
        <p:spPr bwMode="auto">
          <a:xfrm flipV="1">
            <a:off x="8609013" y="2743200"/>
            <a:ext cx="1587" cy="6873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87" name="AutoShape 19"/>
          <p:cNvCxnSpPr>
            <a:cxnSpLocks noChangeShapeType="1"/>
          </p:cNvCxnSpPr>
          <p:nvPr/>
        </p:nvCxnSpPr>
        <p:spPr bwMode="auto">
          <a:xfrm flipH="1" flipV="1">
            <a:off x="8305800" y="2743200"/>
            <a:ext cx="3048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88" name="AutoShape 20"/>
          <p:cNvCxnSpPr>
            <a:cxnSpLocks noChangeShapeType="1"/>
          </p:cNvCxnSpPr>
          <p:nvPr/>
        </p:nvCxnSpPr>
        <p:spPr bwMode="auto">
          <a:xfrm flipV="1">
            <a:off x="7770813" y="2973388"/>
            <a:ext cx="3175" cy="152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89" name="AutoShape 21"/>
          <p:cNvCxnSpPr>
            <a:cxnSpLocks noChangeShapeType="1"/>
          </p:cNvCxnSpPr>
          <p:nvPr/>
        </p:nvCxnSpPr>
        <p:spPr bwMode="auto">
          <a:xfrm flipV="1">
            <a:off x="8759825" y="2514600"/>
            <a:ext cx="3175" cy="1143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90" name="AutoShape 22"/>
          <p:cNvCxnSpPr>
            <a:cxnSpLocks noChangeShapeType="1"/>
          </p:cNvCxnSpPr>
          <p:nvPr/>
        </p:nvCxnSpPr>
        <p:spPr bwMode="auto">
          <a:xfrm flipH="1" flipV="1">
            <a:off x="8353425" y="2490788"/>
            <a:ext cx="409575" cy="25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91" name="AutoShape 23"/>
          <p:cNvCxnSpPr>
            <a:cxnSpLocks noChangeShapeType="1"/>
          </p:cNvCxnSpPr>
          <p:nvPr/>
        </p:nvCxnSpPr>
        <p:spPr bwMode="auto">
          <a:xfrm>
            <a:off x="6629400" y="3657600"/>
            <a:ext cx="2286000" cy="306388"/>
          </a:xfrm>
          <a:prstGeom prst="bentConnector3">
            <a:avLst>
              <a:gd name="adj1" fmla="val 5542"/>
            </a:avLst>
          </a:prstGeom>
          <a:noFill/>
          <a:ln w="9360" cap="sq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192" name="AutoShape 24"/>
          <p:cNvCxnSpPr>
            <a:cxnSpLocks noChangeShapeType="1"/>
          </p:cNvCxnSpPr>
          <p:nvPr/>
        </p:nvCxnSpPr>
        <p:spPr bwMode="auto">
          <a:xfrm flipV="1">
            <a:off x="8913813" y="2286000"/>
            <a:ext cx="3175" cy="1676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7193" name="AutoShape 25"/>
          <p:cNvCxnSpPr>
            <a:cxnSpLocks noChangeShapeType="1"/>
          </p:cNvCxnSpPr>
          <p:nvPr/>
        </p:nvCxnSpPr>
        <p:spPr bwMode="auto">
          <a:xfrm flipH="1" flipV="1">
            <a:off x="8305800" y="2286000"/>
            <a:ext cx="6096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95400" y="3275013"/>
            <a:ext cx="1217613" cy="228600"/>
            <a:chOff x="816" y="2063"/>
            <a:chExt cx="767" cy="144"/>
          </a:xfrm>
        </p:grpSpPr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816" y="2207"/>
              <a:ext cx="12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V="1">
              <a:off x="944" y="2062"/>
              <a:ext cx="0" cy="145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944" y="2063"/>
              <a:ext cx="12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071" y="2062"/>
              <a:ext cx="0" cy="145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1072" y="2207"/>
              <a:ext cx="12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V="1">
              <a:off x="1200" y="2062"/>
              <a:ext cx="0" cy="145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1200" y="2063"/>
              <a:ext cx="12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327" y="2062"/>
              <a:ext cx="0" cy="145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1328" y="2207"/>
              <a:ext cx="12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flipV="1">
              <a:off x="1456" y="2062"/>
              <a:ext cx="0" cy="145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1456" y="2063"/>
              <a:ext cx="12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584" y="2062"/>
              <a:ext cx="0" cy="145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4495800" y="4876800"/>
            <a:ext cx="1295400" cy="173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0000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0001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0010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0011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0100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…..</a:t>
            </a:r>
          </a:p>
        </p:txBody>
      </p:sp>
      <p:cxnSp>
        <p:nvCxnSpPr>
          <p:cNvPr id="7208" name="AutoShape 40"/>
          <p:cNvCxnSpPr>
            <a:cxnSpLocks noChangeShapeType="1"/>
          </p:cNvCxnSpPr>
          <p:nvPr/>
        </p:nvCxnSpPr>
        <p:spPr bwMode="auto">
          <a:xfrm flipV="1">
            <a:off x="4799013" y="3735388"/>
            <a:ext cx="3175" cy="1066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Navigator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Complex system with many components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Radio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signal processor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Map database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Processor to control display and compute routes, locations, points of interest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Video image processor to control actual screen</a:t>
            </a:r>
          </a:p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May contain several different CPUs in one package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Radio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5029200" cy="2209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Receives data from several satellites, converts RF to digital signals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Separate for each satellite</a:t>
            </a:r>
          </a:p>
          <a:p>
            <a:pPr marL="741363" lvl="1" indent="-282575" eaLnBrk="1" hangingPunct="1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60000">
            <a:off x="609600" y="3165475"/>
            <a:ext cx="901700" cy="568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40000">
            <a:off x="215901" y="4598987"/>
            <a:ext cx="901700" cy="568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140000">
            <a:off x="609600" y="6032500"/>
            <a:ext cx="901700" cy="568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2850" y="3962400"/>
            <a:ext cx="1555750" cy="1820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10000" y="4279900"/>
            <a:ext cx="1295400" cy="17526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Radio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receiver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circuitry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514600" y="5118100"/>
            <a:ext cx="1295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105400" y="44323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105400" y="46609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105400" y="48895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5105400" y="51181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5105400" y="53467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5105400" y="55753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105400" y="58039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096000" y="4279900"/>
            <a:ext cx="1447800" cy="173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Signals (digital) from each satellite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on separate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wires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867400" y="1524000"/>
            <a:ext cx="3048000" cy="2157413"/>
          </a:xfrm>
          <a:prstGeom prst="rect">
            <a:avLst/>
          </a:prstGeom>
          <a:noFill/>
          <a:ln w="28440" cap="sq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A set of at least 24 Medium Earth Orbit satellites that transmit precise microwave signals, 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A GPS receiver can determine its location, speed, direction, and time. </a:t>
            </a: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1674813" y="3276600"/>
            <a:ext cx="4194175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signal processor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Correlates satellite signals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Computes timing differences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“triangulates” location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143000" y="39624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143000" y="41910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143000" y="44196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143000" y="46482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143000" y="48768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143000" y="51054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143000" y="53340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828800" y="3200400"/>
            <a:ext cx="1828800" cy="26670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data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processor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3657600" y="4495800"/>
            <a:ext cx="2209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191000" y="3733800"/>
            <a:ext cx="3429000" cy="642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Current location in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latitude and longitude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953000" y="5791200"/>
            <a:ext cx="3810000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 u="sng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Need to know: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993300"/>
                </a:solidFill>
                <a:ea typeface="Droid Sans Fallback" charset="0"/>
                <a:cs typeface="Droid Sans Fallback" charset="0"/>
              </a:rPr>
              <a:t>Radio, Signal processing,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Navigator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user interface – show location on map and provide useful other information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676400" y="2971800"/>
            <a:ext cx="2057400" cy="11430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GPS Computer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191000" y="2971800"/>
            <a:ext cx="1219200" cy="1066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Display </a:t>
            </a:r>
            <a:b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</a:b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Processor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324600" y="3048000"/>
            <a:ext cx="2133600" cy="198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828800" y="4800600"/>
            <a:ext cx="2667000" cy="12192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MAP database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609600" y="3581400"/>
            <a:ext cx="1066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410200" y="3886200"/>
            <a:ext cx="914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733800" y="3505200"/>
            <a:ext cx="457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2819400" y="4113213"/>
            <a:ext cx="1588" cy="6889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150" y="3198813"/>
            <a:ext cx="1981200" cy="1690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7134225" y="4572000"/>
            <a:ext cx="228600" cy="2286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FF993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53200" y="5486400"/>
            <a:ext cx="1981200" cy="8382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Touch Sensor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5332413" y="5943600"/>
            <a:ext cx="12223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5334000" y="4494213"/>
            <a:ext cx="1588" cy="14509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2817813" y="4495800"/>
            <a:ext cx="25177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V="1">
            <a:off x="7391400" y="5027613"/>
            <a:ext cx="1588" cy="4603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1000" y="6096000"/>
            <a:ext cx="4343400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 u="sng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Need to know: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993300"/>
                </a:solidFill>
                <a:ea typeface="Droid Sans Fallback" charset="0"/>
                <a:cs typeface="Droid Sans Fallback" charset="0"/>
              </a:rPr>
              <a:t>Computer Graphics, Graph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B529FF4C-36E6-4525-B31F-1B35C2C83524}" type="slidenum">
              <a:rPr lang="en-US"/>
              <a:pPr/>
              <a:t>5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 simple bus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53100" y="3033713"/>
            <a:ext cx="2655888" cy="2116137"/>
            <a:chOff x="3624" y="1911"/>
            <a:chExt cx="1673" cy="1333"/>
          </a:xfrm>
        </p:grpSpPr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4207" y="3091"/>
              <a:ext cx="573" cy="15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bus structure</a:t>
              </a: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3624" y="2014"/>
              <a:ext cx="527" cy="8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Processor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4769" y="2014"/>
              <a:ext cx="528" cy="8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Memory</a:t>
              </a: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4152" y="2117"/>
              <a:ext cx="61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4152" y="2323"/>
              <a:ext cx="61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152" y="2529"/>
              <a:ext cx="616" cy="0"/>
            </a:xfrm>
            <a:prstGeom prst="line">
              <a:avLst/>
            </a:prstGeom>
            <a:noFill/>
            <a:ln w="158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4152" y="2734"/>
              <a:ext cx="616" cy="0"/>
            </a:xfrm>
            <a:prstGeom prst="line">
              <a:avLst/>
            </a:prstGeom>
            <a:noFill/>
            <a:ln w="1584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240" y="1911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rd'/wr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4240" y="2117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enable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126" y="2323"/>
              <a:ext cx="66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addr[0-11]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4170" y="2529"/>
              <a:ext cx="572" cy="20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data[0-7]</a:t>
              </a: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240" y="2939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bus</a:t>
              </a:r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5400000">
              <a:off x="4410" y="2668"/>
              <a:ext cx="102" cy="440"/>
            </a:xfrm>
            <a:prstGeom prst="rightBrace">
              <a:avLst>
                <a:gd name="adj1" fmla="val 35948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4389" y="2488"/>
              <a:ext cx="89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4389" y="2694"/>
              <a:ext cx="89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6" name="Rectangle 18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524000"/>
            <a:ext cx="573405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Wires: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Uni-directional or bi-directional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One line may represent multiple wires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Bus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Set of wires with a single function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Address bus, data bus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Or, entire collection of wires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Address, data and control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Associated protocol: rules for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E2F70601-6FAE-464C-B167-61089819C820}" type="slidenum">
              <a:rPr lang="en-US"/>
              <a:pPr/>
              <a:t>50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Analog-to-digital converters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175" y="1936750"/>
            <a:ext cx="2206625" cy="3760788"/>
            <a:chOff x="162" y="1220"/>
            <a:chExt cx="1390" cy="2369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416" y="3428"/>
              <a:ext cx="1136" cy="16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proportionality</a:t>
              </a: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62" y="1220"/>
              <a:ext cx="574" cy="2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max 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= 7.5V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458" y="3127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0V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960" y="1261"/>
              <a:ext cx="0" cy="19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809" y="1302"/>
              <a:ext cx="32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804" y="1429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804" y="1556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804" y="1683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804" y="1810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804" y="1938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804" y="2064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804" y="2192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804" y="2319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804" y="2446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804" y="2573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804" y="2700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804" y="2827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804" y="2954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804" y="3082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804" y="3209"/>
              <a:ext cx="3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1161" y="1221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1111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161" y="1350"/>
              <a:ext cx="278" cy="12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1110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1161" y="3168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0000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1161" y="2908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0010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1161" y="2648"/>
              <a:ext cx="278" cy="12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0100</a:t>
              </a: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1161" y="2389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0110</a:t>
              </a: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1161" y="2129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1000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1161" y="1869"/>
              <a:ext cx="278" cy="12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1010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161" y="1610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1100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1161" y="3038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0001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1161" y="2778"/>
              <a:ext cx="278" cy="12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0011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1161" y="2519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0101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61" y="2259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0111</a:t>
              </a:r>
            </a:p>
          </p:txBody>
        </p:sp>
        <p:sp>
          <p:nvSpPr>
            <p:cNvPr id="19492" name="Text Box 36"/>
            <p:cNvSpPr txBox="1">
              <a:spLocks noChangeArrowheads="1"/>
            </p:cNvSpPr>
            <p:nvPr/>
          </p:nvSpPr>
          <p:spPr bwMode="auto">
            <a:xfrm>
              <a:off x="1161" y="2000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1001</a:t>
              </a:r>
            </a:p>
          </p:txBody>
        </p:sp>
        <p:sp>
          <p:nvSpPr>
            <p:cNvPr id="19493" name="Text Box 37"/>
            <p:cNvSpPr txBox="1">
              <a:spLocks noChangeArrowheads="1"/>
            </p:cNvSpPr>
            <p:nvPr/>
          </p:nvSpPr>
          <p:spPr bwMode="auto">
            <a:xfrm>
              <a:off x="1161" y="1740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1011</a:t>
              </a:r>
            </a:p>
          </p:txBody>
        </p:sp>
        <p:sp>
          <p:nvSpPr>
            <p:cNvPr id="19494" name="Text Box 38"/>
            <p:cNvSpPr txBox="1">
              <a:spLocks noChangeArrowheads="1"/>
            </p:cNvSpPr>
            <p:nvPr/>
          </p:nvSpPr>
          <p:spPr bwMode="auto">
            <a:xfrm>
              <a:off x="1161" y="1480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1101</a:t>
              </a:r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458" y="3006"/>
              <a:ext cx="278" cy="12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0.5V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458" y="2884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1.0V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458" y="2762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1.5V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458" y="2640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2.0V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458" y="2519"/>
              <a:ext cx="278" cy="12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2.5V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458" y="2397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3.0V</a:t>
              </a:r>
            </a:p>
          </p:txBody>
        </p:sp>
        <p:sp>
          <p:nvSpPr>
            <p:cNvPr id="19501" name="Text Box 45"/>
            <p:cNvSpPr txBox="1">
              <a:spLocks noChangeArrowheads="1"/>
            </p:cNvSpPr>
            <p:nvPr/>
          </p:nvSpPr>
          <p:spPr bwMode="auto">
            <a:xfrm>
              <a:off x="458" y="2235"/>
              <a:ext cx="278" cy="12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3.5V</a:t>
              </a:r>
            </a:p>
          </p:txBody>
        </p:sp>
        <p:sp>
          <p:nvSpPr>
            <p:cNvPr id="19502" name="Text Box 46"/>
            <p:cNvSpPr txBox="1">
              <a:spLocks noChangeArrowheads="1"/>
            </p:cNvSpPr>
            <p:nvPr/>
          </p:nvSpPr>
          <p:spPr bwMode="auto">
            <a:xfrm>
              <a:off x="458" y="2113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4.0V</a:t>
              </a:r>
            </a:p>
          </p:txBody>
        </p:sp>
        <p:sp>
          <p:nvSpPr>
            <p:cNvPr id="19503" name="Text Box 47"/>
            <p:cNvSpPr txBox="1">
              <a:spLocks noChangeArrowheads="1"/>
            </p:cNvSpPr>
            <p:nvPr/>
          </p:nvSpPr>
          <p:spPr bwMode="auto">
            <a:xfrm>
              <a:off x="458" y="1991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4.5V</a:t>
              </a:r>
            </a:p>
          </p:txBody>
        </p:sp>
        <p:sp>
          <p:nvSpPr>
            <p:cNvPr id="19504" name="Text Box 48"/>
            <p:cNvSpPr txBox="1">
              <a:spLocks noChangeArrowheads="1"/>
            </p:cNvSpPr>
            <p:nvPr/>
          </p:nvSpPr>
          <p:spPr bwMode="auto">
            <a:xfrm>
              <a:off x="458" y="1869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5.0V</a:t>
              </a:r>
            </a:p>
          </p:txBody>
        </p:sp>
        <p:sp>
          <p:nvSpPr>
            <p:cNvPr id="19505" name="Text Box 49"/>
            <p:cNvSpPr txBox="1">
              <a:spLocks noChangeArrowheads="1"/>
            </p:cNvSpPr>
            <p:nvPr/>
          </p:nvSpPr>
          <p:spPr bwMode="auto">
            <a:xfrm>
              <a:off x="458" y="1707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5.5V</a:t>
              </a:r>
            </a:p>
          </p:txBody>
        </p:sp>
        <p:sp>
          <p:nvSpPr>
            <p:cNvPr id="19506" name="Text Box 50"/>
            <p:cNvSpPr txBox="1">
              <a:spLocks noChangeArrowheads="1"/>
            </p:cNvSpPr>
            <p:nvPr/>
          </p:nvSpPr>
          <p:spPr bwMode="auto">
            <a:xfrm>
              <a:off x="458" y="1585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6.0V</a:t>
              </a:r>
            </a:p>
          </p:txBody>
        </p:sp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458" y="1463"/>
              <a:ext cx="278" cy="12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6.5V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458" y="1342"/>
              <a:ext cx="278" cy="12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7.0V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876550" y="1936750"/>
            <a:ext cx="2587625" cy="3760788"/>
            <a:chOff x="1812" y="1220"/>
            <a:chExt cx="1630" cy="2369"/>
          </a:xfrm>
        </p:grpSpPr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122" y="3400"/>
              <a:ext cx="1238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analog to digital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1857" y="1220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4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1857" y="1505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</a:t>
              </a:r>
            </a:p>
          </p:txBody>
        </p:sp>
        <p:sp>
          <p:nvSpPr>
            <p:cNvPr id="19513" name="Text Box 57"/>
            <p:cNvSpPr txBox="1">
              <a:spLocks noChangeArrowheads="1"/>
            </p:cNvSpPr>
            <p:nvPr/>
          </p:nvSpPr>
          <p:spPr bwMode="auto">
            <a:xfrm>
              <a:off x="1857" y="1790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</a:p>
          </p:txBody>
        </p:sp>
        <p:sp>
          <p:nvSpPr>
            <p:cNvPr id="19514" name="Text Box 58"/>
            <p:cNvSpPr txBox="1">
              <a:spLocks noChangeArrowheads="1"/>
            </p:cNvSpPr>
            <p:nvPr/>
          </p:nvSpPr>
          <p:spPr bwMode="auto">
            <a:xfrm>
              <a:off x="1857" y="2075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9515" name="Line 59"/>
            <p:cNvSpPr>
              <a:spLocks noChangeShapeType="1"/>
            </p:cNvSpPr>
            <p:nvPr/>
          </p:nvSpPr>
          <p:spPr bwMode="auto">
            <a:xfrm>
              <a:off x="2081" y="1220"/>
              <a:ext cx="0" cy="113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60"/>
            <p:cNvSpPr>
              <a:spLocks noChangeShapeType="1"/>
            </p:cNvSpPr>
            <p:nvPr/>
          </p:nvSpPr>
          <p:spPr bwMode="auto">
            <a:xfrm flipH="1">
              <a:off x="2080" y="2360"/>
              <a:ext cx="1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61"/>
            <p:cNvSpPr>
              <a:spLocks noChangeArrowheads="1"/>
            </p:cNvSpPr>
            <p:nvPr/>
          </p:nvSpPr>
          <p:spPr bwMode="auto">
            <a:xfrm>
              <a:off x="2081" y="1238"/>
              <a:ext cx="1210" cy="931"/>
            </a:xfrm>
            <a:custGeom>
              <a:avLst/>
              <a:gdLst/>
              <a:ahLst/>
              <a:cxnLst>
                <a:cxn ang="0">
                  <a:pos x="0" y="1412"/>
                </a:cxn>
                <a:cxn ang="0">
                  <a:pos x="708" y="144"/>
                </a:cxn>
                <a:cxn ang="0">
                  <a:pos x="1080" y="548"/>
                </a:cxn>
                <a:cxn ang="0">
                  <a:pos x="1728" y="836"/>
                </a:cxn>
              </a:cxnLst>
              <a:rect l="0" t="0" r="r" b="b"/>
              <a:pathLst>
                <a:path w="1728" h="1412">
                  <a:moveTo>
                    <a:pt x="0" y="1412"/>
                  </a:moveTo>
                  <a:cubicBezTo>
                    <a:pt x="118" y="1201"/>
                    <a:pt x="528" y="288"/>
                    <a:pt x="708" y="144"/>
                  </a:cubicBezTo>
                  <a:cubicBezTo>
                    <a:pt x="888" y="0"/>
                    <a:pt x="910" y="433"/>
                    <a:pt x="1080" y="548"/>
                  </a:cubicBezTo>
                  <a:cubicBezTo>
                    <a:pt x="1250" y="663"/>
                    <a:pt x="1620" y="788"/>
                    <a:pt x="1728" y="836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Line 62"/>
            <p:cNvSpPr>
              <a:spLocks noChangeShapeType="1"/>
            </p:cNvSpPr>
            <p:nvPr/>
          </p:nvSpPr>
          <p:spPr bwMode="auto">
            <a:xfrm>
              <a:off x="2081" y="2170"/>
              <a:ext cx="121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63"/>
            <p:cNvSpPr>
              <a:spLocks noChangeShapeType="1"/>
            </p:cNvSpPr>
            <p:nvPr/>
          </p:nvSpPr>
          <p:spPr bwMode="auto">
            <a:xfrm>
              <a:off x="2081" y="1885"/>
              <a:ext cx="121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64"/>
            <p:cNvSpPr>
              <a:spLocks noChangeShapeType="1"/>
            </p:cNvSpPr>
            <p:nvPr/>
          </p:nvSpPr>
          <p:spPr bwMode="auto">
            <a:xfrm>
              <a:off x="2081" y="1600"/>
              <a:ext cx="121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65"/>
            <p:cNvSpPr>
              <a:spLocks noChangeShapeType="1"/>
            </p:cNvSpPr>
            <p:nvPr/>
          </p:nvSpPr>
          <p:spPr bwMode="auto">
            <a:xfrm>
              <a:off x="2081" y="1315"/>
              <a:ext cx="121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>
              <a:off x="2283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67"/>
            <p:cNvSpPr>
              <a:spLocks noChangeShapeType="1"/>
            </p:cNvSpPr>
            <p:nvPr/>
          </p:nvSpPr>
          <p:spPr bwMode="auto">
            <a:xfrm>
              <a:off x="2535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68"/>
            <p:cNvSpPr>
              <a:spLocks noChangeShapeType="1"/>
            </p:cNvSpPr>
            <p:nvPr/>
          </p:nvSpPr>
          <p:spPr bwMode="auto">
            <a:xfrm>
              <a:off x="2787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69"/>
            <p:cNvSpPr>
              <a:spLocks noChangeShapeType="1"/>
            </p:cNvSpPr>
            <p:nvPr/>
          </p:nvSpPr>
          <p:spPr bwMode="auto">
            <a:xfrm>
              <a:off x="3039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2059" y="2455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t1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2283" y="2455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t2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2585" y="2455"/>
              <a:ext cx="353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t3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2888" y="2473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t4</a:t>
              </a:r>
            </a:p>
          </p:txBody>
        </p:sp>
        <p:sp>
          <p:nvSpPr>
            <p:cNvPr id="19530" name="Text Box 74"/>
            <p:cNvSpPr txBox="1">
              <a:spLocks noChangeArrowheads="1"/>
            </p:cNvSpPr>
            <p:nvPr/>
          </p:nvSpPr>
          <p:spPr bwMode="auto">
            <a:xfrm>
              <a:off x="1980" y="262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0100</a:t>
              </a:r>
            </a:p>
          </p:txBody>
        </p:sp>
        <p:sp>
          <p:nvSpPr>
            <p:cNvPr id="19531" name="Text Box 75"/>
            <p:cNvSpPr txBox="1">
              <a:spLocks noChangeArrowheads="1"/>
            </p:cNvSpPr>
            <p:nvPr/>
          </p:nvSpPr>
          <p:spPr bwMode="auto">
            <a:xfrm>
              <a:off x="2283" y="262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1000</a:t>
              </a:r>
            </a:p>
          </p:txBody>
        </p:sp>
        <p:sp>
          <p:nvSpPr>
            <p:cNvPr id="19532" name="Text Box 76"/>
            <p:cNvSpPr txBox="1">
              <a:spLocks noChangeArrowheads="1"/>
            </p:cNvSpPr>
            <p:nvPr/>
          </p:nvSpPr>
          <p:spPr bwMode="auto">
            <a:xfrm>
              <a:off x="2585" y="2626"/>
              <a:ext cx="353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0110</a:t>
              </a:r>
            </a:p>
          </p:txBody>
        </p:sp>
        <p:sp>
          <p:nvSpPr>
            <p:cNvPr id="19533" name="Text Box 77"/>
            <p:cNvSpPr txBox="1">
              <a:spLocks noChangeArrowheads="1"/>
            </p:cNvSpPr>
            <p:nvPr/>
          </p:nvSpPr>
          <p:spPr bwMode="auto">
            <a:xfrm>
              <a:off x="2888" y="262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0101</a:t>
              </a:r>
            </a:p>
          </p:txBody>
        </p:sp>
        <p:sp>
          <p:nvSpPr>
            <p:cNvPr id="19534" name="Text Box 78"/>
            <p:cNvSpPr txBox="1">
              <a:spLocks noChangeArrowheads="1"/>
            </p:cNvSpPr>
            <p:nvPr/>
          </p:nvSpPr>
          <p:spPr bwMode="auto">
            <a:xfrm>
              <a:off x="3090" y="2378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time</a:t>
              </a:r>
            </a:p>
          </p:txBody>
        </p:sp>
        <p:sp>
          <p:nvSpPr>
            <p:cNvPr id="19535" name="Text Box 79"/>
            <p:cNvSpPr txBox="1">
              <a:spLocks noChangeArrowheads="1"/>
            </p:cNvSpPr>
            <p:nvPr/>
          </p:nvSpPr>
          <p:spPr bwMode="auto">
            <a:xfrm rot="16200000">
              <a:off x="1391" y="1797"/>
              <a:ext cx="1006" cy="16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rot="10800000" vert="eaVert"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analog input (V)</a:t>
              </a:r>
            </a:p>
          </p:txBody>
        </p:sp>
        <p:sp>
          <p:nvSpPr>
            <p:cNvPr id="19536" name="Text Box 80"/>
            <p:cNvSpPr txBox="1">
              <a:spLocks noChangeArrowheads="1"/>
            </p:cNvSpPr>
            <p:nvPr/>
          </p:nvSpPr>
          <p:spPr bwMode="auto">
            <a:xfrm>
              <a:off x="2038" y="2756"/>
              <a:ext cx="131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Digital output</a:t>
              </a:r>
            </a:p>
          </p:txBody>
        </p:sp>
        <p:sp>
          <p:nvSpPr>
            <p:cNvPr id="19537" name="Freeform 81"/>
            <p:cNvSpPr>
              <a:spLocks/>
            </p:cNvSpPr>
            <p:nvPr/>
          </p:nvSpPr>
          <p:spPr bwMode="auto">
            <a:xfrm>
              <a:off x="2283" y="1856"/>
              <a:ext cx="150" cy="7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504"/>
                </a:cxn>
                <a:cxn ang="0">
                  <a:pos x="0" y="1152"/>
                </a:cxn>
              </a:cxnLst>
              <a:rect l="0" t="0" r="r" b="b"/>
              <a:pathLst>
                <a:path w="216" h="1152">
                  <a:moveTo>
                    <a:pt x="0" y="0"/>
                  </a:moveTo>
                  <a:cubicBezTo>
                    <a:pt x="108" y="156"/>
                    <a:pt x="216" y="312"/>
                    <a:pt x="216" y="504"/>
                  </a:cubicBezTo>
                  <a:cubicBezTo>
                    <a:pt x="216" y="696"/>
                    <a:pt x="108" y="924"/>
                    <a:pt x="0" y="1152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Freeform 82"/>
            <p:cNvSpPr>
              <a:spLocks/>
            </p:cNvSpPr>
            <p:nvPr/>
          </p:nvSpPr>
          <p:spPr bwMode="auto">
            <a:xfrm>
              <a:off x="2434" y="1476"/>
              <a:ext cx="251" cy="1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504"/>
                </a:cxn>
                <a:cxn ang="0">
                  <a:pos x="0" y="1152"/>
                </a:cxn>
              </a:cxnLst>
              <a:rect l="0" t="0" r="r" b="b"/>
              <a:pathLst>
                <a:path w="216" h="1152">
                  <a:moveTo>
                    <a:pt x="0" y="0"/>
                  </a:moveTo>
                  <a:cubicBezTo>
                    <a:pt x="108" y="156"/>
                    <a:pt x="216" y="312"/>
                    <a:pt x="216" y="504"/>
                  </a:cubicBezTo>
                  <a:cubicBezTo>
                    <a:pt x="216" y="696"/>
                    <a:pt x="108" y="924"/>
                    <a:pt x="0" y="1152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9" name="Freeform 83"/>
            <p:cNvSpPr>
              <a:spLocks/>
            </p:cNvSpPr>
            <p:nvPr/>
          </p:nvSpPr>
          <p:spPr bwMode="auto">
            <a:xfrm>
              <a:off x="2787" y="1571"/>
              <a:ext cx="251" cy="10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504"/>
                </a:cxn>
                <a:cxn ang="0">
                  <a:pos x="0" y="1152"/>
                </a:cxn>
              </a:cxnLst>
              <a:rect l="0" t="0" r="r" b="b"/>
              <a:pathLst>
                <a:path w="216" h="1152">
                  <a:moveTo>
                    <a:pt x="0" y="0"/>
                  </a:moveTo>
                  <a:cubicBezTo>
                    <a:pt x="108" y="156"/>
                    <a:pt x="216" y="312"/>
                    <a:pt x="216" y="504"/>
                  </a:cubicBezTo>
                  <a:cubicBezTo>
                    <a:pt x="216" y="696"/>
                    <a:pt x="108" y="924"/>
                    <a:pt x="0" y="1152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Freeform 84"/>
            <p:cNvSpPr>
              <a:spLocks/>
            </p:cNvSpPr>
            <p:nvPr/>
          </p:nvSpPr>
          <p:spPr bwMode="auto">
            <a:xfrm>
              <a:off x="3140" y="1761"/>
              <a:ext cx="201" cy="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504"/>
                </a:cxn>
                <a:cxn ang="0">
                  <a:pos x="0" y="1152"/>
                </a:cxn>
              </a:cxnLst>
              <a:rect l="0" t="0" r="r" b="b"/>
              <a:pathLst>
                <a:path w="216" h="1152">
                  <a:moveTo>
                    <a:pt x="0" y="0"/>
                  </a:moveTo>
                  <a:cubicBezTo>
                    <a:pt x="108" y="156"/>
                    <a:pt x="216" y="312"/>
                    <a:pt x="216" y="504"/>
                  </a:cubicBezTo>
                  <a:cubicBezTo>
                    <a:pt x="216" y="696"/>
                    <a:pt x="108" y="924"/>
                    <a:pt x="0" y="1152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5911850" y="1936750"/>
            <a:ext cx="2686050" cy="3760788"/>
            <a:chOff x="3724" y="1220"/>
            <a:chExt cx="1692" cy="2369"/>
          </a:xfrm>
        </p:grpSpPr>
        <p:sp>
          <p:nvSpPr>
            <p:cNvPr id="19542" name="Text Box 86"/>
            <p:cNvSpPr txBox="1">
              <a:spLocks noChangeArrowheads="1"/>
            </p:cNvSpPr>
            <p:nvPr/>
          </p:nvSpPr>
          <p:spPr bwMode="auto">
            <a:xfrm>
              <a:off x="3865" y="3400"/>
              <a:ext cx="1436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digital to analog</a:t>
              </a:r>
            </a:p>
          </p:txBody>
        </p:sp>
        <p:sp>
          <p:nvSpPr>
            <p:cNvPr id="19543" name="Text Box 87"/>
            <p:cNvSpPr txBox="1">
              <a:spLocks noChangeArrowheads="1"/>
            </p:cNvSpPr>
            <p:nvPr/>
          </p:nvSpPr>
          <p:spPr bwMode="auto">
            <a:xfrm>
              <a:off x="3803" y="1220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4</a:t>
              </a:r>
            </a:p>
          </p:txBody>
        </p:sp>
        <p:sp>
          <p:nvSpPr>
            <p:cNvPr id="19544" name="Text Box 88"/>
            <p:cNvSpPr txBox="1">
              <a:spLocks noChangeArrowheads="1"/>
            </p:cNvSpPr>
            <p:nvPr/>
          </p:nvSpPr>
          <p:spPr bwMode="auto">
            <a:xfrm>
              <a:off x="3803" y="1505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</a:t>
              </a:r>
            </a:p>
          </p:txBody>
        </p:sp>
        <p:sp>
          <p:nvSpPr>
            <p:cNvPr id="19545" name="Text Box 89"/>
            <p:cNvSpPr txBox="1">
              <a:spLocks noChangeArrowheads="1"/>
            </p:cNvSpPr>
            <p:nvPr/>
          </p:nvSpPr>
          <p:spPr bwMode="auto">
            <a:xfrm>
              <a:off x="3803" y="1790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</a:p>
          </p:txBody>
        </p:sp>
        <p:sp>
          <p:nvSpPr>
            <p:cNvPr id="19546" name="Text Box 90"/>
            <p:cNvSpPr txBox="1">
              <a:spLocks noChangeArrowheads="1"/>
            </p:cNvSpPr>
            <p:nvPr/>
          </p:nvSpPr>
          <p:spPr bwMode="auto">
            <a:xfrm>
              <a:off x="3803" y="2075"/>
              <a:ext cx="201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9547" name="Line 91"/>
            <p:cNvSpPr>
              <a:spLocks noChangeShapeType="1"/>
            </p:cNvSpPr>
            <p:nvPr/>
          </p:nvSpPr>
          <p:spPr bwMode="auto">
            <a:xfrm>
              <a:off x="4028" y="1220"/>
              <a:ext cx="0" cy="113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Line 92"/>
            <p:cNvSpPr>
              <a:spLocks noChangeShapeType="1"/>
            </p:cNvSpPr>
            <p:nvPr/>
          </p:nvSpPr>
          <p:spPr bwMode="auto">
            <a:xfrm flipH="1">
              <a:off x="4027" y="2360"/>
              <a:ext cx="121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Line 93"/>
            <p:cNvSpPr>
              <a:spLocks noChangeShapeType="1"/>
            </p:cNvSpPr>
            <p:nvPr/>
          </p:nvSpPr>
          <p:spPr bwMode="auto">
            <a:xfrm>
              <a:off x="4028" y="2170"/>
              <a:ext cx="120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Line 94"/>
            <p:cNvSpPr>
              <a:spLocks noChangeShapeType="1"/>
            </p:cNvSpPr>
            <p:nvPr/>
          </p:nvSpPr>
          <p:spPr bwMode="auto">
            <a:xfrm>
              <a:off x="4028" y="1885"/>
              <a:ext cx="120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Line 95"/>
            <p:cNvSpPr>
              <a:spLocks noChangeShapeType="1"/>
            </p:cNvSpPr>
            <p:nvPr/>
          </p:nvSpPr>
          <p:spPr bwMode="auto">
            <a:xfrm>
              <a:off x="4028" y="1600"/>
              <a:ext cx="120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Line 96"/>
            <p:cNvSpPr>
              <a:spLocks noChangeShapeType="1"/>
            </p:cNvSpPr>
            <p:nvPr/>
          </p:nvSpPr>
          <p:spPr bwMode="auto">
            <a:xfrm>
              <a:off x="4028" y="1315"/>
              <a:ext cx="120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Line 97"/>
            <p:cNvSpPr>
              <a:spLocks noChangeShapeType="1"/>
            </p:cNvSpPr>
            <p:nvPr/>
          </p:nvSpPr>
          <p:spPr bwMode="auto">
            <a:xfrm>
              <a:off x="4229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Line 98"/>
            <p:cNvSpPr>
              <a:spLocks noChangeShapeType="1"/>
            </p:cNvSpPr>
            <p:nvPr/>
          </p:nvSpPr>
          <p:spPr bwMode="auto">
            <a:xfrm>
              <a:off x="4481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4733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Line 100"/>
            <p:cNvSpPr>
              <a:spLocks noChangeShapeType="1"/>
            </p:cNvSpPr>
            <p:nvPr/>
          </p:nvSpPr>
          <p:spPr bwMode="auto">
            <a:xfrm>
              <a:off x="4986" y="2265"/>
              <a:ext cx="0" cy="1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 flipV="1">
              <a:off x="4229" y="1884"/>
              <a:ext cx="0" cy="47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Line 102"/>
            <p:cNvSpPr>
              <a:spLocks noChangeShapeType="1"/>
            </p:cNvSpPr>
            <p:nvPr/>
          </p:nvSpPr>
          <p:spPr bwMode="auto">
            <a:xfrm>
              <a:off x="4229" y="1885"/>
              <a:ext cx="25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Line 103"/>
            <p:cNvSpPr>
              <a:spLocks noChangeShapeType="1"/>
            </p:cNvSpPr>
            <p:nvPr/>
          </p:nvSpPr>
          <p:spPr bwMode="auto">
            <a:xfrm flipV="1">
              <a:off x="4481" y="1314"/>
              <a:ext cx="0" cy="5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Line 104"/>
            <p:cNvSpPr>
              <a:spLocks noChangeShapeType="1"/>
            </p:cNvSpPr>
            <p:nvPr/>
          </p:nvSpPr>
          <p:spPr bwMode="auto">
            <a:xfrm>
              <a:off x="4481" y="1315"/>
              <a:ext cx="25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Line 105"/>
            <p:cNvSpPr>
              <a:spLocks noChangeShapeType="1"/>
            </p:cNvSpPr>
            <p:nvPr/>
          </p:nvSpPr>
          <p:spPr bwMode="auto">
            <a:xfrm>
              <a:off x="4733" y="1315"/>
              <a:ext cx="0" cy="28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Line 106"/>
            <p:cNvSpPr>
              <a:spLocks noChangeShapeType="1"/>
            </p:cNvSpPr>
            <p:nvPr/>
          </p:nvSpPr>
          <p:spPr bwMode="auto">
            <a:xfrm>
              <a:off x="4733" y="1600"/>
              <a:ext cx="25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Line 107"/>
            <p:cNvSpPr>
              <a:spLocks noChangeShapeType="1"/>
            </p:cNvSpPr>
            <p:nvPr/>
          </p:nvSpPr>
          <p:spPr bwMode="auto">
            <a:xfrm>
              <a:off x="4986" y="1600"/>
              <a:ext cx="0" cy="14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Line 108"/>
            <p:cNvSpPr>
              <a:spLocks noChangeShapeType="1"/>
            </p:cNvSpPr>
            <p:nvPr/>
          </p:nvSpPr>
          <p:spPr bwMode="auto">
            <a:xfrm>
              <a:off x="4986" y="1742"/>
              <a:ext cx="20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Text Box 109"/>
            <p:cNvSpPr txBox="1">
              <a:spLocks noChangeArrowheads="1"/>
            </p:cNvSpPr>
            <p:nvPr/>
          </p:nvSpPr>
          <p:spPr bwMode="auto">
            <a:xfrm>
              <a:off x="3927" y="2627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0100</a:t>
              </a:r>
            </a:p>
          </p:txBody>
        </p:sp>
        <p:sp>
          <p:nvSpPr>
            <p:cNvPr id="19566" name="Text Box 110"/>
            <p:cNvSpPr txBox="1">
              <a:spLocks noChangeArrowheads="1"/>
            </p:cNvSpPr>
            <p:nvPr/>
          </p:nvSpPr>
          <p:spPr bwMode="auto">
            <a:xfrm>
              <a:off x="4229" y="2627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1000</a:t>
              </a:r>
            </a:p>
          </p:txBody>
        </p:sp>
        <p:sp>
          <p:nvSpPr>
            <p:cNvPr id="19567" name="Text Box 111"/>
            <p:cNvSpPr txBox="1">
              <a:spLocks noChangeArrowheads="1"/>
            </p:cNvSpPr>
            <p:nvPr/>
          </p:nvSpPr>
          <p:spPr bwMode="auto">
            <a:xfrm>
              <a:off x="4532" y="2627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0110</a:t>
              </a:r>
            </a:p>
          </p:txBody>
        </p:sp>
        <p:sp>
          <p:nvSpPr>
            <p:cNvPr id="19568" name="Text Box 112"/>
            <p:cNvSpPr txBox="1">
              <a:spLocks noChangeArrowheads="1"/>
            </p:cNvSpPr>
            <p:nvPr/>
          </p:nvSpPr>
          <p:spPr bwMode="auto">
            <a:xfrm>
              <a:off x="4834" y="2627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0101</a:t>
              </a:r>
            </a:p>
          </p:txBody>
        </p:sp>
        <p:sp>
          <p:nvSpPr>
            <p:cNvPr id="19569" name="Text Box 113"/>
            <p:cNvSpPr txBox="1">
              <a:spLocks noChangeArrowheads="1"/>
            </p:cNvSpPr>
            <p:nvPr/>
          </p:nvSpPr>
          <p:spPr bwMode="auto">
            <a:xfrm>
              <a:off x="4005" y="243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t1</a:t>
              </a:r>
            </a:p>
          </p:txBody>
        </p:sp>
        <p:sp>
          <p:nvSpPr>
            <p:cNvPr id="19570" name="Text Box 114"/>
            <p:cNvSpPr txBox="1">
              <a:spLocks noChangeArrowheads="1"/>
            </p:cNvSpPr>
            <p:nvPr/>
          </p:nvSpPr>
          <p:spPr bwMode="auto">
            <a:xfrm>
              <a:off x="4280" y="243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t2</a:t>
              </a:r>
            </a:p>
          </p:txBody>
        </p:sp>
        <p:sp>
          <p:nvSpPr>
            <p:cNvPr id="19571" name="Text Box 115"/>
            <p:cNvSpPr txBox="1">
              <a:spLocks noChangeArrowheads="1"/>
            </p:cNvSpPr>
            <p:nvPr/>
          </p:nvSpPr>
          <p:spPr bwMode="auto">
            <a:xfrm>
              <a:off x="4582" y="243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t3</a:t>
              </a:r>
            </a:p>
          </p:txBody>
        </p:sp>
        <p:sp>
          <p:nvSpPr>
            <p:cNvPr id="19572" name="Text Box 116"/>
            <p:cNvSpPr txBox="1">
              <a:spLocks noChangeArrowheads="1"/>
            </p:cNvSpPr>
            <p:nvPr/>
          </p:nvSpPr>
          <p:spPr bwMode="auto">
            <a:xfrm>
              <a:off x="4885" y="2454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t4</a:t>
              </a:r>
            </a:p>
          </p:txBody>
        </p:sp>
        <p:sp>
          <p:nvSpPr>
            <p:cNvPr id="19573" name="Text Box 117"/>
            <p:cNvSpPr txBox="1">
              <a:spLocks noChangeArrowheads="1"/>
            </p:cNvSpPr>
            <p:nvPr/>
          </p:nvSpPr>
          <p:spPr bwMode="auto">
            <a:xfrm>
              <a:off x="5064" y="2386"/>
              <a:ext cx="352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time</a:t>
              </a:r>
            </a:p>
          </p:txBody>
        </p:sp>
        <p:sp>
          <p:nvSpPr>
            <p:cNvPr id="19574" name="Text Box 118"/>
            <p:cNvSpPr txBox="1">
              <a:spLocks noChangeArrowheads="1"/>
            </p:cNvSpPr>
            <p:nvPr/>
          </p:nvSpPr>
          <p:spPr bwMode="auto">
            <a:xfrm rot="16200000">
              <a:off x="3296" y="1803"/>
              <a:ext cx="1023" cy="1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rot="10800000" vert="eaVert"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analog output (V)</a:t>
              </a:r>
            </a:p>
          </p:txBody>
        </p:sp>
        <p:sp>
          <p:nvSpPr>
            <p:cNvPr id="19575" name="Text Box 119"/>
            <p:cNvSpPr txBox="1">
              <a:spLocks noChangeArrowheads="1"/>
            </p:cNvSpPr>
            <p:nvPr/>
          </p:nvSpPr>
          <p:spPr bwMode="auto">
            <a:xfrm>
              <a:off x="3934" y="2738"/>
              <a:ext cx="1310" cy="18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Digital input</a:t>
              </a:r>
            </a:p>
          </p:txBody>
        </p:sp>
        <p:sp>
          <p:nvSpPr>
            <p:cNvPr id="19576" name="Freeform 120"/>
            <p:cNvSpPr>
              <a:spLocks/>
            </p:cNvSpPr>
            <p:nvPr/>
          </p:nvSpPr>
          <p:spPr bwMode="auto">
            <a:xfrm>
              <a:off x="4229" y="1885"/>
              <a:ext cx="151" cy="711"/>
            </a:xfrm>
            <a:custGeom>
              <a:avLst/>
              <a:gdLst/>
              <a:ahLst/>
              <a:cxnLst>
                <a:cxn ang="0">
                  <a:pos x="0" y="1080"/>
                </a:cxn>
                <a:cxn ang="0">
                  <a:pos x="216" y="360"/>
                </a:cxn>
                <a:cxn ang="0">
                  <a:pos x="0" y="0"/>
                </a:cxn>
              </a:cxnLst>
              <a:rect l="0" t="0" r="r" b="b"/>
              <a:pathLst>
                <a:path w="216" h="1080">
                  <a:moveTo>
                    <a:pt x="0" y="1080"/>
                  </a:moveTo>
                  <a:cubicBezTo>
                    <a:pt x="108" y="810"/>
                    <a:pt x="216" y="540"/>
                    <a:pt x="216" y="360"/>
                  </a:cubicBezTo>
                  <a:cubicBezTo>
                    <a:pt x="216" y="180"/>
                    <a:pt x="108" y="90"/>
                    <a:pt x="0" y="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7" name="Freeform 121"/>
            <p:cNvSpPr>
              <a:spLocks/>
            </p:cNvSpPr>
            <p:nvPr/>
          </p:nvSpPr>
          <p:spPr bwMode="auto">
            <a:xfrm>
              <a:off x="4481" y="1315"/>
              <a:ext cx="151" cy="1281"/>
            </a:xfrm>
            <a:custGeom>
              <a:avLst/>
              <a:gdLst/>
              <a:ahLst/>
              <a:cxnLst>
                <a:cxn ang="0">
                  <a:pos x="0" y="1080"/>
                </a:cxn>
                <a:cxn ang="0">
                  <a:pos x="216" y="360"/>
                </a:cxn>
                <a:cxn ang="0">
                  <a:pos x="0" y="0"/>
                </a:cxn>
              </a:cxnLst>
              <a:rect l="0" t="0" r="r" b="b"/>
              <a:pathLst>
                <a:path w="216" h="1080">
                  <a:moveTo>
                    <a:pt x="0" y="1080"/>
                  </a:moveTo>
                  <a:cubicBezTo>
                    <a:pt x="108" y="810"/>
                    <a:pt x="216" y="540"/>
                    <a:pt x="216" y="360"/>
                  </a:cubicBezTo>
                  <a:cubicBezTo>
                    <a:pt x="216" y="180"/>
                    <a:pt x="108" y="90"/>
                    <a:pt x="0" y="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" name="Freeform 122"/>
            <p:cNvSpPr>
              <a:spLocks/>
            </p:cNvSpPr>
            <p:nvPr/>
          </p:nvSpPr>
          <p:spPr bwMode="auto">
            <a:xfrm>
              <a:off x="4683" y="1600"/>
              <a:ext cx="251" cy="996"/>
            </a:xfrm>
            <a:custGeom>
              <a:avLst/>
              <a:gdLst/>
              <a:ahLst/>
              <a:cxnLst>
                <a:cxn ang="0">
                  <a:pos x="0" y="1080"/>
                </a:cxn>
                <a:cxn ang="0">
                  <a:pos x="216" y="360"/>
                </a:cxn>
                <a:cxn ang="0">
                  <a:pos x="0" y="0"/>
                </a:cxn>
              </a:cxnLst>
              <a:rect l="0" t="0" r="r" b="b"/>
              <a:pathLst>
                <a:path w="216" h="1080">
                  <a:moveTo>
                    <a:pt x="0" y="1080"/>
                  </a:moveTo>
                  <a:cubicBezTo>
                    <a:pt x="108" y="810"/>
                    <a:pt x="216" y="540"/>
                    <a:pt x="216" y="360"/>
                  </a:cubicBezTo>
                  <a:cubicBezTo>
                    <a:pt x="216" y="180"/>
                    <a:pt x="108" y="90"/>
                    <a:pt x="0" y="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9" name="Freeform 123"/>
            <p:cNvSpPr>
              <a:spLocks/>
            </p:cNvSpPr>
            <p:nvPr/>
          </p:nvSpPr>
          <p:spPr bwMode="auto">
            <a:xfrm>
              <a:off x="5036" y="1742"/>
              <a:ext cx="251" cy="854"/>
            </a:xfrm>
            <a:custGeom>
              <a:avLst/>
              <a:gdLst/>
              <a:ahLst/>
              <a:cxnLst>
                <a:cxn ang="0">
                  <a:pos x="0" y="1080"/>
                </a:cxn>
                <a:cxn ang="0">
                  <a:pos x="216" y="360"/>
                </a:cxn>
                <a:cxn ang="0">
                  <a:pos x="0" y="0"/>
                </a:cxn>
              </a:cxnLst>
              <a:rect l="0" t="0" r="r" b="b"/>
              <a:pathLst>
                <a:path w="216" h="1080">
                  <a:moveTo>
                    <a:pt x="0" y="1080"/>
                  </a:moveTo>
                  <a:cubicBezTo>
                    <a:pt x="108" y="810"/>
                    <a:pt x="216" y="540"/>
                    <a:pt x="216" y="360"/>
                  </a:cubicBezTo>
                  <a:cubicBezTo>
                    <a:pt x="216" y="180"/>
                    <a:pt x="108" y="90"/>
                    <a:pt x="0" y="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ysDot"/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5DED4F5-10FD-4B9F-9EF7-EB12178358F6}" type="slidenum">
              <a:rPr lang="en-US"/>
              <a:pPr/>
              <a:t>51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234950" y="1525588"/>
            <a:ext cx="8591550" cy="957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Given an analog input signal whose voltage should range from 0 to 15 volts, and an 8-bit digital encoding, calculate the correct encoding for 5 volts.  Then trace the successive-approximation approach to find the correct encoding.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5/15 = d/(28-1)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d= 85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16150" y="2592388"/>
            <a:ext cx="4133850" cy="247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Successive-approximation method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Digital-to-analog conversion using successive approximation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2625" y="3876675"/>
            <a:ext cx="2197100" cy="187325"/>
            <a:chOff x="1230" y="2442"/>
            <a:chExt cx="1384" cy="118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230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406" y="2442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577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753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924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100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271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442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705100" y="2085975"/>
            <a:ext cx="1628775" cy="334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Encoding: 01010101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19100" y="3076575"/>
            <a:ext cx="1600200" cy="384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max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– 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 = 7.5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max 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 7.5 volts.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9100" y="3876675"/>
            <a:ext cx="1466850" cy="347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½(7.5 + 0) = 3.75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3.75 volts.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6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52625" y="3076575"/>
            <a:ext cx="2197100" cy="187325"/>
            <a:chOff x="1230" y="1938"/>
            <a:chExt cx="1384" cy="118"/>
          </a:xfrm>
        </p:grpSpPr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1230" y="1938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1406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1577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1753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1924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2100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271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2442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52625" y="4676775"/>
            <a:ext cx="2197100" cy="187325"/>
            <a:chOff x="1230" y="2946"/>
            <a:chExt cx="1384" cy="118"/>
          </a:xfrm>
        </p:grpSpPr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1230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1406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1577" y="2946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1753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1924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2100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2271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2442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419100" y="4676775"/>
            <a:ext cx="1600200" cy="360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½(7.5 + 3.75) = 5.63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max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5.63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19100" y="5476875"/>
            <a:ext cx="1514475" cy="395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½(5.63 + 3.75) = 4.69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4.69 volts.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6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952625" y="5476875"/>
            <a:ext cx="2197100" cy="187325"/>
            <a:chOff x="1230" y="3450"/>
            <a:chExt cx="1384" cy="118"/>
          </a:xfrm>
        </p:grpSpPr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1230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1406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1577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1753" y="3450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1924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2100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2271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2442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29150" y="3076575"/>
            <a:ext cx="1638300" cy="38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½(5.63 + 4.69) = 5.16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max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5.16 volts.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353175" y="3076575"/>
            <a:ext cx="2197100" cy="187325"/>
            <a:chOff x="4002" y="1938"/>
            <a:chExt cx="1384" cy="118"/>
          </a:xfrm>
        </p:grpSpPr>
        <p:sp>
          <p:nvSpPr>
            <p:cNvPr id="20527" name="Text Box 47"/>
            <p:cNvSpPr txBox="1">
              <a:spLocks noChangeArrowheads="1"/>
            </p:cNvSpPr>
            <p:nvPr/>
          </p:nvSpPr>
          <p:spPr bwMode="auto">
            <a:xfrm>
              <a:off x="4002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4178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29" name="Text Box 49"/>
            <p:cNvSpPr txBox="1">
              <a:spLocks noChangeArrowheads="1"/>
            </p:cNvSpPr>
            <p:nvPr/>
          </p:nvSpPr>
          <p:spPr bwMode="auto">
            <a:xfrm>
              <a:off x="4349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30" name="Text Box 50"/>
            <p:cNvSpPr txBox="1">
              <a:spLocks noChangeArrowheads="1"/>
            </p:cNvSpPr>
            <p:nvPr/>
          </p:nvSpPr>
          <p:spPr bwMode="auto">
            <a:xfrm>
              <a:off x="4525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31" name="Text Box 51"/>
            <p:cNvSpPr txBox="1">
              <a:spLocks noChangeArrowheads="1"/>
            </p:cNvSpPr>
            <p:nvPr/>
          </p:nvSpPr>
          <p:spPr bwMode="auto">
            <a:xfrm>
              <a:off x="4696" y="1938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32" name="Text Box 52"/>
            <p:cNvSpPr txBox="1">
              <a:spLocks noChangeArrowheads="1"/>
            </p:cNvSpPr>
            <p:nvPr/>
          </p:nvSpPr>
          <p:spPr bwMode="auto">
            <a:xfrm>
              <a:off x="4872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33" name="Text Box 53"/>
            <p:cNvSpPr txBox="1">
              <a:spLocks noChangeArrowheads="1"/>
            </p:cNvSpPr>
            <p:nvPr/>
          </p:nvSpPr>
          <p:spPr bwMode="auto">
            <a:xfrm>
              <a:off x="5043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34" name="Text Box 54"/>
            <p:cNvSpPr txBox="1">
              <a:spLocks noChangeArrowheads="1"/>
            </p:cNvSpPr>
            <p:nvPr/>
          </p:nvSpPr>
          <p:spPr bwMode="auto">
            <a:xfrm>
              <a:off x="5214" y="1938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4629150" y="3876675"/>
            <a:ext cx="1562100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½(5.16 + 4.69) = 4.93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4.93 volts.</a:t>
            </a:r>
          </a:p>
          <a:p>
            <a:pPr>
              <a:spcBef>
                <a:spcPts val="6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353175" y="3876675"/>
            <a:ext cx="2197100" cy="187325"/>
            <a:chOff x="4002" y="2442"/>
            <a:chExt cx="1384" cy="118"/>
          </a:xfrm>
        </p:grpSpPr>
        <p:sp>
          <p:nvSpPr>
            <p:cNvPr id="20537" name="Text Box 57"/>
            <p:cNvSpPr txBox="1">
              <a:spLocks noChangeArrowheads="1"/>
            </p:cNvSpPr>
            <p:nvPr/>
          </p:nvSpPr>
          <p:spPr bwMode="auto">
            <a:xfrm>
              <a:off x="4002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38" name="Text Box 58"/>
            <p:cNvSpPr txBox="1">
              <a:spLocks noChangeArrowheads="1"/>
            </p:cNvSpPr>
            <p:nvPr/>
          </p:nvSpPr>
          <p:spPr bwMode="auto">
            <a:xfrm>
              <a:off x="4178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4349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4525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4696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4872" y="2442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43" name="Text Box 63"/>
            <p:cNvSpPr txBox="1">
              <a:spLocks noChangeArrowheads="1"/>
            </p:cNvSpPr>
            <p:nvPr/>
          </p:nvSpPr>
          <p:spPr bwMode="auto">
            <a:xfrm>
              <a:off x="5043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5214" y="2442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4629150" y="4676775"/>
            <a:ext cx="1543050" cy="374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½(5.16 + 4.93) = 5.05 volts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</a:t>
            </a:r>
            <a:r>
              <a:rPr lang="en-US" sz="1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max</a:t>
            </a: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= 5.05 volts.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6353175" y="4676775"/>
            <a:ext cx="2197100" cy="187325"/>
            <a:chOff x="4002" y="2946"/>
            <a:chExt cx="1384" cy="118"/>
          </a:xfrm>
        </p:grpSpPr>
        <p:sp>
          <p:nvSpPr>
            <p:cNvPr id="20547" name="Text Box 67"/>
            <p:cNvSpPr txBox="1">
              <a:spLocks noChangeArrowheads="1"/>
            </p:cNvSpPr>
            <p:nvPr/>
          </p:nvSpPr>
          <p:spPr bwMode="auto">
            <a:xfrm>
              <a:off x="4002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48" name="Text Box 68"/>
            <p:cNvSpPr txBox="1">
              <a:spLocks noChangeArrowheads="1"/>
            </p:cNvSpPr>
            <p:nvPr/>
          </p:nvSpPr>
          <p:spPr bwMode="auto">
            <a:xfrm>
              <a:off x="4178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49" name="Text Box 69"/>
            <p:cNvSpPr txBox="1">
              <a:spLocks noChangeArrowheads="1"/>
            </p:cNvSpPr>
            <p:nvPr/>
          </p:nvSpPr>
          <p:spPr bwMode="auto">
            <a:xfrm>
              <a:off x="4349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4525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51" name="Text Box 71"/>
            <p:cNvSpPr txBox="1">
              <a:spLocks noChangeArrowheads="1"/>
            </p:cNvSpPr>
            <p:nvPr/>
          </p:nvSpPr>
          <p:spPr bwMode="auto">
            <a:xfrm>
              <a:off x="4696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872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53" name="Text Box 73"/>
            <p:cNvSpPr txBox="1">
              <a:spLocks noChangeArrowheads="1"/>
            </p:cNvSpPr>
            <p:nvPr/>
          </p:nvSpPr>
          <p:spPr bwMode="auto">
            <a:xfrm>
              <a:off x="5043" y="2946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54" name="Text Box 74"/>
            <p:cNvSpPr txBox="1">
              <a:spLocks noChangeArrowheads="1"/>
            </p:cNvSpPr>
            <p:nvPr/>
          </p:nvSpPr>
          <p:spPr bwMode="auto">
            <a:xfrm>
              <a:off x="5214" y="2946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</p:grpSp>
      <p:sp>
        <p:nvSpPr>
          <p:cNvPr id="20555" name="Text Box 75"/>
          <p:cNvSpPr txBox="1">
            <a:spLocks noChangeArrowheads="1"/>
          </p:cNvSpPr>
          <p:nvPr/>
        </p:nvSpPr>
        <p:spPr bwMode="auto">
          <a:xfrm>
            <a:off x="4629150" y="5476875"/>
            <a:ext cx="1657350" cy="279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½(5.05 + 4.93) = 4.99 volts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6353175" y="5476875"/>
            <a:ext cx="2197100" cy="187325"/>
            <a:chOff x="4002" y="3450"/>
            <a:chExt cx="1384" cy="118"/>
          </a:xfrm>
        </p:grpSpPr>
        <p:sp>
          <p:nvSpPr>
            <p:cNvPr id="20557" name="Text Box 77"/>
            <p:cNvSpPr txBox="1">
              <a:spLocks noChangeArrowheads="1"/>
            </p:cNvSpPr>
            <p:nvPr/>
          </p:nvSpPr>
          <p:spPr bwMode="auto">
            <a:xfrm>
              <a:off x="4002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58" name="Text Box 78"/>
            <p:cNvSpPr txBox="1">
              <a:spLocks noChangeArrowheads="1"/>
            </p:cNvSpPr>
            <p:nvPr/>
          </p:nvSpPr>
          <p:spPr bwMode="auto">
            <a:xfrm>
              <a:off x="4178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59" name="Text Box 79"/>
            <p:cNvSpPr txBox="1">
              <a:spLocks noChangeArrowheads="1"/>
            </p:cNvSpPr>
            <p:nvPr/>
          </p:nvSpPr>
          <p:spPr bwMode="auto">
            <a:xfrm>
              <a:off x="4349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60" name="Text Box 80"/>
            <p:cNvSpPr txBox="1">
              <a:spLocks noChangeArrowheads="1"/>
            </p:cNvSpPr>
            <p:nvPr/>
          </p:nvSpPr>
          <p:spPr bwMode="auto">
            <a:xfrm>
              <a:off x="4525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61" name="Text Box 81"/>
            <p:cNvSpPr txBox="1">
              <a:spLocks noChangeArrowheads="1"/>
            </p:cNvSpPr>
            <p:nvPr/>
          </p:nvSpPr>
          <p:spPr bwMode="auto">
            <a:xfrm>
              <a:off x="4696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62" name="Text Box 82"/>
            <p:cNvSpPr txBox="1">
              <a:spLocks noChangeArrowheads="1"/>
            </p:cNvSpPr>
            <p:nvPr/>
          </p:nvSpPr>
          <p:spPr bwMode="auto">
            <a:xfrm>
              <a:off x="4872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20563" name="Text Box 83"/>
            <p:cNvSpPr txBox="1">
              <a:spLocks noChangeArrowheads="1"/>
            </p:cNvSpPr>
            <p:nvPr/>
          </p:nvSpPr>
          <p:spPr bwMode="auto">
            <a:xfrm>
              <a:off x="5043" y="3450"/>
              <a:ext cx="172" cy="11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20564" name="Text Box 84"/>
            <p:cNvSpPr txBox="1">
              <a:spLocks noChangeArrowheads="1"/>
            </p:cNvSpPr>
            <p:nvPr/>
          </p:nvSpPr>
          <p:spPr bwMode="auto">
            <a:xfrm>
              <a:off x="5214" y="3450"/>
              <a:ext cx="172" cy="118"/>
            </a:xfrm>
            <a:prstGeom prst="rect">
              <a:avLst/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557F145-1791-4E63-BE26-5189B0FFDC35}" type="slidenum">
              <a:rPr lang="en-US"/>
              <a:pPr/>
              <a:t>6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Ports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3286125"/>
            <a:ext cx="8382000" cy="2828925"/>
          </a:xfrm>
          <a:ln/>
        </p:spPr>
        <p:txBody>
          <a:bodyPr/>
          <a:lstStyle/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Conducting device on periphery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Connects bus to processor or memory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Often referred to as a </a:t>
            </a:r>
            <a:r>
              <a:rPr lang="en-US" sz="1800" i="1" dirty="0"/>
              <a:t>pin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Actual pins on periphery of IC package that plug into socket on printed-circuit board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Sometimes metallic balls instead of pins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Today, metal “pads” connecting processors and memories within single IC</a:t>
            </a:r>
          </a:p>
          <a:p>
            <a:pPr marL="341313" indent="-341313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Single wire or set of wires with single function</a:t>
            </a:r>
          </a:p>
          <a:p>
            <a:pPr marL="741363" lvl="1" indent="-28416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E.g., 12-wire address port</a:t>
            </a:r>
          </a:p>
          <a:p>
            <a:pPr marL="341313" indent="-341313"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87875" y="3176588"/>
            <a:ext cx="700088" cy="327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bus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71725" y="1639888"/>
            <a:ext cx="3894138" cy="1535112"/>
            <a:chOff x="1494" y="1033"/>
            <a:chExt cx="2453" cy="96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274" y="1076"/>
              <a:ext cx="527" cy="8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Processor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419" y="1076"/>
              <a:ext cx="528" cy="8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Memory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02" y="1179"/>
              <a:ext cx="61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02" y="1385"/>
              <a:ext cx="61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802" y="1591"/>
              <a:ext cx="616" cy="0"/>
            </a:xfrm>
            <a:prstGeom prst="line">
              <a:avLst/>
            </a:prstGeom>
            <a:noFill/>
            <a:ln w="158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802" y="1796"/>
              <a:ext cx="616" cy="0"/>
            </a:xfrm>
            <a:prstGeom prst="line">
              <a:avLst/>
            </a:prstGeom>
            <a:noFill/>
            <a:ln w="1584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2884" y="1033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rd'/wr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896" y="1239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enable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2776" y="1445"/>
              <a:ext cx="66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addr[0-11]</a:t>
              </a: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826" y="1651"/>
              <a:ext cx="572" cy="20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data[0-7]</a:t>
              </a:r>
            </a:p>
          </p:txBody>
        </p:sp>
        <p:sp>
          <p:nvSpPr>
            <p:cNvPr id="8207" name="AutoShape 15"/>
            <p:cNvSpPr>
              <a:spLocks/>
            </p:cNvSpPr>
            <p:nvPr/>
          </p:nvSpPr>
          <p:spPr bwMode="auto">
            <a:xfrm rot="5400000">
              <a:off x="3060" y="1730"/>
              <a:ext cx="102" cy="440"/>
            </a:xfrm>
            <a:prstGeom prst="rightBrace">
              <a:avLst>
                <a:gd name="adj1" fmla="val 35948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>
              <a:off x="3039" y="1550"/>
              <a:ext cx="89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3039" y="1756"/>
              <a:ext cx="89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2746" y="1512"/>
              <a:ext cx="137" cy="137"/>
            </a:xfrm>
            <a:prstGeom prst="ellips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H="1" flipV="1">
              <a:off x="1923" y="1329"/>
              <a:ext cx="833" cy="2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1494" y="1183"/>
              <a:ext cx="438" cy="2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150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port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3529FEE-2AA9-4ECC-A8F5-09278FDB876E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Timing Diagrams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94288" y="3992563"/>
            <a:ext cx="3074987" cy="2041525"/>
            <a:chOff x="3209" y="2515"/>
            <a:chExt cx="1937" cy="1286"/>
          </a:xfrm>
        </p:grpSpPr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3824" y="3648"/>
              <a:ext cx="891" cy="15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 protocol</a:t>
              </a:r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3209" y="2515"/>
              <a:ext cx="439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rd'/wr</a:t>
              </a: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209" y="2721"/>
              <a:ext cx="439" cy="20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enable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09" y="2926"/>
              <a:ext cx="439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209" y="3235"/>
              <a:ext cx="439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3825" y="2515"/>
              <a:ext cx="13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3649" y="2823"/>
              <a:ext cx="5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4178" y="2720"/>
              <a:ext cx="87" cy="10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4266" y="2721"/>
              <a:ext cx="43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649" y="3029"/>
              <a:ext cx="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V="1">
              <a:off x="3737" y="2925"/>
              <a:ext cx="87" cy="10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3737" y="3029"/>
              <a:ext cx="87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3825" y="2926"/>
              <a:ext cx="13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3825" y="3132"/>
              <a:ext cx="13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3649" y="3338"/>
              <a:ext cx="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3737" y="3234"/>
              <a:ext cx="87" cy="10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737" y="3338"/>
              <a:ext cx="87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825" y="3235"/>
              <a:ext cx="13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825" y="3441"/>
              <a:ext cx="13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4178" y="2823"/>
              <a:ext cx="0" cy="72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3737" y="3441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</a:t>
              </a:r>
              <a:r>
                <a:rPr lang="en-US" sz="14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setup</a:t>
              </a: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H="1">
              <a:off x="3648" y="2618"/>
              <a:ext cx="1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V="1">
              <a:off x="3781" y="2514"/>
              <a:ext cx="43" cy="10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825" y="3138"/>
              <a:ext cx="0" cy="4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4706" y="2721"/>
              <a:ext cx="88" cy="10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4795" y="2823"/>
              <a:ext cx="35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4266" y="2721"/>
              <a:ext cx="0" cy="8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4618" y="2721"/>
              <a:ext cx="0" cy="8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4222" y="3441"/>
              <a:ext cx="439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</a:t>
              </a:r>
              <a:r>
                <a:rPr lang="en-US" sz="14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write</a:t>
              </a:r>
            </a:p>
          </p:txBody>
        </p:sp>
      </p:grpSp>
      <p:sp>
        <p:nvSpPr>
          <p:cNvPr id="9248" name="Rectangle 32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574800"/>
            <a:ext cx="4659313" cy="44450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Most common method for describing a communication protocol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Time proceeds to the right on x-axis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Control signal: low or high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May be active low (e.g., go’, /go, or go_L)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Use terms </a:t>
            </a:r>
            <a:r>
              <a:rPr lang="en-US" sz="1600" i="1"/>
              <a:t>assert</a:t>
            </a:r>
            <a:r>
              <a:rPr lang="en-US" sz="1600"/>
              <a:t> (active) and </a:t>
            </a:r>
            <a:r>
              <a:rPr lang="en-US" sz="1600" i="1"/>
              <a:t>deassert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Asserting go’ means go=0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 signal: not valid or valid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Protocol may have subprotocols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Called bus cycle, e.g., read and write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Each may be several clock cycles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Read example</a:t>
            </a:r>
          </a:p>
          <a:p>
            <a:pPr marL="741363" lvl="1" indent="-28416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i="1"/>
              <a:t>rd’/wr</a:t>
            </a:r>
            <a:r>
              <a:rPr lang="en-US" sz="1600"/>
              <a:t> set low,address placed on </a:t>
            </a:r>
            <a:r>
              <a:rPr lang="en-US" sz="1600" i="1"/>
              <a:t>addr</a:t>
            </a:r>
            <a:r>
              <a:rPr lang="en-US" sz="1600"/>
              <a:t> for at least t</a:t>
            </a:r>
            <a:r>
              <a:rPr lang="en-US" sz="1600" baseline="-25000"/>
              <a:t>setup</a:t>
            </a:r>
            <a:r>
              <a:rPr lang="en-US" sz="1600"/>
              <a:t> time before </a:t>
            </a:r>
            <a:r>
              <a:rPr lang="en-US" sz="1600" i="1"/>
              <a:t>enable</a:t>
            </a:r>
            <a:r>
              <a:rPr lang="en-US" sz="1600"/>
              <a:t> asserted, enable triggers memory to place data on </a:t>
            </a:r>
            <a:r>
              <a:rPr lang="en-US" sz="1600" i="1"/>
              <a:t>data</a:t>
            </a:r>
            <a:r>
              <a:rPr lang="en-US" sz="1600"/>
              <a:t> wires by time t</a:t>
            </a:r>
            <a:r>
              <a:rPr lang="en-US" sz="1600" baseline="-25000"/>
              <a:t>read</a:t>
            </a:r>
            <a:r>
              <a:rPr lang="en-US" sz="1600"/>
              <a:t> 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032375" y="1687513"/>
            <a:ext cx="3074988" cy="1984375"/>
            <a:chOff x="3170" y="1063"/>
            <a:chExt cx="1937" cy="1250"/>
          </a:xfrm>
        </p:grpSpPr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3815" y="2160"/>
              <a:ext cx="897" cy="15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 u="sng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read protocol</a:t>
              </a:r>
            </a:p>
          </p:txBody>
        </p:sp>
        <p:sp>
          <p:nvSpPr>
            <p:cNvPr id="9251" name="Text Box 35"/>
            <p:cNvSpPr txBox="1">
              <a:spLocks noChangeArrowheads="1"/>
            </p:cNvSpPr>
            <p:nvPr/>
          </p:nvSpPr>
          <p:spPr bwMode="auto">
            <a:xfrm>
              <a:off x="3170" y="1063"/>
              <a:ext cx="440" cy="20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rd'/wr</a:t>
              </a:r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>
              <a:off x="3170" y="1268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enable</a:t>
              </a:r>
            </a:p>
          </p:txBody>
        </p:sp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3170" y="1474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</a:t>
              </a:r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3170" y="1783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</p:txBody>
        </p:sp>
        <p:sp>
          <p:nvSpPr>
            <p:cNvPr id="9255" name="Freeform 39"/>
            <p:cNvSpPr>
              <a:spLocks noChangeArrowheads="1"/>
            </p:cNvSpPr>
            <p:nvPr/>
          </p:nvSpPr>
          <p:spPr bwMode="auto">
            <a:xfrm>
              <a:off x="3611" y="1162"/>
              <a:ext cx="1494" cy="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444" y="0"/>
                </a:cxn>
              </a:cxnLst>
              <a:rect l="0" t="0" r="r" b="b"/>
              <a:pathLst>
                <a:path w="2444" h="5">
                  <a:moveTo>
                    <a:pt x="0" y="5"/>
                  </a:moveTo>
                  <a:lnTo>
                    <a:pt x="2444" y="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3611" y="1577"/>
              <a:ext cx="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 flipV="1">
              <a:off x="3699" y="1473"/>
              <a:ext cx="87" cy="10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>
              <a:off x="3699" y="1577"/>
              <a:ext cx="87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3782" y="1474"/>
              <a:ext cx="13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3787" y="1680"/>
              <a:ext cx="132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3611" y="1886"/>
              <a:ext cx="79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 flipV="1">
              <a:off x="4404" y="1782"/>
              <a:ext cx="87" cy="10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>
              <a:off x="4404" y="1886"/>
              <a:ext cx="87" cy="10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4492" y="1783"/>
              <a:ext cx="6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>
              <a:off x="4492" y="1989"/>
              <a:ext cx="6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>
              <a:off x="4233" y="1371"/>
              <a:ext cx="176" cy="4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51"/>
            <p:cNvSpPr>
              <a:spLocks noChangeShapeType="1"/>
            </p:cNvSpPr>
            <p:nvPr/>
          </p:nvSpPr>
          <p:spPr bwMode="auto">
            <a:xfrm>
              <a:off x="3790" y="1687"/>
              <a:ext cx="0" cy="41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52"/>
            <p:cNvSpPr>
              <a:spLocks noChangeShapeType="1"/>
            </p:cNvSpPr>
            <p:nvPr/>
          </p:nvSpPr>
          <p:spPr bwMode="auto">
            <a:xfrm>
              <a:off x="4139" y="1371"/>
              <a:ext cx="0" cy="72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Text Box 53"/>
            <p:cNvSpPr txBox="1">
              <a:spLocks noChangeArrowheads="1"/>
            </p:cNvSpPr>
            <p:nvPr/>
          </p:nvSpPr>
          <p:spPr bwMode="auto">
            <a:xfrm>
              <a:off x="3699" y="1989"/>
              <a:ext cx="439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</a:t>
              </a:r>
              <a:r>
                <a:rPr lang="en-US" sz="14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setup</a:t>
              </a:r>
            </a:p>
          </p:txBody>
        </p:sp>
        <p:sp>
          <p:nvSpPr>
            <p:cNvPr id="9270" name="Line 54"/>
            <p:cNvSpPr>
              <a:spLocks noChangeShapeType="1"/>
            </p:cNvSpPr>
            <p:nvPr/>
          </p:nvSpPr>
          <p:spPr bwMode="auto">
            <a:xfrm>
              <a:off x="4233" y="1276"/>
              <a:ext cx="0" cy="82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4497" y="1783"/>
              <a:ext cx="0" cy="30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4139" y="1989"/>
              <a:ext cx="440" cy="20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</a:t>
              </a:r>
              <a:r>
                <a:rPr lang="en-US" sz="1400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read</a:t>
              </a:r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>
              <a:off x="3607" y="1371"/>
              <a:ext cx="5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 flipV="1">
              <a:off x="4136" y="1268"/>
              <a:ext cx="87" cy="10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59"/>
            <p:cNvSpPr>
              <a:spLocks noChangeShapeType="1"/>
            </p:cNvSpPr>
            <p:nvPr/>
          </p:nvSpPr>
          <p:spPr bwMode="auto">
            <a:xfrm>
              <a:off x="4224" y="1269"/>
              <a:ext cx="43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60"/>
            <p:cNvSpPr>
              <a:spLocks noChangeShapeType="1"/>
            </p:cNvSpPr>
            <p:nvPr/>
          </p:nvSpPr>
          <p:spPr bwMode="auto">
            <a:xfrm>
              <a:off x="4664" y="1269"/>
              <a:ext cx="88" cy="10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61"/>
            <p:cNvSpPr>
              <a:spLocks noChangeShapeType="1"/>
            </p:cNvSpPr>
            <p:nvPr/>
          </p:nvSpPr>
          <p:spPr bwMode="auto">
            <a:xfrm>
              <a:off x="4753" y="1371"/>
              <a:ext cx="35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78" name="Freeform 62"/>
          <p:cNvSpPr>
            <a:spLocks noChangeArrowheads="1"/>
          </p:cNvSpPr>
          <p:nvPr/>
        </p:nvSpPr>
        <p:spPr bwMode="auto">
          <a:xfrm>
            <a:off x="3686175" y="2533650"/>
            <a:ext cx="723900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132" y="84"/>
              </a:cxn>
              <a:cxn ang="0">
                <a:pos x="186" y="0"/>
              </a:cxn>
              <a:cxn ang="0">
                <a:pos x="456" y="0"/>
              </a:cxn>
            </a:cxnLst>
            <a:rect l="0" t="0" r="r" b="b"/>
            <a:pathLst>
              <a:path w="456" h="84">
                <a:moveTo>
                  <a:pt x="0" y="84"/>
                </a:moveTo>
                <a:lnTo>
                  <a:pt x="132" y="84"/>
                </a:lnTo>
                <a:lnTo>
                  <a:pt x="186" y="0"/>
                </a:lnTo>
                <a:lnTo>
                  <a:pt x="456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714750" y="3619500"/>
            <a:ext cx="798513" cy="217488"/>
            <a:chOff x="2340" y="2280"/>
            <a:chExt cx="503" cy="137"/>
          </a:xfrm>
        </p:grpSpPr>
        <p:sp>
          <p:nvSpPr>
            <p:cNvPr id="9280" name="Freeform 64"/>
            <p:cNvSpPr>
              <a:spLocks noChangeArrowheads="1"/>
            </p:cNvSpPr>
            <p:nvPr/>
          </p:nvSpPr>
          <p:spPr bwMode="auto">
            <a:xfrm>
              <a:off x="2340" y="2280"/>
              <a:ext cx="479" cy="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74" y="72"/>
                </a:cxn>
                <a:cxn ang="0">
                  <a:pos x="246" y="0"/>
                </a:cxn>
                <a:cxn ang="0">
                  <a:pos x="480" y="0"/>
                </a:cxn>
              </a:cxnLst>
              <a:rect l="0" t="0" r="r" b="b"/>
              <a:pathLst>
                <a:path w="480" h="72">
                  <a:moveTo>
                    <a:pt x="0" y="72"/>
                  </a:moveTo>
                  <a:lnTo>
                    <a:pt x="174" y="72"/>
                  </a:lnTo>
                  <a:lnTo>
                    <a:pt x="246" y="0"/>
                  </a:lnTo>
                  <a:lnTo>
                    <a:pt x="480" y="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Freeform 65"/>
            <p:cNvSpPr>
              <a:spLocks noChangeArrowheads="1"/>
            </p:cNvSpPr>
            <p:nvPr/>
          </p:nvSpPr>
          <p:spPr bwMode="auto">
            <a:xfrm>
              <a:off x="2526" y="2358"/>
              <a:ext cx="317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60"/>
                </a:cxn>
                <a:cxn ang="0">
                  <a:pos x="318" y="60"/>
                </a:cxn>
              </a:cxnLst>
              <a:rect l="0" t="0" r="r" b="b"/>
              <a:pathLst>
                <a:path w="318" h="60">
                  <a:moveTo>
                    <a:pt x="0" y="0"/>
                  </a:moveTo>
                  <a:lnTo>
                    <a:pt x="48" y="60"/>
                  </a:lnTo>
                  <a:lnTo>
                    <a:pt x="318" y="6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A2EAAFC-39AC-4AAE-ADF4-ED97AA121B5F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Memory hierarchy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438275"/>
            <a:ext cx="3914775" cy="462915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Want inexpensive, fast memory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Main memory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Large, inexpensive, slow memory stores entire program and data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Cache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Small, expensive, fast memory stores copy of likely accessed parts of larger memory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Can be multiple levels of cache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57675" y="2181225"/>
            <a:ext cx="4570413" cy="2833688"/>
            <a:chOff x="2682" y="1374"/>
            <a:chExt cx="2879" cy="1785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3949" y="1403"/>
              <a:ext cx="345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Processor</a:t>
              </a: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4122" y="1892"/>
              <a:ext cx="0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3834" y="2036"/>
              <a:ext cx="575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Cache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4122" y="2209"/>
              <a:ext cx="0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402" y="2353"/>
              <a:ext cx="1439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Main memory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3114" y="2670"/>
              <a:ext cx="2015" cy="172"/>
            </a:xfrm>
            <a:prstGeom prst="rect">
              <a:avLst/>
            </a:prstGeom>
            <a:solidFill>
              <a:srgbClr val="FFFFFF"/>
            </a:solidFill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Disk</a:t>
              </a: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4122" y="2526"/>
              <a:ext cx="0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122" y="2843"/>
              <a:ext cx="0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682" y="2987"/>
              <a:ext cx="2879" cy="172"/>
            </a:xfrm>
            <a:prstGeom prst="rect">
              <a:avLst/>
            </a:prstGeom>
            <a:solidFill>
              <a:srgbClr val="FFFFFF"/>
            </a:solidFill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Tape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776" y="1374"/>
              <a:ext cx="690" cy="89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3949" y="1720"/>
              <a:ext cx="345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Registers</a:t>
              </a: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4122" y="1576"/>
              <a:ext cx="0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F6B83E8-2C98-4263-9708-1002D88EDEDD}" type="slidenum">
              <a:rPr lang="en-US"/>
              <a:pPr/>
              <a:t>9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44475" y="1477963"/>
            <a:ext cx="8591550" cy="4424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Cache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Usually designed with SRAM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faster but more expensive than DRAM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Usually on same chip as processor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space limited, so much smaller than off-chip main memory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faster access ( 1 cycle vs. several cycles for main memory)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Cache operation: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Request for main memory access (read or write)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First, check cache for copy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cache hit</a:t>
            </a:r>
          </a:p>
          <a:p>
            <a:pPr lvl="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copy is in cache, quick access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cache miss</a:t>
            </a:r>
          </a:p>
          <a:p>
            <a:pPr lvl="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copy not in cache, read address and possibly its neighbors into cache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/>
              <a:t>Several cache design choices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cache mapping, replacement policies, and write techniques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CSJULEI@QSRDSHVFUVWXY5MJ" val="3631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16237228</TotalTime>
  <Pages>19</Pages>
  <Words>3508</Words>
  <Application>Microsoft Office PowerPoint</Application>
  <PresentationFormat>全屏显示(4:3)</PresentationFormat>
  <Paragraphs>951</Paragraphs>
  <Slides>51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Arial</vt:lpstr>
      <vt:lpstr>Times New Roman</vt:lpstr>
      <vt:lpstr>Wingdings</vt:lpstr>
      <vt:lpstr>blue-v</vt:lpstr>
      <vt:lpstr>Microsoft Word 97 - 2003 Document</vt:lpstr>
      <vt:lpstr>Chapter 4:       Computing Platform</vt:lpstr>
      <vt:lpstr>Microcontrollers</vt:lpstr>
      <vt:lpstr>PowerPoint 演示文稿</vt:lpstr>
      <vt:lpstr>Two Memory Architectures</vt:lpstr>
      <vt:lpstr>A simple bus</vt:lpstr>
      <vt:lpstr>Ports</vt:lpstr>
      <vt:lpstr>Timing Diagrams</vt:lpstr>
      <vt:lpstr>Memory hierarchy</vt:lpstr>
      <vt:lpstr>Cache</vt:lpstr>
      <vt:lpstr>Cache mapping</vt:lpstr>
      <vt:lpstr>Cache-replacement policy</vt:lpstr>
      <vt:lpstr>Cache write techniques</vt:lpstr>
      <vt:lpstr>Memory: basic concepts</vt:lpstr>
      <vt:lpstr>Write ability/ storage permanence</vt:lpstr>
      <vt:lpstr>Write ability</vt:lpstr>
      <vt:lpstr>Storage permanence</vt:lpstr>
      <vt:lpstr>ROM: “Read-Only” Memory</vt:lpstr>
      <vt:lpstr>Example: 8 x 4 ROM</vt:lpstr>
      <vt:lpstr>Implementing combinational function</vt:lpstr>
      <vt:lpstr>Mask-programmed ROM</vt:lpstr>
      <vt:lpstr>OTP ROM: One-time programmable ROM</vt:lpstr>
      <vt:lpstr>EPROM: Erasable programmable ROM</vt:lpstr>
      <vt:lpstr>EEPROM: Electrically erasable programmable ROM </vt:lpstr>
      <vt:lpstr>Flash Memory</vt:lpstr>
      <vt:lpstr>RAM: “Random-access” memory</vt:lpstr>
      <vt:lpstr>Basic types of RAM</vt:lpstr>
      <vt:lpstr>Ram variations</vt:lpstr>
      <vt:lpstr>Example:  HM6264 &amp; 27C256 RAM/ROM devices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Timers, counters, watchdog timers</vt:lpstr>
      <vt:lpstr>Counters</vt:lpstr>
      <vt:lpstr>Watchdog timer</vt:lpstr>
      <vt:lpstr>LCD controller</vt:lpstr>
      <vt:lpstr>Keypad controller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Analog-to-digital converters</vt:lpstr>
      <vt:lpstr>Digital-to-analog conversion using successive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jiazhiping</dc:creator>
  <cp:lastModifiedBy>Windows 用户</cp:lastModifiedBy>
  <cp:revision>1038</cp:revision>
  <cp:lastPrinted>1998-03-19T00:23:44Z</cp:lastPrinted>
  <dcterms:created xsi:type="dcterms:W3CDTF">1995-04-19T10:16:14Z</dcterms:created>
  <dcterms:modified xsi:type="dcterms:W3CDTF">2019-11-11T02:44:52Z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