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4" r:id="rId1"/>
  </p:sldMasterIdLst>
  <p:notesMasterIdLst>
    <p:notesMasterId r:id="rId22"/>
  </p:notesMasterIdLst>
  <p:handoutMasterIdLst>
    <p:handoutMasterId r:id="rId23"/>
  </p:handoutMasterIdLst>
  <p:sldIdLst>
    <p:sldId id="272" r:id="rId2"/>
    <p:sldId id="488" r:id="rId3"/>
    <p:sldId id="487" r:id="rId4"/>
    <p:sldId id="490" r:id="rId5"/>
    <p:sldId id="489" r:id="rId6"/>
    <p:sldId id="485" r:id="rId7"/>
    <p:sldId id="482" r:id="rId8"/>
    <p:sldId id="483" r:id="rId9"/>
    <p:sldId id="484" r:id="rId10"/>
    <p:sldId id="491" r:id="rId11"/>
    <p:sldId id="448" r:id="rId12"/>
    <p:sldId id="449" r:id="rId13"/>
    <p:sldId id="450" r:id="rId14"/>
    <p:sldId id="451" r:id="rId15"/>
    <p:sldId id="452" r:id="rId16"/>
    <p:sldId id="453" r:id="rId17"/>
    <p:sldId id="454" r:id="rId18"/>
    <p:sldId id="455" r:id="rId19"/>
    <p:sldId id="456" r:id="rId20"/>
    <p:sldId id="458" r:id="rId21"/>
  </p:sldIdLst>
  <p:sldSz cx="9144000" cy="6858000" type="screen4x3"/>
  <p:notesSz cx="8218488" cy="10771188"/>
  <p:custDataLst>
    <p:tags r:id="rId24"/>
  </p:custDataLst>
  <p:defaultTextStyle>
    <a:defPPr>
      <a:defRPr lang="en-US"/>
    </a:defPPr>
    <a:lvl1pPr algn="l" rtl="0" fontAlgn="base">
      <a:lnSpc>
        <a:spcPct val="85000"/>
      </a:lnSpc>
      <a:spcBef>
        <a:spcPct val="50000"/>
      </a:spcBef>
      <a:spcAft>
        <a:spcPct val="0"/>
      </a:spcAft>
      <a:defRPr sz="2000" kern="1200">
        <a:solidFill>
          <a:schemeClr val="tx1"/>
        </a:solidFill>
        <a:latin typeface="Arial" charset="0"/>
        <a:ea typeface="+mn-ea"/>
        <a:cs typeface="+mn-cs"/>
      </a:defRPr>
    </a:lvl1pPr>
    <a:lvl2pPr marL="457200" algn="l" rtl="0" fontAlgn="base">
      <a:lnSpc>
        <a:spcPct val="85000"/>
      </a:lnSpc>
      <a:spcBef>
        <a:spcPct val="50000"/>
      </a:spcBef>
      <a:spcAft>
        <a:spcPct val="0"/>
      </a:spcAft>
      <a:defRPr sz="2000" kern="1200">
        <a:solidFill>
          <a:schemeClr val="tx1"/>
        </a:solidFill>
        <a:latin typeface="Arial" charset="0"/>
        <a:ea typeface="+mn-ea"/>
        <a:cs typeface="+mn-cs"/>
      </a:defRPr>
    </a:lvl2pPr>
    <a:lvl3pPr marL="914400" algn="l" rtl="0" fontAlgn="base">
      <a:lnSpc>
        <a:spcPct val="85000"/>
      </a:lnSpc>
      <a:spcBef>
        <a:spcPct val="50000"/>
      </a:spcBef>
      <a:spcAft>
        <a:spcPct val="0"/>
      </a:spcAft>
      <a:defRPr sz="2000" kern="1200">
        <a:solidFill>
          <a:schemeClr val="tx1"/>
        </a:solidFill>
        <a:latin typeface="Arial" charset="0"/>
        <a:ea typeface="+mn-ea"/>
        <a:cs typeface="+mn-cs"/>
      </a:defRPr>
    </a:lvl3pPr>
    <a:lvl4pPr marL="1371600" algn="l" rtl="0" fontAlgn="base">
      <a:lnSpc>
        <a:spcPct val="85000"/>
      </a:lnSpc>
      <a:spcBef>
        <a:spcPct val="50000"/>
      </a:spcBef>
      <a:spcAft>
        <a:spcPct val="0"/>
      </a:spcAft>
      <a:defRPr sz="2000" kern="1200">
        <a:solidFill>
          <a:schemeClr val="tx1"/>
        </a:solidFill>
        <a:latin typeface="Arial" charset="0"/>
        <a:ea typeface="+mn-ea"/>
        <a:cs typeface="+mn-cs"/>
      </a:defRPr>
    </a:lvl4pPr>
    <a:lvl5pPr marL="1828800" algn="l" rtl="0" fontAlgn="base">
      <a:lnSpc>
        <a:spcPct val="85000"/>
      </a:lnSpc>
      <a:spcBef>
        <a:spcPct val="5000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12">
          <p15:clr>
            <a:srgbClr val="A4A3A4"/>
          </p15:clr>
        </p15:guide>
        <p15:guide id="2" pos="5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00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8235"/>
    <a:srgbClr val="BE8C35"/>
    <a:srgbClr val="C88C35"/>
    <a:srgbClr val="E68C35"/>
    <a:srgbClr val="DCA835"/>
    <a:srgbClr val="C0C0C0"/>
    <a:srgbClr val="DDDDDD"/>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94620" autoAdjust="0"/>
  </p:normalViewPr>
  <p:slideViewPr>
    <p:cSldViewPr snapToGrid="0">
      <p:cViewPr varScale="1">
        <p:scale>
          <a:sx n="95" d="100"/>
          <a:sy n="95" d="100"/>
        </p:scale>
        <p:origin x="1536" y="64"/>
      </p:cViewPr>
      <p:guideLst>
        <p:guide orient="horz" pos="1012"/>
        <p:guide pos="5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1096963" y="5113338"/>
            <a:ext cx="6024562" cy="4848225"/>
          </a:xfrm>
          <a:prstGeom prst="rect">
            <a:avLst/>
          </a:prstGeom>
          <a:noFill/>
          <a:ln w="9525">
            <a:noFill/>
            <a:miter lim="800000"/>
            <a:headEnd/>
            <a:tailEnd/>
          </a:ln>
          <a:effectLst/>
        </p:spPr>
        <p:txBody>
          <a:bodyPr vert="horz" wrap="square" lIns="119062" tIns="58738" rIns="119062" bIns="58738" numCol="1" anchor="t" anchorCtr="0" compatLnSpc="1">
            <a:prstTxWarp prst="textNoShape">
              <a:avLst/>
            </a:prstTxWarp>
          </a:bodyPr>
          <a:lstStyle/>
          <a:p>
            <a:pPr lvl="0"/>
            <a:r>
              <a:rPr lang="en-US" noProof="0"/>
              <a:t>Click to edit Master notes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47107" name="Rectangle 3"/>
          <p:cNvSpPr>
            <a:spLocks noGrp="1" noRot="1" noChangeAspect="1" noChangeArrowheads="1" noTextEdit="1"/>
          </p:cNvSpPr>
          <p:nvPr>
            <p:ph type="sldImg" idx="2"/>
          </p:nvPr>
        </p:nvSpPr>
        <p:spPr bwMode="auto">
          <a:xfrm>
            <a:off x="1444625" y="828675"/>
            <a:ext cx="5341938" cy="4006850"/>
          </a:xfrm>
          <a:prstGeom prst="rect">
            <a:avLst/>
          </a:prstGeom>
          <a:noFill/>
          <a:ln w="12700">
            <a:solidFill>
              <a:schemeClr val="tx1"/>
            </a:solidFill>
            <a:miter lim="800000"/>
            <a:headEnd/>
            <a:tailEnd/>
          </a:ln>
        </p:spPr>
      </p:sp>
    </p:spTree>
  </p:cSld>
  <p:clrMap bg1="lt1" tx1="dk1" bg2="lt2" tx2="dk2" accent1="accent1" accent2="accent2" accent3="accent3" accent4="accent4" accent5="accent5" accent6="accent6" hlink="hlink" folHlink="folHlink"/>
  <p:notesStyle>
    <a:lvl1pPr algn="l" defTabSz="193675" rtl="0" eaLnBrk="0" fontAlgn="base" hangingPunct="0">
      <a:lnSpc>
        <a:spcPct val="87000"/>
      </a:lnSpc>
      <a:spcBef>
        <a:spcPct val="20000"/>
      </a:spcBef>
      <a:spcAft>
        <a:spcPct val="0"/>
      </a:spcAft>
      <a:defRPr sz="1200" kern="1200">
        <a:solidFill>
          <a:schemeClr val="tx1"/>
        </a:solidFill>
        <a:latin typeface="Arial" charset="0"/>
        <a:ea typeface="+mn-ea"/>
        <a:cs typeface="+mn-cs"/>
      </a:defRPr>
    </a:lvl1pPr>
    <a:lvl2pPr marL="742950" indent="-285750" algn="l" defTabSz="193675" rtl="0" eaLnBrk="0" fontAlgn="base" hangingPunct="0">
      <a:lnSpc>
        <a:spcPct val="87000"/>
      </a:lnSpc>
      <a:spcBef>
        <a:spcPct val="20000"/>
      </a:spcBef>
      <a:spcAft>
        <a:spcPct val="0"/>
      </a:spcAft>
      <a:defRPr sz="1200" kern="1200">
        <a:solidFill>
          <a:schemeClr val="tx1"/>
        </a:solidFill>
        <a:latin typeface="Arial" charset="0"/>
        <a:ea typeface="+mn-ea"/>
        <a:cs typeface="+mn-cs"/>
      </a:defRPr>
    </a:lvl2pPr>
    <a:lvl3pPr marL="1143000" indent="-228600" algn="l" defTabSz="193675" rtl="0" eaLnBrk="0" fontAlgn="base" hangingPunct="0">
      <a:lnSpc>
        <a:spcPct val="87000"/>
      </a:lnSpc>
      <a:spcBef>
        <a:spcPct val="20000"/>
      </a:spcBef>
      <a:spcAft>
        <a:spcPct val="0"/>
      </a:spcAft>
      <a:defRPr sz="1200" kern="1200">
        <a:solidFill>
          <a:schemeClr val="tx1"/>
        </a:solidFill>
        <a:latin typeface="Arial" charset="0"/>
        <a:ea typeface="+mn-ea"/>
        <a:cs typeface="+mn-cs"/>
      </a:defRPr>
    </a:lvl3pPr>
    <a:lvl4pPr marL="1600200" indent="-228600" algn="l" defTabSz="193675" rtl="0" eaLnBrk="0" fontAlgn="base" hangingPunct="0">
      <a:lnSpc>
        <a:spcPct val="87000"/>
      </a:lnSpc>
      <a:spcBef>
        <a:spcPct val="20000"/>
      </a:spcBef>
      <a:spcAft>
        <a:spcPct val="0"/>
      </a:spcAft>
      <a:defRPr sz="1200" kern="1200">
        <a:solidFill>
          <a:schemeClr val="tx1"/>
        </a:solidFill>
        <a:latin typeface="Arial" charset="0"/>
        <a:ea typeface="+mn-ea"/>
        <a:cs typeface="+mn-cs"/>
      </a:defRPr>
    </a:lvl4pPr>
    <a:lvl5pPr marL="2057400" indent="-228600" algn="l" defTabSz="193675" rtl="0" eaLnBrk="0" fontAlgn="base" hangingPunct="0">
      <a:lnSpc>
        <a:spcPct val="87000"/>
      </a:lnSpc>
      <a:spcBef>
        <a:spcPct val="2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p:spPr>
        <p:txBody>
          <a:bodyPr/>
          <a:lstStyle/>
          <a:p>
            <a:pPr defTabSz="914400">
              <a:lnSpc>
                <a:spcPct val="100000"/>
              </a:lnSpc>
              <a:spcBef>
                <a:spcPct val="0"/>
              </a:spcBef>
            </a:pPr>
            <a:endParaRPr lang="nl-NL" sz="240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xfrm>
            <a:off x="4655241" y="10230759"/>
            <a:ext cx="3561345" cy="538559"/>
          </a:xfrm>
          <a:prstGeom prst="rect">
            <a:avLst/>
          </a:prstGeom>
          <a:ln/>
        </p:spPr>
        <p:txBody>
          <a:bodyPr lIns="108512" tIns="54256" rIns="108512" bIns="54256"/>
          <a:lstStyle/>
          <a:p>
            <a:fld id="{6CDA93FE-EECE-47DF-BF5F-5F27419852DA}" type="slidenum">
              <a:rPr lang="en-US"/>
              <a:pPr/>
              <a:t>10</a:t>
            </a:fld>
            <a:endParaRPr lang="en-US"/>
          </a:p>
        </p:txBody>
      </p:sp>
      <p:sp>
        <p:nvSpPr>
          <p:cNvPr id="82945" name="Rectangle 1"/>
          <p:cNvSpPr txBox="1">
            <a:spLocks noGrp="1" noRot="1" noChangeAspect="1" noChangeArrowheads="1"/>
          </p:cNvSpPr>
          <p:nvPr>
            <p:ph type="sldImg"/>
          </p:nvPr>
        </p:nvSpPr>
        <p:spPr bwMode="auto">
          <a:xfrm>
            <a:off x="1416050" y="808038"/>
            <a:ext cx="5386388" cy="4038600"/>
          </a:xfrm>
          <a:prstGeom prst="rect">
            <a:avLst/>
          </a:prstGeom>
          <a:solidFill>
            <a:srgbClr val="FFFFFF"/>
          </a:solidFill>
          <a:ln>
            <a:solidFill>
              <a:srgbClr val="000000"/>
            </a:solidFill>
            <a:miter lim="800000"/>
            <a:headEnd/>
            <a:tailEnd/>
          </a:ln>
        </p:spPr>
      </p:sp>
      <p:sp>
        <p:nvSpPr>
          <p:cNvPr id="82946" name="Rectangle 2"/>
          <p:cNvSpPr txBox="1">
            <a:spLocks noGrp="1" noChangeArrowheads="1"/>
          </p:cNvSpPr>
          <p:nvPr>
            <p:ph type="body" idx="1"/>
          </p:nvPr>
        </p:nvSpPr>
        <p:spPr bwMode="auto">
          <a:xfrm>
            <a:off x="1095799" y="5116314"/>
            <a:ext cx="6026891" cy="4847035"/>
          </a:xfrm>
          <a:prstGeom prst="rect">
            <a:avLst/>
          </a:prstGeom>
          <a:noFill/>
          <a:ln cap="flat">
            <a:round/>
            <a:headEnd/>
            <a:tailEnd/>
          </a:ln>
        </p:spPr>
        <p:txBody>
          <a:bodyPr wrap="none" anchor="ct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xfrm>
            <a:off x="4655241" y="10230759"/>
            <a:ext cx="3561345" cy="538559"/>
          </a:xfrm>
          <a:prstGeom prst="rect">
            <a:avLst/>
          </a:prstGeom>
          <a:ln/>
        </p:spPr>
        <p:txBody>
          <a:bodyPr lIns="108512" tIns="54256" rIns="108512" bIns="54256"/>
          <a:lstStyle/>
          <a:p>
            <a:fld id="{FCA15A2A-13D2-4A87-B048-9ECD6B5EFB83}" type="slidenum">
              <a:rPr lang="en-US"/>
              <a:pPr/>
              <a:t>11</a:t>
            </a:fld>
            <a:endParaRPr lang="en-US"/>
          </a:p>
        </p:txBody>
      </p:sp>
      <p:sp>
        <p:nvSpPr>
          <p:cNvPr id="86017" name="Rectangle 1"/>
          <p:cNvSpPr txBox="1">
            <a:spLocks noGrp="1" noRot="1" noChangeAspect="1" noChangeArrowheads="1"/>
          </p:cNvSpPr>
          <p:nvPr>
            <p:ph type="sldImg"/>
          </p:nvPr>
        </p:nvSpPr>
        <p:spPr bwMode="auto">
          <a:xfrm>
            <a:off x="1371651" y="807840"/>
            <a:ext cx="5477089" cy="4037326"/>
          </a:xfrm>
          <a:prstGeom prst="rect">
            <a:avLst/>
          </a:prstGeom>
          <a:solidFill>
            <a:srgbClr val="FFFFFF"/>
          </a:solidFill>
          <a:ln>
            <a:solidFill>
              <a:srgbClr val="000000"/>
            </a:solidFill>
            <a:miter lim="800000"/>
            <a:headEnd/>
            <a:tailEnd/>
          </a:ln>
        </p:spPr>
      </p:sp>
      <p:sp>
        <p:nvSpPr>
          <p:cNvPr id="86018" name="Rectangle 2"/>
          <p:cNvSpPr txBox="1">
            <a:spLocks noGrp="1" noChangeArrowheads="1"/>
          </p:cNvSpPr>
          <p:nvPr>
            <p:ph type="body" idx="1"/>
          </p:nvPr>
        </p:nvSpPr>
        <p:spPr bwMode="auto">
          <a:xfrm>
            <a:off x="821849" y="5114445"/>
            <a:ext cx="6574790" cy="4848904"/>
          </a:xfrm>
          <a:prstGeom prst="rect">
            <a:avLst/>
          </a:prstGeom>
          <a:noFill/>
          <a:ln cap="flat">
            <a:round/>
            <a:headEnd/>
            <a:tailEnd/>
          </a:ln>
        </p:spPr>
        <p:txBody>
          <a:bodyPr wrap="none" anchor="ct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xfrm>
            <a:off x="4655241" y="10230759"/>
            <a:ext cx="3561345" cy="538559"/>
          </a:xfrm>
          <a:prstGeom prst="rect">
            <a:avLst/>
          </a:prstGeom>
          <a:ln/>
        </p:spPr>
        <p:txBody>
          <a:bodyPr lIns="108512" tIns="54256" rIns="108512" bIns="54256"/>
          <a:lstStyle/>
          <a:p>
            <a:fld id="{C4664B84-2CAF-4F36-904C-55855050B6A4}" type="slidenum">
              <a:rPr lang="en-US"/>
              <a:pPr/>
              <a:t>12</a:t>
            </a:fld>
            <a:endParaRPr lang="en-US"/>
          </a:p>
        </p:txBody>
      </p:sp>
      <p:sp>
        <p:nvSpPr>
          <p:cNvPr id="87041" name="Rectangle 1"/>
          <p:cNvSpPr txBox="1">
            <a:spLocks noGrp="1" noRot="1" noChangeAspect="1" noChangeArrowheads="1"/>
          </p:cNvSpPr>
          <p:nvPr>
            <p:ph type="sldImg"/>
          </p:nvPr>
        </p:nvSpPr>
        <p:spPr bwMode="auto">
          <a:xfrm>
            <a:off x="1371651" y="807840"/>
            <a:ext cx="5477089" cy="4037326"/>
          </a:xfrm>
          <a:prstGeom prst="rect">
            <a:avLst/>
          </a:prstGeom>
          <a:solidFill>
            <a:srgbClr val="FFFFFF"/>
          </a:solidFill>
          <a:ln>
            <a:solidFill>
              <a:srgbClr val="000000"/>
            </a:solidFill>
            <a:miter lim="800000"/>
            <a:headEnd/>
            <a:tailEnd/>
          </a:ln>
        </p:spPr>
      </p:sp>
      <p:sp>
        <p:nvSpPr>
          <p:cNvPr id="87042" name="Rectangle 2"/>
          <p:cNvSpPr txBox="1">
            <a:spLocks noGrp="1" noChangeArrowheads="1"/>
          </p:cNvSpPr>
          <p:nvPr>
            <p:ph type="body" idx="1"/>
          </p:nvPr>
        </p:nvSpPr>
        <p:spPr bwMode="auto">
          <a:xfrm>
            <a:off x="821849" y="5114445"/>
            <a:ext cx="6574790" cy="4848904"/>
          </a:xfrm>
          <a:prstGeom prst="rect">
            <a:avLst/>
          </a:prstGeom>
          <a:noFill/>
          <a:ln cap="flat">
            <a:round/>
            <a:headEnd/>
            <a:tailEnd/>
          </a:ln>
        </p:spPr>
        <p:txBody>
          <a:bodyPr wrap="none" anchor="ct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xfrm>
            <a:off x="4655241" y="10230759"/>
            <a:ext cx="3561345" cy="538559"/>
          </a:xfrm>
          <a:prstGeom prst="rect">
            <a:avLst/>
          </a:prstGeom>
          <a:ln/>
        </p:spPr>
        <p:txBody>
          <a:bodyPr lIns="108512" tIns="54256" rIns="108512" bIns="54256"/>
          <a:lstStyle/>
          <a:p>
            <a:fld id="{7D8CD253-5DAC-4F54-84F2-712C9B082833}" type="slidenum">
              <a:rPr lang="en-US"/>
              <a:pPr/>
              <a:t>13</a:t>
            </a:fld>
            <a:endParaRPr lang="en-US"/>
          </a:p>
        </p:txBody>
      </p:sp>
      <p:sp>
        <p:nvSpPr>
          <p:cNvPr id="88065" name="Rectangle 1"/>
          <p:cNvSpPr txBox="1">
            <a:spLocks noGrp="1" noRot="1" noChangeAspect="1" noChangeArrowheads="1"/>
          </p:cNvSpPr>
          <p:nvPr>
            <p:ph type="sldImg"/>
          </p:nvPr>
        </p:nvSpPr>
        <p:spPr bwMode="auto">
          <a:xfrm>
            <a:off x="1419225" y="808038"/>
            <a:ext cx="5381625" cy="4037012"/>
          </a:xfrm>
          <a:prstGeom prst="rect">
            <a:avLst/>
          </a:prstGeom>
          <a:solidFill>
            <a:srgbClr val="FFFFFF"/>
          </a:solidFill>
          <a:ln>
            <a:solidFill>
              <a:srgbClr val="000000"/>
            </a:solidFill>
            <a:miter lim="800000"/>
            <a:headEnd/>
            <a:tailEnd/>
          </a:ln>
        </p:spPr>
      </p:sp>
      <p:sp>
        <p:nvSpPr>
          <p:cNvPr id="88066" name="Rectangle 2"/>
          <p:cNvSpPr txBox="1">
            <a:spLocks noGrp="1" noChangeArrowheads="1"/>
          </p:cNvSpPr>
          <p:nvPr>
            <p:ph type="body" idx="1"/>
          </p:nvPr>
        </p:nvSpPr>
        <p:spPr bwMode="auto">
          <a:xfrm>
            <a:off x="821849" y="5114445"/>
            <a:ext cx="6574790" cy="4848904"/>
          </a:xfrm>
          <a:prstGeom prst="rect">
            <a:avLst/>
          </a:prstGeom>
          <a:noFill/>
          <a:ln cap="flat">
            <a:round/>
            <a:headEnd/>
            <a:tailEnd/>
          </a:ln>
        </p:spPr>
        <p:txBody>
          <a:bodyPr wrap="none" anchor="ct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 name="Rectangle 7"/>
          <p:cNvSpPr>
            <a:spLocks noGrp="1" noChangeArrowheads="1"/>
          </p:cNvSpPr>
          <p:nvPr>
            <p:ph type="sldNum"/>
          </p:nvPr>
        </p:nvSpPr>
        <p:spPr>
          <a:xfrm>
            <a:off x="4655241" y="10230759"/>
            <a:ext cx="3561345" cy="538559"/>
          </a:xfrm>
          <a:prstGeom prst="rect">
            <a:avLst/>
          </a:prstGeom>
          <a:ln/>
        </p:spPr>
        <p:txBody>
          <a:bodyPr lIns="108512" tIns="54256" rIns="108512" bIns="54256"/>
          <a:lstStyle/>
          <a:p>
            <a:fld id="{13FB6FBB-E3A8-4059-9DA8-284345B56B32}" type="slidenum">
              <a:rPr lang="en-US"/>
              <a:pPr/>
              <a:t>14</a:t>
            </a:fld>
            <a:endParaRPr lang="en-US"/>
          </a:p>
        </p:txBody>
      </p:sp>
      <p:sp>
        <p:nvSpPr>
          <p:cNvPr id="91137" name="Text Box 1"/>
          <p:cNvSpPr txBox="1">
            <a:spLocks noChangeArrowheads="1"/>
          </p:cNvSpPr>
          <p:nvPr/>
        </p:nvSpPr>
        <p:spPr bwMode="auto">
          <a:xfrm>
            <a:off x="4655241" y="10230759"/>
            <a:ext cx="3561345" cy="538559"/>
          </a:xfrm>
          <a:prstGeom prst="rect">
            <a:avLst/>
          </a:prstGeom>
          <a:noFill/>
          <a:ln w="9525" cap="flat">
            <a:noFill/>
            <a:round/>
            <a:headEnd/>
            <a:tailEnd/>
          </a:ln>
          <a:effectLst/>
        </p:spPr>
        <p:txBody>
          <a:bodyPr lIns="106803" tIns="53402" rIns="106803" bIns="53402" anchor="b"/>
          <a:lstStyle/>
          <a:p>
            <a:pPr algn="r">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fld id="{A2D7A133-4B5F-4E17-9E3E-B0073E00D31C}" type="slidenum">
              <a:rPr lang="en-US" sz="1400">
                <a:solidFill>
                  <a:srgbClr val="000000"/>
                </a:solidFill>
                <a:ea typeface="宋体" charset="-122"/>
              </a:rPr>
              <a:pPr algn="r">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t>14</a:t>
            </a:fld>
            <a:endParaRPr lang="en-US" sz="1400" dirty="0">
              <a:solidFill>
                <a:srgbClr val="000000"/>
              </a:solidFill>
              <a:ea typeface="宋体" charset="-122"/>
            </a:endParaRPr>
          </a:p>
        </p:txBody>
      </p:sp>
      <p:sp>
        <p:nvSpPr>
          <p:cNvPr id="91138" name="Text Box 2"/>
          <p:cNvSpPr txBox="1">
            <a:spLocks noChangeArrowheads="1"/>
          </p:cNvSpPr>
          <p:nvPr/>
        </p:nvSpPr>
        <p:spPr bwMode="auto">
          <a:xfrm>
            <a:off x="0" y="10230759"/>
            <a:ext cx="3561345" cy="538559"/>
          </a:xfrm>
          <a:prstGeom prst="rect">
            <a:avLst/>
          </a:prstGeom>
          <a:noFill/>
          <a:ln w="9525" cap="flat">
            <a:noFill/>
            <a:round/>
            <a:headEnd/>
            <a:tailEnd/>
          </a:ln>
          <a:effectLst/>
        </p:spPr>
        <p:txBody>
          <a:bodyPr lIns="106803" tIns="53402" rIns="106803" bIns="53402" anchor="b"/>
          <a:lstStyle/>
          <a:p>
            <a:pPr>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endParaRPr lang="en-US" sz="1400" dirty="0">
              <a:solidFill>
                <a:srgbClr val="000000"/>
              </a:solidFill>
              <a:ea typeface="宋体" charset="-122"/>
            </a:endParaRPr>
          </a:p>
        </p:txBody>
      </p:sp>
      <p:sp>
        <p:nvSpPr>
          <p:cNvPr id="91139" name="Text Box 3"/>
          <p:cNvSpPr txBox="1">
            <a:spLocks noChangeArrowheads="1"/>
          </p:cNvSpPr>
          <p:nvPr/>
        </p:nvSpPr>
        <p:spPr bwMode="auto">
          <a:xfrm>
            <a:off x="0" y="0"/>
            <a:ext cx="3561345" cy="538559"/>
          </a:xfrm>
          <a:prstGeom prst="rect">
            <a:avLst/>
          </a:prstGeom>
          <a:noFill/>
          <a:ln w="9525" cap="flat">
            <a:noFill/>
            <a:round/>
            <a:headEnd/>
            <a:tailEnd/>
          </a:ln>
          <a:effectLst/>
        </p:spPr>
        <p:txBody>
          <a:bodyPr lIns="106803" tIns="53402" rIns="106803" bIns="53402"/>
          <a:lstStyle/>
          <a:p>
            <a:pPr>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endParaRPr lang="en-US" sz="1400" dirty="0">
              <a:solidFill>
                <a:srgbClr val="000000"/>
              </a:solidFill>
              <a:ea typeface="宋体" charset="-122"/>
            </a:endParaRPr>
          </a:p>
        </p:txBody>
      </p:sp>
      <p:sp>
        <p:nvSpPr>
          <p:cNvPr id="91140" name="Text Box 4"/>
          <p:cNvSpPr txBox="1">
            <a:spLocks noChangeArrowheads="1"/>
          </p:cNvSpPr>
          <p:nvPr/>
        </p:nvSpPr>
        <p:spPr bwMode="auto">
          <a:xfrm>
            <a:off x="4655241" y="0"/>
            <a:ext cx="3561345" cy="538559"/>
          </a:xfrm>
          <a:prstGeom prst="rect">
            <a:avLst/>
          </a:prstGeom>
          <a:noFill/>
          <a:ln w="9525" cap="flat">
            <a:noFill/>
            <a:round/>
            <a:headEnd/>
            <a:tailEnd/>
          </a:ln>
          <a:effectLst/>
        </p:spPr>
        <p:txBody>
          <a:bodyPr lIns="106803" tIns="53402" rIns="106803" bIns="53402"/>
          <a:lstStyle/>
          <a:p>
            <a:pPr algn="r">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endParaRPr lang="en-US" sz="1400" dirty="0">
              <a:solidFill>
                <a:srgbClr val="000000"/>
              </a:solidFill>
              <a:ea typeface="宋体" charset="-122"/>
            </a:endParaRPr>
          </a:p>
        </p:txBody>
      </p:sp>
      <p:sp>
        <p:nvSpPr>
          <p:cNvPr id="91141" name="Rectangle 5"/>
          <p:cNvSpPr>
            <a:spLocks noChangeArrowheads="1"/>
          </p:cNvSpPr>
          <p:nvPr/>
        </p:nvSpPr>
        <p:spPr bwMode="auto">
          <a:xfrm>
            <a:off x="4674266" y="5611"/>
            <a:ext cx="3582271" cy="504899"/>
          </a:xfrm>
          <a:prstGeom prst="rect">
            <a:avLst/>
          </a:prstGeom>
          <a:noFill/>
          <a:ln w="9525" cap="flat">
            <a:noFill/>
            <a:round/>
            <a:headEnd/>
            <a:tailEnd/>
          </a:ln>
          <a:effectLst/>
        </p:spPr>
        <p:txBody>
          <a:bodyPr wrap="none" lIns="108512" tIns="54256" rIns="108512" bIns="54256" anchor="ctr"/>
          <a:lstStyle/>
          <a:p>
            <a:endParaRPr lang="zh-CN" altLang="en-US"/>
          </a:p>
        </p:txBody>
      </p:sp>
      <p:sp>
        <p:nvSpPr>
          <p:cNvPr id="91142" name="Rectangle 6"/>
          <p:cNvSpPr>
            <a:spLocks noChangeArrowheads="1"/>
          </p:cNvSpPr>
          <p:nvPr/>
        </p:nvSpPr>
        <p:spPr bwMode="auto">
          <a:xfrm>
            <a:off x="4674266" y="10258809"/>
            <a:ext cx="3582271" cy="504899"/>
          </a:xfrm>
          <a:prstGeom prst="rect">
            <a:avLst/>
          </a:prstGeom>
          <a:noFill/>
          <a:ln w="9525" cap="flat">
            <a:noFill/>
            <a:round/>
            <a:headEnd/>
            <a:tailEnd/>
          </a:ln>
          <a:effectLst/>
        </p:spPr>
        <p:txBody>
          <a:bodyPr lIns="22642" tIns="0" rIns="22642" bIns="0" anchor="b"/>
          <a:lstStyle/>
          <a:p>
            <a:pPr algn="r">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r>
              <a:rPr lang="en-US" sz="1200" i="1" dirty="0">
                <a:solidFill>
                  <a:srgbClr val="000000"/>
                </a:solidFill>
                <a:ea typeface="宋体" charset="-122"/>
              </a:rPr>
              <a:t>4</a:t>
            </a:r>
          </a:p>
        </p:txBody>
      </p:sp>
      <p:sp>
        <p:nvSpPr>
          <p:cNvPr id="91143" name="Rectangle 7"/>
          <p:cNvSpPr>
            <a:spLocks noChangeArrowheads="1"/>
          </p:cNvSpPr>
          <p:nvPr/>
        </p:nvSpPr>
        <p:spPr bwMode="auto">
          <a:xfrm>
            <a:off x="-38048" y="10258809"/>
            <a:ext cx="3580369" cy="504899"/>
          </a:xfrm>
          <a:prstGeom prst="rect">
            <a:avLst/>
          </a:prstGeom>
          <a:noFill/>
          <a:ln w="9525" cap="flat">
            <a:noFill/>
            <a:round/>
            <a:headEnd/>
            <a:tailEnd/>
          </a:ln>
          <a:effectLst/>
        </p:spPr>
        <p:txBody>
          <a:bodyPr wrap="none" lIns="108512" tIns="54256" rIns="108512" bIns="54256" anchor="ctr"/>
          <a:lstStyle/>
          <a:p>
            <a:endParaRPr lang="zh-CN" altLang="en-US"/>
          </a:p>
        </p:txBody>
      </p:sp>
      <p:sp>
        <p:nvSpPr>
          <p:cNvPr id="91144" name="Rectangle 8"/>
          <p:cNvSpPr>
            <a:spLocks noChangeArrowheads="1"/>
          </p:cNvSpPr>
          <p:nvPr/>
        </p:nvSpPr>
        <p:spPr bwMode="auto">
          <a:xfrm>
            <a:off x="-38048" y="5611"/>
            <a:ext cx="3580369" cy="504899"/>
          </a:xfrm>
          <a:prstGeom prst="rect">
            <a:avLst/>
          </a:prstGeom>
          <a:noFill/>
          <a:ln w="9525" cap="flat">
            <a:noFill/>
            <a:round/>
            <a:headEnd/>
            <a:tailEnd/>
          </a:ln>
          <a:effectLst/>
        </p:spPr>
        <p:txBody>
          <a:bodyPr wrap="none" lIns="108512" tIns="54256" rIns="108512" bIns="54256" anchor="ctr"/>
          <a:lstStyle/>
          <a:p>
            <a:endParaRPr lang="zh-CN" altLang="en-US"/>
          </a:p>
        </p:txBody>
      </p:sp>
      <p:sp>
        <p:nvSpPr>
          <p:cNvPr id="91145" name="Text Box 9"/>
          <p:cNvSpPr txBox="1">
            <a:spLocks noChangeArrowheads="1"/>
          </p:cNvSpPr>
          <p:nvPr/>
        </p:nvSpPr>
        <p:spPr bwMode="auto">
          <a:xfrm>
            <a:off x="1095799" y="5112575"/>
            <a:ext cx="6024989" cy="4850775"/>
          </a:xfrm>
          <a:prstGeom prst="rect">
            <a:avLst/>
          </a:prstGeom>
          <a:noFill/>
          <a:ln w="9525" cap="flat">
            <a:noFill/>
            <a:round/>
            <a:headEnd/>
            <a:tailEnd/>
          </a:ln>
          <a:effectLst/>
        </p:spPr>
        <p:txBody>
          <a:bodyPr lIns="109366" tIns="54683" rIns="109366" bIns="54683"/>
          <a:lstStyle/>
          <a:p>
            <a:pPr>
              <a:spcBef>
                <a:spcPts val="534"/>
              </a:spcBef>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endParaRPr lang="en-US" sz="1400" dirty="0">
              <a:solidFill>
                <a:srgbClr val="000000"/>
              </a:solidFill>
              <a:ea typeface="宋体" charset="-122"/>
            </a:endParaRPr>
          </a:p>
          <a:p>
            <a:pPr>
              <a:spcBef>
                <a:spcPts val="534"/>
              </a:spcBef>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r>
              <a:rPr lang="en-US" sz="1400" dirty="0">
                <a:solidFill>
                  <a:srgbClr val="000000"/>
                </a:solidFill>
                <a:ea typeface="宋体" charset="-122"/>
              </a:rPr>
              <a:t>Real-time systems generally consist of independently schedulable threads of control called tasks. Here the term task does not necessarily mean an </a:t>
            </a:r>
            <a:r>
              <a:rPr lang="en-US" sz="1400" dirty="0" err="1">
                <a:solidFill>
                  <a:srgbClr val="000000"/>
                </a:solidFill>
                <a:ea typeface="宋体" charset="-122"/>
              </a:rPr>
              <a:t>Ada</a:t>
            </a:r>
            <a:r>
              <a:rPr lang="en-US" sz="1400" dirty="0">
                <a:solidFill>
                  <a:srgbClr val="000000"/>
                </a:solidFill>
                <a:ea typeface="宋体" charset="-122"/>
              </a:rPr>
              <a:t> task; rather, a schedulable unit of processing, like a process or thread.</a:t>
            </a:r>
          </a:p>
          <a:p>
            <a:pPr>
              <a:spcBef>
                <a:spcPts val="534"/>
              </a:spcBef>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r>
              <a:rPr lang="en-US" sz="1400" dirty="0">
                <a:solidFill>
                  <a:srgbClr val="000000"/>
                </a:solidFill>
                <a:ea typeface="宋体" charset="-122"/>
              </a:rPr>
              <a:t>Tasks may be periodic or </a:t>
            </a:r>
            <a:r>
              <a:rPr lang="en-US" sz="1400" dirty="0" err="1">
                <a:solidFill>
                  <a:srgbClr val="000000"/>
                </a:solidFill>
                <a:ea typeface="宋体" charset="-122"/>
              </a:rPr>
              <a:t>aperiodic</a:t>
            </a:r>
            <a:endParaRPr lang="en-US" sz="1400" dirty="0">
              <a:solidFill>
                <a:srgbClr val="000000"/>
              </a:solidFill>
              <a:ea typeface="宋体" charset="-122"/>
            </a:endParaRPr>
          </a:p>
          <a:p>
            <a:pPr>
              <a:spcBef>
                <a:spcPts val="534"/>
              </a:spcBef>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r>
              <a:rPr lang="en-US" sz="1400" dirty="0">
                <a:solidFill>
                  <a:srgbClr val="000000"/>
                </a:solidFill>
                <a:ea typeface="宋体" charset="-122"/>
              </a:rPr>
              <a:t>Periodic tasks are initiated at regular intervals.</a:t>
            </a:r>
          </a:p>
          <a:p>
            <a:pPr>
              <a:spcBef>
                <a:spcPts val="534"/>
              </a:spcBef>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r>
              <a:rPr lang="en-US" sz="1400" dirty="0" err="1">
                <a:solidFill>
                  <a:srgbClr val="000000"/>
                </a:solidFill>
                <a:ea typeface="宋体" charset="-122"/>
              </a:rPr>
              <a:t>Aperiodic</a:t>
            </a:r>
            <a:r>
              <a:rPr lang="en-US" sz="1400" dirty="0">
                <a:solidFill>
                  <a:srgbClr val="000000"/>
                </a:solidFill>
                <a:ea typeface="宋体" charset="-122"/>
              </a:rPr>
              <a:t> tasks are initiated at irregular intervals.</a:t>
            </a:r>
          </a:p>
          <a:p>
            <a:pPr>
              <a:spcBef>
                <a:spcPts val="534"/>
              </a:spcBef>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r>
              <a:rPr lang="en-US" sz="1400" dirty="0">
                <a:solidFill>
                  <a:srgbClr val="000000"/>
                </a:solidFill>
                <a:ea typeface="宋体" charset="-122"/>
              </a:rPr>
              <a:t>Tasks have deadlines which may be hard or soft.</a:t>
            </a:r>
          </a:p>
          <a:p>
            <a:pPr>
              <a:spcBef>
                <a:spcPts val="534"/>
              </a:spcBef>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r>
              <a:rPr lang="en-US" sz="1400" dirty="0">
                <a:solidFill>
                  <a:srgbClr val="000000"/>
                </a:solidFill>
                <a:ea typeface="宋体" charset="-122"/>
              </a:rPr>
              <a:t>Failure to meet hard deadlines results in system failure.</a:t>
            </a:r>
          </a:p>
          <a:p>
            <a:pPr>
              <a:spcBef>
                <a:spcPts val="534"/>
              </a:spcBef>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r>
              <a:rPr lang="en-US" sz="1400" dirty="0">
                <a:solidFill>
                  <a:srgbClr val="000000"/>
                </a:solidFill>
                <a:ea typeface="宋体" charset="-122"/>
              </a:rPr>
              <a:t>Failure to meet soft deadlines degrades system performance.</a:t>
            </a:r>
          </a:p>
          <a:p>
            <a:pPr>
              <a:spcBef>
                <a:spcPts val="534"/>
              </a:spcBef>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r>
              <a:rPr lang="en-US" sz="1400" dirty="0">
                <a:solidFill>
                  <a:srgbClr val="000000"/>
                </a:solidFill>
                <a:ea typeface="宋体" charset="-122"/>
              </a:rPr>
              <a:t>For the purposes of this workshop, we assume:</a:t>
            </a:r>
          </a:p>
          <a:p>
            <a:pPr>
              <a:spcBef>
                <a:spcPts val="534"/>
              </a:spcBef>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r>
              <a:rPr lang="en-US" sz="1400" dirty="0">
                <a:solidFill>
                  <a:srgbClr val="000000"/>
                </a:solidFill>
                <a:ea typeface="宋体" charset="-122"/>
              </a:rPr>
              <a:t>Deadline for periodic task is hard (either at or before end of period).</a:t>
            </a:r>
          </a:p>
          <a:p>
            <a:pPr>
              <a:spcBef>
                <a:spcPts val="534"/>
              </a:spcBef>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r>
              <a:rPr lang="en-US" sz="1400" dirty="0">
                <a:solidFill>
                  <a:srgbClr val="000000"/>
                </a:solidFill>
                <a:ea typeface="宋体" charset="-122"/>
              </a:rPr>
              <a:t>Deadline for </a:t>
            </a:r>
            <a:r>
              <a:rPr lang="en-US" sz="1400" dirty="0" err="1">
                <a:solidFill>
                  <a:srgbClr val="000000"/>
                </a:solidFill>
                <a:ea typeface="宋体" charset="-122"/>
              </a:rPr>
              <a:t>aperiodic</a:t>
            </a:r>
            <a:r>
              <a:rPr lang="en-US" sz="1400" dirty="0">
                <a:solidFill>
                  <a:srgbClr val="000000"/>
                </a:solidFill>
                <a:ea typeface="宋体" charset="-122"/>
              </a:rPr>
              <a:t> task may be hard or soft.</a:t>
            </a:r>
          </a:p>
          <a:p>
            <a:pPr>
              <a:spcBef>
                <a:spcPts val="534"/>
              </a:spcBef>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r>
              <a:rPr lang="en-US" sz="1400" dirty="0">
                <a:solidFill>
                  <a:srgbClr val="000000"/>
                </a:solidFill>
                <a:ea typeface="宋体" charset="-122"/>
              </a:rPr>
              <a:t>Some investigators further categorize tasks as being critical or non-critical. Failure of a critical task to meet a hard deadline (if one exists) is considered catastrophic</a:t>
            </a:r>
          </a:p>
        </p:txBody>
      </p:sp>
      <p:sp>
        <p:nvSpPr>
          <p:cNvPr id="91146" name="Rectangle 10"/>
          <p:cNvSpPr txBox="1">
            <a:spLocks noGrp="1" noRot="1" noChangeAspect="1" noChangeArrowheads="1"/>
          </p:cNvSpPr>
          <p:nvPr>
            <p:ph type="sldImg"/>
          </p:nvPr>
        </p:nvSpPr>
        <p:spPr bwMode="auto">
          <a:xfrm>
            <a:off x="1727200" y="995363"/>
            <a:ext cx="4765675" cy="3575050"/>
          </a:xfrm>
          <a:prstGeom prst="rect">
            <a:avLst/>
          </a:prstGeom>
          <a:solidFill>
            <a:srgbClr val="FFFFFF"/>
          </a:solidFill>
          <a:ln>
            <a:solidFill>
              <a:srgbClr val="000000"/>
            </a:solidFill>
            <a:miter lim="800000"/>
            <a:headEnd/>
            <a:tailEn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xfrm>
            <a:off x="4655241" y="10230759"/>
            <a:ext cx="3561345" cy="538559"/>
          </a:xfrm>
          <a:prstGeom prst="rect">
            <a:avLst/>
          </a:prstGeom>
          <a:ln/>
        </p:spPr>
        <p:txBody>
          <a:bodyPr lIns="108512" tIns="54256" rIns="108512" bIns="54256"/>
          <a:lstStyle/>
          <a:p>
            <a:fld id="{079E1ABB-3997-4BC6-9555-FD644CBFC0BD}" type="slidenum">
              <a:rPr lang="en-US"/>
              <a:pPr/>
              <a:t>15</a:t>
            </a:fld>
            <a:endParaRPr lang="en-US"/>
          </a:p>
        </p:txBody>
      </p:sp>
      <p:sp>
        <p:nvSpPr>
          <p:cNvPr id="92161" name="Rectangle 1"/>
          <p:cNvSpPr txBox="1">
            <a:spLocks noGrp="1" noRot="1" noChangeAspect="1" noChangeArrowheads="1"/>
          </p:cNvSpPr>
          <p:nvPr>
            <p:ph type="sldImg"/>
          </p:nvPr>
        </p:nvSpPr>
        <p:spPr bwMode="auto">
          <a:xfrm>
            <a:off x="1419225" y="808038"/>
            <a:ext cx="5381625" cy="4037012"/>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821849" y="5114445"/>
            <a:ext cx="6574790" cy="4848904"/>
          </a:xfrm>
          <a:prstGeom prst="rect">
            <a:avLst/>
          </a:prstGeom>
          <a:noFill/>
          <a:ln cap="flat">
            <a:round/>
            <a:headEnd/>
            <a:tailEnd/>
          </a:ln>
        </p:spPr>
        <p:txBody>
          <a:bodyPr wrap="none" anchor="ct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 name="Rectangle 7"/>
          <p:cNvSpPr>
            <a:spLocks noGrp="1" noChangeArrowheads="1"/>
          </p:cNvSpPr>
          <p:nvPr>
            <p:ph type="sldNum"/>
          </p:nvPr>
        </p:nvSpPr>
        <p:spPr>
          <a:xfrm>
            <a:off x="4655241" y="10230759"/>
            <a:ext cx="3561345" cy="538559"/>
          </a:xfrm>
          <a:prstGeom prst="rect">
            <a:avLst/>
          </a:prstGeom>
          <a:ln/>
        </p:spPr>
        <p:txBody>
          <a:bodyPr lIns="108512" tIns="54256" rIns="108512" bIns="54256"/>
          <a:lstStyle/>
          <a:p>
            <a:fld id="{06E882C2-48E2-4A07-AC0D-85B213334BC5}" type="slidenum">
              <a:rPr lang="en-US"/>
              <a:pPr/>
              <a:t>16</a:t>
            </a:fld>
            <a:endParaRPr lang="en-US"/>
          </a:p>
        </p:txBody>
      </p:sp>
      <p:sp>
        <p:nvSpPr>
          <p:cNvPr id="93185" name="Text Box 1"/>
          <p:cNvSpPr txBox="1">
            <a:spLocks noChangeArrowheads="1"/>
          </p:cNvSpPr>
          <p:nvPr/>
        </p:nvSpPr>
        <p:spPr bwMode="auto">
          <a:xfrm>
            <a:off x="4655241" y="10230759"/>
            <a:ext cx="3561345" cy="538559"/>
          </a:xfrm>
          <a:prstGeom prst="rect">
            <a:avLst/>
          </a:prstGeom>
          <a:noFill/>
          <a:ln w="9525" cap="flat">
            <a:noFill/>
            <a:round/>
            <a:headEnd/>
            <a:tailEnd/>
          </a:ln>
          <a:effectLst/>
        </p:spPr>
        <p:txBody>
          <a:bodyPr lIns="106803" tIns="53402" rIns="106803" bIns="53402" anchor="b"/>
          <a:lstStyle/>
          <a:p>
            <a:pPr algn="r">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fld id="{7D1F9AF6-E0FB-4653-8686-3AE2335F558A}" type="slidenum">
              <a:rPr lang="en-US" sz="1400">
                <a:solidFill>
                  <a:srgbClr val="000000"/>
                </a:solidFill>
                <a:ea typeface="宋体" charset="-122"/>
              </a:rPr>
              <a:pPr algn="r">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t>16</a:t>
            </a:fld>
            <a:endParaRPr lang="en-US" sz="1400" dirty="0">
              <a:solidFill>
                <a:srgbClr val="000000"/>
              </a:solidFill>
              <a:ea typeface="宋体" charset="-122"/>
            </a:endParaRPr>
          </a:p>
        </p:txBody>
      </p:sp>
      <p:sp>
        <p:nvSpPr>
          <p:cNvPr id="93186" name="Text Box 2"/>
          <p:cNvSpPr txBox="1">
            <a:spLocks noChangeArrowheads="1"/>
          </p:cNvSpPr>
          <p:nvPr/>
        </p:nvSpPr>
        <p:spPr bwMode="auto">
          <a:xfrm>
            <a:off x="0" y="10230759"/>
            <a:ext cx="3561345" cy="538559"/>
          </a:xfrm>
          <a:prstGeom prst="rect">
            <a:avLst/>
          </a:prstGeom>
          <a:noFill/>
          <a:ln w="9525" cap="flat">
            <a:noFill/>
            <a:round/>
            <a:headEnd/>
            <a:tailEnd/>
          </a:ln>
          <a:effectLst/>
        </p:spPr>
        <p:txBody>
          <a:bodyPr lIns="106803" tIns="53402" rIns="106803" bIns="53402" anchor="b"/>
          <a:lstStyle/>
          <a:p>
            <a:pPr>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endParaRPr lang="en-US" sz="1400" dirty="0">
              <a:solidFill>
                <a:srgbClr val="000000"/>
              </a:solidFill>
              <a:ea typeface="宋体" charset="-122"/>
            </a:endParaRPr>
          </a:p>
        </p:txBody>
      </p:sp>
      <p:sp>
        <p:nvSpPr>
          <p:cNvPr id="93187" name="Text Box 3"/>
          <p:cNvSpPr txBox="1">
            <a:spLocks noChangeArrowheads="1"/>
          </p:cNvSpPr>
          <p:nvPr/>
        </p:nvSpPr>
        <p:spPr bwMode="auto">
          <a:xfrm>
            <a:off x="0" y="0"/>
            <a:ext cx="3561345" cy="538559"/>
          </a:xfrm>
          <a:prstGeom prst="rect">
            <a:avLst/>
          </a:prstGeom>
          <a:noFill/>
          <a:ln w="9525" cap="flat">
            <a:noFill/>
            <a:round/>
            <a:headEnd/>
            <a:tailEnd/>
          </a:ln>
          <a:effectLst/>
        </p:spPr>
        <p:txBody>
          <a:bodyPr lIns="106803" tIns="53402" rIns="106803" bIns="53402"/>
          <a:lstStyle/>
          <a:p>
            <a:pPr>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endParaRPr lang="en-US" sz="1400" dirty="0">
              <a:solidFill>
                <a:srgbClr val="000000"/>
              </a:solidFill>
              <a:ea typeface="宋体" charset="-122"/>
            </a:endParaRPr>
          </a:p>
        </p:txBody>
      </p:sp>
      <p:sp>
        <p:nvSpPr>
          <p:cNvPr id="93188" name="Text Box 4"/>
          <p:cNvSpPr txBox="1">
            <a:spLocks noChangeArrowheads="1"/>
          </p:cNvSpPr>
          <p:nvPr/>
        </p:nvSpPr>
        <p:spPr bwMode="auto">
          <a:xfrm>
            <a:off x="4655241" y="0"/>
            <a:ext cx="3561345" cy="538559"/>
          </a:xfrm>
          <a:prstGeom prst="rect">
            <a:avLst/>
          </a:prstGeom>
          <a:noFill/>
          <a:ln w="9525" cap="flat">
            <a:noFill/>
            <a:round/>
            <a:headEnd/>
            <a:tailEnd/>
          </a:ln>
          <a:effectLst/>
        </p:spPr>
        <p:txBody>
          <a:bodyPr lIns="106803" tIns="53402" rIns="106803" bIns="53402"/>
          <a:lstStyle/>
          <a:p>
            <a:pPr algn="r">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endParaRPr lang="en-US" sz="1400" dirty="0">
              <a:solidFill>
                <a:srgbClr val="000000"/>
              </a:solidFill>
              <a:ea typeface="宋体" charset="-122"/>
            </a:endParaRPr>
          </a:p>
        </p:txBody>
      </p:sp>
      <p:sp>
        <p:nvSpPr>
          <p:cNvPr id="93189" name="Rectangle 5"/>
          <p:cNvSpPr>
            <a:spLocks noChangeArrowheads="1"/>
          </p:cNvSpPr>
          <p:nvPr/>
        </p:nvSpPr>
        <p:spPr bwMode="auto">
          <a:xfrm>
            <a:off x="4674266" y="5611"/>
            <a:ext cx="3582271" cy="504899"/>
          </a:xfrm>
          <a:prstGeom prst="rect">
            <a:avLst/>
          </a:prstGeom>
          <a:noFill/>
          <a:ln w="9525" cap="flat">
            <a:noFill/>
            <a:round/>
            <a:headEnd/>
            <a:tailEnd/>
          </a:ln>
          <a:effectLst/>
        </p:spPr>
        <p:txBody>
          <a:bodyPr wrap="none" lIns="108512" tIns="54256" rIns="108512" bIns="54256" anchor="ctr"/>
          <a:lstStyle/>
          <a:p>
            <a:endParaRPr lang="zh-CN" altLang="en-US"/>
          </a:p>
        </p:txBody>
      </p:sp>
      <p:sp>
        <p:nvSpPr>
          <p:cNvPr id="93190" name="Rectangle 6"/>
          <p:cNvSpPr>
            <a:spLocks noChangeArrowheads="1"/>
          </p:cNvSpPr>
          <p:nvPr/>
        </p:nvSpPr>
        <p:spPr bwMode="auto">
          <a:xfrm>
            <a:off x="4674266" y="10258809"/>
            <a:ext cx="3582271" cy="504899"/>
          </a:xfrm>
          <a:prstGeom prst="rect">
            <a:avLst/>
          </a:prstGeom>
          <a:noFill/>
          <a:ln w="9525" cap="flat">
            <a:noFill/>
            <a:round/>
            <a:headEnd/>
            <a:tailEnd/>
          </a:ln>
          <a:effectLst/>
        </p:spPr>
        <p:txBody>
          <a:bodyPr lIns="22642" tIns="0" rIns="22642" bIns="0" anchor="b"/>
          <a:lstStyle/>
          <a:p>
            <a:pPr algn="r">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r>
              <a:rPr lang="en-US" sz="1200" i="1" dirty="0">
                <a:solidFill>
                  <a:srgbClr val="000000"/>
                </a:solidFill>
                <a:ea typeface="宋体" charset="-122"/>
              </a:rPr>
              <a:t>6</a:t>
            </a:r>
          </a:p>
        </p:txBody>
      </p:sp>
      <p:sp>
        <p:nvSpPr>
          <p:cNvPr id="93191" name="Rectangle 7"/>
          <p:cNvSpPr>
            <a:spLocks noChangeArrowheads="1"/>
          </p:cNvSpPr>
          <p:nvPr/>
        </p:nvSpPr>
        <p:spPr bwMode="auto">
          <a:xfrm>
            <a:off x="-38048" y="10258809"/>
            <a:ext cx="3580369" cy="504899"/>
          </a:xfrm>
          <a:prstGeom prst="rect">
            <a:avLst/>
          </a:prstGeom>
          <a:noFill/>
          <a:ln w="9525" cap="flat">
            <a:noFill/>
            <a:round/>
            <a:headEnd/>
            <a:tailEnd/>
          </a:ln>
          <a:effectLst/>
        </p:spPr>
        <p:txBody>
          <a:bodyPr wrap="none" lIns="108512" tIns="54256" rIns="108512" bIns="54256" anchor="ctr"/>
          <a:lstStyle/>
          <a:p>
            <a:endParaRPr lang="zh-CN" altLang="en-US"/>
          </a:p>
        </p:txBody>
      </p:sp>
      <p:sp>
        <p:nvSpPr>
          <p:cNvPr id="93192" name="Rectangle 8"/>
          <p:cNvSpPr>
            <a:spLocks noChangeArrowheads="1"/>
          </p:cNvSpPr>
          <p:nvPr/>
        </p:nvSpPr>
        <p:spPr bwMode="auto">
          <a:xfrm>
            <a:off x="-38048" y="5611"/>
            <a:ext cx="3580369" cy="504899"/>
          </a:xfrm>
          <a:prstGeom prst="rect">
            <a:avLst/>
          </a:prstGeom>
          <a:noFill/>
          <a:ln w="9525" cap="flat">
            <a:noFill/>
            <a:round/>
            <a:headEnd/>
            <a:tailEnd/>
          </a:ln>
          <a:effectLst/>
        </p:spPr>
        <p:txBody>
          <a:bodyPr wrap="none" lIns="108512" tIns="54256" rIns="108512" bIns="54256" anchor="ctr"/>
          <a:lstStyle/>
          <a:p>
            <a:endParaRPr lang="zh-CN" altLang="en-US"/>
          </a:p>
        </p:txBody>
      </p:sp>
      <p:sp>
        <p:nvSpPr>
          <p:cNvPr id="93193" name="Text Box 9"/>
          <p:cNvSpPr txBox="1">
            <a:spLocks noChangeArrowheads="1"/>
          </p:cNvSpPr>
          <p:nvPr/>
        </p:nvSpPr>
        <p:spPr bwMode="auto">
          <a:xfrm>
            <a:off x="1095799" y="5112575"/>
            <a:ext cx="6024989" cy="4850775"/>
          </a:xfrm>
          <a:prstGeom prst="rect">
            <a:avLst/>
          </a:prstGeom>
          <a:noFill/>
          <a:ln w="9525" cap="flat">
            <a:noFill/>
            <a:round/>
            <a:headEnd/>
            <a:tailEnd/>
          </a:ln>
          <a:effectLst/>
        </p:spPr>
        <p:txBody>
          <a:bodyPr lIns="109366" tIns="54683" rIns="109366" bIns="54683"/>
          <a:lstStyle/>
          <a:p>
            <a:pPr>
              <a:spcBef>
                <a:spcPts val="534"/>
              </a:spcBef>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r>
              <a:rPr lang="en-US" sz="1400" dirty="0">
                <a:solidFill>
                  <a:srgbClr val="000000"/>
                </a:solidFill>
                <a:ea typeface="宋体" charset="-122"/>
              </a:rPr>
              <a:t>Real-time systems use a variety of scheduling policies.</a:t>
            </a:r>
          </a:p>
          <a:p>
            <a:pPr>
              <a:spcBef>
                <a:spcPts val="534"/>
              </a:spcBef>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r>
              <a:rPr lang="en-US" sz="1400" dirty="0">
                <a:solidFill>
                  <a:srgbClr val="000000"/>
                </a:solidFill>
                <a:ea typeface="宋体" charset="-122"/>
              </a:rPr>
              <a:t>Cyclic executive - where all work (tasks) are fit into a common period (major frame) and executed non-preemptively.</a:t>
            </a:r>
          </a:p>
          <a:p>
            <a:pPr>
              <a:spcBef>
                <a:spcPts val="534"/>
              </a:spcBef>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r>
              <a:rPr lang="en-US" sz="1400" dirty="0">
                <a:solidFill>
                  <a:srgbClr val="000000"/>
                </a:solidFill>
                <a:ea typeface="宋体" charset="-122"/>
              </a:rPr>
              <a:t>Rate monotonic - preemptive scheduling where tasks are assigned priorities based on rates, or periods.</a:t>
            </a:r>
          </a:p>
          <a:p>
            <a:pPr>
              <a:spcBef>
                <a:spcPts val="534"/>
              </a:spcBef>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r>
              <a:rPr lang="en-US" sz="1400" dirty="0">
                <a:solidFill>
                  <a:srgbClr val="000000"/>
                </a:solidFill>
                <a:ea typeface="宋体" charset="-122"/>
              </a:rPr>
              <a:t>Deadline monotonic - preemptive execution where tasks are assigned priorities based on fixed deadlines.</a:t>
            </a:r>
          </a:p>
          <a:p>
            <a:pPr>
              <a:spcBef>
                <a:spcPts val="534"/>
              </a:spcBef>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r>
              <a:rPr lang="en-US" sz="1400" dirty="0">
                <a:solidFill>
                  <a:srgbClr val="000000"/>
                </a:solidFill>
                <a:ea typeface="宋体" charset="-122"/>
              </a:rPr>
              <a:t>Earliest deadline first - preemptive scheduling, where tasks are assigned priorities dynamically, based on closeness of current deadlines.</a:t>
            </a:r>
          </a:p>
          <a:p>
            <a:pPr>
              <a:spcBef>
                <a:spcPts val="534"/>
              </a:spcBef>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r>
              <a:rPr lang="en-US" sz="1400" dirty="0">
                <a:solidFill>
                  <a:srgbClr val="000000"/>
                </a:solidFill>
                <a:ea typeface="宋体" charset="-122"/>
              </a:rPr>
              <a:t>Least laxity first - preemptive scheduling, where tasks are assigned priorities dynamically, based on the amount of slack time that remains between time needed to complete work and time to the deadline.</a:t>
            </a:r>
          </a:p>
          <a:p>
            <a:pPr>
              <a:spcBef>
                <a:spcPts val="534"/>
              </a:spcBef>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r>
              <a:rPr lang="en-US" sz="1400" dirty="0">
                <a:solidFill>
                  <a:srgbClr val="000000"/>
                </a:solidFill>
                <a:ea typeface="宋体" charset="-122"/>
              </a:rPr>
              <a:t>Criteria for real-time scheduling policies:</a:t>
            </a:r>
          </a:p>
          <a:p>
            <a:pPr>
              <a:spcBef>
                <a:spcPts val="534"/>
              </a:spcBef>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r>
              <a:rPr lang="en-US" sz="1400" dirty="0">
                <a:solidFill>
                  <a:srgbClr val="000000"/>
                </a:solidFill>
                <a:ea typeface="宋体" charset="-122"/>
              </a:rPr>
              <a:t>Achieve high utilization and still guarantee hard deadlines.</a:t>
            </a:r>
          </a:p>
          <a:p>
            <a:pPr>
              <a:spcBef>
                <a:spcPts val="534"/>
              </a:spcBef>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r>
              <a:rPr lang="en-US" sz="1400" dirty="0">
                <a:solidFill>
                  <a:srgbClr val="000000"/>
                </a:solidFill>
                <a:ea typeface="宋体" charset="-122"/>
              </a:rPr>
              <a:t>Provide fast </a:t>
            </a:r>
            <a:r>
              <a:rPr lang="en-US" sz="1400" dirty="0" err="1">
                <a:solidFill>
                  <a:srgbClr val="000000"/>
                </a:solidFill>
                <a:ea typeface="宋体" charset="-122"/>
              </a:rPr>
              <a:t>aperiodic</a:t>
            </a:r>
            <a:r>
              <a:rPr lang="en-US" sz="1400" dirty="0">
                <a:solidFill>
                  <a:srgbClr val="000000"/>
                </a:solidFill>
                <a:ea typeface="宋体" charset="-122"/>
              </a:rPr>
              <a:t> response and still guarantee hard deadlines.</a:t>
            </a:r>
          </a:p>
          <a:p>
            <a:pPr>
              <a:spcBef>
                <a:spcPts val="534"/>
              </a:spcBef>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r>
              <a:rPr lang="en-US" sz="1400" dirty="0">
                <a:solidFill>
                  <a:srgbClr val="000000"/>
                </a:solidFill>
                <a:ea typeface="宋体" charset="-122"/>
              </a:rPr>
              <a:t>Low overhead: fixed versus dynamic priorities; dynamic policies tend to have higher overhead, since they may reorder the run queue at each scheduling decision.</a:t>
            </a:r>
          </a:p>
          <a:p>
            <a:pPr>
              <a:spcBef>
                <a:spcPts val="534"/>
              </a:spcBef>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r>
              <a:rPr lang="en-US" sz="1400" dirty="0">
                <a:solidFill>
                  <a:srgbClr val="000000"/>
                </a:solidFill>
                <a:ea typeface="宋体" charset="-122"/>
              </a:rPr>
              <a:t>This tutorial will first assume preemptive scheduling, then consider effects of non-preemption.</a:t>
            </a:r>
          </a:p>
          <a:p>
            <a:pPr>
              <a:spcBef>
                <a:spcPts val="534"/>
              </a:spcBef>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endParaRPr lang="en-US" sz="1400" dirty="0">
              <a:solidFill>
                <a:srgbClr val="000000"/>
              </a:solidFill>
              <a:ea typeface="宋体" charset="-122"/>
            </a:endParaRPr>
          </a:p>
        </p:txBody>
      </p:sp>
      <p:sp>
        <p:nvSpPr>
          <p:cNvPr id="93194" name="Rectangle 10"/>
          <p:cNvSpPr txBox="1">
            <a:spLocks noGrp="1" noRot="1" noChangeAspect="1" noChangeArrowheads="1"/>
          </p:cNvSpPr>
          <p:nvPr>
            <p:ph type="sldImg"/>
          </p:nvPr>
        </p:nvSpPr>
        <p:spPr bwMode="auto">
          <a:xfrm>
            <a:off x="1727200" y="995363"/>
            <a:ext cx="4765675" cy="3575050"/>
          </a:xfrm>
          <a:prstGeom prst="rect">
            <a:avLst/>
          </a:prstGeom>
          <a:solidFill>
            <a:srgbClr val="FFFFFF"/>
          </a:solidFill>
          <a:ln>
            <a:solidFill>
              <a:srgbClr val="000000"/>
            </a:solidFill>
            <a:miter lim="800000"/>
            <a:headEnd/>
            <a:tailEnd/>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 name="Rectangle 7"/>
          <p:cNvSpPr>
            <a:spLocks noGrp="1" noChangeArrowheads="1"/>
          </p:cNvSpPr>
          <p:nvPr>
            <p:ph type="sldNum"/>
          </p:nvPr>
        </p:nvSpPr>
        <p:spPr>
          <a:xfrm>
            <a:off x="4655241" y="10230759"/>
            <a:ext cx="3561345" cy="538559"/>
          </a:xfrm>
          <a:prstGeom prst="rect">
            <a:avLst/>
          </a:prstGeom>
          <a:ln/>
        </p:spPr>
        <p:txBody>
          <a:bodyPr lIns="108512" tIns="54256" rIns="108512" bIns="54256"/>
          <a:lstStyle/>
          <a:p>
            <a:fld id="{2C33BE65-68DB-43E1-ACE5-0E29C7790832}" type="slidenum">
              <a:rPr lang="en-US"/>
              <a:pPr/>
              <a:t>17</a:t>
            </a:fld>
            <a:endParaRPr lang="en-US"/>
          </a:p>
        </p:txBody>
      </p:sp>
      <p:sp>
        <p:nvSpPr>
          <p:cNvPr id="94209" name="Text Box 1"/>
          <p:cNvSpPr txBox="1">
            <a:spLocks noChangeArrowheads="1"/>
          </p:cNvSpPr>
          <p:nvPr/>
        </p:nvSpPr>
        <p:spPr bwMode="auto">
          <a:xfrm>
            <a:off x="4655241" y="10230759"/>
            <a:ext cx="3561345" cy="538559"/>
          </a:xfrm>
          <a:prstGeom prst="rect">
            <a:avLst/>
          </a:prstGeom>
          <a:noFill/>
          <a:ln w="9525" cap="flat">
            <a:noFill/>
            <a:round/>
            <a:headEnd/>
            <a:tailEnd/>
          </a:ln>
          <a:effectLst/>
        </p:spPr>
        <p:txBody>
          <a:bodyPr lIns="106803" tIns="53402" rIns="106803" bIns="53402" anchor="b"/>
          <a:lstStyle/>
          <a:p>
            <a:pPr algn="r">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fld id="{5FBAD0CD-6AB2-4CA2-A585-37943A95A794}" type="slidenum">
              <a:rPr lang="en-US" sz="1400">
                <a:solidFill>
                  <a:srgbClr val="000000"/>
                </a:solidFill>
                <a:ea typeface="宋体" charset="-122"/>
              </a:rPr>
              <a:pPr algn="r">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t>17</a:t>
            </a:fld>
            <a:endParaRPr lang="en-US" sz="1400" dirty="0">
              <a:solidFill>
                <a:srgbClr val="000000"/>
              </a:solidFill>
              <a:ea typeface="宋体" charset="-122"/>
            </a:endParaRPr>
          </a:p>
        </p:txBody>
      </p:sp>
      <p:sp>
        <p:nvSpPr>
          <p:cNvPr id="94210" name="Text Box 2"/>
          <p:cNvSpPr txBox="1">
            <a:spLocks noChangeArrowheads="1"/>
          </p:cNvSpPr>
          <p:nvPr/>
        </p:nvSpPr>
        <p:spPr bwMode="auto">
          <a:xfrm>
            <a:off x="0" y="10230759"/>
            <a:ext cx="3561345" cy="538559"/>
          </a:xfrm>
          <a:prstGeom prst="rect">
            <a:avLst/>
          </a:prstGeom>
          <a:noFill/>
          <a:ln w="9525" cap="flat">
            <a:noFill/>
            <a:round/>
            <a:headEnd/>
            <a:tailEnd/>
          </a:ln>
          <a:effectLst/>
        </p:spPr>
        <p:txBody>
          <a:bodyPr lIns="106803" tIns="53402" rIns="106803" bIns="53402" anchor="b"/>
          <a:lstStyle/>
          <a:p>
            <a:pPr>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endParaRPr lang="en-US" sz="1400" dirty="0">
              <a:solidFill>
                <a:srgbClr val="000000"/>
              </a:solidFill>
              <a:ea typeface="宋体" charset="-122"/>
            </a:endParaRPr>
          </a:p>
        </p:txBody>
      </p:sp>
      <p:sp>
        <p:nvSpPr>
          <p:cNvPr id="94211" name="Text Box 3"/>
          <p:cNvSpPr txBox="1">
            <a:spLocks noChangeArrowheads="1"/>
          </p:cNvSpPr>
          <p:nvPr/>
        </p:nvSpPr>
        <p:spPr bwMode="auto">
          <a:xfrm>
            <a:off x="0" y="0"/>
            <a:ext cx="3561345" cy="538559"/>
          </a:xfrm>
          <a:prstGeom prst="rect">
            <a:avLst/>
          </a:prstGeom>
          <a:noFill/>
          <a:ln w="9525" cap="flat">
            <a:noFill/>
            <a:round/>
            <a:headEnd/>
            <a:tailEnd/>
          </a:ln>
          <a:effectLst/>
        </p:spPr>
        <p:txBody>
          <a:bodyPr lIns="106803" tIns="53402" rIns="106803" bIns="53402"/>
          <a:lstStyle/>
          <a:p>
            <a:pPr>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endParaRPr lang="en-US" sz="1400" dirty="0">
              <a:solidFill>
                <a:srgbClr val="000000"/>
              </a:solidFill>
              <a:ea typeface="宋体" charset="-122"/>
            </a:endParaRPr>
          </a:p>
        </p:txBody>
      </p:sp>
      <p:sp>
        <p:nvSpPr>
          <p:cNvPr id="94212" name="Text Box 4"/>
          <p:cNvSpPr txBox="1">
            <a:spLocks noChangeArrowheads="1"/>
          </p:cNvSpPr>
          <p:nvPr/>
        </p:nvSpPr>
        <p:spPr bwMode="auto">
          <a:xfrm>
            <a:off x="4655241" y="0"/>
            <a:ext cx="3561345" cy="538559"/>
          </a:xfrm>
          <a:prstGeom prst="rect">
            <a:avLst/>
          </a:prstGeom>
          <a:noFill/>
          <a:ln w="9525" cap="flat">
            <a:noFill/>
            <a:round/>
            <a:headEnd/>
            <a:tailEnd/>
          </a:ln>
          <a:effectLst/>
        </p:spPr>
        <p:txBody>
          <a:bodyPr lIns="106803" tIns="53402" rIns="106803" bIns="53402"/>
          <a:lstStyle/>
          <a:p>
            <a:pPr algn="r">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endParaRPr lang="en-US" sz="1400" dirty="0">
              <a:solidFill>
                <a:srgbClr val="000000"/>
              </a:solidFill>
              <a:ea typeface="宋体" charset="-122"/>
            </a:endParaRPr>
          </a:p>
        </p:txBody>
      </p:sp>
      <p:sp>
        <p:nvSpPr>
          <p:cNvPr id="94213" name="Rectangle 5"/>
          <p:cNvSpPr>
            <a:spLocks noChangeArrowheads="1"/>
          </p:cNvSpPr>
          <p:nvPr/>
        </p:nvSpPr>
        <p:spPr bwMode="auto">
          <a:xfrm>
            <a:off x="4674266" y="5611"/>
            <a:ext cx="3582271" cy="504899"/>
          </a:xfrm>
          <a:prstGeom prst="rect">
            <a:avLst/>
          </a:prstGeom>
          <a:noFill/>
          <a:ln w="9525" cap="flat">
            <a:noFill/>
            <a:round/>
            <a:headEnd/>
            <a:tailEnd/>
          </a:ln>
          <a:effectLst/>
        </p:spPr>
        <p:txBody>
          <a:bodyPr wrap="none" lIns="108512" tIns="54256" rIns="108512" bIns="54256" anchor="ctr"/>
          <a:lstStyle/>
          <a:p>
            <a:endParaRPr lang="zh-CN" altLang="en-US"/>
          </a:p>
        </p:txBody>
      </p:sp>
      <p:sp>
        <p:nvSpPr>
          <p:cNvPr id="94214" name="Rectangle 6"/>
          <p:cNvSpPr>
            <a:spLocks noChangeArrowheads="1"/>
          </p:cNvSpPr>
          <p:nvPr/>
        </p:nvSpPr>
        <p:spPr bwMode="auto">
          <a:xfrm>
            <a:off x="4674266" y="10258809"/>
            <a:ext cx="3582271" cy="504899"/>
          </a:xfrm>
          <a:prstGeom prst="rect">
            <a:avLst/>
          </a:prstGeom>
          <a:noFill/>
          <a:ln w="9525" cap="flat">
            <a:noFill/>
            <a:round/>
            <a:headEnd/>
            <a:tailEnd/>
          </a:ln>
          <a:effectLst/>
        </p:spPr>
        <p:txBody>
          <a:bodyPr lIns="22642" tIns="0" rIns="22642" bIns="0" anchor="b"/>
          <a:lstStyle/>
          <a:p>
            <a:pPr algn="r">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r>
              <a:rPr lang="en-US" sz="1200" i="1" dirty="0">
                <a:solidFill>
                  <a:srgbClr val="000000"/>
                </a:solidFill>
                <a:ea typeface="宋体" charset="-122"/>
              </a:rPr>
              <a:t>7</a:t>
            </a:r>
          </a:p>
        </p:txBody>
      </p:sp>
      <p:sp>
        <p:nvSpPr>
          <p:cNvPr id="94215" name="Rectangle 7"/>
          <p:cNvSpPr>
            <a:spLocks noChangeArrowheads="1"/>
          </p:cNvSpPr>
          <p:nvPr/>
        </p:nvSpPr>
        <p:spPr bwMode="auto">
          <a:xfrm>
            <a:off x="-38048" y="10258809"/>
            <a:ext cx="3580369" cy="504899"/>
          </a:xfrm>
          <a:prstGeom prst="rect">
            <a:avLst/>
          </a:prstGeom>
          <a:noFill/>
          <a:ln w="9525" cap="flat">
            <a:noFill/>
            <a:round/>
            <a:headEnd/>
            <a:tailEnd/>
          </a:ln>
          <a:effectLst/>
        </p:spPr>
        <p:txBody>
          <a:bodyPr wrap="none" lIns="108512" tIns="54256" rIns="108512" bIns="54256" anchor="ctr"/>
          <a:lstStyle/>
          <a:p>
            <a:endParaRPr lang="zh-CN" altLang="en-US"/>
          </a:p>
        </p:txBody>
      </p:sp>
      <p:sp>
        <p:nvSpPr>
          <p:cNvPr id="94216" name="Rectangle 8"/>
          <p:cNvSpPr>
            <a:spLocks noChangeArrowheads="1"/>
          </p:cNvSpPr>
          <p:nvPr/>
        </p:nvSpPr>
        <p:spPr bwMode="auto">
          <a:xfrm>
            <a:off x="-38048" y="5611"/>
            <a:ext cx="3580369" cy="504899"/>
          </a:xfrm>
          <a:prstGeom prst="rect">
            <a:avLst/>
          </a:prstGeom>
          <a:noFill/>
          <a:ln w="9525" cap="flat">
            <a:noFill/>
            <a:round/>
            <a:headEnd/>
            <a:tailEnd/>
          </a:ln>
          <a:effectLst/>
        </p:spPr>
        <p:txBody>
          <a:bodyPr wrap="none" lIns="108512" tIns="54256" rIns="108512" bIns="54256" anchor="ctr"/>
          <a:lstStyle/>
          <a:p>
            <a:endParaRPr lang="zh-CN" altLang="en-US"/>
          </a:p>
        </p:txBody>
      </p:sp>
      <p:sp>
        <p:nvSpPr>
          <p:cNvPr id="94217" name="Text Box 9"/>
          <p:cNvSpPr txBox="1">
            <a:spLocks noChangeArrowheads="1"/>
          </p:cNvSpPr>
          <p:nvPr/>
        </p:nvSpPr>
        <p:spPr bwMode="auto">
          <a:xfrm>
            <a:off x="1095799" y="5112575"/>
            <a:ext cx="6024989" cy="4850775"/>
          </a:xfrm>
          <a:prstGeom prst="rect">
            <a:avLst/>
          </a:prstGeom>
          <a:noFill/>
          <a:ln w="9525" cap="flat">
            <a:noFill/>
            <a:round/>
            <a:headEnd/>
            <a:tailEnd/>
          </a:ln>
          <a:effectLst/>
        </p:spPr>
        <p:txBody>
          <a:bodyPr lIns="109366" tIns="54683" rIns="109366" bIns="54683"/>
          <a:lstStyle/>
          <a:p>
            <a:pPr>
              <a:spcBef>
                <a:spcPts val="534"/>
              </a:spcBef>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r>
              <a:rPr lang="en-US" sz="1400" dirty="0">
                <a:solidFill>
                  <a:srgbClr val="000000"/>
                </a:solidFill>
                <a:ea typeface="宋体" charset="-122"/>
              </a:rPr>
              <a:t>In 1973, Liu and Leyland published a paper called “ Scheduling Algorithms for </a:t>
            </a:r>
            <a:r>
              <a:rPr lang="en-US" sz="1400" dirty="0" err="1">
                <a:solidFill>
                  <a:srgbClr val="000000"/>
                </a:solidFill>
                <a:ea typeface="宋体" charset="-122"/>
              </a:rPr>
              <a:t>Multiprogrammimg</a:t>
            </a:r>
            <a:r>
              <a:rPr lang="en-US" sz="1400" dirty="0">
                <a:solidFill>
                  <a:srgbClr val="000000"/>
                </a:solidFill>
                <a:ea typeface="宋体" charset="-122"/>
              </a:rPr>
              <a:t> in a Hard-Real-Time Environment.” In this paper, they introduce the rate monotonic scheduling (RMS) algorithm. The RMS algorithm is an optimal static-priority scheduling algorithm, which gives higher priority to tasks with shorter periods (in other words, higher priority to tasks with higher frequencies, or rates).</a:t>
            </a:r>
          </a:p>
          <a:p>
            <a:pPr>
              <a:spcBef>
                <a:spcPts val="534"/>
              </a:spcBef>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r>
              <a:rPr lang="en-US" sz="1400" dirty="0">
                <a:solidFill>
                  <a:srgbClr val="000000"/>
                </a:solidFill>
                <a:ea typeface="宋体" charset="-122"/>
              </a:rPr>
              <a:t>It is important to emphasize that tasks are assigned priorities based strictly on their periods. Semantic importance does not play a role in priority assignment.</a:t>
            </a:r>
          </a:p>
          <a:p>
            <a:pPr>
              <a:spcBef>
                <a:spcPts val="534"/>
              </a:spcBef>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r>
              <a:rPr lang="en-US" sz="1400" dirty="0">
                <a:solidFill>
                  <a:srgbClr val="000000"/>
                </a:solidFill>
                <a:ea typeface="宋体" charset="-122"/>
              </a:rPr>
              <a:t>The algorithm is optimal in the sense that a task set that cannot meet its deadlines with a rate monotonic priority assignment will not be able to be scheduled with any fixed-priority assignment.</a:t>
            </a:r>
          </a:p>
          <a:p>
            <a:pPr>
              <a:spcBef>
                <a:spcPts val="534"/>
              </a:spcBef>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r>
              <a:rPr lang="en-US" sz="1400" dirty="0">
                <a:solidFill>
                  <a:srgbClr val="000000"/>
                </a:solidFill>
                <a:ea typeface="宋体" charset="-122"/>
              </a:rPr>
              <a:t>The original 1973 work on rate monotonic scheduling theory assumed that RMS was used and all tasks were periodic and non-interacting. Given these assumptions, a simple formula could be used to check for task </a:t>
            </a:r>
            <a:r>
              <a:rPr lang="en-US" sz="1400" dirty="0" err="1">
                <a:solidFill>
                  <a:srgbClr val="000000"/>
                </a:solidFill>
                <a:ea typeface="宋体" charset="-122"/>
              </a:rPr>
              <a:t>schedulability</a:t>
            </a:r>
            <a:r>
              <a:rPr lang="en-US" sz="1400" dirty="0">
                <a:solidFill>
                  <a:srgbClr val="000000"/>
                </a:solidFill>
                <a:ea typeface="宋体" charset="-122"/>
              </a:rPr>
              <a:t>, i.e. if each task is guaranteed to meet all its deadlines.</a:t>
            </a:r>
          </a:p>
          <a:p>
            <a:pPr>
              <a:spcBef>
                <a:spcPts val="534"/>
              </a:spcBef>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r>
              <a:rPr lang="en-US" sz="1400" dirty="0">
                <a:solidFill>
                  <a:srgbClr val="000000"/>
                </a:solidFill>
                <a:ea typeface="宋体" charset="-122"/>
              </a:rPr>
              <a:t>It is important to distinguish between rate monotonic scheduling (RMS) and rate monotonic analysis (RMA). Although the analysis approach has grown out of RMS theory, RMA can be done on a system even if RMS is not the scheduling approach used</a:t>
            </a:r>
          </a:p>
        </p:txBody>
      </p:sp>
      <p:sp>
        <p:nvSpPr>
          <p:cNvPr id="94218" name="Rectangle 10"/>
          <p:cNvSpPr txBox="1">
            <a:spLocks noGrp="1" noRot="1" noChangeAspect="1" noChangeArrowheads="1"/>
          </p:cNvSpPr>
          <p:nvPr>
            <p:ph type="sldImg"/>
          </p:nvPr>
        </p:nvSpPr>
        <p:spPr bwMode="auto">
          <a:xfrm>
            <a:off x="1727200" y="995363"/>
            <a:ext cx="4765675" cy="3575050"/>
          </a:xfrm>
          <a:prstGeom prst="rect">
            <a:avLst/>
          </a:prstGeom>
          <a:solidFill>
            <a:srgbClr val="FFFFFF"/>
          </a:solidFill>
          <a:ln>
            <a:solidFill>
              <a:srgbClr val="000000"/>
            </a:solidFill>
            <a:miter lim="800000"/>
            <a:headEnd/>
            <a:tailEnd/>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 name="Rectangle 7"/>
          <p:cNvSpPr>
            <a:spLocks noGrp="1" noChangeArrowheads="1"/>
          </p:cNvSpPr>
          <p:nvPr>
            <p:ph type="sldNum"/>
          </p:nvPr>
        </p:nvSpPr>
        <p:spPr>
          <a:xfrm>
            <a:off x="4655241" y="10230759"/>
            <a:ext cx="3561345" cy="538559"/>
          </a:xfrm>
          <a:prstGeom prst="rect">
            <a:avLst/>
          </a:prstGeom>
          <a:ln/>
        </p:spPr>
        <p:txBody>
          <a:bodyPr lIns="108512" tIns="54256" rIns="108512" bIns="54256"/>
          <a:lstStyle/>
          <a:p>
            <a:fld id="{C20F4161-E59F-463E-B14D-A8B07918D77A}" type="slidenum">
              <a:rPr lang="en-US"/>
              <a:pPr/>
              <a:t>18</a:t>
            </a:fld>
            <a:endParaRPr lang="en-US"/>
          </a:p>
        </p:txBody>
      </p:sp>
      <p:sp>
        <p:nvSpPr>
          <p:cNvPr id="95233" name="Text Box 1"/>
          <p:cNvSpPr txBox="1">
            <a:spLocks noChangeArrowheads="1"/>
          </p:cNvSpPr>
          <p:nvPr/>
        </p:nvSpPr>
        <p:spPr bwMode="auto">
          <a:xfrm>
            <a:off x="4655241" y="10230759"/>
            <a:ext cx="3561345" cy="538559"/>
          </a:xfrm>
          <a:prstGeom prst="rect">
            <a:avLst/>
          </a:prstGeom>
          <a:noFill/>
          <a:ln w="9525" cap="flat">
            <a:noFill/>
            <a:round/>
            <a:headEnd/>
            <a:tailEnd/>
          </a:ln>
          <a:effectLst/>
        </p:spPr>
        <p:txBody>
          <a:bodyPr lIns="106803" tIns="53402" rIns="106803" bIns="53402" anchor="b"/>
          <a:lstStyle/>
          <a:p>
            <a:pPr algn="r">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fld id="{ED4B8C59-B1DC-4078-95F7-2FB876BB220D}" type="slidenum">
              <a:rPr lang="en-US" sz="1400">
                <a:solidFill>
                  <a:srgbClr val="000000"/>
                </a:solidFill>
                <a:ea typeface="宋体" charset="-122"/>
              </a:rPr>
              <a:pPr algn="r">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t>18</a:t>
            </a:fld>
            <a:endParaRPr lang="en-US" sz="1400" dirty="0">
              <a:solidFill>
                <a:srgbClr val="000000"/>
              </a:solidFill>
              <a:ea typeface="宋体" charset="-122"/>
            </a:endParaRPr>
          </a:p>
        </p:txBody>
      </p:sp>
      <p:sp>
        <p:nvSpPr>
          <p:cNvPr id="95234" name="Text Box 2"/>
          <p:cNvSpPr txBox="1">
            <a:spLocks noChangeArrowheads="1"/>
          </p:cNvSpPr>
          <p:nvPr/>
        </p:nvSpPr>
        <p:spPr bwMode="auto">
          <a:xfrm>
            <a:off x="0" y="10230759"/>
            <a:ext cx="3561345" cy="538559"/>
          </a:xfrm>
          <a:prstGeom prst="rect">
            <a:avLst/>
          </a:prstGeom>
          <a:noFill/>
          <a:ln w="9525" cap="flat">
            <a:noFill/>
            <a:round/>
            <a:headEnd/>
            <a:tailEnd/>
          </a:ln>
          <a:effectLst/>
        </p:spPr>
        <p:txBody>
          <a:bodyPr lIns="106803" tIns="53402" rIns="106803" bIns="53402" anchor="b"/>
          <a:lstStyle/>
          <a:p>
            <a:pPr>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endParaRPr lang="en-US" sz="1400" dirty="0">
              <a:solidFill>
                <a:srgbClr val="000000"/>
              </a:solidFill>
              <a:ea typeface="宋体" charset="-122"/>
            </a:endParaRPr>
          </a:p>
        </p:txBody>
      </p:sp>
      <p:sp>
        <p:nvSpPr>
          <p:cNvPr id="95235" name="Text Box 3"/>
          <p:cNvSpPr txBox="1">
            <a:spLocks noChangeArrowheads="1"/>
          </p:cNvSpPr>
          <p:nvPr/>
        </p:nvSpPr>
        <p:spPr bwMode="auto">
          <a:xfrm>
            <a:off x="0" y="0"/>
            <a:ext cx="3561345" cy="538559"/>
          </a:xfrm>
          <a:prstGeom prst="rect">
            <a:avLst/>
          </a:prstGeom>
          <a:noFill/>
          <a:ln w="9525" cap="flat">
            <a:noFill/>
            <a:round/>
            <a:headEnd/>
            <a:tailEnd/>
          </a:ln>
          <a:effectLst/>
        </p:spPr>
        <p:txBody>
          <a:bodyPr lIns="106803" tIns="53402" rIns="106803" bIns="53402"/>
          <a:lstStyle/>
          <a:p>
            <a:pPr>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endParaRPr lang="en-US" sz="1400" dirty="0">
              <a:solidFill>
                <a:srgbClr val="000000"/>
              </a:solidFill>
              <a:ea typeface="宋体" charset="-122"/>
            </a:endParaRPr>
          </a:p>
        </p:txBody>
      </p:sp>
      <p:sp>
        <p:nvSpPr>
          <p:cNvPr id="95236" name="Text Box 4"/>
          <p:cNvSpPr txBox="1">
            <a:spLocks noChangeArrowheads="1"/>
          </p:cNvSpPr>
          <p:nvPr/>
        </p:nvSpPr>
        <p:spPr bwMode="auto">
          <a:xfrm>
            <a:off x="4655241" y="0"/>
            <a:ext cx="3561345" cy="538559"/>
          </a:xfrm>
          <a:prstGeom prst="rect">
            <a:avLst/>
          </a:prstGeom>
          <a:noFill/>
          <a:ln w="9525" cap="flat">
            <a:noFill/>
            <a:round/>
            <a:headEnd/>
            <a:tailEnd/>
          </a:ln>
          <a:effectLst/>
        </p:spPr>
        <p:txBody>
          <a:bodyPr lIns="106803" tIns="53402" rIns="106803" bIns="53402"/>
          <a:lstStyle/>
          <a:p>
            <a:pPr algn="r">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endParaRPr lang="en-US" sz="1400" dirty="0">
              <a:solidFill>
                <a:srgbClr val="000000"/>
              </a:solidFill>
              <a:ea typeface="宋体" charset="-122"/>
            </a:endParaRPr>
          </a:p>
        </p:txBody>
      </p:sp>
      <p:sp>
        <p:nvSpPr>
          <p:cNvPr id="95237" name="Rectangle 5"/>
          <p:cNvSpPr>
            <a:spLocks noChangeArrowheads="1"/>
          </p:cNvSpPr>
          <p:nvPr/>
        </p:nvSpPr>
        <p:spPr bwMode="auto">
          <a:xfrm>
            <a:off x="4674266" y="5611"/>
            <a:ext cx="3582271" cy="504899"/>
          </a:xfrm>
          <a:prstGeom prst="rect">
            <a:avLst/>
          </a:prstGeom>
          <a:noFill/>
          <a:ln w="9525" cap="flat">
            <a:noFill/>
            <a:round/>
            <a:headEnd/>
            <a:tailEnd/>
          </a:ln>
          <a:effectLst/>
        </p:spPr>
        <p:txBody>
          <a:bodyPr wrap="none" lIns="108512" tIns="54256" rIns="108512" bIns="54256" anchor="ctr"/>
          <a:lstStyle/>
          <a:p>
            <a:endParaRPr lang="zh-CN" altLang="en-US"/>
          </a:p>
        </p:txBody>
      </p:sp>
      <p:sp>
        <p:nvSpPr>
          <p:cNvPr id="95238" name="Rectangle 6"/>
          <p:cNvSpPr>
            <a:spLocks noChangeArrowheads="1"/>
          </p:cNvSpPr>
          <p:nvPr/>
        </p:nvSpPr>
        <p:spPr bwMode="auto">
          <a:xfrm>
            <a:off x="4674266" y="10258809"/>
            <a:ext cx="3582271" cy="504899"/>
          </a:xfrm>
          <a:prstGeom prst="rect">
            <a:avLst/>
          </a:prstGeom>
          <a:noFill/>
          <a:ln w="9525" cap="flat">
            <a:noFill/>
            <a:round/>
            <a:headEnd/>
            <a:tailEnd/>
          </a:ln>
          <a:effectLst/>
        </p:spPr>
        <p:txBody>
          <a:bodyPr lIns="22642" tIns="0" rIns="22642" bIns="0" anchor="b"/>
          <a:lstStyle/>
          <a:p>
            <a:pPr algn="r">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r>
              <a:rPr lang="en-US" sz="1200" i="1" dirty="0">
                <a:solidFill>
                  <a:srgbClr val="000000"/>
                </a:solidFill>
                <a:ea typeface="宋体" charset="-122"/>
              </a:rPr>
              <a:t>8</a:t>
            </a:r>
          </a:p>
        </p:txBody>
      </p:sp>
      <p:sp>
        <p:nvSpPr>
          <p:cNvPr id="95239" name="Rectangle 7"/>
          <p:cNvSpPr>
            <a:spLocks noChangeArrowheads="1"/>
          </p:cNvSpPr>
          <p:nvPr/>
        </p:nvSpPr>
        <p:spPr bwMode="auto">
          <a:xfrm>
            <a:off x="-38048" y="10258809"/>
            <a:ext cx="3580369" cy="504899"/>
          </a:xfrm>
          <a:prstGeom prst="rect">
            <a:avLst/>
          </a:prstGeom>
          <a:noFill/>
          <a:ln w="9525" cap="flat">
            <a:noFill/>
            <a:round/>
            <a:headEnd/>
            <a:tailEnd/>
          </a:ln>
          <a:effectLst/>
        </p:spPr>
        <p:txBody>
          <a:bodyPr wrap="none" lIns="108512" tIns="54256" rIns="108512" bIns="54256" anchor="ctr"/>
          <a:lstStyle/>
          <a:p>
            <a:endParaRPr lang="zh-CN" altLang="en-US"/>
          </a:p>
        </p:txBody>
      </p:sp>
      <p:sp>
        <p:nvSpPr>
          <p:cNvPr id="95240" name="Rectangle 8"/>
          <p:cNvSpPr>
            <a:spLocks noChangeArrowheads="1"/>
          </p:cNvSpPr>
          <p:nvPr/>
        </p:nvSpPr>
        <p:spPr bwMode="auto">
          <a:xfrm>
            <a:off x="-38048" y="5611"/>
            <a:ext cx="3580369" cy="504899"/>
          </a:xfrm>
          <a:prstGeom prst="rect">
            <a:avLst/>
          </a:prstGeom>
          <a:noFill/>
          <a:ln w="9525" cap="flat">
            <a:noFill/>
            <a:round/>
            <a:headEnd/>
            <a:tailEnd/>
          </a:ln>
          <a:effectLst/>
        </p:spPr>
        <p:txBody>
          <a:bodyPr wrap="none" lIns="108512" tIns="54256" rIns="108512" bIns="54256" anchor="ctr"/>
          <a:lstStyle/>
          <a:p>
            <a:endParaRPr lang="zh-CN" altLang="en-US"/>
          </a:p>
        </p:txBody>
      </p:sp>
      <p:sp>
        <p:nvSpPr>
          <p:cNvPr id="95241" name="Text Box 9"/>
          <p:cNvSpPr txBox="1">
            <a:spLocks noChangeArrowheads="1"/>
          </p:cNvSpPr>
          <p:nvPr/>
        </p:nvSpPr>
        <p:spPr bwMode="auto">
          <a:xfrm>
            <a:off x="1095799" y="5112575"/>
            <a:ext cx="6024989" cy="4850775"/>
          </a:xfrm>
          <a:prstGeom prst="rect">
            <a:avLst/>
          </a:prstGeom>
          <a:noFill/>
          <a:ln w="9525" cap="flat">
            <a:noFill/>
            <a:round/>
            <a:headEnd/>
            <a:tailEnd/>
          </a:ln>
          <a:effectLst/>
        </p:spPr>
        <p:txBody>
          <a:bodyPr lIns="109366" tIns="54683" rIns="109366" bIns="54683"/>
          <a:lstStyle/>
          <a:p>
            <a:pPr>
              <a:spcBef>
                <a:spcPts val="534"/>
              </a:spcBef>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r>
              <a:rPr lang="en-US" sz="1400" dirty="0">
                <a:solidFill>
                  <a:srgbClr val="000000"/>
                </a:solidFill>
                <a:ea typeface="宋体" charset="-122"/>
              </a:rPr>
              <a:t>RMA is a mathematical approach for analyzing real-time tasks to determine their </a:t>
            </a:r>
            <a:r>
              <a:rPr lang="en-US" sz="1400" dirty="0" err="1">
                <a:solidFill>
                  <a:srgbClr val="000000"/>
                </a:solidFill>
                <a:ea typeface="宋体" charset="-122"/>
              </a:rPr>
              <a:t>schedulability</a:t>
            </a:r>
            <a:r>
              <a:rPr lang="en-US" sz="1400" dirty="0">
                <a:solidFill>
                  <a:srgbClr val="000000"/>
                </a:solidFill>
                <a:ea typeface="宋体" charset="-122"/>
              </a:rPr>
              <a:t>. Again, the original theory was only able to analyze independent, periodic tasks. However, the basic theory has been extended to analyze cases that include inversion, task interactions, and </a:t>
            </a:r>
            <a:r>
              <a:rPr lang="en-US" sz="1400" dirty="0" err="1">
                <a:solidFill>
                  <a:srgbClr val="000000"/>
                </a:solidFill>
                <a:ea typeface="宋体" charset="-122"/>
              </a:rPr>
              <a:t>aperiodic</a:t>
            </a:r>
            <a:r>
              <a:rPr lang="en-US" sz="1400" dirty="0">
                <a:solidFill>
                  <a:srgbClr val="000000"/>
                </a:solidFill>
                <a:ea typeface="宋体" charset="-122"/>
              </a:rPr>
              <a:t> tasks.</a:t>
            </a:r>
          </a:p>
          <a:p>
            <a:pPr>
              <a:spcBef>
                <a:spcPts val="534"/>
              </a:spcBef>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r>
              <a:rPr lang="en-US" sz="1400" dirty="0">
                <a:solidFill>
                  <a:srgbClr val="000000"/>
                </a:solidFill>
                <a:ea typeface="宋体" charset="-122"/>
              </a:rPr>
              <a:t>In this tutorial, we will first introduce the mechanics of the analysis based on the original RMS theory assumptions, which are very restrictive. We will then systematically relax the assumptions and extend the basic theory.</a:t>
            </a:r>
          </a:p>
          <a:p>
            <a:pPr>
              <a:spcBef>
                <a:spcPts val="534"/>
              </a:spcBef>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r>
              <a:rPr lang="en-US" sz="1400" dirty="0">
                <a:solidFill>
                  <a:srgbClr val="000000"/>
                </a:solidFill>
                <a:ea typeface="宋体" charset="-122"/>
              </a:rPr>
              <a:t>Remember that the analysis can be done on systems that are scheduled by other algorithms. Again, this is the strength in rate monotonic theory. The analysis can be applied to any system, providing insight to its timing behavior. From now on, our focus is on rate monotonic analysis (RMA) of systems, which may or may not use the rate monotonic scheduling (RMS) algorithm.</a:t>
            </a:r>
          </a:p>
          <a:p>
            <a:pPr>
              <a:spcBef>
                <a:spcPts val="534"/>
              </a:spcBef>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r>
              <a:rPr lang="en-US" sz="1400" dirty="0">
                <a:solidFill>
                  <a:srgbClr val="000000"/>
                </a:solidFill>
                <a:ea typeface="宋体" charset="-122"/>
              </a:rPr>
              <a:t>In this tutorial we will cover priority inversion. We will cover task interactions and </a:t>
            </a:r>
            <a:r>
              <a:rPr lang="en-US" sz="1400" dirty="0" err="1">
                <a:solidFill>
                  <a:srgbClr val="000000"/>
                </a:solidFill>
                <a:ea typeface="宋体" charset="-122"/>
              </a:rPr>
              <a:t>aperiodics</a:t>
            </a:r>
            <a:r>
              <a:rPr lang="en-US" sz="1400" dirty="0">
                <a:solidFill>
                  <a:srgbClr val="000000"/>
                </a:solidFill>
                <a:ea typeface="宋体" charset="-122"/>
              </a:rPr>
              <a:t> as time allows</a:t>
            </a:r>
          </a:p>
        </p:txBody>
      </p:sp>
      <p:sp>
        <p:nvSpPr>
          <p:cNvPr id="95242" name="Rectangle 10"/>
          <p:cNvSpPr txBox="1">
            <a:spLocks noGrp="1" noRot="1" noChangeAspect="1" noChangeArrowheads="1"/>
          </p:cNvSpPr>
          <p:nvPr>
            <p:ph type="sldImg"/>
          </p:nvPr>
        </p:nvSpPr>
        <p:spPr bwMode="auto">
          <a:xfrm>
            <a:off x="1727200" y="995363"/>
            <a:ext cx="4765675" cy="3575050"/>
          </a:xfrm>
          <a:prstGeom prst="rect">
            <a:avLst/>
          </a:prstGeom>
          <a:solidFill>
            <a:srgbClr val="FFFFFF"/>
          </a:solidFill>
          <a:ln>
            <a:solidFill>
              <a:srgbClr val="000000"/>
            </a:solidFill>
            <a:miter lim="800000"/>
            <a:headEnd/>
            <a:tailEnd/>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 name="Rectangle 7"/>
          <p:cNvSpPr>
            <a:spLocks noGrp="1" noChangeArrowheads="1"/>
          </p:cNvSpPr>
          <p:nvPr>
            <p:ph type="sldNum"/>
          </p:nvPr>
        </p:nvSpPr>
        <p:spPr>
          <a:xfrm>
            <a:off x="4655241" y="10230759"/>
            <a:ext cx="3561345" cy="538559"/>
          </a:xfrm>
          <a:prstGeom prst="rect">
            <a:avLst/>
          </a:prstGeom>
          <a:ln/>
        </p:spPr>
        <p:txBody>
          <a:bodyPr lIns="108512" tIns="54256" rIns="108512" bIns="54256"/>
          <a:lstStyle/>
          <a:p>
            <a:fld id="{EC60B12C-9ADF-45BA-A6AC-EA47A6E8F25C}" type="slidenum">
              <a:rPr lang="en-US"/>
              <a:pPr/>
              <a:t>19</a:t>
            </a:fld>
            <a:endParaRPr lang="en-US"/>
          </a:p>
        </p:txBody>
      </p:sp>
      <p:sp>
        <p:nvSpPr>
          <p:cNvPr id="96257" name="Text Box 1"/>
          <p:cNvSpPr txBox="1">
            <a:spLocks noChangeArrowheads="1"/>
          </p:cNvSpPr>
          <p:nvPr/>
        </p:nvSpPr>
        <p:spPr bwMode="auto">
          <a:xfrm>
            <a:off x="4655241" y="10230759"/>
            <a:ext cx="3561345" cy="538559"/>
          </a:xfrm>
          <a:prstGeom prst="rect">
            <a:avLst/>
          </a:prstGeom>
          <a:noFill/>
          <a:ln w="9525" cap="flat">
            <a:noFill/>
            <a:round/>
            <a:headEnd/>
            <a:tailEnd/>
          </a:ln>
          <a:effectLst/>
        </p:spPr>
        <p:txBody>
          <a:bodyPr lIns="106803" tIns="53402" rIns="106803" bIns="53402" anchor="b"/>
          <a:lstStyle/>
          <a:p>
            <a:pPr algn="r">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fld id="{880537F9-A3B4-4189-B960-D5931185D329}" type="slidenum">
              <a:rPr lang="en-US" sz="1400">
                <a:solidFill>
                  <a:srgbClr val="000000"/>
                </a:solidFill>
                <a:ea typeface="宋体" charset="-122"/>
              </a:rPr>
              <a:pPr algn="r">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t>19</a:t>
            </a:fld>
            <a:endParaRPr lang="en-US" sz="1400" dirty="0">
              <a:solidFill>
                <a:srgbClr val="000000"/>
              </a:solidFill>
              <a:ea typeface="宋体" charset="-122"/>
            </a:endParaRPr>
          </a:p>
        </p:txBody>
      </p:sp>
      <p:sp>
        <p:nvSpPr>
          <p:cNvPr id="96258" name="Text Box 2"/>
          <p:cNvSpPr txBox="1">
            <a:spLocks noChangeArrowheads="1"/>
          </p:cNvSpPr>
          <p:nvPr/>
        </p:nvSpPr>
        <p:spPr bwMode="auto">
          <a:xfrm>
            <a:off x="0" y="10230759"/>
            <a:ext cx="3561345" cy="538559"/>
          </a:xfrm>
          <a:prstGeom prst="rect">
            <a:avLst/>
          </a:prstGeom>
          <a:noFill/>
          <a:ln w="9525" cap="flat">
            <a:noFill/>
            <a:round/>
            <a:headEnd/>
            <a:tailEnd/>
          </a:ln>
          <a:effectLst/>
        </p:spPr>
        <p:txBody>
          <a:bodyPr lIns="106803" tIns="53402" rIns="106803" bIns="53402" anchor="b"/>
          <a:lstStyle/>
          <a:p>
            <a:pPr>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endParaRPr lang="en-US" sz="1400" dirty="0">
              <a:solidFill>
                <a:srgbClr val="000000"/>
              </a:solidFill>
              <a:ea typeface="宋体" charset="-122"/>
            </a:endParaRPr>
          </a:p>
        </p:txBody>
      </p:sp>
      <p:sp>
        <p:nvSpPr>
          <p:cNvPr id="96259" name="Text Box 3"/>
          <p:cNvSpPr txBox="1">
            <a:spLocks noChangeArrowheads="1"/>
          </p:cNvSpPr>
          <p:nvPr/>
        </p:nvSpPr>
        <p:spPr bwMode="auto">
          <a:xfrm>
            <a:off x="0" y="0"/>
            <a:ext cx="3561345" cy="538559"/>
          </a:xfrm>
          <a:prstGeom prst="rect">
            <a:avLst/>
          </a:prstGeom>
          <a:noFill/>
          <a:ln w="9525" cap="flat">
            <a:noFill/>
            <a:round/>
            <a:headEnd/>
            <a:tailEnd/>
          </a:ln>
          <a:effectLst/>
        </p:spPr>
        <p:txBody>
          <a:bodyPr lIns="106803" tIns="53402" rIns="106803" bIns="53402"/>
          <a:lstStyle/>
          <a:p>
            <a:pPr>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endParaRPr lang="en-US" sz="1400" dirty="0">
              <a:solidFill>
                <a:srgbClr val="000000"/>
              </a:solidFill>
              <a:ea typeface="宋体" charset="-122"/>
            </a:endParaRPr>
          </a:p>
        </p:txBody>
      </p:sp>
      <p:sp>
        <p:nvSpPr>
          <p:cNvPr id="96260" name="Text Box 4"/>
          <p:cNvSpPr txBox="1">
            <a:spLocks noChangeArrowheads="1"/>
          </p:cNvSpPr>
          <p:nvPr/>
        </p:nvSpPr>
        <p:spPr bwMode="auto">
          <a:xfrm>
            <a:off x="4655241" y="0"/>
            <a:ext cx="3561345" cy="538559"/>
          </a:xfrm>
          <a:prstGeom prst="rect">
            <a:avLst/>
          </a:prstGeom>
          <a:noFill/>
          <a:ln w="9525" cap="flat">
            <a:noFill/>
            <a:round/>
            <a:headEnd/>
            <a:tailEnd/>
          </a:ln>
          <a:effectLst/>
        </p:spPr>
        <p:txBody>
          <a:bodyPr lIns="106803" tIns="53402" rIns="106803" bIns="53402"/>
          <a:lstStyle/>
          <a:p>
            <a:pPr algn="r">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endParaRPr lang="en-US" sz="1400" dirty="0">
              <a:solidFill>
                <a:srgbClr val="000000"/>
              </a:solidFill>
              <a:ea typeface="宋体" charset="-122"/>
            </a:endParaRPr>
          </a:p>
        </p:txBody>
      </p:sp>
      <p:sp>
        <p:nvSpPr>
          <p:cNvPr id="96261" name="Rectangle 5"/>
          <p:cNvSpPr>
            <a:spLocks noChangeArrowheads="1"/>
          </p:cNvSpPr>
          <p:nvPr/>
        </p:nvSpPr>
        <p:spPr bwMode="auto">
          <a:xfrm>
            <a:off x="4674266" y="5611"/>
            <a:ext cx="3582271" cy="504899"/>
          </a:xfrm>
          <a:prstGeom prst="rect">
            <a:avLst/>
          </a:prstGeom>
          <a:noFill/>
          <a:ln w="9525" cap="flat">
            <a:noFill/>
            <a:round/>
            <a:headEnd/>
            <a:tailEnd/>
          </a:ln>
          <a:effectLst/>
        </p:spPr>
        <p:txBody>
          <a:bodyPr wrap="none" lIns="108512" tIns="54256" rIns="108512" bIns="54256" anchor="ctr"/>
          <a:lstStyle/>
          <a:p>
            <a:endParaRPr lang="zh-CN" altLang="en-US"/>
          </a:p>
        </p:txBody>
      </p:sp>
      <p:sp>
        <p:nvSpPr>
          <p:cNvPr id="96262" name="Rectangle 6"/>
          <p:cNvSpPr>
            <a:spLocks noChangeArrowheads="1"/>
          </p:cNvSpPr>
          <p:nvPr/>
        </p:nvSpPr>
        <p:spPr bwMode="auto">
          <a:xfrm>
            <a:off x="4674266" y="10258809"/>
            <a:ext cx="3582271" cy="504899"/>
          </a:xfrm>
          <a:prstGeom prst="rect">
            <a:avLst/>
          </a:prstGeom>
          <a:noFill/>
          <a:ln w="9525" cap="flat">
            <a:noFill/>
            <a:round/>
            <a:headEnd/>
            <a:tailEnd/>
          </a:ln>
          <a:effectLst/>
        </p:spPr>
        <p:txBody>
          <a:bodyPr lIns="22642" tIns="0" rIns="22642" bIns="0" anchor="b"/>
          <a:lstStyle/>
          <a:p>
            <a:pPr algn="r">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r>
              <a:rPr lang="en-US" sz="1200" i="1" dirty="0">
                <a:solidFill>
                  <a:srgbClr val="000000"/>
                </a:solidFill>
                <a:ea typeface="宋体" charset="-122"/>
              </a:rPr>
              <a:t>9</a:t>
            </a:r>
          </a:p>
        </p:txBody>
      </p:sp>
      <p:sp>
        <p:nvSpPr>
          <p:cNvPr id="96263" name="Rectangle 7"/>
          <p:cNvSpPr>
            <a:spLocks noChangeArrowheads="1"/>
          </p:cNvSpPr>
          <p:nvPr/>
        </p:nvSpPr>
        <p:spPr bwMode="auto">
          <a:xfrm>
            <a:off x="-38048" y="10258809"/>
            <a:ext cx="3580369" cy="504899"/>
          </a:xfrm>
          <a:prstGeom prst="rect">
            <a:avLst/>
          </a:prstGeom>
          <a:noFill/>
          <a:ln w="9525" cap="flat">
            <a:noFill/>
            <a:round/>
            <a:headEnd/>
            <a:tailEnd/>
          </a:ln>
          <a:effectLst/>
        </p:spPr>
        <p:txBody>
          <a:bodyPr wrap="none" lIns="108512" tIns="54256" rIns="108512" bIns="54256" anchor="ctr"/>
          <a:lstStyle/>
          <a:p>
            <a:endParaRPr lang="zh-CN" altLang="en-US"/>
          </a:p>
        </p:txBody>
      </p:sp>
      <p:sp>
        <p:nvSpPr>
          <p:cNvPr id="96264" name="Rectangle 8"/>
          <p:cNvSpPr>
            <a:spLocks noChangeArrowheads="1"/>
          </p:cNvSpPr>
          <p:nvPr/>
        </p:nvSpPr>
        <p:spPr bwMode="auto">
          <a:xfrm>
            <a:off x="-38048" y="5611"/>
            <a:ext cx="3580369" cy="504899"/>
          </a:xfrm>
          <a:prstGeom prst="rect">
            <a:avLst/>
          </a:prstGeom>
          <a:noFill/>
          <a:ln w="9525" cap="flat">
            <a:noFill/>
            <a:round/>
            <a:headEnd/>
            <a:tailEnd/>
          </a:ln>
          <a:effectLst/>
        </p:spPr>
        <p:txBody>
          <a:bodyPr wrap="none" lIns="108512" tIns="54256" rIns="108512" bIns="54256" anchor="ctr"/>
          <a:lstStyle/>
          <a:p>
            <a:endParaRPr lang="zh-CN" altLang="en-US"/>
          </a:p>
        </p:txBody>
      </p:sp>
      <p:sp>
        <p:nvSpPr>
          <p:cNvPr id="96265" name="Text Box 9"/>
          <p:cNvSpPr txBox="1">
            <a:spLocks noChangeArrowheads="1"/>
          </p:cNvSpPr>
          <p:nvPr/>
        </p:nvSpPr>
        <p:spPr bwMode="auto">
          <a:xfrm>
            <a:off x="1095799" y="5112575"/>
            <a:ext cx="6024989" cy="4850775"/>
          </a:xfrm>
          <a:prstGeom prst="rect">
            <a:avLst/>
          </a:prstGeom>
          <a:noFill/>
          <a:ln w="9525" cap="flat">
            <a:noFill/>
            <a:round/>
            <a:headEnd/>
            <a:tailEnd/>
          </a:ln>
          <a:effectLst/>
        </p:spPr>
        <p:txBody>
          <a:bodyPr lIns="109366" tIns="54683" rIns="109366" bIns="54683"/>
          <a:lstStyle/>
          <a:p>
            <a:pPr>
              <a:spcBef>
                <a:spcPts val="534"/>
              </a:spcBef>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r>
              <a:rPr lang="en-US" sz="1400" dirty="0">
                <a:solidFill>
                  <a:srgbClr val="000000"/>
                </a:solidFill>
                <a:ea typeface="宋体" charset="-122"/>
              </a:rPr>
              <a:t>Note:</a:t>
            </a:r>
          </a:p>
          <a:p>
            <a:pPr>
              <a:spcBef>
                <a:spcPts val="534"/>
              </a:spcBef>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r>
              <a:rPr lang="en-US" sz="1400" dirty="0">
                <a:solidFill>
                  <a:srgbClr val="000000"/>
                </a:solidFill>
                <a:ea typeface="宋体" charset="-122"/>
              </a:rPr>
              <a:t>For a task to meet its deadline, it must accommodate </a:t>
            </a:r>
          </a:p>
          <a:p>
            <a:pPr>
              <a:spcBef>
                <a:spcPts val="534"/>
              </a:spcBef>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r>
              <a:rPr lang="en-US" sz="1400" dirty="0">
                <a:solidFill>
                  <a:srgbClr val="000000"/>
                </a:solidFill>
                <a:ea typeface="宋体" charset="-122"/>
              </a:rPr>
              <a:t>Preemption from higher-priority tasks, </a:t>
            </a:r>
          </a:p>
          <a:p>
            <a:pPr>
              <a:spcBef>
                <a:spcPts val="534"/>
              </a:spcBef>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r>
              <a:rPr lang="en-US" sz="1400" dirty="0">
                <a:solidFill>
                  <a:srgbClr val="000000"/>
                </a:solidFill>
                <a:ea typeface="宋体" charset="-122"/>
              </a:rPr>
              <a:t>Its own execution time, and</a:t>
            </a:r>
          </a:p>
          <a:p>
            <a:pPr>
              <a:spcBef>
                <a:spcPts val="534"/>
              </a:spcBef>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r>
              <a:rPr lang="en-US" sz="1400" dirty="0">
                <a:solidFill>
                  <a:srgbClr val="000000"/>
                </a:solidFill>
                <a:ea typeface="宋体" charset="-122"/>
              </a:rPr>
              <a:t>Delays caused by lower-priority tasks (known as priority inversion or blocking).</a:t>
            </a:r>
          </a:p>
          <a:p>
            <a:pPr>
              <a:spcBef>
                <a:spcPts val="534"/>
              </a:spcBef>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r>
              <a:rPr lang="en-US" sz="1400" dirty="0">
                <a:solidFill>
                  <a:srgbClr val="000000"/>
                </a:solidFill>
                <a:ea typeface="宋体" charset="-122"/>
              </a:rPr>
              <a:t>Remember that higher-priority tasks, from a rate monotonic perspective, are those with higher rates (or shorter periods). These can occur more than once in a task’s period. A task’s execution occurs once during its period. And blocking can occur at most once during the task’s period; blocking comes from lower-priority tasks, those that have slower rates (or longer periods).</a:t>
            </a:r>
          </a:p>
          <a:p>
            <a:pPr>
              <a:spcBef>
                <a:spcPts val="534"/>
              </a:spcBef>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r>
              <a:rPr lang="en-US" sz="1400" dirty="0">
                <a:solidFill>
                  <a:srgbClr val="000000"/>
                </a:solidFill>
                <a:ea typeface="宋体" charset="-122"/>
              </a:rPr>
              <a:t>Preemption and execution are unavoidable. If these exceed capacity, one is faced with a classical throughput problem and the only remedy is to reduce the workload (which means changing the system requirements) or to increase the capacity by using a faster computer. Experience has shown that priority inversion (blocking), delay from lower-priority tasks, is a major source of missed deadlines. So we focus on identifying sources of priority inversion and try to reduce their blocking effects to enhance </a:t>
            </a:r>
            <a:r>
              <a:rPr lang="en-US" sz="1400" dirty="0" err="1">
                <a:solidFill>
                  <a:srgbClr val="000000"/>
                </a:solidFill>
                <a:ea typeface="宋体" charset="-122"/>
              </a:rPr>
              <a:t>schedulability</a:t>
            </a:r>
            <a:r>
              <a:rPr lang="en-US" sz="1400" dirty="0">
                <a:solidFill>
                  <a:srgbClr val="000000"/>
                </a:solidFill>
                <a:ea typeface="宋体" charset="-122"/>
              </a:rPr>
              <a:t>.</a:t>
            </a:r>
          </a:p>
        </p:txBody>
      </p:sp>
      <p:sp>
        <p:nvSpPr>
          <p:cNvPr id="96266" name="Rectangle 10"/>
          <p:cNvSpPr txBox="1">
            <a:spLocks noGrp="1" noRot="1" noChangeAspect="1" noChangeArrowheads="1"/>
          </p:cNvSpPr>
          <p:nvPr>
            <p:ph type="sldImg"/>
          </p:nvPr>
        </p:nvSpPr>
        <p:spPr bwMode="auto">
          <a:xfrm>
            <a:off x="1727200" y="995363"/>
            <a:ext cx="4765675" cy="3575050"/>
          </a:xfrm>
          <a:prstGeom prst="rect">
            <a:avLst/>
          </a:prstGeom>
          <a:solidFill>
            <a:srgbClr val="FFFFFF"/>
          </a:solidFill>
          <a:ln>
            <a:solidFill>
              <a:srgbClr val="000000"/>
            </a:solidFill>
            <a:miter lim="800000"/>
            <a:headEnd/>
            <a:tailEn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xfrm>
            <a:off x="4655241" y="10230759"/>
            <a:ext cx="3561345" cy="538559"/>
          </a:xfrm>
          <a:prstGeom prst="rect">
            <a:avLst/>
          </a:prstGeom>
          <a:ln/>
        </p:spPr>
        <p:txBody>
          <a:bodyPr lIns="108512" tIns="54256" rIns="108512" bIns="54256"/>
          <a:lstStyle/>
          <a:p>
            <a:fld id="{5FD14CD9-01FB-40AC-954F-331889A9F7F4}" type="slidenum">
              <a:rPr lang="en-US"/>
              <a:pPr/>
              <a:t>2</a:t>
            </a:fld>
            <a:endParaRPr lang="en-US"/>
          </a:p>
        </p:txBody>
      </p:sp>
      <p:sp>
        <p:nvSpPr>
          <p:cNvPr id="78849" name="Rectangle 1"/>
          <p:cNvSpPr txBox="1">
            <a:spLocks noGrp="1" noRot="1" noChangeAspect="1" noChangeArrowheads="1"/>
          </p:cNvSpPr>
          <p:nvPr>
            <p:ph type="sldImg"/>
          </p:nvPr>
        </p:nvSpPr>
        <p:spPr bwMode="auto">
          <a:xfrm>
            <a:off x="1416050" y="808038"/>
            <a:ext cx="5386388" cy="4038600"/>
          </a:xfrm>
          <a:prstGeom prst="rect">
            <a:avLst/>
          </a:prstGeom>
          <a:solidFill>
            <a:srgbClr val="FFFFFF"/>
          </a:solidFill>
          <a:ln>
            <a:solidFill>
              <a:srgbClr val="000000"/>
            </a:solidFill>
            <a:miter lim="800000"/>
            <a:headEnd/>
            <a:tailEnd/>
          </a:ln>
        </p:spPr>
      </p:sp>
      <p:sp>
        <p:nvSpPr>
          <p:cNvPr id="78850" name="Rectangle 2"/>
          <p:cNvSpPr txBox="1">
            <a:spLocks noGrp="1" noChangeArrowheads="1"/>
          </p:cNvSpPr>
          <p:nvPr>
            <p:ph type="body" idx="1"/>
          </p:nvPr>
        </p:nvSpPr>
        <p:spPr bwMode="auto">
          <a:xfrm>
            <a:off x="1095799" y="5116314"/>
            <a:ext cx="6026891" cy="4847035"/>
          </a:xfrm>
          <a:prstGeom prst="rect">
            <a:avLst/>
          </a:prstGeom>
          <a:noFill/>
          <a:ln cap="flat">
            <a:round/>
            <a:headEnd/>
            <a:tailEnd/>
          </a:ln>
        </p:spPr>
        <p:txBody>
          <a:bodyPr wrap="none" anchor="ct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 name="Rectangle 7"/>
          <p:cNvSpPr>
            <a:spLocks noGrp="1" noChangeArrowheads="1"/>
          </p:cNvSpPr>
          <p:nvPr>
            <p:ph type="sldNum"/>
          </p:nvPr>
        </p:nvSpPr>
        <p:spPr>
          <a:xfrm>
            <a:off x="4655241" y="10230759"/>
            <a:ext cx="3561345" cy="538559"/>
          </a:xfrm>
          <a:prstGeom prst="rect">
            <a:avLst/>
          </a:prstGeom>
          <a:ln/>
        </p:spPr>
        <p:txBody>
          <a:bodyPr lIns="108512" tIns="54256" rIns="108512" bIns="54256"/>
          <a:lstStyle/>
          <a:p>
            <a:fld id="{C9C4A15C-2DBF-4D34-88BC-9EBE4660A92A}" type="slidenum">
              <a:rPr lang="en-US"/>
              <a:pPr/>
              <a:t>20</a:t>
            </a:fld>
            <a:endParaRPr lang="en-US"/>
          </a:p>
        </p:txBody>
      </p:sp>
      <p:sp>
        <p:nvSpPr>
          <p:cNvPr id="98305" name="Text Box 1"/>
          <p:cNvSpPr txBox="1">
            <a:spLocks noChangeArrowheads="1"/>
          </p:cNvSpPr>
          <p:nvPr/>
        </p:nvSpPr>
        <p:spPr bwMode="auto">
          <a:xfrm>
            <a:off x="4655241" y="10230759"/>
            <a:ext cx="3561345" cy="538559"/>
          </a:xfrm>
          <a:prstGeom prst="rect">
            <a:avLst/>
          </a:prstGeom>
          <a:noFill/>
          <a:ln w="9525" cap="flat">
            <a:noFill/>
            <a:round/>
            <a:headEnd/>
            <a:tailEnd/>
          </a:ln>
          <a:effectLst/>
        </p:spPr>
        <p:txBody>
          <a:bodyPr lIns="106803" tIns="53402" rIns="106803" bIns="53402" anchor="b"/>
          <a:lstStyle/>
          <a:p>
            <a:pPr algn="r">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fld id="{07EAA9D6-85CD-4970-9768-3FA3B057A57F}" type="slidenum">
              <a:rPr lang="en-US" sz="1400">
                <a:solidFill>
                  <a:srgbClr val="000000"/>
                </a:solidFill>
                <a:ea typeface="宋体" charset="-122"/>
              </a:rPr>
              <a:pPr algn="r">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t>20</a:t>
            </a:fld>
            <a:endParaRPr lang="en-US" sz="1400" dirty="0">
              <a:solidFill>
                <a:srgbClr val="000000"/>
              </a:solidFill>
              <a:ea typeface="宋体" charset="-122"/>
            </a:endParaRPr>
          </a:p>
        </p:txBody>
      </p:sp>
      <p:sp>
        <p:nvSpPr>
          <p:cNvPr id="98306" name="Text Box 2"/>
          <p:cNvSpPr txBox="1">
            <a:spLocks noChangeArrowheads="1"/>
          </p:cNvSpPr>
          <p:nvPr/>
        </p:nvSpPr>
        <p:spPr bwMode="auto">
          <a:xfrm>
            <a:off x="0" y="10230759"/>
            <a:ext cx="3561345" cy="538559"/>
          </a:xfrm>
          <a:prstGeom prst="rect">
            <a:avLst/>
          </a:prstGeom>
          <a:noFill/>
          <a:ln w="9525" cap="flat">
            <a:noFill/>
            <a:round/>
            <a:headEnd/>
            <a:tailEnd/>
          </a:ln>
          <a:effectLst/>
        </p:spPr>
        <p:txBody>
          <a:bodyPr lIns="106803" tIns="53402" rIns="106803" bIns="53402" anchor="b"/>
          <a:lstStyle/>
          <a:p>
            <a:pPr>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endParaRPr lang="en-US" sz="1400" dirty="0">
              <a:solidFill>
                <a:srgbClr val="000000"/>
              </a:solidFill>
              <a:ea typeface="宋体" charset="-122"/>
            </a:endParaRPr>
          </a:p>
        </p:txBody>
      </p:sp>
      <p:sp>
        <p:nvSpPr>
          <p:cNvPr id="98307" name="Text Box 3"/>
          <p:cNvSpPr txBox="1">
            <a:spLocks noChangeArrowheads="1"/>
          </p:cNvSpPr>
          <p:nvPr/>
        </p:nvSpPr>
        <p:spPr bwMode="auto">
          <a:xfrm>
            <a:off x="0" y="0"/>
            <a:ext cx="3561345" cy="538559"/>
          </a:xfrm>
          <a:prstGeom prst="rect">
            <a:avLst/>
          </a:prstGeom>
          <a:noFill/>
          <a:ln w="9525" cap="flat">
            <a:noFill/>
            <a:round/>
            <a:headEnd/>
            <a:tailEnd/>
          </a:ln>
          <a:effectLst/>
        </p:spPr>
        <p:txBody>
          <a:bodyPr lIns="106803" tIns="53402" rIns="106803" bIns="53402"/>
          <a:lstStyle/>
          <a:p>
            <a:pPr>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endParaRPr lang="en-US" sz="1400" dirty="0">
              <a:solidFill>
                <a:srgbClr val="000000"/>
              </a:solidFill>
              <a:ea typeface="宋体" charset="-122"/>
            </a:endParaRPr>
          </a:p>
        </p:txBody>
      </p:sp>
      <p:sp>
        <p:nvSpPr>
          <p:cNvPr id="98308" name="Text Box 4"/>
          <p:cNvSpPr txBox="1">
            <a:spLocks noChangeArrowheads="1"/>
          </p:cNvSpPr>
          <p:nvPr/>
        </p:nvSpPr>
        <p:spPr bwMode="auto">
          <a:xfrm>
            <a:off x="4655241" y="0"/>
            <a:ext cx="3561345" cy="538559"/>
          </a:xfrm>
          <a:prstGeom prst="rect">
            <a:avLst/>
          </a:prstGeom>
          <a:noFill/>
          <a:ln w="9525" cap="flat">
            <a:noFill/>
            <a:round/>
            <a:headEnd/>
            <a:tailEnd/>
          </a:ln>
          <a:effectLst/>
        </p:spPr>
        <p:txBody>
          <a:bodyPr lIns="106803" tIns="53402" rIns="106803" bIns="53402"/>
          <a:lstStyle/>
          <a:p>
            <a:pPr algn="r">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endParaRPr lang="en-US" sz="1400" dirty="0">
              <a:solidFill>
                <a:srgbClr val="000000"/>
              </a:solidFill>
              <a:ea typeface="宋体" charset="-122"/>
            </a:endParaRPr>
          </a:p>
        </p:txBody>
      </p:sp>
      <p:sp>
        <p:nvSpPr>
          <p:cNvPr id="98309" name="Rectangle 5"/>
          <p:cNvSpPr>
            <a:spLocks noChangeArrowheads="1"/>
          </p:cNvSpPr>
          <p:nvPr/>
        </p:nvSpPr>
        <p:spPr bwMode="auto">
          <a:xfrm>
            <a:off x="4674266" y="5611"/>
            <a:ext cx="3582271" cy="504899"/>
          </a:xfrm>
          <a:prstGeom prst="rect">
            <a:avLst/>
          </a:prstGeom>
          <a:noFill/>
          <a:ln w="9525" cap="flat">
            <a:noFill/>
            <a:round/>
            <a:headEnd/>
            <a:tailEnd/>
          </a:ln>
          <a:effectLst/>
        </p:spPr>
        <p:txBody>
          <a:bodyPr wrap="none" lIns="108512" tIns="54256" rIns="108512" bIns="54256" anchor="ctr"/>
          <a:lstStyle/>
          <a:p>
            <a:endParaRPr lang="zh-CN" altLang="en-US"/>
          </a:p>
        </p:txBody>
      </p:sp>
      <p:sp>
        <p:nvSpPr>
          <p:cNvPr id="98310" name="Rectangle 6"/>
          <p:cNvSpPr>
            <a:spLocks noChangeArrowheads="1"/>
          </p:cNvSpPr>
          <p:nvPr/>
        </p:nvSpPr>
        <p:spPr bwMode="auto">
          <a:xfrm>
            <a:off x="4674266" y="10258809"/>
            <a:ext cx="3582271" cy="504899"/>
          </a:xfrm>
          <a:prstGeom prst="rect">
            <a:avLst/>
          </a:prstGeom>
          <a:noFill/>
          <a:ln w="9525" cap="flat">
            <a:noFill/>
            <a:round/>
            <a:headEnd/>
            <a:tailEnd/>
          </a:ln>
          <a:effectLst/>
        </p:spPr>
        <p:txBody>
          <a:bodyPr lIns="22642" tIns="0" rIns="22642" bIns="0" anchor="b"/>
          <a:lstStyle/>
          <a:p>
            <a:pPr algn="r">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r>
              <a:rPr lang="en-US" sz="1200" i="1" dirty="0">
                <a:solidFill>
                  <a:srgbClr val="000000"/>
                </a:solidFill>
                <a:ea typeface="宋体" charset="-122"/>
              </a:rPr>
              <a:t>22</a:t>
            </a:r>
          </a:p>
        </p:txBody>
      </p:sp>
      <p:sp>
        <p:nvSpPr>
          <p:cNvPr id="98311" name="Rectangle 7"/>
          <p:cNvSpPr>
            <a:spLocks noChangeArrowheads="1"/>
          </p:cNvSpPr>
          <p:nvPr/>
        </p:nvSpPr>
        <p:spPr bwMode="auto">
          <a:xfrm>
            <a:off x="-38048" y="10258809"/>
            <a:ext cx="3580369" cy="504899"/>
          </a:xfrm>
          <a:prstGeom prst="rect">
            <a:avLst/>
          </a:prstGeom>
          <a:noFill/>
          <a:ln w="9525" cap="flat">
            <a:noFill/>
            <a:round/>
            <a:headEnd/>
            <a:tailEnd/>
          </a:ln>
          <a:effectLst/>
        </p:spPr>
        <p:txBody>
          <a:bodyPr wrap="none" lIns="108512" tIns="54256" rIns="108512" bIns="54256" anchor="ctr"/>
          <a:lstStyle/>
          <a:p>
            <a:endParaRPr lang="zh-CN" altLang="en-US"/>
          </a:p>
        </p:txBody>
      </p:sp>
      <p:sp>
        <p:nvSpPr>
          <p:cNvPr id="98312" name="Rectangle 8"/>
          <p:cNvSpPr>
            <a:spLocks noChangeArrowheads="1"/>
          </p:cNvSpPr>
          <p:nvPr/>
        </p:nvSpPr>
        <p:spPr bwMode="auto">
          <a:xfrm>
            <a:off x="-38048" y="5611"/>
            <a:ext cx="3580369" cy="504899"/>
          </a:xfrm>
          <a:prstGeom prst="rect">
            <a:avLst/>
          </a:prstGeom>
          <a:noFill/>
          <a:ln w="9525" cap="flat">
            <a:noFill/>
            <a:round/>
            <a:headEnd/>
            <a:tailEnd/>
          </a:ln>
          <a:effectLst/>
        </p:spPr>
        <p:txBody>
          <a:bodyPr wrap="none" lIns="108512" tIns="54256" rIns="108512" bIns="54256" anchor="ctr"/>
          <a:lstStyle/>
          <a:p>
            <a:endParaRPr lang="zh-CN" altLang="en-US"/>
          </a:p>
        </p:txBody>
      </p:sp>
      <p:sp>
        <p:nvSpPr>
          <p:cNvPr id="98313" name="Text Box 9"/>
          <p:cNvSpPr txBox="1">
            <a:spLocks noChangeArrowheads="1"/>
          </p:cNvSpPr>
          <p:nvPr/>
        </p:nvSpPr>
        <p:spPr bwMode="auto">
          <a:xfrm>
            <a:off x="808533" y="5112575"/>
            <a:ext cx="6599521" cy="4850775"/>
          </a:xfrm>
          <a:prstGeom prst="rect">
            <a:avLst/>
          </a:prstGeom>
          <a:noFill/>
          <a:ln w="9525" cap="flat">
            <a:noFill/>
            <a:round/>
            <a:headEnd/>
            <a:tailEnd/>
          </a:ln>
          <a:effectLst/>
        </p:spPr>
        <p:txBody>
          <a:bodyPr lIns="109366" tIns="54683" rIns="109366" bIns="54683"/>
          <a:lstStyle/>
          <a:p>
            <a:pPr>
              <a:spcBef>
                <a:spcPts val="534"/>
              </a:spcBef>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r>
              <a:rPr lang="en-US" sz="1400" dirty="0">
                <a:solidFill>
                  <a:srgbClr val="000000"/>
                </a:solidFill>
                <a:ea typeface="宋体" charset="-122"/>
              </a:rPr>
              <a:t>IBM System Integration Division (SID) Manassas developed and delivered a “schedulable” real-time network to the Navy.</a:t>
            </a:r>
          </a:p>
          <a:p>
            <a:pPr>
              <a:spcBef>
                <a:spcPts val="534"/>
              </a:spcBef>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r>
              <a:rPr lang="en-US" sz="1400" dirty="0">
                <a:solidFill>
                  <a:srgbClr val="000000"/>
                </a:solidFill>
                <a:ea typeface="宋体" charset="-122"/>
              </a:rPr>
              <a:t>RMA was successfully used by IBM to improve the performance of the BSY-1 Trainer while under development. (A case study in this tutorial reviews this.)</a:t>
            </a:r>
          </a:p>
          <a:p>
            <a:pPr>
              <a:spcBef>
                <a:spcPts val="534"/>
              </a:spcBef>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r>
              <a:rPr lang="en-US" sz="1400" dirty="0">
                <a:solidFill>
                  <a:srgbClr val="000000"/>
                </a:solidFill>
                <a:ea typeface="宋体" charset="-122"/>
              </a:rPr>
              <a:t>RMA principles were used to design real-time scheduling support in the IEEE </a:t>
            </a:r>
            <a:r>
              <a:rPr lang="en-US" sz="1400" dirty="0" err="1">
                <a:solidFill>
                  <a:srgbClr val="000000"/>
                </a:solidFill>
                <a:ea typeface="宋体" charset="-122"/>
              </a:rPr>
              <a:t>FutureBus</a:t>
            </a:r>
            <a:r>
              <a:rPr lang="en-US" sz="1400" dirty="0">
                <a:solidFill>
                  <a:srgbClr val="000000"/>
                </a:solidFill>
                <a:ea typeface="宋体" charset="-122"/>
              </a:rPr>
              <a:t>+ standard.</a:t>
            </a:r>
          </a:p>
          <a:p>
            <a:pPr>
              <a:spcBef>
                <a:spcPts val="534"/>
              </a:spcBef>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r>
              <a:rPr lang="en-US" sz="1400" dirty="0">
                <a:solidFill>
                  <a:srgbClr val="000000"/>
                </a:solidFill>
                <a:ea typeface="宋体" charset="-122"/>
              </a:rPr>
              <a:t>The NASA Space Station program has decided to adopt RMA in their development effort. They are currently implementing management practices for the use of RMA.</a:t>
            </a:r>
          </a:p>
          <a:p>
            <a:pPr>
              <a:spcBef>
                <a:spcPts val="534"/>
              </a:spcBef>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r>
              <a:rPr lang="en-US" sz="1400" dirty="0">
                <a:solidFill>
                  <a:srgbClr val="000000"/>
                </a:solidFill>
                <a:ea typeface="宋体" charset="-122"/>
              </a:rPr>
              <a:t>The European Space Agency is requiring that RMS theory be used as the baseline theory for its hard real-time operating system (OS) contract.</a:t>
            </a:r>
          </a:p>
          <a:p>
            <a:pPr>
              <a:spcBef>
                <a:spcPts val="534"/>
              </a:spcBef>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r>
              <a:rPr lang="en-US" sz="1400" dirty="0">
                <a:solidFill>
                  <a:srgbClr val="000000"/>
                </a:solidFill>
                <a:ea typeface="宋体" charset="-122"/>
              </a:rPr>
              <a:t>Various software vendors are offering products and services that support RMA: Compiler and runtime vendors; Real-time operating system vendors; Commercial training firms.</a:t>
            </a:r>
          </a:p>
          <a:p>
            <a:pPr>
              <a:spcBef>
                <a:spcPts val="534"/>
              </a:spcBef>
              <a:tabLst>
                <a:tab pos="0" algn="l"/>
                <a:tab pos="1085118" algn="l"/>
                <a:tab pos="2170237" algn="l"/>
                <a:tab pos="3255355" algn="l"/>
                <a:tab pos="4340474" algn="l"/>
                <a:tab pos="5425592" algn="l"/>
                <a:tab pos="6510711" algn="l"/>
                <a:tab pos="7595829" algn="l"/>
                <a:tab pos="8680948" algn="l"/>
                <a:tab pos="9766066" algn="l"/>
                <a:tab pos="10851185" algn="l"/>
                <a:tab pos="11936303" algn="l"/>
              </a:tabLst>
            </a:pPr>
            <a:r>
              <a:rPr lang="en-US" sz="1400" dirty="0">
                <a:solidFill>
                  <a:srgbClr val="000000"/>
                </a:solidFill>
                <a:ea typeface="宋体" charset="-122"/>
              </a:rPr>
              <a:t>IBM's response-time analysis effort is using several of the same techniques detailed in the handbook to determine which parts of the system will meet its response-time requirements, even under worst-case system conditions, and which need modification to meet requirements.  The analysis is being done by several IBM engineers on an initial release of over 1 million lines of code, allowing its response-time characteristics to be established early enough to take corrective action before full-scale testing and deployment.  The analysis effort is expected to be a continuous activity throughout the development and deployment of the system.</a:t>
            </a:r>
          </a:p>
        </p:txBody>
      </p:sp>
      <p:sp>
        <p:nvSpPr>
          <p:cNvPr id="98314" name="Rectangle 10"/>
          <p:cNvSpPr txBox="1">
            <a:spLocks noGrp="1" noRot="1" noChangeAspect="1" noChangeArrowheads="1"/>
          </p:cNvSpPr>
          <p:nvPr>
            <p:ph type="sldImg"/>
          </p:nvPr>
        </p:nvSpPr>
        <p:spPr bwMode="auto">
          <a:xfrm>
            <a:off x="1727200" y="995363"/>
            <a:ext cx="4765675" cy="3575050"/>
          </a:xfrm>
          <a:prstGeom prst="rect">
            <a:avLst/>
          </a:prstGeom>
          <a:solidFill>
            <a:srgbClr val="FFFFFF"/>
          </a:solidFill>
          <a:ln>
            <a:solidFill>
              <a:srgbClr val="000000"/>
            </a:solidFill>
            <a:miter lim="800000"/>
            <a:headEnd/>
            <a:tailEn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xfrm>
            <a:off x="4655241" y="10230759"/>
            <a:ext cx="3561345" cy="538559"/>
          </a:xfrm>
          <a:prstGeom prst="rect">
            <a:avLst/>
          </a:prstGeom>
          <a:ln/>
        </p:spPr>
        <p:txBody>
          <a:bodyPr lIns="108512" tIns="54256" rIns="108512" bIns="54256"/>
          <a:lstStyle/>
          <a:p>
            <a:fld id="{2857CF3B-EF81-429E-935A-9EF30C824937}" type="slidenum">
              <a:rPr lang="en-US"/>
              <a:pPr/>
              <a:t>3</a:t>
            </a:fld>
            <a:endParaRPr lang="en-US"/>
          </a:p>
        </p:txBody>
      </p:sp>
      <p:sp>
        <p:nvSpPr>
          <p:cNvPr id="77825" name="Rectangle 1"/>
          <p:cNvSpPr txBox="1">
            <a:spLocks noGrp="1" noRot="1" noChangeAspect="1" noChangeArrowheads="1"/>
          </p:cNvSpPr>
          <p:nvPr>
            <p:ph type="sldImg"/>
          </p:nvPr>
        </p:nvSpPr>
        <p:spPr bwMode="auto">
          <a:xfrm>
            <a:off x="1416050" y="808038"/>
            <a:ext cx="5386388" cy="4038600"/>
          </a:xfrm>
          <a:prstGeom prst="rect">
            <a:avLst/>
          </a:prstGeom>
          <a:solidFill>
            <a:srgbClr val="FFFFFF"/>
          </a:solidFill>
          <a:ln>
            <a:solidFill>
              <a:srgbClr val="000000"/>
            </a:solidFill>
            <a:miter lim="800000"/>
            <a:headEnd/>
            <a:tailEnd/>
          </a:ln>
        </p:spPr>
      </p:sp>
      <p:sp>
        <p:nvSpPr>
          <p:cNvPr id="77826" name="Rectangle 2"/>
          <p:cNvSpPr txBox="1">
            <a:spLocks noGrp="1" noChangeArrowheads="1"/>
          </p:cNvSpPr>
          <p:nvPr>
            <p:ph type="body" idx="1"/>
          </p:nvPr>
        </p:nvSpPr>
        <p:spPr bwMode="auto">
          <a:xfrm>
            <a:off x="1095799" y="5116314"/>
            <a:ext cx="6026891" cy="4847035"/>
          </a:xfrm>
          <a:prstGeom prst="rect">
            <a:avLst/>
          </a:prstGeom>
          <a:noFill/>
          <a:ln cap="flat">
            <a:round/>
            <a:headEnd/>
            <a:tailEnd/>
          </a:ln>
        </p:spPr>
        <p:txBody>
          <a:bodyPr wrap="none" anchor="ct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xfrm>
            <a:off x="4655241" y="10230759"/>
            <a:ext cx="3561345" cy="538559"/>
          </a:xfrm>
          <a:prstGeom prst="rect">
            <a:avLst/>
          </a:prstGeom>
          <a:ln/>
        </p:spPr>
        <p:txBody>
          <a:bodyPr lIns="108512" tIns="54256" rIns="108512" bIns="54256"/>
          <a:lstStyle/>
          <a:p>
            <a:fld id="{76CC7DD6-7763-4E26-B4D7-6294482B1FFE}" type="slidenum">
              <a:rPr lang="en-US"/>
              <a:pPr/>
              <a:t>4</a:t>
            </a:fld>
            <a:endParaRPr lang="en-US"/>
          </a:p>
        </p:txBody>
      </p:sp>
      <p:sp>
        <p:nvSpPr>
          <p:cNvPr id="82945" name="Rectangle 1"/>
          <p:cNvSpPr txBox="1">
            <a:spLocks noGrp="1" noRot="1" noChangeAspect="1" noChangeArrowheads="1"/>
          </p:cNvSpPr>
          <p:nvPr>
            <p:ph type="sldImg"/>
          </p:nvPr>
        </p:nvSpPr>
        <p:spPr bwMode="auto">
          <a:xfrm>
            <a:off x="1416050" y="808038"/>
            <a:ext cx="5386388" cy="4038600"/>
          </a:xfrm>
          <a:prstGeom prst="rect">
            <a:avLst/>
          </a:prstGeom>
          <a:solidFill>
            <a:srgbClr val="FFFFFF"/>
          </a:solidFill>
          <a:ln>
            <a:solidFill>
              <a:srgbClr val="000000"/>
            </a:solidFill>
            <a:miter lim="800000"/>
            <a:headEnd/>
            <a:tailEnd/>
          </a:ln>
        </p:spPr>
      </p:sp>
      <p:sp>
        <p:nvSpPr>
          <p:cNvPr id="82946" name="Rectangle 2"/>
          <p:cNvSpPr txBox="1">
            <a:spLocks noGrp="1" noChangeArrowheads="1"/>
          </p:cNvSpPr>
          <p:nvPr>
            <p:ph type="body" idx="1"/>
          </p:nvPr>
        </p:nvSpPr>
        <p:spPr bwMode="auto">
          <a:xfrm>
            <a:off x="1095799" y="5116314"/>
            <a:ext cx="6026891" cy="4847035"/>
          </a:xfrm>
          <a:prstGeom prst="rect">
            <a:avLst/>
          </a:prstGeom>
          <a:noFill/>
          <a:ln cap="flat">
            <a:round/>
            <a:headEnd/>
            <a:tailEnd/>
          </a:ln>
        </p:spPr>
        <p:txBody>
          <a:bodyPr wrap="none" anchor="ct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xfrm>
            <a:off x="4655241" y="10230759"/>
            <a:ext cx="3561345" cy="538559"/>
          </a:xfrm>
          <a:prstGeom prst="rect">
            <a:avLst/>
          </a:prstGeom>
          <a:ln/>
        </p:spPr>
        <p:txBody>
          <a:bodyPr lIns="108512" tIns="54256" rIns="108512" bIns="54256"/>
          <a:lstStyle/>
          <a:p>
            <a:fld id="{1F34678E-1E35-481C-8B7D-740F6CC6EB69}" type="slidenum">
              <a:rPr lang="en-US"/>
              <a:pPr/>
              <a:t>5</a:t>
            </a:fld>
            <a:endParaRPr lang="en-US"/>
          </a:p>
        </p:txBody>
      </p:sp>
      <p:sp>
        <p:nvSpPr>
          <p:cNvPr id="81921" name="Rectangle 1"/>
          <p:cNvSpPr txBox="1">
            <a:spLocks noGrp="1" noRot="1" noChangeAspect="1" noChangeArrowheads="1"/>
          </p:cNvSpPr>
          <p:nvPr>
            <p:ph type="sldImg"/>
          </p:nvPr>
        </p:nvSpPr>
        <p:spPr bwMode="auto">
          <a:xfrm>
            <a:off x="1416050" y="808038"/>
            <a:ext cx="5386388" cy="4038600"/>
          </a:xfrm>
          <a:prstGeom prst="rect">
            <a:avLst/>
          </a:prstGeom>
          <a:solidFill>
            <a:srgbClr val="FFFFFF"/>
          </a:solidFill>
          <a:ln>
            <a:solidFill>
              <a:srgbClr val="000000"/>
            </a:solidFill>
            <a:miter lim="800000"/>
            <a:headEnd/>
            <a:tailEnd/>
          </a:ln>
        </p:spPr>
      </p:sp>
      <p:sp>
        <p:nvSpPr>
          <p:cNvPr id="81922" name="Rectangle 2"/>
          <p:cNvSpPr txBox="1">
            <a:spLocks noGrp="1" noChangeArrowheads="1"/>
          </p:cNvSpPr>
          <p:nvPr>
            <p:ph type="body" idx="1"/>
          </p:nvPr>
        </p:nvSpPr>
        <p:spPr bwMode="auto">
          <a:xfrm>
            <a:off x="1095799" y="5116314"/>
            <a:ext cx="6026891" cy="4847035"/>
          </a:xfrm>
          <a:prstGeom prst="rect">
            <a:avLst/>
          </a:prstGeom>
          <a:noFill/>
          <a:ln cap="flat">
            <a:round/>
            <a:headEnd/>
            <a:tailEnd/>
          </a:ln>
        </p:spPr>
        <p:txBody>
          <a:bodyPr wrap="none" anchor="ct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xfrm>
            <a:off x="4655241" y="10230759"/>
            <a:ext cx="3561345" cy="538559"/>
          </a:xfrm>
          <a:prstGeom prst="rect">
            <a:avLst/>
          </a:prstGeom>
          <a:ln/>
        </p:spPr>
        <p:txBody>
          <a:bodyPr lIns="108512" tIns="54256" rIns="108512" bIns="54256"/>
          <a:lstStyle/>
          <a:p>
            <a:fld id="{482C4C5C-FB57-4412-BEA1-3B886366B4FE}" type="slidenum">
              <a:rPr lang="en-US"/>
              <a:pPr/>
              <a:t>6</a:t>
            </a:fld>
            <a:endParaRPr lang="en-US"/>
          </a:p>
        </p:txBody>
      </p:sp>
      <p:sp>
        <p:nvSpPr>
          <p:cNvPr id="75777" name="Rectangle 1"/>
          <p:cNvSpPr txBox="1">
            <a:spLocks noGrp="1" noRot="1" noChangeAspect="1" noChangeArrowheads="1"/>
          </p:cNvSpPr>
          <p:nvPr>
            <p:ph type="sldImg"/>
          </p:nvPr>
        </p:nvSpPr>
        <p:spPr bwMode="auto">
          <a:xfrm>
            <a:off x="1416050" y="808038"/>
            <a:ext cx="5386388" cy="4038600"/>
          </a:xfrm>
          <a:prstGeom prst="rect">
            <a:avLst/>
          </a:prstGeom>
          <a:solidFill>
            <a:srgbClr val="FFFFFF"/>
          </a:solidFill>
          <a:ln>
            <a:solidFill>
              <a:srgbClr val="000000"/>
            </a:solidFill>
            <a:miter lim="800000"/>
            <a:headEnd/>
            <a:tailEnd/>
          </a:ln>
        </p:spPr>
      </p:sp>
      <p:sp>
        <p:nvSpPr>
          <p:cNvPr id="75778" name="Rectangle 2"/>
          <p:cNvSpPr txBox="1">
            <a:spLocks noGrp="1" noChangeArrowheads="1"/>
          </p:cNvSpPr>
          <p:nvPr>
            <p:ph type="body" idx="1"/>
          </p:nvPr>
        </p:nvSpPr>
        <p:spPr bwMode="auto">
          <a:xfrm>
            <a:off x="1095799" y="5116314"/>
            <a:ext cx="6026891" cy="4847035"/>
          </a:xfrm>
          <a:prstGeom prst="rect">
            <a:avLst/>
          </a:prstGeom>
          <a:noFill/>
          <a:ln cap="flat">
            <a:round/>
            <a:headEnd/>
            <a:tailEnd/>
          </a:ln>
        </p:spPr>
        <p:txBody>
          <a:bodyPr wrap="none" anchor="ct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xfrm>
            <a:off x="4655241" y="10230759"/>
            <a:ext cx="3561345" cy="538559"/>
          </a:xfrm>
          <a:prstGeom prst="rect">
            <a:avLst/>
          </a:prstGeom>
          <a:ln/>
        </p:spPr>
        <p:txBody>
          <a:bodyPr lIns="108512" tIns="54256" rIns="108512" bIns="54256"/>
          <a:lstStyle/>
          <a:p>
            <a:fld id="{E027D95B-4D93-4621-AC88-26DBE180E233}" type="slidenum">
              <a:rPr lang="en-US"/>
              <a:pPr/>
              <a:t>7</a:t>
            </a:fld>
            <a:endParaRPr lang="en-US"/>
          </a:p>
        </p:txBody>
      </p:sp>
      <p:sp>
        <p:nvSpPr>
          <p:cNvPr id="55297" name="Rectangle 1"/>
          <p:cNvSpPr txBox="1">
            <a:spLocks noGrp="1" noRot="1" noChangeAspect="1" noChangeArrowheads="1"/>
          </p:cNvSpPr>
          <p:nvPr>
            <p:ph type="sldImg"/>
          </p:nvPr>
        </p:nvSpPr>
        <p:spPr bwMode="auto">
          <a:xfrm>
            <a:off x="1416050" y="808038"/>
            <a:ext cx="5386388" cy="4038600"/>
          </a:xfrm>
          <a:prstGeom prst="rect">
            <a:avLst/>
          </a:prstGeom>
          <a:solidFill>
            <a:srgbClr val="FFFFFF"/>
          </a:solidFill>
          <a:ln>
            <a:solidFill>
              <a:srgbClr val="000000"/>
            </a:solidFill>
            <a:miter lim="800000"/>
            <a:headEnd/>
            <a:tailEnd/>
          </a:ln>
        </p:spPr>
      </p:sp>
      <p:sp>
        <p:nvSpPr>
          <p:cNvPr id="55298" name="Rectangle 2"/>
          <p:cNvSpPr txBox="1">
            <a:spLocks noGrp="1" noChangeArrowheads="1"/>
          </p:cNvSpPr>
          <p:nvPr>
            <p:ph type="body" idx="1"/>
          </p:nvPr>
        </p:nvSpPr>
        <p:spPr bwMode="auto">
          <a:xfrm>
            <a:off x="1095799" y="5116314"/>
            <a:ext cx="6026891" cy="4847035"/>
          </a:xfrm>
          <a:prstGeom prst="rect">
            <a:avLst/>
          </a:prstGeom>
          <a:noFill/>
          <a:ln cap="flat">
            <a:round/>
            <a:headEnd/>
            <a:tailEnd/>
          </a:ln>
        </p:spPr>
        <p:txBody>
          <a:bodyPr wrap="none" anchor="ct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xfrm>
            <a:off x="4655241" y="10230759"/>
            <a:ext cx="3561345" cy="538559"/>
          </a:xfrm>
          <a:prstGeom prst="rect">
            <a:avLst/>
          </a:prstGeom>
          <a:ln/>
        </p:spPr>
        <p:txBody>
          <a:bodyPr lIns="108512" tIns="54256" rIns="108512" bIns="54256"/>
          <a:lstStyle/>
          <a:p>
            <a:fld id="{6AA1AE73-9D79-4DB3-B9B5-8C0B3AE4EE38}" type="slidenum">
              <a:rPr lang="en-US"/>
              <a:pPr/>
              <a:t>8</a:t>
            </a:fld>
            <a:endParaRPr lang="en-US"/>
          </a:p>
        </p:txBody>
      </p:sp>
      <p:sp>
        <p:nvSpPr>
          <p:cNvPr id="56321" name="Rectangle 1"/>
          <p:cNvSpPr txBox="1">
            <a:spLocks noGrp="1" noRot="1" noChangeAspect="1" noChangeArrowheads="1"/>
          </p:cNvSpPr>
          <p:nvPr>
            <p:ph type="sldImg"/>
          </p:nvPr>
        </p:nvSpPr>
        <p:spPr bwMode="auto">
          <a:xfrm>
            <a:off x="1416050" y="808038"/>
            <a:ext cx="5386388" cy="4038600"/>
          </a:xfrm>
          <a:prstGeom prst="rect">
            <a:avLst/>
          </a:prstGeom>
          <a:solidFill>
            <a:srgbClr val="FFFFFF"/>
          </a:solidFill>
          <a:ln>
            <a:solidFill>
              <a:srgbClr val="000000"/>
            </a:solidFill>
            <a:miter lim="800000"/>
            <a:headEnd/>
            <a:tailEnd/>
          </a:ln>
        </p:spPr>
      </p:sp>
      <p:sp>
        <p:nvSpPr>
          <p:cNvPr id="56322" name="Rectangle 2"/>
          <p:cNvSpPr txBox="1">
            <a:spLocks noGrp="1" noChangeArrowheads="1"/>
          </p:cNvSpPr>
          <p:nvPr>
            <p:ph type="body" idx="1"/>
          </p:nvPr>
        </p:nvSpPr>
        <p:spPr bwMode="auto">
          <a:xfrm>
            <a:off x="1095799" y="5116314"/>
            <a:ext cx="6026891" cy="4847035"/>
          </a:xfrm>
          <a:prstGeom prst="rect">
            <a:avLst/>
          </a:prstGeom>
          <a:noFill/>
          <a:ln cap="flat">
            <a:round/>
            <a:headEnd/>
            <a:tailEnd/>
          </a:ln>
        </p:spPr>
        <p:txBody>
          <a:bodyPr wrap="none" anchor="ct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xfrm>
            <a:off x="4655241" y="10230759"/>
            <a:ext cx="3561345" cy="538559"/>
          </a:xfrm>
          <a:prstGeom prst="rect">
            <a:avLst/>
          </a:prstGeom>
          <a:ln/>
        </p:spPr>
        <p:txBody>
          <a:bodyPr lIns="108512" tIns="54256" rIns="108512" bIns="54256"/>
          <a:lstStyle/>
          <a:p>
            <a:fld id="{D321B0F7-1358-43B1-A278-4F7C6D2E3F1E}" type="slidenum">
              <a:rPr lang="en-US"/>
              <a:pPr/>
              <a:t>9</a:t>
            </a:fld>
            <a:endParaRPr lang="en-US"/>
          </a:p>
        </p:txBody>
      </p:sp>
      <p:sp>
        <p:nvSpPr>
          <p:cNvPr id="57345" name="Rectangle 1"/>
          <p:cNvSpPr txBox="1">
            <a:spLocks noGrp="1" noRot="1" noChangeAspect="1" noChangeArrowheads="1"/>
          </p:cNvSpPr>
          <p:nvPr>
            <p:ph type="sldImg"/>
          </p:nvPr>
        </p:nvSpPr>
        <p:spPr bwMode="auto">
          <a:xfrm>
            <a:off x="1416050" y="808038"/>
            <a:ext cx="5386388" cy="4038600"/>
          </a:xfrm>
          <a:prstGeom prst="rect">
            <a:avLst/>
          </a:prstGeom>
          <a:solidFill>
            <a:srgbClr val="FFFFFF"/>
          </a:solidFill>
          <a:ln>
            <a:solidFill>
              <a:srgbClr val="000000"/>
            </a:solidFill>
            <a:miter lim="800000"/>
            <a:headEnd/>
            <a:tailEnd/>
          </a:ln>
        </p:spPr>
      </p:sp>
      <p:sp>
        <p:nvSpPr>
          <p:cNvPr id="57346" name="Rectangle 2"/>
          <p:cNvSpPr txBox="1">
            <a:spLocks noGrp="1" noChangeArrowheads="1"/>
          </p:cNvSpPr>
          <p:nvPr>
            <p:ph type="body" idx="1"/>
          </p:nvPr>
        </p:nvSpPr>
        <p:spPr bwMode="auto">
          <a:xfrm>
            <a:off x="1095799" y="5116314"/>
            <a:ext cx="6026891" cy="4847035"/>
          </a:xfrm>
          <a:prstGeom prst="rect">
            <a:avLst/>
          </a:prstGeom>
          <a:noFill/>
          <a:ln cap="flat">
            <a:round/>
            <a:headEnd/>
            <a:tailEnd/>
          </a:ln>
        </p:spPr>
        <p:txBody>
          <a:bodyPr wrap="none" anchor="ct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4"/>
          <p:cNvSpPr>
            <a:spLocks noChangeShapeType="1"/>
          </p:cNvSpPr>
          <p:nvPr/>
        </p:nvSpPr>
        <p:spPr bwMode="auto">
          <a:xfrm>
            <a:off x="0" y="2557463"/>
            <a:ext cx="9067800" cy="0"/>
          </a:xfrm>
          <a:prstGeom prst="line">
            <a:avLst/>
          </a:prstGeom>
          <a:noFill/>
          <a:ln w="57150">
            <a:solidFill>
              <a:srgbClr val="FF0000"/>
            </a:solidFill>
            <a:round/>
            <a:headEnd/>
            <a:tailEnd/>
          </a:ln>
          <a:effectLst/>
        </p:spPr>
        <p:txBody>
          <a:bodyPr wrap="none" anchor="ctr"/>
          <a:lstStyle/>
          <a:p>
            <a:pPr>
              <a:defRPr/>
            </a:pPr>
            <a:endParaRPr lang="en-US"/>
          </a:p>
        </p:txBody>
      </p:sp>
      <p:sp>
        <p:nvSpPr>
          <p:cNvPr id="5" name="Rectangle 5"/>
          <p:cNvSpPr>
            <a:spLocks noChangeArrowheads="1"/>
          </p:cNvSpPr>
          <p:nvPr/>
        </p:nvSpPr>
        <p:spPr bwMode="grayWhite">
          <a:xfrm>
            <a:off x="0" y="6738938"/>
            <a:ext cx="9142413" cy="117475"/>
          </a:xfrm>
          <a:prstGeom prst="rect">
            <a:avLst/>
          </a:prstGeom>
          <a:gradFill rotWithShape="0">
            <a:gsLst>
              <a:gs pos="0">
                <a:schemeClr val="tx2"/>
              </a:gs>
              <a:gs pos="50000">
                <a:schemeClr val="tx2">
                  <a:gamma/>
                  <a:tint val="59608"/>
                  <a:invGamma/>
                </a:schemeClr>
              </a:gs>
              <a:gs pos="100000">
                <a:schemeClr val="tx2"/>
              </a:gs>
            </a:gsLst>
            <a:lin ang="0" scaled="1"/>
          </a:gradFill>
          <a:ln w="9525">
            <a:noFill/>
            <a:miter lim="800000"/>
            <a:headEnd/>
            <a:tailEnd/>
          </a:ln>
          <a:effectLst/>
        </p:spPr>
        <p:txBody>
          <a:bodyPr wrap="none" anchor="ctr"/>
          <a:lstStyle/>
          <a:p>
            <a:pPr>
              <a:defRPr/>
            </a:pPr>
            <a:endParaRPr lang="en-US"/>
          </a:p>
        </p:txBody>
      </p:sp>
      <p:sp>
        <p:nvSpPr>
          <p:cNvPr id="6" name="Rectangle 6"/>
          <p:cNvSpPr>
            <a:spLocks noChangeArrowheads="1"/>
          </p:cNvSpPr>
          <p:nvPr/>
        </p:nvSpPr>
        <p:spPr bwMode="blackWhite">
          <a:xfrm>
            <a:off x="0" y="0"/>
            <a:ext cx="112713" cy="6856413"/>
          </a:xfrm>
          <a:prstGeom prst="rect">
            <a:avLst/>
          </a:prstGeom>
          <a:gradFill rotWithShape="0">
            <a:gsLst>
              <a:gs pos="0">
                <a:schemeClr val="tx2"/>
              </a:gs>
              <a:gs pos="100000">
                <a:schemeClr val="tx2">
                  <a:gamma/>
                  <a:tint val="59608"/>
                  <a:invGamma/>
                </a:schemeClr>
              </a:gs>
            </a:gsLst>
            <a:lin ang="0" scaled="1"/>
          </a:gradFill>
          <a:ln w="9525">
            <a:noFill/>
            <a:miter lim="800000"/>
            <a:headEnd/>
            <a:tailEnd/>
          </a:ln>
          <a:effectLst/>
        </p:spPr>
        <p:txBody>
          <a:bodyPr wrap="none" anchor="ctr"/>
          <a:lstStyle/>
          <a:p>
            <a:pPr>
              <a:defRPr/>
            </a:pPr>
            <a:endParaRPr lang="en-US"/>
          </a:p>
        </p:txBody>
      </p:sp>
      <p:sp>
        <p:nvSpPr>
          <p:cNvPr id="7" name="Rectangle 7"/>
          <p:cNvSpPr>
            <a:spLocks noChangeArrowheads="1"/>
          </p:cNvSpPr>
          <p:nvPr/>
        </p:nvSpPr>
        <p:spPr bwMode="grayWhite">
          <a:xfrm>
            <a:off x="0" y="0"/>
            <a:ext cx="9142413" cy="88900"/>
          </a:xfrm>
          <a:prstGeom prst="rect">
            <a:avLst/>
          </a:prstGeom>
          <a:gradFill rotWithShape="0">
            <a:gsLst>
              <a:gs pos="0">
                <a:schemeClr val="tx2">
                  <a:gamma/>
                  <a:tint val="59608"/>
                  <a:invGamma/>
                </a:schemeClr>
              </a:gs>
              <a:gs pos="50000">
                <a:schemeClr val="tx2"/>
              </a:gs>
              <a:gs pos="100000">
                <a:schemeClr val="tx2">
                  <a:gamma/>
                  <a:tint val="59608"/>
                  <a:invGamma/>
                </a:schemeClr>
              </a:gs>
            </a:gsLst>
            <a:lin ang="5400000" scaled="1"/>
          </a:gradFill>
          <a:ln w="9525">
            <a:noFill/>
            <a:miter lim="800000"/>
            <a:headEnd/>
            <a:tailEnd/>
          </a:ln>
          <a:effectLst/>
        </p:spPr>
        <p:txBody>
          <a:bodyPr wrap="none" anchor="ctr"/>
          <a:lstStyle/>
          <a:p>
            <a:pPr>
              <a:defRPr/>
            </a:pPr>
            <a:endParaRPr lang="en-US"/>
          </a:p>
        </p:txBody>
      </p:sp>
      <p:sp>
        <p:nvSpPr>
          <p:cNvPr id="8" name="Rectangle 8"/>
          <p:cNvSpPr>
            <a:spLocks noChangeArrowheads="1"/>
          </p:cNvSpPr>
          <p:nvPr/>
        </p:nvSpPr>
        <p:spPr bwMode="blackWhite">
          <a:xfrm>
            <a:off x="9032875" y="0"/>
            <a:ext cx="109538" cy="6858000"/>
          </a:xfrm>
          <a:prstGeom prst="rect">
            <a:avLst/>
          </a:prstGeom>
          <a:gradFill rotWithShape="0">
            <a:gsLst>
              <a:gs pos="0">
                <a:schemeClr val="tx2"/>
              </a:gs>
              <a:gs pos="100000">
                <a:schemeClr val="tx2">
                  <a:gamma/>
                  <a:tint val="59608"/>
                  <a:invGamma/>
                </a:schemeClr>
              </a:gs>
            </a:gsLst>
            <a:lin ang="5400000" scaled="1"/>
          </a:gradFill>
          <a:ln w="9525">
            <a:noFill/>
            <a:miter lim="800000"/>
            <a:headEnd/>
            <a:tailEnd/>
          </a:ln>
          <a:effectLst/>
        </p:spPr>
        <p:txBody>
          <a:bodyPr wrap="none" anchor="ctr"/>
          <a:lstStyle/>
          <a:p>
            <a:pPr>
              <a:defRPr/>
            </a:pPr>
            <a:endParaRPr lang="en-US"/>
          </a:p>
        </p:txBody>
      </p:sp>
      <p:sp>
        <p:nvSpPr>
          <p:cNvPr id="9" name="Line 9"/>
          <p:cNvSpPr>
            <a:spLocks noChangeShapeType="1"/>
          </p:cNvSpPr>
          <p:nvPr/>
        </p:nvSpPr>
        <p:spPr bwMode="auto">
          <a:xfrm>
            <a:off x="552450" y="2695575"/>
            <a:ext cx="7961313" cy="0"/>
          </a:xfrm>
          <a:prstGeom prst="line">
            <a:avLst/>
          </a:prstGeom>
          <a:noFill/>
          <a:ln w="57150">
            <a:solidFill>
              <a:srgbClr val="FF0000"/>
            </a:solidFill>
            <a:round/>
            <a:headEnd/>
            <a:tailEnd/>
          </a:ln>
          <a:effectLst/>
        </p:spPr>
        <p:txBody>
          <a:bodyPr wrap="none" anchor="ctr"/>
          <a:lstStyle/>
          <a:p>
            <a:pPr>
              <a:defRPr/>
            </a:pPr>
            <a:endParaRPr lang="en-US"/>
          </a:p>
        </p:txBody>
      </p:sp>
      <p:sp>
        <p:nvSpPr>
          <p:cNvPr id="10" name="Line 10"/>
          <p:cNvSpPr>
            <a:spLocks noChangeShapeType="1"/>
          </p:cNvSpPr>
          <p:nvPr/>
        </p:nvSpPr>
        <p:spPr bwMode="auto">
          <a:xfrm>
            <a:off x="969963" y="2833688"/>
            <a:ext cx="7126287" cy="0"/>
          </a:xfrm>
          <a:prstGeom prst="line">
            <a:avLst/>
          </a:prstGeom>
          <a:noFill/>
          <a:ln w="57150">
            <a:solidFill>
              <a:srgbClr val="FF0000"/>
            </a:solidFill>
            <a:round/>
            <a:headEnd/>
            <a:tailEnd/>
          </a:ln>
          <a:effectLst/>
        </p:spPr>
        <p:txBody>
          <a:bodyPr wrap="none" anchor="ctr"/>
          <a:lstStyle/>
          <a:p>
            <a:pPr>
              <a:defRPr/>
            </a:pPr>
            <a:endParaRPr lang="en-US"/>
          </a:p>
        </p:txBody>
      </p:sp>
      <p:sp>
        <p:nvSpPr>
          <p:cNvPr id="88066" name="Rectangle 2"/>
          <p:cNvSpPr>
            <a:spLocks noGrp="1" noChangeArrowheads="1"/>
          </p:cNvSpPr>
          <p:nvPr>
            <p:ph type="subTitle" sz="quarter" idx="1"/>
          </p:nvPr>
        </p:nvSpPr>
        <p:spPr>
          <a:xfrm>
            <a:off x="1371600" y="3281363"/>
            <a:ext cx="6400800" cy="1752600"/>
          </a:xfrm>
        </p:spPr>
        <p:txBody>
          <a:bodyPr/>
          <a:lstStyle>
            <a:lvl1pPr marL="0" indent="0" algn="ctr">
              <a:buFont typeface="Wingdings" pitchFamily="2" charset="2"/>
              <a:buNone/>
              <a:defRPr/>
            </a:lvl1pPr>
          </a:lstStyle>
          <a:p>
            <a:r>
              <a:rPr lang="en-US"/>
              <a:t>Click to edit Master subtitle style</a:t>
            </a:r>
          </a:p>
        </p:txBody>
      </p:sp>
      <p:sp>
        <p:nvSpPr>
          <p:cNvPr id="88067" name="Rectangle 3"/>
          <p:cNvSpPr>
            <a:spLocks noGrp="1" noChangeArrowheads="1"/>
          </p:cNvSpPr>
          <p:nvPr>
            <p:ph type="ctrTitle" sz="quarter"/>
          </p:nvPr>
        </p:nvSpPr>
        <p:spPr>
          <a:xfrm>
            <a:off x="685800" y="192088"/>
            <a:ext cx="7772400" cy="2398712"/>
          </a:xfrm>
          <a:effectLst>
            <a:outerShdw dist="45791" dir="2021404" algn="ctr" rotWithShape="0">
              <a:schemeClr val="bg2"/>
            </a:outerShdw>
          </a:effectLst>
        </p:spPr>
        <p:txBody>
          <a:bodyPr lIns="92065" tIns="46034" rIns="92065" bIns="46034"/>
          <a:lstStyle>
            <a:lvl1pPr>
              <a:defRPr/>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133350"/>
            <a:ext cx="2132012" cy="6311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6388" y="133350"/>
            <a:ext cx="6248400" cy="6311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6388" y="1133475"/>
            <a:ext cx="4076700" cy="5311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5488" y="1133475"/>
            <a:ext cx="4076700" cy="5311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ChangeArrowheads="1"/>
          </p:cNvSpPr>
          <p:nvPr/>
        </p:nvSpPr>
        <p:spPr bwMode="grayWhite">
          <a:xfrm>
            <a:off x="0" y="6751638"/>
            <a:ext cx="9142413" cy="117475"/>
          </a:xfrm>
          <a:prstGeom prst="rect">
            <a:avLst/>
          </a:prstGeom>
          <a:gradFill rotWithShape="0">
            <a:gsLst>
              <a:gs pos="0">
                <a:schemeClr val="tx2"/>
              </a:gs>
              <a:gs pos="50000">
                <a:schemeClr val="tx2">
                  <a:gamma/>
                  <a:tint val="59608"/>
                  <a:invGamma/>
                </a:schemeClr>
              </a:gs>
              <a:gs pos="100000">
                <a:schemeClr val="tx2"/>
              </a:gs>
            </a:gsLst>
            <a:lin ang="0" scaled="1"/>
          </a:gradFill>
          <a:ln w="9525">
            <a:noFill/>
            <a:miter lim="800000"/>
            <a:headEnd/>
            <a:tailEnd/>
          </a:ln>
          <a:effectLst/>
        </p:spPr>
        <p:txBody>
          <a:bodyPr wrap="none" anchor="ctr"/>
          <a:lstStyle/>
          <a:p>
            <a:pPr>
              <a:defRPr/>
            </a:pPr>
            <a:endParaRPr lang="en-US"/>
          </a:p>
        </p:txBody>
      </p:sp>
      <p:sp>
        <p:nvSpPr>
          <p:cNvPr id="87043" name="Rectangle 3"/>
          <p:cNvSpPr>
            <a:spLocks noChangeArrowheads="1"/>
          </p:cNvSpPr>
          <p:nvPr/>
        </p:nvSpPr>
        <p:spPr bwMode="blackWhite">
          <a:xfrm>
            <a:off x="0" y="0"/>
            <a:ext cx="112713" cy="6856413"/>
          </a:xfrm>
          <a:prstGeom prst="rect">
            <a:avLst/>
          </a:prstGeom>
          <a:gradFill rotWithShape="0">
            <a:gsLst>
              <a:gs pos="0">
                <a:schemeClr val="tx2"/>
              </a:gs>
              <a:gs pos="100000">
                <a:schemeClr val="tx2">
                  <a:gamma/>
                  <a:tint val="59608"/>
                  <a:invGamma/>
                </a:schemeClr>
              </a:gs>
            </a:gsLst>
            <a:lin ang="0" scaled="1"/>
          </a:gradFill>
          <a:ln w="9525">
            <a:noFill/>
            <a:miter lim="800000"/>
            <a:headEnd/>
            <a:tailEnd/>
          </a:ln>
          <a:effectLst/>
        </p:spPr>
        <p:txBody>
          <a:bodyPr wrap="none" anchor="ctr"/>
          <a:lstStyle/>
          <a:p>
            <a:pPr>
              <a:defRPr/>
            </a:pPr>
            <a:endParaRPr lang="en-US"/>
          </a:p>
        </p:txBody>
      </p:sp>
      <p:sp>
        <p:nvSpPr>
          <p:cNvPr id="3076" name="Rectangle 4"/>
          <p:cNvSpPr>
            <a:spLocks noGrp="1" noChangeArrowheads="1"/>
          </p:cNvSpPr>
          <p:nvPr>
            <p:ph type="body" idx="1"/>
          </p:nvPr>
        </p:nvSpPr>
        <p:spPr bwMode="auto">
          <a:xfrm>
            <a:off x="306388" y="1133475"/>
            <a:ext cx="8305800" cy="5311775"/>
          </a:xfrm>
          <a:prstGeom prst="rect">
            <a:avLst/>
          </a:prstGeom>
          <a:noFill/>
          <a:ln w="9525">
            <a:noFill/>
            <a:miter lim="800000"/>
            <a:headEnd/>
            <a:tailEnd/>
          </a:ln>
        </p:spPr>
        <p:txBody>
          <a:bodyPr vert="horz" wrap="square" lIns="90479" tIns="44445" rIns="90479" bIns="444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87045" name="Rectangle 5"/>
          <p:cNvSpPr>
            <a:spLocks noChangeArrowheads="1"/>
          </p:cNvSpPr>
          <p:nvPr/>
        </p:nvSpPr>
        <p:spPr bwMode="grayWhite">
          <a:xfrm>
            <a:off x="0" y="0"/>
            <a:ext cx="9142413" cy="88900"/>
          </a:xfrm>
          <a:prstGeom prst="rect">
            <a:avLst/>
          </a:prstGeom>
          <a:gradFill rotWithShape="0">
            <a:gsLst>
              <a:gs pos="0">
                <a:schemeClr val="tx2">
                  <a:gamma/>
                  <a:tint val="59608"/>
                  <a:invGamma/>
                </a:schemeClr>
              </a:gs>
              <a:gs pos="50000">
                <a:schemeClr val="tx2"/>
              </a:gs>
              <a:gs pos="100000">
                <a:schemeClr val="tx2">
                  <a:gamma/>
                  <a:tint val="59608"/>
                  <a:invGamma/>
                </a:schemeClr>
              </a:gs>
            </a:gsLst>
            <a:lin ang="5400000" scaled="1"/>
          </a:gradFill>
          <a:ln w="9525">
            <a:noFill/>
            <a:miter lim="800000"/>
            <a:headEnd/>
            <a:tailEnd/>
          </a:ln>
          <a:effectLst/>
        </p:spPr>
        <p:txBody>
          <a:bodyPr wrap="none" anchor="ctr"/>
          <a:lstStyle/>
          <a:p>
            <a:pPr>
              <a:defRPr/>
            </a:pPr>
            <a:endParaRPr lang="en-US"/>
          </a:p>
        </p:txBody>
      </p:sp>
      <p:sp>
        <p:nvSpPr>
          <p:cNvPr id="87046" name="Rectangle 6"/>
          <p:cNvSpPr>
            <a:spLocks noChangeArrowheads="1"/>
          </p:cNvSpPr>
          <p:nvPr/>
        </p:nvSpPr>
        <p:spPr bwMode="blackWhite">
          <a:xfrm>
            <a:off x="9032875" y="0"/>
            <a:ext cx="109538" cy="6858000"/>
          </a:xfrm>
          <a:prstGeom prst="rect">
            <a:avLst/>
          </a:prstGeom>
          <a:gradFill rotWithShape="0">
            <a:gsLst>
              <a:gs pos="0">
                <a:schemeClr val="tx2"/>
              </a:gs>
              <a:gs pos="100000">
                <a:schemeClr val="tx2">
                  <a:gamma/>
                  <a:tint val="59608"/>
                  <a:invGamma/>
                </a:schemeClr>
              </a:gs>
            </a:gsLst>
            <a:lin ang="5400000" scaled="1"/>
          </a:gradFill>
          <a:ln w="9525">
            <a:noFill/>
            <a:miter lim="800000"/>
            <a:headEnd/>
            <a:tailEnd/>
          </a:ln>
          <a:effectLst/>
        </p:spPr>
        <p:txBody>
          <a:bodyPr wrap="none" anchor="ctr"/>
          <a:lstStyle/>
          <a:p>
            <a:pPr>
              <a:defRPr/>
            </a:pPr>
            <a:endParaRPr lang="en-US"/>
          </a:p>
        </p:txBody>
      </p:sp>
      <p:sp>
        <p:nvSpPr>
          <p:cNvPr id="87047" name="Rectangle 7"/>
          <p:cNvSpPr>
            <a:spLocks noGrp="1" noChangeArrowheads="1"/>
          </p:cNvSpPr>
          <p:nvPr>
            <p:ph type="title"/>
          </p:nvPr>
        </p:nvSpPr>
        <p:spPr bwMode="auto">
          <a:xfrm>
            <a:off x="334963" y="133350"/>
            <a:ext cx="8504237" cy="679450"/>
          </a:xfrm>
          <a:prstGeom prst="rect">
            <a:avLst/>
          </a:prstGeom>
          <a:noFill/>
          <a:ln w="9525">
            <a:noFill/>
            <a:miter lim="800000"/>
            <a:headEnd/>
            <a:tailEnd/>
          </a:ln>
          <a:effectLst>
            <a:outerShdw dist="35921" dir="2700000" algn="ctr" rotWithShape="0">
              <a:schemeClr val="bg2"/>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87048" name="Line 8"/>
          <p:cNvSpPr>
            <a:spLocks noChangeShapeType="1"/>
          </p:cNvSpPr>
          <p:nvPr/>
        </p:nvSpPr>
        <p:spPr bwMode="auto">
          <a:xfrm>
            <a:off x="363538" y="855663"/>
            <a:ext cx="8483600" cy="0"/>
          </a:xfrm>
          <a:prstGeom prst="line">
            <a:avLst/>
          </a:prstGeom>
          <a:noFill/>
          <a:ln w="57150">
            <a:solidFill>
              <a:srgbClr val="FF0000"/>
            </a:solidFill>
            <a:round/>
            <a:headEnd/>
            <a:tailEnd/>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9"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l" rtl="0" eaLnBrk="0" fontAlgn="base" hangingPunct="0">
        <a:lnSpc>
          <a:spcPct val="87000"/>
        </a:lnSpc>
        <a:spcBef>
          <a:spcPct val="0"/>
        </a:spcBef>
        <a:spcAft>
          <a:spcPct val="0"/>
        </a:spcAft>
        <a:defRPr sz="3600" b="1">
          <a:solidFill>
            <a:schemeClr val="tx2"/>
          </a:solidFill>
          <a:latin typeface="+mj-lt"/>
          <a:ea typeface="+mj-ea"/>
          <a:cs typeface="+mj-cs"/>
        </a:defRPr>
      </a:lvl1pPr>
      <a:lvl2pPr algn="l" rtl="0" eaLnBrk="0" fontAlgn="base" hangingPunct="0">
        <a:lnSpc>
          <a:spcPct val="87000"/>
        </a:lnSpc>
        <a:spcBef>
          <a:spcPct val="0"/>
        </a:spcBef>
        <a:spcAft>
          <a:spcPct val="0"/>
        </a:spcAft>
        <a:defRPr sz="3600" b="1">
          <a:solidFill>
            <a:schemeClr val="tx2"/>
          </a:solidFill>
          <a:latin typeface="Arial" charset="0"/>
        </a:defRPr>
      </a:lvl2pPr>
      <a:lvl3pPr algn="l" rtl="0" eaLnBrk="0" fontAlgn="base" hangingPunct="0">
        <a:lnSpc>
          <a:spcPct val="87000"/>
        </a:lnSpc>
        <a:spcBef>
          <a:spcPct val="0"/>
        </a:spcBef>
        <a:spcAft>
          <a:spcPct val="0"/>
        </a:spcAft>
        <a:defRPr sz="3600" b="1">
          <a:solidFill>
            <a:schemeClr val="tx2"/>
          </a:solidFill>
          <a:latin typeface="Arial" charset="0"/>
        </a:defRPr>
      </a:lvl3pPr>
      <a:lvl4pPr algn="l" rtl="0" eaLnBrk="0" fontAlgn="base" hangingPunct="0">
        <a:lnSpc>
          <a:spcPct val="87000"/>
        </a:lnSpc>
        <a:spcBef>
          <a:spcPct val="0"/>
        </a:spcBef>
        <a:spcAft>
          <a:spcPct val="0"/>
        </a:spcAft>
        <a:defRPr sz="3600" b="1">
          <a:solidFill>
            <a:schemeClr val="tx2"/>
          </a:solidFill>
          <a:latin typeface="Arial" charset="0"/>
        </a:defRPr>
      </a:lvl4pPr>
      <a:lvl5pPr algn="l" rtl="0" eaLnBrk="0" fontAlgn="base" hangingPunct="0">
        <a:lnSpc>
          <a:spcPct val="87000"/>
        </a:lnSpc>
        <a:spcBef>
          <a:spcPct val="0"/>
        </a:spcBef>
        <a:spcAft>
          <a:spcPct val="0"/>
        </a:spcAft>
        <a:defRPr sz="3600" b="1">
          <a:solidFill>
            <a:schemeClr val="tx2"/>
          </a:solidFill>
          <a:latin typeface="Arial" charset="0"/>
        </a:defRPr>
      </a:lvl5pPr>
      <a:lvl6pPr marL="457200" algn="l" rtl="0" fontAlgn="base">
        <a:lnSpc>
          <a:spcPct val="87000"/>
        </a:lnSpc>
        <a:spcBef>
          <a:spcPct val="0"/>
        </a:spcBef>
        <a:spcAft>
          <a:spcPct val="0"/>
        </a:spcAft>
        <a:defRPr sz="3600" b="1">
          <a:solidFill>
            <a:schemeClr val="tx2"/>
          </a:solidFill>
          <a:latin typeface="Arial" charset="0"/>
        </a:defRPr>
      </a:lvl6pPr>
      <a:lvl7pPr marL="914400" algn="l" rtl="0" fontAlgn="base">
        <a:lnSpc>
          <a:spcPct val="87000"/>
        </a:lnSpc>
        <a:spcBef>
          <a:spcPct val="0"/>
        </a:spcBef>
        <a:spcAft>
          <a:spcPct val="0"/>
        </a:spcAft>
        <a:defRPr sz="3600" b="1">
          <a:solidFill>
            <a:schemeClr val="tx2"/>
          </a:solidFill>
          <a:latin typeface="Arial" charset="0"/>
        </a:defRPr>
      </a:lvl7pPr>
      <a:lvl8pPr marL="1371600" algn="l" rtl="0" fontAlgn="base">
        <a:lnSpc>
          <a:spcPct val="87000"/>
        </a:lnSpc>
        <a:spcBef>
          <a:spcPct val="0"/>
        </a:spcBef>
        <a:spcAft>
          <a:spcPct val="0"/>
        </a:spcAft>
        <a:defRPr sz="3600" b="1">
          <a:solidFill>
            <a:schemeClr val="tx2"/>
          </a:solidFill>
          <a:latin typeface="Arial" charset="0"/>
        </a:defRPr>
      </a:lvl8pPr>
      <a:lvl9pPr marL="1828800" algn="l" rtl="0" fontAlgn="base">
        <a:lnSpc>
          <a:spcPct val="87000"/>
        </a:lnSpc>
        <a:spcBef>
          <a:spcPct val="0"/>
        </a:spcBef>
        <a:spcAft>
          <a:spcPct val="0"/>
        </a:spcAft>
        <a:defRPr sz="3600" b="1">
          <a:solidFill>
            <a:schemeClr val="tx2"/>
          </a:solidFill>
          <a:latin typeface="Arial" charset="0"/>
        </a:defRPr>
      </a:lvl9pPr>
    </p:titleStyle>
    <p:bodyStyle>
      <a:lvl1pPr marL="385763" indent="-385763" algn="l" rtl="0" eaLnBrk="0" fontAlgn="base" hangingPunct="0">
        <a:lnSpc>
          <a:spcPct val="93000"/>
        </a:lnSpc>
        <a:spcBef>
          <a:spcPct val="50000"/>
        </a:spcBef>
        <a:spcAft>
          <a:spcPct val="0"/>
        </a:spcAft>
        <a:buClr>
          <a:schemeClr val="accent1"/>
        </a:buClr>
        <a:buFont typeface="Wingdings" pitchFamily="2" charset="2"/>
        <a:buChar char="l"/>
        <a:defRPr sz="2200">
          <a:solidFill>
            <a:schemeClr val="tx1"/>
          </a:solidFill>
          <a:latin typeface="+mn-lt"/>
          <a:ea typeface="+mn-ea"/>
          <a:cs typeface="+mn-cs"/>
        </a:defRPr>
      </a:lvl1pPr>
      <a:lvl2pPr marL="838200" indent="-338138" algn="l" rtl="0" eaLnBrk="0" fontAlgn="base" hangingPunct="0">
        <a:lnSpc>
          <a:spcPct val="87000"/>
        </a:lnSpc>
        <a:spcBef>
          <a:spcPct val="25000"/>
        </a:spcBef>
        <a:spcAft>
          <a:spcPct val="0"/>
        </a:spcAft>
        <a:buClr>
          <a:schemeClr val="tx2"/>
        </a:buClr>
        <a:buSzPct val="75000"/>
        <a:buFont typeface="Wingdings" pitchFamily="2" charset="2"/>
        <a:buChar char="¤"/>
        <a:defRPr sz="2000">
          <a:solidFill>
            <a:schemeClr val="tx1"/>
          </a:solidFill>
          <a:latin typeface="+mn-lt"/>
        </a:defRPr>
      </a:lvl2pPr>
      <a:lvl3pPr marL="1285875" indent="-238125" algn="l" rtl="0" eaLnBrk="0" fontAlgn="base" hangingPunct="0">
        <a:lnSpc>
          <a:spcPct val="87000"/>
        </a:lnSpc>
        <a:spcBef>
          <a:spcPct val="10000"/>
        </a:spcBef>
        <a:spcAft>
          <a:spcPct val="0"/>
        </a:spcAft>
        <a:buClr>
          <a:schemeClr val="accent2"/>
        </a:buClr>
        <a:buSzPct val="68000"/>
        <a:buFont typeface="Wingdings" pitchFamily="2" charset="2"/>
        <a:buChar char="¢"/>
        <a:defRPr>
          <a:solidFill>
            <a:schemeClr val="tx1"/>
          </a:solidFill>
          <a:latin typeface="+mn-lt"/>
        </a:defRPr>
      </a:lvl3pPr>
      <a:lvl4pPr marL="2032000" indent="-228600" algn="l" rtl="0" eaLnBrk="0" fontAlgn="base" hangingPunct="0">
        <a:spcBef>
          <a:spcPct val="20000"/>
        </a:spcBef>
        <a:spcAft>
          <a:spcPct val="0"/>
        </a:spcAft>
        <a:buChar char="–"/>
        <a:defRPr sz="2000">
          <a:solidFill>
            <a:schemeClr val="tx1"/>
          </a:solidFill>
          <a:latin typeface="Times New Roman" pitchFamily="18" charset="0"/>
        </a:defRPr>
      </a:lvl4pPr>
      <a:lvl5pPr marL="2451100" indent="-228600" algn="l" rtl="0" eaLnBrk="0" fontAlgn="base" hangingPunct="0">
        <a:spcBef>
          <a:spcPct val="20000"/>
        </a:spcBef>
        <a:spcAft>
          <a:spcPct val="0"/>
        </a:spcAft>
        <a:buChar char="•"/>
        <a:defRPr sz="2000">
          <a:solidFill>
            <a:schemeClr val="tx1"/>
          </a:solidFill>
          <a:latin typeface="Times New Roman" pitchFamily="18" charset="0"/>
        </a:defRPr>
      </a:lvl5pPr>
      <a:lvl6pPr marL="2908300" indent="-228600" algn="l" rtl="0" fontAlgn="base">
        <a:spcBef>
          <a:spcPct val="20000"/>
        </a:spcBef>
        <a:spcAft>
          <a:spcPct val="0"/>
        </a:spcAft>
        <a:buChar char="•"/>
        <a:defRPr sz="2000">
          <a:solidFill>
            <a:schemeClr val="tx1"/>
          </a:solidFill>
          <a:latin typeface="Times New Roman" pitchFamily="18" charset="0"/>
        </a:defRPr>
      </a:lvl6pPr>
      <a:lvl7pPr marL="3365500" indent="-228600" algn="l" rtl="0" fontAlgn="base">
        <a:spcBef>
          <a:spcPct val="20000"/>
        </a:spcBef>
        <a:spcAft>
          <a:spcPct val="0"/>
        </a:spcAft>
        <a:buChar char="•"/>
        <a:defRPr sz="2000">
          <a:solidFill>
            <a:schemeClr val="tx1"/>
          </a:solidFill>
          <a:latin typeface="Times New Roman" pitchFamily="18" charset="0"/>
        </a:defRPr>
      </a:lvl7pPr>
      <a:lvl8pPr marL="3822700" indent="-228600" algn="l" rtl="0" fontAlgn="base">
        <a:spcBef>
          <a:spcPct val="20000"/>
        </a:spcBef>
        <a:spcAft>
          <a:spcPct val="0"/>
        </a:spcAft>
        <a:buChar char="•"/>
        <a:defRPr sz="2000">
          <a:solidFill>
            <a:schemeClr val="tx1"/>
          </a:solidFill>
          <a:latin typeface="Times New Roman" pitchFamily="18" charset="0"/>
        </a:defRPr>
      </a:lvl8pPr>
      <a:lvl9pPr marL="42799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2.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5.w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2" name="Rectangle 32"/>
          <p:cNvSpPr>
            <a:spLocks noGrp="1" noChangeArrowheads="1"/>
          </p:cNvSpPr>
          <p:nvPr>
            <p:ph type="ctrTitle"/>
          </p:nvPr>
        </p:nvSpPr>
        <p:spPr>
          <a:xfrm>
            <a:off x="283779" y="3041771"/>
            <a:ext cx="8572501" cy="2398712"/>
          </a:xfrm>
        </p:spPr>
        <p:txBody>
          <a:bodyPr/>
          <a:lstStyle/>
          <a:p>
            <a:pPr eaLnBrk="1" hangingPunct="1">
              <a:defRPr/>
            </a:pPr>
            <a:r>
              <a:rPr lang="en-US" altLang="zh-CN" sz="5400" dirty="0"/>
              <a:t>Chapter 5:</a:t>
            </a:r>
            <a:br>
              <a:rPr lang="en-US" altLang="zh-CN" sz="5400" dirty="0"/>
            </a:br>
            <a:r>
              <a:rPr lang="en-US" altLang="zh-CN" sz="5400" dirty="0"/>
              <a:t>Program Design Analysis</a:t>
            </a:r>
            <a:endParaRPr lang="en-US" sz="4000" dirty="0"/>
          </a:p>
        </p:txBody>
      </p:sp>
      <p:pic>
        <p:nvPicPr>
          <p:cNvPr id="14337" name="Picture 1" descr="C:\Users\Thinkpad\Desktop\1_185051_1.jpg"/>
          <p:cNvPicPr>
            <a:picLocks noChangeAspect="1" noChangeArrowheads="1"/>
          </p:cNvPicPr>
          <p:nvPr/>
        </p:nvPicPr>
        <p:blipFill>
          <a:blip r:embed="rId3" cstate="print"/>
          <a:srcRect/>
          <a:stretch>
            <a:fillRect/>
          </a:stretch>
        </p:blipFill>
        <p:spPr bwMode="auto">
          <a:xfrm>
            <a:off x="6881178" y="4991100"/>
            <a:ext cx="1895475" cy="1866900"/>
          </a:xfrm>
          <a:prstGeom prst="rect">
            <a:avLst/>
          </a:prstGeom>
          <a:noFill/>
        </p:spPr>
      </p:pic>
      <p:sp>
        <p:nvSpPr>
          <p:cNvPr id="5" name="矩形 4"/>
          <p:cNvSpPr/>
          <p:nvPr/>
        </p:nvSpPr>
        <p:spPr>
          <a:xfrm>
            <a:off x="722920" y="1029091"/>
            <a:ext cx="7923964" cy="720197"/>
          </a:xfrm>
          <a:prstGeom prst="rect">
            <a:avLst/>
          </a:prstGeom>
        </p:spPr>
        <p:txBody>
          <a:bodyPr wrap="none">
            <a:spAutoFit/>
          </a:bodyPr>
          <a:lstStyle/>
          <a:p>
            <a:r>
              <a:rPr lang="en-US" altLang="zh-CN" sz="4800" b="1" dirty="0">
                <a:solidFill>
                  <a:srgbClr val="FF0000"/>
                </a:solidFill>
              </a:rPr>
              <a:t>Embedded System Design</a:t>
            </a:r>
            <a:endParaRPr lang="zh-CN" altLang="en-US" sz="4800" b="1" dirty="0">
              <a:solidFill>
                <a:srgbClr val="FF0000"/>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idx="4294967295"/>
          </p:nvPr>
        </p:nvSpPr>
        <p:spPr>
          <a:xfrm>
            <a:off x="8001000" y="6248400"/>
            <a:ext cx="912813" cy="455613"/>
          </a:xfrm>
          <a:prstGeom prst="rect">
            <a:avLst/>
          </a:prstGeom>
        </p:spPr>
        <p:txBody>
          <a:bodyPr/>
          <a:lstStyle/>
          <a:p>
            <a:fld id="{2D046A47-1EC4-4BED-BEEE-877630CEF8F5}" type="slidenum">
              <a:rPr lang="en-US"/>
              <a:pPr/>
              <a:t>10</a:t>
            </a:fld>
            <a:endParaRPr lang="en-US"/>
          </a:p>
        </p:txBody>
      </p:sp>
      <p:sp>
        <p:nvSpPr>
          <p:cNvPr id="43009" name="Rectangle 1"/>
          <p:cNvSpPr>
            <a:spLocks noGrp="1" noChangeArrowheads="1"/>
          </p:cNvSpPr>
          <p:nvPr>
            <p:ph type="title" idx="4294967295"/>
          </p:nvPr>
        </p:nvSpPr>
        <p:spPr>
          <a:xfrm>
            <a:off x="381000" y="152400"/>
            <a:ext cx="8382000" cy="809297"/>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t>Memory Management Unit (MMU)</a:t>
            </a:r>
          </a:p>
        </p:txBody>
      </p:sp>
      <p:sp>
        <p:nvSpPr>
          <p:cNvPr id="43010" name="Rectangle 2"/>
          <p:cNvSpPr>
            <a:spLocks noGrp="1" noChangeArrowheads="1"/>
          </p:cNvSpPr>
          <p:nvPr>
            <p:ph type="body" idx="4294967295"/>
          </p:nvPr>
        </p:nvSpPr>
        <p:spPr>
          <a:xfrm>
            <a:off x="552450" y="1695450"/>
            <a:ext cx="7943850" cy="4067175"/>
          </a:xfrm>
          <a:ln/>
        </p:spPr>
        <p:txBody>
          <a:bodyPr/>
          <a:lstStyle/>
          <a:p>
            <a:pPr marL="341313" indent="-341313">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Duties of MMU</a:t>
            </a:r>
          </a:p>
          <a:p>
            <a:pPr marL="741363" lvl="1" indent="-284163">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Handles DRAM refresh, bus interface and arbitration</a:t>
            </a:r>
          </a:p>
          <a:p>
            <a:pPr marL="741363" lvl="1" indent="-284163">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Takes care of memory sharing among multiple processors</a:t>
            </a:r>
          </a:p>
          <a:p>
            <a:pPr marL="741363" lvl="1" indent="-284163">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Translates logic memory addresses from processor to physical memory addresses of DRAM</a:t>
            </a:r>
          </a:p>
          <a:p>
            <a:pPr marL="341313" indent="-341313">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Modern CPUs often come with MMU built-in</a:t>
            </a:r>
          </a:p>
          <a:p>
            <a:pPr marL="341313" indent="-341313">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Single-purpose processors can be used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xfrm>
            <a:off x="533400" y="0"/>
            <a:ext cx="9142413" cy="9144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ea typeface="宋体" charset="-122"/>
              </a:rPr>
              <a:t>Periodic, Sporadic, Aperiodic Tasks</a:t>
            </a:r>
          </a:p>
        </p:txBody>
      </p:sp>
      <p:sp>
        <p:nvSpPr>
          <p:cNvPr id="26626" name="Rectangle 2"/>
          <p:cNvSpPr>
            <a:spLocks noGrp="1" noChangeArrowheads="1"/>
          </p:cNvSpPr>
          <p:nvPr>
            <p:ph type="body" idx="1"/>
          </p:nvPr>
        </p:nvSpPr>
        <p:spPr>
          <a:xfrm>
            <a:off x="304800" y="1333500"/>
            <a:ext cx="8458200" cy="4876800"/>
          </a:xfrm>
          <a:ln/>
        </p:spPr>
        <p:txBody>
          <a:bodyPr/>
          <a:lstStyle/>
          <a:p>
            <a:pPr marL="341313" indent="-341313">
              <a:spcBef>
                <a:spcPts val="600"/>
              </a:spcBef>
              <a:buClr>
                <a:srgbClr val="CC0000"/>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b="1" u="sng">
                <a:solidFill>
                  <a:srgbClr val="CC0000"/>
                </a:solidFill>
                <a:ea typeface="宋体" charset="-122"/>
              </a:rPr>
              <a:t>Periodic task:</a:t>
            </a:r>
          </a:p>
          <a:p>
            <a:pPr marL="741363" lvl="1" indent="-284163">
              <a:spcBef>
                <a:spcPts val="500"/>
              </a:spcBef>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ea typeface="宋体" charset="-122"/>
              </a:rPr>
              <a:t>We associate a </a:t>
            </a:r>
            <a:r>
              <a:rPr lang="en-US" sz="2000" b="1" u="sng">
                <a:solidFill>
                  <a:srgbClr val="CC0000"/>
                </a:solidFill>
                <a:ea typeface="宋体" charset="-122"/>
              </a:rPr>
              <a:t>period p</a:t>
            </a:r>
            <a:r>
              <a:rPr lang="en-US" sz="2000" b="1" u="sng" baseline="-25000">
                <a:solidFill>
                  <a:srgbClr val="CC0000"/>
                </a:solidFill>
                <a:ea typeface="宋体" charset="-122"/>
              </a:rPr>
              <a:t>i</a:t>
            </a:r>
            <a:r>
              <a:rPr lang="en-US" sz="2000">
                <a:ea typeface="宋体" charset="-122"/>
              </a:rPr>
              <a:t> with each task T</a:t>
            </a:r>
            <a:r>
              <a:rPr lang="en-US" sz="2000" baseline="-25000">
                <a:ea typeface="宋体" charset="-122"/>
              </a:rPr>
              <a:t>i</a:t>
            </a:r>
            <a:r>
              <a:rPr lang="en-US" sz="2000">
                <a:ea typeface="宋体" charset="-122"/>
              </a:rPr>
              <a:t>.</a:t>
            </a:r>
          </a:p>
          <a:p>
            <a:pPr marL="741363" lvl="1" indent="-284163">
              <a:spcBef>
                <a:spcPts val="500"/>
              </a:spcBef>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ea typeface="宋体" charset="-122"/>
              </a:rPr>
              <a:t>p</a:t>
            </a:r>
            <a:r>
              <a:rPr lang="en-US" sz="2000" baseline="-25000">
                <a:ea typeface="宋体" charset="-122"/>
              </a:rPr>
              <a:t>i</a:t>
            </a:r>
            <a:r>
              <a:rPr lang="en-US" sz="2000">
                <a:ea typeface="宋体" charset="-122"/>
              </a:rPr>
              <a:t> is the </a:t>
            </a:r>
            <a:r>
              <a:rPr lang="en-US" sz="2000" u="sng">
                <a:ea typeface="宋体" charset="-122"/>
              </a:rPr>
              <a:t>interval</a:t>
            </a:r>
            <a:r>
              <a:rPr lang="en-US" sz="2000">
                <a:ea typeface="宋体" charset="-122"/>
              </a:rPr>
              <a:t> between job releases.</a:t>
            </a:r>
          </a:p>
          <a:p>
            <a:pPr marL="741363" lvl="1" indent="-284163">
              <a:spcBef>
                <a:spcPts val="4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600">
              <a:ea typeface="宋体" charset="-122"/>
            </a:endParaRPr>
          </a:p>
          <a:p>
            <a:pPr marL="341313" indent="-341313">
              <a:spcBef>
                <a:spcPts val="600"/>
              </a:spcBef>
              <a:buClr>
                <a:srgbClr val="CC0000"/>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b="1" u="sng">
                <a:solidFill>
                  <a:srgbClr val="CC0000"/>
                </a:solidFill>
                <a:ea typeface="宋体" charset="-122"/>
              </a:rPr>
              <a:t>Sporadic and Aperiodic tasks:</a:t>
            </a:r>
            <a:r>
              <a:rPr lang="en-US" sz="2400">
                <a:ea typeface="宋体" charset="-122"/>
              </a:rPr>
              <a:t> Released at arbitrary times.</a:t>
            </a:r>
          </a:p>
          <a:p>
            <a:pPr marL="741363" lvl="1" indent="-284163">
              <a:spcBef>
                <a:spcPts val="500"/>
              </a:spcBef>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b="1" u="sng">
                <a:ea typeface="宋体" charset="-122"/>
              </a:rPr>
              <a:t>Sporadic:</a:t>
            </a:r>
            <a:r>
              <a:rPr lang="en-US" sz="2000">
                <a:ea typeface="宋体" charset="-122"/>
              </a:rPr>
              <a:t> Has a hard deadline.</a:t>
            </a:r>
          </a:p>
          <a:p>
            <a:pPr marL="741363" lvl="1" indent="-284163">
              <a:spcBef>
                <a:spcPts val="500"/>
              </a:spcBef>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b="1" u="sng">
                <a:ea typeface="宋体" charset="-122"/>
              </a:rPr>
              <a:t>Aperiodic:</a:t>
            </a:r>
            <a:r>
              <a:rPr lang="en-US" sz="2000">
                <a:ea typeface="宋体" charset="-122"/>
              </a:rPr>
              <a:t> Has no deadline or a soft deadline.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5805488" y="2443163"/>
            <a:ext cx="895350" cy="447675"/>
          </a:xfrm>
          <a:prstGeom prst="rect">
            <a:avLst/>
          </a:prstGeom>
          <a:solidFill>
            <a:srgbClr val="00CC99"/>
          </a:solidFill>
          <a:ln w="12600" cap="sq">
            <a:solidFill>
              <a:srgbClr val="000000"/>
            </a:solidFill>
            <a:miter lim="800000"/>
            <a:headEnd/>
            <a:tailEnd/>
          </a:ln>
          <a:effectLst/>
        </p:spPr>
        <p:txBody>
          <a:bodyPr wrap="none" anchor="ctr"/>
          <a:lstStyle/>
          <a:p>
            <a:endParaRPr lang="zh-CN" altLang="en-US"/>
          </a:p>
        </p:txBody>
      </p:sp>
      <p:sp>
        <p:nvSpPr>
          <p:cNvPr id="27650" name="Rectangle 2"/>
          <p:cNvSpPr>
            <a:spLocks noGrp="1" noChangeArrowheads="1"/>
          </p:cNvSpPr>
          <p:nvPr>
            <p:ph type="title"/>
          </p:nvPr>
        </p:nvSpPr>
        <p:spPr>
          <a:xfrm>
            <a:off x="609600" y="76200"/>
            <a:ext cx="8001000" cy="5334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ea typeface="宋体" charset="-122"/>
              </a:rPr>
              <a:t>Examples</a:t>
            </a:r>
          </a:p>
        </p:txBody>
      </p:sp>
      <p:sp>
        <p:nvSpPr>
          <p:cNvPr id="27651" name="Line 3"/>
          <p:cNvSpPr>
            <a:spLocks noChangeShapeType="1"/>
          </p:cNvSpPr>
          <p:nvPr/>
        </p:nvSpPr>
        <p:spPr bwMode="auto">
          <a:xfrm>
            <a:off x="231775" y="2886075"/>
            <a:ext cx="8428038" cy="1588"/>
          </a:xfrm>
          <a:prstGeom prst="line">
            <a:avLst/>
          </a:prstGeom>
          <a:noFill/>
          <a:ln w="12600" cap="sq">
            <a:solidFill>
              <a:srgbClr val="000000"/>
            </a:solidFill>
            <a:miter lim="800000"/>
            <a:headEnd/>
            <a:tailEnd/>
          </a:ln>
          <a:effectLst/>
        </p:spPr>
        <p:txBody>
          <a:bodyPr/>
          <a:lstStyle/>
          <a:p>
            <a:endParaRPr lang="zh-CN" altLang="en-US"/>
          </a:p>
        </p:txBody>
      </p:sp>
      <p:sp>
        <p:nvSpPr>
          <p:cNvPr id="27652" name="Line 4"/>
          <p:cNvSpPr>
            <a:spLocks noChangeShapeType="1"/>
          </p:cNvSpPr>
          <p:nvPr/>
        </p:nvSpPr>
        <p:spPr bwMode="auto">
          <a:xfrm>
            <a:off x="549275" y="2886075"/>
            <a:ext cx="1588" cy="158750"/>
          </a:xfrm>
          <a:prstGeom prst="line">
            <a:avLst/>
          </a:prstGeom>
          <a:noFill/>
          <a:ln w="12600" cap="sq">
            <a:solidFill>
              <a:srgbClr val="000000"/>
            </a:solidFill>
            <a:miter lim="800000"/>
            <a:headEnd/>
            <a:tailEnd/>
          </a:ln>
          <a:effectLst/>
        </p:spPr>
        <p:txBody>
          <a:bodyPr/>
          <a:lstStyle/>
          <a:p>
            <a:endParaRPr lang="zh-CN" altLang="en-US"/>
          </a:p>
        </p:txBody>
      </p:sp>
      <p:sp>
        <p:nvSpPr>
          <p:cNvPr id="27653" name="Line 5"/>
          <p:cNvSpPr>
            <a:spLocks noChangeShapeType="1"/>
          </p:cNvSpPr>
          <p:nvPr/>
        </p:nvSpPr>
        <p:spPr bwMode="auto">
          <a:xfrm>
            <a:off x="987425" y="2881313"/>
            <a:ext cx="1588" cy="158750"/>
          </a:xfrm>
          <a:prstGeom prst="line">
            <a:avLst/>
          </a:prstGeom>
          <a:noFill/>
          <a:ln w="12600" cap="sq">
            <a:solidFill>
              <a:srgbClr val="000000"/>
            </a:solidFill>
            <a:miter lim="800000"/>
            <a:headEnd/>
            <a:tailEnd/>
          </a:ln>
          <a:effectLst/>
        </p:spPr>
        <p:txBody>
          <a:bodyPr/>
          <a:lstStyle/>
          <a:p>
            <a:endParaRPr lang="zh-CN" altLang="en-US"/>
          </a:p>
        </p:txBody>
      </p:sp>
      <p:sp>
        <p:nvSpPr>
          <p:cNvPr id="27654" name="Line 6"/>
          <p:cNvSpPr>
            <a:spLocks noChangeShapeType="1"/>
          </p:cNvSpPr>
          <p:nvPr/>
        </p:nvSpPr>
        <p:spPr bwMode="auto">
          <a:xfrm>
            <a:off x="1425575" y="2890838"/>
            <a:ext cx="1588" cy="158750"/>
          </a:xfrm>
          <a:prstGeom prst="line">
            <a:avLst/>
          </a:prstGeom>
          <a:noFill/>
          <a:ln w="12600" cap="sq">
            <a:solidFill>
              <a:srgbClr val="000000"/>
            </a:solidFill>
            <a:miter lim="800000"/>
            <a:headEnd/>
            <a:tailEnd/>
          </a:ln>
          <a:effectLst/>
        </p:spPr>
        <p:txBody>
          <a:bodyPr/>
          <a:lstStyle/>
          <a:p>
            <a:endParaRPr lang="zh-CN" altLang="en-US"/>
          </a:p>
        </p:txBody>
      </p:sp>
      <p:sp>
        <p:nvSpPr>
          <p:cNvPr id="27655" name="Line 7"/>
          <p:cNvSpPr>
            <a:spLocks noChangeShapeType="1"/>
          </p:cNvSpPr>
          <p:nvPr/>
        </p:nvSpPr>
        <p:spPr bwMode="auto">
          <a:xfrm>
            <a:off x="1863725" y="2886075"/>
            <a:ext cx="1588" cy="158750"/>
          </a:xfrm>
          <a:prstGeom prst="line">
            <a:avLst/>
          </a:prstGeom>
          <a:noFill/>
          <a:ln w="12600" cap="sq">
            <a:solidFill>
              <a:srgbClr val="000000"/>
            </a:solidFill>
            <a:miter lim="800000"/>
            <a:headEnd/>
            <a:tailEnd/>
          </a:ln>
          <a:effectLst/>
        </p:spPr>
        <p:txBody>
          <a:bodyPr/>
          <a:lstStyle/>
          <a:p>
            <a:endParaRPr lang="zh-CN" altLang="en-US"/>
          </a:p>
        </p:txBody>
      </p:sp>
      <p:sp>
        <p:nvSpPr>
          <p:cNvPr id="27656" name="Line 8"/>
          <p:cNvSpPr>
            <a:spLocks noChangeShapeType="1"/>
          </p:cNvSpPr>
          <p:nvPr/>
        </p:nvSpPr>
        <p:spPr bwMode="auto">
          <a:xfrm>
            <a:off x="2301875" y="2895600"/>
            <a:ext cx="1588" cy="158750"/>
          </a:xfrm>
          <a:prstGeom prst="line">
            <a:avLst/>
          </a:prstGeom>
          <a:noFill/>
          <a:ln w="12600" cap="sq">
            <a:solidFill>
              <a:srgbClr val="000000"/>
            </a:solidFill>
            <a:miter lim="800000"/>
            <a:headEnd/>
            <a:tailEnd/>
          </a:ln>
          <a:effectLst/>
        </p:spPr>
        <p:txBody>
          <a:bodyPr/>
          <a:lstStyle/>
          <a:p>
            <a:endParaRPr lang="zh-CN" altLang="en-US"/>
          </a:p>
        </p:txBody>
      </p:sp>
      <p:sp>
        <p:nvSpPr>
          <p:cNvPr id="27657" name="Line 9"/>
          <p:cNvSpPr>
            <a:spLocks noChangeShapeType="1"/>
          </p:cNvSpPr>
          <p:nvPr/>
        </p:nvSpPr>
        <p:spPr bwMode="auto">
          <a:xfrm>
            <a:off x="2740025" y="2890838"/>
            <a:ext cx="1588" cy="158750"/>
          </a:xfrm>
          <a:prstGeom prst="line">
            <a:avLst/>
          </a:prstGeom>
          <a:noFill/>
          <a:ln w="12600" cap="sq">
            <a:solidFill>
              <a:srgbClr val="000000"/>
            </a:solidFill>
            <a:miter lim="800000"/>
            <a:headEnd/>
            <a:tailEnd/>
          </a:ln>
          <a:effectLst/>
        </p:spPr>
        <p:txBody>
          <a:bodyPr/>
          <a:lstStyle/>
          <a:p>
            <a:endParaRPr lang="zh-CN" altLang="en-US"/>
          </a:p>
        </p:txBody>
      </p:sp>
      <p:sp>
        <p:nvSpPr>
          <p:cNvPr id="27658" name="Line 10"/>
          <p:cNvSpPr>
            <a:spLocks noChangeShapeType="1"/>
          </p:cNvSpPr>
          <p:nvPr/>
        </p:nvSpPr>
        <p:spPr bwMode="auto">
          <a:xfrm>
            <a:off x="3178175" y="2890838"/>
            <a:ext cx="1588" cy="158750"/>
          </a:xfrm>
          <a:prstGeom prst="line">
            <a:avLst/>
          </a:prstGeom>
          <a:noFill/>
          <a:ln w="12600" cap="sq">
            <a:solidFill>
              <a:srgbClr val="000000"/>
            </a:solidFill>
            <a:miter lim="800000"/>
            <a:headEnd/>
            <a:tailEnd/>
          </a:ln>
          <a:effectLst/>
        </p:spPr>
        <p:txBody>
          <a:bodyPr/>
          <a:lstStyle/>
          <a:p>
            <a:endParaRPr lang="zh-CN" altLang="en-US"/>
          </a:p>
        </p:txBody>
      </p:sp>
      <p:sp>
        <p:nvSpPr>
          <p:cNvPr id="27659" name="Line 11"/>
          <p:cNvSpPr>
            <a:spLocks noChangeShapeType="1"/>
          </p:cNvSpPr>
          <p:nvPr/>
        </p:nvSpPr>
        <p:spPr bwMode="auto">
          <a:xfrm>
            <a:off x="3616325" y="2881313"/>
            <a:ext cx="1588" cy="158750"/>
          </a:xfrm>
          <a:prstGeom prst="line">
            <a:avLst/>
          </a:prstGeom>
          <a:noFill/>
          <a:ln w="12600" cap="sq">
            <a:solidFill>
              <a:srgbClr val="000000"/>
            </a:solidFill>
            <a:miter lim="800000"/>
            <a:headEnd/>
            <a:tailEnd/>
          </a:ln>
          <a:effectLst/>
        </p:spPr>
        <p:txBody>
          <a:bodyPr/>
          <a:lstStyle/>
          <a:p>
            <a:endParaRPr lang="zh-CN" altLang="en-US"/>
          </a:p>
        </p:txBody>
      </p:sp>
      <p:sp>
        <p:nvSpPr>
          <p:cNvPr id="27660" name="Line 12"/>
          <p:cNvSpPr>
            <a:spLocks noChangeShapeType="1"/>
          </p:cNvSpPr>
          <p:nvPr/>
        </p:nvSpPr>
        <p:spPr bwMode="auto">
          <a:xfrm>
            <a:off x="4054475" y="2890838"/>
            <a:ext cx="1588" cy="158750"/>
          </a:xfrm>
          <a:prstGeom prst="line">
            <a:avLst/>
          </a:prstGeom>
          <a:noFill/>
          <a:ln w="12600" cap="sq">
            <a:solidFill>
              <a:srgbClr val="000000"/>
            </a:solidFill>
            <a:miter lim="800000"/>
            <a:headEnd/>
            <a:tailEnd/>
          </a:ln>
          <a:effectLst/>
        </p:spPr>
        <p:txBody>
          <a:bodyPr/>
          <a:lstStyle/>
          <a:p>
            <a:endParaRPr lang="zh-CN" altLang="en-US"/>
          </a:p>
        </p:txBody>
      </p:sp>
      <p:sp>
        <p:nvSpPr>
          <p:cNvPr id="27661" name="Line 13"/>
          <p:cNvSpPr>
            <a:spLocks noChangeShapeType="1"/>
          </p:cNvSpPr>
          <p:nvPr/>
        </p:nvSpPr>
        <p:spPr bwMode="auto">
          <a:xfrm>
            <a:off x="4492625" y="2886075"/>
            <a:ext cx="1588" cy="158750"/>
          </a:xfrm>
          <a:prstGeom prst="line">
            <a:avLst/>
          </a:prstGeom>
          <a:noFill/>
          <a:ln w="12600" cap="sq">
            <a:solidFill>
              <a:srgbClr val="000000"/>
            </a:solidFill>
            <a:miter lim="800000"/>
            <a:headEnd/>
            <a:tailEnd/>
          </a:ln>
          <a:effectLst/>
        </p:spPr>
        <p:txBody>
          <a:bodyPr/>
          <a:lstStyle/>
          <a:p>
            <a:endParaRPr lang="zh-CN" altLang="en-US"/>
          </a:p>
        </p:txBody>
      </p:sp>
      <p:sp>
        <p:nvSpPr>
          <p:cNvPr id="27662" name="Line 14"/>
          <p:cNvSpPr>
            <a:spLocks noChangeShapeType="1"/>
          </p:cNvSpPr>
          <p:nvPr/>
        </p:nvSpPr>
        <p:spPr bwMode="auto">
          <a:xfrm>
            <a:off x="4930775" y="2881313"/>
            <a:ext cx="1588" cy="158750"/>
          </a:xfrm>
          <a:prstGeom prst="line">
            <a:avLst/>
          </a:prstGeom>
          <a:noFill/>
          <a:ln w="12600" cap="sq">
            <a:solidFill>
              <a:srgbClr val="000000"/>
            </a:solidFill>
            <a:miter lim="800000"/>
            <a:headEnd/>
            <a:tailEnd/>
          </a:ln>
          <a:effectLst/>
        </p:spPr>
        <p:txBody>
          <a:bodyPr/>
          <a:lstStyle/>
          <a:p>
            <a:endParaRPr lang="zh-CN" altLang="en-US"/>
          </a:p>
        </p:txBody>
      </p:sp>
      <p:sp>
        <p:nvSpPr>
          <p:cNvPr id="27663" name="Line 15"/>
          <p:cNvSpPr>
            <a:spLocks noChangeShapeType="1"/>
          </p:cNvSpPr>
          <p:nvPr/>
        </p:nvSpPr>
        <p:spPr bwMode="auto">
          <a:xfrm>
            <a:off x="5368925" y="2890838"/>
            <a:ext cx="1588" cy="158750"/>
          </a:xfrm>
          <a:prstGeom prst="line">
            <a:avLst/>
          </a:prstGeom>
          <a:noFill/>
          <a:ln w="12600" cap="sq">
            <a:solidFill>
              <a:srgbClr val="000000"/>
            </a:solidFill>
            <a:miter lim="800000"/>
            <a:headEnd/>
            <a:tailEnd/>
          </a:ln>
          <a:effectLst/>
        </p:spPr>
        <p:txBody>
          <a:bodyPr/>
          <a:lstStyle/>
          <a:p>
            <a:endParaRPr lang="zh-CN" altLang="en-US"/>
          </a:p>
        </p:txBody>
      </p:sp>
      <p:sp>
        <p:nvSpPr>
          <p:cNvPr id="27664" name="Line 16"/>
          <p:cNvSpPr>
            <a:spLocks noChangeShapeType="1"/>
          </p:cNvSpPr>
          <p:nvPr/>
        </p:nvSpPr>
        <p:spPr bwMode="auto">
          <a:xfrm>
            <a:off x="5807075" y="2886075"/>
            <a:ext cx="1588" cy="158750"/>
          </a:xfrm>
          <a:prstGeom prst="line">
            <a:avLst/>
          </a:prstGeom>
          <a:noFill/>
          <a:ln w="12600" cap="sq">
            <a:solidFill>
              <a:srgbClr val="000000"/>
            </a:solidFill>
            <a:miter lim="800000"/>
            <a:headEnd/>
            <a:tailEnd/>
          </a:ln>
          <a:effectLst/>
        </p:spPr>
        <p:txBody>
          <a:bodyPr/>
          <a:lstStyle/>
          <a:p>
            <a:endParaRPr lang="zh-CN" altLang="en-US"/>
          </a:p>
        </p:txBody>
      </p:sp>
      <p:sp>
        <p:nvSpPr>
          <p:cNvPr id="27665" name="Line 17"/>
          <p:cNvSpPr>
            <a:spLocks noChangeShapeType="1"/>
          </p:cNvSpPr>
          <p:nvPr/>
        </p:nvSpPr>
        <p:spPr bwMode="auto">
          <a:xfrm>
            <a:off x="6245225" y="2881313"/>
            <a:ext cx="1588" cy="158750"/>
          </a:xfrm>
          <a:prstGeom prst="line">
            <a:avLst/>
          </a:prstGeom>
          <a:noFill/>
          <a:ln w="12600" cap="sq">
            <a:solidFill>
              <a:srgbClr val="000000"/>
            </a:solidFill>
            <a:miter lim="800000"/>
            <a:headEnd/>
            <a:tailEnd/>
          </a:ln>
          <a:effectLst/>
        </p:spPr>
        <p:txBody>
          <a:bodyPr/>
          <a:lstStyle/>
          <a:p>
            <a:endParaRPr lang="zh-CN" altLang="en-US"/>
          </a:p>
        </p:txBody>
      </p:sp>
      <p:sp>
        <p:nvSpPr>
          <p:cNvPr id="27666" name="Line 18"/>
          <p:cNvSpPr>
            <a:spLocks noChangeShapeType="1"/>
          </p:cNvSpPr>
          <p:nvPr/>
        </p:nvSpPr>
        <p:spPr bwMode="auto">
          <a:xfrm>
            <a:off x="6683375" y="2890838"/>
            <a:ext cx="1588" cy="158750"/>
          </a:xfrm>
          <a:prstGeom prst="line">
            <a:avLst/>
          </a:prstGeom>
          <a:noFill/>
          <a:ln w="12600" cap="sq">
            <a:solidFill>
              <a:srgbClr val="000000"/>
            </a:solidFill>
            <a:miter lim="800000"/>
            <a:headEnd/>
            <a:tailEnd/>
          </a:ln>
          <a:effectLst/>
        </p:spPr>
        <p:txBody>
          <a:bodyPr/>
          <a:lstStyle/>
          <a:p>
            <a:endParaRPr lang="zh-CN" altLang="en-US"/>
          </a:p>
        </p:txBody>
      </p:sp>
      <p:sp>
        <p:nvSpPr>
          <p:cNvPr id="27667" name="Line 19"/>
          <p:cNvSpPr>
            <a:spLocks noChangeShapeType="1"/>
          </p:cNvSpPr>
          <p:nvPr/>
        </p:nvSpPr>
        <p:spPr bwMode="auto">
          <a:xfrm>
            <a:off x="7121525" y="2900363"/>
            <a:ext cx="1588" cy="158750"/>
          </a:xfrm>
          <a:prstGeom prst="line">
            <a:avLst/>
          </a:prstGeom>
          <a:noFill/>
          <a:ln w="12600" cap="sq">
            <a:solidFill>
              <a:srgbClr val="000000"/>
            </a:solidFill>
            <a:miter lim="800000"/>
            <a:headEnd/>
            <a:tailEnd/>
          </a:ln>
          <a:effectLst/>
        </p:spPr>
        <p:txBody>
          <a:bodyPr/>
          <a:lstStyle/>
          <a:p>
            <a:endParaRPr lang="zh-CN" altLang="en-US"/>
          </a:p>
        </p:txBody>
      </p:sp>
      <p:sp>
        <p:nvSpPr>
          <p:cNvPr id="27668" name="Line 20"/>
          <p:cNvSpPr>
            <a:spLocks noChangeShapeType="1"/>
          </p:cNvSpPr>
          <p:nvPr/>
        </p:nvSpPr>
        <p:spPr bwMode="auto">
          <a:xfrm flipV="1">
            <a:off x="1435100" y="2436813"/>
            <a:ext cx="1588" cy="450850"/>
          </a:xfrm>
          <a:prstGeom prst="line">
            <a:avLst/>
          </a:prstGeom>
          <a:noFill/>
          <a:ln w="38160" cap="sq">
            <a:solidFill>
              <a:srgbClr val="000000"/>
            </a:solidFill>
            <a:miter lim="800000"/>
            <a:headEnd/>
            <a:tailEnd type="triangle" w="med" len="med"/>
          </a:ln>
          <a:effectLst/>
        </p:spPr>
        <p:txBody>
          <a:bodyPr/>
          <a:lstStyle/>
          <a:p>
            <a:endParaRPr lang="zh-CN" altLang="en-US"/>
          </a:p>
        </p:txBody>
      </p:sp>
      <p:sp>
        <p:nvSpPr>
          <p:cNvPr id="27669" name="Line 21"/>
          <p:cNvSpPr>
            <a:spLocks noChangeShapeType="1"/>
          </p:cNvSpPr>
          <p:nvPr/>
        </p:nvSpPr>
        <p:spPr bwMode="auto">
          <a:xfrm flipV="1">
            <a:off x="2714625" y="3578225"/>
            <a:ext cx="1588" cy="450850"/>
          </a:xfrm>
          <a:prstGeom prst="line">
            <a:avLst/>
          </a:prstGeom>
          <a:noFill/>
          <a:ln w="38160" cap="sq">
            <a:solidFill>
              <a:srgbClr val="000000"/>
            </a:solidFill>
            <a:miter lim="800000"/>
            <a:headEnd/>
            <a:tailEnd type="triangle" w="med" len="med"/>
          </a:ln>
          <a:effectLst/>
        </p:spPr>
        <p:txBody>
          <a:bodyPr/>
          <a:lstStyle/>
          <a:p>
            <a:endParaRPr lang="zh-CN" altLang="en-US"/>
          </a:p>
        </p:txBody>
      </p:sp>
      <p:sp>
        <p:nvSpPr>
          <p:cNvPr id="27670" name="Line 22"/>
          <p:cNvSpPr>
            <a:spLocks noChangeShapeType="1"/>
          </p:cNvSpPr>
          <p:nvPr/>
        </p:nvSpPr>
        <p:spPr bwMode="auto">
          <a:xfrm flipV="1">
            <a:off x="3644900" y="2432050"/>
            <a:ext cx="1588" cy="450850"/>
          </a:xfrm>
          <a:prstGeom prst="line">
            <a:avLst/>
          </a:prstGeom>
          <a:noFill/>
          <a:ln w="38160" cap="sq">
            <a:solidFill>
              <a:srgbClr val="CC0000"/>
            </a:solidFill>
            <a:miter lim="800000"/>
            <a:headEnd type="triangle" w="med" len="med"/>
            <a:tailEnd/>
          </a:ln>
          <a:effectLst/>
        </p:spPr>
        <p:txBody>
          <a:bodyPr/>
          <a:lstStyle/>
          <a:p>
            <a:endParaRPr lang="zh-CN" altLang="en-US"/>
          </a:p>
        </p:txBody>
      </p:sp>
      <p:sp>
        <p:nvSpPr>
          <p:cNvPr id="27671" name="Line 23"/>
          <p:cNvSpPr>
            <a:spLocks noChangeShapeType="1"/>
          </p:cNvSpPr>
          <p:nvPr/>
        </p:nvSpPr>
        <p:spPr bwMode="auto">
          <a:xfrm flipV="1">
            <a:off x="4865688" y="3651250"/>
            <a:ext cx="1587" cy="450850"/>
          </a:xfrm>
          <a:prstGeom prst="line">
            <a:avLst/>
          </a:prstGeom>
          <a:noFill/>
          <a:ln w="38160" cap="sq">
            <a:solidFill>
              <a:srgbClr val="CC0000"/>
            </a:solidFill>
            <a:miter lim="800000"/>
            <a:headEnd type="triangle" w="med" len="med"/>
            <a:tailEnd/>
          </a:ln>
          <a:effectLst/>
        </p:spPr>
        <p:txBody>
          <a:bodyPr/>
          <a:lstStyle/>
          <a:p>
            <a:endParaRPr lang="zh-CN" altLang="en-US"/>
          </a:p>
        </p:txBody>
      </p:sp>
      <p:sp>
        <p:nvSpPr>
          <p:cNvPr id="27672" name="Text Box 24"/>
          <p:cNvSpPr txBox="1">
            <a:spLocks noChangeArrowheads="1"/>
          </p:cNvSpPr>
          <p:nvPr/>
        </p:nvSpPr>
        <p:spPr bwMode="auto">
          <a:xfrm>
            <a:off x="2846388" y="3594100"/>
            <a:ext cx="1744662" cy="460375"/>
          </a:xfrm>
          <a:prstGeom prst="rect">
            <a:avLst/>
          </a:prstGeom>
          <a:noFill/>
          <a:ln w="9525" cap="flat">
            <a:noFill/>
            <a:round/>
            <a:headEnd/>
            <a:tailEnd/>
          </a:ln>
          <a:effectLst/>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宋体" charset="-122"/>
              </a:rPr>
              <a:t>= job release</a:t>
            </a:r>
          </a:p>
        </p:txBody>
      </p:sp>
      <p:sp>
        <p:nvSpPr>
          <p:cNvPr id="27673" name="Text Box 25"/>
          <p:cNvSpPr txBox="1">
            <a:spLocks noChangeArrowheads="1"/>
          </p:cNvSpPr>
          <p:nvPr/>
        </p:nvSpPr>
        <p:spPr bwMode="auto">
          <a:xfrm>
            <a:off x="4973638" y="3598863"/>
            <a:ext cx="1930400" cy="460375"/>
          </a:xfrm>
          <a:prstGeom prst="rect">
            <a:avLst/>
          </a:prstGeom>
          <a:noFill/>
          <a:ln w="9525" cap="flat">
            <a:noFill/>
            <a:round/>
            <a:headEnd/>
            <a:tailEnd/>
          </a:ln>
          <a:effectLst/>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宋体" charset="-122"/>
              </a:rPr>
              <a:t>= job deadline</a:t>
            </a:r>
          </a:p>
        </p:txBody>
      </p:sp>
      <p:sp>
        <p:nvSpPr>
          <p:cNvPr id="27674" name="Rectangle 26"/>
          <p:cNvSpPr>
            <a:spLocks noChangeArrowheads="1"/>
          </p:cNvSpPr>
          <p:nvPr/>
        </p:nvSpPr>
        <p:spPr bwMode="auto">
          <a:xfrm>
            <a:off x="2300288" y="2428875"/>
            <a:ext cx="895350" cy="447675"/>
          </a:xfrm>
          <a:prstGeom prst="rect">
            <a:avLst/>
          </a:prstGeom>
          <a:solidFill>
            <a:srgbClr val="00CC99"/>
          </a:solidFill>
          <a:ln w="12600" cap="sq">
            <a:solidFill>
              <a:srgbClr val="000000"/>
            </a:solidFill>
            <a:miter lim="800000"/>
            <a:headEnd/>
            <a:tailEnd/>
          </a:ln>
          <a:effectLst/>
        </p:spPr>
        <p:txBody>
          <a:bodyPr wrap="none" anchor="ctr"/>
          <a:lstStyle/>
          <a:p>
            <a:endParaRPr lang="zh-CN" altLang="en-US"/>
          </a:p>
        </p:txBody>
      </p:sp>
      <p:sp>
        <p:nvSpPr>
          <p:cNvPr id="27675" name="Text Box 27"/>
          <p:cNvSpPr txBox="1">
            <a:spLocks noChangeArrowheads="1"/>
          </p:cNvSpPr>
          <p:nvPr/>
        </p:nvSpPr>
        <p:spPr bwMode="auto">
          <a:xfrm>
            <a:off x="400050" y="3043238"/>
            <a:ext cx="8299450" cy="398462"/>
          </a:xfrm>
          <a:prstGeom prst="rect">
            <a:avLst/>
          </a:prstGeom>
          <a:noFill/>
          <a:ln w="9525" cap="flat">
            <a:noFill/>
            <a:round/>
            <a:headEnd/>
            <a:tailEnd/>
          </a:ln>
          <a:effectLst/>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solidFill>
                  <a:srgbClr val="000000"/>
                </a:solidFill>
                <a:ea typeface="宋体" charset="-122"/>
              </a:rPr>
              <a:t>0     1     2     3    4     5     6     7     8     9    10   11   12   13   14   15   16  17   18</a:t>
            </a:r>
          </a:p>
        </p:txBody>
      </p:sp>
      <p:sp>
        <p:nvSpPr>
          <p:cNvPr id="27676" name="Text Box 28"/>
          <p:cNvSpPr txBox="1">
            <a:spLocks noChangeArrowheads="1"/>
          </p:cNvSpPr>
          <p:nvPr/>
        </p:nvSpPr>
        <p:spPr bwMode="auto">
          <a:xfrm>
            <a:off x="228600" y="1371600"/>
            <a:ext cx="8386763" cy="509588"/>
          </a:xfrm>
          <a:prstGeom prst="rect">
            <a:avLst/>
          </a:prstGeom>
          <a:noFill/>
          <a:ln w="9525" cap="flat">
            <a:noFill/>
            <a:round/>
            <a:headEnd/>
            <a:tailEnd/>
          </a:ln>
          <a:effectLst/>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宋体" charset="-122"/>
              </a:rPr>
              <a:t>A periodic task T</a:t>
            </a:r>
            <a:r>
              <a:rPr lang="en-US" baseline="-25000">
                <a:solidFill>
                  <a:srgbClr val="000000"/>
                </a:solidFill>
                <a:ea typeface="宋体" charset="-122"/>
              </a:rPr>
              <a:t>i</a:t>
            </a:r>
            <a:r>
              <a:rPr lang="en-US">
                <a:solidFill>
                  <a:srgbClr val="000000"/>
                </a:solidFill>
                <a:ea typeface="宋体" charset="-122"/>
              </a:rPr>
              <a:t> with r</a:t>
            </a:r>
            <a:r>
              <a:rPr lang="en-US" baseline="-25000">
                <a:solidFill>
                  <a:srgbClr val="000000"/>
                </a:solidFill>
                <a:ea typeface="宋体" charset="-122"/>
              </a:rPr>
              <a:t>i</a:t>
            </a:r>
            <a:r>
              <a:rPr lang="en-US">
                <a:solidFill>
                  <a:srgbClr val="000000"/>
                </a:solidFill>
                <a:ea typeface="宋体" charset="-122"/>
              </a:rPr>
              <a:t> = 2, p</a:t>
            </a:r>
            <a:r>
              <a:rPr lang="en-US" baseline="-25000">
                <a:solidFill>
                  <a:srgbClr val="000000"/>
                </a:solidFill>
                <a:ea typeface="宋体" charset="-122"/>
              </a:rPr>
              <a:t>i</a:t>
            </a:r>
            <a:r>
              <a:rPr lang="en-US">
                <a:solidFill>
                  <a:srgbClr val="000000"/>
                </a:solidFill>
                <a:ea typeface="宋体" charset="-122"/>
              </a:rPr>
              <a:t> = 5, e</a:t>
            </a:r>
            <a:r>
              <a:rPr lang="en-US" baseline="-25000">
                <a:solidFill>
                  <a:srgbClr val="000000"/>
                </a:solidFill>
                <a:ea typeface="宋体" charset="-122"/>
              </a:rPr>
              <a:t>i</a:t>
            </a:r>
            <a:r>
              <a:rPr lang="en-US">
                <a:solidFill>
                  <a:srgbClr val="000000"/>
                </a:solidFill>
                <a:ea typeface="宋体" charset="-122"/>
              </a:rPr>
              <a:t> = 2, D</a:t>
            </a:r>
            <a:r>
              <a:rPr lang="en-US" baseline="-25000">
                <a:solidFill>
                  <a:srgbClr val="000000"/>
                </a:solidFill>
                <a:ea typeface="宋体" charset="-122"/>
              </a:rPr>
              <a:t>i</a:t>
            </a:r>
            <a:r>
              <a:rPr lang="en-US">
                <a:solidFill>
                  <a:srgbClr val="000000"/>
                </a:solidFill>
                <a:ea typeface="宋体" charset="-122"/>
              </a:rPr>
              <a:t> =5 executes like this:</a:t>
            </a:r>
          </a:p>
        </p:txBody>
      </p:sp>
      <p:sp>
        <p:nvSpPr>
          <p:cNvPr id="27677" name="Line 29"/>
          <p:cNvSpPr>
            <a:spLocks noChangeShapeType="1"/>
          </p:cNvSpPr>
          <p:nvPr/>
        </p:nvSpPr>
        <p:spPr bwMode="auto">
          <a:xfrm flipV="1">
            <a:off x="3630613" y="2460625"/>
            <a:ext cx="1587" cy="450850"/>
          </a:xfrm>
          <a:prstGeom prst="line">
            <a:avLst/>
          </a:prstGeom>
          <a:noFill/>
          <a:ln w="38160" cap="sq">
            <a:solidFill>
              <a:srgbClr val="000000"/>
            </a:solidFill>
            <a:miter lim="800000"/>
            <a:headEnd/>
            <a:tailEnd type="triangle" w="med" len="med"/>
          </a:ln>
          <a:effectLst/>
        </p:spPr>
        <p:txBody>
          <a:bodyPr/>
          <a:lstStyle/>
          <a:p>
            <a:endParaRPr lang="zh-CN" altLang="en-US"/>
          </a:p>
        </p:txBody>
      </p:sp>
      <p:sp>
        <p:nvSpPr>
          <p:cNvPr id="27678" name="Line 30"/>
          <p:cNvSpPr>
            <a:spLocks noChangeShapeType="1"/>
          </p:cNvSpPr>
          <p:nvPr/>
        </p:nvSpPr>
        <p:spPr bwMode="auto">
          <a:xfrm flipV="1">
            <a:off x="5840413" y="2455863"/>
            <a:ext cx="1587" cy="450850"/>
          </a:xfrm>
          <a:prstGeom prst="line">
            <a:avLst/>
          </a:prstGeom>
          <a:noFill/>
          <a:ln w="38160" cap="sq">
            <a:solidFill>
              <a:srgbClr val="CC0000"/>
            </a:solidFill>
            <a:miter lim="800000"/>
            <a:headEnd type="triangle" w="med" len="med"/>
            <a:tailEnd/>
          </a:ln>
          <a:effectLst/>
        </p:spPr>
        <p:txBody>
          <a:bodyPr/>
          <a:lstStyle/>
          <a:p>
            <a:endParaRPr lang="zh-CN" altLang="en-US"/>
          </a:p>
        </p:txBody>
      </p:sp>
      <p:sp>
        <p:nvSpPr>
          <p:cNvPr id="27679" name="Rectangle 31"/>
          <p:cNvSpPr>
            <a:spLocks noChangeArrowheads="1"/>
          </p:cNvSpPr>
          <p:nvPr/>
        </p:nvSpPr>
        <p:spPr bwMode="auto">
          <a:xfrm>
            <a:off x="4038600" y="2438400"/>
            <a:ext cx="895350" cy="447675"/>
          </a:xfrm>
          <a:prstGeom prst="rect">
            <a:avLst/>
          </a:prstGeom>
          <a:solidFill>
            <a:srgbClr val="00CC99"/>
          </a:solidFill>
          <a:ln w="12600" cap="sq">
            <a:solidFill>
              <a:srgbClr val="000000"/>
            </a:solidFill>
            <a:miter lim="800000"/>
            <a:headEnd/>
            <a:tailEnd/>
          </a:ln>
          <a:effectLst/>
        </p:spPr>
        <p:txBody>
          <a:bodyPr wrap="none" anchor="ctr"/>
          <a:lstStyle/>
          <a:p>
            <a:endParaRPr lang="zh-CN" altLang="en-US"/>
          </a:p>
        </p:txBody>
      </p:sp>
      <p:sp>
        <p:nvSpPr>
          <p:cNvPr id="27680" name="Line 32"/>
          <p:cNvSpPr>
            <a:spLocks noChangeShapeType="1"/>
          </p:cNvSpPr>
          <p:nvPr/>
        </p:nvSpPr>
        <p:spPr bwMode="auto">
          <a:xfrm flipV="1">
            <a:off x="5826125" y="2455863"/>
            <a:ext cx="1588" cy="450850"/>
          </a:xfrm>
          <a:prstGeom prst="line">
            <a:avLst/>
          </a:prstGeom>
          <a:noFill/>
          <a:ln w="38160" cap="sq">
            <a:solidFill>
              <a:srgbClr val="000000"/>
            </a:solidFill>
            <a:miter lim="800000"/>
            <a:headEnd/>
            <a:tailEnd type="triangle" w="med" len="med"/>
          </a:ln>
          <a:effectLst/>
        </p:spPr>
        <p:txBody>
          <a:bodyPr/>
          <a:lstStyle/>
          <a:p>
            <a:endParaRPr lang="zh-CN" altLang="en-US"/>
          </a:p>
        </p:txBody>
      </p:sp>
      <p:sp>
        <p:nvSpPr>
          <p:cNvPr id="27681" name="Line 33"/>
          <p:cNvSpPr>
            <a:spLocks noChangeShapeType="1"/>
          </p:cNvSpPr>
          <p:nvPr/>
        </p:nvSpPr>
        <p:spPr bwMode="auto">
          <a:xfrm flipV="1">
            <a:off x="8035925" y="2451100"/>
            <a:ext cx="1588" cy="450850"/>
          </a:xfrm>
          <a:prstGeom prst="line">
            <a:avLst/>
          </a:prstGeom>
          <a:noFill/>
          <a:ln w="38160" cap="sq">
            <a:solidFill>
              <a:srgbClr val="CC0000"/>
            </a:solidFill>
            <a:miter lim="800000"/>
            <a:headEnd type="triangle" w="med" len="med"/>
            <a:tailEnd/>
          </a:ln>
          <a:effectLst/>
        </p:spPr>
        <p:txBody>
          <a:bodyPr/>
          <a:lstStyle/>
          <a:p>
            <a:endParaRPr lang="zh-CN" altLang="en-US"/>
          </a:p>
        </p:txBody>
      </p:sp>
      <p:sp>
        <p:nvSpPr>
          <p:cNvPr id="27682" name="Line 34"/>
          <p:cNvSpPr>
            <a:spLocks noChangeShapeType="1"/>
          </p:cNvSpPr>
          <p:nvPr/>
        </p:nvSpPr>
        <p:spPr bwMode="auto">
          <a:xfrm>
            <a:off x="7588250" y="2895600"/>
            <a:ext cx="1588" cy="158750"/>
          </a:xfrm>
          <a:prstGeom prst="line">
            <a:avLst/>
          </a:prstGeom>
          <a:noFill/>
          <a:ln w="12600" cap="sq">
            <a:solidFill>
              <a:srgbClr val="000000"/>
            </a:solidFill>
            <a:miter lim="800000"/>
            <a:headEnd/>
            <a:tailEnd/>
          </a:ln>
          <a:effectLst/>
        </p:spPr>
        <p:txBody>
          <a:bodyPr/>
          <a:lstStyle/>
          <a:p>
            <a:endParaRPr lang="zh-CN" altLang="en-US"/>
          </a:p>
        </p:txBody>
      </p:sp>
      <p:sp>
        <p:nvSpPr>
          <p:cNvPr id="27683" name="Line 35"/>
          <p:cNvSpPr>
            <a:spLocks noChangeShapeType="1"/>
          </p:cNvSpPr>
          <p:nvPr/>
        </p:nvSpPr>
        <p:spPr bwMode="auto">
          <a:xfrm>
            <a:off x="8012113" y="2890838"/>
            <a:ext cx="1587" cy="158750"/>
          </a:xfrm>
          <a:prstGeom prst="line">
            <a:avLst/>
          </a:prstGeom>
          <a:noFill/>
          <a:ln w="12600" cap="sq">
            <a:solidFill>
              <a:srgbClr val="000000"/>
            </a:solidFill>
            <a:miter lim="800000"/>
            <a:headEnd/>
            <a:tailEnd/>
          </a:ln>
          <a:effectLst/>
        </p:spPr>
        <p:txBody>
          <a:bodyPr/>
          <a:lstStyle/>
          <a:p>
            <a:endParaRPr lang="zh-CN" altLang="en-US"/>
          </a:p>
        </p:txBody>
      </p:sp>
      <p:sp>
        <p:nvSpPr>
          <p:cNvPr id="27684" name="Line 36"/>
          <p:cNvSpPr>
            <a:spLocks noChangeShapeType="1"/>
          </p:cNvSpPr>
          <p:nvPr/>
        </p:nvSpPr>
        <p:spPr bwMode="auto">
          <a:xfrm>
            <a:off x="8435975" y="2886075"/>
            <a:ext cx="1588" cy="158750"/>
          </a:xfrm>
          <a:prstGeom prst="line">
            <a:avLst/>
          </a:prstGeom>
          <a:noFill/>
          <a:ln w="12600" cap="sq">
            <a:solidFill>
              <a:srgbClr val="000000"/>
            </a:solidFill>
            <a:miter lim="800000"/>
            <a:headEnd/>
            <a:tailEnd/>
          </a:ln>
          <a:effectLst/>
        </p:spPr>
        <p:txBody>
          <a:bodyPr/>
          <a:lstStyle/>
          <a:p>
            <a:endParaRPr lang="zh-CN" altLang="en-US"/>
          </a:p>
        </p:txBody>
      </p:sp>
      <p:sp>
        <p:nvSpPr>
          <p:cNvPr id="27685" name="Rectangle 37"/>
          <p:cNvSpPr>
            <a:spLocks noChangeArrowheads="1"/>
          </p:cNvSpPr>
          <p:nvPr/>
        </p:nvSpPr>
        <p:spPr bwMode="auto">
          <a:xfrm>
            <a:off x="2532063" y="3527425"/>
            <a:ext cx="4314825" cy="663575"/>
          </a:xfrm>
          <a:prstGeom prst="rect">
            <a:avLst/>
          </a:prstGeom>
          <a:noFill/>
          <a:ln w="12600" cap="sq">
            <a:solidFill>
              <a:srgbClr val="000000"/>
            </a:solidFill>
            <a:miter lim="800000"/>
            <a:headEnd/>
            <a:tailEnd/>
          </a:ln>
          <a:effectLst/>
        </p:spPr>
        <p:txBody>
          <a:bodyPr wrap="none" anchor="ctr"/>
          <a:lstStyle/>
          <a:p>
            <a:endParaRPr lang="zh-CN"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xfrm>
            <a:off x="609600" y="76199"/>
            <a:ext cx="8001000" cy="727841"/>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a:ea typeface="宋体" charset="-122"/>
              </a:rPr>
              <a:t>Classification of Scheduling Algorithms</a:t>
            </a:r>
          </a:p>
        </p:txBody>
      </p:sp>
      <p:sp>
        <p:nvSpPr>
          <p:cNvPr id="28674" name="Text Box 2"/>
          <p:cNvSpPr txBox="1">
            <a:spLocks noChangeArrowheads="1"/>
          </p:cNvSpPr>
          <p:nvPr/>
        </p:nvSpPr>
        <p:spPr bwMode="auto">
          <a:xfrm>
            <a:off x="2552700" y="1463675"/>
            <a:ext cx="3354388" cy="460375"/>
          </a:xfrm>
          <a:prstGeom prst="rect">
            <a:avLst/>
          </a:prstGeom>
          <a:noFill/>
          <a:ln w="9525" cap="flat">
            <a:noFill/>
            <a:round/>
            <a:headEnd/>
            <a:tailEnd/>
          </a:ln>
          <a:effectLst/>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CC0000"/>
                </a:solidFill>
                <a:ea typeface="宋体" charset="-122"/>
              </a:rPr>
              <a:t>All scheduling algorithms</a:t>
            </a:r>
          </a:p>
        </p:txBody>
      </p:sp>
      <p:sp>
        <p:nvSpPr>
          <p:cNvPr id="28675" name="Text Box 3"/>
          <p:cNvSpPr txBox="1">
            <a:spLocks noChangeArrowheads="1"/>
          </p:cNvSpPr>
          <p:nvPr/>
        </p:nvSpPr>
        <p:spPr bwMode="auto">
          <a:xfrm>
            <a:off x="417513" y="2717800"/>
            <a:ext cx="3525837" cy="825500"/>
          </a:xfrm>
          <a:prstGeom prst="rect">
            <a:avLst/>
          </a:prstGeom>
          <a:noFill/>
          <a:ln w="9525" cap="flat">
            <a:noFill/>
            <a:round/>
            <a:headEnd/>
            <a:tailEnd/>
          </a:ln>
          <a:effectLst/>
        </p:spPr>
        <p:txBody>
          <a:bodyPr wrap="none" lIns="90000" tIns="46800" rIns="90000" bIns="46800">
            <a:spAutoFit/>
          </a:bodyP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CC0000"/>
                </a:solidFill>
                <a:ea typeface="宋体" charset="-122"/>
              </a:rPr>
              <a:t>static scheduling</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CC0000"/>
                </a:solidFill>
                <a:ea typeface="宋体" charset="-122"/>
              </a:rPr>
              <a:t>(or offline, or clock driven)</a:t>
            </a:r>
          </a:p>
        </p:txBody>
      </p:sp>
      <p:sp>
        <p:nvSpPr>
          <p:cNvPr id="28676" name="Text Box 4"/>
          <p:cNvSpPr txBox="1">
            <a:spLocks noChangeArrowheads="1"/>
          </p:cNvSpPr>
          <p:nvPr/>
        </p:nvSpPr>
        <p:spPr bwMode="auto">
          <a:xfrm>
            <a:off x="4657725" y="2716213"/>
            <a:ext cx="3735388" cy="825500"/>
          </a:xfrm>
          <a:prstGeom prst="rect">
            <a:avLst/>
          </a:prstGeom>
          <a:noFill/>
          <a:ln w="9525" cap="flat">
            <a:noFill/>
            <a:round/>
            <a:headEnd/>
            <a:tailEnd/>
          </a:ln>
          <a:effectLst/>
        </p:spPr>
        <p:txBody>
          <a:bodyPr wrap="none" lIns="90000" tIns="46800" rIns="90000" bIns="46800">
            <a:spAutoFit/>
          </a:bodyP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CC0000"/>
                </a:solidFill>
                <a:ea typeface="宋体" charset="-122"/>
              </a:rPr>
              <a:t>dynamic scheduling</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CC0000"/>
                </a:solidFill>
                <a:ea typeface="宋体" charset="-122"/>
              </a:rPr>
              <a:t>(or online, or priority driven)</a:t>
            </a:r>
          </a:p>
        </p:txBody>
      </p:sp>
      <p:sp>
        <p:nvSpPr>
          <p:cNvPr id="28677" name="Text Box 5"/>
          <p:cNvSpPr txBox="1">
            <a:spLocks noChangeArrowheads="1"/>
          </p:cNvSpPr>
          <p:nvPr/>
        </p:nvSpPr>
        <p:spPr bwMode="auto">
          <a:xfrm>
            <a:off x="3890963" y="4667250"/>
            <a:ext cx="1846262" cy="825500"/>
          </a:xfrm>
          <a:prstGeom prst="rect">
            <a:avLst/>
          </a:prstGeom>
          <a:noFill/>
          <a:ln w="9525" cap="flat">
            <a:noFill/>
            <a:round/>
            <a:headEnd/>
            <a:tailEnd/>
          </a:ln>
          <a:effectLst/>
        </p:spPr>
        <p:txBody>
          <a:bodyPr wrap="none" lIns="90000" tIns="46800" rIns="90000" bIns="46800">
            <a:spAutoFit/>
          </a:bodyP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CC0000"/>
                </a:solidFill>
                <a:ea typeface="宋体" charset="-122"/>
              </a:rPr>
              <a:t>static-priority</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CC0000"/>
                </a:solidFill>
                <a:ea typeface="宋体" charset="-122"/>
              </a:rPr>
              <a:t>scheduling</a:t>
            </a:r>
          </a:p>
        </p:txBody>
      </p:sp>
      <p:sp>
        <p:nvSpPr>
          <p:cNvPr id="28678" name="Text Box 6"/>
          <p:cNvSpPr txBox="1">
            <a:spLocks noChangeArrowheads="1"/>
          </p:cNvSpPr>
          <p:nvPr/>
        </p:nvSpPr>
        <p:spPr bwMode="auto">
          <a:xfrm>
            <a:off x="6515100" y="4662488"/>
            <a:ext cx="2251075" cy="825500"/>
          </a:xfrm>
          <a:prstGeom prst="rect">
            <a:avLst/>
          </a:prstGeom>
          <a:noFill/>
          <a:ln w="9525" cap="flat">
            <a:noFill/>
            <a:round/>
            <a:headEnd/>
            <a:tailEnd/>
          </a:ln>
          <a:effectLst/>
        </p:spPr>
        <p:txBody>
          <a:bodyPr wrap="none" lIns="90000" tIns="46800" rIns="90000" bIns="46800">
            <a:spAutoFit/>
          </a:bodyP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CC0000"/>
                </a:solidFill>
                <a:ea typeface="宋体" charset="-122"/>
              </a:rPr>
              <a:t>dynamic-priority</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CC0000"/>
                </a:solidFill>
                <a:ea typeface="宋体" charset="-122"/>
              </a:rPr>
              <a:t>scheduling</a:t>
            </a:r>
          </a:p>
        </p:txBody>
      </p:sp>
      <p:sp>
        <p:nvSpPr>
          <p:cNvPr id="28679" name="Line 7"/>
          <p:cNvSpPr>
            <a:spLocks noChangeShapeType="1"/>
          </p:cNvSpPr>
          <p:nvPr/>
        </p:nvSpPr>
        <p:spPr bwMode="auto">
          <a:xfrm flipH="1">
            <a:off x="2411413" y="1905000"/>
            <a:ext cx="1562100" cy="879475"/>
          </a:xfrm>
          <a:prstGeom prst="line">
            <a:avLst/>
          </a:prstGeom>
          <a:noFill/>
          <a:ln w="12600" cap="sq">
            <a:solidFill>
              <a:srgbClr val="000000"/>
            </a:solidFill>
            <a:miter lim="800000"/>
            <a:headEnd/>
            <a:tailEnd/>
          </a:ln>
          <a:effectLst/>
        </p:spPr>
        <p:txBody>
          <a:bodyPr/>
          <a:lstStyle/>
          <a:p>
            <a:endParaRPr lang="zh-CN" altLang="en-US"/>
          </a:p>
        </p:txBody>
      </p:sp>
      <p:sp>
        <p:nvSpPr>
          <p:cNvPr id="28680" name="Line 8"/>
          <p:cNvSpPr>
            <a:spLocks noChangeShapeType="1"/>
          </p:cNvSpPr>
          <p:nvPr/>
        </p:nvSpPr>
        <p:spPr bwMode="auto">
          <a:xfrm>
            <a:off x="4822825" y="1905000"/>
            <a:ext cx="1443038" cy="836613"/>
          </a:xfrm>
          <a:prstGeom prst="line">
            <a:avLst/>
          </a:prstGeom>
          <a:noFill/>
          <a:ln w="12600" cap="sq">
            <a:solidFill>
              <a:srgbClr val="000000"/>
            </a:solidFill>
            <a:miter lim="800000"/>
            <a:headEnd/>
            <a:tailEnd/>
          </a:ln>
          <a:effectLst/>
        </p:spPr>
        <p:txBody>
          <a:bodyPr/>
          <a:lstStyle/>
          <a:p>
            <a:endParaRPr lang="zh-CN" altLang="en-US"/>
          </a:p>
        </p:txBody>
      </p:sp>
      <p:sp>
        <p:nvSpPr>
          <p:cNvPr id="28681" name="Line 9"/>
          <p:cNvSpPr>
            <a:spLocks noChangeShapeType="1"/>
          </p:cNvSpPr>
          <p:nvPr/>
        </p:nvSpPr>
        <p:spPr bwMode="auto">
          <a:xfrm flipH="1">
            <a:off x="5008563" y="3492500"/>
            <a:ext cx="1216025" cy="1182688"/>
          </a:xfrm>
          <a:prstGeom prst="line">
            <a:avLst/>
          </a:prstGeom>
          <a:noFill/>
          <a:ln w="12600" cap="sq">
            <a:solidFill>
              <a:srgbClr val="000000"/>
            </a:solidFill>
            <a:miter lim="800000"/>
            <a:headEnd/>
            <a:tailEnd/>
          </a:ln>
          <a:effectLst/>
        </p:spPr>
        <p:txBody>
          <a:bodyPr/>
          <a:lstStyle/>
          <a:p>
            <a:endParaRPr lang="zh-CN" altLang="en-US"/>
          </a:p>
        </p:txBody>
      </p:sp>
      <p:sp>
        <p:nvSpPr>
          <p:cNvPr id="28682" name="Line 10"/>
          <p:cNvSpPr>
            <a:spLocks noChangeShapeType="1"/>
          </p:cNvSpPr>
          <p:nvPr/>
        </p:nvSpPr>
        <p:spPr bwMode="auto">
          <a:xfrm>
            <a:off x="6757988" y="3492500"/>
            <a:ext cx="1154112" cy="1243013"/>
          </a:xfrm>
          <a:prstGeom prst="line">
            <a:avLst/>
          </a:prstGeom>
          <a:noFill/>
          <a:ln w="12600" cap="sq">
            <a:solidFill>
              <a:srgbClr val="000000"/>
            </a:solidFill>
            <a:miter lim="800000"/>
            <a:headEnd/>
            <a:tailEnd/>
          </a:ln>
          <a:effectLst/>
        </p:spPr>
        <p:txBody>
          <a:bodyPr/>
          <a:lstStyle/>
          <a:p>
            <a:endParaRPr lang="zh-CN"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714375" y="6257925"/>
            <a:ext cx="1885950" cy="514350"/>
          </a:xfrm>
          <a:prstGeom prst="rect">
            <a:avLst/>
          </a:prstGeom>
          <a:noFill/>
          <a:ln w="9525" cap="flat">
            <a:noFill/>
            <a:round/>
            <a:headEnd/>
            <a:tailEnd/>
          </a:ln>
          <a:effectLst/>
        </p:spPr>
        <p:txBody>
          <a:bodyPr wrap="none" anchor="ctr"/>
          <a:lstStyle/>
          <a:p>
            <a:endParaRPr lang="zh-CN" altLang="en-US"/>
          </a:p>
        </p:txBody>
      </p:sp>
      <p:sp>
        <p:nvSpPr>
          <p:cNvPr id="31746" name="Rectangle 2"/>
          <p:cNvSpPr>
            <a:spLocks noChangeArrowheads="1"/>
          </p:cNvSpPr>
          <p:nvPr/>
        </p:nvSpPr>
        <p:spPr bwMode="auto">
          <a:xfrm>
            <a:off x="3114675" y="6257925"/>
            <a:ext cx="2914650" cy="514350"/>
          </a:xfrm>
          <a:prstGeom prst="rect">
            <a:avLst/>
          </a:prstGeom>
          <a:noFill/>
          <a:ln w="9525" cap="flat">
            <a:noFill/>
            <a:round/>
            <a:headEnd/>
            <a:tailEnd/>
          </a:ln>
          <a:effectLst/>
        </p:spPr>
        <p:txBody>
          <a:bodyPr wrap="none" anchor="ctr"/>
          <a:lstStyle/>
          <a:p>
            <a:endParaRPr lang="zh-CN" altLang="en-US"/>
          </a:p>
        </p:txBody>
      </p:sp>
      <p:sp>
        <p:nvSpPr>
          <p:cNvPr id="31747" name="Rectangle 3"/>
          <p:cNvSpPr>
            <a:spLocks noGrp="1" noChangeArrowheads="1"/>
          </p:cNvSpPr>
          <p:nvPr>
            <p:ph type="title"/>
          </p:nvPr>
        </p:nvSpPr>
        <p:spPr>
          <a:xfrm>
            <a:off x="609600" y="76200"/>
            <a:ext cx="8001000" cy="775138"/>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ea typeface="宋体" charset="-122"/>
              </a:rPr>
              <a:t>Real-Time Systems</a:t>
            </a:r>
          </a:p>
        </p:txBody>
      </p:sp>
      <p:sp>
        <p:nvSpPr>
          <p:cNvPr id="31748" name="Rectangle 4"/>
          <p:cNvSpPr>
            <a:spLocks noGrp="1" noChangeArrowheads="1"/>
          </p:cNvSpPr>
          <p:nvPr>
            <p:ph type="body" idx="1"/>
          </p:nvPr>
        </p:nvSpPr>
        <p:spPr>
          <a:xfrm>
            <a:off x="609600" y="1103586"/>
            <a:ext cx="8001000" cy="5221014"/>
          </a:xfrm>
          <a:ln/>
        </p:spPr>
        <p:txBody>
          <a:bodyPr/>
          <a:lstStyle/>
          <a:p>
            <a:pPr marL="341313" indent="-341313">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ea typeface="宋体" charset="-122"/>
              </a:rPr>
              <a:t>Timing requirements</a:t>
            </a:r>
          </a:p>
          <a:p>
            <a:pPr marL="741363" lvl="1" indent="-284163">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ea typeface="宋体" charset="-122"/>
              </a:rPr>
              <a:t>meeting deadlines</a:t>
            </a:r>
          </a:p>
          <a:p>
            <a:pPr marL="341313" indent="-341313">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ea typeface="宋体" charset="-122"/>
              </a:rPr>
              <a:t>Periodic and </a:t>
            </a:r>
            <a:r>
              <a:rPr lang="en-US" dirty="0" err="1">
                <a:ea typeface="宋体" charset="-122"/>
              </a:rPr>
              <a:t>aperiodic</a:t>
            </a:r>
            <a:r>
              <a:rPr lang="en-US" dirty="0">
                <a:ea typeface="宋体" charset="-122"/>
              </a:rPr>
              <a:t> tasks</a:t>
            </a:r>
          </a:p>
          <a:p>
            <a:pPr marL="341313" indent="-341313">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ea typeface="宋体" charset="-122"/>
              </a:rPr>
              <a:t>Shared resources</a:t>
            </a:r>
          </a:p>
          <a:p>
            <a:pPr marL="341313" indent="-341313">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ea typeface="宋体" charset="-122"/>
              </a:rPr>
              <a:t>Interrupts</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body"/>
          </p:nvPr>
        </p:nvSpPr>
        <p:spPr>
          <a:xfrm>
            <a:off x="609600" y="762000"/>
            <a:ext cx="8001000" cy="5562600"/>
          </a:xfrm>
          <a:ln/>
        </p:spPr>
        <p:txBody>
          <a:bodyPr anchor="t"/>
          <a:lstStyle/>
          <a:p>
            <a:pPr marL="342900" indent="-341313">
              <a:spcBef>
                <a:spcPts val="5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2000" dirty="0">
              <a:solidFill>
                <a:srgbClr val="000000"/>
              </a:solidFill>
              <a:effectLst/>
              <a:ea typeface="宋体" charset="-122"/>
            </a:endParaRPr>
          </a:p>
          <a:p>
            <a:pPr marL="342900" indent="-341313">
              <a:spcBef>
                <a:spcPts val="5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2000" dirty="0">
              <a:solidFill>
                <a:srgbClr val="000000"/>
              </a:solidFill>
              <a:effectLst/>
              <a:ea typeface="宋体" charset="-122"/>
            </a:endParaRPr>
          </a:p>
          <a:p>
            <a:pPr marL="342900" indent="-341313">
              <a:spcBef>
                <a:spcPts val="5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2000" dirty="0">
              <a:solidFill>
                <a:srgbClr val="000000"/>
              </a:solidFill>
              <a:effectLst/>
              <a:ea typeface="宋体" charset="-122"/>
            </a:endParaRPr>
          </a:p>
          <a:p>
            <a:pPr marL="342900" indent="-341313">
              <a:spcBef>
                <a:spcPts val="5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2000" dirty="0">
              <a:solidFill>
                <a:srgbClr val="000000"/>
              </a:solidFill>
              <a:effectLst/>
              <a:ea typeface="宋体" charset="-122"/>
            </a:endParaRPr>
          </a:p>
          <a:p>
            <a:pPr marL="342900" indent="-341313">
              <a:spcBef>
                <a:spcPts val="5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2000" dirty="0">
              <a:solidFill>
                <a:srgbClr val="000000"/>
              </a:solidFill>
              <a:effectLst/>
              <a:ea typeface="宋体" charset="-122"/>
            </a:endParaRPr>
          </a:p>
          <a:p>
            <a:pPr marL="342900" indent="-341313">
              <a:spcBef>
                <a:spcPts val="5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2000" dirty="0">
              <a:solidFill>
                <a:srgbClr val="000000"/>
              </a:solidFill>
              <a:effectLst/>
              <a:ea typeface="宋体" charset="-122"/>
            </a:endParaRPr>
          </a:p>
          <a:p>
            <a:pPr marL="342900" indent="-341313">
              <a:spcBef>
                <a:spcPts val="5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2000" dirty="0">
              <a:solidFill>
                <a:srgbClr val="000000"/>
              </a:solidFill>
              <a:effectLst/>
              <a:ea typeface="宋体" charset="-122"/>
            </a:endParaRPr>
          </a:p>
          <a:p>
            <a:pPr marL="342900" indent="-341313">
              <a:spcBef>
                <a:spcPts val="5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2000" dirty="0">
              <a:solidFill>
                <a:srgbClr val="000000"/>
              </a:solidFill>
              <a:effectLst/>
              <a:ea typeface="宋体" charset="-122"/>
            </a:endParaRPr>
          </a:p>
          <a:p>
            <a:pPr marL="342900" indent="-341313">
              <a:spcBef>
                <a:spcPts val="5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2000" dirty="0">
              <a:solidFill>
                <a:srgbClr val="000000"/>
              </a:solidFill>
              <a:effectLst/>
              <a:ea typeface="宋体" charset="-122"/>
            </a:endParaRPr>
          </a:p>
          <a:p>
            <a:pPr marL="342900" indent="-341313">
              <a:spcBef>
                <a:spcPts val="5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2000" dirty="0">
              <a:solidFill>
                <a:srgbClr val="000000"/>
              </a:solidFill>
              <a:effectLst/>
              <a:ea typeface="宋体" charset="-122"/>
            </a:endParaRPr>
          </a:p>
          <a:p>
            <a:pPr marL="741363" lvl="1" indent="-284163">
              <a:spcBef>
                <a:spcPts val="450"/>
              </a:spcBef>
              <a:buClr>
                <a:srgbClr val="CC3300"/>
              </a:buClr>
              <a:buFont typeface="Times New Roman" pitchFamily="16"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800" dirty="0" err="1">
                <a:solidFill>
                  <a:srgbClr val="CC3300"/>
                </a:solidFill>
                <a:effectLst/>
                <a:ea typeface="宋体" charset="-122"/>
              </a:rPr>
              <a:t>schedulability</a:t>
            </a:r>
            <a:r>
              <a:rPr lang="en-US" sz="1800" dirty="0">
                <a:solidFill>
                  <a:srgbClr val="000000"/>
                </a:solidFill>
                <a:effectLst/>
                <a:ea typeface="宋体" charset="-122"/>
              </a:rPr>
              <a:t> is the ability of tasks to meet all hard deadlines</a:t>
            </a:r>
          </a:p>
          <a:p>
            <a:pPr marL="741363" lvl="1" indent="-284163">
              <a:spcBef>
                <a:spcPts val="450"/>
              </a:spcBef>
              <a:buClr>
                <a:srgbClr val="CC3300"/>
              </a:buClr>
              <a:buFont typeface="Times New Roman" pitchFamily="16"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800" dirty="0">
                <a:solidFill>
                  <a:srgbClr val="CC3300"/>
                </a:solidFill>
                <a:effectLst/>
                <a:ea typeface="宋体" charset="-122"/>
              </a:rPr>
              <a:t>latency</a:t>
            </a:r>
            <a:r>
              <a:rPr lang="en-US" sz="1800" dirty="0">
                <a:solidFill>
                  <a:srgbClr val="000000"/>
                </a:solidFill>
                <a:effectLst/>
                <a:ea typeface="宋体" charset="-122"/>
              </a:rPr>
              <a:t> is the worst-case system response time to events</a:t>
            </a:r>
          </a:p>
          <a:p>
            <a:pPr marL="741363" lvl="1" indent="-284163">
              <a:spcBef>
                <a:spcPts val="450"/>
              </a:spcBef>
              <a:buClr>
                <a:srgbClr val="CC3300"/>
              </a:buClr>
              <a:buFont typeface="Times New Roman" pitchFamily="16"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800" dirty="0">
                <a:solidFill>
                  <a:srgbClr val="CC3300"/>
                </a:solidFill>
                <a:effectLst/>
                <a:ea typeface="宋体" charset="-122"/>
              </a:rPr>
              <a:t>stability</a:t>
            </a:r>
            <a:r>
              <a:rPr lang="en-US" sz="1800" dirty="0">
                <a:solidFill>
                  <a:srgbClr val="000000"/>
                </a:solidFill>
                <a:effectLst/>
                <a:ea typeface="宋体" charset="-122"/>
              </a:rPr>
              <a:t> in overload means the system meets critical deadlines even if all deadlines cannot be met</a:t>
            </a:r>
          </a:p>
          <a:p>
            <a:pPr marL="341313" indent="-339725">
              <a:spcBef>
                <a:spcPts val="500"/>
              </a:spcBef>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2000" dirty="0">
              <a:solidFill>
                <a:srgbClr val="000000"/>
              </a:solidFill>
              <a:effectLst/>
              <a:ea typeface="宋体" charset="-122"/>
            </a:endParaRPr>
          </a:p>
        </p:txBody>
      </p:sp>
      <p:sp>
        <p:nvSpPr>
          <p:cNvPr id="32770" name="Rectangle 2"/>
          <p:cNvSpPr>
            <a:spLocks noGrp="1" noChangeArrowheads="1"/>
          </p:cNvSpPr>
          <p:nvPr>
            <p:ph type="title" idx="1"/>
          </p:nvPr>
        </p:nvSpPr>
        <p:spPr>
          <a:xfrm>
            <a:off x="609600" y="76200"/>
            <a:ext cx="8001000" cy="533400"/>
          </a:xfrm>
          <a:ln/>
        </p:spPr>
        <p:txBody>
          <a:bodyPr anchor="ctr"/>
          <a:lstStyle/>
          <a:p>
            <a:pPr marL="0" indent="0">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a:solidFill>
                  <a:srgbClr val="990000"/>
                </a:solidFill>
                <a:effectLst>
                  <a:outerShdw blurRad="38100" dist="38100" dir="2700000" algn="tl">
                    <a:srgbClr val="C0C0C0"/>
                  </a:outerShdw>
                </a:effectLst>
                <a:ea typeface="宋体" charset="-122"/>
              </a:rPr>
              <a:t>What’s Important in Real-Time	</a:t>
            </a:r>
          </a:p>
        </p:txBody>
      </p:sp>
      <p:graphicFrame>
        <p:nvGraphicFramePr>
          <p:cNvPr id="32771" name="Group 3"/>
          <p:cNvGraphicFramePr>
            <a:graphicFrameLocks noGrp="1"/>
          </p:cNvGraphicFramePr>
          <p:nvPr/>
        </p:nvGraphicFramePr>
        <p:xfrm>
          <a:off x="1066800" y="1397000"/>
          <a:ext cx="6554788" cy="2620964"/>
        </p:xfrm>
        <a:graphic>
          <a:graphicData uri="http://schemas.openxmlformats.org/drawingml/2006/table">
            <a:tbl>
              <a:tblPr/>
              <a:tblGrid>
                <a:gridCol w="2057400">
                  <a:extLst>
                    <a:ext uri="{9D8B030D-6E8A-4147-A177-3AD203B41FA5}">
                      <a16:colId xmlns:a16="http://schemas.microsoft.com/office/drawing/2014/main" val="20000"/>
                    </a:ext>
                  </a:extLst>
                </a:gridCol>
                <a:gridCol w="2312988">
                  <a:extLst>
                    <a:ext uri="{9D8B030D-6E8A-4147-A177-3AD203B41FA5}">
                      <a16:colId xmlns:a16="http://schemas.microsoft.com/office/drawing/2014/main" val="20001"/>
                    </a:ext>
                  </a:extLst>
                </a:gridCol>
                <a:gridCol w="2184400">
                  <a:extLst>
                    <a:ext uri="{9D8B030D-6E8A-4147-A177-3AD203B41FA5}">
                      <a16:colId xmlns:a16="http://schemas.microsoft.com/office/drawing/2014/main" val="20002"/>
                    </a:ext>
                  </a:extLst>
                </a:gridCol>
              </a:tblGrid>
              <a:tr h="642938">
                <a:tc>
                  <a:txBody>
                    <a:bodyPr/>
                    <a:lstStyle/>
                    <a:p>
                      <a:pPr marL="0" marR="0" lvl="0" indent="0" algn="l" defTabSz="449263" rtl="0" eaLnBrk="0" fontAlgn="base" latinLnBrk="0" hangingPunct="0">
                        <a:lnSpc>
                          <a:spcPct val="93000"/>
                        </a:lnSpc>
                        <a:spcBef>
                          <a:spcPts val="45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800" b="0" i="0" u="none" strike="noStrike" cap="none" normalizeH="0" baseline="0">
                        <a:ln>
                          <a:noFill/>
                        </a:ln>
                        <a:solidFill>
                          <a:srgbClr val="000000"/>
                        </a:solidFill>
                        <a:effectLst/>
                        <a:latin typeface="Times New Roman" pitchFamily="16" charset="0"/>
                        <a:ea typeface="宋体" charset="-122"/>
                      </a:endParaRPr>
                    </a:p>
                  </a:txBody>
                  <a:tcPr marL="90000" marR="90000" marT="62676"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1368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449263" rtl="0" eaLnBrk="0" fontAlgn="base" latinLnBrk="0" hangingPunct="0">
                        <a:lnSpc>
                          <a:spcPct val="88000"/>
                        </a:lnSpc>
                        <a:spcBef>
                          <a:spcPts val="45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1" i="0" u="none" strike="noStrike" cap="none" normalizeH="0" baseline="0">
                          <a:ln>
                            <a:noFill/>
                          </a:ln>
                          <a:solidFill>
                            <a:srgbClr val="000000"/>
                          </a:solidFill>
                          <a:effectLst/>
                          <a:latin typeface="Georgia" pitchFamily="16" charset="0"/>
                          <a:ea typeface="宋体" charset="-122"/>
                        </a:rPr>
                        <a:t>Time-Sharing Systems</a:t>
                      </a:r>
                    </a:p>
                  </a:txBody>
                  <a:tcPr marL="90000" marR="90000" marT="74015"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1368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449263" rtl="0" eaLnBrk="0" fontAlgn="base" latinLnBrk="0" hangingPunct="0">
                        <a:lnSpc>
                          <a:spcPct val="88000"/>
                        </a:lnSpc>
                        <a:spcBef>
                          <a:spcPts val="45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1" i="0" u="none" strike="noStrike" cap="none" normalizeH="0" baseline="0">
                          <a:ln>
                            <a:noFill/>
                          </a:ln>
                          <a:solidFill>
                            <a:srgbClr val="000000"/>
                          </a:solidFill>
                          <a:effectLst/>
                          <a:latin typeface="Georgia" pitchFamily="16" charset="0"/>
                          <a:ea typeface="宋体" charset="-122"/>
                        </a:rPr>
                        <a:t>Real-Time Systems</a:t>
                      </a:r>
                    </a:p>
                  </a:txBody>
                  <a:tcPr marL="90000" marR="90000" marT="74015"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1368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solidFill>
                      <a:srgbClr val="FFCC99"/>
                    </a:solidFill>
                  </a:tcPr>
                </a:tc>
                <a:extLst>
                  <a:ext uri="{0D108BD9-81ED-4DB2-BD59-A6C34878D82A}">
                    <a16:rowId xmlns:a16="http://schemas.microsoft.com/office/drawing/2014/main" val="10000"/>
                  </a:ext>
                </a:extLst>
              </a:tr>
              <a:tr h="700088">
                <a:tc>
                  <a:txBody>
                    <a:bodyPr/>
                    <a:lstStyle/>
                    <a:p>
                      <a:pPr marL="0" marR="0" lvl="0" indent="0" algn="ctr" defTabSz="449263" rtl="0" eaLnBrk="0" fontAlgn="base" latinLnBrk="0" hangingPunct="0">
                        <a:lnSpc>
                          <a:spcPct val="94000"/>
                        </a:lnSpc>
                        <a:spcBef>
                          <a:spcPts val="45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1" i="0" u="none" strike="noStrike" cap="none" normalizeH="0" baseline="0">
                          <a:ln>
                            <a:noFill/>
                          </a:ln>
                          <a:solidFill>
                            <a:srgbClr val="000000"/>
                          </a:solidFill>
                          <a:effectLst/>
                          <a:latin typeface="Arial" charset="0"/>
                          <a:ea typeface="宋体" charset="-122"/>
                        </a:rPr>
                        <a:t>Capacity</a:t>
                      </a:r>
                    </a:p>
                  </a:txBody>
                  <a:tcPr marL="90000" marR="90000" marT="60407"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449263" rtl="0" eaLnBrk="0" fontAlgn="base" latinLnBrk="0" hangingPunct="0">
                        <a:lnSpc>
                          <a:spcPct val="93000"/>
                        </a:lnSpc>
                        <a:spcBef>
                          <a:spcPts val="45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a:ln>
                            <a:noFill/>
                          </a:ln>
                          <a:solidFill>
                            <a:srgbClr val="000000"/>
                          </a:solidFill>
                          <a:effectLst/>
                          <a:latin typeface="Times New Roman" pitchFamily="16" charset="0"/>
                          <a:ea typeface="宋体" charset="-122"/>
                        </a:rPr>
                        <a:t>High throughput</a:t>
                      </a:r>
                    </a:p>
                  </a:txBody>
                  <a:tcPr marL="90000" marR="90000" marT="6267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0" fontAlgn="base" latinLnBrk="0" hangingPunct="0">
                        <a:lnSpc>
                          <a:spcPct val="93000"/>
                        </a:lnSpc>
                        <a:spcBef>
                          <a:spcPts val="45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a:ln>
                            <a:noFill/>
                          </a:ln>
                          <a:solidFill>
                            <a:srgbClr val="000000"/>
                          </a:solidFill>
                          <a:effectLst/>
                          <a:latin typeface="Times New Roman" pitchFamily="16" charset="0"/>
                          <a:ea typeface="宋体" charset="-122"/>
                        </a:rPr>
                        <a:t>Schedulability</a:t>
                      </a:r>
                    </a:p>
                    <a:p>
                      <a:pPr marL="0" marR="0" lvl="0" indent="0" algn="ctr" defTabSz="449263" rtl="0" eaLnBrk="0" fontAlgn="base" latinLnBrk="0" hangingPunct="0">
                        <a:lnSpc>
                          <a:spcPct val="93000"/>
                        </a:lnSpc>
                        <a:spcBef>
                          <a:spcPts val="45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800" b="0" i="0" u="none" strike="noStrike" cap="none" normalizeH="0" baseline="0">
                        <a:ln>
                          <a:noFill/>
                        </a:ln>
                        <a:solidFill>
                          <a:srgbClr val="000000"/>
                        </a:solidFill>
                        <a:effectLst/>
                        <a:latin typeface="Times New Roman" pitchFamily="16" charset="0"/>
                        <a:ea typeface="宋体" charset="-122"/>
                      </a:endParaRPr>
                    </a:p>
                  </a:txBody>
                  <a:tcPr marL="90000" marR="90000" marT="62676"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2938">
                <a:tc>
                  <a:txBody>
                    <a:bodyPr/>
                    <a:lstStyle/>
                    <a:p>
                      <a:pPr marL="0" marR="0" lvl="0" indent="0" algn="ctr" defTabSz="449263" rtl="0" eaLnBrk="0" fontAlgn="base" latinLnBrk="0" hangingPunct="0">
                        <a:lnSpc>
                          <a:spcPct val="94000"/>
                        </a:lnSpc>
                        <a:spcBef>
                          <a:spcPts val="45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1" i="0" u="none" strike="noStrike" cap="none" normalizeH="0" baseline="0">
                          <a:ln>
                            <a:noFill/>
                          </a:ln>
                          <a:solidFill>
                            <a:srgbClr val="000000"/>
                          </a:solidFill>
                          <a:effectLst/>
                          <a:latin typeface="Arial" charset="0"/>
                          <a:ea typeface="宋体" charset="-122"/>
                        </a:rPr>
                        <a:t>Responsiveness</a:t>
                      </a:r>
                    </a:p>
                  </a:txBody>
                  <a:tcPr marL="90000" marR="90000" marT="60407"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449263" rtl="0" eaLnBrk="0" fontAlgn="base" latinLnBrk="0" hangingPunct="0">
                        <a:lnSpc>
                          <a:spcPct val="93000"/>
                        </a:lnSpc>
                        <a:spcBef>
                          <a:spcPts val="45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a:ln>
                            <a:noFill/>
                          </a:ln>
                          <a:solidFill>
                            <a:srgbClr val="000000"/>
                          </a:solidFill>
                          <a:effectLst/>
                          <a:latin typeface="Times New Roman" pitchFamily="16" charset="0"/>
                          <a:ea typeface="宋体" charset="-122"/>
                        </a:rPr>
                        <a:t>Fast average response</a:t>
                      </a:r>
                    </a:p>
                  </a:txBody>
                  <a:tcPr marL="90000" marR="90000" marT="6267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0" fontAlgn="base" latinLnBrk="0" hangingPunct="0">
                        <a:lnSpc>
                          <a:spcPct val="93000"/>
                        </a:lnSpc>
                        <a:spcBef>
                          <a:spcPts val="45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a:ln>
                            <a:noFill/>
                          </a:ln>
                          <a:solidFill>
                            <a:srgbClr val="000000"/>
                          </a:solidFill>
                          <a:effectLst/>
                          <a:latin typeface="Times New Roman" pitchFamily="16" charset="0"/>
                          <a:ea typeface="宋体" charset="-122"/>
                        </a:rPr>
                        <a:t>Ensured worst-case response</a:t>
                      </a:r>
                    </a:p>
                  </a:txBody>
                  <a:tcPr marL="90000" marR="90000" marT="62676"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35000">
                <a:tc>
                  <a:txBody>
                    <a:bodyPr/>
                    <a:lstStyle/>
                    <a:p>
                      <a:pPr marL="0" marR="0" lvl="0" indent="0" algn="ctr" defTabSz="449263" rtl="0" eaLnBrk="0" fontAlgn="base" latinLnBrk="0" hangingPunct="0">
                        <a:lnSpc>
                          <a:spcPct val="94000"/>
                        </a:lnSpc>
                        <a:spcBef>
                          <a:spcPts val="45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1" i="0" u="none" strike="noStrike" cap="none" normalizeH="0" baseline="0">
                          <a:ln>
                            <a:noFill/>
                          </a:ln>
                          <a:solidFill>
                            <a:srgbClr val="000000"/>
                          </a:solidFill>
                          <a:effectLst/>
                          <a:latin typeface="Arial" charset="0"/>
                          <a:ea typeface="宋体" charset="-122"/>
                        </a:rPr>
                        <a:t>Overload</a:t>
                      </a:r>
                    </a:p>
                  </a:txBody>
                  <a:tcPr marL="90000" marR="90000" marT="60407"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1368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449263" rtl="0" eaLnBrk="0" fontAlgn="base" latinLnBrk="0" hangingPunct="0">
                        <a:lnSpc>
                          <a:spcPct val="93000"/>
                        </a:lnSpc>
                        <a:spcBef>
                          <a:spcPts val="45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a:ln>
                            <a:noFill/>
                          </a:ln>
                          <a:solidFill>
                            <a:srgbClr val="000000"/>
                          </a:solidFill>
                          <a:effectLst/>
                          <a:latin typeface="Times New Roman" pitchFamily="16" charset="0"/>
                          <a:ea typeface="宋体" charset="-122"/>
                        </a:rPr>
                        <a:t>Fairness</a:t>
                      </a:r>
                    </a:p>
                  </a:txBody>
                  <a:tcPr marL="90000" marR="90000" marT="6267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136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0" fontAlgn="base" latinLnBrk="0" hangingPunct="0">
                        <a:lnSpc>
                          <a:spcPct val="93000"/>
                        </a:lnSpc>
                        <a:spcBef>
                          <a:spcPts val="45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a:ln>
                            <a:noFill/>
                          </a:ln>
                          <a:solidFill>
                            <a:srgbClr val="000000"/>
                          </a:solidFill>
                          <a:effectLst/>
                          <a:latin typeface="Times New Roman" pitchFamily="16" charset="0"/>
                          <a:ea typeface="宋体" charset="-122"/>
                        </a:rPr>
                        <a:t>Stability</a:t>
                      </a:r>
                    </a:p>
                  </a:txBody>
                  <a:tcPr marL="90000" marR="90000" marT="62676"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136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714375" y="6257925"/>
            <a:ext cx="1885950" cy="514350"/>
          </a:xfrm>
          <a:prstGeom prst="rect">
            <a:avLst/>
          </a:prstGeom>
          <a:noFill/>
          <a:ln w="9525" cap="flat">
            <a:noFill/>
            <a:round/>
            <a:headEnd/>
            <a:tailEnd/>
          </a:ln>
          <a:effectLst/>
        </p:spPr>
        <p:txBody>
          <a:bodyPr wrap="none" anchor="ctr"/>
          <a:lstStyle/>
          <a:p>
            <a:endParaRPr lang="zh-CN" altLang="en-US"/>
          </a:p>
        </p:txBody>
      </p:sp>
      <p:sp>
        <p:nvSpPr>
          <p:cNvPr id="33794" name="Rectangle 2"/>
          <p:cNvSpPr>
            <a:spLocks noChangeArrowheads="1"/>
          </p:cNvSpPr>
          <p:nvPr/>
        </p:nvSpPr>
        <p:spPr bwMode="auto">
          <a:xfrm>
            <a:off x="3114675" y="6257925"/>
            <a:ext cx="2914650" cy="514350"/>
          </a:xfrm>
          <a:prstGeom prst="rect">
            <a:avLst/>
          </a:prstGeom>
          <a:noFill/>
          <a:ln w="9525" cap="flat">
            <a:noFill/>
            <a:round/>
            <a:headEnd/>
            <a:tailEnd/>
          </a:ln>
          <a:effectLst/>
        </p:spPr>
        <p:txBody>
          <a:bodyPr wrap="none" anchor="ctr"/>
          <a:lstStyle/>
          <a:p>
            <a:endParaRPr lang="zh-CN" altLang="en-US"/>
          </a:p>
        </p:txBody>
      </p:sp>
      <p:sp>
        <p:nvSpPr>
          <p:cNvPr id="33795" name="Rectangle 3"/>
          <p:cNvSpPr>
            <a:spLocks noGrp="1" noChangeArrowheads="1"/>
          </p:cNvSpPr>
          <p:nvPr>
            <p:ph type="title"/>
          </p:nvPr>
        </p:nvSpPr>
        <p:spPr>
          <a:xfrm>
            <a:off x="609600" y="76200"/>
            <a:ext cx="8001000" cy="5334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ea typeface="宋体" charset="-122"/>
              </a:rPr>
              <a:t>Scheduling Policies</a:t>
            </a:r>
          </a:p>
        </p:txBody>
      </p:sp>
      <p:sp>
        <p:nvSpPr>
          <p:cNvPr id="33796" name="Rectangle 4"/>
          <p:cNvSpPr>
            <a:spLocks noGrp="1" noChangeArrowheads="1"/>
          </p:cNvSpPr>
          <p:nvPr>
            <p:ph type="body" idx="1"/>
          </p:nvPr>
        </p:nvSpPr>
        <p:spPr>
          <a:xfrm>
            <a:off x="609600" y="1024758"/>
            <a:ext cx="8001000" cy="5299841"/>
          </a:xfrm>
          <a:ln/>
        </p:spPr>
        <p:txBody>
          <a:bodyPr/>
          <a:lstStyle/>
          <a:p>
            <a:pPr marL="341313" indent="-341313">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ea typeface="宋体" charset="-122"/>
              </a:rPr>
              <a:t>CPU scheduling policy: a rule to select task to run next</a:t>
            </a:r>
          </a:p>
          <a:p>
            <a:pPr marL="741363" lvl="1" indent="-284163">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ea typeface="宋体" charset="-122"/>
              </a:rPr>
              <a:t>cyclic executive</a:t>
            </a:r>
          </a:p>
          <a:p>
            <a:pPr marL="741363" lvl="1" indent="-284163">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ea typeface="宋体" charset="-122"/>
              </a:rPr>
              <a:t>rate monotonic/deadline monotonic</a:t>
            </a:r>
          </a:p>
          <a:p>
            <a:pPr marL="741363" lvl="1" indent="-284163">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ea typeface="宋体" charset="-122"/>
              </a:rPr>
              <a:t>earliest deadline first</a:t>
            </a:r>
          </a:p>
          <a:p>
            <a:pPr marL="741363" lvl="1" indent="-284163">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ea typeface="宋体" charset="-122"/>
              </a:rPr>
              <a:t>least laxity first</a:t>
            </a:r>
          </a:p>
          <a:p>
            <a:pPr marL="341313" indent="-341313">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ea typeface="宋体" charset="-122"/>
              </a:rPr>
              <a:t>Assume preemptive, priority scheduling of tasks</a:t>
            </a:r>
          </a:p>
          <a:p>
            <a:pPr marL="741363" lvl="1" indent="-284163">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ea typeface="宋体" charset="-122"/>
              </a:rPr>
              <a:t>analyze effects of non-preemption later</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714375" y="6257925"/>
            <a:ext cx="1885950" cy="514350"/>
          </a:xfrm>
          <a:prstGeom prst="rect">
            <a:avLst/>
          </a:prstGeom>
          <a:noFill/>
          <a:ln w="9525" cap="flat">
            <a:noFill/>
            <a:round/>
            <a:headEnd/>
            <a:tailEnd/>
          </a:ln>
          <a:effectLst/>
        </p:spPr>
        <p:txBody>
          <a:bodyPr wrap="none" anchor="ctr"/>
          <a:lstStyle/>
          <a:p>
            <a:endParaRPr lang="zh-CN" altLang="en-US"/>
          </a:p>
        </p:txBody>
      </p:sp>
      <p:sp>
        <p:nvSpPr>
          <p:cNvPr id="34818" name="Rectangle 2"/>
          <p:cNvSpPr>
            <a:spLocks noChangeArrowheads="1"/>
          </p:cNvSpPr>
          <p:nvPr/>
        </p:nvSpPr>
        <p:spPr bwMode="auto">
          <a:xfrm>
            <a:off x="3114675" y="6257925"/>
            <a:ext cx="2914650" cy="514350"/>
          </a:xfrm>
          <a:prstGeom prst="rect">
            <a:avLst/>
          </a:prstGeom>
          <a:noFill/>
          <a:ln w="9525" cap="flat">
            <a:noFill/>
            <a:round/>
            <a:headEnd/>
            <a:tailEnd/>
          </a:ln>
          <a:effectLst/>
        </p:spPr>
        <p:txBody>
          <a:bodyPr wrap="none" anchor="ctr"/>
          <a:lstStyle/>
          <a:p>
            <a:endParaRPr lang="zh-CN" altLang="en-US"/>
          </a:p>
        </p:txBody>
      </p:sp>
      <p:sp>
        <p:nvSpPr>
          <p:cNvPr id="34819" name="Rectangle 3"/>
          <p:cNvSpPr>
            <a:spLocks noGrp="1" noChangeArrowheads="1"/>
          </p:cNvSpPr>
          <p:nvPr>
            <p:ph type="title"/>
          </p:nvPr>
        </p:nvSpPr>
        <p:spPr>
          <a:xfrm>
            <a:off x="609600" y="76200"/>
            <a:ext cx="8001000" cy="5334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ea typeface="宋体" charset="-122"/>
              </a:rPr>
              <a:t>Rate Monotonic Scheduling (RMS)</a:t>
            </a:r>
          </a:p>
        </p:txBody>
      </p:sp>
      <p:sp>
        <p:nvSpPr>
          <p:cNvPr id="34820" name="Rectangle 4"/>
          <p:cNvSpPr>
            <a:spLocks noGrp="1" noChangeArrowheads="1"/>
          </p:cNvSpPr>
          <p:nvPr>
            <p:ph type="body" idx="1"/>
          </p:nvPr>
        </p:nvSpPr>
        <p:spPr>
          <a:xfrm>
            <a:off x="609600" y="1103586"/>
            <a:ext cx="8001000" cy="5221014"/>
          </a:xfrm>
          <a:ln/>
        </p:spPr>
        <p:txBody>
          <a:bodyPr/>
          <a:lstStyle/>
          <a:p>
            <a:pPr marL="341313" indent="-341313">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ea typeface="宋体" charset="-122"/>
              </a:rPr>
              <a:t>Priorities of periodic tasks are based on their rates: highest rate gets highest priority.</a:t>
            </a:r>
          </a:p>
          <a:p>
            <a:pPr marL="341313" indent="-341313">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ea typeface="宋体" charset="-122"/>
              </a:rPr>
              <a:t>Theoretical basis</a:t>
            </a:r>
          </a:p>
          <a:p>
            <a:pPr marL="741363" lvl="1" indent="-284163">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ea typeface="宋体" charset="-122"/>
              </a:rPr>
              <a:t>optimal fixed scheduling policy (when deadlines are at end of period)</a:t>
            </a:r>
          </a:p>
          <a:p>
            <a:pPr marL="741363" lvl="1" indent="-284163">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ea typeface="宋体" charset="-122"/>
              </a:rPr>
              <a:t>analytic formulas to check </a:t>
            </a:r>
            <a:r>
              <a:rPr lang="en-US" dirty="0" err="1">
                <a:ea typeface="宋体" charset="-122"/>
              </a:rPr>
              <a:t>schedulability</a:t>
            </a:r>
            <a:endParaRPr lang="en-US" dirty="0">
              <a:ea typeface="宋体" charset="-122"/>
            </a:endParaRPr>
          </a:p>
          <a:p>
            <a:pPr marL="341313" indent="-341313">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ea typeface="宋体" charset="-122"/>
              </a:rPr>
              <a:t>Must distinguish between scheduling and analysis</a:t>
            </a:r>
          </a:p>
          <a:p>
            <a:pPr marL="741363" lvl="1" indent="-284163">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ea typeface="宋体" charset="-122"/>
              </a:rPr>
              <a:t>rate monotonic scheduling forms the basis for rate monotonic analysis</a:t>
            </a:r>
          </a:p>
          <a:p>
            <a:pPr marL="741363" lvl="1" indent="-284163">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ea typeface="宋体" charset="-122"/>
              </a:rPr>
              <a:t>however, we consider later how to analyze systems in which rate monotonic scheduling is not used</a:t>
            </a:r>
          </a:p>
          <a:p>
            <a:pPr marL="741363" lvl="1" indent="-284163">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ea typeface="宋体" charset="-122"/>
              </a:rPr>
              <a:t>any scheduling approach may be used, but all real-time systems should be analyzed for timing</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ChangeArrowheads="1"/>
          </p:cNvSpPr>
          <p:nvPr/>
        </p:nvSpPr>
        <p:spPr bwMode="auto">
          <a:xfrm>
            <a:off x="714375" y="6257925"/>
            <a:ext cx="1885950" cy="514350"/>
          </a:xfrm>
          <a:prstGeom prst="rect">
            <a:avLst/>
          </a:prstGeom>
          <a:noFill/>
          <a:ln w="9525" cap="flat">
            <a:noFill/>
            <a:round/>
            <a:headEnd/>
            <a:tailEnd/>
          </a:ln>
          <a:effectLst/>
        </p:spPr>
        <p:txBody>
          <a:bodyPr wrap="none" anchor="ctr"/>
          <a:lstStyle/>
          <a:p>
            <a:endParaRPr lang="zh-CN" altLang="en-US"/>
          </a:p>
        </p:txBody>
      </p:sp>
      <p:sp>
        <p:nvSpPr>
          <p:cNvPr id="35842" name="Rectangle 2"/>
          <p:cNvSpPr>
            <a:spLocks noChangeArrowheads="1"/>
          </p:cNvSpPr>
          <p:nvPr/>
        </p:nvSpPr>
        <p:spPr bwMode="auto">
          <a:xfrm>
            <a:off x="3114675" y="6257925"/>
            <a:ext cx="2914650" cy="514350"/>
          </a:xfrm>
          <a:prstGeom prst="rect">
            <a:avLst/>
          </a:prstGeom>
          <a:noFill/>
          <a:ln w="9525" cap="flat">
            <a:noFill/>
            <a:round/>
            <a:headEnd/>
            <a:tailEnd/>
          </a:ln>
          <a:effectLst/>
        </p:spPr>
        <p:txBody>
          <a:bodyPr wrap="none" anchor="ctr"/>
          <a:lstStyle/>
          <a:p>
            <a:endParaRPr lang="zh-CN" altLang="en-US"/>
          </a:p>
        </p:txBody>
      </p:sp>
      <p:sp>
        <p:nvSpPr>
          <p:cNvPr id="35843" name="Rectangle 3"/>
          <p:cNvSpPr>
            <a:spLocks noGrp="1" noChangeArrowheads="1"/>
          </p:cNvSpPr>
          <p:nvPr>
            <p:ph type="title"/>
          </p:nvPr>
        </p:nvSpPr>
        <p:spPr>
          <a:xfrm>
            <a:off x="609600" y="76200"/>
            <a:ext cx="8001000" cy="5334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ea typeface="宋体" charset="-122"/>
              </a:rPr>
              <a:t>Rate Monotonic Analysis (RMA)</a:t>
            </a:r>
          </a:p>
        </p:txBody>
      </p:sp>
      <p:sp>
        <p:nvSpPr>
          <p:cNvPr id="35844" name="Rectangle 4"/>
          <p:cNvSpPr>
            <a:spLocks noGrp="1" noChangeArrowheads="1"/>
          </p:cNvSpPr>
          <p:nvPr>
            <p:ph type="body" idx="1"/>
          </p:nvPr>
        </p:nvSpPr>
        <p:spPr>
          <a:xfrm>
            <a:off x="609600" y="1056290"/>
            <a:ext cx="8001000" cy="5268310"/>
          </a:xfrm>
          <a:ln/>
        </p:spPr>
        <p:txBody>
          <a:bodyPr/>
          <a:lstStyle/>
          <a:p>
            <a:pPr marL="341313" indent="-341313">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ea typeface="宋体" charset="-122"/>
              </a:rPr>
              <a:t>Rate-monotonic analysis is a set of mathematical techniques for analyzing sets of real-time tasks.</a:t>
            </a:r>
          </a:p>
          <a:p>
            <a:pPr marL="341313" indent="-341313">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ea typeface="宋体" charset="-122"/>
              </a:rPr>
              <a:t>Basic theory applies only to independent, periodic tasks, but has been extended to address</a:t>
            </a:r>
          </a:p>
          <a:p>
            <a:pPr marL="741363" lvl="1" indent="-284163">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ea typeface="宋体" charset="-122"/>
              </a:rPr>
              <a:t>priority inversion</a:t>
            </a:r>
          </a:p>
          <a:p>
            <a:pPr marL="741363" lvl="1" indent="-284163">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ea typeface="宋体" charset="-122"/>
              </a:rPr>
              <a:t>task interactions</a:t>
            </a:r>
          </a:p>
          <a:p>
            <a:pPr marL="741363" lvl="1" indent="-284163">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err="1">
                <a:ea typeface="宋体" charset="-122"/>
              </a:rPr>
              <a:t>aperiodic</a:t>
            </a:r>
            <a:r>
              <a:rPr lang="en-US" dirty="0">
                <a:ea typeface="宋体" charset="-122"/>
              </a:rPr>
              <a:t> tasks</a:t>
            </a:r>
          </a:p>
          <a:p>
            <a:pPr marL="341313" indent="-341313">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ea typeface="宋体" charset="-122"/>
              </a:rPr>
              <a:t>Focus is on RM</a:t>
            </a:r>
            <a:r>
              <a:rPr lang="en-US" b="1" u="sng" dirty="0">
                <a:ea typeface="宋体" charset="-122"/>
              </a:rPr>
              <a:t>A</a:t>
            </a:r>
            <a:r>
              <a:rPr lang="en-US" dirty="0">
                <a:ea typeface="宋体" charset="-122"/>
              </a:rPr>
              <a:t>, not RM</a:t>
            </a:r>
            <a:r>
              <a:rPr lang="en-US" b="1" u="sng" dirty="0">
                <a:ea typeface="宋体" charset="-122"/>
              </a:rPr>
              <a:t>S</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ChangeArrowheads="1"/>
          </p:cNvSpPr>
          <p:nvPr/>
        </p:nvSpPr>
        <p:spPr bwMode="auto">
          <a:xfrm>
            <a:off x="714375" y="6257925"/>
            <a:ext cx="1885950" cy="514350"/>
          </a:xfrm>
          <a:prstGeom prst="rect">
            <a:avLst/>
          </a:prstGeom>
          <a:noFill/>
          <a:ln w="9525" cap="flat">
            <a:noFill/>
            <a:round/>
            <a:headEnd/>
            <a:tailEnd/>
          </a:ln>
          <a:effectLst/>
        </p:spPr>
        <p:txBody>
          <a:bodyPr wrap="none" anchor="ctr"/>
          <a:lstStyle/>
          <a:p>
            <a:endParaRPr lang="zh-CN" altLang="en-US"/>
          </a:p>
        </p:txBody>
      </p:sp>
      <p:sp>
        <p:nvSpPr>
          <p:cNvPr id="36866" name="Rectangle 2"/>
          <p:cNvSpPr>
            <a:spLocks noChangeArrowheads="1"/>
          </p:cNvSpPr>
          <p:nvPr/>
        </p:nvSpPr>
        <p:spPr bwMode="auto">
          <a:xfrm>
            <a:off x="3114675" y="6257925"/>
            <a:ext cx="2914650" cy="514350"/>
          </a:xfrm>
          <a:prstGeom prst="rect">
            <a:avLst/>
          </a:prstGeom>
          <a:noFill/>
          <a:ln w="9525" cap="flat">
            <a:noFill/>
            <a:round/>
            <a:headEnd/>
            <a:tailEnd/>
          </a:ln>
          <a:effectLst/>
        </p:spPr>
        <p:txBody>
          <a:bodyPr wrap="none" anchor="ctr"/>
          <a:lstStyle/>
          <a:p>
            <a:endParaRPr lang="zh-CN" altLang="en-US"/>
          </a:p>
        </p:txBody>
      </p:sp>
      <p:sp>
        <p:nvSpPr>
          <p:cNvPr id="36867" name="Rectangle 3"/>
          <p:cNvSpPr>
            <a:spLocks noGrp="1" noChangeArrowheads="1"/>
          </p:cNvSpPr>
          <p:nvPr>
            <p:ph type="title"/>
          </p:nvPr>
        </p:nvSpPr>
        <p:spPr>
          <a:xfrm>
            <a:off x="609600" y="76200"/>
            <a:ext cx="8001000" cy="5334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ea typeface="宋体" charset="-122"/>
              </a:rPr>
              <a:t>Why Are Deadlines Missed?</a:t>
            </a:r>
          </a:p>
        </p:txBody>
      </p:sp>
      <p:sp>
        <p:nvSpPr>
          <p:cNvPr id="36868" name="Rectangle 4"/>
          <p:cNvSpPr>
            <a:spLocks noGrp="1" noChangeArrowheads="1"/>
          </p:cNvSpPr>
          <p:nvPr>
            <p:ph type="body" idx="1"/>
          </p:nvPr>
        </p:nvSpPr>
        <p:spPr>
          <a:xfrm>
            <a:off x="609600" y="1024758"/>
            <a:ext cx="8001000" cy="5299841"/>
          </a:xfrm>
          <a:ln/>
        </p:spPr>
        <p:txBody>
          <a:bodyPr/>
          <a:lstStyle/>
          <a:p>
            <a:pPr marL="341313" indent="-341313">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ea typeface="宋体" charset="-122"/>
              </a:rPr>
              <a:t>For a given task, consider</a:t>
            </a:r>
          </a:p>
          <a:p>
            <a:pPr marL="741363" lvl="1" indent="-284163">
              <a:buClr>
                <a:srgbClr val="CC3300"/>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b="1" dirty="0">
                <a:solidFill>
                  <a:srgbClr val="CC3300"/>
                </a:solidFill>
                <a:ea typeface="宋体" charset="-122"/>
              </a:rPr>
              <a:t>preemption</a:t>
            </a:r>
            <a:r>
              <a:rPr lang="en-US" dirty="0">
                <a:ea typeface="宋体" charset="-122"/>
              </a:rPr>
              <a:t>: time waiting for higher priority tasks</a:t>
            </a:r>
          </a:p>
          <a:p>
            <a:pPr marL="741363" lvl="1" indent="-284163">
              <a:buClr>
                <a:srgbClr val="CC3300"/>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b="1" dirty="0">
                <a:solidFill>
                  <a:srgbClr val="CC3300"/>
                </a:solidFill>
                <a:ea typeface="宋体" charset="-122"/>
              </a:rPr>
              <a:t>execution</a:t>
            </a:r>
            <a:r>
              <a:rPr lang="en-US" dirty="0">
                <a:ea typeface="宋体" charset="-122"/>
              </a:rPr>
              <a:t>: time to do its own work</a:t>
            </a:r>
          </a:p>
          <a:p>
            <a:pPr marL="741363" lvl="1" indent="-284163">
              <a:buClr>
                <a:srgbClr val="CC3300"/>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b="1" dirty="0">
                <a:solidFill>
                  <a:srgbClr val="CC3300"/>
                </a:solidFill>
                <a:ea typeface="宋体" charset="-122"/>
              </a:rPr>
              <a:t>blocking</a:t>
            </a:r>
            <a:r>
              <a:rPr lang="en-US" dirty="0">
                <a:ea typeface="宋体" charset="-122"/>
              </a:rPr>
              <a:t>: time delayed by lower priority tasks</a:t>
            </a:r>
          </a:p>
          <a:p>
            <a:pPr marL="341313" indent="-341313">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ea typeface="宋体" charset="-122"/>
              </a:rPr>
              <a:t>The task is schedulable if the sum of its preemption, execution, and blocking is less than its deadline.</a:t>
            </a:r>
          </a:p>
          <a:p>
            <a:pPr marL="341313" indent="-341313">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b="1" dirty="0">
                <a:ea typeface="宋体" charset="-122"/>
              </a:rPr>
              <a:t>Focus</a:t>
            </a:r>
            <a:r>
              <a:rPr lang="en-US" dirty="0">
                <a:ea typeface="宋体" charset="-122"/>
              </a:rPr>
              <a:t>: identify the biggest hits among the three and reduce, as needed, to achieve </a:t>
            </a:r>
            <a:r>
              <a:rPr lang="en-US" dirty="0" err="1">
                <a:ea typeface="宋体" charset="-122"/>
              </a:rPr>
              <a:t>schedulability</a:t>
            </a:r>
            <a:endParaRPr lang="en-US" dirty="0">
              <a:ea typeface="宋体" charset="-122"/>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idx="4294967295"/>
          </p:nvPr>
        </p:nvSpPr>
        <p:spPr>
          <a:xfrm>
            <a:off x="8001000" y="6248400"/>
            <a:ext cx="912813" cy="455613"/>
          </a:xfrm>
          <a:prstGeom prst="rect">
            <a:avLst/>
          </a:prstGeom>
        </p:spPr>
        <p:txBody>
          <a:bodyPr/>
          <a:lstStyle/>
          <a:p>
            <a:fld id="{E7565421-7A47-4829-A383-8DE5F079D512}" type="slidenum">
              <a:rPr lang="en-US"/>
              <a:pPr/>
              <a:t>2</a:t>
            </a:fld>
            <a:endParaRPr lang="en-US"/>
          </a:p>
        </p:txBody>
      </p:sp>
      <p:sp>
        <p:nvSpPr>
          <p:cNvPr id="33793" name="Rectangle 1"/>
          <p:cNvSpPr>
            <a:spLocks noGrp="1" noChangeArrowheads="1"/>
          </p:cNvSpPr>
          <p:nvPr>
            <p:ph type="title" idx="4294967295"/>
          </p:nvPr>
        </p:nvSpPr>
        <p:spPr>
          <a:xfrm>
            <a:off x="381000" y="152400"/>
            <a:ext cx="8382000" cy="762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t>Development Environment</a:t>
            </a:r>
          </a:p>
        </p:txBody>
      </p:sp>
      <p:sp>
        <p:nvSpPr>
          <p:cNvPr id="33794" name="Rectangle 2"/>
          <p:cNvSpPr>
            <a:spLocks noGrp="1" noChangeArrowheads="1"/>
          </p:cNvSpPr>
          <p:nvPr>
            <p:ph type="body" idx="4294967295"/>
          </p:nvPr>
        </p:nvSpPr>
        <p:spPr>
          <a:xfrm>
            <a:off x="381000" y="1524000"/>
            <a:ext cx="8382000" cy="4495800"/>
          </a:xfrm>
          <a:ln/>
        </p:spPr>
        <p:txBody>
          <a:bodyPr/>
          <a:lstStyle/>
          <a:p>
            <a:pPr marL="341313" indent="-341313">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Development processor</a:t>
            </a:r>
          </a:p>
          <a:p>
            <a:pPr marL="741363" lvl="1" indent="-284163">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The processor on which we write and debug our programs</a:t>
            </a:r>
          </a:p>
          <a:p>
            <a:pPr lvl="2">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Usually a PC</a:t>
            </a:r>
          </a:p>
          <a:p>
            <a:pPr marL="341313" indent="-341313">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i="1"/>
              <a:t>Target processor</a:t>
            </a:r>
          </a:p>
          <a:p>
            <a:pPr marL="741363" lvl="1" indent="-284163">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The processor that the program will run on in our embedded system </a:t>
            </a:r>
          </a:p>
          <a:p>
            <a:pPr lvl="2">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Often different from the development processor</a:t>
            </a:r>
          </a:p>
        </p:txBody>
      </p:sp>
      <p:graphicFrame>
        <p:nvGraphicFramePr>
          <p:cNvPr id="33795" name="Object 3"/>
          <p:cNvGraphicFramePr>
            <a:graphicFrameLocks noChangeAspect="1"/>
          </p:cNvGraphicFramePr>
          <p:nvPr/>
        </p:nvGraphicFramePr>
        <p:xfrm>
          <a:off x="2254250" y="4651375"/>
          <a:ext cx="1593850" cy="1069975"/>
        </p:xfrm>
        <a:graphic>
          <a:graphicData uri="http://schemas.openxmlformats.org/presentationml/2006/ole">
            <mc:AlternateContent xmlns:mc="http://schemas.openxmlformats.org/markup-compatibility/2006">
              <mc:Choice xmlns:v="urn:schemas-microsoft-com:vml" Requires="v">
                <p:oleObj spid="_x0000_s97284" r:id="rId4" imgW="5680800" imgH="3978000" progId="">
                  <p:embed/>
                </p:oleObj>
              </mc:Choice>
              <mc:Fallback>
                <p:oleObj r:id="rId4" imgW="5680800" imgH="397800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4250" y="4651375"/>
                        <a:ext cx="1593850" cy="1069975"/>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33796" name="Text Box 4"/>
          <p:cNvSpPr txBox="1">
            <a:spLocks noChangeArrowheads="1"/>
          </p:cNvSpPr>
          <p:nvPr/>
        </p:nvSpPr>
        <p:spPr bwMode="auto">
          <a:xfrm>
            <a:off x="2286000" y="5715000"/>
            <a:ext cx="2133600" cy="228600"/>
          </a:xfrm>
          <a:prstGeom prst="rect">
            <a:avLst/>
          </a:prstGeom>
          <a:solidFill>
            <a:srgbClr val="FFFFFF"/>
          </a:solidFill>
          <a:ln w="9525" cap="flat">
            <a:noFill/>
            <a:round/>
            <a:headEnd/>
            <a:tailEnd/>
          </a:ln>
          <a:effectLst/>
        </p:spPr>
        <p:txBody>
          <a:bodyPr lIns="90000" tIns="46800" rIns="90000" bIns="46800"/>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a:solidFill>
                  <a:srgbClr val="000000"/>
                </a:solidFill>
                <a:ea typeface="Droid Sans Fallback" charset="0"/>
                <a:cs typeface="Droid Sans Fallback" charset="0"/>
              </a:rPr>
              <a:t>Development processor</a:t>
            </a:r>
          </a:p>
        </p:txBody>
      </p:sp>
      <p:graphicFrame>
        <p:nvGraphicFramePr>
          <p:cNvPr id="33797" name="Object 5"/>
          <p:cNvGraphicFramePr>
            <a:graphicFrameLocks noChangeAspect="1"/>
          </p:cNvGraphicFramePr>
          <p:nvPr/>
        </p:nvGraphicFramePr>
        <p:xfrm>
          <a:off x="5029200" y="4724400"/>
          <a:ext cx="746125" cy="417513"/>
        </p:xfrm>
        <a:graphic>
          <a:graphicData uri="http://schemas.openxmlformats.org/presentationml/2006/ole">
            <mc:AlternateContent xmlns:mc="http://schemas.openxmlformats.org/markup-compatibility/2006">
              <mc:Choice xmlns:v="urn:schemas-microsoft-com:vml" Requires="v">
                <p:oleObj spid="_x0000_s97285" r:id="rId6" imgW="2130120" imgH="1361520" progId="">
                  <p:embed/>
                </p:oleObj>
              </mc:Choice>
              <mc:Fallback>
                <p:oleObj r:id="rId6" imgW="2130120" imgH="136152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9200" y="4724400"/>
                        <a:ext cx="746125" cy="417513"/>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pic>
        <p:nvPicPr>
          <p:cNvPr id="33798" name="Picture 6"/>
          <p:cNvPicPr>
            <a:picLocks noChangeAspect="1" noChangeArrowheads="1"/>
          </p:cNvPicPr>
          <p:nvPr/>
        </p:nvPicPr>
        <p:blipFill>
          <a:blip r:embed="rId8"/>
          <a:srcRect/>
          <a:stretch>
            <a:fillRect/>
          </a:stretch>
        </p:blipFill>
        <p:spPr bwMode="auto">
          <a:xfrm>
            <a:off x="5029200" y="5410200"/>
            <a:ext cx="342900" cy="285750"/>
          </a:xfrm>
          <a:prstGeom prst="rect">
            <a:avLst/>
          </a:prstGeom>
          <a:noFill/>
          <a:ln w="9525" cap="flat">
            <a:noFill/>
            <a:round/>
            <a:headEnd/>
            <a:tailEnd/>
          </a:ln>
          <a:effectLst/>
        </p:spPr>
      </p:pic>
      <p:sp>
        <p:nvSpPr>
          <p:cNvPr id="33799" name="Line 7"/>
          <p:cNvSpPr>
            <a:spLocks noChangeShapeType="1"/>
          </p:cNvSpPr>
          <p:nvPr/>
        </p:nvSpPr>
        <p:spPr bwMode="auto">
          <a:xfrm flipH="1">
            <a:off x="5180013" y="5105400"/>
            <a:ext cx="155575" cy="381000"/>
          </a:xfrm>
          <a:prstGeom prst="line">
            <a:avLst/>
          </a:prstGeom>
          <a:noFill/>
          <a:ln w="12600" cap="sq">
            <a:solidFill>
              <a:srgbClr val="000000"/>
            </a:solidFill>
            <a:miter lim="800000"/>
            <a:headEnd/>
            <a:tailEnd/>
          </a:ln>
          <a:effectLst/>
        </p:spPr>
        <p:txBody>
          <a:bodyPr/>
          <a:lstStyle/>
          <a:p>
            <a:endParaRPr lang="zh-CN" altLang="en-US"/>
          </a:p>
        </p:txBody>
      </p:sp>
      <p:sp>
        <p:nvSpPr>
          <p:cNvPr id="33800" name="Text Box 8"/>
          <p:cNvSpPr txBox="1">
            <a:spLocks noChangeArrowheads="1"/>
          </p:cNvSpPr>
          <p:nvPr/>
        </p:nvSpPr>
        <p:spPr bwMode="auto">
          <a:xfrm>
            <a:off x="4495800" y="5715000"/>
            <a:ext cx="2133600" cy="228600"/>
          </a:xfrm>
          <a:prstGeom prst="rect">
            <a:avLst/>
          </a:prstGeom>
          <a:solidFill>
            <a:srgbClr val="FFFFFF"/>
          </a:solidFill>
          <a:ln w="9525" cap="flat">
            <a:noFill/>
            <a:round/>
            <a:headEnd/>
            <a:tailEnd/>
          </a:ln>
          <a:effectLst/>
        </p:spPr>
        <p:txBody>
          <a:bodyPr lIns="90000" tIns="46800" rIns="90000" bIns="46800"/>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a:solidFill>
                  <a:srgbClr val="000000"/>
                </a:solidFill>
                <a:ea typeface="Droid Sans Fallback" charset="0"/>
                <a:cs typeface="Droid Sans Fallback" charset="0"/>
              </a:rPr>
              <a:t>Target processor</a:t>
            </a:r>
          </a:p>
        </p:txBody>
      </p:sp>
      <p:sp>
        <p:nvSpPr>
          <p:cNvPr id="33801" name="Line 9"/>
          <p:cNvSpPr>
            <a:spLocks noChangeShapeType="1"/>
          </p:cNvSpPr>
          <p:nvPr/>
        </p:nvSpPr>
        <p:spPr bwMode="auto">
          <a:xfrm>
            <a:off x="3962400" y="5181600"/>
            <a:ext cx="1143000" cy="304800"/>
          </a:xfrm>
          <a:prstGeom prst="line">
            <a:avLst/>
          </a:prstGeom>
          <a:noFill/>
          <a:ln w="9360" cap="sq">
            <a:solidFill>
              <a:srgbClr val="000000"/>
            </a:solidFill>
            <a:miter lim="800000"/>
            <a:headEnd/>
            <a:tailEnd type="triangle" w="med" len="med"/>
          </a:ln>
          <a:effectLst/>
        </p:spPr>
        <p:txBody>
          <a:bodyPr/>
          <a:lstStyle/>
          <a:p>
            <a:endParaRPr lang="zh-CN" altLang="en-US"/>
          </a:p>
        </p:txBody>
      </p:sp>
      <p:sp>
        <p:nvSpPr>
          <p:cNvPr id="33802" name="Line 10"/>
          <p:cNvSpPr>
            <a:spLocks noChangeShapeType="1"/>
          </p:cNvSpPr>
          <p:nvPr/>
        </p:nvSpPr>
        <p:spPr bwMode="auto">
          <a:xfrm flipH="1" flipV="1">
            <a:off x="5027613" y="5103813"/>
            <a:ext cx="155575" cy="384175"/>
          </a:xfrm>
          <a:prstGeom prst="line">
            <a:avLst/>
          </a:prstGeom>
          <a:noFill/>
          <a:ln w="9360" cap="sq">
            <a:solidFill>
              <a:srgbClr val="000000"/>
            </a:solidFill>
            <a:miter lim="800000"/>
            <a:headEnd/>
            <a:tailEnd/>
          </a:ln>
          <a:effectLst/>
        </p:spPr>
        <p:txBody>
          <a:bodyPr/>
          <a:lstStyle/>
          <a:p>
            <a:endParaRPr lang="zh-CN"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ChangeArrowheads="1"/>
          </p:cNvSpPr>
          <p:nvPr/>
        </p:nvSpPr>
        <p:spPr bwMode="auto">
          <a:xfrm>
            <a:off x="714375" y="6257925"/>
            <a:ext cx="1885950" cy="514350"/>
          </a:xfrm>
          <a:prstGeom prst="rect">
            <a:avLst/>
          </a:prstGeom>
          <a:noFill/>
          <a:ln w="9525" cap="flat">
            <a:noFill/>
            <a:round/>
            <a:headEnd/>
            <a:tailEnd/>
          </a:ln>
          <a:effectLst/>
        </p:spPr>
        <p:txBody>
          <a:bodyPr wrap="none" anchor="ctr"/>
          <a:lstStyle/>
          <a:p>
            <a:endParaRPr lang="zh-CN" altLang="en-US"/>
          </a:p>
        </p:txBody>
      </p:sp>
      <p:sp>
        <p:nvSpPr>
          <p:cNvPr id="38914" name="Rectangle 2"/>
          <p:cNvSpPr>
            <a:spLocks noChangeArrowheads="1"/>
          </p:cNvSpPr>
          <p:nvPr/>
        </p:nvSpPr>
        <p:spPr bwMode="auto">
          <a:xfrm>
            <a:off x="3114675" y="6257925"/>
            <a:ext cx="2914650" cy="514350"/>
          </a:xfrm>
          <a:prstGeom prst="rect">
            <a:avLst/>
          </a:prstGeom>
          <a:noFill/>
          <a:ln w="9525" cap="flat">
            <a:noFill/>
            <a:round/>
            <a:headEnd/>
            <a:tailEnd/>
          </a:ln>
          <a:effectLst/>
        </p:spPr>
        <p:txBody>
          <a:bodyPr wrap="none" anchor="ctr"/>
          <a:lstStyle/>
          <a:p>
            <a:endParaRPr lang="zh-CN" altLang="en-US"/>
          </a:p>
        </p:txBody>
      </p:sp>
      <p:sp>
        <p:nvSpPr>
          <p:cNvPr id="38915" name="Rectangle 3"/>
          <p:cNvSpPr>
            <a:spLocks noGrp="1" noChangeArrowheads="1"/>
          </p:cNvSpPr>
          <p:nvPr>
            <p:ph type="title"/>
          </p:nvPr>
        </p:nvSpPr>
        <p:spPr>
          <a:xfrm>
            <a:off x="609600" y="76200"/>
            <a:ext cx="8001000" cy="917028"/>
          </a:xfrm>
          <a:ln/>
        </p:spPr>
        <p:txBody>
          <a:bodyPr lIns="94680" tIns="46440" rIns="94680" bIns="4644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a:ea typeface="宋体" charset="-122"/>
              </a:rPr>
              <a:t>Rate Monotonic Theory - Experience</a:t>
            </a:r>
          </a:p>
        </p:txBody>
      </p:sp>
      <p:sp>
        <p:nvSpPr>
          <p:cNvPr id="38916" name="Rectangle 4"/>
          <p:cNvSpPr>
            <a:spLocks noGrp="1" noChangeArrowheads="1"/>
          </p:cNvSpPr>
          <p:nvPr>
            <p:ph type="body" idx="1"/>
          </p:nvPr>
        </p:nvSpPr>
        <p:spPr>
          <a:xfrm>
            <a:off x="609600" y="1040524"/>
            <a:ext cx="8001000" cy="5284076"/>
          </a:xfrm>
          <a:ln/>
        </p:spPr>
        <p:txBody>
          <a:bodyPr lIns="94680" tIns="46440" rIns="94680" bIns="46440"/>
          <a:lstStyle/>
          <a:p>
            <a:pPr marL="14288" indent="-14288">
              <a:buFont typeface="Times New Roman" pitchFamily="16" charset="0"/>
              <a:buChar char="•"/>
              <a:tabLst>
                <a:tab pos="584200" algn="l"/>
                <a:tab pos="1498600" algn="l"/>
                <a:tab pos="2413000" algn="l"/>
                <a:tab pos="3327400" algn="l"/>
                <a:tab pos="4241800" algn="l"/>
                <a:tab pos="5156200" algn="l"/>
                <a:tab pos="6070600" algn="l"/>
                <a:tab pos="6985000" algn="l"/>
                <a:tab pos="7899400" algn="l"/>
                <a:tab pos="8813800" algn="l"/>
                <a:tab pos="9728200" algn="l"/>
              </a:tabLst>
            </a:pPr>
            <a:r>
              <a:rPr lang="en-US" dirty="0">
                <a:ea typeface="宋体" charset="-122"/>
              </a:rPr>
              <a:t> Supported by several standards</a:t>
            </a:r>
          </a:p>
          <a:p>
            <a:pPr marL="565150" lvl="1" indent="-246063">
              <a:buFont typeface="Times New Roman" pitchFamily="16" charset="0"/>
              <a:buChar char="–"/>
              <a:tabLst>
                <a:tab pos="584200" algn="l"/>
                <a:tab pos="1498600" algn="l"/>
                <a:tab pos="2413000" algn="l"/>
                <a:tab pos="3327400" algn="l"/>
                <a:tab pos="4241800" algn="l"/>
                <a:tab pos="5156200" algn="l"/>
                <a:tab pos="6070600" algn="l"/>
                <a:tab pos="6985000" algn="l"/>
                <a:tab pos="7899400" algn="l"/>
                <a:tab pos="8813800" algn="l"/>
                <a:tab pos="9728200" algn="l"/>
              </a:tabLst>
            </a:pPr>
            <a:r>
              <a:rPr lang="en-US" dirty="0">
                <a:ea typeface="宋体" charset="-122"/>
              </a:rPr>
              <a:t>POSIX Real-time Extensions</a:t>
            </a:r>
          </a:p>
          <a:p>
            <a:pPr marL="976313" lvl="2" indent="-204788">
              <a:buFont typeface="Times New Roman" pitchFamily="16" charset="0"/>
              <a:buChar char="•"/>
              <a:tabLst>
                <a:tab pos="584200" algn="l"/>
                <a:tab pos="1498600" algn="l"/>
                <a:tab pos="2413000" algn="l"/>
                <a:tab pos="3327400" algn="l"/>
                <a:tab pos="4241800" algn="l"/>
                <a:tab pos="5156200" algn="l"/>
                <a:tab pos="6070600" algn="l"/>
                <a:tab pos="6985000" algn="l"/>
                <a:tab pos="7899400" algn="l"/>
                <a:tab pos="8813800" algn="l"/>
                <a:tab pos="9728200" algn="l"/>
              </a:tabLst>
            </a:pPr>
            <a:r>
              <a:rPr lang="en-US" dirty="0">
                <a:ea typeface="宋体" charset="-122"/>
              </a:rPr>
              <a:t>Various real-time versions of Linux</a:t>
            </a:r>
          </a:p>
          <a:p>
            <a:pPr marL="565150" lvl="1" indent="-246063">
              <a:buFont typeface="Times New Roman" pitchFamily="16" charset="0"/>
              <a:buChar char="–"/>
              <a:tabLst>
                <a:tab pos="584200" algn="l"/>
                <a:tab pos="1498600" algn="l"/>
                <a:tab pos="2413000" algn="l"/>
                <a:tab pos="3327400" algn="l"/>
                <a:tab pos="4241800" algn="l"/>
                <a:tab pos="5156200" algn="l"/>
                <a:tab pos="6070600" algn="l"/>
                <a:tab pos="6985000" algn="l"/>
                <a:tab pos="7899400" algn="l"/>
                <a:tab pos="8813800" algn="l"/>
                <a:tab pos="9728200" algn="l"/>
              </a:tabLst>
            </a:pPr>
            <a:r>
              <a:rPr lang="en-US" dirty="0">
                <a:ea typeface="宋体" charset="-122"/>
              </a:rPr>
              <a:t>Java (Real-Time Specification for Java and Distributed Real-Time Specification for Java)</a:t>
            </a:r>
          </a:p>
          <a:p>
            <a:pPr marL="565150" lvl="1" indent="-246063">
              <a:buFont typeface="Times New Roman" pitchFamily="16" charset="0"/>
              <a:buChar char="–"/>
              <a:tabLst>
                <a:tab pos="584200" algn="l"/>
                <a:tab pos="1498600" algn="l"/>
                <a:tab pos="2413000" algn="l"/>
                <a:tab pos="3327400" algn="l"/>
                <a:tab pos="4241800" algn="l"/>
                <a:tab pos="5156200" algn="l"/>
                <a:tab pos="6070600" algn="l"/>
                <a:tab pos="6985000" algn="l"/>
                <a:tab pos="7899400" algn="l"/>
                <a:tab pos="8813800" algn="l"/>
                <a:tab pos="9728200" algn="l"/>
              </a:tabLst>
            </a:pPr>
            <a:r>
              <a:rPr lang="en-US" dirty="0">
                <a:ea typeface="宋体" charset="-122"/>
              </a:rPr>
              <a:t>Real-Time CORBA</a:t>
            </a:r>
          </a:p>
          <a:p>
            <a:pPr marL="565150" lvl="1" indent="-246063">
              <a:buFont typeface="Times New Roman" pitchFamily="16" charset="0"/>
              <a:buChar char="–"/>
              <a:tabLst>
                <a:tab pos="584200" algn="l"/>
                <a:tab pos="1498600" algn="l"/>
                <a:tab pos="2413000" algn="l"/>
                <a:tab pos="3327400" algn="l"/>
                <a:tab pos="4241800" algn="l"/>
                <a:tab pos="5156200" algn="l"/>
                <a:tab pos="6070600" algn="l"/>
                <a:tab pos="6985000" algn="l"/>
                <a:tab pos="7899400" algn="l"/>
                <a:tab pos="8813800" algn="l"/>
                <a:tab pos="9728200" algn="l"/>
              </a:tabLst>
            </a:pPr>
            <a:r>
              <a:rPr lang="en-US" dirty="0">
                <a:ea typeface="宋体" charset="-122"/>
              </a:rPr>
              <a:t>Real-Time UML</a:t>
            </a:r>
          </a:p>
          <a:p>
            <a:pPr marL="565150" lvl="1" indent="-246063">
              <a:buFont typeface="Times New Roman" pitchFamily="16" charset="0"/>
              <a:buChar char="–"/>
              <a:tabLst>
                <a:tab pos="584200" algn="l"/>
                <a:tab pos="1498600" algn="l"/>
                <a:tab pos="2413000" algn="l"/>
                <a:tab pos="3327400" algn="l"/>
                <a:tab pos="4241800" algn="l"/>
                <a:tab pos="5156200" algn="l"/>
                <a:tab pos="6070600" algn="l"/>
                <a:tab pos="6985000" algn="l"/>
                <a:tab pos="7899400" algn="l"/>
                <a:tab pos="8813800" algn="l"/>
                <a:tab pos="9728200" algn="l"/>
              </a:tabLst>
            </a:pPr>
            <a:r>
              <a:rPr lang="en-US" dirty="0" err="1">
                <a:ea typeface="宋体" charset="-122"/>
              </a:rPr>
              <a:t>Ada</a:t>
            </a:r>
            <a:r>
              <a:rPr lang="en-US" dirty="0">
                <a:ea typeface="宋体" charset="-122"/>
              </a:rPr>
              <a:t> 83 and </a:t>
            </a:r>
            <a:r>
              <a:rPr lang="en-US" dirty="0" err="1">
                <a:ea typeface="宋体" charset="-122"/>
              </a:rPr>
              <a:t>Ada</a:t>
            </a:r>
            <a:r>
              <a:rPr lang="en-US" dirty="0">
                <a:ea typeface="宋体" charset="-122"/>
              </a:rPr>
              <a:t> 95</a:t>
            </a:r>
          </a:p>
          <a:p>
            <a:pPr marL="565150" lvl="1" indent="-246063">
              <a:buFont typeface="Times New Roman" pitchFamily="16" charset="0"/>
              <a:buChar char="–"/>
              <a:tabLst>
                <a:tab pos="584200" algn="l"/>
                <a:tab pos="1498600" algn="l"/>
                <a:tab pos="2413000" algn="l"/>
                <a:tab pos="3327400" algn="l"/>
                <a:tab pos="4241800" algn="l"/>
                <a:tab pos="5156200" algn="l"/>
                <a:tab pos="6070600" algn="l"/>
                <a:tab pos="6985000" algn="l"/>
                <a:tab pos="7899400" algn="l"/>
                <a:tab pos="8813800" algn="l"/>
                <a:tab pos="9728200" algn="l"/>
              </a:tabLst>
            </a:pPr>
            <a:r>
              <a:rPr lang="en-US" dirty="0">
                <a:ea typeface="宋体" charset="-122"/>
              </a:rPr>
              <a:t>Windows 95/98</a:t>
            </a:r>
          </a:p>
          <a:p>
            <a:pPr marL="565150" lvl="1" indent="-246063">
              <a:buFont typeface="Times New Roman" pitchFamily="16" charset="0"/>
              <a:buChar char="–"/>
              <a:tabLst>
                <a:tab pos="584200" algn="l"/>
                <a:tab pos="1498600" algn="l"/>
                <a:tab pos="2413000" algn="l"/>
                <a:tab pos="3327400" algn="l"/>
                <a:tab pos="4241800" algn="l"/>
                <a:tab pos="5156200" algn="l"/>
                <a:tab pos="6070600" algn="l"/>
                <a:tab pos="6985000" algn="l"/>
                <a:tab pos="7899400" algn="l"/>
                <a:tab pos="8813800" algn="l"/>
                <a:tab pos="9728200" algn="l"/>
              </a:tabLst>
            </a:pPr>
            <a:r>
              <a:rPr lang="en-US" dirty="0">
                <a:ea typeface="宋体" charset="-122"/>
              </a:rPr>
              <a: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idx="4294967295"/>
          </p:nvPr>
        </p:nvSpPr>
        <p:spPr>
          <a:xfrm>
            <a:off x="8001000" y="6248400"/>
            <a:ext cx="912813" cy="455613"/>
          </a:xfrm>
          <a:prstGeom prst="rect">
            <a:avLst/>
          </a:prstGeom>
        </p:spPr>
        <p:txBody>
          <a:bodyPr/>
          <a:lstStyle/>
          <a:p>
            <a:fld id="{96921E14-BA8F-49E8-B023-C65EDC2F96C5}" type="slidenum">
              <a:rPr lang="en-US"/>
              <a:pPr/>
              <a:t>3</a:t>
            </a:fld>
            <a:endParaRPr lang="en-US"/>
          </a:p>
        </p:txBody>
      </p:sp>
      <p:sp>
        <p:nvSpPr>
          <p:cNvPr id="32769" name="Rectangle 1"/>
          <p:cNvSpPr>
            <a:spLocks noGrp="1" noChangeArrowheads="1"/>
          </p:cNvSpPr>
          <p:nvPr>
            <p:ph type="title" idx="4294967295"/>
          </p:nvPr>
        </p:nvSpPr>
        <p:spPr>
          <a:xfrm>
            <a:off x="381000" y="152400"/>
            <a:ext cx="8382000" cy="872359"/>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t>Operating System</a:t>
            </a:r>
          </a:p>
        </p:txBody>
      </p:sp>
      <p:sp>
        <p:nvSpPr>
          <p:cNvPr id="32770" name="Rectangle 2"/>
          <p:cNvSpPr>
            <a:spLocks noGrp="1" noChangeArrowheads="1"/>
          </p:cNvSpPr>
          <p:nvPr>
            <p:ph type="body" idx="4294967295"/>
          </p:nvPr>
        </p:nvSpPr>
        <p:spPr>
          <a:xfrm>
            <a:off x="381000" y="1198179"/>
            <a:ext cx="8037786" cy="4821621"/>
          </a:xfrm>
          <a:ln/>
        </p:spPr>
        <p:txBody>
          <a:bodyPr/>
          <a:lstStyle/>
          <a:p>
            <a:pPr marL="341313" indent="-341313">
              <a:lnSpc>
                <a:spcPct val="90000"/>
              </a:lnSpc>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Optional software layer providing low-level services to a program (application).</a:t>
            </a:r>
          </a:p>
          <a:p>
            <a:pPr marL="741363" lvl="1" indent="-284163">
              <a:lnSpc>
                <a:spcPct val="90000"/>
              </a:lnSpc>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t>File management, disk access</a:t>
            </a:r>
          </a:p>
          <a:p>
            <a:pPr marL="741363" lvl="1" indent="-284163">
              <a:lnSpc>
                <a:spcPct val="90000"/>
              </a:lnSpc>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t>Keyboard/display interfacing</a:t>
            </a:r>
          </a:p>
          <a:p>
            <a:pPr marL="741363" lvl="1" indent="-284163">
              <a:lnSpc>
                <a:spcPct val="90000"/>
              </a:lnSpc>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t>Scheduling multiple programs for execution</a:t>
            </a:r>
          </a:p>
          <a:p>
            <a:pPr lvl="2">
              <a:lnSpc>
                <a:spcPct val="90000"/>
              </a:lnSpc>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t>Or even just multiple threads from one program</a:t>
            </a:r>
          </a:p>
          <a:p>
            <a:pPr marL="741363" lvl="1" indent="-284163">
              <a:lnSpc>
                <a:spcPct val="90000"/>
              </a:lnSpc>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t>Program makes system calls to the OS</a:t>
            </a:r>
          </a:p>
          <a:p>
            <a:pPr marL="741363" lvl="1" indent="-284163">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3"/>
          <p:cNvSpPr>
            <a:spLocks noGrp="1"/>
          </p:cNvSpPr>
          <p:nvPr>
            <p:ph type="sldNum" idx="4294967295"/>
          </p:nvPr>
        </p:nvSpPr>
        <p:spPr>
          <a:xfrm>
            <a:off x="8001000" y="6248400"/>
            <a:ext cx="912813" cy="455613"/>
          </a:xfrm>
          <a:prstGeom prst="rect">
            <a:avLst/>
          </a:prstGeom>
        </p:spPr>
        <p:txBody>
          <a:bodyPr/>
          <a:lstStyle/>
          <a:p>
            <a:fld id="{5862FC52-3161-4BAD-A477-2777E7782BFB}" type="slidenum">
              <a:rPr lang="en-US"/>
              <a:pPr/>
              <a:t>4</a:t>
            </a:fld>
            <a:endParaRPr lang="en-US"/>
          </a:p>
        </p:txBody>
      </p:sp>
      <p:sp>
        <p:nvSpPr>
          <p:cNvPr id="37889" name="Rectangle 1"/>
          <p:cNvSpPr>
            <a:spLocks noGrp="1" noChangeArrowheads="1"/>
          </p:cNvSpPr>
          <p:nvPr>
            <p:ph type="title" idx="4294967295"/>
          </p:nvPr>
        </p:nvSpPr>
        <p:spPr>
          <a:xfrm>
            <a:off x="381000" y="152401"/>
            <a:ext cx="8382000" cy="777766"/>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t>Testing and Debugging</a:t>
            </a:r>
          </a:p>
        </p:txBody>
      </p:sp>
      <p:grpSp>
        <p:nvGrpSpPr>
          <p:cNvPr id="2" name="Group 2"/>
          <p:cNvGrpSpPr>
            <a:grpSpLocks/>
          </p:cNvGrpSpPr>
          <p:nvPr/>
        </p:nvGrpSpPr>
        <p:grpSpPr bwMode="auto">
          <a:xfrm>
            <a:off x="204678" y="1351017"/>
            <a:ext cx="5067300" cy="4332288"/>
            <a:chOff x="119" y="1000"/>
            <a:chExt cx="3192" cy="2729"/>
          </a:xfrm>
        </p:grpSpPr>
        <p:sp>
          <p:nvSpPr>
            <p:cNvPr id="37891" name="Rectangle 3"/>
            <p:cNvSpPr>
              <a:spLocks noChangeArrowheads="1"/>
            </p:cNvSpPr>
            <p:nvPr/>
          </p:nvSpPr>
          <p:spPr bwMode="auto">
            <a:xfrm>
              <a:off x="1259" y="1962"/>
              <a:ext cx="1896" cy="1743"/>
            </a:xfrm>
            <a:prstGeom prst="rect">
              <a:avLst/>
            </a:prstGeom>
            <a:solidFill>
              <a:srgbClr val="FFFFFF"/>
            </a:solidFill>
            <a:ln w="9360" cap="rnd">
              <a:solidFill>
                <a:srgbClr val="000000"/>
              </a:solidFill>
              <a:prstDash val="sysDot"/>
              <a:miter lim="800000"/>
              <a:headEnd/>
              <a:tailEnd/>
            </a:ln>
            <a:effectLst/>
          </p:spPr>
          <p:txBody>
            <a:bodyPr wrap="none" anchor="ctr"/>
            <a:lstStyle/>
            <a:p>
              <a:endParaRPr lang="zh-CN" altLang="en-US"/>
            </a:p>
          </p:txBody>
        </p:sp>
        <p:graphicFrame>
          <p:nvGraphicFramePr>
            <p:cNvPr id="37892" name="Object 4"/>
            <p:cNvGraphicFramePr>
              <a:graphicFrameLocks noChangeAspect="1"/>
            </p:cNvGraphicFramePr>
            <p:nvPr/>
          </p:nvGraphicFramePr>
          <p:xfrm>
            <a:off x="1221" y="1117"/>
            <a:ext cx="901" cy="673"/>
          </p:xfrm>
          <a:graphic>
            <a:graphicData uri="http://schemas.openxmlformats.org/presentationml/2006/ole">
              <mc:AlternateContent xmlns:mc="http://schemas.openxmlformats.org/markup-compatibility/2006">
                <mc:Choice xmlns:v="urn:schemas-microsoft-com:vml" Requires="v">
                  <p:oleObj spid="_x0000_s98308" r:id="rId4" imgW="5680800" imgH="3978000" progId="">
                    <p:embed/>
                  </p:oleObj>
                </mc:Choice>
                <mc:Fallback>
                  <p:oleObj r:id="rId4" imgW="5680800" imgH="397800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1" y="1117"/>
                          <a:ext cx="901" cy="673"/>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37893" name="Text Box 5"/>
            <p:cNvSpPr txBox="1">
              <a:spLocks noChangeArrowheads="1"/>
            </p:cNvSpPr>
            <p:nvPr/>
          </p:nvSpPr>
          <p:spPr bwMode="auto">
            <a:xfrm>
              <a:off x="276" y="1175"/>
              <a:ext cx="745" cy="367"/>
            </a:xfrm>
            <a:prstGeom prst="rect">
              <a:avLst/>
            </a:prstGeom>
            <a:solidFill>
              <a:srgbClr val="FFFFFF"/>
            </a:solidFill>
            <a:ln w="9360" cap="rnd">
              <a:solidFill>
                <a:srgbClr val="000000"/>
              </a:solidFill>
              <a:prstDash val="sysDot"/>
              <a:miter lim="800000"/>
              <a:headEnd/>
              <a:tailEnd/>
            </a:ln>
            <a:effectLst/>
          </p:spPr>
          <p:txBody>
            <a:bodyPr lIns="90000" tIns="46800" rIns="90000" bIns="46800"/>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i="1">
                  <a:solidFill>
                    <a:srgbClr val="000000"/>
                  </a:solidFill>
                  <a:ea typeface="Droid Sans Fallback" charset="0"/>
                  <a:cs typeface="Droid Sans Fallback" charset="0"/>
                </a:rPr>
                <a:t>Implementation Phase</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200" i="1">
                <a:solidFill>
                  <a:srgbClr val="000000"/>
                </a:solidFill>
                <a:ea typeface="Droid Sans Fallback" charset="0"/>
                <a:cs typeface="Droid Sans Fallback" charset="0"/>
              </a:endParaRPr>
            </a:p>
          </p:txBody>
        </p:sp>
        <p:sp>
          <p:nvSpPr>
            <p:cNvPr id="37894" name="Text Box 6"/>
            <p:cNvSpPr txBox="1">
              <a:spLocks noChangeArrowheads="1"/>
            </p:cNvSpPr>
            <p:nvPr/>
          </p:nvSpPr>
          <p:spPr bwMode="auto">
            <a:xfrm>
              <a:off x="2419" y="1216"/>
              <a:ext cx="745" cy="368"/>
            </a:xfrm>
            <a:prstGeom prst="rect">
              <a:avLst/>
            </a:prstGeom>
            <a:solidFill>
              <a:srgbClr val="FFFFFF"/>
            </a:solidFill>
            <a:ln w="9360" cap="rnd">
              <a:solidFill>
                <a:srgbClr val="000000"/>
              </a:solidFill>
              <a:prstDash val="sysDot"/>
              <a:miter lim="800000"/>
              <a:headEnd/>
              <a:tailEnd/>
            </a:ln>
            <a:effectLst/>
          </p:spPr>
          <p:txBody>
            <a:bodyPr lIns="90000" tIns="46800" rIns="90000" bIns="46800"/>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i="1">
                  <a:solidFill>
                    <a:srgbClr val="000000"/>
                  </a:solidFill>
                  <a:ea typeface="Droid Sans Fallback" charset="0"/>
                  <a:cs typeface="Droid Sans Fallback" charset="0"/>
                </a:rPr>
                <a:t>Implementation Phase</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200" i="1">
                <a:solidFill>
                  <a:srgbClr val="000000"/>
                </a:solidFill>
                <a:ea typeface="Droid Sans Fallback" charset="0"/>
                <a:cs typeface="Droid Sans Fallback" charset="0"/>
              </a:endParaRPr>
            </a:p>
          </p:txBody>
        </p:sp>
        <p:sp>
          <p:nvSpPr>
            <p:cNvPr id="37895" name="Text Box 7"/>
            <p:cNvSpPr txBox="1">
              <a:spLocks noChangeArrowheads="1"/>
            </p:cNvSpPr>
            <p:nvPr/>
          </p:nvSpPr>
          <p:spPr bwMode="auto">
            <a:xfrm>
              <a:off x="273" y="1650"/>
              <a:ext cx="745" cy="369"/>
            </a:xfrm>
            <a:prstGeom prst="rect">
              <a:avLst/>
            </a:prstGeom>
            <a:solidFill>
              <a:srgbClr val="FFFFFF"/>
            </a:solidFill>
            <a:ln w="9360" cap="rnd">
              <a:solidFill>
                <a:srgbClr val="000000"/>
              </a:solidFill>
              <a:prstDash val="sysDot"/>
              <a:miter lim="800000"/>
              <a:headEnd/>
              <a:tailEnd/>
            </a:ln>
            <a:effectLst/>
          </p:spPr>
          <p:txBody>
            <a:bodyPr lIns="90000" tIns="46800" rIns="90000" bIns="46800"/>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i="1">
                  <a:solidFill>
                    <a:srgbClr val="000000"/>
                  </a:solidFill>
                  <a:ea typeface="Droid Sans Fallback" charset="0"/>
                  <a:cs typeface="Droid Sans Fallback" charset="0"/>
                </a:rPr>
                <a:t>Verification Phase</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200" i="1">
                <a:solidFill>
                  <a:srgbClr val="000000"/>
                </a:solidFill>
                <a:ea typeface="Droid Sans Fallback" charset="0"/>
                <a:cs typeface="Droid Sans Fallback" charset="0"/>
              </a:endParaRPr>
            </a:p>
          </p:txBody>
        </p:sp>
        <p:sp>
          <p:nvSpPr>
            <p:cNvPr id="37896" name="AutoShape 8"/>
            <p:cNvSpPr>
              <a:spLocks/>
            </p:cNvSpPr>
            <p:nvPr/>
          </p:nvSpPr>
          <p:spPr bwMode="auto">
            <a:xfrm>
              <a:off x="986" y="1135"/>
              <a:ext cx="224" cy="926"/>
            </a:xfrm>
            <a:prstGeom prst="rightBrace">
              <a:avLst>
                <a:gd name="adj1" fmla="val 34449"/>
                <a:gd name="adj2" fmla="val 50000"/>
              </a:avLst>
            </a:prstGeom>
            <a:noFill/>
            <a:ln w="9360" cap="sq">
              <a:solidFill>
                <a:srgbClr val="000000"/>
              </a:solidFill>
              <a:miter lim="800000"/>
              <a:headEnd/>
              <a:tailEnd/>
            </a:ln>
            <a:effectLst/>
          </p:spPr>
          <p:txBody>
            <a:bodyPr wrap="none" anchor="ctr"/>
            <a:lstStyle/>
            <a:p>
              <a:endParaRPr lang="zh-CN" altLang="en-US"/>
            </a:p>
          </p:txBody>
        </p:sp>
        <p:sp>
          <p:nvSpPr>
            <p:cNvPr id="37897" name="Freeform 9"/>
            <p:cNvSpPr>
              <a:spLocks/>
            </p:cNvSpPr>
            <p:nvPr/>
          </p:nvSpPr>
          <p:spPr bwMode="auto">
            <a:xfrm>
              <a:off x="119" y="1425"/>
              <a:ext cx="156" cy="444"/>
            </a:xfrm>
            <a:custGeom>
              <a:avLst/>
              <a:gdLst/>
              <a:ahLst/>
              <a:cxnLst>
                <a:cxn ang="0">
                  <a:pos x="309" y="1110"/>
                </a:cxn>
                <a:cxn ang="0">
                  <a:pos x="6" y="546"/>
                </a:cxn>
                <a:cxn ang="0">
                  <a:pos x="344" y="0"/>
                </a:cxn>
              </a:cxnLst>
              <a:rect l="0" t="0" r="r" b="b"/>
              <a:pathLst>
                <a:path w="344" h="1110">
                  <a:moveTo>
                    <a:pt x="309" y="1110"/>
                  </a:moveTo>
                  <a:cubicBezTo>
                    <a:pt x="154" y="920"/>
                    <a:pt x="0" y="731"/>
                    <a:pt x="6" y="546"/>
                  </a:cubicBezTo>
                  <a:cubicBezTo>
                    <a:pt x="12" y="361"/>
                    <a:pt x="178" y="180"/>
                    <a:pt x="344" y="0"/>
                  </a:cubicBezTo>
                </a:path>
              </a:pathLst>
            </a:custGeom>
            <a:noFill/>
            <a:ln w="9360" cap="sq">
              <a:solidFill>
                <a:srgbClr val="000000"/>
              </a:solidFill>
              <a:round/>
              <a:headEnd/>
              <a:tailEnd type="triangle" w="med" len="med"/>
            </a:ln>
            <a:effectLst/>
          </p:spPr>
          <p:txBody>
            <a:bodyPr wrap="none" anchor="ctr"/>
            <a:lstStyle/>
            <a:p>
              <a:endParaRPr lang="zh-CN" altLang="en-US"/>
            </a:p>
          </p:txBody>
        </p:sp>
        <p:sp>
          <p:nvSpPr>
            <p:cNvPr id="37898" name="Line 10"/>
            <p:cNvSpPr>
              <a:spLocks noChangeShapeType="1"/>
            </p:cNvSpPr>
            <p:nvPr/>
          </p:nvSpPr>
          <p:spPr bwMode="auto">
            <a:xfrm>
              <a:off x="631" y="1547"/>
              <a:ext cx="0" cy="99"/>
            </a:xfrm>
            <a:prstGeom prst="line">
              <a:avLst/>
            </a:prstGeom>
            <a:noFill/>
            <a:ln w="9360" cap="sq">
              <a:solidFill>
                <a:srgbClr val="000000"/>
              </a:solidFill>
              <a:miter lim="800000"/>
              <a:headEnd/>
              <a:tailEnd type="triangle" w="med" len="med"/>
            </a:ln>
            <a:effectLst/>
          </p:spPr>
          <p:txBody>
            <a:bodyPr/>
            <a:lstStyle/>
            <a:p>
              <a:endParaRPr lang="zh-CN" altLang="en-US"/>
            </a:p>
          </p:txBody>
        </p:sp>
        <p:sp>
          <p:nvSpPr>
            <p:cNvPr id="37899" name="Text Box 11"/>
            <p:cNvSpPr txBox="1">
              <a:spLocks noChangeArrowheads="1"/>
            </p:cNvSpPr>
            <p:nvPr/>
          </p:nvSpPr>
          <p:spPr bwMode="auto">
            <a:xfrm>
              <a:off x="1262" y="3456"/>
              <a:ext cx="2032" cy="249"/>
            </a:xfrm>
            <a:prstGeom prst="rect">
              <a:avLst/>
            </a:prstGeom>
            <a:noFill/>
            <a:ln w="9525" cap="flat">
              <a:noFill/>
              <a:round/>
              <a:headEnd/>
              <a:tailEnd/>
            </a:ln>
            <a:effectLst/>
          </p:spPr>
          <p:txBody>
            <a:bodyPr lIns="90000" tIns="46800" rIns="90000" bIns="46800"/>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i="1">
                  <a:solidFill>
                    <a:srgbClr val="000000"/>
                  </a:solidFill>
                  <a:ea typeface="Droid Sans Fallback" charset="0"/>
                  <a:cs typeface="Droid Sans Fallback" charset="0"/>
                </a:rPr>
                <a:t>Verification</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i="1">
                  <a:solidFill>
                    <a:srgbClr val="000000"/>
                  </a:solidFill>
                  <a:ea typeface="Droid Sans Fallback" charset="0"/>
                  <a:cs typeface="Droid Sans Fallback" charset="0"/>
                </a:rPr>
                <a:t> Phase</a:t>
              </a:r>
            </a:p>
          </p:txBody>
        </p:sp>
        <p:grpSp>
          <p:nvGrpSpPr>
            <p:cNvPr id="3" name="Group 12"/>
            <p:cNvGrpSpPr>
              <a:grpSpLocks/>
            </p:cNvGrpSpPr>
            <p:nvPr/>
          </p:nvGrpSpPr>
          <p:grpSpPr bwMode="auto">
            <a:xfrm>
              <a:off x="1354" y="2372"/>
              <a:ext cx="1672" cy="759"/>
              <a:chOff x="1354" y="2372"/>
              <a:chExt cx="1672" cy="759"/>
            </a:xfrm>
          </p:grpSpPr>
          <p:sp>
            <p:nvSpPr>
              <p:cNvPr id="37901" name="Rectangle 13"/>
              <p:cNvSpPr>
                <a:spLocks noChangeArrowheads="1"/>
              </p:cNvSpPr>
              <p:nvPr/>
            </p:nvSpPr>
            <p:spPr bwMode="auto">
              <a:xfrm>
                <a:off x="1354" y="2372"/>
                <a:ext cx="1672" cy="759"/>
              </a:xfrm>
              <a:prstGeom prst="rect">
                <a:avLst/>
              </a:prstGeom>
              <a:solidFill>
                <a:srgbClr val="FFFFFF"/>
              </a:solidFill>
              <a:ln w="9360" cap="sq">
                <a:solidFill>
                  <a:srgbClr val="000000"/>
                </a:solidFill>
                <a:miter lim="800000"/>
                <a:headEnd/>
                <a:tailEnd/>
              </a:ln>
              <a:effectLst/>
            </p:spPr>
            <p:txBody>
              <a:bodyPr wrap="none" anchor="ctr"/>
              <a:lstStyle/>
              <a:p>
                <a:endParaRPr lang="zh-CN" altLang="en-US"/>
              </a:p>
            </p:txBody>
          </p:sp>
          <p:graphicFrame>
            <p:nvGraphicFramePr>
              <p:cNvPr id="37902" name="Object 14"/>
              <p:cNvGraphicFramePr>
                <a:graphicFrameLocks noChangeAspect="1"/>
              </p:cNvGraphicFramePr>
              <p:nvPr/>
            </p:nvGraphicFramePr>
            <p:xfrm>
              <a:off x="1358" y="2375"/>
              <a:ext cx="1664" cy="752"/>
            </p:xfrm>
            <a:graphic>
              <a:graphicData uri="http://schemas.openxmlformats.org/presentationml/2006/ole">
                <mc:AlternateContent xmlns:mc="http://schemas.openxmlformats.org/markup-compatibility/2006">
                  <mc:Choice xmlns:v="urn:schemas-microsoft-com:vml" Requires="v">
                    <p:oleObj spid="_x0000_s98309" r:id="rId6" imgW="2324424" imgH="1190476" progId="Word.Picture.8">
                      <p:embed/>
                    </p:oleObj>
                  </mc:Choice>
                  <mc:Fallback>
                    <p:oleObj r:id="rId6" imgW="2324424" imgH="1190476" progId="Word.Picture.8">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58" y="2375"/>
                            <a:ext cx="1664" cy="752"/>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37903" name="Text Box 15"/>
              <p:cNvSpPr txBox="1">
                <a:spLocks noChangeArrowheads="1"/>
              </p:cNvSpPr>
              <p:nvPr/>
            </p:nvSpPr>
            <p:spPr bwMode="auto">
              <a:xfrm>
                <a:off x="2356" y="2390"/>
                <a:ext cx="638" cy="163"/>
              </a:xfrm>
              <a:prstGeom prst="rect">
                <a:avLst/>
              </a:prstGeom>
              <a:noFill/>
              <a:ln w="9525" cap="flat">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a:solidFill>
                      <a:srgbClr val="000000"/>
                    </a:solidFill>
                    <a:ea typeface="Droid Sans Fallback" charset="0"/>
                    <a:cs typeface="Droid Sans Fallback" charset="0"/>
                  </a:rPr>
                  <a:t>Emulator</a:t>
                </a:r>
              </a:p>
            </p:txBody>
          </p:sp>
        </p:grpSp>
        <p:sp>
          <p:nvSpPr>
            <p:cNvPr id="37904" name="Freeform 16"/>
            <p:cNvSpPr>
              <a:spLocks/>
            </p:cNvSpPr>
            <p:nvPr/>
          </p:nvSpPr>
          <p:spPr bwMode="auto">
            <a:xfrm>
              <a:off x="2991" y="1593"/>
              <a:ext cx="1" cy="778"/>
            </a:xfrm>
            <a:custGeom>
              <a:avLst/>
              <a:gdLst/>
              <a:ahLst/>
              <a:cxnLst>
                <a:cxn ang="0">
                  <a:pos x="0" y="0"/>
                </a:cxn>
                <a:cxn ang="0">
                  <a:pos x="2" y="779"/>
                </a:cxn>
              </a:cxnLst>
              <a:rect l="0" t="0" r="r" b="b"/>
              <a:pathLst>
                <a:path w="2" h="779">
                  <a:moveTo>
                    <a:pt x="0" y="0"/>
                  </a:moveTo>
                  <a:lnTo>
                    <a:pt x="2" y="779"/>
                  </a:lnTo>
                </a:path>
              </a:pathLst>
            </a:custGeom>
            <a:noFill/>
            <a:ln w="9360" cap="sq">
              <a:solidFill>
                <a:srgbClr val="000000"/>
              </a:solidFill>
              <a:round/>
              <a:headEnd/>
              <a:tailEnd type="triangle" w="med" len="med"/>
            </a:ln>
            <a:effectLst/>
          </p:spPr>
          <p:txBody>
            <a:bodyPr wrap="none" anchor="ctr"/>
            <a:lstStyle/>
            <a:p>
              <a:endParaRPr lang="zh-CN" altLang="en-US"/>
            </a:p>
          </p:txBody>
        </p:sp>
        <p:sp>
          <p:nvSpPr>
            <p:cNvPr id="37905" name="Oval 17"/>
            <p:cNvSpPr>
              <a:spLocks noChangeArrowheads="1"/>
            </p:cNvSpPr>
            <p:nvPr/>
          </p:nvSpPr>
          <p:spPr bwMode="auto">
            <a:xfrm>
              <a:off x="2338" y="2011"/>
              <a:ext cx="572" cy="312"/>
            </a:xfrm>
            <a:prstGeom prst="ellipse">
              <a:avLst/>
            </a:prstGeom>
            <a:solidFill>
              <a:srgbClr val="FFFFFF"/>
            </a:solidFill>
            <a:ln w="9360" cap="sq">
              <a:solidFill>
                <a:srgbClr val="000000"/>
              </a:solidFill>
              <a:miter lim="800000"/>
              <a:headEnd/>
              <a:tailEnd/>
            </a:ln>
            <a:effectLst/>
          </p:spPr>
          <p:txBody>
            <a:bodyPr lIns="0" tIns="46800" rIns="0" bIns="46800"/>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roid Sans Fallback" charset="0"/>
                  <a:cs typeface="Droid Sans Fallback" charset="0"/>
                </a:rPr>
                <a:t>Debugger/ ISS</a:t>
              </a:r>
            </a:p>
          </p:txBody>
        </p:sp>
        <p:sp>
          <p:nvSpPr>
            <p:cNvPr id="37906" name="Freeform 18"/>
            <p:cNvSpPr>
              <a:spLocks/>
            </p:cNvSpPr>
            <p:nvPr/>
          </p:nvSpPr>
          <p:spPr bwMode="auto">
            <a:xfrm>
              <a:off x="2582" y="1587"/>
              <a:ext cx="1" cy="414"/>
            </a:xfrm>
            <a:custGeom>
              <a:avLst/>
              <a:gdLst/>
              <a:ahLst/>
              <a:cxnLst>
                <a:cxn ang="0">
                  <a:pos x="0" y="0"/>
                </a:cxn>
                <a:cxn ang="0">
                  <a:pos x="2" y="415"/>
                </a:cxn>
              </a:cxnLst>
              <a:rect l="0" t="0" r="r" b="b"/>
              <a:pathLst>
                <a:path w="2" h="415">
                  <a:moveTo>
                    <a:pt x="0" y="0"/>
                  </a:moveTo>
                  <a:lnTo>
                    <a:pt x="2" y="415"/>
                  </a:lnTo>
                </a:path>
              </a:pathLst>
            </a:custGeom>
            <a:noFill/>
            <a:ln w="9360" cap="sq">
              <a:solidFill>
                <a:srgbClr val="000000"/>
              </a:solidFill>
              <a:round/>
              <a:headEnd/>
              <a:tailEnd type="triangle" w="med" len="med"/>
            </a:ln>
            <a:effectLst/>
          </p:spPr>
          <p:txBody>
            <a:bodyPr wrap="none" anchor="ctr"/>
            <a:lstStyle/>
            <a:p>
              <a:endParaRPr lang="zh-CN" altLang="en-US"/>
            </a:p>
          </p:txBody>
        </p:sp>
        <p:sp>
          <p:nvSpPr>
            <p:cNvPr id="37907" name="Oval 19"/>
            <p:cNvSpPr>
              <a:spLocks noChangeArrowheads="1"/>
            </p:cNvSpPr>
            <p:nvPr/>
          </p:nvSpPr>
          <p:spPr bwMode="auto">
            <a:xfrm>
              <a:off x="2244" y="3186"/>
              <a:ext cx="891" cy="274"/>
            </a:xfrm>
            <a:prstGeom prst="ellipse">
              <a:avLst/>
            </a:prstGeom>
            <a:solidFill>
              <a:srgbClr val="FFFFFF"/>
            </a:solidFill>
            <a:ln w="9360" cap="sq">
              <a:solidFill>
                <a:srgbClr val="000000"/>
              </a:solidFill>
              <a:miter lim="800000"/>
              <a:headEnd/>
              <a:tailEnd/>
            </a:ln>
            <a:effectLst/>
          </p:spPr>
          <p:txBody>
            <a:bodyPr lIns="90000" tIns="46800" rIns="90000" bIns="46800"/>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roid Sans Fallback" charset="0"/>
                  <a:cs typeface="Droid Sans Fallback" charset="0"/>
                </a:rPr>
                <a:t>Programmer</a:t>
              </a:r>
            </a:p>
          </p:txBody>
        </p:sp>
        <p:sp>
          <p:nvSpPr>
            <p:cNvPr id="37908" name="Freeform 20"/>
            <p:cNvSpPr>
              <a:spLocks/>
            </p:cNvSpPr>
            <p:nvPr/>
          </p:nvSpPr>
          <p:spPr bwMode="auto">
            <a:xfrm>
              <a:off x="3072" y="1587"/>
              <a:ext cx="1" cy="1651"/>
            </a:xfrm>
            <a:custGeom>
              <a:avLst/>
              <a:gdLst/>
              <a:ahLst/>
              <a:cxnLst>
                <a:cxn ang="0">
                  <a:pos x="0" y="0"/>
                </a:cxn>
                <a:cxn ang="0">
                  <a:pos x="3" y="1652"/>
                </a:cxn>
              </a:cxnLst>
              <a:rect l="0" t="0" r="r" b="b"/>
              <a:pathLst>
                <a:path w="3" h="1652">
                  <a:moveTo>
                    <a:pt x="0" y="0"/>
                  </a:moveTo>
                  <a:lnTo>
                    <a:pt x="3" y="1652"/>
                  </a:lnTo>
                </a:path>
              </a:pathLst>
            </a:custGeom>
            <a:noFill/>
            <a:ln w="9360" cap="sq">
              <a:solidFill>
                <a:srgbClr val="000000"/>
              </a:solidFill>
              <a:round/>
              <a:headEnd/>
              <a:tailEnd type="triangle" w="med" len="med"/>
            </a:ln>
            <a:effectLst/>
          </p:spPr>
          <p:txBody>
            <a:bodyPr wrap="none" anchor="ctr"/>
            <a:lstStyle/>
            <a:p>
              <a:endParaRPr lang="zh-CN" altLang="en-US"/>
            </a:p>
          </p:txBody>
        </p:sp>
        <p:sp>
          <p:nvSpPr>
            <p:cNvPr id="37909" name="AutoShape 21"/>
            <p:cNvSpPr>
              <a:spLocks/>
            </p:cNvSpPr>
            <p:nvPr/>
          </p:nvSpPr>
          <p:spPr bwMode="auto">
            <a:xfrm>
              <a:off x="2190" y="1192"/>
              <a:ext cx="228" cy="1144"/>
            </a:xfrm>
            <a:prstGeom prst="leftBrace">
              <a:avLst>
                <a:gd name="adj1" fmla="val 41813"/>
                <a:gd name="adj2" fmla="val 50000"/>
              </a:avLst>
            </a:prstGeom>
            <a:noFill/>
            <a:ln w="9360" cap="sq">
              <a:solidFill>
                <a:srgbClr val="000000"/>
              </a:solidFill>
              <a:miter lim="800000"/>
              <a:headEnd/>
              <a:tailEnd/>
            </a:ln>
            <a:effectLst/>
          </p:spPr>
          <p:txBody>
            <a:bodyPr wrap="none" anchor="ctr"/>
            <a:lstStyle/>
            <a:p>
              <a:endParaRPr lang="zh-CN" altLang="en-US"/>
            </a:p>
          </p:txBody>
        </p:sp>
        <p:sp>
          <p:nvSpPr>
            <p:cNvPr id="37910" name="Text Box 22"/>
            <p:cNvSpPr txBox="1">
              <a:spLocks noChangeArrowheads="1"/>
            </p:cNvSpPr>
            <p:nvPr/>
          </p:nvSpPr>
          <p:spPr bwMode="auto">
            <a:xfrm>
              <a:off x="1239" y="1787"/>
              <a:ext cx="1022" cy="166"/>
            </a:xfrm>
            <a:prstGeom prst="rect">
              <a:avLst/>
            </a:prstGeom>
            <a:solidFill>
              <a:srgbClr val="FFFFFF"/>
            </a:solidFill>
            <a:ln w="9525" cap="flat">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a:solidFill>
                    <a:srgbClr val="000000"/>
                  </a:solidFill>
                  <a:ea typeface="Droid Sans Fallback" charset="0"/>
                  <a:cs typeface="Droid Sans Fallback" charset="0"/>
                </a:rPr>
                <a:t>Development processor</a:t>
              </a:r>
            </a:p>
          </p:txBody>
        </p:sp>
        <p:sp>
          <p:nvSpPr>
            <p:cNvPr id="37911" name="Line 23"/>
            <p:cNvSpPr>
              <a:spLocks noChangeShapeType="1"/>
            </p:cNvSpPr>
            <p:nvPr/>
          </p:nvSpPr>
          <p:spPr bwMode="auto">
            <a:xfrm>
              <a:off x="1195" y="1024"/>
              <a:ext cx="0" cy="2705"/>
            </a:xfrm>
            <a:prstGeom prst="line">
              <a:avLst/>
            </a:prstGeom>
            <a:noFill/>
            <a:ln w="9360" cap="rnd">
              <a:solidFill>
                <a:srgbClr val="000000"/>
              </a:solidFill>
              <a:prstDash val="sysDot"/>
              <a:miter lim="800000"/>
              <a:headEnd/>
              <a:tailEnd/>
            </a:ln>
            <a:effectLst/>
          </p:spPr>
          <p:txBody>
            <a:bodyPr/>
            <a:lstStyle/>
            <a:p>
              <a:endParaRPr lang="zh-CN" altLang="en-US"/>
            </a:p>
          </p:txBody>
        </p:sp>
        <p:sp>
          <p:nvSpPr>
            <p:cNvPr id="37912" name="Text Box 24"/>
            <p:cNvSpPr txBox="1">
              <a:spLocks noChangeArrowheads="1"/>
            </p:cNvSpPr>
            <p:nvPr/>
          </p:nvSpPr>
          <p:spPr bwMode="auto">
            <a:xfrm>
              <a:off x="540" y="1000"/>
              <a:ext cx="279" cy="149"/>
            </a:xfrm>
            <a:prstGeom prst="rect">
              <a:avLst/>
            </a:prstGeom>
            <a:solidFill>
              <a:srgbClr val="FFFFFF"/>
            </a:solidFill>
            <a:ln w="9525" cap="flat">
              <a:noFill/>
              <a:round/>
              <a:headEnd/>
              <a:tailEnd/>
            </a:ln>
            <a:effectLst/>
          </p:spPr>
          <p:txBody>
            <a:bodyPr lIns="0" tIns="0" rIns="0" bIns="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b="1">
                  <a:solidFill>
                    <a:srgbClr val="000000"/>
                  </a:solidFill>
                  <a:ea typeface="Droid Sans Fallback" charset="0"/>
                  <a:cs typeface="Droid Sans Fallback" charset="0"/>
                </a:rPr>
                <a:t>(a)</a:t>
              </a:r>
            </a:p>
          </p:txBody>
        </p:sp>
        <p:sp>
          <p:nvSpPr>
            <p:cNvPr id="37913" name="Text Box 25"/>
            <p:cNvSpPr txBox="1">
              <a:spLocks noChangeArrowheads="1"/>
            </p:cNvSpPr>
            <p:nvPr/>
          </p:nvSpPr>
          <p:spPr bwMode="auto">
            <a:xfrm>
              <a:off x="2232" y="1003"/>
              <a:ext cx="279" cy="148"/>
            </a:xfrm>
            <a:prstGeom prst="rect">
              <a:avLst/>
            </a:prstGeom>
            <a:solidFill>
              <a:srgbClr val="FFFFFF"/>
            </a:solidFill>
            <a:ln w="9525" cap="flat">
              <a:noFill/>
              <a:round/>
              <a:headEnd/>
              <a:tailEnd/>
            </a:ln>
            <a:effectLst/>
          </p:spPr>
          <p:txBody>
            <a:bodyPr lIns="0" tIns="0" rIns="0" bIns="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b="1">
                  <a:solidFill>
                    <a:srgbClr val="000000"/>
                  </a:solidFill>
                  <a:ea typeface="Droid Sans Fallback" charset="0"/>
                  <a:cs typeface="Droid Sans Fallback" charset="0"/>
                </a:rPr>
                <a:t>(b)</a:t>
              </a:r>
            </a:p>
          </p:txBody>
        </p:sp>
        <p:sp>
          <p:nvSpPr>
            <p:cNvPr id="37914" name="AutoShape 26"/>
            <p:cNvSpPr>
              <a:spLocks/>
            </p:cNvSpPr>
            <p:nvPr/>
          </p:nvSpPr>
          <p:spPr bwMode="auto">
            <a:xfrm>
              <a:off x="1070" y="2230"/>
              <a:ext cx="328" cy="1342"/>
            </a:xfrm>
            <a:prstGeom prst="leftBrace">
              <a:avLst>
                <a:gd name="adj1" fmla="val 34096"/>
                <a:gd name="adj2" fmla="val 50778"/>
              </a:avLst>
            </a:prstGeom>
            <a:noFill/>
            <a:ln w="9360" cap="sq">
              <a:solidFill>
                <a:srgbClr val="000000"/>
              </a:solidFill>
              <a:miter lim="800000"/>
              <a:headEnd/>
              <a:tailEnd/>
            </a:ln>
            <a:effectLst/>
          </p:spPr>
          <p:txBody>
            <a:bodyPr wrap="none" anchor="ctr"/>
            <a:lstStyle/>
            <a:p>
              <a:endParaRPr lang="zh-CN" altLang="en-US"/>
            </a:p>
          </p:txBody>
        </p:sp>
        <p:sp>
          <p:nvSpPr>
            <p:cNvPr id="37915" name="Text Box 27"/>
            <p:cNvSpPr txBox="1">
              <a:spLocks noChangeArrowheads="1"/>
            </p:cNvSpPr>
            <p:nvPr/>
          </p:nvSpPr>
          <p:spPr bwMode="auto">
            <a:xfrm>
              <a:off x="289" y="2825"/>
              <a:ext cx="812" cy="196"/>
            </a:xfrm>
            <a:prstGeom prst="rect">
              <a:avLst/>
            </a:prstGeom>
            <a:solidFill>
              <a:srgbClr val="FFFFFF"/>
            </a:solidFill>
            <a:ln w="9525" cap="flat">
              <a:noFill/>
              <a:round/>
              <a:headEnd/>
              <a:tailEnd/>
            </a:ln>
            <a:effectLst/>
          </p:spPr>
          <p:txBody>
            <a:bodyPr lIns="90000" tIns="46800" rIns="90000" bIns="46800"/>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a:solidFill>
                    <a:srgbClr val="000000"/>
                  </a:solidFill>
                  <a:ea typeface="Droid Sans Fallback" charset="0"/>
                  <a:cs typeface="Droid Sans Fallback" charset="0"/>
                </a:rPr>
                <a:t>External tools</a:t>
              </a:r>
            </a:p>
          </p:txBody>
        </p:sp>
        <p:sp>
          <p:nvSpPr>
            <p:cNvPr id="37916" name="Freeform 28"/>
            <p:cNvSpPr>
              <a:spLocks/>
            </p:cNvSpPr>
            <p:nvPr/>
          </p:nvSpPr>
          <p:spPr bwMode="auto">
            <a:xfrm flipH="1">
              <a:off x="3156" y="1433"/>
              <a:ext cx="155" cy="649"/>
            </a:xfrm>
            <a:custGeom>
              <a:avLst/>
              <a:gdLst/>
              <a:ahLst/>
              <a:cxnLst>
                <a:cxn ang="0">
                  <a:pos x="309" y="1110"/>
                </a:cxn>
                <a:cxn ang="0">
                  <a:pos x="6" y="546"/>
                </a:cxn>
                <a:cxn ang="0">
                  <a:pos x="344" y="0"/>
                </a:cxn>
              </a:cxnLst>
              <a:rect l="0" t="0" r="r" b="b"/>
              <a:pathLst>
                <a:path w="344" h="1110">
                  <a:moveTo>
                    <a:pt x="309" y="1110"/>
                  </a:moveTo>
                  <a:cubicBezTo>
                    <a:pt x="154" y="920"/>
                    <a:pt x="0" y="731"/>
                    <a:pt x="6" y="546"/>
                  </a:cubicBezTo>
                  <a:cubicBezTo>
                    <a:pt x="12" y="361"/>
                    <a:pt x="178" y="180"/>
                    <a:pt x="344" y="0"/>
                  </a:cubicBezTo>
                </a:path>
              </a:pathLst>
            </a:custGeom>
            <a:noFill/>
            <a:ln w="9360" cap="sq">
              <a:solidFill>
                <a:srgbClr val="000000"/>
              </a:solidFill>
              <a:round/>
              <a:headEnd/>
              <a:tailEnd type="triangle" w="med" len="med"/>
            </a:ln>
            <a:effectLst/>
          </p:spPr>
          <p:txBody>
            <a:bodyPr wrap="none" anchor="ctr"/>
            <a:lstStyle/>
            <a:p>
              <a:endParaRPr lang="zh-CN" altLang="en-US"/>
            </a:p>
          </p:txBody>
        </p:sp>
      </p:grpSp>
      <p:sp>
        <p:nvSpPr>
          <p:cNvPr id="37917" name="Rectangle 29"/>
          <p:cNvSpPr>
            <a:spLocks noGrp="1" noChangeArrowheads="1"/>
          </p:cNvSpPr>
          <p:nvPr>
            <p:ph type="body" idx="4294967295"/>
          </p:nvPr>
        </p:nvSpPr>
        <p:spPr>
          <a:xfrm>
            <a:off x="5105400" y="1150883"/>
            <a:ext cx="3657600" cy="4868917"/>
          </a:xfrm>
          <a:ln/>
        </p:spPr>
        <p:txBody>
          <a:bodyPr/>
          <a:lstStyle/>
          <a:p>
            <a:pPr marL="341313" indent="-341313">
              <a:lnSpc>
                <a:spcPct val="90000"/>
              </a:lnSpc>
              <a:spcBef>
                <a:spcPts val="500"/>
              </a:spcBef>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t>ISS </a:t>
            </a:r>
          </a:p>
          <a:p>
            <a:pPr marL="741363" lvl="1" indent="-284163">
              <a:lnSpc>
                <a:spcPct val="90000"/>
              </a:lnSpc>
              <a:spcBef>
                <a:spcPts val="450"/>
              </a:spcBef>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dirty="0"/>
              <a:t>Gives us control over time – set breakpoints, look at register values, set values, step-by-step execution, ...</a:t>
            </a:r>
          </a:p>
          <a:p>
            <a:pPr marL="741363" lvl="1" indent="-284163">
              <a:lnSpc>
                <a:spcPct val="90000"/>
              </a:lnSpc>
              <a:spcBef>
                <a:spcPts val="450"/>
              </a:spcBef>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dirty="0"/>
              <a:t>But, doesn’t interact with real environment</a:t>
            </a:r>
          </a:p>
          <a:p>
            <a:pPr marL="341313" indent="-341313">
              <a:lnSpc>
                <a:spcPct val="90000"/>
              </a:lnSpc>
              <a:spcBef>
                <a:spcPts val="500"/>
              </a:spcBef>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t>Download to board</a:t>
            </a:r>
          </a:p>
          <a:p>
            <a:pPr marL="741363" lvl="1" indent="-284163">
              <a:lnSpc>
                <a:spcPct val="90000"/>
              </a:lnSpc>
              <a:spcBef>
                <a:spcPts val="450"/>
              </a:spcBef>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dirty="0"/>
              <a:t>Use device programmer</a:t>
            </a:r>
          </a:p>
          <a:p>
            <a:pPr marL="741363" lvl="1" indent="-284163">
              <a:lnSpc>
                <a:spcPct val="90000"/>
              </a:lnSpc>
              <a:spcBef>
                <a:spcPts val="450"/>
              </a:spcBef>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dirty="0"/>
              <a:t>Runs in real environment, but not controllable</a:t>
            </a:r>
          </a:p>
          <a:p>
            <a:pPr marL="341313" indent="-341313">
              <a:lnSpc>
                <a:spcPct val="90000"/>
              </a:lnSpc>
              <a:spcBef>
                <a:spcPts val="500"/>
              </a:spcBef>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t>Compromise: emulator</a:t>
            </a:r>
          </a:p>
          <a:p>
            <a:pPr marL="741363" lvl="1" indent="-284163">
              <a:lnSpc>
                <a:spcPct val="90000"/>
              </a:lnSpc>
              <a:spcBef>
                <a:spcPts val="450"/>
              </a:spcBef>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dirty="0"/>
              <a:t>Runs in real environment, at speed or near</a:t>
            </a:r>
          </a:p>
          <a:p>
            <a:pPr marL="741363" lvl="1" indent="-284163">
              <a:lnSpc>
                <a:spcPct val="90000"/>
              </a:lnSpc>
              <a:spcBef>
                <a:spcPts val="450"/>
              </a:spcBef>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dirty="0"/>
              <a:t>Supports some controllability from the PC</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idx="4294967295"/>
          </p:nvPr>
        </p:nvSpPr>
        <p:spPr>
          <a:xfrm>
            <a:off x="8001000" y="6248400"/>
            <a:ext cx="912813" cy="455613"/>
          </a:xfrm>
          <a:prstGeom prst="rect">
            <a:avLst/>
          </a:prstGeom>
        </p:spPr>
        <p:txBody>
          <a:bodyPr/>
          <a:lstStyle/>
          <a:p>
            <a:fld id="{1B0A3518-5F69-405B-9872-3EBE324A11EA}" type="slidenum">
              <a:rPr lang="en-US"/>
              <a:pPr/>
              <a:t>5</a:t>
            </a:fld>
            <a:endParaRPr lang="en-US"/>
          </a:p>
        </p:txBody>
      </p:sp>
      <p:sp>
        <p:nvSpPr>
          <p:cNvPr id="36865" name="Rectangle 1"/>
          <p:cNvSpPr>
            <a:spLocks noGrp="1" noChangeArrowheads="1"/>
          </p:cNvSpPr>
          <p:nvPr>
            <p:ph type="title" idx="4294967295"/>
          </p:nvPr>
        </p:nvSpPr>
        <p:spPr>
          <a:xfrm>
            <a:off x="381000" y="152400"/>
            <a:ext cx="8382000" cy="777766"/>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dirty="0"/>
              <a:t>Instruction Set Simulator For A Simple Processor</a:t>
            </a:r>
          </a:p>
        </p:txBody>
      </p:sp>
      <p:sp>
        <p:nvSpPr>
          <p:cNvPr id="36866" name="Text Box 2"/>
          <p:cNvSpPr txBox="1">
            <a:spLocks noChangeArrowheads="1"/>
          </p:cNvSpPr>
          <p:nvPr/>
        </p:nvSpPr>
        <p:spPr bwMode="auto">
          <a:xfrm>
            <a:off x="241300" y="914400"/>
            <a:ext cx="4330700" cy="5027613"/>
          </a:xfrm>
          <a:prstGeom prst="rect">
            <a:avLst/>
          </a:prstGeom>
          <a:noFill/>
          <a:ln w="9360" cap="sq">
            <a:solidFill>
              <a:srgbClr val="000000"/>
            </a:solidFill>
            <a:miter lim="800000"/>
            <a:headEnd/>
            <a:tailEnd/>
          </a:ln>
          <a:effectLst/>
        </p:spPr>
        <p:txBody>
          <a:bodyPr lIns="45720" tIns="0" rIns="0" bIns="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dirty="0">
                <a:solidFill>
                  <a:srgbClr val="000000"/>
                </a:solidFill>
                <a:latin typeface="Courier New" pitchFamily="49" charset="0"/>
                <a:ea typeface="Droid Sans Fallback" charset="0"/>
                <a:cs typeface="Droid Sans Fallback" charset="0"/>
              </a:rPr>
              <a:t>#</a:t>
            </a:r>
            <a:r>
              <a:rPr lang="en-US" sz="1000" dirty="0">
                <a:solidFill>
                  <a:srgbClr val="000000"/>
                </a:solidFill>
                <a:latin typeface="Courier New" pitchFamily="49" charset="0"/>
                <a:ea typeface="Droid Sans Fallback" charset="0"/>
                <a:cs typeface="Droid Sans Fallback" charset="0"/>
              </a:rPr>
              <a:t>include &lt;</a:t>
            </a:r>
            <a:r>
              <a:rPr lang="en-US" sz="1000" dirty="0" err="1">
                <a:solidFill>
                  <a:srgbClr val="000000"/>
                </a:solidFill>
                <a:latin typeface="Courier New" pitchFamily="49" charset="0"/>
                <a:ea typeface="Droid Sans Fallback" charset="0"/>
                <a:cs typeface="Droid Sans Fallback" charset="0"/>
              </a:rPr>
              <a:t>stdio.h</a:t>
            </a:r>
            <a:r>
              <a:rPr lang="en-US" sz="1000" dirty="0">
                <a:solidFill>
                  <a:srgbClr val="000000"/>
                </a:solidFill>
                <a:latin typeface="Courier New" pitchFamily="49" charset="0"/>
                <a:ea typeface="Droid Sans Fallback" charset="0"/>
                <a:cs typeface="Droid Sans Fallback" charset="0"/>
              </a:rPr>
              <a:t>&gt;</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dirty="0" err="1">
                <a:solidFill>
                  <a:srgbClr val="000000"/>
                </a:solidFill>
                <a:latin typeface="Courier New" pitchFamily="49" charset="0"/>
                <a:ea typeface="Droid Sans Fallback" charset="0"/>
                <a:cs typeface="Droid Sans Fallback" charset="0"/>
              </a:rPr>
              <a:t>typedef</a:t>
            </a:r>
            <a:r>
              <a:rPr lang="en-US" sz="1000" dirty="0">
                <a:solidFill>
                  <a:srgbClr val="000000"/>
                </a:solidFill>
                <a:latin typeface="Courier New" pitchFamily="49" charset="0"/>
                <a:ea typeface="Droid Sans Fallback" charset="0"/>
                <a:cs typeface="Droid Sans Fallback" charset="0"/>
              </a:rPr>
              <a:t> </a:t>
            </a:r>
            <a:r>
              <a:rPr lang="en-US" sz="1000" dirty="0" err="1">
                <a:solidFill>
                  <a:srgbClr val="000000"/>
                </a:solidFill>
                <a:latin typeface="Courier New" pitchFamily="49" charset="0"/>
                <a:ea typeface="Droid Sans Fallback" charset="0"/>
                <a:cs typeface="Droid Sans Fallback" charset="0"/>
              </a:rPr>
              <a:t>struct</a:t>
            </a:r>
            <a:r>
              <a:rPr lang="en-US" sz="1000" dirty="0">
                <a:solidFill>
                  <a:srgbClr val="000000"/>
                </a:solidFill>
                <a:latin typeface="Courier New" pitchFamily="49" charset="0"/>
                <a:ea typeface="Droid Sans Fallback" charset="0"/>
                <a:cs typeface="Droid Sans Fallback" charset="0"/>
              </a:rPr>
              <a:t> {</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dirty="0">
                <a:solidFill>
                  <a:srgbClr val="000000"/>
                </a:solidFill>
                <a:latin typeface="Courier New" pitchFamily="49" charset="0"/>
                <a:ea typeface="Droid Sans Fallback" charset="0"/>
                <a:cs typeface="Droid Sans Fallback" charset="0"/>
              </a:rPr>
              <a:t>   unsigned char </a:t>
            </a:r>
            <a:r>
              <a:rPr lang="en-US" sz="1000" dirty="0" err="1">
                <a:solidFill>
                  <a:srgbClr val="000000"/>
                </a:solidFill>
                <a:latin typeface="Courier New" pitchFamily="49" charset="0"/>
                <a:ea typeface="Droid Sans Fallback" charset="0"/>
                <a:cs typeface="Droid Sans Fallback" charset="0"/>
              </a:rPr>
              <a:t>first_byte</a:t>
            </a:r>
            <a:r>
              <a:rPr lang="en-US" sz="1000" dirty="0">
                <a:solidFill>
                  <a:srgbClr val="000000"/>
                </a:solidFill>
                <a:latin typeface="Courier New" pitchFamily="49" charset="0"/>
                <a:ea typeface="Droid Sans Fallback" charset="0"/>
                <a:cs typeface="Droid Sans Fallback" charset="0"/>
              </a:rPr>
              <a:t>, </a:t>
            </a:r>
            <a:r>
              <a:rPr lang="en-US" sz="1000" dirty="0" err="1">
                <a:solidFill>
                  <a:srgbClr val="000000"/>
                </a:solidFill>
                <a:latin typeface="Courier New" pitchFamily="49" charset="0"/>
                <a:ea typeface="Droid Sans Fallback" charset="0"/>
                <a:cs typeface="Droid Sans Fallback" charset="0"/>
              </a:rPr>
              <a:t>second_byte</a:t>
            </a:r>
            <a:r>
              <a:rPr lang="en-US" sz="1000" dirty="0">
                <a:solidFill>
                  <a:srgbClr val="000000"/>
                </a:solidFill>
                <a:latin typeface="Courier New" pitchFamily="49" charset="0"/>
                <a:ea typeface="Droid Sans Fallback" charset="0"/>
                <a:cs typeface="Droid Sans Fallback" charset="0"/>
              </a:rPr>
              <a:t>;</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dirty="0">
                <a:solidFill>
                  <a:srgbClr val="000000"/>
                </a:solidFill>
                <a:latin typeface="Courier New" pitchFamily="49" charset="0"/>
                <a:ea typeface="Droid Sans Fallback" charset="0"/>
                <a:cs typeface="Droid Sans Fallback" charset="0"/>
              </a:rPr>
              <a:t>} instruction;</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000" dirty="0">
              <a:solidFill>
                <a:srgbClr val="000000"/>
              </a:solidFill>
              <a:latin typeface="Courier New" pitchFamily="49" charset="0"/>
              <a:ea typeface="Droid Sans Fallback" charset="0"/>
              <a:cs typeface="Droid Sans Fallback" charset="0"/>
            </a:endParaRP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dirty="0">
                <a:solidFill>
                  <a:srgbClr val="000000"/>
                </a:solidFill>
                <a:latin typeface="Courier New" pitchFamily="49" charset="0"/>
                <a:ea typeface="Droid Sans Fallback" charset="0"/>
                <a:cs typeface="Droid Sans Fallback" charset="0"/>
              </a:rPr>
              <a:t>instruction program[1024];  //instruction memory</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dirty="0">
                <a:solidFill>
                  <a:srgbClr val="000000"/>
                </a:solidFill>
                <a:latin typeface="Courier New" pitchFamily="49" charset="0"/>
                <a:ea typeface="Droid Sans Fallback" charset="0"/>
                <a:cs typeface="Droid Sans Fallback" charset="0"/>
              </a:rPr>
              <a:t>unsigned char memory[256];  //data memory</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000" dirty="0">
              <a:solidFill>
                <a:srgbClr val="000000"/>
              </a:solidFill>
              <a:latin typeface="Courier New" pitchFamily="49" charset="0"/>
              <a:ea typeface="Droid Sans Fallback" charset="0"/>
              <a:cs typeface="Droid Sans Fallback" charset="0"/>
            </a:endParaRP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dirty="0">
                <a:solidFill>
                  <a:srgbClr val="000000"/>
                </a:solidFill>
                <a:latin typeface="Courier New" pitchFamily="49" charset="0"/>
                <a:ea typeface="Droid Sans Fallback" charset="0"/>
                <a:cs typeface="Droid Sans Fallback" charset="0"/>
              </a:rPr>
              <a:t>void </a:t>
            </a:r>
            <a:r>
              <a:rPr lang="en-US" sz="1000" dirty="0" err="1">
                <a:solidFill>
                  <a:srgbClr val="000000"/>
                </a:solidFill>
                <a:latin typeface="Courier New" pitchFamily="49" charset="0"/>
                <a:ea typeface="Droid Sans Fallback" charset="0"/>
                <a:cs typeface="Droid Sans Fallback" charset="0"/>
              </a:rPr>
              <a:t>run_program</a:t>
            </a:r>
            <a:r>
              <a:rPr lang="en-US" sz="1000" dirty="0">
                <a:solidFill>
                  <a:srgbClr val="000000"/>
                </a:solidFill>
                <a:latin typeface="Courier New" pitchFamily="49" charset="0"/>
                <a:ea typeface="Droid Sans Fallback" charset="0"/>
                <a:cs typeface="Droid Sans Fallback" charset="0"/>
              </a:rPr>
              <a:t>(</a:t>
            </a:r>
            <a:r>
              <a:rPr lang="en-US" sz="1000" dirty="0" err="1">
                <a:solidFill>
                  <a:srgbClr val="000000"/>
                </a:solidFill>
                <a:latin typeface="Courier New" pitchFamily="49" charset="0"/>
                <a:ea typeface="Droid Sans Fallback" charset="0"/>
                <a:cs typeface="Droid Sans Fallback" charset="0"/>
              </a:rPr>
              <a:t>int</a:t>
            </a:r>
            <a:r>
              <a:rPr lang="en-US" sz="1000" dirty="0">
                <a:solidFill>
                  <a:srgbClr val="000000"/>
                </a:solidFill>
                <a:latin typeface="Courier New" pitchFamily="49" charset="0"/>
                <a:ea typeface="Droid Sans Fallback" charset="0"/>
                <a:cs typeface="Droid Sans Fallback" charset="0"/>
              </a:rPr>
              <a:t> </a:t>
            </a:r>
            <a:r>
              <a:rPr lang="en-US" sz="1000" dirty="0" err="1">
                <a:solidFill>
                  <a:srgbClr val="000000"/>
                </a:solidFill>
                <a:latin typeface="Courier New" pitchFamily="49" charset="0"/>
                <a:ea typeface="Droid Sans Fallback" charset="0"/>
                <a:cs typeface="Droid Sans Fallback" charset="0"/>
              </a:rPr>
              <a:t>num_bytes</a:t>
            </a:r>
            <a:r>
              <a:rPr lang="en-US" sz="1000" dirty="0">
                <a:solidFill>
                  <a:srgbClr val="000000"/>
                </a:solidFill>
                <a:latin typeface="Courier New" pitchFamily="49" charset="0"/>
                <a:ea typeface="Droid Sans Fallback" charset="0"/>
                <a:cs typeface="Droid Sans Fallback" charset="0"/>
              </a:rPr>
              <a:t>) {</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000" dirty="0">
              <a:solidFill>
                <a:srgbClr val="000000"/>
              </a:solidFill>
              <a:latin typeface="Courier New" pitchFamily="49" charset="0"/>
              <a:ea typeface="Droid Sans Fallback" charset="0"/>
              <a:cs typeface="Droid Sans Fallback" charset="0"/>
            </a:endParaRP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dirty="0">
                <a:solidFill>
                  <a:srgbClr val="000000"/>
                </a:solidFill>
                <a:latin typeface="Courier New" pitchFamily="49" charset="0"/>
                <a:ea typeface="Droid Sans Fallback" charset="0"/>
                <a:cs typeface="Droid Sans Fallback" charset="0"/>
              </a:rPr>
              <a:t>   </a:t>
            </a:r>
            <a:r>
              <a:rPr lang="en-US" sz="1000" dirty="0" err="1">
                <a:solidFill>
                  <a:srgbClr val="000000"/>
                </a:solidFill>
                <a:latin typeface="Courier New" pitchFamily="49" charset="0"/>
                <a:ea typeface="Droid Sans Fallback" charset="0"/>
                <a:cs typeface="Droid Sans Fallback" charset="0"/>
              </a:rPr>
              <a:t>int</a:t>
            </a:r>
            <a:r>
              <a:rPr lang="en-US" sz="1000" dirty="0">
                <a:solidFill>
                  <a:srgbClr val="000000"/>
                </a:solidFill>
                <a:latin typeface="Courier New" pitchFamily="49" charset="0"/>
                <a:ea typeface="Droid Sans Fallback" charset="0"/>
                <a:cs typeface="Droid Sans Fallback" charset="0"/>
              </a:rPr>
              <a:t> pc = -1;</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dirty="0">
                <a:solidFill>
                  <a:srgbClr val="000000"/>
                </a:solidFill>
                <a:latin typeface="Courier New" pitchFamily="49" charset="0"/>
                <a:ea typeface="Droid Sans Fallback" charset="0"/>
                <a:cs typeface="Droid Sans Fallback" charset="0"/>
              </a:rPr>
              <a:t>   unsigned char </a:t>
            </a:r>
            <a:r>
              <a:rPr lang="en-US" sz="1000" dirty="0" err="1">
                <a:solidFill>
                  <a:srgbClr val="000000"/>
                </a:solidFill>
                <a:latin typeface="Courier New" pitchFamily="49" charset="0"/>
                <a:ea typeface="Droid Sans Fallback" charset="0"/>
                <a:cs typeface="Droid Sans Fallback" charset="0"/>
              </a:rPr>
              <a:t>reg</a:t>
            </a:r>
            <a:r>
              <a:rPr lang="en-US" sz="1000" dirty="0">
                <a:solidFill>
                  <a:srgbClr val="000000"/>
                </a:solidFill>
                <a:latin typeface="Courier New" pitchFamily="49" charset="0"/>
                <a:ea typeface="Droid Sans Fallback" charset="0"/>
                <a:cs typeface="Droid Sans Fallback" charset="0"/>
              </a:rPr>
              <a:t>[16], </a:t>
            </a:r>
            <a:r>
              <a:rPr lang="en-US" sz="1000" dirty="0" err="1">
                <a:solidFill>
                  <a:srgbClr val="000000"/>
                </a:solidFill>
                <a:latin typeface="Courier New" pitchFamily="49" charset="0"/>
                <a:ea typeface="Droid Sans Fallback" charset="0"/>
                <a:cs typeface="Droid Sans Fallback" charset="0"/>
              </a:rPr>
              <a:t>fb</a:t>
            </a:r>
            <a:r>
              <a:rPr lang="en-US" sz="1000" dirty="0">
                <a:solidFill>
                  <a:srgbClr val="000000"/>
                </a:solidFill>
                <a:latin typeface="Courier New" pitchFamily="49" charset="0"/>
                <a:ea typeface="Droid Sans Fallback" charset="0"/>
                <a:cs typeface="Droid Sans Fallback" charset="0"/>
              </a:rPr>
              <a:t>, </a:t>
            </a:r>
            <a:r>
              <a:rPr lang="en-US" sz="1000" dirty="0" err="1">
                <a:solidFill>
                  <a:srgbClr val="000000"/>
                </a:solidFill>
                <a:latin typeface="Courier New" pitchFamily="49" charset="0"/>
                <a:ea typeface="Droid Sans Fallback" charset="0"/>
                <a:cs typeface="Droid Sans Fallback" charset="0"/>
              </a:rPr>
              <a:t>sb</a:t>
            </a:r>
            <a:r>
              <a:rPr lang="en-US" sz="1000" dirty="0">
                <a:solidFill>
                  <a:srgbClr val="000000"/>
                </a:solidFill>
                <a:latin typeface="Courier New" pitchFamily="49" charset="0"/>
                <a:ea typeface="Droid Sans Fallback" charset="0"/>
                <a:cs typeface="Droid Sans Fallback" charset="0"/>
              </a:rPr>
              <a:t>;</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dirty="0">
                <a:solidFill>
                  <a:srgbClr val="000000"/>
                </a:solidFill>
                <a:latin typeface="Courier New" pitchFamily="49" charset="0"/>
                <a:ea typeface="Droid Sans Fallback" charset="0"/>
                <a:cs typeface="Droid Sans Fallback" charset="0"/>
              </a:rPr>
              <a:t>   </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dirty="0">
                <a:solidFill>
                  <a:srgbClr val="000000"/>
                </a:solidFill>
                <a:latin typeface="Courier New" pitchFamily="49" charset="0"/>
                <a:ea typeface="Droid Sans Fallback" charset="0"/>
                <a:cs typeface="Droid Sans Fallback" charset="0"/>
              </a:rPr>
              <a:t>   while( ++pc &lt; (</a:t>
            </a:r>
            <a:r>
              <a:rPr lang="en-US" sz="1000" dirty="0" err="1">
                <a:solidFill>
                  <a:srgbClr val="000000"/>
                </a:solidFill>
                <a:latin typeface="Courier New" pitchFamily="49" charset="0"/>
                <a:ea typeface="Droid Sans Fallback" charset="0"/>
                <a:cs typeface="Droid Sans Fallback" charset="0"/>
              </a:rPr>
              <a:t>num_bytes</a:t>
            </a:r>
            <a:r>
              <a:rPr lang="en-US" sz="1000" dirty="0">
                <a:solidFill>
                  <a:srgbClr val="000000"/>
                </a:solidFill>
                <a:latin typeface="Courier New" pitchFamily="49" charset="0"/>
                <a:ea typeface="Droid Sans Fallback" charset="0"/>
                <a:cs typeface="Droid Sans Fallback" charset="0"/>
              </a:rPr>
              <a:t> / 2) ) {</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dirty="0">
                <a:solidFill>
                  <a:srgbClr val="000000"/>
                </a:solidFill>
                <a:latin typeface="Courier New" pitchFamily="49" charset="0"/>
                <a:ea typeface="Droid Sans Fallback" charset="0"/>
                <a:cs typeface="Droid Sans Fallback" charset="0"/>
              </a:rPr>
              <a:t>      </a:t>
            </a:r>
            <a:r>
              <a:rPr lang="en-US" sz="1000" dirty="0" err="1">
                <a:solidFill>
                  <a:srgbClr val="000000"/>
                </a:solidFill>
                <a:latin typeface="Courier New" pitchFamily="49" charset="0"/>
                <a:ea typeface="Droid Sans Fallback" charset="0"/>
                <a:cs typeface="Droid Sans Fallback" charset="0"/>
              </a:rPr>
              <a:t>fb</a:t>
            </a:r>
            <a:r>
              <a:rPr lang="en-US" sz="1000" dirty="0">
                <a:solidFill>
                  <a:srgbClr val="000000"/>
                </a:solidFill>
                <a:latin typeface="Courier New" pitchFamily="49" charset="0"/>
                <a:ea typeface="Droid Sans Fallback" charset="0"/>
                <a:cs typeface="Droid Sans Fallback" charset="0"/>
              </a:rPr>
              <a:t> = program[pc].</a:t>
            </a:r>
            <a:r>
              <a:rPr lang="en-US" sz="1000" dirty="0" err="1">
                <a:solidFill>
                  <a:srgbClr val="000000"/>
                </a:solidFill>
                <a:latin typeface="Courier New" pitchFamily="49" charset="0"/>
                <a:ea typeface="Droid Sans Fallback" charset="0"/>
                <a:cs typeface="Droid Sans Fallback" charset="0"/>
              </a:rPr>
              <a:t>first_byte</a:t>
            </a:r>
            <a:r>
              <a:rPr lang="en-US" sz="1000" dirty="0">
                <a:solidFill>
                  <a:srgbClr val="000000"/>
                </a:solidFill>
                <a:latin typeface="Courier New" pitchFamily="49" charset="0"/>
                <a:ea typeface="Droid Sans Fallback" charset="0"/>
                <a:cs typeface="Droid Sans Fallback" charset="0"/>
              </a:rPr>
              <a:t>;</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dirty="0">
                <a:solidFill>
                  <a:srgbClr val="000000"/>
                </a:solidFill>
                <a:latin typeface="Courier New" pitchFamily="49" charset="0"/>
                <a:ea typeface="Droid Sans Fallback" charset="0"/>
                <a:cs typeface="Droid Sans Fallback" charset="0"/>
              </a:rPr>
              <a:t>      </a:t>
            </a:r>
            <a:r>
              <a:rPr lang="en-US" sz="1000" dirty="0" err="1">
                <a:solidFill>
                  <a:srgbClr val="000000"/>
                </a:solidFill>
                <a:latin typeface="Courier New" pitchFamily="49" charset="0"/>
                <a:ea typeface="Droid Sans Fallback" charset="0"/>
                <a:cs typeface="Droid Sans Fallback" charset="0"/>
              </a:rPr>
              <a:t>sb</a:t>
            </a:r>
            <a:r>
              <a:rPr lang="en-US" sz="1000" dirty="0">
                <a:solidFill>
                  <a:srgbClr val="000000"/>
                </a:solidFill>
                <a:latin typeface="Courier New" pitchFamily="49" charset="0"/>
                <a:ea typeface="Droid Sans Fallback" charset="0"/>
                <a:cs typeface="Droid Sans Fallback" charset="0"/>
              </a:rPr>
              <a:t> = program[pc].</a:t>
            </a:r>
            <a:r>
              <a:rPr lang="en-US" sz="1000" dirty="0" err="1">
                <a:solidFill>
                  <a:srgbClr val="000000"/>
                </a:solidFill>
                <a:latin typeface="Courier New" pitchFamily="49" charset="0"/>
                <a:ea typeface="Droid Sans Fallback" charset="0"/>
                <a:cs typeface="Droid Sans Fallback" charset="0"/>
              </a:rPr>
              <a:t>second_byte</a:t>
            </a:r>
            <a:r>
              <a:rPr lang="en-US" sz="1000" dirty="0">
                <a:solidFill>
                  <a:srgbClr val="000000"/>
                </a:solidFill>
                <a:latin typeface="Courier New" pitchFamily="49" charset="0"/>
                <a:ea typeface="Droid Sans Fallback" charset="0"/>
                <a:cs typeface="Droid Sans Fallback" charset="0"/>
              </a:rPr>
              <a:t>;</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dirty="0">
                <a:solidFill>
                  <a:srgbClr val="000000"/>
                </a:solidFill>
                <a:latin typeface="Courier New" pitchFamily="49" charset="0"/>
                <a:ea typeface="Droid Sans Fallback" charset="0"/>
                <a:cs typeface="Droid Sans Fallback" charset="0"/>
              </a:rPr>
              <a:t>      switch( </a:t>
            </a:r>
            <a:r>
              <a:rPr lang="en-US" sz="1000" dirty="0" err="1">
                <a:solidFill>
                  <a:srgbClr val="000000"/>
                </a:solidFill>
                <a:latin typeface="Courier New" pitchFamily="49" charset="0"/>
                <a:ea typeface="Droid Sans Fallback" charset="0"/>
                <a:cs typeface="Droid Sans Fallback" charset="0"/>
              </a:rPr>
              <a:t>fb</a:t>
            </a:r>
            <a:r>
              <a:rPr lang="en-US" sz="1000" dirty="0">
                <a:solidFill>
                  <a:srgbClr val="000000"/>
                </a:solidFill>
                <a:latin typeface="Courier New" pitchFamily="49" charset="0"/>
                <a:ea typeface="Droid Sans Fallback" charset="0"/>
                <a:cs typeface="Droid Sans Fallback" charset="0"/>
              </a:rPr>
              <a:t> &gt;&gt; 4 ) {</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dirty="0">
                <a:solidFill>
                  <a:srgbClr val="000000"/>
                </a:solidFill>
                <a:latin typeface="Courier New" pitchFamily="49" charset="0"/>
                <a:ea typeface="Droid Sans Fallback" charset="0"/>
                <a:cs typeface="Droid Sans Fallback" charset="0"/>
              </a:rPr>
              <a:t>         case 0: </a:t>
            </a:r>
            <a:r>
              <a:rPr lang="en-US" sz="1000" dirty="0" err="1">
                <a:solidFill>
                  <a:srgbClr val="000000"/>
                </a:solidFill>
                <a:latin typeface="Courier New" pitchFamily="49" charset="0"/>
                <a:ea typeface="Droid Sans Fallback" charset="0"/>
                <a:cs typeface="Droid Sans Fallback" charset="0"/>
              </a:rPr>
              <a:t>reg</a:t>
            </a:r>
            <a:r>
              <a:rPr lang="en-US" sz="1000" dirty="0">
                <a:solidFill>
                  <a:srgbClr val="000000"/>
                </a:solidFill>
                <a:latin typeface="Courier New" pitchFamily="49" charset="0"/>
                <a:ea typeface="Droid Sans Fallback" charset="0"/>
                <a:cs typeface="Droid Sans Fallback" charset="0"/>
              </a:rPr>
              <a:t>[</a:t>
            </a:r>
            <a:r>
              <a:rPr lang="en-US" sz="1000" dirty="0" err="1">
                <a:solidFill>
                  <a:srgbClr val="000000"/>
                </a:solidFill>
                <a:latin typeface="Courier New" pitchFamily="49" charset="0"/>
                <a:ea typeface="Droid Sans Fallback" charset="0"/>
                <a:cs typeface="Droid Sans Fallback" charset="0"/>
              </a:rPr>
              <a:t>fb</a:t>
            </a:r>
            <a:r>
              <a:rPr lang="en-US" sz="1000" dirty="0">
                <a:solidFill>
                  <a:srgbClr val="000000"/>
                </a:solidFill>
                <a:latin typeface="Courier New" pitchFamily="49" charset="0"/>
                <a:ea typeface="Droid Sans Fallback" charset="0"/>
                <a:cs typeface="Droid Sans Fallback" charset="0"/>
              </a:rPr>
              <a:t> &amp; 0x0f] = memory[</a:t>
            </a:r>
            <a:r>
              <a:rPr lang="en-US" sz="1000" dirty="0" err="1">
                <a:solidFill>
                  <a:srgbClr val="000000"/>
                </a:solidFill>
                <a:latin typeface="Courier New" pitchFamily="49" charset="0"/>
                <a:ea typeface="Droid Sans Fallback" charset="0"/>
                <a:cs typeface="Droid Sans Fallback" charset="0"/>
              </a:rPr>
              <a:t>sb</a:t>
            </a:r>
            <a:r>
              <a:rPr lang="en-US" sz="1000" dirty="0">
                <a:solidFill>
                  <a:srgbClr val="000000"/>
                </a:solidFill>
                <a:latin typeface="Courier New" pitchFamily="49" charset="0"/>
                <a:ea typeface="Droid Sans Fallback" charset="0"/>
                <a:cs typeface="Droid Sans Fallback" charset="0"/>
              </a:rPr>
              <a:t>]; break;</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dirty="0">
                <a:solidFill>
                  <a:srgbClr val="000000"/>
                </a:solidFill>
                <a:latin typeface="Courier New" pitchFamily="49" charset="0"/>
                <a:ea typeface="Droid Sans Fallback" charset="0"/>
                <a:cs typeface="Droid Sans Fallback" charset="0"/>
              </a:rPr>
              <a:t>         case 1: memory[</a:t>
            </a:r>
            <a:r>
              <a:rPr lang="en-US" sz="1000" dirty="0" err="1">
                <a:solidFill>
                  <a:srgbClr val="000000"/>
                </a:solidFill>
                <a:latin typeface="Courier New" pitchFamily="49" charset="0"/>
                <a:ea typeface="Droid Sans Fallback" charset="0"/>
                <a:cs typeface="Droid Sans Fallback" charset="0"/>
              </a:rPr>
              <a:t>sb</a:t>
            </a:r>
            <a:r>
              <a:rPr lang="en-US" sz="1000" dirty="0">
                <a:solidFill>
                  <a:srgbClr val="000000"/>
                </a:solidFill>
                <a:latin typeface="Courier New" pitchFamily="49" charset="0"/>
                <a:ea typeface="Droid Sans Fallback" charset="0"/>
                <a:cs typeface="Droid Sans Fallback" charset="0"/>
              </a:rPr>
              <a:t>] = </a:t>
            </a:r>
            <a:r>
              <a:rPr lang="en-US" sz="1000" dirty="0" err="1">
                <a:solidFill>
                  <a:srgbClr val="000000"/>
                </a:solidFill>
                <a:latin typeface="Courier New" pitchFamily="49" charset="0"/>
                <a:ea typeface="Droid Sans Fallback" charset="0"/>
                <a:cs typeface="Droid Sans Fallback" charset="0"/>
              </a:rPr>
              <a:t>reg</a:t>
            </a:r>
            <a:r>
              <a:rPr lang="en-US" sz="1000" dirty="0">
                <a:solidFill>
                  <a:srgbClr val="000000"/>
                </a:solidFill>
                <a:latin typeface="Courier New" pitchFamily="49" charset="0"/>
                <a:ea typeface="Droid Sans Fallback" charset="0"/>
                <a:cs typeface="Droid Sans Fallback" charset="0"/>
              </a:rPr>
              <a:t>[</a:t>
            </a:r>
            <a:r>
              <a:rPr lang="en-US" sz="1000" dirty="0" err="1">
                <a:solidFill>
                  <a:srgbClr val="000000"/>
                </a:solidFill>
                <a:latin typeface="Courier New" pitchFamily="49" charset="0"/>
                <a:ea typeface="Droid Sans Fallback" charset="0"/>
                <a:cs typeface="Droid Sans Fallback" charset="0"/>
              </a:rPr>
              <a:t>fb</a:t>
            </a:r>
            <a:r>
              <a:rPr lang="en-US" sz="1000" dirty="0">
                <a:solidFill>
                  <a:srgbClr val="000000"/>
                </a:solidFill>
                <a:latin typeface="Courier New" pitchFamily="49" charset="0"/>
                <a:ea typeface="Droid Sans Fallback" charset="0"/>
                <a:cs typeface="Droid Sans Fallback" charset="0"/>
              </a:rPr>
              <a:t> &amp; 0x0f]; break;</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dirty="0">
                <a:solidFill>
                  <a:srgbClr val="000000"/>
                </a:solidFill>
                <a:latin typeface="Courier New" pitchFamily="49" charset="0"/>
                <a:ea typeface="Droid Sans Fallback" charset="0"/>
                <a:cs typeface="Droid Sans Fallback" charset="0"/>
              </a:rPr>
              <a:t>         case 2: memory[</a:t>
            </a:r>
            <a:r>
              <a:rPr lang="en-US" sz="1000" dirty="0" err="1">
                <a:solidFill>
                  <a:srgbClr val="000000"/>
                </a:solidFill>
                <a:latin typeface="Courier New" pitchFamily="49" charset="0"/>
                <a:ea typeface="Droid Sans Fallback" charset="0"/>
                <a:cs typeface="Droid Sans Fallback" charset="0"/>
              </a:rPr>
              <a:t>reg</a:t>
            </a:r>
            <a:r>
              <a:rPr lang="en-US" sz="1000" dirty="0">
                <a:solidFill>
                  <a:srgbClr val="000000"/>
                </a:solidFill>
                <a:latin typeface="Courier New" pitchFamily="49" charset="0"/>
                <a:ea typeface="Droid Sans Fallback" charset="0"/>
                <a:cs typeface="Droid Sans Fallback" charset="0"/>
              </a:rPr>
              <a:t>[</a:t>
            </a:r>
            <a:r>
              <a:rPr lang="en-US" sz="1000" dirty="0" err="1">
                <a:solidFill>
                  <a:srgbClr val="000000"/>
                </a:solidFill>
                <a:latin typeface="Courier New" pitchFamily="49" charset="0"/>
                <a:ea typeface="Droid Sans Fallback" charset="0"/>
                <a:cs typeface="Droid Sans Fallback" charset="0"/>
              </a:rPr>
              <a:t>fb</a:t>
            </a:r>
            <a:r>
              <a:rPr lang="en-US" sz="1000" dirty="0">
                <a:solidFill>
                  <a:srgbClr val="000000"/>
                </a:solidFill>
                <a:latin typeface="Courier New" pitchFamily="49" charset="0"/>
                <a:ea typeface="Droid Sans Fallback" charset="0"/>
                <a:cs typeface="Droid Sans Fallback" charset="0"/>
              </a:rPr>
              <a:t> &amp; 0x0f]] = </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dirty="0">
                <a:solidFill>
                  <a:srgbClr val="000000"/>
                </a:solidFill>
                <a:latin typeface="Courier New" pitchFamily="49" charset="0"/>
                <a:ea typeface="Droid Sans Fallback" charset="0"/>
                <a:cs typeface="Droid Sans Fallback" charset="0"/>
              </a:rPr>
              <a:t>                 </a:t>
            </a:r>
            <a:r>
              <a:rPr lang="en-US" sz="1000" dirty="0" err="1">
                <a:solidFill>
                  <a:srgbClr val="000000"/>
                </a:solidFill>
                <a:latin typeface="Courier New" pitchFamily="49" charset="0"/>
                <a:ea typeface="Droid Sans Fallback" charset="0"/>
                <a:cs typeface="Droid Sans Fallback" charset="0"/>
              </a:rPr>
              <a:t>reg</a:t>
            </a:r>
            <a:r>
              <a:rPr lang="en-US" sz="1000" dirty="0">
                <a:solidFill>
                  <a:srgbClr val="000000"/>
                </a:solidFill>
                <a:latin typeface="Courier New" pitchFamily="49" charset="0"/>
                <a:ea typeface="Droid Sans Fallback" charset="0"/>
                <a:cs typeface="Droid Sans Fallback" charset="0"/>
              </a:rPr>
              <a:t>[</a:t>
            </a:r>
            <a:r>
              <a:rPr lang="en-US" sz="1000" dirty="0" err="1">
                <a:solidFill>
                  <a:srgbClr val="000000"/>
                </a:solidFill>
                <a:latin typeface="Courier New" pitchFamily="49" charset="0"/>
                <a:ea typeface="Droid Sans Fallback" charset="0"/>
                <a:cs typeface="Droid Sans Fallback" charset="0"/>
              </a:rPr>
              <a:t>sb</a:t>
            </a:r>
            <a:r>
              <a:rPr lang="en-US" sz="1000" dirty="0">
                <a:solidFill>
                  <a:srgbClr val="000000"/>
                </a:solidFill>
                <a:latin typeface="Courier New" pitchFamily="49" charset="0"/>
                <a:ea typeface="Droid Sans Fallback" charset="0"/>
                <a:cs typeface="Droid Sans Fallback" charset="0"/>
              </a:rPr>
              <a:t> &gt;&gt; 4];  break;</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dirty="0">
                <a:solidFill>
                  <a:srgbClr val="000000"/>
                </a:solidFill>
                <a:latin typeface="Courier New" pitchFamily="49" charset="0"/>
                <a:ea typeface="Droid Sans Fallback" charset="0"/>
                <a:cs typeface="Droid Sans Fallback" charset="0"/>
              </a:rPr>
              <a:t>         case 3: </a:t>
            </a:r>
            <a:r>
              <a:rPr lang="en-US" sz="1000" dirty="0" err="1">
                <a:solidFill>
                  <a:srgbClr val="000000"/>
                </a:solidFill>
                <a:latin typeface="Courier New" pitchFamily="49" charset="0"/>
                <a:ea typeface="Droid Sans Fallback" charset="0"/>
                <a:cs typeface="Droid Sans Fallback" charset="0"/>
              </a:rPr>
              <a:t>reg</a:t>
            </a:r>
            <a:r>
              <a:rPr lang="en-US" sz="1000" dirty="0">
                <a:solidFill>
                  <a:srgbClr val="000000"/>
                </a:solidFill>
                <a:latin typeface="Courier New" pitchFamily="49" charset="0"/>
                <a:ea typeface="Droid Sans Fallback" charset="0"/>
                <a:cs typeface="Droid Sans Fallback" charset="0"/>
              </a:rPr>
              <a:t>[</a:t>
            </a:r>
            <a:r>
              <a:rPr lang="en-US" sz="1000" dirty="0" err="1">
                <a:solidFill>
                  <a:srgbClr val="000000"/>
                </a:solidFill>
                <a:latin typeface="Courier New" pitchFamily="49" charset="0"/>
                <a:ea typeface="Droid Sans Fallback" charset="0"/>
                <a:cs typeface="Droid Sans Fallback" charset="0"/>
              </a:rPr>
              <a:t>fb</a:t>
            </a:r>
            <a:r>
              <a:rPr lang="en-US" sz="1000" dirty="0">
                <a:solidFill>
                  <a:srgbClr val="000000"/>
                </a:solidFill>
                <a:latin typeface="Courier New" pitchFamily="49" charset="0"/>
                <a:ea typeface="Droid Sans Fallback" charset="0"/>
                <a:cs typeface="Droid Sans Fallback" charset="0"/>
              </a:rPr>
              <a:t> &amp; 0x0f] = </a:t>
            </a:r>
            <a:r>
              <a:rPr lang="en-US" sz="1000" dirty="0" err="1">
                <a:solidFill>
                  <a:srgbClr val="000000"/>
                </a:solidFill>
                <a:latin typeface="Courier New" pitchFamily="49" charset="0"/>
                <a:ea typeface="Droid Sans Fallback" charset="0"/>
                <a:cs typeface="Droid Sans Fallback" charset="0"/>
              </a:rPr>
              <a:t>sb</a:t>
            </a:r>
            <a:r>
              <a:rPr lang="en-US" sz="1000" dirty="0">
                <a:solidFill>
                  <a:srgbClr val="000000"/>
                </a:solidFill>
                <a:latin typeface="Courier New" pitchFamily="49" charset="0"/>
                <a:ea typeface="Droid Sans Fallback" charset="0"/>
                <a:cs typeface="Droid Sans Fallback" charset="0"/>
              </a:rPr>
              <a:t>; break;</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dirty="0">
                <a:solidFill>
                  <a:srgbClr val="000000"/>
                </a:solidFill>
                <a:latin typeface="Courier New" pitchFamily="49" charset="0"/>
                <a:ea typeface="Droid Sans Fallback" charset="0"/>
                <a:cs typeface="Droid Sans Fallback" charset="0"/>
              </a:rPr>
              <a:t>         case 4: </a:t>
            </a:r>
            <a:r>
              <a:rPr lang="en-US" sz="1000" dirty="0" err="1">
                <a:solidFill>
                  <a:srgbClr val="000000"/>
                </a:solidFill>
                <a:latin typeface="Courier New" pitchFamily="49" charset="0"/>
                <a:ea typeface="Droid Sans Fallback" charset="0"/>
                <a:cs typeface="Droid Sans Fallback" charset="0"/>
              </a:rPr>
              <a:t>reg</a:t>
            </a:r>
            <a:r>
              <a:rPr lang="en-US" sz="1000" dirty="0">
                <a:solidFill>
                  <a:srgbClr val="000000"/>
                </a:solidFill>
                <a:latin typeface="Courier New" pitchFamily="49" charset="0"/>
                <a:ea typeface="Droid Sans Fallback" charset="0"/>
                <a:cs typeface="Droid Sans Fallback" charset="0"/>
              </a:rPr>
              <a:t>[</a:t>
            </a:r>
            <a:r>
              <a:rPr lang="en-US" sz="1000" dirty="0" err="1">
                <a:solidFill>
                  <a:srgbClr val="000000"/>
                </a:solidFill>
                <a:latin typeface="Courier New" pitchFamily="49" charset="0"/>
                <a:ea typeface="Droid Sans Fallback" charset="0"/>
                <a:cs typeface="Droid Sans Fallback" charset="0"/>
              </a:rPr>
              <a:t>fb</a:t>
            </a:r>
            <a:r>
              <a:rPr lang="en-US" sz="1000" dirty="0">
                <a:solidFill>
                  <a:srgbClr val="000000"/>
                </a:solidFill>
                <a:latin typeface="Courier New" pitchFamily="49" charset="0"/>
                <a:ea typeface="Droid Sans Fallback" charset="0"/>
                <a:cs typeface="Droid Sans Fallback" charset="0"/>
              </a:rPr>
              <a:t> &amp; 0x0f] += </a:t>
            </a:r>
            <a:r>
              <a:rPr lang="en-US" sz="1000" dirty="0" err="1">
                <a:solidFill>
                  <a:srgbClr val="000000"/>
                </a:solidFill>
                <a:latin typeface="Courier New" pitchFamily="49" charset="0"/>
                <a:ea typeface="Droid Sans Fallback" charset="0"/>
                <a:cs typeface="Droid Sans Fallback" charset="0"/>
              </a:rPr>
              <a:t>reg</a:t>
            </a:r>
            <a:r>
              <a:rPr lang="en-US" sz="1000" dirty="0">
                <a:solidFill>
                  <a:srgbClr val="000000"/>
                </a:solidFill>
                <a:latin typeface="Courier New" pitchFamily="49" charset="0"/>
                <a:ea typeface="Droid Sans Fallback" charset="0"/>
                <a:cs typeface="Droid Sans Fallback" charset="0"/>
              </a:rPr>
              <a:t>[</a:t>
            </a:r>
            <a:r>
              <a:rPr lang="en-US" sz="1000" dirty="0" err="1">
                <a:solidFill>
                  <a:srgbClr val="000000"/>
                </a:solidFill>
                <a:latin typeface="Courier New" pitchFamily="49" charset="0"/>
                <a:ea typeface="Droid Sans Fallback" charset="0"/>
                <a:cs typeface="Droid Sans Fallback" charset="0"/>
              </a:rPr>
              <a:t>sb</a:t>
            </a:r>
            <a:r>
              <a:rPr lang="en-US" sz="1000" dirty="0">
                <a:solidFill>
                  <a:srgbClr val="000000"/>
                </a:solidFill>
                <a:latin typeface="Courier New" pitchFamily="49" charset="0"/>
                <a:ea typeface="Droid Sans Fallback" charset="0"/>
                <a:cs typeface="Droid Sans Fallback" charset="0"/>
              </a:rPr>
              <a:t> &gt;&gt; 4]; break;</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dirty="0">
                <a:solidFill>
                  <a:srgbClr val="000000"/>
                </a:solidFill>
                <a:latin typeface="Courier New" pitchFamily="49" charset="0"/>
                <a:ea typeface="Droid Sans Fallback" charset="0"/>
                <a:cs typeface="Droid Sans Fallback" charset="0"/>
              </a:rPr>
              <a:t>         case 5: </a:t>
            </a:r>
            <a:r>
              <a:rPr lang="en-US" sz="1000" dirty="0" err="1">
                <a:solidFill>
                  <a:srgbClr val="000000"/>
                </a:solidFill>
                <a:latin typeface="Courier New" pitchFamily="49" charset="0"/>
                <a:ea typeface="Droid Sans Fallback" charset="0"/>
                <a:cs typeface="Droid Sans Fallback" charset="0"/>
              </a:rPr>
              <a:t>reg</a:t>
            </a:r>
            <a:r>
              <a:rPr lang="en-US" sz="1000" dirty="0">
                <a:solidFill>
                  <a:srgbClr val="000000"/>
                </a:solidFill>
                <a:latin typeface="Courier New" pitchFamily="49" charset="0"/>
                <a:ea typeface="Droid Sans Fallback" charset="0"/>
                <a:cs typeface="Droid Sans Fallback" charset="0"/>
              </a:rPr>
              <a:t>[</a:t>
            </a:r>
            <a:r>
              <a:rPr lang="en-US" sz="1000" dirty="0" err="1">
                <a:solidFill>
                  <a:srgbClr val="000000"/>
                </a:solidFill>
                <a:latin typeface="Courier New" pitchFamily="49" charset="0"/>
                <a:ea typeface="Droid Sans Fallback" charset="0"/>
                <a:cs typeface="Droid Sans Fallback" charset="0"/>
              </a:rPr>
              <a:t>fb</a:t>
            </a:r>
            <a:r>
              <a:rPr lang="en-US" sz="1000" dirty="0">
                <a:solidFill>
                  <a:srgbClr val="000000"/>
                </a:solidFill>
                <a:latin typeface="Courier New" pitchFamily="49" charset="0"/>
                <a:ea typeface="Droid Sans Fallback" charset="0"/>
                <a:cs typeface="Droid Sans Fallback" charset="0"/>
              </a:rPr>
              <a:t> &amp; 0x0f] -= </a:t>
            </a:r>
            <a:r>
              <a:rPr lang="en-US" sz="1000" dirty="0" err="1">
                <a:solidFill>
                  <a:srgbClr val="000000"/>
                </a:solidFill>
                <a:latin typeface="Courier New" pitchFamily="49" charset="0"/>
                <a:ea typeface="Droid Sans Fallback" charset="0"/>
                <a:cs typeface="Droid Sans Fallback" charset="0"/>
              </a:rPr>
              <a:t>reg</a:t>
            </a:r>
            <a:r>
              <a:rPr lang="en-US" sz="1000" dirty="0">
                <a:solidFill>
                  <a:srgbClr val="000000"/>
                </a:solidFill>
                <a:latin typeface="Courier New" pitchFamily="49" charset="0"/>
                <a:ea typeface="Droid Sans Fallback" charset="0"/>
                <a:cs typeface="Droid Sans Fallback" charset="0"/>
              </a:rPr>
              <a:t>[</a:t>
            </a:r>
            <a:r>
              <a:rPr lang="en-US" sz="1000" dirty="0" err="1">
                <a:solidFill>
                  <a:srgbClr val="000000"/>
                </a:solidFill>
                <a:latin typeface="Courier New" pitchFamily="49" charset="0"/>
                <a:ea typeface="Droid Sans Fallback" charset="0"/>
                <a:cs typeface="Droid Sans Fallback" charset="0"/>
              </a:rPr>
              <a:t>sb</a:t>
            </a:r>
            <a:r>
              <a:rPr lang="en-US" sz="1000" dirty="0">
                <a:solidFill>
                  <a:srgbClr val="000000"/>
                </a:solidFill>
                <a:latin typeface="Courier New" pitchFamily="49" charset="0"/>
                <a:ea typeface="Droid Sans Fallback" charset="0"/>
                <a:cs typeface="Droid Sans Fallback" charset="0"/>
              </a:rPr>
              <a:t> &gt;&gt; 4]; break;</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dirty="0">
                <a:solidFill>
                  <a:srgbClr val="000000"/>
                </a:solidFill>
                <a:latin typeface="Courier New" pitchFamily="49" charset="0"/>
                <a:ea typeface="Droid Sans Fallback" charset="0"/>
                <a:cs typeface="Droid Sans Fallback" charset="0"/>
              </a:rPr>
              <a:t>         case 6: pc += </a:t>
            </a:r>
            <a:r>
              <a:rPr lang="en-US" sz="1000" dirty="0" err="1">
                <a:solidFill>
                  <a:srgbClr val="000000"/>
                </a:solidFill>
                <a:latin typeface="Courier New" pitchFamily="49" charset="0"/>
                <a:ea typeface="Droid Sans Fallback" charset="0"/>
                <a:cs typeface="Droid Sans Fallback" charset="0"/>
              </a:rPr>
              <a:t>sb</a:t>
            </a:r>
            <a:r>
              <a:rPr lang="en-US" sz="1000" dirty="0">
                <a:solidFill>
                  <a:srgbClr val="000000"/>
                </a:solidFill>
                <a:latin typeface="Courier New" pitchFamily="49" charset="0"/>
                <a:ea typeface="Droid Sans Fallback" charset="0"/>
                <a:cs typeface="Droid Sans Fallback" charset="0"/>
              </a:rPr>
              <a:t>; break;</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dirty="0">
                <a:solidFill>
                  <a:srgbClr val="000000"/>
                </a:solidFill>
                <a:latin typeface="Courier New" pitchFamily="49" charset="0"/>
                <a:ea typeface="Droid Sans Fallback" charset="0"/>
                <a:cs typeface="Droid Sans Fallback" charset="0"/>
              </a:rPr>
              <a:t>         default: return –1;</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dirty="0">
                <a:solidFill>
                  <a:srgbClr val="000000"/>
                </a:solidFill>
                <a:latin typeface="Courier New" pitchFamily="49" charset="0"/>
                <a:ea typeface="Droid Sans Fallback" charset="0"/>
                <a:cs typeface="Droid Sans Fallback" charset="0"/>
              </a:rPr>
              <a:t>      </a:t>
            </a:r>
          </a:p>
          <a:p>
            <a:pPr>
              <a:spcBef>
                <a:spcPts val="6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000" dirty="0">
              <a:solidFill>
                <a:srgbClr val="000000"/>
              </a:solidFill>
              <a:latin typeface="Courier New" pitchFamily="49" charset="0"/>
              <a:ea typeface="Droid Sans Fallback" charset="0"/>
              <a:cs typeface="Droid Sans Fallback" charset="0"/>
            </a:endParaRPr>
          </a:p>
        </p:txBody>
      </p:sp>
      <p:sp>
        <p:nvSpPr>
          <p:cNvPr id="36867" name="Text Box 3"/>
          <p:cNvSpPr txBox="1">
            <a:spLocks noChangeArrowheads="1"/>
          </p:cNvSpPr>
          <p:nvPr/>
        </p:nvSpPr>
        <p:spPr bwMode="auto">
          <a:xfrm>
            <a:off x="4660900" y="1600200"/>
            <a:ext cx="4251325" cy="4341813"/>
          </a:xfrm>
          <a:prstGeom prst="rect">
            <a:avLst/>
          </a:prstGeom>
          <a:noFill/>
          <a:ln w="9360" cap="sq">
            <a:solidFill>
              <a:srgbClr val="000000"/>
            </a:solidFill>
            <a:miter lim="800000"/>
            <a:headEnd/>
            <a:tailEnd/>
          </a:ln>
          <a:effectLst/>
        </p:spPr>
        <p:txBody>
          <a:bodyPr lIns="45720" tIns="0" rIns="9000" bIns="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a:solidFill>
                  <a:srgbClr val="000000"/>
                </a:solidFill>
                <a:latin typeface="Courier New" pitchFamily="49" charset="0"/>
                <a:ea typeface="Droid Sans Fallback" charset="0"/>
                <a:cs typeface="Droid Sans Fallback" charset="0"/>
              </a:rPr>
              <a:t>}</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a:solidFill>
                  <a:srgbClr val="000000"/>
                </a:solidFill>
                <a:latin typeface="Courier New" pitchFamily="49" charset="0"/>
                <a:ea typeface="Droid Sans Fallback" charset="0"/>
                <a:cs typeface="Droid Sans Fallback" charset="0"/>
              </a:rPr>
              <a:t>   }</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a:solidFill>
                  <a:srgbClr val="000000"/>
                </a:solidFill>
                <a:latin typeface="Courier New" pitchFamily="49" charset="0"/>
                <a:ea typeface="Droid Sans Fallback" charset="0"/>
                <a:cs typeface="Droid Sans Fallback" charset="0"/>
              </a:rPr>
              <a:t>   return 0;</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a:solidFill>
                  <a:srgbClr val="000000"/>
                </a:solidFill>
                <a:latin typeface="Courier New" pitchFamily="49" charset="0"/>
                <a:ea typeface="Droid Sans Fallback" charset="0"/>
                <a:cs typeface="Droid Sans Fallback" charset="0"/>
              </a:rPr>
              <a:t>}</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000">
              <a:solidFill>
                <a:srgbClr val="000000"/>
              </a:solidFill>
              <a:latin typeface="Courier New" pitchFamily="49" charset="0"/>
              <a:ea typeface="Droid Sans Fallback" charset="0"/>
              <a:cs typeface="Droid Sans Fallback" charset="0"/>
            </a:endParaRPr>
          </a:p>
          <a:p>
            <a:pPr algn="just">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a:solidFill>
                  <a:srgbClr val="000000"/>
                </a:solidFill>
                <a:latin typeface="Courier New" pitchFamily="49" charset="0"/>
                <a:ea typeface="Droid Sans Fallback" charset="0"/>
                <a:cs typeface="Droid Sans Fallback" charset="0"/>
              </a:rPr>
              <a:t>int main(int argc, char *argv[]) {</a:t>
            </a:r>
          </a:p>
          <a:p>
            <a:pPr algn="just">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000">
              <a:solidFill>
                <a:srgbClr val="000000"/>
              </a:solidFill>
              <a:latin typeface="Courier New" pitchFamily="49" charset="0"/>
              <a:ea typeface="Droid Sans Fallback" charset="0"/>
              <a:cs typeface="Droid Sans Fallback" charset="0"/>
            </a:endParaRPr>
          </a:p>
          <a:p>
            <a:pPr algn="just">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a:solidFill>
                  <a:srgbClr val="000000"/>
                </a:solidFill>
                <a:latin typeface="Courier New" pitchFamily="49" charset="0"/>
                <a:ea typeface="Droid Sans Fallback" charset="0"/>
                <a:cs typeface="Droid Sans Fallback" charset="0"/>
              </a:rPr>
              <a:t>   FILE* ifs;</a:t>
            </a:r>
          </a:p>
          <a:p>
            <a:pPr algn="just">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000">
              <a:solidFill>
                <a:srgbClr val="000000"/>
              </a:solidFill>
              <a:latin typeface="Courier New" pitchFamily="49" charset="0"/>
              <a:ea typeface="Droid Sans Fallback" charset="0"/>
              <a:cs typeface="Droid Sans Fallback" charset="0"/>
            </a:endParaRPr>
          </a:p>
          <a:p>
            <a:pPr algn="just">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a:solidFill>
                  <a:srgbClr val="000000"/>
                </a:solidFill>
                <a:latin typeface="Courier New" pitchFamily="49" charset="0"/>
                <a:ea typeface="Droid Sans Fallback" charset="0"/>
                <a:cs typeface="Droid Sans Fallback" charset="0"/>
              </a:rPr>
              <a:t>   If( argc != 2 || </a:t>
            </a:r>
          </a:p>
          <a:p>
            <a:pPr algn="just">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a:solidFill>
                  <a:srgbClr val="000000"/>
                </a:solidFill>
                <a:latin typeface="Courier New" pitchFamily="49" charset="0"/>
                <a:ea typeface="Droid Sans Fallback" charset="0"/>
                <a:cs typeface="Droid Sans Fallback" charset="0"/>
              </a:rPr>
              <a:t>       (ifs = fopen(argv[1], “rb”) == NULL ) {</a:t>
            </a:r>
          </a:p>
          <a:p>
            <a:pPr algn="just">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a:solidFill>
                  <a:srgbClr val="000000"/>
                </a:solidFill>
                <a:latin typeface="Courier New" pitchFamily="49" charset="0"/>
                <a:ea typeface="Droid Sans Fallback" charset="0"/>
                <a:cs typeface="Droid Sans Fallback" charset="0"/>
              </a:rPr>
              <a:t>            return –1;</a:t>
            </a:r>
          </a:p>
          <a:p>
            <a:pPr algn="just">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a:solidFill>
                  <a:srgbClr val="000000"/>
                </a:solidFill>
                <a:latin typeface="Courier New" pitchFamily="49" charset="0"/>
                <a:ea typeface="Droid Sans Fallback" charset="0"/>
                <a:cs typeface="Droid Sans Fallback" charset="0"/>
              </a:rPr>
              <a:t>   }</a:t>
            </a:r>
          </a:p>
          <a:p>
            <a:pPr algn="just">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a:solidFill>
                  <a:srgbClr val="000000"/>
                </a:solidFill>
                <a:latin typeface="Courier New" pitchFamily="49" charset="0"/>
                <a:ea typeface="Droid Sans Fallback" charset="0"/>
                <a:cs typeface="Droid Sans Fallback" charset="0"/>
              </a:rPr>
              <a:t>   if (run_program(fread(program, </a:t>
            </a:r>
          </a:p>
          <a:p>
            <a:pPr algn="just">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a:solidFill>
                  <a:srgbClr val="000000"/>
                </a:solidFill>
                <a:latin typeface="Courier New" pitchFamily="49" charset="0"/>
                <a:ea typeface="Droid Sans Fallback" charset="0"/>
                <a:cs typeface="Droid Sans Fallback" charset="0"/>
              </a:rPr>
              <a:t>       sizeof(program) == 0) {</a:t>
            </a:r>
          </a:p>
          <a:p>
            <a:pPr algn="just">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a:solidFill>
                  <a:srgbClr val="000000"/>
                </a:solidFill>
                <a:latin typeface="Courier New" pitchFamily="49" charset="0"/>
                <a:ea typeface="Droid Sans Fallback" charset="0"/>
                <a:cs typeface="Droid Sans Fallback" charset="0"/>
              </a:rPr>
              <a:t>	print_memory_contents();</a:t>
            </a:r>
          </a:p>
          <a:p>
            <a:pPr algn="just">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a:solidFill>
                  <a:srgbClr val="000000"/>
                </a:solidFill>
                <a:latin typeface="Courier New" pitchFamily="49" charset="0"/>
                <a:ea typeface="Droid Sans Fallback" charset="0"/>
                <a:cs typeface="Droid Sans Fallback" charset="0"/>
              </a:rPr>
              <a:t>	return(0);</a:t>
            </a:r>
          </a:p>
          <a:p>
            <a:pPr algn="just">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a:solidFill>
                  <a:srgbClr val="000000"/>
                </a:solidFill>
                <a:latin typeface="Courier New" pitchFamily="49" charset="0"/>
                <a:ea typeface="Droid Sans Fallback" charset="0"/>
                <a:cs typeface="Droid Sans Fallback" charset="0"/>
              </a:rPr>
              <a:t>   }</a:t>
            </a:r>
          </a:p>
          <a:p>
            <a:pPr algn="just">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a:solidFill>
                  <a:srgbClr val="000000"/>
                </a:solidFill>
                <a:latin typeface="Courier New" pitchFamily="49" charset="0"/>
                <a:ea typeface="Droid Sans Fallback" charset="0"/>
                <a:cs typeface="Droid Sans Fallback" charset="0"/>
              </a:rPr>
              <a:t>   else return(-1);</a:t>
            </a:r>
          </a:p>
          <a:p>
            <a:pPr algn="just">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a:solidFill>
                  <a:srgbClr val="000000"/>
                </a:solidFill>
                <a:latin typeface="Courier New" pitchFamily="49" charset="0"/>
                <a:ea typeface="Droid Sans Fallback" charset="0"/>
                <a:cs typeface="Droid Sans Fallback" charset="0"/>
              </a:rPr>
              <a:t>}</a:t>
            </a:r>
          </a:p>
          <a:p>
            <a:pPr>
              <a:spcBef>
                <a:spcPts val="6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000">
              <a:solidFill>
                <a:srgbClr val="000000"/>
              </a:solidFill>
              <a:latin typeface="Courier New" pitchFamily="49" charset="0"/>
              <a:ea typeface="Droid Sans Fallback" charset="0"/>
              <a:cs typeface="Droid Sans Fallback"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3"/>
          <p:cNvSpPr>
            <a:spLocks noGrp="1"/>
          </p:cNvSpPr>
          <p:nvPr>
            <p:ph type="sldNum" idx="4294967295"/>
          </p:nvPr>
        </p:nvSpPr>
        <p:spPr>
          <a:xfrm>
            <a:off x="8001000" y="6248400"/>
            <a:ext cx="912813" cy="455613"/>
          </a:xfrm>
          <a:prstGeom prst="rect">
            <a:avLst/>
          </a:prstGeom>
        </p:spPr>
        <p:txBody>
          <a:bodyPr/>
          <a:lstStyle/>
          <a:p>
            <a:fld id="{46927FA5-4F2E-4240-9F2F-CF912BA525AD}" type="slidenum">
              <a:rPr lang="en-US"/>
              <a:pPr/>
              <a:t>6</a:t>
            </a:fld>
            <a:endParaRPr lang="en-US"/>
          </a:p>
        </p:txBody>
      </p:sp>
      <p:sp>
        <p:nvSpPr>
          <p:cNvPr id="30721" name="Rectangle 1"/>
          <p:cNvSpPr>
            <a:spLocks noGrp="1" noChangeArrowheads="1"/>
          </p:cNvSpPr>
          <p:nvPr>
            <p:ph type="title" idx="4294967295"/>
          </p:nvPr>
        </p:nvSpPr>
        <p:spPr>
          <a:xfrm>
            <a:off x="381000" y="152400"/>
            <a:ext cx="8382000" cy="840828"/>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t>Example: parallel port driver</a:t>
            </a:r>
          </a:p>
        </p:txBody>
      </p:sp>
      <p:sp>
        <p:nvSpPr>
          <p:cNvPr id="30722" name="Rectangle 2"/>
          <p:cNvSpPr>
            <a:spLocks noGrp="1" noChangeArrowheads="1"/>
          </p:cNvSpPr>
          <p:nvPr>
            <p:ph type="body" idx="4294967295"/>
          </p:nvPr>
        </p:nvSpPr>
        <p:spPr>
          <a:xfrm>
            <a:off x="381000" y="3489325"/>
            <a:ext cx="8445500" cy="2530475"/>
          </a:xfrm>
          <a:ln/>
        </p:spPr>
        <p:txBody>
          <a:bodyPr/>
          <a:lstStyle/>
          <a:p>
            <a:pPr marL="341313" indent="-341313">
              <a:spcBef>
                <a:spcPts val="600"/>
              </a:spcBef>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Using assembly language programming we can configure a PC parallel port to perform digital I/O</a:t>
            </a:r>
          </a:p>
          <a:p>
            <a:pPr marL="741363" lvl="1" indent="-284163">
              <a:spcBef>
                <a:spcPts val="500"/>
              </a:spcBef>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t>write and read to three special registers to accomplish this table provides list of parallel port connector pins and corresponding register location</a:t>
            </a:r>
          </a:p>
          <a:p>
            <a:pPr marL="741363" lvl="1" indent="-284163">
              <a:spcBef>
                <a:spcPts val="500"/>
              </a:spcBef>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t>Example : parallel port monitors the input switch and turns the LED on/off accordingly</a:t>
            </a:r>
          </a:p>
          <a:p>
            <a:pPr marL="741363" lvl="1" indent="-284163">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a:p>
        </p:txBody>
      </p:sp>
      <p:graphicFrame>
        <p:nvGraphicFramePr>
          <p:cNvPr id="30723" name="Object 3"/>
          <p:cNvGraphicFramePr>
            <a:graphicFrameLocks noChangeAspect="1"/>
          </p:cNvGraphicFramePr>
          <p:nvPr/>
        </p:nvGraphicFramePr>
        <p:xfrm>
          <a:off x="5603875" y="1245476"/>
          <a:ext cx="3365500" cy="1819987"/>
        </p:xfrm>
        <a:graphic>
          <a:graphicData uri="http://schemas.openxmlformats.org/presentationml/2006/ole">
            <mc:AlternateContent xmlns:mc="http://schemas.openxmlformats.org/markup-compatibility/2006">
              <mc:Choice xmlns:v="urn:schemas-microsoft-com:vml" Requires="v">
                <p:oleObj spid="_x0000_s95235" r:id="rId4" imgW="2510280" imgH="742320" progId="Word.Picture.8">
                  <p:embed/>
                </p:oleObj>
              </mc:Choice>
              <mc:Fallback>
                <p:oleObj r:id="rId4" imgW="2510280" imgH="742320" progId="Word.Picture.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3875" y="1245476"/>
                        <a:ext cx="3365500" cy="1819987"/>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pSp>
        <p:nvGrpSpPr>
          <p:cNvPr id="2" name="Group 4"/>
          <p:cNvGrpSpPr>
            <a:grpSpLocks/>
          </p:cNvGrpSpPr>
          <p:nvPr/>
        </p:nvGrpSpPr>
        <p:grpSpPr bwMode="auto">
          <a:xfrm>
            <a:off x="272831" y="1307881"/>
            <a:ext cx="5129213" cy="1611313"/>
            <a:chOff x="152" y="1092"/>
            <a:chExt cx="3231" cy="1015"/>
          </a:xfrm>
        </p:grpSpPr>
        <p:sp>
          <p:nvSpPr>
            <p:cNvPr id="30725" name="Text Box 5"/>
            <p:cNvSpPr txBox="1">
              <a:spLocks noChangeArrowheads="1"/>
            </p:cNvSpPr>
            <p:nvPr/>
          </p:nvSpPr>
          <p:spPr bwMode="auto">
            <a:xfrm>
              <a:off x="152" y="1092"/>
              <a:ext cx="1076" cy="206"/>
            </a:xfrm>
            <a:prstGeom prst="rect">
              <a:avLst/>
            </a:prstGeom>
            <a:noFill/>
            <a:ln w="9360" cap="sq">
              <a:solidFill>
                <a:srgbClr val="000000"/>
              </a:solidFill>
              <a:miter lim="800000"/>
              <a:headEnd/>
              <a:tailEnd/>
            </a:ln>
            <a:effectLst/>
          </p:spPr>
          <p:txBody>
            <a:bodyPr lIns="0" tIns="46800" rIns="0" bIns="0"/>
            <a:lstStyle/>
            <a:p>
              <a:pPr algn="ctr">
                <a:spcBef>
                  <a:spcPts val="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roid Sans Fallback" charset="0"/>
                  <a:cs typeface="Droid Sans Fallback" charset="0"/>
                </a:rPr>
                <a:t>LPT Connection Pin</a:t>
              </a:r>
            </a:p>
          </p:txBody>
        </p:sp>
        <p:sp>
          <p:nvSpPr>
            <p:cNvPr id="30726" name="Text Box 6"/>
            <p:cNvSpPr txBox="1">
              <a:spLocks noChangeArrowheads="1"/>
            </p:cNvSpPr>
            <p:nvPr/>
          </p:nvSpPr>
          <p:spPr bwMode="auto">
            <a:xfrm>
              <a:off x="1229" y="1092"/>
              <a:ext cx="1076" cy="206"/>
            </a:xfrm>
            <a:prstGeom prst="rect">
              <a:avLst/>
            </a:prstGeom>
            <a:noFill/>
            <a:ln w="9360" cap="sq">
              <a:solidFill>
                <a:srgbClr val="000000"/>
              </a:solidFill>
              <a:miter lim="800000"/>
              <a:headEnd/>
              <a:tailEnd/>
            </a:ln>
            <a:effectLst/>
          </p:spPr>
          <p:txBody>
            <a:bodyPr lIns="0" tIns="46800" rIns="0" bIns="0"/>
            <a:lstStyle/>
            <a:p>
              <a:pPr algn="ctr">
                <a:spcBef>
                  <a:spcPts val="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dirty="0">
                  <a:solidFill>
                    <a:srgbClr val="000000"/>
                  </a:solidFill>
                  <a:ea typeface="Droid Sans Fallback" charset="0"/>
                  <a:cs typeface="Droid Sans Fallback" charset="0"/>
                </a:rPr>
                <a:t>I/O Direction</a:t>
              </a:r>
            </a:p>
          </p:txBody>
        </p:sp>
        <p:sp>
          <p:nvSpPr>
            <p:cNvPr id="30727" name="Text Box 7"/>
            <p:cNvSpPr txBox="1">
              <a:spLocks noChangeArrowheads="1"/>
            </p:cNvSpPr>
            <p:nvPr/>
          </p:nvSpPr>
          <p:spPr bwMode="auto">
            <a:xfrm>
              <a:off x="2301" y="1092"/>
              <a:ext cx="1082" cy="206"/>
            </a:xfrm>
            <a:prstGeom prst="rect">
              <a:avLst/>
            </a:prstGeom>
            <a:noFill/>
            <a:ln w="9360" cap="sq">
              <a:solidFill>
                <a:srgbClr val="000000"/>
              </a:solidFill>
              <a:miter lim="800000"/>
              <a:headEnd/>
              <a:tailEnd/>
            </a:ln>
            <a:effectLst/>
          </p:spPr>
          <p:txBody>
            <a:bodyPr lIns="0" tIns="46800" rIns="0" bIns="0"/>
            <a:lstStyle/>
            <a:p>
              <a:pPr algn="ctr">
                <a:spcBef>
                  <a:spcPts val="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roid Sans Fallback" charset="0"/>
                  <a:cs typeface="Droid Sans Fallback" charset="0"/>
                </a:rPr>
                <a:t>Register Address</a:t>
              </a:r>
            </a:p>
          </p:txBody>
        </p:sp>
        <p:sp>
          <p:nvSpPr>
            <p:cNvPr id="30728" name="Text Box 8"/>
            <p:cNvSpPr txBox="1">
              <a:spLocks noChangeArrowheads="1"/>
            </p:cNvSpPr>
            <p:nvPr/>
          </p:nvSpPr>
          <p:spPr bwMode="auto">
            <a:xfrm>
              <a:off x="152" y="1300"/>
              <a:ext cx="1076" cy="201"/>
            </a:xfrm>
            <a:prstGeom prst="rect">
              <a:avLst/>
            </a:prstGeom>
            <a:noFill/>
            <a:ln w="9360" cap="sq">
              <a:solidFill>
                <a:srgbClr val="000000"/>
              </a:solidFill>
              <a:miter lim="800000"/>
              <a:headEnd/>
              <a:tailEnd/>
            </a:ln>
            <a:effectLst/>
          </p:spPr>
          <p:txBody>
            <a:bodyPr lIns="0" tIns="18360" rIns="0" bIns="0"/>
            <a:lstStyle/>
            <a:p>
              <a:pPr algn="ctr">
                <a:spcBef>
                  <a:spcPts val="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roid Sans Fallback" charset="0"/>
                  <a:cs typeface="Droid Sans Fallback" charset="0"/>
                </a:rPr>
                <a:t>1</a:t>
              </a:r>
            </a:p>
          </p:txBody>
        </p:sp>
        <p:sp>
          <p:nvSpPr>
            <p:cNvPr id="30729" name="Text Box 9"/>
            <p:cNvSpPr txBox="1">
              <a:spLocks noChangeArrowheads="1"/>
            </p:cNvSpPr>
            <p:nvPr/>
          </p:nvSpPr>
          <p:spPr bwMode="auto">
            <a:xfrm>
              <a:off x="1229" y="1300"/>
              <a:ext cx="1076" cy="201"/>
            </a:xfrm>
            <a:prstGeom prst="rect">
              <a:avLst/>
            </a:prstGeom>
            <a:noFill/>
            <a:ln w="9360" cap="sq">
              <a:solidFill>
                <a:srgbClr val="000000"/>
              </a:solidFill>
              <a:miter lim="800000"/>
              <a:headEnd/>
              <a:tailEnd/>
            </a:ln>
            <a:effectLst/>
          </p:spPr>
          <p:txBody>
            <a:bodyPr lIns="0" tIns="18360" rIns="0" bIns="0"/>
            <a:lstStyle/>
            <a:p>
              <a:pPr algn="ctr">
                <a:spcBef>
                  <a:spcPts val="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roid Sans Fallback" charset="0"/>
                  <a:cs typeface="Droid Sans Fallback" charset="0"/>
                </a:rPr>
                <a:t>Output</a:t>
              </a:r>
            </a:p>
          </p:txBody>
        </p:sp>
        <p:sp>
          <p:nvSpPr>
            <p:cNvPr id="30730" name="Text Box 10"/>
            <p:cNvSpPr txBox="1">
              <a:spLocks noChangeArrowheads="1"/>
            </p:cNvSpPr>
            <p:nvPr/>
          </p:nvSpPr>
          <p:spPr bwMode="auto">
            <a:xfrm>
              <a:off x="2301" y="1300"/>
              <a:ext cx="1082" cy="201"/>
            </a:xfrm>
            <a:prstGeom prst="rect">
              <a:avLst/>
            </a:prstGeom>
            <a:noFill/>
            <a:ln w="9360" cap="sq">
              <a:solidFill>
                <a:srgbClr val="000000"/>
              </a:solidFill>
              <a:miter lim="800000"/>
              <a:headEnd/>
              <a:tailEnd/>
            </a:ln>
            <a:effectLst/>
          </p:spPr>
          <p:txBody>
            <a:bodyPr lIns="0" tIns="18360" rIns="0" bIns="0"/>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roid Sans Fallback" charset="0"/>
                  <a:cs typeface="Droid Sans Fallback" charset="0"/>
                </a:rPr>
                <a:t>0</a:t>
              </a:r>
              <a:r>
                <a:rPr lang="en-US" sz="1200" baseline="30000">
                  <a:solidFill>
                    <a:srgbClr val="000000"/>
                  </a:solidFill>
                  <a:ea typeface="Droid Sans Fallback" charset="0"/>
                  <a:cs typeface="Droid Sans Fallback" charset="0"/>
                </a:rPr>
                <a:t>th</a:t>
              </a:r>
              <a:r>
                <a:rPr lang="en-US" sz="1200">
                  <a:solidFill>
                    <a:srgbClr val="000000"/>
                  </a:solidFill>
                  <a:ea typeface="Droid Sans Fallback" charset="0"/>
                  <a:cs typeface="Droid Sans Fallback" charset="0"/>
                </a:rPr>
                <a:t> bit of register #2	</a:t>
              </a:r>
            </a:p>
            <a:p>
              <a:pPr algn="ctr">
                <a:spcBef>
                  <a:spcPts val="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200">
                <a:solidFill>
                  <a:srgbClr val="000000"/>
                </a:solidFill>
                <a:ea typeface="Droid Sans Fallback" charset="0"/>
                <a:cs typeface="Droid Sans Fallback" charset="0"/>
              </a:endParaRPr>
            </a:p>
          </p:txBody>
        </p:sp>
        <p:sp>
          <p:nvSpPr>
            <p:cNvPr id="30731" name="Text Box 11"/>
            <p:cNvSpPr txBox="1">
              <a:spLocks noChangeArrowheads="1"/>
            </p:cNvSpPr>
            <p:nvPr/>
          </p:nvSpPr>
          <p:spPr bwMode="auto">
            <a:xfrm>
              <a:off x="152" y="1500"/>
              <a:ext cx="1076" cy="201"/>
            </a:xfrm>
            <a:prstGeom prst="rect">
              <a:avLst/>
            </a:prstGeom>
            <a:noFill/>
            <a:ln w="9360" cap="sq">
              <a:solidFill>
                <a:srgbClr val="000000"/>
              </a:solidFill>
              <a:miter lim="800000"/>
              <a:headEnd/>
              <a:tailEnd/>
            </a:ln>
            <a:effectLst/>
          </p:spPr>
          <p:txBody>
            <a:bodyPr lIns="0" tIns="18360" rIns="0" bIns="0"/>
            <a:lstStyle/>
            <a:p>
              <a:pPr algn="ctr">
                <a:spcBef>
                  <a:spcPts val="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roid Sans Fallback" charset="0"/>
                  <a:cs typeface="Droid Sans Fallback" charset="0"/>
                </a:rPr>
                <a:t>2-9</a:t>
              </a:r>
            </a:p>
          </p:txBody>
        </p:sp>
        <p:sp>
          <p:nvSpPr>
            <p:cNvPr id="30732" name="Text Box 12"/>
            <p:cNvSpPr txBox="1">
              <a:spLocks noChangeArrowheads="1"/>
            </p:cNvSpPr>
            <p:nvPr/>
          </p:nvSpPr>
          <p:spPr bwMode="auto">
            <a:xfrm>
              <a:off x="1229" y="1500"/>
              <a:ext cx="1076" cy="201"/>
            </a:xfrm>
            <a:prstGeom prst="rect">
              <a:avLst/>
            </a:prstGeom>
            <a:noFill/>
            <a:ln w="9360" cap="sq">
              <a:solidFill>
                <a:srgbClr val="000000"/>
              </a:solidFill>
              <a:miter lim="800000"/>
              <a:headEnd/>
              <a:tailEnd/>
            </a:ln>
            <a:effectLst/>
          </p:spPr>
          <p:txBody>
            <a:bodyPr lIns="0" tIns="18360" rIns="0" bIns="0"/>
            <a:lstStyle/>
            <a:p>
              <a:pPr algn="ctr">
                <a:spcBef>
                  <a:spcPts val="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roid Sans Fallback" charset="0"/>
                  <a:cs typeface="Droid Sans Fallback" charset="0"/>
                </a:rPr>
                <a:t>Output</a:t>
              </a:r>
            </a:p>
          </p:txBody>
        </p:sp>
        <p:sp>
          <p:nvSpPr>
            <p:cNvPr id="30733" name="Text Box 13"/>
            <p:cNvSpPr txBox="1">
              <a:spLocks noChangeArrowheads="1"/>
            </p:cNvSpPr>
            <p:nvPr/>
          </p:nvSpPr>
          <p:spPr bwMode="auto">
            <a:xfrm>
              <a:off x="2301" y="1500"/>
              <a:ext cx="1082" cy="201"/>
            </a:xfrm>
            <a:prstGeom prst="rect">
              <a:avLst/>
            </a:prstGeom>
            <a:noFill/>
            <a:ln w="9360" cap="sq">
              <a:solidFill>
                <a:srgbClr val="000000"/>
              </a:solidFill>
              <a:miter lim="800000"/>
              <a:headEnd/>
              <a:tailEnd/>
            </a:ln>
            <a:effectLst/>
          </p:spPr>
          <p:txBody>
            <a:bodyPr lIns="0" tIns="18360" rIns="0" bIns="0"/>
            <a:lstStyle/>
            <a:p>
              <a:pPr algn="ctr">
                <a:spcBef>
                  <a:spcPts val="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roid Sans Fallback" charset="0"/>
                  <a:cs typeface="Droid Sans Fallback" charset="0"/>
                </a:rPr>
                <a:t>0</a:t>
              </a:r>
              <a:r>
                <a:rPr lang="en-US" sz="1200" baseline="30000">
                  <a:solidFill>
                    <a:srgbClr val="000000"/>
                  </a:solidFill>
                  <a:ea typeface="Droid Sans Fallback" charset="0"/>
                  <a:cs typeface="Droid Sans Fallback" charset="0"/>
                </a:rPr>
                <a:t>th</a:t>
              </a:r>
              <a:r>
                <a:rPr lang="en-US" sz="1200">
                  <a:solidFill>
                    <a:srgbClr val="000000"/>
                  </a:solidFill>
                  <a:ea typeface="Droid Sans Fallback" charset="0"/>
                  <a:cs typeface="Droid Sans Fallback" charset="0"/>
                </a:rPr>
                <a:t> bit of register #2</a:t>
              </a:r>
            </a:p>
          </p:txBody>
        </p:sp>
        <p:sp>
          <p:nvSpPr>
            <p:cNvPr id="30734" name="Text Box 14"/>
            <p:cNvSpPr txBox="1">
              <a:spLocks noChangeArrowheads="1"/>
            </p:cNvSpPr>
            <p:nvPr/>
          </p:nvSpPr>
          <p:spPr bwMode="auto">
            <a:xfrm>
              <a:off x="152" y="1906"/>
              <a:ext cx="1076" cy="201"/>
            </a:xfrm>
            <a:prstGeom prst="rect">
              <a:avLst/>
            </a:prstGeom>
            <a:noFill/>
            <a:ln w="9360" cap="sq">
              <a:solidFill>
                <a:srgbClr val="000000"/>
              </a:solidFill>
              <a:miter lim="800000"/>
              <a:headEnd/>
              <a:tailEnd/>
            </a:ln>
            <a:effectLst/>
          </p:spPr>
          <p:txBody>
            <a:bodyPr lIns="0" tIns="18360" rIns="0" bIns="0"/>
            <a:lstStyle/>
            <a:p>
              <a:pPr algn="ctr">
                <a:spcBef>
                  <a:spcPts val="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roid Sans Fallback" charset="0"/>
                  <a:cs typeface="Droid Sans Fallback" charset="0"/>
                </a:rPr>
                <a:t>14,16,17</a:t>
              </a:r>
            </a:p>
          </p:txBody>
        </p:sp>
        <p:sp>
          <p:nvSpPr>
            <p:cNvPr id="30735" name="Text Box 15"/>
            <p:cNvSpPr txBox="1">
              <a:spLocks noChangeArrowheads="1"/>
            </p:cNvSpPr>
            <p:nvPr/>
          </p:nvSpPr>
          <p:spPr bwMode="auto">
            <a:xfrm>
              <a:off x="1229" y="1906"/>
              <a:ext cx="1076" cy="201"/>
            </a:xfrm>
            <a:prstGeom prst="rect">
              <a:avLst/>
            </a:prstGeom>
            <a:noFill/>
            <a:ln w="9360" cap="sq">
              <a:solidFill>
                <a:srgbClr val="000000"/>
              </a:solidFill>
              <a:miter lim="800000"/>
              <a:headEnd/>
              <a:tailEnd/>
            </a:ln>
            <a:effectLst/>
          </p:spPr>
          <p:txBody>
            <a:bodyPr lIns="0" tIns="18360" rIns="0" bIns="0"/>
            <a:lstStyle/>
            <a:p>
              <a:pPr algn="ctr">
                <a:spcBef>
                  <a:spcPts val="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roid Sans Fallback" charset="0"/>
                  <a:cs typeface="Droid Sans Fallback" charset="0"/>
                </a:rPr>
                <a:t>Output</a:t>
              </a:r>
            </a:p>
          </p:txBody>
        </p:sp>
        <p:sp>
          <p:nvSpPr>
            <p:cNvPr id="30736" name="Text Box 16"/>
            <p:cNvSpPr txBox="1">
              <a:spLocks noChangeArrowheads="1"/>
            </p:cNvSpPr>
            <p:nvPr/>
          </p:nvSpPr>
          <p:spPr bwMode="auto">
            <a:xfrm>
              <a:off x="2301" y="1906"/>
              <a:ext cx="1082" cy="201"/>
            </a:xfrm>
            <a:prstGeom prst="rect">
              <a:avLst/>
            </a:prstGeom>
            <a:noFill/>
            <a:ln w="9360" cap="sq">
              <a:solidFill>
                <a:srgbClr val="000000"/>
              </a:solidFill>
              <a:miter lim="800000"/>
              <a:headEnd/>
              <a:tailEnd/>
            </a:ln>
            <a:effectLst/>
          </p:spPr>
          <p:txBody>
            <a:bodyPr lIns="0" tIns="18360" rIns="0" bIns="0"/>
            <a:lstStyle/>
            <a:p>
              <a:pPr algn="ctr">
                <a:spcBef>
                  <a:spcPts val="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roid Sans Fallback" charset="0"/>
                  <a:cs typeface="Droid Sans Fallback" charset="0"/>
                </a:rPr>
                <a:t>1,2,3</a:t>
              </a:r>
              <a:r>
                <a:rPr lang="en-US" sz="1200" baseline="30000">
                  <a:solidFill>
                    <a:srgbClr val="000000"/>
                  </a:solidFill>
                  <a:ea typeface="Droid Sans Fallback" charset="0"/>
                  <a:cs typeface="Droid Sans Fallback" charset="0"/>
                </a:rPr>
                <a:t>th</a:t>
              </a:r>
              <a:r>
                <a:rPr lang="en-US" sz="1200">
                  <a:solidFill>
                    <a:srgbClr val="000000"/>
                  </a:solidFill>
                  <a:ea typeface="Droid Sans Fallback" charset="0"/>
                  <a:cs typeface="Droid Sans Fallback" charset="0"/>
                </a:rPr>
                <a:t> bit of register #2</a:t>
              </a:r>
            </a:p>
          </p:txBody>
        </p:sp>
        <p:sp>
          <p:nvSpPr>
            <p:cNvPr id="30737" name="Text Box 17"/>
            <p:cNvSpPr txBox="1">
              <a:spLocks noChangeArrowheads="1"/>
            </p:cNvSpPr>
            <p:nvPr/>
          </p:nvSpPr>
          <p:spPr bwMode="auto">
            <a:xfrm>
              <a:off x="152" y="1706"/>
              <a:ext cx="1076" cy="201"/>
            </a:xfrm>
            <a:prstGeom prst="rect">
              <a:avLst/>
            </a:prstGeom>
            <a:noFill/>
            <a:ln w="9360" cap="sq">
              <a:solidFill>
                <a:srgbClr val="000000"/>
              </a:solidFill>
              <a:miter lim="800000"/>
              <a:headEnd/>
              <a:tailEnd/>
            </a:ln>
            <a:effectLst/>
          </p:spPr>
          <p:txBody>
            <a:bodyPr lIns="0" tIns="18360" rIns="0" bIns="0"/>
            <a:lstStyle/>
            <a:p>
              <a:pPr algn="ctr">
                <a:spcBef>
                  <a:spcPts val="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roid Sans Fallback" charset="0"/>
                  <a:cs typeface="Droid Sans Fallback" charset="0"/>
                </a:rPr>
                <a:t>10,11,12,13,15</a:t>
              </a:r>
            </a:p>
          </p:txBody>
        </p:sp>
        <p:sp>
          <p:nvSpPr>
            <p:cNvPr id="30738" name="Text Box 18"/>
            <p:cNvSpPr txBox="1">
              <a:spLocks noChangeArrowheads="1"/>
            </p:cNvSpPr>
            <p:nvPr/>
          </p:nvSpPr>
          <p:spPr bwMode="auto">
            <a:xfrm>
              <a:off x="1229" y="1706"/>
              <a:ext cx="1076" cy="201"/>
            </a:xfrm>
            <a:prstGeom prst="rect">
              <a:avLst/>
            </a:prstGeom>
            <a:noFill/>
            <a:ln w="9360" cap="sq">
              <a:solidFill>
                <a:srgbClr val="000000"/>
              </a:solidFill>
              <a:miter lim="800000"/>
              <a:headEnd/>
              <a:tailEnd/>
            </a:ln>
            <a:effectLst/>
          </p:spPr>
          <p:txBody>
            <a:bodyPr lIns="0" tIns="18360" rIns="0" bIns="0"/>
            <a:lstStyle/>
            <a:p>
              <a:pPr algn="ctr">
                <a:spcBef>
                  <a:spcPts val="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roid Sans Fallback" charset="0"/>
                  <a:cs typeface="Droid Sans Fallback" charset="0"/>
                </a:rPr>
                <a:t>Input</a:t>
              </a:r>
            </a:p>
          </p:txBody>
        </p:sp>
        <p:sp>
          <p:nvSpPr>
            <p:cNvPr id="30739" name="Text Box 19"/>
            <p:cNvSpPr txBox="1">
              <a:spLocks noChangeArrowheads="1"/>
            </p:cNvSpPr>
            <p:nvPr/>
          </p:nvSpPr>
          <p:spPr bwMode="auto">
            <a:xfrm>
              <a:off x="2301" y="1706"/>
              <a:ext cx="1082" cy="201"/>
            </a:xfrm>
            <a:prstGeom prst="rect">
              <a:avLst/>
            </a:prstGeom>
            <a:noFill/>
            <a:ln w="9360" cap="sq">
              <a:solidFill>
                <a:srgbClr val="000000"/>
              </a:solidFill>
              <a:miter lim="800000"/>
              <a:headEnd/>
              <a:tailEnd/>
            </a:ln>
            <a:effectLst/>
          </p:spPr>
          <p:txBody>
            <a:bodyPr lIns="0" tIns="18360" rIns="0" bIns="0"/>
            <a:lstStyle/>
            <a:p>
              <a:pPr algn="ctr">
                <a:spcBef>
                  <a:spcPts val="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dirty="0">
                  <a:solidFill>
                    <a:srgbClr val="000000"/>
                  </a:solidFill>
                  <a:ea typeface="Droid Sans Fallback" charset="0"/>
                  <a:cs typeface="Droid Sans Fallback" charset="0"/>
                </a:rPr>
                <a:t>6,7,5,4,3</a:t>
              </a:r>
              <a:r>
                <a:rPr lang="en-US" sz="1200" baseline="30000" dirty="0">
                  <a:solidFill>
                    <a:srgbClr val="000000"/>
                  </a:solidFill>
                  <a:ea typeface="Droid Sans Fallback" charset="0"/>
                  <a:cs typeface="Droid Sans Fallback" charset="0"/>
                </a:rPr>
                <a:t>th</a:t>
              </a:r>
              <a:r>
                <a:rPr lang="en-US" sz="1200" dirty="0">
                  <a:solidFill>
                    <a:srgbClr val="000000"/>
                  </a:solidFill>
                  <a:ea typeface="Droid Sans Fallback" charset="0"/>
                  <a:cs typeface="Droid Sans Fallback" charset="0"/>
                </a:rPr>
                <a:t> bit of register #1</a:t>
              </a:r>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idx="4294967295"/>
          </p:nvPr>
        </p:nvSpPr>
        <p:spPr>
          <a:xfrm>
            <a:off x="8001000" y="6248400"/>
            <a:ext cx="912813" cy="455613"/>
          </a:xfrm>
          <a:prstGeom prst="rect">
            <a:avLst/>
          </a:prstGeom>
        </p:spPr>
        <p:txBody>
          <a:bodyPr/>
          <a:lstStyle/>
          <a:p>
            <a:fld id="{11D599FE-EB6B-4E7F-9C7F-6D2DBA4184C5}" type="slidenum">
              <a:rPr lang="en-US"/>
              <a:pPr/>
              <a:t>7</a:t>
            </a:fld>
            <a:endParaRPr lang="en-US"/>
          </a:p>
        </p:txBody>
      </p:sp>
      <p:sp>
        <p:nvSpPr>
          <p:cNvPr id="25601" name="Rectangle 1"/>
          <p:cNvSpPr>
            <a:spLocks noGrp="1" noChangeArrowheads="1"/>
          </p:cNvSpPr>
          <p:nvPr>
            <p:ph type="title" idx="4294967295"/>
          </p:nvPr>
        </p:nvSpPr>
        <p:spPr>
          <a:xfrm>
            <a:off x="381000" y="152400"/>
            <a:ext cx="8382000" cy="825062"/>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t>Optimizing single-purpose processors</a:t>
            </a:r>
          </a:p>
        </p:txBody>
      </p:sp>
      <p:sp>
        <p:nvSpPr>
          <p:cNvPr id="25602" name="Rectangle 2"/>
          <p:cNvSpPr>
            <a:spLocks noGrp="1" noChangeArrowheads="1"/>
          </p:cNvSpPr>
          <p:nvPr>
            <p:ph type="body" idx="4294967295"/>
          </p:nvPr>
        </p:nvSpPr>
        <p:spPr>
          <a:xfrm>
            <a:off x="381000" y="1524000"/>
            <a:ext cx="8382000" cy="4495800"/>
          </a:xfrm>
          <a:ln/>
        </p:spPr>
        <p:txBody>
          <a:bodyPr/>
          <a:lstStyle/>
          <a:p>
            <a:pPr marL="341313" indent="-341313">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Optimization is the task of making design metric values the best possible</a:t>
            </a:r>
          </a:p>
          <a:p>
            <a:pPr marL="341313" indent="-341313">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Optimization opportunities</a:t>
            </a:r>
          </a:p>
          <a:p>
            <a:pPr marL="741363" lvl="1" indent="-284163">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original program</a:t>
            </a:r>
          </a:p>
          <a:p>
            <a:pPr marL="741363" lvl="1" indent="-284163">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FSMD</a:t>
            </a:r>
          </a:p>
          <a:p>
            <a:pPr marL="741363" lvl="1" indent="-284163">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err="1"/>
              <a:t>datapath</a:t>
            </a:r>
            <a:endParaRPr lang="en-US" dirty="0"/>
          </a:p>
          <a:p>
            <a:pPr marL="741363" lvl="1" indent="-284163">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FSM</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idx="4294967295"/>
          </p:nvPr>
        </p:nvSpPr>
        <p:spPr>
          <a:xfrm>
            <a:off x="8001000" y="6248400"/>
            <a:ext cx="912813" cy="455613"/>
          </a:xfrm>
          <a:prstGeom prst="rect">
            <a:avLst/>
          </a:prstGeom>
        </p:spPr>
        <p:txBody>
          <a:bodyPr/>
          <a:lstStyle/>
          <a:p>
            <a:fld id="{20E11F61-9565-4424-8CCC-22513E643AD7}" type="slidenum">
              <a:rPr lang="en-US"/>
              <a:pPr/>
              <a:t>8</a:t>
            </a:fld>
            <a:endParaRPr lang="en-US"/>
          </a:p>
        </p:txBody>
      </p:sp>
      <p:sp>
        <p:nvSpPr>
          <p:cNvPr id="26625" name="Rectangle 1"/>
          <p:cNvSpPr>
            <a:spLocks noGrp="1" noChangeArrowheads="1"/>
          </p:cNvSpPr>
          <p:nvPr>
            <p:ph type="title" idx="4294967295"/>
          </p:nvPr>
        </p:nvSpPr>
        <p:spPr>
          <a:xfrm>
            <a:off x="381000" y="152400"/>
            <a:ext cx="8382000" cy="793531"/>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t>Optimizing the original program</a:t>
            </a:r>
          </a:p>
        </p:txBody>
      </p:sp>
      <p:sp>
        <p:nvSpPr>
          <p:cNvPr id="26626" name="Rectangle 2"/>
          <p:cNvSpPr>
            <a:spLocks noGrp="1" noChangeArrowheads="1"/>
          </p:cNvSpPr>
          <p:nvPr>
            <p:ph type="body" idx="4294967295"/>
          </p:nvPr>
        </p:nvSpPr>
        <p:spPr>
          <a:xfrm>
            <a:off x="381000" y="1524000"/>
            <a:ext cx="8382000" cy="4495800"/>
          </a:xfrm>
          <a:ln/>
        </p:spPr>
        <p:txBody>
          <a:bodyPr/>
          <a:lstStyle/>
          <a:p>
            <a:pPr marL="341313" indent="-341313">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Analyze program attributes and look for areas of possible improvement</a:t>
            </a:r>
          </a:p>
          <a:p>
            <a:pPr marL="741363" lvl="1" indent="-284163">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number of computations</a:t>
            </a:r>
          </a:p>
          <a:p>
            <a:pPr marL="741363" lvl="1" indent="-284163">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size of variable</a:t>
            </a:r>
          </a:p>
          <a:p>
            <a:pPr marL="741363" lvl="1" indent="-284163">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time and space complexity</a:t>
            </a:r>
          </a:p>
          <a:p>
            <a:pPr marL="741363" lvl="1" indent="-284163">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operations used</a:t>
            </a:r>
          </a:p>
          <a:p>
            <a:pPr lvl="2">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multiplication and division very expensive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idx="4294967295"/>
          </p:nvPr>
        </p:nvSpPr>
        <p:spPr>
          <a:xfrm>
            <a:off x="8001000" y="6248400"/>
            <a:ext cx="912813" cy="455613"/>
          </a:xfrm>
          <a:prstGeom prst="rect">
            <a:avLst/>
          </a:prstGeom>
        </p:spPr>
        <p:txBody>
          <a:bodyPr/>
          <a:lstStyle/>
          <a:p>
            <a:fld id="{49E9CA9B-24F6-42B7-B189-578BED4E55C3}" type="slidenum">
              <a:rPr lang="en-US"/>
              <a:pPr/>
              <a:t>9</a:t>
            </a:fld>
            <a:endParaRPr lang="en-US"/>
          </a:p>
        </p:txBody>
      </p:sp>
      <p:sp>
        <p:nvSpPr>
          <p:cNvPr id="27649" name="Rectangle 1"/>
          <p:cNvSpPr>
            <a:spLocks noGrp="1" noChangeArrowheads="1"/>
          </p:cNvSpPr>
          <p:nvPr>
            <p:ph type="title" idx="4294967295"/>
          </p:nvPr>
        </p:nvSpPr>
        <p:spPr>
          <a:xfrm>
            <a:off x="381000" y="152400"/>
            <a:ext cx="8382000" cy="793531"/>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a:t>Optimizing the original program (cont’)</a:t>
            </a:r>
          </a:p>
        </p:txBody>
      </p:sp>
      <p:sp>
        <p:nvSpPr>
          <p:cNvPr id="27650" name="Text Box 2"/>
          <p:cNvSpPr txBox="1">
            <a:spLocks noChangeArrowheads="1"/>
          </p:cNvSpPr>
          <p:nvPr/>
        </p:nvSpPr>
        <p:spPr bwMode="auto">
          <a:xfrm>
            <a:off x="1201738" y="1658938"/>
            <a:ext cx="1936750" cy="2403475"/>
          </a:xfrm>
          <a:prstGeom prst="rect">
            <a:avLst/>
          </a:prstGeom>
          <a:noFill/>
          <a:ln w="9525" cap="flat">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dirty="0">
                <a:solidFill>
                  <a:srgbClr val="000000"/>
                </a:solidFill>
                <a:ea typeface="Droid Sans Fallback" charset="0"/>
                <a:cs typeface="Droid Sans Fallback" charset="0"/>
              </a:rPr>
              <a:t>0: </a:t>
            </a:r>
            <a:r>
              <a:rPr lang="en-US" sz="1200" dirty="0" err="1">
                <a:solidFill>
                  <a:srgbClr val="000000"/>
                </a:solidFill>
                <a:ea typeface="Droid Sans Fallback" charset="0"/>
                <a:cs typeface="Droid Sans Fallback" charset="0"/>
              </a:rPr>
              <a:t>int</a:t>
            </a:r>
            <a:r>
              <a:rPr lang="en-US" sz="1200" dirty="0">
                <a:solidFill>
                  <a:srgbClr val="000000"/>
                </a:solidFill>
                <a:ea typeface="Droid Sans Fallback" charset="0"/>
                <a:cs typeface="Droid Sans Fallback" charset="0"/>
              </a:rPr>
              <a:t>  x, y;</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dirty="0">
                <a:solidFill>
                  <a:srgbClr val="000000"/>
                </a:solidFill>
                <a:ea typeface="Droid Sans Fallback" charset="0"/>
                <a:cs typeface="Droid Sans Fallback" charset="0"/>
              </a:rPr>
              <a:t>1: while (1) {</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dirty="0">
                <a:solidFill>
                  <a:srgbClr val="000000"/>
                </a:solidFill>
                <a:ea typeface="Droid Sans Fallback" charset="0"/>
                <a:cs typeface="Droid Sans Fallback" charset="0"/>
              </a:rPr>
              <a:t>2:   while (!</a:t>
            </a:r>
            <a:r>
              <a:rPr lang="en-US" sz="1200" dirty="0" err="1">
                <a:solidFill>
                  <a:srgbClr val="000000"/>
                </a:solidFill>
                <a:ea typeface="Droid Sans Fallback" charset="0"/>
                <a:cs typeface="Droid Sans Fallback" charset="0"/>
              </a:rPr>
              <a:t>go_i</a:t>
            </a:r>
            <a:r>
              <a:rPr lang="en-US" sz="1200" dirty="0">
                <a:solidFill>
                  <a:srgbClr val="000000"/>
                </a:solidFill>
                <a:ea typeface="Droid Sans Fallback" charset="0"/>
                <a:cs typeface="Droid Sans Fallback" charset="0"/>
              </a:rPr>
              <a:t>);</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dirty="0">
                <a:solidFill>
                  <a:srgbClr val="000000"/>
                </a:solidFill>
                <a:ea typeface="Droid Sans Fallback" charset="0"/>
                <a:cs typeface="Droid Sans Fallback" charset="0"/>
              </a:rPr>
              <a:t>3:   x = </a:t>
            </a:r>
            <a:r>
              <a:rPr lang="en-US" sz="1200" dirty="0" err="1">
                <a:solidFill>
                  <a:srgbClr val="000000"/>
                </a:solidFill>
                <a:ea typeface="Droid Sans Fallback" charset="0"/>
                <a:cs typeface="Droid Sans Fallback" charset="0"/>
              </a:rPr>
              <a:t>x_i</a:t>
            </a:r>
            <a:r>
              <a:rPr lang="en-US" sz="1200" dirty="0">
                <a:solidFill>
                  <a:srgbClr val="000000"/>
                </a:solidFill>
                <a:ea typeface="Droid Sans Fallback" charset="0"/>
                <a:cs typeface="Droid Sans Fallback" charset="0"/>
              </a:rPr>
              <a:t>; </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dirty="0">
                <a:solidFill>
                  <a:srgbClr val="000000"/>
                </a:solidFill>
                <a:ea typeface="Droid Sans Fallback" charset="0"/>
                <a:cs typeface="Droid Sans Fallback" charset="0"/>
              </a:rPr>
              <a:t>4:   y = </a:t>
            </a:r>
            <a:r>
              <a:rPr lang="en-US" sz="1200" dirty="0" err="1">
                <a:solidFill>
                  <a:srgbClr val="000000"/>
                </a:solidFill>
                <a:ea typeface="Droid Sans Fallback" charset="0"/>
                <a:cs typeface="Droid Sans Fallback" charset="0"/>
              </a:rPr>
              <a:t>y_i</a:t>
            </a:r>
            <a:r>
              <a:rPr lang="en-US" sz="1200" dirty="0">
                <a:solidFill>
                  <a:srgbClr val="000000"/>
                </a:solidFill>
                <a:ea typeface="Droid Sans Fallback" charset="0"/>
                <a:cs typeface="Droid Sans Fallback" charset="0"/>
              </a:rPr>
              <a:t>;</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dirty="0">
                <a:solidFill>
                  <a:srgbClr val="000000"/>
                </a:solidFill>
                <a:ea typeface="Droid Sans Fallback" charset="0"/>
                <a:cs typeface="Droid Sans Fallback" charset="0"/>
              </a:rPr>
              <a:t>5:   while  (x != y)  {</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dirty="0">
                <a:solidFill>
                  <a:srgbClr val="000000"/>
                </a:solidFill>
                <a:ea typeface="Droid Sans Fallback" charset="0"/>
                <a:cs typeface="Droid Sans Fallback" charset="0"/>
              </a:rPr>
              <a:t>6:       if  (x &lt; y)    </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dirty="0">
                <a:solidFill>
                  <a:srgbClr val="000000"/>
                </a:solidFill>
                <a:ea typeface="Droid Sans Fallback" charset="0"/>
                <a:cs typeface="Droid Sans Fallback" charset="0"/>
              </a:rPr>
              <a:t>7:          y = y - x;</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dirty="0">
                <a:solidFill>
                  <a:srgbClr val="000000"/>
                </a:solidFill>
                <a:ea typeface="Droid Sans Fallback" charset="0"/>
                <a:cs typeface="Droid Sans Fallback" charset="0"/>
              </a:rPr>
              <a:t>          else             </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dirty="0">
                <a:solidFill>
                  <a:srgbClr val="000000"/>
                </a:solidFill>
                <a:ea typeface="Droid Sans Fallback" charset="0"/>
                <a:cs typeface="Droid Sans Fallback" charset="0"/>
              </a:rPr>
              <a:t>8:          x = x - y;</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dirty="0">
                <a:solidFill>
                  <a:srgbClr val="000000"/>
                </a:solidFill>
                <a:ea typeface="Droid Sans Fallback" charset="0"/>
                <a:cs typeface="Droid Sans Fallback" charset="0"/>
              </a:rPr>
              <a:t>       }</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dirty="0">
                <a:solidFill>
                  <a:srgbClr val="000000"/>
                </a:solidFill>
                <a:ea typeface="Droid Sans Fallback" charset="0"/>
                <a:cs typeface="Droid Sans Fallback" charset="0"/>
              </a:rPr>
              <a:t>9:    </a:t>
            </a:r>
            <a:r>
              <a:rPr lang="en-US" sz="1200" dirty="0" err="1">
                <a:solidFill>
                  <a:srgbClr val="000000"/>
                </a:solidFill>
                <a:ea typeface="Droid Sans Fallback" charset="0"/>
                <a:cs typeface="Droid Sans Fallback" charset="0"/>
              </a:rPr>
              <a:t>d_o</a:t>
            </a:r>
            <a:r>
              <a:rPr lang="en-US" sz="1200" dirty="0">
                <a:solidFill>
                  <a:srgbClr val="000000"/>
                </a:solidFill>
                <a:ea typeface="Droid Sans Fallback" charset="0"/>
                <a:cs typeface="Droid Sans Fallback" charset="0"/>
              </a:rPr>
              <a:t> = x;</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dirty="0">
                <a:solidFill>
                  <a:srgbClr val="000000"/>
                </a:solidFill>
                <a:ea typeface="Droid Sans Fallback" charset="0"/>
                <a:cs typeface="Droid Sans Fallback" charset="0"/>
              </a:rPr>
              <a:t>    }</a:t>
            </a:r>
          </a:p>
        </p:txBody>
      </p:sp>
      <p:sp>
        <p:nvSpPr>
          <p:cNvPr id="27651" name="Text Box 3"/>
          <p:cNvSpPr txBox="1">
            <a:spLocks noChangeArrowheads="1"/>
          </p:cNvSpPr>
          <p:nvPr/>
        </p:nvSpPr>
        <p:spPr bwMode="auto">
          <a:xfrm>
            <a:off x="5403850" y="1658938"/>
            <a:ext cx="2509838" cy="3444875"/>
          </a:xfrm>
          <a:prstGeom prst="rect">
            <a:avLst/>
          </a:prstGeom>
          <a:noFill/>
          <a:ln w="9525" cap="flat">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roid Sans Fallback" charset="0"/>
                <a:cs typeface="Droid Sans Fallback" charset="0"/>
              </a:rPr>
              <a:t>  0: int  x, y, r;</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roid Sans Fallback" charset="0"/>
                <a:cs typeface="Droid Sans Fallback" charset="0"/>
              </a:rPr>
              <a:t>  1: while (1) {</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roid Sans Fallback" charset="0"/>
                <a:cs typeface="Droid Sans Fallback" charset="0"/>
              </a:rPr>
              <a:t>  2:    while (!go_i);</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roid Sans Fallback" charset="0"/>
                <a:cs typeface="Droid Sans Fallback" charset="0"/>
              </a:rPr>
              <a:t>         // x must be the larger number</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roid Sans Fallback" charset="0"/>
                <a:cs typeface="Droid Sans Fallback" charset="0"/>
              </a:rPr>
              <a:t>  3:    if (x_i &gt;= y_i)  {</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roid Sans Fallback" charset="0"/>
                <a:cs typeface="Droid Sans Fallback" charset="0"/>
              </a:rPr>
              <a:t>  4:       x=x_i; </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roid Sans Fallback" charset="0"/>
                <a:cs typeface="Droid Sans Fallback" charset="0"/>
              </a:rPr>
              <a:t>  5:       y=y_i;</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roid Sans Fallback" charset="0"/>
                <a:cs typeface="Droid Sans Fallback" charset="0"/>
              </a:rPr>
              <a:t>         }</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roid Sans Fallback" charset="0"/>
                <a:cs typeface="Droid Sans Fallback" charset="0"/>
              </a:rPr>
              <a:t>  6:    else {</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roid Sans Fallback" charset="0"/>
                <a:cs typeface="Droid Sans Fallback" charset="0"/>
              </a:rPr>
              <a:t>  7:       x=y_i; </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roid Sans Fallback" charset="0"/>
                <a:cs typeface="Droid Sans Fallback" charset="0"/>
              </a:rPr>
              <a:t>  8:       y=x_i;</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roid Sans Fallback" charset="0"/>
                <a:cs typeface="Droid Sans Fallback" charset="0"/>
              </a:rPr>
              <a:t>         }</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roid Sans Fallback" charset="0"/>
                <a:cs typeface="Droid Sans Fallback" charset="0"/>
              </a:rPr>
              <a:t>  9:    while  (y != 0)  {</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roid Sans Fallback" charset="0"/>
                <a:cs typeface="Droid Sans Fallback" charset="0"/>
              </a:rPr>
              <a:t>10:       r = x % y;</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roid Sans Fallback" charset="0"/>
                <a:cs typeface="Droid Sans Fallback" charset="0"/>
              </a:rPr>
              <a:t>11:       x = y; </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roid Sans Fallback" charset="0"/>
                <a:cs typeface="Droid Sans Fallback" charset="0"/>
              </a:rPr>
              <a:t>12:       y = r;</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roid Sans Fallback" charset="0"/>
                <a:cs typeface="Droid Sans Fallback" charset="0"/>
              </a:rPr>
              <a:t>         }</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roid Sans Fallback" charset="0"/>
                <a:cs typeface="Droid Sans Fallback" charset="0"/>
              </a:rPr>
              <a:t>13:    d_o = x;</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roid Sans Fallback" charset="0"/>
                <a:cs typeface="Droid Sans Fallback" charset="0"/>
              </a:rPr>
              <a:t>      }</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200">
              <a:solidFill>
                <a:srgbClr val="000000"/>
              </a:solidFill>
              <a:ea typeface="Droid Sans Fallback" charset="0"/>
              <a:cs typeface="Droid Sans Fallback" charset="0"/>
            </a:endParaRPr>
          </a:p>
        </p:txBody>
      </p:sp>
      <p:sp>
        <p:nvSpPr>
          <p:cNvPr id="27652" name="Text Box 4"/>
          <p:cNvSpPr txBox="1">
            <a:spLocks noChangeArrowheads="1"/>
          </p:cNvSpPr>
          <p:nvPr/>
        </p:nvSpPr>
        <p:spPr bwMode="auto">
          <a:xfrm>
            <a:off x="1201738" y="1514475"/>
            <a:ext cx="1409700" cy="212725"/>
          </a:xfrm>
          <a:prstGeom prst="rect">
            <a:avLst/>
          </a:prstGeom>
          <a:noFill/>
          <a:ln w="9525" cap="flat">
            <a:noFill/>
            <a:round/>
            <a:headEnd/>
            <a:tailEnd/>
          </a:ln>
          <a:effectLst/>
        </p:spPr>
        <p:txBody>
          <a:bodyPr wrap="none" lIns="0" tIns="0" rIns="0" bIns="0"/>
          <a:lstStyle/>
          <a:p>
            <a:pPr>
              <a:spcBef>
                <a:spcPts val="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1">
                <a:solidFill>
                  <a:srgbClr val="000000"/>
                </a:solidFill>
                <a:ea typeface="Droid Sans Fallback" charset="0"/>
                <a:cs typeface="Droid Sans Fallback" charset="0"/>
              </a:rPr>
              <a:t>original program</a:t>
            </a:r>
          </a:p>
        </p:txBody>
      </p:sp>
      <p:sp>
        <p:nvSpPr>
          <p:cNvPr id="27653" name="Text Box 5"/>
          <p:cNvSpPr txBox="1">
            <a:spLocks noChangeArrowheads="1"/>
          </p:cNvSpPr>
          <p:nvPr/>
        </p:nvSpPr>
        <p:spPr bwMode="auto">
          <a:xfrm>
            <a:off x="5403850" y="1514475"/>
            <a:ext cx="1409700" cy="212725"/>
          </a:xfrm>
          <a:prstGeom prst="rect">
            <a:avLst/>
          </a:prstGeom>
          <a:noFill/>
          <a:ln w="9525" cap="flat">
            <a:noFill/>
            <a:round/>
            <a:headEnd/>
            <a:tailEnd/>
          </a:ln>
          <a:effectLst/>
        </p:spPr>
        <p:txBody>
          <a:bodyPr wrap="none" lIns="0" tIns="0" rIns="0" bIns="0"/>
          <a:lstStyle/>
          <a:p>
            <a:pPr>
              <a:spcBef>
                <a:spcPts val="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1">
                <a:solidFill>
                  <a:srgbClr val="000000"/>
                </a:solidFill>
                <a:ea typeface="Droid Sans Fallback" charset="0"/>
                <a:cs typeface="Droid Sans Fallback" charset="0"/>
              </a:rPr>
              <a:t>optimized program</a:t>
            </a:r>
          </a:p>
        </p:txBody>
      </p:sp>
      <p:sp>
        <p:nvSpPr>
          <p:cNvPr id="27654" name="AutoShape 6"/>
          <p:cNvSpPr>
            <a:spLocks/>
          </p:cNvSpPr>
          <p:nvPr/>
        </p:nvSpPr>
        <p:spPr bwMode="auto">
          <a:xfrm>
            <a:off x="2638425" y="2600325"/>
            <a:ext cx="323850" cy="1200150"/>
          </a:xfrm>
          <a:prstGeom prst="rightBrace">
            <a:avLst>
              <a:gd name="adj1" fmla="val 30882"/>
              <a:gd name="adj2" fmla="val 50000"/>
            </a:avLst>
          </a:prstGeom>
          <a:noFill/>
          <a:ln w="9360" cap="sq">
            <a:solidFill>
              <a:srgbClr val="000000"/>
            </a:solidFill>
            <a:miter lim="800000"/>
            <a:headEnd/>
            <a:tailEnd/>
          </a:ln>
          <a:effectLst/>
        </p:spPr>
        <p:txBody>
          <a:bodyPr wrap="none" anchor="ctr"/>
          <a:lstStyle/>
          <a:p>
            <a:endParaRPr lang="zh-CN" altLang="en-US"/>
          </a:p>
        </p:txBody>
      </p:sp>
      <p:sp>
        <p:nvSpPr>
          <p:cNvPr id="27655" name="AutoShape 7"/>
          <p:cNvSpPr>
            <a:spLocks/>
          </p:cNvSpPr>
          <p:nvPr/>
        </p:nvSpPr>
        <p:spPr bwMode="auto">
          <a:xfrm>
            <a:off x="5219700" y="3848100"/>
            <a:ext cx="250825" cy="876300"/>
          </a:xfrm>
          <a:prstGeom prst="leftBrace">
            <a:avLst>
              <a:gd name="adj1" fmla="val 29114"/>
              <a:gd name="adj2" fmla="val 50000"/>
            </a:avLst>
          </a:prstGeom>
          <a:noFill/>
          <a:ln w="9360" cap="sq">
            <a:solidFill>
              <a:srgbClr val="000000"/>
            </a:solidFill>
            <a:miter lim="800000"/>
            <a:headEnd/>
            <a:tailEnd/>
          </a:ln>
          <a:effectLst/>
        </p:spPr>
        <p:txBody>
          <a:bodyPr wrap="none" anchor="ctr"/>
          <a:lstStyle/>
          <a:p>
            <a:endParaRPr lang="zh-CN" altLang="en-US"/>
          </a:p>
        </p:txBody>
      </p:sp>
      <p:sp>
        <p:nvSpPr>
          <p:cNvPr id="27656" name="Freeform 8"/>
          <p:cNvSpPr>
            <a:spLocks/>
          </p:cNvSpPr>
          <p:nvPr/>
        </p:nvSpPr>
        <p:spPr bwMode="auto">
          <a:xfrm>
            <a:off x="3105150" y="3209925"/>
            <a:ext cx="1943100" cy="1009650"/>
          </a:xfrm>
          <a:custGeom>
            <a:avLst/>
            <a:gdLst/>
            <a:ahLst/>
            <a:cxnLst>
              <a:cxn ang="0">
                <a:pos x="0" y="0"/>
              </a:cxn>
              <a:cxn ang="0">
                <a:pos x="1224" y="636"/>
              </a:cxn>
            </a:cxnLst>
            <a:rect l="0" t="0" r="r" b="b"/>
            <a:pathLst>
              <a:path w="1224" h="636">
                <a:moveTo>
                  <a:pt x="0" y="0"/>
                </a:moveTo>
                <a:lnTo>
                  <a:pt x="1224" y="636"/>
                </a:lnTo>
              </a:path>
            </a:pathLst>
          </a:custGeom>
          <a:noFill/>
          <a:ln w="9360" cap="sq">
            <a:solidFill>
              <a:srgbClr val="000000"/>
            </a:solidFill>
            <a:round/>
            <a:headEnd/>
            <a:tailEnd type="triangle" w="med" len="med"/>
          </a:ln>
          <a:effectLst/>
        </p:spPr>
        <p:txBody>
          <a:bodyPr wrap="none" anchor="ctr"/>
          <a:lstStyle/>
          <a:p>
            <a:endParaRPr lang="zh-CN" altLang="en-US"/>
          </a:p>
        </p:txBody>
      </p:sp>
      <p:sp>
        <p:nvSpPr>
          <p:cNvPr id="27657" name="Text Box 9"/>
          <p:cNvSpPr txBox="1">
            <a:spLocks noChangeArrowheads="1"/>
          </p:cNvSpPr>
          <p:nvPr/>
        </p:nvSpPr>
        <p:spPr bwMode="auto">
          <a:xfrm>
            <a:off x="3324225" y="2705100"/>
            <a:ext cx="1800225" cy="803275"/>
          </a:xfrm>
          <a:prstGeom prst="rect">
            <a:avLst/>
          </a:prstGeom>
          <a:noFill/>
          <a:ln w="9525" cap="flat">
            <a:noFill/>
            <a:round/>
            <a:headEnd/>
            <a:tailEnd/>
          </a:ln>
          <a:effectLst/>
        </p:spPr>
        <p:txBody>
          <a:bodyPr lIns="0" tIns="0" rIns="0" bIns="0"/>
          <a:lstStyle/>
          <a:p>
            <a:pPr algn="ctr">
              <a:spcBef>
                <a:spcPts val="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roid Sans Fallback" charset="0"/>
                <a:cs typeface="Droid Sans Fallback" charset="0"/>
              </a:rPr>
              <a:t>replace the subtraction operation(s) with modulo operation in order to speed up program</a:t>
            </a:r>
          </a:p>
          <a:p>
            <a:pPr algn="ctr">
              <a:spcBef>
                <a:spcPts val="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roid Sans Fallback" charset="0"/>
                <a:cs typeface="Droid Sans Fallback" charset="0"/>
              </a:rPr>
              <a:t> </a:t>
            </a:r>
          </a:p>
        </p:txBody>
      </p:sp>
      <p:sp>
        <p:nvSpPr>
          <p:cNvPr id="27658" name="Text Box 10"/>
          <p:cNvSpPr txBox="1">
            <a:spLocks noChangeArrowheads="1"/>
          </p:cNvSpPr>
          <p:nvPr/>
        </p:nvSpPr>
        <p:spPr bwMode="auto">
          <a:xfrm>
            <a:off x="1201738" y="5276850"/>
            <a:ext cx="3295650" cy="735013"/>
          </a:xfrm>
          <a:prstGeom prst="rect">
            <a:avLst/>
          </a:prstGeom>
          <a:noFill/>
          <a:ln w="9525" cap="flat">
            <a:noFill/>
            <a:round/>
            <a:headEnd/>
            <a:tailEnd/>
          </a:ln>
          <a:effectLst/>
        </p:spPr>
        <p:txBody>
          <a:bodyPr lIns="0" tIns="0" rIns="0" bIns="0"/>
          <a:lstStyle/>
          <a:p>
            <a:pPr>
              <a:spcBef>
                <a:spcPts val="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roid Sans Fallback" charset="0"/>
                <a:cs typeface="Droid Sans Fallback" charset="0"/>
              </a:rPr>
              <a:t>GCD(42, 8) - 9 iterations to complete the loop</a:t>
            </a:r>
          </a:p>
          <a:p>
            <a:pPr>
              <a:spcBef>
                <a:spcPts val="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roid Sans Fallback" charset="0"/>
                <a:cs typeface="Droid Sans Fallback" charset="0"/>
              </a:rPr>
              <a:t>x and y values evaluated as follows : (42, 8), (43, 8), (26,8), (18,8), (10, 8), (2,8), (2,6), (2,4), (2,2).</a:t>
            </a:r>
          </a:p>
        </p:txBody>
      </p:sp>
      <p:sp>
        <p:nvSpPr>
          <p:cNvPr id="27659" name="Text Box 11"/>
          <p:cNvSpPr txBox="1">
            <a:spLocks noChangeArrowheads="1"/>
          </p:cNvSpPr>
          <p:nvPr/>
        </p:nvSpPr>
        <p:spPr bwMode="auto">
          <a:xfrm>
            <a:off x="5403850" y="5276850"/>
            <a:ext cx="3095625" cy="735013"/>
          </a:xfrm>
          <a:prstGeom prst="rect">
            <a:avLst/>
          </a:prstGeom>
          <a:noFill/>
          <a:ln w="9525" cap="flat">
            <a:noFill/>
            <a:round/>
            <a:headEnd/>
            <a:tailEnd/>
          </a:ln>
          <a:effectLst/>
        </p:spPr>
        <p:txBody>
          <a:bodyPr lIns="0" tIns="0" rIns="0" bIns="0"/>
          <a:lstStyle/>
          <a:p>
            <a:pPr>
              <a:spcBef>
                <a:spcPts val="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roid Sans Fallback" charset="0"/>
                <a:cs typeface="Droid Sans Fallback" charset="0"/>
              </a:rPr>
              <a:t>GCD(42,8) - 3 iterations to complete the loop</a:t>
            </a:r>
          </a:p>
          <a:p>
            <a:pPr>
              <a:spcBef>
                <a:spcPts val="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roid Sans Fallback" charset="0"/>
                <a:cs typeface="Droid Sans Fallback" charset="0"/>
              </a:rPr>
              <a:t>x and y values evaluated as follows: (42, 8), (8,2), (2,0)</a:t>
            </a:r>
          </a:p>
          <a:p>
            <a:pPr>
              <a:spcBef>
                <a:spcPts val="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200">
              <a:solidFill>
                <a:srgbClr val="000000"/>
              </a:solidFill>
              <a:ea typeface="Droid Sans Fallback" charset="0"/>
              <a:cs typeface="Droid Sans Fallback"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FIRSTDCSJULEI@QSRDSHVFUVWXY5MJ" val="3631"/>
</p:tagLst>
</file>

<file path=ppt/theme/theme1.xml><?xml version="1.0" encoding="utf-8"?>
<a:theme xmlns:a="http://schemas.openxmlformats.org/drawingml/2006/main" name="blue-v">
  <a:themeElements>
    <a:clrScheme name="blue-v 1">
      <a:dk1>
        <a:srgbClr val="000000"/>
      </a:dk1>
      <a:lt1>
        <a:srgbClr val="FFFFFF"/>
      </a:lt1>
      <a:dk2>
        <a:srgbClr val="3333CC"/>
      </a:dk2>
      <a:lt2>
        <a:srgbClr val="B2B2B2"/>
      </a:lt2>
      <a:accent1>
        <a:srgbClr val="DC0A00"/>
      </a:accent1>
      <a:accent2>
        <a:srgbClr val="008000"/>
      </a:accent2>
      <a:accent3>
        <a:srgbClr val="FFFFFF"/>
      </a:accent3>
      <a:accent4>
        <a:srgbClr val="000000"/>
      </a:accent4>
      <a:accent5>
        <a:srgbClr val="EBAAAA"/>
      </a:accent5>
      <a:accent6>
        <a:srgbClr val="007300"/>
      </a:accent6>
      <a:hlink>
        <a:srgbClr val="BF23BF"/>
      </a:hlink>
      <a:folHlink>
        <a:srgbClr val="FF9632"/>
      </a:folHlink>
    </a:clrScheme>
    <a:fontScheme name="blue-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spAutoFit/>
      </a:bodyPr>
      <a:lstStyle>
        <a:defPPr marL="0" marR="0" indent="0" algn="l" defTabSz="914400" rtl="0" eaLnBrk="1" fontAlgn="base" latinLnBrk="0" hangingPunct="1">
          <a:lnSpc>
            <a:spcPct val="85000"/>
          </a:lnSpc>
          <a:spcBef>
            <a:spcPct val="50000"/>
          </a:spcBef>
          <a:spcAft>
            <a:spcPct val="0"/>
          </a:spcAft>
          <a:buClrTx/>
          <a:buSzTx/>
          <a:buFontTx/>
          <a:buNone/>
          <a:tabLst/>
          <a:defRPr kumimoji="0" sz="2000" b="0" i="0" u="none" strike="noStrike" cap="none" normalizeH="0" baseline="0" smtClean="0">
            <a:ln>
              <a:noFill/>
            </a:ln>
            <a:solidFill>
              <a:schemeClr val="tx1"/>
            </a:solidFill>
            <a:effectLst/>
            <a:latin typeface="Arial" charset="0"/>
          </a:defRPr>
        </a:defPPr>
      </a:lstStyle>
    </a:spDef>
    <a:lnDef>
      <a:spPr bwMode="auto">
        <a:noFill/>
        <a:ln w="12700" cap="flat" cmpd="sng" algn="ctr">
          <a:solidFill>
            <a:schemeClr val="tx1"/>
          </a:solidFill>
          <a:prstDash val="solid"/>
          <a:round/>
          <a:headEnd type="none" w="med" len="med"/>
          <a:tailEnd type="arrow"/>
        </a:ln>
        <a:effectLst/>
      </a:spPr>
      <a:bodyPr/>
      <a:lstStyle/>
    </a:lnDef>
  </a:objectDefaults>
  <a:extraClrSchemeLst>
    <a:extraClrScheme>
      <a:clrScheme name="blue-v 1">
        <a:dk1>
          <a:srgbClr val="000000"/>
        </a:dk1>
        <a:lt1>
          <a:srgbClr val="FFFFFF"/>
        </a:lt1>
        <a:dk2>
          <a:srgbClr val="3333CC"/>
        </a:dk2>
        <a:lt2>
          <a:srgbClr val="B2B2B2"/>
        </a:lt2>
        <a:accent1>
          <a:srgbClr val="DC0A00"/>
        </a:accent1>
        <a:accent2>
          <a:srgbClr val="008000"/>
        </a:accent2>
        <a:accent3>
          <a:srgbClr val="FFFFFF"/>
        </a:accent3>
        <a:accent4>
          <a:srgbClr val="000000"/>
        </a:accent4>
        <a:accent5>
          <a:srgbClr val="EBAAAA"/>
        </a:accent5>
        <a:accent6>
          <a:srgbClr val="007300"/>
        </a:accent6>
        <a:hlink>
          <a:srgbClr val="BF23BF"/>
        </a:hlink>
        <a:folHlink>
          <a:srgbClr val="FF963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E:\witanworld\DAC\weblast\templates\blue-v.pot</Template>
  <TotalTime>16237203</TotalTime>
  <Pages>19</Pages>
  <Words>2777</Words>
  <Application>Microsoft Office PowerPoint</Application>
  <PresentationFormat>全屏显示(4:3)</PresentationFormat>
  <Paragraphs>350</Paragraphs>
  <Slides>20</Slides>
  <Notes>20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29" baseType="lpstr">
      <vt:lpstr>Droid Sans Fallback</vt:lpstr>
      <vt:lpstr>宋体</vt:lpstr>
      <vt:lpstr>Arial</vt:lpstr>
      <vt:lpstr>Courier New</vt:lpstr>
      <vt:lpstr>Georgia</vt:lpstr>
      <vt:lpstr>Times New Roman</vt:lpstr>
      <vt:lpstr>Wingdings</vt:lpstr>
      <vt:lpstr>blue-v</vt:lpstr>
      <vt:lpstr>Microsoft Word Picture</vt:lpstr>
      <vt:lpstr>Chapter 5: Program Design Analysis</vt:lpstr>
      <vt:lpstr>Development Environment</vt:lpstr>
      <vt:lpstr>Operating System</vt:lpstr>
      <vt:lpstr>Testing and Debugging</vt:lpstr>
      <vt:lpstr>Instruction Set Simulator For A Simple Processor</vt:lpstr>
      <vt:lpstr>Example: parallel port driver</vt:lpstr>
      <vt:lpstr>Optimizing single-purpose processors</vt:lpstr>
      <vt:lpstr>Optimizing the original program</vt:lpstr>
      <vt:lpstr>Optimizing the original program (cont’)</vt:lpstr>
      <vt:lpstr>Memory Management Unit (MMU)</vt:lpstr>
      <vt:lpstr>Periodic, Sporadic, Aperiodic Tasks</vt:lpstr>
      <vt:lpstr>Examples</vt:lpstr>
      <vt:lpstr>Classification of Scheduling Algorithms</vt:lpstr>
      <vt:lpstr>Real-Time Systems</vt:lpstr>
      <vt:lpstr>What’s Important in Real-Time </vt:lpstr>
      <vt:lpstr>Scheduling Policies</vt:lpstr>
      <vt:lpstr>Rate Monotonic Scheduling (RMS)</vt:lpstr>
      <vt:lpstr>Rate Monotonic Analysis (RMA)</vt:lpstr>
      <vt:lpstr>Why Are Deadlines Missed?</vt:lpstr>
      <vt:lpstr>Rate Monotonic Theory - Experience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kit</dc:title>
  <dc:creator>jiazhiping</dc:creator>
  <cp:lastModifiedBy>embedded</cp:lastModifiedBy>
  <cp:revision>1038</cp:revision>
  <cp:lastPrinted>1998-03-19T00:23:44Z</cp:lastPrinted>
  <dcterms:created xsi:type="dcterms:W3CDTF">1995-04-19T10:16:14Z</dcterms:created>
  <dcterms:modified xsi:type="dcterms:W3CDTF">2018-10-15T01:56:47Z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cacou@xs4all.nl</vt:lpwstr>
  </property>
  <property fmtid="{D5CDD505-2E9C-101B-9397-08002B2CF9AE}" pid="8" name="HomePage">
    <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false</vt:bool>
  </property>
  <property fmtid="{D5CDD505-2E9C-101B-9397-08002B2CF9AE}" pid="13" name="BackColor">
    <vt:i4>9043968</vt:i4>
  </property>
  <property fmtid="{D5CDD505-2E9C-101B-9397-08002B2CF9AE}" pid="14" name="TextColor">
    <vt:i4>16777215</vt:i4>
  </property>
  <property fmtid="{D5CDD505-2E9C-101B-9397-08002B2CF9AE}" pid="15" name="LinkColor">
    <vt:i4>16777088</vt:i4>
  </property>
  <property fmtid="{D5CDD505-2E9C-101B-9397-08002B2CF9AE}" pid="16" name="VisitedColor">
    <vt:i4>12615935</vt:i4>
  </property>
  <property fmtid="{D5CDD505-2E9C-101B-9397-08002B2CF9AE}" pid="17" name="TransparentButton">
    <vt:i4>-1</vt:i4>
  </property>
  <property fmtid="{D5CDD505-2E9C-101B-9397-08002B2CF9AE}" pid="18" name="ButtonType">
    <vt:i4>3</vt:i4>
  </property>
  <property fmtid="{D5CDD505-2E9C-101B-9397-08002B2CF9AE}" pid="19" name="ShowNotes">
    <vt:bool>false</vt:bool>
  </property>
  <property fmtid="{D5CDD505-2E9C-101B-9397-08002B2CF9AE}" pid="20" name="NavBtnPos">
    <vt:i4>2</vt:i4>
  </property>
  <property fmtid="{D5CDD505-2E9C-101B-9397-08002B2CF9AE}" pid="21" name="OutputDir">
    <vt:lpwstr>E:\Carla\DAC</vt:lpwstr>
  </property>
</Properties>
</file>